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259" r:id="rId3"/>
    <p:sldId id="257" r:id="rId4"/>
    <p:sldId id="263" r:id="rId5"/>
    <p:sldId id="264" r:id="rId6"/>
    <p:sldId id="272" r:id="rId7"/>
    <p:sldId id="291" r:id="rId8"/>
    <p:sldId id="292" r:id="rId9"/>
    <p:sldId id="265" r:id="rId10"/>
    <p:sldId id="266" r:id="rId11"/>
    <p:sldId id="286" r:id="rId12"/>
    <p:sldId id="274" r:id="rId13"/>
    <p:sldId id="293" r:id="rId14"/>
    <p:sldId id="294" r:id="rId15"/>
    <p:sldId id="295" r:id="rId16"/>
    <p:sldId id="296" r:id="rId17"/>
    <p:sldId id="268" r:id="rId18"/>
    <p:sldId id="279" r:id="rId19"/>
    <p:sldId id="278" r:id="rId20"/>
    <p:sldId id="281" r:id="rId21"/>
    <p:sldId id="282" r:id="rId22"/>
    <p:sldId id="283" r:id="rId23"/>
    <p:sldId id="284" r:id="rId24"/>
    <p:sldId id="287" r:id="rId25"/>
    <p:sldId id="285" r:id="rId26"/>
    <p:sldId id="288" r:id="rId27"/>
    <p:sldId id="262" r:id="rId28"/>
  </p:sldIdLst>
  <p:sldSz cx="12192000" cy="6858000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29"/>
  </p:normalViewPr>
  <p:slideViewPr>
    <p:cSldViewPr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657676-4A9A-4899-B5B4-A533E07B898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2DFA9E-C5BB-4F28-968F-34ADCBA0AB4D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Discount</a:t>
          </a:r>
        </a:p>
      </dgm:t>
    </dgm:pt>
    <dgm:pt modelId="{BBCF92A6-C7DD-4129-B67A-5AF7621EAB6A}" type="parTrans" cxnId="{0FE83B4E-4BD4-452A-8A30-1F15690E1B02}">
      <dgm:prSet/>
      <dgm:spPr/>
      <dgm:t>
        <a:bodyPr/>
        <a:lstStyle/>
        <a:p>
          <a:endParaRPr lang="en-US"/>
        </a:p>
      </dgm:t>
    </dgm:pt>
    <dgm:pt modelId="{9E826694-386F-47AF-8577-37BD89DEC34D}" type="sibTrans" cxnId="{0FE83B4E-4BD4-452A-8A30-1F15690E1B02}">
      <dgm:prSet/>
      <dgm:spPr/>
      <dgm:t>
        <a:bodyPr/>
        <a:lstStyle/>
        <a:p>
          <a:endParaRPr lang="en-US"/>
        </a:p>
      </dgm:t>
    </dgm:pt>
    <dgm:pt modelId="{012E7BC7-340B-4933-B630-8BD107ECA743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Administrative simplicity</a:t>
          </a:r>
        </a:p>
      </dgm:t>
    </dgm:pt>
    <dgm:pt modelId="{EC0E063F-5AEA-49B9-A29E-05B4AD640A80}" type="parTrans" cxnId="{94360694-E5BF-408A-9CC5-D0F2A4CF96D4}">
      <dgm:prSet/>
      <dgm:spPr/>
      <dgm:t>
        <a:bodyPr/>
        <a:lstStyle/>
        <a:p>
          <a:endParaRPr lang="en-US"/>
        </a:p>
      </dgm:t>
    </dgm:pt>
    <dgm:pt modelId="{F529F25A-6C6D-448E-B083-FF4156EFA9BC}" type="sibTrans" cxnId="{94360694-E5BF-408A-9CC5-D0F2A4CF96D4}">
      <dgm:prSet/>
      <dgm:spPr/>
      <dgm:t>
        <a:bodyPr/>
        <a:lstStyle/>
        <a:p>
          <a:endParaRPr lang="en-US"/>
        </a:p>
      </dgm:t>
    </dgm:pt>
    <dgm:pt modelId="{FE7B0834-201B-497A-A8A3-2FE9CE9D1420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Easy to understand</a:t>
          </a:r>
        </a:p>
      </dgm:t>
    </dgm:pt>
    <dgm:pt modelId="{AE83EA1D-AFBA-43F3-BD6E-4E74424A84EA}" type="parTrans" cxnId="{D78695D2-F8DD-454C-B22C-3A14BC73FEFD}">
      <dgm:prSet/>
      <dgm:spPr/>
      <dgm:t>
        <a:bodyPr/>
        <a:lstStyle/>
        <a:p>
          <a:endParaRPr lang="en-US"/>
        </a:p>
      </dgm:t>
    </dgm:pt>
    <dgm:pt modelId="{1F93B0DF-A686-4642-AA70-2153E8F1C8E6}" type="sibTrans" cxnId="{D78695D2-F8DD-454C-B22C-3A14BC73FEFD}">
      <dgm:prSet/>
      <dgm:spPr/>
      <dgm:t>
        <a:bodyPr/>
        <a:lstStyle/>
        <a:p>
          <a:endParaRPr lang="en-US"/>
        </a:p>
      </dgm:t>
    </dgm:pt>
    <dgm:pt modelId="{5C985328-C0B4-437C-B8BA-245276685C5D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Fixed Credit Option</a:t>
          </a:r>
        </a:p>
      </dgm:t>
    </dgm:pt>
    <dgm:pt modelId="{C8D5E9CA-F47C-419F-850E-01F8207B7C13}" type="parTrans" cxnId="{0B184775-42A5-4181-BF8A-9D60EA727994}">
      <dgm:prSet/>
      <dgm:spPr/>
      <dgm:t>
        <a:bodyPr/>
        <a:lstStyle/>
        <a:p>
          <a:endParaRPr lang="en-US"/>
        </a:p>
      </dgm:t>
    </dgm:pt>
    <dgm:pt modelId="{3B13F436-F8BF-4422-B9FE-FA4DA9E14CE8}" type="sibTrans" cxnId="{0B184775-42A5-4181-BF8A-9D60EA727994}">
      <dgm:prSet/>
      <dgm:spPr/>
      <dgm:t>
        <a:bodyPr/>
        <a:lstStyle/>
        <a:p>
          <a:endParaRPr lang="en-US"/>
        </a:p>
      </dgm:t>
    </dgm:pt>
    <dgm:pt modelId="{0DDFD858-EF83-4A94-8A6D-1A77259F531C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Targets benefit to level of need</a:t>
          </a:r>
        </a:p>
      </dgm:t>
    </dgm:pt>
    <dgm:pt modelId="{130B07B1-560D-4AA0-8000-A3C130C0F67D}" type="parTrans" cxnId="{2B877F7C-2E6D-462F-BCBF-212B363ED0F8}">
      <dgm:prSet/>
      <dgm:spPr/>
      <dgm:t>
        <a:bodyPr/>
        <a:lstStyle/>
        <a:p>
          <a:endParaRPr lang="en-US"/>
        </a:p>
      </dgm:t>
    </dgm:pt>
    <dgm:pt modelId="{4D6DEE1B-DA49-41A7-A21B-54E4D828B934}" type="sibTrans" cxnId="{2B877F7C-2E6D-462F-BCBF-212B363ED0F8}">
      <dgm:prSet/>
      <dgm:spPr/>
      <dgm:t>
        <a:bodyPr/>
        <a:lstStyle/>
        <a:p>
          <a:endParaRPr lang="en-US"/>
        </a:p>
      </dgm:t>
    </dgm:pt>
    <dgm:pt modelId="{9BBF2464-91C8-4BC0-BFEC-531C5E253DEA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Fixed monthly credit</a:t>
          </a:r>
        </a:p>
      </dgm:t>
    </dgm:pt>
    <dgm:pt modelId="{57247763-0FCC-451A-9D20-D89F31B28346}" type="parTrans" cxnId="{A63F54F9-8177-4F62-B9C4-EC0B0E3F7BAA}">
      <dgm:prSet/>
      <dgm:spPr/>
      <dgm:t>
        <a:bodyPr/>
        <a:lstStyle/>
        <a:p>
          <a:endParaRPr lang="en-US"/>
        </a:p>
      </dgm:t>
    </dgm:pt>
    <dgm:pt modelId="{BA573921-A613-4CA6-ADDB-E88FFC3ADF66}" type="sibTrans" cxnId="{A63F54F9-8177-4F62-B9C4-EC0B0E3F7BAA}">
      <dgm:prSet/>
      <dgm:spPr/>
      <dgm:t>
        <a:bodyPr/>
        <a:lstStyle/>
        <a:p>
          <a:endParaRPr lang="en-US"/>
        </a:p>
      </dgm:t>
    </dgm:pt>
    <dgm:pt modelId="{8DE61188-F487-4207-9574-71CD5933E23A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PIPP</a:t>
          </a:r>
        </a:p>
      </dgm:t>
    </dgm:pt>
    <dgm:pt modelId="{8E5BDF8F-A2A0-4609-845B-0AB26EB7E8C9}" type="parTrans" cxnId="{904310E7-16E7-4482-8E2E-C678261275A7}">
      <dgm:prSet/>
      <dgm:spPr/>
      <dgm:t>
        <a:bodyPr/>
        <a:lstStyle/>
        <a:p>
          <a:endParaRPr lang="en-US"/>
        </a:p>
      </dgm:t>
    </dgm:pt>
    <dgm:pt modelId="{4EC786E6-CFA2-4A23-800A-CF68293D58BC}" type="sibTrans" cxnId="{904310E7-16E7-4482-8E2E-C678261275A7}">
      <dgm:prSet/>
      <dgm:spPr/>
      <dgm:t>
        <a:bodyPr/>
        <a:lstStyle/>
        <a:p>
          <a:endParaRPr lang="en-US"/>
        </a:p>
      </dgm:t>
    </dgm:pt>
    <dgm:pt modelId="{D0FFE532-6DFA-48EF-A0AA-4EBE8F7C64A9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Targets benefit to level of need</a:t>
          </a:r>
        </a:p>
      </dgm:t>
    </dgm:pt>
    <dgm:pt modelId="{717E14BF-C705-446C-A7A4-A1623D044D99}" type="parTrans" cxnId="{80C85B74-581D-4302-BD1A-6B55ADDDD591}">
      <dgm:prSet/>
      <dgm:spPr/>
      <dgm:t>
        <a:bodyPr/>
        <a:lstStyle/>
        <a:p>
          <a:endParaRPr lang="en-US"/>
        </a:p>
      </dgm:t>
    </dgm:pt>
    <dgm:pt modelId="{DF11577B-0644-4410-8527-3EF245289A4B}" type="sibTrans" cxnId="{80C85B74-581D-4302-BD1A-6B55ADDDD591}">
      <dgm:prSet/>
      <dgm:spPr/>
      <dgm:t>
        <a:bodyPr/>
        <a:lstStyle/>
        <a:p>
          <a:endParaRPr lang="en-US"/>
        </a:p>
      </dgm:t>
    </dgm:pt>
    <dgm:pt modelId="{B93E0A23-111C-4286-BCFC-D89D6FE9355F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Fixed monthly payment</a:t>
          </a:r>
        </a:p>
      </dgm:t>
    </dgm:pt>
    <dgm:pt modelId="{7AFA515D-58A6-4314-9A71-370FEDC6215D}" type="parTrans" cxnId="{0B25A51C-8E39-4E6A-81A7-132AF9C7FA52}">
      <dgm:prSet/>
      <dgm:spPr/>
      <dgm:t>
        <a:bodyPr/>
        <a:lstStyle/>
        <a:p>
          <a:endParaRPr lang="en-US"/>
        </a:p>
      </dgm:t>
    </dgm:pt>
    <dgm:pt modelId="{5121871A-F888-467A-9DD2-484A1FACA3AA}" type="sibTrans" cxnId="{0B25A51C-8E39-4E6A-81A7-132AF9C7FA52}">
      <dgm:prSet/>
      <dgm:spPr/>
      <dgm:t>
        <a:bodyPr/>
        <a:lstStyle/>
        <a:p>
          <a:endParaRPr lang="en-US"/>
        </a:p>
      </dgm:t>
    </dgm:pt>
    <dgm:pt modelId="{79F35F29-927B-46F0-8559-5D90357500B0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Most accurately addresses current energy burden</a:t>
          </a:r>
        </a:p>
      </dgm:t>
    </dgm:pt>
    <dgm:pt modelId="{81F87F7A-8348-4B4A-9043-C6AEC6F6954E}" type="parTrans" cxnId="{C83C90C9-1A83-4208-BA54-F0EB0E9D9419}">
      <dgm:prSet/>
      <dgm:spPr/>
      <dgm:t>
        <a:bodyPr/>
        <a:lstStyle/>
        <a:p>
          <a:endParaRPr lang="en-US"/>
        </a:p>
      </dgm:t>
    </dgm:pt>
    <dgm:pt modelId="{9036B353-F113-4208-B51C-BECC448BBEF2}" type="sibTrans" cxnId="{C83C90C9-1A83-4208-BA54-F0EB0E9D9419}">
      <dgm:prSet/>
      <dgm:spPr/>
      <dgm:t>
        <a:bodyPr/>
        <a:lstStyle/>
        <a:p>
          <a:endParaRPr lang="en-US"/>
        </a:p>
      </dgm:t>
    </dgm:pt>
    <dgm:pt modelId="{ABF1C534-0BD1-4C8A-928D-445E0A23BDC4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Incentive to reduce usage</a:t>
          </a:r>
        </a:p>
      </dgm:t>
    </dgm:pt>
    <dgm:pt modelId="{CD05F504-5225-4718-8952-7516D684D6FD}" type="parTrans" cxnId="{F776486A-14FF-49A8-970B-1812D875A141}">
      <dgm:prSet/>
      <dgm:spPr/>
      <dgm:t>
        <a:bodyPr/>
        <a:lstStyle/>
        <a:p>
          <a:endParaRPr lang="en-US"/>
        </a:p>
      </dgm:t>
    </dgm:pt>
    <dgm:pt modelId="{1EC8867E-1395-4584-96C8-706922FB9B08}" type="sibTrans" cxnId="{F776486A-14FF-49A8-970B-1812D875A141}">
      <dgm:prSet/>
      <dgm:spPr/>
      <dgm:t>
        <a:bodyPr/>
        <a:lstStyle/>
        <a:p>
          <a:endParaRPr lang="en-US"/>
        </a:p>
      </dgm:t>
    </dgm:pt>
    <dgm:pt modelId="{94D02CFA-A81B-46CC-8299-4CD539DD3CC1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Incentive to reduce usage</a:t>
          </a:r>
        </a:p>
      </dgm:t>
    </dgm:pt>
    <dgm:pt modelId="{E3BFC355-623D-440F-8939-4A44B5B5E911}" type="parTrans" cxnId="{D1CC5E1A-BED8-4032-93F8-65583A16DABF}">
      <dgm:prSet/>
      <dgm:spPr/>
      <dgm:t>
        <a:bodyPr/>
        <a:lstStyle/>
        <a:p>
          <a:endParaRPr lang="en-US"/>
        </a:p>
      </dgm:t>
    </dgm:pt>
    <dgm:pt modelId="{DC5B84DC-F072-4124-A58B-9CB74BC4E7D4}" type="sibTrans" cxnId="{D1CC5E1A-BED8-4032-93F8-65583A16DABF}">
      <dgm:prSet/>
      <dgm:spPr/>
      <dgm:t>
        <a:bodyPr/>
        <a:lstStyle/>
        <a:p>
          <a:endParaRPr lang="en-US"/>
        </a:p>
      </dgm:t>
    </dgm:pt>
    <dgm:pt modelId="{912B6DC0-5FB8-4ACE-96F9-5CCA4056DA00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Incentive to apply for LIHEAP</a:t>
          </a:r>
        </a:p>
      </dgm:t>
    </dgm:pt>
    <dgm:pt modelId="{04E63EA0-0A30-4BCF-A94C-DB1059AF8B0B}" type="parTrans" cxnId="{A6D1A65B-67DA-4C33-BDFE-027CD6DC6A7B}">
      <dgm:prSet/>
      <dgm:spPr/>
      <dgm:t>
        <a:bodyPr/>
        <a:lstStyle/>
        <a:p>
          <a:endParaRPr lang="en-US"/>
        </a:p>
      </dgm:t>
    </dgm:pt>
    <dgm:pt modelId="{E3C83E9E-59AE-4101-9F67-404CAD8A8237}" type="sibTrans" cxnId="{A6D1A65B-67DA-4C33-BDFE-027CD6DC6A7B}">
      <dgm:prSet/>
      <dgm:spPr/>
      <dgm:t>
        <a:bodyPr/>
        <a:lstStyle/>
        <a:p>
          <a:endParaRPr lang="en-US"/>
        </a:p>
      </dgm:t>
    </dgm:pt>
    <dgm:pt modelId="{146C39DA-B0AF-4E91-9F8D-E97BC3915B1D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Incentive to apply for LIHEAP</a:t>
          </a:r>
        </a:p>
      </dgm:t>
    </dgm:pt>
    <dgm:pt modelId="{A834B405-9B25-490E-9E81-6BCFC3FB8442}" type="parTrans" cxnId="{BF0F7D83-DE3E-406D-85D4-0DA6CBD454C1}">
      <dgm:prSet/>
      <dgm:spPr/>
      <dgm:t>
        <a:bodyPr/>
        <a:lstStyle/>
        <a:p>
          <a:endParaRPr lang="en-US"/>
        </a:p>
      </dgm:t>
    </dgm:pt>
    <dgm:pt modelId="{F381FE8C-3BE9-47B2-8119-7DD65A760CF3}" type="sibTrans" cxnId="{BF0F7D83-DE3E-406D-85D4-0DA6CBD454C1}">
      <dgm:prSet/>
      <dgm:spPr/>
      <dgm:t>
        <a:bodyPr/>
        <a:lstStyle/>
        <a:p>
          <a:endParaRPr lang="en-US"/>
        </a:p>
      </dgm:t>
    </dgm:pt>
    <dgm:pt modelId="{83386CD6-68A7-4820-89F3-E3C6F97F058B}" type="pres">
      <dgm:prSet presAssocID="{74657676-4A9A-4899-B5B4-A533E07B898D}" presName="Name0" presStyleCnt="0">
        <dgm:presLayoutVars>
          <dgm:dir/>
          <dgm:animLvl val="lvl"/>
          <dgm:resizeHandles val="exact"/>
        </dgm:presLayoutVars>
      </dgm:prSet>
      <dgm:spPr/>
    </dgm:pt>
    <dgm:pt modelId="{7E73A67E-6CC1-44A5-9CAC-80CDF351F6C5}" type="pres">
      <dgm:prSet presAssocID="{002DFA9E-C5BB-4F28-968F-34ADCBA0AB4D}" presName="composite" presStyleCnt="0"/>
      <dgm:spPr/>
    </dgm:pt>
    <dgm:pt modelId="{9C5C532C-7565-460B-B36D-D7B80533B5A3}" type="pres">
      <dgm:prSet presAssocID="{002DFA9E-C5BB-4F28-968F-34ADCBA0AB4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13CFF5F-33C9-4845-8953-D16E8697462E}" type="pres">
      <dgm:prSet presAssocID="{002DFA9E-C5BB-4F28-968F-34ADCBA0AB4D}" presName="desTx" presStyleLbl="alignAccFollowNode1" presStyleIdx="0" presStyleCnt="3">
        <dgm:presLayoutVars>
          <dgm:bulletEnabled val="1"/>
        </dgm:presLayoutVars>
      </dgm:prSet>
      <dgm:spPr/>
    </dgm:pt>
    <dgm:pt modelId="{484E6F57-6B0D-422B-B44F-90DE4CA4D203}" type="pres">
      <dgm:prSet presAssocID="{9E826694-386F-47AF-8577-37BD89DEC34D}" presName="space" presStyleCnt="0"/>
      <dgm:spPr/>
    </dgm:pt>
    <dgm:pt modelId="{4810334A-5F8E-4779-A5DB-D9484546CF92}" type="pres">
      <dgm:prSet presAssocID="{5C985328-C0B4-437C-B8BA-245276685C5D}" presName="composite" presStyleCnt="0"/>
      <dgm:spPr/>
    </dgm:pt>
    <dgm:pt modelId="{0499F4B2-342C-42E6-94C5-2A7CA1D8E647}" type="pres">
      <dgm:prSet presAssocID="{5C985328-C0B4-437C-B8BA-245276685C5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86E657C-D83A-4920-9FD4-88F57008F454}" type="pres">
      <dgm:prSet presAssocID="{5C985328-C0B4-437C-B8BA-245276685C5D}" presName="desTx" presStyleLbl="alignAccFollowNode1" presStyleIdx="1" presStyleCnt="3">
        <dgm:presLayoutVars>
          <dgm:bulletEnabled val="1"/>
        </dgm:presLayoutVars>
      </dgm:prSet>
      <dgm:spPr/>
    </dgm:pt>
    <dgm:pt modelId="{EAC53833-1C91-43BE-AE3B-FA92CF40972A}" type="pres">
      <dgm:prSet presAssocID="{3B13F436-F8BF-4422-B9FE-FA4DA9E14CE8}" presName="space" presStyleCnt="0"/>
      <dgm:spPr/>
    </dgm:pt>
    <dgm:pt modelId="{2EABBBEA-462A-48E0-93BE-B3DA886AF203}" type="pres">
      <dgm:prSet presAssocID="{8DE61188-F487-4207-9574-71CD5933E23A}" presName="composite" presStyleCnt="0"/>
      <dgm:spPr/>
    </dgm:pt>
    <dgm:pt modelId="{F07AB3CD-6683-4774-AB74-5BAC4E337394}" type="pres">
      <dgm:prSet presAssocID="{8DE61188-F487-4207-9574-71CD5933E2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A8748C3-B64B-4A4E-BC58-206C736A79E3}" type="pres">
      <dgm:prSet presAssocID="{8DE61188-F487-4207-9574-71CD5933E23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3ABE509-7CC3-4275-BEC1-E4CAECBF4057}" type="presOf" srcId="{002DFA9E-C5BB-4F28-968F-34ADCBA0AB4D}" destId="{9C5C532C-7565-460B-B36D-D7B80533B5A3}" srcOrd="0" destOrd="0" presId="urn:microsoft.com/office/officeart/2005/8/layout/hList1"/>
    <dgm:cxn modelId="{D1CC5E1A-BED8-4032-93F8-65583A16DABF}" srcId="{5C985328-C0B4-437C-B8BA-245276685C5D}" destId="{94D02CFA-A81B-46CC-8299-4CD539DD3CC1}" srcOrd="2" destOrd="0" parTransId="{E3BFC355-623D-440F-8939-4A44B5B5E911}" sibTransId="{DC5B84DC-F072-4124-A58B-9CB74BC4E7D4}"/>
    <dgm:cxn modelId="{4BA26B1A-7A41-4E79-9540-3CD116353491}" type="presOf" srcId="{FE7B0834-201B-497A-A8A3-2FE9CE9D1420}" destId="{713CFF5F-33C9-4845-8953-D16E8697462E}" srcOrd="0" destOrd="1" presId="urn:microsoft.com/office/officeart/2005/8/layout/hList1"/>
    <dgm:cxn modelId="{0B25A51C-8E39-4E6A-81A7-132AF9C7FA52}" srcId="{8DE61188-F487-4207-9574-71CD5933E23A}" destId="{B93E0A23-111C-4286-BCFC-D89D6FE9355F}" srcOrd="2" destOrd="0" parTransId="{7AFA515D-58A6-4314-9A71-370FEDC6215D}" sibTransId="{5121871A-F888-467A-9DD2-484A1FACA3AA}"/>
    <dgm:cxn modelId="{6F3E5F26-1C32-4223-A3EF-FF324D3507AC}" type="presOf" srcId="{9BBF2464-91C8-4BC0-BFEC-531C5E253DEA}" destId="{886E657C-D83A-4920-9FD4-88F57008F454}" srcOrd="0" destOrd="1" presId="urn:microsoft.com/office/officeart/2005/8/layout/hList1"/>
    <dgm:cxn modelId="{AACCFF40-535D-40F5-B4BD-3DD8C2C3230D}" type="presOf" srcId="{94D02CFA-A81B-46CC-8299-4CD539DD3CC1}" destId="{886E657C-D83A-4920-9FD4-88F57008F454}" srcOrd="0" destOrd="2" presId="urn:microsoft.com/office/officeart/2005/8/layout/hList1"/>
    <dgm:cxn modelId="{A6D1A65B-67DA-4C33-BDFE-027CD6DC6A7B}" srcId="{002DFA9E-C5BB-4F28-968F-34ADCBA0AB4D}" destId="{912B6DC0-5FB8-4ACE-96F9-5CCA4056DA00}" srcOrd="3" destOrd="0" parTransId="{04E63EA0-0A30-4BCF-A94C-DB1059AF8B0B}" sibTransId="{E3C83E9E-59AE-4101-9F67-404CAD8A8237}"/>
    <dgm:cxn modelId="{D19F4C46-F64E-4B7F-8B87-BF874A97865C}" type="presOf" srcId="{74657676-4A9A-4899-B5B4-A533E07B898D}" destId="{83386CD6-68A7-4820-89F3-E3C6F97F058B}" srcOrd="0" destOrd="0" presId="urn:microsoft.com/office/officeart/2005/8/layout/hList1"/>
    <dgm:cxn modelId="{F776486A-14FF-49A8-970B-1812D875A141}" srcId="{002DFA9E-C5BB-4F28-968F-34ADCBA0AB4D}" destId="{ABF1C534-0BD1-4C8A-928D-445E0A23BDC4}" srcOrd="2" destOrd="0" parTransId="{CD05F504-5225-4718-8952-7516D684D6FD}" sibTransId="{1EC8867E-1395-4584-96C8-706922FB9B08}"/>
    <dgm:cxn modelId="{0FE83B4E-4BD4-452A-8A30-1F15690E1B02}" srcId="{74657676-4A9A-4899-B5B4-A533E07B898D}" destId="{002DFA9E-C5BB-4F28-968F-34ADCBA0AB4D}" srcOrd="0" destOrd="0" parTransId="{BBCF92A6-C7DD-4129-B67A-5AF7621EAB6A}" sibTransId="{9E826694-386F-47AF-8577-37BD89DEC34D}"/>
    <dgm:cxn modelId="{F9A6714F-AD26-4672-8BC8-C13E27634D17}" type="presOf" srcId="{912B6DC0-5FB8-4ACE-96F9-5CCA4056DA00}" destId="{713CFF5F-33C9-4845-8953-D16E8697462E}" srcOrd="0" destOrd="3" presId="urn:microsoft.com/office/officeart/2005/8/layout/hList1"/>
    <dgm:cxn modelId="{80C85B74-581D-4302-BD1A-6B55ADDDD591}" srcId="{8DE61188-F487-4207-9574-71CD5933E23A}" destId="{D0FFE532-6DFA-48EF-A0AA-4EBE8F7C64A9}" srcOrd="0" destOrd="0" parTransId="{717E14BF-C705-446C-A7A4-A1623D044D99}" sibTransId="{DF11577B-0644-4410-8527-3EF245289A4B}"/>
    <dgm:cxn modelId="{0B184775-42A5-4181-BF8A-9D60EA727994}" srcId="{74657676-4A9A-4899-B5B4-A533E07B898D}" destId="{5C985328-C0B4-437C-B8BA-245276685C5D}" srcOrd="1" destOrd="0" parTransId="{C8D5E9CA-F47C-419F-850E-01F8207B7C13}" sibTransId="{3B13F436-F8BF-4422-B9FE-FA4DA9E14CE8}"/>
    <dgm:cxn modelId="{2B877F7C-2E6D-462F-BCBF-212B363ED0F8}" srcId="{5C985328-C0B4-437C-B8BA-245276685C5D}" destId="{0DDFD858-EF83-4A94-8A6D-1A77259F531C}" srcOrd="0" destOrd="0" parTransId="{130B07B1-560D-4AA0-8000-A3C130C0F67D}" sibTransId="{4D6DEE1B-DA49-41A7-A21B-54E4D828B934}"/>
    <dgm:cxn modelId="{BF0F7D83-DE3E-406D-85D4-0DA6CBD454C1}" srcId="{5C985328-C0B4-437C-B8BA-245276685C5D}" destId="{146C39DA-B0AF-4E91-9F8D-E97BC3915B1D}" srcOrd="3" destOrd="0" parTransId="{A834B405-9B25-490E-9E81-6BCFC3FB8442}" sibTransId="{F381FE8C-3BE9-47B2-8119-7DD65A760CF3}"/>
    <dgm:cxn modelId="{7064668C-F26B-4E96-93A4-314141DE02E6}" type="presOf" srcId="{8DE61188-F487-4207-9574-71CD5933E23A}" destId="{F07AB3CD-6683-4774-AB74-5BAC4E337394}" srcOrd="0" destOrd="0" presId="urn:microsoft.com/office/officeart/2005/8/layout/hList1"/>
    <dgm:cxn modelId="{94360694-E5BF-408A-9CC5-D0F2A4CF96D4}" srcId="{002DFA9E-C5BB-4F28-968F-34ADCBA0AB4D}" destId="{012E7BC7-340B-4933-B630-8BD107ECA743}" srcOrd="0" destOrd="0" parTransId="{EC0E063F-5AEA-49B9-A29E-05B4AD640A80}" sibTransId="{F529F25A-6C6D-448E-B083-FF4156EFA9BC}"/>
    <dgm:cxn modelId="{4795D697-9B18-42EC-B46B-68B6EED147E5}" type="presOf" srcId="{ABF1C534-0BD1-4C8A-928D-445E0A23BDC4}" destId="{713CFF5F-33C9-4845-8953-D16E8697462E}" srcOrd="0" destOrd="2" presId="urn:microsoft.com/office/officeart/2005/8/layout/hList1"/>
    <dgm:cxn modelId="{3627D79F-35C1-4013-B986-A25F73CD503E}" type="presOf" srcId="{D0FFE532-6DFA-48EF-A0AA-4EBE8F7C64A9}" destId="{FA8748C3-B64B-4A4E-BC58-206C736A79E3}" srcOrd="0" destOrd="0" presId="urn:microsoft.com/office/officeart/2005/8/layout/hList1"/>
    <dgm:cxn modelId="{EC61ABAC-72CF-4A25-B990-CDC4B230D941}" type="presOf" srcId="{146C39DA-B0AF-4E91-9F8D-E97BC3915B1D}" destId="{886E657C-D83A-4920-9FD4-88F57008F454}" srcOrd="0" destOrd="3" presId="urn:microsoft.com/office/officeart/2005/8/layout/hList1"/>
    <dgm:cxn modelId="{3C8ADEB0-14E3-4055-BBEF-B46CD3F1BB6B}" type="presOf" srcId="{B93E0A23-111C-4286-BCFC-D89D6FE9355F}" destId="{FA8748C3-B64B-4A4E-BC58-206C736A79E3}" srcOrd="0" destOrd="2" presId="urn:microsoft.com/office/officeart/2005/8/layout/hList1"/>
    <dgm:cxn modelId="{AEE889C3-C900-4379-818C-41111BCA4EAD}" type="presOf" srcId="{79F35F29-927B-46F0-8559-5D90357500B0}" destId="{FA8748C3-B64B-4A4E-BC58-206C736A79E3}" srcOrd="0" destOrd="1" presId="urn:microsoft.com/office/officeart/2005/8/layout/hList1"/>
    <dgm:cxn modelId="{C83C90C9-1A83-4208-BA54-F0EB0E9D9419}" srcId="{8DE61188-F487-4207-9574-71CD5933E23A}" destId="{79F35F29-927B-46F0-8559-5D90357500B0}" srcOrd="1" destOrd="0" parTransId="{81F87F7A-8348-4B4A-9043-C6AEC6F6954E}" sibTransId="{9036B353-F113-4208-B51C-BECC448BBEF2}"/>
    <dgm:cxn modelId="{D78695D2-F8DD-454C-B22C-3A14BC73FEFD}" srcId="{002DFA9E-C5BB-4F28-968F-34ADCBA0AB4D}" destId="{FE7B0834-201B-497A-A8A3-2FE9CE9D1420}" srcOrd="1" destOrd="0" parTransId="{AE83EA1D-AFBA-43F3-BD6E-4E74424A84EA}" sibTransId="{1F93B0DF-A686-4642-AA70-2153E8F1C8E6}"/>
    <dgm:cxn modelId="{F1A339D6-6FAA-43DB-AAD0-B7DBDD6C5BA5}" type="presOf" srcId="{0DDFD858-EF83-4A94-8A6D-1A77259F531C}" destId="{886E657C-D83A-4920-9FD4-88F57008F454}" srcOrd="0" destOrd="0" presId="urn:microsoft.com/office/officeart/2005/8/layout/hList1"/>
    <dgm:cxn modelId="{D80C8EDC-FFC1-440D-BDD3-CD94E559A1D8}" type="presOf" srcId="{5C985328-C0B4-437C-B8BA-245276685C5D}" destId="{0499F4B2-342C-42E6-94C5-2A7CA1D8E647}" srcOrd="0" destOrd="0" presId="urn:microsoft.com/office/officeart/2005/8/layout/hList1"/>
    <dgm:cxn modelId="{904310E7-16E7-4482-8E2E-C678261275A7}" srcId="{74657676-4A9A-4899-B5B4-A533E07B898D}" destId="{8DE61188-F487-4207-9574-71CD5933E23A}" srcOrd="2" destOrd="0" parTransId="{8E5BDF8F-A2A0-4609-845B-0AB26EB7E8C9}" sibTransId="{4EC786E6-CFA2-4A23-800A-CF68293D58BC}"/>
    <dgm:cxn modelId="{EBB736E7-779B-4433-A263-EB8FC53AF6AC}" type="presOf" srcId="{012E7BC7-340B-4933-B630-8BD107ECA743}" destId="{713CFF5F-33C9-4845-8953-D16E8697462E}" srcOrd="0" destOrd="0" presId="urn:microsoft.com/office/officeart/2005/8/layout/hList1"/>
    <dgm:cxn modelId="{A63F54F9-8177-4F62-B9C4-EC0B0E3F7BAA}" srcId="{5C985328-C0B4-437C-B8BA-245276685C5D}" destId="{9BBF2464-91C8-4BC0-BFEC-531C5E253DEA}" srcOrd="1" destOrd="0" parTransId="{57247763-0FCC-451A-9D20-D89F31B28346}" sibTransId="{BA573921-A613-4CA6-ADDB-E88FFC3ADF66}"/>
    <dgm:cxn modelId="{774D4D27-2637-4B9D-A5B2-6701308C439E}" type="presParOf" srcId="{83386CD6-68A7-4820-89F3-E3C6F97F058B}" destId="{7E73A67E-6CC1-44A5-9CAC-80CDF351F6C5}" srcOrd="0" destOrd="0" presId="urn:microsoft.com/office/officeart/2005/8/layout/hList1"/>
    <dgm:cxn modelId="{C7D7FA10-2E28-494C-A5C4-7184869B1769}" type="presParOf" srcId="{7E73A67E-6CC1-44A5-9CAC-80CDF351F6C5}" destId="{9C5C532C-7565-460B-B36D-D7B80533B5A3}" srcOrd="0" destOrd="0" presId="urn:microsoft.com/office/officeart/2005/8/layout/hList1"/>
    <dgm:cxn modelId="{82BB11B9-9536-4C07-BE60-A8BBBF2F0E6C}" type="presParOf" srcId="{7E73A67E-6CC1-44A5-9CAC-80CDF351F6C5}" destId="{713CFF5F-33C9-4845-8953-D16E8697462E}" srcOrd="1" destOrd="0" presId="urn:microsoft.com/office/officeart/2005/8/layout/hList1"/>
    <dgm:cxn modelId="{50148A31-3312-46A1-A434-41079963DD39}" type="presParOf" srcId="{83386CD6-68A7-4820-89F3-E3C6F97F058B}" destId="{484E6F57-6B0D-422B-B44F-90DE4CA4D203}" srcOrd="1" destOrd="0" presId="urn:microsoft.com/office/officeart/2005/8/layout/hList1"/>
    <dgm:cxn modelId="{59D11A72-5B8C-400A-8CA4-2CCBA2BC42D5}" type="presParOf" srcId="{83386CD6-68A7-4820-89F3-E3C6F97F058B}" destId="{4810334A-5F8E-4779-A5DB-D9484546CF92}" srcOrd="2" destOrd="0" presId="urn:microsoft.com/office/officeart/2005/8/layout/hList1"/>
    <dgm:cxn modelId="{1A49C81F-F347-4D45-92F8-BD144E3B4B54}" type="presParOf" srcId="{4810334A-5F8E-4779-A5DB-D9484546CF92}" destId="{0499F4B2-342C-42E6-94C5-2A7CA1D8E647}" srcOrd="0" destOrd="0" presId="urn:microsoft.com/office/officeart/2005/8/layout/hList1"/>
    <dgm:cxn modelId="{B7C384D1-6898-468C-BCEC-A6C8A2CF4F05}" type="presParOf" srcId="{4810334A-5F8E-4779-A5DB-D9484546CF92}" destId="{886E657C-D83A-4920-9FD4-88F57008F454}" srcOrd="1" destOrd="0" presId="urn:microsoft.com/office/officeart/2005/8/layout/hList1"/>
    <dgm:cxn modelId="{DEECA4F3-8D2F-4941-BBCA-76E3D6489F36}" type="presParOf" srcId="{83386CD6-68A7-4820-89F3-E3C6F97F058B}" destId="{EAC53833-1C91-43BE-AE3B-FA92CF40972A}" srcOrd="3" destOrd="0" presId="urn:microsoft.com/office/officeart/2005/8/layout/hList1"/>
    <dgm:cxn modelId="{32694478-16D7-4271-A6A8-772C16ECA091}" type="presParOf" srcId="{83386CD6-68A7-4820-89F3-E3C6F97F058B}" destId="{2EABBBEA-462A-48E0-93BE-B3DA886AF203}" srcOrd="4" destOrd="0" presId="urn:microsoft.com/office/officeart/2005/8/layout/hList1"/>
    <dgm:cxn modelId="{14ED4B8C-D532-405D-A5DF-C795234214FF}" type="presParOf" srcId="{2EABBBEA-462A-48E0-93BE-B3DA886AF203}" destId="{F07AB3CD-6683-4774-AB74-5BAC4E337394}" srcOrd="0" destOrd="0" presId="urn:microsoft.com/office/officeart/2005/8/layout/hList1"/>
    <dgm:cxn modelId="{435C2968-FF43-4B38-9165-4F0D2A48A86B}" type="presParOf" srcId="{2EABBBEA-462A-48E0-93BE-B3DA886AF203}" destId="{FA8748C3-B64B-4A4E-BC58-206C736A79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3853E7-1A6F-4040-8E0D-F0E72EC231D2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05408C-9E33-454A-B2E4-39757DB6B5F2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Federal Poverty Level (FPL): 19 programs</a:t>
          </a:r>
        </a:p>
      </dgm:t>
    </dgm:pt>
    <dgm:pt modelId="{67246995-3957-4D6F-9488-7B6C0E0A30BF}" type="parTrans" cxnId="{6D7D2AA9-4199-44E7-9B06-A6AB818FFFB0}">
      <dgm:prSet/>
      <dgm:spPr/>
      <dgm:t>
        <a:bodyPr/>
        <a:lstStyle/>
        <a:p>
          <a:endParaRPr lang="en-US"/>
        </a:p>
      </dgm:t>
    </dgm:pt>
    <dgm:pt modelId="{CF3CC351-BC3D-4B2E-AD07-FEBADC396E45}" type="sibTrans" cxnId="{6D7D2AA9-4199-44E7-9B06-A6AB818FFFB0}">
      <dgm:prSet/>
      <dgm:spPr/>
      <dgm:t>
        <a:bodyPr/>
        <a:lstStyle/>
        <a:p>
          <a:endParaRPr lang="en-US"/>
        </a:p>
      </dgm:t>
    </dgm:pt>
    <dgm:pt modelId="{080F8187-6A63-41E7-A06C-2E60DEF095B4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60% of State Median Income: 2 programs</a:t>
          </a:r>
        </a:p>
      </dgm:t>
    </dgm:pt>
    <dgm:pt modelId="{94803D56-0205-4317-96E2-110FE5D84020}" type="parTrans" cxnId="{9DB59B15-12EC-43BB-9AAE-696444B37366}">
      <dgm:prSet/>
      <dgm:spPr/>
      <dgm:t>
        <a:bodyPr/>
        <a:lstStyle/>
        <a:p>
          <a:endParaRPr lang="en-US"/>
        </a:p>
      </dgm:t>
    </dgm:pt>
    <dgm:pt modelId="{986FEF7C-3FDC-4482-AE7C-423807EA0B5B}" type="sibTrans" cxnId="{9DB59B15-12EC-43BB-9AAE-696444B37366}">
      <dgm:prSet/>
      <dgm:spPr/>
      <dgm:t>
        <a:bodyPr/>
        <a:lstStyle/>
        <a:p>
          <a:endParaRPr lang="en-US"/>
        </a:p>
      </dgm:t>
    </dgm:pt>
    <dgm:pt modelId="{119D79D4-D07F-4240-9C05-FB688DF57C88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Income &amp; energy usage: 1 program</a:t>
          </a:r>
        </a:p>
      </dgm:t>
    </dgm:pt>
    <dgm:pt modelId="{438176AF-C111-41CF-A45C-5600385AC956}" type="parTrans" cxnId="{0C470740-70C7-419F-AABD-03D6EFFD6A86}">
      <dgm:prSet/>
      <dgm:spPr/>
      <dgm:t>
        <a:bodyPr/>
        <a:lstStyle/>
        <a:p>
          <a:endParaRPr lang="en-US"/>
        </a:p>
      </dgm:t>
    </dgm:pt>
    <dgm:pt modelId="{7037660F-2772-4191-8B62-A84B4E9A12F9}" type="sibTrans" cxnId="{0C470740-70C7-419F-AABD-03D6EFFD6A86}">
      <dgm:prSet/>
      <dgm:spPr/>
      <dgm:t>
        <a:bodyPr/>
        <a:lstStyle/>
        <a:p>
          <a:endParaRPr lang="en-US"/>
        </a:p>
      </dgm:t>
    </dgm:pt>
    <dgm:pt modelId="{03B3F7C8-3948-4449-8417-31820B847C2A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LIHEAP eligibility: 4 programs</a:t>
          </a:r>
        </a:p>
      </dgm:t>
    </dgm:pt>
    <dgm:pt modelId="{C520EF26-FB45-47F3-922E-C9023D68BC2A}" type="parTrans" cxnId="{D4F4F478-B455-4CD7-AF75-5A898E7B2A56}">
      <dgm:prSet/>
      <dgm:spPr/>
      <dgm:t>
        <a:bodyPr/>
        <a:lstStyle/>
        <a:p>
          <a:endParaRPr lang="en-US"/>
        </a:p>
      </dgm:t>
    </dgm:pt>
    <dgm:pt modelId="{681F4B51-9382-4B20-A6F9-19D28EBFE94A}" type="sibTrans" cxnId="{D4F4F478-B455-4CD7-AF75-5A898E7B2A56}">
      <dgm:prSet/>
      <dgm:spPr/>
      <dgm:t>
        <a:bodyPr/>
        <a:lstStyle/>
        <a:p>
          <a:endParaRPr lang="en-US"/>
        </a:p>
      </dgm:t>
    </dgm:pt>
    <dgm:pt modelId="{886D7DA1-EFC9-470A-B77F-FD52385602B6}" type="pres">
      <dgm:prSet presAssocID="{F13853E7-1A6F-4040-8E0D-F0E72EC231D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902FC8F-1CB4-43B8-A41E-73FD9F32499D}" type="pres">
      <dgm:prSet presAssocID="{03B3F7C8-3948-4449-8417-31820B847C2A}" presName="Accent4" presStyleCnt="0"/>
      <dgm:spPr/>
    </dgm:pt>
    <dgm:pt modelId="{0D34BEEB-E5EB-4D93-A705-08F65D5E0D20}" type="pres">
      <dgm:prSet presAssocID="{03B3F7C8-3948-4449-8417-31820B847C2A}" presName="Accent" presStyleLbl="node1" presStyleIdx="0" presStyleCnt="4"/>
      <dgm:spPr/>
    </dgm:pt>
    <dgm:pt modelId="{C7799C6D-1F5C-4D9E-AAFD-CD391C81849A}" type="pres">
      <dgm:prSet presAssocID="{03B3F7C8-3948-4449-8417-31820B847C2A}" presName="ParentBackground4" presStyleCnt="0"/>
      <dgm:spPr/>
    </dgm:pt>
    <dgm:pt modelId="{47960DF0-EC05-4AEB-99CF-237C8CF4E687}" type="pres">
      <dgm:prSet presAssocID="{03B3F7C8-3948-4449-8417-31820B847C2A}" presName="ParentBackground" presStyleLbl="fgAcc1" presStyleIdx="0" presStyleCnt="4"/>
      <dgm:spPr/>
    </dgm:pt>
    <dgm:pt modelId="{B5FE1789-ED7E-4AFA-978E-487F6E179B39}" type="pres">
      <dgm:prSet presAssocID="{03B3F7C8-3948-4449-8417-31820B847C2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9B10A0E-5ABA-4DBA-B430-965471BC1DE4}" type="pres">
      <dgm:prSet presAssocID="{119D79D4-D07F-4240-9C05-FB688DF57C88}" presName="Accent3" presStyleCnt="0"/>
      <dgm:spPr/>
    </dgm:pt>
    <dgm:pt modelId="{4E09923D-CDD3-4A6C-BB04-37992D4B995D}" type="pres">
      <dgm:prSet presAssocID="{119D79D4-D07F-4240-9C05-FB688DF57C88}" presName="Accent" presStyleLbl="node1" presStyleIdx="1" presStyleCnt="4"/>
      <dgm:spPr/>
    </dgm:pt>
    <dgm:pt modelId="{5E6B8334-52CF-4DC0-B4DC-DFB641639403}" type="pres">
      <dgm:prSet presAssocID="{119D79D4-D07F-4240-9C05-FB688DF57C88}" presName="ParentBackground3" presStyleCnt="0"/>
      <dgm:spPr/>
    </dgm:pt>
    <dgm:pt modelId="{CBC01439-5BA7-4868-98E5-2954F3FF7AAC}" type="pres">
      <dgm:prSet presAssocID="{119D79D4-D07F-4240-9C05-FB688DF57C88}" presName="ParentBackground" presStyleLbl="fgAcc1" presStyleIdx="1" presStyleCnt="4"/>
      <dgm:spPr/>
    </dgm:pt>
    <dgm:pt modelId="{6B8D4799-EB31-4AD6-9AF3-DBBE224ACBD0}" type="pres">
      <dgm:prSet presAssocID="{119D79D4-D07F-4240-9C05-FB688DF57C8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A8F7DD5-9DAA-4193-8235-27D6BE1555B2}" type="pres">
      <dgm:prSet presAssocID="{080F8187-6A63-41E7-A06C-2E60DEF095B4}" presName="Accent2" presStyleCnt="0"/>
      <dgm:spPr/>
    </dgm:pt>
    <dgm:pt modelId="{C53CD877-AB38-4910-9D2C-22B40BD5C9B6}" type="pres">
      <dgm:prSet presAssocID="{080F8187-6A63-41E7-A06C-2E60DEF095B4}" presName="Accent" presStyleLbl="node1" presStyleIdx="2" presStyleCnt="4"/>
      <dgm:spPr/>
    </dgm:pt>
    <dgm:pt modelId="{EB43C883-752C-4A2E-831E-410D9B6CE38A}" type="pres">
      <dgm:prSet presAssocID="{080F8187-6A63-41E7-A06C-2E60DEF095B4}" presName="ParentBackground2" presStyleCnt="0"/>
      <dgm:spPr/>
    </dgm:pt>
    <dgm:pt modelId="{9E5DAAA0-05D8-4B22-8923-D9772DB5FFCA}" type="pres">
      <dgm:prSet presAssocID="{080F8187-6A63-41E7-A06C-2E60DEF095B4}" presName="ParentBackground" presStyleLbl="fgAcc1" presStyleIdx="2" presStyleCnt="4"/>
      <dgm:spPr/>
    </dgm:pt>
    <dgm:pt modelId="{3C03B109-25C6-4E09-874C-40371BCAF800}" type="pres">
      <dgm:prSet presAssocID="{080F8187-6A63-41E7-A06C-2E60DEF095B4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6BBFCA5-009A-4B64-BF65-94A736BE1FF3}" type="pres">
      <dgm:prSet presAssocID="{2805408C-9E33-454A-B2E4-39757DB6B5F2}" presName="Accent1" presStyleCnt="0"/>
      <dgm:spPr/>
    </dgm:pt>
    <dgm:pt modelId="{09A7FB20-E6D1-4B70-B830-FD942026B1DF}" type="pres">
      <dgm:prSet presAssocID="{2805408C-9E33-454A-B2E4-39757DB6B5F2}" presName="Accent" presStyleLbl="node1" presStyleIdx="3" presStyleCnt="4"/>
      <dgm:spPr/>
    </dgm:pt>
    <dgm:pt modelId="{229A6D91-174C-4219-A5BA-02D3962DF05C}" type="pres">
      <dgm:prSet presAssocID="{2805408C-9E33-454A-B2E4-39757DB6B5F2}" presName="ParentBackground1" presStyleCnt="0"/>
      <dgm:spPr/>
    </dgm:pt>
    <dgm:pt modelId="{B5C21B07-0A78-4B06-B038-19F08B546A79}" type="pres">
      <dgm:prSet presAssocID="{2805408C-9E33-454A-B2E4-39757DB6B5F2}" presName="ParentBackground" presStyleLbl="fgAcc1" presStyleIdx="3" presStyleCnt="4"/>
      <dgm:spPr/>
    </dgm:pt>
    <dgm:pt modelId="{C6678B14-20BB-4040-831A-7BBB2E22FD85}" type="pres">
      <dgm:prSet presAssocID="{2805408C-9E33-454A-B2E4-39757DB6B5F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DB59B15-12EC-43BB-9AAE-696444B37366}" srcId="{F13853E7-1A6F-4040-8E0D-F0E72EC231D2}" destId="{080F8187-6A63-41E7-A06C-2E60DEF095B4}" srcOrd="1" destOrd="0" parTransId="{94803D56-0205-4317-96E2-110FE5D84020}" sibTransId="{986FEF7C-3FDC-4482-AE7C-423807EA0B5B}"/>
    <dgm:cxn modelId="{8EA8B624-ADA4-40D7-ADAB-5083A15C8014}" type="presOf" srcId="{2805408C-9E33-454A-B2E4-39757DB6B5F2}" destId="{C6678B14-20BB-4040-831A-7BBB2E22FD85}" srcOrd="1" destOrd="0" presId="urn:microsoft.com/office/officeart/2011/layout/CircleProcess"/>
    <dgm:cxn modelId="{4073F329-AB41-4C9B-A909-3AB76302D594}" type="presOf" srcId="{03B3F7C8-3948-4449-8417-31820B847C2A}" destId="{47960DF0-EC05-4AEB-99CF-237C8CF4E687}" srcOrd="0" destOrd="0" presId="urn:microsoft.com/office/officeart/2011/layout/CircleProcess"/>
    <dgm:cxn modelId="{95E4FE2C-7EE3-4383-958D-25628543B3B7}" type="presOf" srcId="{03B3F7C8-3948-4449-8417-31820B847C2A}" destId="{B5FE1789-ED7E-4AFA-978E-487F6E179B39}" srcOrd="1" destOrd="0" presId="urn:microsoft.com/office/officeart/2011/layout/CircleProcess"/>
    <dgm:cxn modelId="{0C470740-70C7-419F-AABD-03D6EFFD6A86}" srcId="{F13853E7-1A6F-4040-8E0D-F0E72EC231D2}" destId="{119D79D4-D07F-4240-9C05-FB688DF57C88}" srcOrd="2" destOrd="0" parTransId="{438176AF-C111-41CF-A45C-5600385AC956}" sibTransId="{7037660F-2772-4191-8B62-A84B4E9A12F9}"/>
    <dgm:cxn modelId="{C9FF1E65-0632-41C7-BEEF-ADD838C6C3DA}" type="presOf" srcId="{080F8187-6A63-41E7-A06C-2E60DEF095B4}" destId="{3C03B109-25C6-4E09-874C-40371BCAF800}" srcOrd="1" destOrd="0" presId="urn:microsoft.com/office/officeart/2011/layout/CircleProcess"/>
    <dgm:cxn modelId="{01B24950-106B-4F85-A150-B420C7B29B90}" type="presOf" srcId="{F13853E7-1A6F-4040-8E0D-F0E72EC231D2}" destId="{886D7DA1-EFC9-470A-B77F-FD52385602B6}" srcOrd="0" destOrd="0" presId="urn:microsoft.com/office/officeart/2011/layout/CircleProcess"/>
    <dgm:cxn modelId="{F0561D55-12D9-47C3-8448-A6B8B59A3E93}" type="presOf" srcId="{080F8187-6A63-41E7-A06C-2E60DEF095B4}" destId="{9E5DAAA0-05D8-4B22-8923-D9772DB5FFCA}" srcOrd="0" destOrd="0" presId="urn:microsoft.com/office/officeart/2011/layout/CircleProcess"/>
    <dgm:cxn modelId="{D4F4F478-B455-4CD7-AF75-5A898E7B2A56}" srcId="{F13853E7-1A6F-4040-8E0D-F0E72EC231D2}" destId="{03B3F7C8-3948-4449-8417-31820B847C2A}" srcOrd="3" destOrd="0" parTransId="{C520EF26-FB45-47F3-922E-C9023D68BC2A}" sibTransId="{681F4B51-9382-4B20-A6F9-19D28EBFE94A}"/>
    <dgm:cxn modelId="{5BB720A2-3411-4A45-9E38-4AA50DDB13AF}" type="presOf" srcId="{119D79D4-D07F-4240-9C05-FB688DF57C88}" destId="{6B8D4799-EB31-4AD6-9AF3-DBBE224ACBD0}" srcOrd="1" destOrd="0" presId="urn:microsoft.com/office/officeart/2011/layout/CircleProcess"/>
    <dgm:cxn modelId="{6D7D2AA9-4199-44E7-9B06-A6AB818FFFB0}" srcId="{F13853E7-1A6F-4040-8E0D-F0E72EC231D2}" destId="{2805408C-9E33-454A-B2E4-39757DB6B5F2}" srcOrd="0" destOrd="0" parTransId="{67246995-3957-4D6F-9488-7B6C0E0A30BF}" sibTransId="{CF3CC351-BC3D-4B2E-AD07-FEBADC396E45}"/>
    <dgm:cxn modelId="{5EF51CB7-B97B-4F4C-90BB-DAFD3156C77B}" type="presOf" srcId="{119D79D4-D07F-4240-9C05-FB688DF57C88}" destId="{CBC01439-5BA7-4868-98E5-2954F3FF7AAC}" srcOrd="0" destOrd="0" presId="urn:microsoft.com/office/officeart/2011/layout/CircleProcess"/>
    <dgm:cxn modelId="{827C46DB-756A-4518-B2DD-470097F61CD8}" type="presOf" srcId="{2805408C-9E33-454A-B2E4-39757DB6B5F2}" destId="{B5C21B07-0A78-4B06-B038-19F08B546A79}" srcOrd="0" destOrd="0" presId="urn:microsoft.com/office/officeart/2011/layout/CircleProcess"/>
    <dgm:cxn modelId="{4C0DE30D-DD9E-49D0-86C5-9977B83741D4}" type="presParOf" srcId="{886D7DA1-EFC9-470A-B77F-FD52385602B6}" destId="{8902FC8F-1CB4-43B8-A41E-73FD9F32499D}" srcOrd="0" destOrd="0" presId="urn:microsoft.com/office/officeart/2011/layout/CircleProcess"/>
    <dgm:cxn modelId="{DB170896-6EA2-4674-B841-7A0B696D3277}" type="presParOf" srcId="{8902FC8F-1CB4-43B8-A41E-73FD9F32499D}" destId="{0D34BEEB-E5EB-4D93-A705-08F65D5E0D20}" srcOrd="0" destOrd="0" presId="urn:microsoft.com/office/officeart/2011/layout/CircleProcess"/>
    <dgm:cxn modelId="{0AC30C4E-5CB4-49BC-9201-D2AA84D8A8E2}" type="presParOf" srcId="{886D7DA1-EFC9-470A-B77F-FD52385602B6}" destId="{C7799C6D-1F5C-4D9E-AAFD-CD391C81849A}" srcOrd="1" destOrd="0" presId="urn:microsoft.com/office/officeart/2011/layout/CircleProcess"/>
    <dgm:cxn modelId="{EFC5C7BE-244F-4894-9F09-31EA85AE3402}" type="presParOf" srcId="{C7799C6D-1F5C-4D9E-AAFD-CD391C81849A}" destId="{47960DF0-EC05-4AEB-99CF-237C8CF4E687}" srcOrd="0" destOrd="0" presId="urn:microsoft.com/office/officeart/2011/layout/CircleProcess"/>
    <dgm:cxn modelId="{4598FAD4-5C41-4B58-8ACD-150A2A680DDC}" type="presParOf" srcId="{886D7DA1-EFC9-470A-B77F-FD52385602B6}" destId="{B5FE1789-ED7E-4AFA-978E-487F6E179B39}" srcOrd="2" destOrd="0" presId="urn:microsoft.com/office/officeart/2011/layout/CircleProcess"/>
    <dgm:cxn modelId="{AD26C6A3-1D9B-4BF2-ABA1-8C6736391887}" type="presParOf" srcId="{886D7DA1-EFC9-470A-B77F-FD52385602B6}" destId="{89B10A0E-5ABA-4DBA-B430-965471BC1DE4}" srcOrd="3" destOrd="0" presId="urn:microsoft.com/office/officeart/2011/layout/CircleProcess"/>
    <dgm:cxn modelId="{86445EEE-F54E-42AC-833D-CCF97BADE7E6}" type="presParOf" srcId="{89B10A0E-5ABA-4DBA-B430-965471BC1DE4}" destId="{4E09923D-CDD3-4A6C-BB04-37992D4B995D}" srcOrd="0" destOrd="0" presId="urn:microsoft.com/office/officeart/2011/layout/CircleProcess"/>
    <dgm:cxn modelId="{495BBA81-7956-4969-9FCA-2DB4F2AC2427}" type="presParOf" srcId="{886D7DA1-EFC9-470A-B77F-FD52385602B6}" destId="{5E6B8334-52CF-4DC0-B4DC-DFB641639403}" srcOrd="4" destOrd="0" presId="urn:microsoft.com/office/officeart/2011/layout/CircleProcess"/>
    <dgm:cxn modelId="{6E91A392-6871-44C3-A594-3C8D7FBFE14C}" type="presParOf" srcId="{5E6B8334-52CF-4DC0-B4DC-DFB641639403}" destId="{CBC01439-5BA7-4868-98E5-2954F3FF7AAC}" srcOrd="0" destOrd="0" presId="urn:microsoft.com/office/officeart/2011/layout/CircleProcess"/>
    <dgm:cxn modelId="{FEBE2D61-DDFE-4882-9198-7CB1AD83C2B4}" type="presParOf" srcId="{886D7DA1-EFC9-470A-B77F-FD52385602B6}" destId="{6B8D4799-EB31-4AD6-9AF3-DBBE224ACBD0}" srcOrd="5" destOrd="0" presId="urn:microsoft.com/office/officeart/2011/layout/CircleProcess"/>
    <dgm:cxn modelId="{3DDA363F-9C57-42EE-A69D-5565A04583B4}" type="presParOf" srcId="{886D7DA1-EFC9-470A-B77F-FD52385602B6}" destId="{2A8F7DD5-9DAA-4193-8235-27D6BE1555B2}" srcOrd="6" destOrd="0" presId="urn:microsoft.com/office/officeart/2011/layout/CircleProcess"/>
    <dgm:cxn modelId="{0A3CC21C-BC58-4EFE-9C29-C3D2B1C5F0BB}" type="presParOf" srcId="{2A8F7DD5-9DAA-4193-8235-27D6BE1555B2}" destId="{C53CD877-AB38-4910-9D2C-22B40BD5C9B6}" srcOrd="0" destOrd="0" presId="urn:microsoft.com/office/officeart/2011/layout/CircleProcess"/>
    <dgm:cxn modelId="{F0B37CAB-AAAE-4D98-BD22-045F5D65CBC6}" type="presParOf" srcId="{886D7DA1-EFC9-470A-B77F-FD52385602B6}" destId="{EB43C883-752C-4A2E-831E-410D9B6CE38A}" srcOrd="7" destOrd="0" presId="urn:microsoft.com/office/officeart/2011/layout/CircleProcess"/>
    <dgm:cxn modelId="{A647A8D2-7232-478B-B92C-92CF9D42BF0F}" type="presParOf" srcId="{EB43C883-752C-4A2E-831E-410D9B6CE38A}" destId="{9E5DAAA0-05D8-4B22-8923-D9772DB5FFCA}" srcOrd="0" destOrd="0" presId="urn:microsoft.com/office/officeart/2011/layout/CircleProcess"/>
    <dgm:cxn modelId="{A215DB31-4F71-462F-A2B5-18D2D30FC745}" type="presParOf" srcId="{886D7DA1-EFC9-470A-B77F-FD52385602B6}" destId="{3C03B109-25C6-4E09-874C-40371BCAF800}" srcOrd="8" destOrd="0" presId="urn:microsoft.com/office/officeart/2011/layout/CircleProcess"/>
    <dgm:cxn modelId="{0E5B3ECA-7F7B-4FC0-A82D-3D18F30AF9F1}" type="presParOf" srcId="{886D7DA1-EFC9-470A-B77F-FD52385602B6}" destId="{66BBFCA5-009A-4B64-BF65-94A736BE1FF3}" srcOrd="9" destOrd="0" presId="urn:microsoft.com/office/officeart/2011/layout/CircleProcess"/>
    <dgm:cxn modelId="{814C24E0-9250-4227-9AE9-D4E91C6DBC30}" type="presParOf" srcId="{66BBFCA5-009A-4B64-BF65-94A736BE1FF3}" destId="{09A7FB20-E6D1-4B70-B830-FD942026B1DF}" srcOrd="0" destOrd="0" presId="urn:microsoft.com/office/officeart/2011/layout/CircleProcess"/>
    <dgm:cxn modelId="{AB729F2E-39EE-4D8A-A55C-BB1CC58B3BB4}" type="presParOf" srcId="{886D7DA1-EFC9-470A-B77F-FD52385602B6}" destId="{229A6D91-174C-4219-A5BA-02D3962DF05C}" srcOrd="10" destOrd="0" presId="urn:microsoft.com/office/officeart/2011/layout/CircleProcess"/>
    <dgm:cxn modelId="{5993CE7E-3926-4F37-9DB5-DDDFF1DB81F1}" type="presParOf" srcId="{229A6D91-174C-4219-A5BA-02D3962DF05C}" destId="{B5C21B07-0A78-4B06-B038-19F08B546A79}" srcOrd="0" destOrd="0" presId="urn:microsoft.com/office/officeart/2011/layout/CircleProcess"/>
    <dgm:cxn modelId="{6FC81582-F27E-4C69-87C1-C26AD84E2D26}" type="presParOf" srcId="{886D7DA1-EFC9-470A-B77F-FD52385602B6}" destId="{C6678B14-20BB-4040-831A-7BBB2E22FD8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B0B533-FB9A-4386-8E15-6925FFD59D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CBC79C0-88BF-46A9-8EE3-40030BCFB112}">
      <dgm:prSet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Bill Subsidy Determination</a:t>
          </a:r>
        </a:p>
      </dgm:t>
    </dgm:pt>
    <dgm:pt modelId="{AE2C2E5D-8A25-4DEE-82AC-3D9986DA1C90}" type="parTrans" cxnId="{AD9B476D-D689-4D83-81BD-B43F8C76034E}">
      <dgm:prSet/>
      <dgm:spPr/>
      <dgm:t>
        <a:bodyPr/>
        <a:lstStyle/>
        <a:p>
          <a:endParaRPr lang="en-US"/>
        </a:p>
      </dgm:t>
    </dgm:pt>
    <dgm:pt modelId="{BC6445D0-7A29-497D-AF3A-F1941D3150A0}" type="sibTrans" cxnId="{AD9B476D-D689-4D83-81BD-B43F8C76034E}">
      <dgm:prSet/>
      <dgm:spPr/>
      <dgm:t>
        <a:bodyPr/>
        <a:lstStyle/>
        <a:p>
          <a:endParaRPr lang="en-US"/>
        </a:p>
      </dgm:t>
    </dgm:pt>
    <dgm:pt modelId="{268CBBFE-83CF-4510-9052-A4E6E10D8AE6}">
      <dgm:prSet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Percentage of Income Program: 16 programs</a:t>
          </a:r>
        </a:p>
      </dgm:t>
    </dgm:pt>
    <dgm:pt modelId="{18F87112-4EF7-41EB-A4F8-A89D676317F8}" type="parTrans" cxnId="{057C1F8D-47D8-430D-926A-87B13922B9AE}">
      <dgm:prSet/>
      <dgm:spPr/>
      <dgm:t>
        <a:bodyPr/>
        <a:lstStyle/>
        <a:p>
          <a:endParaRPr lang="en-US"/>
        </a:p>
      </dgm:t>
    </dgm:pt>
    <dgm:pt modelId="{85ACFA4F-B7FF-4D26-BD91-B1D044FB4AA9}" type="sibTrans" cxnId="{057C1F8D-47D8-430D-926A-87B13922B9AE}">
      <dgm:prSet/>
      <dgm:spPr/>
      <dgm:t>
        <a:bodyPr/>
        <a:lstStyle/>
        <a:p>
          <a:endParaRPr lang="en-US"/>
        </a:p>
      </dgm:t>
    </dgm:pt>
    <dgm:pt modelId="{E6A46956-E88A-45D8-A0D8-D16C520C1328}">
      <dgm:prSet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Percent Discount: 5 programs</a:t>
          </a:r>
        </a:p>
      </dgm:t>
    </dgm:pt>
    <dgm:pt modelId="{F2AB072E-36D3-446B-9555-F7E39A450112}" type="parTrans" cxnId="{A6553029-7BD9-451E-942D-06415AB7FE5D}">
      <dgm:prSet/>
      <dgm:spPr/>
      <dgm:t>
        <a:bodyPr/>
        <a:lstStyle/>
        <a:p>
          <a:endParaRPr lang="en-US"/>
        </a:p>
      </dgm:t>
    </dgm:pt>
    <dgm:pt modelId="{564B3337-D7D6-4B34-BAA8-663FE152EC98}" type="sibTrans" cxnId="{A6553029-7BD9-451E-942D-06415AB7FE5D}">
      <dgm:prSet/>
      <dgm:spPr/>
      <dgm:t>
        <a:bodyPr/>
        <a:lstStyle/>
        <a:p>
          <a:endParaRPr lang="en-US"/>
        </a:p>
      </dgm:t>
    </dgm:pt>
    <dgm:pt modelId="{488B9421-FAC9-4A25-B01B-DC08760CA427}">
      <dgm:prSet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Fixed Credit Program: 2 programs</a:t>
          </a:r>
        </a:p>
      </dgm:t>
    </dgm:pt>
    <dgm:pt modelId="{AE5A8206-0B5B-41AC-981E-2E290E7DAA1D}" type="parTrans" cxnId="{B4A6F396-F1DB-4E35-926D-DA5C8B648AAE}">
      <dgm:prSet/>
      <dgm:spPr/>
      <dgm:t>
        <a:bodyPr/>
        <a:lstStyle/>
        <a:p>
          <a:endParaRPr lang="en-US"/>
        </a:p>
      </dgm:t>
    </dgm:pt>
    <dgm:pt modelId="{DC263354-E23B-4122-A587-B8A6773C7692}" type="sibTrans" cxnId="{B4A6F396-F1DB-4E35-926D-DA5C8B648AAE}">
      <dgm:prSet/>
      <dgm:spPr/>
      <dgm:t>
        <a:bodyPr/>
        <a:lstStyle/>
        <a:p>
          <a:endParaRPr lang="en-US"/>
        </a:p>
      </dgm:t>
    </dgm:pt>
    <dgm:pt modelId="{6A083B56-2206-4221-8C96-FFADFCA40DF5}">
      <dgm:prSet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Monthly or Annual Subsidy: 2 programs</a:t>
          </a:r>
        </a:p>
      </dgm:t>
    </dgm:pt>
    <dgm:pt modelId="{1E7E2327-2C15-4CC0-B847-A66825A5CD5B}" type="parTrans" cxnId="{2CC10EBC-534C-4382-B1E1-1052CBE60FAB}">
      <dgm:prSet/>
      <dgm:spPr/>
      <dgm:t>
        <a:bodyPr/>
        <a:lstStyle/>
        <a:p>
          <a:endParaRPr lang="en-US"/>
        </a:p>
      </dgm:t>
    </dgm:pt>
    <dgm:pt modelId="{4253F988-F9B3-49F0-BE94-BE82548CA95B}" type="sibTrans" cxnId="{2CC10EBC-534C-4382-B1E1-1052CBE60FAB}">
      <dgm:prSet/>
      <dgm:spPr/>
      <dgm:t>
        <a:bodyPr/>
        <a:lstStyle/>
        <a:p>
          <a:endParaRPr lang="en-US"/>
        </a:p>
      </dgm:t>
    </dgm:pt>
    <dgm:pt modelId="{8869648E-BE96-4BDB-BD59-E47AE09586E5}">
      <dgm:prSet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Rate Discount: 2 programs</a:t>
          </a:r>
        </a:p>
      </dgm:t>
    </dgm:pt>
    <dgm:pt modelId="{32FE5907-37DC-48B2-862E-D70CC444996C}" type="parTrans" cxnId="{B056597C-CBBE-419E-BA6D-599D2E042F32}">
      <dgm:prSet/>
      <dgm:spPr/>
      <dgm:t>
        <a:bodyPr/>
        <a:lstStyle/>
        <a:p>
          <a:endParaRPr lang="en-US"/>
        </a:p>
      </dgm:t>
    </dgm:pt>
    <dgm:pt modelId="{4D3C06C2-4D9D-4554-82EE-093B1AF0A32C}" type="sibTrans" cxnId="{B056597C-CBBE-419E-BA6D-599D2E042F32}">
      <dgm:prSet/>
      <dgm:spPr/>
      <dgm:t>
        <a:bodyPr/>
        <a:lstStyle/>
        <a:p>
          <a:endParaRPr lang="en-US"/>
        </a:p>
      </dgm:t>
    </dgm:pt>
    <dgm:pt modelId="{0A62C599-325A-4308-83DF-490D861B05E3}" type="pres">
      <dgm:prSet presAssocID="{1FB0B533-FB9A-4386-8E15-6925FFD59D78}" presName="linear" presStyleCnt="0">
        <dgm:presLayoutVars>
          <dgm:dir/>
          <dgm:animLvl val="lvl"/>
          <dgm:resizeHandles val="exact"/>
        </dgm:presLayoutVars>
      </dgm:prSet>
      <dgm:spPr/>
    </dgm:pt>
    <dgm:pt modelId="{14CE4519-1CB7-43E3-83E3-AC19B8D42617}" type="pres">
      <dgm:prSet presAssocID="{FCBC79C0-88BF-46A9-8EE3-40030BCFB112}" presName="parentLin" presStyleCnt="0"/>
      <dgm:spPr/>
    </dgm:pt>
    <dgm:pt modelId="{5AC7C25B-5C6B-4EBA-9634-793DB05C297D}" type="pres">
      <dgm:prSet presAssocID="{FCBC79C0-88BF-46A9-8EE3-40030BCFB112}" presName="parentLeftMargin" presStyleLbl="node1" presStyleIdx="0" presStyleCnt="1"/>
      <dgm:spPr/>
    </dgm:pt>
    <dgm:pt modelId="{4C76E425-968C-4384-A40B-6ACD56C71BC1}" type="pres">
      <dgm:prSet presAssocID="{FCBC79C0-88BF-46A9-8EE3-40030BCFB11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E4D28C9-9266-4BCE-9399-0F2A8BC94150}" type="pres">
      <dgm:prSet presAssocID="{FCBC79C0-88BF-46A9-8EE3-40030BCFB112}" presName="negativeSpace" presStyleCnt="0"/>
      <dgm:spPr/>
    </dgm:pt>
    <dgm:pt modelId="{8E3D56BF-2D00-4D71-8D33-CE28B2361CC8}" type="pres">
      <dgm:prSet presAssocID="{FCBC79C0-88BF-46A9-8EE3-40030BCFB11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8551C103-7E48-47FF-ABC0-5CFF6DC34501}" type="presOf" srcId="{FCBC79C0-88BF-46A9-8EE3-40030BCFB112}" destId="{5AC7C25B-5C6B-4EBA-9634-793DB05C297D}" srcOrd="0" destOrd="0" presId="urn:microsoft.com/office/officeart/2005/8/layout/list1"/>
    <dgm:cxn modelId="{A6553029-7BD9-451E-942D-06415AB7FE5D}" srcId="{FCBC79C0-88BF-46A9-8EE3-40030BCFB112}" destId="{E6A46956-E88A-45D8-A0D8-D16C520C1328}" srcOrd="1" destOrd="0" parTransId="{F2AB072E-36D3-446B-9555-F7E39A450112}" sibTransId="{564B3337-D7D6-4B34-BAA8-663FE152EC98}"/>
    <dgm:cxn modelId="{9E05DF29-453C-4F3F-8986-CC5C9642578F}" type="presOf" srcId="{6A083B56-2206-4221-8C96-FFADFCA40DF5}" destId="{8E3D56BF-2D00-4D71-8D33-CE28B2361CC8}" srcOrd="0" destOrd="3" presId="urn:microsoft.com/office/officeart/2005/8/layout/list1"/>
    <dgm:cxn modelId="{7AC84E35-6341-4D94-849F-76ED2BCC3008}" type="presOf" srcId="{268CBBFE-83CF-4510-9052-A4E6E10D8AE6}" destId="{8E3D56BF-2D00-4D71-8D33-CE28B2361CC8}" srcOrd="0" destOrd="0" presId="urn:microsoft.com/office/officeart/2005/8/layout/list1"/>
    <dgm:cxn modelId="{F27EDE42-BDDC-437D-8A31-5DE7D62268C0}" type="presOf" srcId="{FCBC79C0-88BF-46A9-8EE3-40030BCFB112}" destId="{4C76E425-968C-4384-A40B-6ACD56C71BC1}" srcOrd="1" destOrd="0" presId="urn:microsoft.com/office/officeart/2005/8/layout/list1"/>
    <dgm:cxn modelId="{AD9B476D-D689-4D83-81BD-B43F8C76034E}" srcId="{1FB0B533-FB9A-4386-8E15-6925FFD59D78}" destId="{FCBC79C0-88BF-46A9-8EE3-40030BCFB112}" srcOrd="0" destOrd="0" parTransId="{AE2C2E5D-8A25-4DEE-82AC-3D9986DA1C90}" sibTransId="{BC6445D0-7A29-497D-AF3A-F1941D3150A0}"/>
    <dgm:cxn modelId="{B056597C-CBBE-419E-BA6D-599D2E042F32}" srcId="{FCBC79C0-88BF-46A9-8EE3-40030BCFB112}" destId="{8869648E-BE96-4BDB-BD59-E47AE09586E5}" srcOrd="4" destOrd="0" parTransId="{32FE5907-37DC-48B2-862E-D70CC444996C}" sibTransId="{4D3C06C2-4D9D-4554-82EE-093B1AF0A32C}"/>
    <dgm:cxn modelId="{057C1F8D-47D8-430D-926A-87B13922B9AE}" srcId="{FCBC79C0-88BF-46A9-8EE3-40030BCFB112}" destId="{268CBBFE-83CF-4510-9052-A4E6E10D8AE6}" srcOrd="0" destOrd="0" parTransId="{18F87112-4EF7-41EB-A4F8-A89D676317F8}" sibTransId="{85ACFA4F-B7FF-4D26-BD91-B1D044FB4AA9}"/>
    <dgm:cxn modelId="{B4A6F396-F1DB-4E35-926D-DA5C8B648AAE}" srcId="{FCBC79C0-88BF-46A9-8EE3-40030BCFB112}" destId="{488B9421-FAC9-4A25-B01B-DC08760CA427}" srcOrd="2" destOrd="0" parTransId="{AE5A8206-0B5B-41AC-981E-2E290E7DAA1D}" sibTransId="{DC263354-E23B-4122-A587-B8A6773C7692}"/>
    <dgm:cxn modelId="{7AE40A99-F4B9-4844-BAF2-84F33D671742}" type="presOf" srcId="{488B9421-FAC9-4A25-B01B-DC08760CA427}" destId="{8E3D56BF-2D00-4D71-8D33-CE28B2361CC8}" srcOrd="0" destOrd="2" presId="urn:microsoft.com/office/officeart/2005/8/layout/list1"/>
    <dgm:cxn modelId="{22E90EB7-F2F6-4D79-8456-23BC3D302DA6}" type="presOf" srcId="{E6A46956-E88A-45D8-A0D8-D16C520C1328}" destId="{8E3D56BF-2D00-4D71-8D33-CE28B2361CC8}" srcOrd="0" destOrd="1" presId="urn:microsoft.com/office/officeart/2005/8/layout/list1"/>
    <dgm:cxn modelId="{2CC10EBC-534C-4382-B1E1-1052CBE60FAB}" srcId="{FCBC79C0-88BF-46A9-8EE3-40030BCFB112}" destId="{6A083B56-2206-4221-8C96-FFADFCA40DF5}" srcOrd="3" destOrd="0" parTransId="{1E7E2327-2C15-4CC0-B847-A66825A5CD5B}" sibTransId="{4253F988-F9B3-49F0-BE94-BE82548CA95B}"/>
    <dgm:cxn modelId="{C6B116D0-DBF9-40BB-A4CE-44743638558C}" type="presOf" srcId="{1FB0B533-FB9A-4386-8E15-6925FFD59D78}" destId="{0A62C599-325A-4308-83DF-490D861B05E3}" srcOrd="0" destOrd="0" presId="urn:microsoft.com/office/officeart/2005/8/layout/list1"/>
    <dgm:cxn modelId="{7A4FA3FC-6DB6-4A84-9346-E1CDD3417CC7}" type="presOf" srcId="{8869648E-BE96-4BDB-BD59-E47AE09586E5}" destId="{8E3D56BF-2D00-4D71-8D33-CE28B2361CC8}" srcOrd="0" destOrd="4" presId="urn:microsoft.com/office/officeart/2005/8/layout/list1"/>
    <dgm:cxn modelId="{D82ED825-FBA6-46DC-8EA4-22AFE1B65750}" type="presParOf" srcId="{0A62C599-325A-4308-83DF-490D861B05E3}" destId="{14CE4519-1CB7-43E3-83E3-AC19B8D42617}" srcOrd="0" destOrd="0" presId="urn:microsoft.com/office/officeart/2005/8/layout/list1"/>
    <dgm:cxn modelId="{B973B670-DF94-4769-926E-E0B0E65D341A}" type="presParOf" srcId="{14CE4519-1CB7-43E3-83E3-AC19B8D42617}" destId="{5AC7C25B-5C6B-4EBA-9634-793DB05C297D}" srcOrd="0" destOrd="0" presId="urn:microsoft.com/office/officeart/2005/8/layout/list1"/>
    <dgm:cxn modelId="{F3AE7F38-3922-4EEF-A06B-1014E996C143}" type="presParOf" srcId="{14CE4519-1CB7-43E3-83E3-AC19B8D42617}" destId="{4C76E425-968C-4384-A40B-6ACD56C71BC1}" srcOrd="1" destOrd="0" presId="urn:microsoft.com/office/officeart/2005/8/layout/list1"/>
    <dgm:cxn modelId="{5F654E42-710E-4151-8C21-40ECD1088DF9}" type="presParOf" srcId="{0A62C599-325A-4308-83DF-490D861B05E3}" destId="{2E4D28C9-9266-4BCE-9399-0F2A8BC94150}" srcOrd="1" destOrd="0" presId="urn:microsoft.com/office/officeart/2005/8/layout/list1"/>
    <dgm:cxn modelId="{1B397211-1A29-4B51-A3F6-3A403EB98082}" type="presParOf" srcId="{0A62C599-325A-4308-83DF-490D861B05E3}" destId="{8E3D56BF-2D00-4D71-8D33-CE28B2361CC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26D5B4-C9EB-4610-BB8A-F42967CC7C4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B62912-AC78-4A32-A25C-44607013492F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Enrollment Methods</a:t>
          </a:r>
        </a:p>
      </dgm:t>
    </dgm:pt>
    <dgm:pt modelId="{18F0C011-1550-44EF-B0EE-19E5F103AF8B}" type="parTrans" cxnId="{45E939BD-9472-41D1-9166-93249DD69343}">
      <dgm:prSet/>
      <dgm:spPr/>
      <dgm:t>
        <a:bodyPr/>
        <a:lstStyle/>
        <a:p>
          <a:endParaRPr lang="en-US"/>
        </a:p>
      </dgm:t>
    </dgm:pt>
    <dgm:pt modelId="{A43867CE-0C2E-4C11-98D8-DB9F55DB101C}" type="sibTrans" cxnId="{45E939BD-9472-41D1-9166-93249DD69343}">
      <dgm:prSet/>
      <dgm:spPr/>
      <dgm:t>
        <a:bodyPr/>
        <a:lstStyle/>
        <a:p>
          <a:endParaRPr lang="en-US"/>
        </a:p>
      </dgm:t>
    </dgm:pt>
    <dgm:pt modelId="{F03A637B-F636-4E58-8C40-CF0ABD6F3DA7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Mail</a:t>
          </a:r>
        </a:p>
      </dgm:t>
    </dgm:pt>
    <dgm:pt modelId="{C1901785-63D4-4853-9EE1-9D2E832DE7FA}" type="parTrans" cxnId="{0CB76855-7A8F-4791-998F-4F3D060F3EB6}">
      <dgm:prSet/>
      <dgm:spPr/>
      <dgm:t>
        <a:bodyPr/>
        <a:lstStyle/>
        <a:p>
          <a:endParaRPr lang="en-US"/>
        </a:p>
      </dgm:t>
    </dgm:pt>
    <dgm:pt modelId="{2DA76CCE-A0ED-4A21-A300-AE36FC4A63A3}" type="sibTrans" cxnId="{0CB76855-7A8F-4791-998F-4F3D060F3EB6}">
      <dgm:prSet/>
      <dgm:spPr/>
      <dgm:t>
        <a:bodyPr/>
        <a:lstStyle/>
        <a:p>
          <a:endParaRPr lang="en-US"/>
        </a:p>
      </dgm:t>
    </dgm:pt>
    <dgm:pt modelId="{DE96642B-03D1-4B53-BE28-267F27C362B8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Fax</a:t>
          </a:r>
        </a:p>
      </dgm:t>
    </dgm:pt>
    <dgm:pt modelId="{297B20DA-F411-451B-A373-6094DC490E30}" type="parTrans" cxnId="{6A0332A8-D6E1-490F-9E47-A36A7BCA3359}">
      <dgm:prSet/>
      <dgm:spPr/>
      <dgm:t>
        <a:bodyPr/>
        <a:lstStyle/>
        <a:p>
          <a:endParaRPr lang="en-US"/>
        </a:p>
      </dgm:t>
    </dgm:pt>
    <dgm:pt modelId="{B373B195-6B82-4CF7-96DD-E1EFA69043B3}" type="sibTrans" cxnId="{6A0332A8-D6E1-490F-9E47-A36A7BCA3359}">
      <dgm:prSet/>
      <dgm:spPr/>
      <dgm:t>
        <a:bodyPr/>
        <a:lstStyle/>
        <a:p>
          <a:endParaRPr lang="en-US"/>
        </a:p>
      </dgm:t>
    </dgm:pt>
    <dgm:pt modelId="{2C50AAD0-FABF-409E-B7E9-AE2A7F4E1E60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Email</a:t>
          </a:r>
        </a:p>
      </dgm:t>
    </dgm:pt>
    <dgm:pt modelId="{B2BDB01D-A22C-4E8B-B978-13A3713E1170}" type="parTrans" cxnId="{7520B80A-D533-41F8-AA86-51E5213BE09A}">
      <dgm:prSet/>
      <dgm:spPr/>
      <dgm:t>
        <a:bodyPr/>
        <a:lstStyle/>
        <a:p>
          <a:endParaRPr lang="en-US"/>
        </a:p>
      </dgm:t>
    </dgm:pt>
    <dgm:pt modelId="{64570A99-AD71-42D8-91EB-4C0E34DCD0B5}" type="sibTrans" cxnId="{7520B80A-D533-41F8-AA86-51E5213BE09A}">
      <dgm:prSet/>
      <dgm:spPr/>
      <dgm:t>
        <a:bodyPr/>
        <a:lstStyle/>
        <a:p>
          <a:endParaRPr lang="en-US"/>
        </a:p>
      </dgm:t>
    </dgm:pt>
    <dgm:pt modelId="{5E901632-F08A-4FCE-9041-ED06DF8C16AD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Online</a:t>
          </a:r>
        </a:p>
      </dgm:t>
    </dgm:pt>
    <dgm:pt modelId="{D75FA6C9-B017-4D39-877B-B03760A87C74}" type="parTrans" cxnId="{61F33101-826D-4E2C-9A40-8BAC0BA06A56}">
      <dgm:prSet/>
      <dgm:spPr/>
      <dgm:t>
        <a:bodyPr/>
        <a:lstStyle/>
        <a:p>
          <a:endParaRPr lang="en-US"/>
        </a:p>
      </dgm:t>
    </dgm:pt>
    <dgm:pt modelId="{3436C0FE-2A8B-48FB-B41C-A16634014096}" type="sibTrans" cxnId="{61F33101-826D-4E2C-9A40-8BAC0BA06A56}">
      <dgm:prSet/>
      <dgm:spPr/>
      <dgm:t>
        <a:bodyPr/>
        <a:lstStyle/>
        <a:p>
          <a:endParaRPr lang="en-US"/>
        </a:p>
      </dgm:t>
    </dgm:pt>
    <dgm:pt modelId="{BA7827B5-1C5D-414D-955B-7C1D47C4FD03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Enrollment Sites</a:t>
          </a:r>
        </a:p>
      </dgm:t>
    </dgm:pt>
    <dgm:pt modelId="{D2E8AF8F-687D-490C-AD39-D927C3D59747}" type="parTrans" cxnId="{F496A6CB-04E1-46AD-9F37-51737803CA94}">
      <dgm:prSet/>
      <dgm:spPr/>
      <dgm:t>
        <a:bodyPr/>
        <a:lstStyle/>
        <a:p>
          <a:endParaRPr lang="en-US"/>
        </a:p>
      </dgm:t>
    </dgm:pt>
    <dgm:pt modelId="{5DC29C9E-E35E-4424-88CC-DC2BA9F32F67}" type="sibTrans" cxnId="{F496A6CB-04E1-46AD-9F37-51737803CA94}">
      <dgm:prSet/>
      <dgm:spPr/>
      <dgm:t>
        <a:bodyPr/>
        <a:lstStyle/>
        <a:p>
          <a:endParaRPr lang="en-US"/>
        </a:p>
      </dgm:t>
    </dgm:pt>
    <dgm:pt modelId="{FAFE26CE-65D9-499E-A221-A1750EF90E29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CAP Enrollment Sites</a:t>
          </a:r>
        </a:p>
      </dgm:t>
    </dgm:pt>
    <dgm:pt modelId="{DF3735BD-C9C2-43BA-9A49-57FF4A38E7E1}" type="parTrans" cxnId="{B4384CD5-7E3E-4CB3-8FE1-57B84DF6DEAA}">
      <dgm:prSet/>
      <dgm:spPr/>
      <dgm:t>
        <a:bodyPr/>
        <a:lstStyle/>
        <a:p>
          <a:endParaRPr lang="en-US"/>
        </a:p>
      </dgm:t>
    </dgm:pt>
    <dgm:pt modelId="{8C7BC8B6-5CFB-4549-85C7-66F713DCC761}" type="sibTrans" cxnId="{B4384CD5-7E3E-4CB3-8FE1-57B84DF6DEAA}">
      <dgm:prSet/>
      <dgm:spPr/>
      <dgm:t>
        <a:bodyPr/>
        <a:lstStyle/>
        <a:p>
          <a:endParaRPr lang="en-US"/>
        </a:p>
      </dgm:t>
    </dgm:pt>
    <dgm:pt modelId="{A1743E71-2518-415F-A00C-BC4A379A93B9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Goal of this Initiative</a:t>
          </a:r>
        </a:p>
      </dgm:t>
    </dgm:pt>
    <dgm:pt modelId="{F3E775F9-778A-449F-B64B-41B5239D1C86}" type="parTrans" cxnId="{061EEF58-748A-4AED-A403-3D099CD36B27}">
      <dgm:prSet/>
      <dgm:spPr/>
      <dgm:t>
        <a:bodyPr/>
        <a:lstStyle/>
        <a:p>
          <a:endParaRPr lang="en-US"/>
        </a:p>
      </dgm:t>
    </dgm:pt>
    <dgm:pt modelId="{BC845123-8C8C-40B1-9206-E13C435806FC}" type="sibTrans" cxnId="{061EEF58-748A-4AED-A403-3D099CD36B27}">
      <dgm:prSet/>
      <dgm:spPr/>
      <dgm:t>
        <a:bodyPr/>
        <a:lstStyle/>
        <a:p>
          <a:endParaRPr lang="en-US"/>
        </a:p>
      </dgm:t>
    </dgm:pt>
    <dgm:pt modelId="{4830E4C3-E0CB-4F0B-802E-5E716B56B696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Increase CAP enrollment</a:t>
          </a:r>
        </a:p>
      </dgm:t>
    </dgm:pt>
    <dgm:pt modelId="{30D7B751-DAEF-4EDB-B922-9A9F59FE159D}" type="parTrans" cxnId="{BBFA3233-DBAB-47B1-A56C-77913731362F}">
      <dgm:prSet/>
      <dgm:spPr/>
      <dgm:t>
        <a:bodyPr/>
        <a:lstStyle/>
        <a:p>
          <a:endParaRPr lang="en-US"/>
        </a:p>
      </dgm:t>
    </dgm:pt>
    <dgm:pt modelId="{619BAFEA-CA33-479F-98FD-EC6AE6C10B26}" type="sibTrans" cxnId="{BBFA3233-DBAB-47B1-A56C-77913731362F}">
      <dgm:prSet/>
      <dgm:spPr/>
      <dgm:t>
        <a:bodyPr/>
        <a:lstStyle/>
        <a:p>
          <a:endParaRPr lang="en-US"/>
        </a:p>
      </dgm:t>
    </dgm:pt>
    <dgm:pt modelId="{79CD63E2-C819-4D9C-A474-B0123A110202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Enhance collaboration between PECO and Social Service Agencies</a:t>
          </a:r>
        </a:p>
      </dgm:t>
    </dgm:pt>
    <dgm:pt modelId="{D3D2C3D1-D022-4156-B858-60956969CF98}" type="parTrans" cxnId="{1FFE1412-A925-4EFF-BE88-044DA5D1F414}">
      <dgm:prSet/>
      <dgm:spPr/>
      <dgm:t>
        <a:bodyPr/>
        <a:lstStyle/>
        <a:p>
          <a:endParaRPr lang="en-US"/>
        </a:p>
      </dgm:t>
    </dgm:pt>
    <dgm:pt modelId="{1487842B-4EF3-4EA6-8187-1845107C0B25}" type="sibTrans" cxnId="{1FFE1412-A925-4EFF-BE88-044DA5D1F414}">
      <dgm:prSet/>
      <dgm:spPr/>
      <dgm:t>
        <a:bodyPr/>
        <a:lstStyle/>
        <a:p>
          <a:endParaRPr lang="en-US"/>
        </a:p>
      </dgm:t>
    </dgm:pt>
    <dgm:pt modelId="{7987F780-D801-40D8-85FF-353BE15751CE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Create a more streamlined customer experience</a:t>
          </a:r>
        </a:p>
      </dgm:t>
    </dgm:pt>
    <dgm:pt modelId="{2CBA5B6D-EF74-4306-ACFE-CEFDD326EDC3}" type="parTrans" cxnId="{1F1F3A0A-1FB1-42C0-B059-B7AEE3D7E9DA}">
      <dgm:prSet/>
      <dgm:spPr/>
      <dgm:t>
        <a:bodyPr/>
        <a:lstStyle/>
        <a:p>
          <a:endParaRPr lang="en-US"/>
        </a:p>
      </dgm:t>
    </dgm:pt>
    <dgm:pt modelId="{F280DEDA-4889-4D43-BE29-D9E36125FF17}" type="sibTrans" cxnId="{1F1F3A0A-1FB1-42C0-B059-B7AEE3D7E9DA}">
      <dgm:prSet/>
      <dgm:spPr/>
      <dgm:t>
        <a:bodyPr/>
        <a:lstStyle/>
        <a:p>
          <a:endParaRPr lang="en-US"/>
        </a:p>
      </dgm:t>
    </dgm:pt>
    <dgm:pt modelId="{DCFFBAA9-DF58-4216-952A-13EDEBE6FF77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23 Community Agencies Onboarded</a:t>
          </a:r>
        </a:p>
      </dgm:t>
    </dgm:pt>
    <dgm:pt modelId="{8238B96C-71FA-479A-A3AE-0912A7B2E96D}" type="parTrans" cxnId="{9CD8B9BF-20D9-4729-ADDE-04B4417920E5}">
      <dgm:prSet/>
      <dgm:spPr/>
      <dgm:t>
        <a:bodyPr/>
        <a:lstStyle/>
        <a:p>
          <a:endParaRPr lang="en-US"/>
        </a:p>
      </dgm:t>
    </dgm:pt>
    <dgm:pt modelId="{9A4A5B3C-2119-4B86-AD85-D18ECFDB945D}" type="sibTrans" cxnId="{9CD8B9BF-20D9-4729-ADDE-04B4417920E5}">
      <dgm:prSet/>
      <dgm:spPr/>
      <dgm:t>
        <a:bodyPr/>
        <a:lstStyle/>
        <a:p>
          <a:endParaRPr lang="en-US"/>
        </a:p>
      </dgm:t>
    </dgm:pt>
    <dgm:pt modelId="{AE5B914C-4F53-4431-9C8C-68D816B7B85E}" type="pres">
      <dgm:prSet presAssocID="{DF26D5B4-C9EB-4610-BB8A-F42967CC7C47}" presName="linear" presStyleCnt="0">
        <dgm:presLayoutVars>
          <dgm:dir/>
          <dgm:animLvl val="lvl"/>
          <dgm:resizeHandles val="exact"/>
        </dgm:presLayoutVars>
      </dgm:prSet>
      <dgm:spPr/>
    </dgm:pt>
    <dgm:pt modelId="{AB2BA9D4-6792-464B-A551-573737B725A6}" type="pres">
      <dgm:prSet presAssocID="{59B62912-AC78-4A32-A25C-44607013492F}" presName="parentLin" presStyleCnt="0"/>
      <dgm:spPr/>
    </dgm:pt>
    <dgm:pt modelId="{0561B10C-DB78-4869-B41E-1E7928FE7B90}" type="pres">
      <dgm:prSet presAssocID="{59B62912-AC78-4A32-A25C-44607013492F}" presName="parentLeftMargin" presStyleLbl="node1" presStyleIdx="0" presStyleCnt="3"/>
      <dgm:spPr/>
    </dgm:pt>
    <dgm:pt modelId="{87CB4346-2DFB-401F-B124-E6DEDA02AF15}" type="pres">
      <dgm:prSet presAssocID="{59B62912-AC78-4A32-A25C-4460701349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E95D74-CDD5-4D98-B1B7-E4434D18D9B5}" type="pres">
      <dgm:prSet presAssocID="{59B62912-AC78-4A32-A25C-44607013492F}" presName="negativeSpace" presStyleCnt="0"/>
      <dgm:spPr/>
    </dgm:pt>
    <dgm:pt modelId="{B5C34504-29E9-4541-AD6E-B0956F913CE3}" type="pres">
      <dgm:prSet presAssocID="{59B62912-AC78-4A32-A25C-44607013492F}" presName="childText" presStyleLbl="conFgAcc1" presStyleIdx="0" presStyleCnt="3">
        <dgm:presLayoutVars>
          <dgm:bulletEnabled val="1"/>
        </dgm:presLayoutVars>
      </dgm:prSet>
      <dgm:spPr/>
    </dgm:pt>
    <dgm:pt modelId="{BDB7364D-EE05-4F70-B5F2-AF36EB7C59B0}" type="pres">
      <dgm:prSet presAssocID="{A43867CE-0C2E-4C11-98D8-DB9F55DB101C}" presName="spaceBetweenRectangles" presStyleCnt="0"/>
      <dgm:spPr/>
    </dgm:pt>
    <dgm:pt modelId="{6011A135-998C-4413-9232-D2CD7A0E78F3}" type="pres">
      <dgm:prSet presAssocID="{FAFE26CE-65D9-499E-A221-A1750EF90E29}" presName="parentLin" presStyleCnt="0"/>
      <dgm:spPr/>
    </dgm:pt>
    <dgm:pt modelId="{D4CC9B28-F6FA-490F-84DF-C3F12859B010}" type="pres">
      <dgm:prSet presAssocID="{FAFE26CE-65D9-499E-A221-A1750EF90E29}" presName="parentLeftMargin" presStyleLbl="node1" presStyleIdx="0" presStyleCnt="3"/>
      <dgm:spPr/>
    </dgm:pt>
    <dgm:pt modelId="{56F13099-3442-41B7-B123-A3077B34C612}" type="pres">
      <dgm:prSet presAssocID="{FAFE26CE-65D9-499E-A221-A1750EF90E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E7F7D3-D478-496A-8E55-D3FDFEA7FD50}" type="pres">
      <dgm:prSet presAssocID="{FAFE26CE-65D9-499E-A221-A1750EF90E29}" presName="negativeSpace" presStyleCnt="0"/>
      <dgm:spPr/>
    </dgm:pt>
    <dgm:pt modelId="{CFCDC7E3-9838-4B4E-9768-14C7DFBEA68A}" type="pres">
      <dgm:prSet presAssocID="{FAFE26CE-65D9-499E-A221-A1750EF90E29}" presName="childText" presStyleLbl="conFgAcc1" presStyleIdx="1" presStyleCnt="3">
        <dgm:presLayoutVars>
          <dgm:bulletEnabled val="1"/>
        </dgm:presLayoutVars>
      </dgm:prSet>
      <dgm:spPr/>
    </dgm:pt>
    <dgm:pt modelId="{AD0302F1-1A9D-4F60-BCF3-8FD744D1F35B}" type="pres">
      <dgm:prSet presAssocID="{8C7BC8B6-5CFB-4549-85C7-66F713DCC761}" presName="spaceBetweenRectangles" presStyleCnt="0"/>
      <dgm:spPr/>
    </dgm:pt>
    <dgm:pt modelId="{336CD2DB-DF69-4A9C-8E17-EDC3F3580D97}" type="pres">
      <dgm:prSet presAssocID="{A1743E71-2518-415F-A00C-BC4A379A93B9}" presName="parentLin" presStyleCnt="0"/>
      <dgm:spPr/>
    </dgm:pt>
    <dgm:pt modelId="{781EC095-05D6-4993-9F68-84D3FDBA2B1B}" type="pres">
      <dgm:prSet presAssocID="{A1743E71-2518-415F-A00C-BC4A379A93B9}" presName="parentLeftMargin" presStyleLbl="node1" presStyleIdx="1" presStyleCnt="3"/>
      <dgm:spPr/>
    </dgm:pt>
    <dgm:pt modelId="{D21917DC-47A2-4379-8A33-CC713C0BABD6}" type="pres">
      <dgm:prSet presAssocID="{A1743E71-2518-415F-A00C-BC4A379A93B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B80101-DA62-4702-8B59-38B54FDACEF0}" type="pres">
      <dgm:prSet presAssocID="{A1743E71-2518-415F-A00C-BC4A379A93B9}" presName="negativeSpace" presStyleCnt="0"/>
      <dgm:spPr/>
    </dgm:pt>
    <dgm:pt modelId="{EEF4C771-3529-493A-B338-EC072822BE90}" type="pres">
      <dgm:prSet presAssocID="{A1743E71-2518-415F-A00C-BC4A379A93B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EA47F00-4CC7-411B-B319-3E3663362705}" type="presOf" srcId="{7987F780-D801-40D8-85FF-353BE15751CE}" destId="{EEF4C771-3529-493A-B338-EC072822BE90}" srcOrd="0" destOrd="2" presId="urn:microsoft.com/office/officeart/2005/8/layout/list1"/>
    <dgm:cxn modelId="{61F33101-826D-4E2C-9A40-8BAC0BA06A56}" srcId="{59B62912-AC78-4A32-A25C-44607013492F}" destId="{5E901632-F08A-4FCE-9041-ED06DF8C16AD}" srcOrd="3" destOrd="0" parTransId="{D75FA6C9-B017-4D39-877B-B03760A87C74}" sibTransId="{3436C0FE-2A8B-48FB-B41C-A16634014096}"/>
    <dgm:cxn modelId="{1F1F3A0A-1FB1-42C0-B059-B7AEE3D7E9DA}" srcId="{A1743E71-2518-415F-A00C-BC4A379A93B9}" destId="{7987F780-D801-40D8-85FF-353BE15751CE}" srcOrd="2" destOrd="0" parTransId="{2CBA5B6D-EF74-4306-ACFE-CEFDD326EDC3}" sibTransId="{F280DEDA-4889-4D43-BE29-D9E36125FF17}"/>
    <dgm:cxn modelId="{7520B80A-D533-41F8-AA86-51E5213BE09A}" srcId="{59B62912-AC78-4A32-A25C-44607013492F}" destId="{2C50AAD0-FABF-409E-B7E9-AE2A7F4E1E60}" srcOrd="2" destOrd="0" parTransId="{B2BDB01D-A22C-4E8B-B978-13A3713E1170}" sibTransId="{64570A99-AD71-42D8-91EB-4C0E34DCD0B5}"/>
    <dgm:cxn modelId="{9C355F0C-2C31-4AC6-A92D-D4E4D9781883}" type="presOf" srcId="{BA7827B5-1C5D-414D-955B-7C1D47C4FD03}" destId="{B5C34504-29E9-4541-AD6E-B0956F913CE3}" srcOrd="0" destOrd="4" presId="urn:microsoft.com/office/officeart/2005/8/layout/list1"/>
    <dgm:cxn modelId="{4A358F0C-786A-458F-875B-D2773BA274EE}" type="presOf" srcId="{59B62912-AC78-4A32-A25C-44607013492F}" destId="{87CB4346-2DFB-401F-B124-E6DEDA02AF15}" srcOrd="1" destOrd="0" presId="urn:microsoft.com/office/officeart/2005/8/layout/list1"/>
    <dgm:cxn modelId="{1FFE1412-A925-4EFF-BE88-044DA5D1F414}" srcId="{A1743E71-2518-415F-A00C-BC4A379A93B9}" destId="{79CD63E2-C819-4D9C-A474-B0123A110202}" srcOrd="1" destOrd="0" parTransId="{D3D2C3D1-D022-4156-B858-60956969CF98}" sibTransId="{1487842B-4EF3-4EA6-8187-1845107C0B25}"/>
    <dgm:cxn modelId="{4061451E-EA27-4CC4-9543-80D8C6FC6A67}" type="presOf" srcId="{4830E4C3-E0CB-4F0B-802E-5E716B56B696}" destId="{EEF4C771-3529-493A-B338-EC072822BE90}" srcOrd="0" destOrd="0" presId="urn:microsoft.com/office/officeart/2005/8/layout/list1"/>
    <dgm:cxn modelId="{BBFA3233-DBAB-47B1-A56C-77913731362F}" srcId="{A1743E71-2518-415F-A00C-BC4A379A93B9}" destId="{4830E4C3-E0CB-4F0B-802E-5E716B56B696}" srcOrd="0" destOrd="0" parTransId="{30D7B751-DAEF-4EDB-B922-9A9F59FE159D}" sibTransId="{619BAFEA-CA33-479F-98FD-EC6AE6C10B26}"/>
    <dgm:cxn modelId="{0CB76855-7A8F-4791-998F-4F3D060F3EB6}" srcId="{59B62912-AC78-4A32-A25C-44607013492F}" destId="{F03A637B-F636-4E58-8C40-CF0ABD6F3DA7}" srcOrd="0" destOrd="0" parTransId="{C1901785-63D4-4853-9EE1-9D2E832DE7FA}" sibTransId="{2DA76CCE-A0ED-4A21-A300-AE36FC4A63A3}"/>
    <dgm:cxn modelId="{EEA56777-899D-46B5-8731-FB5A946F35B4}" type="presOf" srcId="{F03A637B-F636-4E58-8C40-CF0ABD6F3DA7}" destId="{B5C34504-29E9-4541-AD6E-B0956F913CE3}" srcOrd="0" destOrd="0" presId="urn:microsoft.com/office/officeart/2005/8/layout/list1"/>
    <dgm:cxn modelId="{621CD578-88F1-4EC1-97FE-9A1DBAA27EBE}" type="presOf" srcId="{DF26D5B4-C9EB-4610-BB8A-F42967CC7C47}" destId="{AE5B914C-4F53-4431-9C8C-68D816B7B85E}" srcOrd="0" destOrd="0" presId="urn:microsoft.com/office/officeart/2005/8/layout/list1"/>
    <dgm:cxn modelId="{061EEF58-748A-4AED-A403-3D099CD36B27}" srcId="{DF26D5B4-C9EB-4610-BB8A-F42967CC7C47}" destId="{A1743E71-2518-415F-A00C-BC4A379A93B9}" srcOrd="2" destOrd="0" parTransId="{F3E775F9-778A-449F-B64B-41B5239D1C86}" sibTransId="{BC845123-8C8C-40B1-9206-E13C435806FC}"/>
    <dgm:cxn modelId="{4A1820A4-D924-413B-8C0D-71D24E38B040}" type="presOf" srcId="{2C50AAD0-FABF-409E-B7E9-AE2A7F4E1E60}" destId="{B5C34504-29E9-4541-AD6E-B0956F913CE3}" srcOrd="0" destOrd="2" presId="urn:microsoft.com/office/officeart/2005/8/layout/list1"/>
    <dgm:cxn modelId="{3B5B90A6-653E-4429-9BF5-FEA68AEB104D}" type="presOf" srcId="{FAFE26CE-65D9-499E-A221-A1750EF90E29}" destId="{56F13099-3442-41B7-B123-A3077B34C612}" srcOrd="1" destOrd="0" presId="urn:microsoft.com/office/officeart/2005/8/layout/list1"/>
    <dgm:cxn modelId="{6A0332A8-D6E1-490F-9E47-A36A7BCA3359}" srcId="{59B62912-AC78-4A32-A25C-44607013492F}" destId="{DE96642B-03D1-4B53-BE28-267F27C362B8}" srcOrd="1" destOrd="0" parTransId="{297B20DA-F411-451B-A373-6094DC490E30}" sibTransId="{B373B195-6B82-4CF7-96DD-E1EFA69043B3}"/>
    <dgm:cxn modelId="{C9B30EAE-B9F9-4523-A9FB-513DC9FD596F}" type="presOf" srcId="{FAFE26CE-65D9-499E-A221-A1750EF90E29}" destId="{D4CC9B28-F6FA-490F-84DF-C3F12859B010}" srcOrd="0" destOrd="0" presId="urn:microsoft.com/office/officeart/2005/8/layout/list1"/>
    <dgm:cxn modelId="{58489FBC-5342-4F67-A7B1-52CCCFB7EA26}" type="presOf" srcId="{A1743E71-2518-415F-A00C-BC4A379A93B9}" destId="{D21917DC-47A2-4379-8A33-CC713C0BABD6}" srcOrd="1" destOrd="0" presId="urn:microsoft.com/office/officeart/2005/8/layout/list1"/>
    <dgm:cxn modelId="{45E939BD-9472-41D1-9166-93249DD69343}" srcId="{DF26D5B4-C9EB-4610-BB8A-F42967CC7C47}" destId="{59B62912-AC78-4A32-A25C-44607013492F}" srcOrd="0" destOrd="0" parTransId="{18F0C011-1550-44EF-B0EE-19E5F103AF8B}" sibTransId="{A43867CE-0C2E-4C11-98D8-DB9F55DB101C}"/>
    <dgm:cxn modelId="{382313BE-2870-436F-B661-96553AC4D4A3}" type="presOf" srcId="{A1743E71-2518-415F-A00C-BC4A379A93B9}" destId="{781EC095-05D6-4993-9F68-84D3FDBA2B1B}" srcOrd="0" destOrd="0" presId="urn:microsoft.com/office/officeart/2005/8/layout/list1"/>
    <dgm:cxn modelId="{9CD8B9BF-20D9-4729-ADDE-04B4417920E5}" srcId="{FAFE26CE-65D9-499E-A221-A1750EF90E29}" destId="{DCFFBAA9-DF58-4216-952A-13EDEBE6FF77}" srcOrd="0" destOrd="0" parTransId="{8238B96C-71FA-479A-A3AE-0912A7B2E96D}" sibTransId="{9A4A5B3C-2119-4B86-AD85-D18ECFDB945D}"/>
    <dgm:cxn modelId="{F496A6CB-04E1-46AD-9F37-51737803CA94}" srcId="{59B62912-AC78-4A32-A25C-44607013492F}" destId="{BA7827B5-1C5D-414D-955B-7C1D47C4FD03}" srcOrd="4" destOrd="0" parTransId="{D2E8AF8F-687D-490C-AD39-D927C3D59747}" sibTransId="{5DC29C9E-E35E-4424-88CC-DC2BA9F32F67}"/>
    <dgm:cxn modelId="{699F48CD-C454-4907-8C85-59FDCB0E26F4}" type="presOf" srcId="{59B62912-AC78-4A32-A25C-44607013492F}" destId="{0561B10C-DB78-4869-B41E-1E7928FE7B90}" srcOrd="0" destOrd="0" presId="urn:microsoft.com/office/officeart/2005/8/layout/list1"/>
    <dgm:cxn modelId="{B4384CD5-7E3E-4CB3-8FE1-57B84DF6DEAA}" srcId="{DF26D5B4-C9EB-4610-BB8A-F42967CC7C47}" destId="{FAFE26CE-65D9-499E-A221-A1750EF90E29}" srcOrd="1" destOrd="0" parTransId="{DF3735BD-C9C2-43BA-9A49-57FF4A38E7E1}" sibTransId="{8C7BC8B6-5CFB-4549-85C7-66F713DCC761}"/>
    <dgm:cxn modelId="{337023EE-FEF1-4F00-9C0E-0C9C3F831021}" type="presOf" srcId="{79CD63E2-C819-4D9C-A474-B0123A110202}" destId="{EEF4C771-3529-493A-B338-EC072822BE90}" srcOrd="0" destOrd="1" presId="urn:microsoft.com/office/officeart/2005/8/layout/list1"/>
    <dgm:cxn modelId="{DA38F7F0-0874-4747-8B81-CA0DD37B53D3}" type="presOf" srcId="{5E901632-F08A-4FCE-9041-ED06DF8C16AD}" destId="{B5C34504-29E9-4541-AD6E-B0956F913CE3}" srcOrd="0" destOrd="3" presId="urn:microsoft.com/office/officeart/2005/8/layout/list1"/>
    <dgm:cxn modelId="{760952FA-8CBD-4652-BE67-0ECA5EF719A6}" type="presOf" srcId="{DE96642B-03D1-4B53-BE28-267F27C362B8}" destId="{B5C34504-29E9-4541-AD6E-B0956F913CE3}" srcOrd="0" destOrd="1" presId="urn:microsoft.com/office/officeart/2005/8/layout/list1"/>
    <dgm:cxn modelId="{DD17D1FB-3922-4D5A-ADC1-A69A18C5C585}" type="presOf" srcId="{DCFFBAA9-DF58-4216-952A-13EDEBE6FF77}" destId="{CFCDC7E3-9838-4B4E-9768-14C7DFBEA68A}" srcOrd="0" destOrd="0" presId="urn:microsoft.com/office/officeart/2005/8/layout/list1"/>
    <dgm:cxn modelId="{EDF96848-5DB7-4D5E-A61B-220748081372}" type="presParOf" srcId="{AE5B914C-4F53-4431-9C8C-68D816B7B85E}" destId="{AB2BA9D4-6792-464B-A551-573737B725A6}" srcOrd="0" destOrd="0" presId="urn:microsoft.com/office/officeart/2005/8/layout/list1"/>
    <dgm:cxn modelId="{75DC79D1-CF8E-4861-B29E-7228ED1F9B56}" type="presParOf" srcId="{AB2BA9D4-6792-464B-A551-573737B725A6}" destId="{0561B10C-DB78-4869-B41E-1E7928FE7B90}" srcOrd="0" destOrd="0" presId="urn:microsoft.com/office/officeart/2005/8/layout/list1"/>
    <dgm:cxn modelId="{F5BC8C9D-7DCC-4573-A7A8-4B9F06B02732}" type="presParOf" srcId="{AB2BA9D4-6792-464B-A551-573737B725A6}" destId="{87CB4346-2DFB-401F-B124-E6DEDA02AF15}" srcOrd="1" destOrd="0" presId="urn:microsoft.com/office/officeart/2005/8/layout/list1"/>
    <dgm:cxn modelId="{CD1FDDD8-E4AD-429F-AA30-B7E8D369A6A8}" type="presParOf" srcId="{AE5B914C-4F53-4431-9C8C-68D816B7B85E}" destId="{0FE95D74-CDD5-4D98-B1B7-E4434D18D9B5}" srcOrd="1" destOrd="0" presId="urn:microsoft.com/office/officeart/2005/8/layout/list1"/>
    <dgm:cxn modelId="{C52C35A6-3ACE-42A3-BF03-6869B2C1286C}" type="presParOf" srcId="{AE5B914C-4F53-4431-9C8C-68D816B7B85E}" destId="{B5C34504-29E9-4541-AD6E-B0956F913CE3}" srcOrd="2" destOrd="0" presId="urn:microsoft.com/office/officeart/2005/8/layout/list1"/>
    <dgm:cxn modelId="{BA0A0D92-6F02-4AC9-81D8-F2F48EA44EBA}" type="presParOf" srcId="{AE5B914C-4F53-4431-9C8C-68D816B7B85E}" destId="{BDB7364D-EE05-4F70-B5F2-AF36EB7C59B0}" srcOrd="3" destOrd="0" presId="urn:microsoft.com/office/officeart/2005/8/layout/list1"/>
    <dgm:cxn modelId="{69C646B8-40BE-49B5-8265-6885F90E1C44}" type="presParOf" srcId="{AE5B914C-4F53-4431-9C8C-68D816B7B85E}" destId="{6011A135-998C-4413-9232-D2CD7A0E78F3}" srcOrd="4" destOrd="0" presId="urn:microsoft.com/office/officeart/2005/8/layout/list1"/>
    <dgm:cxn modelId="{3CFC9E66-1F63-4986-9E76-DE34FF0743FF}" type="presParOf" srcId="{6011A135-998C-4413-9232-D2CD7A0E78F3}" destId="{D4CC9B28-F6FA-490F-84DF-C3F12859B010}" srcOrd="0" destOrd="0" presId="urn:microsoft.com/office/officeart/2005/8/layout/list1"/>
    <dgm:cxn modelId="{16468E91-86D4-471E-8DEB-52DD6D348360}" type="presParOf" srcId="{6011A135-998C-4413-9232-D2CD7A0E78F3}" destId="{56F13099-3442-41B7-B123-A3077B34C612}" srcOrd="1" destOrd="0" presId="urn:microsoft.com/office/officeart/2005/8/layout/list1"/>
    <dgm:cxn modelId="{DCD2CF84-3DF7-4E55-9D95-CA082C9DAD55}" type="presParOf" srcId="{AE5B914C-4F53-4431-9C8C-68D816B7B85E}" destId="{F6E7F7D3-D478-496A-8E55-D3FDFEA7FD50}" srcOrd="5" destOrd="0" presId="urn:microsoft.com/office/officeart/2005/8/layout/list1"/>
    <dgm:cxn modelId="{20F583BA-81B9-4881-864B-4310A6753B67}" type="presParOf" srcId="{AE5B914C-4F53-4431-9C8C-68D816B7B85E}" destId="{CFCDC7E3-9838-4B4E-9768-14C7DFBEA68A}" srcOrd="6" destOrd="0" presId="urn:microsoft.com/office/officeart/2005/8/layout/list1"/>
    <dgm:cxn modelId="{5ACF9731-7A9C-4B57-952C-8D60396B0A36}" type="presParOf" srcId="{AE5B914C-4F53-4431-9C8C-68D816B7B85E}" destId="{AD0302F1-1A9D-4F60-BCF3-8FD744D1F35B}" srcOrd="7" destOrd="0" presId="urn:microsoft.com/office/officeart/2005/8/layout/list1"/>
    <dgm:cxn modelId="{E00FFA95-B784-42BA-9475-49154E1AB715}" type="presParOf" srcId="{AE5B914C-4F53-4431-9C8C-68D816B7B85E}" destId="{336CD2DB-DF69-4A9C-8E17-EDC3F3580D97}" srcOrd="8" destOrd="0" presId="urn:microsoft.com/office/officeart/2005/8/layout/list1"/>
    <dgm:cxn modelId="{7F898FB2-0702-43FE-91A7-B2D5F9E0951D}" type="presParOf" srcId="{336CD2DB-DF69-4A9C-8E17-EDC3F3580D97}" destId="{781EC095-05D6-4993-9F68-84D3FDBA2B1B}" srcOrd="0" destOrd="0" presId="urn:microsoft.com/office/officeart/2005/8/layout/list1"/>
    <dgm:cxn modelId="{30A66DFA-C238-47A1-8270-486EE881F80C}" type="presParOf" srcId="{336CD2DB-DF69-4A9C-8E17-EDC3F3580D97}" destId="{D21917DC-47A2-4379-8A33-CC713C0BABD6}" srcOrd="1" destOrd="0" presId="urn:microsoft.com/office/officeart/2005/8/layout/list1"/>
    <dgm:cxn modelId="{E1075C11-EF8A-4F75-A5CD-EDACF35B4BCD}" type="presParOf" srcId="{AE5B914C-4F53-4431-9C8C-68D816B7B85E}" destId="{D9B80101-DA62-4702-8B59-38B54FDACEF0}" srcOrd="9" destOrd="0" presId="urn:microsoft.com/office/officeart/2005/8/layout/list1"/>
    <dgm:cxn modelId="{B318B99B-77E5-4E2A-B114-5D72BD6318D4}" type="presParOf" srcId="{AE5B914C-4F53-4431-9C8C-68D816B7B85E}" destId="{EEF4C771-3529-493A-B338-EC072822BE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96F8D9-6F17-4950-860E-F4F52AA1E16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A0C3C47-9D95-44D4-929E-2FA5F695C092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PECO launched a Work Force Development (WFD) department</a:t>
          </a:r>
        </a:p>
      </dgm:t>
    </dgm:pt>
    <dgm:pt modelId="{BBA4D085-BA5C-404F-A486-3A377AAE61B2}" type="parTrans" cxnId="{029912CF-A3B2-4C24-B3D5-B69BA6BCBC8C}">
      <dgm:prSet/>
      <dgm:spPr/>
      <dgm:t>
        <a:bodyPr/>
        <a:lstStyle/>
        <a:p>
          <a:endParaRPr lang="en-US"/>
        </a:p>
      </dgm:t>
    </dgm:pt>
    <dgm:pt modelId="{4861900F-298B-4AFE-87D7-FABD3D009922}" type="sibTrans" cxnId="{029912CF-A3B2-4C24-B3D5-B69BA6BCBC8C}">
      <dgm:prSet/>
      <dgm:spPr/>
      <dgm:t>
        <a:bodyPr/>
        <a:lstStyle/>
        <a:p>
          <a:endParaRPr lang="en-US"/>
        </a:p>
      </dgm:t>
    </dgm:pt>
    <dgm:pt modelId="{9D389C83-593A-4E2B-A3B3-F78C0C784FF2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Provide access to education and training</a:t>
          </a:r>
        </a:p>
      </dgm:t>
    </dgm:pt>
    <dgm:pt modelId="{17BE0E9A-C770-4D53-8A51-EBA4626DA732}" type="parTrans" cxnId="{BE464797-DB97-47AB-91E1-5AD2282E1AD4}">
      <dgm:prSet/>
      <dgm:spPr/>
      <dgm:t>
        <a:bodyPr/>
        <a:lstStyle/>
        <a:p>
          <a:endParaRPr lang="en-US"/>
        </a:p>
      </dgm:t>
    </dgm:pt>
    <dgm:pt modelId="{FCEC47CA-6E89-4235-8DA8-9BCD0DA79E1E}" type="sibTrans" cxnId="{BE464797-DB97-47AB-91E1-5AD2282E1AD4}">
      <dgm:prSet/>
      <dgm:spPr/>
      <dgm:t>
        <a:bodyPr/>
        <a:lstStyle/>
        <a:p>
          <a:endParaRPr lang="en-US"/>
        </a:p>
      </dgm:t>
    </dgm:pt>
    <dgm:pt modelId="{4FB1C024-37BF-49A7-A90F-CFE2BC9938C1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Lead to family sustaining wage employment</a:t>
          </a:r>
        </a:p>
      </dgm:t>
    </dgm:pt>
    <dgm:pt modelId="{276D76D7-79DF-4759-A05F-78E96C5817F4}" type="parTrans" cxnId="{ECAB964D-4DDE-474F-B57A-A779899B0265}">
      <dgm:prSet/>
      <dgm:spPr/>
      <dgm:t>
        <a:bodyPr/>
        <a:lstStyle/>
        <a:p>
          <a:endParaRPr lang="en-US"/>
        </a:p>
      </dgm:t>
    </dgm:pt>
    <dgm:pt modelId="{E588DDC1-03B0-4DE9-A3A4-E547DBE0DC27}" type="sibTrans" cxnId="{ECAB964D-4DDE-474F-B57A-A779899B0265}">
      <dgm:prSet/>
      <dgm:spPr/>
      <dgm:t>
        <a:bodyPr/>
        <a:lstStyle/>
        <a:p>
          <a:endParaRPr lang="en-US"/>
        </a:p>
      </dgm:t>
    </dgm:pt>
    <dgm:pt modelId="{AF75D403-0A68-4C08-AA8C-21367617605D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WFD Opportunities</a:t>
          </a:r>
        </a:p>
      </dgm:t>
    </dgm:pt>
    <dgm:pt modelId="{DD2C552D-6604-4A1D-BE45-9F49F53AD757}" type="parTrans" cxnId="{DC480FD7-D18B-41E6-BA45-10611829D349}">
      <dgm:prSet/>
      <dgm:spPr/>
      <dgm:t>
        <a:bodyPr/>
        <a:lstStyle/>
        <a:p>
          <a:endParaRPr lang="en-US"/>
        </a:p>
      </dgm:t>
    </dgm:pt>
    <dgm:pt modelId="{964797B0-F66C-4396-8F52-0CC1153017DB}" type="sibTrans" cxnId="{DC480FD7-D18B-41E6-BA45-10611829D349}">
      <dgm:prSet/>
      <dgm:spPr/>
      <dgm:t>
        <a:bodyPr/>
        <a:lstStyle/>
        <a:p>
          <a:endParaRPr lang="en-US"/>
        </a:p>
      </dgm:t>
    </dgm:pt>
    <dgm:pt modelId="{061D4D8C-EE25-4CCE-AADC-5905E504E391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Educational assistance</a:t>
          </a:r>
        </a:p>
      </dgm:t>
    </dgm:pt>
    <dgm:pt modelId="{2685B068-DF98-4EEE-8907-C28057E417D8}" type="parTrans" cxnId="{521C09A4-62C9-47B5-9283-E462D47810B6}">
      <dgm:prSet/>
      <dgm:spPr/>
      <dgm:t>
        <a:bodyPr/>
        <a:lstStyle/>
        <a:p>
          <a:endParaRPr lang="en-US"/>
        </a:p>
      </dgm:t>
    </dgm:pt>
    <dgm:pt modelId="{E1AD5584-BCB3-476D-B2C5-FA4FE0E07649}" type="sibTrans" cxnId="{521C09A4-62C9-47B5-9283-E462D47810B6}">
      <dgm:prSet/>
      <dgm:spPr/>
      <dgm:t>
        <a:bodyPr/>
        <a:lstStyle/>
        <a:p>
          <a:endParaRPr lang="en-US"/>
        </a:p>
      </dgm:t>
    </dgm:pt>
    <dgm:pt modelId="{5AF36838-E5E0-423C-ACC4-974EA6325115}">
      <dgm:prSet custT="1"/>
      <dgm:spPr/>
      <dgm:t>
        <a:bodyPr/>
        <a:lstStyle/>
        <a:p>
          <a:r>
            <a:rPr lang="en-US" sz="1800">
              <a:latin typeface="Verdana Pro" panose="020B0604030504040204" pitchFamily="34" charset="0"/>
            </a:rPr>
            <a:t>WFD Partners – transportation, weekly payment</a:t>
          </a:r>
        </a:p>
      </dgm:t>
    </dgm:pt>
    <dgm:pt modelId="{E4D9907B-BDE9-4B84-9CA9-EE6C203A73FD}" type="parTrans" cxnId="{6B45E140-5CCF-4DC5-983B-88A79A4C63DA}">
      <dgm:prSet/>
      <dgm:spPr/>
      <dgm:t>
        <a:bodyPr/>
        <a:lstStyle/>
        <a:p>
          <a:endParaRPr lang="en-US"/>
        </a:p>
      </dgm:t>
    </dgm:pt>
    <dgm:pt modelId="{C216C420-79F3-4D71-B23C-8DF9E185F197}" type="sibTrans" cxnId="{6B45E140-5CCF-4DC5-983B-88A79A4C63DA}">
      <dgm:prSet/>
      <dgm:spPr/>
      <dgm:t>
        <a:bodyPr/>
        <a:lstStyle/>
        <a:p>
          <a:endParaRPr lang="en-US"/>
        </a:p>
      </dgm:t>
    </dgm:pt>
    <dgm:pt modelId="{865B1580-BD92-4F27-A689-DE2F165602A9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Returning citizen employment pathways</a:t>
          </a:r>
        </a:p>
      </dgm:t>
    </dgm:pt>
    <dgm:pt modelId="{A15BE986-F027-45D6-9331-9582F3B68750}" type="parTrans" cxnId="{53298512-8F6D-416D-A787-4D4AE3223BB8}">
      <dgm:prSet/>
      <dgm:spPr/>
      <dgm:t>
        <a:bodyPr/>
        <a:lstStyle/>
        <a:p>
          <a:endParaRPr lang="en-US"/>
        </a:p>
      </dgm:t>
    </dgm:pt>
    <dgm:pt modelId="{C774FCEF-72FE-4AD3-8AAC-BF3EAC1BC7F5}" type="sibTrans" cxnId="{53298512-8F6D-416D-A787-4D4AE3223BB8}">
      <dgm:prSet/>
      <dgm:spPr/>
      <dgm:t>
        <a:bodyPr/>
        <a:lstStyle/>
        <a:p>
          <a:endParaRPr lang="en-US"/>
        </a:p>
      </dgm:t>
    </dgm:pt>
    <dgm:pt modelId="{76347F34-B5C2-4163-BF7D-9FD1D6BBCC31}">
      <dgm:prSet custT="1"/>
      <dgm:spPr/>
      <dgm:t>
        <a:bodyPr/>
        <a:lstStyle/>
        <a:p>
          <a:r>
            <a:rPr lang="en-US" sz="1800" dirty="0">
              <a:latin typeface="Verdana Pro" panose="020B0604030504040204" pitchFamily="34" charset="0"/>
            </a:rPr>
            <a:t>Career exploration programs</a:t>
          </a:r>
        </a:p>
      </dgm:t>
    </dgm:pt>
    <dgm:pt modelId="{0729DD5F-E306-409D-87F3-12780A8ACD46}" type="parTrans" cxnId="{F256EA9B-FEF0-4D88-AFAA-9F2B1F943891}">
      <dgm:prSet/>
      <dgm:spPr/>
      <dgm:t>
        <a:bodyPr/>
        <a:lstStyle/>
        <a:p>
          <a:endParaRPr lang="en-US"/>
        </a:p>
      </dgm:t>
    </dgm:pt>
    <dgm:pt modelId="{B82ECFAC-7910-4FD4-9DA6-7DE9600A1494}" type="sibTrans" cxnId="{F256EA9B-FEF0-4D88-AFAA-9F2B1F943891}">
      <dgm:prSet/>
      <dgm:spPr/>
      <dgm:t>
        <a:bodyPr/>
        <a:lstStyle/>
        <a:p>
          <a:endParaRPr lang="en-US"/>
        </a:p>
      </dgm:t>
    </dgm:pt>
    <dgm:pt modelId="{5D0790BD-FB76-42BE-A294-645D30597FF8}" type="pres">
      <dgm:prSet presAssocID="{DC96F8D9-6F17-4950-860E-F4F52AA1E16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4FD117F-F893-442D-A773-035F21C2DCC4}" type="pres">
      <dgm:prSet presAssocID="{6A0C3C47-9D95-44D4-929E-2FA5F695C092}" presName="circle1" presStyleLbl="node1" presStyleIdx="0" presStyleCnt="2"/>
      <dgm:spPr/>
    </dgm:pt>
    <dgm:pt modelId="{D520A6F9-562F-4AEA-8B01-4C631F16DBE4}" type="pres">
      <dgm:prSet presAssocID="{6A0C3C47-9D95-44D4-929E-2FA5F695C092}" presName="space" presStyleCnt="0"/>
      <dgm:spPr/>
    </dgm:pt>
    <dgm:pt modelId="{6C3C012F-65B5-44E7-8E2C-9F4C412E8E2C}" type="pres">
      <dgm:prSet presAssocID="{6A0C3C47-9D95-44D4-929E-2FA5F695C092}" presName="rect1" presStyleLbl="alignAcc1" presStyleIdx="0" presStyleCnt="2"/>
      <dgm:spPr/>
    </dgm:pt>
    <dgm:pt modelId="{06B78886-12A5-4CF9-BC24-D64FB4113DBF}" type="pres">
      <dgm:prSet presAssocID="{AF75D403-0A68-4C08-AA8C-21367617605D}" presName="vertSpace2" presStyleLbl="node1" presStyleIdx="0" presStyleCnt="2"/>
      <dgm:spPr/>
    </dgm:pt>
    <dgm:pt modelId="{EF2CF0E1-24AA-4A58-B2B6-20DFF18C50AD}" type="pres">
      <dgm:prSet presAssocID="{AF75D403-0A68-4C08-AA8C-21367617605D}" presName="circle2" presStyleLbl="node1" presStyleIdx="1" presStyleCnt="2"/>
      <dgm:spPr/>
    </dgm:pt>
    <dgm:pt modelId="{D452C73B-0B69-4AF1-9795-02254C1BE422}" type="pres">
      <dgm:prSet presAssocID="{AF75D403-0A68-4C08-AA8C-21367617605D}" presName="rect2" presStyleLbl="alignAcc1" presStyleIdx="1" presStyleCnt="2"/>
      <dgm:spPr/>
    </dgm:pt>
    <dgm:pt modelId="{DF8F9E22-89E0-4920-A7AF-79A10DDC6016}" type="pres">
      <dgm:prSet presAssocID="{6A0C3C47-9D95-44D4-929E-2FA5F695C092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414BCA41-D7EF-4C27-9697-0EA2B4BF0959}" type="pres">
      <dgm:prSet presAssocID="{6A0C3C47-9D95-44D4-929E-2FA5F695C092}" presName="rect1ChTx" presStyleLbl="alignAcc1" presStyleIdx="1" presStyleCnt="2">
        <dgm:presLayoutVars>
          <dgm:bulletEnabled val="1"/>
        </dgm:presLayoutVars>
      </dgm:prSet>
      <dgm:spPr/>
    </dgm:pt>
    <dgm:pt modelId="{05756827-6113-43EB-BC6B-BBE45604EB82}" type="pres">
      <dgm:prSet presAssocID="{AF75D403-0A68-4C08-AA8C-21367617605D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6C826879-32B0-4028-8C66-18C6631436E4}" type="pres">
      <dgm:prSet presAssocID="{AF75D403-0A68-4C08-AA8C-21367617605D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5B2F2504-5D34-43EF-B013-433EA842C155}" type="presOf" srcId="{9D389C83-593A-4E2B-A3B3-F78C0C784FF2}" destId="{414BCA41-D7EF-4C27-9697-0EA2B4BF0959}" srcOrd="0" destOrd="0" presId="urn:microsoft.com/office/officeart/2005/8/layout/target3"/>
    <dgm:cxn modelId="{B996360D-AAD4-4DFF-A99C-536946A75785}" type="presOf" srcId="{6A0C3C47-9D95-44D4-929E-2FA5F695C092}" destId="{DF8F9E22-89E0-4920-A7AF-79A10DDC6016}" srcOrd="1" destOrd="0" presId="urn:microsoft.com/office/officeart/2005/8/layout/target3"/>
    <dgm:cxn modelId="{747D3711-C6D6-4CC5-921F-FB9E9D70854E}" type="presOf" srcId="{865B1580-BD92-4F27-A689-DE2F165602A9}" destId="{6C826879-32B0-4028-8C66-18C6631436E4}" srcOrd="0" destOrd="2" presId="urn:microsoft.com/office/officeart/2005/8/layout/target3"/>
    <dgm:cxn modelId="{53298512-8F6D-416D-A787-4D4AE3223BB8}" srcId="{AF75D403-0A68-4C08-AA8C-21367617605D}" destId="{865B1580-BD92-4F27-A689-DE2F165602A9}" srcOrd="2" destOrd="0" parTransId="{A15BE986-F027-45D6-9331-9582F3B68750}" sibTransId="{C774FCEF-72FE-4AD3-8AAC-BF3EAC1BC7F5}"/>
    <dgm:cxn modelId="{2F147213-DADC-4BE0-95FA-D2F59B5D16ED}" type="presOf" srcId="{5AF36838-E5E0-423C-ACC4-974EA6325115}" destId="{6C826879-32B0-4028-8C66-18C6631436E4}" srcOrd="0" destOrd="1" presId="urn:microsoft.com/office/officeart/2005/8/layout/target3"/>
    <dgm:cxn modelId="{F03C9223-AD84-4AAF-B5E1-B6BA7558224B}" type="presOf" srcId="{061D4D8C-EE25-4CCE-AADC-5905E504E391}" destId="{6C826879-32B0-4028-8C66-18C6631436E4}" srcOrd="0" destOrd="0" presId="urn:microsoft.com/office/officeart/2005/8/layout/target3"/>
    <dgm:cxn modelId="{6B45E140-5CCF-4DC5-983B-88A79A4C63DA}" srcId="{AF75D403-0A68-4C08-AA8C-21367617605D}" destId="{5AF36838-E5E0-423C-ACC4-974EA6325115}" srcOrd="1" destOrd="0" parTransId="{E4D9907B-BDE9-4B84-9CA9-EE6C203A73FD}" sibTransId="{C216C420-79F3-4D71-B23C-8DF9E185F197}"/>
    <dgm:cxn modelId="{ECAB964D-4DDE-474F-B57A-A779899B0265}" srcId="{6A0C3C47-9D95-44D4-929E-2FA5F695C092}" destId="{4FB1C024-37BF-49A7-A90F-CFE2BC9938C1}" srcOrd="1" destOrd="0" parTransId="{276D76D7-79DF-4759-A05F-78E96C5817F4}" sibTransId="{E588DDC1-03B0-4DE9-A3A4-E547DBE0DC27}"/>
    <dgm:cxn modelId="{BE464797-DB97-47AB-91E1-5AD2282E1AD4}" srcId="{6A0C3C47-9D95-44D4-929E-2FA5F695C092}" destId="{9D389C83-593A-4E2B-A3B3-F78C0C784FF2}" srcOrd="0" destOrd="0" parTransId="{17BE0E9A-C770-4D53-8A51-EBA4626DA732}" sibTransId="{FCEC47CA-6E89-4235-8DA8-9BCD0DA79E1E}"/>
    <dgm:cxn modelId="{F256EA9B-FEF0-4D88-AFAA-9F2B1F943891}" srcId="{AF75D403-0A68-4C08-AA8C-21367617605D}" destId="{76347F34-B5C2-4163-BF7D-9FD1D6BBCC31}" srcOrd="3" destOrd="0" parTransId="{0729DD5F-E306-409D-87F3-12780A8ACD46}" sibTransId="{B82ECFAC-7910-4FD4-9DA6-7DE9600A1494}"/>
    <dgm:cxn modelId="{3A59BFA3-604B-4788-AA22-D1F88497B152}" type="presOf" srcId="{4FB1C024-37BF-49A7-A90F-CFE2BC9938C1}" destId="{414BCA41-D7EF-4C27-9697-0EA2B4BF0959}" srcOrd="0" destOrd="1" presId="urn:microsoft.com/office/officeart/2005/8/layout/target3"/>
    <dgm:cxn modelId="{521C09A4-62C9-47B5-9283-E462D47810B6}" srcId="{AF75D403-0A68-4C08-AA8C-21367617605D}" destId="{061D4D8C-EE25-4CCE-AADC-5905E504E391}" srcOrd="0" destOrd="0" parTransId="{2685B068-DF98-4EEE-8907-C28057E417D8}" sibTransId="{E1AD5584-BCB3-476D-B2C5-FA4FE0E07649}"/>
    <dgm:cxn modelId="{54FC09B9-6D01-4F46-9369-D10CA0E9DFB0}" type="presOf" srcId="{76347F34-B5C2-4163-BF7D-9FD1D6BBCC31}" destId="{6C826879-32B0-4028-8C66-18C6631436E4}" srcOrd="0" destOrd="3" presId="urn:microsoft.com/office/officeart/2005/8/layout/target3"/>
    <dgm:cxn modelId="{E38377B9-13C2-4561-8613-87D19990615E}" type="presOf" srcId="{DC96F8D9-6F17-4950-860E-F4F52AA1E165}" destId="{5D0790BD-FB76-42BE-A294-645D30597FF8}" srcOrd="0" destOrd="0" presId="urn:microsoft.com/office/officeart/2005/8/layout/target3"/>
    <dgm:cxn modelId="{029912CF-A3B2-4C24-B3D5-B69BA6BCBC8C}" srcId="{DC96F8D9-6F17-4950-860E-F4F52AA1E165}" destId="{6A0C3C47-9D95-44D4-929E-2FA5F695C092}" srcOrd="0" destOrd="0" parTransId="{BBA4D085-BA5C-404F-A486-3A377AAE61B2}" sibTransId="{4861900F-298B-4AFE-87D7-FABD3D009922}"/>
    <dgm:cxn modelId="{DC480FD7-D18B-41E6-BA45-10611829D349}" srcId="{DC96F8D9-6F17-4950-860E-F4F52AA1E165}" destId="{AF75D403-0A68-4C08-AA8C-21367617605D}" srcOrd="1" destOrd="0" parTransId="{DD2C552D-6604-4A1D-BE45-9F49F53AD757}" sibTransId="{964797B0-F66C-4396-8F52-0CC1153017DB}"/>
    <dgm:cxn modelId="{D52335D7-75BC-4E70-ACC6-D87D61B27822}" type="presOf" srcId="{AF75D403-0A68-4C08-AA8C-21367617605D}" destId="{D452C73B-0B69-4AF1-9795-02254C1BE422}" srcOrd="0" destOrd="0" presId="urn:microsoft.com/office/officeart/2005/8/layout/target3"/>
    <dgm:cxn modelId="{48C425DC-D3F5-4CA7-A453-D333230B4DEB}" type="presOf" srcId="{AF75D403-0A68-4C08-AA8C-21367617605D}" destId="{05756827-6113-43EB-BC6B-BBE45604EB82}" srcOrd="1" destOrd="0" presId="urn:microsoft.com/office/officeart/2005/8/layout/target3"/>
    <dgm:cxn modelId="{1016FFF2-4A34-442F-AC1C-70288F26B405}" type="presOf" srcId="{6A0C3C47-9D95-44D4-929E-2FA5F695C092}" destId="{6C3C012F-65B5-44E7-8E2C-9F4C412E8E2C}" srcOrd="0" destOrd="0" presId="urn:microsoft.com/office/officeart/2005/8/layout/target3"/>
    <dgm:cxn modelId="{419E9B17-B1FC-4C57-8155-BB9038607154}" type="presParOf" srcId="{5D0790BD-FB76-42BE-A294-645D30597FF8}" destId="{84FD117F-F893-442D-A773-035F21C2DCC4}" srcOrd="0" destOrd="0" presId="urn:microsoft.com/office/officeart/2005/8/layout/target3"/>
    <dgm:cxn modelId="{FCE58AC2-3581-4521-B960-07859C7170B4}" type="presParOf" srcId="{5D0790BD-FB76-42BE-A294-645D30597FF8}" destId="{D520A6F9-562F-4AEA-8B01-4C631F16DBE4}" srcOrd="1" destOrd="0" presId="urn:microsoft.com/office/officeart/2005/8/layout/target3"/>
    <dgm:cxn modelId="{E2DCDD16-DCB6-44AF-A0F2-F359A2429FA8}" type="presParOf" srcId="{5D0790BD-FB76-42BE-A294-645D30597FF8}" destId="{6C3C012F-65B5-44E7-8E2C-9F4C412E8E2C}" srcOrd="2" destOrd="0" presId="urn:microsoft.com/office/officeart/2005/8/layout/target3"/>
    <dgm:cxn modelId="{4763B346-980F-45F6-BFD3-90B82C3A390A}" type="presParOf" srcId="{5D0790BD-FB76-42BE-A294-645D30597FF8}" destId="{06B78886-12A5-4CF9-BC24-D64FB4113DBF}" srcOrd="3" destOrd="0" presId="urn:microsoft.com/office/officeart/2005/8/layout/target3"/>
    <dgm:cxn modelId="{656C7E02-4371-4814-B6FB-4DB2FB40A59D}" type="presParOf" srcId="{5D0790BD-FB76-42BE-A294-645D30597FF8}" destId="{EF2CF0E1-24AA-4A58-B2B6-20DFF18C50AD}" srcOrd="4" destOrd="0" presId="urn:microsoft.com/office/officeart/2005/8/layout/target3"/>
    <dgm:cxn modelId="{4CD6EAF0-91D3-40F1-B63F-963D36C56A0B}" type="presParOf" srcId="{5D0790BD-FB76-42BE-A294-645D30597FF8}" destId="{D452C73B-0B69-4AF1-9795-02254C1BE422}" srcOrd="5" destOrd="0" presId="urn:microsoft.com/office/officeart/2005/8/layout/target3"/>
    <dgm:cxn modelId="{5E20DAEC-43C1-48DF-8E7D-15B48973DC43}" type="presParOf" srcId="{5D0790BD-FB76-42BE-A294-645D30597FF8}" destId="{DF8F9E22-89E0-4920-A7AF-79A10DDC6016}" srcOrd="6" destOrd="0" presId="urn:microsoft.com/office/officeart/2005/8/layout/target3"/>
    <dgm:cxn modelId="{B85327DC-85B2-4BB5-89D8-742A72465E20}" type="presParOf" srcId="{5D0790BD-FB76-42BE-A294-645D30597FF8}" destId="{414BCA41-D7EF-4C27-9697-0EA2B4BF0959}" srcOrd="7" destOrd="0" presId="urn:microsoft.com/office/officeart/2005/8/layout/target3"/>
    <dgm:cxn modelId="{B37E53D4-5BEE-46FE-B89D-ECC74FE31810}" type="presParOf" srcId="{5D0790BD-FB76-42BE-A294-645D30597FF8}" destId="{05756827-6113-43EB-BC6B-BBE45604EB82}" srcOrd="8" destOrd="0" presId="urn:microsoft.com/office/officeart/2005/8/layout/target3"/>
    <dgm:cxn modelId="{812E1F7A-CEEA-4C73-9A84-4426AF768160}" type="presParOf" srcId="{5D0790BD-FB76-42BE-A294-645D30597FF8}" destId="{6C826879-32B0-4028-8C66-18C6631436E4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AA884A-3C18-4254-B68D-F3976B30267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CBC0FC9-E05D-4699-B8AE-A64E055CB4CF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Usage Reduction</a:t>
          </a:r>
        </a:p>
      </dgm:t>
    </dgm:pt>
    <dgm:pt modelId="{B9DEF379-066E-4AD3-BAA6-93929D622B26}" type="parTrans" cxnId="{21743BC6-1D06-4410-8236-BFDB14B2B1D2}">
      <dgm:prSet/>
      <dgm:spPr/>
      <dgm:t>
        <a:bodyPr/>
        <a:lstStyle/>
        <a:p>
          <a:endParaRPr lang="en-US"/>
        </a:p>
      </dgm:t>
    </dgm:pt>
    <dgm:pt modelId="{C59B7E14-2B9D-422C-8CD7-6AEA26566CEB}" type="sibTrans" cxnId="{21743BC6-1D06-4410-8236-BFDB14B2B1D2}">
      <dgm:prSet/>
      <dgm:spPr/>
      <dgm:t>
        <a:bodyPr/>
        <a:lstStyle/>
        <a:p>
          <a:endParaRPr lang="en-US"/>
        </a:p>
      </dgm:t>
    </dgm:pt>
    <dgm:pt modelId="{36397F82-1151-4843-9D3D-80B05D6A6103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Low-Income Usage Reduction Program</a:t>
          </a:r>
        </a:p>
      </dgm:t>
    </dgm:pt>
    <dgm:pt modelId="{CBA36956-51C9-462C-B13B-C041675A75D5}" type="parTrans" cxnId="{5341F65D-FFE6-4E16-8DC9-6B5EC07A436F}">
      <dgm:prSet/>
      <dgm:spPr/>
      <dgm:t>
        <a:bodyPr/>
        <a:lstStyle/>
        <a:p>
          <a:endParaRPr lang="en-US"/>
        </a:p>
      </dgm:t>
    </dgm:pt>
    <dgm:pt modelId="{8323BD38-48FC-44D9-A027-289C452F252E}" type="sibTrans" cxnId="{5341F65D-FFE6-4E16-8DC9-6B5EC07A436F}">
      <dgm:prSet/>
      <dgm:spPr/>
      <dgm:t>
        <a:bodyPr/>
        <a:lstStyle/>
        <a:p>
          <a:endParaRPr lang="en-US"/>
        </a:p>
      </dgm:t>
    </dgm:pt>
    <dgm:pt modelId="{BA7F872B-5F27-485F-A1BC-69D864393376}">
      <dgm:prSet custT="1"/>
      <dgm:spPr/>
      <dgm:t>
        <a:bodyPr/>
        <a:lstStyle/>
        <a:p>
          <a:r>
            <a:rPr lang="en-US" sz="1600">
              <a:latin typeface="Verdana Pro" panose="020B0604030504040204" pitchFamily="34" charset="0"/>
            </a:rPr>
            <a:t>Defacto Heating Program</a:t>
          </a:r>
        </a:p>
      </dgm:t>
    </dgm:pt>
    <dgm:pt modelId="{CD503B76-4BBA-444E-81C7-B4ECC9118A5C}" type="parTrans" cxnId="{4013241C-9FAB-498E-924D-5CC016D96F8B}">
      <dgm:prSet/>
      <dgm:spPr/>
      <dgm:t>
        <a:bodyPr/>
        <a:lstStyle/>
        <a:p>
          <a:endParaRPr lang="en-US"/>
        </a:p>
      </dgm:t>
    </dgm:pt>
    <dgm:pt modelId="{BB86AF54-51E4-491D-8579-1B64C4FE4E2D}" type="sibTrans" cxnId="{4013241C-9FAB-498E-924D-5CC016D96F8B}">
      <dgm:prSet/>
      <dgm:spPr/>
      <dgm:t>
        <a:bodyPr/>
        <a:lstStyle/>
        <a:p>
          <a:endParaRPr lang="en-US"/>
        </a:p>
      </dgm:t>
    </dgm:pt>
    <dgm:pt modelId="{CB52301A-6992-43CE-9F23-7F2239F35FBD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Health &amp; Safety Repairs</a:t>
          </a:r>
        </a:p>
      </dgm:t>
    </dgm:pt>
    <dgm:pt modelId="{4CC67608-647B-4532-B551-590F5E24357A}" type="parTrans" cxnId="{8F82AB87-FA6D-4B9D-A8C7-3EB6BA282DAD}">
      <dgm:prSet/>
      <dgm:spPr/>
      <dgm:t>
        <a:bodyPr/>
        <a:lstStyle/>
        <a:p>
          <a:endParaRPr lang="en-US"/>
        </a:p>
      </dgm:t>
    </dgm:pt>
    <dgm:pt modelId="{DE0897C5-EDA4-4996-AD58-6707E5135491}" type="sibTrans" cxnId="{8F82AB87-FA6D-4B9D-A8C7-3EB6BA282DAD}">
      <dgm:prSet/>
      <dgm:spPr/>
      <dgm:t>
        <a:bodyPr/>
        <a:lstStyle/>
        <a:p>
          <a:endParaRPr lang="en-US"/>
        </a:p>
      </dgm:t>
    </dgm:pt>
    <dgm:pt modelId="{F2857AEF-AE55-4868-BAD6-B78F9346075B}">
      <dgm:prSet custT="1"/>
      <dgm:spPr/>
      <dgm:t>
        <a:bodyPr/>
        <a:lstStyle/>
        <a:p>
          <a:r>
            <a:rPr lang="en-US" sz="1600">
              <a:latin typeface="Verdana Pro" panose="020B0604030504040204" pitchFamily="34" charset="0"/>
            </a:rPr>
            <a:t>Grant Programs</a:t>
          </a:r>
        </a:p>
      </dgm:t>
    </dgm:pt>
    <dgm:pt modelId="{76205CD3-E553-420B-B801-F22F59E7E5D8}" type="parTrans" cxnId="{AE965577-353C-41AF-A35A-730FF5BEAE52}">
      <dgm:prSet/>
      <dgm:spPr/>
      <dgm:t>
        <a:bodyPr/>
        <a:lstStyle/>
        <a:p>
          <a:endParaRPr lang="en-US"/>
        </a:p>
      </dgm:t>
    </dgm:pt>
    <dgm:pt modelId="{EE1F83B1-C902-407C-89A8-472C79133BE2}" type="sibTrans" cxnId="{AE965577-353C-41AF-A35A-730FF5BEAE52}">
      <dgm:prSet/>
      <dgm:spPr/>
      <dgm:t>
        <a:bodyPr/>
        <a:lstStyle/>
        <a:p>
          <a:endParaRPr lang="en-US"/>
        </a:p>
      </dgm:t>
    </dgm:pt>
    <dgm:pt modelId="{B5228D1B-B365-41C8-BC2C-F7E685848737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LIHEAP</a:t>
          </a:r>
        </a:p>
      </dgm:t>
    </dgm:pt>
    <dgm:pt modelId="{09C855F5-00EB-4E00-BD7C-90867B3D887D}" type="parTrans" cxnId="{792C5DB2-C808-40FA-9B2B-DD4FF749FD5B}">
      <dgm:prSet/>
      <dgm:spPr/>
      <dgm:t>
        <a:bodyPr/>
        <a:lstStyle/>
        <a:p>
          <a:endParaRPr lang="en-US"/>
        </a:p>
      </dgm:t>
    </dgm:pt>
    <dgm:pt modelId="{B49F895E-B0DF-4C29-8842-880721C548B2}" type="sibTrans" cxnId="{792C5DB2-C808-40FA-9B2B-DD4FF749FD5B}">
      <dgm:prSet/>
      <dgm:spPr/>
      <dgm:t>
        <a:bodyPr/>
        <a:lstStyle/>
        <a:p>
          <a:endParaRPr lang="en-US"/>
        </a:p>
      </dgm:t>
    </dgm:pt>
    <dgm:pt modelId="{E6ED474A-BFA6-4AA6-BF43-1535DF8D795A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Emergency Rental Assistance Program – COVID relief that pays for rent and utilities</a:t>
          </a:r>
        </a:p>
      </dgm:t>
    </dgm:pt>
    <dgm:pt modelId="{9EA710E8-D28D-4620-8BF0-F0A456247F57}" type="parTrans" cxnId="{497CB18C-4EBD-4249-9EB3-9FFEDA6294EB}">
      <dgm:prSet/>
      <dgm:spPr/>
      <dgm:t>
        <a:bodyPr/>
        <a:lstStyle/>
        <a:p>
          <a:endParaRPr lang="en-US"/>
        </a:p>
      </dgm:t>
    </dgm:pt>
    <dgm:pt modelId="{B9694FF3-7A65-446F-9284-FF6FB237FE40}" type="sibTrans" cxnId="{497CB18C-4EBD-4249-9EB3-9FFEDA6294EB}">
      <dgm:prSet/>
      <dgm:spPr/>
      <dgm:t>
        <a:bodyPr/>
        <a:lstStyle/>
        <a:p>
          <a:endParaRPr lang="en-US"/>
        </a:p>
      </dgm:t>
    </dgm:pt>
    <dgm:pt modelId="{B6E93300-8123-4520-8342-1B14DDA4E4EE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Pennsylvania Home Assistance Fund – COVID relief that provides mortgage and utility assistance</a:t>
          </a:r>
        </a:p>
      </dgm:t>
    </dgm:pt>
    <dgm:pt modelId="{29FFA40A-4EBB-4952-81E0-314B4E550223}" type="parTrans" cxnId="{14558DBA-3601-494E-835D-7FE7A7905B78}">
      <dgm:prSet/>
      <dgm:spPr/>
      <dgm:t>
        <a:bodyPr/>
        <a:lstStyle/>
        <a:p>
          <a:endParaRPr lang="en-US"/>
        </a:p>
      </dgm:t>
    </dgm:pt>
    <dgm:pt modelId="{899E402D-9669-4BE8-96CA-ECF83368BC7A}" type="sibTrans" cxnId="{14558DBA-3601-494E-835D-7FE7A7905B78}">
      <dgm:prSet/>
      <dgm:spPr/>
      <dgm:t>
        <a:bodyPr/>
        <a:lstStyle/>
        <a:p>
          <a:endParaRPr lang="en-US"/>
        </a:p>
      </dgm:t>
    </dgm:pt>
    <dgm:pt modelId="{C3DF5177-5621-4932-BBFC-062CDD93CD92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Matching Energy Assistance Fund – PECO hardship fund</a:t>
          </a:r>
        </a:p>
      </dgm:t>
    </dgm:pt>
    <dgm:pt modelId="{027AF331-4C20-4331-BE8D-A5DB919D26D7}" type="parTrans" cxnId="{B9D5B8B7-AFDF-4C34-A92D-B37646A6C4AA}">
      <dgm:prSet/>
      <dgm:spPr/>
      <dgm:t>
        <a:bodyPr/>
        <a:lstStyle/>
        <a:p>
          <a:endParaRPr lang="en-US"/>
        </a:p>
      </dgm:t>
    </dgm:pt>
    <dgm:pt modelId="{E1679038-3D64-414F-BB45-7B22DAAFF26A}" type="sibTrans" cxnId="{B9D5B8B7-AFDF-4C34-A92D-B37646A6C4AA}">
      <dgm:prSet/>
      <dgm:spPr/>
      <dgm:t>
        <a:bodyPr/>
        <a:lstStyle/>
        <a:p>
          <a:endParaRPr lang="en-US"/>
        </a:p>
      </dgm:t>
    </dgm:pt>
    <dgm:pt modelId="{DB51F741-15C7-4CA1-9E37-6F2D36B23928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Situational Assistance</a:t>
          </a:r>
        </a:p>
      </dgm:t>
    </dgm:pt>
    <dgm:pt modelId="{C3587FF6-27F0-40E0-AED2-211F2AB24F76}" type="parTrans" cxnId="{3EF5BEC9-9E18-44EA-8474-97411C304819}">
      <dgm:prSet/>
      <dgm:spPr/>
      <dgm:t>
        <a:bodyPr/>
        <a:lstStyle/>
        <a:p>
          <a:endParaRPr lang="en-US"/>
        </a:p>
      </dgm:t>
    </dgm:pt>
    <dgm:pt modelId="{CB7B1B07-669B-4DD1-AB70-591175987953}" type="sibTrans" cxnId="{3EF5BEC9-9E18-44EA-8474-97411C304819}">
      <dgm:prSet/>
      <dgm:spPr/>
      <dgm:t>
        <a:bodyPr/>
        <a:lstStyle/>
        <a:p>
          <a:endParaRPr lang="en-US"/>
        </a:p>
      </dgm:t>
    </dgm:pt>
    <dgm:pt modelId="{9C1920B2-404B-47E8-A6DF-CBEEBF58A128}">
      <dgm:prSet custT="1"/>
      <dgm:spPr/>
      <dgm:t>
        <a:bodyPr/>
        <a:lstStyle/>
        <a:p>
          <a:r>
            <a:rPr lang="en-US" sz="1600">
              <a:latin typeface="Verdana Pro" panose="020B0604030504040204" pitchFamily="34" charset="0"/>
            </a:rPr>
            <a:t>CARES - Customer Assistance Referral and Evaluation Services </a:t>
          </a:r>
        </a:p>
      </dgm:t>
    </dgm:pt>
    <dgm:pt modelId="{443044EB-91F5-4676-94CC-69B037988103}" type="parTrans" cxnId="{3907CD45-968D-4DC1-BCD4-9C5F45104755}">
      <dgm:prSet/>
      <dgm:spPr/>
      <dgm:t>
        <a:bodyPr/>
        <a:lstStyle/>
        <a:p>
          <a:endParaRPr lang="en-US"/>
        </a:p>
      </dgm:t>
    </dgm:pt>
    <dgm:pt modelId="{B9ED6912-B119-4B5B-919A-D86DEDF66360}" type="sibTrans" cxnId="{3907CD45-968D-4DC1-BCD4-9C5F45104755}">
      <dgm:prSet/>
      <dgm:spPr/>
      <dgm:t>
        <a:bodyPr/>
        <a:lstStyle/>
        <a:p>
          <a:endParaRPr lang="en-US"/>
        </a:p>
      </dgm:t>
    </dgm:pt>
    <dgm:pt modelId="{99BAC16B-4C38-4129-B27B-A6E7F503CA41}">
      <dgm:prSet custT="1"/>
      <dgm:spPr/>
      <dgm:t>
        <a:bodyPr/>
        <a:lstStyle/>
        <a:p>
          <a:r>
            <a:rPr lang="en-US" sz="1600" dirty="0">
              <a:latin typeface="Verdana Pro" panose="020B0604030504040204" pitchFamily="34" charset="0"/>
            </a:rPr>
            <a:t>Other Referral Programs</a:t>
          </a:r>
        </a:p>
      </dgm:t>
    </dgm:pt>
    <dgm:pt modelId="{644EA81A-4B50-4D53-B571-3BE7AA9E2758}" type="parTrans" cxnId="{C17A9FD2-A1C0-4E75-BEA5-9D0E18747DC2}">
      <dgm:prSet/>
      <dgm:spPr/>
      <dgm:t>
        <a:bodyPr/>
        <a:lstStyle/>
        <a:p>
          <a:endParaRPr lang="en-US"/>
        </a:p>
      </dgm:t>
    </dgm:pt>
    <dgm:pt modelId="{A5794905-7D14-4D0E-8704-AB5DCD1DDBE7}" type="sibTrans" cxnId="{C17A9FD2-A1C0-4E75-BEA5-9D0E18747DC2}">
      <dgm:prSet/>
      <dgm:spPr/>
      <dgm:t>
        <a:bodyPr/>
        <a:lstStyle/>
        <a:p>
          <a:endParaRPr lang="en-US"/>
        </a:p>
      </dgm:t>
    </dgm:pt>
    <dgm:pt modelId="{A996A8C1-6B4D-421D-97DF-D59AC0F41373}" type="pres">
      <dgm:prSet presAssocID="{AAAA884A-3C18-4254-B68D-F3976B302676}" presName="linear" presStyleCnt="0">
        <dgm:presLayoutVars>
          <dgm:animLvl val="lvl"/>
          <dgm:resizeHandles val="exact"/>
        </dgm:presLayoutVars>
      </dgm:prSet>
      <dgm:spPr/>
    </dgm:pt>
    <dgm:pt modelId="{67F8362D-4F5E-4046-A87C-48E4A360A076}" type="pres">
      <dgm:prSet presAssocID="{ECBC0FC9-E05D-4699-B8AE-A64E055CB4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C64862-DD99-4D20-9D64-3F437B84DE3C}" type="pres">
      <dgm:prSet presAssocID="{ECBC0FC9-E05D-4699-B8AE-A64E055CB4CF}" presName="childText" presStyleLbl="revTx" presStyleIdx="0" presStyleCnt="3">
        <dgm:presLayoutVars>
          <dgm:bulletEnabled val="1"/>
        </dgm:presLayoutVars>
      </dgm:prSet>
      <dgm:spPr/>
    </dgm:pt>
    <dgm:pt modelId="{91E8FAEF-0ABC-42C2-8142-F98FA42A127A}" type="pres">
      <dgm:prSet presAssocID="{F2857AEF-AE55-4868-BAD6-B78F934607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EE8FD6-7616-49BB-AFD8-418DFEFC043B}" type="pres">
      <dgm:prSet presAssocID="{F2857AEF-AE55-4868-BAD6-B78F9346075B}" presName="childText" presStyleLbl="revTx" presStyleIdx="1" presStyleCnt="3">
        <dgm:presLayoutVars>
          <dgm:bulletEnabled val="1"/>
        </dgm:presLayoutVars>
      </dgm:prSet>
      <dgm:spPr/>
    </dgm:pt>
    <dgm:pt modelId="{1EFFE306-CBDA-46A7-81D0-D81B130E5827}" type="pres">
      <dgm:prSet presAssocID="{DB51F741-15C7-4CA1-9E37-6F2D36B2392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2BC7ACB-EEB1-41F2-AD7B-82DB1409D9DD}" type="pres">
      <dgm:prSet presAssocID="{DB51F741-15C7-4CA1-9E37-6F2D36B2392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B2B6005-70D4-44EF-BE4F-E195BA582E8C}" type="presOf" srcId="{C3DF5177-5621-4932-BBFC-062CDD93CD92}" destId="{FCEE8FD6-7616-49BB-AFD8-418DFEFC043B}" srcOrd="0" destOrd="3" presId="urn:microsoft.com/office/officeart/2005/8/layout/vList2"/>
    <dgm:cxn modelId="{B3048815-D5A2-42F5-A87D-E9655FE2D8B3}" type="presOf" srcId="{9C1920B2-404B-47E8-A6DF-CBEEBF58A128}" destId="{52BC7ACB-EEB1-41F2-AD7B-82DB1409D9DD}" srcOrd="0" destOrd="0" presId="urn:microsoft.com/office/officeart/2005/8/layout/vList2"/>
    <dgm:cxn modelId="{0E31BD1A-BA44-43D3-A467-D85D7B6D0AC2}" type="presOf" srcId="{99BAC16B-4C38-4129-B27B-A6E7F503CA41}" destId="{52BC7ACB-EEB1-41F2-AD7B-82DB1409D9DD}" srcOrd="0" destOrd="1" presId="urn:microsoft.com/office/officeart/2005/8/layout/vList2"/>
    <dgm:cxn modelId="{4013241C-9FAB-498E-924D-5CC016D96F8B}" srcId="{ECBC0FC9-E05D-4699-B8AE-A64E055CB4CF}" destId="{BA7F872B-5F27-485F-A1BC-69D864393376}" srcOrd="1" destOrd="0" parTransId="{CD503B76-4BBA-444E-81C7-B4ECC9118A5C}" sibTransId="{BB86AF54-51E4-491D-8579-1B64C4FE4E2D}"/>
    <dgm:cxn modelId="{8688E92F-57B0-4CE5-A350-BCA74D5E8A81}" type="presOf" srcId="{AAAA884A-3C18-4254-B68D-F3976B302676}" destId="{A996A8C1-6B4D-421D-97DF-D59AC0F41373}" srcOrd="0" destOrd="0" presId="urn:microsoft.com/office/officeart/2005/8/layout/vList2"/>
    <dgm:cxn modelId="{DC866D32-30B4-47F1-A759-7ED1F7F57726}" type="presOf" srcId="{DB51F741-15C7-4CA1-9E37-6F2D36B23928}" destId="{1EFFE306-CBDA-46A7-81D0-D81B130E5827}" srcOrd="0" destOrd="0" presId="urn:microsoft.com/office/officeart/2005/8/layout/vList2"/>
    <dgm:cxn modelId="{3920BA5C-996A-4FF7-BC16-926AD41B1EF3}" type="presOf" srcId="{CB52301A-6992-43CE-9F23-7F2239F35FBD}" destId="{4AC64862-DD99-4D20-9D64-3F437B84DE3C}" srcOrd="0" destOrd="2" presId="urn:microsoft.com/office/officeart/2005/8/layout/vList2"/>
    <dgm:cxn modelId="{5341F65D-FFE6-4E16-8DC9-6B5EC07A436F}" srcId="{ECBC0FC9-E05D-4699-B8AE-A64E055CB4CF}" destId="{36397F82-1151-4843-9D3D-80B05D6A6103}" srcOrd="0" destOrd="0" parTransId="{CBA36956-51C9-462C-B13B-C041675A75D5}" sibTransId="{8323BD38-48FC-44D9-A027-289C452F252E}"/>
    <dgm:cxn modelId="{3907CD45-968D-4DC1-BCD4-9C5F45104755}" srcId="{DB51F741-15C7-4CA1-9E37-6F2D36B23928}" destId="{9C1920B2-404B-47E8-A6DF-CBEEBF58A128}" srcOrd="0" destOrd="0" parTransId="{443044EB-91F5-4676-94CC-69B037988103}" sibTransId="{B9ED6912-B119-4B5B-919A-D86DEDF66360}"/>
    <dgm:cxn modelId="{0B01934E-3808-479C-B829-8AF67CB967DE}" type="presOf" srcId="{B6E93300-8123-4520-8342-1B14DDA4E4EE}" destId="{FCEE8FD6-7616-49BB-AFD8-418DFEFC043B}" srcOrd="0" destOrd="2" presId="urn:microsoft.com/office/officeart/2005/8/layout/vList2"/>
    <dgm:cxn modelId="{9BBE6854-E49F-4DE7-93DA-11996BF10735}" type="presOf" srcId="{F2857AEF-AE55-4868-BAD6-B78F9346075B}" destId="{91E8FAEF-0ABC-42C2-8142-F98FA42A127A}" srcOrd="0" destOrd="0" presId="urn:microsoft.com/office/officeart/2005/8/layout/vList2"/>
    <dgm:cxn modelId="{AE965577-353C-41AF-A35A-730FF5BEAE52}" srcId="{AAAA884A-3C18-4254-B68D-F3976B302676}" destId="{F2857AEF-AE55-4868-BAD6-B78F9346075B}" srcOrd="1" destOrd="0" parTransId="{76205CD3-E553-420B-B801-F22F59E7E5D8}" sibTransId="{EE1F83B1-C902-407C-89A8-472C79133BE2}"/>
    <dgm:cxn modelId="{8F82AB87-FA6D-4B9D-A8C7-3EB6BA282DAD}" srcId="{ECBC0FC9-E05D-4699-B8AE-A64E055CB4CF}" destId="{CB52301A-6992-43CE-9F23-7F2239F35FBD}" srcOrd="2" destOrd="0" parTransId="{4CC67608-647B-4532-B551-590F5E24357A}" sibTransId="{DE0897C5-EDA4-4996-AD58-6707E5135491}"/>
    <dgm:cxn modelId="{497CB18C-4EBD-4249-9EB3-9FFEDA6294EB}" srcId="{F2857AEF-AE55-4868-BAD6-B78F9346075B}" destId="{E6ED474A-BFA6-4AA6-BF43-1535DF8D795A}" srcOrd="1" destOrd="0" parTransId="{9EA710E8-D28D-4620-8BF0-F0A456247F57}" sibTransId="{B9694FF3-7A65-446F-9284-FF6FB237FE40}"/>
    <dgm:cxn modelId="{38ACF68E-1D01-4EBF-97E3-92D0F4400F3F}" type="presOf" srcId="{E6ED474A-BFA6-4AA6-BF43-1535DF8D795A}" destId="{FCEE8FD6-7616-49BB-AFD8-418DFEFC043B}" srcOrd="0" destOrd="1" presId="urn:microsoft.com/office/officeart/2005/8/layout/vList2"/>
    <dgm:cxn modelId="{320E9D99-6121-4D2E-B49E-684D65317E44}" type="presOf" srcId="{ECBC0FC9-E05D-4699-B8AE-A64E055CB4CF}" destId="{67F8362D-4F5E-4046-A87C-48E4A360A076}" srcOrd="0" destOrd="0" presId="urn:microsoft.com/office/officeart/2005/8/layout/vList2"/>
    <dgm:cxn modelId="{0986DDA5-9EA5-4D4A-A9EA-46D6C8A0A239}" type="presOf" srcId="{BA7F872B-5F27-485F-A1BC-69D864393376}" destId="{4AC64862-DD99-4D20-9D64-3F437B84DE3C}" srcOrd="0" destOrd="1" presId="urn:microsoft.com/office/officeart/2005/8/layout/vList2"/>
    <dgm:cxn modelId="{935483A7-DB31-4421-A1CD-51F1D31D1EC2}" type="presOf" srcId="{B5228D1B-B365-41C8-BC2C-F7E685848737}" destId="{FCEE8FD6-7616-49BB-AFD8-418DFEFC043B}" srcOrd="0" destOrd="0" presId="urn:microsoft.com/office/officeart/2005/8/layout/vList2"/>
    <dgm:cxn modelId="{792C5DB2-C808-40FA-9B2B-DD4FF749FD5B}" srcId="{F2857AEF-AE55-4868-BAD6-B78F9346075B}" destId="{B5228D1B-B365-41C8-BC2C-F7E685848737}" srcOrd="0" destOrd="0" parTransId="{09C855F5-00EB-4E00-BD7C-90867B3D887D}" sibTransId="{B49F895E-B0DF-4C29-8842-880721C548B2}"/>
    <dgm:cxn modelId="{B9D5B8B7-AFDF-4C34-A92D-B37646A6C4AA}" srcId="{F2857AEF-AE55-4868-BAD6-B78F9346075B}" destId="{C3DF5177-5621-4932-BBFC-062CDD93CD92}" srcOrd="3" destOrd="0" parTransId="{027AF331-4C20-4331-BE8D-A5DB919D26D7}" sibTransId="{E1679038-3D64-414F-BB45-7B22DAAFF26A}"/>
    <dgm:cxn modelId="{14558DBA-3601-494E-835D-7FE7A7905B78}" srcId="{F2857AEF-AE55-4868-BAD6-B78F9346075B}" destId="{B6E93300-8123-4520-8342-1B14DDA4E4EE}" srcOrd="2" destOrd="0" parTransId="{29FFA40A-4EBB-4952-81E0-314B4E550223}" sibTransId="{899E402D-9669-4BE8-96CA-ECF83368BC7A}"/>
    <dgm:cxn modelId="{21743BC6-1D06-4410-8236-BFDB14B2B1D2}" srcId="{AAAA884A-3C18-4254-B68D-F3976B302676}" destId="{ECBC0FC9-E05D-4699-B8AE-A64E055CB4CF}" srcOrd="0" destOrd="0" parTransId="{B9DEF379-066E-4AD3-BAA6-93929D622B26}" sibTransId="{C59B7E14-2B9D-422C-8CD7-6AEA26566CEB}"/>
    <dgm:cxn modelId="{3EF5BEC9-9E18-44EA-8474-97411C304819}" srcId="{AAAA884A-3C18-4254-B68D-F3976B302676}" destId="{DB51F741-15C7-4CA1-9E37-6F2D36B23928}" srcOrd="2" destOrd="0" parTransId="{C3587FF6-27F0-40E0-AED2-211F2AB24F76}" sibTransId="{CB7B1B07-669B-4DD1-AB70-591175987953}"/>
    <dgm:cxn modelId="{C17A9FD2-A1C0-4E75-BEA5-9D0E18747DC2}" srcId="{DB51F741-15C7-4CA1-9E37-6F2D36B23928}" destId="{99BAC16B-4C38-4129-B27B-A6E7F503CA41}" srcOrd="1" destOrd="0" parTransId="{644EA81A-4B50-4D53-B571-3BE7AA9E2758}" sibTransId="{A5794905-7D14-4D0E-8704-AB5DCD1DDBE7}"/>
    <dgm:cxn modelId="{5BEC9DEF-8FA7-4F25-8989-F70BA0EC1F43}" type="presOf" srcId="{36397F82-1151-4843-9D3D-80B05D6A6103}" destId="{4AC64862-DD99-4D20-9D64-3F437B84DE3C}" srcOrd="0" destOrd="0" presId="urn:microsoft.com/office/officeart/2005/8/layout/vList2"/>
    <dgm:cxn modelId="{80264399-B667-44D5-8419-9B6A6DAB9BA6}" type="presParOf" srcId="{A996A8C1-6B4D-421D-97DF-D59AC0F41373}" destId="{67F8362D-4F5E-4046-A87C-48E4A360A076}" srcOrd="0" destOrd="0" presId="urn:microsoft.com/office/officeart/2005/8/layout/vList2"/>
    <dgm:cxn modelId="{0E5F5A22-C5A7-4346-9ED1-87C784DDC633}" type="presParOf" srcId="{A996A8C1-6B4D-421D-97DF-D59AC0F41373}" destId="{4AC64862-DD99-4D20-9D64-3F437B84DE3C}" srcOrd="1" destOrd="0" presId="urn:microsoft.com/office/officeart/2005/8/layout/vList2"/>
    <dgm:cxn modelId="{9ECF9DB7-6C30-4F41-98C6-ACCE9271A9D3}" type="presParOf" srcId="{A996A8C1-6B4D-421D-97DF-D59AC0F41373}" destId="{91E8FAEF-0ABC-42C2-8142-F98FA42A127A}" srcOrd="2" destOrd="0" presId="urn:microsoft.com/office/officeart/2005/8/layout/vList2"/>
    <dgm:cxn modelId="{964FB188-94C1-43D6-B5B2-276978F1A421}" type="presParOf" srcId="{A996A8C1-6B4D-421D-97DF-D59AC0F41373}" destId="{FCEE8FD6-7616-49BB-AFD8-418DFEFC043B}" srcOrd="3" destOrd="0" presId="urn:microsoft.com/office/officeart/2005/8/layout/vList2"/>
    <dgm:cxn modelId="{6957D920-6B1B-45E7-A4E6-6B6A0F6FB1CC}" type="presParOf" srcId="{A996A8C1-6B4D-421D-97DF-D59AC0F41373}" destId="{1EFFE306-CBDA-46A7-81D0-D81B130E5827}" srcOrd="4" destOrd="0" presId="urn:microsoft.com/office/officeart/2005/8/layout/vList2"/>
    <dgm:cxn modelId="{3B121C50-A1EE-476E-934E-3BC64554D9C5}" type="presParOf" srcId="{A996A8C1-6B4D-421D-97DF-D59AC0F41373}" destId="{52BC7ACB-EEB1-41F2-AD7B-82DB1409D9D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0E2BBD-073D-4FE7-BE60-8DF55DA7CDF8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BC350E9A-886F-454D-9ACE-F654CB8B7230}">
      <dgm:prSet phldrT="[Text]"/>
      <dgm:spPr/>
      <dgm:t>
        <a:bodyPr/>
        <a:lstStyle/>
        <a:p>
          <a:r>
            <a:rPr lang="en-US" dirty="0">
              <a:latin typeface="Verdana Pro" panose="020B0604030504040204" pitchFamily="34" charset="0"/>
            </a:rPr>
            <a:t>Consider Design Options</a:t>
          </a:r>
        </a:p>
      </dgm:t>
    </dgm:pt>
    <dgm:pt modelId="{27657676-7D91-4451-AE10-763B68300F28}" type="parTrans" cxnId="{EAAB0801-BB3D-4DB6-B37D-0BFF897A0E15}">
      <dgm:prSet/>
      <dgm:spPr/>
      <dgm:t>
        <a:bodyPr/>
        <a:lstStyle/>
        <a:p>
          <a:endParaRPr lang="en-US"/>
        </a:p>
      </dgm:t>
    </dgm:pt>
    <dgm:pt modelId="{CF8E0F0D-A55E-4D28-9702-2D97013A38C8}" type="sibTrans" cxnId="{EAAB0801-BB3D-4DB6-B37D-0BFF897A0E15}">
      <dgm:prSet/>
      <dgm:spPr/>
      <dgm:t>
        <a:bodyPr/>
        <a:lstStyle/>
        <a:p>
          <a:endParaRPr lang="en-US"/>
        </a:p>
      </dgm:t>
    </dgm:pt>
    <dgm:pt modelId="{7A3A670D-C430-49C5-B1FC-BD81EB6FEC8E}">
      <dgm:prSet phldrT="[Text]"/>
      <dgm:spPr/>
      <dgm:t>
        <a:bodyPr/>
        <a:lstStyle/>
        <a:p>
          <a:r>
            <a:rPr lang="en-US" dirty="0">
              <a:latin typeface="Verdana Pro" panose="020B0604030504040204" pitchFamily="34" charset="0"/>
            </a:rPr>
            <a:t>Test Program Outcomes</a:t>
          </a:r>
        </a:p>
      </dgm:t>
    </dgm:pt>
    <dgm:pt modelId="{3F501A80-B4E6-4C7E-BB9C-A36940CCA9EC}" type="parTrans" cxnId="{A1B0DA98-54E9-45F3-9FE9-03612FC641F1}">
      <dgm:prSet/>
      <dgm:spPr/>
      <dgm:t>
        <a:bodyPr/>
        <a:lstStyle/>
        <a:p>
          <a:endParaRPr lang="en-US"/>
        </a:p>
      </dgm:t>
    </dgm:pt>
    <dgm:pt modelId="{6DAB1998-2305-48DF-84C4-0B599E13F140}" type="sibTrans" cxnId="{A1B0DA98-54E9-45F3-9FE9-03612FC641F1}">
      <dgm:prSet/>
      <dgm:spPr/>
      <dgm:t>
        <a:bodyPr/>
        <a:lstStyle/>
        <a:p>
          <a:endParaRPr lang="en-US"/>
        </a:p>
      </dgm:t>
    </dgm:pt>
    <dgm:pt modelId="{65EE19EB-5A31-456F-ADEA-F35CC0A2179F}">
      <dgm:prSet phldrT="[Text]"/>
      <dgm:spPr/>
      <dgm:t>
        <a:bodyPr/>
        <a:lstStyle/>
        <a:p>
          <a:r>
            <a:rPr lang="en-US" dirty="0">
              <a:latin typeface="Verdana Pro" panose="020B0604030504040204" pitchFamily="34" charset="0"/>
            </a:rPr>
            <a:t>Refine Design</a:t>
          </a:r>
        </a:p>
      </dgm:t>
    </dgm:pt>
    <dgm:pt modelId="{9871CE9F-C711-4FD0-82C3-1517219E60AB}" type="parTrans" cxnId="{541FE68D-38FD-476B-B6A0-B48F9BB9CB92}">
      <dgm:prSet/>
      <dgm:spPr/>
      <dgm:t>
        <a:bodyPr/>
        <a:lstStyle/>
        <a:p>
          <a:endParaRPr lang="en-US"/>
        </a:p>
      </dgm:t>
    </dgm:pt>
    <dgm:pt modelId="{BDDF5109-C522-42DE-B215-1667664B2764}" type="sibTrans" cxnId="{541FE68D-38FD-476B-B6A0-B48F9BB9CB92}">
      <dgm:prSet/>
      <dgm:spPr/>
      <dgm:t>
        <a:bodyPr/>
        <a:lstStyle/>
        <a:p>
          <a:endParaRPr lang="en-US"/>
        </a:p>
      </dgm:t>
    </dgm:pt>
    <dgm:pt modelId="{02840E57-927E-48F5-98E7-E4649309C32C}">
      <dgm:prSet phldrT="[Text]"/>
      <dgm:spPr/>
      <dgm:t>
        <a:bodyPr/>
        <a:lstStyle/>
        <a:p>
          <a:r>
            <a:rPr lang="en-US" dirty="0">
              <a:latin typeface="Verdana Pro" panose="020B0604030504040204" pitchFamily="34" charset="0"/>
            </a:rPr>
            <a:t>Utilize Comprehensive Outreach Strategies</a:t>
          </a:r>
        </a:p>
      </dgm:t>
    </dgm:pt>
    <dgm:pt modelId="{ADBA2A46-50F9-4517-BCEB-B90CC570BCE3}" type="parTrans" cxnId="{248A10FA-82DF-4206-8EE9-B06973DA4378}">
      <dgm:prSet/>
      <dgm:spPr/>
      <dgm:t>
        <a:bodyPr/>
        <a:lstStyle/>
        <a:p>
          <a:endParaRPr lang="en-US"/>
        </a:p>
      </dgm:t>
    </dgm:pt>
    <dgm:pt modelId="{5F99E3AF-D2E7-4C45-A5C4-536DE1DFD96A}" type="sibTrans" cxnId="{248A10FA-82DF-4206-8EE9-B06973DA4378}">
      <dgm:prSet/>
      <dgm:spPr/>
      <dgm:t>
        <a:bodyPr/>
        <a:lstStyle/>
        <a:p>
          <a:endParaRPr lang="en-US"/>
        </a:p>
      </dgm:t>
    </dgm:pt>
    <dgm:pt modelId="{5F30C17F-CF9B-456C-AA7F-1B95CAA49771}" type="pres">
      <dgm:prSet presAssocID="{3C0E2BBD-073D-4FE7-BE60-8DF55DA7CDF8}" presName="CompostProcess" presStyleCnt="0">
        <dgm:presLayoutVars>
          <dgm:dir/>
          <dgm:resizeHandles val="exact"/>
        </dgm:presLayoutVars>
      </dgm:prSet>
      <dgm:spPr/>
    </dgm:pt>
    <dgm:pt modelId="{F5C9DB23-0D5A-4B65-92B3-9B8EACF8F8AA}" type="pres">
      <dgm:prSet presAssocID="{3C0E2BBD-073D-4FE7-BE60-8DF55DA7CDF8}" presName="arrow" presStyleLbl="bgShp" presStyleIdx="0" presStyleCnt="1"/>
      <dgm:spPr/>
    </dgm:pt>
    <dgm:pt modelId="{8DA3E0DC-1C85-41F1-A95C-1FD832BE2123}" type="pres">
      <dgm:prSet presAssocID="{3C0E2BBD-073D-4FE7-BE60-8DF55DA7CDF8}" presName="linearProcess" presStyleCnt="0"/>
      <dgm:spPr/>
    </dgm:pt>
    <dgm:pt modelId="{302CF6FC-A183-4545-9FB1-E49B568143ED}" type="pres">
      <dgm:prSet presAssocID="{BC350E9A-886F-454D-9ACE-F654CB8B7230}" presName="textNode" presStyleLbl="node1" presStyleIdx="0" presStyleCnt="4">
        <dgm:presLayoutVars>
          <dgm:bulletEnabled val="1"/>
        </dgm:presLayoutVars>
      </dgm:prSet>
      <dgm:spPr/>
    </dgm:pt>
    <dgm:pt modelId="{5235C188-2AEA-4CEC-89A4-0F0C460973DB}" type="pres">
      <dgm:prSet presAssocID="{CF8E0F0D-A55E-4D28-9702-2D97013A38C8}" presName="sibTrans" presStyleCnt="0"/>
      <dgm:spPr/>
    </dgm:pt>
    <dgm:pt modelId="{BD9366FB-0310-4EED-BE72-1E2811B0C134}" type="pres">
      <dgm:prSet presAssocID="{7A3A670D-C430-49C5-B1FC-BD81EB6FEC8E}" presName="textNode" presStyleLbl="node1" presStyleIdx="1" presStyleCnt="4">
        <dgm:presLayoutVars>
          <dgm:bulletEnabled val="1"/>
        </dgm:presLayoutVars>
      </dgm:prSet>
      <dgm:spPr/>
    </dgm:pt>
    <dgm:pt modelId="{49831CE8-B426-4A95-8B81-58092A247A86}" type="pres">
      <dgm:prSet presAssocID="{6DAB1998-2305-48DF-84C4-0B599E13F140}" presName="sibTrans" presStyleCnt="0"/>
      <dgm:spPr/>
    </dgm:pt>
    <dgm:pt modelId="{8CC9108A-A4F5-4272-9E1C-B563E3506A71}" type="pres">
      <dgm:prSet presAssocID="{65EE19EB-5A31-456F-ADEA-F35CC0A2179F}" presName="textNode" presStyleLbl="node1" presStyleIdx="2" presStyleCnt="4">
        <dgm:presLayoutVars>
          <dgm:bulletEnabled val="1"/>
        </dgm:presLayoutVars>
      </dgm:prSet>
      <dgm:spPr/>
    </dgm:pt>
    <dgm:pt modelId="{D75C80F5-C812-4F76-A893-24FCB81A4657}" type="pres">
      <dgm:prSet presAssocID="{BDDF5109-C522-42DE-B215-1667664B2764}" presName="sibTrans" presStyleCnt="0"/>
      <dgm:spPr/>
    </dgm:pt>
    <dgm:pt modelId="{C388789E-EBEB-4E44-86E2-8499F8388BCB}" type="pres">
      <dgm:prSet presAssocID="{02840E57-927E-48F5-98E7-E4649309C32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AAB0801-BB3D-4DB6-B37D-0BFF897A0E15}" srcId="{3C0E2BBD-073D-4FE7-BE60-8DF55DA7CDF8}" destId="{BC350E9A-886F-454D-9ACE-F654CB8B7230}" srcOrd="0" destOrd="0" parTransId="{27657676-7D91-4451-AE10-763B68300F28}" sibTransId="{CF8E0F0D-A55E-4D28-9702-2D97013A38C8}"/>
    <dgm:cxn modelId="{ACDF191C-C782-4C83-BF83-6EC8E2AF79AA}" type="presOf" srcId="{02840E57-927E-48F5-98E7-E4649309C32C}" destId="{C388789E-EBEB-4E44-86E2-8499F8388BCB}" srcOrd="0" destOrd="0" presId="urn:microsoft.com/office/officeart/2005/8/layout/hProcess9"/>
    <dgm:cxn modelId="{7EC11976-AAC1-4593-B655-A66C289D61ED}" type="presOf" srcId="{65EE19EB-5A31-456F-ADEA-F35CC0A2179F}" destId="{8CC9108A-A4F5-4272-9E1C-B563E3506A71}" srcOrd="0" destOrd="0" presId="urn:microsoft.com/office/officeart/2005/8/layout/hProcess9"/>
    <dgm:cxn modelId="{ACE3DF8D-80B0-4BCA-86BE-BE9133E4055E}" type="presOf" srcId="{3C0E2BBD-073D-4FE7-BE60-8DF55DA7CDF8}" destId="{5F30C17F-CF9B-456C-AA7F-1B95CAA49771}" srcOrd="0" destOrd="0" presId="urn:microsoft.com/office/officeart/2005/8/layout/hProcess9"/>
    <dgm:cxn modelId="{541FE68D-38FD-476B-B6A0-B48F9BB9CB92}" srcId="{3C0E2BBD-073D-4FE7-BE60-8DF55DA7CDF8}" destId="{65EE19EB-5A31-456F-ADEA-F35CC0A2179F}" srcOrd="2" destOrd="0" parTransId="{9871CE9F-C711-4FD0-82C3-1517219E60AB}" sibTransId="{BDDF5109-C522-42DE-B215-1667664B2764}"/>
    <dgm:cxn modelId="{A1B0DA98-54E9-45F3-9FE9-03612FC641F1}" srcId="{3C0E2BBD-073D-4FE7-BE60-8DF55DA7CDF8}" destId="{7A3A670D-C430-49C5-B1FC-BD81EB6FEC8E}" srcOrd="1" destOrd="0" parTransId="{3F501A80-B4E6-4C7E-BB9C-A36940CCA9EC}" sibTransId="{6DAB1998-2305-48DF-84C4-0B599E13F140}"/>
    <dgm:cxn modelId="{87907AA0-8BDE-4E05-AEEB-2F415443D0C2}" type="presOf" srcId="{7A3A670D-C430-49C5-B1FC-BD81EB6FEC8E}" destId="{BD9366FB-0310-4EED-BE72-1E2811B0C134}" srcOrd="0" destOrd="0" presId="urn:microsoft.com/office/officeart/2005/8/layout/hProcess9"/>
    <dgm:cxn modelId="{8A4D54B2-EDEC-4B43-AAE3-8429AFC7AE28}" type="presOf" srcId="{BC350E9A-886F-454D-9ACE-F654CB8B7230}" destId="{302CF6FC-A183-4545-9FB1-E49B568143ED}" srcOrd="0" destOrd="0" presId="urn:microsoft.com/office/officeart/2005/8/layout/hProcess9"/>
    <dgm:cxn modelId="{248A10FA-82DF-4206-8EE9-B06973DA4378}" srcId="{3C0E2BBD-073D-4FE7-BE60-8DF55DA7CDF8}" destId="{02840E57-927E-48F5-98E7-E4649309C32C}" srcOrd="3" destOrd="0" parTransId="{ADBA2A46-50F9-4517-BCEB-B90CC570BCE3}" sibTransId="{5F99E3AF-D2E7-4C45-A5C4-536DE1DFD96A}"/>
    <dgm:cxn modelId="{36574D6C-5E80-46F5-8AB5-FDEFA9F31EBE}" type="presParOf" srcId="{5F30C17F-CF9B-456C-AA7F-1B95CAA49771}" destId="{F5C9DB23-0D5A-4B65-92B3-9B8EACF8F8AA}" srcOrd="0" destOrd="0" presId="urn:microsoft.com/office/officeart/2005/8/layout/hProcess9"/>
    <dgm:cxn modelId="{9C3CA4B1-13E2-4F71-AAF7-794AB591E099}" type="presParOf" srcId="{5F30C17F-CF9B-456C-AA7F-1B95CAA49771}" destId="{8DA3E0DC-1C85-41F1-A95C-1FD832BE2123}" srcOrd="1" destOrd="0" presId="urn:microsoft.com/office/officeart/2005/8/layout/hProcess9"/>
    <dgm:cxn modelId="{FDE40BDE-58F4-46A8-A743-47002B51FC51}" type="presParOf" srcId="{8DA3E0DC-1C85-41F1-A95C-1FD832BE2123}" destId="{302CF6FC-A183-4545-9FB1-E49B568143ED}" srcOrd="0" destOrd="0" presId="urn:microsoft.com/office/officeart/2005/8/layout/hProcess9"/>
    <dgm:cxn modelId="{AEA20386-426C-4126-99C9-8B212BC86FE5}" type="presParOf" srcId="{8DA3E0DC-1C85-41F1-A95C-1FD832BE2123}" destId="{5235C188-2AEA-4CEC-89A4-0F0C460973DB}" srcOrd="1" destOrd="0" presId="urn:microsoft.com/office/officeart/2005/8/layout/hProcess9"/>
    <dgm:cxn modelId="{91C2FE1A-D5BA-4E87-800D-BE968858E48F}" type="presParOf" srcId="{8DA3E0DC-1C85-41F1-A95C-1FD832BE2123}" destId="{BD9366FB-0310-4EED-BE72-1E2811B0C134}" srcOrd="2" destOrd="0" presId="urn:microsoft.com/office/officeart/2005/8/layout/hProcess9"/>
    <dgm:cxn modelId="{91841CFB-7A10-4DA2-A878-42B39641AAB7}" type="presParOf" srcId="{8DA3E0DC-1C85-41F1-A95C-1FD832BE2123}" destId="{49831CE8-B426-4A95-8B81-58092A247A86}" srcOrd="3" destOrd="0" presId="urn:microsoft.com/office/officeart/2005/8/layout/hProcess9"/>
    <dgm:cxn modelId="{A3A63C5E-229C-440A-87D9-D0B0322E3140}" type="presParOf" srcId="{8DA3E0DC-1C85-41F1-A95C-1FD832BE2123}" destId="{8CC9108A-A4F5-4272-9E1C-B563E3506A71}" srcOrd="4" destOrd="0" presId="urn:microsoft.com/office/officeart/2005/8/layout/hProcess9"/>
    <dgm:cxn modelId="{68D15D61-070B-4361-BD76-5E87149C1014}" type="presParOf" srcId="{8DA3E0DC-1C85-41F1-A95C-1FD832BE2123}" destId="{D75C80F5-C812-4F76-A893-24FCB81A4657}" srcOrd="5" destOrd="0" presId="urn:microsoft.com/office/officeart/2005/8/layout/hProcess9"/>
    <dgm:cxn modelId="{65372E35-D71F-4049-803E-836DDDB03B80}" type="presParOf" srcId="{8DA3E0DC-1C85-41F1-A95C-1FD832BE2123}" destId="{C388789E-EBEB-4E44-86E2-8499F8388BC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C532C-7565-460B-B36D-D7B80533B5A3}">
      <dsp:nvSpPr>
        <dsp:cNvPr id="0" name=""/>
        <dsp:cNvSpPr/>
      </dsp:nvSpPr>
      <dsp:spPr>
        <a:xfrm>
          <a:off x="2540" y="610026"/>
          <a:ext cx="2476500" cy="7615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Discount</a:t>
          </a:r>
        </a:p>
      </dsp:txBody>
      <dsp:txXfrm>
        <a:off x="2540" y="610026"/>
        <a:ext cx="2476500" cy="761531"/>
      </dsp:txXfrm>
    </dsp:sp>
    <dsp:sp modelId="{713CFF5F-33C9-4845-8953-D16E8697462E}">
      <dsp:nvSpPr>
        <dsp:cNvPr id="0" name=""/>
        <dsp:cNvSpPr/>
      </dsp:nvSpPr>
      <dsp:spPr>
        <a:xfrm>
          <a:off x="2540" y="1371557"/>
          <a:ext cx="2476500" cy="343708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Administrative simplicity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Easy to understand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Incentive to reduce usage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Incentive to apply for LIHEAP</a:t>
          </a:r>
        </a:p>
      </dsp:txBody>
      <dsp:txXfrm>
        <a:off x="2540" y="1371557"/>
        <a:ext cx="2476500" cy="3437083"/>
      </dsp:txXfrm>
    </dsp:sp>
    <dsp:sp modelId="{0499F4B2-342C-42E6-94C5-2A7CA1D8E647}">
      <dsp:nvSpPr>
        <dsp:cNvPr id="0" name=""/>
        <dsp:cNvSpPr/>
      </dsp:nvSpPr>
      <dsp:spPr>
        <a:xfrm>
          <a:off x="2825750" y="610026"/>
          <a:ext cx="2476500" cy="761531"/>
        </a:xfrm>
        <a:prstGeom prst="rect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25400" cap="flat" cmpd="sng" algn="ctr">
          <a:solidFill>
            <a:schemeClr val="accent5">
              <a:hueOff val="2571418"/>
              <a:satOff val="5874"/>
              <a:lumOff val="-1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Fixed Credit Option</a:t>
          </a:r>
        </a:p>
      </dsp:txBody>
      <dsp:txXfrm>
        <a:off x="2825750" y="610026"/>
        <a:ext cx="2476500" cy="761531"/>
      </dsp:txXfrm>
    </dsp:sp>
    <dsp:sp modelId="{886E657C-D83A-4920-9FD4-88F57008F454}">
      <dsp:nvSpPr>
        <dsp:cNvPr id="0" name=""/>
        <dsp:cNvSpPr/>
      </dsp:nvSpPr>
      <dsp:spPr>
        <a:xfrm>
          <a:off x="2825750" y="1371557"/>
          <a:ext cx="2476500" cy="3437083"/>
        </a:xfrm>
        <a:prstGeom prst="rect">
          <a:avLst/>
        </a:prstGeom>
        <a:solidFill>
          <a:schemeClr val="accent5">
            <a:tint val="40000"/>
            <a:alpha val="90000"/>
            <a:hueOff val="2630407"/>
            <a:satOff val="-5396"/>
            <a:lumOff val="-339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2630407"/>
              <a:satOff val="-5396"/>
              <a:lumOff val="-33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Targets benefit to level of need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Fixed monthly credit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Incentive to reduce usage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Incentive to apply for LIHEAP</a:t>
          </a:r>
        </a:p>
      </dsp:txBody>
      <dsp:txXfrm>
        <a:off x="2825750" y="1371557"/>
        <a:ext cx="2476500" cy="3437083"/>
      </dsp:txXfrm>
    </dsp:sp>
    <dsp:sp modelId="{F07AB3CD-6683-4774-AB74-5BAC4E337394}">
      <dsp:nvSpPr>
        <dsp:cNvPr id="0" name=""/>
        <dsp:cNvSpPr/>
      </dsp:nvSpPr>
      <dsp:spPr>
        <a:xfrm>
          <a:off x="5648960" y="610026"/>
          <a:ext cx="2476500" cy="761531"/>
        </a:xfrm>
        <a:prstGeom prst="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PIPP</a:t>
          </a:r>
        </a:p>
      </dsp:txBody>
      <dsp:txXfrm>
        <a:off x="5648960" y="610026"/>
        <a:ext cx="2476500" cy="761531"/>
      </dsp:txXfrm>
    </dsp:sp>
    <dsp:sp modelId="{FA8748C3-B64B-4A4E-BC58-206C736A79E3}">
      <dsp:nvSpPr>
        <dsp:cNvPr id="0" name=""/>
        <dsp:cNvSpPr/>
      </dsp:nvSpPr>
      <dsp:spPr>
        <a:xfrm>
          <a:off x="5648960" y="1371557"/>
          <a:ext cx="2476500" cy="3437083"/>
        </a:xfrm>
        <a:prstGeom prst="rect">
          <a:avLst/>
        </a:prstGeom>
        <a:solidFill>
          <a:schemeClr val="accent5">
            <a:tint val="40000"/>
            <a:alpha val="90000"/>
            <a:hueOff val="5260814"/>
            <a:satOff val="-10792"/>
            <a:lumOff val="-678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5260814"/>
              <a:satOff val="-10792"/>
              <a:lumOff val="-67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Targets benefit to level of need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Most accurately addresses current energy burden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Verdana" panose="020B0604030504040204" pitchFamily="34" charset="0"/>
              <a:ea typeface="Verdana" panose="020B0604030504040204" pitchFamily="34" charset="0"/>
            </a:rPr>
            <a:t>Fixed monthly payment</a:t>
          </a:r>
        </a:p>
      </dsp:txBody>
      <dsp:txXfrm>
        <a:off x="5648960" y="1371557"/>
        <a:ext cx="2476500" cy="3437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4BEEB-E5EB-4D93-A705-08F65D5E0D20}">
      <dsp:nvSpPr>
        <dsp:cNvPr id="0" name=""/>
        <dsp:cNvSpPr/>
      </dsp:nvSpPr>
      <dsp:spPr>
        <a:xfrm>
          <a:off x="7032113" y="787191"/>
          <a:ext cx="2085528" cy="20856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60DF0-EC05-4AEB-99CF-237C8CF4E687}">
      <dsp:nvSpPr>
        <dsp:cNvPr id="0" name=""/>
        <dsp:cNvSpPr/>
      </dsp:nvSpPr>
      <dsp:spPr>
        <a:xfrm>
          <a:off x="7101869" y="856724"/>
          <a:ext cx="1946911" cy="194656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LIHEAP eligibility: 4 programs</a:t>
          </a:r>
        </a:p>
      </dsp:txBody>
      <dsp:txXfrm>
        <a:off x="7380000" y="1134858"/>
        <a:ext cx="1390650" cy="1390301"/>
      </dsp:txXfrm>
    </dsp:sp>
    <dsp:sp modelId="{4E09923D-CDD3-4A6C-BB04-37992D4B995D}">
      <dsp:nvSpPr>
        <dsp:cNvPr id="0" name=""/>
        <dsp:cNvSpPr/>
      </dsp:nvSpPr>
      <dsp:spPr>
        <a:xfrm rot="2700000">
          <a:off x="4867868" y="787044"/>
          <a:ext cx="2085563" cy="2085563"/>
        </a:xfrm>
        <a:prstGeom prst="teardrop">
          <a:avLst>
            <a:gd name="adj" fmla="val 100000"/>
          </a:avLst>
        </a:prstGeom>
        <a:solidFill>
          <a:schemeClr val="accent5">
            <a:hueOff val="1714279"/>
            <a:satOff val="3916"/>
            <a:lumOff val="-10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01439-5BA7-4868-98E5-2954F3FF7AAC}">
      <dsp:nvSpPr>
        <dsp:cNvPr id="0" name=""/>
        <dsp:cNvSpPr/>
      </dsp:nvSpPr>
      <dsp:spPr>
        <a:xfrm>
          <a:off x="4946584" y="856724"/>
          <a:ext cx="1946911" cy="194656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714279"/>
              <a:satOff val="3916"/>
              <a:lumOff val="-10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Income &amp; energy usage: 1 program</a:t>
          </a:r>
        </a:p>
      </dsp:txBody>
      <dsp:txXfrm>
        <a:off x="5224714" y="1134858"/>
        <a:ext cx="1390650" cy="1390301"/>
      </dsp:txXfrm>
    </dsp:sp>
    <dsp:sp modelId="{C53CD877-AB38-4910-9D2C-22B40BD5C9B6}">
      <dsp:nvSpPr>
        <dsp:cNvPr id="0" name=""/>
        <dsp:cNvSpPr/>
      </dsp:nvSpPr>
      <dsp:spPr>
        <a:xfrm rot="2700000">
          <a:off x="2721526" y="787044"/>
          <a:ext cx="2085563" cy="2085563"/>
        </a:xfrm>
        <a:prstGeom prst="teardrop">
          <a:avLst>
            <a:gd name="adj" fmla="val 100000"/>
          </a:avLst>
        </a:prstGeom>
        <a:solidFill>
          <a:schemeClr val="accent5">
            <a:hueOff val="3428557"/>
            <a:satOff val="7832"/>
            <a:lumOff val="-2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DAAA0-05D8-4B22-8923-D9772DB5FFCA}">
      <dsp:nvSpPr>
        <dsp:cNvPr id="0" name=""/>
        <dsp:cNvSpPr/>
      </dsp:nvSpPr>
      <dsp:spPr>
        <a:xfrm>
          <a:off x="2791299" y="856724"/>
          <a:ext cx="1946911" cy="194656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428557"/>
              <a:satOff val="7832"/>
              <a:lumOff val="-2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60% of State Median Income: 2 programs</a:t>
          </a:r>
        </a:p>
      </dsp:txBody>
      <dsp:txXfrm>
        <a:off x="3069429" y="1134858"/>
        <a:ext cx="1390650" cy="1390301"/>
      </dsp:txXfrm>
    </dsp:sp>
    <dsp:sp modelId="{09A7FB20-E6D1-4B70-B830-FD942026B1DF}">
      <dsp:nvSpPr>
        <dsp:cNvPr id="0" name=""/>
        <dsp:cNvSpPr/>
      </dsp:nvSpPr>
      <dsp:spPr>
        <a:xfrm rot="2700000">
          <a:off x="566241" y="787044"/>
          <a:ext cx="2085563" cy="2085563"/>
        </a:xfrm>
        <a:prstGeom prst="teardrop">
          <a:avLst>
            <a:gd name="adj" fmla="val 10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21B07-0A78-4B06-B038-19F08B546A79}">
      <dsp:nvSpPr>
        <dsp:cNvPr id="0" name=""/>
        <dsp:cNvSpPr/>
      </dsp:nvSpPr>
      <dsp:spPr>
        <a:xfrm>
          <a:off x="636014" y="856724"/>
          <a:ext cx="1946911" cy="194656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Verdana" panose="020B0604030504040204" pitchFamily="34" charset="0"/>
              <a:ea typeface="Verdana" panose="020B0604030504040204" pitchFamily="34" charset="0"/>
            </a:rPr>
            <a:t>Federal Poverty Level (FPL): 19 programs</a:t>
          </a:r>
        </a:p>
      </dsp:txBody>
      <dsp:txXfrm>
        <a:off x="914144" y="1134858"/>
        <a:ext cx="1390650" cy="1390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6BF-2D00-4D71-8D33-CE28B2361CC8}">
      <dsp:nvSpPr>
        <dsp:cNvPr id="0" name=""/>
        <dsp:cNvSpPr/>
      </dsp:nvSpPr>
      <dsp:spPr>
        <a:xfrm>
          <a:off x="0" y="667711"/>
          <a:ext cx="8636794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0311" tIns="666496" rIns="67031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Percentage of Income Program: 16 programs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Percent Discount: 5 programs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Fixed Credit Program: 2 programs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Monthly or Annual Subsidy: 2 programs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Rate Discount: 2 programs</a:t>
          </a:r>
        </a:p>
      </dsp:txBody>
      <dsp:txXfrm>
        <a:off x="0" y="667711"/>
        <a:ext cx="8636794" cy="2772000"/>
      </dsp:txXfrm>
    </dsp:sp>
    <dsp:sp modelId="{4C76E425-968C-4384-A40B-6ACD56C71BC1}">
      <dsp:nvSpPr>
        <dsp:cNvPr id="0" name=""/>
        <dsp:cNvSpPr/>
      </dsp:nvSpPr>
      <dsp:spPr>
        <a:xfrm>
          <a:off x="431839" y="195391"/>
          <a:ext cx="604575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515" tIns="0" rIns="22851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Verdana" panose="020B0604030504040204" pitchFamily="34" charset="0"/>
              <a:ea typeface="Verdana" panose="020B0604030504040204" pitchFamily="34" charset="0"/>
            </a:rPr>
            <a:t>Bill Subsidy Determination</a:t>
          </a:r>
        </a:p>
      </dsp:txBody>
      <dsp:txXfrm>
        <a:off x="477953" y="241505"/>
        <a:ext cx="5953527" cy="852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34504-29E9-4541-AD6E-B0956F913CE3}">
      <dsp:nvSpPr>
        <dsp:cNvPr id="0" name=""/>
        <dsp:cNvSpPr/>
      </dsp:nvSpPr>
      <dsp:spPr>
        <a:xfrm>
          <a:off x="0" y="269235"/>
          <a:ext cx="8986837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478" tIns="374904" rIns="697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Mail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Fax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Email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Online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Enrollment Sites</a:t>
          </a:r>
        </a:p>
      </dsp:txBody>
      <dsp:txXfrm>
        <a:off x="0" y="269235"/>
        <a:ext cx="8986837" cy="1927800"/>
      </dsp:txXfrm>
    </dsp:sp>
    <dsp:sp modelId="{87CB4346-2DFB-401F-B124-E6DEDA02AF15}">
      <dsp:nvSpPr>
        <dsp:cNvPr id="0" name=""/>
        <dsp:cNvSpPr/>
      </dsp:nvSpPr>
      <dsp:spPr>
        <a:xfrm>
          <a:off x="449341" y="3555"/>
          <a:ext cx="6290785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777" tIns="0" rIns="2377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 Pro" panose="020B0604030504040204" pitchFamily="34" charset="0"/>
            </a:rPr>
            <a:t>Enrollment Methods</a:t>
          </a:r>
        </a:p>
      </dsp:txBody>
      <dsp:txXfrm>
        <a:off x="475280" y="29494"/>
        <a:ext cx="6238907" cy="479482"/>
      </dsp:txXfrm>
    </dsp:sp>
    <dsp:sp modelId="{CFCDC7E3-9838-4B4E-9768-14C7DFBEA68A}">
      <dsp:nvSpPr>
        <dsp:cNvPr id="0" name=""/>
        <dsp:cNvSpPr/>
      </dsp:nvSpPr>
      <dsp:spPr>
        <a:xfrm>
          <a:off x="0" y="2559916"/>
          <a:ext cx="8986837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571418"/>
              <a:satOff val="5874"/>
              <a:lumOff val="-1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478" tIns="374904" rIns="697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23 Community Agencies Onboarded</a:t>
          </a:r>
        </a:p>
      </dsp:txBody>
      <dsp:txXfrm>
        <a:off x="0" y="2559916"/>
        <a:ext cx="8986837" cy="765450"/>
      </dsp:txXfrm>
    </dsp:sp>
    <dsp:sp modelId="{56F13099-3442-41B7-B123-A3077B34C612}">
      <dsp:nvSpPr>
        <dsp:cNvPr id="0" name=""/>
        <dsp:cNvSpPr/>
      </dsp:nvSpPr>
      <dsp:spPr>
        <a:xfrm>
          <a:off x="449341" y="2294235"/>
          <a:ext cx="6290785" cy="531360"/>
        </a:xfrm>
        <a:prstGeom prst="roundRect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777" tIns="0" rIns="2377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 Pro" panose="020B0604030504040204" pitchFamily="34" charset="0"/>
            </a:rPr>
            <a:t>CAP Enrollment Sites</a:t>
          </a:r>
        </a:p>
      </dsp:txBody>
      <dsp:txXfrm>
        <a:off x="475280" y="2320174"/>
        <a:ext cx="6238907" cy="479482"/>
      </dsp:txXfrm>
    </dsp:sp>
    <dsp:sp modelId="{EEF4C771-3529-493A-B338-EC072822BE90}">
      <dsp:nvSpPr>
        <dsp:cNvPr id="0" name=""/>
        <dsp:cNvSpPr/>
      </dsp:nvSpPr>
      <dsp:spPr>
        <a:xfrm>
          <a:off x="0" y="3688246"/>
          <a:ext cx="8986837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478" tIns="374904" rIns="697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Increase CAP enrollment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Enhance collaboration between PECO and Social Service Agencies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Create a more streamlined customer experience</a:t>
          </a:r>
        </a:p>
      </dsp:txBody>
      <dsp:txXfrm>
        <a:off x="0" y="3688246"/>
        <a:ext cx="8986837" cy="1587600"/>
      </dsp:txXfrm>
    </dsp:sp>
    <dsp:sp modelId="{D21917DC-47A2-4379-8A33-CC713C0BABD6}">
      <dsp:nvSpPr>
        <dsp:cNvPr id="0" name=""/>
        <dsp:cNvSpPr/>
      </dsp:nvSpPr>
      <dsp:spPr>
        <a:xfrm>
          <a:off x="449341" y="3422566"/>
          <a:ext cx="6290785" cy="531360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777" tIns="0" rIns="2377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 Pro" panose="020B0604030504040204" pitchFamily="34" charset="0"/>
            </a:rPr>
            <a:t>Goal of this Initiative</a:t>
          </a:r>
        </a:p>
      </dsp:txBody>
      <dsp:txXfrm>
        <a:off x="475280" y="3448505"/>
        <a:ext cx="6238907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D117F-F893-442D-A773-035F21C2DCC4}">
      <dsp:nvSpPr>
        <dsp:cNvPr id="0" name=""/>
        <dsp:cNvSpPr/>
      </dsp:nvSpPr>
      <dsp:spPr>
        <a:xfrm>
          <a:off x="0" y="0"/>
          <a:ext cx="4114800" cy="411480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C012F-65B5-44E7-8E2C-9F4C412E8E2C}">
      <dsp:nvSpPr>
        <dsp:cNvPr id="0" name=""/>
        <dsp:cNvSpPr/>
      </dsp:nvSpPr>
      <dsp:spPr>
        <a:xfrm>
          <a:off x="2057400" y="0"/>
          <a:ext cx="8305800" cy="411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 Pro" panose="020B0604030504040204" pitchFamily="34" charset="0"/>
            </a:rPr>
            <a:t>PECO launched a Work Force Development (WFD) department</a:t>
          </a:r>
        </a:p>
      </dsp:txBody>
      <dsp:txXfrm>
        <a:off x="2057400" y="0"/>
        <a:ext cx="4152900" cy="1954530"/>
      </dsp:txXfrm>
    </dsp:sp>
    <dsp:sp modelId="{EF2CF0E1-24AA-4A58-B2B6-20DFF18C50AD}">
      <dsp:nvSpPr>
        <dsp:cNvPr id="0" name=""/>
        <dsp:cNvSpPr/>
      </dsp:nvSpPr>
      <dsp:spPr>
        <a:xfrm>
          <a:off x="1080135" y="1954530"/>
          <a:ext cx="1954530" cy="195453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2C73B-0B69-4AF1-9795-02254C1BE422}">
      <dsp:nvSpPr>
        <dsp:cNvPr id="0" name=""/>
        <dsp:cNvSpPr/>
      </dsp:nvSpPr>
      <dsp:spPr>
        <a:xfrm>
          <a:off x="2057400" y="1954530"/>
          <a:ext cx="8305800" cy="19545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Verdana Pro" panose="020B0604030504040204" pitchFamily="34" charset="0"/>
            </a:rPr>
            <a:t>WFD Opportunities</a:t>
          </a:r>
        </a:p>
      </dsp:txBody>
      <dsp:txXfrm>
        <a:off x="2057400" y="1954530"/>
        <a:ext cx="4152900" cy="1954530"/>
      </dsp:txXfrm>
    </dsp:sp>
    <dsp:sp modelId="{414BCA41-D7EF-4C27-9697-0EA2B4BF0959}">
      <dsp:nvSpPr>
        <dsp:cNvPr id="0" name=""/>
        <dsp:cNvSpPr/>
      </dsp:nvSpPr>
      <dsp:spPr>
        <a:xfrm>
          <a:off x="6210300" y="0"/>
          <a:ext cx="4152900" cy="19545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Provide access to education and 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Lead to family sustaining wage employment</a:t>
          </a:r>
        </a:p>
      </dsp:txBody>
      <dsp:txXfrm>
        <a:off x="6210300" y="0"/>
        <a:ext cx="4152900" cy="1954530"/>
      </dsp:txXfrm>
    </dsp:sp>
    <dsp:sp modelId="{6C826879-32B0-4028-8C66-18C6631436E4}">
      <dsp:nvSpPr>
        <dsp:cNvPr id="0" name=""/>
        <dsp:cNvSpPr/>
      </dsp:nvSpPr>
      <dsp:spPr>
        <a:xfrm>
          <a:off x="6210300" y="1954530"/>
          <a:ext cx="4152900" cy="19545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Educational assistance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Verdana Pro" panose="020B0604030504040204" pitchFamily="34" charset="0"/>
            </a:rPr>
            <a:t>WFD Partners – transportation, weekly payment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Returning citizen employment pathways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Verdana Pro" panose="020B0604030504040204" pitchFamily="34" charset="0"/>
            </a:rPr>
            <a:t>Career exploration programs</a:t>
          </a:r>
        </a:p>
      </dsp:txBody>
      <dsp:txXfrm>
        <a:off x="6210300" y="1954530"/>
        <a:ext cx="4152900" cy="19545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8362D-4F5E-4046-A87C-48E4A360A076}">
      <dsp:nvSpPr>
        <dsp:cNvPr id="0" name=""/>
        <dsp:cNvSpPr/>
      </dsp:nvSpPr>
      <dsp:spPr>
        <a:xfrm>
          <a:off x="0" y="16368"/>
          <a:ext cx="10363200" cy="46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Verdana Pro" panose="020B0604030504040204" pitchFamily="34" charset="0"/>
            </a:rPr>
            <a:t>Usage Reduction</a:t>
          </a:r>
        </a:p>
      </dsp:txBody>
      <dsp:txXfrm>
        <a:off x="22846" y="39214"/>
        <a:ext cx="10317508" cy="422308"/>
      </dsp:txXfrm>
    </dsp:sp>
    <dsp:sp modelId="{4AC64862-DD99-4D20-9D64-3F437B84DE3C}">
      <dsp:nvSpPr>
        <dsp:cNvPr id="0" name=""/>
        <dsp:cNvSpPr/>
      </dsp:nvSpPr>
      <dsp:spPr>
        <a:xfrm>
          <a:off x="0" y="484368"/>
          <a:ext cx="10363200" cy="81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Low-Income Usage Reduction Program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latin typeface="Verdana Pro" panose="020B0604030504040204" pitchFamily="34" charset="0"/>
            </a:rPr>
            <a:t>Defacto Heating Program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Health &amp; Safety Repairs</a:t>
          </a:r>
        </a:p>
      </dsp:txBody>
      <dsp:txXfrm>
        <a:off x="0" y="484368"/>
        <a:ext cx="10363200" cy="815062"/>
      </dsp:txXfrm>
    </dsp:sp>
    <dsp:sp modelId="{91E8FAEF-0ABC-42C2-8142-F98FA42A127A}">
      <dsp:nvSpPr>
        <dsp:cNvPr id="0" name=""/>
        <dsp:cNvSpPr/>
      </dsp:nvSpPr>
      <dsp:spPr>
        <a:xfrm>
          <a:off x="0" y="1299431"/>
          <a:ext cx="10363200" cy="468000"/>
        </a:xfrm>
        <a:prstGeom prst="roundRect">
          <a:avLst/>
        </a:prstGeom>
        <a:solidFill>
          <a:schemeClr val="accent5">
            <a:hueOff val="2571418"/>
            <a:satOff val="5874"/>
            <a:lumOff val="-1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Verdana Pro" panose="020B0604030504040204" pitchFamily="34" charset="0"/>
            </a:rPr>
            <a:t>Grant Programs</a:t>
          </a:r>
        </a:p>
      </dsp:txBody>
      <dsp:txXfrm>
        <a:off x="22846" y="1322277"/>
        <a:ext cx="10317508" cy="422308"/>
      </dsp:txXfrm>
    </dsp:sp>
    <dsp:sp modelId="{FCEE8FD6-7616-49BB-AFD8-418DFEFC043B}">
      <dsp:nvSpPr>
        <dsp:cNvPr id="0" name=""/>
        <dsp:cNvSpPr/>
      </dsp:nvSpPr>
      <dsp:spPr>
        <a:xfrm>
          <a:off x="0" y="1767431"/>
          <a:ext cx="10363200" cy="131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LIHEAP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Emergency Rental Assistance Program – COVID relief that pays for rent and utilities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Pennsylvania Home Assistance Fund – COVID relief that provides mortgage and utility assistance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Matching Energy Assistance Fund – PECO hardship fund</a:t>
          </a:r>
        </a:p>
      </dsp:txBody>
      <dsp:txXfrm>
        <a:off x="0" y="1767431"/>
        <a:ext cx="10363200" cy="1319625"/>
      </dsp:txXfrm>
    </dsp:sp>
    <dsp:sp modelId="{1EFFE306-CBDA-46A7-81D0-D81B130E5827}">
      <dsp:nvSpPr>
        <dsp:cNvPr id="0" name=""/>
        <dsp:cNvSpPr/>
      </dsp:nvSpPr>
      <dsp:spPr>
        <a:xfrm>
          <a:off x="0" y="3087056"/>
          <a:ext cx="10363200" cy="468000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Verdana Pro" panose="020B0604030504040204" pitchFamily="34" charset="0"/>
            </a:rPr>
            <a:t>Situational Assistance</a:t>
          </a:r>
        </a:p>
      </dsp:txBody>
      <dsp:txXfrm>
        <a:off x="22846" y="3109902"/>
        <a:ext cx="10317508" cy="422308"/>
      </dsp:txXfrm>
    </dsp:sp>
    <dsp:sp modelId="{52BC7ACB-EEB1-41F2-AD7B-82DB1409D9DD}">
      <dsp:nvSpPr>
        <dsp:cNvPr id="0" name=""/>
        <dsp:cNvSpPr/>
      </dsp:nvSpPr>
      <dsp:spPr>
        <a:xfrm>
          <a:off x="0" y="3555056"/>
          <a:ext cx="10363200" cy="543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32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latin typeface="Verdana Pro" panose="020B0604030504040204" pitchFamily="34" charset="0"/>
            </a:rPr>
            <a:t>CARES - Customer Assistance Referral and Evaluation Services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Verdana Pro" panose="020B0604030504040204" pitchFamily="34" charset="0"/>
            </a:rPr>
            <a:t>Other Referral Programs</a:t>
          </a:r>
        </a:p>
      </dsp:txBody>
      <dsp:txXfrm>
        <a:off x="0" y="3555056"/>
        <a:ext cx="10363200" cy="5433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9DB23-0D5A-4B65-92B3-9B8EACF8F8AA}">
      <dsp:nvSpPr>
        <dsp:cNvPr id="0" name=""/>
        <dsp:cNvSpPr/>
      </dsp:nvSpPr>
      <dsp:spPr>
        <a:xfrm>
          <a:off x="839628" y="0"/>
          <a:ext cx="9515792" cy="541866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CF6FC-A183-4545-9FB1-E49B568143ED}">
      <dsp:nvSpPr>
        <dsp:cNvPr id="0" name=""/>
        <dsp:cNvSpPr/>
      </dsp:nvSpPr>
      <dsp:spPr>
        <a:xfrm>
          <a:off x="5602" y="1625600"/>
          <a:ext cx="2694902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Verdana Pro" panose="020B0604030504040204" pitchFamily="34" charset="0"/>
            </a:rPr>
            <a:t>Consider Design Options</a:t>
          </a:r>
        </a:p>
      </dsp:txBody>
      <dsp:txXfrm>
        <a:off x="111409" y="1731407"/>
        <a:ext cx="2483288" cy="1955852"/>
      </dsp:txXfrm>
    </dsp:sp>
    <dsp:sp modelId="{BD9366FB-0310-4EED-BE72-1E2811B0C134}">
      <dsp:nvSpPr>
        <dsp:cNvPr id="0" name=""/>
        <dsp:cNvSpPr/>
      </dsp:nvSpPr>
      <dsp:spPr>
        <a:xfrm>
          <a:off x="2835250" y="1625600"/>
          <a:ext cx="2694902" cy="2167466"/>
        </a:xfrm>
        <a:prstGeom prst="roundRect">
          <a:avLst/>
        </a:prstGeom>
        <a:solidFill>
          <a:schemeClr val="accent5">
            <a:hueOff val="1714279"/>
            <a:satOff val="3916"/>
            <a:lumOff val="-10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Verdana Pro" panose="020B0604030504040204" pitchFamily="34" charset="0"/>
            </a:rPr>
            <a:t>Test Program Outcomes</a:t>
          </a:r>
        </a:p>
      </dsp:txBody>
      <dsp:txXfrm>
        <a:off x="2941057" y="1731407"/>
        <a:ext cx="2483288" cy="1955852"/>
      </dsp:txXfrm>
    </dsp:sp>
    <dsp:sp modelId="{8CC9108A-A4F5-4272-9E1C-B563E3506A71}">
      <dsp:nvSpPr>
        <dsp:cNvPr id="0" name=""/>
        <dsp:cNvSpPr/>
      </dsp:nvSpPr>
      <dsp:spPr>
        <a:xfrm>
          <a:off x="5664897" y="1625600"/>
          <a:ext cx="2694902" cy="2167466"/>
        </a:xfrm>
        <a:prstGeom prst="roundRect">
          <a:avLst/>
        </a:prstGeom>
        <a:solidFill>
          <a:schemeClr val="accent5">
            <a:hueOff val="3428557"/>
            <a:satOff val="7832"/>
            <a:lumOff val="-2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Verdana Pro" panose="020B0604030504040204" pitchFamily="34" charset="0"/>
            </a:rPr>
            <a:t>Refine Design</a:t>
          </a:r>
        </a:p>
      </dsp:txBody>
      <dsp:txXfrm>
        <a:off x="5770704" y="1731407"/>
        <a:ext cx="2483288" cy="1955852"/>
      </dsp:txXfrm>
    </dsp:sp>
    <dsp:sp modelId="{C388789E-EBEB-4E44-86E2-8499F8388BCB}">
      <dsp:nvSpPr>
        <dsp:cNvPr id="0" name=""/>
        <dsp:cNvSpPr/>
      </dsp:nvSpPr>
      <dsp:spPr>
        <a:xfrm>
          <a:off x="8494544" y="1625600"/>
          <a:ext cx="2694902" cy="2167466"/>
        </a:xfrm>
        <a:prstGeom prst="roundRect">
          <a:avLst/>
        </a:prstGeom>
        <a:solidFill>
          <a:schemeClr val="accent5">
            <a:hueOff val="5142836"/>
            <a:satOff val="11748"/>
            <a:lumOff val="-3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Verdana Pro" panose="020B0604030504040204" pitchFamily="34" charset="0"/>
            </a:rPr>
            <a:t>Utilize Comprehensive Outreach Strategies</a:t>
          </a:r>
        </a:p>
      </dsp:txBody>
      <dsp:txXfrm>
        <a:off x="8600351" y="1731407"/>
        <a:ext cx="2483288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306B373B-26DD-4245-98F7-8D4807D5EC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BA74340A-7C80-42C0-BB47-D9936908CE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>
            <a:extLst>
              <a:ext uri="{FF2B5EF4-FFF2-40B4-BE49-F238E27FC236}">
                <a16:creationId xmlns:a16="http://schemas.microsoft.com/office/drawing/2014/main" id="{40CD42AC-FC4F-44A6-9FCF-D9ECD718570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1029">
            <a:extLst>
              <a:ext uri="{FF2B5EF4-FFF2-40B4-BE49-F238E27FC236}">
                <a16:creationId xmlns:a16="http://schemas.microsoft.com/office/drawing/2014/main" id="{DDF2DF8B-F07A-4276-883E-9070878BCB1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FCDBCB-FAD3-4865-AC31-AB30B9B7C3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2A274-82B8-46A0-878E-BC10DFC74D5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39825"/>
            <a:ext cx="5470525" cy="3076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850"/>
            <a:ext cx="5486400" cy="3589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D914A-7A70-4B05-8AF4-8F89AA50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2072DC8-D49D-432C-9D46-A7718B5F5490}" type="datetime8">
              <a:rPr lang="en-US" smtClean="0"/>
              <a:t>5/31/2022 9:13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0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EEC05-2875-4E3B-A813-1B87150873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45CFF-6EFE-4568-A799-FA80AB29E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9CFCD-19F7-4710-9A66-0F62B29757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3270C-5724-4AD3-BCB1-E4805705A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74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675E6C-B2B3-4A93-893A-C9250C268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3A916E-FCF0-4052-B2B0-931F423FC7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BF50E-F77A-4853-BBD4-5FD4F3D67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7F282-8EF4-4D1E-93EF-F4460F2F7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78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17B3D9-5C84-4636-8DE0-99CBAE0A7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78884A-FB2D-4A8D-B675-9786FA12F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7B8D1-16AD-46D1-AA60-97A124872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77D72-4730-417D-9567-0BFB9B84C5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44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864C16A-B581-4904-9D61-5C24F47AD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316"/>
          <a:stretch/>
        </p:blipFill>
        <p:spPr>
          <a:xfrm>
            <a:off x="663614" y="871666"/>
            <a:ext cx="10864772" cy="3999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1DFF5-F90F-45CB-B89C-9122BD20F1E6}"/>
              </a:ext>
            </a:extLst>
          </p:cNvPr>
          <p:cNvSpPr txBox="1"/>
          <p:nvPr userDrawn="1"/>
        </p:nvSpPr>
        <p:spPr>
          <a:xfrm>
            <a:off x="4161745" y="5617002"/>
            <a:ext cx="38685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656565"/>
                </a:solidFill>
                <a:latin typeface="Lato" panose="020F0502020204030203" pitchFamily="34" charset="0"/>
              </a:rPr>
              <a:t>June 27–30, 2022</a:t>
            </a:r>
          </a:p>
        </p:txBody>
      </p:sp>
    </p:spTree>
    <p:extLst>
      <p:ext uri="{BB962C8B-B14F-4D97-AF65-F5344CB8AC3E}">
        <p14:creationId xmlns:p14="http://schemas.microsoft.com/office/powerpoint/2010/main" val="2616749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accent2"/>
                </a:solidFill>
                <a:latin typeface="Lato" panose="020F050202020403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FAF61-55C1-4A03-A351-914C51291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384" t="4233" r="42841" b="77402"/>
          <a:stretch/>
        </p:blipFill>
        <p:spPr>
          <a:xfrm>
            <a:off x="392176" y="381729"/>
            <a:ext cx="4385905" cy="10040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23AE0B6-E2E1-4F0F-A512-63F74132F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1316"/>
          <a:stretch/>
        </p:blipFill>
        <p:spPr>
          <a:xfrm>
            <a:off x="8275892" y="361308"/>
            <a:ext cx="3622421" cy="13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53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553998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6"/>
          </a:xfrm>
        </p:spPr>
        <p:txBody>
          <a:bodyPr anchor="t">
            <a:noAutofit/>
          </a:bodyPr>
          <a:lstStyle>
            <a:lvl1pPr marL="0" indent="0">
              <a:spcAft>
                <a:spcPts val="600"/>
              </a:spcAft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161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2221856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535102-9634-4B0B-8237-FD182624C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8614A-2AC3-48BB-B733-ABF454EB5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F4BDA3-8FDB-46C4-B873-66CBE1311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25A46-5D17-4850-8BD8-C3DF7CD6B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37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F34164-F553-4327-8EE6-D6ED037D2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FF2B53-57EA-4CAC-99D4-DD6E25A1C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8635CB-7EBA-4C96-AC1F-914D42D9E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AB322-4C97-495B-A27F-E85F63064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07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19E78-2A68-4FD7-BEA2-450F325444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7F42A-3606-4DAE-981C-C5ED8744F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C8244-F4A9-461D-99E9-E14D28EDC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C8A23-66AB-4DED-B22A-7A793B97B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6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0500D2-CEDF-48E3-9767-A7890660C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760A44-1DEE-4E3C-BA7A-68C526F67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4C0DFB-EE44-4716-AC48-854A68E9BE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1495E-1022-4DAA-8A89-9834310582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97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43D164-708B-45AB-B19A-CC5AD7079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553798-16BA-40E7-A456-6B18EB760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2EB84B-A47E-433F-ADBA-47FF72E08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922EE-E175-468A-B96F-C05EAF815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1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819EF3-2366-4373-A00B-A29EA41638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871900-6B62-489B-8DB6-5A44D45B7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BDE346-C10D-4779-86C0-8B486835D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40340-76D8-4E79-A402-DF954FF32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28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ABE2F-3859-467F-833A-55B91D00B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5E3C86-73A9-4BA7-BC8B-E6DBF3660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E3EE1-3F22-45E4-B8B7-F068FDE08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41B10-D765-4031-978D-BF3C30128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72B3E-35AA-4839-8B06-1D67F157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904C1-9AC1-4654-979D-DF89445BD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84DDC-4C1B-48E4-A752-B1816BFA5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779AB-6512-4778-97F5-AF90FF25D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41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E35819-92C6-4469-B0B7-D477E58AE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658E9F-FC55-4A9A-85C2-A6CCDF899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4E8150-3614-4B93-AC0C-220B051A6C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F2C180-C1D3-42F5-9DD3-1A75A6A2F9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2B2289-C3C6-401B-84B5-C61E01178F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EC92B0-10B9-41E6-BA9C-C4F3574CC2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887" r:id="rId14"/>
    <p:sldLayoutId id="214748366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jp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0.jp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4.png"/><Relationship Id="rId9" Type="http://schemas.openxmlformats.org/officeDocument/2006/relationships/image" Target="../media/image21.jpg"/><Relationship Id="rId1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jpg"/><Relationship Id="rId2" Type="http://schemas.openxmlformats.org/officeDocument/2006/relationships/image" Target="../media/image3.png"/><Relationship Id="rId16" Type="http://schemas.openxmlformats.org/officeDocument/2006/relationships/image" Target="../media/image38.jpeg"/><Relationship Id="rId20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riseinc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eco.com/Hel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734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Rectangle 45">
            <a:extLst>
              <a:ext uri="{FF2B5EF4-FFF2-40B4-BE49-F238E27FC236}">
                <a16:creationId xmlns:a16="http://schemas.microsoft.com/office/drawing/2014/main" id="{5B7B3A16-1497-4A5D-B8CA-9B452E926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9194" y="1273350"/>
            <a:ext cx="4756177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dirty="0">
                <a:latin typeface="Verdana Pro" panose="020B0604030504040204" pitchFamily="34" charset="0"/>
              </a:rPr>
              <a:t>Energy Bill Payment Assistance Program Designs Implemented Around the U.S.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10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" name="Picture 3" descr="A person sitting on a couch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2FAFE26-EA15-3A7D-9DC0-29DF3D402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8" y="1273350"/>
            <a:ext cx="6600005" cy="4400003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54FD8B-B3D5-9CA2-6C89-83CB73B16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7" y="-125024"/>
            <a:ext cx="10363200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Program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ED42C-E5E7-EE73-4CCA-37AF50C9C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81" y="1121918"/>
            <a:ext cx="4846637" cy="4114800"/>
          </a:xfrm>
        </p:spPr>
        <p:txBody>
          <a:bodyPr/>
          <a:lstStyle/>
          <a:p>
            <a:r>
              <a:rPr lang="en-US" sz="2000" dirty="0">
                <a:latin typeface="Verdana Pro" panose="020B0604030504040204" pitchFamily="34" charset="0"/>
                <a:ea typeface="Verdana" panose="020B0604030504040204" pitchFamily="34" charset="0"/>
              </a:rPr>
              <a:t>Reviewed 27 bill payment assistance program around the country.</a:t>
            </a:r>
          </a:p>
          <a:p>
            <a:r>
              <a:rPr lang="en-US" sz="2000" dirty="0">
                <a:latin typeface="Verdana Pro" panose="020B0604030504040204" pitchFamily="34" charset="0"/>
                <a:ea typeface="Verdana" panose="020B0604030504040204" pitchFamily="34" charset="0"/>
              </a:rPr>
              <a:t>Some are state managed and some are utility managed.</a:t>
            </a:r>
          </a:p>
          <a:p>
            <a:pPr lvl="1"/>
            <a:r>
              <a:rPr lang="en-US" sz="2000" dirty="0">
                <a:latin typeface="Verdana Pro" panose="020B0604030504040204" pitchFamily="34" charset="0"/>
                <a:ea typeface="Verdana" panose="020B0604030504040204" pitchFamily="34" charset="0"/>
              </a:rPr>
              <a:t>State Example: OH Electric PIPP</a:t>
            </a:r>
          </a:p>
          <a:p>
            <a:pPr lvl="1"/>
            <a:r>
              <a:rPr lang="en-US" sz="2000" dirty="0">
                <a:latin typeface="Verdana Pro" panose="020B0604030504040204" pitchFamily="34" charset="0"/>
                <a:ea typeface="Verdana" panose="020B0604030504040204" pitchFamily="34" charset="0"/>
              </a:rPr>
              <a:t>Utility Example: PA CAPs</a:t>
            </a:r>
          </a:p>
          <a:p>
            <a:r>
              <a:rPr lang="en-US" sz="2000" dirty="0">
                <a:latin typeface="Verdana Pro" panose="020B0604030504040204" pitchFamily="34" charset="0"/>
                <a:ea typeface="Verdana" panose="020B0604030504040204" pitchFamily="34" charset="0"/>
              </a:rPr>
              <a:t>APPRISE conducted evaluations of most of these programs.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11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8B1252-D228-B858-5635-A564B51C3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ADBA3D-6DBE-78A9-7AAF-E11D518C7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271997"/>
              </p:ext>
            </p:extLst>
          </p:nvPr>
        </p:nvGraphicFramePr>
        <p:xfrm>
          <a:off x="5549060" y="1110460"/>
          <a:ext cx="4713287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587">
                  <a:extLst>
                    <a:ext uri="{9D8B030D-6E8A-4147-A177-3AD203B41FA5}">
                      <a16:colId xmlns:a16="http://schemas.microsoft.com/office/drawing/2014/main" val="1947539563"/>
                    </a:ext>
                  </a:extLst>
                </a:gridCol>
                <a:gridCol w="3568700">
                  <a:extLst>
                    <a:ext uri="{9D8B030D-6E8A-4147-A177-3AD203B41FA5}">
                      <a16:colId xmlns:a16="http://schemas.microsoft.com/office/drawing/2014/main" val="1856511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  <a:ea typeface="Verdana" panose="020B0604030504040204" pitchFamily="34" charset="0"/>
                        </a:rPr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  <a:ea typeface="Verdana" panose="020B0604030504040204" pitchFamily="34" charset="0"/>
                        </a:rPr>
                        <a:t># of Programs Reviewed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51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835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36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35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73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07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93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49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622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35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477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 Pro" panose="020B0604030504040204" pitchFamily="34" charset="0"/>
                        </a:rPr>
                        <a:t>PA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Verdana Pro" panose="020B0604030504040204" pitchFamily="34" charset="0"/>
                        </a:rPr>
                        <a:t>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01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Verdana Pro" panose="020B0604030504040204" pitchFamily="34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Verdana Pro" panose="020B0604030504040204" pitchFamily="34" charset="0"/>
                        </a:rPr>
                        <a:t>27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21853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13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084" y="266909"/>
            <a:ext cx="741531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Income Eligibility</a:t>
            </a:r>
            <a:br>
              <a:rPr lang="en-US" altLang="en-US" sz="4000" dirty="0">
                <a:latin typeface="Verdana Pro" panose="020B0604030504040204" pitchFamily="34" charset="0"/>
              </a:rPr>
            </a:br>
            <a:endParaRPr lang="en-US" altLang="en-US" sz="4000" dirty="0">
              <a:latin typeface="Verdana Pro" panose="020B0604030504040204" pitchFamily="34" charset="0"/>
            </a:endParaRP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12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6EC2D1-F001-D04A-57CA-F9415C69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A6D660F2-601D-5CE1-E813-9F2EFA9B2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014299"/>
              </p:ext>
            </p:extLst>
          </p:nvPr>
        </p:nvGraphicFramePr>
        <p:xfrm>
          <a:off x="778037" y="856749"/>
          <a:ext cx="9251950" cy="365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0CE81B43-045D-6127-FF0D-0AEFF58E898B}"/>
              </a:ext>
            </a:extLst>
          </p:cNvPr>
          <p:cNvGrpSpPr/>
          <p:nvPr/>
        </p:nvGrpSpPr>
        <p:grpSpPr>
          <a:xfrm>
            <a:off x="1219322" y="3621445"/>
            <a:ext cx="4305340" cy="2854286"/>
            <a:chOff x="187596" y="3515656"/>
            <a:chExt cx="4305340" cy="285428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39E8CE-F4FB-A64D-EC8D-63C201C528C2}"/>
                </a:ext>
              </a:extLst>
            </p:cNvPr>
            <p:cNvSpPr/>
            <p:nvPr/>
          </p:nvSpPr>
          <p:spPr>
            <a:xfrm>
              <a:off x="187596" y="3515656"/>
              <a:ext cx="715964" cy="7159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50BAFA-9413-AC21-3DA3-5CA54B667F0F}"/>
                </a:ext>
              </a:extLst>
            </p:cNvPr>
            <p:cNvSpPr/>
            <p:nvPr/>
          </p:nvSpPr>
          <p:spPr>
            <a:xfrm>
              <a:off x="545578" y="3515656"/>
              <a:ext cx="3819934" cy="715964"/>
            </a:xfrm>
            <a:custGeom>
              <a:avLst/>
              <a:gdLst>
                <a:gd name="connsiteX0" fmla="*/ 0 w 3819934"/>
                <a:gd name="connsiteY0" fmla="*/ 0 h 715964"/>
                <a:gd name="connsiteX1" fmla="*/ 3819934 w 3819934"/>
                <a:gd name="connsiteY1" fmla="*/ 0 h 715964"/>
                <a:gd name="connsiteX2" fmla="*/ 3819934 w 3819934"/>
                <a:gd name="connsiteY2" fmla="*/ 715964 h 715964"/>
                <a:gd name="connsiteX3" fmla="*/ 0 w 3819934"/>
                <a:gd name="connsiteY3" fmla="*/ 715964 h 715964"/>
                <a:gd name="connsiteX4" fmla="*/ 0 w 3819934"/>
                <a:gd name="connsiteY4" fmla="*/ 0 h 7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934" h="715964">
                  <a:moveTo>
                    <a:pt x="0" y="0"/>
                  </a:moveTo>
                  <a:lnTo>
                    <a:pt x="3819934" y="0"/>
                  </a:lnTo>
                  <a:lnTo>
                    <a:pt x="3819934" y="715964"/>
                  </a:lnTo>
                  <a:lnTo>
                    <a:pt x="0" y="715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9210" rIns="0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125% FPL: 1 program</a:t>
              </a:r>
              <a:endParaRPr lang="en-US" sz="2300" kern="12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1C7C8B9-BBF1-4D8B-05C4-93238D9341BE}"/>
                </a:ext>
              </a:extLst>
            </p:cNvPr>
            <p:cNvSpPr/>
            <p:nvPr/>
          </p:nvSpPr>
          <p:spPr>
            <a:xfrm>
              <a:off x="213109" y="4044742"/>
              <a:ext cx="715964" cy="7159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1285709"/>
                <a:satOff val="2937"/>
                <a:lumOff val="-8137"/>
                <a:alphaOff val="0"/>
              </a:schemeClr>
            </a:fillRef>
            <a:effectRef idx="0">
              <a:schemeClr val="accent5">
                <a:alpha val="50000"/>
                <a:hueOff val="1285709"/>
                <a:satOff val="2937"/>
                <a:lumOff val="-8137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6F0E46-7F7D-586C-513F-8305B810DE2C}"/>
                </a:ext>
              </a:extLst>
            </p:cNvPr>
            <p:cNvSpPr/>
            <p:nvPr/>
          </p:nvSpPr>
          <p:spPr>
            <a:xfrm>
              <a:off x="571091" y="4044742"/>
              <a:ext cx="3819934" cy="715964"/>
            </a:xfrm>
            <a:custGeom>
              <a:avLst/>
              <a:gdLst>
                <a:gd name="connsiteX0" fmla="*/ 0 w 3819934"/>
                <a:gd name="connsiteY0" fmla="*/ 0 h 715964"/>
                <a:gd name="connsiteX1" fmla="*/ 3819934 w 3819934"/>
                <a:gd name="connsiteY1" fmla="*/ 0 h 715964"/>
                <a:gd name="connsiteX2" fmla="*/ 3819934 w 3819934"/>
                <a:gd name="connsiteY2" fmla="*/ 715964 h 715964"/>
                <a:gd name="connsiteX3" fmla="*/ 0 w 3819934"/>
                <a:gd name="connsiteY3" fmla="*/ 715964 h 715964"/>
                <a:gd name="connsiteX4" fmla="*/ 0 w 3819934"/>
                <a:gd name="connsiteY4" fmla="*/ 0 h 7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934" h="715964">
                  <a:moveTo>
                    <a:pt x="0" y="0"/>
                  </a:moveTo>
                  <a:lnTo>
                    <a:pt x="3819934" y="0"/>
                  </a:lnTo>
                  <a:lnTo>
                    <a:pt x="3819934" y="715964"/>
                  </a:lnTo>
                  <a:lnTo>
                    <a:pt x="0" y="715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9210" rIns="0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130% FPL: 1 program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8599A12-789A-8C2A-C406-D037D2E3E054}"/>
                </a:ext>
              </a:extLst>
            </p:cNvPr>
            <p:cNvSpPr/>
            <p:nvPr/>
          </p:nvSpPr>
          <p:spPr>
            <a:xfrm>
              <a:off x="247264" y="4589603"/>
              <a:ext cx="715964" cy="7159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2571418"/>
                <a:satOff val="5874"/>
                <a:lumOff val="-16274"/>
                <a:alphaOff val="0"/>
              </a:schemeClr>
            </a:fillRef>
            <a:effectRef idx="0">
              <a:schemeClr val="accent5">
                <a:alpha val="50000"/>
                <a:hueOff val="2571418"/>
                <a:satOff val="5874"/>
                <a:lumOff val="-1627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9809382-E3D8-838D-7767-B8C4A73D8B6D}"/>
                </a:ext>
              </a:extLst>
            </p:cNvPr>
            <p:cNvSpPr/>
            <p:nvPr/>
          </p:nvSpPr>
          <p:spPr>
            <a:xfrm>
              <a:off x="605246" y="4589603"/>
              <a:ext cx="3819934" cy="715964"/>
            </a:xfrm>
            <a:custGeom>
              <a:avLst/>
              <a:gdLst>
                <a:gd name="connsiteX0" fmla="*/ 0 w 3819934"/>
                <a:gd name="connsiteY0" fmla="*/ 0 h 715964"/>
                <a:gd name="connsiteX1" fmla="*/ 3819934 w 3819934"/>
                <a:gd name="connsiteY1" fmla="*/ 0 h 715964"/>
                <a:gd name="connsiteX2" fmla="*/ 3819934 w 3819934"/>
                <a:gd name="connsiteY2" fmla="*/ 715964 h 715964"/>
                <a:gd name="connsiteX3" fmla="*/ 0 w 3819934"/>
                <a:gd name="connsiteY3" fmla="*/ 715964 h 715964"/>
                <a:gd name="connsiteX4" fmla="*/ 0 w 3819934"/>
                <a:gd name="connsiteY4" fmla="*/ 0 h 7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934" h="715964">
                  <a:moveTo>
                    <a:pt x="0" y="0"/>
                  </a:moveTo>
                  <a:lnTo>
                    <a:pt x="3819934" y="0"/>
                  </a:lnTo>
                  <a:lnTo>
                    <a:pt x="3819934" y="715964"/>
                  </a:lnTo>
                  <a:lnTo>
                    <a:pt x="0" y="715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9210" rIns="0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150% FPL: 13 programs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62E49E0-636F-38DD-C0EE-9C42C52A77F2}"/>
                </a:ext>
              </a:extLst>
            </p:cNvPr>
            <p:cNvSpPr/>
            <p:nvPr/>
          </p:nvSpPr>
          <p:spPr>
            <a:xfrm>
              <a:off x="258415" y="5109117"/>
              <a:ext cx="715964" cy="7159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3857127"/>
                <a:satOff val="8811"/>
                <a:lumOff val="-24412"/>
                <a:alphaOff val="0"/>
              </a:schemeClr>
            </a:fillRef>
            <a:effectRef idx="0">
              <a:schemeClr val="accent5">
                <a:alpha val="50000"/>
                <a:hueOff val="3857127"/>
                <a:satOff val="8811"/>
                <a:lumOff val="-24412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A3F2D31-3DFC-B10C-2FAF-3803792497FE}"/>
                </a:ext>
              </a:extLst>
            </p:cNvPr>
            <p:cNvSpPr/>
            <p:nvPr/>
          </p:nvSpPr>
          <p:spPr>
            <a:xfrm>
              <a:off x="616397" y="5109117"/>
              <a:ext cx="3819934" cy="715964"/>
            </a:xfrm>
            <a:custGeom>
              <a:avLst/>
              <a:gdLst>
                <a:gd name="connsiteX0" fmla="*/ 0 w 3819934"/>
                <a:gd name="connsiteY0" fmla="*/ 0 h 715964"/>
                <a:gd name="connsiteX1" fmla="*/ 3819934 w 3819934"/>
                <a:gd name="connsiteY1" fmla="*/ 0 h 715964"/>
                <a:gd name="connsiteX2" fmla="*/ 3819934 w 3819934"/>
                <a:gd name="connsiteY2" fmla="*/ 715964 h 715964"/>
                <a:gd name="connsiteX3" fmla="*/ 0 w 3819934"/>
                <a:gd name="connsiteY3" fmla="*/ 715964 h 715964"/>
                <a:gd name="connsiteX4" fmla="*/ 0 w 3819934"/>
                <a:gd name="connsiteY4" fmla="*/ 0 h 7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934" h="715964">
                  <a:moveTo>
                    <a:pt x="0" y="0"/>
                  </a:moveTo>
                  <a:lnTo>
                    <a:pt x="3819934" y="0"/>
                  </a:lnTo>
                  <a:lnTo>
                    <a:pt x="3819934" y="715964"/>
                  </a:lnTo>
                  <a:lnTo>
                    <a:pt x="0" y="715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9210" rIns="0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175% FPL: 2 programs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9A9AC95-B016-E3E8-BBFA-6D93E89338AA}"/>
                </a:ext>
              </a:extLst>
            </p:cNvPr>
            <p:cNvSpPr/>
            <p:nvPr/>
          </p:nvSpPr>
          <p:spPr>
            <a:xfrm>
              <a:off x="315020" y="5653978"/>
              <a:ext cx="715964" cy="7159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5142836"/>
                <a:satOff val="11748"/>
                <a:lumOff val="-32549"/>
                <a:alphaOff val="0"/>
              </a:schemeClr>
            </a:fillRef>
            <a:effectRef idx="0">
              <a:schemeClr val="accent5">
                <a:alpha val="50000"/>
                <a:hueOff val="5142836"/>
                <a:satOff val="11748"/>
                <a:lumOff val="-3254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8A54F6D-46EE-C8DC-BB8B-FBD06ED1D691}"/>
                </a:ext>
              </a:extLst>
            </p:cNvPr>
            <p:cNvSpPr/>
            <p:nvPr/>
          </p:nvSpPr>
          <p:spPr>
            <a:xfrm>
              <a:off x="673002" y="5653978"/>
              <a:ext cx="3819934" cy="715964"/>
            </a:xfrm>
            <a:custGeom>
              <a:avLst/>
              <a:gdLst>
                <a:gd name="connsiteX0" fmla="*/ 0 w 3819934"/>
                <a:gd name="connsiteY0" fmla="*/ 0 h 715964"/>
                <a:gd name="connsiteX1" fmla="*/ 3819934 w 3819934"/>
                <a:gd name="connsiteY1" fmla="*/ 0 h 715964"/>
                <a:gd name="connsiteX2" fmla="*/ 3819934 w 3819934"/>
                <a:gd name="connsiteY2" fmla="*/ 715964 h 715964"/>
                <a:gd name="connsiteX3" fmla="*/ 0 w 3819934"/>
                <a:gd name="connsiteY3" fmla="*/ 715964 h 715964"/>
                <a:gd name="connsiteX4" fmla="*/ 0 w 3819934"/>
                <a:gd name="connsiteY4" fmla="*/ 0 h 71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934" h="715964">
                  <a:moveTo>
                    <a:pt x="0" y="0"/>
                  </a:moveTo>
                  <a:lnTo>
                    <a:pt x="3819934" y="0"/>
                  </a:lnTo>
                  <a:lnTo>
                    <a:pt x="3819934" y="715964"/>
                  </a:lnTo>
                  <a:lnTo>
                    <a:pt x="0" y="715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9210" rIns="0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200% FPL: 2 programs</a:t>
              </a: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158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019" y="-94074"/>
            <a:ext cx="741531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Benefit Design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13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6EC2D1-F001-D04A-57CA-F9415C69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48EEA8CE-DF2A-CC5F-DC6F-8A06F7232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178177"/>
              </p:ext>
            </p:extLst>
          </p:nvPr>
        </p:nvGraphicFramePr>
        <p:xfrm>
          <a:off x="1328342" y="1048926"/>
          <a:ext cx="8636794" cy="363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69C81F1B-5D07-2D82-3239-47ADEEBD8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37904"/>
              </p:ext>
            </p:extLst>
          </p:nvPr>
        </p:nvGraphicFramePr>
        <p:xfrm>
          <a:off x="1814185" y="5285511"/>
          <a:ext cx="3832554" cy="9144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277518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277518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1277518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</a:tblGrid>
              <a:tr h="55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Mean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Low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High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$600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$40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$1,206</a:t>
                      </a:r>
                      <a:endParaRPr lang="en-US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DADE2FE3-578B-889E-9A6C-1C2595679A27}"/>
              </a:ext>
            </a:extLst>
          </p:cNvPr>
          <p:cNvSpPr txBox="1"/>
          <p:nvPr/>
        </p:nvSpPr>
        <p:spPr>
          <a:xfrm>
            <a:off x="1778640" y="4684030"/>
            <a:ext cx="376737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Annual Benefit Amount</a:t>
            </a:r>
          </a:p>
        </p:txBody>
      </p:sp>
    </p:spTree>
    <p:extLst>
      <p:ext uri="{BB962C8B-B14F-4D97-AF65-F5344CB8AC3E}">
        <p14:creationId xmlns:p14="http://schemas.microsoft.com/office/powerpoint/2010/main" val="262043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505" y="477426"/>
            <a:ext cx="741531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Credit Limits &amp; </a:t>
            </a:r>
            <a:br>
              <a:rPr lang="en-US" altLang="en-US" sz="4000" dirty="0">
                <a:latin typeface="Verdana Pro" panose="020B0604030504040204" pitchFamily="34" charset="0"/>
              </a:rPr>
            </a:br>
            <a:r>
              <a:rPr lang="en-US" altLang="en-US" sz="4000" dirty="0">
                <a:latin typeface="Verdana Pro" panose="020B0604030504040204" pitchFamily="34" charset="0"/>
              </a:rPr>
              <a:t>Bill Consistency</a:t>
            </a:r>
            <a:br>
              <a:rPr lang="en-US" altLang="en-US" sz="4000" dirty="0">
                <a:latin typeface="Verdana Pro" panose="020B0604030504040204" pitchFamily="34" charset="0"/>
              </a:rPr>
            </a:br>
            <a:endParaRPr lang="en-US" altLang="en-US" sz="4000" dirty="0">
              <a:latin typeface="Verdana Pro" panose="020B0604030504040204" pitchFamily="34" charset="0"/>
            </a:endParaRP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14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6EC2D1-F001-D04A-57CA-F9415C69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sp>
        <p:nvSpPr>
          <p:cNvPr id="47" name="Rectangle 45">
            <a:extLst>
              <a:ext uri="{FF2B5EF4-FFF2-40B4-BE49-F238E27FC236}">
                <a16:creationId xmlns:a16="http://schemas.microsoft.com/office/drawing/2014/main" id="{89AAC2EB-7E13-08F8-2888-69DA5A98B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88" y="1620426"/>
            <a:ext cx="90892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Minimum Payments &amp; Max Credits</a:t>
            </a:r>
          </a:p>
          <a:p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Tx/>
              <a:buNone/>
            </a:pPr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Bill Consistency (equal monthly bills)</a:t>
            </a:r>
          </a:p>
          <a:p>
            <a:pPr lvl="1"/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15 fixed through PIPP</a:t>
            </a:r>
          </a:p>
          <a:p>
            <a:pPr lvl="1"/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3 fixed through budget billing</a:t>
            </a:r>
          </a:p>
          <a:p>
            <a:pPr lvl="1"/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4 variable</a:t>
            </a:r>
          </a:p>
          <a:p>
            <a:pPr marL="0" indent="0">
              <a:buFontTx/>
              <a:buNone/>
            </a:pPr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C8512F8F-E400-348F-2407-B71D704EA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469685"/>
              </p:ext>
            </p:extLst>
          </p:nvPr>
        </p:nvGraphicFramePr>
        <p:xfrm>
          <a:off x="1283279" y="2260058"/>
          <a:ext cx="5825332" cy="1273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5163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27873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312070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1299369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</a:tblGrid>
              <a:tr h="55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Low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Minimum Payment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$23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$10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$50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Maximum Credit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$1,345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$300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$2,922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76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197" y="-94074"/>
            <a:ext cx="741531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Affordability Impacts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15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6EC2D1-F001-D04A-57CA-F9415C69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90927BAC-AF13-B706-47EE-68C04771F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04301"/>
              </p:ext>
            </p:extLst>
          </p:nvPr>
        </p:nvGraphicFramePr>
        <p:xfrm>
          <a:off x="447675" y="1635393"/>
          <a:ext cx="8094662" cy="1633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1725">
                  <a:extLst>
                    <a:ext uri="{9D8B030D-6E8A-4147-A177-3AD203B41FA5}">
                      <a16:colId xmlns:a16="http://schemas.microsoft.com/office/drawing/2014/main" val="20589093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1760537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</a:tblGrid>
              <a:tr h="55505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≤50% FPL</a:t>
                      </a: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Pre-Burden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Post-Burden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Burden Change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42%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-12%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Low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18%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High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57%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-24%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67512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873F18A5-EB1D-C361-248E-EA0478B9A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80857"/>
              </p:ext>
            </p:extLst>
          </p:nvPr>
        </p:nvGraphicFramePr>
        <p:xfrm>
          <a:off x="447676" y="5013767"/>
          <a:ext cx="8138351" cy="1633096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2371724">
                  <a:extLst>
                    <a:ext uri="{9D8B030D-6E8A-4147-A177-3AD203B41FA5}">
                      <a16:colId xmlns:a16="http://schemas.microsoft.com/office/drawing/2014/main" val="20589093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1804227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</a:tblGrid>
              <a:tr h="55505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101%-150%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FPL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Pre-Burden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Post-Burden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Burden Change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-2%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Low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High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24%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-9%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67512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AE7E4067-1A4E-CCF7-63BF-14EAC4C03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69862"/>
              </p:ext>
            </p:extLst>
          </p:nvPr>
        </p:nvGraphicFramePr>
        <p:xfrm>
          <a:off x="447675" y="3324580"/>
          <a:ext cx="8138352" cy="1633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1725">
                  <a:extLst>
                    <a:ext uri="{9D8B030D-6E8A-4147-A177-3AD203B41FA5}">
                      <a16:colId xmlns:a16="http://schemas.microsoft.com/office/drawing/2014/main" val="20589093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1804227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</a:tblGrid>
              <a:tr h="555052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51%-100%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FPL</a:t>
                      </a: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Pre-Burden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Post-Burden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Burden Change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-5%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Low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  <a:tr h="359348">
                <a:tc v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High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41%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-16%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67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511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084" y="266909"/>
            <a:ext cx="741531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Bill Coverage Impacts</a:t>
            </a:r>
            <a:br>
              <a:rPr lang="en-US" altLang="en-US" sz="4000" dirty="0">
                <a:latin typeface="Verdana Pro" panose="020B0604030504040204" pitchFamily="34" charset="0"/>
              </a:rPr>
            </a:br>
            <a:endParaRPr lang="en-US" altLang="en-US" sz="4000" dirty="0">
              <a:latin typeface="Verdana Pro" panose="020B0604030504040204" pitchFamily="34" charset="0"/>
            </a:endParaRP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16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6EC2D1-F001-D04A-57CA-F9415C69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sp>
        <p:nvSpPr>
          <p:cNvPr id="47" name="Rectangle 45">
            <a:extLst>
              <a:ext uri="{FF2B5EF4-FFF2-40B4-BE49-F238E27FC236}">
                <a16:creationId xmlns:a16="http://schemas.microsoft.com/office/drawing/2014/main" id="{81398814-02C2-50BD-83C9-951DD7BA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03" y="1295400"/>
            <a:ext cx="9089231" cy="479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Bill Coverage – Cash</a:t>
            </a:r>
          </a:p>
          <a:p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altLang="en-US" ker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kern="0">
                <a:latin typeface="Verdana" panose="020B0604030504040204" pitchFamily="34" charset="0"/>
                <a:ea typeface="Verdana" panose="020B0604030504040204" pitchFamily="34" charset="0"/>
              </a:rPr>
              <a:t>Bill Coverage - Total</a:t>
            </a:r>
          </a:p>
          <a:p>
            <a:pPr marL="0" indent="0">
              <a:buFontTx/>
              <a:buNone/>
            </a:pPr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2284510-0051-11E1-8FFD-51E606985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598237"/>
              </p:ext>
            </p:extLst>
          </p:nvPr>
        </p:nvGraphicFramePr>
        <p:xfrm>
          <a:off x="1089855" y="1868056"/>
          <a:ext cx="8190378" cy="1633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412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69368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782821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2015887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  <a:gridCol w="1884578">
                  <a:extLst>
                    <a:ext uri="{9D8B030D-6E8A-4147-A177-3AD203B41FA5}">
                      <a16:colId xmlns:a16="http://schemas.microsoft.com/office/drawing/2014/main" val="2811570445"/>
                    </a:ext>
                  </a:extLst>
                </a:gridCol>
              </a:tblGrid>
              <a:tr h="55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Pre-Coverage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Post-Coverage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Coverage Change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Net Change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Mean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74%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Low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60%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23%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-32%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-26%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High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113%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34%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67512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83CA096-C7DB-7246-7E6E-BEF34800D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59487"/>
              </p:ext>
            </p:extLst>
          </p:nvPr>
        </p:nvGraphicFramePr>
        <p:xfrm>
          <a:off x="1098056" y="4199079"/>
          <a:ext cx="8190378" cy="1633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412">
                  <a:extLst>
                    <a:ext uri="{9D8B030D-6E8A-4147-A177-3AD203B41FA5}">
                      <a16:colId xmlns:a16="http://schemas.microsoft.com/office/drawing/2014/main" val="3967793426"/>
                    </a:ext>
                  </a:extLst>
                </a:gridCol>
                <a:gridCol w="1693680">
                  <a:extLst>
                    <a:ext uri="{9D8B030D-6E8A-4147-A177-3AD203B41FA5}">
                      <a16:colId xmlns:a16="http://schemas.microsoft.com/office/drawing/2014/main" val="124192885"/>
                    </a:ext>
                  </a:extLst>
                </a:gridCol>
                <a:gridCol w="1782821">
                  <a:extLst>
                    <a:ext uri="{9D8B030D-6E8A-4147-A177-3AD203B41FA5}">
                      <a16:colId xmlns:a16="http://schemas.microsoft.com/office/drawing/2014/main" val="2850327953"/>
                    </a:ext>
                  </a:extLst>
                </a:gridCol>
                <a:gridCol w="2015887">
                  <a:extLst>
                    <a:ext uri="{9D8B030D-6E8A-4147-A177-3AD203B41FA5}">
                      <a16:colId xmlns:a16="http://schemas.microsoft.com/office/drawing/2014/main" val="31719322"/>
                    </a:ext>
                  </a:extLst>
                </a:gridCol>
                <a:gridCol w="1884578">
                  <a:extLst>
                    <a:ext uri="{9D8B030D-6E8A-4147-A177-3AD203B41FA5}">
                      <a16:colId xmlns:a16="http://schemas.microsoft.com/office/drawing/2014/main" val="2811570445"/>
                    </a:ext>
                  </a:extLst>
                </a:gridCol>
              </a:tblGrid>
              <a:tr h="55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Pre-Coverage</a:t>
                      </a: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Post-Coverage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Coverage Change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Net Change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18220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Mean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85%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103%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757941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Low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72%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92%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-2%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25415"/>
                  </a:ext>
                </a:extLst>
              </a:tr>
              <a:tr h="35934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High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102%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124%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667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40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Rectangle 45">
            <a:extLst>
              <a:ext uri="{FF2B5EF4-FFF2-40B4-BE49-F238E27FC236}">
                <a16:creationId xmlns:a16="http://schemas.microsoft.com/office/drawing/2014/main" id="{5B7B3A16-1497-4A5D-B8CA-9B452E926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22393" y="2707406"/>
            <a:ext cx="4188982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dirty="0">
                <a:latin typeface="Verdana Pro" panose="020B0604030504040204" pitchFamily="34" charset="0"/>
              </a:rPr>
              <a:t>PECO Outreach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17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C81FC09-A3FB-1C37-3997-203AEF76E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398638"/>
            <a:ext cx="7372350" cy="4053035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BBC178-07F0-2D4B-6DC4-B22D2E2D0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1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Ensuring Energy Security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18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56B4E6-E456-38E5-923D-CF7CAEF4471C}"/>
              </a:ext>
            </a:extLst>
          </p:cNvPr>
          <p:cNvGrpSpPr/>
          <p:nvPr/>
        </p:nvGrpSpPr>
        <p:grpSpPr>
          <a:xfrm>
            <a:off x="208154" y="1127223"/>
            <a:ext cx="7143750" cy="5282150"/>
            <a:chOff x="4064193" y="1153331"/>
            <a:chExt cx="3991532" cy="570390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6B14848-2E84-1B5F-6757-558B663F813B}"/>
                </a:ext>
              </a:extLst>
            </p:cNvPr>
            <p:cNvSpPr/>
            <p:nvPr/>
          </p:nvSpPr>
          <p:spPr>
            <a:xfrm>
              <a:off x="4064193" y="1153331"/>
              <a:ext cx="1901301" cy="950650"/>
            </a:xfrm>
            <a:custGeom>
              <a:avLst/>
              <a:gdLst>
                <a:gd name="connsiteX0" fmla="*/ 0 w 1901301"/>
                <a:gd name="connsiteY0" fmla="*/ 95065 h 950650"/>
                <a:gd name="connsiteX1" fmla="*/ 95065 w 1901301"/>
                <a:gd name="connsiteY1" fmla="*/ 0 h 950650"/>
                <a:gd name="connsiteX2" fmla="*/ 1806236 w 1901301"/>
                <a:gd name="connsiteY2" fmla="*/ 0 h 950650"/>
                <a:gd name="connsiteX3" fmla="*/ 1901301 w 1901301"/>
                <a:gd name="connsiteY3" fmla="*/ 95065 h 950650"/>
                <a:gd name="connsiteX4" fmla="*/ 1901301 w 1901301"/>
                <a:gd name="connsiteY4" fmla="*/ 855585 h 950650"/>
                <a:gd name="connsiteX5" fmla="*/ 1806236 w 1901301"/>
                <a:gd name="connsiteY5" fmla="*/ 950650 h 950650"/>
                <a:gd name="connsiteX6" fmla="*/ 95065 w 1901301"/>
                <a:gd name="connsiteY6" fmla="*/ 950650 h 950650"/>
                <a:gd name="connsiteX7" fmla="*/ 0 w 1901301"/>
                <a:gd name="connsiteY7" fmla="*/ 855585 h 950650"/>
                <a:gd name="connsiteX8" fmla="*/ 0 w 190130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30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806236" y="0"/>
                  </a:lnTo>
                  <a:cubicBezTo>
                    <a:pt x="1858739" y="0"/>
                    <a:pt x="1901301" y="42562"/>
                    <a:pt x="1901301" y="95065"/>
                  </a:cubicBezTo>
                  <a:lnTo>
                    <a:pt x="1901301" y="855585"/>
                  </a:lnTo>
                  <a:cubicBezTo>
                    <a:pt x="1901301" y="908088"/>
                    <a:pt x="1858739" y="950650"/>
                    <a:pt x="180623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Verdana Pro" panose="020B0604030504040204" pitchFamily="34" charset="0"/>
                </a:rPr>
                <a:t>Energy Insecurity Impacts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0AD931-CE1E-044B-33A8-D77EC0069CC3}"/>
                </a:ext>
              </a:extLst>
            </p:cNvPr>
            <p:cNvSpPr/>
            <p:nvPr/>
          </p:nvSpPr>
          <p:spPr>
            <a:xfrm>
              <a:off x="4254323" y="2103982"/>
              <a:ext cx="190130" cy="7129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12988"/>
                  </a:lnTo>
                  <a:lnTo>
                    <a:pt x="190130" y="71298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D00930-9AB9-BD0C-1020-B4B8A4935851}"/>
                </a:ext>
              </a:extLst>
            </p:cNvPr>
            <p:cNvSpPr/>
            <p:nvPr/>
          </p:nvSpPr>
          <p:spPr>
            <a:xfrm>
              <a:off x="4444453" y="2341645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Homelessness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3B361E0-CE8D-FF23-A5AA-AD92D93437E9}"/>
                </a:ext>
              </a:extLst>
            </p:cNvPr>
            <p:cNvSpPr/>
            <p:nvPr/>
          </p:nvSpPr>
          <p:spPr>
            <a:xfrm>
              <a:off x="4254323" y="2103982"/>
              <a:ext cx="190130" cy="19013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01301"/>
                  </a:lnTo>
                  <a:lnTo>
                    <a:pt x="190130" y="190130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8EA9D86-9950-DB8E-3E2B-BA938F38BA07}"/>
                </a:ext>
              </a:extLst>
            </p:cNvPr>
            <p:cNvSpPr/>
            <p:nvPr/>
          </p:nvSpPr>
          <p:spPr>
            <a:xfrm>
              <a:off x="4444453" y="3529959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Health Disparities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2DCA74-62DA-A594-3D85-1BBDB314E792}"/>
                </a:ext>
              </a:extLst>
            </p:cNvPr>
            <p:cNvSpPr/>
            <p:nvPr/>
          </p:nvSpPr>
          <p:spPr>
            <a:xfrm>
              <a:off x="4254323" y="2103982"/>
              <a:ext cx="190130" cy="30896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089615"/>
                  </a:lnTo>
                  <a:lnTo>
                    <a:pt x="190130" y="308961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63F325C-3878-68B4-D4CA-A27C016742DF}"/>
                </a:ext>
              </a:extLst>
            </p:cNvPr>
            <p:cNvSpPr/>
            <p:nvPr/>
          </p:nvSpPr>
          <p:spPr>
            <a:xfrm>
              <a:off x="4444453" y="4718272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Childhood Malnutrition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AC7543F-A983-01E8-FEA0-C56EC9854A45}"/>
                </a:ext>
              </a:extLst>
            </p:cNvPr>
            <p:cNvSpPr/>
            <p:nvPr/>
          </p:nvSpPr>
          <p:spPr>
            <a:xfrm>
              <a:off x="4254323" y="2103982"/>
              <a:ext cx="190130" cy="4277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77928"/>
                  </a:lnTo>
                  <a:lnTo>
                    <a:pt x="190130" y="427792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30C1025-4DDA-6BCA-4942-989BFA565AE8}"/>
                </a:ext>
              </a:extLst>
            </p:cNvPr>
            <p:cNvSpPr/>
            <p:nvPr/>
          </p:nvSpPr>
          <p:spPr>
            <a:xfrm>
              <a:off x="4444453" y="5906586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Family Separation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C3626A-4FC1-3A9D-9A55-B59964A23396}"/>
                </a:ext>
              </a:extLst>
            </p:cNvPr>
            <p:cNvSpPr/>
            <p:nvPr/>
          </p:nvSpPr>
          <p:spPr>
            <a:xfrm>
              <a:off x="6154424" y="1170369"/>
              <a:ext cx="1901301" cy="950650"/>
            </a:xfrm>
            <a:custGeom>
              <a:avLst/>
              <a:gdLst>
                <a:gd name="connsiteX0" fmla="*/ 0 w 1901301"/>
                <a:gd name="connsiteY0" fmla="*/ 95065 h 950650"/>
                <a:gd name="connsiteX1" fmla="*/ 95065 w 1901301"/>
                <a:gd name="connsiteY1" fmla="*/ 0 h 950650"/>
                <a:gd name="connsiteX2" fmla="*/ 1806236 w 1901301"/>
                <a:gd name="connsiteY2" fmla="*/ 0 h 950650"/>
                <a:gd name="connsiteX3" fmla="*/ 1901301 w 1901301"/>
                <a:gd name="connsiteY3" fmla="*/ 95065 h 950650"/>
                <a:gd name="connsiteX4" fmla="*/ 1901301 w 1901301"/>
                <a:gd name="connsiteY4" fmla="*/ 855585 h 950650"/>
                <a:gd name="connsiteX5" fmla="*/ 1806236 w 1901301"/>
                <a:gd name="connsiteY5" fmla="*/ 950650 h 950650"/>
                <a:gd name="connsiteX6" fmla="*/ 95065 w 1901301"/>
                <a:gd name="connsiteY6" fmla="*/ 950650 h 950650"/>
                <a:gd name="connsiteX7" fmla="*/ 0 w 1901301"/>
                <a:gd name="connsiteY7" fmla="*/ 855585 h 950650"/>
                <a:gd name="connsiteX8" fmla="*/ 0 w 190130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30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806236" y="0"/>
                  </a:lnTo>
                  <a:cubicBezTo>
                    <a:pt x="1858739" y="0"/>
                    <a:pt x="1901301" y="42562"/>
                    <a:pt x="1901301" y="95065"/>
                  </a:cubicBezTo>
                  <a:lnTo>
                    <a:pt x="1901301" y="855585"/>
                  </a:lnTo>
                  <a:cubicBezTo>
                    <a:pt x="1901301" y="908088"/>
                    <a:pt x="1858739" y="950650"/>
                    <a:pt x="180623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Verdana Pro" panose="020B0604030504040204" pitchFamily="34" charset="0"/>
                </a:rPr>
                <a:t>Ensuring Security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83701-F565-AE7D-B4A5-2C7B82820117}"/>
                </a:ext>
              </a:extLst>
            </p:cNvPr>
            <p:cNvSpPr/>
            <p:nvPr/>
          </p:nvSpPr>
          <p:spPr>
            <a:xfrm>
              <a:off x="6344555" y="2121019"/>
              <a:ext cx="190130" cy="7129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12988"/>
                  </a:lnTo>
                  <a:lnTo>
                    <a:pt x="190130" y="71298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F09502-572E-4A3C-13A3-0502CF3FC02F}"/>
                </a:ext>
              </a:extLst>
            </p:cNvPr>
            <p:cNvSpPr/>
            <p:nvPr/>
          </p:nvSpPr>
          <p:spPr>
            <a:xfrm>
              <a:off x="6534684" y="2358682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Awareness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55A322-951B-142D-2DF5-FC8E0147B704}"/>
                </a:ext>
              </a:extLst>
            </p:cNvPr>
            <p:cNvSpPr/>
            <p:nvPr/>
          </p:nvSpPr>
          <p:spPr>
            <a:xfrm>
              <a:off x="6344555" y="2121019"/>
              <a:ext cx="190130" cy="190130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01301"/>
                  </a:lnTo>
                  <a:lnTo>
                    <a:pt x="190130" y="190130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4CDB9B-C7E0-5A1C-A75C-6570D2CDA19A}"/>
                </a:ext>
              </a:extLst>
            </p:cNvPr>
            <p:cNvSpPr/>
            <p:nvPr/>
          </p:nvSpPr>
          <p:spPr>
            <a:xfrm>
              <a:off x="6534684" y="3546997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Access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B5600FC-6D4B-8A69-80B0-E7AB88933045}"/>
                </a:ext>
              </a:extLst>
            </p:cNvPr>
            <p:cNvSpPr/>
            <p:nvPr/>
          </p:nvSpPr>
          <p:spPr>
            <a:xfrm>
              <a:off x="6344555" y="2121019"/>
              <a:ext cx="190130" cy="30896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089615"/>
                  </a:lnTo>
                  <a:lnTo>
                    <a:pt x="190130" y="308961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565A18-DFB6-DD6E-1782-63294808D4AF}"/>
                </a:ext>
              </a:extLst>
            </p:cNvPr>
            <p:cNvSpPr/>
            <p:nvPr/>
          </p:nvSpPr>
          <p:spPr>
            <a:xfrm>
              <a:off x="6534684" y="4735310"/>
              <a:ext cx="1521041" cy="950650"/>
            </a:xfrm>
            <a:custGeom>
              <a:avLst/>
              <a:gdLst>
                <a:gd name="connsiteX0" fmla="*/ 0 w 1521041"/>
                <a:gd name="connsiteY0" fmla="*/ 95065 h 950650"/>
                <a:gd name="connsiteX1" fmla="*/ 95065 w 1521041"/>
                <a:gd name="connsiteY1" fmla="*/ 0 h 950650"/>
                <a:gd name="connsiteX2" fmla="*/ 1425976 w 1521041"/>
                <a:gd name="connsiteY2" fmla="*/ 0 h 950650"/>
                <a:gd name="connsiteX3" fmla="*/ 1521041 w 1521041"/>
                <a:gd name="connsiteY3" fmla="*/ 95065 h 950650"/>
                <a:gd name="connsiteX4" fmla="*/ 1521041 w 1521041"/>
                <a:gd name="connsiteY4" fmla="*/ 855585 h 950650"/>
                <a:gd name="connsiteX5" fmla="*/ 1425976 w 1521041"/>
                <a:gd name="connsiteY5" fmla="*/ 950650 h 950650"/>
                <a:gd name="connsiteX6" fmla="*/ 95065 w 1521041"/>
                <a:gd name="connsiteY6" fmla="*/ 950650 h 950650"/>
                <a:gd name="connsiteX7" fmla="*/ 0 w 1521041"/>
                <a:gd name="connsiteY7" fmla="*/ 855585 h 950650"/>
                <a:gd name="connsiteX8" fmla="*/ 0 w 1521041"/>
                <a:gd name="connsiteY8" fmla="*/ 95065 h 95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041" h="950650">
                  <a:moveTo>
                    <a:pt x="0" y="95065"/>
                  </a:moveTo>
                  <a:cubicBezTo>
                    <a:pt x="0" y="42562"/>
                    <a:pt x="42562" y="0"/>
                    <a:pt x="95065" y="0"/>
                  </a:cubicBezTo>
                  <a:lnTo>
                    <a:pt x="1425976" y="0"/>
                  </a:lnTo>
                  <a:cubicBezTo>
                    <a:pt x="1478479" y="0"/>
                    <a:pt x="1521041" y="42562"/>
                    <a:pt x="1521041" y="95065"/>
                  </a:cubicBezTo>
                  <a:lnTo>
                    <a:pt x="1521041" y="855585"/>
                  </a:lnTo>
                  <a:cubicBezTo>
                    <a:pt x="1521041" y="908088"/>
                    <a:pt x="1478479" y="950650"/>
                    <a:pt x="1425976" y="950650"/>
                  </a:cubicBezTo>
                  <a:lnTo>
                    <a:pt x="95065" y="950650"/>
                  </a:lnTo>
                  <a:cubicBezTo>
                    <a:pt x="42562" y="950650"/>
                    <a:pt x="0" y="908088"/>
                    <a:pt x="0" y="855585"/>
                  </a:cubicBezTo>
                  <a:lnTo>
                    <a:pt x="0" y="9506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34" tIns="50704" rIns="62134" bIns="507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latin typeface="Verdana Pro" panose="020B0604030504040204" pitchFamily="34" charset="0"/>
                </a:rPr>
                <a:t>Ease of Enrollment</a:t>
              </a: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74B06E9-29DF-A53C-C2A6-800C8BD656BC}"/>
              </a:ext>
            </a:extLst>
          </p:cNvPr>
          <p:cNvSpPr/>
          <p:nvPr/>
        </p:nvSpPr>
        <p:spPr>
          <a:xfrm>
            <a:off x="7732713" y="1145099"/>
            <a:ext cx="3402809" cy="880358"/>
          </a:xfrm>
          <a:custGeom>
            <a:avLst/>
            <a:gdLst>
              <a:gd name="connsiteX0" fmla="*/ 0 w 1901301"/>
              <a:gd name="connsiteY0" fmla="*/ 95065 h 950650"/>
              <a:gd name="connsiteX1" fmla="*/ 95065 w 1901301"/>
              <a:gd name="connsiteY1" fmla="*/ 0 h 950650"/>
              <a:gd name="connsiteX2" fmla="*/ 1806236 w 1901301"/>
              <a:gd name="connsiteY2" fmla="*/ 0 h 950650"/>
              <a:gd name="connsiteX3" fmla="*/ 1901301 w 1901301"/>
              <a:gd name="connsiteY3" fmla="*/ 95065 h 950650"/>
              <a:gd name="connsiteX4" fmla="*/ 1901301 w 1901301"/>
              <a:gd name="connsiteY4" fmla="*/ 855585 h 950650"/>
              <a:gd name="connsiteX5" fmla="*/ 1806236 w 1901301"/>
              <a:gd name="connsiteY5" fmla="*/ 950650 h 950650"/>
              <a:gd name="connsiteX6" fmla="*/ 95065 w 1901301"/>
              <a:gd name="connsiteY6" fmla="*/ 950650 h 950650"/>
              <a:gd name="connsiteX7" fmla="*/ 0 w 1901301"/>
              <a:gd name="connsiteY7" fmla="*/ 855585 h 950650"/>
              <a:gd name="connsiteX8" fmla="*/ 0 w 1901301"/>
              <a:gd name="connsiteY8" fmla="*/ 95065 h 9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1301" h="950650">
                <a:moveTo>
                  <a:pt x="0" y="95065"/>
                </a:moveTo>
                <a:cubicBezTo>
                  <a:pt x="0" y="42562"/>
                  <a:pt x="42562" y="0"/>
                  <a:pt x="95065" y="0"/>
                </a:cubicBezTo>
                <a:lnTo>
                  <a:pt x="1806236" y="0"/>
                </a:lnTo>
                <a:cubicBezTo>
                  <a:pt x="1858739" y="0"/>
                  <a:pt x="1901301" y="42562"/>
                  <a:pt x="1901301" y="95065"/>
                </a:cubicBezTo>
                <a:lnTo>
                  <a:pt x="1901301" y="855585"/>
                </a:lnTo>
                <a:cubicBezTo>
                  <a:pt x="1901301" y="908088"/>
                  <a:pt x="1858739" y="950650"/>
                  <a:pt x="1806236" y="950650"/>
                </a:cubicBezTo>
                <a:lnTo>
                  <a:pt x="95065" y="950650"/>
                </a:lnTo>
                <a:cubicBezTo>
                  <a:pt x="42562" y="950650"/>
                  <a:pt x="0" y="908088"/>
                  <a:pt x="0" y="855585"/>
                </a:cubicBezTo>
                <a:lnTo>
                  <a:pt x="0" y="9506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134" tIns="50704" rIns="62134" bIns="5070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 dirty="0">
                <a:latin typeface="Verdana Pro" panose="020B0604030504040204" pitchFamily="34" charset="0"/>
              </a:rPr>
              <a:t>Goals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E5F21A56-0D74-98EA-3BB8-4AFB66CCDB28}"/>
              </a:ext>
            </a:extLst>
          </p:cNvPr>
          <p:cNvSpPr/>
          <p:nvPr/>
        </p:nvSpPr>
        <p:spPr>
          <a:xfrm>
            <a:off x="8413275" y="2245547"/>
            <a:ext cx="2722247" cy="880358"/>
          </a:xfrm>
          <a:custGeom>
            <a:avLst/>
            <a:gdLst>
              <a:gd name="connsiteX0" fmla="*/ 0 w 1521041"/>
              <a:gd name="connsiteY0" fmla="*/ 95065 h 950650"/>
              <a:gd name="connsiteX1" fmla="*/ 95065 w 1521041"/>
              <a:gd name="connsiteY1" fmla="*/ 0 h 950650"/>
              <a:gd name="connsiteX2" fmla="*/ 1425976 w 1521041"/>
              <a:gd name="connsiteY2" fmla="*/ 0 h 950650"/>
              <a:gd name="connsiteX3" fmla="*/ 1521041 w 1521041"/>
              <a:gd name="connsiteY3" fmla="*/ 95065 h 950650"/>
              <a:gd name="connsiteX4" fmla="*/ 1521041 w 1521041"/>
              <a:gd name="connsiteY4" fmla="*/ 855585 h 950650"/>
              <a:gd name="connsiteX5" fmla="*/ 1425976 w 1521041"/>
              <a:gd name="connsiteY5" fmla="*/ 950650 h 950650"/>
              <a:gd name="connsiteX6" fmla="*/ 95065 w 1521041"/>
              <a:gd name="connsiteY6" fmla="*/ 950650 h 950650"/>
              <a:gd name="connsiteX7" fmla="*/ 0 w 1521041"/>
              <a:gd name="connsiteY7" fmla="*/ 855585 h 950650"/>
              <a:gd name="connsiteX8" fmla="*/ 0 w 1521041"/>
              <a:gd name="connsiteY8" fmla="*/ 95065 h 9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041" h="950650">
                <a:moveTo>
                  <a:pt x="0" y="95065"/>
                </a:moveTo>
                <a:cubicBezTo>
                  <a:pt x="0" y="42562"/>
                  <a:pt x="42562" y="0"/>
                  <a:pt x="95065" y="0"/>
                </a:cubicBezTo>
                <a:lnTo>
                  <a:pt x="1425976" y="0"/>
                </a:lnTo>
                <a:cubicBezTo>
                  <a:pt x="1478479" y="0"/>
                  <a:pt x="1521041" y="42562"/>
                  <a:pt x="1521041" y="95065"/>
                </a:cubicBezTo>
                <a:lnTo>
                  <a:pt x="1521041" y="855585"/>
                </a:lnTo>
                <a:cubicBezTo>
                  <a:pt x="1521041" y="908088"/>
                  <a:pt x="1478479" y="950650"/>
                  <a:pt x="1425976" y="950650"/>
                </a:cubicBezTo>
                <a:lnTo>
                  <a:pt x="95065" y="950650"/>
                </a:lnTo>
                <a:cubicBezTo>
                  <a:pt x="42562" y="950650"/>
                  <a:pt x="0" y="908088"/>
                  <a:pt x="0" y="855585"/>
                </a:cubicBezTo>
                <a:lnTo>
                  <a:pt x="0" y="9506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34" tIns="50704" rIns="62134" bIns="5070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Verdana Pro" panose="020B0604030504040204" pitchFamily="34" charset="0"/>
              </a:rPr>
              <a:t>Educate Customers about Assistance Programs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EACDB40-0D71-0115-B641-A0BEF8127BFA}"/>
              </a:ext>
            </a:extLst>
          </p:cNvPr>
          <p:cNvSpPr/>
          <p:nvPr/>
        </p:nvSpPr>
        <p:spPr>
          <a:xfrm>
            <a:off x="8413275" y="3345996"/>
            <a:ext cx="2722247" cy="880358"/>
          </a:xfrm>
          <a:custGeom>
            <a:avLst/>
            <a:gdLst>
              <a:gd name="connsiteX0" fmla="*/ 0 w 1521041"/>
              <a:gd name="connsiteY0" fmla="*/ 95065 h 950650"/>
              <a:gd name="connsiteX1" fmla="*/ 95065 w 1521041"/>
              <a:gd name="connsiteY1" fmla="*/ 0 h 950650"/>
              <a:gd name="connsiteX2" fmla="*/ 1425976 w 1521041"/>
              <a:gd name="connsiteY2" fmla="*/ 0 h 950650"/>
              <a:gd name="connsiteX3" fmla="*/ 1521041 w 1521041"/>
              <a:gd name="connsiteY3" fmla="*/ 95065 h 950650"/>
              <a:gd name="connsiteX4" fmla="*/ 1521041 w 1521041"/>
              <a:gd name="connsiteY4" fmla="*/ 855585 h 950650"/>
              <a:gd name="connsiteX5" fmla="*/ 1425976 w 1521041"/>
              <a:gd name="connsiteY5" fmla="*/ 950650 h 950650"/>
              <a:gd name="connsiteX6" fmla="*/ 95065 w 1521041"/>
              <a:gd name="connsiteY6" fmla="*/ 950650 h 950650"/>
              <a:gd name="connsiteX7" fmla="*/ 0 w 1521041"/>
              <a:gd name="connsiteY7" fmla="*/ 855585 h 950650"/>
              <a:gd name="connsiteX8" fmla="*/ 0 w 1521041"/>
              <a:gd name="connsiteY8" fmla="*/ 95065 h 9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041" h="950650">
                <a:moveTo>
                  <a:pt x="0" y="95065"/>
                </a:moveTo>
                <a:cubicBezTo>
                  <a:pt x="0" y="42562"/>
                  <a:pt x="42562" y="0"/>
                  <a:pt x="95065" y="0"/>
                </a:cubicBezTo>
                <a:lnTo>
                  <a:pt x="1425976" y="0"/>
                </a:lnTo>
                <a:cubicBezTo>
                  <a:pt x="1478479" y="0"/>
                  <a:pt x="1521041" y="42562"/>
                  <a:pt x="1521041" y="95065"/>
                </a:cubicBezTo>
                <a:lnTo>
                  <a:pt x="1521041" y="855585"/>
                </a:lnTo>
                <a:cubicBezTo>
                  <a:pt x="1521041" y="908088"/>
                  <a:pt x="1478479" y="950650"/>
                  <a:pt x="1425976" y="950650"/>
                </a:cubicBezTo>
                <a:lnTo>
                  <a:pt x="95065" y="950650"/>
                </a:lnTo>
                <a:cubicBezTo>
                  <a:pt x="42562" y="950650"/>
                  <a:pt x="0" y="908088"/>
                  <a:pt x="0" y="855585"/>
                </a:cubicBezTo>
                <a:lnTo>
                  <a:pt x="0" y="9506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34" tIns="50704" rIns="62134" bIns="5070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Verdana Pro" panose="020B0604030504040204" pitchFamily="34" charset="0"/>
              </a:rPr>
              <a:t>Increase Enrollment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AA7FAC2-8F7F-A80A-47ED-95A3927EBAB6}"/>
              </a:ext>
            </a:extLst>
          </p:cNvPr>
          <p:cNvSpPr/>
          <p:nvPr/>
        </p:nvSpPr>
        <p:spPr>
          <a:xfrm>
            <a:off x="8413275" y="4446443"/>
            <a:ext cx="2722247" cy="880358"/>
          </a:xfrm>
          <a:custGeom>
            <a:avLst/>
            <a:gdLst>
              <a:gd name="connsiteX0" fmla="*/ 0 w 1521041"/>
              <a:gd name="connsiteY0" fmla="*/ 95065 h 950650"/>
              <a:gd name="connsiteX1" fmla="*/ 95065 w 1521041"/>
              <a:gd name="connsiteY1" fmla="*/ 0 h 950650"/>
              <a:gd name="connsiteX2" fmla="*/ 1425976 w 1521041"/>
              <a:gd name="connsiteY2" fmla="*/ 0 h 950650"/>
              <a:gd name="connsiteX3" fmla="*/ 1521041 w 1521041"/>
              <a:gd name="connsiteY3" fmla="*/ 95065 h 950650"/>
              <a:gd name="connsiteX4" fmla="*/ 1521041 w 1521041"/>
              <a:gd name="connsiteY4" fmla="*/ 855585 h 950650"/>
              <a:gd name="connsiteX5" fmla="*/ 1425976 w 1521041"/>
              <a:gd name="connsiteY5" fmla="*/ 950650 h 950650"/>
              <a:gd name="connsiteX6" fmla="*/ 95065 w 1521041"/>
              <a:gd name="connsiteY6" fmla="*/ 950650 h 950650"/>
              <a:gd name="connsiteX7" fmla="*/ 0 w 1521041"/>
              <a:gd name="connsiteY7" fmla="*/ 855585 h 950650"/>
              <a:gd name="connsiteX8" fmla="*/ 0 w 1521041"/>
              <a:gd name="connsiteY8" fmla="*/ 95065 h 9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041" h="950650">
                <a:moveTo>
                  <a:pt x="0" y="95065"/>
                </a:moveTo>
                <a:cubicBezTo>
                  <a:pt x="0" y="42562"/>
                  <a:pt x="42562" y="0"/>
                  <a:pt x="95065" y="0"/>
                </a:cubicBezTo>
                <a:lnTo>
                  <a:pt x="1425976" y="0"/>
                </a:lnTo>
                <a:cubicBezTo>
                  <a:pt x="1478479" y="0"/>
                  <a:pt x="1521041" y="42562"/>
                  <a:pt x="1521041" y="95065"/>
                </a:cubicBezTo>
                <a:lnTo>
                  <a:pt x="1521041" y="855585"/>
                </a:lnTo>
                <a:cubicBezTo>
                  <a:pt x="1521041" y="908088"/>
                  <a:pt x="1478479" y="950650"/>
                  <a:pt x="1425976" y="950650"/>
                </a:cubicBezTo>
                <a:lnTo>
                  <a:pt x="95065" y="950650"/>
                </a:lnTo>
                <a:cubicBezTo>
                  <a:pt x="42562" y="950650"/>
                  <a:pt x="0" y="908088"/>
                  <a:pt x="0" y="855585"/>
                </a:cubicBezTo>
                <a:lnTo>
                  <a:pt x="0" y="9506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134" tIns="50704" rIns="62134" bIns="5070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Verdana Pro" panose="020B0604030504040204" pitchFamily="34" charset="0"/>
              </a:rPr>
              <a:t>Remove Barriers to Enrollment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7737B68-C880-A198-A40B-58672C863E4D}"/>
              </a:ext>
            </a:extLst>
          </p:cNvPr>
          <p:cNvSpPr/>
          <p:nvPr/>
        </p:nvSpPr>
        <p:spPr>
          <a:xfrm>
            <a:off x="8030318" y="2050375"/>
            <a:ext cx="340281" cy="6602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2988"/>
                </a:lnTo>
                <a:lnTo>
                  <a:pt x="190130" y="71298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C49D066-3B9F-1182-A40D-046949E7ACDC}"/>
              </a:ext>
            </a:extLst>
          </p:cNvPr>
          <p:cNvSpPr/>
          <p:nvPr/>
        </p:nvSpPr>
        <p:spPr>
          <a:xfrm>
            <a:off x="8030318" y="2050375"/>
            <a:ext cx="340281" cy="17607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01301"/>
                </a:lnTo>
                <a:lnTo>
                  <a:pt x="190130" y="190130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FE3708C-8196-4126-53FC-2CA595E7AD73}"/>
              </a:ext>
            </a:extLst>
          </p:cNvPr>
          <p:cNvSpPr/>
          <p:nvPr/>
        </p:nvSpPr>
        <p:spPr>
          <a:xfrm>
            <a:off x="8030318" y="2050375"/>
            <a:ext cx="340281" cy="28611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89615"/>
                </a:lnTo>
                <a:lnTo>
                  <a:pt x="190130" y="308961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4" name="Picture 7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623816-1381-EDD3-3438-AA3BAAC87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9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PECO CAP Participation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19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55B8BB-08A8-79FD-FB13-C74EA8C51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479072"/>
              </p:ext>
            </p:extLst>
          </p:nvPr>
        </p:nvGraphicFramePr>
        <p:xfrm>
          <a:off x="551656" y="2519194"/>
          <a:ext cx="9223376" cy="38163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79051">
                  <a:extLst>
                    <a:ext uri="{9D8B030D-6E8A-4147-A177-3AD203B41FA5}">
                      <a16:colId xmlns:a16="http://schemas.microsoft.com/office/drawing/2014/main" val="2983495177"/>
                    </a:ext>
                  </a:extLst>
                </a:gridCol>
                <a:gridCol w="1832442">
                  <a:extLst>
                    <a:ext uri="{9D8B030D-6E8A-4147-A177-3AD203B41FA5}">
                      <a16:colId xmlns:a16="http://schemas.microsoft.com/office/drawing/2014/main" val="2261395258"/>
                    </a:ext>
                  </a:extLst>
                </a:gridCol>
                <a:gridCol w="3099096">
                  <a:extLst>
                    <a:ext uri="{9D8B030D-6E8A-4147-A177-3AD203B41FA5}">
                      <a16:colId xmlns:a16="http://schemas.microsoft.com/office/drawing/2014/main" val="3636906382"/>
                    </a:ext>
                  </a:extLst>
                </a:gridCol>
                <a:gridCol w="2112787">
                  <a:extLst>
                    <a:ext uri="{9D8B030D-6E8A-4147-A177-3AD203B41FA5}">
                      <a16:colId xmlns:a16="http://schemas.microsoft.com/office/drawing/2014/main" val="2457364006"/>
                    </a:ext>
                  </a:extLst>
                </a:gridCol>
              </a:tblGrid>
              <a:tr h="82198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PECO CAP Participation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26342"/>
                  </a:ext>
                </a:extLst>
              </a:tr>
              <a:tr h="8219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Poverty Level</a:t>
                      </a: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 Participants</a:t>
                      </a: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 Eligible PECO Residential Households </a:t>
                      </a: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 </a:t>
                      </a:r>
                      <a:endParaRPr lang="en-US" sz="180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Rate</a:t>
                      </a:r>
                      <a:endParaRPr lang="en-US" sz="180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203998"/>
                  </a:ext>
                </a:extLst>
              </a:tr>
              <a:tr h="542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 - 50% 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29,651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85,389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01457"/>
                  </a:ext>
                </a:extLst>
              </a:tr>
              <a:tr h="542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51% - 100%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63,753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96,924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893477"/>
                  </a:ext>
                </a:extLst>
              </a:tr>
              <a:tr h="542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101% - 150%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38,179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92,654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90348"/>
                  </a:ext>
                </a:extLst>
              </a:tr>
              <a:tr h="542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en-US" sz="180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131,583</a:t>
                      </a: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274,966</a:t>
                      </a:r>
                      <a:endParaRPr lang="en-US" sz="180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en-US" sz="1800" dirty="0"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256129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DA5F6C7-24F2-541E-DFD3-9C9BD166A8E1}"/>
              </a:ext>
            </a:extLst>
          </p:cNvPr>
          <p:cNvSpPr txBox="1"/>
          <p:nvPr/>
        </p:nvSpPr>
        <p:spPr>
          <a:xfrm>
            <a:off x="576858" y="1606060"/>
            <a:ext cx="956409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Verdana Pro" panose="020B0604030504040204" pitchFamily="34" charset="0"/>
              </a:rPr>
              <a:t>Need to increase CAP participation by customers in &lt;50% FPL group.</a:t>
            </a:r>
          </a:p>
        </p:txBody>
      </p:sp>
      <p:pic>
        <p:nvPicPr>
          <p:cNvPr id="50" name="Picture 4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FCAE90-2C38-1D3E-8C4C-1A56376FE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4200" y="2979778"/>
            <a:ext cx="10464800" cy="1231106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Verdana Pro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Updating the PECO Assistance Program to Increase Equity</a:t>
            </a:r>
            <a:endParaRPr lang="en-US" sz="4000" dirty="0">
              <a:latin typeface="Verdana Pro" panose="020B060403050404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84200" y="4572000"/>
            <a:ext cx="9144000" cy="677108"/>
          </a:xfrm>
        </p:spPr>
        <p:txBody>
          <a:bodyPr/>
          <a:lstStyle/>
          <a:p>
            <a:r>
              <a:rPr lang="en-US" dirty="0"/>
              <a:t>Jackie Berger, APPRISE</a:t>
            </a:r>
          </a:p>
          <a:p>
            <a:r>
              <a:rPr lang="en-US" dirty="0"/>
              <a:t>Patricia King, PECO</a:t>
            </a:r>
          </a:p>
        </p:txBody>
      </p:sp>
    </p:spTree>
    <p:extLst>
      <p:ext uri="{BB962C8B-B14F-4D97-AF65-F5344CB8AC3E}">
        <p14:creationId xmlns:p14="http://schemas.microsoft.com/office/powerpoint/2010/main" val="263937986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CAP Enrollment Methods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EF5D17-996D-02B2-B011-9500E9F98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263981"/>
              </p:ext>
            </p:extLst>
          </p:nvPr>
        </p:nvGraphicFramePr>
        <p:xfrm>
          <a:off x="465139" y="1232264"/>
          <a:ext cx="8986837" cy="527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20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C0981B-D9CE-5710-0AB1-229EF61F2888}"/>
              </a:ext>
            </a:extLst>
          </p:cNvPr>
          <p:cNvSpPr txBox="1"/>
          <p:nvPr/>
        </p:nvSpPr>
        <p:spPr>
          <a:xfrm>
            <a:off x="9175751" y="1809419"/>
            <a:ext cx="265271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914400" algn="l"/>
                <a:tab pos="3314700" algn="l"/>
              </a:tabLst>
            </a:pPr>
            <a:r>
              <a:rPr lang="en-US" sz="18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Reduce need for customers to submit the same income documentation to multiple agencies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914400" algn="l"/>
                <a:tab pos="3314700" algn="l"/>
              </a:tabLst>
            </a:pPr>
            <a:r>
              <a:rPr lang="en-US" sz="18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Increase locations where customers can get in-person </a:t>
            </a:r>
            <a:r>
              <a:rPr lang="en-US" sz="1800" i="1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(or virtual)</a:t>
            </a:r>
            <a:r>
              <a:rPr lang="en-US" sz="18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 assistance</a:t>
            </a:r>
          </a:p>
          <a:p>
            <a:endParaRPr lang="en-US" dirty="0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FC7BE6B0-74C1-D24F-FA22-24D9261DE604}"/>
              </a:ext>
            </a:extLst>
          </p:cNvPr>
          <p:cNvSpPr/>
          <p:nvPr/>
        </p:nvSpPr>
        <p:spPr>
          <a:xfrm>
            <a:off x="2252663" y="1918064"/>
            <a:ext cx="136526" cy="105373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E480F0F-09CC-9633-9179-5E51E14760F4}"/>
              </a:ext>
            </a:extLst>
          </p:cNvPr>
          <p:cNvSpPr/>
          <p:nvPr/>
        </p:nvSpPr>
        <p:spPr>
          <a:xfrm>
            <a:off x="3338063" y="2999062"/>
            <a:ext cx="828389" cy="336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01726D-9290-19C3-5673-E8DBAE7D8E9B}"/>
              </a:ext>
            </a:extLst>
          </p:cNvPr>
          <p:cNvSpPr txBox="1"/>
          <p:nvPr/>
        </p:nvSpPr>
        <p:spPr>
          <a:xfrm>
            <a:off x="2580581" y="2229215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" panose="020B0604030504040204" pitchFamily="34" charset="0"/>
              </a:rPr>
              <a:t>In place for decades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5DB428-5F0A-2E6F-99BB-F6125D61B41B}"/>
              </a:ext>
            </a:extLst>
          </p:cNvPr>
          <p:cNvSpPr txBox="1"/>
          <p:nvPr/>
        </p:nvSpPr>
        <p:spPr>
          <a:xfrm>
            <a:off x="4252550" y="2942583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 Pro" panose="020B0604030504040204" pitchFamily="34" charset="0"/>
              </a:rPr>
              <a:t>Introduced in 2020</a:t>
            </a: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D8781-5F7F-2804-81FB-50452535FA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6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CAP Outreach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7FD1D1-73FF-40AB-D0BC-3A9740A43036}"/>
              </a:ext>
            </a:extLst>
          </p:cNvPr>
          <p:cNvGrpSpPr/>
          <p:nvPr/>
        </p:nvGrpSpPr>
        <p:grpSpPr>
          <a:xfrm>
            <a:off x="283733" y="1517649"/>
            <a:ext cx="11833090" cy="3167625"/>
            <a:chOff x="283733" y="1517649"/>
            <a:chExt cx="11833090" cy="316762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D33F73-A370-769B-E1E5-70F1ED0AEE4A}"/>
                </a:ext>
              </a:extLst>
            </p:cNvPr>
            <p:cNvSpPr/>
            <p:nvPr/>
          </p:nvSpPr>
          <p:spPr>
            <a:xfrm>
              <a:off x="399059" y="1642585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Targeted outreach to 0-50% FPL Population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9F9FB8-59E1-945D-0961-509650C7CA6D}"/>
                </a:ext>
              </a:extLst>
            </p:cNvPr>
            <p:cNvSpPr/>
            <p:nvPr/>
          </p:nvSpPr>
          <p:spPr>
            <a:xfrm>
              <a:off x="283733" y="1517649"/>
              <a:ext cx="605462" cy="908193"/>
            </a:xfrm>
            <a:prstGeom prst="rect">
              <a:avLst/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3000" r="-8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B6BF6F9-1D3D-511A-D15E-370EFBB352C7}"/>
                </a:ext>
              </a:extLst>
            </p:cNvPr>
            <p:cNvSpPr/>
            <p:nvPr/>
          </p:nvSpPr>
          <p:spPr>
            <a:xfrm>
              <a:off x="3382371" y="1642585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Engage CAP Enrollment Sites: Provide PECO resources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6122E6-9B44-4F46-7CC6-0A43F4E401EC}"/>
                </a:ext>
              </a:extLst>
            </p:cNvPr>
            <p:cNvSpPr/>
            <p:nvPr/>
          </p:nvSpPr>
          <p:spPr>
            <a:xfrm>
              <a:off x="3267045" y="1517649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5E149E-F6AF-6CE8-9AE3-3DD2D66748BB}"/>
                </a:ext>
              </a:extLst>
            </p:cNvPr>
            <p:cNvSpPr/>
            <p:nvPr/>
          </p:nvSpPr>
          <p:spPr>
            <a:xfrm>
              <a:off x="6365683" y="1642585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Increase Outreach Events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FA94B03-8B03-4157-9F8A-6021D759FAEE}"/>
                </a:ext>
              </a:extLst>
            </p:cNvPr>
            <p:cNvSpPr/>
            <p:nvPr/>
          </p:nvSpPr>
          <p:spPr>
            <a:xfrm>
              <a:off x="6250357" y="1517649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70527B3-417F-6D5F-56F8-EB0A4BB1494D}"/>
                </a:ext>
              </a:extLst>
            </p:cNvPr>
            <p:cNvSpPr/>
            <p:nvPr/>
          </p:nvSpPr>
          <p:spPr>
            <a:xfrm>
              <a:off x="9348995" y="1642585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Advertising: Billboards, public transportation, bus shelters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A19ABD7-0236-9F2C-56A5-95EBBE8DBEB0}"/>
                </a:ext>
              </a:extLst>
            </p:cNvPr>
            <p:cNvSpPr/>
            <p:nvPr/>
          </p:nvSpPr>
          <p:spPr>
            <a:xfrm>
              <a:off x="9233669" y="1517649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2DCD5DA-F2C7-6BA1-74EF-54FB85900D9E}"/>
                </a:ext>
              </a:extLst>
            </p:cNvPr>
            <p:cNvSpPr/>
            <p:nvPr/>
          </p:nvSpPr>
          <p:spPr>
            <a:xfrm>
              <a:off x="399059" y="2731457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Direct Mail: Postcards –more engaging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B5F55AF-995C-6D25-2C2F-463CD1B2015A}"/>
                </a:ext>
              </a:extLst>
            </p:cNvPr>
            <p:cNvSpPr/>
            <p:nvPr/>
          </p:nvSpPr>
          <p:spPr>
            <a:xfrm>
              <a:off x="283733" y="2606520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919428-FE82-3E9C-0226-575880A2EBBE}"/>
                </a:ext>
              </a:extLst>
            </p:cNvPr>
            <p:cNvSpPr/>
            <p:nvPr/>
          </p:nvSpPr>
          <p:spPr>
            <a:xfrm>
              <a:off x="3382371" y="2731457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Email: Common among all customers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82C3E4-4D85-96A0-9C26-634A51F26CDA}"/>
                </a:ext>
              </a:extLst>
            </p:cNvPr>
            <p:cNvSpPr/>
            <p:nvPr/>
          </p:nvSpPr>
          <p:spPr>
            <a:xfrm>
              <a:off x="3267045" y="2606520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2FFE9C-F15A-DFC4-7243-ED2D72DF3EFA}"/>
                </a:ext>
              </a:extLst>
            </p:cNvPr>
            <p:cNvSpPr/>
            <p:nvPr/>
          </p:nvSpPr>
          <p:spPr>
            <a:xfrm>
              <a:off x="6365683" y="2731457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Phone Calls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E60503D-8C7F-A3D7-24E1-DC6678EB2A3A}"/>
                </a:ext>
              </a:extLst>
            </p:cNvPr>
            <p:cNvSpPr/>
            <p:nvPr/>
          </p:nvSpPr>
          <p:spPr>
            <a:xfrm>
              <a:off x="6250357" y="2606520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D1204-2517-908B-659A-7BDDC5B20283}"/>
                </a:ext>
              </a:extLst>
            </p:cNvPr>
            <p:cNvSpPr/>
            <p:nvPr/>
          </p:nvSpPr>
          <p:spPr>
            <a:xfrm>
              <a:off x="9348995" y="2731457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Posters with Tear-Offs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95658C-0689-4ED2-56C9-5E38AABFA9EA}"/>
                </a:ext>
              </a:extLst>
            </p:cNvPr>
            <p:cNvSpPr/>
            <p:nvPr/>
          </p:nvSpPr>
          <p:spPr>
            <a:xfrm>
              <a:off x="9233669" y="2606520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642E05-8B47-52BC-EA9C-CCD199A02153}"/>
                </a:ext>
              </a:extLst>
            </p:cNvPr>
            <p:cNvSpPr/>
            <p:nvPr/>
          </p:nvSpPr>
          <p:spPr>
            <a:xfrm>
              <a:off x="3382371" y="3820328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Flyers and Brochures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999C9A-9DCB-6697-A15D-AFC38EC0317A}"/>
                </a:ext>
              </a:extLst>
            </p:cNvPr>
            <p:cNvSpPr/>
            <p:nvPr/>
          </p:nvSpPr>
          <p:spPr>
            <a:xfrm>
              <a:off x="3267045" y="3695391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1B9DCB3-367C-44FF-945C-EA20F312B56C}"/>
                </a:ext>
              </a:extLst>
            </p:cNvPr>
            <p:cNvSpPr/>
            <p:nvPr/>
          </p:nvSpPr>
          <p:spPr>
            <a:xfrm>
              <a:off x="6483343" y="3818425"/>
              <a:ext cx="2767828" cy="864946"/>
            </a:xfrm>
            <a:custGeom>
              <a:avLst/>
              <a:gdLst>
                <a:gd name="connsiteX0" fmla="*/ 0 w 2767828"/>
                <a:gd name="connsiteY0" fmla="*/ 0 h 864946"/>
                <a:gd name="connsiteX1" fmla="*/ 2767828 w 2767828"/>
                <a:gd name="connsiteY1" fmla="*/ 0 h 864946"/>
                <a:gd name="connsiteX2" fmla="*/ 2767828 w 2767828"/>
                <a:gd name="connsiteY2" fmla="*/ 864946 h 864946"/>
                <a:gd name="connsiteX3" fmla="*/ 0 w 2767828"/>
                <a:gd name="connsiteY3" fmla="*/ 864946 h 864946"/>
                <a:gd name="connsiteX4" fmla="*/ 0 w 2767828"/>
                <a:gd name="connsiteY4" fmla="*/ 0 h 8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7828" h="864946">
                  <a:moveTo>
                    <a:pt x="0" y="0"/>
                  </a:moveTo>
                  <a:lnTo>
                    <a:pt x="2767828" y="0"/>
                  </a:lnTo>
                  <a:lnTo>
                    <a:pt x="2767828" y="864946"/>
                  </a:lnTo>
                  <a:lnTo>
                    <a:pt x="0" y="8649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5857" tIns="53340" rIns="53340" bIns="5334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Innovative New Techniques: Virtual enrollment and others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A41B78-940B-E08E-07F4-6950861B8B51}"/>
                </a:ext>
              </a:extLst>
            </p:cNvPr>
            <p:cNvSpPr/>
            <p:nvPr/>
          </p:nvSpPr>
          <p:spPr>
            <a:xfrm>
              <a:off x="6250357" y="3695391"/>
              <a:ext cx="605462" cy="90819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21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203EBB-0023-7AF3-655B-C12C25FBA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0" b="65012"/>
          <a:stretch/>
        </p:blipFill>
        <p:spPr>
          <a:xfrm>
            <a:off x="152400" y="1655818"/>
            <a:ext cx="747871" cy="738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62BA18A-E69A-55AB-7D11-96B8786675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7" b="66667"/>
          <a:stretch/>
        </p:blipFill>
        <p:spPr>
          <a:xfrm>
            <a:off x="69253" y="2590800"/>
            <a:ext cx="832498" cy="907740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01131F-4232-FF8A-A3EB-D1278408A4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8" b="50000"/>
          <a:stretch/>
        </p:blipFill>
        <p:spPr>
          <a:xfrm>
            <a:off x="3217865" y="1332416"/>
            <a:ext cx="668336" cy="1143001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9C6FCC-68B6-276E-1990-B3D604785B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" t="-7180" r="71645" b="47180"/>
          <a:stretch/>
        </p:blipFill>
        <p:spPr>
          <a:xfrm>
            <a:off x="3128042" y="2252606"/>
            <a:ext cx="712283" cy="1269004"/>
          </a:xfrm>
          <a:prstGeom prst="rect">
            <a:avLst/>
          </a:prstGeom>
        </p:spPr>
      </p:pic>
      <p:pic>
        <p:nvPicPr>
          <p:cNvPr id="15" name="Picture 1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F75F607-DD8E-1060-5212-B3246B2D25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8" b="49460"/>
          <a:stretch/>
        </p:blipFill>
        <p:spPr>
          <a:xfrm>
            <a:off x="3011489" y="3700150"/>
            <a:ext cx="880318" cy="938756"/>
          </a:xfrm>
          <a:prstGeom prst="rect">
            <a:avLst/>
          </a:prstGeom>
        </p:spPr>
      </p:pic>
      <p:pic>
        <p:nvPicPr>
          <p:cNvPr id="17" name="Picture 1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8BED061-DE56-31F0-2A38-C7013F78A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7" b="50607"/>
          <a:stretch/>
        </p:blipFill>
        <p:spPr>
          <a:xfrm>
            <a:off x="6270848" y="1535424"/>
            <a:ext cx="591348" cy="962252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FA9593-CA46-E47C-4A09-6464699A43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8" b="53628"/>
          <a:stretch/>
        </p:blipFill>
        <p:spPr>
          <a:xfrm>
            <a:off x="6269039" y="3701916"/>
            <a:ext cx="685800" cy="1143000"/>
          </a:xfrm>
          <a:prstGeom prst="rect">
            <a:avLst/>
          </a:prstGeom>
        </p:spPr>
      </p:pic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9849B736-4F4A-ED98-0910-DE1B99C3A0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7" b="48649"/>
          <a:stretch/>
        </p:blipFill>
        <p:spPr>
          <a:xfrm>
            <a:off x="6228558" y="2543777"/>
            <a:ext cx="627062" cy="1001785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8440716D-D569-E690-6BCD-57A9A801C1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7" b="48300"/>
          <a:stretch/>
        </p:blipFill>
        <p:spPr>
          <a:xfrm>
            <a:off x="9209093" y="1470630"/>
            <a:ext cx="668336" cy="989407"/>
          </a:xfrm>
          <a:prstGeom prst="rect">
            <a:avLst/>
          </a:prstGeom>
        </p:spPr>
      </p:pic>
      <p:pic>
        <p:nvPicPr>
          <p:cNvPr id="25" name="Picture 24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C1FDD85-BEDB-FBC4-5295-B6337E9F4A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8" b="48649"/>
          <a:stretch/>
        </p:blipFill>
        <p:spPr>
          <a:xfrm>
            <a:off x="8959298" y="2615491"/>
            <a:ext cx="872255" cy="9061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9ECA33-F028-434B-750F-E100DA92078F}"/>
              </a:ext>
            </a:extLst>
          </p:cNvPr>
          <p:cNvSpPr txBox="1"/>
          <p:nvPr/>
        </p:nvSpPr>
        <p:spPr>
          <a:xfrm>
            <a:off x="152400" y="4838604"/>
            <a:ext cx="63896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Verdana Pro" panose="020B0604030504040204" pitchFamily="34" charset="0"/>
              </a:rPr>
              <a:t>Collaboration with groups that serve 0-50% FPL Population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Elected Official Offices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Neighborhood Energy Centers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Welfare to Work programs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Elderly organizations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Returning citizens</a:t>
            </a:r>
          </a:p>
          <a:p>
            <a:endParaRPr lang="en-US" sz="1600" dirty="0">
              <a:latin typeface="Verdana Pro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2E58BE-DBB4-C030-2423-7F420D1C2169}"/>
              </a:ext>
            </a:extLst>
          </p:cNvPr>
          <p:cNvSpPr txBox="1"/>
          <p:nvPr/>
        </p:nvSpPr>
        <p:spPr>
          <a:xfrm>
            <a:off x="4300544" y="5156647"/>
            <a:ext cx="6289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Job training programs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Faith Based Organizations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Food pantries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School Districts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Verdana Pro" panose="020B0604030504040204" pitchFamily="34" charset="0"/>
                <a:ea typeface="Times New Roman" panose="02020603050405020304" pitchFamily="18" charset="0"/>
              </a:rPr>
              <a:t>Housing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erdana Pro" panose="020B0604030504040204" pitchFamily="34" charset="0"/>
            </a:endParaRPr>
          </a:p>
        </p:txBody>
      </p:sp>
      <p:pic>
        <p:nvPicPr>
          <p:cNvPr id="80" name="Picture 7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326B71-E3A9-D206-80C5-FB39CA0D9A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Workforce Development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6863C0-D13F-35A2-A508-90A140F39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803975"/>
              </p:ext>
            </p:extLst>
          </p:nvPr>
        </p:nvGraphicFramePr>
        <p:xfrm>
          <a:off x="671513" y="1519459"/>
          <a:ext cx="10363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22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C37160-4A29-5B32-8DBF-B949C9A84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4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Other Assistance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B00987F-806E-8B13-C0E6-6CBD4F711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317743"/>
              </p:ext>
            </p:extLst>
          </p:nvPr>
        </p:nvGraphicFramePr>
        <p:xfrm>
          <a:off x="733425" y="1578859"/>
          <a:ext cx="10363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23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03D2D45-6FD7-E88E-BC68-E6B659F42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2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24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66930FF-D5B8-B6E8-C490-032966E64483}"/>
              </a:ext>
            </a:extLst>
          </p:cNvPr>
          <p:cNvSpPr/>
          <p:nvPr/>
        </p:nvSpPr>
        <p:spPr>
          <a:xfrm>
            <a:off x="5836670" y="1730694"/>
            <a:ext cx="4739159" cy="4451758"/>
          </a:xfrm>
          <a:custGeom>
            <a:avLst/>
            <a:gdLst>
              <a:gd name="connsiteX0" fmla="*/ 1090632 w 3808665"/>
              <a:gd name="connsiteY0" fmla="*/ 1551963 h 3993160"/>
              <a:gd name="connsiteX1" fmla="*/ 981575 w 3808665"/>
              <a:gd name="connsiteY1" fmla="*/ 1543574 h 3993160"/>
              <a:gd name="connsiteX2" fmla="*/ 956408 w 3808665"/>
              <a:gd name="connsiteY2" fmla="*/ 1535185 h 3993160"/>
              <a:gd name="connsiteX3" fmla="*/ 897685 w 3808665"/>
              <a:gd name="connsiteY3" fmla="*/ 1518408 h 3993160"/>
              <a:gd name="connsiteX4" fmla="*/ 864129 w 3808665"/>
              <a:gd name="connsiteY4" fmla="*/ 1501630 h 3993160"/>
              <a:gd name="connsiteX5" fmla="*/ 830573 w 3808665"/>
              <a:gd name="connsiteY5" fmla="*/ 1493241 h 3993160"/>
              <a:gd name="connsiteX6" fmla="*/ 780239 w 3808665"/>
              <a:gd name="connsiteY6" fmla="*/ 1476463 h 3993160"/>
              <a:gd name="connsiteX7" fmla="*/ 755072 w 3808665"/>
              <a:gd name="connsiteY7" fmla="*/ 1468074 h 3993160"/>
              <a:gd name="connsiteX8" fmla="*/ 704738 w 3808665"/>
              <a:gd name="connsiteY8" fmla="*/ 1434518 h 3993160"/>
              <a:gd name="connsiteX9" fmla="*/ 679571 w 3808665"/>
              <a:gd name="connsiteY9" fmla="*/ 1417740 h 3993160"/>
              <a:gd name="connsiteX10" fmla="*/ 662793 w 3808665"/>
              <a:gd name="connsiteY10" fmla="*/ 1392573 h 3993160"/>
              <a:gd name="connsiteX11" fmla="*/ 637627 w 3808665"/>
              <a:gd name="connsiteY11" fmla="*/ 1375795 h 3993160"/>
              <a:gd name="connsiteX12" fmla="*/ 595682 w 3808665"/>
              <a:gd name="connsiteY12" fmla="*/ 1342239 h 3993160"/>
              <a:gd name="connsiteX13" fmla="*/ 545348 w 3808665"/>
              <a:gd name="connsiteY13" fmla="*/ 1308683 h 3993160"/>
              <a:gd name="connsiteX14" fmla="*/ 528570 w 3808665"/>
              <a:gd name="connsiteY14" fmla="*/ 1283516 h 3993160"/>
              <a:gd name="connsiteX15" fmla="*/ 503403 w 3808665"/>
              <a:gd name="connsiteY15" fmla="*/ 1275127 h 3993160"/>
              <a:gd name="connsiteX16" fmla="*/ 495014 w 3808665"/>
              <a:gd name="connsiteY16" fmla="*/ 1249960 h 3993160"/>
              <a:gd name="connsiteX17" fmla="*/ 469847 w 3808665"/>
              <a:gd name="connsiteY17" fmla="*/ 1216404 h 3993160"/>
              <a:gd name="connsiteX18" fmla="*/ 419513 w 3808665"/>
              <a:gd name="connsiteY18" fmla="*/ 1124125 h 3993160"/>
              <a:gd name="connsiteX19" fmla="*/ 394346 w 3808665"/>
              <a:gd name="connsiteY19" fmla="*/ 1098958 h 3993160"/>
              <a:gd name="connsiteX20" fmla="*/ 385957 w 3808665"/>
              <a:gd name="connsiteY20" fmla="*/ 1073791 h 3993160"/>
              <a:gd name="connsiteX21" fmla="*/ 344012 w 3808665"/>
              <a:gd name="connsiteY21" fmla="*/ 1023457 h 3993160"/>
              <a:gd name="connsiteX22" fmla="*/ 335623 w 3808665"/>
              <a:gd name="connsiteY22" fmla="*/ 998290 h 3993160"/>
              <a:gd name="connsiteX23" fmla="*/ 302067 w 3808665"/>
              <a:gd name="connsiteY23" fmla="*/ 947956 h 3993160"/>
              <a:gd name="connsiteX24" fmla="*/ 285289 w 3808665"/>
              <a:gd name="connsiteY24" fmla="*/ 897622 h 3993160"/>
              <a:gd name="connsiteX25" fmla="*/ 268511 w 3808665"/>
              <a:gd name="connsiteY25" fmla="*/ 864066 h 3993160"/>
              <a:gd name="connsiteX26" fmla="*/ 260122 w 3808665"/>
              <a:gd name="connsiteY26" fmla="*/ 830510 h 3993160"/>
              <a:gd name="connsiteX27" fmla="*/ 243344 w 3808665"/>
              <a:gd name="connsiteY27" fmla="*/ 780176 h 3993160"/>
              <a:gd name="connsiteX28" fmla="*/ 234955 w 3808665"/>
              <a:gd name="connsiteY28" fmla="*/ 746620 h 3993160"/>
              <a:gd name="connsiteX29" fmla="*/ 226566 w 3808665"/>
              <a:gd name="connsiteY29" fmla="*/ 721453 h 3993160"/>
              <a:gd name="connsiteX30" fmla="*/ 218177 w 3808665"/>
              <a:gd name="connsiteY30" fmla="*/ 679508 h 3993160"/>
              <a:gd name="connsiteX31" fmla="*/ 201399 w 3808665"/>
              <a:gd name="connsiteY31" fmla="*/ 620785 h 3993160"/>
              <a:gd name="connsiteX32" fmla="*/ 218177 w 3808665"/>
              <a:gd name="connsiteY32" fmla="*/ 461395 h 3993160"/>
              <a:gd name="connsiteX33" fmla="*/ 226566 w 3808665"/>
              <a:gd name="connsiteY33" fmla="*/ 427839 h 3993160"/>
              <a:gd name="connsiteX34" fmla="*/ 260122 w 3808665"/>
              <a:gd name="connsiteY34" fmla="*/ 377505 h 3993160"/>
              <a:gd name="connsiteX35" fmla="*/ 276900 w 3808665"/>
              <a:gd name="connsiteY35" fmla="*/ 352338 h 3993160"/>
              <a:gd name="connsiteX36" fmla="*/ 302067 w 3808665"/>
              <a:gd name="connsiteY36" fmla="*/ 335560 h 3993160"/>
              <a:gd name="connsiteX37" fmla="*/ 360790 w 3808665"/>
              <a:gd name="connsiteY37" fmla="*/ 285226 h 3993160"/>
              <a:gd name="connsiteX38" fmla="*/ 385957 w 3808665"/>
              <a:gd name="connsiteY38" fmla="*/ 260059 h 3993160"/>
              <a:gd name="connsiteX39" fmla="*/ 427902 w 3808665"/>
              <a:gd name="connsiteY39" fmla="*/ 243281 h 3993160"/>
              <a:gd name="connsiteX40" fmla="*/ 461458 w 3808665"/>
              <a:gd name="connsiteY40" fmla="*/ 218114 h 3993160"/>
              <a:gd name="connsiteX41" fmla="*/ 536959 w 3808665"/>
              <a:gd name="connsiteY41" fmla="*/ 192947 h 3993160"/>
              <a:gd name="connsiteX42" fmla="*/ 570515 w 3808665"/>
              <a:gd name="connsiteY42" fmla="*/ 176169 h 3993160"/>
              <a:gd name="connsiteX43" fmla="*/ 604071 w 3808665"/>
              <a:gd name="connsiteY43" fmla="*/ 167780 h 3993160"/>
              <a:gd name="connsiteX44" fmla="*/ 679571 w 3808665"/>
              <a:gd name="connsiteY44" fmla="*/ 142613 h 3993160"/>
              <a:gd name="connsiteX45" fmla="*/ 755072 w 3808665"/>
              <a:gd name="connsiteY45" fmla="*/ 117446 h 3993160"/>
              <a:gd name="connsiteX46" fmla="*/ 788628 w 3808665"/>
              <a:gd name="connsiteY46" fmla="*/ 100668 h 3993160"/>
              <a:gd name="connsiteX47" fmla="*/ 872518 w 3808665"/>
              <a:gd name="connsiteY47" fmla="*/ 83890 h 3993160"/>
              <a:gd name="connsiteX48" fmla="*/ 939630 w 3808665"/>
              <a:gd name="connsiteY48" fmla="*/ 58723 h 3993160"/>
              <a:gd name="connsiteX49" fmla="*/ 981575 w 3808665"/>
              <a:gd name="connsiteY49" fmla="*/ 50334 h 3993160"/>
              <a:gd name="connsiteX50" fmla="*/ 1031909 w 3808665"/>
              <a:gd name="connsiteY50" fmla="*/ 33556 h 3993160"/>
              <a:gd name="connsiteX51" fmla="*/ 1115799 w 3808665"/>
              <a:gd name="connsiteY51" fmla="*/ 16778 h 3993160"/>
              <a:gd name="connsiteX52" fmla="*/ 1325524 w 3808665"/>
              <a:gd name="connsiteY52" fmla="*/ 0 h 3993160"/>
              <a:gd name="connsiteX53" fmla="*/ 1694639 w 3808665"/>
              <a:gd name="connsiteY53" fmla="*/ 8389 h 3993160"/>
              <a:gd name="connsiteX54" fmla="*/ 1736584 w 3808665"/>
              <a:gd name="connsiteY54" fmla="*/ 16778 h 3993160"/>
              <a:gd name="connsiteX55" fmla="*/ 1845641 w 3808665"/>
              <a:gd name="connsiteY55" fmla="*/ 33556 h 3993160"/>
              <a:gd name="connsiteX56" fmla="*/ 1937920 w 3808665"/>
              <a:gd name="connsiteY56" fmla="*/ 58723 h 3993160"/>
              <a:gd name="connsiteX57" fmla="*/ 1971476 w 3808665"/>
              <a:gd name="connsiteY57" fmla="*/ 75501 h 3993160"/>
              <a:gd name="connsiteX58" fmla="*/ 2005032 w 3808665"/>
              <a:gd name="connsiteY58" fmla="*/ 83890 h 3993160"/>
              <a:gd name="connsiteX59" fmla="*/ 2030199 w 3808665"/>
              <a:gd name="connsiteY59" fmla="*/ 92279 h 3993160"/>
              <a:gd name="connsiteX60" fmla="*/ 2072144 w 3808665"/>
              <a:gd name="connsiteY60" fmla="*/ 100668 h 3993160"/>
              <a:gd name="connsiteX61" fmla="*/ 2114089 w 3808665"/>
              <a:gd name="connsiteY61" fmla="*/ 117446 h 3993160"/>
              <a:gd name="connsiteX62" fmla="*/ 2164423 w 3808665"/>
              <a:gd name="connsiteY62" fmla="*/ 125835 h 3993160"/>
              <a:gd name="connsiteX63" fmla="*/ 2214757 w 3808665"/>
              <a:gd name="connsiteY63" fmla="*/ 142613 h 3993160"/>
              <a:gd name="connsiteX64" fmla="*/ 2239924 w 3808665"/>
              <a:gd name="connsiteY64" fmla="*/ 151002 h 3993160"/>
              <a:gd name="connsiteX65" fmla="*/ 2307036 w 3808665"/>
              <a:gd name="connsiteY65" fmla="*/ 159391 h 3993160"/>
              <a:gd name="connsiteX66" fmla="*/ 2390926 w 3808665"/>
              <a:gd name="connsiteY66" fmla="*/ 184558 h 3993160"/>
              <a:gd name="connsiteX67" fmla="*/ 2449649 w 3808665"/>
              <a:gd name="connsiteY67" fmla="*/ 201336 h 3993160"/>
              <a:gd name="connsiteX68" fmla="*/ 2508371 w 3808665"/>
              <a:gd name="connsiteY68" fmla="*/ 226503 h 3993160"/>
              <a:gd name="connsiteX69" fmla="*/ 2541927 w 3808665"/>
              <a:gd name="connsiteY69" fmla="*/ 234892 h 3993160"/>
              <a:gd name="connsiteX70" fmla="*/ 2575483 w 3808665"/>
              <a:gd name="connsiteY70" fmla="*/ 251670 h 3993160"/>
              <a:gd name="connsiteX71" fmla="*/ 2676151 w 3808665"/>
              <a:gd name="connsiteY71" fmla="*/ 293615 h 3993160"/>
              <a:gd name="connsiteX72" fmla="*/ 2734874 w 3808665"/>
              <a:gd name="connsiteY72" fmla="*/ 335560 h 3993160"/>
              <a:gd name="connsiteX73" fmla="*/ 2760041 w 3808665"/>
              <a:gd name="connsiteY73" fmla="*/ 360727 h 3993160"/>
              <a:gd name="connsiteX74" fmla="*/ 2793597 w 3808665"/>
              <a:gd name="connsiteY74" fmla="*/ 377505 h 3993160"/>
              <a:gd name="connsiteX75" fmla="*/ 2818764 w 3808665"/>
              <a:gd name="connsiteY75" fmla="*/ 402672 h 3993160"/>
              <a:gd name="connsiteX76" fmla="*/ 2877487 w 3808665"/>
              <a:gd name="connsiteY76" fmla="*/ 436228 h 3993160"/>
              <a:gd name="connsiteX77" fmla="*/ 2902654 w 3808665"/>
              <a:gd name="connsiteY77" fmla="*/ 461395 h 3993160"/>
              <a:gd name="connsiteX78" fmla="*/ 2936210 w 3808665"/>
              <a:gd name="connsiteY78" fmla="*/ 478173 h 3993160"/>
              <a:gd name="connsiteX79" fmla="*/ 3003322 w 3808665"/>
              <a:gd name="connsiteY79" fmla="*/ 528507 h 3993160"/>
              <a:gd name="connsiteX80" fmla="*/ 3028489 w 3808665"/>
              <a:gd name="connsiteY80" fmla="*/ 545285 h 3993160"/>
              <a:gd name="connsiteX81" fmla="*/ 3053656 w 3808665"/>
              <a:gd name="connsiteY81" fmla="*/ 570452 h 3993160"/>
              <a:gd name="connsiteX82" fmla="*/ 3112379 w 3808665"/>
              <a:gd name="connsiteY82" fmla="*/ 612396 h 3993160"/>
              <a:gd name="connsiteX83" fmla="*/ 3145935 w 3808665"/>
              <a:gd name="connsiteY83" fmla="*/ 637563 h 3993160"/>
              <a:gd name="connsiteX84" fmla="*/ 3171102 w 3808665"/>
              <a:gd name="connsiteY84" fmla="*/ 654341 h 3993160"/>
              <a:gd name="connsiteX85" fmla="*/ 3196269 w 3808665"/>
              <a:gd name="connsiteY85" fmla="*/ 679508 h 3993160"/>
              <a:gd name="connsiteX86" fmla="*/ 3288548 w 3808665"/>
              <a:gd name="connsiteY86" fmla="*/ 763398 h 3993160"/>
              <a:gd name="connsiteX87" fmla="*/ 3330493 w 3808665"/>
              <a:gd name="connsiteY87" fmla="*/ 813732 h 3993160"/>
              <a:gd name="connsiteX88" fmla="*/ 3372438 w 3808665"/>
              <a:gd name="connsiteY88" fmla="*/ 855677 h 3993160"/>
              <a:gd name="connsiteX89" fmla="*/ 3389215 w 3808665"/>
              <a:gd name="connsiteY89" fmla="*/ 880844 h 3993160"/>
              <a:gd name="connsiteX90" fmla="*/ 3414382 w 3808665"/>
              <a:gd name="connsiteY90" fmla="*/ 906011 h 3993160"/>
              <a:gd name="connsiteX91" fmla="*/ 3523439 w 3808665"/>
              <a:gd name="connsiteY91" fmla="*/ 1073791 h 3993160"/>
              <a:gd name="connsiteX92" fmla="*/ 3615718 w 3808665"/>
              <a:gd name="connsiteY92" fmla="*/ 1216404 h 3993160"/>
              <a:gd name="connsiteX93" fmla="*/ 3632496 w 3808665"/>
              <a:gd name="connsiteY93" fmla="*/ 1258349 h 3993160"/>
              <a:gd name="connsiteX94" fmla="*/ 3649274 w 3808665"/>
              <a:gd name="connsiteY94" fmla="*/ 1308683 h 3993160"/>
              <a:gd name="connsiteX95" fmla="*/ 3699608 w 3808665"/>
              <a:gd name="connsiteY95" fmla="*/ 1392573 h 3993160"/>
              <a:gd name="connsiteX96" fmla="*/ 3716386 w 3808665"/>
              <a:gd name="connsiteY96" fmla="*/ 1434518 h 3993160"/>
              <a:gd name="connsiteX97" fmla="*/ 3724775 w 3808665"/>
              <a:gd name="connsiteY97" fmla="*/ 1468074 h 3993160"/>
              <a:gd name="connsiteX98" fmla="*/ 3749942 w 3808665"/>
              <a:gd name="connsiteY98" fmla="*/ 1526796 h 3993160"/>
              <a:gd name="connsiteX99" fmla="*/ 3758331 w 3808665"/>
              <a:gd name="connsiteY99" fmla="*/ 1560352 h 3993160"/>
              <a:gd name="connsiteX100" fmla="*/ 3775109 w 3808665"/>
              <a:gd name="connsiteY100" fmla="*/ 1602297 h 3993160"/>
              <a:gd name="connsiteX101" fmla="*/ 3791887 w 3808665"/>
              <a:gd name="connsiteY101" fmla="*/ 1669409 h 3993160"/>
              <a:gd name="connsiteX102" fmla="*/ 3808665 w 3808665"/>
              <a:gd name="connsiteY102" fmla="*/ 1853967 h 3993160"/>
              <a:gd name="connsiteX103" fmla="*/ 3800276 w 3808665"/>
              <a:gd name="connsiteY103" fmla="*/ 2231472 h 3993160"/>
              <a:gd name="connsiteX104" fmla="*/ 3783498 w 3808665"/>
              <a:gd name="connsiteY104" fmla="*/ 2332140 h 3993160"/>
              <a:gd name="connsiteX105" fmla="*/ 3766720 w 3808665"/>
              <a:gd name="connsiteY105" fmla="*/ 2407641 h 3993160"/>
              <a:gd name="connsiteX106" fmla="*/ 3749942 w 3808665"/>
              <a:gd name="connsiteY106" fmla="*/ 2441196 h 3993160"/>
              <a:gd name="connsiteX107" fmla="*/ 3733164 w 3808665"/>
              <a:gd name="connsiteY107" fmla="*/ 2516697 h 3993160"/>
              <a:gd name="connsiteX108" fmla="*/ 3716386 w 3808665"/>
              <a:gd name="connsiteY108" fmla="*/ 2558642 h 3993160"/>
              <a:gd name="connsiteX109" fmla="*/ 3707997 w 3808665"/>
              <a:gd name="connsiteY109" fmla="*/ 2583809 h 3993160"/>
              <a:gd name="connsiteX110" fmla="*/ 3682830 w 3808665"/>
              <a:gd name="connsiteY110" fmla="*/ 2625754 h 3993160"/>
              <a:gd name="connsiteX111" fmla="*/ 3657663 w 3808665"/>
              <a:gd name="connsiteY111" fmla="*/ 2684477 h 3993160"/>
              <a:gd name="connsiteX112" fmla="*/ 3598940 w 3808665"/>
              <a:gd name="connsiteY112" fmla="*/ 2768367 h 3993160"/>
              <a:gd name="connsiteX113" fmla="*/ 3582162 w 3808665"/>
              <a:gd name="connsiteY113" fmla="*/ 2793534 h 3993160"/>
              <a:gd name="connsiteX114" fmla="*/ 3573773 w 3808665"/>
              <a:gd name="connsiteY114" fmla="*/ 2827090 h 3993160"/>
              <a:gd name="connsiteX115" fmla="*/ 3464716 w 3808665"/>
              <a:gd name="connsiteY115" fmla="*/ 2944536 h 3993160"/>
              <a:gd name="connsiteX116" fmla="*/ 3414382 w 3808665"/>
              <a:gd name="connsiteY116" fmla="*/ 3003259 h 3993160"/>
              <a:gd name="connsiteX117" fmla="*/ 3380827 w 3808665"/>
              <a:gd name="connsiteY117" fmla="*/ 3045204 h 3993160"/>
              <a:gd name="connsiteX118" fmla="*/ 3305326 w 3808665"/>
              <a:gd name="connsiteY118" fmla="*/ 3095538 h 3993160"/>
              <a:gd name="connsiteX119" fmla="*/ 3254992 w 3808665"/>
              <a:gd name="connsiteY119" fmla="*/ 3154261 h 3993160"/>
              <a:gd name="connsiteX120" fmla="*/ 3179491 w 3808665"/>
              <a:gd name="connsiteY120" fmla="*/ 3212984 h 3993160"/>
              <a:gd name="connsiteX121" fmla="*/ 3120768 w 3808665"/>
              <a:gd name="connsiteY121" fmla="*/ 3263318 h 3993160"/>
              <a:gd name="connsiteX122" fmla="*/ 3070434 w 3808665"/>
              <a:gd name="connsiteY122" fmla="*/ 3305263 h 3993160"/>
              <a:gd name="connsiteX123" fmla="*/ 3045267 w 3808665"/>
              <a:gd name="connsiteY123" fmla="*/ 3330430 h 3993160"/>
              <a:gd name="connsiteX124" fmla="*/ 2936210 w 3808665"/>
              <a:gd name="connsiteY124" fmla="*/ 3397541 h 3993160"/>
              <a:gd name="connsiteX125" fmla="*/ 2877487 w 3808665"/>
              <a:gd name="connsiteY125" fmla="*/ 3431097 h 3993160"/>
              <a:gd name="connsiteX126" fmla="*/ 2801986 w 3808665"/>
              <a:gd name="connsiteY126" fmla="*/ 3481431 h 3993160"/>
              <a:gd name="connsiteX127" fmla="*/ 2743263 w 3808665"/>
              <a:gd name="connsiteY127" fmla="*/ 3523376 h 3993160"/>
              <a:gd name="connsiteX128" fmla="*/ 2676151 w 3808665"/>
              <a:gd name="connsiteY128" fmla="*/ 3565321 h 3993160"/>
              <a:gd name="connsiteX129" fmla="*/ 2650984 w 3808665"/>
              <a:gd name="connsiteY129" fmla="*/ 3582099 h 3993160"/>
              <a:gd name="connsiteX130" fmla="*/ 2617428 w 3808665"/>
              <a:gd name="connsiteY130" fmla="*/ 3607266 h 3993160"/>
              <a:gd name="connsiteX131" fmla="*/ 2567094 w 3808665"/>
              <a:gd name="connsiteY131" fmla="*/ 3624044 h 3993160"/>
              <a:gd name="connsiteX132" fmla="*/ 2516760 w 3808665"/>
              <a:gd name="connsiteY132" fmla="*/ 3649211 h 3993160"/>
              <a:gd name="connsiteX133" fmla="*/ 2466427 w 3808665"/>
              <a:gd name="connsiteY133" fmla="*/ 3682767 h 3993160"/>
              <a:gd name="connsiteX134" fmla="*/ 2416093 w 3808665"/>
              <a:gd name="connsiteY134" fmla="*/ 3699545 h 3993160"/>
              <a:gd name="connsiteX135" fmla="*/ 2390926 w 3808665"/>
              <a:gd name="connsiteY135" fmla="*/ 3716323 h 3993160"/>
              <a:gd name="connsiteX136" fmla="*/ 2340592 w 3808665"/>
              <a:gd name="connsiteY136" fmla="*/ 3733101 h 3993160"/>
              <a:gd name="connsiteX137" fmla="*/ 2248313 w 3808665"/>
              <a:gd name="connsiteY137" fmla="*/ 3766657 h 3993160"/>
              <a:gd name="connsiteX138" fmla="*/ 2206368 w 3808665"/>
              <a:gd name="connsiteY138" fmla="*/ 3775046 h 3993160"/>
              <a:gd name="connsiteX139" fmla="*/ 2156034 w 3808665"/>
              <a:gd name="connsiteY139" fmla="*/ 3791824 h 3993160"/>
              <a:gd name="connsiteX140" fmla="*/ 2105700 w 3808665"/>
              <a:gd name="connsiteY140" fmla="*/ 3800213 h 3993160"/>
              <a:gd name="connsiteX141" fmla="*/ 2021810 w 3808665"/>
              <a:gd name="connsiteY141" fmla="*/ 3825380 h 3993160"/>
              <a:gd name="connsiteX142" fmla="*/ 1854030 w 3808665"/>
              <a:gd name="connsiteY142" fmla="*/ 3850547 h 3993160"/>
              <a:gd name="connsiteX143" fmla="*/ 1803696 w 3808665"/>
              <a:gd name="connsiteY143" fmla="*/ 3867325 h 3993160"/>
              <a:gd name="connsiteX144" fmla="*/ 1753362 w 3808665"/>
              <a:gd name="connsiteY144" fmla="*/ 3875714 h 3993160"/>
              <a:gd name="connsiteX145" fmla="*/ 1644305 w 3808665"/>
              <a:gd name="connsiteY145" fmla="*/ 3892492 h 3993160"/>
              <a:gd name="connsiteX146" fmla="*/ 1585582 w 3808665"/>
              <a:gd name="connsiteY146" fmla="*/ 3909270 h 3993160"/>
              <a:gd name="connsiteX147" fmla="*/ 1484915 w 3808665"/>
              <a:gd name="connsiteY147" fmla="*/ 3926048 h 3993160"/>
              <a:gd name="connsiteX148" fmla="*/ 1442970 w 3808665"/>
              <a:gd name="connsiteY148" fmla="*/ 3934437 h 3993160"/>
              <a:gd name="connsiteX149" fmla="*/ 1392636 w 3808665"/>
              <a:gd name="connsiteY149" fmla="*/ 3951215 h 3993160"/>
              <a:gd name="connsiteX150" fmla="*/ 1342302 w 3808665"/>
              <a:gd name="connsiteY150" fmla="*/ 3959604 h 3993160"/>
              <a:gd name="connsiteX151" fmla="*/ 1182911 w 3808665"/>
              <a:gd name="connsiteY151" fmla="*/ 3984771 h 3993160"/>
              <a:gd name="connsiteX152" fmla="*/ 1040298 w 3808665"/>
              <a:gd name="connsiteY152" fmla="*/ 3993160 h 3993160"/>
              <a:gd name="connsiteX153" fmla="*/ 771850 w 3808665"/>
              <a:gd name="connsiteY153" fmla="*/ 3984771 h 3993160"/>
              <a:gd name="connsiteX154" fmla="*/ 721516 w 3808665"/>
              <a:gd name="connsiteY154" fmla="*/ 3967993 h 3993160"/>
              <a:gd name="connsiteX155" fmla="*/ 696349 w 3808665"/>
              <a:gd name="connsiteY155" fmla="*/ 3959604 h 3993160"/>
              <a:gd name="connsiteX156" fmla="*/ 637627 w 3808665"/>
              <a:gd name="connsiteY156" fmla="*/ 3934437 h 3993160"/>
              <a:gd name="connsiteX157" fmla="*/ 604071 w 3808665"/>
              <a:gd name="connsiteY157" fmla="*/ 3909270 h 3993160"/>
              <a:gd name="connsiteX158" fmla="*/ 570515 w 3808665"/>
              <a:gd name="connsiteY158" fmla="*/ 3892492 h 3993160"/>
              <a:gd name="connsiteX159" fmla="*/ 495014 w 3808665"/>
              <a:gd name="connsiteY159" fmla="*/ 3842158 h 3993160"/>
              <a:gd name="connsiteX160" fmla="*/ 461458 w 3808665"/>
              <a:gd name="connsiteY160" fmla="*/ 3825380 h 3993160"/>
              <a:gd name="connsiteX161" fmla="*/ 436291 w 3808665"/>
              <a:gd name="connsiteY161" fmla="*/ 3800213 h 3993160"/>
              <a:gd name="connsiteX162" fmla="*/ 402735 w 3808665"/>
              <a:gd name="connsiteY162" fmla="*/ 3775046 h 3993160"/>
              <a:gd name="connsiteX163" fmla="*/ 360790 w 3808665"/>
              <a:gd name="connsiteY163" fmla="*/ 3733101 h 3993160"/>
              <a:gd name="connsiteX164" fmla="*/ 285289 w 3808665"/>
              <a:gd name="connsiteY164" fmla="*/ 3665989 h 3993160"/>
              <a:gd name="connsiteX165" fmla="*/ 218177 w 3808665"/>
              <a:gd name="connsiteY165" fmla="*/ 3573710 h 3993160"/>
              <a:gd name="connsiteX166" fmla="*/ 193010 w 3808665"/>
              <a:gd name="connsiteY166" fmla="*/ 3523376 h 3993160"/>
              <a:gd name="connsiteX167" fmla="*/ 184621 w 3808665"/>
              <a:gd name="connsiteY167" fmla="*/ 3498209 h 3993160"/>
              <a:gd name="connsiteX168" fmla="*/ 159454 w 3808665"/>
              <a:gd name="connsiteY168" fmla="*/ 3473042 h 3993160"/>
              <a:gd name="connsiteX169" fmla="*/ 142676 w 3808665"/>
              <a:gd name="connsiteY169" fmla="*/ 3439486 h 3993160"/>
              <a:gd name="connsiteX170" fmla="*/ 125898 w 3808665"/>
              <a:gd name="connsiteY170" fmla="*/ 3363985 h 3993160"/>
              <a:gd name="connsiteX171" fmla="*/ 109120 w 3808665"/>
              <a:gd name="connsiteY171" fmla="*/ 3338819 h 3993160"/>
              <a:gd name="connsiteX172" fmla="*/ 100731 w 3808665"/>
              <a:gd name="connsiteY172" fmla="*/ 3288485 h 3993160"/>
              <a:gd name="connsiteX173" fmla="*/ 92342 w 3808665"/>
              <a:gd name="connsiteY173" fmla="*/ 3263318 h 3993160"/>
              <a:gd name="connsiteX174" fmla="*/ 75564 w 3808665"/>
              <a:gd name="connsiteY174" fmla="*/ 3196206 h 3993160"/>
              <a:gd name="connsiteX175" fmla="*/ 67175 w 3808665"/>
              <a:gd name="connsiteY175" fmla="*/ 3171039 h 3993160"/>
              <a:gd name="connsiteX176" fmla="*/ 50397 w 3808665"/>
              <a:gd name="connsiteY176" fmla="*/ 3112316 h 3993160"/>
              <a:gd name="connsiteX177" fmla="*/ 33619 w 3808665"/>
              <a:gd name="connsiteY177" fmla="*/ 3087149 h 3993160"/>
              <a:gd name="connsiteX178" fmla="*/ 25230 w 3808665"/>
              <a:gd name="connsiteY178" fmla="*/ 3036815 h 3993160"/>
              <a:gd name="connsiteX179" fmla="*/ 16841 w 3808665"/>
              <a:gd name="connsiteY179" fmla="*/ 3003259 h 3993160"/>
              <a:gd name="connsiteX180" fmla="*/ 8452 w 3808665"/>
              <a:gd name="connsiteY180" fmla="*/ 2961314 h 3993160"/>
              <a:gd name="connsiteX181" fmla="*/ 63 w 3808665"/>
              <a:gd name="connsiteY181" fmla="*/ 2625754 h 399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808665" h="3993160">
                <a:moveTo>
                  <a:pt x="1090632" y="1551963"/>
                </a:moveTo>
                <a:cubicBezTo>
                  <a:pt x="1054280" y="1549167"/>
                  <a:pt x="1017753" y="1548096"/>
                  <a:pt x="981575" y="1543574"/>
                </a:cubicBezTo>
                <a:cubicBezTo>
                  <a:pt x="972801" y="1542477"/>
                  <a:pt x="964911" y="1537614"/>
                  <a:pt x="956408" y="1535185"/>
                </a:cubicBezTo>
                <a:cubicBezTo>
                  <a:pt x="935134" y="1529107"/>
                  <a:pt x="917791" y="1527025"/>
                  <a:pt x="897685" y="1518408"/>
                </a:cubicBezTo>
                <a:cubicBezTo>
                  <a:pt x="886190" y="1513482"/>
                  <a:pt x="875838" y="1506021"/>
                  <a:pt x="864129" y="1501630"/>
                </a:cubicBezTo>
                <a:cubicBezTo>
                  <a:pt x="853334" y="1497582"/>
                  <a:pt x="841616" y="1496554"/>
                  <a:pt x="830573" y="1493241"/>
                </a:cubicBezTo>
                <a:cubicBezTo>
                  <a:pt x="813633" y="1488159"/>
                  <a:pt x="797017" y="1482056"/>
                  <a:pt x="780239" y="1476463"/>
                </a:cubicBezTo>
                <a:cubicBezTo>
                  <a:pt x="771850" y="1473667"/>
                  <a:pt x="762430" y="1472979"/>
                  <a:pt x="755072" y="1468074"/>
                </a:cubicBezTo>
                <a:lnTo>
                  <a:pt x="704738" y="1434518"/>
                </a:lnTo>
                <a:lnTo>
                  <a:pt x="679571" y="1417740"/>
                </a:lnTo>
                <a:cubicBezTo>
                  <a:pt x="673978" y="1409351"/>
                  <a:pt x="669922" y="1399702"/>
                  <a:pt x="662793" y="1392573"/>
                </a:cubicBezTo>
                <a:cubicBezTo>
                  <a:pt x="655664" y="1385444"/>
                  <a:pt x="645693" y="1381844"/>
                  <a:pt x="637627" y="1375795"/>
                </a:cubicBezTo>
                <a:cubicBezTo>
                  <a:pt x="623303" y="1365052"/>
                  <a:pt x="609157" y="1354030"/>
                  <a:pt x="595682" y="1342239"/>
                </a:cubicBezTo>
                <a:cubicBezTo>
                  <a:pt x="557011" y="1308402"/>
                  <a:pt x="587174" y="1322625"/>
                  <a:pt x="545348" y="1308683"/>
                </a:cubicBezTo>
                <a:cubicBezTo>
                  <a:pt x="539755" y="1300294"/>
                  <a:pt x="536443" y="1289814"/>
                  <a:pt x="528570" y="1283516"/>
                </a:cubicBezTo>
                <a:cubicBezTo>
                  <a:pt x="521665" y="1277992"/>
                  <a:pt x="509656" y="1281380"/>
                  <a:pt x="503403" y="1275127"/>
                </a:cubicBezTo>
                <a:cubicBezTo>
                  <a:pt x="497150" y="1268874"/>
                  <a:pt x="499401" y="1257638"/>
                  <a:pt x="495014" y="1249960"/>
                </a:cubicBezTo>
                <a:cubicBezTo>
                  <a:pt x="488077" y="1237821"/>
                  <a:pt x="476892" y="1228481"/>
                  <a:pt x="469847" y="1216404"/>
                </a:cubicBezTo>
                <a:cubicBezTo>
                  <a:pt x="454990" y="1190935"/>
                  <a:pt x="440809" y="1149680"/>
                  <a:pt x="419513" y="1124125"/>
                </a:cubicBezTo>
                <a:cubicBezTo>
                  <a:pt x="411918" y="1115011"/>
                  <a:pt x="402735" y="1107347"/>
                  <a:pt x="394346" y="1098958"/>
                </a:cubicBezTo>
                <a:cubicBezTo>
                  <a:pt x="391550" y="1090569"/>
                  <a:pt x="389912" y="1081700"/>
                  <a:pt x="385957" y="1073791"/>
                </a:cubicBezTo>
                <a:cubicBezTo>
                  <a:pt x="374278" y="1050432"/>
                  <a:pt x="362565" y="1042010"/>
                  <a:pt x="344012" y="1023457"/>
                </a:cubicBezTo>
                <a:cubicBezTo>
                  <a:pt x="341216" y="1015068"/>
                  <a:pt x="339917" y="1006020"/>
                  <a:pt x="335623" y="998290"/>
                </a:cubicBezTo>
                <a:cubicBezTo>
                  <a:pt x="325830" y="980663"/>
                  <a:pt x="308444" y="967086"/>
                  <a:pt x="302067" y="947956"/>
                </a:cubicBezTo>
                <a:cubicBezTo>
                  <a:pt x="296474" y="931178"/>
                  <a:pt x="293198" y="913440"/>
                  <a:pt x="285289" y="897622"/>
                </a:cubicBezTo>
                <a:cubicBezTo>
                  <a:pt x="279696" y="886437"/>
                  <a:pt x="272902" y="875775"/>
                  <a:pt x="268511" y="864066"/>
                </a:cubicBezTo>
                <a:cubicBezTo>
                  <a:pt x="264463" y="853271"/>
                  <a:pt x="263435" y="841553"/>
                  <a:pt x="260122" y="830510"/>
                </a:cubicBezTo>
                <a:cubicBezTo>
                  <a:pt x="255040" y="813570"/>
                  <a:pt x="247633" y="797334"/>
                  <a:pt x="243344" y="780176"/>
                </a:cubicBezTo>
                <a:cubicBezTo>
                  <a:pt x="240548" y="768991"/>
                  <a:pt x="238122" y="757706"/>
                  <a:pt x="234955" y="746620"/>
                </a:cubicBezTo>
                <a:cubicBezTo>
                  <a:pt x="232526" y="738117"/>
                  <a:pt x="228711" y="730032"/>
                  <a:pt x="226566" y="721453"/>
                </a:cubicBezTo>
                <a:cubicBezTo>
                  <a:pt x="223108" y="707620"/>
                  <a:pt x="221270" y="693427"/>
                  <a:pt x="218177" y="679508"/>
                </a:cubicBezTo>
                <a:cubicBezTo>
                  <a:pt x="211155" y="647907"/>
                  <a:pt x="210741" y="648811"/>
                  <a:pt x="201399" y="620785"/>
                </a:cubicBezTo>
                <a:cubicBezTo>
                  <a:pt x="208473" y="521744"/>
                  <a:pt x="202937" y="529973"/>
                  <a:pt x="218177" y="461395"/>
                </a:cubicBezTo>
                <a:cubicBezTo>
                  <a:pt x="220678" y="450140"/>
                  <a:pt x="221410" y="438151"/>
                  <a:pt x="226566" y="427839"/>
                </a:cubicBezTo>
                <a:cubicBezTo>
                  <a:pt x="235584" y="409803"/>
                  <a:pt x="248937" y="394283"/>
                  <a:pt x="260122" y="377505"/>
                </a:cubicBezTo>
                <a:cubicBezTo>
                  <a:pt x="265715" y="369116"/>
                  <a:pt x="268511" y="357931"/>
                  <a:pt x="276900" y="352338"/>
                </a:cubicBezTo>
                <a:lnTo>
                  <a:pt x="302067" y="335560"/>
                </a:lnTo>
                <a:cubicBezTo>
                  <a:pt x="334146" y="287441"/>
                  <a:pt x="300081" y="330757"/>
                  <a:pt x="360790" y="285226"/>
                </a:cubicBezTo>
                <a:cubicBezTo>
                  <a:pt x="370281" y="278108"/>
                  <a:pt x="375896" y="266347"/>
                  <a:pt x="385957" y="260059"/>
                </a:cubicBezTo>
                <a:cubicBezTo>
                  <a:pt x="398727" y="252078"/>
                  <a:pt x="414738" y="250594"/>
                  <a:pt x="427902" y="243281"/>
                </a:cubicBezTo>
                <a:cubicBezTo>
                  <a:pt x="440124" y="236491"/>
                  <a:pt x="449236" y="224904"/>
                  <a:pt x="461458" y="218114"/>
                </a:cubicBezTo>
                <a:cubicBezTo>
                  <a:pt x="512300" y="189869"/>
                  <a:pt x="490178" y="210490"/>
                  <a:pt x="536959" y="192947"/>
                </a:cubicBezTo>
                <a:cubicBezTo>
                  <a:pt x="548668" y="188556"/>
                  <a:pt x="558806" y="180560"/>
                  <a:pt x="570515" y="176169"/>
                </a:cubicBezTo>
                <a:cubicBezTo>
                  <a:pt x="581310" y="172121"/>
                  <a:pt x="593276" y="171828"/>
                  <a:pt x="604071" y="167780"/>
                </a:cubicBezTo>
                <a:cubicBezTo>
                  <a:pt x="683459" y="138010"/>
                  <a:pt x="587650" y="160998"/>
                  <a:pt x="679571" y="142613"/>
                </a:cubicBezTo>
                <a:cubicBezTo>
                  <a:pt x="763915" y="100441"/>
                  <a:pt x="657498" y="149971"/>
                  <a:pt x="755072" y="117446"/>
                </a:cubicBezTo>
                <a:cubicBezTo>
                  <a:pt x="766936" y="113491"/>
                  <a:pt x="776604" y="104104"/>
                  <a:pt x="788628" y="100668"/>
                </a:cubicBezTo>
                <a:cubicBezTo>
                  <a:pt x="816048" y="92834"/>
                  <a:pt x="846041" y="94481"/>
                  <a:pt x="872518" y="83890"/>
                </a:cubicBezTo>
                <a:cubicBezTo>
                  <a:pt x="885348" y="78758"/>
                  <a:pt x="922095" y="63107"/>
                  <a:pt x="939630" y="58723"/>
                </a:cubicBezTo>
                <a:cubicBezTo>
                  <a:pt x="953463" y="55265"/>
                  <a:pt x="967819" y="54086"/>
                  <a:pt x="981575" y="50334"/>
                </a:cubicBezTo>
                <a:cubicBezTo>
                  <a:pt x="998637" y="45681"/>
                  <a:pt x="1014751" y="37845"/>
                  <a:pt x="1031909" y="33556"/>
                </a:cubicBezTo>
                <a:cubicBezTo>
                  <a:pt x="1066475" y="24914"/>
                  <a:pt x="1076947" y="21349"/>
                  <a:pt x="1115799" y="16778"/>
                </a:cubicBezTo>
                <a:cubicBezTo>
                  <a:pt x="1171168" y="10264"/>
                  <a:pt x="1273842" y="3692"/>
                  <a:pt x="1325524" y="0"/>
                </a:cubicBezTo>
                <a:lnTo>
                  <a:pt x="1694639" y="8389"/>
                </a:lnTo>
                <a:cubicBezTo>
                  <a:pt x="1708886" y="8970"/>
                  <a:pt x="1722555" y="14227"/>
                  <a:pt x="1736584" y="16778"/>
                </a:cubicBezTo>
                <a:cubicBezTo>
                  <a:pt x="1779263" y="24538"/>
                  <a:pt x="1801651" y="27272"/>
                  <a:pt x="1845641" y="33556"/>
                </a:cubicBezTo>
                <a:cubicBezTo>
                  <a:pt x="1980328" y="87431"/>
                  <a:pt x="1785815" y="13092"/>
                  <a:pt x="1937920" y="58723"/>
                </a:cubicBezTo>
                <a:cubicBezTo>
                  <a:pt x="1949898" y="62316"/>
                  <a:pt x="1959767" y="71110"/>
                  <a:pt x="1971476" y="75501"/>
                </a:cubicBezTo>
                <a:cubicBezTo>
                  <a:pt x="1982271" y="79549"/>
                  <a:pt x="1993946" y="80723"/>
                  <a:pt x="2005032" y="83890"/>
                </a:cubicBezTo>
                <a:cubicBezTo>
                  <a:pt x="2013535" y="86319"/>
                  <a:pt x="2021620" y="90134"/>
                  <a:pt x="2030199" y="92279"/>
                </a:cubicBezTo>
                <a:cubicBezTo>
                  <a:pt x="2044032" y="95737"/>
                  <a:pt x="2058487" y="96571"/>
                  <a:pt x="2072144" y="100668"/>
                </a:cubicBezTo>
                <a:cubicBezTo>
                  <a:pt x="2086568" y="104995"/>
                  <a:pt x="2099561" y="113484"/>
                  <a:pt x="2114089" y="117446"/>
                </a:cubicBezTo>
                <a:cubicBezTo>
                  <a:pt x="2130499" y="121921"/>
                  <a:pt x="2147921" y="121710"/>
                  <a:pt x="2164423" y="125835"/>
                </a:cubicBezTo>
                <a:cubicBezTo>
                  <a:pt x="2181581" y="130124"/>
                  <a:pt x="2197979" y="137020"/>
                  <a:pt x="2214757" y="142613"/>
                </a:cubicBezTo>
                <a:cubicBezTo>
                  <a:pt x="2223146" y="145409"/>
                  <a:pt x="2231150" y="149905"/>
                  <a:pt x="2239924" y="151002"/>
                </a:cubicBezTo>
                <a:lnTo>
                  <a:pt x="2307036" y="159391"/>
                </a:lnTo>
                <a:cubicBezTo>
                  <a:pt x="2426651" y="199263"/>
                  <a:pt x="2302177" y="159201"/>
                  <a:pt x="2390926" y="184558"/>
                </a:cubicBezTo>
                <a:cubicBezTo>
                  <a:pt x="2475171" y="208628"/>
                  <a:pt x="2344748" y="175111"/>
                  <a:pt x="2449649" y="201336"/>
                </a:cubicBezTo>
                <a:cubicBezTo>
                  <a:pt x="2479477" y="216250"/>
                  <a:pt x="2479569" y="218274"/>
                  <a:pt x="2508371" y="226503"/>
                </a:cubicBezTo>
                <a:cubicBezTo>
                  <a:pt x="2519457" y="229670"/>
                  <a:pt x="2531132" y="230844"/>
                  <a:pt x="2541927" y="234892"/>
                </a:cubicBezTo>
                <a:cubicBezTo>
                  <a:pt x="2553636" y="239283"/>
                  <a:pt x="2563774" y="247279"/>
                  <a:pt x="2575483" y="251670"/>
                </a:cubicBezTo>
                <a:cubicBezTo>
                  <a:pt x="2637689" y="274997"/>
                  <a:pt x="2589213" y="235657"/>
                  <a:pt x="2676151" y="293615"/>
                </a:cubicBezTo>
                <a:cubicBezTo>
                  <a:pt x="2696069" y="306893"/>
                  <a:pt x="2716664" y="319952"/>
                  <a:pt x="2734874" y="335560"/>
                </a:cubicBezTo>
                <a:cubicBezTo>
                  <a:pt x="2743882" y="343281"/>
                  <a:pt x="2750387" y="353831"/>
                  <a:pt x="2760041" y="360727"/>
                </a:cubicBezTo>
                <a:cubicBezTo>
                  <a:pt x="2770217" y="367996"/>
                  <a:pt x="2783421" y="370236"/>
                  <a:pt x="2793597" y="377505"/>
                </a:cubicBezTo>
                <a:cubicBezTo>
                  <a:pt x="2803251" y="384401"/>
                  <a:pt x="2809650" y="395077"/>
                  <a:pt x="2818764" y="402672"/>
                </a:cubicBezTo>
                <a:cubicBezTo>
                  <a:pt x="2866319" y="442301"/>
                  <a:pt x="2820051" y="395202"/>
                  <a:pt x="2877487" y="436228"/>
                </a:cubicBezTo>
                <a:cubicBezTo>
                  <a:pt x="2887141" y="443124"/>
                  <a:pt x="2893000" y="454499"/>
                  <a:pt x="2902654" y="461395"/>
                </a:cubicBezTo>
                <a:cubicBezTo>
                  <a:pt x="2912830" y="468664"/>
                  <a:pt x="2925805" y="471236"/>
                  <a:pt x="2936210" y="478173"/>
                </a:cubicBezTo>
                <a:cubicBezTo>
                  <a:pt x="2959477" y="493684"/>
                  <a:pt x="2980055" y="512996"/>
                  <a:pt x="3003322" y="528507"/>
                </a:cubicBezTo>
                <a:cubicBezTo>
                  <a:pt x="3011711" y="534100"/>
                  <a:pt x="3020744" y="538830"/>
                  <a:pt x="3028489" y="545285"/>
                </a:cubicBezTo>
                <a:cubicBezTo>
                  <a:pt x="3037603" y="552880"/>
                  <a:pt x="3044648" y="562731"/>
                  <a:pt x="3053656" y="570452"/>
                </a:cubicBezTo>
                <a:cubicBezTo>
                  <a:pt x="3081083" y="593961"/>
                  <a:pt x="3085814" y="593422"/>
                  <a:pt x="3112379" y="612396"/>
                </a:cubicBezTo>
                <a:cubicBezTo>
                  <a:pt x="3123756" y="620523"/>
                  <a:pt x="3134558" y="629436"/>
                  <a:pt x="3145935" y="637563"/>
                </a:cubicBezTo>
                <a:cubicBezTo>
                  <a:pt x="3154139" y="643423"/>
                  <a:pt x="3163357" y="647886"/>
                  <a:pt x="3171102" y="654341"/>
                </a:cubicBezTo>
                <a:cubicBezTo>
                  <a:pt x="3180216" y="661936"/>
                  <a:pt x="3187261" y="671787"/>
                  <a:pt x="3196269" y="679508"/>
                </a:cubicBezTo>
                <a:cubicBezTo>
                  <a:pt x="3234302" y="712108"/>
                  <a:pt x="3254921" y="712957"/>
                  <a:pt x="3288548" y="763398"/>
                </a:cubicBezTo>
                <a:cubicBezTo>
                  <a:pt x="3330205" y="825883"/>
                  <a:pt x="3276666" y="749139"/>
                  <a:pt x="3330493" y="813732"/>
                </a:cubicBezTo>
                <a:cubicBezTo>
                  <a:pt x="3365447" y="855677"/>
                  <a:pt x="3326299" y="824917"/>
                  <a:pt x="3372438" y="855677"/>
                </a:cubicBezTo>
                <a:cubicBezTo>
                  <a:pt x="3378030" y="864066"/>
                  <a:pt x="3382761" y="873099"/>
                  <a:pt x="3389215" y="880844"/>
                </a:cubicBezTo>
                <a:cubicBezTo>
                  <a:pt x="3396810" y="889958"/>
                  <a:pt x="3407629" y="896257"/>
                  <a:pt x="3414382" y="906011"/>
                </a:cubicBezTo>
                <a:cubicBezTo>
                  <a:pt x="3554667" y="1108644"/>
                  <a:pt x="3370245" y="869533"/>
                  <a:pt x="3523439" y="1073791"/>
                </a:cubicBezTo>
                <a:cubicBezTo>
                  <a:pt x="3555929" y="1117111"/>
                  <a:pt x="3597108" y="1169879"/>
                  <a:pt x="3615718" y="1216404"/>
                </a:cubicBezTo>
                <a:cubicBezTo>
                  <a:pt x="3621311" y="1230386"/>
                  <a:pt x="3627350" y="1244197"/>
                  <a:pt x="3632496" y="1258349"/>
                </a:cubicBezTo>
                <a:cubicBezTo>
                  <a:pt x="3638540" y="1274970"/>
                  <a:pt x="3641365" y="1292865"/>
                  <a:pt x="3649274" y="1308683"/>
                </a:cubicBezTo>
                <a:cubicBezTo>
                  <a:pt x="3663858" y="1337851"/>
                  <a:pt x="3687497" y="1362295"/>
                  <a:pt x="3699608" y="1392573"/>
                </a:cubicBezTo>
                <a:cubicBezTo>
                  <a:pt x="3705201" y="1406555"/>
                  <a:pt x="3711624" y="1420232"/>
                  <a:pt x="3716386" y="1434518"/>
                </a:cubicBezTo>
                <a:cubicBezTo>
                  <a:pt x="3720032" y="1445456"/>
                  <a:pt x="3720835" y="1457239"/>
                  <a:pt x="3724775" y="1468074"/>
                </a:cubicBezTo>
                <a:cubicBezTo>
                  <a:pt x="3732053" y="1488088"/>
                  <a:pt x="3742664" y="1506782"/>
                  <a:pt x="3749942" y="1526796"/>
                </a:cubicBezTo>
                <a:cubicBezTo>
                  <a:pt x="3753882" y="1537631"/>
                  <a:pt x="3754685" y="1549414"/>
                  <a:pt x="3758331" y="1560352"/>
                </a:cubicBezTo>
                <a:cubicBezTo>
                  <a:pt x="3763093" y="1574638"/>
                  <a:pt x="3770680" y="1587904"/>
                  <a:pt x="3775109" y="1602297"/>
                </a:cubicBezTo>
                <a:cubicBezTo>
                  <a:pt x="3781890" y="1624336"/>
                  <a:pt x="3791887" y="1669409"/>
                  <a:pt x="3791887" y="1669409"/>
                </a:cubicBezTo>
                <a:cubicBezTo>
                  <a:pt x="3794677" y="1697312"/>
                  <a:pt x="3808665" y="1832521"/>
                  <a:pt x="3808665" y="1853967"/>
                </a:cubicBezTo>
                <a:cubicBezTo>
                  <a:pt x="3808665" y="1979833"/>
                  <a:pt x="3804935" y="2105692"/>
                  <a:pt x="3800276" y="2231472"/>
                </a:cubicBezTo>
                <a:cubicBezTo>
                  <a:pt x="3796199" y="2341562"/>
                  <a:pt x="3798048" y="2273941"/>
                  <a:pt x="3783498" y="2332140"/>
                </a:cubicBezTo>
                <a:cubicBezTo>
                  <a:pt x="3779512" y="2348085"/>
                  <a:pt x="3773179" y="2390418"/>
                  <a:pt x="3766720" y="2407641"/>
                </a:cubicBezTo>
                <a:cubicBezTo>
                  <a:pt x="3762329" y="2419350"/>
                  <a:pt x="3755535" y="2430011"/>
                  <a:pt x="3749942" y="2441196"/>
                </a:cubicBezTo>
                <a:cubicBezTo>
                  <a:pt x="3746618" y="2457818"/>
                  <a:pt x="3739088" y="2498926"/>
                  <a:pt x="3733164" y="2516697"/>
                </a:cubicBezTo>
                <a:cubicBezTo>
                  <a:pt x="3728402" y="2530983"/>
                  <a:pt x="3721673" y="2544542"/>
                  <a:pt x="3716386" y="2558642"/>
                </a:cubicBezTo>
                <a:cubicBezTo>
                  <a:pt x="3713281" y="2566922"/>
                  <a:pt x="3711952" y="2575900"/>
                  <a:pt x="3707997" y="2583809"/>
                </a:cubicBezTo>
                <a:cubicBezTo>
                  <a:pt x="3700705" y="2598393"/>
                  <a:pt x="3690122" y="2611170"/>
                  <a:pt x="3682830" y="2625754"/>
                </a:cubicBezTo>
                <a:cubicBezTo>
                  <a:pt x="3648116" y="2695183"/>
                  <a:pt x="3710033" y="2597194"/>
                  <a:pt x="3657663" y="2684477"/>
                </a:cubicBezTo>
                <a:cubicBezTo>
                  <a:pt x="3628735" y="2732691"/>
                  <a:pt x="3627619" y="2728216"/>
                  <a:pt x="3598940" y="2768367"/>
                </a:cubicBezTo>
                <a:cubicBezTo>
                  <a:pt x="3593080" y="2776571"/>
                  <a:pt x="3587755" y="2785145"/>
                  <a:pt x="3582162" y="2793534"/>
                </a:cubicBezTo>
                <a:cubicBezTo>
                  <a:pt x="3579366" y="2804719"/>
                  <a:pt x="3580008" y="2817392"/>
                  <a:pt x="3573773" y="2827090"/>
                </a:cubicBezTo>
                <a:cubicBezTo>
                  <a:pt x="3527140" y="2899630"/>
                  <a:pt x="3518792" y="2901275"/>
                  <a:pt x="3464716" y="2944536"/>
                </a:cubicBezTo>
                <a:cubicBezTo>
                  <a:pt x="3403039" y="3047331"/>
                  <a:pt x="3472484" y="2945156"/>
                  <a:pt x="3414382" y="3003259"/>
                </a:cubicBezTo>
                <a:cubicBezTo>
                  <a:pt x="3401721" y="3015920"/>
                  <a:pt x="3393488" y="3032543"/>
                  <a:pt x="3380827" y="3045204"/>
                </a:cubicBezTo>
                <a:cubicBezTo>
                  <a:pt x="3363353" y="3062679"/>
                  <a:pt x="3325294" y="3083557"/>
                  <a:pt x="3305326" y="3095538"/>
                </a:cubicBezTo>
                <a:cubicBezTo>
                  <a:pt x="3285875" y="3124714"/>
                  <a:pt x="3286104" y="3127935"/>
                  <a:pt x="3254992" y="3154261"/>
                </a:cubicBezTo>
                <a:cubicBezTo>
                  <a:pt x="3230653" y="3174856"/>
                  <a:pt x="3198621" y="3187478"/>
                  <a:pt x="3179491" y="3212984"/>
                </a:cubicBezTo>
                <a:cubicBezTo>
                  <a:pt x="3146821" y="3256544"/>
                  <a:pt x="3166830" y="3240287"/>
                  <a:pt x="3120768" y="3263318"/>
                </a:cubicBezTo>
                <a:cubicBezTo>
                  <a:pt x="3087692" y="3312932"/>
                  <a:pt x="3124619" y="3266559"/>
                  <a:pt x="3070434" y="3305263"/>
                </a:cubicBezTo>
                <a:cubicBezTo>
                  <a:pt x="3060780" y="3312159"/>
                  <a:pt x="3054758" y="3323312"/>
                  <a:pt x="3045267" y="3330430"/>
                </a:cubicBezTo>
                <a:cubicBezTo>
                  <a:pt x="3016995" y="3351633"/>
                  <a:pt x="2958426" y="3375325"/>
                  <a:pt x="2936210" y="3397541"/>
                </a:cubicBezTo>
                <a:cubicBezTo>
                  <a:pt x="2902890" y="3430861"/>
                  <a:pt x="2922553" y="3419831"/>
                  <a:pt x="2877487" y="3431097"/>
                </a:cubicBezTo>
                <a:cubicBezTo>
                  <a:pt x="2821637" y="3472984"/>
                  <a:pt x="2866707" y="3440980"/>
                  <a:pt x="2801986" y="3481431"/>
                </a:cubicBezTo>
                <a:cubicBezTo>
                  <a:pt x="2741958" y="3518948"/>
                  <a:pt x="2817096" y="3474154"/>
                  <a:pt x="2743263" y="3523376"/>
                </a:cubicBezTo>
                <a:cubicBezTo>
                  <a:pt x="2721313" y="3538009"/>
                  <a:pt x="2698101" y="3550688"/>
                  <a:pt x="2676151" y="3565321"/>
                </a:cubicBezTo>
                <a:cubicBezTo>
                  <a:pt x="2667762" y="3570914"/>
                  <a:pt x="2659188" y="3576239"/>
                  <a:pt x="2650984" y="3582099"/>
                </a:cubicBezTo>
                <a:cubicBezTo>
                  <a:pt x="2639607" y="3590226"/>
                  <a:pt x="2629934" y="3601013"/>
                  <a:pt x="2617428" y="3607266"/>
                </a:cubicBezTo>
                <a:cubicBezTo>
                  <a:pt x="2601610" y="3615175"/>
                  <a:pt x="2581809" y="3614234"/>
                  <a:pt x="2567094" y="3624044"/>
                </a:cubicBezTo>
                <a:cubicBezTo>
                  <a:pt x="2455361" y="3698533"/>
                  <a:pt x="2620963" y="3591320"/>
                  <a:pt x="2516760" y="3649211"/>
                </a:cubicBezTo>
                <a:cubicBezTo>
                  <a:pt x="2499133" y="3659004"/>
                  <a:pt x="2485557" y="3676390"/>
                  <a:pt x="2466427" y="3682767"/>
                </a:cubicBezTo>
                <a:cubicBezTo>
                  <a:pt x="2449649" y="3688360"/>
                  <a:pt x="2432254" y="3692362"/>
                  <a:pt x="2416093" y="3699545"/>
                </a:cubicBezTo>
                <a:cubicBezTo>
                  <a:pt x="2406880" y="3703640"/>
                  <a:pt x="2400139" y="3712228"/>
                  <a:pt x="2390926" y="3716323"/>
                </a:cubicBezTo>
                <a:cubicBezTo>
                  <a:pt x="2374765" y="3723506"/>
                  <a:pt x="2357013" y="3726533"/>
                  <a:pt x="2340592" y="3733101"/>
                </a:cubicBezTo>
                <a:cubicBezTo>
                  <a:pt x="2318908" y="3741775"/>
                  <a:pt x="2269853" y="3762349"/>
                  <a:pt x="2248313" y="3766657"/>
                </a:cubicBezTo>
                <a:cubicBezTo>
                  <a:pt x="2234331" y="3769453"/>
                  <a:pt x="2220124" y="3771294"/>
                  <a:pt x="2206368" y="3775046"/>
                </a:cubicBezTo>
                <a:cubicBezTo>
                  <a:pt x="2189306" y="3779699"/>
                  <a:pt x="2173479" y="3788917"/>
                  <a:pt x="2156034" y="3791824"/>
                </a:cubicBezTo>
                <a:cubicBezTo>
                  <a:pt x="2139256" y="3794620"/>
                  <a:pt x="2122202" y="3796088"/>
                  <a:pt x="2105700" y="3800213"/>
                </a:cubicBezTo>
                <a:cubicBezTo>
                  <a:pt x="2074563" y="3807997"/>
                  <a:pt x="2052878" y="3820942"/>
                  <a:pt x="2021810" y="3825380"/>
                </a:cubicBezTo>
                <a:cubicBezTo>
                  <a:pt x="1961164" y="3834044"/>
                  <a:pt x="1913096" y="3830858"/>
                  <a:pt x="1854030" y="3850547"/>
                </a:cubicBezTo>
                <a:cubicBezTo>
                  <a:pt x="1837252" y="3856140"/>
                  <a:pt x="1820854" y="3863036"/>
                  <a:pt x="1803696" y="3867325"/>
                </a:cubicBezTo>
                <a:cubicBezTo>
                  <a:pt x="1787194" y="3871450"/>
                  <a:pt x="1770097" y="3872671"/>
                  <a:pt x="1753362" y="3875714"/>
                </a:cubicBezTo>
                <a:cubicBezTo>
                  <a:pt x="1668813" y="3891086"/>
                  <a:pt x="1757973" y="3878283"/>
                  <a:pt x="1644305" y="3892492"/>
                </a:cubicBezTo>
                <a:cubicBezTo>
                  <a:pt x="1624731" y="3898085"/>
                  <a:pt x="1605503" y="3905076"/>
                  <a:pt x="1585582" y="3909270"/>
                </a:cubicBezTo>
                <a:cubicBezTo>
                  <a:pt x="1552293" y="3916278"/>
                  <a:pt x="1518273" y="3919376"/>
                  <a:pt x="1484915" y="3926048"/>
                </a:cubicBezTo>
                <a:cubicBezTo>
                  <a:pt x="1470933" y="3928844"/>
                  <a:pt x="1456726" y="3930685"/>
                  <a:pt x="1442970" y="3934437"/>
                </a:cubicBezTo>
                <a:cubicBezTo>
                  <a:pt x="1425908" y="3939090"/>
                  <a:pt x="1409794" y="3946926"/>
                  <a:pt x="1392636" y="3951215"/>
                </a:cubicBezTo>
                <a:cubicBezTo>
                  <a:pt x="1376134" y="3955340"/>
                  <a:pt x="1359037" y="3956561"/>
                  <a:pt x="1342302" y="3959604"/>
                </a:cubicBezTo>
                <a:cubicBezTo>
                  <a:pt x="1282055" y="3970558"/>
                  <a:pt x="1257682" y="3980373"/>
                  <a:pt x="1182911" y="3984771"/>
                </a:cubicBezTo>
                <a:lnTo>
                  <a:pt x="1040298" y="3993160"/>
                </a:lnTo>
                <a:cubicBezTo>
                  <a:pt x="950815" y="3990364"/>
                  <a:pt x="861099" y="3991817"/>
                  <a:pt x="771850" y="3984771"/>
                </a:cubicBezTo>
                <a:cubicBezTo>
                  <a:pt x="754219" y="3983379"/>
                  <a:pt x="738294" y="3973586"/>
                  <a:pt x="721516" y="3967993"/>
                </a:cubicBezTo>
                <a:lnTo>
                  <a:pt x="696349" y="3959604"/>
                </a:lnTo>
                <a:cubicBezTo>
                  <a:pt x="671883" y="3951449"/>
                  <a:pt x="661322" y="3949247"/>
                  <a:pt x="637627" y="3934437"/>
                </a:cubicBezTo>
                <a:cubicBezTo>
                  <a:pt x="625771" y="3927027"/>
                  <a:pt x="615927" y="3916680"/>
                  <a:pt x="604071" y="3909270"/>
                </a:cubicBezTo>
                <a:cubicBezTo>
                  <a:pt x="593466" y="3902642"/>
                  <a:pt x="581120" y="3899120"/>
                  <a:pt x="570515" y="3892492"/>
                </a:cubicBezTo>
                <a:cubicBezTo>
                  <a:pt x="469633" y="3829441"/>
                  <a:pt x="612251" y="3907290"/>
                  <a:pt x="495014" y="3842158"/>
                </a:cubicBezTo>
                <a:cubicBezTo>
                  <a:pt x="484082" y="3836085"/>
                  <a:pt x="471634" y="3832649"/>
                  <a:pt x="461458" y="3825380"/>
                </a:cubicBezTo>
                <a:cubicBezTo>
                  <a:pt x="451804" y="3818484"/>
                  <a:pt x="445299" y="3807934"/>
                  <a:pt x="436291" y="3800213"/>
                </a:cubicBezTo>
                <a:cubicBezTo>
                  <a:pt x="425675" y="3791114"/>
                  <a:pt x="413185" y="3784335"/>
                  <a:pt x="402735" y="3775046"/>
                </a:cubicBezTo>
                <a:cubicBezTo>
                  <a:pt x="387956" y="3761909"/>
                  <a:pt x="375671" y="3746122"/>
                  <a:pt x="360790" y="3733101"/>
                </a:cubicBezTo>
                <a:cubicBezTo>
                  <a:pt x="320444" y="3697798"/>
                  <a:pt x="332012" y="3736073"/>
                  <a:pt x="285289" y="3665989"/>
                </a:cubicBezTo>
                <a:cubicBezTo>
                  <a:pt x="241801" y="3600757"/>
                  <a:pt x="264330" y="3631401"/>
                  <a:pt x="218177" y="3573710"/>
                </a:cubicBezTo>
                <a:cubicBezTo>
                  <a:pt x="197091" y="3510452"/>
                  <a:pt x="225535" y="3588425"/>
                  <a:pt x="193010" y="3523376"/>
                </a:cubicBezTo>
                <a:cubicBezTo>
                  <a:pt x="189055" y="3515467"/>
                  <a:pt x="189526" y="3505567"/>
                  <a:pt x="184621" y="3498209"/>
                </a:cubicBezTo>
                <a:cubicBezTo>
                  <a:pt x="178040" y="3488338"/>
                  <a:pt x="166350" y="3482696"/>
                  <a:pt x="159454" y="3473042"/>
                </a:cubicBezTo>
                <a:cubicBezTo>
                  <a:pt x="152185" y="3462866"/>
                  <a:pt x="148269" y="3450671"/>
                  <a:pt x="142676" y="3439486"/>
                </a:cubicBezTo>
                <a:cubicBezTo>
                  <a:pt x="139454" y="3420155"/>
                  <a:pt x="136224" y="3384636"/>
                  <a:pt x="125898" y="3363985"/>
                </a:cubicBezTo>
                <a:cubicBezTo>
                  <a:pt x="121389" y="3354967"/>
                  <a:pt x="114713" y="3347208"/>
                  <a:pt x="109120" y="3338819"/>
                </a:cubicBezTo>
                <a:cubicBezTo>
                  <a:pt x="106324" y="3322041"/>
                  <a:pt x="104421" y="3305089"/>
                  <a:pt x="100731" y="3288485"/>
                </a:cubicBezTo>
                <a:cubicBezTo>
                  <a:pt x="98813" y="3279853"/>
                  <a:pt x="94669" y="3271849"/>
                  <a:pt x="92342" y="3263318"/>
                </a:cubicBezTo>
                <a:cubicBezTo>
                  <a:pt x="86275" y="3241071"/>
                  <a:pt x="82856" y="3218082"/>
                  <a:pt x="75564" y="3196206"/>
                </a:cubicBezTo>
                <a:cubicBezTo>
                  <a:pt x="72768" y="3187817"/>
                  <a:pt x="69604" y="3179542"/>
                  <a:pt x="67175" y="3171039"/>
                </a:cubicBezTo>
                <a:cubicBezTo>
                  <a:pt x="63591" y="3158496"/>
                  <a:pt x="57102" y="3125725"/>
                  <a:pt x="50397" y="3112316"/>
                </a:cubicBezTo>
                <a:cubicBezTo>
                  <a:pt x="45888" y="3103298"/>
                  <a:pt x="39212" y="3095538"/>
                  <a:pt x="33619" y="3087149"/>
                </a:cubicBezTo>
                <a:cubicBezTo>
                  <a:pt x="30823" y="3070371"/>
                  <a:pt x="28566" y="3053494"/>
                  <a:pt x="25230" y="3036815"/>
                </a:cubicBezTo>
                <a:cubicBezTo>
                  <a:pt x="22969" y="3025509"/>
                  <a:pt x="19342" y="3014514"/>
                  <a:pt x="16841" y="3003259"/>
                </a:cubicBezTo>
                <a:cubicBezTo>
                  <a:pt x="13748" y="2989340"/>
                  <a:pt x="11248" y="2975296"/>
                  <a:pt x="8452" y="2961314"/>
                </a:cubicBezTo>
                <a:cubicBezTo>
                  <a:pt x="-1282" y="2698484"/>
                  <a:pt x="63" y="2810364"/>
                  <a:pt x="63" y="2625754"/>
                </a:cubicBezTo>
              </a:path>
            </a:pathLst>
          </a:cu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pic>
        <p:nvPicPr>
          <p:cNvPr id="49" name="Graphic 48" descr="Statistics">
            <a:extLst>
              <a:ext uri="{FF2B5EF4-FFF2-40B4-BE49-F238E27FC236}">
                <a16:creationId xmlns:a16="http://schemas.microsoft.com/office/drawing/2014/main" id="{8F5AF77C-589B-1BAE-E870-03C17B52E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3499" y="4254274"/>
            <a:ext cx="1137797" cy="1137797"/>
          </a:xfrm>
          <a:prstGeom prst="rect">
            <a:avLst/>
          </a:prstGeom>
        </p:spPr>
      </p:pic>
      <p:sp>
        <p:nvSpPr>
          <p:cNvPr id="50" name="Arrow: Notched Right 49">
            <a:extLst>
              <a:ext uri="{FF2B5EF4-FFF2-40B4-BE49-F238E27FC236}">
                <a16:creationId xmlns:a16="http://schemas.microsoft.com/office/drawing/2014/main" id="{47EB68F6-F27E-39EF-55BE-B91D14DB59C0}"/>
              </a:ext>
            </a:extLst>
          </p:cNvPr>
          <p:cNvSpPr/>
          <p:nvPr/>
        </p:nvSpPr>
        <p:spPr>
          <a:xfrm>
            <a:off x="6250306" y="4014995"/>
            <a:ext cx="1217443" cy="54029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1" name="Graphic 50" descr="Home">
            <a:extLst>
              <a:ext uri="{FF2B5EF4-FFF2-40B4-BE49-F238E27FC236}">
                <a16:creationId xmlns:a16="http://schemas.microsoft.com/office/drawing/2014/main" id="{BA3838EB-19BC-CD94-C03B-8F5E74588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932" y="3354226"/>
            <a:ext cx="1137797" cy="1137797"/>
          </a:xfrm>
          <a:prstGeom prst="rect">
            <a:avLst/>
          </a:prstGeom>
        </p:spPr>
      </p:pic>
      <p:pic>
        <p:nvPicPr>
          <p:cNvPr id="52" name="Graphic 51" descr="Clipboard">
            <a:extLst>
              <a:ext uri="{FF2B5EF4-FFF2-40B4-BE49-F238E27FC236}">
                <a16:creationId xmlns:a16="http://schemas.microsoft.com/office/drawing/2014/main" id="{3C67023A-3429-7240-212B-726CBD03B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6943" y="2979281"/>
            <a:ext cx="1137797" cy="1137797"/>
          </a:xfrm>
          <a:prstGeom prst="rect">
            <a:avLst/>
          </a:prstGeom>
        </p:spPr>
      </p:pic>
      <p:pic>
        <p:nvPicPr>
          <p:cNvPr id="53" name="Graphic 52" descr="Research">
            <a:extLst>
              <a:ext uri="{FF2B5EF4-FFF2-40B4-BE49-F238E27FC236}">
                <a16:creationId xmlns:a16="http://schemas.microsoft.com/office/drawing/2014/main" id="{929BB9AC-6204-BCE2-172D-F66261D33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5013" y="4995548"/>
            <a:ext cx="1137797" cy="1137797"/>
          </a:xfrm>
          <a:prstGeom prst="rect">
            <a:avLst/>
          </a:prstGeom>
        </p:spPr>
      </p:pic>
      <p:pic>
        <p:nvPicPr>
          <p:cNvPr id="54" name="Graphic 53" descr="Recycle">
            <a:extLst>
              <a:ext uri="{FF2B5EF4-FFF2-40B4-BE49-F238E27FC236}">
                <a16:creationId xmlns:a16="http://schemas.microsoft.com/office/drawing/2014/main" id="{D2F2BEF1-623E-59EF-B391-F02B48BD78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59179" y="1646440"/>
            <a:ext cx="1137797" cy="1137797"/>
          </a:xfrm>
          <a:prstGeom prst="rect">
            <a:avLst/>
          </a:prstGeom>
        </p:spPr>
      </p:pic>
      <p:pic>
        <p:nvPicPr>
          <p:cNvPr id="55" name="Graphic 54" descr="Customer review">
            <a:extLst>
              <a:ext uri="{FF2B5EF4-FFF2-40B4-BE49-F238E27FC236}">
                <a16:creationId xmlns:a16="http://schemas.microsoft.com/office/drawing/2014/main" id="{0FA5BCDE-3579-8F39-4B42-84A50FD4FC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1486" y="5324086"/>
            <a:ext cx="1137797" cy="1137797"/>
          </a:xfrm>
          <a:prstGeom prst="rect">
            <a:avLst/>
          </a:prstGeom>
        </p:spPr>
      </p:pic>
      <p:pic>
        <p:nvPicPr>
          <p:cNvPr id="56" name="Picture 2" descr="Binders06-web">
            <a:extLst>
              <a:ext uri="{FF2B5EF4-FFF2-40B4-BE49-F238E27FC236}">
                <a16:creationId xmlns:a16="http://schemas.microsoft.com/office/drawing/2014/main" id="{5595C230-E086-7C3E-9D31-22B198DB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300" y="4611607"/>
            <a:ext cx="1461785" cy="117527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9906E30-9E0B-1BD6-7CD1-8015E69430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11" y="5683864"/>
            <a:ext cx="1319844" cy="879896"/>
          </a:xfrm>
          <a:prstGeom prst="rect">
            <a:avLst/>
          </a:prstGeom>
        </p:spPr>
      </p:pic>
      <p:pic>
        <p:nvPicPr>
          <p:cNvPr id="58" name="Picture 57" descr="A person sitting on a couch&#10;&#10;Description automatically generated">
            <a:extLst>
              <a:ext uri="{FF2B5EF4-FFF2-40B4-BE49-F238E27FC236}">
                <a16:creationId xmlns:a16="http://schemas.microsoft.com/office/drawing/2014/main" id="{B6909EEF-B502-1621-AC41-92460890C4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6626" y="3088694"/>
            <a:ext cx="1720851" cy="1147234"/>
          </a:xfrm>
          <a:prstGeom prst="rect">
            <a:avLst/>
          </a:prstGeom>
        </p:spPr>
      </p:pic>
      <p:pic>
        <p:nvPicPr>
          <p:cNvPr id="59" name="Picture 58" descr="A person sitting next to a window&#10;&#10;Description automatically generated">
            <a:extLst>
              <a:ext uri="{FF2B5EF4-FFF2-40B4-BE49-F238E27FC236}">
                <a16:creationId xmlns:a16="http://schemas.microsoft.com/office/drawing/2014/main" id="{915F284D-AAE6-BCA0-8392-B56D54BAC3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84" y="2532313"/>
            <a:ext cx="1262244" cy="84099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83EFAAC-5A52-3D82-EBBC-A62E4A60824C}"/>
              </a:ext>
            </a:extLst>
          </p:cNvPr>
          <p:cNvSpPr txBox="1"/>
          <p:nvPr/>
        </p:nvSpPr>
        <p:spPr>
          <a:xfrm>
            <a:off x="427789" y="906409"/>
            <a:ext cx="6626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Recommendations</a:t>
            </a:r>
          </a:p>
        </p:txBody>
      </p:sp>
      <p:pic>
        <p:nvPicPr>
          <p:cNvPr id="61" name="Picture 6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860E64-1F3B-971E-687D-ED633599EC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1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25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6BF2503-67CC-BA2B-ADF0-673262626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722406"/>
              </p:ext>
            </p:extLst>
          </p:nvPr>
        </p:nvGraphicFramePr>
        <p:xfrm>
          <a:off x="311150" y="914400"/>
          <a:ext cx="11195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7" name="Picture 4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1EB6D7-2585-B3BF-015F-8BB4D8E65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3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Contact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26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BF3826-34E8-4A84-F052-96113B6A2A89}"/>
              </a:ext>
            </a:extLst>
          </p:cNvPr>
          <p:cNvGrpSpPr/>
          <p:nvPr/>
        </p:nvGrpSpPr>
        <p:grpSpPr>
          <a:xfrm>
            <a:off x="278607" y="1191121"/>
            <a:ext cx="11487150" cy="2518203"/>
            <a:chOff x="278607" y="1191121"/>
            <a:chExt cx="11487150" cy="251820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C5C8E97-B1BC-4A0B-BD20-98E3150DD8C9}"/>
                </a:ext>
              </a:extLst>
            </p:cNvPr>
            <p:cNvSpPr/>
            <p:nvPr/>
          </p:nvSpPr>
          <p:spPr>
            <a:xfrm>
              <a:off x="278607" y="1209012"/>
              <a:ext cx="5202236" cy="2500312"/>
            </a:xfrm>
            <a:custGeom>
              <a:avLst/>
              <a:gdLst>
                <a:gd name="connsiteX0" fmla="*/ 0 w 4167187"/>
                <a:gd name="connsiteY0" fmla="*/ 0 h 2500312"/>
                <a:gd name="connsiteX1" fmla="*/ 4167187 w 4167187"/>
                <a:gd name="connsiteY1" fmla="*/ 0 h 2500312"/>
                <a:gd name="connsiteX2" fmla="*/ 4167187 w 4167187"/>
                <a:gd name="connsiteY2" fmla="*/ 2500312 h 2500312"/>
                <a:gd name="connsiteX3" fmla="*/ 0 w 4167187"/>
                <a:gd name="connsiteY3" fmla="*/ 2500312 h 2500312"/>
                <a:gd name="connsiteX4" fmla="*/ 0 w 4167187"/>
                <a:gd name="connsiteY4" fmla="*/ 0 h 250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7187" h="2500312">
                  <a:moveTo>
                    <a:pt x="0" y="0"/>
                  </a:moveTo>
                  <a:lnTo>
                    <a:pt x="4167187" y="0"/>
                  </a:lnTo>
                  <a:lnTo>
                    <a:pt x="4167187" y="2500312"/>
                  </a:lnTo>
                  <a:lnTo>
                    <a:pt x="0" y="25003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t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Verdana Pro" panose="020B0604030504040204" pitchFamily="34" charset="0"/>
                </a:rPr>
                <a:t>Jackie Berger</a:t>
              </a:r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>
                  <a:latin typeface="Verdana Pro" panose="020B0604030504040204" pitchFamily="34" charset="0"/>
                </a:rPr>
                <a:t>APPRISE</a:t>
              </a:r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>
                  <a:latin typeface="Verdana Pro" panose="020B0604030504040204" pitchFamily="34" charset="0"/>
                </a:rPr>
                <a:t>Jackie-Berger@appriseinc.org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0FB172-79F8-E9C3-4D30-AB95F7BF6686}"/>
                </a:ext>
              </a:extLst>
            </p:cNvPr>
            <p:cNvSpPr/>
            <p:nvPr/>
          </p:nvSpPr>
          <p:spPr>
            <a:xfrm>
              <a:off x="6269039" y="1191121"/>
              <a:ext cx="5496718" cy="2500312"/>
            </a:xfrm>
            <a:custGeom>
              <a:avLst/>
              <a:gdLst>
                <a:gd name="connsiteX0" fmla="*/ 0 w 4167187"/>
                <a:gd name="connsiteY0" fmla="*/ 0 h 2500312"/>
                <a:gd name="connsiteX1" fmla="*/ 4167187 w 4167187"/>
                <a:gd name="connsiteY1" fmla="*/ 0 h 2500312"/>
                <a:gd name="connsiteX2" fmla="*/ 4167187 w 4167187"/>
                <a:gd name="connsiteY2" fmla="*/ 2500312 h 2500312"/>
                <a:gd name="connsiteX3" fmla="*/ 0 w 4167187"/>
                <a:gd name="connsiteY3" fmla="*/ 2500312 h 2500312"/>
                <a:gd name="connsiteX4" fmla="*/ 0 w 4167187"/>
                <a:gd name="connsiteY4" fmla="*/ 0 h 250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7187" h="2500312">
                  <a:moveTo>
                    <a:pt x="0" y="0"/>
                  </a:moveTo>
                  <a:lnTo>
                    <a:pt x="4167187" y="0"/>
                  </a:lnTo>
                  <a:lnTo>
                    <a:pt x="4167187" y="2500312"/>
                  </a:lnTo>
                  <a:lnTo>
                    <a:pt x="0" y="25003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142836"/>
                <a:satOff val="11748"/>
                <a:lumOff val="-32549"/>
                <a:alphaOff val="0"/>
              </a:schemeClr>
            </a:fillRef>
            <a:effectRef idx="0">
              <a:schemeClr val="accent5">
                <a:hueOff val="5142836"/>
                <a:satOff val="11748"/>
                <a:lumOff val="-3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t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Verdana Pro" panose="020B0604030504040204" pitchFamily="34" charset="0"/>
                </a:rPr>
                <a:t>Patricia King</a:t>
              </a:r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>
                  <a:latin typeface="Verdana Pro" panose="020B0604030504040204" pitchFamily="34" charset="0"/>
                </a:rPr>
                <a:t>PECO</a:t>
              </a:r>
            </a:p>
            <a:p>
              <a:pPr marL="0" lvl="1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>
                  <a:latin typeface="Verdana Pro" panose="020B0604030504040204" pitchFamily="34" charset="0"/>
                </a:rPr>
                <a:t>Patricia.King@peco-energy.com</a:t>
              </a:r>
            </a:p>
          </p:txBody>
        </p:sp>
      </p:grpSp>
      <p:pic>
        <p:nvPicPr>
          <p:cNvPr id="50" name="Picture 4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341042-0DCD-0AF7-9C63-9F0BDA3EE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12434DD-5A19-78D3-EB89-FBBE4EA7395F}"/>
              </a:ext>
            </a:extLst>
          </p:cNvPr>
          <p:cNvSpPr/>
          <p:nvPr/>
        </p:nvSpPr>
        <p:spPr>
          <a:xfrm>
            <a:off x="2957116" y="4019076"/>
            <a:ext cx="5496718" cy="2500312"/>
          </a:xfrm>
          <a:custGeom>
            <a:avLst/>
            <a:gdLst>
              <a:gd name="connsiteX0" fmla="*/ 0 w 4167187"/>
              <a:gd name="connsiteY0" fmla="*/ 0 h 2500312"/>
              <a:gd name="connsiteX1" fmla="*/ 4167187 w 4167187"/>
              <a:gd name="connsiteY1" fmla="*/ 0 h 2500312"/>
              <a:gd name="connsiteX2" fmla="*/ 4167187 w 4167187"/>
              <a:gd name="connsiteY2" fmla="*/ 2500312 h 2500312"/>
              <a:gd name="connsiteX3" fmla="*/ 0 w 4167187"/>
              <a:gd name="connsiteY3" fmla="*/ 2500312 h 2500312"/>
              <a:gd name="connsiteX4" fmla="*/ 0 w 4167187"/>
              <a:gd name="connsiteY4" fmla="*/ 0 h 250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187" h="2500312">
                <a:moveTo>
                  <a:pt x="0" y="0"/>
                </a:moveTo>
                <a:lnTo>
                  <a:pt x="4167187" y="0"/>
                </a:lnTo>
                <a:lnTo>
                  <a:pt x="4167187" y="2500312"/>
                </a:lnTo>
                <a:lnTo>
                  <a:pt x="0" y="250031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5142836"/>
              <a:satOff val="11748"/>
              <a:lumOff val="-32549"/>
              <a:alphaOff val="0"/>
            </a:schemeClr>
          </a:fillRef>
          <a:effectRef idx="0">
            <a:schemeClr val="accent5">
              <a:hueOff val="5142836"/>
              <a:satOff val="11748"/>
              <a:lumOff val="-32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90" tIns="148590" rIns="148590" bIns="148590" numCol="1" spcCol="1270" anchor="t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Verdana Pro" panose="020B0604030504040204" pitchFamily="34" charset="0"/>
              </a:rPr>
              <a:t>Mark Kehl</a:t>
            </a:r>
          </a:p>
          <a:p>
            <a:pPr marL="0" lvl="1" algn="ctr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>
                <a:latin typeface="Verdana Pro" panose="020B0604030504040204" pitchFamily="34" charset="0"/>
              </a:rPr>
              <a:t>PECO</a:t>
            </a:r>
          </a:p>
          <a:p>
            <a:pPr marL="0" lvl="1" algn="ctr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>
                <a:latin typeface="Verdana Pro" panose="020B0604030504040204" pitchFamily="34" charset="0"/>
              </a:rPr>
              <a:t>Mark.Kehl@peco-energy.com</a:t>
            </a:r>
          </a:p>
        </p:txBody>
      </p:sp>
    </p:spTree>
    <p:extLst>
      <p:ext uri="{BB962C8B-B14F-4D97-AF65-F5344CB8AC3E}">
        <p14:creationId xmlns:p14="http://schemas.microsoft.com/office/powerpoint/2010/main" val="267628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C6D3C3-3D64-4C4F-8CD0-E020A95C4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 dirty="0">
                <a:sym typeface="Lato"/>
              </a:rPr>
              <a:t>Continuing the learning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CAF4DA-927C-4FAC-BCD2-47285FCD2D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2412968"/>
          </a:xfrm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APPRISE: </a:t>
            </a:r>
            <a:r>
              <a:rPr lang="en-US" dirty="0">
                <a:latin typeface="Verdana Pro" panose="020B0604030504040204" pitchFamily="34" charset="0"/>
                <a:hlinkClick r:id="rId3"/>
              </a:rPr>
              <a:t>www.appriseinc.org</a:t>
            </a:r>
            <a:endParaRPr lang="en-US" dirty="0">
              <a:latin typeface="Verdana Pro" panose="020B0604030504040204" pitchFamily="34" charset="0"/>
            </a:endParaRPr>
          </a:p>
          <a:p>
            <a:pPr lvl="1"/>
            <a:r>
              <a:rPr lang="en-US" dirty="0">
                <a:latin typeface="Verdana Pro" panose="020B0604030504040204" pitchFamily="34" charset="0"/>
              </a:rPr>
              <a:t>Reports &amp; presentations available online</a:t>
            </a:r>
          </a:p>
          <a:p>
            <a:r>
              <a:rPr lang="en-US" dirty="0">
                <a:latin typeface="Verdana Pro" panose="020B0604030504040204" pitchFamily="34" charset="0"/>
              </a:rPr>
              <a:t>PECO: </a:t>
            </a:r>
            <a:r>
              <a:rPr lang="en-US" dirty="0">
                <a:latin typeface="Verdana Pro" panose="020B0604030504040204" pitchFamily="34" charset="0"/>
                <a:hlinkClick r:id="rId4"/>
              </a:rPr>
              <a:t>PECO.com/Help</a:t>
            </a:r>
            <a:endParaRPr lang="en-US" dirty="0">
              <a:latin typeface="Verdana Pro" panose="020B0604030504040204" pitchFamily="34" charset="0"/>
            </a:endParaRPr>
          </a:p>
          <a:p>
            <a:pPr lvl="1"/>
            <a:r>
              <a:rPr lang="en-US" dirty="0">
                <a:latin typeface="Verdana Pro" panose="020B0604030504040204" pitchFamily="34" charset="0"/>
              </a:rPr>
              <a:t>Links to assistance programs</a:t>
            </a:r>
          </a:p>
          <a:p>
            <a:endParaRPr lang="en-US" dirty="0">
              <a:latin typeface="Verdana Pro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44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Presentation Overview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3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0854025-CE8C-5216-173B-F45CDE005236}"/>
              </a:ext>
            </a:extLst>
          </p:cNvPr>
          <p:cNvGrpSpPr>
            <a:grpSpLocks noChangeAspect="1"/>
          </p:cNvGrpSpPr>
          <p:nvPr/>
        </p:nvGrpSpPr>
        <p:grpSpPr>
          <a:xfrm>
            <a:off x="359656" y="2055104"/>
            <a:ext cx="11379954" cy="3623152"/>
            <a:chOff x="82552" y="2002181"/>
            <a:chExt cx="9849231" cy="3135800"/>
          </a:xfrm>
        </p:grpSpPr>
        <p:sp>
          <p:nvSpPr>
            <p:cNvPr id="50" name="Flowchart: Decision 49">
              <a:extLst>
                <a:ext uri="{FF2B5EF4-FFF2-40B4-BE49-F238E27FC236}">
                  <a16:creationId xmlns:a16="http://schemas.microsoft.com/office/drawing/2014/main" id="{C76C0113-A0B1-1A60-A2A9-9123F32432DF}"/>
                </a:ext>
              </a:extLst>
            </p:cNvPr>
            <p:cNvSpPr/>
            <p:nvPr/>
          </p:nvSpPr>
          <p:spPr>
            <a:xfrm>
              <a:off x="82552" y="2002181"/>
              <a:ext cx="2423793" cy="2584898"/>
            </a:xfrm>
            <a:prstGeom prst="flowChartDecision">
              <a:avLst/>
            </a:prstGeom>
            <a:solidFill>
              <a:srgbClr val="B4DCFA">
                <a:lumMod val="50000"/>
              </a:srgbClr>
            </a:solidFill>
            <a:ln w="12700" cap="flat" cmpd="sng" algn="ctr">
              <a:solidFill>
                <a:srgbClr val="4E67C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23A8622-89C6-A677-A06E-BECF95C6576B}"/>
                </a:ext>
              </a:extLst>
            </p:cNvPr>
            <p:cNvSpPr txBox="1"/>
            <p:nvPr/>
          </p:nvSpPr>
          <p:spPr>
            <a:xfrm>
              <a:off x="482819" y="3164044"/>
              <a:ext cx="6183744" cy="403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 Pro" panose="020B0604030504040204" pitchFamily="34" charset="0"/>
                </a:rPr>
                <a:t>Introduction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</a:endParaRPr>
            </a:p>
          </p:txBody>
        </p:sp>
        <p:sp>
          <p:nvSpPr>
            <p:cNvPr id="52" name="Flowchart: Decision 51">
              <a:extLst>
                <a:ext uri="{FF2B5EF4-FFF2-40B4-BE49-F238E27FC236}">
                  <a16:creationId xmlns:a16="http://schemas.microsoft.com/office/drawing/2014/main" id="{7E1BDBE1-F571-E857-5E98-FBDDA68E6419}"/>
                </a:ext>
              </a:extLst>
            </p:cNvPr>
            <p:cNvSpPr/>
            <p:nvPr/>
          </p:nvSpPr>
          <p:spPr>
            <a:xfrm>
              <a:off x="1937478" y="2066357"/>
              <a:ext cx="2423160" cy="2584898"/>
            </a:xfrm>
            <a:prstGeom prst="flowChartDecision">
              <a:avLst/>
            </a:prstGeom>
            <a:solidFill>
              <a:srgbClr val="B4DCFA">
                <a:lumMod val="75000"/>
              </a:srgbClr>
            </a:solidFill>
            <a:ln w="12700" cap="flat" cmpd="sng" algn="ctr">
              <a:solidFill>
                <a:srgbClr val="5ECCF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8F36D6-93DE-AA18-02ED-0B1EC5CD1DEB}"/>
                </a:ext>
              </a:extLst>
            </p:cNvPr>
            <p:cNvSpPr txBox="1"/>
            <p:nvPr/>
          </p:nvSpPr>
          <p:spPr>
            <a:xfrm>
              <a:off x="2585125" y="2839235"/>
              <a:ext cx="1613205" cy="1038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 Pro" panose="020B0604030504040204" pitchFamily="34" charset="0"/>
                </a:rPr>
                <a:t>Payment Assistance Design Options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</a:endParaRPr>
            </a:p>
          </p:txBody>
        </p:sp>
        <p:sp>
          <p:nvSpPr>
            <p:cNvPr id="54" name="Flowchart: Decision 53">
              <a:extLst>
                <a:ext uri="{FF2B5EF4-FFF2-40B4-BE49-F238E27FC236}">
                  <a16:creationId xmlns:a16="http://schemas.microsoft.com/office/drawing/2014/main" id="{954D6156-B74F-8664-D50E-77D8F46A0340}"/>
                </a:ext>
              </a:extLst>
            </p:cNvPr>
            <p:cNvSpPr/>
            <p:nvPr/>
          </p:nvSpPr>
          <p:spPr>
            <a:xfrm>
              <a:off x="3796098" y="2132706"/>
              <a:ext cx="2423160" cy="2584898"/>
            </a:xfrm>
            <a:prstGeom prst="flowChartDecision">
              <a:avLst/>
            </a:prstGeom>
            <a:solidFill>
              <a:srgbClr val="B4DCFA"/>
            </a:solidFill>
            <a:ln w="12700" cap="flat" cmpd="sng" algn="ctr">
              <a:solidFill>
                <a:srgbClr val="5ECCF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93C995-AAC7-5E68-BC5B-16C57B999648}"/>
                </a:ext>
              </a:extLst>
            </p:cNvPr>
            <p:cNvSpPr txBox="1"/>
            <p:nvPr/>
          </p:nvSpPr>
          <p:spPr>
            <a:xfrm>
              <a:off x="4211930" y="2892877"/>
              <a:ext cx="1548948" cy="1038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 Pro" panose="020B0604030504040204" pitchFamily="34" charset="0"/>
                </a:rPr>
                <a:t>Programs Implemented Around the Country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</a:endParaRPr>
            </a:p>
          </p:txBody>
        </p:sp>
        <p:sp>
          <p:nvSpPr>
            <p:cNvPr id="56" name="Flowchart: Decision 55">
              <a:extLst>
                <a:ext uri="{FF2B5EF4-FFF2-40B4-BE49-F238E27FC236}">
                  <a16:creationId xmlns:a16="http://schemas.microsoft.com/office/drawing/2014/main" id="{924E8C43-C2FA-4537-1A35-F4FE9E2E18E4}"/>
                </a:ext>
              </a:extLst>
            </p:cNvPr>
            <p:cNvSpPr/>
            <p:nvPr/>
          </p:nvSpPr>
          <p:spPr>
            <a:xfrm>
              <a:off x="5660464" y="2199056"/>
              <a:ext cx="2423160" cy="2584898"/>
            </a:xfrm>
            <a:prstGeom prst="flowChartDecision">
              <a:avLst/>
            </a:prstGeom>
            <a:solidFill>
              <a:srgbClr val="5ECCF3">
                <a:lumMod val="40000"/>
                <a:lumOff val="60000"/>
              </a:srgbClr>
            </a:solidFill>
            <a:ln w="12700" cap="flat" cmpd="sng" algn="ctr">
              <a:solidFill>
                <a:srgbClr val="5ECCF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DD036A-0853-DBF1-E01E-3E2C8E45698E}"/>
                </a:ext>
              </a:extLst>
            </p:cNvPr>
            <p:cNvSpPr txBox="1"/>
            <p:nvPr/>
          </p:nvSpPr>
          <p:spPr>
            <a:xfrm>
              <a:off x="5999102" y="3150036"/>
              <a:ext cx="1618725" cy="559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 Pro" panose="020B0604030504040204" pitchFamily="34" charset="0"/>
                </a:rPr>
                <a:t>PECO Outreach</a:t>
              </a:r>
            </a:p>
          </p:txBody>
        </p:sp>
        <p:sp>
          <p:nvSpPr>
            <p:cNvPr id="58" name="Flowchart: Decision 57">
              <a:extLst>
                <a:ext uri="{FF2B5EF4-FFF2-40B4-BE49-F238E27FC236}">
                  <a16:creationId xmlns:a16="http://schemas.microsoft.com/office/drawing/2014/main" id="{AB1353EB-598A-DA2C-AFA1-BFF24D961AE9}"/>
                </a:ext>
              </a:extLst>
            </p:cNvPr>
            <p:cNvSpPr/>
            <p:nvPr/>
          </p:nvSpPr>
          <p:spPr>
            <a:xfrm>
              <a:off x="7508623" y="2123755"/>
              <a:ext cx="2423160" cy="2584898"/>
            </a:xfrm>
            <a:prstGeom prst="flowChartDecision">
              <a:avLst/>
            </a:prstGeom>
            <a:solidFill>
              <a:srgbClr val="E3F6FD"/>
            </a:solidFill>
            <a:ln w="12700" cap="flat" cmpd="sng" algn="ctr">
              <a:solidFill>
                <a:srgbClr val="5ECCF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9BACDD-268D-5F5B-068B-796177AB1CA2}"/>
                </a:ext>
              </a:extLst>
            </p:cNvPr>
            <p:cNvSpPr txBox="1"/>
            <p:nvPr/>
          </p:nvSpPr>
          <p:spPr>
            <a:xfrm>
              <a:off x="7712790" y="3289758"/>
              <a:ext cx="1980770" cy="31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 Pro" panose="020B0604030504040204" pitchFamily="34" charset="0"/>
                </a:rPr>
                <a:t>Discussion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CE08011-CDDD-33A6-4EC8-D9B77A21C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6" r="78854" b="46957"/>
            <a:stretch/>
          </p:blipFill>
          <p:spPr>
            <a:xfrm>
              <a:off x="328029" y="4083501"/>
              <a:ext cx="727421" cy="992368"/>
            </a:xfrm>
            <a:prstGeom prst="rect">
              <a:avLst/>
            </a:prstGeom>
          </p:spPr>
        </p:pic>
        <p:pic>
          <p:nvPicPr>
            <p:cNvPr id="63" name="Picture 6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AEF441E-881F-E3A8-BEB9-44520B87C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" t="-5139" r="76643" b="47989"/>
            <a:stretch/>
          </p:blipFill>
          <p:spPr>
            <a:xfrm>
              <a:off x="2115339" y="3989134"/>
              <a:ext cx="826497" cy="1148847"/>
            </a:xfrm>
            <a:prstGeom prst="rect">
              <a:avLst/>
            </a:prstGeom>
          </p:spPr>
        </p:pic>
      </p:grp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A261F43-193B-E900-D6B3-0C5BA2C36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73" b="51620"/>
          <a:stretch/>
        </p:blipFill>
        <p:spPr>
          <a:xfrm>
            <a:off x="4824877" y="4420357"/>
            <a:ext cx="1086356" cy="1146597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78156F-23F8-0B1E-02CD-864F5BF34B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-7091" r="71068" b="63541"/>
          <a:stretch/>
        </p:blipFill>
        <p:spPr>
          <a:xfrm>
            <a:off x="6825396" y="4197584"/>
            <a:ext cx="1175351" cy="1283681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DF1EA1-F6C5-1731-1385-3E8AA60C7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87" b="48704"/>
          <a:stretch/>
        </p:blipFill>
        <p:spPr>
          <a:xfrm>
            <a:off x="9239739" y="4302396"/>
            <a:ext cx="1034561" cy="109598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2A666A-2304-D744-CA46-6CD9E480D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Rectangle 45">
            <a:extLst>
              <a:ext uri="{FF2B5EF4-FFF2-40B4-BE49-F238E27FC236}">
                <a16:creationId xmlns:a16="http://schemas.microsoft.com/office/drawing/2014/main" id="{5B7B3A16-1497-4A5D-B8CA-9B452E926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84835" y="2451465"/>
            <a:ext cx="5178482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dirty="0">
                <a:latin typeface="Verdana Pro" panose="020B0604030504040204" pitchFamily="34" charset="0"/>
              </a:rPr>
              <a:t>Payment Assistance Design Options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4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0E07415-FE8A-F5DF-DD1B-67DDE4198683}"/>
              </a:ext>
            </a:extLst>
          </p:cNvPr>
          <p:cNvGrpSpPr>
            <a:grpSpLocks noChangeAspect="1"/>
          </p:cNvGrpSpPr>
          <p:nvPr/>
        </p:nvGrpSpPr>
        <p:grpSpPr>
          <a:xfrm>
            <a:off x="695576" y="450506"/>
            <a:ext cx="4514347" cy="6097620"/>
            <a:chOff x="390526" y="329814"/>
            <a:chExt cx="4830763" cy="6525009"/>
          </a:xfrm>
        </p:grpSpPr>
        <p:pic>
          <p:nvPicPr>
            <p:cNvPr id="50" name="Picture 4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E5716EA-4FDC-CA7E-EB40-689BB6F7A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42" r="61136" b="23014"/>
            <a:stretch/>
          </p:blipFill>
          <p:spPr>
            <a:xfrm>
              <a:off x="390526" y="329814"/>
              <a:ext cx="2743200" cy="2435601"/>
            </a:xfrm>
            <a:prstGeom prst="rect">
              <a:avLst/>
            </a:prstGeom>
          </p:spPr>
        </p:pic>
        <p:pic>
          <p:nvPicPr>
            <p:cNvPr id="51" name="Picture 5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33FCCC2B-8D64-4F86-D2C7-A64567EAC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1" t="25897" r="22759" b="23315"/>
            <a:stretch/>
          </p:blipFill>
          <p:spPr>
            <a:xfrm>
              <a:off x="816769" y="2582464"/>
              <a:ext cx="3894138" cy="1998664"/>
            </a:xfrm>
            <a:prstGeom prst="rect">
              <a:avLst/>
            </a:prstGeom>
          </p:spPr>
        </p:pic>
        <p:pic>
          <p:nvPicPr>
            <p:cNvPr id="52" name="Picture 51" descr="A picture containing text, screen&#10;&#10;Description automatically generated">
              <a:extLst>
                <a:ext uri="{FF2B5EF4-FFF2-40B4-BE49-F238E27FC236}">
                  <a16:creationId xmlns:a16="http://schemas.microsoft.com/office/drawing/2014/main" id="{7C78BE19-26F9-D20C-96E5-F15115F43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7" t="8317" r="23488" b="27084"/>
            <a:stretch/>
          </p:blipFill>
          <p:spPr>
            <a:xfrm>
              <a:off x="700012" y="3532185"/>
              <a:ext cx="4521277" cy="3322638"/>
            </a:xfrm>
            <a:prstGeom prst="rect">
              <a:avLst/>
            </a:prstGeom>
          </p:spPr>
        </p:pic>
        <p:pic>
          <p:nvPicPr>
            <p:cNvPr id="53" name="Picture 5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BB0282E-DE3D-49C9-492A-CB80F4D5A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3" t="23334" r="33698" b="22623"/>
            <a:stretch/>
          </p:blipFill>
          <p:spPr>
            <a:xfrm>
              <a:off x="2790240" y="401889"/>
              <a:ext cx="1734137" cy="1652054"/>
            </a:xfrm>
            <a:prstGeom prst="rect">
              <a:avLst/>
            </a:prstGeom>
          </p:spPr>
        </p:pic>
      </p:grpSp>
      <p:pic>
        <p:nvPicPr>
          <p:cNvPr id="54" name="Picture 5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3447C7-5121-5D8B-C4CD-A5CB1F0D3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739358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Program Design Definitions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0057B8-E569-43FD-E8FF-36E7616651B2}"/>
              </a:ext>
            </a:extLst>
          </p:cNvPr>
          <p:cNvGrpSpPr/>
          <p:nvPr/>
        </p:nvGrpSpPr>
        <p:grpSpPr>
          <a:xfrm>
            <a:off x="69253" y="1505190"/>
            <a:ext cx="7215098" cy="5146928"/>
            <a:chOff x="82950" y="1105362"/>
            <a:chExt cx="9497074" cy="514692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7E589A-A1BE-2F70-B10F-E693FACCFD07}"/>
                </a:ext>
              </a:extLst>
            </p:cNvPr>
            <p:cNvSpPr/>
            <p:nvPr/>
          </p:nvSpPr>
          <p:spPr>
            <a:xfrm>
              <a:off x="2463400" y="1133554"/>
              <a:ext cx="7070272" cy="1179694"/>
            </a:xfrm>
            <a:custGeom>
              <a:avLst/>
              <a:gdLst>
                <a:gd name="connsiteX0" fmla="*/ 196619 w 1179693"/>
                <a:gd name="connsiteY0" fmla="*/ 0 h 5951728"/>
                <a:gd name="connsiteX1" fmla="*/ 983074 w 1179693"/>
                <a:gd name="connsiteY1" fmla="*/ 0 h 5951728"/>
                <a:gd name="connsiteX2" fmla="*/ 1179693 w 1179693"/>
                <a:gd name="connsiteY2" fmla="*/ 196619 h 5951728"/>
                <a:gd name="connsiteX3" fmla="*/ 1179693 w 1179693"/>
                <a:gd name="connsiteY3" fmla="*/ 5951728 h 5951728"/>
                <a:gd name="connsiteX4" fmla="*/ 1179693 w 1179693"/>
                <a:gd name="connsiteY4" fmla="*/ 5951728 h 5951728"/>
                <a:gd name="connsiteX5" fmla="*/ 0 w 1179693"/>
                <a:gd name="connsiteY5" fmla="*/ 5951728 h 5951728"/>
                <a:gd name="connsiteX6" fmla="*/ 0 w 1179693"/>
                <a:gd name="connsiteY6" fmla="*/ 5951728 h 5951728"/>
                <a:gd name="connsiteX7" fmla="*/ 0 w 1179693"/>
                <a:gd name="connsiteY7" fmla="*/ 196619 h 5951728"/>
                <a:gd name="connsiteX8" fmla="*/ 196619 w 1179693"/>
                <a:gd name="connsiteY8" fmla="*/ 0 h 59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693" h="5951728">
                  <a:moveTo>
                    <a:pt x="1179693" y="991974"/>
                  </a:moveTo>
                  <a:lnTo>
                    <a:pt x="1179693" y="4959754"/>
                  </a:lnTo>
                  <a:cubicBezTo>
                    <a:pt x="1179693" y="5507606"/>
                    <a:pt x="1162245" y="5951725"/>
                    <a:pt x="1140721" y="5951725"/>
                  </a:cubicBezTo>
                  <a:lnTo>
                    <a:pt x="0" y="5951725"/>
                  </a:lnTo>
                  <a:lnTo>
                    <a:pt x="0" y="595172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140721" y="3"/>
                  </a:lnTo>
                  <a:cubicBezTo>
                    <a:pt x="1162245" y="3"/>
                    <a:pt x="1179693" y="444122"/>
                    <a:pt x="1179693" y="991974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1413" rIns="305238" bIns="181414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X% discount on rate or bill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Discount based on poverty level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6B1AF18-D703-7AB4-96F1-B2AE80E3267C}"/>
                </a:ext>
              </a:extLst>
            </p:cNvPr>
            <p:cNvSpPr/>
            <p:nvPr/>
          </p:nvSpPr>
          <p:spPr>
            <a:xfrm>
              <a:off x="85952" y="1105362"/>
              <a:ext cx="2395871" cy="1474616"/>
            </a:xfrm>
            <a:custGeom>
              <a:avLst/>
              <a:gdLst>
                <a:gd name="connsiteX0" fmla="*/ 0 w 3347847"/>
                <a:gd name="connsiteY0" fmla="*/ 245774 h 1474616"/>
                <a:gd name="connsiteX1" fmla="*/ 245774 w 3347847"/>
                <a:gd name="connsiteY1" fmla="*/ 0 h 1474616"/>
                <a:gd name="connsiteX2" fmla="*/ 3102073 w 3347847"/>
                <a:gd name="connsiteY2" fmla="*/ 0 h 1474616"/>
                <a:gd name="connsiteX3" fmla="*/ 3347847 w 3347847"/>
                <a:gd name="connsiteY3" fmla="*/ 245774 h 1474616"/>
                <a:gd name="connsiteX4" fmla="*/ 3347847 w 3347847"/>
                <a:gd name="connsiteY4" fmla="*/ 1228842 h 1474616"/>
                <a:gd name="connsiteX5" fmla="*/ 3102073 w 3347847"/>
                <a:gd name="connsiteY5" fmla="*/ 1474616 h 1474616"/>
                <a:gd name="connsiteX6" fmla="*/ 245774 w 3347847"/>
                <a:gd name="connsiteY6" fmla="*/ 1474616 h 1474616"/>
                <a:gd name="connsiteX7" fmla="*/ 0 w 3347847"/>
                <a:gd name="connsiteY7" fmla="*/ 1228842 h 1474616"/>
                <a:gd name="connsiteX8" fmla="*/ 0 w 3347847"/>
                <a:gd name="connsiteY8" fmla="*/ 245774 h 147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847" h="1474616">
                  <a:moveTo>
                    <a:pt x="0" y="245774"/>
                  </a:moveTo>
                  <a:cubicBezTo>
                    <a:pt x="0" y="110037"/>
                    <a:pt x="110037" y="0"/>
                    <a:pt x="245774" y="0"/>
                  </a:cubicBezTo>
                  <a:lnTo>
                    <a:pt x="3102073" y="0"/>
                  </a:lnTo>
                  <a:cubicBezTo>
                    <a:pt x="3237810" y="0"/>
                    <a:pt x="3347847" y="110037"/>
                    <a:pt x="3347847" y="245774"/>
                  </a:cubicBezTo>
                  <a:lnTo>
                    <a:pt x="3347847" y="1228842"/>
                  </a:lnTo>
                  <a:cubicBezTo>
                    <a:pt x="3347847" y="1364579"/>
                    <a:pt x="3237810" y="1474616"/>
                    <a:pt x="3102073" y="1474616"/>
                  </a:cubicBezTo>
                  <a:lnTo>
                    <a:pt x="245774" y="1474616"/>
                  </a:lnTo>
                  <a:cubicBezTo>
                    <a:pt x="110037" y="1474616"/>
                    <a:pt x="0" y="1364579"/>
                    <a:pt x="0" y="1228842"/>
                  </a:cubicBezTo>
                  <a:lnTo>
                    <a:pt x="0" y="2457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45" tIns="102465" rIns="132945" bIns="1024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Discount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52DE3-CB9D-9BA9-F31E-38CB8817FDC1}"/>
                </a:ext>
              </a:extLst>
            </p:cNvPr>
            <p:cNvSpPr/>
            <p:nvPr/>
          </p:nvSpPr>
          <p:spPr>
            <a:xfrm>
              <a:off x="2509752" y="2399957"/>
              <a:ext cx="7070272" cy="2032774"/>
            </a:xfrm>
            <a:custGeom>
              <a:avLst/>
              <a:gdLst>
                <a:gd name="connsiteX0" fmla="*/ 196619 w 1179693"/>
                <a:gd name="connsiteY0" fmla="*/ 0 h 5951728"/>
                <a:gd name="connsiteX1" fmla="*/ 983074 w 1179693"/>
                <a:gd name="connsiteY1" fmla="*/ 0 h 5951728"/>
                <a:gd name="connsiteX2" fmla="*/ 1179693 w 1179693"/>
                <a:gd name="connsiteY2" fmla="*/ 196619 h 5951728"/>
                <a:gd name="connsiteX3" fmla="*/ 1179693 w 1179693"/>
                <a:gd name="connsiteY3" fmla="*/ 5951728 h 5951728"/>
                <a:gd name="connsiteX4" fmla="*/ 1179693 w 1179693"/>
                <a:gd name="connsiteY4" fmla="*/ 5951728 h 5951728"/>
                <a:gd name="connsiteX5" fmla="*/ 0 w 1179693"/>
                <a:gd name="connsiteY5" fmla="*/ 5951728 h 5951728"/>
                <a:gd name="connsiteX6" fmla="*/ 0 w 1179693"/>
                <a:gd name="connsiteY6" fmla="*/ 5951728 h 5951728"/>
                <a:gd name="connsiteX7" fmla="*/ 0 w 1179693"/>
                <a:gd name="connsiteY7" fmla="*/ 196619 h 5951728"/>
                <a:gd name="connsiteX8" fmla="*/ 196619 w 1179693"/>
                <a:gd name="connsiteY8" fmla="*/ 0 h 59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693" h="5951728">
                  <a:moveTo>
                    <a:pt x="1179693" y="991974"/>
                  </a:moveTo>
                  <a:lnTo>
                    <a:pt x="1179693" y="4959754"/>
                  </a:lnTo>
                  <a:cubicBezTo>
                    <a:pt x="1179693" y="5507606"/>
                    <a:pt x="1162245" y="5951725"/>
                    <a:pt x="1140721" y="5951725"/>
                  </a:cubicBezTo>
                  <a:lnTo>
                    <a:pt x="0" y="5951725"/>
                  </a:lnTo>
                  <a:lnTo>
                    <a:pt x="0" y="595172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140721" y="3"/>
                  </a:lnTo>
                  <a:cubicBezTo>
                    <a:pt x="1162245" y="3"/>
                    <a:pt x="1179693" y="444122"/>
                    <a:pt x="1179693" y="991974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2630407"/>
                <a:satOff val="-5396"/>
                <a:lumOff val="-3394"/>
                <a:alphaOff val="0"/>
              </a:schemeClr>
            </a:lnRef>
            <a:fillRef idx="1">
              <a:schemeClr val="accent5">
                <a:tint val="40000"/>
                <a:alpha val="90000"/>
                <a:hueOff val="2630407"/>
                <a:satOff val="-5396"/>
                <a:lumOff val="-339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2630407"/>
                <a:satOff val="-5396"/>
                <a:lumOff val="-339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1413" rIns="305238" bIns="181414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u="sng" kern="1200" dirty="0">
                  <a:latin typeface="Verdana Pro" panose="020B0604030504040204" pitchFamily="34" charset="0"/>
                </a:rPr>
                <a:t>Fixed monthly credit </a:t>
              </a:r>
              <a:r>
                <a:rPr lang="en-US" sz="1600" kern="1200" dirty="0">
                  <a:latin typeface="Verdana Pro" panose="020B0604030504040204" pitchFamily="34" charset="0"/>
                </a:rPr>
                <a:t>to achieve burden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Example</a:t>
              </a:r>
              <a:endParaRPr lang="en-US" sz="1600" kern="1200" dirty="0">
                <a:latin typeface="Verdana Pro" panose="020B0604030504040204" pitchFamily="34" charset="0"/>
              </a:endParaRP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Target energy burden: 6%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Household income: $20,000</a:t>
              </a:r>
              <a:endParaRPr lang="en-US" sz="1600" kern="1200" dirty="0">
                <a:latin typeface="Verdana Pro" panose="020B0604030504040204" pitchFamily="34" charset="0"/>
              </a:endParaRP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Target bill: 6% * $20,000 =$1,200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Last year’s bill: $2,400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Annual credit: $2,400 - $1,200=$1,200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Monthly credit: $1,200/12 = $100</a:t>
              </a:r>
              <a:endParaRPr lang="en-US" sz="1600" kern="1200" dirty="0">
                <a:latin typeface="Verdana Pro" panose="020B060403050404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48069B-5C96-113D-7B89-3F6A14E840F7}"/>
                </a:ext>
              </a:extLst>
            </p:cNvPr>
            <p:cNvSpPr/>
            <p:nvPr/>
          </p:nvSpPr>
          <p:spPr>
            <a:xfrm>
              <a:off x="82950" y="2782283"/>
              <a:ext cx="2395871" cy="1474616"/>
            </a:xfrm>
            <a:custGeom>
              <a:avLst/>
              <a:gdLst>
                <a:gd name="connsiteX0" fmla="*/ 0 w 3347847"/>
                <a:gd name="connsiteY0" fmla="*/ 245774 h 1474616"/>
                <a:gd name="connsiteX1" fmla="*/ 245774 w 3347847"/>
                <a:gd name="connsiteY1" fmla="*/ 0 h 1474616"/>
                <a:gd name="connsiteX2" fmla="*/ 3102073 w 3347847"/>
                <a:gd name="connsiteY2" fmla="*/ 0 h 1474616"/>
                <a:gd name="connsiteX3" fmla="*/ 3347847 w 3347847"/>
                <a:gd name="connsiteY3" fmla="*/ 245774 h 1474616"/>
                <a:gd name="connsiteX4" fmla="*/ 3347847 w 3347847"/>
                <a:gd name="connsiteY4" fmla="*/ 1228842 h 1474616"/>
                <a:gd name="connsiteX5" fmla="*/ 3102073 w 3347847"/>
                <a:gd name="connsiteY5" fmla="*/ 1474616 h 1474616"/>
                <a:gd name="connsiteX6" fmla="*/ 245774 w 3347847"/>
                <a:gd name="connsiteY6" fmla="*/ 1474616 h 1474616"/>
                <a:gd name="connsiteX7" fmla="*/ 0 w 3347847"/>
                <a:gd name="connsiteY7" fmla="*/ 1228842 h 1474616"/>
                <a:gd name="connsiteX8" fmla="*/ 0 w 3347847"/>
                <a:gd name="connsiteY8" fmla="*/ 245774 h 147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847" h="1474616">
                  <a:moveTo>
                    <a:pt x="0" y="245774"/>
                  </a:moveTo>
                  <a:cubicBezTo>
                    <a:pt x="0" y="110037"/>
                    <a:pt x="110037" y="0"/>
                    <a:pt x="245774" y="0"/>
                  </a:cubicBezTo>
                  <a:lnTo>
                    <a:pt x="3102073" y="0"/>
                  </a:lnTo>
                  <a:cubicBezTo>
                    <a:pt x="3237810" y="0"/>
                    <a:pt x="3347847" y="110037"/>
                    <a:pt x="3347847" y="245774"/>
                  </a:cubicBezTo>
                  <a:lnTo>
                    <a:pt x="3347847" y="1228842"/>
                  </a:lnTo>
                  <a:cubicBezTo>
                    <a:pt x="3347847" y="1364579"/>
                    <a:pt x="3237810" y="1474616"/>
                    <a:pt x="3102073" y="1474616"/>
                  </a:cubicBezTo>
                  <a:lnTo>
                    <a:pt x="245774" y="1474616"/>
                  </a:lnTo>
                  <a:cubicBezTo>
                    <a:pt x="110037" y="1474616"/>
                    <a:pt x="0" y="1364579"/>
                    <a:pt x="0" y="1228842"/>
                  </a:cubicBezTo>
                  <a:lnTo>
                    <a:pt x="0" y="2457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571418"/>
                <a:satOff val="5874"/>
                <a:lumOff val="-16274"/>
                <a:alphaOff val="0"/>
              </a:schemeClr>
            </a:fillRef>
            <a:effectRef idx="0">
              <a:schemeClr val="accent5">
                <a:hueOff val="2571418"/>
                <a:satOff val="5874"/>
                <a:lumOff val="-1627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45" tIns="102465" rIns="132945" bIns="1024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Fixed Credit Option (FCO)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6891AF-F43A-921C-738E-7F2E1588287A}"/>
                </a:ext>
              </a:extLst>
            </p:cNvPr>
            <p:cNvSpPr/>
            <p:nvPr/>
          </p:nvSpPr>
          <p:spPr>
            <a:xfrm>
              <a:off x="2509750" y="4504396"/>
              <a:ext cx="7070272" cy="1747894"/>
            </a:xfrm>
            <a:custGeom>
              <a:avLst/>
              <a:gdLst>
                <a:gd name="connsiteX0" fmla="*/ 196619 w 1179693"/>
                <a:gd name="connsiteY0" fmla="*/ 0 h 5951728"/>
                <a:gd name="connsiteX1" fmla="*/ 983074 w 1179693"/>
                <a:gd name="connsiteY1" fmla="*/ 0 h 5951728"/>
                <a:gd name="connsiteX2" fmla="*/ 1179693 w 1179693"/>
                <a:gd name="connsiteY2" fmla="*/ 196619 h 5951728"/>
                <a:gd name="connsiteX3" fmla="*/ 1179693 w 1179693"/>
                <a:gd name="connsiteY3" fmla="*/ 5951728 h 5951728"/>
                <a:gd name="connsiteX4" fmla="*/ 1179693 w 1179693"/>
                <a:gd name="connsiteY4" fmla="*/ 5951728 h 5951728"/>
                <a:gd name="connsiteX5" fmla="*/ 0 w 1179693"/>
                <a:gd name="connsiteY5" fmla="*/ 5951728 h 5951728"/>
                <a:gd name="connsiteX6" fmla="*/ 0 w 1179693"/>
                <a:gd name="connsiteY6" fmla="*/ 5951728 h 5951728"/>
                <a:gd name="connsiteX7" fmla="*/ 0 w 1179693"/>
                <a:gd name="connsiteY7" fmla="*/ 196619 h 5951728"/>
                <a:gd name="connsiteX8" fmla="*/ 196619 w 1179693"/>
                <a:gd name="connsiteY8" fmla="*/ 0 h 59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9693" h="5951728">
                  <a:moveTo>
                    <a:pt x="1179693" y="991974"/>
                  </a:moveTo>
                  <a:lnTo>
                    <a:pt x="1179693" y="4959754"/>
                  </a:lnTo>
                  <a:cubicBezTo>
                    <a:pt x="1179693" y="5507606"/>
                    <a:pt x="1162245" y="5951725"/>
                    <a:pt x="1140721" y="5951725"/>
                  </a:cubicBezTo>
                  <a:lnTo>
                    <a:pt x="0" y="5951725"/>
                  </a:lnTo>
                  <a:lnTo>
                    <a:pt x="0" y="595172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140721" y="3"/>
                  </a:lnTo>
                  <a:cubicBezTo>
                    <a:pt x="1162245" y="3"/>
                    <a:pt x="1179693" y="444122"/>
                    <a:pt x="1179693" y="991974"/>
                  </a:cubicBez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5260814"/>
                <a:satOff val="-10792"/>
                <a:lumOff val="-6789"/>
                <a:alphaOff val="0"/>
              </a:schemeClr>
            </a:lnRef>
            <a:fillRef idx="1">
              <a:schemeClr val="accent5">
                <a:tint val="40000"/>
                <a:alpha val="90000"/>
                <a:hueOff val="5260814"/>
                <a:satOff val="-10792"/>
                <a:lumOff val="-678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5260814"/>
                <a:satOff val="-10792"/>
                <a:lumOff val="-67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1413" rIns="305238" bIns="181414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u="sng" kern="1200" dirty="0">
                  <a:latin typeface="Verdana Pro" panose="020B0604030504040204" pitchFamily="34" charset="0"/>
                </a:rPr>
                <a:t>Fixed monthly bill </a:t>
              </a:r>
              <a:r>
                <a:rPr lang="en-US" sz="1600" kern="1200" dirty="0">
                  <a:latin typeface="Verdana Pro" panose="020B0604030504040204" pitchFamily="34" charset="0"/>
                </a:rPr>
                <a:t>set to reach target burden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Credit is the difference between the full bill and the monthly cost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Example</a:t>
              </a:r>
              <a:endParaRPr lang="en-US" sz="1600" kern="1200" dirty="0">
                <a:latin typeface="Verdana Pro" panose="020B0604030504040204" pitchFamily="34" charset="0"/>
              </a:endParaRP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dirty="0">
                  <a:latin typeface="Verdana Pro" panose="020B0604030504040204" pitchFamily="34" charset="0"/>
                </a:rPr>
                <a:t>Target bill: 6% * $20,000 =$1,200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Monthly bill: $1</a:t>
              </a:r>
              <a:r>
                <a:rPr lang="en-US" sz="1600" dirty="0">
                  <a:latin typeface="Verdana Pro" panose="020B0604030504040204" pitchFamily="34" charset="0"/>
                </a:rPr>
                <a:t>,200/12=$100</a:t>
              </a:r>
            </a:p>
            <a:p>
              <a:pPr marL="628650" lvl="2" indent="-171450" defTabSz="711200">
                <a:lnSpc>
                  <a:spcPct val="90000"/>
                </a:lnSpc>
                <a:spcAft>
                  <a:spcPct val="15000"/>
                </a:spcAft>
                <a:buChar char="•"/>
              </a:pPr>
              <a:r>
                <a:rPr lang="en-US" sz="1600" kern="1200" dirty="0">
                  <a:latin typeface="Verdana Pro" panose="020B0604030504040204" pitchFamily="34" charset="0"/>
                </a:rPr>
                <a:t>This month</a:t>
              </a:r>
              <a:r>
                <a:rPr lang="en-US" sz="1600" dirty="0">
                  <a:latin typeface="Verdana Pro" panose="020B0604030504040204" pitchFamily="34" charset="0"/>
                </a:rPr>
                <a:t> credit: $200-$100=$100</a:t>
              </a:r>
              <a:endParaRPr lang="en-US" sz="1600" kern="1200" dirty="0">
                <a:latin typeface="Verdana Pro" panose="020B060403050404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47CAF99-5117-6B54-EE81-84E814A20B54}"/>
                </a:ext>
              </a:extLst>
            </p:cNvPr>
            <p:cNvSpPr/>
            <p:nvPr/>
          </p:nvSpPr>
          <p:spPr>
            <a:xfrm>
              <a:off x="82950" y="4733716"/>
              <a:ext cx="2395871" cy="1474616"/>
            </a:xfrm>
            <a:custGeom>
              <a:avLst/>
              <a:gdLst>
                <a:gd name="connsiteX0" fmla="*/ 0 w 3347847"/>
                <a:gd name="connsiteY0" fmla="*/ 245774 h 1474616"/>
                <a:gd name="connsiteX1" fmla="*/ 245774 w 3347847"/>
                <a:gd name="connsiteY1" fmla="*/ 0 h 1474616"/>
                <a:gd name="connsiteX2" fmla="*/ 3102073 w 3347847"/>
                <a:gd name="connsiteY2" fmla="*/ 0 h 1474616"/>
                <a:gd name="connsiteX3" fmla="*/ 3347847 w 3347847"/>
                <a:gd name="connsiteY3" fmla="*/ 245774 h 1474616"/>
                <a:gd name="connsiteX4" fmla="*/ 3347847 w 3347847"/>
                <a:gd name="connsiteY4" fmla="*/ 1228842 h 1474616"/>
                <a:gd name="connsiteX5" fmla="*/ 3102073 w 3347847"/>
                <a:gd name="connsiteY5" fmla="*/ 1474616 h 1474616"/>
                <a:gd name="connsiteX6" fmla="*/ 245774 w 3347847"/>
                <a:gd name="connsiteY6" fmla="*/ 1474616 h 1474616"/>
                <a:gd name="connsiteX7" fmla="*/ 0 w 3347847"/>
                <a:gd name="connsiteY7" fmla="*/ 1228842 h 1474616"/>
                <a:gd name="connsiteX8" fmla="*/ 0 w 3347847"/>
                <a:gd name="connsiteY8" fmla="*/ 245774 h 147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847" h="1474616">
                  <a:moveTo>
                    <a:pt x="0" y="245774"/>
                  </a:moveTo>
                  <a:cubicBezTo>
                    <a:pt x="0" y="110037"/>
                    <a:pt x="110037" y="0"/>
                    <a:pt x="245774" y="0"/>
                  </a:cubicBezTo>
                  <a:lnTo>
                    <a:pt x="3102073" y="0"/>
                  </a:lnTo>
                  <a:cubicBezTo>
                    <a:pt x="3237810" y="0"/>
                    <a:pt x="3347847" y="110037"/>
                    <a:pt x="3347847" y="245774"/>
                  </a:cubicBezTo>
                  <a:lnTo>
                    <a:pt x="3347847" y="1228842"/>
                  </a:lnTo>
                  <a:cubicBezTo>
                    <a:pt x="3347847" y="1364579"/>
                    <a:pt x="3237810" y="1474616"/>
                    <a:pt x="3102073" y="1474616"/>
                  </a:cubicBezTo>
                  <a:lnTo>
                    <a:pt x="245774" y="1474616"/>
                  </a:lnTo>
                  <a:cubicBezTo>
                    <a:pt x="110037" y="1474616"/>
                    <a:pt x="0" y="1364579"/>
                    <a:pt x="0" y="1228842"/>
                  </a:cubicBezTo>
                  <a:lnTo>
                    <a:pt x="0" y="2457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142836"/>
                <a:satOff val="11748"/>
                <a:lumOff val="-32549"/>
                <a:alphaOff val="0"/>
              </a:schemeClr>
            </a:fillRef>
            <a:effectRef idx="0">
              <a:schemeClr val="accent5">
                <a:hueOff val="5142836"/>
                <a:satOff val="11748"/>
                <a:lumOff val="-3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945" tIns="102465" rIns="132945" bIns="1024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Verdana Pro" panose="020B0604030504040204" pitchFamily="34" charset="0"/>
                </a:rPr>
                <a:t>Percentage of Income Payment Program (PIPP)</a:t>
              </a:r>
            </a:p>
          </p:txBody>
        </p:sp>
      </p:grp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5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A741AB6-3191-BBD4-F4AA-3408A44A891F}"/>
              </a:ext>
            </a:extLst>
          </p:cNvPr>
          <p:cNvSpPr txBox="1"/>
          <p:nvPr/>
        </p:nvSpPr>
        <p:spPr>
          <a:xfrm>
            <a:off x="7297313" y="1227876"/>
            <a:ext cx="102463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Verdana Pro" panose="020B0604030504040204" pitchFamily="34" charset="0"/>
              </a:rPr>
              <a:t>Full Bill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654FF1-9E4F-3D47-1FAC-BC221CEC305E}"/>
              </a:ext>
            </a:extLst>
          </p:cNvPr>
          <p:cNvSpPr txBox="1"/>
          <p:nvPr/>
        </p:nvSpPr>
        <p:spPr>
          <a:xfrm>
            <a:off x="9599137" y="1226916"/>
            <a:ext cx="109677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Verdana Pro" panose="020B0604030504040204" pitchFamily="34" charset="0"/>
              </a:rPr>
              <a:t>Subsidy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D1E089-A1EC-E371-7DE6-43438423E4E3}"/>
              </a:ext>
            </a:extLst>
          </p:cNvPr>
          <p:cNvSpPr txBox="1"/>
          <p:nvPr/>
        </p:nvSpPr>
        <p:spPr>
          <a:xfrm>
            <a:off x="10821830" y="1213801"/>
            <a:ext cx="10198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Verdana Pro" panose="020B0604030504040204" pitchFamily="34" charset="0"/>
              </a:rPr>
              <a:t>Net Bill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EEAE39-1233-223D-7507-30F71D79EA91}"/>
              </a:ext>
            </a:extLst>
          </p:cNvPr>
          <p:cNvSpPr/>
          <p:nvPr/>
        </p:nvSpPr>
        <p:spPr>
          <a:xfrm>
            <a:off x="7352432" y="1799556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$200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F9DD28F-B44C-BB13-8A1F-ED8988E0608D}"/>
              </a:ext>
            </a:extLst>
          </p:cNvPr>
          <p:cNvSpPr/>
          <p:nvPr/>
        </p:nvSpPr>
        <p:spPr>
          <a:xfrm>
            <a:off x="9710263" y="1798676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BB6DEA1-495E-A75F-3532-31CC4BAF3D4A}"/>
              </a:ext>
            </a:extLst>
          </p:cNvPr>
          <p:cNvSpPr/>
          <p:nvPr/>
        </p:nvSpPr>
        <p:spPr>
          <a:xfrm>
            <a:off x="10896647" y="1787142"/>
            <a:ext cx="914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553DA8F-350F-EFB2-FFF9-1063E004E236}"/>
              </a:ext>
            </a:extLst>
          </p:cNvPr>
          <p:cNvSpPr/>
          <p:nvPr/>
        </p:nvSpPr>
        <p:spPr>
          <a:xfrm>
            <a:off x="7335196" y="5463589"/>
            <a:ext cx="914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$200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381148-D33F-C4A0-DF3B-5A9431692945}"/>
              </a:ext>
            </a:extLst>
          </p:cNvPr>
          <p:cNvSpPr/>
          <p:nvPr/>
        </p:nvSpPr>
        <p:spPr>
          <a:xfrm>
            <a:off x="9688600" y="5462629"/>
            <a:ext cx="914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4A8AF7F-661B-8AB3-7B0B-798B1D7113B7}"/>
              </a:ext>
            </a:extLst>
          </p:cNvPr>
          <p:cNvSpPr/>
          <p:nvPr/>
        </p:nvSpPr>
        <p:spPr>
          <a:xfrm>
            <a:off x="10903194" y="5460259"/>
            <a:ext cx="914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E971D84-8C90-CC12-E8BE-2BCD7BC353EA}"/>
              </a:ext>
            </a:extLst>
          </p:cNvPr>
          <p:cNvSpPr/>
          <p:nvPr/>
        </p:nvSpPr>
        <p:spPr>
          <a:xfrm>
            <a:off x="7352432" y="3418010"/>
            <a:ext cx="914400" cy="914400"/>
          </a:xfrm>
          <a:prstGeom prst="rect">
            <a:avLst/>
          </a:prstGeom>
          <a:solidFill>
            <a:srgbClr val="EF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$200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EB53B3-E65D-AEBB-0816-9CF6252F4CD4}"/>
              </a:ext>
            </a:extLst>
          </p:cNvPr>
          <p:cNvSpPr/>
          <p:nvPr/>
        </p:nvSpPr>
        <p:spPr>
          <a:xfrm>
            <a:off x="9735402" y="3436805"/>
            <a:ext cx="914400" cy="914400"/>
          </a:xfrm>
          <a:prstGeom prst="rect">
            <a:avLst/>
          </a:prstGeom>
          <a:solidFill>
            <a:srgbClr val="EF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07CACD3-3A88-0CE7-4440-743138BE160A}"/>
              </a:ext>
            </a:extLst>
          </p:cNvPr>
          <p:cNvSpPr/>
          <p:nvPr/>
        </p:nvSpPr>
        <p:spPr>
          <a:xfrm>
            <a:off x="10896647" y="3425351"/>
            <a:ext cx="914400" cy="914400"/>
          </a:xfrm>
          <a:prstGeom prst="rect">
            <a:avLst/>
          </a:prstGeom>
          <a:solidFill>
            <a:srgbClr val="EF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$100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4CEACF6-CD66-19BA-D9BF-1A5E1FB65E64}"/>
              </a:ext>
            </a:extLst>
          </p:cNvPr>
          <p:cNvSpPr txBox="1"/>
          <p:nvPr/>
        </p:nvSpPr>
        <p:spPr>
          <a:xfrm>
            <a:off x="8481902" y="1226916"/>
            <a:ext cx="97494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Verdana Pro" panose="020B0604030504040204" pitchFamily="34" charset="0"/>
              </a:rPr>
              <a:t>Design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ECE7A37-BE69-616A-117E-2160616F956E}"/>
              </a:ext>
            </a:extLst>
          </p:cNvPr>
          <p:cNvSpPr/>
          <p:nvPr/>
        </p:nvSpPr>
        <p:spPr>
          <a:xfrm>
            <a:off x="8440504" y="1798676"/>
            <a:ext cx="1096087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Verdana Pro" panose="020B0604030504040204" pitchFamily="34" charset="0"/>
              </a:rPr>
              <a:t>50% Discount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3AF2106-50A6-85FB-D92D-D0853758B82F}"/>
              </a:ext>
            </a:extLst>
          </p:cNvPr>
          <p:cNvSpPr/>
          <p:nvPr/>
        </p:nvSpPr>
        <p:spPr>
          <a:xfrm>
            <a:off x="8399464" y="5463589"/>
            <a:ext cx="110257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6% Burden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1EA3227-E80B-19B6-45E6-C48942217B53}"/>
              </a:ext>
            </a:extLst>
          </p:cNvPr>
          <p:cNvSpPr/>
          <p:nvPr/>
        </p:nvSpPr>
        <p:spPr>
          <a:xfrm>
            <a:off x="8434018" y="3418010"/>
            <a:ext cx="1102574" cy="914400"/>
          </a:xfrm>
          <a:prstGeom prst="rect">
            <a:avLst/>
          </a:prstGeom>
          <a:solidFill>
            <a:srgbClr val="EF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 Pro" panose="020B0604030504040204" pitchFamily="34" charset="0"/>
              </a:rPr>
              <a:t>6% Burden</a:t>
            </a:r>
          </a:p>
        </p:txBody>
      </p:sp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17FBB9-166C-3100-87CF-CD3F23B84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9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Bill Impacts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6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1567A1-449D-DDB9-08BD-13C032D21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84318"/>
              </p:ext>
            </p:extLst>
          </p:nvPr>
        </p:nvGraphicFramePr>
        <p:xfrm>
          <a:off x="404813" y="1092974"/>
          <a:ext cx="10415587" cy="5546725"/>
        </p:xfrm>
        <a:graphic>
          <a:graphicData uri="http://schemas.openxmlformats.org/drawingml/2006/table">
            <a:tbl>
              <a:tblPr/>
              <a:tblGrid>
                <a:gridCol w="1362075">
                  <a:extLst>
                    <a:ext uri="{9D8B030D-6E8A-4147-A177-3AD203B41FA5}">
                      <a16:colId xmlns:a16="http://schemas.microsoft.com/office/drawing/2014/main" val="25601463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994414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08975992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6758283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620207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38194208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23838092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54769561"/>
                    </a:ext>
                  </a:extLst>
                </a:gridCol>
              </a:tblGrid>
              <a:tr h="83810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Gross Bill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Discount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Fixed Payment Option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Percentage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 Payment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197159"/>
                  </a:ext>
                </a:extLst>
              </a:tr>
              <a:tr h="185906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50% discount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$20,000 income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6%=$1200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$2400 estimated bill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$2400-$1200=$1200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Monthly subsidy=$100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$20,000 income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6% = $1200/12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Payment=$100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01989"/>
                  </a:ext>
                </a:extLst>
              </a:tr>
              <a:tr h="5181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Subsidy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Subsidy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Subsidy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464711"/>
                  </a:ext>
                </a:extLst>
              </a:tr>
              <a:tr h="685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Initial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17410"/>
                  </a:ext>
                </a:extLst>
              </a:tr>
              <a:tr h="822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Rate Increase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$120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$120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$140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1947"/>
                  </a:ext>
                </a:extLst>
              </a:tr>
              <a:tr h="822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Usage Reduction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40430"/>
                  </a:ext>
                </a:extLst>
              </a:tr>
            </a:tbl>
          </a:graphicData>
        </a:graphic>
      </p:graphicFrame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7B1D70-C94E-413B-5B91-375C02D35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Energy Burden Targeting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7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7B1D70-C94E-413B-5B91-375C02D35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sp>
        <p:nvSpPr>
          <p:cNvPr id="49" name="Rectangle 45">
            <a:extLst>
              <a:ext uri="{FF2B5EF4-FFF2-40B4-BE49-F238E27FC236}">
                <a16:creationId xmlns:a16="http://schemas.microsoft.com/office/drawing/2014/main" id="{CCDCCFD9-54FD-1543-1AA7-1B43E6D43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65" y="61197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Fixed Benefit</a:t>
            </a:r>
          </a:p>
          <a:p>
            <a:pPr marL="457200" lvl="1" indent="0">
              <a:buFontTx/>
              <a:buNone/>
            </a:pPr>
            <a:endParaRPr lang="en-US" altLang="en-US" sz="4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FontTx/>
              <a:buNone/>
            </a:pPr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Fixed Burden</a:t>
            </a:r>
          </a:p>
          <a:p>
            <a:pPr lvl="1"/>
            <a:endParaRPr lang="en-US" altLang="en-US" sz="40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Burden by Poverty Level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99733DA0-DDA8-6216-5517-1C76472BB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93515"/>
              </p:ext>
            </p:extLst>
          </p:nvPr>
        </p:nvGraphicFramePr>
        <p:xfrm>
          <a:off x="1750453" y="1848502"/>
          <a:ext cx="7743031" cy="106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232">
                  <a:extLst>
                    <a:ext uri="{9D8B030D-6E8A-4147-A177-3AD203B41FA5}">
                      <a16:colId xmlns:a16="http://schemas.microsoft.com/office/drawing/2014/main" val="30830439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454905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50560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595683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04275499"/>
                    </a:ext>
                  </a:extLst>
                </a:gridCol>
                <a:gridCol w="865486">
                  <a:extLst>
                    <a:ext uri="{9D8B030D-6E8A-4147-A177-3AD203B41FA5}">
                      <a16:colId xmlns:a16="http://schemas.microsoft.com/office/drawing/2014/main" val="2377191023"/>
                    </a:ext>
                  </a:extLst>
                </a:gridCol>
                <a:gridCol w="1039513">
                  <a:extLst>
                    <a:ext uri="{9D8B030D-6E8A-4147-A177-3AD203B41FA5}">
                      <a16:colId xmlns:a16="http://schemas.microsoft.com/office/drawing/2014/main" val="1465865724"/>
                    </a:ext>
                  </a:extLst>
                </a:gridCol>
              </a:tblGrid>
              <a:tr h="20129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Poverty Level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698926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548799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$1,300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1588579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51%-100%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$1,300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6.5%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0129979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101%-150%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$35,000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$1,300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44596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99946EC9-ADE9-9E2E-3220-97D16E4C3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67686"/>
              </p:ext>
            </p:extLst>
          </p:nvPr>
        </p:nvGraphicFramePr>
        <p:xfrm>
          <a:off x="1711328" y="3660754"/>
          <a:ext cx="7670798" cy="1104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5799">
                  <a:extLst>
                    <a:ext uri="{9D8B030D-6E8A-4147-A177-3AD203B41FA5}">
                      <a16:colId xmlns:a16="http://schemas.microsoft.com/office/drawing/2014/main" val="817806816"/>
                    </a:ext>
                  </a:extLst>
                </a:gridCol>
                <a:gridCol w="1003265">
                  <a:extLst>
                    <a:ext uri="{9D8B030D-6E8A-4147-A177-3AD203B41FA5}">
                      <a16:colId xmlns:a16="http://schemas.microsoft.com/office/drawing/2014/main" val="3668942844"/>
                    </a:ext>
                  </a:extLst>
                </a:gridCol>
                <a:gridCol w="1003265">
                  <a:extLst>
                    <a:ext uri="{9D8B030D-6E8A-4147-A177-3AD203B41FA5}">
                      <a16:colId xmlns:a16="http://schemas.microsoft.com/office/drawing/2014/main" val="741177229"/>
                    </a:ext>
                  </a:extLst>
                </a:gridCol>
                <a:gridCol w="1003265">
                  <a:extLst>
                    <a:ext uri="{9D8B030D-6E8A-4147-A177-3AD203B41FA5}">
                      <a16:colId xmlns:a16="http://schemas.microsoft.com/office/drawing/2014/main" val="3145908509"/>
                    </a:ext>
                  </a:extLst>
                </a:gridCol>
                <a:gridCol w="1128674">
                  <a:extLst>
                    <a:ext uri="{9D8B030D-6E8A-4147-A177-3AD203B41FA5}">
                      <a16:colId xmlns:a16="http://schemas.microsoft.com/office/drawing/2014/main" val="3100363700"/>
                    </a:ext>
                  </a:extLst>
                </a:gridCol>
                <a:gridCol w="1003265">
                  <a:extLst>
                    <a:ext uri="{9D8B030D-6E8A-4147-A177-3AD203B41FA5}">
                      <a16:colId xmlns:a16="http://schemas.microsoft.com/office/drawing/2014/main" val="1714607119"/>
                    </a:ext>
                  </a:extLst>
                </a:gridCol>
                <a:gridCol w="1003265">
                  <a:extLst>
                    <a:ext uri="{9D8B030D-6E8A-4147-A177-3AD203B41FA5}">
                      <a16:colId xmlns:a16="http://schemas.microsoft.com/office/drawing/2014/main" val="804052104"/>
                    </a:ext>
                  </a:extLst>
                </a:gridCol>
              </a:tblGrid>
              <a:tr h="2095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Poverty Level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2525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Bill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Burden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6657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$1,400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$600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37885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51%-100%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$1,200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7275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101%-150%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$35,000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2525169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09F324F5-7839-D2B7-C037-C671ECB7C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9224"/>
              </p:ext>
            </p:extLst>
          </p:nvPr>
        </p:nvGraphicFramePr>
        <p:xfrm>
          <a:off x="1692877" y="5510791"/>
          <a:ext cx="7670797" cy="1129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3180">
                  <a:extLst>
                    <a:ext uri="{9D8B030D-6E8A-4147-A177-3AD203B41FA5}">
                      <a16:colId xmlns:a16="http://schemas.microsoft.com/office/drawing/2014/main" val="57958019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12897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18014413"/>
                    </a:ext>
                  </a:extLst>
                </a:gridCol>
                <a:gridCol w="867372">
                  <a:extLst>
                    <a:ext uri="{9D8B030D-6E8A-4147-A177-3AD203B41FA5}">
                      <a16:colId xmlns:a16="http://schemas.microsoft.com/office/drawing/2014/main" val="377683146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97585413"/>
                    </a:ext>
                  </a:extLst>
                </a:gridCol>
                <a:gridCol w="885228">
                  <a:extLst>
                    <a:ext uri="{9D8B030D-6E8A-4147-A177-3AD203B41FA5}">
                      <a16:colId xmlns:a16="http://schemas.microsoft.com/office/drawing/2014/main" val="650801208"/>
                    </a:ext>
                  </a:extLst>
                </a:gridCol>
                <a:gridCol w="797237">
                  <a:extLst>
                    <a:ext uri="{9D8B030D-6E8A-4147-A177-3AD203B41FA5}">
                      <a16:colId xmlns:a16="http://schemas.microsoft.com/office/drawing/2014/main" val="3383167060"/>
                    </a:ext>
                  </a:extLst>
                </a:gridCol>
                <a:gridCol w="874580">
                  <a:extLst>
                    <a:ext uri="{9D8B030D-6E8A-4147-A177-3AD203B41FA5}">
                      <a16:colId xmlns:a16="http://schemas.microsoft.com/office/drawing/2014/main" val="2288026453"/>
                    </a:ext>
                  </a:extLst>
                </a:gridCol>
              </a:tblGrid>
              <a:tr h="2095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Poverty Level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Burden Target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73576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9248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$10,000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$1,600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3864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51%-100%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$20,000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$1,200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56766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101%-150%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$35,000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215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1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Equity Assessment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8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7B1D70-C94E-413B-5B91-375C02D35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  <p:sp>
        <p:nvSpPr>
          <p:cNvPr id="53" name="Rectangle 45">
            <a:extLst>
              <a:ext uri="{FF2B5EF4-FFF2-40B4-BE49-F238E27FC236}">
                <a16:creationId xmlns:a16="http://schemas.microsoft.com/office/drawing/2014/main" id="{422CEC2C-02EA-EDAE-B29B-92EC89ED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9" y="1163723"/>
            <a:ext cx="77724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Benefit Equality</a:t>
            </a:r>
          </a:p>
          <a:p>
            <a:pPr lvl="1"/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FontTx/>
              <a:buNone/>
            </a:pPr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altLang="en-US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altLang="en-US" kern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Burden Equality</a:t>
            </a: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C9B8FB63-08B3-3012-9351-359EC67B3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80976"/>
              </p:ext>
            </p:extLst>
          </p:nvPr>
        </p:nvGraphicFramePr>
        <p:xfrm>
          <a:off x="1245791" y="1941269"/>
          <a:ext cx="755412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590">
                  <a:extLst>
                    <a:ext uri="{9D8B030D-6E8A-4147-A177-3AD203B41FA5}">
                      <a16:colId xmlns:a16="http://schemas.microsoft.com/office/drawing/2014/main" val="2659669671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4062908002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198317601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4143447029"/>
                    </a:ext>
                  </a:extLst>
                </a:gridCol>
                <a:gridCol w="1111505">
                  <a:extLst>
                    <a:ext uri="{9D8B030D-6E8A-4147-A177-3AD203B41FA5}">
                      <a16:colId xmlns:a16="http://schemas.microsoft.com/office/drawing/2014/main" val="3028437804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2077217674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2756847398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Poverty Level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Post-Benefit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90486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9210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33.3%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073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12.5%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7886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$13,000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15.4%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501553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6FCE7F2F-0B1A-D322-F117-074EEBA30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881907"/>
              </p:ext>
            </p:extLst>
          </p:nvPr>
        </p:nvGraphicFramePr>
        <p:xfrm>
          <a:off x="1222562" y="4402693"/>
          <a:ext cx="7554120" cy="1318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590">
                  <a:extLst>
                    <a:ext uri="{9D8B030D-6E8A-4147-A177-3AD203B41FA5}">
                      <a16:colId xmlns:a16="http://schemas.microsoft.com/office/drawing/2014/main" val="1750763229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2686558819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3681821043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3430542509"/>
                    </a:ext>
                  </a:extLst>
                </a:gridCol>
                <a:gridCol w="1111505">
                  <a:extLst>
                    <a:ext uri="{9D8B030D-6E8A-4147-A177-3AD203B41FA5}">
                      <a16:colId xmlns:a16="http://schemas.microsoft.com/office/drawing/2014/main" val="1105373052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865201416"/>
                    </a:ext>
                  </a:extLst>
                </a:gridCol>
                <a:gridCol w="988005">
                  <a:extLst>
                    <a:ext uri="{9D8B030D-6E8A-4147-A177-3AD203B41FA5}">
                      <a16:colId xmlns:a16="http://schemas.microsoft.com/office/drawing/2014/main" val="788033760"/>
                    </a:ext>
                  </a:extLst>
                </a:gridCol>
              </a:tblGrid>
              <a:tr h="2095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Poverty Level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Income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Pre-Benefit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Benefit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Post-Benefit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46630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Bill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Burden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751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$3,000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66.7%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$1,820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$180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36258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$8,000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$1,520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$480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8084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&lt;=50%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$13,000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$2,000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15.4%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$1,220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$780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6.0%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277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82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0458D8A5-499F-4436-9F20-260BC52D7C34}"/>
              </a:ext>
            </a:extLst>
          </p:cNvPr>
          <p:cNvSpPr>
            <a:spLocks/>
          </p:cNvSpPr>
          <p:nvPr/>
        </p:nvSpPr>
        <p:spPr bwMode="auto">
          <a:xfrm>
            <a:off x="3638551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Freeform 3">
            <a:extLst>
              <a:ext uri="{FF2B5EF4-FFF2-40B4-BE49-F238E27FC236}">
                <a16:creationId xmlns:a16="http://schemas.microsoft.com/office/drawing/2014/main" id="{F375D53B-2CFD-4770-9DDE-5211D313C1AE}"/>
              </a:ext>
            </a:extLst>
          </p:cNvPr>
          <p:cNvSpPr>
            <a:spLocks/>
          </p:cNvSpPr>
          <p:nvPr/>
        </p:nvSpPr>
        <p:spPr bwMode="auto">
          <a:xfrm>
            <a:off x="3433763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6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Freeform 4">
            <a:extLst>
              <a:ext uri="{FF2B5EF4-FFF2-40B4-BE49-F238E27FC236}">
                <a16:creationId xmlns:a16="http://schemas.microsoft.com/office/drawing/2014/main" id="{269D4511-12C5-45C8-8B0D-48626B6C94D6}"/>
              </a:ext>
            </a:extLst>
          </p:cNvPr>
          <p:cNvSpPr>
            <a:spLocks/>
          </p:cNvSpPr>
          <p:nvPr/>
        </p:nvSpPr>
        <p:spPr bwMode="auto">
          <a:xfrm>
            <a:off x="3217864" y="1"/>
            <a:ext cx="147637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Freeform 5">
            <a:extLst>
              <a:ext uri="{FF2B5EF4-FFF2-40B4-BE49-F238E27FC236}">
                <a16:creationId xmlns:a16="http://schemas.microsoft.com/office/drawing/2014/main" id="{F7550F18-9FB5-4679-990B-BE14414892CE}"/>
              </a:ext>
            </a:extLst>
          </p:cNvPr>
          <p:cNvSpPr>
            <a:spLocks/>
          </p:cNvSpPr>
          <p:nvPr/>
        </p:nvSpPr>
        <p:spPr bwMode="auto">
          <a:xfrm>
            <a:off x="30114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8" name="Freeform 6">
            <a:extLst>
              <a:ext uri="{FF2B5EF4-FFF2-40B4-BE49-F238E27FC236}">
                <a16:creationId xmlns:a16="http://schemas.microsoft.com/office/drawing/2014/main" id="{7F59410A-9598-4025-A426-B363B81BEDA1}"/>
              </a:ext>
            </a:extLst>
          </p:cNvPr>
          <p:cNvSpPr>
            <a:spLocks/>
          </p:cNvSpPr>
          <p:nvPr/>
        </p:nvSpPr>
        <p:spPr bwMode="auto">
          <a:xfrm>
            <a:off x="2806700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67965D21-B060-4195-A435-AD189E573692}"/>
              </a:ext>
            </a:extLst>
          </p:cNvPr>
          <p:cNvSpPr>
            <a:spLocks/>
          </p:cNvSpPr>
          <p:nvPr/>
        </p:nvSpPr>
        <p:spPr bwMode="auto">
          <a:xfrm>
            <a:off x="2587625" y="1"/>
            <a:ext cx="147638" cy="55563"/>
          </a:xfrm>
          <a:custGeom>
            <a:avLst/>
            <a:gdLst>
              <a:gd name="T0" fmla="*/ 93 w 93"/>
              <a:gd name="T1" fmla="*/ 35 h 35"/>
              <a:gd name="T2" fmla="*/ 47 w 93"/>
              <a:gd name="T3" fmla="*/ 0 h 35"/>
              <a:gd name="T4" fmla="*/ 0 w 93"/>
              <a:gd name="T5" fmla="*/ 35 h 35"/>
              <a:gd name="T6" fmla="*/ 93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ADF48F10-7C83-473F-8678-D23DC1263DAA}"/>
              </a:ext>
            </a:extLst>
          </p:cNvPr>
          <p:cNvSpPr>
            <a:spLocks/>
          </p:cNvSpPr>
          <p:nvPr/>
        </p:nvSpPr>
        <p:spPr bwMode="auto">
          <a:xfrm>
            <a:off x="2389189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F1625E79-B4E9-43F1-BFF2-342E4786C57C}"/>
              </a:ext>
            </a:extLst>
          </p:cNvPr>
          <p:cNvSpPr>
            <a:spLocks/>
          </p:cNvSpPr>
          <p:nvPr/>
        </p:nvSpPr>
        <p:spPr bwMode="auto">
          <a:xfrm>
            <a:off x="217963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Freeform 10">
            <a:extLst>
              <a:ext uri="{FF2B5EF4-FFF2-40B4-BE49-F238E27FC236}">
                <a16:creationId xmlns:a16="http://schemas.microsoft.com/office/drawing/2014/main" id="{858C2AD8-9C14-42FB-AEF0-ABF1C26857BE}"/>
              </a:ext>
            </a:extLst>
          </p:cNvPr>
          <p:cNvSpPr>
            <a:spLocks/>
          </p:cNvSpPr>
          <p:nvPr/>
        </p:nvSpPr>
        <p:spPr bwMode="auto">
          <a:xfrm>
            <a:off x="1971676" y="1"/>
            <a:ext cx="149225" cy="55563"/>
          </a:xfrm>
          <a:custGeom>
            <a:avLst/>
            <a:gdLst>
              <a:gd name="T0" fmla="*/ 94 w 94"/>
              <a:gd name="T1" fmla="*/ 35 h 35"/>
              <a:gd name="T2" fmla="*/ 47 w 94"/>
              <a:gd name="T3" fmla="*/ 0 h 35"/>
              <a:gd name="T4" fmla="*/ 0 w 94"/>
              <a:gd name="T5" fmla="*/ 35 h 35"/>
              <a:gd name="T6" fmla="*/ 94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Freeform 11">
            <a:extLst>
              <a:ext uri="{FF2B5EF4-FFF2-40B4-BE49-F238E27FC236}">
                <a16:creationId xmlns:a16="http://schemas.microsoft.com/office/drawing/2014/main" id="{616EFF26-ED5F-408F-BC1B-1A7B3B3E5480}"/>
              </a:ext>
            </a:extLst>
          </p:cNvPr>
          <p:cNvSpPr>
            <a:spLocks/>
          </p:cNvSpPr>
          <p:nvPr/>
        </p:nvSpPr>
        <p:spPr bwMode="auto">
          <a:xfrm>
            <a:off x="1766888" y="1"/>
            <a:ext cx="146050" cy="55563"/>
          </a:xfrm>
          <a:custGeom>
            <a:avLst/>
            <a:gdLst>
              <a:gd name="T0" fmla="*/ 92 w 92"/>
              <a:gd name="T1" fmla="*/ 35 h 35"/>
              <a:gd name="T2" fmla="*/ 47 w 92"/>
              <a:gd name="T3" fmla="*/ 0 h 35"/>
              <a:gd name="T4" fmla="*/ 0 w 92"/>
              <a:gd name="T5" fmla="*/ 35 h 35"/>
              <a:gd name="T6" fmla="*/ 92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Freeform 12">
            <a:extLst>
              <a:ext uri="{FF2B5EF4-FFF2-40B4-BE49-F238E27FC236}">
                <a16:creationId xmlns:a16="http://schemas.microsoft.com/office/drawing/2014/main" id="{4D9F5A67-37CD-41E6-A154-8F4903E2DD85}"/>
              </a:ext>
            </a:extLst>
          </p:cNvPr>
          <p:cNvSpPr>
            <a:spLocks/>
          </p:cNvSpPr>
          <p:nvPr/>
        </p:nvSpPr>
        <p:spPr bwMode="auto">
          <a:xfrm>
            <a:off x="81899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5" name="Freeform 13">
            <a:extLst>
              <a:ext uri="{FF2B5EF4-FFF2-40B4-BE49-F238E27FC236}">
                <a16:creationId xmlns:a16="http://schemas.microsoft.com/office/drawing/2014/main" id="{49E8B941-3499-4A5A-A489-3748D75D5521}"/>
              </a:ext>
            </a:extLst>
          </p:cNvPr>
          <p:cNvSpPr>
            <a:spLocks/>
          </p:cNvSpPr>
          <p:nvPr/>
        </p:nvSpPr>
        <p:spPr bwMode="auto">
          <a:xfrm>
            <a:off x="79851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DAAE3311-6FD7-4BB3-B001-EB034D7EF4EF}"/>
              </a:ext>
            </a:extLst>
          </p:cNvPr>
          <p:cNvSpPr>
            <a:spLocks/>
          </p:cNvSpPr>
          <p:nvPr/>
        </p:nvSpPr>
        <p:spPr bwMode="auto">
          <a:xfrm>
            <a:off x="83994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7" name="Freeform 15">
            <a:extLst>
              <a:ext uri="{FF2B5EF4-FFF2-40B4-BE49-F238E27FC236}">
                <a16:creationId xmlns:a16="http://schemas.microsoft.com/office/drawing/2014/main" id="{6F7D088D-82B0-4018-91FE-D8BA2D0D674D}"/>
              </a:ext>
            </a:extLst>
          </p:cNvPr>
          <p:cNvSpPr>
            <a:spLocks/>
          </p:cNvSpPr>
          <p:nvPr/>
        </p:nvSpPr>
        <p:spPr bwMode="auto">
          <a:xfrm>
            <a:off x="86074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9FD72FCB-DDBE-4CEE-80E8-299011BBF28C}"/>
              </a:ext>
            </a:extLst>
          </p:cNvPr>
          <p:cNvSpPr>
            <a:spLocks/>
          </p:cNvSpPr>
          <p:nvPr/>
        </p:nvSpPr>
        <p:spPr bwMode="auto">
          <a:xfrm>
            <a:off x="88217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0EE39253-5242-4CE5-BBB2-FA8B65D889B5}"/>
              </a:ext>
            </a:extLst>
          </p:cNvPr>
          <p:cNvSpPr>
            <a:spLocks/>
          </p:cNvSpPr>
          <p:nvPr/>
        </p:nvSpPr>
        <p:spPr bwMode="auto">
          <a:xfrm>
            <a:off x="90265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91EB3066-7476-4CD2-81F7-7E27C2269C68}"/>
              </a:ext>
            </a:extLst>
          </p:cNvPr>
          <p:cNvSpPr>
            <a:spLocks/>
          </p:cNvSpPr>
          <p:nvPr/>
        </p:nvSpPr>
        <p:spPr bwMode="auto">
          <a:xfrm>
            <a:off x="92344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BBA6DCCE-5D17-403E-8F52-525941AEAC10}"/>
              </a:ext>
            </a:extLst>
          </p:cNvPr>
          <p:cNvSpPr>
            <a:spLocks/>
          </p:cNvSpPr>
          <p:nvPr/>
        </p:nvSpPr>
        <p:spPr bwMode="auto">
          <a:xfrm>
            <a:off x="94519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2" name="Freeform 20">
            <a:extLst>
              <a:ext uri="{FF2B5EF4-FFF2-40B4-BE49-F238E27FC236}">
                <a16:creationId xmlns:a16="http://schemas.microsoft.com/office/drawing/2014/main" id="{25B21464-4A12-48C9-AA8A-75688A096D63}"/>
              </a:ext>
            </a:extLst>
          </p:cNvPr>
          <p:cNvSpPr>
            <a:spLocks/>
          </p:cNvSpPr>
          <p:nvPr/>
        </p:nvSpPr>
        <p:spPr bwMode="auto">
          <a:xfrm>
            <a:off x="96520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7B9F2E40-954B-4435-BD4E-8EEB06E66D09}"/>
              </a:ext>
            </a:extLst>
          </p:cNvPr>
          <p:cNvSpPr>
            <a:spLocks/>
          </p:cNvSpPr>
          <p:nvPr/>
        </p:nvSpPr>
        <p:spPr bwMode="auto">
          <a:xfrm>
            <a:off x="98615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4" name="Freeform 22">
            <a:extLst>
              <a:ext uri="{FF2B5EF4-FFF2-40B4-BE49-F238E27FC236}">
                <a16:creationId xmlns:a16="http://schemas.microsoft.com/office/drawing/2014/main" id="{27CD06C2-9AE5-4DEB-AD32-C2EF93B06A5C}"/>
              </a:ext>
            </a:extLst>
          </p:cNvPr>
          <p:cNvSpPr>
            <a:spLocks/>
          </p:cNvSpPr>
          <p:nvPr/>
        </p:nvSpPr>
        <p:spPr bwMode="auto">
          <a:xfrm>
            <a:off x="100663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5" name="Freeform 23">
            <a:extLst>
              <a:ext uri="{FF2B5EF4-FFF2-40B4-BE49-F238E27FC236}">
                <a16:creationId xmlns:a16="http://schemas.microsoft.com/office/drawing/2014/main" id="{5D13A148-A08C-4CB8-9870-62D533153EBB}"/>
              </a:ext>
            </a:extLst>
          </p:cNvPr>
          <p:cNvSpPr>
            <a:spLocks/>
          </p:cNvSpPr>
          <p:nvPr/>
        </p:nvSpPr>
        <p:spPr bwMode="auto">
          <a:xfrm>
            <a:off x="1027430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7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6" name="Freeform 24">
            <a:extLst>
              <a:ext uri="{FF2B5EF4-FFF2-40B4-BE49-F238E27FC236}">
                <a16:creationId xmlns:a16="http://schemas.microsoft.com/office/drawing/2014/main" id="{4AC83C39-60F0-4500-AC11-8FCB7AD2BCAC}"/>
              </a:ext>
            </a:extLst>
          </p:cNvPr>
          <p:cNvSpPr>
            <a:spLocks/>
          </p:cNvSpPr>
          <p:nvPr/>
        </p:nvSpPr>
        <p:spPr bwMode="auto">
          <a:xfrm>
            <a:off x="695483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15ADC7CB-30EA-45C7-83C8-C0D731891E9B}"/>
              </a:ext>
            </a:extLst>
          </p:cNvPr>
          <p:cNvSpPr>
            <a:spLocks/>
          </p:cNvSpPr>
          <p:nvPr/>
        </p:nvSpPr>
        <p:spPr bwMode="auto">
          <a:xfrm>
            <a:off x="674687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8" name="Freeform 26">
            <a:extLst>
              <a:ext uri="{FF2B5EF4-FFF2-40B4-BE49-F238E27FC236}">
                <a16:creationId xmlns:a16="http://schemas.microsoft.com/office/drawing/2014/main" id="{0CEB6503-0317-49BF-ADCB-1DDF81C8CA17}"/>
              </a:ext>
            </a:extLst>
          </p:cNvPr>
          <p:cNvSpPr>
            <a:spLocks/>
          </p:cNvSpPr>
          <p:nvPr/>
        </p:nvSpPr>
        <p:spPr bwMode="auto">
          <a:xfrm>
            <a:off x="71643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BA3F1845-0797-491E-AAB2-3518B94DDB21}"/>
              </a:ext>
            </a:extLst>
          </p:cNvPr>
          <p:cNvSpPr>
            <a:spLocks/>
          </p:cNvSpPr>
          <p:nvPr/>
        </p:nvSpPr>
        <p:spPr bwMode="auto">
          <a:xfrm>
            <a:off x="7372350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0" name="Freeform 28">
            <a:extLst>
              <a:ext uri="{FF2B5EF4-FFF2-40B4-BE49-F238E27FC236}">
                <a16:creationId xmlns:a16="http://schemas.microsoft.com/office/drawing/2014/main" id="{24073DCA-50F6-420F-8E19-DA517A4F14E1}"/>
              </a:ext>
            </a:extLst>
          </p:cNvPr>
          <p:cNvSpPr>
            <a:spLocks/>
          </p:cNvSpPr>
          <p:nvPr/>
        </p:nvSpPr>
        <p:spPr bwMode="auto">
          <a:xfrm>
            <a:off x="7586663" y="1"/>
            <a:ext cx="146050" cy="55563"/>
          </a:xfrm>
          <a:custGeom>
            <a:avLst/>
            <a:gdLst>
              <a:gd name="T0" fmla="*/ 0 w 92"/>
              <a:gd name="T1" fmla="*/ 35 h 35"/>
              <a:gd name="T2" fmla="*/ 45 w 92"/>
              <a:gd name="T3" fmla="*/ 0 h 35"/>
              <a:gd name="T4" fmla="*/ 92 w 92"/>
              <a:gd name="T5" fmla="*/ 35 h 35"/>
              <a:gd name="T6" fmla="*/ 0 w 92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1" name="Freeform 29">
            <a:extLst>
              <a:ext uri="{FF2B5EF4-FFF2-40B4-BE49-F238E27FC236}">
                <a16:creationId xmlns:a16="http://schemas.microsoft.com/office/drawing/2014/main" id="{43CAF795-7ADC-4BA5-A740-AA0304CFCE43}"/>
              </a:ext>
            </a:extLst>
          </p:cNvPr>
          <p:cNvSpPr>
            <a:spLocks/>
          </p:cNvSpPr>
          <p:nvPr/>
        </p:nvSpPr>
        <p:spPr bwMode="auto">
          <a:xfrm>
            <a:off x="778986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2" name="Freeform 30">
            <a:extLst>
              <a:ext uri="{FF2B5EF4-FFF2-40B4-BE49-F238E27FC236}">
                <a16:creationId xmlns:a16="http://schemas.microsoft.com/office/drawing/2014/main" id="{704C08DE-92E1-4045-B4E5-6DA4B9E57F8D}"/>
              </a:ext>
            </a:extLst>
          </p:cNvPr>
          <p:cNvSpPr>
            <a:spLocks/>
          </p:cNvSpPr>
          <p:nvPr/>
        </p:nvSpPr>
        <p:spPr bwMode="auto">
          <a:xfrm>
            <a:off x="570547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3" name="Freeform 31">
            <a:extLst>
              <a:ext uri="{FF2B5EF4-FFF2-40B4-BE49-F238E27FC236}">
                <a16:creationId xmlns:a16="http://schemas.microsoft.com/office/drawing/2014/main" id="{77AEF665-04C4-4603-8A25-61CB2620FB2C}"/>
              </a:ext>
            </a:extLst>
          </p:cNvPr>
          <p:cNvSpPr>
            <a:spLocks/>
          </p:cNvSpPr>
          <p:nvPr/>
        </p:nvSpPr>
        <p:spPr bwMode="auto">
          <a:xfrm>
            <a:off x="54975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4" name="Freeform 32">
            <a:extLst>
              <a:ext uri="{FF2B5EF4-FFF2-40B4-BE49-F238E27FC236}">
                <a16:creationId xmlns:a16="http://schemas.microsoft.com/office/drawing/2014/main" id="{6D5908E9-A1B6-4612-9167-8C1945AF9D24}"/>
              </a:ext>
            </a:extLst>
          </p:cNvPr>
          <p:cNvSpPr>
            <a:spLocks/>
          </p:cNvSpPr>
          <p:nvPr/>
        </p:nvSpPr>
        <p:spPr bwMode="auto">
          <a:xfrm>
            <a:off x="59150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5" name="Freeform 33">
            <a:extLst>
              <a:ext uri="{FF2B5EF4-FFF2-40B4-BE49-F238E27FC236}">
                <a16:creationId xmlns:a16="http://schemas.microsoft.com/office/drawing/2014/main" id="{051052F1-4489-4072-87F7-1D2A5EAC40F3}"/>
              </a:ext>
            </a:extLst>
          </p:cNvPr>
          <p:cNvSpPr>
            <a:spLocks/>
          </p:cNvSpPr>
          <p:nvPr/>
        </p:nvSpPr>
        <p:spPr bwMode="auto">
          <a:xfrm>
            <a:off x="6119814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6" name="Freeform 34">
            <a:extLst>
              <a:ext uri="{FF2B5EF4-FFF2-40B4-BE49-F238E27FC236}">
                <a16:creationId xmlns:a16="http://schemas.microsoft.com/office/drawing/2014/main" id="{6D85DAB6-B0C8-4BE6-B01A-ED69FA9A7E73}"/>
              </a:ext>
            </a:extLst>
          </p:cNvPr>
          <p:cNvSpPr>
            <a:spLocks/>
          </p:cNvSpPr>
          <p:nvPr/>
        </p:nvSpPr>
        <p:spPr bwMode="auto">
          <a:xfrm>
            <a:off x="6334126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7" name="Freeform 35">
            <a:extLst>
              <a:ext uri="{FF2B5EF4-FFF2-40B4-BE49-F238E27FC236}">
                <a16:creationId xmlns:a16="http://schemas.microsoft.com/office/drawing/2014/main" id="{F9EFA483-69F1-46D2-A507-D317E149DC82}"/>
              </a:ext>
            </a:extLst>
          </p:cNvPr>
          <p:cNvSpPr>
            <a:spLocks/>
          </p:cNvSpPr>
          <p:nvPr/>
        </p:nvSpPr>
        <p:spPr bwMode="auto">
          <a:xfrm>
            <a:off x="6542089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8" name="Freeform 36">
            <a:extLst>
              <a:ext uri="{FF2B5EF4-FFF2-40B4-BE49-F238E27FC236}">
                <a16:creationId xmlns:a16="http://schemas.microsoft.com/office/drawing/2014/main" id="{C939A01B-9DE2-462C-8FD1-6870C79428D6}"/>
              </a:ext>
            </a:extLst>
          </p:cNvPr>
          <p:cNvSpPr>
            <a:spLocks/>
          </p:cNvSpPr>
          <p:nvPr/>
        </p:nvSpPr>
        <p:spPr bwMode="auto">
          <a:xfrm>
            <a:off x="445928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09" name="Freeform 37">
            <a:extLst>
              <a:ext uri="{FF2B5EF4-FFF2-40B4-BE49-F238E27FC236}">
                <a16:creationId xmlns:a16="http://schemas.microsoft.com/office/drawing/2014/main" id="{B98B7520-FAF1-482A-A5DA-2A9FA075F008}"/>
              </a:ext>
            </a:extLst>
          </p:cNvPr>
          <p:cNvSpPr>
            <a:spLocks/>
          </p:cNvSpPr>
          <p:nvPr/>
        </p:nvSpPr>
        <p:spPr bwMode="auto">
          <a:xfrm>
            <a:off x="42529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0" name="Freeform 38">
            <a:extLst>
              <a:ext uri="{FF2B5EF4-FFF2-40B4-BE49-F238E27FC236}">
                <a16:creationId xmlns:a16="http://schemas.microsoft.com/office/drawing/2014/main" id="{73EF2D70-2FED-42ED-A302-E00ED67D7455}"/>
              </a:ext>
            </a:extLst>
          </p:cNvPr>
          <p:cNvSpPr>
            <a:spLocks/>
          </p:cNvSpPr>
          <p:nvPr/>
        </p:nvSpPr>
        <p:spPr bwMode="auto">
          <a:xfrm>
            <a:off x="4668839" y="1"/>
            <a:ext cx="149225" cy="55563"/>
          </a:xfrm>
          <a:custGeom>
            <a:avLst/>
            <a:gdLst>
              <a:gd name="T0" fmla="*/ 0 w 94"/>
              <a:gd name="T1" fmla="*/ 35 h 35"/>
              <a:gd name="T2" fmla="*/ 47 w 94"/>
              <a:gd name="T3" fmla="*/ 0 h 35"/>
              <a:gd name="T4" fmla="*/ 94 w 94"/>
              <a:gd name="T5" fmla="*/ 35 h 35"/>
              <a:gd name="T6" fmla="*/ 0 w 94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1" name="Freeform 39">
            <a:extLst>
              <a:ext uri="{FF2B5EF4-FFF2-40B4-BE49-F238E27FC236}">
                <a16:creationId xmlns:a16="http://schemas.microsoft.com/office/drawing/2014/main" id="{5133EF8E-0B50-4C19-8EC0-618CAFDF3602}"/>
              </a:ext>
            </a:extLst>
          </p:cNvPr>
          <p:cNvSpPr>
            <a:spLocks/>
          </p:cNvSpPr>
          <p:nvPr/>
        </p:nvSpPr>
        <p:spPr bwMode="auto">
          <a:xfrm>
            <a:off x="4875214" y="1"/>
            <a:ext cx="147637" cy="55563"/>
          </a:xfrm>
          <a:custGeom>
            <a:avLst/>
            <a:gdLst>
              <a:gd name="T0" fmla="*/ 0 w 93"/>
              <a:gd name="T1" fmla="*/ 35 h 35"/>
              <a:gd name="T2" fmla="*/ 47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5BA40181-B4D8-4035-8042-D6BD48FA4950}"/>
              </a:ext>
            </a:extLst>
          </p:cNvPr>
          <p:cNvSpPr>
            <a:spLocks/>
          </p:cNvSpPr>
          <p:nvPr/>
        </p:nvSpPr>
        <p:spPr bwMode="auto">
          <a:xfrm>
            <a:off x="5089525" y="1"/>
            <a:ext cx="147638" cy="55563"/>
          </a:xfrm>
          <a:custGeom>
            <a:avLst/>
            <a:gdLst>
              <a:gd name="T0" fmla="*/ 0 w 93"/>
              <a:gd name="T1" fmla="*/ 35 h 35"/>
              <a:gd name="T2" fmla="*/ 46 w 93"/>
              <a:gd name="T3" fmla="*/ 0 h 35"/>
              <a:gd name="T4" fmla="*/ 93 w 93"/>
              <a:gd name="T5" fmla="*/ 35 h 35"/>
              <a:gd name="T6" fmla="*/ 0 w 93"/>
              <a:gd name="T7" fmla="*/ 35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13" name="Picture 41" descr="BD14742_">
            <a:extLst>
              <a:ext uri="{FF2B5EF4-FFF2-40B4-BE49-F238E27FC236}">
                <a16:creationId xmlns:a16="http://schemas.microsoft.com/office/drawing/2014/main" id="{60CC493F-151D-4A55-BC2C-967CEBF2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6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3" descr="BD14742_">
            <a:extLst>
              <a:ext uri="{FF2B5EF4-FFF2-40B4-BE49-F238E27FC236}">
                <a16:creationId xmlns:a16="http://schemas.microsoft.com/office/drawing/2014/main" id="{31175FE9-A8B1-4347-ABDA-6827CB29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0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>
            <a:extLst>
              <a:ext uri="{FF2B5EF4-FFF2-40B4-BE49-F238E27FC236}">
                <a16:creationId xmlns:a16="http://schemas.microsoft.com/office/drawing/2014/main" id="{AF63C784-BA9F-4E9B-BA14-597AA0632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53" y="-7690"/>
            <a:ext cx="6950076" cy="1143000"/>
          </a:xfrm>
        </p:spPr>
        <p:txBody>
          <a:bodyPr/>
          <a:lstStyle/>
          <a:p>
            <a:pPr algn="l"/>
            <a:r>
              <a:rPr lang="en-US" altLang="en-US" sz="4000" dirty="0">
                <a:latin typeface="Verdana Pro" panose="020B0604030504040204" pitchFamily="34" charset="0"/>
              </a:rPr>
              <a:t>Design Advantages</a:t>
            </a:r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5E9F0DC1-4C95-42FF-BD42-607E597E5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425095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E075D30-A7DF-416C-8DA4-86C77A227ED9}" type="slidenum">
              <a:rPr lang="en-US" altLang="en-US" sz="1000"/>
              <a:pPr eaLnBrk="1" hangingPunct="1">
                <a:spcBef>
                  <a:spcPct val="50000"/>
                </a:spcBef>
              </a:pPr>
              <a:t>9</a:t>
            </a:fld>
            <a:endParaRPr lang="en-US" altLang="en-US" sz="100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B9EEA8-5E7A-43E4-876A-7B400A25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4235"/>
            <a:ext cx="1784930" cy="8946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87559D-B9EE-C303-72A8-C947B840D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513259"/>
              </p:ext>
            </p:extLst>
          </p:nvPr>
        </p:nvGraphicFramePr>
        <p:xfrm>
          <a:off x="1839913" y="120635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E947F1-A5AE-D607-E75B-F059B9E64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13" y="165412"/>
            <a:ext cx="2429455" cy="7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601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 Point Template - Cover and Page">
  <a:themeElements>
    <a:clrScheme name="Power Point Template - Cover and P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 Point Template - Cover and Pa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 Point Template - Cover and P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 Point Template - Cover and P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 - Cover and Page</Template>
  <TotalTime>878</TotalTime>
  <Words>1574</Words>
  <Application>Microsoft Office PowerPoint</Application>
  <PresentationFormat>Widescreen</PresentationFormat>
  <Paragraphs>599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Courier New</vt:lpstr>
      <vt:lpstr>Lato</vt:lpstr>
      <vt:lpstr>Segoe UI</vt:lpstr>
      <vt:lpstr>Times New Roman</vt:lpstr>
      <vt:lpstr>Verdana</vt:lpstr>
      <vt:lpstr>Verdana Pro</vt:lpstr>
      <vt:lpstr>Wingdings</vt:lpstr>
      <vt:lpstr>Power Point Template - Cover and Page</vt:lpstr>
      <vt:lpstr>PowerPoint Presentation</vt:lpstr>
      <vt:lpstr>Updating the PECO Assistance Program to Increase Equity</vt:lpstr>
      <vt:lpstr>Presentation Overview</vt:lpstr>
      <vt:lpstr>PowerPoint Presentation</vt:lpstr>
      <vt:lpstr>Program Design Definitions</vt:lpstr>
      <vt:lpstr>Bill Impacts</vt:lpstr>
      <vt:lpstr>Energy Burden Targeting</vt:lpstr>
      <vt:lpstr>Equity Assessment</vt:lpstr>
      <vt:lpstr>Design Advantages</vt:lpstr>
      <vt:lpstr>PowerPoint Presentation</vt:lpstr>
      <vt:lpstr>Program Review</vt:lpstr>
      <vt:lpstr>Income Eligibility </vt:lpstr>
      <vt:lpstr>Benefit Design</vt:lpstr>
      <vt:lpstr>Credit Limits &amp;  Bill Consistency </vt:lpstr>
      <vt:lpstr>Affordability Impacts</vt:lpstr>
      <vt:lpstr>Bill Coverage Impacts </vt:lpstr>
      <vt:lpstr>PowerPoint Presentation</vt:lpstr>
      <vt:lpstr>Ensuring Energy Security</vt:lpstr>
      <vt:lpstr>PECO CAP Participation</vt:lpstr>
      <vt:lpstr>CAP Enrollment Methods</vt:lpstr>
      <vt:lpstr>CAP Outreach</vt:lpstr>
      <vt:lpstr>Workforce Development</vt:lpstr>
      <vt:lpstr>Other Assistance</vt:lpstr>
      <vt:lpstr>PowerPoint Presentation</vt:lpstr>
      <vt:lpstr>PowerPoint Presentation</vt:lpstr>
      <vt:lpstr>Contact</vt:lpstr>
      <vt:lpstr>Continuing the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Camryn Mathews</dc:creator>
  <cp:lastModifiedBy>Jackie Berger</cp:lastModifiedBy>
  <cp:revision>122</cp:revision>
  <dcterms:created xsi:type="dcterms:W3CDTF">2021-06-17T14:25:55Z</dcterms:created>
  <dcterms:modified xsi:type="dcterms:W3CDTF">2022-05-31T13:16:15Z</dcterms:modified>
</cp:coreProperties>
</file>