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948" r:id="rId4"/>
    <p:sldId id="300" r:id="rId5"/>
    <p:sldId id="957" r:id="rId6"/>
    <p:sldId id="953" r:id="rId7"/>
    <p:sldId id="962" r:id="rId8"/>
    <p:sldId id="958" r:id="rId9"/>
    <p:sldId id="954" r:id="rId10"/>
    <p:sldId id="963" r:id="rId11"/>
    <p:sldId id="959" r:id="rId12"/>
    <p:sldId id="960" r:id="rId13"/>
    <p:sldId id="950" r:id="rId14"/>
    <p:sldId id="466" r:id="rId15"/>
    <p:sldId id="947" r:id="rId16"/>
    <p:sldId id="922" r:id="rId17"/>
    <p:sldId id="961" r:id="rId18"/>
    <p:sldId id="964" r:id="rId19"/>
    <p:sldId id="411" r:id="rId20"/>
    <p:sldId id="925" r:id="rId21"/>
    <p:sldId id="965" r:id="rId22"/>
    <p:sldId id="966" r:id="rId23"/>
    <p:sldId id="949" r:id="rId24"/>
    <p:sldId id="936" r:id="rId25"/>
    <p:sldId id="941" r:id="rId26"/>
    <p:sldId id="940" r:id="rId27"/>
    <p:sldId id="944" r:id="rId28"/>
    <p:sldId id="942" r:id="rId29"/>
    <p:sldId id="945" r:id="rId30"/>
    <p:sldId id="946" r:id="rId31"/>
    <p:sldId id="321" r:id="rId32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cGrath" initials="KM" lastIdx="5" clrIdx="0">
    <p:extLst>
      <p:ext uri="{19B8F6BF-5375-455C-9EA6-DF929625EA0E}">
        <p15:presenceInfo xmlns:p15="http://schemas.microsoft.com/office/powerpoint/2012/main" userId="S::Kevin-McGrath@appriseinc.org::eb13009d-6e32-461f-8256-b2060ee9cb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12" autoAdjust="0"/>
    <p:restoredTop sz="90929"/>
  </p:normalViewPr>
  <p:slideViewPr>
    <p:cSldViewPr>
      <p:cViewPr varScale="1">
        <p:scale>
          <a:sx n="67" d="100"/>
          <a:sy n="67" d="100"/>
        </p:scale>
        <p:origin x="11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97C2F-1CFB-4A7B-99D7-6602E47BBE8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FB52F2-7523-45F4-AA6F-A0F7B3D17821}">
      <dgm:prSet phldrT="[Text]"/>
      <dgm:spPr/>
      <dgm:t>
        <a:bodyPr/>
        <a:lstStyle/>
        <a:p>
          <a:r>
            <a:rPr lang="en-US" dirty="0"/>
            <a:t>Residential Solar and LMI Households</a:t>
          </a:r>
        </a:p>
      </dgm:t>
    </dgm:pt>
    <dgm:pt modelId="{5617275B-649F-4FD5-A1E5-B1FFA6A67409}" type="parTrans" cxnId="{FCB62984-188C-4121-B16D-2A2A661AC33D}">
      <dgm:prSet/>
      <dgm:spPr/>
      <dgm:t>
        <a:bodyPr/>
        <a:lstStyle/>
        <a:p>
          <a:endParaRPr lang="en-US"/>
        </a:p>
      </dgm:t>
    </dgm:pt>
    <dgm:pt modelId="{60B135F3-3761-4192-A327-EFB0D5A62C0E}" type="sibTrans" cxnId="{FCB62984-188C-4121-B16D-2A2A661AC33D}">
      <dgm:prSet/>
      <dgm:spPr/>
      <dgm:t>
        <a:bodyPr/>
        <a:lstStyle/>
        <a:p>
          <a:endParaRPr lang="en-US"/>
        </a:p>
      </dgm:t>
    </dgm:pt>
    <dgm:pt modelId="{0F7E6974-5386-4F66-9229-D3E7D17B819A}">
      <dgm:prSet phldrT="[Text]"/>
      <dgm:spPr/>
      <dgm:t>
        <a:bodyPr/>
        <a:lstStyle/>
        <a:p>
          <a:r>
            <a:rPr lang="en-US" dirty="0"/>
            <a:t>DC Solar for All</a:t>
          </a:r>
        </a:p>
      </dgm:t>
    </dgm:pt>
    <dgm:pt modelId="{D53372D9-FB76-4B2C-843A-E1DA5BD9860C}" type="parTrans" cxnId="{D658AC16-B796-44EE-99A9-7CC2227B911D}">
      <dgm:prSet/>
      <dgm:spPr/>
      <dgm:t>
        <a:bodyPr/>
        <a:lstStyle/>
        <a:p>
          <a:endParaRPr lang="en-US"/>
        </a:p>
      </dgm:t>
    </dgm:pt>
    <dgm:pt modelId="{0F3D089C-6F87-487B-9D74-E8030BDED1CD}" type="sibTrans" cxnId="{D658AC16-B796-44EE-99A9-7CC2227B911D}">
      <dgm:prSet/>
      <dgm:spPr/>
      <dgm:t>
        <a:bodyPr/>
        <a:lstStyle/>
        <a:p>
          <a:endParaRPr lang="en-US"/>
        </a:p>
      </dgm:t>
    </dgm:pt>
    <dgm:pt modelId="{1EE87894-F07C-4DDE-A2A3-8CA401977154}">
      <dgm:prSet phldrT="[Text]"/>
      <dgm:spPr/>
      <dgm:t>
        <a:bodyPr/>
        <a:lstStyle/>
        <a:p>
          <a:r>
            <a:rPr lang="en-US" dirty="0"/>
            <a:t>LMI Solar Discussion</a:t>
          </a:r>
        </a:p>
      </dgm:t>
    </dgm:pt>
    <dgm:pt modelId="{3F3B9B0F-3166-41EA-B718-50A1C8DA8C56}" type="parTrans" cxnId="{0500F6D4-05A0-468B-9686-7DB6A852ED10}">
      <dgm:prSet/>
      <dgm:spPr/>
      <dgm:t>
        <a:bodyPr/>
        <a:lstStyle/>
        <a:p>
          <a:endParaRPr lang="en-US"/>
        </a:p>
      </dgm:t>
    </dgm:pt>
    <dgm:pt modelId="{30C0046D-81F3-4154-A1FC-A8B8196204A8}" type="sibTrans" cxnId="{0500F6D4-05A0-468B-9686-7DB6A852ED10}">
      <dgm:prSet/>
      <dgm:spPr/>
      <dgm:t>
        <a:bodyPr/>
        <a:lstStyle/>
        <a:p>
          <a:endParaRPr lang="en-US"/>
        </a:p>
      </dgm:t>
    </dgm:pt>
    <dgm:pt modelId="{13FFB215-7A43-4D92-9B05-68C4AD0BA000}" type="pres">
      <dgm:prSet presAssocID="{3F297C2F-1CFB-4A7B-99D7-6602E47BBE85}" presName="Name0" presStyleCnt="0">
        <dgm:presLayoutVars>
          <dgm:chMax val="7"/>
          <dgm:chPref val="7"/>
          <dgm:dir/>
        </dgm:presLayoutVars>
      </dgm:prSet>
      <dgm:spPr/>
    </dgm:pt>
    <dgm:pt modelId="{7597F26A-22D8-4BAB-B7EA-D44FDCABE33C}" type="pres">
      <dgm:prSet presAssocID="{3F297C2F-1CFB-4A7B-99D7-6602E47BBE85}" presName="Name1" presStyleCnt="0"/>
      <dgm:spPr/>
    </dgm:pt>
    <dgm:pt modelId="{F7747AF6-014E-4E2A-B24C-27A984C2DD17}" type="pres">
      <dgm:prSet presAssocID="{3F297C2F-1CFB-4A7B-99D7-6602E47BBE85}" presName="cycle" presStyleCnt="0"/>
      <dgm:spPr/>
    </dgm:pt>
    <dgm:pt modelId="{5E48F155-457D-4E25-A3EC-2D9E246BB0C4}" type="pres">
      <dgm:prSet presAssocID="{3F297C2F-1CFB-4A7B-99D7-6602E47BBE85}" presName="srcNode" presStyleLbl="node1" presStyleIdx="0" presStyleCnt="3"/>
      <dgm:spPr/>
    </dgm:pt>
    <dgm:pt modelId="{FD020490-01F1-44D0-B948-83CFAB894439}" type="pres">
      <dgm:prSet presAssocID="{3F297C2F-1CFB-4A7B-99D7-6602E47BBE85}" presName="conn" presStyleLbl="parChTrans1D2" presStyleIdx="0" presStyleCnt="1"/>
      <dgm:spPr/>
    </dgm:pt>
    <dgm:pt modelId="{CB9833C0-1BCE-474B-B921-B76787BBBBDF}" type="pres">
      <dgm:prSet presAssocID="{3F297C2F-1CFB-4A7B-99D7-6602E47BBE85}" presName="extraNode" presStyleLbl="node1" presStyleIdx="0" presStyleCnt="3"/>
      <dgm:spPr/>
    </dgm:pt>
    <dgm:pt modelId="{76BC8E17-A8A9-439A-ABC0-A992858DEDA9}" type="pres">
      <dgm:prSet presAssocID="{3F297C2F-1CFB-4A7B-99D7-6602E47BBE85}" presName="dstNode" presStyleLbl="node1" presStyleIdx="0" presStyleCnt="3"/>
      <dgm:spPr/>
    </dgm:pt>
    <dgm:pt modelId="{E259FF7D-61E0-4FBA-B3A8-6486FF861646}" type="pres">
      <dgm:prSet presAssocID="{8CFB52F2-7523-45F4-AA6F-A0F7B3D17821}" presName="text_1" presStyleLbl="node1" presStyleIdx="0" presStyleCnt="3">
        <dgm:presLayoutVars>
          <dgm:bulletEnabled val="1"/>
        </dgm:presLayoutVars>
      </dgm:prSet>
      <dgm:spPr/>
    </dgm:pt>
    <dgm:pt modelId="{6ABBE864-11EA-4621-925A-A3759DE20E2E}" type="pres">
      <dgm:prSet presAssocID="{8CFB52F2-7523-45F4-AA6F-A0F7B3D17821}" presName="accent_1" presStyleCnt="0"/>
      <dgm:spPr/>
    </dgm:pt>
    <dgm:pt modelId="{D6E75E24-71FC-4D13-A4C3-7DDFA0DCB352}" type="pres">
      <dgm:prSet presAssocID="{8CFB52F2-7523-45F4-AA6F-A0F7B3D17821}" presName="accentRepeatNode" presStyleLbl="solidFgAcc1" presStyleIdx="0" presStyleCnt="3"/>
      <dgm:spPr/>
    </dgm:pt>
    <dgm:pt modelId="{9B9F8BC2-AE9E-45E6-9F16-F3066A3F9062}" type="pres">
      <dgm:prSet presAssocID="{0F7E6974-5386-4F66-9229-D3E7D17B819A}" presName="text_2" presStyleLbl="node1" presStyleIdx="1" presStyleCnt="3">
        <dgm:presLayoutVars>
          <dgm:bulletEnabled val="1"/>
        </dgm:presLayoutVars>
      </dgm:prSet>
      <dgm:spPr/>
    </dgm:pt>
    <dgm:pt modelId="{DCBFEEB3-90BF-4CD3-BD90-4DC390A6B3D6}" type="pres">
      <dgm:prSet presAssocID="{0F7E6974-5386-4F66-9229-D3E7D17B819A}" presName="accent_2" presStyleCnt="0"/>
      <dgm:spPr/>
    </dgm:pt>
    <dgm:pt modelId="{81A4D050-9474-4376-A133-AAEC1AB4C326}" type="pres">
      <dgm:prSet presAssocID="{0F7E6974-5386-4F66-9229-D3E7D17B819A}" presName="accentRepeatNode" presStyleLbl="solidFgAcc1" presStyleIdx="1" presStyleCnt="3"/>
      <dgm:spPr/>
    </dgm:pt>
    <dgm:pt modelId="{BDEED06D-A0CC-48C8-85E4-F23084AC2EC8}" type="pres">
      <dgm:prSet presAssocID="{1EE87894-F07C-4DDE-A2A3-8CA401977154}" presName="text_3" presStyleLbl="node1" presStyleIdx="2" presStyleCnt="3">
        <dgm:presLayoutVars>
          <dgm:bulletEnabled val="1"/>
        </dgm:presLayoutVars>
      </dgm:prSet>
      <dgm:spPr/>
    </dgm:pt>
    <dgm:pt modelId="{2AE00E2C-38F0-4878-B6BA-3C31A61D56AF}" type="pres">
      <dgm:prSet presAssocID="{1EE87894-F07C-4DDE-A2A3-8CA401977154}" presName="accent_3" presStyleCnt="0"/>
      <dgm:spPr/>
    </dgm:pt>
    <dgm:pt modelId="{D47DA4E3-30DB-43BF-9F2E-B678A1D94D19}" type="pres">
      <dgm:prSet presAssocID="{1EE87894-F07C-4DDE-A2A3-8CA401977154}" presName="accentRepeatNode" presStyleLbl="solidFgAcc1" presStyleIdx="2" presStyleCnt="3"/>
      <dgm:spPr/>
    </dgm:pt>
  </dgm:ptLst>
  <dgm:cxnLst>
    <dgm:cxn modelId="{D658AC16-B796-44EE-99A9-7CC2227B911D}" srcId="{3F297C2F-1CFB-4A7B-99D7-6602E47BBE85}" destId="{0F7E6974-5386-4F66-9229-D3E7D17B819A}" srcOrd="1" destOrd="0" parTransId="{D53372D9-FB76-4B2C-843A-E1DA5BD9860C}" sibTransId="{0F3D089C-6F87-487B-9D74-E8030BDED1CD}"/>
    <dgm:cxn modelId="{DF19EF45-ED1B-4D4C-9D69-FB46C3F5EA78}" type="presOf" srcId="{1EE87894-F07C-4DDE-A2A3-8CA401977154}" destId="{BDEED06D-A0CC-48C8-85E4-F23084AC2EC8}" srcOrd="0" destOrd="0" presId="urn:microsoft.com/office/officeart/2008/layout/VerticalCurvedList"/>
    <dgm:cxn modelId="{662CD74D-9A5B-42CC-97BF-5136C75777B1}" type="presOf" srcId="{3F297C2F-1CFB-4A7B-99D7-6602E47BBE85}" destId="{13FFB215-7A43-4D92-9B05-68C4AD0BA000}" srcOrd="0" destOrd="0" presId="urn:microsoft.com/office/officeart/2008/layout/VerticalCurvedList"/>
    <dgm:cxn modelId="{FCB62984-188C-4121-B16D-2A2A661AC33D}" srcId="{3F297C2F-1CFB-4A7B-99D7-6602E47BBE85}" destId="{8CFB52F2-7523-45F4-AA6F-A0F7B3D17821}" srcOrd="0" destOrd="0" parTransId="{5617275B-649F-4FD5-A1E5-B1FFA6A67409}" sibTransId="{60B135F3-3761-4192-A327-EFB0D5A62C0E}"/>
    <dgm:cxn modelId="{A654529D-EA54-4940-A1C0-0D69069FAC0F}" type="presOf" srcId="{8CFB52F2-7523-45F4-AA6F-A0F7B3D17821}" destId="{E259FF7D-61E0-4FBA-B3A8-6486FF861646}" srcOrd="0" destOrd="0" presId="urn:microsoft.com/office/officeart/2008/layout/VerticalCurvedList"/>
    <dgm:cxn modelId="{6F1B9AC2-8DF5-4247-9831-B46F256612CC}" type="presOf" srcId="{0F7E6974-5386-4F66-9229-D3E7D17B819A}" destId="{9B9F8BC2-AE9E-45E6-9F16-F3066A3F9062}" srcOrd="0" destOrd="0" presId="urn:microsoft.com/office/officeart/2008/layout/VerticalCurvedList"/>
    <dgm:cxn modelId="{7E492CC9-05D9-4B7B-B582-1066AEDE338A}" type="presOf" srcId="{60B135F3-3761-4192-A327-EFB0D5A62C0E}" destId="{FD020490-01F1-44D0-B948-83CFAB894439}" srcOrd="0" destOrd="0" presId="urn:microsoft.com/office/officeart/2008/layout/VerticalCurvedList"/>
    <dgm:cxn modelId="{0500F6D4-05A0-468B-9686-7DB6A852ED10}" srcId="{3F297C2F-1CFB-4A7B-99D7-6602E47BBE85}" destId="{1EE87894-F07C-4DDE-A2A3-8CA401977154}" srcOrd="2" destOrd="0" parTransId="{3F3B9B0F-3166-41EA-B718-50A1C8DA8C56}" sibTransId="{30C0046D-81F3-4154-A1FC-A8B8196204A8}"/>
    <dgm:cxn modelId="{C72E55F6-7A08-4A1C-A7ED-E6FCE2406484}" type="presParOf" srcId="{13FFB215-7A43-4D92-9B05-68C4AD0BA000}" destId="{7597F26A-22D8-4BAB-B7EA-D44FDCABE33C}" srcOrd="0" destOrd="0" presId="urn:microsoft.com/office/officeart/2008/layout/VerticalCurvedList"/>
    <dgm:cxn modelId="{2F724106-2DBE-495C-9DB4-BAB8C2A127DA}" type="presParOf" srcId="{7597F26A-22D8-4BAB-B7EA-D44FDCABE33C}" destId="{F7747AF6-014E-4E2A-B24C-27A984C2DD17}" srcOrd="0" destOrd="0" presId="urn:microsoft.com/office/officeart/2008/layout/VerticalCurvedList"/>
    <dgm:cxn modelId="{388656F9-28EA-4DFE-900B-41871D0CF702}" type="presParOf" srcId="{F7747AF6-014E-4E2A-B24C-27A984C2DD17}" destId="{5E48F155-457D-4E25-A3EC-2D9E246BB0C4}" srcOrd="0" destOrd="0" presId="urn:microsoft.com/office/officeart/2008/layout/VerticalCurvedList"/>
    <dgm:cxn modelId="{B9A6C4AA-96F3-4B1E-96DD-566374362B1F}" type="presParOf" srcId="{F7747AF6-014E-4E2A-B24C-27A984C2DD17}" destId="{FD020490-01F1-44D0-B948-83CFAB894439}" srcOrd="1" destOrd="0" presId="urn:microsoft.com/office/officeart/2008/layout/VerticalCurvedList"/>
    <dgm:cxn modelId="{F735AF78-5C60-434C-8C9E-0A9DE8EC4547}" type="presParOf" srcId="{F7747AF6-014E-4E2A-B24C-27A984C2DD17}" destId="{CB9833C0-1BCE-474B-B921-B76787BBBBDF}" srcOrd="2" destOrd="0" presId="urn:microsoft.com/office/officeart/2008/layout/VerticalCurvedList"/>
    <dgm:cxn modelId="{22ED1A94-456E-4B3F-ADB4-6D36D6330BB7}" type="presParOf" srcId="{F7747AF6-014E-4E2A-B24C-27A984C2DD17}" destId="{76BC8E17-A8A9-439A-ABC0-A992858DEDA9}" srcOrd="3" destOrd="0" presId="urn:microsoft.com/office/officeart/2008/layout/VerticalCurvedList"/>
    <dgm:cxn modelId="{EC84D499-D3C7-40C5-9984-79EB7FB320E8}" type="presParOf" srcId="{7597F26A-22D8-4BAB-B7EA-D44FDCABE33C}" destId="{E259FF7D-61E0-4FBA-B3A8-6486FF861646}" srcOrd="1" destOrd="0" presId="urn:microsoft.com/office/officeart/2008/layout/VerticalCurvedList"/>
    <dgm:cxn modelId="{3B9A664F-9E3A-4D95-B4ED-8DAE789C2565}" type="presParOf" srcId="{7597F26A-22D8-4BAB-B7EA-D44FDCABE33C}" destId="{6ABBE864-11EA-4621-925A-A3759DE20E2E}" srcOrd="2" destOrd="0" presId="urn:microsoft.com/office/officeart/2008/layout/VerticalCurvedList"/>
    <dgm:cxn modelId="{01F1AE14-B2D3-4E89-9E4D-BA75BA482BE3}" type="presParOf" srcId="{6ABBE864-11EA-4621-925A-A3759DE20E2E}" destId="{D6E75E24-71FC-4D13-A4C3-7DDFA0DCB352}" srcOrd="0" destOrd="0" presId="urn:microsoft.com/office/officeart/2008/layout/VerticalCurvedList"/>
    <dgm:cxn modelId="{E12BBB5C-F7AE-44DD-B038-A8F53547770E}" type="presParOf" srcId="{7597F26A-22D8-4BAB-B7EA-D44FDCABE33C}" destId="{9B9F8BC2-AE9E-45E6-9F16-F3066A3F9062}" srcOrd="3" destOrd="0" presId="urn:microsoft.com/office/officeart/2008/layout/VerticalCurvedList"/>
    <dgm:cxn modelId="{01C6CD97-777E-4A54-954C-A02595972E27}" type="presParOf" srcId="{7597F26A-22D8-4BAB-B7EA-D44FDCABE33C}" destId="{DCBFEEB3-90BF-4CD3-BD90-4DC390A6B3D6}" srcOrd="4" destOrd="0" presId="urn:microsoft.com/office/officeart/2008/layout/VerticalCurvedList"/>
    <dgm:cxn modelId="{6D819663-F3E8-4F82-8E24-A880BEE8EC4F}" type="presParOf" srcId="{DCBFEEB3-90BF-4CD3-BD90-4DC390A6B3D6}" destId="{81A4D050-9474-4376-A133-AAEC1AB4C326}" srcOrd="0" destOrd="0" presId="urn:microsoft.com/office/officeart/2008/layout/VerticalCurvedList"/>
    <dgm:cxn modelId="{770C5E9A-18CD-49D9-9C13-4DA9C3C7F8E5}" type="presParOf" srcId="{7597F26A-22D8-4BAB-B7EA-D44FDCABE33C}" destId="{BDEED06D-A0CC-48C8-85E4-F23084AC2EC8}" srcOrd="5" destOrd="0" presId="urn:microsoft.com/office/officeart/2008/layout/VerticalCurvedList"/>
    <dgm:cxn modelId="{7FE6F214-7732-45F5-B4DE-2653B555B99C}" type="presParOf" srcId="{7597F26A-22D8-4BAB-B7EA-D44FDCABE33C}" destId="{2AE00E2C-38F0-4878-B6BA-3C31A61D56AF}" srcOrd="6" destOrd="0" presId="urn:microsoft.com/office/officeart/2008/layout/VerticalCurvedList"/>
    <dgm:cxn modelId="{0D2C57AC-AED3-40D3-B1DD-4D447E161501}" type="presParOf" srcId="{2AE00E2C-38F0-4878-B6BA-3C31A61D56AF}" destId="{D47DA4E3-30DB-43BF-9F2E-B678A1D94D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F6D4A9-23DD-47EA-9112-0AFF5E1EDD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6AEF3-AFC1-403F-BA0C-380D2841C96D}">
      <dgm:prSet phldrT="[Text]" custT="1"/>
      <dgm:spPr/>
      <dgm:t>
        <a:bodyPr/>
        <a:lstStyle/>
        <a:p>
          <a:r>
            <a:rPr lang="en-US" sz="1600" dirty="0"/>
            <a:t>Affordable Solar Rooftop Incentive</a:t>
          </a:r>
        </a:p>
      </dgm:t>
    </dgm:pt>
    <dgm:pt modelId="{6F828837-E100-4BDB-B9C4-4DFE8E74A401}" type="parTrans" cxnId="{BBC76B35-D8A9-408B-A96C-D11A161D1F2F}">
      <dgm:prSet/>
      <dgm:spPr/>
      <dgm:t>
        <a:bodyPr/>
        <a:lstStyle/>
        <a:p>
          <a:endParaRPr lang="en-US"/>
        </a:p>
      </dgm:t>
    </dgm:pt>
    <dgm:pt modelId="{3D71F44A-12DA-4248-B588-F5B2ACA4B0DA}" type="sibTrans" cxnId="{BBC76B35-D8A9-408B-A96C-D11A161D1F2F}">
      <dgm:prSet/>
      <dgm:spPr/>
      <dgm:t>
        <a:bodyPr/>
        <a:lstStyle/>
        <a:p>
          <a:endParaRPr lang="en-US"/>
        </a:p>
      </dgm:t>
    </dgm:pt>
    <dgm:pt modelId="{54C2AB15-458B-4546-A697-D19D31B2A0B3}">
      <dgm:prSet phldrT="[Text]" custT="1"/>
      <dgm:spPr/>
      <dgm:t>
        <a:bodyPr/>
        <a:lstStyle/>
        <a:p>
          <a:r>
            <a:rPr lang="en-US" sz="1200" dirty="0"/>
            <a:t>Incentive for rooftop systems for income-qualifying households</a:t>
          </a:r>
        </a:p>
      </dgm:t>
    </dgm:pt>
    <dgm:pt modelId="{41DCCFF3-5190-4617-8666-EE9D0CE73430}" type="parTrans" cxnId="{FDFFFE0B-6459-4527-A68A-4E0DCF2A8F1C}">
      <dgm:prSet/>
      <dgm:spPr/>
      <dgm:t>
        <a:bodyPr/>
        <a:lstStyle/>
        <a:p>
          <a:endParaRPr lang="en-US"/>
        </a:p>
      </dgm:t>
    </dgm:pt>
    <dgm:pt modelId="{DDE2281D-8C1A-4BF9-9E8F-1FB12BBE497C}" type="sibTrans" cxnId="{FDFFFE0B-6459-4527-A68A-4E0DCF2A8F1C}">
      <dgm:prSet/>
      <dgm:spPr/>
      <dgm:t>
        <a:bodyPr/>
        <a:lstStyle/>
        <a:p>
          <a:endParaRPr lang="en-US"/>
        </a:p>
      </dgm:t>
    </dgm:pt>
    <dgm:pt modelId="{CF322DBB-F99A-44DD-8765-CE232EB9CBE5}">
      <dgm:prSet phldrT="[Text]" custT="1"/>
      <dgm:spPr/>
      <dgm:t>
        <a:bodyPr/>
        <a:lstStyle/>
        <a:p>
          <a:r>
            <a:rPr lang="en-US" sz="1600" dirty="0"/>
            <a:t>Multifamily Affordable Housing Incentive</a:t>
          </a:r>
        </a:p>
      </dgm:t>
    </dgm:pt>
    <dgm:pt modelId="{706E8E1F-F9C2-4892-85B1-5B1063081B92}" type="parTrans" cxnId="{D8AA463E-9A4E-47C3-A3C6-721EDB492FBA}">
      <dgm:prSet/>
      <dgm:spPr/>
      <dgm:t>
        <a:bodyPr/>
        <a:lstStyle/>
        <a:p>
          <a:endParaRPr lang="en-US"/>
        </a:p>
      </dgm:t>
    </dgm:pt>
    <dgm:pt modelId="{B51DD8B1-2726-4164-BDE5-9A72884470FA}" type="sibTrans" cxnId="{D8AA463E-9A4E-47C3-A3C6-721EDB492FBA}">
      <dgm:prSet/>
      <dgm:spPr/>
      <dgm:t>
        <a:bodyPr/>
        <a:lstStyle/>
        <a:p>
          <a:endParaRPr lang="en-US"/>
        </a:p>
      </dgm:t>
    </dgm:pt>
    <dgm:pt modelId="{EF0905B4-F47A-46F8-8886-055DC33B597F}">
      <dgm:prSet phldrT="[Text]" custT="1"/>
      <dgm:spPr/>
      <dgm:t>
        <a:bodyPr/>
        <a:lstStyle/>
        <a:p>
          <a:r>
            <a:rPr lang="en-US" sz="1200" dirty="0"/>
            <a:t>Incentives for systems on affordably housing buildings</a:t>
          </a:r>
        </a:p>
      </dgm:t>
    </dgm:pt>
    <dgm:pt modelId="{6F9B9CF2-AD6B-4BBD-B756-610F5ACBD4A2}" type="parTrans" cxnId="{7A5D1771-190E-4109-BF25-939BD31623B8}">
      <dgm:prSet/>
      <dgm:spPr/>
      <dgm:t>
        <a:bodyPr/>
        <a:lstStyle/>
        <a:p>
          <a:endParaRPr lang="en-US"/>
        </a:p>
      </dgm:t>
    </dgm:pt>
    <dgm:pt modelId="{F289816F-A9CF-4463-AA0F-87C2EC24F613}" type="sibTrans" cxnId="{7A5D1771-190E-4109-BF25-939BD31623B8}">
      <dgm:prSet/>
      <dgm:spPr/>
      <dgm:t>
        <a:bodyPr/>
        <a:lstStyle/>
        <a:p>
          <a:endParaRPr lang="en-US"/>
        </a:p>
      </dgm:t>
    </dgm:pt>
    <dgm:pt modelId="{92F0151D-9292-431A-879F-74035F58B021}">
      <dgm:prSet phldrT="[Text]" custT="1"/>
      <dgm:spPr/>
      <dgm:t>
        <a:bodyPr/>
        <a:lstStyle/>
        <a:p>
          <a:r>
            <a:rPr lang="en-US" sz="1600" dirty="0"/>
            <a:t>Affordable Solar and Storage Predevelopment and Technical Assistance</a:t>
          </a:r>
        </a:p>
      </dgm:t>
    </dgm:pt>
    <dgm:pt modelId="{53445D82-21BE-495C-A346-0B8F1C6EFB06}" type="parTrans" cxnId="{0F6FB962-A939-4266-B489-9D12DE5CA250}">
      <dgm:prSet/>
      <dgm:spPr/>
      <dgm:t>
        <a:bodyPr/>
        <a:lstStyle/>
        <a:p>
          <a:endParaRPr lang="en-US"/>
        </a:p>
      </dgm:t>
    </dgm:pt>
    <dgm:pt modelId="{6EC1DF47-E5E8-4824-832A-6099E9ADC53C}" type="sibTrans" cxnId="{0F6FB962-A939-4266-B489-9D12DE5CA250}">
      <dgm:prSet/>
      <dgm:spPr/>
      <dgm:t>
        <a:bodyPr/>
        <a:lstStyle/>
        <a:p>
          <a:endParaRPr lang="en-US"/>
        </a:p>
      </dgm:t>
    </dgm:pt>
    <dgm:pt modelId="{90A59EA0-3292-4A0F-8712-DF9FBD332740}">
      <dgm:prSet phldrT="[Text]" custT="1"/>
      <dgm:spPr/>
      <dgm:t>
        <a:bodyPr/>
        <a:lstStyle/>
        <a:p>
          <a:r>
            <a:rPr lang="en-US" sz="1200" dirty="0"/>
            <a:t>Grants for community-based planning and preparation work</a:t>
          </a:r>
        </a:p>
      </dgm:t>
    </dgm:pt>
    <dgm:pt modelId="{ACF3B85C-4ADC-4764-94A4-C1135FB66EDE}" type="parTrans" cxnId="{EC5EF7EA-D7EE-4DC4-9621-D36E4DFEB384}">
      <dgm:prSet/>
      <dgm:spPr/>
      <dgm:t>
        <a:bodyPr/>
        <a:lstStyle/>
        <a:p>
          <a:endParaRPr lang="en-US"/>
        </a:p>
      </dgm:t>
    </dgm:pt>
    <dgm:pt modelId="{A216259A-5D5E-493B-841F-3DC7B9F7438F}" type="sibTrans" cxnId="{EC5EF7EA-D7EE-4DC4-9621-D36E4DFEB384}">
      <dgm:prSet/>
      <dgm:spPr/>
      <dgm:t>
        <a:bodyPr/>
        <a:lstStyle/>
        <a:p>
          <a:endParaRPr lang="en-US"/>
        </a:p>
      </dgm:t>
    </dgm:pt>
    <dgm:pt modelId="{385690BE-C784-48B7-9AF7-DCFBF5C8C6E4}">
      <dgm:prSet phldrT="[Text]" custT="1"/>
      <dgm:spPr/>
      <dgm:t>
        <a:bodyPr/>
        <a:lstStyle/>
        <a:p>
          <a:r>
            <a:rPr lang="en-US" sz="1600" dirty="0"/>
            <a:t>Inclusive Community Solar Adder</a:t>
          </a:r>
        </a:p>
      </dgm:t>
    </dgm:pt>
    <dgm:pt modelId="{A1D961B8-D58E-4BFB-A826-66EC29CD8EEF}" type="parTrans" cxnId="{6C1C36D5-2A82-472E-9625-1767784DE629}">
      <dgm:prSet/>
      <dgm:spPr/>
      <dgm:t>
        <a:bodyPr/>
        <a:lstStyle/>
        <a:p>
          <a:endParaRPr lang="en-US"/>
        </a:p>
      </dgm:t>
    </dgm:pt>
    <dgm:pt modelId="{755EFA7C-0089-4EB7-8580-79034851A719}" type="sibTrans" cxnId="{6C1C36D5-2A82-472E-9625-1767784DE629}">
      <dgm:prSet/>
      <dgm:spPr/>
      <dgm:t>
        <a:bodyPr/>
        <a:lstStyle/>
        <a:p>
          <a:endParaRPr lang="en-US"/>
        </a:p>
      </dgm:t>
    </dgm:pt>
    <dgm:pt modelId="{9247BA4C-B6D6-445E-86B9-EDEAD2E76983}">
      <dgm:prSet phldrT="[Text]" custT="1"/>
      <dgm:spPr/>
      <dgm:t>
        <a:bodyPr/>
        <a:lstStyle/>
        <a:p>
          <a:r>
            <a:rPr lang="en-US" sz="1200" dirty="0"/>
            <a:t>Incentives for community solar projects serving LMI households</a:t>
          </a:r>
        </a:p>
      </dgm:t>
    </dgm:pt>
    <dgm:pt modelId="{489DF3F0-2C11-4310-A251-4C85573DAA88}" type="parTrans" cxnId="{008BE7F8-644B-472C-A10D-DF78AF17C47A}">
      <dgm:prSet/>
      <dgm:spPr/>
      <dgm:t>
        <a:bodyPr/>
        <a:lstStyle/>
        <a:p>
          <a:endParaRPr lang="en-US"/>
        </a:p>
      </dgm:t>
    </dgm:pt>
    <dgm:pt modelId="{F23193C2-F815-41DB-8D75-B49106BB8B93}" type="sibTrans" cxnId="{008BE7F8-644B-472C-A10D-DF78AF17C47A}">
      <dgm:prSet/>
      <dgm:spPr/>
      <dgm:t>
        <a:bodyPr/>
        <a:lstStyle/>
        <a:p>
          <a:endParaRPr lang="en-US"/>
        </a:p>
      </dgm:t>
    </dgm:pt>
    <dgm:pt modelId="{A72AC8F5-B970-4AA0-9BC4-96CE47757322}">
      <dgm:prSet phldrT="[Text]" custT="1"/>
      <dgm:spPr/>
      <dgm:t>
        <a:bodyPr/>
        <a:lstStyle/>
        <a:p>
          <a:r>
            <a:rPr lang="en-US" sz="1600" dirty="0"/>
            <a:t>Solar for All / Expanded Solar for All</a:t>
          </a:r>
        </a:p>
      </dgm:t>
    </dgm:pt>
    <dgm:pt modelId="{0D559A33-7AED-46ED-B958-6C5D608D396B}" type="parTrans" cxnId="{AB2EB916-80BE-42B1-B08D-81F1600D387F}">
      <dgm:prSet/>
      <dgm:spPr/>
      <dgm:t>
        <a:bodyPr/>
        <a:lstStyle/>
        <a:p>
          <a:endParaRPr lang="en-US"/>
        </a:p>
      </dgm:t>
    </dgm:pt>
    <dgm:pt modelId="{7CBEF87A-5AE6-453E-AA35-31C481E81768}" type="sibTrans" cxnId="{AB2EB916-80BE-42B1-B08D-81F1600D387F}">
      <dgm:prSet/>
      <dgm:spPr/>
      <dgm:t>
        <a:bodyPr/>
        <a:lstStyle/>
        <a:p>
          <a:endParaRPr lang="en-US"/>
        </a:p>
      </dgm:t>
    </dgm:pt>
    <dgm:pt modelId="{51E8645E-15B6-40DC-95A7-DDAEE1B5502E}">
      <dgm:prSet phldrT="[Text]" custT="1"/>
      <dgm:spPr/>
      <dgm:t>
        <a:bodyPr/>
        <a:lstStyle/>
        <a:p>
          <a:r>
            <a:rPr lang="en-US" sz="1200" dirty="0"/>
            <a:t>Small utility bill discount to qualifying households</a:t>
          </a:r>
        </a:p>
      </dgm:t>
    </dgm:pt>
    <dgm:pt modelId="{DD8727A2-D1EA-466F-8438-70BCB2F2510D}" type="parTrans" cxnId="{06F899F9-3834-47EA-A5E0-13209382A7C1}">
      <dgm:prSet/>
      <dgm:spPr/>
      <dgm:t>
        <a:bodyPr/>
        <a:lstStyle/>
        <a:p>
          <a:endParaRPr lang="en-US"/>
        </a:p>
      </dgm:t>
    </dgm:pt>
    <dgm:pt modelId="{BC54765F-E116-4DE9-9A52-B8871393988A}" type="sibTrans" cxnId="{06F899F9-3834-47EA-A5E0-13209382A7C1}">
      <dgm:prSet/>
      <dgm:spPr/>
      <dgm:t>
        <a:bodyPr/>
        <a:lstStyle/>
        <a:p>
          <a:endParaRPr lang="en-US"/>
        </a:p>
      </dgm:t>
    </dgm:pt>
    <dgm:pt modelId="{A2F7912A-C12A-4D68-98FF-3E548B9AB041}">
      <dgm:prSet phldrT="[Text]" custT="1"/>
      <dgm:spPr/>
      <dgm:t>
        <a:bodyPr/>
        <a:lstStyle/>
        <a:p>
          <a:r>
            <a:rPr lang="en-US" sz="1200" dirty="0"/>
            <a:t>Expanded program jointly run with National Grid to enroll customers from bill discount program</a:t>
          </a:r>
        </a:p>
      </dgm:t>
    </dgm:pt>
    <dgm:pt modelId="{3D857605-AEB1-4627-915C-4CBC1C797B5A}" type="parTrans" cxnId="{27209B84-EA7B-4697-9BBF-4B7D778C0865}">
      <dgm:prSet/>
      <dgm:spPr/>
      <dgm:t>
        <a:bodyPr/>
        <a:lstStyle/>
        <a:p>
          <a:endParaRPr lang="en-US"/>
        </a:p>
      </dgm:t>
    </dgm:pt>
    <dgm:pt modelId="{7219BDB3-41BE-41D1-8023-9D8FB7C5E12A}" type="sibTrans" cxnId="{27209B84-EA7B-4697-9BBF-4B7D778C0865}">
      <dgm:prSet/>
      <dgm:spPr/>
      <dgm:t>
        <a:bodyPr/>
        <a:lstStyle/>
        <a:p>
          <a:endParaRPr lang="en-US"/>
        </a:p>
      </dgm:t>
    </dgm:pt>
    <dgm:pt modelId="{1462ED25-5C10-486B-B7C0-F9D0AE869E69}">
      <dgm:prSet phldrT="[Text]" custT="1"/>
      <dgm:spPr/>
      <dgm:t>
        <a:bodyPr/>
        <a:lstStyle/>
        <a:p>
          <a:r>
            <a:rPr lang="en-US" sz="1600" dirty="0"/>
            <a:t>Community-led Solar (Co-Design In Progress)</a:t>
          </a:r>
        </a:p>
      </dgm:t>
    </dgm:pt>
    <dgm:pt modelId="{AF2421BB-098F-4CCC-901A-87C7F4E3880C}" type="parTrans" cxnId="{2E45060F-360B-417D-B45D-EA0B7880E017}">
      <dgm:prSet/>
      <dgm:spPr/>
      <dgm:t>
        <a:bodyPr/>
        <a:lstStyle/>
        <a:p>
          <a:endParaRPr lang="en-US"/>
        </a:p>
      </dgm:t>
    </dgm:pt>
    <dgm:pt modelId="{67AD8202-FBF6-44DB-B18E-B8B16523A42F}" type="sibTrans" cxnId="{2E45060F-360B-417D-B45D-EA0B7880E017}">
      <dgm:prSet/>
      <dgm:spPr/>
      <dgm:t>
        <a:bodyPr/>
        <a:lstStyle/>
        <a:p>
          <a:endParaRPr lang="en-US"/>
        </a:p>
      </dgm:t>
    </dgm:pt>
    <dgm:pt modelId="{C68FCA08-C4A3-4095-A2C8-581FAE5A7A7D}">
      <dgm:prSet phldrT="[Text]" custT="1"/>
      <dgm:spPr/>
      <dgm:t>
        <a:bodyPr/>
        <a:lstStyle/>
        <a:p>
          <a:r>
            <a:rPr lang="en-US" sz="1200" dirty="0"/>
            <a:t>Working to create program for community-developed projects in underserved areas</a:t>
          </a:r>
        </a:p>
      </dgm:t>
    </dgm:pt>
    <dgm:pt modelId="{CB9487CB-9C8E-49BC-853F-322078EBB6F2}" type="parTrans" cxnId="{3DC1BFBF-BCDE-4D26-A8A4-A7B10CFF6537}">
      <dgm:prSet/>
      <dgm:spPr/>
      <dgm:t>
        <a:bodyPr/>
        <a:lstStyle/>
        <a:p>
          <a:endParaRPr lang="en-US"/>
        </a:p>
      </dgm:t>
    </dgm:pt>
    <dgm:pt modelId="{8829C5A6-96C4-4AA9-81D0-C4F0D8CE1A55}" type="sibTrans" cxnId="{3DC1BFBF-BCDE-4D26-A8A4-A7B10CFF6537}">
      <dgm:prSet/>
      <dgm:spPr/>
      <dgm:t>
        <a:bodyPr/>
        <a:lstStyle/>
        <a:p>
          <a:endParaRPr lang="en-US"/>
        </a:p>
      </dgm:t>
    </dgm:pt>
    <dgm:pt modelId="{5259F2F0-07DE-432D-9555-8F943E177965}" type="pres">
      <dgm:prSet presAssocID="{3DF6D4A9-23DD-47EA-9112-0AFF5E1EDDB1}" presName="Name0" presStyleCnt="0">
        <dgm:presLayoutVars>
          <dgm:dir/>
          <dgm:animLvl val="lvl"/>
          <dgm:resizeHandles val="exact"/>
        </dgm:presLayoutVars>
      </dgm:prSet>
      <dgm:spPr/>
    </dgm:pt>
    <dgm:pt modelId="{C56FF478-642E-48A4-9DD7-BC50383DE9E6}" type="pres">
      <dgm:prSet presAssocID="{2886AEF3-AFC1-403F-BA0C-380D2841C96D}" presName="linNode" presStyleCnt="0"/>
      <dgm:spPr/>
    </dgm:pt>
    <dgm:pt modelId="{C97C13C8-2AC6-47A8-868E-CED80AB5DE9A}" type="pres">
      <dgm:prSet presAssocID="{2886AEF3-AFC1-403F-BA0C-380D2841C96D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D9F44497-E204-4036-ABB3-107D1D0DDC23}" type="pres">
      <dgm:prSet presAssocID="{2886AEF3-AFC1-403F-BA0C-380D2841C96D}" presName="descendantText" presStyleLbl="alignAccFollowNode1" presStyleIdx="0" presStyleCnt="6">
        <dgm:presLayoutVars>
          <dgm:bulletEnabled val="1"/>
        </dgm:presLayoutVars>
      </dgm:prSet>
      <dgm:spPr/>
    </dgm:pt>
    <dgm:pt modelId="{C4E8A5B7-37E5-4632-9C42-72A7086B7D87}" type="pres">
      <dgm:prSet presAssocID="{3D71F44A-12DA-4248-B588-F5B2ACA4B0DA}" presName="sp" presStyleCnt="0"/>
      <dgm:spPr/>
    </dgm:pt>
    <dgm:pt modelId="{03F7A539-2E55-4259-BA18-829E4615BB24}" type="pres">
      <dgm:prSet presAssocID="{CF322DBB-F99A-44DD-8765-CE232EB9CBE5}" presName="linNode" presStyleCnt="0"/>
      <dgm:spPr/>
    </dgm:pt>
    <dgm:pt modelId="{BA0BBD19-E203-4B9D-8B64-8E76ECABC472}" type="pres">
      <dgm:prSet presAssocID="{CF322DBB-F99A-44DD-8765-CE232EB9CBE5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D6ADAAC4-EC94-4675-81A7-A694CA0E4D10}" type="pres">
      <dgm:prSet presAssocID="{CF322DBB-F99A-44DD-8765-CE232EB9CBE5}" presName="descendantText" presStyleLbl="alignAccFollowNode1" presStyleIdx="1" presStyleCnt="6">
        <dgm:presLayoutVars>
          <dgm:bulletEnabled val="1"/>
        </dgm:presLayoutVars>
      </dgm:prSet>
      <dgm:spPr/>
    </dgm:pt>
    <dgm:pt modelId="{5DFAF80D-AA8E-49EA-9017-FFA9FDAAB0AE}" type="pres">
      <dgm:prSet presAssocID="{B51DD8B1-2726-4164-BDE5-9A72884470FA}" presName="sp" presStyleCnt="0"/>
      <dgm:spPr/>
    </dgm:pt>
    <dgm:pt modelId="{19FB5914-A8F5-4A8F-B861-C9EEB7647E8D}" type="pres">
      <dgm:prSet presAssocID="{92F0151D-9292-431A-879F-74035F58B021}" presName="linNode" presStyleCnt="0"/>
      <dgm:spPr/>
    </dgm:pt>
    <dgm:pt modelId="{0146CD01-E31E-4EA0-89D6-8EB70E4892FC}" type="pres">
      <dgm:prSet presAssocID="{92F0151D-9292-431A-879F-74035F58B021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56331225-140F-4898-B442-27161DE8C59A}" type="pres">
      <dgm:prSet presAssocID="{92F0151D-9292-431A-879F-74035F58B021}" presName="descendantText" presStyleLbl="alignAccFollowNode1" presStyleIdx="2" presStyleCnt="6" custLinFactNeighborY="0">
        <dgm:presLayoutVars>
          <dgm:bulletEnabled val="1"/>
        </dgm:presLayoutVars>
      </dgm:prSet>
      <dgm:spPr/>
    </dgm:pt>
    <dgm:pt modelId="{66F4CEE7-D94D-46BC-9D78-274985B7B6C7}" type="pres">
      <dgm:prSet presAssocID="{6EC1DF47-E5E8-4824-832A-6099E9ADC53C}" presName="sp" presStyleCnt="0"/>
      <dgm:spPr/>
    </dgm:pt>
    <dgm:pt modelId="{9C3CAC2F-F488-4EAE-9EA7-F620F7AA5131}" type="pres">
      <dgm:prSet presAssocID="{385690BE-C784-48B7-9AF7-DCFBF5C8C6E4}" presName="linNode" presStyleCnt="0"/>
      <dgm:spPr/>
    </dgm:pt>
    <dgm:pt modelId="{A7F35D21-3616-416B-AE1F-F3D62AD16A4E}" type="pres">
      <dgm:prSet presAssocID="{385690BE-C784-48B7-9AF7-DCFBF5C8C6E4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A5497AE5-25BB-435C-8315-E28904ECCF08}" type="pres">
      <dgm:prSet presAssocID="{385690BE-C784-48B7-9AF7-DCFBF5C8C6E4}" presName="descendantText" presStyleLbl="alignAccFollowNode1" presStyleIdx="3" presStyleCnt="6">
        <dgm:presLayoutVars>
          <dgm:bulletEnabled val="1"/>
        </dgm:presLayoutVars>
      </dgm:prSet>
      <dgm:spPr/>
    </dgm:pt>
    <dgm:pt modelId="{2FB83894-FB70-45E8-BC11-BE8537C46357}" type="pres">
      <dgm:prSet presAssocID="{755EFA7C-0089-4EB7-8580-79034851A719}" presName="sp" presStyleCnt="0"/>
      <dgm:spPr/>
    </dgm:pt>
    <dgm:pt modelId="{4EB7E322-73F1-49CF-9931-040FC8DFAE83}" type="pres">
      <dgm:prSet presAssocID="{A72AC8F5-B970-4AA0-9BC4-96CE47757322}" presName="linNode" presStyleCnt="0"/>
      <dgm:spPr/>
    </dgm:pt>
    <dgm:pt modelId="{A6DC1CA3-CD71-496A-912B-7C99DA77A76F}" type="pres">
      <dgm:prSet presAssocID="{A72AC8F5-B970-4AA0-9BC4-96CE47757322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4F06E09-046D-436E-A4E0-2CA77603F3BD}" type="pres">
      <dgm:prSet presAssocID="{A72AC8F5-B970-4AA0-9BC4-96CE47757322}" presName="descendantText" presStyleLbl="alignAccFollowNode1" presStyleIdx="4" presStyleCnt="6">
        <dgm:presLayoutVars>
          <dgm:bulletEnabled val="1"/>
        </dgm:presLayoutVars>
      </dgm:prSet>
      <dgm:spPr/>
    </dgm:pt>
    <dgm:pt modelId="{2B82CF13-DB67-43D3-B54F-0E27C601A6F4}" type="pres">
      <dgm:prSet presAssocID="{7CBEF87A-5AE6-453E-AA35-31C481E81768}" presName="sp" presStyleCnt="0"/>
      <dgm:spPr/>
    </dgm:pt>
    <dgm:pt modelId="{4AC42126-07F9-4A0D-A592-3E576F0DD8CB}" type="pres">
      <dgm:prSet presAssocID="{1462ED25-5C10-486B-B7C0-F9D0AE869E69}" presName="linNode" presStyleCnt="0"/>
      <dgm:spPr/>
    </dgm:pt>
    <dgm:pt modelId="{57860EC1-3AF2-47FC-BCBC-D9FE2B662757}" type="pres">
      <dgm:prSet presAssocID="{1462ED25-5C10-486B-B7C0-F9D0AE869E69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4BD6C77C-2CAD-4564-830B-CFE390A1D342}" type="pres">
      <dgm:prSet presAssocID="{1462ED25-5C10-486B-B7C0-F9D0AE869E69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4C892105-EF7D-404F-86A5-3B351D8DD650}" type="presOf" srcId="{CF322DBB-F99A-44DD-8765-CE232EB9CBE5}" destId="{BA0BBD19-E203-4B9D-8B64-8E76ECABC472}" srcOrd="0" destOrd="0" presId="urn:microsoft.com/office/officeart/2005/8/layout/vList5"/>
    <dgm:cxn modelId="{A572DC05-6143-4BD4-AE4D-C04504F77F55}" type="presOf" srcId="{2886AEF3-AFC1-403F-BA0C-380D2841C96D}" destId="{C97C13C8-2AC6-47A8-868E-CED80AB5DE9A}" srcOrd="0" destOrd="0" presId="urn:microsoft.com/office/officeart/2005/8/layout/vList5"/>
    <dgm:cxn modelId="{FDFFFE0B-6459-4527-A68A-4E0DCF2A8F1C}" srcId="{2886AEF3-AFC1-403F-BA0C-380D2841C96D}" destId="{54C2AB15-458B-4546-A697-D19D31B2A0B3}" srcOrd="0" destOrd="0" parTransId="{41DCCFF3-5190-4617-8666-EE9D0CE73430}" sibTransId="{DDE2281D-8C1A-4BF9-9E8F-1FB12BBE497C}"/>
    <dgm:cxn modelId="{705DF20C-6FD3-4E24-9A91-3652FE5C91E0}" type="presOf" srcId="{3DF6D4A9-23DD-47EA-9112-0AFF5E1EDDB1}" destId="{5259F2F0-07DE-432D-9555-8F943E177965}" srcOrd="0" destOrd="0" presId="urn:microsoft.com/office/officeart/2005/8/layout/vList5"/>
    <dgm:cxn modelId="{2E45060F-360B-417D-B45D-EA0B7880E017}" srcId="{3DF6D4A9-23DD-47EA-9112-0AFF5E1EDDB1}" destId="{1462ED25-5C10-486B-B7C0-F9D0AE869E69}" srcOrd="5" destOrd="0" parTransId="{AF2421BB-098F-4CCC-901A-87C7F4E3880C}" sibTransId="{67AD8202-FBF6-44DB-B18E-B8B16523A42F}"/>
    <dgm:cxn modelId="{2615D715-2033-4834-BA84-34D486E0785C}" type="presOf" srcId="{1462ED25-5C10-486B-B7C0-F9D0AE869E69}" destId="{57860EC1-3AF2-47FC-BCBC-D9FE2B662757}" srcOrd="0" destOrd="0" presId="urn:microsoft.com/office/officeart/2005/8/layout/vList5"/>
    <dgm:cxn modelId="{AB2EB916-80BE-42B1-B08D-81F1600D387F}" srcId="{3DF6D4A9-23DD-47EA-9112-0AFF5E1EDDB1}" destId="{A72AC8F5-B970-4AA0-9BC4-96CE47757322}" srcOrd="4" destOrd="0" parTransId="{0D559A33-7AED-46ED-B958-6C5D608D396B}" sibTransId="{7CBEF87A-5AE6-453E-AA35-31C481E81768}"/>
    <dgm:cxn modelId="{4646A72A-2E3F-47E9-B324-FEDBC8F96466}" type="presOf" srcId="{54C2AB15-458B-4546-A697-D19D31B2A0B3}" destId="{D9F44497-E204-4036-ABB3-107D1D0DDC23}" srcOrd="0" destOrd="0" presId="urn:microsoft.com/office/officeart/2005/8/layout/vList5"/>
    <dgm:cxn modelId="{FC054D2D-5580-43F3-BE15-A1E0960450F3}" type="presOf" srcId="{92F0151D-9292-431A-879F-74035F58B021}" destId="{0146CD01-E31E-4EA0-89D6-8EB70E4892FC}" srcOrd="0" destOrd="0" presId="urn:microsoft.com/office/officeart/2005/8/layout/vList5"/>
    <dgm:cxn modelId="{BBC76B35-D8A9-408B-A96C-D11A161D1F2F}" srcId="{3DF6D4A9-23DD-47EA-9112-0AFF5E1EDDB1}" destId="{2886AEF3-AFC1-403F-BA0C-380D2841C96D}" srcOrd="0" destOrd="0" parTransId="{6F828837-E100-4BDB-B9C4-4DFE8E74A401}" sibTransId="{3D71F44A-12DA-4248-B588-F5B2ACA4B0DA}"/>
    <dgm:cxn modelId="{D8AA463E-9A4E-47C3-A3C6-721EDB492FBA}" srcId="{3DF6D4A9-23DD-47EA-9112-0AFF5E1EDDB1}" destId="{CF322DBB-F99A-44DD-8765-CE232EB9CBE5}" srcOrd="1" destOrd="0" parTransId="{706E8E1F-F9C2-4892-85B1-5B1063081B92}" sibTransId="{B51DD8B1-2726-4164-BDE5-9A72884470FA}"/>
    <dgm:cxn modelId="{3855905D-3B31-4989-A7AE-81E4EACEF247}" type="presOf" srcId="{C68FCA08-C4A3-4095-A2C8-581FAE5A7A7D}" destId="{4BD6C77C-2CAD-4564-830B-CFE390A1D342}" srcOrd="0" destOrd="0" presId="urn:microsoft.com/office/officeart/2005/8/layout/vList5"/>
    <dgm:cxn modelId="{0F6FB962-A939-4266-B489-9D12DE5CA250}" srcId="{3DF6D4A9-23DD-47EA-9112-0AFF5E1EDDB1}" destId="{92F0151D-9292-431A-879F-74035F58B021}" srcOrd="2" destOrd="0" parTransId="{53445D82-21BE-495C-A346-0B8F1C6EFB06}" sibTransId="{6EC1DF47-E5E8-4824-832A-6099E9ADC53C}"/>
    <dgm:cxn modelId="{60D57245-EF09-4D78-9EE2-CC625264014E}" type="presOf" srcId="{51E8645E-15B6-40DC-95A7-DDAEE1B5502E}" destId="{F4F06E09-046D-436E-A4E0-2CA77603F3BD}" srcOrd="0" destOrd="0" presId="urn:microsoft.com/office/officeart/2005/8/layout/vList5"/>
    <dgm:cxn modelId="{7A5D1771-190E-4109-BF25-939BD31623B8}" srcId="{CF322DBB-F99A-44DD-8765-CE232EB9CBE5}" destId="{EF0905B4-F47A-46F8-8886-055DC33B597F}" srcOrd="0" destOrd="0" parTransId="{6F9B9CF2-AD6B-4BBD-B756-610F5ACBD4A2}" sibTransId="{F289816F-A9CF-4463-AA0F-87C2EC24F613}"/>
    <dgm:cxn modelId="{789A1D73-1845-4B8A-AF13-83DA41BB777F}" type="presOf" srcId="{A2F7912A-C12A-4D68-98FF-3E548B9AB041}" destId="{F4F06E09-046D-436E-A4E0-2CA77603F3BD}" srcOrd="0" destOrd="1" presId="urn:microsoft.com/office/officeart/2005/8/layout/vList5"/>
    <dgm:cxn modelId="{27209B84-EA7B-4697-9BBF-4B7D778C0865}" srcId="{A72AC8F5-B970-4AA0-9BC4-96CE47757322}" destId="{A2F7912A-C12A-4D68-98FF-3E548B9AB041}" srcOrd="1" destOrd="0" parTransId="{3D857605-AEB1-4627-915C-4CBC1C797B5A}" sibTransId="{7219BDB3-41BE-41D1-8023-9D8FB7C5E12A}"/>
    <dgm:cxn modelId="{3DC1BFBF-BCDE-4D26-A8A4-A7B10CFF6537}" srcId="{1462ED25-5C10-486B-B7C0-F9D0AE869E69}" destId="{C68FCA08-C4A3-4095-A2C8-581FAE5A7A7D}" srcOrd="0" destOrd="0" parTransId="{CB9487CB-9C8E-49BC-853F-322078EBB6F2}" sibTransId="{8829C5A6-96C4-4AA9-81D0-C4F0D8CE1A55}"/>
    <dgm:cxn modelId="{D61596C0-E379-4B4A-B70F-7B272262667B}" type="presOf" srcId="{90A59EA0-3292-4A0F-8712-DF9FBD332740}" destId="{56331225-140F-4898-B442-27161DE8C59A}" srcOrd="0" destOrd="0" presId="urn:microsoft.com/office/officeart/2005/8/layout/vList5"/>
    <dgm:cxn modelId="{5504EFC1-2F03-43C5-9786-3581E5B85245}" type="presOf" srcId="{385690BE-C784-48B7-9AF7-DCFBF5C8C6E4}" destId="{A7F35D21-3616-416B-AE1F-F3D62AD16A4E}" srcOrd="0" destOrd="0" presId="urn:microsoft.com/office/officeart/2005/8/layout/vList5"/>
    <dgm:cxn modelId="{3DBF42D4-4883-4607-A8B7-4514D8F466E0}" type="presOf" srcId="{A72AC8F5-B970-4AA0-9BC4-96CE47757322}" destId="{A6DC1CA3-CD71-496A-912B-7C99DA77A76F}" srcOrd="0" destOrd="0" presId="urn:microsoft.com/office/officeart/2005/8/layout/vList5"/>
    <dgm:cxn modelId="{6C1C36D5-2A82-472E-9625-1767784DE629}" srcId="{3DF6D4A9-23DD-47EA-9112-0AFF5E1EDDB1}" destId="{385690BE-C784-48B7-9AF7-DCFBF5C8C6E4}" srcOrd="3" destOrd="0" parTransId="{A1D961B8-D58E-4BFB-A826-66EC29CD8EEF}" sibTransId="{755EFA7C-0089-4EB7-8580-79034851A719}"/>
    <dgm:cxn modelId="{6C38D4E5-3597-4A10-8C08-C6523116B2D4}" type="presOf" srcId="{9247BA4C-B6D6-445E-86B9-EDEAD2E76983}" destId="{A5497AE5-25BB-435C-8315-E28904ECCF08}" srcOrd="0" destOrd="0" presId="urn:microsoft.com/office/officeart/2005/8/layout/vList5"/>
    <dgm:cxn modelId="{EC5EF7EA-D7EE-4DC4-9621-D36E4DFEB384}" srcId="{92F0151D-9292-431A-879F-74035F58B021}" destId="{90A59EA0-3292-4A0F-8712-DF9FBD332740}" srcOrd="0" destOrd="0" parTransId="{ACF3B85C-4ADC-4764-94A4-C1135FB66EDE}" sibTransId="{A216259A-5D5E-493B-841F-3DC7B9F7438F}"/>
    <dgm:cxn modelId="{E9C336F8-1EA4-4C96-B8AA-B1118277BBC0}" type="presOf" srcId="{EF0905B4-F47A-46F8-8886-055DC33B597F}" destId="{D6ADAAC4-EC94-4675-81A7-A694CA0E4D10}" srcOrd="0" destOrd="0" presId="urn:microsoft.com/office/officeart/2005/8/layout/vList5"/>
    <dgm:cxn modelId="{008BE7F8-644B-472C-A10D-DF78AF17C47A}" srcId="{385690BE-C784-48B7-9AF7-DCFBF5C8C6E4}" destId="{9247BA4C-B6D6-445E-86B9-EDEAD2E76983}" srcOrd="0" destOrd="0" parTransId="{489DF3F0-2C11-4310-A251-4C85573DAA88}" sibTransId="{F23193C2-F815-41DB-8D75-B49106BB8B93}"/>
    <dgm:cxn modelId="{06F899F9-3834-47EA-A5E0-13209382A7C1}" srcId="{A72AC8F5-B970-4AA0-9BC4-96CE47757322}" destId="{51E8645E-15B6-40DC-95A7-DDAEE1B5502E}" srcOrd="0" destOrd="0" parTransId="{DD8727A2-D1EA-466F-8438-70BCB2F2510D}" sibTransId="{BC54765F-E116-4DE9-9A52-B8871393988A}"/>
    <dgm:cxn modelId="{7E5CAE21-AEBD-49FB-8C83-CA8C1FCD3142}" type="presParOf" srcId="{5259F2F0-07DE-432D-9555-8F943E177965}" destId="{C56FF478-642E-48A4-9DD7-BC50383DE9E6}" srcOrd="0" destOrd="0" presId="urn:microsoft.com/office/officeart/2005/8/layout/vList5"/>
    <dgm:cxn modelId="{16BF12B5-757E-4949-B52A-0FA2CF3EFF3E}" type="presParOf" srcId="{C56FF478-642E-48A4-9DD7-BC50383DE9E6}" destId="{C97C13C8-2AC6-47A8-868E-CED80AB5DE9A}" srcOrd="0" destOrd="0" presId="urn:microsoft.com/office/officeart/2005/8/layout/vList5"/>
    <dgm:cxn modelId="{80A98D39-4DFD-4F91-91CE-F7EAAE304CB1}" type="presParOf" srcId="{C56FF478-642E-48A4-9DD7-BC50383DE9E6}" destId="{D9F44497-E204-4036-ABB3-107D1D0DDC23}" srcOrd="1" destOrd="0" presId="urn:microsoft.com/office/officeart/2005/8/layout/vList5"/>
    <dgm:cxn modelId="{BE9A5A03-B4DE-4D81-8232-2B9C219C9083}" type="presParOf" srcId="{5259F2F0-07DE-432D-9555-8F943E177965}" destId="{C4E8A5B7-37E5-4632-9C42-72A7086B7D87}" srcOrd="1" destOrd="0" presId="urn:microsoft.com/office/officeart/2005/8/layout/vList5"/>
    <dgm:cxn modelId="{5B3E9787-28C4-4C98-9B62-44BEB1FF16A5}" type="presParOf" srcId="{5259F2F0-07DE-432D-9555-8F943E177965}" destId="{03F7A539-2E55-4259-BA18-829E4615BB24}" srcOrd="2" destOrd="0" presId="urn:microsoft.com/office/officeart/2005/8/layout/vList5"/>
    <dgm:cxn modelId="{735BA8F4-A7C1-43A0-9A84-08E34FD4F070}" type="presParOf" srcId="{03F7A539-2E55-4259-BA18-829E4615BB24}" destId="{BA0BBD19-E203-4B9D-8B64-8E76ECABC472}" srcOrd="0" destOrd="0" presId="urn:microsoft.com/office/officeart/2005/8/layout/vList5"/>
    <dgm:cxn modelId="{2DFE8EFE-0368-4217-95C1-59BCF64AA6BA}" type="presParOf" srcId="{03F7A539-2E55-4259-BA18-829E4615BB24}" destId="{D6ADAAC4-EC94-4675-81A7-A694CA0E4D10}" srcOrd="1" destOrd="0" presId="urn:microsoft.com/office/officeart/2005/8/layout/vList5"/>
    <dgm:cxn modelId="{12C6E15B-16D8-45F4-B18B-DA47CEFD494C}" type="presParOf" srcId="{5259F2F0-07DE-432D-9555-8F943E177965}" destId="{5DFAF80D-AA8E-49EA-9017-FFA9FDAAB0AE}" srcOrd="3" destOrd="0" presId="urn:microsoft.com/office/officeart/2005/8/layout/vList5"/>
    <dgm:cxn modelId="{46EB60DD-1E63-487F-B613-91B2A2A74B9C}" type="presParOf" srcId="{5259F2F0-07DE-432D-9555-8F943E177965}" destId="{19FB5914-A8F5-4A8F-B861-C9EEB7647E8D}" srcOrd="4" destOrd="0" presId="urn:microsoft.com/office/officeart/2005/8/layout/vList5"/>
    <dgm:cxn modelId="{BA1AE9C8-E580-4FAB-BCA1-B05C90E5FD9D}" type="presParOf" srcId="{19FB5914-A8F5-4A8F-B861-C9EEB7647E8D}" destId="{0146CD01-E31E-4EA0-89D6-8EB70E4892FC}" srcOrd="0" destOrd="0" presId="urn:microsoft.com/office/officeart/2005/8/layout/vList5"/>
    <dgm:cxn modelId="{CD8A2013-2BED-4479-81CD-1BD196D58DDA}" type="presParOf" srcId="{19FB5914-A8F5-4A8F-B861-C9EEB7647E8D}" destId="{56331225-140F-4898-B442-27161DE8C59A}" srcOrd="1" destOrd="0" presId="urn:microsoft.com/office/officeart/2005/8/layout/vList5"/>
    <dgm:cxn modelId="{02D83CF5-5DBB-42C4-8153-9878F749337A}" type="presParOf" srcId="{5259F2F0-07DE-432D-9555-8F943E177965}" destId="{66F4CEE7-D94D-46BC-9D78-274985B7B6C7}" srcOrd="5" destOrd="0" presId="urn:microsoft.com/office/officeart/2005/8/layout/vList5"/>
    <dgm:cxn modelId="{C5C52835-6EA9-4DD2-9215-EA1A24AF128F}" type="presParOf" srcId="{5259F2F0-07DE-432D-9555-8F943E177965}" destId="{9C3CAC2F-F488-4EAE-9EA7-F620F7AA5131}" srcOrd="6" destOrd="0" presId="urn:microsoft.com/office/officeart/2005/8/layout/vList5"/>
    <dgm:cxn modelId="{EB4D8391-B9BF-4C91-8383-90B2B89EE0B8}" type="presParOf" srcId="{9C3CAC2F-F488-4EAE-9EA7-F620F7AA5131}" destId="{A7F35D21-3616-416B-AE1F-F3D62AD16A4E}" srcOrd="0" destOrd="0" presId="urn:microsoft.com/office/officeart/2005/8/layout/vList5"/>
    <dgm:cxn modelId="{9604DA38-6B78-4830-BB36-17ED908D3781}" type="presParOf" srcId="{9C3CAC2F-F488-4EAE-9EA7-F620F7AA5131}" destId="{A5497AE5-25BB-435C-8315-E28904ECCF08}" srcOrd="1" destOrd="0" presId="urn:microsoft.com/office/officeart/2005/8/layout/vList5"/>
    <dgm:cxn modelId="{A1A5E228-6E30-4AA4-A735-F7D57C3469A2}" type="presParOf" srcId="{5259F2F0-07DE-432D-9555-8F943E177965}" destId="{2FB83894-FB70-45E8-BC11-BE8537C46357}" srcOrd="7" destOrd="0" presId="urn:microsoft.com/office/officeart/2005/8/layout/vList5"/>
    <dgm:cxn modelId="{613A2E96-F7C5-40BF-8ED4-6928A73F23B8}" type="presParOf" srcId="{5259F2F0-07DE-432D-9555-8F943E177965}" destId="{4EB7E322-73F1-49CF-9931-040FC8DFAE83}" srcOrd="8" destOrd="0" presId="urn:microsoft.com/office/officeart/2005/8/layout/vList5"/>
    <dgm:cxn modelId="{2D6E9834-8F29-4A8E-A6DF-FC061B5C83C2}" type="presParOf" srcId="{4EB7E322-73F1-49CF-9931-040FC8DFAE83}" destId="{A6DC1CA3-CD71-496A-912B-7C99DA77A76F}" srcOrd="0" destOrd="0" presId="urn:microsoft.com/office/officeart/2005/8/layout/vList5"/>
    <dgm:cxn modelId="{58A47300-EC02-4737-B81A-7A4CC5A2C7D4}" type="presParOf" srcId="{4EB7E322-73F1-49CF-9931-040FC8DFAE83}" destId="{F4F06E09-046D-436E-A4E0-2CA77603F3BD}" srcOrd="1" destOrd="0" presId="urn:microsoft.com/office/officeart/2005/8/layout/vList5"/>
    <dgm:cxn modelId="{3D985D80-4FE9-480E-B16A-F02F55546913}" type="presParOf" srcId="{5259F2F0-07DE-432D-9555-8F943E177965}" destId="{2B82CF13-DB67-43D3-B54F-0E27C601A6F4}" srcOrd="9" destOrd="0" presId="urn:microsoft.com/office/officeart/2005/8/layout/vList5"/>
    <dgm:cxn modelId="{AC1E42C4-B39C-4F15-B1B5-A30B3F9D86C4}" type="presParOf" srcId="{5259F2F0-07DE-432D-9555-8F943E177965}" destId="{4AC42126-07F9-4A0D-A592-3E576F0DD8CB}" srcOrd="10" destOrd="0" presId="urn:microsoft.com/office/officeart/2005/8/layout/vList5"/>
    <dgm:cxn modelId="{7647A641-19FF-4EB1-81CA-81626E87F429}" type="presParOf" srcId="{4AC42126-07F9-4A0D-A592-3E576F0DD8CB}" destId="{57860EC1-3AF2-47FC-BCBC-D9FE2B662757}" srcOrd="0" destOrd="0" presId="urn:microsoft.com/office/officeart/2005/8/layout/vList5"/>
    <dgm:cxn modelId="{396A9A81-7E7C-42CB-B459-45F9EB4643B1}" type="presParOf" srcId="{4AC42126-07F9-4A0D-A592-3E576F0DD8CB}" destId="{4BD6C77C-2CAD-4564-830B-CFE390A1D3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F6D4A9-23DD-47EA-9112-0AFF5E1EDD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6AEF3-AFC1-403F-BA0C-380D2841C96D}">
      <dgm:prSet phldrT="[Text]"/>
      <dgm:spPr/>
      <dgm:t>
        <a:bodyPr/>
        <a:lstStyle/>
        <a:p>
          <a:r>
            <a:rPr lang="en-US" dirty="0"/>
            <a:t>Low-Income Distributed Generation</a:t>
          </a:r>
        </a:p>
      </dgm:t>
    </dgm:pt>
    <dgm:pt modelId="{6F828837-E100-4BDB-B9C4-4DFE8E74A401}" type="parTrans" cxnId="{BBC76B35-D8A9-408B-A96C-D11A161D1F2F}">
      <dgm:prSet/>
      <dgm:spPr/>
      <dgm:t>
        <a:bodyPr/>
        <a:lstStyle/>
        <a:p>
          <a:endParaRPr lang="en-US"/>
        </a:p>
      </dgm:t>
    </dgm:pt>
    <dgm:pt modelId="{3D71F44A-12DA-4248-B588-F5B2ACA4B0DA}" type="sibTrans" cxnId="{BBC76B35-D8A9-408B-A96C-D11A161D1F2F}">
      <dgm:prSet/>
      <dgm:spPr/>
      <dgm:t>
        <a:bodyPr/>
        <a:lstStyle/>
        <a:p>
          <a:endParaRPr lang="en-US"/>
        </a:p>
      </dgm:t>
    </dgm:pt>
    <dgm:pt modelId="{54C2AB15-458B-4546-A697-D19D31B2A0B3}">
      <dgm:prSet phldrT="[Text]"/>
      <dgm:spPr/>
      <dgm:t>
        <a:bodyPr/>
        <a:lstStyle/>
        <a:p>
          <a:r>
            <a:rPr lang="en-US" dirty="0"/>
            <a:t>Systems for homes/multifamily buildings</a:t>
          </a:r>
        </a:p>
      </dgm:t>
    </dgm:pt>
    <dgm:pt modelId="{41DCCFF3-5190-4617-8666-EE9D0CE73430}" type="parTrans" cxnId="{FDFFFE0B-6459-4527-A68A-4E0DCF2A8F1C}">
      <dgm:prSet/>
      <dgm:spPr/>
      <dgm:t>
        <a:bodyPr/>
        <a:lstStyle/>
        <a:p>
          <a:endParaRPr lang="en-US"/>
        </a:p>
      </dgm:t>
    </dgm:pt>
    <dgm:pt modelId="{DDE2281D-8C1A-4BF9-9E8F-1FB12BBE497C}" type="sibTrans" cxnId="{FDFFFE0B-6459-4527-A68A-4E0DCF2A8F1C}">
      <dgm:prSet/>
      <dgm:spPr/>
      <dgm:t>
        <a:bodyPr/>
        <a:lstStyle/>
        <a:p>
          <a:endParaRPr lang="en-US"/>
        </a:p>
      </dgm:t>
    </dgm:pt>
    <dgm:pt modelId="{CF322DBB-F99A-44DD-8765-CE232EB9CBE5}">
      <dgm:prSet phldrT="[Text]"/>
      <dgm:spPr/>
      <dgm:t>
        <a:bodyPr/>
        <a:lstStyle/>
        <a:p>
          <a:r>
            <a:rPr lang="en-US" dirty="0"/>
            <a:t>Low-Income Community Solar</a:t>
          </a:r>
        </a:p>
      </dgm:t>
    </dgm:pt>
    <dgm:pt modelId="{706E8E1F-F9C2-4892-85B1-5B1063081B92}" type="parTrans" cxnId="{D8AA463E-9A4E-47C3-A3C6-721EDB492FBA}">
      <dgm:prSet/>
      <dgm:spPr/>
      <dgm:t>
        <a:bodyPr/>
        <a:lstStyle/>
        <a:p>
          <a:endParaRPr lang="en-US"/>
        </a:p>
      </dgm:t>
    </dgm:pt>
    <dgm:pt modelId="{B51DD8B1-2726-4164-BDE5-9A72884470FA}" type="sibTrans" cxnId="{D8AA463E-9A4E-47C3-A3C6-721EDB492FBA}">
      <dgm:prSet/>
      <dgm:spPr/>
      <dgm:t>
        <a:bodyPr/>
        <a:lstStyle/>
        <a:p>
          <a:endParaRPr lang="en-US"/>
        </a:p>
      </dgm:t>
    </dgm:pt>
    <dgm:pt modelId="{EF0905B4-F47A-46F8-8886-055DC33B597F}">
      <dgm:prSet phldrT="[Text]"/>
      <dgm:spPr/>
      <dgm:t>
        <a:bodyPr/>
        <a:lstStyle/>
        <a:p>
          <a:r>
            <a:rPr lang="en-US" dirty="0"/>
            <a:t>Subscriptions to PV system</a:t>
          </a:r>
        </a:p>
      </dgm:t>
    </dgm:pt>
    <dgm:pt modelId="{6F9B9CF2-AD6B-4BBD-B756-610F5ACBD4A2}" type="parTrans" cxnId="{7A5D1771-190E-4109-BF25-939BD31623B8}">
      <dgm:prSet/>
      <dgm:spPr/>
      <dgm:t>
        <a:bodyPr/>
        <a:lstStyle/>
        <a:p>
          <a:endParaRPr lang="en-US"/>
        </a:p>
      </dgm:t>
    </dgm:pt>
    <dgm:pt modelId="{F289816F-A9CF-4463-AA0F-87C2EC24F613}" type="sibTrans" cxnId="{7A5D1771-190E-4109-BF25-939BD31623B8}">
      <dgm:prSet/>
      <dgm:spPr/>
      <dgm:t>
        <a:bodyPr/>
        <a:lstStyle/>
        <a:p>
          <a:endParaRPr lang="en-US"/>
        </a:p>
      </dgm:t>
    </dgm:pt>
    <dgm:pt modelId="{92F0151D-9292-431A-879F-74035F58B021}">
      <dgm:prSet phldrT="[Text]"/>
      <dgm:spPr/>
      <dgm:t>
        <a:bodyPr/>
        <a:lstStyle/>
        <a:p>
          <a:r>
            <a:rPr lang="en-US" dirty="0"/>
            <a:t>Non-Profits and Public Facilities</a:t>
          </a:r>
        </a:p>
      </dgm:t>
    </dgm:pt>
    <dgm:pt modelId="{53445D82-21BE-495C-A346-0B8F1C6EFB06}" type="parTrans" cxnId="{0F6FB962-A939-4266-B489-9D12DE5CA250}">
      <dgm:prSet/>
      <dgm:spPr/>
      <dgm:t>
        <a:bodyPr/>
        <a:lstStyle/>
        <a:p>
          <a:endParaRPr lang="en-US"/>
        </a:p>
      </dgm:t>
    </dgm:pt>
    <dgm:pt modelId="{6EC1DF47-E5E8-4824-832A-6099E9ADC53C}" type="sibTrans" cxnId="{0F6FB962-A939-4266-B489-9D12DE5CA250}">
      <dgm:prSet/>
      <dgm:spPr/>
      <dgm:t>
        <a:bodyPr/>
        <a:lstStyle/>
        <a:p>
          <a:endParaRPr lang="en-US"/>
        </a:p>
      </dgm:t>
    </dgm:pt>
    <dgm:pt modelId="{90A59EA0-3292-4A0F-8712-DF9FBD332740}">
      <dgm:prSet phldrT="[Text]"/>
      <dgm:spPr/>
      <dgm:t>
        <a:bodyPr/>
        <a:lstStyle/>
        <a:p>
          <a:r>
            <a:rPr lang="en-US" dirty="0"/>
            <a:t>Systems for non-profits or public buildings in Environmental Justice or low-income communities</a:t>
          </a:r>
        </a:p>
      </dgm:t>
    </dgm:pt>
    <dgm:pt modelId="{ACF3B85C-4ADC-4764-94A4-C1135FB66EDE}" type="parTrans" cxnId="{EC5EF7EA-D7EE-4DC4-9621-D36E4DFEB384}">
      <dgm:prSet/>
      <dgm:spPr/>
      <dgm:t>
        <a:bodyPr/>
        <a:lstStyle/>
        <a:p>
          <a:endParaRPr lang="en-US"/>
        </a:p>
      </dgm:t>
    </dgm:pt>
    <dgm:pt modelId="{A216259A-5D5E-493B-841F-3DC7B9F7438F}" type="sibTrans" cxnId="{EC5EF7EA-D7EE-4DC4-9621-D36E4DFEB384}">
      <dgm:prSet/>
      <dgm:spPr/>
      <dgm:t>
        <a:bodyPr/>
        <a:lstStyle/>
        <a:p>
          <a:endParaRPr lang="en-US"/>
        </a:p>
      </dgm:t>
    </dgm:pt>
    <dgm:pt modelId="{385690BE-C784-48B7-9AF7-DCFBF5C8C6E4}">
      <dgm:prSet phldrT="[Text]"/>
      <dgm:spPr/>
      <dgm:t>
        <a:bodyPr/>
        <a:lstStyle/>
        <a:p>
          <a:r>
            <a:rPr lang="en-US" dirty="0"/>
            <a:t>Low-Income Community Solar Pilot Programs</a:t>
          </a:r>
        </a:p>
      </dgm:t>
    </dgm:pt>
    <dgm:pt modelId="{A1D961B8-D58E-4BFB-A826-66EC29CD8EEF}" type="parTrans" cxnId="{6C1C36D5-2A82-472E-9625-1767784DE629}">
      <dgm:prSet/>
      <dgm:spPr/>
      <dgm:t>
        <a:bodyPr/>
        <a:lstStyle/>
        <a:p>
          <a:endParaRPr lang="en-US"/>
        </a:p>
      </dgm:t>
    </dgm:pt>
    <dgm:pt modelId="{755EFA7C-0089-4EB7-8580-79034851A719}" type="sibTrans" cxnId="{6C1C36D5-2A82-472E-9625-1767784DE629}">
      <dgm:prSet/>
      <dgm:spPr/>
      <dgm:t>
        <a:bodyPr/>
        <a:lstStyle/>
        <a:p>
          <a:endParaRPr lang="en-US"/>
        </a:p>
      </dgm:t>
    </dgm:pt>
    <dgm:pt modelId="{9247BA4C-B6D6-445E-86B9-EDEAD2E76983}">
      <dgm:prSet phldrT="[Text]"/>
      <dgm:spPr/>
      <dgm:t>
        <a:bodyPr/>
        <a:lstStyle/>
        <a:p>
          <a:r>
            <a:rPr lang="en-US" dirty="0"/>
            <a:t>Projects funded using competitive procurement approach</a:t>
          </a:r>
        </a:p>
      </dgm:t>
    </dgm:pt>
    <dgm:pt modelId="{489DF3F0-2C11-4310-A251-4C85573DAA88}" type="parTrans" cxnId="{008BE7F8-644B-472C-A10D-DF78AF17C47A}">
      <dgm:prSet/>
      <dgm:spPr/>
      <dgm:t>
        <a:bodyPr/>
        <a:lstStyle/>
        <a:p>
          <a:endParaRPr lang="en-US"/>
        </a:p>
      </dgm:t>
    </dgm:pt>
    <dgm:pt modelId="{F23193C2-F815-41DB-8D75-B49106BB8B93}" type="sibTrans" cxnId="{008BE7F8-644B-472C-A10D-DF78AF17C47A}">
      <dgm:prSet/>
      <dgm:spPr/>
      <dgm:t>
        <a:bodyPr/>
        <a:lstStyle/>
        <a:p>
          <a:endParaRPr lang="en-US"/>
        </a:p>
      </dgm:t>
    </dgm:pt>
    <dgm:pt modelId="{5259F2F0-07DE-432D-9555-8F943E177965}" type="pres">
      <dgm:prSet presAssocID="{3DF6D4A9-23DD-47EA-9112-0AFF5E1EDDB1}" presName="Name0" presStyleCnt="0">
        <dgm:presLayoutVars>
          <dgm:dir/>
          <dgm:animLvl val="lvl"/>
          <dgm:resizeHandles val="exact"/>
        </dgm:presLayoutVars>
      </dgm:prSet>
      <dgm:spPr/>
    </dgm:pt>
    <dgm:pt modelId="{C56FF478-642E-48A4-9DD7-BC50383DE9E6}" type="pres">
      <dgm:prSet presAssocID="{2886AEF3-AFC1-403F-BA0C-380D2841C96D}" presName="linNode" presStyleCnt="0"/>
      <dgm:spPr/>
    </dgm:pt>
    <dgm:pt modelId="{C97C13C8-2AC6-47A8-868E-CED80AB5DE9A}" type="pres">
      <dgm:prSet presAssocID="{2886AEF3-AFC1-403F-BA0C-380D2841C96D}" presName="parentText" presStyleLbl="node1" presStyleIdx="0" presStyleCnt="4" custLinFactNeighborY="-9457">
        <dgm:presLayoutVars>
          <dgm:chMax val="1"/>
          <dgm:bulletEnabled val="1"/>
        </dgm:presLayoutVars>
      </dgm:prSet>
      <dgm:spPr/>
    </dgm:pt>
    <dgm:pt modelId="{D9F44497-E204-4036-ABB3-107D1D0DDC23}" type="pres">
      <dgm:prSet presAssocID="{2886AEF3-AFC1-403F-BA0C-380D2841C96D}" presName="descendantText" presStyleLbl="alignAccFollowNode1" presStyleIdx="0" presStyleCnt="4">
        <dgm:presLayoutVars>
          <dgm:bulletEnabled val="1"/>
        </dgm:presLayoutVars>
      </dgm:prSet>
      <dgm:spPr/>
    </dgm:pt>
    <dgm:pt modelId="{C4E8A5B7-37E5-4632-9C42-72A7086B7D87}" type="pres">
      <dgm:prSet presAssocID="{3D71F44A-12DA-4248-B588-F5B2ACA4B0DA}" presName="sp" presStyleCnt="0"/>
      <dgm:spPr/>
    </dgm:pt>
    <dgm:pt modelId="{03F7A539-2E55-4259-BA18-829E4615BB24}" type="pres">
      <dgm:prSet presAssocID="{CF322DBB-F99A-44DD-8765-CE232EB9CBE5}" presName="linNode" presStyleCnt="0"/>
      <dgm:spPr/>
    </dgm:pt>
    <dgm:pt modelId="{BA0BBD19-E203-4B9D-8B64-8E76ECABC472}" type="pres">
      <dgm:prSet presAssocID="{CF322DBB-F99A-44DD-8765-CE232EB9CBE5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D6ADAAC4-EC94-4675-81A7-A694CA0E4D10}" type="pres">
      <dgm:prSet presAssocID="{CF322DBB-F99A-44DD-8765-CE232EB9CBE5}" presName="descendantText" presStyleLbl="alignAccFollowNode1" presStyleIdx="1" presStyleCnt="4">
        <dgm:presLayoutVars>
          <dgm:bulletEnabled val="1"/>
        </dgm:presLayoutVars>
      </dgm:prSet>
      <dgm:spPr/>
    </dgm:pt>
    <dgm:pt modelId="{5DFAF80D-AA8E-49EA-9017-FFA9FDAAB0AE}" type="pres">
      <dgm:prSet presAssocID="{B51DD8B1-2726-4164-BDE5-9A72884470FA}" presName="sp" presStyleCnt="0"/>
      <dgm:spPr/>
    </dgm:pt>
    <dgm:pt modelId="{19FB5914-A8F5-4A8F-B861-C9EEB7647E8D}" type="pres">
      <dgm:prSet presAssocID="{92F0151D-9292-431A-879F-74035F58B021}" presName="linNode" presStyleCnt="0"/>
      <dgm:spPr/>
    </dgm:pt>
    <dgm:pt modelId="{0146CD01-E31E-4EA0-89D6-8EB70E4892FC}" type="pres">
      <dgm:prSet presAssocID="{92F0151D-9292-431A-879F-74035F58B021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6331225-140F-4898-B442-27161DE8C59A}" type="pres">
      <dgm:prSet presAssocID="{92F0151D-9292-431A-879F-74035F58B021}" presName="descendantText" presStyleLbl="alignAccFollowNode1" presStyleIdx="2" presStyleCnt="4" custLinFactNeighborY="0">
        <dgm:presLayoutVars>
          <dgm:bulletEnabled val="1"/>
        </dgm:presLayoutVars>
      </dgm:prSet>
      <dgm:spPr/>
    </dgm:pt>
    <dgm:pt modelId="{66F4CEE7-D94D-46BC-9D78-274985B7B6C7}" type="pres">
      <dgm:prSet presAssocID="{6EC1DF47-E5E8-4824-832A-6099E9ADC53C}" presName="sp" presStyleCnt="0"/>
      <dgm:spPr/>
    </dgm:pt>
    <dgm:pt modelId="{9C3CAC2F-F488-4EAE-9EA7-F620F7AA5131}" type="pres">
      <dgm:prSet presAssocID="{385690BE-C784-48B7-9AF7-DCFBF5C8C6E4}" presName="linNode" presStyleCnt="0"/>
      <dgm:spPr/>
    </dgm:pt>
    <dgm:pt modelId="{A7F35D21-3616-416B-AE1F-F3D62AD16A4E}" type="pres">
      <dgm:prSet presAssocID="{385690BE-C784-48B7-9AF7-DCFBF5C8C6E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A5497AE5-25BB-435C-8315-E28904ECCF08}" type="pres">
      <dgm:prSet presAssocID="{385690BE-C784-48B7-9AF7-DCFBF5C8C6E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C892105-EF7D-404F-86A5-3B351D8DD650}" type="presOf" srcId="{CF322DBB-F99A-44DD-8765-CE232EB9CBE5}" destId="{BA0BBD19-E203-4B9D-8B64-8E76ECABC472}" srcOrd="0" destOrd="0" presId="urn:microsoft.com/office/officeart/2005/8/layout/vList5"/>
    <dgm:cxn modelId="{A572DC05-6143-4BD4-AE4D-C04504F77F55}" type="presOf" srcId="{2886AEF3-AFC1-403F-BA0C-380D2841C96D}" destId="{C97C13C8-2AC6-47A8-868E-CED80AB5DE9A}" srcOrd="0" destOrd="0" presId="urn:microsoft.com/office/officeart/2005/8/layout/vList5"/>
    <dgm:cxn modelId="{FDFFFE0B-6459-4527-A68A-4E0DCF2A8F1C}" srcId="{2886AEF3-AFC1-403F-BA0C-380D2841C96D}" destId="{54C2AB15-458B-4546-A697-D19D31B2A0B3}" srcOrd="0" destOrd="0" parTransId="{41DCCFF3-5190-4617-8666-EE9D0CE73430}" sibTransId="{DDE2281D-8C1A-4BF9-9E8F-1FB12BBE497C}"/>
    <dgm:cxn modelId="{705DF20C-6FD3-4E24-9A91-3652FE5C91E0}" type="presOf" srcId="{3DF6D4A9-23DD-47EA-9112-0AFF5E1EDDB1}" destId="{5259F2F0-07DE-432D-9555-8F943E177965}" srcOrd="0" destOrd="0" presId="urn:microsoft.com/office/officeart/2005/8/layout/vList5"/>
    <dgm:cxn modelId="{4646A72A-2E3F-47E9-B324-FEDBC8F96466}" type="presOf" srcId="{54C2AB15-458B-4546-A697-D19D31B2A0B3}" destId="{D9F44497-E204-4036-ABB3-107D1D0DDC23}" srcOrd="0" destOrd="0" presId="urn:microsoft.com/office/officeart/2005/8/layout/vList5"/>
    <dgm:cxn modelId="{FC054D2D-5580-43F3-BE15-A1E0960450F3}" type="presOf" srcId="{92F0151D-9292-431A-879F-74035F58B021}" destId="{0146CD01-E31E-4EA0-89D6-8EB70E4892FC}" srcOrd="0" destOrd="0" presId="urn:microsoft.com/office/officeart/2005/8/layout/vList5"/>
    <dgm:cxn modelId="{BBC76B35-D8A9-408B-A96C-D11A161D1F2F}" srcId="{3DF6D4A9-23DD-47EA-9112-0AFF5E1EDDB1}" destId="{2886AEF3-AFC1-403F-BA0C-380D2841C96D}" srcOrd="0" destOrd="0" parTransId="{6F828837-E100-4BDB-B9C4-4DFE8E74A401}" sibTransId="{3D71F44A-12DA-4248-B588-F5B2ACA4B0DA}"/>
    <dgm:cxn modelId="{D8AA463E-9A4E-47C3-A3C6-721EDB492FBA}" srcId="{3DF6D4A9-23DD-47EA-9112-0AFF5E1EDDB1}" destId="{CF322DBB-F99A-44DD-8765-CE232EB9CBE5}" srcOrd="1" destOrd="0" parTransId="{706E8E1F-F9C2-4892-85B1-5B1063081B92}" sibTransId="{B51DD8B1-2726-4164-BDE5-9A72884470FA}"/>
    <dgm:cxn modelId="{0F6FB962-A939-4266-B489-9D12DE5CA250}" srcId="{3DF6D4A9-23DD-47EA-9112-0AFF5E1EDDB1}" destId="{92F0151D-9292-431A-879F-74035F58B021}" srcOrd="2" destOrd="0" parTransId="{53445D82-21BE-495C-A346-0B8F1C6EFB06}" sibTransId="{6EC1DF47-E5E8-4824-832A-6099E9ADC53C}"/>
    <dgm:cxn modelId="{7A5D1771-190E-4109-BF25-939BD31623B8}" srcId="{CF322DBB-F99A-44DD-8765-CE232EB9CBE5}" destId="{EF0905B4-F47A-46F8-8886-055DC33B597F}" srcOrd="0" destOrd="0" parTransId="{6F9B9CF2-AD6B-4BBD-B756-610F5ACBD4A2}" sibTransId="{F289816F-A9CF-4463-AA0F-87C2EC24F613}"/>
    <dgm:cxn modelId="{D61596C0-E379-4B4A-B70F-7B272262667B}" type="presOf" srcId="{90A59EA0-3292-4A0F-8712-DF9FBD332740}" destId="{56331225-140F-4898-B442-27161DE8C59A}" srcOrd="0" destOrd="0" presId="urn:microsoft.com/office/officeart/2005/8/layout/vList5"/>
    <dgm:cxn modelId="{5504EFC1-2F03-43C5-9786-3581E5B85245}" type="presOf" srcId="{385690BE-C784-48B7-9AF7-DCFBF5C8C6E4}" destId="{A7F35D21-3616-416B-AE1F-F3D62AD16A4E}" srcOrd="0" destOrd="0" presId="urn:microsoft.com/office/officeart/2005/8/layout/vList5"/>
    <dgm:cxn modelId="{6C1C36D5-2A82-472E-9625-1767784DE629}" srcId="{3DF6D4A9-23DD-47EA-9112-0AFF5E1EDDB1}" destId="{385690BE-C784-48B7-9AF7-DCFBF5C8C6E4}" srcOrd="3" destOrd="0" parTransId="{A1D961B8-D58E-4BFB-A826-66EC29CD8EEF}" sibTransId="{755EFA7C-0089-4EB7-8580-79034851A719}"/>
    <dgm:cxn modelId="{6C38D4E5-3597-4A10-8C08-C6523116B2D4}" type="presOf" srcId="{9247BA4C-B6D6-445E-86B9-EDEAD2E76983}" destId="{A5497AE5-25BB-435C-8315-E28904ECCF08}" srcOrd="0" destOrd="0" presId="urn:microsoft.com/office/officeart/2005/8/layout/vList5"/>
    <dgm:cxn modelId="{EC5EF7EA-D7EE-4DC4-9621-D36E4DFEB384}" srcId="{92F0151D-9292-431A-879F-74035F58B021}" destId="{90A59EA0-3292-4A0F-8712-DF9FBD332740}" srcOrd="0" destOrd="0" parTransId="{ACF3B85C-4ADC-4764-94A4-C1135FB66EDE}" sibTransId="{A216259A-5D5E-493B-841F-3DC7B9F7438F}"/>
    <dgm:cxn modelId="{E9C336F8-1EA4-4C96-B8AA-B1118277BBC0}" type="presOf" srcId="{EF0905B4-F47A-46F8-8886-055DC33B597F}" destId="{D6ADAAC4-EC94-4675-81A7-A694CA0E4D10}" srcOrd="0" destOrd="0" presId="urn:microsoft.com/office/officeart/2005/8/layout/vList5"/>
    <dgm:cxn modelId="{008BE7F8-644B-472C-A10D-DF78AF17C47A}" srcId="{385690BE-C784-48B7-9AF7-DCFBF5C8C6E4}" destId="{9247BA4C-B6D6-445E-86B9-EDEAD2E76983}" srcOrd="0" destOrd="0" parTransId="{489DF3F0-2C11-4310-A251-4C85573DAA88}" sibTransId="{F23193C2-F815-41DB-8D75-B49106BB8B93}"/>
    <dgm:cxn modelId="{7E5CAE21-AEBD-49FB-8C83-CA8C1FCD3142}" type="presParOf" srcId="{5259F2F0-07DE-432D-9555-8F943E177965}" destId="{C56FF478-642E-48A4-9DD7-BC50383DE9E6}" srcOrd="0" destOrd="0" presId="urn:microsoft.com/office/officeart/2005/8/layout/vList5"/>
    <dgm:cxn modelId="{16BF12B5-757E-4949-B52A-0FA2CF3EFF3E}" type="presParOf" srcId="{C56FF478-642E-48A4-9DD7-BC50383DE9E6}" destId="{C97C13C8-2AC6-47A8-868E-CED80AB5DE9A}" srcOrd="0" destOrd="0" presId="urn:microsoft.com/office/officeart/2005/8/layout/vList5"/>
    <dgm:cxn modelId="{80A98D39-4DFD-4F91-91CE-F7EAAE304CB1}" type="presParOf" srcId="{C56FF478-642E-48A4-9DD7-BC50383DE9E6}" destId="{D9F44497-E204-4036-ABB3-107D1D0DDC23}" srcOrd="1" destOrd="0" presId="urn:microsoft.com/office/officeart/2005/8/layout/vList5"/>
    <dgm:cxn modelId="{BE9A5A03-B4DE-4D81-8232-2B9C219C9083}" type="presParOf" srcId="{5259F2F0-07DE-432D-9555-8F943E177965}" destId="{C4E8A5B7-37E5-4632-9C42-72A7086B7D87}" srcOrd="1" destOrd="0" presId="urn:microsoft.com/office/officeart/2005/8/layout/vList5"/>
    <dgm:cxn modelId="{5B3E9787-28C4-4C98-9B62-44BEB1FF16A5}" type="presParOf" srcId="{5259F2F0-07DE-432D-9555-8F943E177965}" destId="{03F7A539-2E55-4259-BA18-829E4615BB24}" srcOrd="2" destOrd="0" presId="urn:microsoft.com/office/officeart/2005/8/layout/vList5"/>
    <dgm:cxn modelId="{735BA8F4-A7C1-43A0-9A84-08E34FD4F070}" type="presParOf" srcId="{03F7A539-2E55-4259-BA18-829E4615BB24}" destId="{BA0BBD19-E203-4B9D-8B64-8E76ECABC472}" srcOrd="0" destOrd="0" presId="urn:microsoft.com/office/officeart/2005/8/layout/vList5"/>
    <dgm:cxn modelId="{2DFE8EFE-0368-4217-95C1-59BCF64AA6BA}" type="presParOf" srcId="{03F7A539-2E55-4259-BA18-829E4615BB24}" destId="{D6ADAAC4-EC94-4675-81A7-A694CA0E4D10}" srcOrd="1" destOrd="0" presId="urn:microsoft.com/office/officeart/2005/8/layout/vList5"/>
    <dgm:cxn modelId="{12C6E15B-16D8-45F4-B18B-DA47CEFD494C}" type="presParOf" srcId="{5259F2F0-07DE-432D-9555-8F943E177965}" destId="{5DFAF80D-AA8E-49EA-9017-FFA9FDAAB0AE}" srcOrd="3" destOrd="0" presId="urn:microsoft.com/office/officeart/2005/8/layout/vList5"/>
    <dgm:cxn modelId="{46EB60DD-1E63-487F-B613-91B2A2A74B9C}" type="presParOf" srcId="{5259F2F0-07DE-432D-9555-8F943E177965}" destId="{19FB5914-A8F5-4A8F-B861-C9EEB7647E8D}" srcOrd="4" destOrd="0" presId="urn:microsoft.com/office/officeart/2005/8/layout/vList5"/>
    <dgm:cxn modelId="{BA1AE9C8-E580-4FAB-BCA1-B05C90E5FD9D}" type="presParOf" srcId="{19FB5914-A8F5-4A8F-B861-C9EEB7647E8D}" destId="{0146CD01-E31E-4EA0-89D6-8EB70E4892FC}" srcOrd="0" destOrd="0" presId="urn:microsoft.com/office/officeart/2005/8/layout/vList5"/>
    <dgm:cxn modelId="{CD8A2013-2BED-4479-81CD-1BD196D58DDA}" type="presParOf" srcId="{19FB5914-A8F5-4A8F-B861-C9EEB7647E8D}" destId="{56331225-140F-4898-B442-27161DE8C59A}" srcOrd="1" destOrd="0" presId="urn:microsoft.com/office/officeart/2005/8/layout/vList5"/>
    <dgm:cxn modelId="{02D83CF5-5DBB-42C4-8153-9878F749337A}" type="presParOf" srcId="{5259F2F0-07DE-432D-9555-8F943E177965}" destId="{66F4CEE7-D94D-46BC-9D78-274985B7B6C7}" srcOrd="5" destOrd="0" presId="urn:microsoft.com/office/officeart/2005/8/layout/vList5"/>
    <dgm:cxn modelId="{C5C52835-6EA9-4DD2-9215-EA1A24AF128F}" type="presParOf" srcId="{5259F2F0-07DE-432D-9555-8F943E177965}" destId="{9C3CAC2F-F488-4EAE-9EA7-F620F7AA5131}" srcOrd="6" destOrd="0" presId="urn:microsoft.com/office/officeart/2005/8/layout/vList5"/>
    <dgm:cxn modelId="{EB4D8391-B9BF-4C91-8383-90B2B89EE0B8}" type="presParOf" srcId="{9C3CAC2F-F488-4EAE-9EA7-F620F7AA5131}" destId="{A7F35D21-3616-416B-AE1F-F3D62AD16A4E}" srcOrd="0" destOrd="0" presId="urn:microsoft.com/office/officeart/2005/8/layout/vList5"/>
    <dgm:cxn modelId="{9604DA38-6B78-4830-BB36-17ED908D3781}" type="presParOf" srcId="{9C3CAC2F-F488-4EAE-9EA7-F620F7AA5131}" destId="{A5497AE5-25BB-435C-8315-E28904ECCF0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F6D4A9-23DD-47EA-9112-0AFF5E1EDD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6AEF3-AFC1-403F-BA0C-380D2841C96D}">
      <dgm:prSet phldrT="[Text]"/>
      <dgm:spPr/>
      <dgm:t>
        <a:bodyPr/>
        <a:lstStyle/>
        <a:p>
          <a:r>
            <a:rPr lang="en-US" dirty="0"/>
            <a:t>Single Family Installations</a:t>
          </a:r>
        </a:p>
      </dgm:t>
    </dgm:pt>
    <dgm:pt modelId="{6F828837-E100-4BDB-B9C4-4DFE8E74A401}" type="parTrans" cxnId="{BBC76B35-D8A9-408B-A96C-D11A161D1F2F}">
      <dgm:prSet/>
      <dgm:spPr/>
      <dgm:t>
        <a:bodyPr/>
        <a:lstStyle/>
        <a:p>
          <a:endParaRPr lang="en-US"/>
        </a:p>
      </dgm:t>
    </dgm:pt>
    <dgm:pt modelId="{3D71F44A-12DA-4248-B588-F5B2ACA4B0DA}" type="sibTrans" cxnId="{BBC76B35-D8A9-408B-A96C-D11A161D1F2F}">
      <dgm:prSet/>
      <dgm:spPr/>
      <dgm:t>
        <a:bodyPr/>
        <a:lstStyle/>
        <a:p>
          <a:endParaRPr lang="en-US"/>
        </a:p>
      </dgm:t>
    </dgm:pt>
    <dgm:pt modelId="{54C2AB15-458B-4546-A697-D19D31B2A0B3}">
      <dgm:prSet phldrT="[Text]"/>
      <dgm:spPr/>
      <dgm:t>
        <a:bodyPr/>
        <a:lstStyle/>
        <a:p>
          <a:r>
            <a:rPr lang="en-US" dirty="0"/>
            <a:t>Install on rooftops</a:t>
          </a:r>
        </a:p>
      </dgm:t>
    </dgm:pt>
    <dgm:pt modelId="{41DCCFF3-5190-4617-8666-EE9D0CE73430}" type="parTrans" cxnId="{FDFFFE0B-6459-4527-A68A-4E0DCF2A8F1C}">
      <dgm:prSet/>
      <dgm:spPr/>
      <dgm:t>
        <a:bodyPr/>
        <a:lstStyle/>
        <a:p>
          <a:endParaRPr lang="en-US"/>
        </a:p>
      </dgm:t>
    </dgm:pt>
    <dgm:pt modelId="{DDE2281D-8C1A-4BF9-9E8F-1FB12BBE497C}" type="sibTrans" cxnId="{FDFFFE0B-6459-4527-A68A-4E0DCF2A8F1C}">
      <dgm:prSet/>
      <dgm:spPr/>
      <dgm:t>
        <a:bodyPr/>
        <a:lstStyle/>
        <a:p>
          <a:endParaRPr lang="en-US"/>
        </a:p>
      </dgm:t>
    </dgm:pt>
    <dgm:pt modelId="{CF322DBB-F99A-44DD-8765-CE232EB9CBE5}">
      <dgm:prSet phldrT="[Text]"/>
      <dgm:spPr/>
      <dgm:t>
        <a:bodyPr/>
        <a:lstStyle/>
        <a:p>
          <a:r>
            <a:rPr lang="en-US" dirty="0"/>
            <a:t>Multifamily Affordable/Low-Income Housing</a:t>
          </a:r>
        </a:p>
      </dgm:t>
    </dgm:pt>
    <dgm:pt modelId="{706E8E1F-F9C2-4892-85B1-5B1063081B92}" type="parTrans" cxnId="{D8AA463E-9A4E-47C3-A3C6-721EDB492FBA}">
      <dgm:prSet/>
      <dgm:spPr/>
      <dgm:t>
        <a:bodyPr/>
        <a:lstStyle/>
        <a:p>
          <a:endParaRPr lang="en-US"/>
        </a:p>
      </dgm:t>
    </dgm:pt>
    <dgm:pt modelId="{B51DD8B1-2726-4164-BDE5-9A72884470FA}" type="sibTrans" cxnId="{D8AA463E-9A4E-47C3-A3C6-721EDB492FBA}">
      <dgm:prSet/>
      <dgm:spPr/>
      <dgm:t>
        <a:bodyPr/>
        <a:lstStyle/>
        <a:p>
          <a:endParaRPr lang="en-US"/>
        </a:p>
      </dgm:t>
    </dgm:pt>
    <dgm:pt modelId="{0A998BB3-8E8C-412A-B42C-7C735637B559}">
      <dgm:prSet phldrT="[Text]"/>
      <dgm:spPr/>
      <dgm:t>
        <a:bodyPr/>
        <a:lstStyle/>
        <a:p>
          <a:r>
            <a:rPr lang="en-US" dirty="0"/>
            <a:t>Sized so savings are 50% of usage (when feasible)</a:t>
          </a:r>
        </a:p>
      </dgm:t>
    </dgm:pt>
    <dgm:pt modelId="{D279E85B-7F02-4091-998B-B52F1D8BB1E4}" type="parTrans" cxnId="{2741FA4A-309D-4D02-A7D9-7360B7A106A8}">
      <dgm:prSet/>
      <dgm:spPr/>
      <dgm:t>
        <a:bodyPr/>
        <a:lstStyle/>
        <a:p>
          <a:endParaRPr lang="en-US"/>
        </a:p>
      </dgm:t>
    </dgm:pt>
    <dgm:pt modelId="{31872AF6-1C5B-4403-A992-F0F2401528C4}" type="sibTrans" cxnId="{2741FA4A-309D-4D02-A7D9-7360B7A106A8}">
      <dgm:prSet/>
      <dgm:spPr/>
      <dgm:t>
        <a:bodyPr/>
        <a:lstStyle/>
        <a:p>
          <a:endParaRPr lang="en-US"/>
        </a:p>
      </dgm:t>
    </dgm:pt>
    <dgm:pt modelId="{B6F5A144-0988-48C9-AA2A-2F808AEC7265}">
      <dgm:prSet phldrT="[Text]"/>
      <dgm:spPr/>
      <dgm:t>
        <a:bodyPr/>
        <a:lstStyle/>
        <a:p>
          <a:r>
            <a:rPr lang="en-US" dirty="0"/>
            <a:t>Direct and indirect benefits to residents in buildings under affordable housing covenant</a:t>
          </a:r>
        </a:p>
      </dgm:t>
    </dgm:pt>
    <dgm:pt modelId="{14CF761A-F6E0-45F2-8958-887B519AF8F2}" type="parTrans" cxnId="{6E0833D0-A4CB-4A1C-B77D-F72B6C5DF262}">
      <dgm:prSet/>
      <dgm:spPr/>
      <dgm:t>
        <a:bodyPr/>
        <a:lstStyle/>
        <a:p>
          <a:endParaRPr lang="en-US"/>
        </a:p>
      </dgm:t>
    </dgm:pt>
    <dgm:pt modelId="{E5C720A8-94DF-421A-A622-029E8F367F9E}" type="sibTrans" cxnId="{6E0833D0-A4CB-4A1C-B77D-F72B6C5DF262}">
      <dgm:prSet/>
      <dgm:spPr/>
      <dgm:t>
        <a:bodyPr/>
        <a:lstStyle/>
        <a:p>
          <a:endParaRPr lang="en-US"/>
        </a:p>
      </dgm:t>
    </dgm:pt>
    <dgm:pt modelId="{4566FAFF-5E3D-434C-A26F-1E3DD43D7046}">
      <dgm:prSet phldrT="[Text]"/>
      <dgm:spPr/>
      <dgm:t>
        <a:bodyPr/>
        <a:lstStyle/>
        <a:p>
          <a:r>
            <a:rPr lang="en-US" dirty="0"/>
            <a:t>Rooftop repair allowable</a:t>
          </a:r>
        </a:p>
      </dgm:t>
    </dgm:pt>
    <dgm:pt modelId="{B4C13A5C-9BBD-49DC-B815-33E2A3BDB6A3}" type="parTrans" cxnId="{05344D06-4440-41CC-98DA-AE29B8FC9C28}">
      <dgm:prSet/>
      <dgm:spPr/>
      <dgm:t>
        <a:bodyPr/>
        <a:lstStyle/>
        <a:p>
          <a:endParaRPr lang="en-US"/>
        </a:p>
      </dgm:t>
    </dgm:pt>
    <dgm:pt modelId="{2A6BFF08-62B8-4D36-8560-47D64D737C78}" type="sibTrans" cxnId="{05344D06-4440-41CC-98DA-AE29B8FC9C28}">
      <dgm:prSet/>
      <dgm:spPr/>
      <dgm:t>
        <a:bodyPr/>
        <a:lstStyle/>
        <a:p>
          <a:endParaRPr lang="en-US"/>
        </a:p>
      </dgm:t>
    </dgm:pt>
    <dgm:pt modelId="{4CD0E4C6-C220-4F23-BA6F-2C9B7CB9A53E}">
      <dgm:prSet phldrT="[Text]"/>
      <dgm:spPr/>
      <dgm:t>
        <a:bodyPr/>
        <a:lstStyle/>
        <a:p>
          <a:r>
            <a:rPr lang="en-US" dirty="0"/>
            <a:t>Community Solar</a:t>
          </a:r>
        </a:p>
      </dgm:t>
    </dgm:pt>
    <dgm:pt modelId="{D254D489-4621-44EA-B7BC-54CAB3B963BD}" type="parTrans" cxnId="{BFE11015-76DD-4660-81CB-DD6858DF6829}">
      <dgm:prSet/>
      <dgm:spPr/>
      <dgm:t>
        <a:bodyPr/>
        <a:lstStyle/>
        <a:p>
          <a:endParaRPr lang="en-US"/>
        </a:p>
      </dgm:t>
    </dgm:pt>
    <dgm:pt modelId="{16B412B1-6D08-4D03-A821-46B0ADD51CC2}" type="sibTrans" cxnId="{BFE11015-76DD-4660-81CB-DD6858DF6829}">
      <dgm:prSet/>
      <dgm:spPr/>
      <dgm:t>
        <a:bodyPr/>
        <a:lstStyle/>
        <a:p>
          <a:endParaRPr lang="en-US"/>
        </a:p>
      </dgm:t>
    </dgm:pt>
    <dgm:pt modelId="{27E25F44-4C36-4F1C-B24E-89F5EC7C6BF0}">
      <dgm:prSet phldrT="[Text]"/>
      <dgm:spPr/>
      <dgm:t>
        <a:bodyPr/>
        <a:lstStyle/>
        <a:p>
          <a:r>
            <a:rPr lang="en-US" dirty="0"/>
            <a:t>Installations on land / facilities</a:t>
          </a:r>
        </a:p>
      </dgm:t>
    </dgm:pt>
    <dgm:pt modelId="{E6E9E43A-4B5F-4F27-BD8A-F9D1DC8773DC}" type="parTrans" cxnId="{846E4EC4-28ED-49AC-8D15-CB7A7728F0F5}">
      <dgm:prSet/>
      <dgm:spPr/>
      <dgm:t>
        <a:bodyPr/>
        <a:lstStyle/>
        <a:p>
          <a:endParaRPr lang="en-US"/>
        </a:p>
      </dgm:t>
    </dgm:pt>
    <dgm:pt modelId="{E202C1F9-BF73-47BE-BECE-B2CA1DBBC1A7}" type="sibTrans" cxnId="{846E4EC4-28ED-49AC-8D15-CB7A7728F0F5}">
      <dgm:prSet/>
      <dgm:spPr/>
      <dgm:t>
        <a:bodyPr/>
        <a:lstStyle/>
        <a:p>
          <a:endParaRPr lang="en-US"/>
        </a:p>
      </dgm:t>
    </dgm:pt>
    <dgm:pt modelId="{EF61B4AA-E6CD-43BB-96C1-86BA3CC70543}">
      <dgm:prSet phldrT="[Text]"/>
      <dgm:spPr/>
      <dgm:t>
        <a:bodyPr/>
        <a:lstStyle/>
        <a:p>
          <a:r>
            <a:rPr lang="en-US" dirty="0"/>
            <a:t>Residents at the location, in area, or in District when receive virtual net metering credits.</a:t>
          </a:r>
        </a:p>
      </dgm:t>
    </dgm:pt>
    <dgm:pt modelId="{B3622B82-6A38-4DC0-8BBC-7E5780711FA2}" type="parTrans" cxnId="{3B5C2350-3682-4147-BFA8-773DBC0927CA}">
      <dgm:prSet/>
      <dgm:spPr/>
      <dgm:t>
        <a:bodyPr/>
        <a:lstStyle/>
        <a:p>
          <a:endParaRPr lang="en-US"/>
        </a:p>
      </dgm:t>
    </dgm:pt>
    <dgm:pt modelId="{65B43582-FF8E-4FF7-B597-414F0A88AE7C}" type="sibTrans" cxnId="{3B5C2350-3682-4147-BFA8-773DBC0927CA}">
      <dgm:prSet/>
      <dgm:spPr/>
      <dgm:t>
        <a:bodyPr/>
        <a:lstStyle/>
        <a:p>
          <a:endParaRPr lang="en-US"/>
        </a:p>
      </dgm:t>
    </dgm:pt>
    <dgm:pt modelId="{6B241EA5-97B0-4235-8BCD-76B474CB928F}">
      <dgm:prSet phldrT="[Text]"/>
      <dgm:spPr/>
      <dgm:t>
        <a:bodyPr/>
        <a:lstStyle/>
        <a:p>
          <a:r>
            <a:rPr lang="en-US" dirty="0"/>
            <a:t>Subscribers guaranteed benefits for minimum of 15 years. </a:t>
          </a:r>
        </a:p>
      </dgm:t>
    </dgm:pt>
    <dgm:pt modelId="{60F8BE79-B2D8-440F-B8C3-E1EB19A1D0CD}" type="parTrans" cxnId="{7CD94FF9-2106-45B4-B26F-3F94B848B3B9}">
      <dgm:prSet/>
      <dgm:spPr/>
      <dgm:t>
        <a:bodyPr/>
        <a:lstStyle/>
        <a:p>
          <a:endParaRPr lang="en-US"/>
        </a:p>
      </dgm:t>
    </dgm:pt>
    <dgm:pt modelId="{C5E27614-D327-4A47-AE30-F7BBED1E4908}" type="sibTrans" cxnId="{7CD94FF9-2106-45B4-B26F-3F94B848B3B9}">
      <dgm:prSet/>
      <dgm:spPr/>
      <dgm:t>
        <a:bodyPr/>
        <a:lstStyle/>
        <a:p>
          <a:endParaRPr lang="en-US"/>
        </a:p>
      </dgm:t>
    </dgm:pt>
    <dgm:pt modelId="{5259F2F0-07DE-432D-9555-8F943E177965}" type="pres">
      <dgm:prSet presAssocID="{3DF6D4A9-23DD-47EA-9112-0AFF5E1EDDB1}" presName="Name0" presStyleCnt="0">
        <dgm:presLayoutVars>
          <dgm:dir/>
          <dgm:animLvl val="lvl"/>
          <dgm:resizeHandles val="exact"/>
        </dgm:presLayoutVars>
      </dgm:prSet>
      <dgm:spPr/>
    </dgm:pt>
    <dgm:pt modelId="{C56FF478-642E-48A4-9DD7-BC50383DE9E6}" type="pres">
      <dgm:prSet presAssocID="{2886AEF3-AFC1-403F-BA0C-380D2841C96D}" presName="linNode" presStyleCnt="0"/>
      <dgm:spPr/>
    </dgm:pt>
    <dgm:pt modelId="{C97C13C8-2AC6-47A8-868E-CED80AB5DE9A}" type="pres">
      <dgm:prSet presAssocID="{2886AEF3-AFC1-403F-BA0C-380D2841C96D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9F44497-E204-4036-ABB3-107D1D0DDC23}" type="pres">
      <dgm:prSet presAssocID="{2886AEF3-AFC1-403F-BA0C-380D2841C96D}" presName="descendantText" presStyleLbl="alignAccFollowNode1" presStyleIdx="0" presStyleCnt="3">
        <dgm:presLayoutVars>
          <dgm:bulletEnabled val="1"/>
        </dgm:presLayoutVars>
      </dgm:prSet>
      <dgm:spPr/>
    </dgm:pt>
    <dgm:pt modelId="{C4E8A5B7-37E5-4632-9C42-72A7086B7D87}" type="pres">
      <dgm:prSet presAssocID="{3D71F44A-12DA-4248-B588-F5B2ACA4B0DA}" presName="sp" presStyleCnt="0"/>
      <dgm:spPr/>
    </dgm:pt>
    <dgm:pt modelId="{03F7A539-2E55-4259-BA18-829E4615BB24}" type="pres">
      <dgm:prSet presAssocID="{CF322DBB-F99A-44DD-8765-CE232EB9CBE5}" presName="linNode" presStyleCnt="0"/>
      <dgm:spPr/>
    </dgm:pt>
    <dgm:pt modelId="{BA0BBD19-E203-4B9D-8B64-8E76ECABC472}" type="pres">
      <dgm:prSet presAssocID="{CF322DBB-F99A-44DD-8765-CE232EB9CBE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56B7591-458C-4AAA-A1F8-11FD1C1DAADC}" type="pres">
      <dgm:prSet presAssocID="{CF322DBB-F99A-44DD-8765-CE232EB9CBE5}" presName="descendantText" presStyleLbl="alignAccFollowNode1" presStyleIdx="1" presStyleCnt="3">
        <dgm:presLayoutVars>
          <dgm:bulletEnabled val="1"/>
        </dgm:presLayoutVars>
      </dgm:prSet>
      <dgm:spPr/>
    </dgm:pt>
    <dgm:pt modelId="{41A34378-0308-4244-A251-12E01F6D8B82}" type="pres">
      <dgm:prSet presAssocID="{B51DD8B1-2726-4164-BDE5-9A72884470FA}" presName="sp" presStyleCnt="0"/>
      <dgm:spPr/>
    </dgm:pt>
    <dgm:pt modelId="{3AC4C94E-0A7A-4364-8BB1-AF04A25D5A51}" type="pres">
      <dgm:prSet presAssocID="{4CD0E4C6-C220-4F23-BA6F-2C9B7CB9A53E}" presName="linNode" presStyleCnt="0"/>
      <dgm:spPr/>
    </dgm:pt>
    <dgm:pt modelId="{064E9EDE-C890-4272-AA43-EB8BFA8AC84F}" type="pres">
      <dgm:prSet presAssocID="{4CD0E4C6-C220-4F23-BA6F-2C9B7CB9A53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5F61360-7AF4-41FB-9A4B-ACAF8C4F2B62}" type="pres">
      <dgm:prSet presAssocID="{4CD0E4C6-C220-4F23-BA6F-2C9B7CB9A53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C892105-EF7D-404F-86A5-3B351D8DD650}" type="presOf" srcId="{CF322DBB-F99A-44DD-8765-CE232EB9CBE5}" destId="{BA0BBD19-E203-4B9D-8B64-8E76ECABC472}" srcOrd="0" destOrd="0" presId="urn:microsoft.com/office/officeart/2005/8/layout/vList5"/>
    <dgm:cxn modelId="{A572DC05-6143-4BD4-AE4D-C04504F77F55}" type="presOf" srcId="{2886AEF3-AFC1-403F-BA0C-380D2841C96D}" destId="{C97C13C8-2AC6-47A8-868E-CED80AB5DE9A}" srcOrd="0" destOrd="0" presId="urn:microsoft.com/office/officeart/2005/8/layout/vList5"/>
    <dgm:cxn modelId="{05344D06-4440-41CC-98DA-AE29B8FC9C28}" srcId="{2886AEF3-AFC1-403F-BA0C-380D2841C96D}" destId="{4566FAFF-5E3D-434C-A26F-1E3DD43D7046}" srcOrd="2" destOrd="0" parTransId="{B4C13A5C-9BBD-49DC-B815-33E2A3BDB6A3}" sibTransId="{2A6BFF08-62B8-4D36-8560-47D64D737C78}"/>
    <dgm:cxn modelId="{FDFFFE0B-6459-4527-A68A-4E0DCF2A8F1C}" srcId="{2886AEF3-AFC1-403F-BA0C-380D2841C96D}" destId="{54C2AB15-458B-4546-A697-D19D31B2A0B3}" srcOrd="0" destOrd="0" parTransId="{41DCCFF3-5190-4617-8666-EE9D0CE73430}" sibTransId="{DDE2281D-8C1A-4BF9-9E8F-1FB12BBE497C}"/>
    <dgm:cxn modelId="{705DF20C-6FD3-4E24-9A91-3652FE5C91E0}" type="presOf" srcId="{3DF6D4A9-23DD-47EA-9112-0AFF5E1EDDB1}" destId="{5259F2F0-07DE-432D-9555-8F943E177965}" srcOrd="0" destOrd="0" presId="urn:microsoft.com/office/officeart/2005/8/layout/vList5"/>
    <dgm:cxn modelId="{4E7D8913-3980-495A-947B-474D5A44CD58}" type="presOf" srcId="{4CD0E4C6-C220-4F23-BA6F-2C9B7CB9A53E}" destId="{064E9EDE-C890-4272-AA43-EB8BFA8AC84F}" srcOrd="0" destOrd="0" presId="urn:microsoft.com/office/officeart/2005/8/layout/vList5"/>
    <dgm:cxn modelId="{BFE11015-76DD-4660-81CB-DD6858DF6829}" srcId="{3DF6D4A9-23DD-47EA-9112-0AFF5E1EDDB1}" destId="{4CD0E4C6-C220-4F23-BA6F-2C9B7CB9A53E}" srcOrd="2" destOrd="0" parTransId="{D254D489-4621-44EA-B7BC-54CAB3B963BD}" sibTransId="{16B412B1-6D08-4D03-A821-46B0ADD51CC2}"/>
    <dgm:cxn modelId="{4646A72A-2E3F-47E9-B324-FEDBC8F96466}" type="presOf" srcId="{54C2AB15-458B-4546-A697-D19D31B2A0B3}" destId="{D9F44497-E204-4036-ABB3-107D1D0DDC23}" srcOrd="0" destOrd="0" presId="urn:microsoft.com/office/officeart/2005/8/layout/vList5"/>
    <dgm:cxn modelId="{BBC76B35-D8A9-408B-A96C-D11A161D1F2F}" srcId="{3DF6D4A9-23DD-47EA-9112-0AFF5E1EDDB1}" destId="{2886AEF3-AFC1-403F-BA0C-380D2841C96D}" srcOrd="0" destOrd="0" parTransId="{6F828837-E100-4BDB-B9C4-4DFE8E74A401}" sibTransId="{3D71F44A-12DA-4248-B588-F5B2ACA4B0DA}"/>
    <dgm:cxn modelId="{D8AA463E-9A4E-47C3-A3C6-721EDB492FBA}" srcId="{3DF6D4A9-23DD-47EA-9112-0AFF5E1EDDB1}" destId="{CF322DBB-F99A-44DD-8765-CE232EB9CBE5}" srcOrd="1" destOrd="0" parTransId="{706E8E1F-F9C2-4892-85B1-5B1063081B92}" sibTransId="{B51DD8B1-2726-4164-BDE5-9A72884470FA}"/>
    <dgm:cxn modelId="{52964A68-AD68-448A-918F-A1E596AF36E3}" type="presOf" srcId="{27E25F44-4C36-4F1C-B24E-89F5EC7C6BF0}" destId="{35F61360-7AF4-41FB-9A4B-ACAF8C4F2B62}" srcOrd="0" destOrd="0" presId="urn:microsoft.com/office/officeart/2005/8/layout/vList5"/>
    <dgm:cxn modelId="{2741FA4A-309D-4D02-A7D9-7360B7A106A8}" srcId="{2886AEF3-AFC1-403F-BA0C-380D2841C96D}" destId="{0A998BB3-8E8C-412A-B42C-7C735637B559}" srcOrd="1" destOrd="0" parTransId="{D279E85B-7F02-4091-998B-B52F1D8BB1E4}" sibTransId="{31872AF6-1C5B-4403-A992-F0F2401528C4}"/>
    <dgm:cxn modelId="{57D94E4D-8FDB-40AD-AA08-6D5739B1A82C}" type="presOf" srcId="{B6F5A144-0988-48C9-AA2A-2F808AEC7265}" destId="{256B7591-458C-4AAA-A1F8-11FD1C1DAADC}" srcOrd="0" destOrd="0" presId="urn:microsoft.com/office/officeart/2005/8/layout/vList5"/>
    <dgm:cxn modelId="{3B5C2350-3682-4147-BFA8-773DBC0927CA}" srcId="{4CD0E4C6-C220-4F23-BA6F-2C9B7CB9A53E}" destId="{EF61B4AA-E6CD-43BB-96C1-86BA3CC70543}" srcOrd="1" destOrd="0" parTransId="{B3622B82-6A38-4DC0-8BBC-7E5780711FA2}" sibTransId="{65B43582-FF8E-4FF7-B597-414F0A88AE7C}"/>
    <dgm:cxn modelId="{8BB94D7C-6752-47F3-A258-D5A806B79116}" type="presOf" srcId="{0A998BB3-8E8C-412A-B42C-7C735637B559}" destId="{D9F44497-E204-4036-ABB3-107D1D0DDC23}" srcOrd="0" destOrd="1" presId="urn:microsoft.com/office/officeart/2005/8/layout/vList5"/>
    <dgm:cxn modelId="{0B4DDA7E-C4B2-4528-8D51-FCDFB2BD3592}" type="presOf" srcId="{6B241EA5-97B0-4235-8BCD-76B474CB928F}" destId="{35F61360-7AF4-41FB-9A4B-ACAF8C4F2B62}" srcOrd="0" destOrd="2" presId="urn:microsoft.com/office/officeart/2005/8/layout/vList5"/>
    <dgm:cxn modelId="{94EBA59A-A5FC-4820-B223-6E8CA6FF8AC7}" type="presOf" srcId="{4566FAFF-5E3D-434C-A26F-1E3DD43D7046}" destId="{D9F44497-E204-4036-ABB3-107D1D0DDC23}" srcOrd="0" destOrd="2" presId="urn:microsoft.com/office/officeart/2005/8/layout/vList5"/>
    <dgm:cxn modelId="{0602569C-9E7B-4B02-9848-D66EF0224741}" type="presOf" srcId="{EF61B4AA-E6CD-43BB-96C1-86BA3CC70543}" destId="{35F61360-7AF4-41FB-9A4B-ACAF8C4F2B62}" srcOrd="0" destOrd="1" presId="urn:microsoft.com/office/officeart/2005/8/layout/vList5"/>
    <dgm:cxn modelId="{846E4EC4-28ED-49AC-8D15-CB7A7728F0F5}" srcId="{4CD0E4C6-C220-4F23-BA6F-2C9B7CB9A53E}" destId="{27E25F44-4C36-4F1C-B24E-89F5EC7C6BF0}" srcOrd="0" destOrd="0" parTransId="{E6E9E43A-4B5F-4F27-BD8A-F9D1DC8773DC}" sibTransId="{E202C1F9-BF73-47BE-BECE-B2CA1DBBC1A7}"/>
    <dgm:cxn modelId="{6E0833D0-A4CB-4A1C-B77D-F72B6C5DF262}" srcId="{CF322DBB-F99A-44DD-8765-CE232EB9CBE5}" destId="{B6F5A144-0988-48C9-AA2A-2F808AEC7265}" srcOrd="0" destOrd="0" parTransId="{14CF761A-F6E0-45F2-8958-887B519AF8F2}" sibTransId="{E5C720A8-94DF-421A-A622-029E8F367F9E}"/>
    <dgm:cxn modelId="{7CD94FF9-2106-45B4-B26F-3F94B848B3B9}" srcId="{4CD0E4C6-C220-4F23-BA6F-2C9B7CB9A53E}" destId="{6B241EA5-97B0-4235-8BCD-76B474CB928F}" srcOrd="2" destOrd="0" parTransId="{60F8BE79-B2D8-440F-B8C3-E1EB19A1D0CD}" sibTransId="{C5E27614-D327-4A47-AE30-F7BBED1E4908}"/>
    <dgm:cxn modelId="{7E5CAE21-AEBD-49FB-8C83-CA8C1FCD3142}" type="presParOf" srcId="{5259F2F0-07DE-432D-9555-8F943E177965}" destId="{C56FF478-642E-48A4-9DD7-BC50383DE9E6}" srcOrd="0" destOrd="0" presId="urn:microsoft.com/office/officeart/2005/8/layout/vList5"/>
    <dgm:cxn modelId="{16BF12B5-757E-4949-B52A-0FA2CF3EFF3E}" type="presParOf" srcId="{C56FF478-642E-48A4-9DD7-BC50383DE9E6}" destId="{C97C13C8-2AC6-47A8-868E-CED80AB5DE9A}" srcOrd="0" destOrd="0" presId="urn:microsoft.com/office/officeart/2005/8/layout/vList5"/>
    <dgm:cxn modelId="{80A98D39-4DFD-4F91-91CE-F7EAAE304CB1}" type="presParOf" srcId="{C56FF478-642E-48A4-9DD7-BC50383DE9E6}" destId="{D9F44497-E204-4036-ABB3-107D1D0DDC23}" srcOrd="1" destOrd="0" presId="urn:microsoft.com/office/officeart/2005/8/layout/vList5"/>
    <dgm:cxn modelId="{BE9A5A03-B4DE-4D81-8232-2B9C219C9083}" type="presParOf" srcId="{5259F2F0-07DE-432D-9555-8F943E177965}" destId="{C4E8A5B7-37E5-4632-9C42-72A7086B7D87}" srcOrd="1" destOrd="0" presId="urn:microsoft.com/office/officeart/2005/8/layout/vList5"/>
    <dgm:cxn modelId="{5B3E9787-28C4-4C98-9B62-44BEB1FF16A5}" type="presParOf" srcId="{5259F2F0-07DE-432D-9555-8F943E177965}" destId="{03F7A539-2E55-4259-BA18-829E4615BB24}" srcOrd="2" destOrd="0" presId="urn:microsoft.com/office/officeart/2005/8/layout/vList5"/>
    <dgm:cxn modelId="{735BA8F4-A7C1-43A0-9A84-08E34FD4F070}" type="presParOf" srcId="{03F7A539-2E55-4259-BA18-829E4615BB24}" destId="{BA0BBD19-E203-4B9D-8B64-8E76ECABC472}" srcOrd="0" destOrd="0" presId="urn:microsoft.com/office/officeart/2005/8/layout/vList5"/>
    <dgm:cxn modelId="{63EEE14C-C0C6-4763-97A2-CE3331A00532}" type="presParOf" srcId="{03F7A539-2E55-4259-BA18-829E4615BB24}" destId="{256B7591-458C-4AAA-A1F8-11FD1C1DAADC}" srcOrd="1" destOrd="0" presId="urn:microsoft.com/office/officeart/2005/8/layout/vList5"/>
    <dgm:cxn modelId="{AF8B41D8-3CC2-41AF-824A-9A3B5D0396E9}" type="presParOf" srcId="{5259F2F0-07DE-432D-9555-8F943E177965}" destId="{41A34378-0308-4244-A251-12E01F6D8B82}" srcOrd="3" destOrd="0" presId="urn:microsoft.com/office/officeart/2005/8/layout/vList5"/>
    <dgm:cxn modelId="{E2A7B182-ADC8-4B94-AE04-85D4B9DBA69C}" type="presParOf" srcId="{5259F2F0-07DE-432D-9555-8F943E177965}" destId="{3AC4C94E-0A7A-4364-8BB1-AF04A25D5A51}" srcOrd="4" destOrd="0" presId="urn:microsoft.com/office/officeart/2005/8/layout/vList5"/>
    <dgm:cxn modelId="{A01FB63E-9310-4411-85F3-DA2E436CF98D}" type="presParOf" srcId="{3AC4C94E-0A7A-4364-8BB1-AF04A25D5A51}" destId="{064E9EDE-C890-4272-AA43-EB8BFA8AC84F}" srcOrd="0" destOrd="0" presId="urn:microsoft.com/office/officeart/2005/8/layout/vList5"/>
    <dgm:cxn modelId="{47F7B6AF-B78A-41BC-BAFF-A206B5F63C42}" type="presParOf" srcId="{3AC4C94E-0A7A-4364-8BB1-AF04A25D5A51}" destId="{35F61360-7AF4-41FB-9A4B-ACAF8C4F2B6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F6D4A9-23DD-47EA-9112-0AFF5E1EDD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6AEF3-AFC1-403F-BA0C-380D2841C96D}">
      <dgm:prSet phldrT="[Text]" custT="1"/>
      <dgm:spPr/>
      <dgm:t>
        <a:bodyPr/>
        <a:lstStyle/>
        <a:p>
          <a:r>
            <a:rPr lang="en-US" sz="4000" dirty="0"/>
            <a:t>Direct Bill Credits</a:t>
          </a:r>
        </a:p>
      </dgm:t>
    </dgm:pt>
    <dgm:pt modelId="{6F828837-E100-4BDB-B9C4-4DFE8E74A401}" type="parTrans" cxnId="{BBC76B35-D8A9-408B-A96C-D11A161D1F2F}">
      <dgm:prSet/>
      <dgm:spPr/>
      <dgm:t>
        <a:bodyPr/>
        <a:lstStyle/>
        <a:p>
          <a:endParaRPr lang="en-US"/>
        </a:p>
      </dgm:t>
    </dgm:pt>
    <dgm:pt modelId="{3D71F44A-12DA-4248-B588-F5B2ACA4B0DA}" type="sibTrans" cxnId="{BBC76B35-D8A9-408B-A96C-D11A161D1F2F}">
      <dgm:prSet/>
      <dgm:spPr/>
      <dgm:t>
        <a:bodyPr/>
        <a:lstStyle/>
        <a:p>
          <a:endParaRPr lang="en-US"/>
        </a:p>
      </dgm:t>
    </dgm:pt>
    <dgm:pt modelId="{54C2AB15-458B-4546-A697-D19D31B2A0B3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Benefits targeted to 50% of bill or $500 annual value.</a:t>
          </a:r>
        </a:p>
      </dgm:t>
    </dgm:pt>
    <dgm:pt modelId="{41DCCFF3-5190-4617-8666-EE9D0CE73430}" type="parTrans" cxnId="{FDFFFE0B-6459-4527-A68A-4E0DCF2A8F1C}">
      <dgm:prSet/>
      <dgm:spPr/>
      <dgm:t>
        <a:bodyPr/>
        <a:lstStyle/>
        <a:p>
          <a:endParaRPr lang="en-US"/>
        </a:p>
      </dgm:t>
    </dgm:pt>
    <dgm:pt modelId="{DDE2281D-8C1A-4BF9-9E8F-1FB12BBE497C}" type="sibTrans" cxnId="{FDFFFE0B-6459-4527-A68A-4E0DCF2A8F1C}">
      <dgm:prSet/>
      <dgm:spPr/>
      <dgm:t>
        <a:bodyPr/>
        <a:lstStyle/>
        <a:p>
          <a:endParaRPr lang="en-US"/>
        </a:p>
      </dgm:t>
    </dgm:pt>
    <dgm:pt modelId="{CF322DBB-F99A-44DD-8765-CE232EB9CBE5}">
      <dgm:prSet phldrT="[Text]" custT="1"/>
      <dgm:spPr/>
      <dgm:t>
        <a:bodyPr/>
        <a:lstStyle/>
        <a:p>
          <a:r>
            <a:rPr lang="en-US" sz="4000" dirty="0"/>
            <a:t>Indirect Benefits</a:t>
          </a:r>
        </a:p>
      </dgm:t>
    </dgm:pt>
    <dgm:pt modelId="{706E8E1F-F9C2-4892-85B1-5B1063081B92}" type="parTrans" cxnId="{D8AA463E-9A4E-47C3-A3C6-721EDB492FBA}">
      <dgm:prSet/>
      <dgm:spPr/>
      <dgm:t>
        <a:bodyPr/>
        <a:lstStyle/>
        <a:p>
          <a:endParaRPr lang="en-US"/>
        </a:p>
      </dgm:t>
    </dgm:pt>
    <dgm:pt modelId="{B51DD8B1-2726-4164-BDE5-9A72884470FA}" type="sibTrans" cxnId="{D8AA463E-9A4E-47C3-A3C6-721EDB492FBA}">
      <dgm:prSet/>
      <dgm:spPr/>
      <dgm:t>
        <a:bodyPr/>
        <a:lstStyle/>
        <a:p>
          <a:endParaRPr lang="en-US"/>
        </a:p>
      </dgm:t>
    </dgm:pt>
    <dgm:pt modelId="{B6F5A144-0988-48C9-AA2A-2F808AEC7265}">
      <dgm:prSet phldrT="[Text]" custT="1"/>
      <dgm:spPr/>
      <dgm:t>
        <a:bodyPr/>
        <a:lstStyle/>
        <a:p>
          <a:r>
            <a:rPr lang="en-US" sz="2000" dirty="0"/>
            <a:t>Reductions in homeowner’s association (HOA) fees</a:t>
          </a:r>
        </a:p>
      </dgm:t>
    </dgm:pt>
    <dgm:pt modelId="{14CF761A-F6E0-45F2-8958-887B519AF8F2}" type="parTrans" cxnId="{6E0833D0-A4CB-4A1C-B77D-F72B6C5DF262}">
      <dgm:prSet/>
      <dgm:spPr/>
      <dgm:t>
        <a:bodyPr/>
        <a:lstStyle/>
        <a:p>
          <a:endParaRPr lang="en-US"/>
        </a:p>
      </dgm:t>
    </dgm:pt>
    <dgm:pt modelId="{E5C720A8-94DF-421A-A622-029E8F367F9E}" type="sibTrans" cxnId="{6E0833D0-A4CB-4A1C-B77D-F72B6C5DF262}">
      <dgm:prSet/>
      <dgm:spPr/>
      <dgm:t>
        <a:bodyPr/>
        <a:lstStyle/>
        <a:p>
          <a:endParaRPr lang="en-US"/>
        </a:p>
      </dgm:t>
    </dgm:pt>
    <dgm:pt modelId="{B34B6C49-BC8D-4072-9EB8-C297A74FC5BB}">
      <dgm:prSet phldrT="[Text]" custT="1"/>
      <dgm:spPr/>
      <dgm:t>
        <a:bodyPr/>
        <a:lstStyle/>
        <a:p>
          <a:r>
            <a:rPr lang="en-US" sz="2000" dirty="0"/>
            <a:t>Resident services / amenities</a:t>
          </a:r>
        </a:p>
      </dgm:t>
    </dgm:pt>
    <dgm:pt modelId="{709CFF7A-8338-4F76-BAF7-57A544555307}" type="parTrans" cxnId="{83506DB9-B914-4552-B046-FD3DE885F21D}">
      <dgm:prSet/>
      <dgm:spPr/>
      <dgm:t>
        <a:bodyPr/>
        <a:lstStyle/>
        <a:p>
          <a:endParaRPr lang="en-US"/>
        </a:p>
      </dgm:t>
    </dgm:pt>
    <dgm:pt modelId="{CFF70ABE-E242-4DC4-89A0-DD8A1CD8DFAD}" type="sibTrans" cxnId="{83506DB9-B914-4552-B046-FD3DE885F21D}">
      <dgm:prSet/>
      <dgm:spPr/>
      <dgm:t>
        <a:bodyPr/>
        <a:lstStyle/>
        <a:p>
          <a:endParaRPr lang="en-US"/>
        </a:p>
      </dgm:t>
    </dgm:pt>
    <dgm:pt modelId="{5C471020-C21C-4ED7-B68C-EA1A276A9DD9}">
      <dgm:prSet phldrT="[Text]" custT="1"/>
      <dgm:spPr/>
      <dgm:t>
        <a:bodyPr/>
        <a:lstStyle/>
        <a:p>
          <a:r>
            <a:rPr lang="en-US" sz="2000" dirty="0"/>
            <a:t>Building improvements</a:t>
          </a:r>
        </a:p>
      </dgm:t>
    </dgm:pt>
    <dgm:pt modelId="{1EF6450C-11E0-4F34-A5B6-A3EA2A028113}" type="parTrans" cxnId="{D93F0FB2-7ACE-47B1-BFE7-F6E28F5D55D6}">
      <dgm:prSet/>
      <dgm:spPr/>
      <dgm:t>
        <a:bodyPr/>
        <a:lstStyle/>
        <a:p>
          <a:endParaRPr lang="en-US"/>
        </a:p>
      </dgm:t>
    </dgm:pt>
    <dgm:pt modelId="{D54EC4F0-A9D4-4B35-B7DC-146E91CBE0F5}" type="sibTrans" cxnId="{D93F0FB2-7ACE-47B1-BFE7-F6E28F5D55D6}">
      <dgm:prSet/>
      <dgm:spPr/>
      <dgm:t>
        <a:bodyPr/>
        <a:lstStyle/>
        <a:p>
          <a:endParaRPr lang="en-US"/>
        </a:p>
      </dgm:t>
    </dgm:pt>
    <dgm:pt modelId="{69F107B7-F134-4BB3-9197-FDF3693C508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Net metering credits on electric bill</a:t>
          </a:r>
        </a:p>
      </dgm:t>
    </dgm:pt>
    <dgm:pt modelId="{BC0879C4-8267-4706-9465-AECA57E90A8D}" type="parTrans" cxnId="{9FF33FBA-E82E-404F-9C2D-69C524304BDF}">
      <dgm:prSet/>
      <dgm:spPr/>
      <dgm:t>
        <a:bodyPr/>
        <a:lstStyle/>
        <a:p>
          <a:endParaRPr lang="en-US"/>
        </a:p>
      </dgm:t>
    </dgm:pt>
    <dgm:pt modelId="{943B5E48-F061-43A3-A0C4-BCC6E020BEC3}" type="sibTrans" cxnId="{9FF33FBA-E82E-404F-9C2D-69C524304BDF}">
      <dgm:prSet/>
      <dgm:spPr/>
      <dgm:t>
        <a:bodyPr/>
        <a:lstStyle/>
        <a:p>
          <a:endParaRPr lang="en-US"/>
        </a:p>
      </dgm:t>
    </dgm:pt>
    <dgm:pt modelId="{5259F2F0-07DE-432D-9555-8F943E177965}" type="pres">
      <dgm:prSet presAssocID="{3DF6D4A9-23DD-47EA-9112-0AFF5E1EDDB1}" presName="Name0" presStyleCnt="0">
        <dgm:presLayoutVars>
          <dgm:dir/>
          <dgm:animLvl val="lvl"/>
          <dgm:resizeHandles val="exact"/>
        </dgm:presLayoutVars>
      </dgm:prSet>
      <dgm:spPr/>
    </dgm:pt>
    <dgm:pt modelId="{C56FF478-642E-48A4-9DD7-BC50383DE9E6}" type="pres">
      <dgm:prSet presAssocID="{2886AEF3-AFC1-403F-BA0C-380D2841C96D}" presName="linNode" presStyleCnt="0"/>
      <dgm:spPr/>
    </dgm:pt>
    <dgm:pt modelId="{C97C13C8-2AC6-47A8-868E-CED80AB5DE9A}" type="pres">
      <dgm:prSet presAssocID="{2886AEF3-AFC1-403F-BA0C-380D2841C96D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9F44497-E204-4036-ABB3-107D1D0DDC23}" type="pres">
      <dgm:prSet presAssocID="{2886AEF3-AFC1-403F-BA0C-380D2841C96D}" presName="descendantText" presStyleLbl="alignAccFollowNode1" presStyleIdx="0" presStyleCnt="2">
        <dgm:presLayoutVars>
          <dgm:bulletEnabled val="1"/>
        </dgm:presLayoutVars>
      </dgm:prSet>
      <dgm:spPr/>
    </dgm:pt>
    <dgm:pt modelId="{C4E8A5B7-37E5-4632-9C42-72A7086B7D87}" type="pres">
      <dgm:prSet presAssocID="{3D71F44A-12DA-4248-B588-F5B2ACA4B0DA}" presName="sp" presStyleCnt="0"/>
      <dgm:spPr/>
    </dgm:pt>
    <dgm:pt modelId="{03F7A539-2E55-4259-BA18-829E4615BB24}" type="pres">
      <dgm:prSet presAssocID="{CF322DBB-F99A-44DD-8765-CE232EB9CBE5}" presName="linNode" presStyleCnt="0"/>
      <dgm:spPr/>
    </dgm:pt>
    <dgm:pt modelId="{BA0BBD19-E203-4B9D-8B64-8E76ECABC472}" type="pres">
      <dgm:prSet presAssocID="{CF322DBB-F99A-44DD-8765-CE232EB9CBE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56B7591-458C-4AAA-A1F8-11FD1C1DAADC}" type="pres">
      <dgm:prSet presAssocID="{CF322DBB-F99A-44DD-8765-CE232EB9CBE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C892105-EF7D-404F-86A5-3B351D8DD650}" type="presOf" srcId="{CF322DBB-F99A-44DD-8765-CE232EB9CBE5}" destId="{BA0BBD19-E203-4B9D-8B64-8E76ECABC472}" srcOrd="0" destOrd="0" presId="urn:microsoft.com/office/officeart/2005/8/layout/vList5"/>
    <dgm:cxn modelId="{A572DC05-6143-4BD4-AE4D-C04504F77F55}" type="presOf" srcId="{2886AEF3-AFC1-403F-BA0C-380D2841C96D}" destId="{C97C13C8-2AC6-47A8-868E-CED80AB5DE9A}" srcOrd="0" destOrd="0" presId="urn:microsoft.com/office/officeart/2005/8/layout/vList5"/>
    <dgm:cxn modelId="{FDFFFE0B-6459-4527-A68A-4E0DCF2A8F1C}" srcId="{2886AEF3-AFC1-403F-BA0C-380D2841C96D}" destId="{54C2AB15-458B-4546-A697-D19D31B2A0B3}" srcOrd="1" destOrd="0" parTransId="{41DCCFF3-5190-4617-8666-EE9D0CE73430}" sibTransId="{DDE2281D-8C1A-4BF9-9E8F-1FB12BBE497C}"/>
    <dgm:cxn modelId="{705DF20C-6FD3-4E24-9A91-3652FE5C91E0}" type="presOf" srcId="{3DF6D4A9-23DD-47EA-9112-0AFF5E1EDDB1}" destId="{5259F2F0-07DE-432D-9555-8F943E177965}" srcOrd="0" destOrd="0" presId="urn:microsoft.com/office/officeart/2005/8/layout/vList5"/>
    <dgm:cxn modelId="{4646A72A-2E3F-47E9-B324-FEDBC8F96466}" type="presOf" srcId="{54C2AB15-458B-4546-A697-D19D31B2A0B3}" destId="{D9F44497-E204-4036-ABB3-107D1D0DDC23}" srcOrd="0" destOrd="1" presId="urn:microsoft.com/office/officeart/2005/8/layout/vList5"/>
    <dgm:cxn modelId="{BBC76B35-D8A9-408B-A96C-D11A161D1F2F}" srcId="{3DF6D4A9-23DD-47EA-9112-0AFF5E1EDDB1}" destId="{2886AEF3-AFC1-403F-BA0C-380D2841C96D}" srcOrd="0" destOrd="0" parTransId="{6F828837-E100-4BDB-B9C4-4DFE8E74A401}" sibTransId="{3D71F44A-12DA-4248-B588-F5B2ACA4B0DA}"/>
    <dgm:cxn modelId="{D8AA463E-9A4E-47C3-A3C6-721EDB492FBA}" srcId="{3DF6D4A9-23DD-47EA-9112-0AFF5E1EDDB1}" destId="{CF322DBB-F99A-44DD-8765-CE232EB9CBE5}" srcOrd="1" destOrd="0" parTransId="{706E8E1F-F9C2-4892-85B1-5B1063081B92}" sibTransId="{B51DD8B1-2726-4164-BDE5-9A72884470FA}"/>
    <dgm:cxn modelId="{57D94E4D-8FDB-40AD-AA08-6D5739B1A82C}" type="presOf" srcId="{B6F5A144-0988-48C9-AA2A-2F808AEC7265}" destId="{256B7591-458C-4AAA-A1F8-11FD1C1DAADC}" srcOrd="0" destOrd="2" presId="urn:microsoft.com/office/officeart/2005/8/layout/vList5"/>
    <dgm:cxn modelId="{EB24BB55-747E-469F-8DE1-389F40957275}" type="presOf" srcId="{5C471020-C21C-4ED7-B68C-EA1A276A9DD9}" destId="{256B7591-458C-4AAA-A1F8-11FD1C1DAADC}" srcOrd="0" destOrd="1" presId="urn:microsoft.com/office/officeart/2005/8/layout/vList5"/>
    <dgm:cxn modelId="{5D017E8D-C34C-4F14-9B2B-E6CC677F1CED}" type="presOf" srcId="{69F107B7-F134-4BB3-9197-FDF3693C508F}" destId="{D9F44497-E204-4036-ABB3-107D1D0DDC23}" srcOrd="0" destOrd="0" presId="urn:microsoft.com/office/officeart/2005/8/layout/vList5"/>
    <dgm:cxn modelId="{E4EDBD9C-8085-4AFD-BA78-8C5B42164957}" type="presOf" srcId="{B34B6C49-BC8D-4072-9EB8-C297A74FC5BB}" destId="{256B7591-458C-4AAA-A1F8-11FD1C1DAADC}" srcOrd="0" destOrd="0" presId="urn:microsoft.com/office/officeart/2005/8/layout/vList5"/>
    <dgm:cxn modelId="{D93F0FB2-7ACE-47B1-BFE7-F6E28F5D55D6}" srcId="{CF322DBB-F99A-44DD-8765-CE232EB9CBE5}" destId="{5C471020-C21C-4ED7-B68C-EA1A276A9DD9}" srcOrd="1" destOrd="0" parTransId="{1EF6450C-11E0-4F34-A5B6-A3EA2A028113}" sibTransId="{D54EC4F0-A9D4-4B35-B7DC-146E91CBE0F5}"/>
    <dgm:cxn modelId="{83506DB9-B914-4552-B046-FD3DE885F21D}" srcId="{CF322DBB-F99A-44DD-8765-CE232EB9CBE5}" destId="{B34B6C49-BC8D-4072-9EB8-C297A74FC5BB}" srcOrd="0" destOrd="0" parTransId="{709CFF7A-8338-4F76-BAF7-57A544555307}" sibTransId="{CFF70ABE-E242-4DC4-89A0-DD8A1CD8DFAD}"/>
    <dgm:cxn modelId="{9FF33FBA-E82E-404F-9C2D-69C524304BDF}" srcId="{2886AEF3-AFC1-403F-BA0C-380D2841C96D}" destId="{69F107B7-F134-4BB3-9197-FDF3693C508F}" srcOrd="0" destOrd="0" parTransId="{BC0879C4-8267-4706-9465-AECA57E90A8D}" sibTransId="{943B5E48-F061-43A3-A0C4-BCC6E020BEC3}"/>
    <dgm:cxn modelId="{6E0833D0-A4CB-4A1C-B77D-F72B6C5DF262}" srcId="{CF322DBB-F99A-44DD-8765-CE232EB9CBE5}" destId="{B6F5A144-0988-48C9-AA2A-2F808AEC7265}" srcOrd="2" destOrd="0" parTransId="{14CF761A-F6E0-45F2-8958-887B519AF8F2}" sibTransId="{E5C720A8-94DF-421A-A622-029E8F367F9E}"/>
    <dgm:cxn modelId="{7E5CAE21-AEBD-49FB-8C83-CA8C1FCD3142}" type="presParOf" srcId="{5259F2F0-07DE-432D-9555-8F943E177965}" destId="{C56FF478-642E-48A4-9DD7-BC50383DE9E6}" srcOrd="0" destOrd="0" presId="urn:microsoft.com/office/officeart/2005/8/layout/vList5"/>
    <dgm:cxn modelId="{16BF12B5-757E-4949-B52A-0FA2CF3EFF3E}" type="presParOf" srcId="{C56FF478-642E-48A4-9DD7-BC50383DE9E6}" destId="{C97C13C8-2AC6-47A8-868E-CED80AB5DE9A}" srcOrd="0" destOrd="0" presId="urn:microsoft.com/office/officeart/2005/8/layout/vList5"/>
    <dgm:cxn modelId="{80A98D39-4DFD-4F91-91CE-F7EAAE304CB1}" type="presParOf" srcId="{C56FF478-642E-48A4-9DD7-BC50383DE9E6}" destId="{D9F44497-E204-4036-ABB3-107D1D0DDC23}" srcOrd="1" destOrd="0" presId="urn:microsoft.com/office/officeart/2005/8/layout/vList5"/>
    <dgm:cxn modelId="{BE9A5A03-B4DE-4D81-8232-2B9C219C9083}" type="presParOf" srcId="{5259F2F0-07DE-432D-9555-8F943E177965}" destId="{C4E8A5B7-37E5-4632-9C42-72A7086B7D87}" srcOrd="1" destOrd="0" presId="urn:microsoft.com/office/officeart/2005/8/layout/vList5"/>
    <dgm:cxn modelId="{5B3E9787-28C4-4C98-9B62-44BEB1FF16A5}" type="presParOf" srcId="{5259F2F0-07DE-432D-9555-8F943E177965}" destId="{03F7A539-2E55-4259-BA18-829E4615BB24}" srcOrd="2" destOrd="0" presId="urn:microsoft.com/office/officeart/2005/8/layout/vList5"/>
    <dgm:cxn modelId="{735BA8F4-A7C1-43A0-9A84-08E34FD4F070}" type="presParOf" srcId="{03F7A539-2E55-4259-BA18-829E4615BB24}" destId="{BA0BBD19-E203-4B9D-8B64-8E76ECABC472}" srcOrd="0" destOrd="0" presId="urn:microsoft.com/office/officeart/2005/8/layout/vList5"/>
    <dgm:cxn modelId="{63EEE14C-C0C6-4763-97A2-CE3331A00532}" type="presParOf" srcId="{03F7A539-2E55-4259-BA18-829E4615BB24}" destId="{256B7591-458C-4AAA-A1F8-11FD1C1DAAD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20490-01F1-44D0-B948-83CFAB89443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FF7D-61E0-4FBA-B3A8-6486FF861646}">
      <dsp:nvSpPr>
        <dsp:cNvPr id="0" name=""/>
        <dsp:cNvSpPr/>
      </dsp:nvSpPr>
      <dsp:spPr>
        <a:xfrm>
          <a:off x="564979" y="406400"/>
          <a:ext cx="6237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Residential Solar and LMI Households</a:t>
          </a:r>
        </a:p>
      </dsp:txBody>
      <dsp:txXfrm>
        <a:off x="564979" y="406400"/>
        <a:ext cx="6237833" cy="812800"/>
      </dsp:txXfrm>
    </dsp:sp>
    <dsp:sp modelId="{D6E75E24-71FC-4D13-A4C3-7DDFA0DCB352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F8BC2-AE9E-45E6-9F16-F3066A3F9062}">
      <dsp:nvSpPr>
        <dsp:cNvPr id="0" name=""/>
        <dsp:cNvSpPr/>
      </dsp:nvSpPr>
      <dsp:spPr>
        <a:xfrm>
          <a:off x="860432" y="1625599"/>
          <a:ext cx="5942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DC Solar for All</a:t>
          </a:r>
        </a:p>
      </dsp:txBody>
      <dsp:txXfrm>
        <a:off x="860432" y="1625599"/>
        <a:ext cx="5942380" cy="812800"/>
      </dsp:txXfrm>
    </dsp:sp>
    <dsp:sp modelId="{81A4D050-9474-4376-A133-AAEC1AB4C326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ED06D-A0CC-48C8-85E4-F23084AC2EC8}">
      <dsp:nvSpPr>
        <dsp:cNvPr id="0" name=""/>
        <dsp:cNvSpPr/>
      </dsp:nvSpPr>
      <dsp:spPr>
        <a:xfrm>
          <a:off x="564979" y="2844800"/>
          <a:ext cx="6237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LMI Solar Discussion</a:t>
          </a:r>
        </a:p>
      </dsp:txBody>
      <dsp:txXfrm>
        <a:off x="564979" y="2844800"/>
        <a:ext cx="6237833" cy="812800"/>
      </dsp:txXfrm>
    </dsp:sp>
    <dsp:sp modelId="{D47DA4E3-30DB-43BF-9F2E-B678A1D94D19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4497-E204-4036-ABB3-107D1D0DDC23}">
      <dsp:nvSpPr>
        <dsp:cNvPr id="0" name=""/>
        <dsp:cNvSpPr/>
      </dsp:nvSpPr>
      <dsp:spPr>
        <a:xfrm rot="5400000">
          <a:off x="5118469" y="-2179499"/>
          <a:ext cx="584894" cy="5092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Incentive for rooftop systems for income-qualifying households</a:t>
          </a:r>
        </a:p>
      </dsp:txBody>
      <dsp:txXfrm rot="-5400000">
        <a:off x="2864603" y="102919"/>
        <a:ext cx="5064075" cy="527790"/>
      </dsp:txXfrm>
    </dsp:sp>
    <dsp:sp modelId="{C97C13C8-2AC6-47A8-868E-CED80AB5DE9A}">
      <dsp:nvSpPr>
        <dsp:cNvPr id="0" name=""/>
        <dsp:cNvSpPr/>
      </dsp:nvSpPr>
      <dsp:spPr>
        <a:xfrm>
          <a:off x="0" y="1255"/>
          <a:ext cx="2864603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Affordable Solar Rooftop Incentive</a:t>
          </a:r>
        </a:p>
      </dsp:txBody>
      <dsp:txXfrm>
        <a:off x="35690" y="36945"/>
        <a:ext cx="2793223" cy="659738"/>
      </dsp:txXfrm>
    </dsp:sp>
    <dsp:sp modelId="{D6ADAAC4-EC94-4675-81A7-A694CA0E4D10}">
      <dsp:nvSpPr>
        <dsp:cNvPr id="0" name=""/>
        <dsp:cNvSpPr/>
      </dsp:nvSpPr>
      <dsp:spPr>
        <a:xfrm rot="5400000">
          <a:off x="5118469" y="-1411825"/>
          <a:ext cx="584894" cy="5092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Incentives for systems on affordably housing buildings</a:t>
          </a:r>
        </a:p>
      </dsp:txBody>
      <dsp:txXfrm rot="-5400000">
        <a:off x="2864603" y="870593"/>
        <a:ext cx="5064075" cy="527790"/>
      </dsp:txXfrm>
    </dsp:sp>
    <dsp:sp modelId="{BA0BBD19-E203-4B9D-8B64-8E76ECABC472}">
      <dsp:nvSpPr>
        <dsp:cNvPr id="0" name=""/>
        <dsp:cNvSpPr/>
      </dsp:nvSpPr>
      <dsp:spPr>
        <a:xfrm>
          <a:off x="0" y="768929"/>
          <a:ext cx="2864603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Multifamily Affordable Housing Incentive</a:t>
          </a:r>
        </a:p>
      </dsp:txBody>
      <dsp:txXfrm>
        <a:off x="35690" y="804619"/>
        <a:ext cx="2793223" cy="659738"/>
      </dsp:txXfrm>
    </dsp:sp>
    <dsp:sp modelId="{56331225-140F-4898-B442-27161DE8C59A}">
      <dsp:nvSpPr>
        <dsp:cNvPr id="0" name=""/>
        <dsp:cNvSpPr/>
      </dsp:nvSpPr>
      <dsp:spPr>
        <a:xfrm rot="5400000">
          <a:off x="5118469" y="-644150"/>
          <a:ext cx="584894" cy="5092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Grants for community-based planning and preparation work</a:t>
          </a:r>
        </a:p>
      </dsp:txBody>
      <dsp:txXfrm rot="-5400000">
        <a:off x="2864603" y="1638268"/>
        <a:ext cx="5064075" cy="527790"/>
      </dsp:txXfrm>
    </dsp:sp>
    <dsp:sp modelId="{0146CD01-E31E-4EA0-89D6-8EB70E4892FC}">
      <dsp:nvSpPr>
        <dsp:cNvPr id="0" name=""/>
        <dsp:cNvSpPr/>
      </dsp:nvSpPr>
      <dsp:spPr>
        <a:xfrm>
          <a:off x="0" y="1536603"/>
          <a:ext cx="2864603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Affordable Solar and Storage Predevelopment and Technical Assistance</a:t>
          </a:r>
        </a:p>
      </dsp:txBody>
      <dsp:txXfrm>
        <a:off x="35690" y="1572293"/>
        <a:ext cx="2793223" cy="659738"/>
      </dsp:txXfrm>
    </dsp:sp>
    <dsp:sp modelId="{A5497AE5-25BB-435C-8315-E28904ECCF08}">
      <dsp:nvSpPr>
        <dsp:cNvPr id="0" name=""/>
        <dsp:cNvSpPr/>
      </dsp:nvSpPr>
      <dsp:spPr>
        <a:xfrm rot="5400000">
          <a:off x="5118469" y="123523"/>
          <a:ext cx="584894" cy="5092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Incentives for community solar projects serving LMI households</a:t>
          </a:r>
        </a:p>
      </dsp:txBody>
      <dsp:txXfrm rot="-5400000">
        <a:off x="2864603" y="2405941"/>
        <a:ext cx="5064075" cy="527790"/>
      </dsp:txXfrm>
    </dsp:sp>
    <dsp:sp modelId="{A7F35D21-3616-416B-AE1F-F3D62AD16A4E}">
      <dsp:nvSpPr>
        <dsp:cNvPr id="0" name=""/>
        <dsp:cNvSpPr/>
      </dsp:nvSpPr>
      <dsp:spPr>
        <a:xfrm>
          <a:off x="0" y="2304277"/>
          <a:ext cx="2864603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Inclusive Community Solar Adder</a:t>
          </a:r>
        </a:p>
      </dsp:txBody>
      <dsp:txXfrm>
        <a:off x="35690" y="2339967"/>
        <a:ext cx="2793223" cy="659738"/>
      </dsp:txXfrm>
    </dsp:sp>
    <dsp:sp modelId="{F4F06E09-046D-436E-A4E0-2CA77603F3BD}">
      <dsp:nvSpPr>
        <dsp:cNvPr id="0" name=""/>
        <dsp:cNvSpPr/>
      </dsp:nvSpPr>
      <dsp:spPr>
        <a:xfrm rot="5400000">
          <a:off x="5118469" y="891197"/>
          <a:ext cx="584894" cy="5092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Small utility bill discount to qualifying households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Expanded program jointly run with National Grid to enroll customers from bill discount program</a:t>
          </a:r>
        </a:p>
      </dsp:txBody>
      <dsp:txXfrm rot="-5400000">
        <a:off x="2864603" y="3173615"/>
        <a:ext cx="5064075" cy="527790"/>
      </dsp:txXfrm>
    </dsp:sp>
    <dsp:sp modelId="{A6DC1CA3-CD71-496A-912B-7C99DA77A76F}">
      <dsp:nvSpPr>
        <dsp:cNvPr id="0" name=""/>
        <dsp:cNvSpPr/>
      </dsp:nvSpPr>
      <dsp:spPr>
        <a:xfrm>
          <a:off x="0" y="3071952"/>
          <a:ext cx="2864603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Solar for All / Expanded Solar for All</a:t>
          </a:r>
        </a:p>
      </dsp:txBody>
      <dsp:txXfrm>
        <a:off x="35690" y="3107642"/>
        <a:ext cx="2793223" cy="659738"/>
      </dsp:txXfrm>
    </dsp:sp>
    <dsp:sp modelId="{4BD6C77C-2CAD-4564-830B-CFE390A1D342}">
      <dsp:nvSpPr>
        <dsp:cNvPr id="0" name=""/>
        <dsp:cNvSpPr/>
      </dsp:nvSpPr>
      <dsp:spPr>
        <a:xfrm rot="5400000">
          <a:off x="5118469" y="1658871"/>
          <a:ext cx="584894" cy="5092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Working to create program for community-developed projects in underserved areas</a:t>
          </a:r>
        </a:p>
      </dsp:txBody>
      <dsp:txXfrm rot="-5400000">
        <a:off x="2864603" y="3941289"/>
        <a:ext cx="5064075" cy="527790"/>
      </dsp:txXfrm>
    </dsp:sp>
    <dsp:sp modelId="{57860EC1-3AF2-47FC-BCBC-D9FE2B662757}">
      <dsp:nvSpPr>
        <dsp:cNvPr id="0" name=""/>
        <dsp:cNvSpPr/>
      </dsp:nvSpPr>
      <dsp:spPr>
        <a:xfrm>
          <a:off x="0" y="3839626"/>
          <a:ext cx="2864603" cy="7311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Community-led Solar (Co-Design In Progress)</a:t>
          </a:r>
        </a:p>
      </dsp:txBody>
      <dsp:txXfrm>
        <a:off x="35690" y="3875316"/>
        <a:ext cx="2793223" cy="659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4497-E204-4036-ABB3-107D1D0DDC23}">
      <dsp:nvSpPr>
        <dsp:cNvPr id="0" name=""/>
        <dsp:cNvSpPr/>
      </dsp:nvSpPr>
      <dsp:spPr>
        <a:xfrm rot="5400000">
          <a:off x="5185441" y="-2158634"/>
          <a:ext cx="717741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Systems for homes/multifamily buildings</a:t>
          </a:r>
        </a:p>
      </dsp:txBody>
      <dsp:txXfrm rot="-5400000">
        <a:off x="2935224" y="126620"/>
        <a:ext cx="5183139" cy="647667"/>
      </dsp:txXfrm>
    </dsp:sp>
    <dsp:sp modelId="{C97C13C8-2AC6-47A8-868E-CED80AB5DE9A}">
      <dsp:nvSpPr>
        <dsp:cNvPr id="0" name=""/>
        <dsp:cNvSpPr/>
      </dsp:nvSpPr>
      <dsp:spPr>
        <a:xfrm>
          <a:off x="0" y="0"/>
          <a:ext cx="2935224" cy="897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Low-Income Distributed Generation</a:t>
          </a:r>
        </a:p>
      </dsp:txBody>
      <dsp:txXfrm>
        <a:off x="43797" y="43797"/>
        <a:ext cx="2847630" cy="809583"/>
      </dsp:txXfrm>
    </dsp:sp>
    <dsp:sp modelId="{D6ADAAC4-EC94-4675-81A7-A694CA0E4D10}">
      <dsp:nvSpPr>
        <dsp:cNvPr id="0" name=""/>
        <dsp:cNvSpPr/>
      </dsp:nvSpPr>
      <dsp:spPr>
        <a:xfrm rot="5400000">
          <a:off x="5185441" y="-1216598"/>
          <a:ext cx="717741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Subscriptions to PV system</a:t>
          </a:r>
        </a:p>
      </dsp:txBody>
      <dsp:txXfrm rot="-5400000">
        <a:off x="2935224" y="1068656"/>
        <a:ext cx="5183139" cy="647667"/>
      </dsp:txXfrm>
    </dsp:sp>
    <dsp:sp modelId="{BA0BBD19-E203-4B9D-8B64-8E76ECABC472}">
      <dsp:nvSpPr>
        <dsp:cNvPr id="0" name=""/>
        <dsp:cNvSpPr/>
      </dsp:nvSpPr>
      <dsp:spPr>
        <a:xfrm>
          <a:off x="0" y="943901"/>
          <a:ext cx="2935224" cy="897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Low-Income Community Solar</a:t>
          </a:r>
        </a:p>
      </dsp:txBody>
      <dsp:txXfrm>
        <a:off x="43797" y="987698"/>
        <a:ext cx="2847630" cy="809583"/>
      </dsp:txXfrm>
    </dsp:sp>
    <dsp:sp modelId="{56331225-140F-4898-B442-27161DE8C59A}">
      <dsp:nvSpPr>
        <dsp:cNvPr id="0" name=""/>
        <dsp:cNvSpPr/>
      </dsp:nvSpPr>
      <dsp:spPr>
        <a:xfrm rot="5400000">
          <a:off x="5185441" y="-274561"/>
          <a:ext cx="717741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Systems for non-profits or public buildings in Environmental Justice or low-income communities</a:t>
          </a:r>
        </a:p>
      </dsp:txBody>
      <dsp:txXfrm rot="-5400000">
        <a:off x="2935224" y="2010693"/>
        <a:ext cx="5183139" cy="647667"/>
      </dsp:txXfrm>
    </dsp:sp>
    <dsp:sp modelId="{0146CD01-E31E-4EA0-89D6-8EB70E4892FC}">
      <dsp:nvSpPr>
        <dsp:cNvPr id="0" name=""/>
        <dsp:cNvSpPr/>
      </dsp:nvSpPr>
      <dsp:spPr>
        <a:xfrm>
          <a:off x="0" y="1885937"/>
          <a:ext cx="2935224" cy="897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Non-Profits and Public Facilities</a:t>
          </a:r>
        </a:p>
      </dsp:txBody>
      <dsp:txXfrm>
        <a:off x="43797" y="1929734"/>
        <a:ext cx="2847630" cy="809583"/>
      </dsp:txXfrm>
    </dsp:sp>
    <dsp:sp modelId="{A5497AE5-25BB-435C-8315-E28904ECCF08}">
      <dsp:nvSpPr>
        <dsp:cNvPr id="0" name=""/>
        <dsp:cNvSpPr/>
      </dsp:nvSpPr>
      <dsp:spPr>
        <a:xfrm rot="5400000">
          <a:off x="5185441" y="667474"/>
          <a:ext cx="717741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Projects funded using competitive procurement approach</a:t>
          </a:r>
        </a:p>
      </dsp:txBody>
      <dsp:txXfrm rot="-5400000">
        <a:off x="2935224" y="2952729"/>
        <a:ext cx="5183139" cy="647667"/>
      </dsp:txXfrm>
    </dsp:sp>
    <dsp:sp modelId="{A7F35D21-3616-416B-AE1F-F3D62AD16A4E}">
      <dsp:nvSpPr>
        <dsp:cNvPr id="0" name=""/>
        <dsp:cNvSpPr/>
      </dsp:nvSpPr>
      <dsp:spPr>
        <a:xfrm>
          <a:off x="0" y="2827973"/>
          <a:ext cx="2935224" cy="897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Low-Income Community Solar Pilot Programs</a:t>
          </a:r>
        </a:p>
      </dsp:txBody>
      <dsp:txXfrm>
        <a:off x="43797" y="2871770"/>
        <a:ext cx="2847630" cy="8095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4497-E204-4036-ABB3-107D1D0DDC23}">
      <dsp:nvSpPr>
        <dsp:cNvPr id="0" name=""/>
        <dsp:cNvSpPr/>
      </dsp:nvSpPr>
      <dsp:spPr>
        <a:xfrm rot="5400000">
          <a:off x="5207144" y="-2040122"/>
          <a:ext cx="1047750" cy="5393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Install on rooftops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Sized so savings are 50% of usage (when feasible)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Rooftop repair allowable</a:t>
          </a:r>
        </a:p>
      </dsp:txBody>
      <dsp:txXfrm rot="-5400000">
        <a:off x="3034070" y="184099"/>
        <a:ext cx="5342753" cy="945456"/>
      </dsp:txXfrm>
    </dsp:sp>
    <dsp:sp modelId="{C97C13C8-2AC6-47A8-868E-CED80AB5DE9A}">
      <dsp:nvSpPr>
        <dsp:cNvPr id="0" name=""/>
        <dsp:cNvSpPr/>
      </dsp:nvSpPr>
      <dsp:spPr>
        <a:xfrm>
          <a:off x="0" y="1984"/>
          <a:ext cx="3034069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Single Family Installations</a:t>
          </a:r>
        </a:p>
      </dsp:txBody>
      <dsp:txXfrm>
        <a:off x="63934" y="65918"/>
        <a:ext cx="2906201" cy="1181819"/>
      </dsp:txXfrm>
    </dsp:sp>
    <dsp:sp modelId="{256B7591-458C-4AAA-A1F8-11FD1C1DAADC}">
      <dsp:nvSpPr>
        <dsp:cNvPr id="0" name=""/>
        <dsp:cNvSpPr/>
      </dsp:nvSpPr>
      <dsp:spPr>
        <a:xfrm rot="5400000">
          <a:off x="5207144" y="-664950"/>
          <a:ext cx="1047750" cy="5393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Direct and indirect benefits to residents in buildings under affordable housing covenant</a:t>
          </a:r>
        </a:p>
      </dsp:txBody>
      <dsp:txXfrm rot="-5400000">
        <a:off x="3034070" y="1559271"/>
        <a:ext cx="5342753" cy="945456"/>
      </dsp:txXfrm>
    </dsp:sp>
    <dsp:sp modelId="{BA0BBD19-E203-4B9D-8B64-8E76ECABC472}">
      <dsp:nvSpPr>
        <dsp:cNvPr id="0" name=""/>
        <dsp:cNvSpPr/>
      </dsp:nvSpPr>
      <dsp:spPr>
        <a:xfrm>
          <a:off x="0" y="1377156"/>
          <a:ext cx="3034069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Multifamily Affordable/Low-Income Housing</a:t>
          </a:r>
        </a:p>
      </dsp:txBody>
      <dsp:txXfrm>
        <a:off x="63934" y="1441090"/>
        <a:ext cx="2906201" cy="1181819"/>
      </dsp:txXfrm>
    </dsp:sp>
    <dsp:sp modelId="{35F61360-7AF4-41FB-9A4B-ACAF8C4F2B62}">
      <dsp:nvSpPr>
        <dsp:cNvPr id="0" name=""/>
        <dsp:cNvSpPr/>
      </dsp:nvSpPr>
      <dsp:spPr>
        <a:xfrm rot="5400000">
          <a:off x="5207144" y="710221"/>
          <a:ext cx="1047750" cy="5393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Installations on land / facilities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Residents at the location, in area, or in District when receive virtual net metering credits.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Subscribers guaranteed benefits for minimum of 15 years. </a:t>
          </a:r>
        </a:p>
      </dsp:txBody>
      <dsp:txXfrm rot="-5400000">
        <a:off x="3034070" y="2934443"/>
        <a:ext cx="5342753" cy="945456"/>
      </dsp:txXfrm>
    </dsp:sp>
    <dsp:sp modelId="{064E9EDE-C890-4272-AA43-EB8BFA8AC84F}">
      <dsp:nvSpPr>
        <dsp:cNvPr id="0" name=""/>
        <dsp:cNvSpPr/>
      </dsp:nvSpPr>
      <dsp:spPr>
        <a:xfrm>
          <a:off x="0" y="2752328"/>
          <a:ext cx="3034069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Community Solar</a:t>
          </a:r>
        </a:p>
      </dsp:txBody>
      <dsp:txXfrm>
        <a:off x="63934" y="2816262"/>
        <a:ext cx="2906201" cy="1181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44497-E204-4036-ABB3-107D1D0DDC23}">
      <dsp:nvSpPr>
        <dsp:cNvPr id="0" name=""/>
        <dsp:cNvSpPr/>
      </dsp:nvSpPr>
      <dsp:spPr>
        <a:xfrm rot="5400000">
          <a:off x="4938063" y="-1705705"/>
          <a:ext cx="1585912" cy="5393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Net metering credits on electric bill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Benefits targeted to 50% of bill or $500 annual value.</a:t>
          </a:r>
        </a:p>
      </dsp:txBody>
      <dsp:txXfrm rot="-5400000">
        <a:off x="3034069" y="275707"/>
        <a:ext cx="5316482" cy="1431076"/>
      </dsp:txXfrm>
    </dsp:sp>
    <dsp:sp modelId="{C97C13C8-2AC6-47A8-868E-CED80AB5DE9A}">
      <dsp:nvSpPr>
        <dsp:cNvPr id="0" name=""/>
        <dsp:cNvSpPr/>
      </dsp:nvSpPr>
      <dsp:spPr>
        <a:xfrm>
          <a:off x="0" y="49"/>
          <a:ext cx="3034069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Direct Bill Credits</a:t>
          </a:r>
        </a:p>
      </dsp:txBody>
      <dsp:txXfrm>
        <a:off x="96772" y="96821"/>
        <a:ext cx="2840525" cy="1788846"/>
      </dsp:txXfrm>
    </dsp:sp>
    <dsp:sp modelId="{256B7591-458C-4AAA-A1F8-11FD1C1DAADC}">
      <dsp:nvSpPr>
        <dsp:cNvPr id="0" name=""/>
        <dsp:cNvSpPr/>
      </dsp:nvSpPr>
      <dsp:spPr>
        <a:xfrm rot="5400000">
          <a:off x="4938063" y="375804"/>
          <a:ext cx="1585912" cy="5393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Resident services / amenities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Building improvements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Reductions in homeowner’s association (HOA) fees</a:t>
          </a:r>
        </a:p>
      </dsp:txBody>
      <dsp:txXfrm rot="-5400000">
        <a:off x="3034069" y="2357216"/>
        <a:ext cx="5316482" cy="1431076"/>
      </dsp:txXfrm>
    </dsp:sp>
    <dsp:sp modelId="{BA0BBD19-E203-4B9D-8B64-8E76ECABC472}">
      <dsp:nvSpPr>
        <dsp:cNvPr id="0" name=""/>
        <dsp:cNvSpPr/>
      </dsp:nvSpPr>
      <dsp:spPr>
        <a:xfrm>
          <a:off x="0" y="2081559"/>
          <a:ext cx="3034069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Indirect Benefits</a:t>
          </a:r>
        </a:p>
      </dsp:txBody>
      <dsp:txXfrm>
        <a:off x="96772" y="2178331"/>
        <a:ext cx="2840525" cy="1788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119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1" rIns="92601" bIns="46301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695" y="0"/>
            <a:ext cx="2982119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1" rIns="92601" bIns="46301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23"/>
            <a:ext cx="2982119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1" rIns="92601" bIns="46301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695" y="8831823"/>
            <a:ext cx="2982119" cy="4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1" tIns="46301" rIns="92601" bIns="463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60914D-F15F-4D4A-9004-B8060B88CA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2319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6196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196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31905CDD-415F-496E-B263-A65646ECE410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1" tIns="46301" rIns="92601" bIns="4630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4187"/>
            <a:ext cx="5505450" cy="3659962"/>
          </a:xfrm>
          <a:prstGeom prst="rect">
            <a:avLst/>
          </a:prstGeom>
        </p:spPr>
        <p:txBody>
          <a:bodyPr vert="horz" lIns="92601" tIns="46301" rIns="92601" bIns="463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05"/>
            <a:ext cx="2982119" cy="466196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30205"/>
            <a:ext cx="2982119" cy="466196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68ECBED6-8A68-435A-B028-89C3B25412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6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2072DC8-D49D-432C-9D46-A7718B5F5490}" type="datetime8">
              <a:rPr lang="en-US" smtClean="0"/>
              <a:t>6/29/2022 7:37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0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F4791-3E5D-4627-9FC1-CFA54DDECB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76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BDDC6D-8601-4D12-A474-D4E16C37400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181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ED6CC-3BC7-46F3-8D08-276AA4E06B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680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lk-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864C16A-B581-4904-9D61-5C24F47AD5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316"/>
          <a:stretch/>
        </p:blipFill>
        <p:spPr>
          <a:xfrm>
            <a:off x="497711" y="871666"/>
            <a:ext cx="8148579" cy="3999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31DFF5-F90F-45CB-B89C-9122BD20F1E6}"/>
              </a:ext>
            </a:extLst>
          </p:cNvPr>
          <p:cNvSpPr txBox="1"/>
          <p:nvPr userDrawn="1"/>
        </p:nvSpPr>
        <p:spPr>
          <a:xfrm>
            <a:off x="3121309" y="5617003"/>
            <a:ext cx="29013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800" b="1" dirty="0">
                <a:solidFill>
                  <a:srgbClr val="656565"/>
                </a:solidFill>
                <a:latin typeface="Lato" panose="020F0502020204030203" pitchFamily="34" charset="0"/>
              </a:rPr>
              <a:t>June 27–30, 2022</a:t>
            </a:r>
          </a:p>
        </p:txBody>
      </p:sp>
    </p:spTree>
    <p:extLst>
      <p:ext uri="{BB962C8B-B14F-4D97-AF65-F5344CB8AC3E}">
        <p14:creationId xmlns:p14="http://schemas.microsoft.com/office/powerpoint/2010/main" val="9630837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8150" y="2979778"/>
            <a:ext cx="6858000" cy="1354217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8150" y="3962400"/>
            <a:ext cx="6858000" cy="253916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50" spc="0" baseline="0">
                <a:solidFill>
                  <a:schemeClr val="accent2"/>
                </a:solidFill>
                <a:latin typeface="Lato" panose="020F050202020403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FAF61-55C1-4A03-A351-914C51291B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384" t="4233" r="42841" b="77402"/>
          <a:stretch/>
        </p:blipFill>
        <p:spPr>
          <a:xfrm>
            <a:off x="294132" y="381729"/>
            <a:ext cx="3289429" cy="1004096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23AE0B6-E2E1-4F0F-A512-63F74132F3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1316"/>
          <a:stretch/>
        </p:blipFill>
        <p:spPr>
          <a:xfrm>
            <a:off x="6206919" y="361308"/>
            <a:ext cx="2716816" cy="133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04302-675A-45C7-B8A2-AA84050410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66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738AC-709E-4281-AC39-D05B437037A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27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B3354-ACAA-4940-9854-EB10888DAFA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80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296C7-8211-4196-ACEF-48C0F30877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688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CF9C6-2029-459B-8385-5A6E16254A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701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D3DF3-0CD3-4CA6-AC79-E02324354F5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63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F480FF-F588-4313-B7DD-1B7E0C10D4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5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A0BA9-C925-4556-9CCB-A9743DFB38E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248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B28A45-25F3-4C5F-9F9F-97A3F4D22E5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riseinc.org/wp-content/uploads/2020/02/ILSFA-Phase-II-First-Interim-Report-Presentation-12-13-19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-Bausch@appriseinc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serda.ny.gov/About/Newsroom/2021-Announcements/2021-12-17-Governor-Hochul-Announces-New-Framewor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4734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NYSERDA NY-Sun (New York)</a:t>
            </a:r>
            <a:br>
              <a:rPr lang="en-US" altLang="en-US" dirty="0"/>
            </a:br>
            <a:r>
              <a:rPr lang="en-US" altLang="en-US" sz="3600" i="1" dirty="0"/>
              <a:t>LMI Initiatives</a:t>
            </a:r>
            <a:endParaRPr lang="en-US" altLang="en-US" i="1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10</a:t>
            </a:fld>
            <a:endParaRPr lang="en-US" altLang="en-US" sz="1000" dirty="0"/>
          </a:p>
        </p:txBody>
      </p:sp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72FA3A30-A932-B076-D315-409F9C2F7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503483"/>
              </p:ext>
            </p:extLst>
          </p:nvPr>
        </p:nvGraphicFramePr>
        <p:xfrm>
          <a:off x="577169" y="1722438"/>
          <a:ext cx="7957231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210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-762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Illinois’ Solar For All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11</a:t>
            </a:fld>
            <a:endParaRPr lang="en-US" altLang="en-US" sz="1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EE893D-DF7B-F606-A35F-F5B927936A16}"/>
              </a:ext>
            </a:extLst>
          </p:cNvPr>
          <p:cNvSpPr txBox="1"/>
          <p:nvPr/>
        </p:nvSpPr>
        <p:spPr>
          <a:xfrm>
            <a:off x="242888" y="914400"/>
            <a:ext cx="86534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Established in 2016 by Public Act 99-0906 Future Energy Jobs Act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Four Sub-Programs: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D017B6-6E5A-EA16-11AC-AAF2358E6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485909"/>
              </p:ext>
            </p:extLst>
          </p:nvPr>
        </p:nvGraphicFramePr>
        <p:xfrm>
          <a:off x="388938" y="2590800"/>
          <a:ext cx="8153400" cy="372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50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5334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Illinois’ Solar For All</a:t>
            </a:r>
            <a:br>
              <a:rPr lang="en-US" altLang="en-US" dirty="0"/>
            </a:br>
            <a:r>
              <a:rPr lang="en-US" sz="2800" i="1" dirty="0"/>
              <a:t>Low-Income Community Solar Sub-Program</a:t>
            </a:r>
            <a:br>
              <a:rPr lang="en-US" sz="4400" dirty="0"/>
            </a:br>
            <a:endParaRPr lang="en-US" altLang="en-US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12</a:t>
            </a:fld>
            <a:endParaRPr lang="en-US" altLang="en-US" sz="1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EE893D-DF7B-F606-A35F-F5B927936A16}"/>
              </a:ext>
            </a:extLst>
          </p:cNvPr>
          <p:cNvSpPr txBox="1"/>
          <p:nvPr/>
        </p:nvSpPr>
        <p:spPr>
          <a:xfrm>
            <a:off x="242888" y="1676400"/>
            <a:ext cx="86534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Subscribers receive bill credits for their subscription share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Projects must show partnerships with community stakeholders in the area where the project will be located.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Incentives are provided for low-income subscription portion.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1B213-A67E-6578-8172-E014C7D49937}"/>
              </a:ext>
            </a:extLst>
          </p:cNvPr>
          <p:cNvSpPr txBox="1"/>
          <p:nvPr/>
        </p:nvSpPr>
        <p:spPr>
          <a:xfrm>
            <a:off x="388938" y="5867400"/>
            <a:ext cx="8755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http://www.appriseinc.org/wp-content/uploads/2020/02/ILSFA-Phase-II-First-Interim-Report-Presentation-12-13-19.pdf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983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84225" y="2514601"/>
            <a:ext cx="7772400" cy="1376362"/>
          </a:xfrm>
        </p:spPr>
        <p:txBody>
          <a:bodyPr/>
          <a:lstStyle/>
          <a:p>
            <a:pPr algn="ctr"/>
            <a:r>
              <a:rPr lang="en-US" altLang="en-US" dirty="0"/>
              <a:t>DC Solar For all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13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3143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8275" y="186639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Origins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14</a:t>
            </a:fld>
            <a:endParaRPr lang="en-US" alt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9005F-F35D-4786-AF0E-39D6EFD5EB8F}"/>
              </a:ext>
            </a:extLst>
          </p:cNvPr>
          <p:cNvSpPr txBox="1"/>
          <p:nvPr/>
        </p:nvSpPr>
        <p:spPr>
          <a:xfrm>
            <a:off x="644707" y="1295400"/>
            <a:ext cx="789763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Established in 2016 by the Renewable Portfolio Standard Expansion Act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Statutory Language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i="1" dirty="0"/>
              <a:t>“The Program shall provide the long-term financial benefits of solar energy production to at least 100,000 District low-income households in an amount equivalent to at least 50% of the District's average residential electric bills for calendar year 2016 by December 31, 2032. The Department shall, to the extent feasible, meet this goal by reducing low-income households' electric or gas bills by at least 50%.”</a:t>
            </a:r>
            <a:endParaRPr lang="en-US" sz="2000" i="1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Administered by DC Department of Energy and Environment (DOEE)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7895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495300"/>
          </a:xfrm>
        </p:spPr>
        <p:txBody>
          <a:bodyPr/>
          <a:lstStyle/>
          <a:p>
            <a:pPr algn="l"/>
            <a:r>
              <a:rPr lang="en-US" dirty="0"/>
              <a:t>Phased Approach</a:t>
            </a:r>
            <a:endParaRPr lang="en-US" altLang="en-US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15</a:t>
            </a:fld>
            <a:endParaRPr lang="en-US" alt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9005F-F35D-4786-AF0E-39D6EFD5EB8F}"/>
              </a:ext>
            </a:extLst>
          </p:cNvPr>
          <p:cNvSpPr txBox="1"/>
          <p:nvPr/>
        </p:nvSpPr>
        <p:spPr>
          <a:xfrm>
            <a:off x="161925" y="1019791"/>
            <a:ext cx="86534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Phase 1 (FY 2017-2019)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Fund grantees to test models of deployment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Establish community partnerships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Work through initial barriers / challenges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strategies to furnish benefits to those without electric bills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Phase 2 (FY 2020-FY 2022)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Increase solar deployment (scale up)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Refine / develop strategies for large-scale community solar deployment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ways to increase enrollment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Assess progress and conclusions from efforts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73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Program Partners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16</a:t>
            </a:fld>
            <a:endParaRPr lang="en-US" altLang="en-US" sz="1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1CED7-9D78-4B30-3807-DE235C5AD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604962"/>
            <a:ext cx="6934200" cy="3648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E825E7-824B-F0D8-BAAF-6856ABB57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120" y="1535112"/>
            <a:ext cx="2882551" cy="9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78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Solar Types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17</a:t>
            </a:fld>
            <a:endParaRPr lang="en-US" altLang="en-US" sz="1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D017B6-6E5A-EA16-11AC-AAF2358E6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1710589"/>
              </p:ext>
            </p:extLst>
          </p:nvPr>
        </p:nvGraphicFramePr>
        <p:xfrm>
          <a:off x="285909" y="1629864"/>
          <a:ext cx="84279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30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Solar Benefits to Households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18</a:t>
            </a:fld>
            <a:endParaRPr lang="en-US" altLang="en-US" sz="1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D017B6-6E5A-EA16-11AC-AAF2358E6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7692013"/>
              </p:ext>
            </p:extLst>
          </p:nvPr>
        </p:nvGraphicFramePr>
        <p:xfrm>
          <a:off x="358015" y="1666875"/>
          <a:ext cx="84279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972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8275" y="186639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Results So Far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19</a:t>
            </a:fld>
            <a:endParaRPr lang="en-US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0E4ED-ECDD-4239-B2B2-F7E3E882E414}"/>
              </a:ext>
            </a:extLst>
          </p:cNvPr>
          <p:cNvSpPr txBox="1"/>
          <p:nvPr/>
        </p:nvSpPr>
        <p:spPr>
          <a:xfrm>
            <a:off x="522287" y="1143000"/>
            <a:ext cx="78976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Provided Innovation &amp; Expansion Grants to 9 organizations.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Established multiple partnerships / Program Components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Deployed approximately 20 MW serving 8,000 households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Effective use of LIHEAP information/system to target and confirm qualifying households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 250 residents received job training via Solar Works DC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i="1" dirty="0">
              <a:sym typeface="Wingdings" panose="05000000000000000000" pitchFamily="2" charset="2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2AB82A-5DBE-4BC9-8351-3A0F16551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07148"/>
              </p:ext>
            </p:extLst>
          </p:nvPr>
        </p:nvGraphicFramePr>
        <p:xfrm>
          <a:off x="953905" y="3577774"/>
          <a:ext cx="7047095" cy="2746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872">
                  <a:extLst>
                    <a:ext uri="{9D8B030D-6E8A-4147-A177-3AD203B41FA5}">
                      <a16:colId xmlns:a16="http://schemas.microsoft.com/office/drawing/2014/main" val="2969108248"/>
                    </a:ext>
                  </a:extLst>
                </a:gridCol>
                <a:gridCol w="1866741">
                  <a:extLst>
                    <a:ext uri="{9D8B030D-6E8A-4147-A177-3AD203B41FA5}">
                      <a16:colId xmlns:a16="http://schemas.microsoft.com/office/drawing/2014/main" val="2427826604"/>
                    </a:ext>
                  </a:extLst>
                </a:gridCol>
                <a:gridCol w="1866741">
                  <a:extLst>
                    <a:ext uri="{9D8B030D-6E8A-4147-A177-3AD203B41FA5}">
                      <a16:colId xmlns:a16="http://schemas.microsoft.com/office/drawing/2014/main" val="439435604"/>
                    </a:ext>
                  </a:extLst>
                </a:gridCol>
                <a:gridCol w="1866741">
                  <a:extLst>
                    <a:ext uri="{9D8B030D-6E8A-4147-A177-3AD203B41FA5}">
                      <a16:colId xmlns:a16="http://schemas.microsoft.com/office/drawing/2014/main" val="3503549341"/>
                    </a:ext>
                  </a:extLst>
                </a:gridCol>
              </a:tblGrid>
              <a:tr h="5490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Fiscal Year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Megawatts Deployed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Households Targeted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Expenditures (Millions)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extLst>
                  <a:ext uri="{0D108BD9-81ED-4DB2-BD59-A6C34878D82A}">
                    <a16:rowId xmlns:a16="http://schemas.microsoft.com/office/drawing/2014/main" val="197351127"/>
                  </a:ext>
                </a:extLst>
              </a:tr>
              <a:tr h="439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2017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$3.04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extLst>
                  <a:ext uri="{0D108BD9-81ED-4DB2-BD59-A6C34878D82A}">
                    <a16:rowId xmlns:a16="http://schemas.microsoft.com/office/drawing/2014/main" val="1985021471"/>
                  </a:ext>
                </a:extLst>
              </a:tr>
              <a:tr h="439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364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$19.08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extLst>
                  <a:ext uri="{0D108BD9-81ED-4DB2-BD59-A6C34878D82A}">
                    <a16:rowId xmlns:a16="http://schemas.microsoft.com/office/drawing/2014/main" val="1068835200"/>
                  </a:ext>
                </a:extLst>
              </a:tr>
              <a:tr h="439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2019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Approximately 8,600</a:t>
                      </a:r>
                      <a:endParaRPr lang="en-US" sz="2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$22.18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extLst>
                  <a:ext uri="{0D108BD9-81ED-4DB2-BD59-A6C34878D82A}">
                    <a16:rowId xmlns:a16="http://schemas.microsoft.com/office/drawing/2014/main" val="3383034919"/>
                  </a:ext>
                </a:extLst>
              </a:tr>
              <a:tr h="4392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2020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3,100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$27.73</a:t>
                      </a:r>
                      <a:endParaRPr lang="en-US" sz="2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extLst>
                  <a:ext uri="{0D108BD9-81ED-4DB2-BD59-A6C34878D82A}">
                    <a16:rowId xmlns:a16="http://schemas.microsoft.com/office/drawing/2014/main" val="2351204943"/>
                  </a:ext>
                </a:extLst>
              </a:tr>
              <a:tr h="4408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Through 2020</a:t>
                      </a:r>
                      <a:endParaRPr lang="en-US" sz="2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~20</a:t>
                      </a: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~12,000</a:t>
                      </a:r>
                    </a:p>
                  </a:txBody>
                  <a:tcPr marL="82356" marR="8235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$72.03</a:t>
                      </a:r>
                    </a:p>
                  </a:txBody>
                  <a:tcPr marL="82356" marR="82356" marT="0" marB="0" anchor="ctr"/>
                </a:tc>
                <a:extLst>
                  <a:ext uri="{0D108BD9-81ED-4DB2-BD59-A6C34878D82A}">
                    <a16:rowId xmlns:a16="http://schemas.microsoft.com/office/drawing/2014/main" val="3267535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154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150" y="3092083"/>
            <a:ext cx="7848600" cy="92333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  <a:latin typeface="Verdana Pro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Engagement in Low- and Moderate-Income Solar</a:t>
            </a:r>
            <a:endParaRPr lang="en-US" sz="3000" dirty="0">
              <a:latin typeface="Verdana Pro" panose="020B060403050404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8150" y="4932402"/>
            <a:ext cx="6858000" cy="553998"/>
          </a:xfrm>
        </p:spPr>
        <p:txBody>
          <a:bodyPr/>
          <a:lstStyle/>
          <a:p>
            <a:r>
              <a:rPr lang="en-US" sz="1800" dirty="0"/>
              <a:t>Ari Gerstman, DOEE</a:t>
            </a:r>
          </a:p>
          <a:p>
            <a:r>
              <a:rPr lang="en-US" sz="1800" dirty="0"/>
              <a:t>Dan Bausch, APPRISE</a:t>
            </a:r>
          </a:p>
        </p:txBody>
      </p:sp>
    </p:spTree>
    <p:extLst>
      <p:ext uri="{BB962C8B-B14F-4D97-AF65-F5344CB8AC3E}">
        <p14:creationId xmlns:p14="http://schemas.microsoft.com/office/powerpoint/2010/main" val="263937986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8275" y="186639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Example: Oxon Run</a:t>
            </a:r>
            <a:endParaRPr lang="en-US" altLang="en-US" sz="3200" i="1" dirty="0"/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20</a:t>
            </a:fld>
            <a:endParaRPr lang="en-US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0E4ED-ECDD-4239-B2B2-F7E3E882E414}"/>
              </a:ext>
            </a:extLst>
          </p:cNvPr>
          <p:cNvSpPr txBox="1"/>
          <p:nvPr/>
        </p:nvSpPr>
        <p:spPr>
          <a:xfrm>
            <a:off x="4098131" y="762000"/>
            <a:ext cx="502126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Brownfield site owned by government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Contract awarded to GRID Alternatives Mid-Atlantic to complete solar installation at site.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2.65 MW to benefit ~780 LMI households in immediate vicinity.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Area land restoration for solar installation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Construction completed in Dec. 2020.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E08A-505A-4932-BDAA-C4319FEB6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7" y="1447800"/>
            <a:ext cx="3612704" cy="4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7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8275" y="186639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Community Engagement</a:t>
            </a:r>
            <a:br>
              <a:rPr lang="en-US" altLang="en-US" sz="3200" dirty="0"/>
            </a:br>
            <a:r>
              <a:rPr lang="en-US" altLang="en-US" sz="3200" i="1" dirty="0"/>
              <a:t>Challenges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21</a:t>
            </a:fld>
            <a:endParaRPr lang="en-US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0E4ED-ECDD-4239-B2B2-F7E3E882E414}"/>
              </a:ext>
            </a:extLst>
          </p:cNvPr>
          <p:cNvSpPr txBox="1"/>
          <p:nvPr/>
        </p:nvSpPr>
        <p:spPr>
          <a:xfrm>
            <a:off x="398690" y="1447800"/>
            <a:ext cx="78976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r>
              <a:rPr lang="en-US" dirty="0"/>
              <a:t>To reach the 2032 goal, the program needs to serve several thousand new households per year. 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endParaRPr lang="en-US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r>
              <a:rPr lang="en-US" dirty="0"/>
              <a:t>The LMI population in DC is…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58% LIHEAP-eligible / 42% not</a:t>
            </a:r>
          </a:p>
          <a:p>
            <a:pPr marL="12573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72% pay electric bill / 28% have no electric bill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r>
              <a:rPr lang="en-US" dirty="0"/>
              <a:t>Continued effort needed for increasing participation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856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8275" y="186639"/>
            <a:ext cx="7772400" cy="1143000"/>
          </a:xfrm>
        </p:spPr>
        <p:txBody>
          <a:bodyPr/>
          <a:lstStyle/>
          <a:p>
            <a:pPr algn="l"/>
            <a:r>
              <a:rPr lang="en-US" altLang="en-US" sz="3200" dirty="0"/>
              <a:t>Community Engagement</a:t>
            </a:r>
            <a:br>
              <a:rPr lang="en-US" altLang="en-US" sz="3200" dirty="0"/>
            </a:br>
            <a:r>
              <a:rPr lang="en-US" altLang="en-US" sz="3200" i="1" dirty="0"/>
              <a:t>Challenges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22</a:t>
            </a:fld>
            <a:endParaRPr lang="en-US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50E4ED-ECDD-4239-B2B2-F7E3E882E414}"/>
              </a:ext>
            </a:extLst>
          </p:cNvPr>
          <p:cNvSpPr txBox="1"/>
          <p:nvPr/>
        </p:nvSpPr>
        <p:spPr>
          <a:xfrm>
            <a:off x="398690" y="1447800"/>
            <a:ext cx="789763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r>
              <a:rPr lang="en-US" dirty="0"/>
              <a:t>Expanding relationships with trusted community partners and groups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endParaRPr lang="en-US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r>
              <a:rPr lang="en-US" dirty="0"/>
              <a:t>Communicating solar benefits to LMI households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endParaRPr lang="en-US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r>
              <a:rPr lang="en-US" dirty="0"/>
              <a:t>Reducing barriers to applying/recertification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endParaRPr lang="en-US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r>
              <a:rPr lang="en-US" dirty="0"/>
              <a:t>Coordination with partners and utility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endParaRPr lang="en-US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⁻"/>
            </a:pPr>
            <a:r>
              <a:rPr lang="en-US" dirty="0"/>
              <a:t>Recruitment of building owners and sites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8793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84225" y="2514601"/>
            <a:ext cx="7772400" cy="1376362"/>
          </a:xfrm>
        </p:spPr>
        <p:txBody>
          <a:bodyPr/>
          <a:lstStyle/>
          <a:p>
            <a:pPr algn="ctr"/>
            <a:r>
              <a:rPr lang="en-US" altLang="en-US" dirty="0"/>
              <a:t>LMI Solar DISCUSSION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23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26929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89DC-B813-6015-983F-27ECAEE5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u="sng" dirty="0"/>
              <a:t>Getting Started with LMI Solar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F88A-8049-0478-3F8A-9C1581EC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so many options, so many steps, so many voices.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identify where to start with developing effective LMI solar initiatives?</a:t>
            </a:r>
          </a:p>
        </p:txBody>
      </p:sp>
    </p:spTree>
    <p:extLst>
      <p:ext uri="{BB962C8B-B14F-4D97-AF65-F5344CB8AC3E}">
        <p14:creationId xmlns:p14="http://schemas.microsoft.com/office/powerpoint/2010/main" val="52407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89DC-B813-6015-983F-27ECAEE5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u="sng" dirty="0"/>
              <a:t>Solar Deployment / Business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F88A-8049-0478-3F8A-9C1581EC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models worked well in your jurisdiction?  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Which models haven’t worked for your jurisdiction? Why not?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33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89DC-B813-6015-983F-27ECAEE5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u="sng" dirty="0"/>
              <a:t>Partners and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F88A-8049-0478-3F8A-9C1581EC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you identify potential partners?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build and maintain partnerships?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challenges?  </a:t>
            </a:r>
          </a:p>
        </p:txBody>
      </p:sp>
    </p:spTree>
    <p:extLst>
      <p:ext uri="{BB962C8B-B14F-4D97-AF65-F5344CB8AC3E}">
        <p14:creationId xmlns:p14="http://schemas.microsoft.com/office/powerpoint/2010/main" val="296959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89DC-B813-6015-983F-27ECAEE5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u="sng" dirty="0"/>
              <a:t>Targeting LMI Households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F88A-8049-0478-3F8A-9C1581EC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you identify or find LMI households?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recruit them?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are the challenges with reaching low-income households?  Moderate-income?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retain them?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42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89DC-B813-6015-983F-27ECAEE5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u="sng" dirty="0"/>
              <a:t>LMI Solar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F88A-8049-0478-3F8A-9C1581EC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the main hurdles you are facing with LMI solar?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are you working to overcome those problems?</a:t>
            </a:r>
          </a:p>
        </p:txBody>
      </p:sp>
    </p:spTree>
    <p:extLst>
      <p:ext uri="{BB962C8B-B14F-4D97-AF65-F5344CB8AC3E}">
        <p14:creationId xmlns:p14="http://schemas.microsoft.com/office/powerpoint/2010/main" val="1592601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89DC-B813-6015-983F-27ECAEE5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u="sng" dirty="0"/>
              <a:t>Equity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F88A-8049-0478-3F8A-9C1581EC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you make sure programs are serving LMI households with different characteristics and that initiatives are as inclusive as possible?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we systematically missing any segments?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5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Outline and Approach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3</a:t>
            </a:fld>
            <a:endParaRPr lang="en-US" altLang="en-US" sz="10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DF7A2E-4D97-BFB6-9F07-DA6745DBA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716479"/>
              </p:ext>
            </p:extLst>
          </p:nvPr>
        </p:nvGraphicFramePr>
        <p:xfrm>
          <a:off x="1524000" y="1397000"/>
          <a:ext cx="685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59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89DC-B813-6015-983F-27ECAEE5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u="sng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F88A-8049-0478-3F8A-9C1581EC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else would models that worked for your jurisdiction work well?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should other policymakers and program advocates consider and plan for to make programs more successful?</a:t>
            </a:r>
          </a:p>
        </p:txBody>
      </p:sp>
    </p:spTree>
    <p:extLst>
      <p:ext uri="{BB962C8B-B14F-4D97-AF65-F5344CB8AC3E}">
        <p14:creationId xmlns:p14="http://schemas.microsoft.com/office/powerpoint/2010/main" val="2316433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8275" y="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Contact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31</a:t>
            </a:fld>
            <a:endParaRPr lang="en-US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0D70F-2786-4D59-928F-B8056760343E}"/>
              </a:ext>
            </a:extLst>
          </p:cNvPr>
          <p:cNvSpPr txBox="1"/>
          <p:nvPr/>
        </p:nvSpPr>
        <p:spPr>
          <a:xfrm>
            <a:off x="242888" y="1219200"/>
            <a:ext cx="86534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Ari Gerstman</a:t>
            </a:r>
          </a:p>
          <a:p>
            <a:r>
              <a:rPr lang="en-US" sz="2000" dirty="0"/>
              <a:t>Associate Director for Policy and Compliance</a:t>
            </a:r>
          </a:p>
          <a:p>
            <a:r>
              <a:rPr lang="en-US" sz="2000" dirty="0"/>
              <a:t>Energy Administration</a:t>
            </a:r>
          </a:p>
          <a:p>
            <a:r>
              <a:rPr lang="en-US" sz="2000" dirty="0"/>
              <a:t>Department of Energy &amp; Environment</a:t>
            </a:r>
          </a:p>
          <a:p>
            <a:r>
              <a:rPr lang="en-US" sz="2000" dirty="0"/>
              <a:t>Government of the District of Columbia</a:t>
            </a:r>
          </a:p>
          <a:p>
            <a:r>
              <a:rPr lang="en-US" sz="2000" dirty="0"/>
              <a:t>1200 First Street NE, 5th Floor</a:t>
            </a:r>
          </a:p>
          <a:p>
            <a:r>
              <a:rPr lang="en-US" sz="2000" dirty="0"/>
              <a:t>Washington, DC 20002</a:t>
            </a:r>
          </a:p>
          <a:p>
            <a:r>
              <a:rPr lang="en-US" sz="2000" dirty="0"/>
              <a:t>202-499-2015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Dan Bausch</a:t>
            </a:r>
          </a:p>
          <a:p>
            <a:r>
              <a:rPr lang="en-US" sz="2000" dirty="0"/>
              <a:t>Project Director, APPRISE</a:t>
            </a:r>
          </a:p>
          <a:p>
            <a:r>
              <a:rPr lang="en-US" sz="2000" dirty="0"/>
              <a:t>609-252-9050</a:t>
            </a:r>
          </a:p>
          <a:p>
            <a:r>
              <a:rPr lang="en-US" sz="20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Daniel-Bausch@appriseinc.org</a:t>
            </a:r>
            <a:r>
              <a:rPr lang="en-US" sz="2000" dirty="0">
                <a:solidFill>
                  <a:schemeClr val="accent6"/>
                </a:solidFill>
              </a:rPr>
              <a:t> </a:t>
            </a:r>
          </a:p>
          <a:p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8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84225" y="2514601"/>
            <a:ext cx="7772400" cy="1376362"/>
          </a:xfrm>
        </p:spPr>
        <p:txBody>
          <a:bodyPr/>
          <a:lstStyle/>
          <a:p>
            <a:pPr algn="ctr"/>
            <a:r>
              <a:rPr lang="en-US" altLang="en-US" dirty="0"/>
              <a:t>Residential Solar and </a:t>
            </a:r>
            <a:r>
              <a:rPr lang="en-US" altLang="en-US" dirty="0" err="1"/>
              <a:t>lmi</a:t>
            </a:r>
            <a:r>
              <a:rPr lang="en-US" altLang="en-US" dirty="0"/>
              <a:t> households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4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5243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History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5</a:t>
            </a:fld>
            <a:endParaRPr lang="en-US" alt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9005F-F35D-4786-AF0E-39D6EFD5EB8F}"/>
              </a:ext>
            </a:extLst>
          </p:cNvPr>
          <p:cNvSpPr txBox="1"/>
          <p:nvPr/>
        </p:nvSpPr>
        <p:spPr>
          <a:xfrm>
            <a:off x="242888" y="1524000"/>
            <a:ext cx="8653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Residential solar programs historically targeted the installation of solar systems directly on homes.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E.g. Rooftop solar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Early solar programs did not specifically target LMI households.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 solar programs and markets have matured, costs have decreased.  However, solar installations remain unaffordable or unfeasible for a large portion of LMI households.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8245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History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6</a:t>
            </a:fld>
            <a:endParaRPr lang="en-US" alt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E0A44-49A6-8576-5650-0B2E3D3B7DFF}"/>
              </a:ext>
            </a:extLst>
          </p:cNvPr>
          <p:cNvSpPr txBox="1"/>
          <p:nvPr/>
        </p:nvSpPr>
        <p:spPr>
          <a:xfrm>
            <a:off x="242888" y="1524000"/>
            <a:ext cx="86534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In recent years, distributed solar programs have been piloted, launched, and expanded to allow households to participate in solar without installing systems on-site.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E.g. Community solar  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21 States and DC have passed legislation supporting community solar (NREL </a:t>
            </a:r>
            <a:r>
              <a:rPr lang="en-US" sz="2800" i="1" dirty="0"/>
              <a:t>Sharing the Sun</a:t>
            </a:r>
            <a:r>
              <a:rPr lang="en-US" sz="2800" dirty="0"/>
              <a:t>, July 2021)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Community solar offers expanded opportunity for LMI households to receive the benefits of solar generation.</a:t>
            </a:r>
          </a:p>
        </p:txBody>
      </p:sp>
    </p:spTree>
    <p:extLst>
      <p:ext uri="{BB962C8B-B14F-4D97-AF65-F5344CB8AC3E}">
        <p14:creationId xmlns:p14="http://schemas.microsoft.com/office/powerpoint/2010/main" val="78319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800100"/>
          </a:xfrm>
        </p:spPr>
        <p:txBody>
          <a:bodyPr/>
          <a:lstStyle/>
          <a:p>
            <a:pPr algn="l"/>
            <a:r>
              <a:rPr lang="en-US" altLang="en-US" dirty="0"/>
              <a:t>Current Landscape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7</a:t>
            </a:fld>
            <a:endParaRPr lang="en-US" altLang="en-US" sz="1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5E0A44-49A6-8576-5650-0B2E3D3B7DFF}"/>
              </a:ext>
            </a:extLst>
          </p:cNvPr>
          <p:cNvSpPr txBox="1"/>
          <p:nvPr/>
        </p:nvSpPr>
        <p:spPr>
          <a:xfrm>
            <a:off x="228600" y="1219200"/>
            <a:ext cx="86534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 in interest and policies to promote participation in solar for LMI households and underserved groups. 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Jurisdictions are developing different approaches to: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Determine who to target </a:t>
            </a:r>
            <a:r>
              <a:rPr lang="en-US" sz="2000" dirty="0"/>
              <a:t>(Disadvantaged Communities, Environmental Justice Areas, Moderate-Income Definitions)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Identify the best models to deploy and resource </a:t>
            </a:r>
            <a:r>
              <a:rPr lang="en-US" sz="2000" dirty="0"/>
              <a:t>(incentives, grants, etc.)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Find and recruit eligible households </a:t>
            </a:r>
            <a:r>
              <a:rPr lang="en-US" sz="2000" dirty="0"/>
              <a:t>(rely on vendors, leverage other programs, outreach campaigns)</a:t>
            </a:r>
          </a:p>
          <a:p>
            <a:pPr marL="971550" lvl="1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i="1" dirty="0"/>
              <a:t>Engage community partners </a:t>
            </a:r>
            <a:r>
              <a:rPr lang="en-US" sz="2000" dirty="0"/>
              <a:t>(stakeholder development process, trainings, etc.)</a:t>
            </a:r>
          </a:p>
        </p:txBody>
      </p:sp>
    </p:spTree>
    <p:extLst>
      <p:ext uri="{BB962C8B-B14F-4D97-AF65-F5344CB8AC3E}">
        <p14:creationId xmlns:p14="http://schemas.microsoft.com/office/powerpoint/2010/main" val="119039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4" name="Picture 4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743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784225" y="2514601"/>
            <a:ext cx="7772400" cy="1376362"/>
          </a:xfrm>
        </p:spPr>
        <p:txBody>
          <a:bodyPr/>
          <a:lstStyle/>
          <a:p>
            <a:pPr algn="ctr"/>
            <a:r>
              <a:rPr lang="en-US" altLang="en-US" dirty="0"/>
              <a:t>LMI Solar Program Examples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8</a:t>
            </a:fld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1959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>
            <a:off x="2114550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1909763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6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6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Freeform 4"/>
          <p:cNvSpPr>
            <a:spLocks/>
          </p:cNvSpPr>
          <p:nvPr/>
        </p:nvSpPr>
        <p:spPr bwMode="auto">
          <a:xfrm>
            <a:off x="1693863" y="0"/>
            <a:ext cx="147637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auto">
          <a:xfrm>
            <a:off x="14874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8" name="Freeform 6"/>
          <p:cNvSpPr>
            <a:spLocks/>
          </p:cNvSpPr>
          <p:nvPr/>
        </p:nvSpPr>
        <p:spPr bwMode="auto">
          <a:xfrm>
            <a:off x="1282700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9" name="Freeform 7"/>
          <p:cNvSpPr>
            <a:spLocks/>
          </p:cNvSpPr>
          <p:nvPr/>
        </p:nvSpPr>
        <p:spPr bwMode="auto">
          <a:xfrm>
            <a:off x="1063625" y="0"/>
            <a:ext cx="147638" cy="55563"/>
          </a:xfrm>
          <a:custGeom>
            <a:avLst/>
            <a:gdLst>
              <a:gd name="T0" fmla="*/ 93 w 93"/>
              <a:gd name="T1" fmla="*/ 35 h 35"/>
              <a:gd name="T2" fmla="*/ 47 w 93"/>
              <a:gd name="T3" fmla="*/ 0 h 35"/>
              <a:gd name="T4" fmla="*/ 0 w 93"/>
              <a:gd name="T5" fmla="*/ 35 h 35"/>
              <a:gd name="T6" fmla="*/ 93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93" y="35"/>
                </a:moveTo>
                <a:lnTo>
                  <a:pt x="47" y="0"/>
                </a:lnTo>
                <a:lnTo>
                  <a:pt x="0" y="35"/>
                </a:lnTo>
                <a:lnTo>
                  <a:pt x="93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>
            <a:off x="865188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>
            <a:off x="65563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2" name="Freeform 10"/>
          <p:cNvSpPr>
            <a:spLocks/>
          </p:cNvSpPr>
          <p:nvPr/>
        </p:nvSpPr>
        <p:spPr bwMode="auto">
          <a:xfrm>
            <a:off x="447675" y="0"/>
            <a:ext cx="149225" cy="55563"/>
          </a:xfrm>
          <a:custGeom>
            <a:avLst/>
            <a:gdLst>
              <a:gd name="T0" fmla="*/ 94 w 94"/>
              <a:gd name="T1" fmla="*/ 35 h 35"/>
              <a:gd name="T2" fmla="*/ 47 w 94"/>
              <a:gd name="T3" fmla="*/ 0 h 35"/>
              <a:gd name="T4" fmla="*/ 0 w 94"/>
              <a:gd name="T5" fmla="*/ 35 h 35"/>
              <a:gd name="T6" fmla="*/ 94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94" y="35"/>
                </a:moveTo>
                <a:lnTo>
                  <a:pt x="47" y="0"/>
                </a:lnTo>
                <a:lnTo>
                  <a:pt x="0" y="35"/>
                </a:lnTo>
                <a:lnTo>
                  <a:pt x="94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3" name="Freeform 11"/>
          <p:cNvSpPr>
            <a:spLocks/>
          </p:cNvSpPr>
          <p:nvPr/>
        </p:nvSpPr>
        <p:spPr bwMode="auto">
          <a:xfrm>
            <a:off x="242888" y="0"/>
            <a:ext cx="146050" cy="55563"/>
          </a:xfrm>
          <a:custGeom>
            <a:avLst/>
            <a:gdLst>
              <a:gd name="T0" fmla="*/ 92 w 92"/>
              <a:gd name="T1" fmla="*/ 35 h 35"/>
              <a:gd name="T2" fmla="*/ 47 w 92"/>
              <a:gd name="T3" fmla="*/ 0 h 35"/>
              <a:gd name="T4" fmla="*/ 0 w 92"/>
              <a:gd name="T5" fmla="*/ 35 h 35"/>
              <a:gd name="T6" fmla="*/ 92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92" y="35"/>
                </a:moveTo>
                <a:lnTo>
                  <a:pt x="47" y="0"/>
                </a:lnTo>
                <a:lnTo>
                  <a:pt x="0" y="35"/>
                </a:lnTo>
                <a:lnTo>
                  <a:pt x="92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4" name="Freeform 12"/>
          <p:cNvSpPr>
            <a:spLocks/>
          </p:cNvSpPr>
          <p:nvPr/>
        </p:nvSpPr>
        <p:spPr bwMode="auto">
          <a:xfrm>
            <a:off x="66659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5" name="Freeform 13"/>
          <p:cNvSpPr>
            <a:spLocks/>
          </p:cNvSpPr>
          <p:nvPr/>
        </p:nvSpPr>
        <p:spPr bwMode="auto">
          <a:xfrm>
            <a:off x="64611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6" name="Freeform 14"/>
          <p:cNvSpPr>
            <a:spLocks/>
          </p:cNvSpPr>
          <p:nvPr/>
        </p:nvSpPr>
        <p:spPr bwMode="auto">
          <a:xfrm>
            <a:off x="68754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7" name="Freeform 15"/>
          <p:cNvSpPr>
            <a:spLocks/>
          </p:cNvSpPr>
          <p:nvPr/>
        </p:nvSpPr>
        <p:spPr bwMode="auto">
          <a:xfrm>
            <a:off x="70834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72977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89" name="Freeform 17"/>
          <p:cNvSpPr>
            <a:spLocks/>
          </p:cNvSpPr>
          <p:nvPr/>
        </p:nvSpPr>
        <p:spPr bwMode="auto">
          <a:xfrm>
            <a:off x="75025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0" name="Freeform 18"/>
          <p:cNvSpPr>
            <a:spLocks/>
          </p:cNvSpPr>
          <p:nvPr/>
        </p:nvSpPr>
        <p:spPr bwMode="auto">
          <a:xfrm>
            <a:off x="77104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1" name="Freeform 19"/>
          <p:cNvSpPr>
            <a:spLocks/>
          </p:cNvSpPr>
          <p:nvPr/>
        </p:nvSpPr>
        <p:spPr bwMode="auto">
          <a:xfrm>
            <a:off x="79279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81280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83375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4" name="Freeform 22"/>
          <p:cNvSpPr>
            <a:spLocks/>
          </p:cNvSpPr>
          <p:nvPr/>
        </p:nvSpPr>
        <p:spPr bwMode="auto">
          <a:xfrm>
            <a:off x="85423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875030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7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7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6" name="Freeform 24"/>
          <p:cNvSpPr>
            <a:spLocks/>
          </p:cNvSpPr>
          <p:nvPr/>
        </p:nvSpPr>
        <p:spPr bwMode="auto">
          <a:xfrm>
            <a:off x="543083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7" name="Freeform 25"/>
          <p:cNvSpPr>
            <a:spLocks/>
          </p:cNvSpPr>
          <p:nvPr/>
        </p:nvSpPr>
        <p:spPr bwMode="auto">
          <a:xfrm>
            <a:off x="522287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56403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99" name="Freeform 27"/>
          <p:cNvSpPr>
            <a:spLocks/>
          </p:cNvSpPr>
          <p:nvPr/>
        </p:nvSpPr>
        <p:spPr bwMode="auto">
          <a:xfrm>
            <a:off x="5848350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0" name="Freeform 28"/>
          <p:cNvSpPr>
            <a:spLocks/>
          </p:cNvSpPr>
          <p:nvPr/>
        </p:nvSpPr>
        <p:spPr bwMode="auto">
          <a:xfrm>
            <a:off x="6062663" y="0"/>
            <a:ext cx="146050" cy="55563"/>
          </a:xfrm>
          <a:custGeom>
            <a:avLst/>
            <a:gdLst>
              <a:gd name="T0" fmla="*/ 0 w 92"/>
              <a:gd name="T1" fmla="*/ 35 h 35"/>
              <a:gd name="T2" fmla="*/ 45 w 92"/>
              <a:gd name="T3" fmla="*/ 0 h 35"/>
              <a:gd name="T4" fmla="*/ 92 w 92"/>
              <a:gd name="T5" fmla="*/ 35 h 35"/>
              <a:gd name="T6" fmla="*/ 0 w 92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35"/>
              <a:gd name="T14" fmla="*/ 92 w 92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35">
                <a:moveTo>
                  <a:pt x="0" y="35"/>
                </a:moveTo>
                <a:lnTo>
                  <a:pt x="45" y="0"/>
                </a:lnTo>
                <a:lnTo>
                  <a:pt x="92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1" name="Freeform 29"/>
          <p:cNvSpPr>
            <a:spLocks/>
          </p:cNvSpPr>
          <p:nvPr/>
        </p:nvSpPr>
        <p:spPr bwMode="auto">
          <a:xfrm>
            <a:off x="626586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2" name="Freeform 30"/>
          <p:cNvSpPr>
            <a:spLocks/>
          </p:cNvSpPr>
          <p:nvPr/>
        </p:nvSpPr>
        <p:spPr bwMode="auto">
          <a:xfrm>
            <a:off x="418147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3" name="Freeform 31"/>
          <p:cNvSpPr>
            <a:spLocks/>
          </p:cNvSpPr>
          <p:nvPr/>
        </p:nvSpPr>
        <p:spPr bwMode="auto">
          <a:xfrm>
            <a:off x="39735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4" name="Freeform 32"/>
          <p:cNvSpPr>
            <a:spLocks/>
          </p:cNvSpPr>
          <p:nvPr/>
        </p:nvSpPr>
        <p:spPr bwMode="auto">
          <a:xfrm>
            <a:off x="43910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5" name="Freeform 33"/>
          <p:cNvSpPr>
            <a:spLocks/>
          </p:cNvSpPr>
          <p:nvPr/>
        </p:nvSpPr>
        <p:spPr bwMode="auto">
          <a:xfrm>
            <a:off x="4595813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4810125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5018088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293528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27289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3144838" y="0"/>
            <a:ext cx="149225" cy="55563"/>
          </a:xfrm>
          <a:custGeom>
            <a:avLst/>
            <a:gdLst>
              <a:gd name="T0" fmla="*/ 0 w 94"/>
              <a:gd name="T1" fmla="*/ 35 h 35"/>
              <a:gd name="T2" fmla="*/ 47 w 94"/>
              <a:gd name="T3" fmla="*/ 0 h 35"/>
              <a:gd name="T4" fmla="*/ 94 w 94"/>
              <a:gd name="T5" fmla="*/ 35 h 35"/>
              <a:gd name="T6" fmla="*/ 0 w 94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35"/>
              <a:gd name="T14" fmla="*/ 94 w 94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35">
                <a:moveTo>
                  <a:pt x="0" y="35"/>
                </a:moveTo>
                <a:lnTo>
                  <a:pt x="47" y="0"/>
                </a:lnTo>
                <a:lnTo>
                  <a:pt x="94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1" name="Freeform 39"/>
          <p:cNvSpPr>
            <a:spLocks/>
          </p:cNvSpPr>
          <p:nvPr/>
        </p:nvSpPr>
        <p:spPr bwMode="auto">
          <a:xfrm>
            <a:off x="3351213" y="0"/>
            <a:ext cx="147637" cy="55563"/>
          </a:xfrm>
          <a:custGeom>
            <a:avLst/>
            <a:gdLst>
              <a:gd name="T0" fmla="*/ 0 w 93"/>
              <a:gd name="T1" fmla="*/ 35 h 35"/>
              <a:gd name="T2" fmla="*/ 47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7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112" name="Freeform 40"/>
          <p:cNvSpPr>
            <a:spLocks/>
          </p:cNvSpPr>
          <p:nvPr/>
        </p:nvSpPr>
        <p:spPr bwMode="auto">
          <a:xfrm>
            <a:off x="3565525" y="0"/>
            <a:ext cx="147638" cy="55563"/>
          </a:xfrm>
          <a:custGeom>
            <a:avLst/>
            <a:gdLst>
              <a:gd name="T0" fmla="*/ 0 w 93"/>
              <a:gd name="T1" fmla="*/ 35 h 35"/>
              <a:gd name="T2" fmla="*/ 46 w 93"/>
              <a:gd name="T3" fmla="*/ 0 h 35"/>
              <a:gd name="T4" fmla="*/ 93 w 93"/>
              <a:gd name="T5" fmla="*/ 35 h 35"/>
              <a:gd name="T6" fmla="*/ 0 w 93"/>
              <a:gd name="T7" fmla="*/ 35 h 35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5"/>
              <a:gd name="T14" fmla="*/ 93 w 93"/>
              <a:gd name="T15" fmla="*/ 35 h 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5">
                <a:moveTo>
                  <a:pt x="0" y="35"/>
                </a:moveTo>
                <a:lnTo>
                  <a:pt x="46" y="0"/>
                </a:lnTo>
                <a:lnTo>
                  <a:pt x="93" y="35"/>
                </a:lnTo>
                <a:lnTo>
                  <a:pt x="0" y="35"/>
                </a:lnTo>
                <a:close/>
              </a:path>
            </a:pathLst>
          </a:custGeom>
          <a:solidFill>
            <a:srgbClr val="BFFF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3113" name="Picture 41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6075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5" name="Picture 43" descr="BD14742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6" name="Rectangle 44"/>
          <p:cNvSpPr>
            <a:spLocks noGrp="1" noChangeArrowheads="1"/>
          </p:cNvSpPr>
          <p:nvPr>
            <p:ph type="title"/>
          </p:nvPr>
        </p:nvSpPr>
        <p:spPr>
          <a:xfrm>
            <a:off x="161925" y="342900"/>
            <a:ext cx="7772400" cy="1143000"/>
          </a:xfrm>
        </p:spPr>
        <p:txBody>
          <a:bodyPr/>
          <a:lstStyle/>
          <a:p>
            <a:pPr algn="l"/>
            <a:r>
              <a:rPr lang="en-US" altLang="en-US" dirty="0"/>
              <a:t>NYSERDA NY-Sun (New York)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8534400" y="6400800"/>
            <a:ext cx="381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71D64B5-1950-4261-AC05-4CE286856AB0}" type="slidenum">
              <a:rPr lang="en-US" altLang="en-US" sz="1000"/>
              <a:pPr eaLnBrk="1" hangingPunct="1">
                <a:spcBef>
                  <a:spcPct val="50000"/>
                </a:spcBef>
              </a:pPr>
              <a:t>9</a:t>
            </a:fld>
            <a:endParaRPr lang="en-US" altLang="en-US" sz="1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EE893D-DF7B-F606-A35F-F5B927936A16}"/>
              </a:ext>
            </a:extLst>
          </p:cNvPr>
          <p:cNvSpPr txBox="1"/>
          <p:nvPr/>
        </p:nvSpPr>
        <p:spPr>
          <a:xfrm>
            <a:off x="242888" y="1676400"/>
            <a:ext cx="86534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Solar Energy Equity Framework (enacted in 2020)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goal of 40% of solar benefits be provided to targeted to disadvantaged communities (DACs) to meet Climate Act requirement.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NYSERDA has developed draft criteria for DACs and is undergoing public comments now.</a:t>
            </a:r>
          </a:p>
          <a:p>
            <a:pPr marL="1428750" lvl="2" indent="-5143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Recent expansion under new roadmap.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CAB57-1B15-59B3-8B73-8CC97A3CEE1D}"/>
              </a:ext>
            </a:extLst>
          </p:cNvPr>
          <p:cNvSpPr txBox="1"/>
          <p:nvPr/>
        </p:nvSpPr>
        <p:spPr>
          <a:xfrm>
            <a:off x="388938" y="5943600"/>
            <a:ext cx="8755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https://www.nyserda.ny.gov/About/Newsroom/2021-Announcements/2021-12-17-Governor-Hochul-Announces-New-Framework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3574725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 Point Template - Cover and Page">
  <a:themeElements>
    <a:clrScheme name="Power Point Template - Cover and Pa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wer Point Template - Cover and Pa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 Point Template - Cover and Pa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 Point Template - Cover and Pa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 Point Template - Cover and P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Template - Cover and Page</Template>
  <TotalTime>3533</TotalTime>
  <Words>1369</Words>
  <Application>Microsoft Office PowerPoint</Application>
  <PresentationFormat>On-screen Show (4:3)</PresentationFormat>
  <Paragraphs>242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Lato</vt:lpstr>
      <vt:lpstr>Segoe UI</vt:lpstr>
      <vt:lpstr>Times New Roman</vt:lpstr>
      <vt:lpstr>Verdana Pro</vt:lpstr>
      <vt:lpstr>Power Point Template - Cover and Page</vt:lpstr>
      <vt:lpstr>PowerPoint Presentation</vt:lpstr>
      <vt:lpstr>Community Engagement in Low- and Moderate-Income Solar</vt:lpstr>
      <vt:lpstr>Outline and Approach</vt:lpstr>
      <vt:lpstr>Residential Solar and lmi households</vt:lpstr>
      <vt:lpstr>History</vt:lpstr>
      <vt:lpstr>History</vt:lpstr>
      <vt:lpstr>Current Landscape</vt:lpstr>
      <vt:lpstr>LMI Solar Program Examples</vt:lpstr>
      <vt:lpstr>NYSERDA NY-Sun (New York)</vt:lpstr>
      <vt:lpstr>NYSERDA NY-Sun (New York) LMI Initiatives</vt:lpstr>
      <vt:lpstr>Illinois’ Solar For All</vt:lpstr>
      <vt:lpstr>Illinois’ Solar For All Low-Income Community Solar Sub-Program </vt:lpstr>
      <vt:lpstr>DC Solar For all</vt:lpstr>
      <vt:lpstr>Origins</vt:lpstr>
      <vt:lpstr>Phased Approach</vt:lpstr>
      <vt:lpstr>Program Partners</vt:lpstr>
      <vt:lpstr>Solar Types</vt:lpstr>
      <vt:lpstr>Solar Benefits to Households</vt:lpstr>
      <vt:lpstr>Results So Far</vt:lpstr>
      <vt:lpstr>Example: Oxon Run</vt:lpstr>
      <vt:lpstr>Community Engagement Challenges</vt:lpstr>
      <vt:lpstr>Community Engagement Challenges</vt:lpstr>
      <vt:lpstr>LMI Solar DISCUSSION</vt:lpstr>
      <vt:lpstr>Getting Started with LMI Solar</vt:lpstr>
      <vt:lpstr>Solar Deployment / Business Models</vt:lpstr>
      <vt:lpstr>Partners and Stakeholders</vt:lpstr>
      <vt:lpstr>Targeting LMI Households</vt:lpstr>
      <vt:lpstr>LMI Solar Challenges</vt:lpstr>
      <vt:lpstr>Equity Considerations</vt:lpstr>
      <vt:lpstr>Recommendations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Jackie-Berger</dc:creator>
  <cp:lastModifiedBy>Nicolas Mititelu</cp:lastModifiedBy>
  <cp:revision>250</cp:revision>
  <cp:lastPrinted>2018-07-16T20:07:06Z</cp:lastPrinted>
  <dcterms:created xsi:type="dcterms:W3CDTF">2017-03-08T17:26:57Z</dcterms:created>
  <dcterms:modified xsi:type="dcterms:W3CDTF">2022-06-29T12:00:20Z</dcterms:modified>
</cp:coreProperties>
</file>