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3"/>
  </p:notesMasterIdLst>
  <p:sldIdLst>
    <p:sldId id="2052" r:id="rId3"/>
    <p:sldId id="1720" r:id="rId4"/>
    <p:sldId id="2053" r:id="rId5"/>
    <p:sldId id="2055" r:id="rId6"/>
    <p:sldId id="259" r:id="rId7"/>
    <p:sldId id="2054" r:id="rId8"/>
    <p:sldId id="2056" r:id="rId9"/>
    <p:sldId id="2057" r:id="rId10"/>
    <p:sldId id="2059" r:id="rId11"/>
    <p:sldId id="2058" r:id="rId12"/>
    <p:sldId id="2060" r:id="rId13"/>
    <p:sldId id="2061" r:id="rId14"/>
    <p:sldId id="2062" r:id="rId15"/>
    <p:sldId id="2063" r:id="rId16"/>
    <p:sldId id="2064" r:id="rId17"/>
    <p:sldId id="2065" r:id="rId18"/>
    <p:sldId id="2066" r:id="rId19"/>
    <p:sldId id="2068" r:id="rId20"/>
    <p:sldId id="2070" r:id="rId21"/>
    <p:sldId id="2071" r:id="rId22"/>
    <p:sldId id="2072" r:id="rId23"/>
    <p:sldId id="2073" r:id="rId24"/>
    <p:sldId id="2074" r:id="rId25"/>
    <p:sldId id="2075" r:id="rId26"/>
    <p:sldId id="2076" r:id="rId27"/>
    <p:sldId id="2077" r:id="rId28"/>
    <p:sldId id="2078" r:id="rId29"/>
    <p:sldId id="2079" r:id="rId30"/>
    <p:sldId id="2083" r:id="rId31"/>
    <p:sldId id="2084" r:id="rId32"/>
    <p:sldId id="2085" r:id="rId33"/>
    <p:sldId id="2087" r:id="rId34"/>
    <p:sldId id="2089" r:id="rId35"/>
    <p:sldId id="2088" r:id="rId36"/>
    <p:sldId id="2080" r:id="rId37"/>
    <p:sldId id="2082" r:id="rId38"/>
    <p:sldId id="2090" r:id="rId39"/>
    <p:sldId id="2081" r:id="rId40"/>
    <p:sldId id="2091" r:id="rId41"/>
    <p:sldId id="2092" r:id="rId42"/>
    <p:sldId id="2086" r:id="rId43"/>
    <p:sldId id="2093" r:id="rId44"/>
    <p:sldId id="2094" r:id="rId45"/>
    <p:sldId id="2095" r:id="rId46"/>
    <p:sldId id="2096" r:id="rId47"/>
    <p:sldId id="2097" r:id="rId48"/>
    <p:sldId id="2098" r:id="rId49"/>
    <p:sldId id="2099" r:id="rId50"/>
    <p:sldId id="2100" r:id="rId51"/>
    <p:sldId id="210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D1DFF"/>
    <a:srgbClr val="001489"/>
    <a:srgbClr val="3F4E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64" d="100"/>
          <a:sy n="64" d="100"/>
        </p:scale>
        <p:origin x="6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0448D-6D29-4668-AEB6-FB8AA01ECA60}"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909FD-86CC-4588-AEE7-22C792910588}" type="slidenum">
              <a:rPr lang="en-US" smtClean="0"/>
              <a:t>‹#›</a:t>
            </a:fld>
            <a:endParaRPr lang="en-US"/>
          </a:p>
        </p:txBody>
      </p:sp>
    </p:spTree>
    <p:extLst>
      <p:ext uri="{BB962C8B-B14F-4D97-AF65-F5344CB8AC3E}">
        <p14:creationId xmlns:p14="http://schemas.microsoft.com/office/powerpoint/2010/main" val="155352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6/28/2022 12:55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4600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72DC8-D49D-432C-9D46-A7718B5F5490}"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 12:55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34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72DC8-D49D-432C-9D46-A7718B5F5490}"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 12:57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02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72DC8-D49D-432C-9D46-A7718B5F5490}"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 12:59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76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6/28/2022 12:55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27033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 available on our website are the State Snapshots. Each snapshot provides a quick picture of what is going on in each state. Those snapshots are divided into subsections related to Energy Assistance [click], Energy Efficiency [click], and Utility Assistance [click]. To the left I’ve linked to a few examples of what that looks like. The Energy Assistance subsection will include information on LIHEAP and state-funded energy assistance efforts. We provide contact information for those seeking energy and weatherization assistance as well as a snapshot of funding levels for the current fiscal year, income eligibility, benefit amounts, the number of households served based on the most recently available household reports, as well as program dates. Further down, if available, we provide information on low-income energy efficiency assistance available from each grantee as well as information on utility-funded energy assistance programs and also information on assistance through charitable organizations, when available.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5E33D-0BC5-43D5-B22C-109A5A87D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81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 available on our website are the State Snapshots. Each snapshot provides a quick picture of what is going on in each state. Those snapshots are divided into subsections related to Energy Assistance [click], Energy Efficiency [click], and Utility Assistance [click]. To the left I’ve linked to a few examples of what that looks like. The Energy Assistance subsection will include information on LIHEAP and state-funded energy assistance efforts. We provide contact information for those seeking energy and weatherization assistance as well as a snapshot of funding levels for the current fiscal year, income eligibility, benefit amounts, the number of households served based on the most recently available household reports, as well as program dates. Further down, if available, we provide information on low-income energy efficiency assistance available from each grantee as well as information on utility-funded energy assistance programs and also information on assistance through charitable organizations, when available.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5E33D-0BC5-43D5-B22C-109A5A87D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63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 available on our website are the State Snapshots. Each snapshot provides a quick picture of what is going on in each state. Those snapshots are divided into subsections related to Energy Assistance [click], Energy Efficiency [click], and Utility Assistance [click]. To the left I’ve linked to a few examples of what that looks like. The Energy Assistance subsection will include information on LIHEAP and state-funded energy assistance efforts. We provide contact information for those seeking energy and weatherization assistance as well as a snapshot of funding levels for the current fiscal year, income eligibility, benefit amounts, the number of households served based on the most recently available household reports, as well as program dates. Further down, if available, we provide information on low-income energy efficiency assistance available from each grantee as well as information on utility-funded energy assistance programs and also information on assistance through charitable organizations, when available.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5E33D-0BC5-43D5-B22C-109A5A87D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4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resource available on our website are the State Snapshots. Each snapshot provides a quick picture of what is going on in each state. Those snapshots are divided into subsections related to Energy Assistance [click], Energy Efficiency [click], and Utility Assistance [click]. To the left I’ve linked to a few examples of what that looks like. The Energy Assistance subsection will include information on LIHEAP and state-funded energy assistance efforts. We provide contact information for those seeking energy and weatherization assistance as well as a snapshot of funding levels for the current fiscal year, income eligibility, benefit amounts, the number of households served based on the most recently available household reports, as well as program dates. Further down, if available, we provide information on low-income energy efficiency assistance available from each grantee as well as information on utility-funded energy assistance programs and also information on assistance through charitable organizations, when available.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5E33D-0BC5-43D5-B22C-109A5A87DE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10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72DC8-D49D-432C-9D46-A7718B5F5490}"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 12:55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5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72DC8-D49D-432C-9D46-A7718B5F5490}"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 12:55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50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72DC8-D49D-432C-9D46-A7718B5F5490}"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6/28/2022 12:55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31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tiff"/><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Master" Target="../slideMasters/slideMaster2.xml"/><Relationship Id="rId6" Type="http://schemas.microsoft.com/office/2007/relationships/hdphoto" Target="../media/hdphoto1.wdp"/><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 Id="rId14" Type="http://schemas.openxmlformats.org/officeDocument/2006/relationships/image" Target="../media/image19.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21.jpeg"/><Relationship Id="rId12"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0.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microsoft.com/office/2007/relationships/hdphoto" Target="../media/hdphoto1.wdp"/><Relationship Id="rId9" Type="http://schemas.openxmlformats.org/officeDocument/2006/relationships/image" Target="../media/image2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5373-49A5-0B93-E15B-7005D5BFF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B9B68-601D-9D7E-3B26-58D66FEF1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3DA405-FE39-F824-B584-FB94CB6ED273}"/>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5" name="Footer Placeholder 4">
            <a:extLst>
              <a:ext uri="{FF2B5EF4-FFF2-40B4-BE49-F238E27FC236}">
                <a16:creationId xmlns:a16="http://schemas.microsoft.com/office/drawing/2014/main" id="{AC1E92F3-2E13-CF5F-7E6A-04AC0360A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A2ADD-B2D3-9C76-359A-A78D0400927E}"/>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317353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45EB-3E57-BE21-B48B-2F8A30F44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BA18E0-0215-E547-7262-69B4106A53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34476-439E-9756-AE07-BB3BE6C73EC4}"/>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5" name="Footer Placeholder 4">
            <a:extLst>
              <a:ext uri="{FF2B5EF4-FFF2-40B4-BE49-F238E27FC236}">
                <a16:creationId xmlns:a16="http://schemas.microsoft.com/office/drawing/2014/main" id="{6A50FEAE-7C00-9C6C-5376-0A55EFE44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754D6-03F5-0908-E632-896134ED3B87}"/>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208736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C5B3E9-BACA-EFF3-5BFB-AF8593197B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DCE13F-AC94-0ED7-48EB-92C86602C4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D78ED-65F7-4DC4-E811-03C8A6AD7659}"/>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5" name="Footer Placeholder 4">
            <a:extLst>
              <a:ext uri="{FF2B5EF4-FFF2-40B4-BE49-F238E27FC236}">
                <a16:creationId xmlns:a16="http://schemas.microsoft.com/office/drawing/2014/main" id="{CD8229F0-144F-8751-B5F1-877DB3FAA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1F9DB-AD72-4547-5624-949AEFC7F722}"/>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119282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864C16A-B581-4904-9D61-5C24F47AD5CA}"/>
              </a:ext>
            </a:extLst>
          </p:cNvPr>
          <p:cNvPicPr>
            <a:picLocks noChangeAspect="1"/>
          </p:cNvPicPr>
          <p:nvPr userDrawn="1"/>
        </p:nvPicPr>
        <p:blipFill rotWithShape="1">
          <a:blip r:embed="rId2"/>
          <a:srcRect b="11316"/>
          <a:stretch/>
        </p:blipFill>
        <p:spPr>
          <a:xfrm>
            <a:off x="663615" y="871666"/>
            <a:ext cx="10864772" cy="3999222"/>
          </a:xfrm>
          <a:prstGeom prst="rect">
            <a:avLst/>
          </a:prstGeom>
        </p:spPr>
      </p:pic>
      <p:sp>
        <p:nvSpPr>
          <p:cNvPr id="4" name="TextBox 3">
            <a:extLst>
              <a:ext uri="{FF2B5EF4-FFF2-40B4-BE49-F238E27FC236}">
                <a16:creationId xmlns:a16="http://schemas.microsoft.com/office/drawing/2014/main" id="{1631DFF5-F90F-45CB-B89C-9122BD20F1E6}"/>
              </a:ext>
            </a:extLst>
          </p:cNvPr>
          <p:cNvSpPr txBox="1"/>
          <p:nvPr userDrawn="1"/>
        </p:nvSpPr>
        <p:spPr>
          <a:xfrm>
            <a:off x="4161746" y="5617003"/>
            <a:ext cx="3868511" cy="276999"/>
          </a:xfrm>
          <a:prstGeom prst="rect">
            <a:avLst/>
          </a:prstGeom>
          <a:noFill/>
        </p:spPr>
        <p:txBody>
          <a:bodyPr wrap="square" lIns="0" tIns="0" rIns="0" bIns="0" rtlCol="0">
            <a:spAutoFit/>
          </a:bodyPr>
          <a:lstStyle/>
          <a:p>
            <a:pPr algn="ctr"/>
            <a:r>
              <a:rPr lang="en-US" sz="1800" b="1" dirty="0">
                <a:solidFill>
                  <a:srgbClr val="656565"/>
                </a:solidFill>
                <a:latin typeface="Lato" panose="020F0502020204030203" pitchFamily="34" charset="0"/>
              </a:rPr>
              <a:t>June 27–30, 2022</a:t>
            </a:r>
          </a:p>
        </p:txBody>
      </p:sp>
    </p:spTree>
    <p:extLst>
      <p:ext uri="{BB962C8B-B14F-4D97-AF65-F5344CB8AC3E}">
        <p14:creationId xmlns:p14="http://schemas.microsoft.com/office/powerpoint/2010/main" val="27728318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9"/>
            <a:ext cx="9144000" cy="609398"/>
          </a:xfrm>
        </p:spPr>
        <p:txBody>
          <a:bodyPr vert="horz" wrap="square" lIns="0" tIns="0" rIns="0" bIns="0" rtlCol="0" anchor="t">
            <a:spAutoFit/>
          </a:bodyPr>
          <a:lstStyle>
            <a:lvl1pPr>
              <a:defRPr lang="en-US" dirty="0"/>
            </a:lvl1pPr>
          </a:lstStyle>
          <a:p>
            <a:pPr lvl="0"/>
            <a:r>
              <a:rPr lang="en-US" dirty="0"/>
              <a:t>Event name or presentation title </a:t>
            </a:r>
          </a:p>
        </p:txBody>
      </p:sp>
      <p:sp>
        <p:nvSpPr>
          <p:cNvPr id="5" name="Text Placeholder 4"/>
          <p:cNvSpPr>
            <a:spLocks noGrp="1"/>
          </p:cNvSpPr>
          <p:nvPr>
            <p:ph type="body" sz="quarter" idx="12" hasCustomPrompt="1"/>
          </p:nvPr>
        </p:nvSpPr>
        <p:spPr>
          <a:xfrm>
            <a:off x="584200" y="3962400"/>
            <a:ext cx="9144000" cy="228524"/>
          </a:xfrm>
          <a:noFill/>
        </p:spPr>
        <p:txBody>
          <a:bodyPr wrap="square" lIns="0" tIns="0" rIns="0" bIns="0">
            <a:spAutoFit/>
          </a:bodyPr>
          <a:lstStyle>
            <a:lvl1pPr marL="0" indent="0">
              <a:spcBef>
                <a:spcPts val="0"/>
              </a:spcBef>
              <a:buNone/>
              <a:defRPr sz="1650" spc="0" baseline="0">
                <a:solidFill>
                  <a:schemeClr val="accent2"/>
                </a:solidFill>
                <a:latin typeface="Lato" panose="020F0502020204030203" pitchFamily="34" charset="0"/>
                <a:cs typeface="Segoe UI" panose="020B0502040204020203" pitchFamily="34" charset="0"/>
              </a:defRPr>
            </a:lvl1pPr>
          </a:lstStyle>
          <a:p>
            <a:pPr lvl="0"/>
            <a:r>
              <a:rPr lang="en-US" dirty="0"/>
              <a:t>Speaker name or subtitle text</a:t>
            </a:r>
          </a:p>
        </p:txBody>
      </p:sp>
      <p:pic>
        <p:nvPicPr>
          <p:cNvPr id="2" name="Picture 1">
            <a:extLst>
              <a:ext uri="{FF2B5EF4-FFF2-40B4-BE49-F238E27FC236}">
                <a16:creationId xmlns:a16="http://schemas.microsoft.com/office/drawing/2014/main" id="{F21FAF61-55C1-4A03-A351-914C51291BD0}"/>
              </a:ext>
            </a:extLst>
          </p:cNvPr>
          <p:cNvPicPr>
            <a:picLocks noChangeAspect="1"/>
          </p:cNvPicPr>
          <p:nvPr userDrawn="1"/>
        </p:nvPicPr>
        <p:blipFill rotWithShape="1">
          <a:blip r:embed="rId2"/>
          <a:srcRect l="9384" t="4233" r="42841" b="77402"/>
          <a:stretch/>
        </p:blipFill>
        <p:spPr>
          <a:xfrm>
            <a:off x="392177" y="381729"/>
            <a:ext cx="4385905" cy="1004096"/>
          </a:xfrm>
          <a:prstGeom prst="rect">
            <a:avLst/>
          </a:prstGeom>
        </p:spPr>
      </p:pic>
      <p:pic>
        <p:nvPicPr>
          <p:cNvPr id="6" name="Picture 5" descr="Diagram&#10;&#10;Description automatically generated">
            <a:extLst>
              <a:ext uri="{FF2B5EF4-FFF2-40B4-BE49-F238E27FC236}">
                <a16:creationId xmlns:a16="http://schemas.microsoft.com/office/drawing/2014/main" id="{223AE0B6-E2E1-4F0F-A512-63F74132F3B5}"/>
              </a:ext>
            </a:extLst>
          </p:cNvPr>
          <p:cNvPicPr>
            <a:picLocks noChangeAspect="1"/>
          </p:cNvPicPr>
          <p:nvPr userDrawn="1"/>
        </p:nvPicPr>
        <p:blipFill rotWithShape="1">
          <a:blip r:embed="rId3"/>
          <a:srcRect b="11316"/>
          <a:stretch/>
        </p:blipFill>
        <p:spPr>
          <a:xfrm>
            <a:off x="8275894" y="361308"/>
            <a:ext cx="3622421" cy="1333380"/>
          </a:xfrm>
          <a:prstGeom prst="rect">
            <a:avLst/>
          </a:prstGeom>
        </p:spPr>
      </p:pic>
    </p:spTree>
    <p:extLst>
      <p:ext uri="{BB962C8B-B14F-4D97-AF65-F5344CB8AC3E}">
        <p14:creationId xmlns:p14="http://schemas.microsoft.com/office/powerpoint/2010/main" val="2043050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6" name="Rectangle 25"/>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6"/>
          <p:cNvSpPr>
            <a:spLocks noGrp="1"/>
          </p:cNvSpPr>
          <p:nvPr>
            <p:ph type="body" sz="quarter" idx="10"/>
          </p:nvPr>
        </p:nvSpPr>
        <p:spPr>
          <a:xfrm>
            <a:off x="309034" y="228600"/>
            <a:ext cx="11476567" cy="914400"/>
          </a:xfrm>
          <a:prstGeom prst="rect">
            <a:avLst/>
          </a:prstGeom>
        </p:spPr>
        <p:txBody>
          <a:bodyPr>
            <a:noAutofit/>
          </a:bodyPr>
          <a:lstStyle>
            <a:lvl1pPr marL="0" indent="0" algn="ctr">
              <a:buNone/>
              <a:defRPr sz="4800" b="1">
                <a:solidFill>
                  <a:schemeClr val="tx1">
                    <a:lumMod val="75000"/>
                  </a:schemeClr>
                </a:solidFill>
              </a:defRPr>
            </a:lvl1pPr>
          </a:lstStyle>
          <a:p>
            <a:pPr lvl="0"/>
            <a:r>
              <a:rPr lang="en-US" dirty="0"/>
              <a:t>Click to edit Master text styles</a:t>
            </a:r>
          </a:p>
        </p:txBody>
      </p:sp>
      <p:sp>
        <p:nvSpPr>
          <p:cNvPr id="27" name="Text Placeholder 2"/>
          <p:cNvSpPr>
            <a:spLocks noGrp="1"/>
          </p:cNvSpPr>
          <p:nvPr>
            <p:ph type="body" idx="1"/>
          </p:nvPr>
        </p:nvSpPr>
        <p:spPr>
          <a:xfrm>
            <a:off x="812803" y="1219201"/>
            <a:ext cx="10363200" cy="509587"/>
          </a:xfrm>
          <a:prstGeom prst="rect">
            <a:avLst/>
          </a:prstGeom>
        </p:spPr>
        <p:txBody>
          <a:bodyPr anchor="b"/>
          <a:lstStyle>
            <a:lvl1pPr marL="0" indent="0" algn="ctr">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6" name="Group 15"/>
          <p:cNvGrpSpPr/>
          <p:nvPr userDrawn="1"/>
        </p:nvGrpSpPr>
        <p:grpSpPr>
          <a:xfrm>
            <a:off x="76200" y="6096000"/>
            <a:ext cx="2199082" cy="668759"/>
            <a:chOff x="76200" y="6096000"/>
            <a:chExt cx="2199082" cy="668759"/>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204104"/>
              <a:ext cx="607219" cy="541437"/>
            </a:xfrm>
            <a:prstGeom prst="rect">
              <a:avLst/>
            </a:prstGeom>
          </p:spPr>
        </p:pic>
        <p:sp>
          <p:nvSpPr>
            <p:cNvPr id="29" name="Footer Placeholder 4"/>
            <p:cNvSpPr txBox="1">
              <a:spLocks/>
            </p:cNvSpPr>
            <p:nvPr/>
          </p:nvSpPr>
          <p:spPr>
            <a:xfrm>
              <a:off x="664368" y="6494040"/>
              <a:ext cx="1600199" cy="270719"/>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1489"/>
                  </a:solidFill>
                </a:rPr>
                <a:t>Clearinghouse</a:t>
              </a:r>
            </a:p>
          </p:txBody>
        </p:sp>
        <p:sp>
          <p:nvSpPr>
            <p:cNvPr id="30" name="Footer Placeholder 4"/>
            <p:cNvSpPr txBox="1">
              <a:spLocks/>
            </p:cNvSpPr>
            <p:nvPr/>
          </p:nvSpPr>
          <p:spPr>
            <a:xfrm>
              <a:off x="653651" y="6096000"/>
              <a:ext cx="1621631" cy="533400"/>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b="1" dirty="0">
                  <a:solidFill>
                    <a:srgbClr val="001489"/>
                  </a:solidFill>
                </a:rPr>
                <a:t>LIHEAP</a:t>
              </a:r>
            </a:p>
          </p:txBody>
        </p:sp>
      </p:gr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8658" y="6168598"/>
            <a:ext cx="576943" cy="576943"/>
          </a:xfrm>
          <a:prstGeom prst="rect">
            <a:avLst/>
          </a:prstGeom>
        </p:spPr>
      </p:pic>
      <p:grpSp>
        <p:nvGrpSpPr>
          <p:cNvPr id="5" name="Group 4"/>
          <p:cNvGrpSpPr/>
          <p:nvPr userDrawn="1"/>
        </p:nvGrpSpPr>
        <p:grpSpPr>
          <a:xfrm>
            <a:off x="615650" y="1893037"/>
            <a:ext cx="10757505" cy="4038714"/>
            <a:chOff x="691205" y="1981143"/>
            <a:chExt cx="10757505" cy="4038714"/>
          </a:xfrm>
        </p:grpSpPr>
        <p:grpSp>
          <p:nvGrpSpPr>
            <p:cNvPr id="3" name="Group 2"/>
            <p:cNvGrpSpPr/>
            <p:nvPr userDrawn="1"/>
          </p:nvGrpSpPr>
          <p:grpSpPr>
            <a:xfrm>
              <a:off x="691205" y="1981143"/>
              <a:ext cx="8562523" cy="4038714"/>
              <a:chOff x="301060" y="1981086"/>
              <a:chExt cx="11586141" cy="4038714"/>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6688" t="4695" r="4763" b="3842"/>
              <a:stretch/>
            </p:blipFill>
            <p:spPr>
              <a:xfrm>
                <a:off x="301061" y="4094464"/>
                <a:ext cx="2746940" cy="1925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l="5488" t="697" r="21000" b="-697"/>
              <a:stretch/>
            </p:blipFill>
            <p:spPr>
              <a:xfrm>
                <a:off x="6197601" y="4113776"/>
                <a:ext cx="2746940" cy="1906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9393" b="29591"/>
              <a:stretch/>
            </p:blipFill>
            <p:spPr>
              <a:xfrm>
                <a:off x="3247466" y="1983004"/>
                <a:ext cx="2746937" cy="1904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13584" t="1" r="13209" b="-1"/>
              <a:stretch/>
            </p:blipFill>
            <p:spPr>
              <a:xfrm>
                <a:off x="3247462" y="4094464"/>
                <a:ext cx="2746941" cy="1925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8096" t="1657" r="10878"/>
              <a:stretch/>
            </p:blipFill>
            <p:spPr>
              <a:xfrm>
                <a:off x="9140261" y="1983005"/>
                <a:ext cx="2746940" cy="1925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p:cNvPicPr>
                <a:picLocks noChangeAspect="1"/>
              </p:cNvPicPr>
              <p:nvPr/>
            </p:nvPicPr>
            <p:blipFill rotWithShape="1">
              <a:blip r:embed="rId10" cstate="print">
                <a:extLst>
                  <a:ext uri="{28A0092B-C50C-407E-A947-70E740481C1C}">
                    <a14:useLocalDpi xmlns:a14="http://schemas.microsoft.com/office/drawing/2010/main" val="0"/>
                  </a:ext>
                </a:extLst>
              </a:blip>
              <a:srcRect l="47302" t="787" b="35894"/>
              <a:stretch/>
            </p:blipFill>
            <p:spPr>
              <a:xfrm>
                <a:off x="301060" y="1981086"/>
                <a:ext cx="2746939" cy="1906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p:cNvPicPr>
                <a:picLocks noChangeAspect="1"/>
              </p:cNvPicPr>
              <p:nvPr/>
            </p:nvPicPr>
            <p:blipFill rotWithShape="1">
              <a:blip r:embed="rId11" cstate="print">
                <a:extLst>
                  <a:ext uri="{28A0092B-C50C-407E-A947-70E740481C1C}">
                    <a14:useLocalDpi xmlns:a14="http://schemas.microsoft.com/office/drawing/2010/main" val="0"/>
                  </a:ext>
                </a:extLst>
              </a:blip>
              <a:srcRect l="12433" r="9717" b="146"/>
              <a:stretch/>
            </p:blipFill>
            <p:spPr>
              <a:xfrm>
                <a:off x="6205700" y="1983878"/>
                <a:ext cx="2746939" cy="1903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19073" t="23407" r="47538" b="29504"/>
              <a:stretch/>
            </p:blipFill>
            <p:spPr>
              <a:xfrm>
                <a:off x="9140261" y="4094464"/>
                <a:ext cx="2746940" cy="1925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32" name="Picture 31"/>
            <p:cNvPicPr>
              <a:picLocks noChangeAspect="1"/>
            </p:cNvPicPr>
            <p:nvPr userDrawn="1"/>
          </p:nvPicPr>
          <p:blipFill rotWithShape="1">
            <a:blip r:embed="rId13" cstate="print">
              <a:extLst>
                <a:ext uri="{28A0092B-C50C-407E-A947-70E740481C1C}">
                  <a14:useLocalDpi xmlns:a14="http://schemas.microsoft.com/office/drawing/2010/main" val="0"/>
                </a:ext>
              </a:extLst>
            </a:blip>
            <a:srcRect l="24473" r="9887"/>
            <a:stretch/>
          </p:blipFill>
          <p:spPr>
            <a:xfrm>
              <a:off x="9418635" y="1981143"/>
              <a:ext cx="2003826" cy="1925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p:cNvPicPr>
              <a:picLocks noChangeAspect="1"/>
            </p:cNvPicPr>
            <p:nvPr userDrawn="1"/>
          </p:nvPicPr>
          <p:blipFill rotWithShape="1">
            <a:blip r:embed="rId14" cstate="print">
              <a:extLst>
                <a:ext uri="{28A0092B-C50C-407E-A947-70E740481C1C}">
                  <a14:useLocalDpi xmlns:a14="http://schemas.microsoft.com/office/drawing/2010/main" val="0"/>
                </a:ext>
              </a:extLst>
            </a:blip>
            <a:srcRect l="5417" t="65737" r="71337" b="-233"/>
            <a:stretch/>
          </p:blipFill>
          <p:spPr>
            <a:xfrm flipH="1">
              <a:off x="9418635" y="4060426"/>
              <a:ext cx="2030075" cy="1959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2205452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63084" y="5267328"/>
            <a:ext cx="10363200" cy="1362075"/>
          </a:xfrm>
          <a:prstGeom prst="rect">
            <a:avLst/>
          </a:prstGeom>
        </p:spPr>
        <p:txBody>
          <a:bodyPr anchor="t"/>
          <a:lstStyle>
            <a:lvl1pPr algn="l">
              <a:defRPr sz="3000" b="1" cap="all">
                <a:solidFill>
                  <a:schemeClr val="tx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3810003"/>
            <a:ext cx="103632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06C4E424-CA11-4AF0-BB9E-DF9A12EE90A4}" type="slidenum">
              <a:rPr lang="en-US" smtClean="0"/>
              <a:t>‹#›</a:t>
            </a:fld>
            <a:endParaRPr lang="en-US"/>
          </a:p>
        </p:txBody>
      </p:sp>
      <p:grpSp>
        <p:nvGrpSpPr>
          <p:cNvPr id="16" name="Group 15"/>
          <p:cNvGrpSpPr/>
          <p:nvPr userDrawn="1"/>
        </p:nvGrpSpPr>
        <p:grpSpPr>
          <a:xfrm>
            <a:off x="717247" y="471433"/>
            <a:ext cx="10757505" cy="4038714"/>
            <a:chOff x="691205" y="1981143"/>
            <a:chExt cx="10757505" cy="4038714"/>
          </a:xfrm>
        </p:grpSpPr>
        <p:grpSp>
          <p:nvGrpSpPr>
            <p:cNvPr id="17" name="Group 16"/>
            <p:cNvGrpSpPr/>
            <p:nvPr userDrawn="1"/>
          </p:nvGrpSpPr>
          <p:grpSpPr>
            <a:xfrm>
              <a:off x="691205" y="1981143"/>
              <a:ext cx="8562523" cy="4038714"/>
              <a:chOff x="301060" y="1981086"/>
              <a:chExt cx="11586141" cy="4038714"/>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6688" t="4695" r="4763" b="3842"/>
              <a:stretch/>
            </p:blipFill>
            <p:spPr>
              <a:xfrm>
                <a:off x="301061" y="4094464"/>
                <a:ext cx="2746940" cy="1925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l="5488" t="697" r="21000" b="-697"/>
              <a:stretch/>
            </p:blipFill>
            <p:spPr>
              <a:xfrm>
                <a:off x="6197601" y="4113776"/>
                <a:ext cx="2746940" cy="1906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9393" b="29591"/>
              <a:stretch/>
            </p:blipFill>
            <p:spPr>
              <a:xfrm>
                <a:off x="3247466" y="1983004"/>
                <a:ext cx="2746937" cy="1904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3584" t="1" r="13209" b="-1"/>
              <a:stretch/>
            </p:blipFill>
            <p:spPr>
              <a:xfrm>
                <a:off x="3247462" y="4094464"/>
                <a:ext cx="2746941" cy="1925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l="8096" t="1657" r="10878"/>
              <a:stretch/>
            </p:blipFill>
            <p:spPr>
              <a:xfrm>
                <a:off x="9140261" y="1983005"/>
                <a:ext cx="2746940" cy="1925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l="47302" t="787" b="35894"/>
              <a:stretch/>
            </p:blipFill>
            <p:spPr>
              <a:xfrm>
                <a:off x="301060" y="1981086"/>
                <a:ext cx="2746939" cy="1906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12433" r="9717" b="146"/>
              <a:stretch/>
            </p:blipFill>
            <p:spPr>
              <a:xfrm>
                <a:off x="6205700" y="1983878"/>
                <a:ext cx="2746939" cy="1903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19073" t="23407" r="47538" b="29504"/>
              <a:stretch/>
            </p:blipFill>
            <p:spPr>
              <a:xfrm>
                <a:off x="9140261" y="4094464"/>
                <a:ext cx="2746940" cy="1925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8" name="Picture 17"/>
            <p:cNvPicPr>
              <a:picLocks noChangeAspect="1"/>
            </p:cNvPicPr>
            <p:nvPr userDrawn="1"/>
          </p:nvPicPr>
          <p:blipFill rotWithShape="1">
            <a:blip r:embed="rId11" cstate="print">
              <a:extLst>
                <a:ext uri="{28A0092B-C50C-407E-A947-70E740481C1C}">
                  <a14:useLocalDpi xmlns:a14="http://schemas.microsoft.com/office/drawing/2010/main" val="0"/>
                </a:ext>
              </a:extLst>
            </a:blip>
            <a:srcRect l="24473" r="9887"/>
            <a:stretch/>
          </p:blipFill>
          <p:spPr>
            <a:xfrm>
              <a:off x="9418635" y="1981143"/>
              <a:ext cx="2003826" cy="1925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userDrawn="1"/>
          </p:nvPicPr>
          <p:blipFill rotWithShape="1">
            <a:blip r:embed="rId12" cstate="print">
              <a:extLst>
                <a:ext uri="{28A0092B-C50C-407E-A947-70E740481C1C}">
                  <a14:useLocalDpi xmlns:a14="http://schemas.microsoft.com/office/drawing/2010/main" val="0"/>
                </a:ext>
              </a:extLst>
            </a:blip>
            <a:srcRect l="5417" t="65737" r="71337" b="-233"/>
            <a:stretch/>
          </p:blipFill>
          <p:spPr>
            <a:xfrm flipH="1">
              <a:off x="9418635" y="4060426"/>
              <a:ext cx="2030075" cy="195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3527264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6" name="Rectangle 25"/>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 Placeholder 16"/>
          <p:cNvSpPr>
            <a:spLocks noGrp="1"/>
          </p:cNvSpPr>
          <p:nvPr>
            <p:ph type="body" sz="quarter" idx="10"/>
          </p:nvPr>
        </p:nvSpPr>
        <p:spPr>
          <a:xfrm>
            <a:off x="309035" y="228600"/>
            <a:ext cx="11476567" cy="914400"/>
          </a:xfrm>
          <a:prstGeom prst="rect">
            <a:avLst/>
          </a:prstGeom>
        </p:spPr>
        <p:txBody>
          <a:bodyPr>
            <a:noAutofit/>
          </a:bodyPr>
          <a:lstStyle>
            <a:lvl1pPr marL="0" indent="0" algn="ctr">
              <a:buNone/>
              <a:defRPr sz="3600" b="1">
                <a:solidFill>
                  <a:schemeClr val="tx1">
                    <a:lumMod val="75000"/>
                  </a:schemeClr>
                </a:solidFill>
              </a:defRPr>
            </a:lvl1pPr>
          </a:lstStyle>
          <a:p>
            <a:pPr lvl="0"/>
            <a:r>
              <a:rPr lang="en-US"/>
              <a:t>Click to edit Master text styles</a:t>
            </a:r>
          </a:p>
        </p:txBody>
      </p:sp>
      <p:sp>
        <p:nvSpPr>
          <p:cNvPr id="27" name="Text Placeholder 2"/>
          <p:cNvSpPr>
            <a:spLocks noGrp="1"/>
          </p:cNvSpPr>
          <p:nvPr>
            <p:ph type="body" idx="1"/>
          </p:nvPr>
        </p:nvSpPr>
        <p:spPr>
          <a:xfrm>
            <a:off x="812803" y="1219203"/>
            <a:ext cx="10363200" cy="509587"/>
          </a:xfrm>
          <a:prstGeom prst="rect">
            <a:avLst/>
          </a:prstGeom>
        </p:spPr>
        <p:txBody>
          <a:bodyPr anchor="b"/>
          <a:lstStyle>
            <a:lvl1pPr marL="0" indent="0" algn="ctr">
              <a:buNone/>
              <a:defRPr sz="27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172200"/>
            <a:ext cx="3264253" cy="54892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002" y="6172203"/>
            <a:ext cx="769257" cy="576943"/>
          </a:xfrm>
          <a:prstGeom prst="rect">
            <a:avLst/>
          </a:prstGeom>
        </p:spPr>
      </p:pic>
    </p:spTree>
    <p:extLst>
      <p:ext uri="{BB962C8B-B14F-4D97-AF65-F5344CB8AC3E}">
        <p14:creationId xmlns:p14="http://schemas.microsoft.com/office/powerpoint/2010/main" val="83402027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024"/>
            <a:ext cx="10972800" cy="706055"/>
          </a:xfrm>
          <a:prstGeom prst="rect">
            <a:avLst/>
          </a:prstGeom>
        </p:spPr>
        <p:txBody>
          <a:bodyPr/>
          <a:lstStyle>
            <a:lvl1pPr>
              <a:defRPr>
                <a:solidFill>
                  <a:srgbClr val="F8F8F8"/>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50848"/>
            <a:ext cx="10972800" cy="4315968"/>
          </a:xfrm>
          <a:prstGeom prst="rect">
            <a:avLst/>
          </a:prstGeom>
        </p:spPr>
        <p:txBody>
          <a:bodyPr/>
          <a:lstStyle>
            <a:lvl1pPr>
              <a:defRPr sz="2800"/>
            </a:lvl1pPr>
            <a:lvl2pPr>
              <a:defRPr sz="2400"/>
            </a:lvl2pPr>
            <a:lvl3pP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02112" y="6255167"/>
            <a:ext cx="780288" cy="466312"/>
          </a:xfrm>
          <a:prstGeom prst="rect">
            <a:avLst/>
          </a:prstGeom>
        </p:spPr>
        <p:txBody>
          <a:bodyPr/>
          <a:lstStyle>
            <a:lvl1pPr algn="r">
              <a:defRPr/>
            </a:lvl1pPr>
          </a:lstStyle>
          <a:p>
            <a:fld id="{06C4E424-CA11-4AF0-BB9E-DF9A12EE90A4}" type="slidenum">
              <a:rPr lang="en-US" smtClean="0"/>
              <a:t>‹#›</a:t>
            </a:fld>
            <a:endParaRPr lang="en-US"/>
          </a:p>
        </p:txBody>
      </p:sp>
      <p:sp>
        <p:nvSpPr>
          <p:cNvPr id="8" name="Footer Placeholder 4"/>
          <p:cNvSpPr txBox="1">
            <a:spLocks/>
          </p:cNvSpPr>
          <p:nvPr/>
        </p:nvSpPr>
        <p:spPr>
          <a:xfrm>
            <a:off x="2218944" y="6255166"/>
            <a:ext cx="8046719" cy="466312"/>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Succession Planning for LIHEAP Directors</a:t>
            </a:r>
          </a:p>
        </p:txBody>
      </p:sp>
    </p:spTree>
    <p:extLst>
      <p:ext uri="{BB962C8B-B14F-4D97-AF65-F5344CB8AC3E}">
        <p14:creationId xmlns:p14="http://schemas.microsoft.com/office/powerpoint/2010/main" val="6005070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023"/>
            <a:ext cx="10972800" cy="694482"/>
          </a:xfrm>
          <a:prstGeom prst="rect">
            <a:avLst/>
          </a:prstGeom>
        </p:spPr>
        <p:txBody>
          <a:bodyPr/>
          <a:lstStyle>
            <a:lvl1pPr>
              <a:defRPr>
                <a:solidFill>
                  <a:srgbClr val="F8F8F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828801"/>
            <a:ext cx="5384800" cy="42973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801"/>
            <a:ext cx="5384800" cy="42973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06C4E424-CA11-4AF0-BB9E-DF9A12EE90A4}" type="slidenum">
              <a:rPr lang="en-US" smtClean="0"/>
              <a:t>‹#›</a:t>
            </a:fld>
            <a:endParaRPr lang="en-US"/>
          </a:p>
        </p:txBody>
      </p:sp>
    </p:spTree>
    <p:extLst>
      <p:ext uri="{BB962C8B-B14F-4D97-AF65-F5344CB8AC3E}">
        <p14:creationId xmlns:p14="http://schemas.microsoft.com/office/powerpoint/2010/main" val="9148082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F8F8F8"/>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951038"/>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667002"/>
            <a:ext cx="5386917" cy="3459163"/>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951038"/>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667002"/>
            <a:ext cx="5389033" cy="3459163"/>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lvl1pPr algn="r">
              <a:defRPr/>
            </a:lvl1pPr>
          </a:lstStyle>
          <a:p>
            <a:fld id="{06C4E424-CA11-4AF0-BB9E-DF9A12EE90A4}" type="slidenum">
              <a:rPr lang="en-US" smtClean="0"/>
              <a:t>‹#›</a:t>
            </a:fld>
            <a:endParaRPr lang="en-US"/>
          </a:p>
        </p:txBody>
      </p:sp>
      <p:sp>
        <p:nvSpPr>
          <p:cNvPr id="11" name="Footer Placeholder 4"/>
          <p:cNvSpPr>
            <a:spLocks noGrp="1"/>
          </p:cNvSpPr>
          <p:nvPr>
            <p:ph type="ftr" sz="quarter" idx="13"/>
          </p:nvPr>
        </p:nvSpPr>
        <p:spPr>
          <a:xfrm>
            <a:off x="3410673" y="6331990"/>
            <a:ext cx="5741083" cy="350836"/>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114647726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8390-9A5E-BE82-C1A0-246BE7EF3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79DEA-4771-2BD0-0E10-7ED265CD7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8FC63-CFEE-AE0A-AEE8-1F507D74FF95}"/>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5" name="Footer Placeholder 4">
            <a:extLst>
              <a:ext uri="{FF2B5EF4-FFF2-40B4-BE49-F238E27FC236}">
                <a16:creationId xmlns:a16="http://schemas.microsoft.com/office/drawing/2014/main" id="{0BF089CD-466D-B157-B44D-C2D721A63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933C7-BCC7-43F8-8B5D-12C3CBA2E143}"/>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231475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9443"/>
            <a:ext cx="10972800" cy="743934"/>
          </a:xfrm>
          <a:prstGeom prst="rect">
            <a:avLst/>
          </a:prstGeom>
        </p:spPr>
        <p:txBody>
          <a:bodyPr/>
          <a:lstStyle>
            <a:lvl1pPr>
              <a:defRPr>
                <a:solidFill>
                  <a:srgbClr val="F8F8F8"/>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0777728" y="6356353"/>
            <a:ext cx="804672" cy="365125"/>
          </a:xfrm>
          <a:prstGeom prst="rect">
            <a:avLst/>
          </a:prstGeom>
        </p:spPr>
        <p:txBody>
          <a:bodyPr/>
          <a:lstStyle>
            <a:lvl1pPr algn="r">
              <a:defRPr/>
            </a:lvl1pPr>
          </a:lstStyle>
          <a:p>
            <a:fld id="{06C4E424-CA11-4AF0-BB9E-DF9A12EE90A4}" type="slidenum">
              <a:rPr lang="en-US" smtClean="0"/>
              <a:t>‹#›</a:t>
            </a:fld>
            <a:endParaRPr lang="en-US"/>
          </a:p>
        </p:txBody>
      </p:sp>
      <p:sp>
        <p:nvSpPr>
          <p:cNvPr id="7" name="Footer Placeholder 4"/>
          <p:cNvSpPr>
            <a:spLocks noGrp="1"/>
          </p:cNvSpPr>
          <p:nvPr>
            <p:ph type="ftr" sz="quarter" idx="3"/>
          </p:nvPr>
        </p:nvSpPr>
        <p:spPr>
          <a:xfrm>
            <a:off x="3225459" y="6356352"/>
            <a:ext cx="5741083" cy="350836"/>
          </a:xfrm>
          <a:prstGeom prst="rect">
            <a:avLst/>
          </a:prstGeom>
        </p:spPr>
        <p:txBody>
          <a:bodyPr/>
          <a:lstStyle>
            <a:lvl1pPr algn="ctr">
              <a:defRPr/>
            </a:lvl1pPr>
          </a:lstStyle>
          <a:p>
            <a:endParaRPr lang="en-US"/>
          </a:p>
        </p:txBody>
      </p:sp>
    </p:spTree>
    <p:extLst>
      <p:ext uri="{BB962C8B-B14F-4D97-AF65-F5344CB8AC3E}">
        <p14:creationId xmlns:p14="http://schemas.microsoft.com/office/powerpoint/2010/main" val="133214488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06C4E424-CA11-4AF0-BB9E-DF9A12EE90A4}" type="slidenum">
              <a:rPr lang="en-US" smtClean="0"/>
              <a:t>‹#›</a:t>
            </a:fld>
            <a:endParaRPr lang="en-US"/>
          </a:p>
        </p:txBody>
      </p:sp>
      <p:sp>
        <p:nvSpPr>
          <p:cNvPr id="5"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40206854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524000"/>
            <a:ext cx="4011084" cy="1162050"/>
          </a:xfrm>
          <a:prstGeom prst="rect">
            <a:avLst/>
          </a:prstGeo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766733" y="1828801"/>
            <a:ext cx="6815667" cy="429736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743203"/>
            <a:ext cx="4011084" cy="33829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06C4E424-CA11-4AF0-BB9E-DF9A12EE90A4}" type="slidenum">
              <a:rPr lang="en-US" smtClean="0"/>
              <a:t>‹#›</a:t>
            </a:fld>
            <a:endParaRPr lang="en-US"/>
          </a:p>
        </p:txBody>
      </p:sp>
      <p:sp>
        <p:nvSpPr>
          <p:cNvPr id="8"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114607226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5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a:prstGeom prst="rect">
            <a:avLst/>
          </a:prstGeom>
          <a:ln>
            <a:solidFill>
              <a:srgbClr val="F8F8F8"/>
            </a:solidFill>
          </a:ln>
        </p:spPr>
        <p:txBody>
          <a:bodyPr/>
          <a:lstStyle>
            <a:lvl1pPr marL="0" indent="0">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a:defRPr>
                <a:solidFill>
                  <a:schemeClr val="tx1"/>
                </a:solidFill>
              </a:defRPr>
            </a:lvl1pPr>
          </a:lstStyle>
          <a:p>
            <a:fld id="{06C4E424-CA11-4AF0-BB9E-DF9A12EE90A4}"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6248400"/>
            <a:ext cx="812800" cy="543560"/>
          </a:xfrm>
          <a:prstGeom prst="rect">
            <a:avLst/>
          </a:prstGeom>
        </p:spPr>
      </p:pic>
      <p:sp>
        <p:nvSpPr>
          <p:cNvPr id="10" name="Footer Placeholder 4"/>
          <p:cNvSpPr>
            <a:spLocks noGrp="1"/>
          </p:cNvSpPr>
          <p:nvPr>
            <p:ph type="ftr" sz="quarter" idx="11"/>
          </p:nvPr>
        </p:nvSpPr>
        <p:spPr>
          <a:xfrm>
            <a:off x="1016000" y="6356353"/>
            <a:ext cx="2946400" cy="365125"/>
          </a:xfrm>
          <a:prstGeom prst="rect">
            <a:avLst/>
          </a:prstGeom>
        </p:spPr>
        <p:txBody>
          <a:bodyPr/>
          <a:lstStyle>
            <a:lvl1pPr algn="l">
              <a:defRPr>
                <a:solidFill>
                  <a:schemeClr val="tx1"/>
                </a:solidFill>
              </a:defRPr>
            </a:lvl1pPr>
          </a:lstStyle>
          <a:p>
            <a:endParaRPr lang="en-US"/>
          </a:p>
        </p:txBody>
      </p:sp>
    </p:spTree>
    <p:extLst>
      <p:ext uri="{BB962C8B-B14F-4D97-AF65-F5344CB8AC3E}">
        <p14:creationId xmlns:p14="http://schemas.microsoft.com/office/powerpoint/2010/main" val="386808526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F8F8F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28801"/>
            <a:ext cx="10972800" cy="4297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06C4E424-CA11-4AF0-BB9E-DF9A12EE90A4}" type="slidenum">
              <a:rPr lang="en-US" smtClean="0"/>
              <a:t>‹#›</a:t>
            </a:fld>
            <a:endParaRPr lang="en-US"/>
          </a:p>
        </p:txBody>
      </p:sp>
      <p:sp>
        <p:nvSpPr>
          <p:cNvPr id="7"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51882462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828801"/>
            <a:ext cx="2743200" cy="42973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752602"/>
            <a:ext cx="8026400" cy="4373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06C4E424-CA11-4AF0-BB9E-DF9A12EE90A4}" type="slidenum">
              <a:rPr lang="en-US" smtClean="0"/>
              <a:t>‹#›</a:t>
            </a:fld>
            <a:endParaRPr lang="en-US"/>
          </a:p>
        </p:txBody>
      </p:sp>
      <p:sp>
        <p:nvSpPr>
          <p:cNvPr id="7" name="Footer Placeholder 4"/>
          <p:cNvSpPr>
            <a:spLocks noGrp="1"/>
          </p:cNvSpPr>
          <p:nvPr>
            <p:ph type="ftr" sz="quarter" idx="11"/>
          </p:nvPr>
        </p:nvSpPr>
        <p:spPr>
          <a:xfrm>
            <a:off x="1016000" y="6356353"/>
            <a:ext cx="2946400" cy="365125"/>
          </a:xfrm>
          <a:prstGeom prst="rect">
            <a:avLst/>
          </a:prstGeom>
        </p:spPr>
        <p:txBody>
          <a:bodyPr/>
          <a:lstStyle>
            <a:lvl1pPr algn="l">
              <a:defRPr/>
            </a:lvl1pPr>
          </a:lstStyle>
          <a:p>
            <a:endParaRPr lang="en-US"/>
          </a:p>
        </p:txBody>
      </p:sp>
    </p:spTree>
    <p:extLst>
      <p:ext uri="{BB962C8B-B14F-4D97-AF65-F5344CB8AC3E}">
        <p14:creationId xmlns:p14="http://schemas.microsoft.com/office/powerpoint/2010/main" val="53403897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FAD68BC-E172-44BC-9E32-9FC7EA947D47}" type="datetimeFigureOut">
              <a:rPr lang="en-US" smtClean="0"/>
              <a:t>6/28/2022</a:t>
            </a:fld>
            <a:endParaRPr lang="en-US"/>
          </a:p>
        </p:txBody>
      </p:sp>
      <p:sp>
        <p:nvSpPr>
          <p:cNvPr id="5" name="Footer Placeholder 4"/>
          <p:cNvSpPr>
            <a:spLocks noGrp="1"/>
          </p:cNvSpPr>
          <p:nvPr>
            <p:ph type="ftr" sz="quarter" idx="11"/>
          </p:nvPr>
        </p:nvSpPr>
        <p:spPr>
          <a:xfrm>
            <a:off x="3410673" y="6331990"/>
            <a:ext cx="5741083" cy="350836"/>
          </a:xfrm>
          <a:prstGeom prst="rect">
            <a:avLst/>
          </a:prstGeom>
        </p:spPr>
        <p:txBody>
          <a:bodyPr/>
          <a:lstStyle/>
          <a:p>
            <a:endParaRPr lang="en-US"/>
          </a:p>
        </p:txBody>
      </p:sp>
      <p:sp>
        <p:nvSpPr>
          <p:cNvPr id="6" name="Slide Number Placeholder 5"/>
          <p:cNvSpPr>
            <a:spLocks noGrp="1"/>
          </p:cNvSpPr>
          <p:nvPr>
            <p:ph type="sldNum" sz="quarter" idx="12"/>
          </p:nvPr>
        </p:nvSpPr>
        <p:spPr>
          <a:xfrm>
            <a:off x="10602117" y="6355706"/>
            <a:ext cx="980283" cy="365772"/>
          </a:xfrm>
          <a:prstGeom prst="rect">
            <a:avLst/>
          </a:prstGeom>
        </p:spPr>
        <p:txBody>
          <a:bodyPr/>
          <a:lstStyle/>
          <a:p>
            <a:fld id="{06C4E424-CA11-4AF0-BB9E-DF9A12EE90A4}" type="slidenum">
              <a:rPr lang="en-US" smtClean="0"/>
              <a:t>‹#›</a:t>
            </a:fld>
            <a:endParaRPr lang="en-US"/>
          </a:p>
        </p:txBody>
      </p:sp>
    </p:spTree>
    <p:extLst>
      <p:ext uri="{BB962C8B-B14F-4D97-AF65-F5344CB8AC3E}">
        <p14:creationId xmlns:p14="http://schemas.microsoft.com/office/powerpoint/2010/main" val="8466664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8280-8E58-4654-5B07-FCE62C812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24F3A-F0CA-DBF5-6807-4EA28E24B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6E960-267F-281C-F93B-2B94F31F0EE1}"/>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5" name="Footer Placeholder 4">
            <a:extLst>
              <a:ext uri="{FF2B5EF4-FFF2-40B4-BE49-F238E27FC236}">
                <a16:creationId xmlns:a16="http://schemas.microsoft.com/office/drawing/2014/main" id="{7B761E12-807A-64AC-3931-C95DA87DE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382EB-A415-D048-5972-8AB4280F507B}"/>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382655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7FAF-9E6F-3B9A-28DF-B8ED8E441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04A686-8704-84AD-DDCD-C11D2D88C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BA229-157B-A23D-B201-A6044B8743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6D5DF9-E19C-FE9F-68C8-37F36CB78871}"/>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6" name="Footer Placeholder 5">
            <a:extLst>
              <a:ext uri="{FF2B5EF4-FFF2-40B4-BE49-F238E27FC236}">
                <a16:creationId xmlns:a16="http://schemas.microsoft.com/office/drawing/2014/main" id="{DA2B4651-3A4E-BA4D-D21B-BDF9E3FC2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DD6CD-3840-7341-773B-0B2034682085}"/>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158562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4BD1-E1CE-5D70-5FAB-690C27CAA9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9C366-01CD-44CB-2E7E-1FE577962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28B30-BE3E-5173-B421-6AE35FDEF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9D1717-D158-8119-43AB-68D5CF3C9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DD3651-C969-4C47-3440-0A663EB16A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469664-D4D1-5F95-7B92-17AD3FAFD956}"/>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8" name="Footer Placeholder 7">
            <a:extLst>
              <a:ext uri="{FF2B5EF4-FFF2-40B4-BE49-F238E27FC236}">
                <a16:creationId xmlns:a16="http://schemas.microsoft.com/office/drawing/2014/main" id="{48BCAC12-8CAF-57F1-09CA-07A9D8A4C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8A09E0-14B7-CBC9-5FAB-A8FDFA4ACFBA}"/>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51060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B9F8-2D6D-26C6-ACA5-777479A88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A9A4E-2701-51A1-B9CF-CF3312326AFD}"/>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4" name="Footer Placeholder 3">
            <a:extLst>
              <a:ext uri="{FF2B5EF4-FFF2-40B4-BE49-F238E27FC236}">
                <a16:creationId xmlns:a16="http://schemas.microsoft.com/office/drawing/2014/main" id="{A3FE319B-127B-A544-0D4C-58C875187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C5C3A-4B8E-675B-70A0-3D2D860023D4}"/>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104691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68468-82F9-90A4-1355-6027295A2AEB}"/>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3" name="Footer Placeholder 2">
            <a:extLst>
              <a:ext uri="{FF2B5EF4-FFF2-40B4-BE49-F238E27FC236}">
                <a16:creationId xmlns:a16="http://schemas.microsoft.com/office/drawing/2014/main" id="{D45C4A09-5FC3-6DF3-7681-6A6B898B21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0DC773-CC11-5CBE-5DC2-721304FF91D4}"/>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381118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B03-060D-C2AB-0C3F-30E5D35A9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135AFC-F662-5AD8-0008-4E58F60AA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28C08-3BC4-E414-661F-ADF25F76E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BE2C4-2931-F681-F386-93D982E59FD3}"/>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6" name="Footer Placeholder 5">
            <a:extLst>
              <a:ext uri="{FF2B5EF4-FFF2-40B4-BE49-F238E27FC236}">
                <a16:creationId xmlns:a16="http://schemas.microsoft.com/office/drawing/2014/main" id="{739FFDC1-2860-F63C-501A-14C4751E3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46DDF-F957-10FF-2CF6-78CED155E2DA}"/>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179798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AFC1-238A-9742-B27F-2D36EC305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DB8846-D460-3470-8CC3-BD7C8015E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295E5-8694-1D17-92B7-843BB6DAF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0724F-BA40-AD42-4901-5436C430F7C1}"/>
              </a:ext>
            </a:extLst>
          </p:cNvPr>
          <p:cNvSpPr>
            <a:spLocks noGrp="1"/>
          </p:cNvSpPr>
          <p:nvPr>
            <p:ph type="dt" sz="half" idx="10"/>
          </p:nvPr>
        </p:nvSpPr>
        <p:spPr/>
        <p:txBody>
          <a:bodyPr/>
          <a:lstStyle/>
          <a:p>
            <a:fld id="{C2B40436-48FB-4402-8C0F-FCE0B696D923}" type="datetimeFigureOut">
              <a:rPr lang="en-US" smtClean="0"/>
              <a:t>6/28/2022</a:t>
            </a:fld>
            <a:endParaRPr lang="en-US"/>
          </a:p>
        </p:txBody>
      </p:sp>
      <p:sp>
        <p:nvSpPr>
          <p:cNvPr id="6" name="Footer Placeholder 5">
            <a:extLst>
              <a:ext uri="{FF2B5EF4-FFF2-40B4-BE49-F238E27FC236}">
                <a16:creationId xmlns:a16="http://schemas.microsoft.com/office/drawing/2014/main" id="{6F3F0F97-32FF-FDE7-5D2E-616D78B03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BB14B-2EDE-AAB7-1641-435D7E6D36B6}"/>
              </a:ext>
            </a:extLst>
          </p:cNvPr>
          <p:cNvSpPr>
            <a:spLocks noGrp="1"/>
          </p:cNvSpPr>
          <p:nvPr>
            <p:ph type="sldNum" sz="quarter" idx="12"/>
          </p:nvPr>
        </p:nvSpPr>
        <p:spPr/>
        <p:txBody>
          <a:bodyPr/>
          <a:lstStyle/>
          <a:p>
            <a:fld id="{AD064C28-D89F-4DEB-8B77-290F54A7E05C}" type="slidenum">
              <a:rPr lang="en-US" smtClean="0"/>
              <a:t>‹#›</a:t>
            </a:fld>
            <a:endParaRPr lang="en-US"/>
          </a:p>
        </p:txBody>
      </p:sp>
    </p:spTree>
    <p:extLst>
      <p:ext uri="{BB962C8B-B14F-4D97-AF65-F5344CB8AC3E}">
        <p14:creationId xmlns:p14="http://schemas.microsoft.com/office/powerpoint/2010/main" val="284946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20"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eg"/><Relationship Id="rId10" Type="http://schemas.openxmlformats.org/officeDocument/2006/relationships/slideLayout" Target="../slideLayouts/slideLayout23.xml"/><Relationship Id="rId19" Type="http://schemas.openxmlformats.org/officeDocument/2006/relationships/image" Target="../media/image7.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963E3-7540-1B9D-BB74-461EAC475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0658E-DAD3-A8BD-3F33-284E283AA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B1B95-E7A3-80E2-55F0-99ACC4DFB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0436-48FB-4402-8C0F-FCE0B696D923}" type="datetimeFigureOut">
              <a:rPr lang="en-US" smtClean="0"/>
              <a:t>6/28/2022</a:t>
            </a:fld>
            <a:endParaRPr lang="en-US"/>
          </a:p>
        </p:txBody>
      </p:sp>
      <p:sp>
        <p:nvSpPr>
          <p:cNvPr id="5" name="Footer Placeholder 4">
            <a:extLst>
              <a:ext uri="{FF2B5EF4-FFF2-40B4-BE49-F238E27FC236}">
                <a16:creationId xmlns:a16="http://schemas.microsoft.com/office/drawing/2014/main" id="{9BFD34E0-841C-A7F2-424E-48112823F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DEECF7-9712-D778-5D93-A185B1CFC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64C28-D89F-4DEB-8B77-290F54A7E05C}" type="slidenum">
              <a:rPr lang="en-US" smtClean="0"/>
              <a:t>‹#›</a:t>
            </a:fld>
            <a:endParaRPr lang="en-US"/>
          </a:p>
        </p:txBody>
      </p:sp>
    </p:spTree>
    <p:extLst>
      <p:ext uri="{BB962C8B-B14F-4D97-AF65-F5344CB8AC3E}">
        <p14:creationId xmlns:p14="http://schemas.microsoft.com/office/powerpoint/2010/main" val="400564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p:nvPr/>
        </p:nvSpPr>
        <p:spPr>
          <a:xfrm>
            <a:off x="0" y="-16085"/>
            <a:ext cx="12192000" cy="818147"/>
          </a:xfrm>
          <a:prstGeom prst="rect">
            <a:avLst/>
          </a:prstGeom>
          <a:solidFill>
            <a:schemeClr val="tx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sz="1350"/>
          </a:p>
        </p:txBody>
      </p:sp>
      <p:grpSp>
        <p:nvGrpSpPr>
          <p:cNvPr id="2" name="Group 1"/>
          <p:cNvGrpSpPr/>
          <p:nvPr/>
        </p:nvGrpSpPr>
        <p:grpSpPr>
          <a:xfrm>
            <a:off x="8884130" y="504497"/>
            <a:ext cx="3203086" cy="530448"/>
            <a:chOff x="7106861" y="361432"/>
            <a:chExt cx="1888137" cy="322782"/>
          </a:xfrm>
        </p:grpSpPr>
        <p:pic>
          <p:nvPicPr>
            <p:cNvPr id="16" name="Picture 15"/>
            <p:cNvPicPr>
              <a:picLocks noChangeAspect="1"/>
            </p:cNvPicPr>
            <p:nvPr/>
          </p:nvPicPr>
          <p:blipFill rotWithShape="1">
            <a:blip r:embed="rId15" cstate="print">
              <a:extLst>
                <a:ext uri="{28A0092B-C50C-407E-A947-70E740481C1C}">
                  <a14:useLocalDpi xmlns:a14="http://schemas.microsoft.com/office/drawing/2010/main" val="0"/>
                </a:ext>
              </a:extLst>
            </a:blip>
            <a:srcRect l="13584" t="1" r="13209" b="-1"/>
            <a:stretch/>
          </p:blipFill>
          <p:spPr>
            <a:xfrm>
              <a:off x="7880434" y="371878"/>
              <a:ext cx="337602" cy="311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rotWithShape="1">
            <a:blip r:embed="rId16" cstate="print">
              <a:extLst>
                <a:ext uri="{28A0092B-C50C-407E-A947-70E740481C1C}">
                  <a14:useLocalDpi xmlns:a14="http://schemas.microsoft.com/office/drawing/2010/main" val="0"/>
                </a:ext>
              </a:extLst>
            </a:blip>
            <a:srcRect l="47302" t="787" b="35894"/>
            <a:stretch/>
          </p:blipFill>
          <p:spPr>
            <a:xfrm>
              <a:off x="8268913" y="371878"/>
              <a:ext cx="337602" cy="31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p:cNvPicPr>
              <a:picLocks noChangeAspect="1"/>
            </p:cNvPicPr>
            <p:nvPr/>
          </p:nvPicPr>
          <p:blipFill rotWithShape="1">
            <a:blip r:embed="rId17" cstate="print">
              <a:extLst>
                <a:ext uri="{28A0092B-C50C-407E-A947-70E740481C1C}">
                  <a14:useLocalDpi xmlns:a14="http://schemas.microsoft.com/office/drawing/2010/main" val="0"/>
                </a:ext>
              </a:extLst>
            </a:blip>
            <a:srcRect l="12433" r="9717" b="146"/>
            <a:stretch/>
          </p:blipFill>
          <p:spPr>
            <a:xfrm>
              <a:off x="7491953" y="361433"/>
              <a:ext cx="337601" cy="311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rotWithShape="1">
            <a:blip r:embed="rId18" cstate="print">
              <a:extLst>
                <a:ext uri="{28A0092B-C50C-407E-A947-70E740481C1C}">
                  <a14:useLocalDpi xmlns:a14="http://schemas.microsoft.com/office/drawing/2010/main" val="0"/>
                </a:ext>
              </a:extLst>
            </a:blip>
            <a:srcRect t="9393" b="29591"/>
            <a:stretch/>
          </p:blipFill>
          <p:spPr>
            <a:xfrm flipH="1">
              <a:off x="8657056" y="371878"/>
              <a:ext cx="337942" cy="31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rotWithShape="1">
            <a:blip r:embed="rId19" cstate="print">
              <a:extLst>
                <a:ext uri="{28A0092B-C50C-407E-A947-70E740481C1C}">
                  <a14:useLocalDpi xmlns:a14="http://schemas.microsoft.com/office/drawing/2010/main" val="0"/>
                </a:ext>
              </a:extLst>
            </a:blip>
            <a:srcRect l="8096" t="1657" r="10878"/>
            <a:stretch/>
          </p:blipFill>
          <p:spPr>
            <a:xfrm flipH="1">
              <a:off x="7106861" y="361432"/>
              <a:ext cx="334216" cy="31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6" name="Footer Placeholder 4"/>
          <p:cNvSpPr>
            <a:spLocks noGrp="1"/>
          </p:cNvSpPr>
          <p:nvPr>
            <p:ph type="ftr" sz="quarter" idx="3"/>
          </p:nvPr>
        </p:nvSpPr>
        <p:spPr>
          <a:xfrm>
            <a:off x="2275282" y="6292259"/>
            <a:ext cx="8491837" cy="365125"/>
          </a:xfrm>
          <a:prstGeom prst="rect">
            <a:avLst/>
          </a:prstGeom>
        </p:spPr>
        <p:txBody>
          <a:bodyPr/>
          <a:lstStyle>
            <a:lvl1pPr algn="ctr">
              <a:defRPr/>
            </a:lvl1pPr>
          </a:lstStyle>
          <a:p>
            <a:r>
              <a:rPr lang="en-US" dirty="0"/>
              <a:t>Succession Planning for LIHEAP Directors</a:t>
            </a:r>
          </a:p>
        </p:txBody>
      </p:sp>
      <p:grpSp>
        <p:nvGrpSpPr>
          <p:cNvPr id="13" name="Group 12"/>
          <p:cNvGrpSpPr/>
          <p:nvPr userDrawn="1"/>
        </p:nvGrpSpPr>
        <p:grpSpPr>
          <a:xfrm>
            <a:off x="76200" y="6096000"/>
            <a:ext cx="2199082" cy="668759"/>
            <a:chOff x="76200" y="6096000"/>
            <a:chExt cx="2199082" cy="668759"/>
          </a:xfrm>
        </p:grpSpPr>
        <p:pic>
          <p:nvPicPr>
            <p:cNvPr id="15" name="Picture 1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200" y="6204104"/>
              <a:ext cx="607219" cy="541437"/>
            </a:xfrm>
            <a:prstGeom prst="rect">
              <a:avLst/>
            </a:prstGeom>
          </p:spPr>
        </p:pic>
        <p:sp>
          <p:nvSpPr>
            <p:cNvPr id="21" name="Footer Placeholder 4"/>
            <p:cNvSpPr txBox="1">
              <a:spLocks/>
            </p:cNvSpPr>
            <p:nvPr/>
          </p:nvSpPr>
          <p:spPr>
            <a:xfrm>
              <a:off x="664368" y="6494040"/>
              <a:ext cx="1600199" cy="270719"/>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rgbClr val="001489"/>
                  </a:solidFill>
                </a:rPr>
                <a:t>Clearinghouse</a:t>
              </a:r>
            </a:p>
          </p:txBody>
        </p:sp>
        <p:sp>
          <p:nvSpPr>
            <p:cNvPr id="22" name="Footer Placeholder 4"/>
            <p:cNvSpPr txBox="1">
              <a:spLocks/>
            </p:cNvSpPr>
            <p:nvPr/>
          </p:nvSpPr>
          <p:spPr>
            <a:xfrm>
              <a:off x="653651" y="6096000"/>
              <a:ext cx="1621631" cy="533400"/>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b="1" dirty="0">
                  <a:solidFill>
                    <a:srgbClr val="001489"/>
                  </a:solidFill>
                </a:rPr>
                <a:t>LIHEAP</a:t>
              </a:r>
            </a:p>
          </p:txBody>
        </p:sp>
      </p:grpSp>
      <p:sp>
        <p:nvSpPr>
          <p:cNvPr id="23" name="Slide Number Placeholder 5"/>
          <p:cNvSpPr>
            <a:spLocks noGrp="1"/>
          </p:cNvSpPr>
          <p:nvPr>
            <p:ph type="sldNum" sz="quarter" idx="4"/>
          </p:nvPr>
        </p:nvSpPr>
        <p:spPr>
          <a:xfrm>
            <a:off x="11021157" y="6292259"/>
            <a:ext cx="914400" cy="365125"/>
          </a:xfrm>
          <a:prstGeom prst="rect">
            <a:avLst/>
          </a:prstGeom>
        </p:spPr>
        <p:txBody>
          <a:bodyPr/>
          <a:lstStyle>
            <a:lvl1pPr algn="r">
              <a:defRPr/>
            </a:lvl1pPr>
          </a:lstStyle>
          <a:p>
            <a:fld id="{B9369D10-7EB0-41BB-A9FD-3C3BFD2F5E7A}" type="slidenum">
              <a:rPr lang="en-US" smtClean="0"/>
              <a:t>‹#›</a:t>
            </a:fld>
            <a:endParaRPr lang="en-US" dirty="0"/>
          </a:p>
        </p:txBody>
      </p:sp>
    </p:spTree>
    <p:extLst>
      <p:ext uri="{BB962C8B-B14F-4D97-AF65-F5344CB8AC3E}">
        <p14:creationId xmlns:p14="http://schemas.microsoft.com/office/powerpoint/2010/main" val="11213979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liheapch.acf.hhs.gov/snapshots.htm"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liheapch.acf.hhs.gov/snapshots.htm"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liheapch.acf.hhs.gov/profiles/Alabama.htm"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liheapch.acf.hhs.gov/profiles/Alabama.htm#federal"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liheapch.acf.hhs.gov/profiles/Alabama.htm#state"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liheapch.acf.hhs.gov/profiles/Alabama.htm#utility"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liheapch.acf.hhs.gov/profiles/Alabama.htm#charitable"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liheapch.acf.hhs.gov/"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liheapch.acf.hhs.gov/state"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liheapch.acf.hhs.gov/stateplans.htm" TargetMode="External"/><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liheapch.acf.hhs.gov/sites/default/files/webfiles/docs/AL_Plan_2022.pdf"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liheapch.acf.hhs.gov/admin/contracts.htm" TargetMode="External"/><Relationship Id="rId2" Type="http://schemas.openxmlformats.org/officeDocument/2006/relationships/hyperlink" Target="https://liheapch.acf.hhs.gov/sites/default/files/webfiles/docs/AL_Plan_2022.pdf" TargetMode="Externa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hyperlink" Target="https://liheapch.acf.hhs.gov/sites/default/files/webfiles/docs/AL_VendorAgreement_2022.pdf" TargetMode="External"/><Relationship Id="rId2" Type="http://schemas.openxmlformats.org/officeDocument/2006/relationships/hyperlink" Target="https://liheapch.acf.hhs.gov/sites/default/files/webfiles/docs/AL_Plan_2022.pdf" TargetMode="Externa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hyperlink" Target="https://liheapch.acf.hhs.gov/sites/default/files/webfiles/docs/AL_Plan_2022.pdf" TargetMode="External"/><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hyperlink" Target="https://liheapch.acf.hhs.gov/delivery/eligibility.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iheapch.acf.hhs.gov/sites/default/files/webfiles/docs/AL_Plan_2022.pdf" TargetMode="External"/><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hyperlink" Target="https://liheapch.acf.hhs.gov/delivery/income_eligibility.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hyperlink" Target="https://liheapch.acf.hhs.gov/tables/POP.htm" TargetMode="External"/><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hyperlink" Target="https://liheapch.acf.hhs.gov/delivery/income_eligibility.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liheapch.acf.hhs.gov/delivery/eligibility_graph.htm"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hyperlink" Target="https://liheappm.acf.hhs.gov/" TargetMode="External"/><Relationship Id="rId3" Type="http://schemas.openxmlformats.org/officeDocument/2006/relationships/image" Target="../media/image27.png"/><Relationship Id="rId7" Type="http://schemas.openxmlformats.org/officeDocument/2006/relationships/hyperlink" Target="https://liheapch.acf.hhs.gov/"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acf.hhs.gov/ocs/low-income-home-energy-assistance-program-liheap"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hyperlink" Target="https://liheappm.acf.hhs.gov/navigator.php"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hyperlink" Target="https://liheappm.acf.hhs.gov/datawarehouse/grantee_search_porta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hyperlink" Target="https://liheappm.acf.hhs.gov/datawarehouse/grantee_search_portal/"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www.acf.hhs.gov/ocs/low-income-home-energy-assistance-program-liheap"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liheapch.acf.hh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liheappm.acf.hhs.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eada.org/" TargetMode="External"/><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47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LIHEAP Clearinghouse Website – State Snapshots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10</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509654" y="6536782"/>
            <a:ext cx="347749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https://liheapch.acf.hhs.gov/snapshots.htm</a:t>
            </a:r>
            <a:endParaRPr lang="en-US" sz="12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FAE6928-831E-011F-E1AD-D7EB5418524F}"/>
              </a:ext>
            </a:extLst>
          </p:cNvPr>
          <p:cNvPicPr>
            <a:picLocks noChangeAspect="1"/>
          </p:cNvPicPr>
          <p:nvPr/>
        </p:nvPicPr>
        <p:blipFill rotWithShape="1">
          <a:blip r:embed="rId3"/>
          <a:srcRect l="387"/>
          <a:stretch/>
        </p:blipFill>
        <p:spPr>
          <a:xfrm>
            <a:off x="1659154" y="1111671"/>
            <a:ext cx="8873691" cy="5103893"/>
          </a:xfrm>
          <a:prstGeom prst="rect">
            <a:avLst/>
          </a:prstGeom>
        </p:spPr>
      </p:pic>
      <p:sp>
        <p:nvSpPr>
          <p:cNvPr id="13" name="Oval 12">
            <a:extLst>
              <a:ext uri="{FF2B5EF4-FFF2-40B4-BE49-F238E27FC236}">
                <a16:creationId xmlns:a16="http://schemas.microsoft.com/office/drawing/2014/main" id="{DDC6292A-6DCE-045E-5AE7-38D6197FBBAA}"/>
              </a:ext>
            </a:extLst>
          </p:cNvPr>
          <p:cNvSpPr/>
          <p:nvPr/>
        </p:nvSpPr>
        <p:spPr>
          <a:xfrm>
            <a:off x="7370618" y="2230582"/>
            <a:ext cx="1177637" cy="67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10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Selecting a State</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11</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509654" y="6536782"/>
            <a:ext cx="347749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https://liheapch.acf.hhs.gov/snapshots.htm</a:t>
            </a:r>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2BD2C84-368D-A399-481F-124C080BB820}"/>
              </a:ext>
            </a:extLst>
          </p:cNvPr>
          <p:cNvPicPr>
            <a:picLocks/>
          </p:cNvPicPr>
          <p:nvPr/>
        </p:nvPicPr>
        <p:blipFill>
          <a:blip r:embed="rId3"/>
          <a:stretch>
            <a:fillRect/>
          </a:stretch>
        </p:blipFill>
        <p:spPr>
          <a:xfrm>
            <a:off x="1557400" y="1063232"/>
            <a:ext cx="8874000" cy="5104800"/>
          </a:xfrm>
          <a:prstGeom prst="rect">
            <a:avLst/>
          </a:prstGeom>
        </p:spPr>
      </p:pic>
    </p:spTree>
    <p:extLst>
      <p:ext uri="{BB962C8B-B14F-4D97-AF65-F5344CB8AC3E}">
        <p14:creationId xmlns:p14="http://schemas.microsoft.com/office/powerpoint/2010/main" val="384005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State Information</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12</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509654" y="6536782"/>
            <a:ext cx="347749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https://liheapch.acf.hhs.gov/profiles/Alabama.htm</a:t>
            </a:r>
            <a:endParaRPr lang="en-US" sz="1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729B8B5-C2EB-D5BC-3AA8-2CEEED833F7C}"/>
              </a:ext>
            </a:extLst>
          </p:cNvPr>
          <p:cNvPicPr>
            <a:picLocks/>
          </p:cNvPicPr>
          <p:nvPr/>
        </p:nvPicPr>
        <p:blipFill>
          <a:blip r:embed="rId3"/>
          <a:stretch>
            <a:fillRect/>
          </a:stretch>
        </p:blipFill>
        <p:spPr>
          <a:xfrm>
            <a:off x="1659000" y="1223841"/>
            <a:ext cx="8874000" cy="5104800"/>
          </a:xfrm>
          <a:prstGeom prst="rect">
            <a:avLst/>
          </a:prstGeom>
        </p:spPr>
      </p:pic>
    </p:spTree>
    <p:extLst>
      <p:ext uri="{BB962C8B-B14F-4D97-AF65-F5344CB8AC3E}">
        <p14:creationId xmlns:p14="http://schemas.microsoft.com/office/powerpoint/2010/main" val="406114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LIHEAP Data Federal</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13</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022785" y="6536782"/>
            <a:ext cx="394323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https://liheapch.acf.hhs.gov/profiles/Alabama.htm#federal</a:t>
            </a:r>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78F0FD2-1B82-CCFC-6C2A-91E8178948A1}"/>
              </a:ext>
            </a:extLst>
          </p:cNvPr>
          <p:cNvPicPr>
            <a:picLocks/>
          </p:cNvPicPr>
          <p:nvPr/>
        </p:nvPicPr>
        <p:blipFill rotWithShape="1">
          <a:blip r:embed="rId3"/>
          <a:srcRect b="3846"/>
          <a:stretch/>
        </p:blipFill>
        <p:spPr>
          <a:xfrm>
            <a:off x="1557400" y="1251553"/>
            <a:ext cx="8874000" cy="5104800"/>
          </a:xfrm>
          <a:prstGeom prst="rect">
            <a:avLst/>
          </a:prstGeom>
        </p:spPr>
      </p:pic>
    </p:spTree>
    <p:extLst>
      <p:ext uri="{BB962C8B-B14F-4D97-AF65-F5344CB8AC3E}">
        <p14:creationId xmlns:p14="http://schemas.microsoft.com/office/powerpoint/2010/main" val="4204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State Energy Assistance and Energy Efficiency </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14</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022785" y="6536782"/>
            <a:ext cx="394323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https://liheapch.acf.hhs.gov/profiles/Alabama.htm#state</a:t>
            </a:r>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0C35204-DCA3-ABDA-F9BF-59F5A2885B0A}"/>
              </a:ext>
            </a:extLst>
          </p:cNvPr>
          <p:cNvPicPr>
            <a:picLocks/>
          </p:cNvPicPr>
          <p:nvPr/>
        </p:nvPicPr>
        <p:blipFill rotWithShape="1">
          <a:blip r:embed="rId3"/>
          <a:srcRect b="1572"/>
          <a:stretch/>
        </p:blipFill>
        <p:spPr>
          <a:xfrm>
            <a:off x="1213756" y="1447524"/>
            <a:ext cx="8874000" cy="5104800"/>
          </a:xfrm>
          <a:prstGeom prst="rect">
            <a:avLst/>
          </a:prstGeom>
        </p:spPr>
      </p:pic>
    </p:spTree>
    <p:extLst>
      <p:ext uri="{BB962C8B-B14F-4D97-AF65-F5344CB8AC3E}">
        <p14:creationId xmlns:p14="http://schemas.microsoft.com/office/powerpoint/2010/main" val="342881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Utility Energy Assistance and Energy Efficiency </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15</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022785" y="6536782"/>
            <a:ext cx="394323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https://liheapch.acf.hhs.gov/profiles/Alabama.htm#utility</a:t>
            </a:r>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FD6820-178A-942C-B6D4-377286C8A512}"/>
              </a:ext>
            </a:extLst>
          </p:cNvPr>
          <p:cNvPicPr>
            <a:picLocks/>
          </p:cNvPicPr>
          <p:nvPr/>
        </p:nvPicPr>
        <p:blipFill>
          <a:blip r:embed="rId3"/>
          <a:stretch>
            <a:fillRect/>
          </a:stretch>
        </p:blipFill>
        <p:spPr>
          <a:xfrm>
            <a:off x="1659000" y="1223841"/>
            <a:ext cx="8874000" cy="5104800"/>
          </a:xfrm>
          <a:prstGeom prst="rect">
            <a:avLst/>
          </a:prstGeom>
        </p:spPr>
      </p:pic>
    </p:spTree>
    <p:extLst>
      <p:ext uri="{BB962C8B-B14F-4D97-AF65-F5344CB8AC3E}">
        <p14:creationId xmlns:p14="http://schemas.microsoft.com/office/powerpoint/2010/main" val="96712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Charitable Assistance</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16</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804CAA4-76DE-F4D0-ECA1-0F24785244CA}"/>
              </a:ext>
            </a:extLst>
          </p:cNvPr>
          <p:cNvSpPr txBox="1"/>
          <p:nvPr/>
        </p:nvSpPr>
        <p:spPr>
          <a:xfrm>
            <a:off x="4022785" y="6536782"/>
            <a:ext cx="394323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https://liheapch.acf.hhs.gov/profiles/Alabama.htm#charitable</a:t>
            </a:r>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F22F687-1C22-FCBF-B3C5-0D7CD9F02305}"/>
              </a:ext>
            </a:extLst>
          </p:cNvPr>
          <p:cNvPicPr>
            <a:picLocks/>
          </p:cNvPicPr>
          <p:nvPr/>
        </p:nvPicPr>
        <p:blipFill>
          <a:blip r:embed="rId3"/>
          <a:stretch>
            <a:fillRect/>
          </a:stretch>
        </p:blipFill>
        <p:spPr>
          <a:xfrm>
            <a:off x="1557400" y="1333272"/>
            <a:ext cx="8874000" cy="5104800"/>
          </a:xfrm>
          <a:prstGeom prst="rect">
            <a:avLst/>
          </a:prstGeom>
        </p:spPr>
      </p:pic>
    </p:spTree>
    <p:extLst>
      <p:ext uri="{BB962C8B-B14F-4D97-AF65-F5344CB8AC3E}">
        <p14:creationId xmlns:p14="http://schemas.microsoft.com/office/powerpoint/2010/main" val="362684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Summary of Information</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17</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D35CEFC-EAD2-5350-DD04-367FAD30E126}"/>
              </a:ext>
            </a:extLst>
          </p:cNvPr>
          <p:cNvSpPr txBox="1"/>
          <p:nvPr/>
        </p:nvSpPr>
        <p:spPr>
          <a:xfrm>
            <a:off x="410328" y="1584830"/>
            <a:ext cx="11371344" cy="2554545"/>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LIHEAP Program Data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 Administered Programs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Utility Administered Programs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Charitable Programs </a:t>
            </a:r>
          </a:p>
          <a:p>
            <a:endParaRPr 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466AA3-764B-FB74-8BDC-FA9B0A87388E}"/>
              </a:ext>
            </a:extLst>
          </p:cNvPr>
          <p:cNvSpPr txBox="1"/>
          <p:nvPr/>
        </p:nvSpPr>
        <p:spPr>
          <a:xfrm>
            <a:off x="410328" y="5284553"/>
            <a:ext cx="11371344" cy="707886"/>
          </a:xfrm>
          <a:prstGeom prst="rect">
            <a:avLst/>
          </a:prstGeom>
          <a:noFill/>
        </p:spPr>
        <p:txBody>
          <a:bodyPr wrap="square">
            <a:spAutoFit/>
          </a:bodyPr>
          <a:lstStyle/>
          <a:p>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We want this to be a partnership. Please review the data we have recorded for your state and tell us if you see anything that needs to be updated.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15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pPr>
              <a:spcBef>
                <a:spcPts val="1200"/>
              </a:spcBef>
            </a:pPr>
            <a:r>
              <a:rPr lang="en-US" sz="3600" dirty="0">
                <a:latin typeface="Times New Roman" panose="02020603050405020304" pitchFamily="18" charset="0"/>
                <a:cs typeface="Times New Roman" panose="02020603050405020304" pitchFamily="18" charset="0"/>
              </a:rPr>
              <a:t>Information Sources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18</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D35CEFC-EAD2-5350-DD04-367FAD30E126}"/>
              </a:ext>
            </a:extLst>
          </p:cNvPr>
          <p:cNvSpPr txBox="1"/>
          <p:nvPr/>
        </p:nvSpPr>
        <p:spPr>
          <a:xfrm>
            <a:off x="410328" y="1524869"/>
            <a:ext cx="11371344" cy="3293209"/>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LIHEAP State Plan – FY 2022 data </a:t>
            </a:r>
          </a:p>
          <a:p>
            <a:endParaRPr lang="en-US" sz="3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LIHEAP Grantee Reports – FY 2020 data (FY 2021 soon)</a:t>
            </a:r>
          </a:p>
          <a:p>
            <a:endParaRPr lang="en-US" sz="3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Information from state and utility websites </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32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068" y="3081610"/>
            <a:ext cx="12990135" cy="1994392"/>
          </a:xfrm>
        </p:spPr>
        <p:txBody>
          <a:bodyPr/>
          <a:lstStyle/>
          <a:p>
            <a:pPr algn="ctr"/>
            <a:r>
              <a:rPr lang="en-US" altLang="en-US" sz="4800" dirty="0">
                <a:latin typeface="Times New Roman" panose="02020603050405020304" pitchFamily="18" charset="0"/>
                <a:cs typeface="Times New Roman" panose="02020603050405020304" pitchFamily="18" charset="0"/>
              </a:rPr>
              <a:t>Section #2 – LIHEAP Clearinghouse State Snapshots</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Q&amp;A</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spTree>
    <p:extLst>
      <p:ext uri="{BB962C8B-B14F-4D97-AF65-F5344CB8AC3E}">
        <p14:creationId xmlns:p14="http://schemas.microsoft.com/office/powerpoint/2010/main" val="782490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9224" y="2590799"/>
            <a:ext cx="10273552" cy="1994392"/>
          </a:xfrm>
        </p:spPr>
        <p:txBody>
          <a:bodyPr/>
          <a:lstStyle/>
          <a:p>
            <a:pPr algn="l"/>
            <a:r>
              <a:rPr lang="en-US" altLang="en-US" sz="4800" dirty="0">
                <a:latin typeface="Times New Roman" panose="02020603050405020304" pitchFamily="18" charset="0"/>
                <a:cs typeface="Times New Roman" panose="02020603050405020304" pitchFamily="18" charset="0"/>
              </a:rPr>
              <a:t>LIHEAP Clearinghouse Website – Finding what you need when you need it!</a:t>
            </a:r>
            <a:endParaRPr lang="en-US" sz="4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2671215-8764-D87F-7D1D-DE9943C6BC0C}"/>
              </a:ext>
            </a:extLst>
          </p:cNvPr>
          <p:cNvSpPr/>
          <p:nvPr/>
        </p:nvSpPr>
        <p:spPr>
          <a:xfrm>
            <a:off x="959224" y="4213413"/>
            <a:ext cx="7035500"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Marisa Larson, LIHEAP Clearinghouse Manager, NCAT </a:t>
            </a:r>
          </a:p>
          <a:p>
            <a:r>
              <a:rPr lang="en-US" sz="2000" dirty="0">
                <a:latin typeface="Times New Roman" panose="02020603050405020304" pitchFamily="18" charset="0"/>
                <a:cs typeface="Times New Roman" panose="02020603050405020304" pitchFamily="18" charset="0"/>
              </a:rPr>
              <a:t>Daniel Bausch, Project Director, APPRISE</a:t>
            </a:r>
          </a:p>
          <a:p>
            <a:r>
              <a:rPr lang="en-US" sz="2000" dirty="0">
                <a:latin typeface="Times New Roman" panose="02020603050405020304" pitchFamily="18" charset="0"/>
                <a:cs typeface="Times New Roman" panose="02020603050405020304" pitchFamily="18" charset="0"/>
              </a:rPr>
              <a:t>David Carroll, Managing Director, APPRISE</a:t>
            </a:r>
          </a:p>
        </p:txBody>
      </p:sp>
    </p:spTree>
    <p:extLst>
      <p:ext uri="{BB962C8B-B14F-4D97-AF65-F5344CB8AC3E}">
        <p14:creationId xmlns:p14="http://schemas.microsoft.com/office/powerpoint/2010/main" val="263937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068" y="3096601"/>
            <a:ext cx="12990135" cy="664797"/>
          </a:xfrm>
        </p:spPr>
        <p:txBody>
          <a:bodyPr/>
          <a:lstStyle/>
          <a:p>
            <a:pPr algn="ctr"/>
            <a:r>
              <a:rPr lang="en-US" altLang="en-US" sz="4800" dirty="0">
                <a:latin typeface="Times New Roman" panose="02020603050405020304" pitchFamily="18" charset="0"/>
                <a:cs typeface="Times New Roman" panose="02020603050405020304" pitchFamily="18" charset="0"/>
              </a:rPr>
              <a:t>Section #3 – State Programs</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spTree>
    <p:extLst>
      <p:ext uri="{BB962C8B-B14F-4D97-AF65-F5344CB8AC3E}">
        <p14:creationId xmlns:p14="http://schemas.microsoft.com/office/powerpoint/2010/main" val="86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LIHEAP Clearinghouse Website – State Programs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6804CAA4-76DE-F4D0-ECA1-0F24785244CA}"/>
              </a:ext>
            </a:extLst>
          </p:cNvPr>
          <p:cNvSpPr txBox="1"/>
          <p:nvPr/>
        </p:nvSpPr>
        <p:spPr>
          <a:xfrm>
            <a:off x="4509654" y="6536782"/>
            <a:ext cx="34774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489"/>
                </a:solidFill>
                <a:effectLst/>
                <a:uLnTx/>
                <a:uFillTx/>
                <a:latin typeface="Times New Roman" panose="02020603050405020304" pitchFamily="18" charset="0"/>
                <a:ea typeface="+mn-ea"/>
                <a:cs typeface="Times New Roman" panose="02020603050405020304" pitchFamily="18" charset="0"/>
                <a:hlinkClick r:id="rId2"/>
              </a:rPr>
              <a:t>https://liheapch.acf.hhs.gov/</a:t>
            </a:r>
            <a:endParaRPr kumimoji="0" lang="en-US" sz="1200" b="0" i="0" u="none" strike="noStrike" kern="1200" cap="none" spc="0" normalizeH="0" baseline="0" noProof="0" dirty="0">
              <a:ln>
                <a:noFill/>
              </a:ln>
              <a:solidFill>
                <a:srgbClr val="001489"/>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id="{5FAE6928-831E-011F-E1AD-D7EB5418524F}"/>
              </a:ext>
            </a:extLst>
          </p:cNvPr>
          <p:cNvPicPr>
            <a:picLocks noChangeAspect="1"/>
          </p:cNvPicPr>
          <p:nvPr/>
        </p:nvPicPr>
        <p:blipFill rotWithShape="1">
          <a:blip r:embed="rId3"/>
          <a:srcRect l="387"/>
          <a:stretch/>
        </p:blipFill>
        <p:spPr>
          <a:xfrm>
            <a:off x="1659154" y="1111671"/>
            <a:ext cx="8873691" cy="5103893"/>
          </a:xfrm>
          <a:prstGeom prst="rect">
            <a:avLst/>
          </a:prstGeom>
        </p:spPr>
      </p:pic>
      <p:sp>
        <p:nvSpPr>
          <p:cNvPr id="13" name="Oval 12">
            <a:extLst>
              <a:ext uri="{FF2B5EF4-FFF2-40B4-BE49-F238E27FC236}">
                <a16:creationId xmlns:a16="http://schemas.microsoft.com/office/drawing/2014/main" id="{DDC6292A-6DCE-045E-5AE7-38D6197FBBAA}"/>
              </a:ext>
            </a:extLst>
          </p:cNvPr>
          <p:cNvSpPr/>
          <p:nvPr/>
        </p:nvSpPr>
        <p:spPr>
          <a:xfrm>
            <a:off x="2276103" y="2204457"/>
            <a:ext cx="1177637" cy="67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E59D"/>
              </a:solidFill>
              <a:effectLst/>
              <a:uLnTx/>
              <a:uFillTx/>
              <a:latin typeface="Century Gothic"/>
              <a:ea typeface="+mn-ea"/>
              <a:cs typeface="+mn-cs"/>
            </a:endParaRPr>
          </a:p>
        </p:txBody>
      </p:sp>
    </p:spTree>
    <p:extLst>
      <p:ext uri="{BB962C8B-B14F-4D97-AF65-F5344CB8AC3E}">
        <p14:creationId xmlns:p14="http://schemas.microsoft.com/office/powerpoint/2010/main" val="294078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Resources on State Programs Tab</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6804CAA4-76DE-F4D0-ECA1-0F24785244CA}"/>
              </a:ext>
            </a:extLst>
          </p:cNvPr>
          <p:cNvSpPr txBox="1"/>
          <p:nvPr/>
        </p:nvSpPr>
        <p:spPr>
          <a:xfrm>
            <a:off x="4509654" y="6536782"/>
            <a:ext cx="34774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489"/>
                </a:solidFill>
                <a:effectLst/>
                <a:uLnTx/>
                <a:uFillTx/>
                <a:latin typeface="Times New Roman" panose="02020603050405020304" pitchFamily="18" charset="0"/>
                <a:ea typeface="+mn-ea"/>
                <a:cs typeface="Times New Roman" panose="02020603050405020304" pitchFamily="18" charset="0"/>
                <a:hlinkClick r:id="rId2"/>
              </a:rPr>
              <a:t>https://liheapch.acf.hhs.gov/state</a:t>
            </a:r>
            <a:endParaRPr kumimoji="0" lang="en-US" sz="1200" b="0" i="0" u="none" strike="noStrike" kern="1200" cap="none" spc="0" normalizeH="0" baseline="0" noProof="0" dirty="0">
              <a:ln>
                <a:noFill/>
              </a:ln>
              <a:solidFill>
                <a:srgbClr val="001489"/>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809D10D3-0B76-F7E7-C774-E2FD2E4DC068}"/>
              </a:ext>
            </a:extLst>
          </p:cNvPr>
          <p:cNvPicPr>
            <a:picLocks/>
          </p:cNvPicPr>
          <p:nvPr/>
        </p:nvPicPr>
        <p:blipFill>
          <a:blip r:embed="rId3"/>
          <a:stretch>
            <a:fillRect/>
          </a:stretch>
        </p:blipFill>
        <p:spPr>
          <a:xfrm>
            <a:off x="1659000" y="1223841"/>
            <a:ext cx="8874000" cy="5104800"/>
          </a:xfrm>
          <a:prstGeom prst="rect">
            <a:avLst/>
          </a:prstGeom>
        </p:spPr>
      </p:pic>
    </p:spTree>
    <p:extLst>
      <p:ext uri="{BB962C8B-B14F-4D97-AF65-F5344CB8AC3E}">
        <p14:creationId xmlns:p14="http://schemas.microsoft.com/office/powerpoint/2010/main" val="161662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State Program Administration</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22656877-F4F2-2225-B22C-75694687BB02}"/>
              </a:ext>
            </a:extLst>
          </p:cNvPr>
          <p:cNvSpPr txBox="1"/>
          <p:nvPr/>
        </p:nvSpPr>
        <p:spPr>
          <a:xfrm>
            <a:off x="410328" y="1584830"/>
            <a:ext cx="11371344" cy="5139869"/>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Statutes &amp; Regulations</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Plans, Manuals &amp; Delegation Letters</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Costs &amp; Definitions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Administering Agencies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Energy Vendor &amp; Local Agency Contacts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Fiscal Management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Oversight &amp; Monitoring </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Program Integrity</a:t>
            </a: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83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Plans, Manuals &amp; Delegation Letters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F959ED8E-544D-FDBE-1EDF-9E6661A0DC75}"/>
              </a:ext>
            </a:extLst>
          </p:cNvPr>
          <p:cNvPicPr>
            <a:picLocks/>
          </p:cNvPicPr>
          <p:nvPr/>
        </p:nvPicPr>
        <p:blipFill>
          <a:blip r:embed="rId2"/>
          <a:stretch>
            <a:fillRect/>
          </a:stretch>
        </p:blipFill>
        <p:spPr>
          <a:xfrm>
            <a:off x="1659000" y="1251553"/>
            <a:ext cx="8874000" cy="5104800"/>
          </a:xfrm>
          <a:prstGeom prst="rect">
            <a:avLst/>
          </a:prstGeom>
        </p:spPr>
      </p:pic>
      <p:sp>
        <p:nvSpPr>
          <p:cNvPr id="9" name="TextBox 8">
            <a:extLst>
              <a:ext uri="{FF2B5EF4-FFF2-40B4-BE49-F238E27FC236}">
                <a16:creationId xmlns:a16="http://schemas.microsoft.com/office/drawing/2014/main" id="{9C256AD4-4D3F-E354-EA6E-27B323EC2F55}"/>
              </a:ext>
            </a:extLst>
          </p:cNvPr>
          <p:cNvSpPr txBox="1"/>
          <p:nvPr/>
        </p:nvSpPr>
        <p:spPr>
          <a:xfrm>
            <a:off x="4648464" y="6536782"/>
            <a:ext cx="6093822"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https://liheapch.acf.hhs.gov/stateplans.htm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61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Alabama State Plan</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9" name="TextBox 8">
            <a:hlinkClick r:id="rId2"/>
            <a:extLst>
              <a:ext uri="{FF2B5EF4-FFF2-40B4-BE49-F238E27FC236}">
                <a16:creationId xmlns:a16="http://schemas.microsoft.com/office/drawing/2014/main" id="{9C256AD4-4D3F-E354-EA6E-27B323EC2F55}"/>
              </a:ext>
            </a:extLst>
          </p:cNvPr>
          <p:cNvSpPr txBox="1"/>
          <p:nvPr/>
        </p:nvSpPr>
        <p:spPr>
          <a:xfrm>
            <a:off x="3049089" y="6536782"/>
            <a:ext cx="6093822"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https://liheapch.acf.hhs.gov/sites/default/files//webfiles/docs/AL_Plan_2022.pdf</a:t>
            </a:r>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DD3B0D3-C10C-CE28-44BA-713A7148B91E}"/>
              </a:ext>
            </a:extLst>
          </p:cNvPr>
          <p:cNvPicPr>
            <a:picLocks noChangeAspect="1"/>
          </p:cNvPicPr>
          <p:nvPr/>
        </p:nvPicPr>
        <p:blipFill rotWithShape="1">
          <a:blip r:embed="rId3"/>
          <a:srcRect t="4189" b="13308"/>
          <a:stretch/>
        </p:blipFill>
        <p:spPr>
          <a:xfrm>
            <a:off x="2964752" y="1149531"/>
            <a:ext cx="6077000" cy="5206822"/>
          </a:xfrm>
          <a:prstGeom prst="rect">
            <a:avLst/>
          </a:prstGeom>
        </p:spPr>
      </p:pic>
    </p:spTree>
    <p:extLst>
      <p:ext uri="{BB962C8B-B14F-4D97-AF65-F5344CB8AC3E}">
        <p14:creationId xmlns:p14="http://schemas.microsoft.com/office/powerpoint/2010/main" val="202946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Energy Vendor and Local Agency Contracts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9" name="TextBox 8">
            <a:hlinkClick r:id="rId2"/>
            <a:extLst>
              <a:ext uri="{FF2B5EF4-FFF2-40B4-BE49-F238E27FC236}">
                <a16:creationId xmlns:a16="http://schemas.microsoft.com/office/drawing/2014/main" id="{9C256AD4-4D3F-E354-EA6E-27B323EC2F55}"/>
              </a:ext>
            </a:extLst>
          </p:cNvPr>
          <p:cNvSpPr txBox="1"/>
          <p:nvPr/>
        </p:nvSpPr>
        <p:spPr>
          <a:xfrm>
            <a:off x="4407626" y="6576606"/>
            <a:ext cx="316883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https://liheapch.acf.hhs.gov/admin/contracts.htm</a:t>
            </a:r>
            <a:endParaRPr lang="en-US" sz="1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65850D8-699D-2A37-7BD3-6DF0D84B3C0A}"/>
              </a:ext>
            </a:extLst>
          </p:cNvPr>
          <p:cNvPicPr>
            <a:picLocks noChangeAspect="1"/>
          </p:cNvPicPr>
          <p:nvPr/>
        </p:nvPicPr>
        <p:blipFill>
          <a:blip r:embed="rId4"/>
          <a:stretch>
            <a:fillRect/>
          </a:stretch>
        </p:blipFill>
        <p:spPr>
          <a:xfrm>
            <a:off x="2545070" y="1240696"/>
            <a:ext cx="7101860" cy="5296086"/>
          </a:xfrm>
          <a:prstGeom prst="rect">
            <a:avLst/>
          </a:prstGeom>
        </p:spPr>
      </p:pic>
    </p:spTree>
    <p:extLst>
      <p:ext uri="{BB962C8B-B14F-4D97-AF65-F5344CB8AC3E}">
        <p14:creationId xmlns:p14="http://schemas.microsoft.com/office/powerpoint/2010/main" val="742441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Alabama Vendor Contract</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9" name="TextBox 8">
            <a:hlinkClick r:id="rId2"/>
            <a:extLst>
              <a:ext uri="{FF2B5EF4-FFF2-40B4-BE49-F238E27FC236}">
                <a16:creationId xmlns:a16="http://schemas.microsoft.com/office/drawing/2014/main" id="{9C256AD4-4D3F-E354-EA6E-27B323EC2F55}"/>
              </a:ext>
            </a:extLst>
          </p:cNvPr>
          <p:cNvSpPr txBox="1"/>
          <p:nvPr/>
        </p:nvSpPr>
        <p:spPr>
          <a:xfrm>
            <a:off x="3070319" y="6582978"/>
            <a:ext cx="6330587"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https://liheapch.acf.hhs.gov/sites/default/files/webfiles/docs/AL_VendorAgreement_2022.pdf</a:t>
            </a:r>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9042DB-7211-FA9A-7126-C43C172ED774}"/>
              </a:ext>
            </a:extLst>
          </p:cNvPr>
          <p:cNvPicPr>
            <a:picLocks noChangeAspect="1"/>
          </p:cNvPicPr>
          <p:nvPr/>
        </p:nvPicPr>
        <p:blipFill rotWithShape="1">
          <a:blip r:embed="rId4"/>
          <a:srcRect t="4040"/>
          <a:stretch/>
        </p:blipFill>
        <p:spPr>
          <a:xfrm>
            <a:off x="3070319" y="850296"/>
            <a:ext cx="5848161" cy="5647306"/>
          </a:xfrm>
          <a:prstGeom prst="rect">
            <a:avLst/>
          </a:prstGeom>
        </p:spPr>
      </p:pic>
    </p:spTree>
    <p:extLst>
      <p:ext uri="{BB962C8B-B14F-4D97-AF65-F5344CB8AC3E}">
        <p14:creationId xmlns:p14="http://schemas.microsoft.com/office/powerpoint/2010/main" val="428713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State Program Analysis - Eligibility</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5B329A4D-ABD5-ACC2-E6A8-C490EEABFA4A}"/>
              </a:ext>
            </a:extLst>
          </p:cNvPr>
          <p:cNvPicPr>
            <a:picLocks noChangeAspect="1"/>
          </p:cNvPicPr>
          <p:nvPr/>
        </p:nvPicPr>
        <p:blipFill>
          <a:blip r:embed="rId2"/>
          <a:stretch>
            <a:fillRect/>
          </a:stretch>
        </p:blipFill>
        <p:spPr>
          <a:xfrm>
            <a:off x="2521756" y="1102431"/>
            <a:ext cx="7148487" cy="5432850"/>
          </a:xfrm>
          <a:prstGeom prst="rect">
            <a:avLst/>
          </a:prstGeom>
        </p:spPr>
      </p:pic>
      <p:sp>
        <p:nvSpPr>
          <p:cNvPr id="10" name="TextBox 9">
            <a:hlinkClick r:id="rId3"/>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4"/>
              </a:rPr>
              <a:t>https://liheapch.acf.hhs.gov/delivery/eligibility.htm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02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State Program Analysis – Income Eligibility</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2EE93D61-FFAB-9EBD-1788-262B0203637B}"/>
              </a:ext>
            </a:extLst>
          </p:cNvPr>
          <p:cNvPicPr>
            <a:picLocks noChangeAspect="1"/>
          </p:cNvPicPr>
          <p:nvPr/>
        </p:nvPicPr>
        <p:blipFill>
          <a:blip r:embed="rId2"/>
          <a:stretch>
            <a:fillRect/>
          </a:stretch>
        </p:blipFill>
        <p:spPr>
          <a:xfrm>
            <a:off x="2150823" y="1079702"/>
            <a:ext cx="7890353" cy="5457080"/>
          </a:xfrm>
          <a:prstGeom prst="rect">
            <a:avLst/>
          </a:prstGeom>
        </p:spPr>
      </p:pic>
      <p:sp>
        <p:nvSpPr>
          <p:cNvPr id="7" name="TextBox 6">
            <a:hlinkClick r:id="rId3"/>
            <a:extLst>
              <a:ext uri="{FF2B5EF4-FFF2-40B4-BE49-F238E27FC236}">
                <a16:creationId xmlns:a16="http://schemas.microsoft.com/office/drawing/2014/main" id="{980D3720-F40D-B9E4-4282-67365E6F8DE4}"/>
              </a:ext>
            </a:extLst>
          </p:cNvPr>
          <p:cNvSpPr txBox="1"/>
          <p:nvPr/>
        </p:nvSpPr>
        <p:spPr>
          <a:xfrm>
            <a:off x="3918930" y="6581001"/>
            <a:ext cx="435413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4"/>
              </a:rPr>
              <a:t>https://liheapch.acf.hhs.gov/delivery/income_eligibility.htm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04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819" y="3096601"/>
            <a:ext cx="12629030" cy="664797"/>
          </a:xfrm>
        </p:spPr>
        <p:txBody>
          <a:bodyPr/>
          <a:lstStyle/>
          <a:p>
            <a:pPr algn="l"/>
            <a:r>
              <a:rPr lang="en-US" altLang="en-US" sz="4800" dirty="0">
                <a:latin typeface="Times New Roman" panose="02020603050405020304" pitchFamily="18" charset="0"/>
                <a:cs typeface="Times New Roman" panose="02020603050405020304" pitchFamily="18" charset="0"/>
              </a:rPr>
              <a:t>Section #1 – Understanding LIHEAP Websites</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spTree>
    <p:extLst>
      <p:ext uri="{BB962C8B-B14F-4D97-AF65-F5344CB8AC3E}">
        <p14:creationId xmlns:p14="http://schemas.microsoft.com/office/powerpoint/2010/main" val="183243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State Program Analysis – State Percent of Poverty Guidelines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7F8135C2-22BF-0771-5F47-4B63645A0E99}"/>
              </a:ext>
            </a:extLst>
          </p:cNvPr>
          <p:cNvPicPr>
            <a:picLocks noChangeAspect="1"/>
          </p:cNvPicPr>
          <p:nvPr/>
        </p:nvPicPr>
        <p:blipFill>
          <a:blip r:embed="rId2"/>
          <a:stretch>
            <a:fillRect/>
          </a:stretch>
        </p:blipFill>
        <p:spPr>
          <a:xfrm>
            <a:off x="2502913" y="990635"/>
            <a:ext cx="7186174" cy="5546147"/>
          </a:xfrm>
          <a:prstGeom prst="rect">
            <a:avLst/>
          </a:prstGeom>
        </p:spPr>
      </p:pic>
      <p:sp>
        <p:nvSpPr>
          <p:cNvPr id="8" name="TextBox 7">
            <a:hlinkClick r:id="rId3"/>
            <a:extLst>
              <a:ext uri="{FF2B5EF4-FFF2-40B4-BE49-F238E27FC236}">
                <a16:creationId xmlns:a16="http://schemas.microsoft.com/office/drawing/2014/main" id="{2DB3A77A-D884-1F1C-F279-6B7543059C53}"/>
              </a:ext>
            </a:extLst>
          </p:cNvPr>
          <p:cNvSpPr txBox="1"/>
          <p:nvPr/>
        </p:nvSpPr>
        <p:spPr>
          <a:xfrm>
            <a:off x="4140881" y="6555936"/>
            <a:ext cx="391023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4"/>
              </a:rPr>
              <a:t>https://liheapch.acf.hhs.gov/delivery/income_eligibility.htm</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65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State Program Analysis – State Income Limits Graph</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0F29638C-4BD8-BDEB-C0AF-87AA833BCF53}"/>
              </a:ext>
            </a:extLst>
          </p:cNvPr>
          <p:cNvSpPr txBox="1"/>
          <p:nvPr/>
        </p:nvSpPr>
        <p:spPr>
          <a:xfrm>
            <a:off x="4212896" y="6581001"/>
            <a:ext cx="3766207"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2"/>
              </a:rPr>
              <a:t>https://liheapch.acf.hhs.gov/delivery/eligibility_graph.htm</a:t>
            </a:r>
            <a:endParaRPr lang="en-US" sz="1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5B0A700-3C01-3458-D0E5-D5CBD338054A}"/>
              </a:ext>
            </a:extLst>
          </p:cNvPr>
          <p:cNvPicPr>
            <a:picLocks noChangeAspect="1"/>
          </p:cNvPicPr>
          <p:nvPr/>
        </p:nvPicPr>
        <p:blipFill rotWithShape="1">
          <a:blip r:embed="rId3"/>
          <a:srcRect l="456" t="2858"/>
          <a:stretch/>
        </p:blipFill>
        <p:spPr>
          <a:xfrm>
            <a:off x="2295882" y="1077828"/>
            <a:ext cx="7600233" cy="5351936"/>
          </a:xfrm>
          <a:prstGeom prst="rect">
            <a:avLst/>
          </a:prstGeom>
        </p:spPr>
      </p:pic>
    </p:spTree>
    <p:extLst>
      <p:ext uri="{BB962C8B-B14F-4D97-AF65-F5344CB8AC3E}">
        <p14:creationId xmlns:p14="http://schemas.microsoft.com/office/powerpoint/2010/main" val="1535669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068" y="3096601"/>
            <a:ext cx="12990135" cy="1329595"/>
          </a:xfrm>
        </p:spPr>
        <p:txBody>
          <a:bodyPr/>
          <a:lstStyle/>
          <a:p>
            <a:pPr algn="ctr"/>
            <a:r>
              <a:rPr lang="en-US" altLang="en-US" sz="4800" dirty="0">
                <a:latin typeface="Times New Roman" panose="02020603050405020304" pitchFamily="18" charset="0"/>
                <a:cs typeface="Times New Roman" panose="02020603050405020304" pitchFamily="18" charset="0"/>
              </a:rPr>
              <a:t>Section #3 – State Programs</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Q&amp;A</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pic>
        <p:nvPicPr>
          <p:cNvPr id="3" name="Picture 2">
            <a:extLst>
              <a:ext uri="{FF2B5EF4-FFF2-40B4-BE49-F238E27FC236}">
                <a16:creationId xmlns:a16="http://schemas.microsoft.com/office/drawing/2014/main" id="{1D329F85-A0B7-EAB5-D5B5-7A024003B44C}"/>
              </a:ext>
            </a:extLst>
          </p:cNvPr>
          <p:cNvPicPr>
            <a:picLocks noChangeAspect="1"/>
          </p:cNvPicPr>
          <p:nvPr/>
        </p:nvPicPr>
        <p:blipFill>
          <a:blip r:embed="rId5"/>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1399409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068" y="3096601"/>
            <a:ext cx="12990135" cy="664797"/>
          </a:xfrm>
        </p:spPr>
        <p:txBody>
          <a:bodyPr/>
          <a:lstStyle/>
          <a:p>
            <a:pPr algn="ctr"/>
            <a:r>
              <a:rPr lang="en-US" altLang="en-US" sz="4800" dirty="0">
                <a:latin typeface="Times New Roman" panose="02020603050405020304" pitchFamily="18" charset="0"/>
                <a:cs typeface="Times New Roman" panose="02020603050405020304" pitchFamily="18" charset="0"/>
              </a:rPr>
              <a:t>Section #4 – Website Navigator</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spTree>
    <p:extLst>
      <p:ext uri="{BB962C8B-B14F-4D97-AF65-F5344CB8AC3E}">
        <p14:creationId xmlns:p14="http://schemas.microsoft.com/office/powerpoint/2010/main" val="3684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59A289F-BBB5-9FE1-F44C-F7F1032522C2}"/>
              </a:ext>
            </a:extLst>
          </p:cNvPr>
          <p:cNvPicPr>
            <a:picLocks noChangeAspect="1"/>
          </p:cNvPicPr>
          <p:nvPr/>
        </p:nvPicPr>
        <p:blipFill>
          <a:blip r:embed="rId4"/>
          <a:stretch>
            <a:fillRect/>
          </a:stretch>
        </p:blipFill>
        <p:spPr>
          <a:xfrm>
            <a:off x="1293935" y="1389042"/>
            <a:ext cx="10001694" cy="5314074"/>
          </a:xfrm>
          <a:prstGeom prst="rect">
            <a:avLst/>
          </a:prstGeom>
        </p:spPr>
      </p:pic>
    </p:spTree>
    <p:extLst>
      <p:ext uri="{BB962C8B-B14F-4D97-AF65-F5344CB8AC3E}">
        <p14:creationId xmlns:p14="http://schemas.microsoft.com/office/powerpoint/2010/main" val="1644856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Background and Purpose</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8C492D-4946-16E9-FCAE-4B506358B2CE}"/>
              </a:ext>
            </a:extLst>
          </p:cNvPr>
          <p:cNvSpPr txBox="1"/>
          <p:nvPr/>
        </p:nvSpPr>
        <p:spPr>
          <a:xfrm>
            <a:off x="410328" y="1422905"/>
            <a:ext cx="11371344" cy="5878532"/>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LIHEAP Website Navigator </a:t>
            </a:r>
            <a:r>
              <a:rPr lang="en-US" sz="2400" dirty="0">
                <a:latin typeface="Times New Roman" panose="02020603050405020304" pitchFamily="18" charset="0"/>
                <a:cs typeface="Times New Roman" panose="02020603050405020304" pitchFamily="18" charset="0"/>
              </a:rPr>
              <a:t>is a navigation tool to help LIHEAP grantees, stakeholders, and the public find LIHEAP information they need across the three federal LIHEAP websites.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Website Navigator is intended as a “one-click” resource to help locate any kind of LIHEAP resources or publishes that are available from HHS.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Website Navigator was developed with the participation and input of grantees in the Performance Management Implementation Work Group (PMIWG) and OCS.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icon to the Website Navigator is located on each of the three federal LIHEAP websites.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128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Options / Features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8C492D-4946-16E9-FCAE-4B506358B2CE}"/>
              </a:ext>
            </a:extLst>
          </p:cNvPr>
          <p:cNvSpPr txBox="1"/>
          <p:nvPr/>
        </p:nvSpPr>
        <p:spPr>
          <a:xfrm>
            <a:off x="410328" y="1584830"/>
            <a:ext cx="11371344" cy="6247864"/>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Testing for the tool found that users vary in how they may think about LIHEAP information categories and how they may search for LIHEAP information.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Website Navigator has three options to help users search for LIHEAP information: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r>
              <a:rPr lang="en-US" sz="2400" dirty="0">
                <a:latin typeface="Times New Roman" panose="02020603050405020304" pitchFamily="18" charset="0"/>
                <a:cs typeface="Times New Roman" panose="02020603050405020304" pitchFamily="18" charset="0"/>
              </a:rPr>
              <a:t>Main Category Topics</a:t>
            </a: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r>
              <a:rPr lang="en-US" sz="2400" dirty="0">
                <a:latin typeface="Times New Roman" panose="02020603050405020304" pitchFamily="18" charset="0"/>
                <a:cs typeface="Times New Roman" panose="02020603050405020304" pitchFamily="18" charset="0"/>
              </a:rPr>
              <a:t>“I’m Looking for” Drop Down Menu</a:t>
            </a: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r>
              <a:rPr lang="en-US" sz="2400" dirty="0">
                <a:latin typeface="Times New Roman" panose="02020603050405020304" pitchFamily="18" charset="0"/>
                <a:cs typeface="Times New Roman" panose="02020603050405020304" pitchFamily="18" charset="0"/>
              </a:rPr>
              <a:t>Search Bar</a:t>
            </a: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3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Main Category Options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8C492D-4946-16E9-FCAE-4B506358B2CE}"/>
              </a:ext>
            </a:extLst>
          </p:cNvPr>
          <p:cNvSpPr txBox="1"/>
          <p:nvPr/>
        </p:nvSpPr>
        <p:spPr>
          <a:xfrm>
            <a:off x="410328" y="1584830"/>
            <a:ext cx="11371344" cy="5139869"/>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menu approach was developed after a comprehensive review of 20+ similar “one-click” website navigators.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9 categories were selected for the tool, and LIHEAP content across the websites was mapped to these categories.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items appear in more than one category if the resource may be relevant in both locations.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Navigator was updated in late 2021 to include updated resources and links.</a:t>
            </a: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310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Main Category Topics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97C4B50-0661-9E62-7788-B3E94A29A12A}"/>
              </a:ext>
            </a:extLst>
          </p:cNvPr>
          <p:cNvPicPr>
            <a:picLocks noChangeAspect="1"/>
          </p:cNvPicPr>
          <p:nvPr/>
        </p:nvPicPr>
        <p:blipFill>
          <a:blip r:embed="rId4"/>
          <a:stretch>
            <a:fillRect/>
          </a:stretch>
        </p:blipFill>
        <p:spPr>
          <a:xfrm>
            <a:off x="0" y="520889"/>
            <a:ext cx="12192000" cy="5816222"/>
          </a:xfrm>
          <a:prstGeom prst="rect">
            <a:avLst/>
          </a:prstGeom>
        </p:spPr>
      </p:pic>
    </p:spTree>
    <p:extLst>
      <p:ext uri="{BB962C8B-B14F-4D97-AF65-F5344CB8AC3E}">
        <p14:creationId xmlns:p14="http://schemas.microsoft.com/office/powerpoint/2010/main" val="1413240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“I’m Look for” Dropdown Menu</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8C492D-4946-16E9-FCAE-4B506358B2CE}"/>
              </a:ext>
            </a:extLst>
          </p:cNvPr>
          <p:cNvSpPr txBox="1"/>
          <p:nvPr/>
        </p:nvSpPr>
        <p:spPr>
          <a:xfrm>
            <a:off x="410328" y="1584830"/>
            <a:ext cx="11371344" cy="4031873"/>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During development of the Navigator, NCAT conducted a review of website analytics and searches to determine what resources were most used or search for.</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resources and links to the existing federal website homepages were included in a dropdown menu for users who may want to quickly find a resource or who have difficulty locating it in the main categories.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B44930-5583-2F20-A200-58FED8E24B52}"/>
              </a:ext>
            </a:extLst>
          </p:cNvPr>
          <p:cNvPicPr>
            <a:picLocks noChangeAspect="1"/>
          </p:cNvPicPr>
          <p:nvPr/>
        </p:nvPicPr>
        <p:blipFill>
          <a:blip r:embed="rId4"/>
          <a:stretch>
            <a:fillRect/>
          </a:stretch>
        </p:blipFill>
        <p:spPr>
          <a:xfrm>
            <a:off x="3843336" y="4672078"/>
            <a:ext cx="4505325" cy="1314450"/>
          </a:xfrm>
          <a:prstGeom prst="rect">
            <a:avLst/>
          </a:prstGeom>
        </p:spPr>
      </p:pic>
    </p:spTree>
    <p:extLst>
      <p:ext uri="{BB962C8B-B14F-4D97-AF65-F5344CB8AC3E}">
        <p14:creationId xmlns:p14="http://schemas.microsoft.com/office/powerpoint/2010/main" val="98845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A7E9-B199-5127-EC89-CCFA520EA709}"/>
              </a:ext>
            </a:extLst>
          </p:cNvPr>
          <p:cNvSpPr>
            <a:spLocks noGrp="1"/>
          </p:cNvSpPr>
          <p:nvPr>
            <p:ph type="title"/>
          </p:nvPr>
        </p:nvSpPr>
        <p:spPr>
          <a:xfrm>
            <a:off x="609600" y="0"/>
            <a:ext cx="10972800" cy="694482"/>
          </a:xfrm>
        </p:spPr>
        <p:txBody>
          <a:bodyPr lIns="91440" tIns="45720" rIns="91440" bIns="45720" anchor="t"/>
          <a:lstStyle/>
          <a:p>
            <a:r>
              <a:rPr lang="en-US" sz="2400" dirty="0">
                <a:latin typeface="Times New Roman" panose="02020603050405020304" pitchFamily="18" charset="0"/>
                <a:cs typeface="Times New Roman" panose="02020603050405020304" pitchFamily="18" charset="0"/>
              </a:rPr>
              <a:t>LIHEAP Websites Supported by HHS Office of Community Services (OCS)</a:t>
            </a:r>
            <a:endParaRPr lang="en-US" sz="2400" dirty="0"/>
          </a:p>
        </p:txBody>
      </p:sp>
      <p:sp>
        <p:nvSpPr>
          <p:cNvPr id="11" name="Slide Number Placeholder 10">
            <a:extLst>
              <a:ext uri="{FF2B5EF4-FFF2-40B4-BE49-F238E27FC236}">
                <a16:creationId xmlns:a16="http://schemas.microsoft.com/office/drawing/2014/main" id="{8A489788-D810-C5D9-8DF8-A3297D6F56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41F15578-75F0-9376-289D-C5E18EB685E9}"/>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pic>
        <p:nvPicPr>
          <p:cNvPr id="9" name="Picture 8">
            <a:extLst>
              <a:ext uri="{FF2B5EF4-FFF2-40B4-BE49-F238E27FC236}">
                <a16:creationId xmlns:a16="http://schemas.microsoft.com/office/drawing/2014/main" id="{2649D497-6BEF-623F-540A-5376DC92C5AA}"/>
              </a:ext>
            </a:extLst>
          </p:cNvPr>
          <p:cNvPicPr>
            <a:picLocks noChangeAspect="1"/>
          </p:cNvPicPr>
          <p:nvPr/>
        </p:nvPicPr>
        <p:blipFill>
          <a:blip r:embed="rId3"/>
          <a:stretch>
            <a:fillRect/>
          </a:stretch>
        </p:blipFill>
        <p:spPr>
          <a:xfrm>
            <a:off x="6932141" y="4029130"/>
            <a:ext cx="5181411" cy="2828870"/>
          </a:xfrm>
          <a:prstGeom prst="rect">
            <a:avLst/>
          </a:prstGeom>
        </p:spPr>
      </p:pic>
      <p:pic>
        <p:nvPicPr>
          <p:cNvPr id="10" name="Picture 9">
            <a:extLst>
              <a:ext uri="{FF2B5EF4-FFF2-40B4-BE49-F238E27FC236}">
                <a16:creationId xmlns:a16="http://schemas.microsoft.com/office/drawing/2014/main" id="{2BE15BCF-3094-766A-7486-83BBEC4A41F6}"/>
              </a:ext>
            </a:extLst>
          </p:cNvPr>
          <p:cNvPicPr>
            <a:picLocks noChangeAspect="1"/>
          </p:cNvPicPr>
          <p:nvPr/>
        </p:nvPicPr>
        <p:blipFill rotWithShape="1">
          <a:blip r:embed="rId4"/>
          <a:srcRect b="1606"/>
          <a:stretch/>
        </p:blipFill>
        <p:spPr>
          <a:xfrm>
            <a:off x="160186" y="4187621"/>
            <a:ext cx="4560678" cy="2597803"/>
          </a:xfrm>
          <a:prstGeom prst="rect">
            <a:avLst/>
          </a:prstGeom>
        </p:spPr>
      </p:pic>
      <p:pic>
        <p:nvPicPr>
          <p:cNvPr id="14" name="Picture 13">
            <a:extLst>
              <a:ext uri="{FF2B5EF4-FFF2-40B4-BE49-F238E27FC236}">
                <a16:creationId xmlns:a16="http://schemas.microsoft.com/office/drawing/2014/main" id="{7A417046-721D-E0FA-433A-51DBB943EDF7}"/>
              </a:ext>
            </a:extLst>
          </p:cNvPr>
          <p:cNvPicPr>
            <a:picLocks noChangeAspect="1"/>
          </p:cNvPicPr>
          <p:nvPr/>
        </p:nvPicPr>
        <p:blipFill rotWithShape="1">
          <a:blip r:embed="rId5"/>
          <a:srcRect b="5167"/>
          <a:stretch/>
        </p:blipFill>
        <p:spPr>
          <a:xfrm>
            <a:off x="3723608" y="1204521"/>
            <a:ext cx="4744770" cy="2505982"/>
          </a:xfrm>
          <a:prstGeom prst="rect">
            <a:avLst/>
          </a:prstGeom>
        </p:spPr>
      </p:pic>
      <p:sp>
        <p:nvSpPr>
          <p:cNvPr id="15" name="Title 1">
            <a:extLst>
              <a:ext uri="{FF2B5EF4-FFF2-40B4-BE49-F238E27FC236}">
                <a16:creationId xmlns:a16="http://schemas.microsoft.com/office/drawing/2014/main" id="{617FCB03-0BE1-FA39-B455-0FC5D0A529F6}"/>
              </a:ext>
            </a:extLst>
          </p:cNvPr>
          <p:cNvSpPr txBox="1">
            <a:spLocks/>
          </p:cNvSpPr>
          <p:nvPr/>
        </p:nvSpPr>
        <p:spPr>
          <a:xfrm>
            <a:off x="3906364" y="860868"/>
            <a:ext cx="4379259" cy="618844"/>
          </a:xfrm>
          <a:prstGeom prst="rect">
            <a:avLst/>
          </a:prstGeom>
        </p:spPr>
        <p:txBody>
          <a:bodyPr>
            <a:normAutofit/>
          </a:bodyPr>
          <a:lstStyle>
            <a:lvl1pPr algn="ctr" defTabSz="685800" rtl="0" eaLnBrk="1" latinLnBrk="0" hangingPunct="1">
              <a:spcBef>
                <a:spcPct val="0"/>
              </a:spcBef>
              <a:buNone/>
              <a:defRPr sz="3300" kern="1200">
                <a:solidFill>
                  <a:srgbClr val="F8F8F8"/>
                </a:solidFill>
                <a:latin typeface="+mj-lt"/>
                <a:ea typeface="+mj-ea"/>
                <a:cs typeface="+mj-cs"/>
              </a:defRPr>
            </a:lvl1pPr>
          </a:lstStyle>
          <a:p>
            <a:r>
              <a:rPr lang="en-US" sz="2000" u="sng" dirty="0">
                <a:solidFill>
                  <a:srgbClr val="001489"/>
                </a:solidFill>
                <a:latin typeface="Times New Roman" panose="02020603050405020304" pitchFamily="18" charset="0"/>
                <a:cs typeface="Times New Roman" panose="02020603050405020304" pitchFamily="18" charset="0"/>
                <a:hlinkClick r:id="rId6"/>
              </a:rPr>
              <a:t>HHS LIHEAP Website</a:t>
            </a:r>
            <a:endParaRPr lang="en-US" sz="2000" u="sng" dirty="0">
              <a:solidFill>
                <a:srgbClr val="001489"/>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9D436877-290D-D1C0-4902-80EA712D268D}"/>
              </a:ext>
            </a:extLst>
          </p:cNvPr>
          <p:cNvSpPr txBox="1">
            <a:spLocks/>
          </p:cNvSpPr>
          <p:nvPr/>
        </p:nvSpPr>
        <p:spPr>
          <a:xfrm>
            <a:off x="250895" y="3535552"/>
            <a:ext cx="4379259" cy="6188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u="sng" dirty="0">
                <a:latin typeface="Times New Roman" panose="02020603050405020304" pitchFamily="18" charset="0"/>
                <a:cs typeface="Times New Roman" panose="02020603050405020304" pitchFamily="18" charset="0"/>
                <a:hlinkClick r:id="rId7"/>
              </a:rPr>
              <a:t>LIHEAP Clearinghouse</a:t>
            </a:r>
            <a:endParaRPr lang="en-US" sz="2000" u="sng" dirty="0">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5DE71EAA-A645-B9BE-CFE1-A250D446A30D}"/>
              </a:ext>
            </a:extLst>
          </p:cNvPr>
          <p:cNvSpPr txBox="1">
            <a:spLocks/>
          </p:cNvSpPr>
          <p:nvPr/>
        </p:nvSpPr>
        <p:spPr>
          <a:xfrm>
            <a:off x="7333216" y="3535552"/>
            <a:ext cx="4379259" cy="484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u="sng" dirty="0">
                <a:latin typeface="Times New Roman" panose="02020603050405020304" pitchFamily="18" charset="0"/>
                <a:cs typeface="Times New Roman" panose="02020603050405020304" pitchFamily="18" charset="0"/>
                <a:hlinkClick r:id="rId8"/>
              </a:rPr>
              <a:t>Performance Management Website </a:t>
            </a:r>
            <a:endParaRPr lang="en-US"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91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“I’m Look for” Dropdown Menu</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D4159D-225B-D0AB-7D33-B37E6B6660E8}"/>
              </a:ext>
            </a:extLst>
          </p:cNvPr>
          <p:cNvPicPr>
            <a:picLocks noChangeAspect="1"/>
          </p:cNvPicPr>
          <p:nvPr/>
        </p:nvPicPr>
        <p:blipFill>
          <a:blip r:embed="rId4"/>
          <a:stretch>
            <a:fillRect/>
          </a:stretch>
        </p:blipFill>
        <p:spPr>
          <a:xfrm>
            <a:off x="2938751" y="1897562"/>
            <a:ext cx="6314496" cy="4318002"/>
          </a:xfrm>
          <a:prstGeom prst="rect">
            <a:avLst/>
          </a:prstGeom>
        </p:spPr>
      </p:pic>
    </p:spTree>
    <p:extLst>
      <p:ext uri="{BB962C8B-B14F-4D97-AF65-F5344CB8AC3E}">
        <p14:creationId xmlns:p14="http://schemas.microsoft.com/office/powerpoint/2010/main" val="305755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Website Navigator – Search Bar</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4383462" y="6558141"/>
            <a:ext cx="3425074"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https://liheappm.acf.hhs.gov/navigator.php</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8C492D-4946-16E9-FCAE-4B506358B2CE}"/>
              </a:ext>
            </a:extLst>
          </p:cNvPr>
          <p:cNvSpPr txBox="1"/>
          <p:nvPr/>
        </p:nvSpPr>
        <p:spPr>
          <a:xfrm>
            <a:off x="410328" y="1584830"/>
            <a:ext cx="11371344" cy="3293209"/>
          </a:xfrm>
          <a:prstGeom prst="rect">
            <a:avLst/>
          </a:prstGeom>
          <a:noFill/>
        </p:spPr>
        <p:txBody>
          <a:bodyPr wrap="square">
            <a:spAutoFit/>
          </a:bodyPr>
          <a:lstStyle/>
          <a:p>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Search Bar is included so users can search directly for a resource by name.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Search function will look for resources based on the entered terms.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371600" lvl="2"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EBC9201-0305-24B3-68E6-4A2A42E8606A}"/>
              </a:ext>
            </a:extLst>
          </p:cNvPr>
          <p:cNvPicPr>
            <a:picLocks noChangeAspect="1"/>
          </p:cNvPicPr>
          <p:nvPr/>
        </p:nvPicPr>
        <p:blipFill>
          <a:blip r:embed="rId4"/>
          <a:stretch>
            <a:fillRect/>
          </a:stretch>
        </p:blipFill>
        <p:spPr>
          <a:xfrm>
            <a:off x="2479675" y="4139851"/>
            <a:ext cx="6257925" cy="1476375"/>
          </a:xfrm>
          <a:prstGeom prst="rect">
            <a:avLst/>
          </a:prstGeom>
        </p:spPr>
      </p:pic>
    </p:spTree>
    <p:extLst>
      <p:ext uri="{BB962C8B-B14F-4D97-AF65-F5344CB8AC3E}">
        <p14:creationId xmlns:p14="http://schemas.microsoft.com/office/powerpoint/2010/main" val="207275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Background and Purpose</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F617529-2DE8-121F-4DFF-4CC975503370}"/>
              </a:ext>
            </a:extLst>
          </p:cNvPr>
          <p:cNvPicPr>
            <a:picLocks noChangeAspect="1"/>
          </p:cNvPicPr>
          <p:nvPr/>
        </p:nvPicPr>
        <p:blipFill>
          <a:blip r:embed="rId4"/>
          <a:stretch>
            <a:fillRect/>
          </a:stretch>
        </p:blipFill>
        <p:spPr>
          <a:xfrm>
            <a:off x="2728912" y="1441453"/>
            <a:ext cx="6734175" cy="4914900"/>
          </a:xfrm>
          <a:prstGeom prst="rect">
            <a:avLst/>
          </a:prstGeom>
        </p:spPr>
      </p:pic>
    </p:spTree>
    <p:extLst>
      <p:ext uri="{BB962C8B-B14F-4D97-AF65-F5344CB8AC3E}">
        <p14:creationId xmlns:p14="http://schemas.microsoft.com/office/powerpoint/2010/main" val="66355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Background and Purpose</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716DF0-85B5-10EC-B3D4-0854B8B64FE4}"/>
              </a:ext>
            </a:extLst>
          </p:cNvPr>
          <p:cNvSpPr txBox="1"/>
          <p:nvPr/>
        </p:nvSpPr>
        <p:spPr>
          <a:xfrm>
            <a:off x="410328" y="1247132"/>
            <a:ext cx="11371344" cy="5139869"/>
          </a:xfrm>
          <a:prstGeom prst="rect">
            <a:avLst/>
          </a:prstGeom>
          <a:noFill/>
        </p:spPr>
        <p:txBody>
          <a:bodyPr wrap="square">
            <a:spAutoFit/>
          </a:bodyPr>
          <a:lstStyle/>
          <a:p>
            <a:endParaRPr lang="en-US" sz="1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Grantee Search Portal </a:t>
            </a:r>
            <a:r>
              <a:rPr lang="en-US" sz="2400" dirty="0">
                <a:latin typeface="Times New Roman" panose="02020603050405020304" pitchFamily="18" charset="0"/>
                <a:cs typeface="Times New Roman" panose="02020603050405020304" pitchFamily="18" charset="0"/>
              </a:rPr>
              <a:t>is a web-based tool that allows users to obtain state-level LIHEAP program information based on the search criteria they specify.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Grantee Search Portal was designed by the PMIWG to help grantees: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Systematically select/obtain state-level data or information that is available in each of the separate tables for the Clearinghouse</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Identify LIHEAP state grantees that share similar program design and characteristics</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Find other state grantees sharing similar desired goals or program characteristics of interest.</a:t>
            </a:r>
          </a:p>
        </p:txBody>
      </p:sp>
    </p:spTree>
    <p:extLst>
      <p:ext uri="{BB962C8B-B14F-4D97-AF65-F5344CB8AC3E}">
        <p14:creationId xmlns:p14="http://schemas.microsoft.com/office/powerpoint/2010/main" val="3477394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Functionality</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716DF0-85B5-10EC-B3D4-0854B8B64FE4}"/>
              </a:ext>
            </a:extLst>
          </p:cNvPr>
          <p:cNvSpPr txBox="1"/>
          <p:nvPr/>
        </p:nvSpPr>
        <p:spPr>
          <a:xfrm>
            <a:off x="410328" y="1247132"/>
            <a:ext cx="11371344" cy="3662541"/>
          </a:xfrm>
          <a:prstGeom prst="rect">
            <a:avLst/>
          </a:prstGeom>
          <a:noFill/>
        </p:spPr>
        <p:txBody>
          <a:bodyPr wrap="square">
            <a:spAutoFit/>
          </a:bodyPr>
          <a:lstStyle/>
          <a:p>
            <a:endParaRPr lang="en-US" sz="1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Grantee Search Portal </a:t>
            </a:r>
            <a:r>
              <a:rPr lang="en-US" sz="2400" dirty="0">
                <a:latin typeface="Times New Roman" panose="02020603050405020304" pitchFamily="18" charset="0"/>
                <a:cs typeface="Times New Roman" panose="02020603050405020304" pitchFamily="18" charset="0"/>
              </a:rPr>
              <a:t>allows users to:</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Display the Clearinghouse tables side-by-side based on the elements they want.</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Include states of interest and exclude other states.</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Test out different criteria to see what states have those program characteristics.</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Download results as a CSV or print results for later use.</a:t>
            </a:r>
          </a:p>
        </p:txBody>
      </p:sp>
    </p:spTree>
    <p:extLst>
      <p:ext uri="{BB962C8B-B14F-4D97-AF65-F5344CB8AC3E}">
        <p14:creationId xmlns:p14="http://schemas.microsoft.com/office/powerpoint/2010/main" val="2032996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Process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716DF0-85B5-10EC-B3D4-0854B8B64FE4}"/>
              </a:ext>
            </a:extLst>
          </p:cNvPr>
          <p:cNvSpPr txBox="1"/>
          <p:nvPr/>
        </p:nvSpPr>
        <p:spPr>
          <a:xfrm>
            <a:off x="410328" y="1393436"/>
            <a:ext cx="11371344" cy="4031873"/>
          </a:xfrm>
          <a:prstGeom prst="rect">
            <a:avLst/>
          </a:prstGeom>
          <a:noFill/>
        </p:spPr>
        <p:txBody>
          <a:bodyPr wrap="square">
            <a:spAutoFit/>
          </a:bodyPr>
          <a:lstStyle/>
          <a:p>
            <a:endParaRPr lang="en-US" sz="1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Grantee Search Portal </a:t>
            </a:r>
            <a:r>
              <a:rPr lang="en-US" sz="2400" dirty="0">
                <a:latin typeface="Times New Roman" panose="02020603050405020304" pitchFamily="18" charset="0"/>
                <a:cs typeface="Times New Roman" panose="02020603050405020304" pitchFamily="18" charset="0"/>
              </a:rPr>
              <a:t>has three steps to use the tool:</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Step 1: Select the information you want to get</a:t>
            </a:r>
          </a:p>
          <a:p>
            <a:pPr marL="1257300" lvl="2"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Steps 2: Select filters to look only at states that match the characteristics that you are interested in</a:t>
            </a:r>
          </a:p>
          <a:p>
            <a:pPr marL="1257300" lvl="2"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Step 3: View results and download table as CSV</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652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Step 1</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581AC183-4C5B-06BB-B6DC-C4D78B39F941}"/>
              </a:ext>
            </a:extLst>
          </p:cNvPr>
          <p:cNvPicPr>
            <a:picLocks noChangeAspect="1"/>
          </p:cNvPicPr>
          <p:nvPr/>
        </p:nvPicPr>
        <p:blipFill>
          <a:blip r:embed="rId2"/>
          <a:stretch>
            <a:fillRect/>
          </a:stretch>
        </p:blipFill>
        <p:spPr>
          <a:xfrm>
            <a:off x="301752" y="1244612"/>
            <a:ext cx="11588496" cy="5304754"/>
          </a:xfrm>
          <a:prstGeom prst="rect">
            <a:avLst/>
          </a:prstGeom>
        </p:spPr>
      </p:pic>
      <p:sp>
        <p:nvSpPr>
          <p:cNvPr id="9" name="TextBox 8">
            <a:hlinkClick r:id="rId3"/>
            <a:extLst>
              <a:ext uri="{FF2B5EF4-FFF2-40B4-BE49-F238E27FC236}">
                <a16:creationId xmlns:a16="http://schemas.microsoft.com/office/drawing/2014/main" id="{2071C91D-2EAF-87CC-5078-F57B62848D6A}"/>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4"/>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238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Step 2</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9" name="TextBox 8">
            <a:hlinkClick r:id="rId2"/>
            <a:extLst>
              <a:ext uri="{FF2B5EF4-FFF2-40B4-BE49-F238E27FC236}">
                <a16:creationId xmlns:a16="http://schemas.microsoft.com/office/drawing/2014/main" id="{2071C91D-2EAF-87CC-5078-F57B62848D6A}"/>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820CA59-E7D4-1EA5-FECA-4010255C787A}"/>
              </a:ext>
            </a:extLst>
          </p:cNvPr>
          <p:cNvPicPr>
            <a:picLocks noChangeAspect="1"/>
          </p:cNvPicPr>
          <p:nvPr/>
        </p:nvPicPr>
        <p:blipFill>
          <a:blip r:embed="rId4"/>
          <a:stretch>
            <a:fillRect/>
          </a:stretch>
        </p:blipFill>
        <p:spPr>
          <a:xfrm>
            <a:off x="1822987" y="1207008"/>
            <a:ext cx="8546026" cy="5231544"/>
          </a:xfrm>
          <a:prstGeom prst="rect">
            <a:avLst/>
          </a:prstGeom>
        </p:spPr>
      </p:pic>
    </p:spTree>
    <p:extLst>
      <p:ext uri="{BB962C8B-B14F-4D97-AF65-F5344CB8AC3E}">
        <p14:creationId xmlns:p14="http://schemas.microsoft.com/office/powerpoint/2010/main" val="593990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lstStyle/>
          <a:p>
            <a:r>
              <a:rPr lang="en-US" sz="2400" dirty="0">
                <a:latin typeface="Times New Roman" panose="02020603050405020304" pitchFamily="18" charset="0"/>
                <a:cs typeface="Times New Roman" panose="02020603050405020304" pitchFamily="18" charset="0"/>
              </a:rPr>
              <a:t>LIHEAP Grantee Search Portal – Step 3</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9" name="TextBox 8">
            <a:hlinkClick r:id="rId2"/>
            <a:extLst>
              <a:ext uri="{FF2B5EF4-FFF2-40B4-BE49-F238E27FC236}">
                <a16:creationId xmlns:a16="http://schemas.microsoft.com/office/drawing/2014/main" id="{2071C91D-2EAF-87CC-5078-F57B62848D6A}"/>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BC74194-3EDE-85A7-EF42-FA3EB3D9879C}"/>
              </a:ext>
            </a:extLst>
          </p:cNvPr>
          <p:cNvPicPr>
            <a:picLocks noChangeAspect="1"/>
          </p:cNvPicPr>
          <p:nvPr/>
        </p:nvPicPr>
        <p:blipFill>
          <a:blip r:embed="rId4"/>
          <a:stretch>
            <a:fillRect/>
          </a:stretch>
        </p:blipFill>
        <p:spPr>
          <a:xfrm>
            <a:off x="2459736" y="1119680"/>
            <a:ext cx="6979920" cy="5167280"/>
          </a:xfrm>
          <a:prstGeom prst="rect">
            <a:avLst/>
          </a:prstGeom>
        </p:spPr>
      </p:pic>
    </p:spTree>
    <p:extLst>
      <p:ext uri="{BB962C8B-B14F-4D97-AF65-F5344CB8AC3E}">
        <p14:creationId xmlns:p14="http://schemas.microsoft.com/office/powerpoint/2010/main" val="427255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207818" y="0"/>
            <a:ext cx="11776364" cy="694482"/>
          </a:xfrm>
        </p:spPr>
        <p:txBody>
          <a:bodyPr>
            <a:normAutofit fontScale="90000"/>
          </a:bodyPr>
          <a:lstStyle/>
          <a:p>
            <a:r>
              <a:rPr lang="en-US" sz="2400" dirty="0">
                <a:latin typeface="Times New Roman" panose="02020603050405020304" pitchFamily="18" charset="0"/>
                <a:cs typeface="Times New Roman" panose="02020603050405020304" pitchFamily="18" charset="0"/>
              </a:rPr>
              <a:t>Website Navigator and LIHEAP Grantee Search Portal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 Future Efforts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489"/>
              </a:solidFill>
              <a:effectLst/>
              <a:uLnTx/>
              <a:uFillTx/>
              <a:latin typeface="Century Gothic"/>
              <a:ea typeface="+mn-ea"/>
              <a:cs typeface="+mn-cs"/>
            </a:endParaRPr>
          </a:p>
        </p:txBody>
      </p:sp>
      <p:sp>
        <p:nvSpPr>
          <p:cNvPr id="10" name="TextBox 9">
            <a:hlinkClick r:id="rId2"/>
            <a:extLst>
              <a:ext uri="{FF2B5EF4-FFF2-40B4-BE49-F238E27FC236}">
                <a16:creationId xmlns:a16="http://schemas.microsoft.com/office/drawing/2014/main" id="{F651E8DC-A704-96B6-D4F9-A5BEFB89C7F7}"/>
              </a:ext>
            </a:extLst>
          </p:cNvPr>
          <p:cNvSpPr txBox="1"/>
          <p:nvPr/>
        </p:nvSpPr>
        <p:spPr>
          <a:xfrm>
            <a:off x="3918933" y="6558141"/>
            <a:ext cx="4354135"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https://liheappm.acf.hhs.gov/datawarehouse/grantee_search_portal/</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716DF0-85B5-10EC-B3D4-0854B8B64FE4}"/>
              </a:ext>
            </a:extLst>
          </p:cNvPr>
          <p:cNvSpPr txBox="1"/>
          <p:nvPr/>
        </p:nvSpPr>
        <p:spPr>
          <a:xfrm>
            <a:off x="410328" y="1393436"/>
            <a:ext cx="11371344" cy="4401205"/>
          </a:xfrm>
          <a:prstGeom prst="rect">
            <a:avLst/>
          </a:prstGeom>
          <a:noFill/>
        </p:spPr>
        <p:txBody>
          <a:bodyPr wrap="square">
            <a:spAutoFit/>
          </a:bodyPr>
          <a:lstStyle/>
          <a:p>
            <a:endParaRPr lang="en-US" sz="1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OCS and the PMIWG are continuously working to identify ways to make LIHEAP information easier to locate and more accessible for use.</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the Website Navigator and the Grantee Search Portal require regular updates as new content becomes available.  Please alert the APPRISE team if you see information that requires updates.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information you would like see included in these tools, please share them with us.  This tool is intended to help you!</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78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A7E9-B199-5127-EC89-CCFA520EA709}"/>
              </a:ext>
            </a:extLst>
          </p:cNvPr>
          <p:cNvSpPr>
            <a:spLocks noGrp="1"/>
          </p:cNvSpPr>
          <p:nvPr>
            <p:ph type="title"/>
          </p:nvPr>
        </p:nvSpPr>
        <p:spPr>
          <a:xfrm>
            <a:off x="609598" y="0"/>
            <a:ext cx="10972800" cy="694482"/>
          </a:xfrm>
        </p:spPr>
        <p:txBody>
          <a:bodyPr lIns="91440" tIns="45720" rIns="91440" bIns="45720" anchor="t"/>
          <a:lstStyle/>
          <a:p>
            <a:r>
              <a:rPr lang="en-US" sz="2400" dirty="0">
                <a:latin typeface="Times New Roman" panose="02020603050405020304" pitchFamily="18" charset="0"/>
                <a:cs typeface="Times New Roman" panose="02020603050405020304" pitchFamily="18" charset="0"/>
              </a:rPr>
              <a:t>HHS LIHEAP Website – Federal LIHEAP Policy</a:t>
            </a:r>
            <a:endParaRPr lang="en-US" sz="2400" dirty="0"/>
          </a:p>
        </p:txBody>
      </p:sp>
      <p:sp>
        <p:nvSpPr>
          <p:cNvPr id="11" name="Slide Number Placeholder 10">
            <a:extLst>
              <a:ext uri="{FF2B5EF4-FFF2-40B4-BE49-F238E27FC236}">
                <a16:creationId xmlns:a16="http://schemas.microsoft.com/office/drawing/2014/main" id="{8A489788-D810-C5D9-8DF8-A3297D6F56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2" name="Content Placeholder 11">
            <a:extLst>
              <a:ext uri="{FF2B5EF4-FFF2-40B4-BE49-F238E27FC236}">
                <a16:creationId xmlns:a16="http://schemas.microsoft.com/office/drawing/2014/main" id="{15447922-D51D-5FFB-5237-090F84D42FC6}"/>
              </a:ext>
            </a:extLst>
          </p:cNvPr>
          <p:cNvPicPr>
            <a:picLocks noGrp="1" noChangeAspect="1"/>
          </p:cNvPicPr>
          <p:nvPr>
            <p:ph sz="half" idx="2"/>
          </p:nvPr>
        </p:nvPicPr>
        <p:blipFill>
          <a:blip r:embed="rId3"/>
          <a:stretch>
            <a:fillRect/>
          </a:stretch>
        </p:blipFill>
        <p:spPr>
          <a:xfrm>
            <a:off x="1992208" y="1156097"/>
            <a:ext cx="8207581" cy="5059467"/>
          </a:xfrm>
        </p:spPr>
      </p:pic>
      <p:sp>
        <p:nvSpPr>
          <p:cNvPr id="13" name="Content Placeholder 2">
            <a:extLst>
              <a:ext uri="{FF2B5EF4-FFF2-40B4-BE49-F238E27FC236}">
                <a16:creationId xmlns:a16="http://schemas.microsoft.com/office/drawing/2014/main" id="{9C8900B1-E7CF-A1D5-920E-51409EB46B91}"/>
              </a:ext>
            </a:extLst>
          </p:cNvPr>
          <p:cNvSpPr txBox="1">
            <a:spLocks/>
          </p:cNvSpPr>
          <p:nvPr/>
        </p:nvSpPr>
        <p:spPr>
          <a:xfrm>
            <a:off x="3569854" y="6356353"/>
            <a:ext cx="5384800" cy="365125"/>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hlinkClick r:id="rId4"/>
              </a:rPr>
              <a:t>https://www.acf.hhs.gov/ocs/low-income-home-energy-assistance-program-liheap</a:t>
            </a:r>
            <a:endParaRPr lang="en-US"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1F15578-75F0-9376-289D-C5E18EB685E9}"/>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406889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068" y="3096601"/>
            <a:ext cx="12990135" cy="1329595"/>
          </a:xfrm>
        </p:spPr>
        <p:txBody>
          <a:bodyPr/>
          <a:lstStyle/>
          <a:p>
            <a:pPr algn="ctr"/>
            <a:r>
              <a:rPr lang="en-US" altLang="en-US" sz="4800" dirty="0">
                <a:latin typeface="Times New Roman" panose="02020603050405020304" pitchFamily="18" charset="0"/>
                <a:cs typeface="Times New Roman" panose="02020603050405020304" pitchFamily="18" charset="0"/>
              </a:rPr>
              <a:t>Section #4 – Website Navigator</a:t>
            </a:r>
            <a:br>
              <a:rPr lang="en-US" altLang="en-US" sz="4800" dirty="0">
                <a:latin typeface="Times New Roman" panose="02020603050405020304" pitchFamily="18" charset="0"/>
                <a:cs typeface="Times New Roman" panose="02020603050405020304" pitchFamily="18" charset="0"/>
              </a:rPr>
            </a:br>
            <a:r>
              <a:rPr lang="en-US" altLang="en-US" sz="4800" dirty="0">
                <a:latin typeface="Times New Roman" panose="02020603050405020304" pitchFamily="18" charset="0"/>
                <a:cs typeface="Times New Roman" panose="02020603050405020304" pitchFamily="18" charset="0"/>
              </a:rPr>
              <a:t>Q&amp;A</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pic>
        <p:nvPicPr>
          <p:cNvPr id="3" name="Picture 2">
            <a:extLst>
              <a:ext uri="{FF2B5EF4-FFF2-40B4-BE49-F238E27FC236}">
                <a16:creationId xmlns:a16="http://schemas.microsoft.com/office/drawing/2014/main" id="{1D329F85-A0B7-EAB5-D5B5-7A024003B44C}"/>
              </a:ext>
            </a:extLst>
          </p:cNvPr>
          <p:cNvPicPr>
            <a:picLocks noChangeAspect="1"/>
          </p:cNvPicPr>
          <p:nvPr/>
        </p:nvPicPr>
        <p:blipFill>
          <a:blip r:embed="rId5"/>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1983137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A7E9-B199-5127-EC89-CCFA520EA709}"/>
              </a:ext>
            </a:extLst>
          </p:cNvPr>
          <p:cNvSpPr>
            <a:spLocks noGrp="1"/>
          </p:cNvSpPr>
          <p:nvPr>
            <p:ph type="title"/>
          </p:nvPr>
        </p:nvSpPr>
        <p:spPr>
          <a:xfrm>
            <a:off x="609600" y="0"/>
            <a:ext cx="10972800" cy="694482"/>
          </a:xfrm>
        </p:spPr>
        <p:txBody>
          <a:bodyPr lIns="91440" tIns="45720" rIns="91440" bIns="45720" anchor="t"/>
          <a:lstStyle/>
          <a:p>
            <a:r>
              <a:rPr lang="en-US" sz="2400" dirty="0">
                <a:latin typeface="Times New Roman" panose="02020603050405020304" pitchFamily="18" charset="0"/>
                <a:cs typeface="Times New Roman" panose="02020603050405020304" pitchFamily="18" charset="0"/>
              </a:rPr>
              <a:t>LIHEAP Clearinghouse Website – State, Tribal, and Territorial Data </a:t>
            </a:r>
            <a:endParaRPr lang="en-US" sz="2400" dirty="0"/>
          </a:p>
        </p:txBody>
      </p:sp>
      <p:sp>
        <p:nvSpPr>
          <p:cNvPr id="11" name="Slide Number Placeholder 10">
            <a:extLst>
              <a:ext uri="{FF2B5EF4-FFF2-40B4-BE49-F238E27FC236}">
                <a16:creationId xmlns:a16="http://schemas.microsoft.com/office/drawing/2014/main" id="{8A489788-D810-C5D9-8DF8-A3297D6F56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1F15578-75F0-9376-289D-C5E18EB685E9}"/>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pic>
        <p:nvPicPr>
          <p:cNvPr id="6" name="Content Placeholder 5">
            <a:extLst>
              <a:ext uri="{FF2B5EF4-FFF2-40B4-BE49-F238E27FC236}">
                <a16:creationId xmlns:a16="http://schemas.microsoft.com/office/drawing/2014/main" id="{68D4ABBD-7887-29DC-6501-4FF492E12E50}"/>
              </a:ext>
            </a:extLst>
          </p:cNvPr>
          <p:cNvPicPr>
            <a:picLocks noGrp="1" noChangeAspect="1"/>
          </p:cNvPicPr>
          <p:nvPr>
            <p:ph sz="half" idx="2"/>
          </p:nvPr>
        </p:nvPicPr>
        <p:blipFill>
          <a:blip r:embed="rId3"/>
          <a:stretch>
            <a:fillRect/>
          </a:stretch>
        </p:blipFill>
        <p:spPr>
          <a:xfrm>
            <a:off x="1681384" y="1172553"/>
            <a:ext cx="8829231" cy="5183800"/>
          </a:xfrm>
        </p:spPr>
      </p:pic>
      <p:sp>
        <p:nvSpPr>
          <p:cNvPr id="10" name="Content Placeholder 2">
            <a:extLst>
              <a:ext uri="{FF2B5EF4-FFF2-40B4-BE49-F238E27FC236}">
                <a16:creationId xmlns:a16="http://schemas.microsoft.com/office/drawing/2014/main" id="{F59512C7-B0A0-E71A-5389-5CE6860B6A14}"/>
              </a:ext>
            </a:extLst>
          </p:cNvPr>
          <p:cNvSpPr txBox="1">
            <a:spLocks/>
          </p:cNvSpPr>
          <p:nvPr/>
        </p:nvSpPr>
        <p:spPr>
          <a:xfrm>
            <a:off x="5125815" y="6356353"/>
            <a:ext cx="5384800" cy="365125"/>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hlinkClick r:id="rId4"/>
              </a:rPr>
              <a:t>https://liheapch.acf.hhs.gov/</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36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A7E9-B199-5127-EC89-CCFA520EA709}"/>
              </a:ext>
            </a:extLst>
          </p:cNvPr>
          <p:cNvSpPr>
            <a:spLocks noGrp="1"/>
          </p:cNvSpPr>
          <p:nvPr>
            <p:ph type="title"/>
          </p:nvPr>
        </p:nvSpPr>
        <p:spPr>
          <a:xfrm>
            <a:off x="609600" y="0"/>
            <a:ext cx="10972800" cy="694482"/>
          </a:xfrm>
        </p:spPr>
        <p:txBody>
          <a:bodyPr lIns="91440" tIns="45720" rIns="91440" bIns="45720" anchor="t"/>
          <a:lstStyle/>
          <a:p>
            <a:r>
              <a:rPr lang="en-US" sz="2400" dirty="0">
                <a:latin typeface="Times New Roman" panose="02020603050405020304" pitchFamily="18" charset="0"/>
                <a:cs typeface="Times New Roman" panose="02020603050405020304" pitchFamily="18" charset="0"/>
              </a:rPr>
              <a:t>LIHEAP Performance Management Website – LIHEAP Performance Statistics</a:t>
            </a:r>
            <a:endParaRPr lang="en-US" sz="2400" dirty="0"/>
          </a:p>
        </p:txBody>
      </p:sp>
      <p:sp>
        <p:nvSpPr>
          <p:cNvPr id="11" name="Slide Number Placeholder 10">
            <a:extLst>
              <a:ext uri="{FF2B5EF4-FFF2-40B4-BE49-F238E27FC236}">
                <a16:creationId xmlns:a16="http://schemas.microsoft.com/office/drawing/2014/main" id="{8A489788-D810-C5D9-8DF8-A3297D6F56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4E424-CA11-4AF0-BB9E-DF9A12EE90A4}" type="slidenum">
              <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1F15578-75F0-9376-289D-C5E18EB685E9}"/>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2D5A2845-3A75-7EDD-AFBF-FDD701FA5266}"/>
              </a:ext>
            </a:extLst>
          </p:cNvPr>
          <p:cNvPicPr>
            <a:picLocks noChangeAspect="1"/>
          </p:cNvPicPr>
          <p:nvPr/>
        </p:nvPicPr>
        <p:blipFill rotWithShape="1">
          <a:blip r:embed="rId3"/>
          <a:srcRect t="1" b="8451"/>
          <a:stretch/>
        </p:blipFill>
        <p:spPr>
          <a:xfrm>
            <a:off x="2230886" y="1147460"/>
            <a:ext cx="7730227" cy="5137948"/>
          </a:xfrm>
          <a:prstGeom prst="rect">
            <a:avLst/>
          </a:prstGeom>
        </p:spPr>
      </p:pic>
      <p:sp>
        <p:nvSpPr>
          <p:cNvPr id="12" name="Content Placeholder 2">
            <a:extLst>
              <a:ext uri="{FF2B5EF4-FFF2-40B4-BE49-F238E27FC236}">
                <a16:creationId xmlns:a16="http://schemas.microsoft.com/office/drawing/2014/main" id="{0D524F73-DC95-41A5-0B97-D78B5872C2FE}"/>
              </a:ext>
            </a:extLst>
          </p:cNvPr>
          <p:cNvSpPr txBox="1">
            <a:spLocks/>
          </p:cNvSpPr>
          <p:nvPr/>
        </p:nvSpPr>
        <p:spPr>
          <a:xfrm>
            <a:off x="5125815" y="6356353"/>
            <a:ext cx="5384800" cy="365125"/>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latin typeface="Times New Roman" panose="02020603050405020304" pitchFamily="18" charset="0"/>
                <a:cs typeface="Times New Roman" panose="02020603050405020304" pitchFamily="18" charset="0"/>
                <a:hlinkClick r:id="rId4"/>
              </a:rPr>
              <a:t>https://liheappm.acf.hhs.gov/</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42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E03ED-C1C7-A7F6-47EE-F63DA2C8754E}"/>
              </a:ext>
            </a:extLst>
          </p:cNvPr>
          <p:cNvPicPr>
            <a:picLocks noChangeAspect="1"/>
          </p:cNvPicPr>
          <p:nvPr/>
        </p:nvPicPr>
        <p:blipFill>
          <a:blip r:embed="rId2"/>
          <a:stretch>
            <a:fillRect/>
          </a:stretch>
        </p:blipFill>
        <p:spPr>
          <a:xfrm>
            <a:off x="2589093" y="1115499"/>
            <a:ext cx="6817908" cy="5240854"/>
          </a:xfrm>
          <a:prstGeom prst="rect">
            <a:avLst/>
          </a:prstGeom>
        </p:spPr>
      </p:pic>
      <p:sp>
        <p:nvSpPr>
          <p:cNvPr id="2" name="Title 1">
            <a:extLst>
              <a:ext uri="{FF2B5EF4-FFF2-40B4-BE49-F238E27FC236}">
                <a16:creationId xmlns:a16="http://schemas.microsoft.com/office/drawing/2014/main" id="{576C188B-1154-FF11-BCFD-C6CEC42D3382}"/>
              </a:ext>
            </a:extLst>
          </p:cNvPr>
          <p:cNvSpPr>
            <a:spLocks noGrp="1"/>
          </p:cNvSpPr>
          <p:nvPr>
            <p:ph type="title"/>
          </p:nvPr>
        </p:nvSpPr>
        <p:spPr>
          <a:xfrm>
            <a:off x="106218" y="0"/>
            <a:ext cx="11776364" cy="694482"/>
          </a:xfrm>
        </p:spPr>
        <p:txBody>
          <a:bodyPr/>
          <a:lstStyle/>
          <a:p>
            <a:r>
              <a:rPr lang="en-US" sz="2400" dirty="0">
                <a:latin typeface="Times New Roman" panose="02020603050405020304" pitchFamily="18" charset="0"/>
                <a:cs typeface="Times New Roman" panose="02020603050405020304" pitchFamily="18" charset="0"/>
              </a:rPr>
              <a:t>National Energy Assistance Directors Association – LIHEAP Grantee Organization/ Not OCS</a:t>
            </a:r>
          </a:p>
        </p:txBody>
      </p:sp>
      <p:sp>
        <p:nvSpPr>
          <p:cNvPr id="5" name="Slide Number Placeholder 4">
            <a:extLst>
              <a:ext uri="{FF2B5EF4-FFF2-40B4-BE49-F238E27FC236}">
                <a16:creationId xmlns:a16="http://schemas.microsoft.com/office/drawing/2014/main" id="{9D37C712-CD9E-703B-B315-295D91D7527F}"/>
              </a:ext>
            </a:extLst>
          </p:cNvPr>
          <p:cNvSpPr>
            <a:spLocks noGrp="1"/>
          </p:cNvSpPr>
          <p:nvPr>
            <p:ph type="sldNum" sz="quarter" idx="12"/>
          </p:nvPr>
        </p:nvSpPr>
        <p:spPr/>
        <p:txBody>
          <a:bodyPr/>
          <a:lstStyle/>
          <a:p>
            <a:fld id="{06C4E424-CA11-4AF0-BB9E-DF9A12EE90A4}" type="slidenum">
              <a:rPr lang="en-US" smtClean="0">
                <a:solidFill>
                  <a:srgbClr val="000000"/>
                </a:solidFill>
                <a:latin typeface="Times New Roman" panose="02020603050405020304" pitchFamily="18" charset="0"/>
                <a:cs typeface="Times New Roman" panose="02020603050405020304" pitchFamily="18" charset="0"/>
              </a:rPr>
              <a:t>8</a:t>
            </a:fld>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80247E-B0DC-3C0D-0BB9-194098C9D608}"/>
              </a:ext>
            </a:extLst>
          </p:cNvPr>
          <p:cNvSpPr txBox="1"/>
          <p:nvPr/>
        </p:nvSpPr>
        <p:spPr>
          <a:xfrm>
            <a:off x="0" y="6215564"/>
            <a:ext cx="2729753" cy="642436"/>
          </a:xfrm>
          <a:prstGeom prst="rect">
            <a:avLst/>
          </a:prstGeom>
          <a:solidFill>
            <a:srgbClr val="FFFFFF"/>
          </a:solidFill>
        </p:spPr>
        <p:txBody>
          <a:bodyPr wrap="square" rtlCol="0">
            <a:spAutoFit/>
          </a:bodyPr>
          <a:lstStyle/>
          <a:p>
            <a:endParaRPr lang="en-US" dirty="0"/>
          </a:p>
        </p:txBody>
      </p:sp>
      <p:sp>
        <p:nvSpPr>
          <p:cNvPr id="7" name="Content Placeholder 2">
            <a:extLst>
              <a:ext uri="{FF2B5EF4-FFF2-40B4-BE49-F238E27FC236}">
                <a16:creationId xmlns:a16="http://schemas.microsoft.com/office/drawing/2014/main" id="{24445636-8AF3-B57A-148C-68885B8DD3BC}"/>
              </a:ext>
            </a:extLst>
          </p:cNvPr>
          <p:cNvSpPr txBox="1">
            <a:spLocks/>
          </p:cNvSpPr>
          <p:nvPr/>
        </p:nvSpPr>
        <p:spPr>
          <a:xfrm>
            <a:off x="5661842" y="6356353"/>
            <a:ext cx="5384800" cy="365125"/>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latin typeface="Times New Roman" panose="02020603050405020304" pitchFamily="18" charset="0"/>
                <a:cs typeface="Times New Roman" panose="02020603050405020304" pitchFamily="18" charset="0"/>
                <a:hlinkClick r:id="rId3"/>
              </a:rPr>
              <a:t>https://neada.org/</a:t>
            </a:r>
            <a:endParaRPr lang="en-US"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8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515" y="3096601"/>
            <a:ext cx="12629030" cy="1329595"/>
          </a:xfrm>
        </p:spPr>
        <p:txBody>
          <a:bodyPr/>
          <a:lstStyle/>
          <a:p>
            <a:pPr algn="ctr"/>
            <a:r>
              <a:rPr lang="en-US" altLang="en-US" sz="4800" dirty="0">
                <a:latin typeface="Times New Roman" panose="02020603050405020304" pitchFamily="18" charset="0"/>
                <a:cs typeface="Times New Roman" panose="02020603050405020304" pitchFamily="18" charset="0"/>
              </a:rPr>
              <a:t>Section #2 – LIHEAP Clearinghouse State Snapshots</a:t>
            </a:r>
            <a:endParaRPr lang="en-US" sz="4800" dirty="0">
              <a:latin typeface="Times New Roman" panose="02020603050405020304" pitchFamily="18" charset="0"/>
              <a:cs typeface="Times New Roman" panose="02020603050405020304" pitchFamily="18" charset="0"/>
            </a:endParaRPr>
          </a:p>
        </p:txBody>
      </p:sp>
      <p:pic>
        <p:nvPicPr>
          <p:cNvPr id="1026" name="Picture 2" descr="The National Center for Appropriate Technology – Working for a sustainable  future since 1976">
            <a:extLst>
              <a:ext uri="{FF2B5EF4-FFF2-40B4-BE49-F238E27FC236}">
                <a16:creationId xmlns:a16="http://schemas.microsoft.com/office/drawing/2014/main" id="{D53E61AC-3B15-4F84-8D3B-609C0B978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9" y="5513354"/>
            <a:ext cx="33337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83AB8690-2034-E0EE-5677-77AF83C5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029" y="5347447"/>
            <a:ext cx="2657252" cy="1331940"/>
          </a:xfrm>
          <a:prstGeom prst="rect">
            <a:avLst/>
          </a:prstGeom>
        </p:spPr>
      </p:pic>
    </p:spTree>
    <p:extLst>
      <p:ext uri="{BB962C8B-B14F-4D97-AF65-F5344CB8AC3E}">
        <p14:creationId xmlns:p14="http://schemas.microsoft.com/office/powerpoint/2010/main" val="406795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HEAP-2">
  <a:themeElements>
    <a:clrScheme name="NCAT">
      <a:dk1>
        <a:srgbClr val="001489"/>
      </a:dk1>
      <a:lt1>
        <a:srgbClr val="F4E59D"/>
      </a:lt1>
      <a:dk2>
        <a:srgbClr val="3E3BF1"/>
      </a:dk2>
      <a:lt2>
        <a:srgbClr val="B5935C"/>
      </a:lt2>
      <a:accent1>
        <a:srgbClr val="418900"/>
      </a:accent1>
      <a:accent2>
        <a:srgbClr val="88002C"/>
      </a:accent2>
      <a:accent3>
        <a:srgbClr val="A5E969"/>
      </a:accent3>
      <a:accent4>
        <a:srgbClr val="F2D653"/>
      </a:accent4>
      <a:accent5>
        <a:srgbClr val="F2B053"/>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HEAP-2" id="{738B9EFD-2612-4415-9283-8158186B83F8}" vid="{3FAECD35-5334-492D-8B4D-F03A15F332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2566</Words>
  <Application>Microsoft Office PowerPoint</Application>
  <PresentationFormat>Widescreen</PresentationFormat>
  <Paragraphs>280</Paragraphs>
  <Slides>50</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Calibri Light</vt:lpstr>
      <vt:lpstr>Century Gothic</vt:lpstr>
      <vt:lpstr>Lato</vt:lpstr>
      <vt:lpstr>Segoe UI</vt:lpstr>
      <vt:lpstr>Times New Roman</vt:lpstr>
      <vt:lpstr>Office Theme</vt:lpstr>
      <vt:lpstr>LIHEAP-2</vt:lpstr>
      <vt:lpstr>PowerPoint Presentation</vt:lpstr>
      <vt:lpstr>LIHEAP Clearinghouse Website – Finding what you need when you need it!</vt:lpstr>
      <vt:lpstr>Section #1 – Understanding LIHEAP Websites</vt:lpstr>
      <vt:lpstr>LIHEAP Websites Supported by HHS Office of Community Services (OCS)</vt:lpstr>
      <vt:lpstr>HHS LIHEAP Website – Federal LIHEAP Policy</vt:lpstr>
      <vt:lpstr>LIHEAP Clearinghouse Website – State, Tribal, and Territorial Data </vt:lpstr>
      <vt:lpstr>LIHEAP Performance Management Website – LIHEAP Performance Statistics</vt:lpstr>
      <vt:lpstr>National Energy Assistance Directors Association – LIHEAP Grantee Organization/ Not OCS</vt:lpstr>
      <vt:lpstr>Section #2 – LIHEAP Clearinghouse State Snapshots</vt:lpstr>
      <vt:lpstr>LIHEAP Clearinghouse Website – State Snapshots</vt:lpstr>
      <vt:lpstr>Selecting a State</vt:lpstr>
      <vt:lpstr>State Information</vt:lpstr>
      <vt:lpstr>LIHEAP Data Federal</vt:lpstr>
      <vt:lpstr>State Energy Assistance and Energy Efficiency </vt:lpstr>
      <vt:lpstr>Utility Energy Assistance and Energy Efficiency </vt:lpstr>
      <vt:lpstr>Charitable Assistance</vt:lpstr>
      <vt:lpstr>Summary of Information</vt:lpstr>
      <vt:lpstr>Information Sources</vt:lpstr>
      <vt:lpstr>Section #2 – LIHEAP Clearinghouse State Snapshots Q&amp;A</vt:lpstr>
      <vt:lpstr>Section #3 – State Programs</vt:lpstr>
      <vt:lpstr>LIHEAP Clearinghouse Website – State Programs</vt:lpstr>
      <vt:lpstr>Resources on State Programs Tab</vt:lpstr>
      <vt:lpstr>State Program Administration</vt:lpstr>
      <vt:lpstr>Plans, Manuals &amp; Delegation Letters</vt:lpstr>
      <vt:lpstr>Alabama State Plan</vt:lpstr>
      <vt:lpstr>Energy Vendor and Local Agency Contracts</vt:lpstr>
      <vt:lpstr>Alabama Vendor Contract</vt:lpstr>
      <vt:lpstr>State Program Analysis - Eligibility</vt:lpstr>
      <vt:lpstr>State Program Analysis – Income Eligibility</vt:lpstr>
      <vt:lpstr>State Program Analysis – State Percent of Poverty Guidelines</vt:lpstr>
      <vt:lpstr>State Program Analysis – State Income Limits Graph</vt:lpstr>
      <vt:lpstr>Section #3 – State Programs Q&amp;A</vt:lpstr>
      <vt:lpstr>Section #4 – Website Navigator</vt:lpstr>
      <vt:lpstr>LIHEAP Website Navigator</vt:lpstr>
      <vt:lpstr>LIHEAP Website Navigator – Background and Purpose</vt:lpstr>
      <vt:lpstr>LIHEAP Website Navigator – Options / Features</vt:lpstr>
      <vt:lpstr>LIHEAP Website Navigator – Main Category Options</vt:lpstr>
      <vt:lpstr>LIHEAP Website Navigator - Main Category Topics</vt:lpstr>
      <vt:lpstr>LIHEAP Website Navigator – “I’m Look for” Dropdown Menu</vt:lpstr>
      <vt:lpstr>LIHEAP Website Navigator – “I’m Look for” Dropdown Menu</vt:lpstr>
      <vt:lpstr>LIHEAP Website Navigator – Search Bar</vt:lpstr>
      <vt:lpstr>LIHEAP Grantee Search Portal - Background and Purpose</vt:lpstr>
      <vt:lpstr>LIHEAP Grantee Search Portal - Background and Purpose</vt:lpstr>
      <vt:lpstr>LIHEAP Grantee Search Portal - Functionality</vt:lpstr>
      <vt:lpstr>LIHEAP Grantee Search Portal – Process</vt:lpstr>
      <vt:lpstr>LIHEAP Grantee Search Portal – Step 1</vt:lpstr>
      <vt:lpstr>LIHEAP Grantee Search Portal – Step 2</vt:lpstr>
      <vt:lpstr>LIHEAP Grantee Search Portal – Step 3</vt:lpstr>
      <vt:lpstr>Website Navigator and LIHEAP Grantee Search Portal  – Future Efforts</vt:lpstr>
      <vt:lpstr>Section #4 – Website Navigator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Dankwah</dc:creator>
  <cp:lastModifiedBy>David Carroll</cp:lastModifiedBy>
  <cp:revision>64</cp:revision>
  <dcterms:created xsi:type="dcterms:W3CDTF">2022-06-27T13:22:45Z</dcterms:created>
  <dcterms:modified xsi:type="dcterms:W3CDTF">2022-06-28T16:59:33Z</dcterms:modified>
</cp:coreProperties>
</file>