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8" r:id="rId1"/>
    <p:sldMasterId id="2147483790" r:id="rId2"/>
    <p:sldMasterId id="2147483803" r:id="rId3"/>
  </p:sldMasterIdLst>
  <p:notesMasterIdLst>
    <p:notesMasterId r:id="rId41"/>
  </p:notesMasterIdLst>
  <p:sldIdLst>
    <p:sldId id="256" r:id="rId4"/>
    <p:sldId id="564" r:id="rId5"/>
    <p:sldId id="563" r:id="rId6"/>
    <p:sldId id="278" r:id="rId7"/>
    <p:sldId id="316" r:id="rId8"/>
    <p:sldId id="308" r:id="rId9"/>
    <p:sldId id="309" r:id="rId10"/>
    <p:sldId id="310" r:id="rId11"/>
    <p:sldId id="317" r:id="rId12"/>
    <p:sldId id="320" r:id="rId13"/>
    <p:sldId id="315" r:id="rId14"/>
    <p:sldId id="311" r:id="rId15"/>
    <p:sldId id="313" r:id="rId16"/>
    <p:sldId id="318" r:id="rId17"/>
    <p:sldId id="319" r:id="rId18"/>
    <p:sldId id="321" r:id="rId19"/>
    <p:sldId id="284" r:id="rId20"/>
    <p:sldId id="279" r:id="rId21"/>
    <p:sldId id="322" r:id="rId22"/>
    <p:sldId id="297" r:id="rId23"/>
    <p:sldId id="302" r:id="rId24"/>
    <p:sldId id="304" r:id="rId25"/>
    <p:sldId id="560" r:id="rId26"/>
    <p:sldId id="287" r:id="rId27"/>
    <p:sldId id="291" r:id="rId28"/>
    <p:sldId id="292" r:id="rId29"/>
    <p:sldId id="293" r:id="rId30"/>
    <p:sldId id="306" r:id="rId31"/>
    <p:sldId id="561" r:id="rId32"/>
    <p:sldId id="288" r:id="rId33"/>
    <p:sldId id="295" r:id="rId34"/>
    <p:sldId id="298" r:id="rId35"/>
    <p:sldId id="303" r:id="rId36"/>
    <p:sldId id="307" r:id="rId37"/>
    <p:sldId id="562" r:id="rId38"/>
    <p:sldId id="559" r:id="rId39"/>
    <p:sldId id="258"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Tw Cen MT" panose="020B0602020104020603" pitchFamily="34" charset="0"/>
      <p:regular r:id="rId50"/>
      <p:bold r:id="rId51"/>
      <p:italic r:id="rId52"/>
      <p:boldItalic r:id="rId53"/>
    </p:embeddedFont>
    <p:embeddedFont>
      <p:font typeface="Wingdings 2" panose="05020102010507070707" pitchFamily="18" charset="2"/>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or Priest" initials="CP" lastIdx="3" clrIdx="0">
    <p:extLst>
      <p:ext uri="{19B8F6BF-5375-455C-9EA6-DF929625EA0E}">
        <p15:presenceInfo xmlns:p15="http://schemas.microsoft.com/office/powerpoint/2012/main" userId="S::Connor-Priest@appriseinc.org::f8f80f41-59a0-467f-a859-142f0099c20b" providerId="AD"/>
      </p:ext>
    </p:extLst>
  </p:cmAuthor>
  <p:cmAuthor id="2" name="Randy" initials="R" lastIdx="10" clrIdx="1">
    <p:extLst>
      <p:ext uri="{19B8F6BF-5375-455C-9EA6-DF929625EA0E}">
        <p15:presenceInfo xmlns:p15="http://schemas.microsoft.com/office/powerpoint/2012/main" userId="Randy" providerId="None"/>
      </p:ext>
    </p:extLst>
  </p:cmAuthor>
  <p:cmAuthor id="3" name="Tracy M.B. Smetana" initials="TMBS" lastIdx="1" clrIdx="2">
    <p:extLst>
      <p:ext uri="{19B8F6BF-5375-455C-9EA6-DF929625EA0E}">
        <p15:presenceInfo xmlns:p15="http://schemas.microsoft.com/office/powerpoint/2012/main" userId="Tracy M.B. Smet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80964" autoAdjust="0"/>
  </p:normalViewPr>
  <p:slideViewPr>
    <p:cSldViewPr snapToGrid="0">
      <p:cViewPr varScale="1">
        <p:scale>
          <a:sx n="69" d="100"/>
          <a:sy n="69" d="100"/>
        </p:scale>
        <p:origin x="1184" y="32"/>
      </p:cViewPr>
      <p:guideLst>
        <p:guide orient="horz" pos="1620"/>
        <p:guide pos="288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5-20T17:18:16.619" idx="10">
    <p:pos x="5616" y="114"/>
    <p:text>Conner I added both the ACF web site for LIHEAP and LIHWAP.  I thougth that APPRISE may have a standard slide with resouces.  I think if we look at one of the more recent presentations this can be located.</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7" name="Google Shape;8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53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947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232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0918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59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i="1" dirty="0"/>
              <a:t>“</a:t>
            </a:r>
            <a:r>
              <a:rPr lang="en-US" sz="1200" i="1" dirty="0">
                <a:latin typeface="Calibri" panose="020F0502020204030204" pitchFamily="34" charset="0"/>
                <a:ea typeface="Calibri" panose="020F0502020204030204" pitchFamily="34" charset="0"/>
              </a:rPr>
              <a:t>the Assurance explicitly required states to make sure that people know about the programs. And that they current federal initiatives encourage grantees to reach out to underserved populations. Each panel is will then about things they are doing to fulfill that objective.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25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we have to have a diverse marketing strategy to reach all of the different population groups that need our program services. We have consulted with a market research firm to analyze our data and make recommendations. We take advantage of the most cost-effective form of advertising by making use of PSA opportunities. We pay attention to cultural issues by working with Hispanic-language radio. We use high technology with geocoded targeting of some advertising. We use lower technology to target households that have participated in prior years and in other types of programs. We even use what you might call our no technology approach. Our clients often have to use public transportation and live in neighborhoods where they would see buses and bus stops. We use those as effective marketing platforms.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7713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enrollment in our mountainous communities is low and there are many low income folks working at the ski resorts in hidden communities within those towns.  We strategically placed marketing boards in areas of those communities, such as a </a:t>
            </a:r>
            <a:r>
              <a:rPr lang="en-US" sz="1200" dirty="0" err="1"/>
              <a:t>carnicerias</a:t>
            </a:r>
            <a:r>
              <a:rPr lang="en-US" sz="1200" dirty="0"/>
              <a:t>, to bring awareness to the program.</a:t>
            </a:r>
          </a:p>
          <a:p>
            <a:r>
              <a:rPr lang="en-US" sz="1200" dirty="0"/>
              <a:t>We also did the outreach boards in our larger metro areas of low income populations and strategically placed them in those communities.  Very successful!</a:t>
            </a:r>
          </a:p>
          <a:p>
            <a:r>
              <a:rPr lang="en-US" sz="1200" dirty="0">
                <a:latin typeface="+mj-lt"/>
              </a:rPr>
              <a:t>We purchased commercial time for "Roku" TV - many low income folks either buy the Roku stick or have it on their television and you can watch Roku for free - you have to pay to opt out of the commercials so many low income households do not pay to opt out.  Again a very successful outreach mechanism.</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441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Social media has become indispensable to our outreach programming, but only in two of the counties we serve. We have to be nimble in our adjustments with our more rural counties, as they have a larger senior population that reads print media, rather than electronic media. There is no "one size fits all" marketing and outreach plan for an agency that serves rural, urban, and suburban clients. We are constantly pivoting to provide the same program information in various formats.</a:t>
            </a:r>
            <a:endParaRPr lang="en-US" sz="1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Our agency just began reintegrating face-to-face appointments for the first time since our shut down in March 2020. This is due to several reasons, most of them being a lack of staff, training hurdles for new staff, and the physical layout of our building that does not provide for adequate social distancing. This hurdle has been HUGE for our customers. To communicate how to submit applications and speak with someone at our office, we've tried everything from Facebook Live events, Constant Contact email communications to partners and clients, billboards, signage for our drop-off areas, news broadcasts and print media. It's a full-time job to keep our clients apprised of how we are processing their applications, and we're still figuring out the best way to do it as we continue to offer increased virtual processing options, alongside face-to-face appointments, when required by our programs. </a:t>
            </a:r>
            <a:endParaRPr lang="en-US" sz="1800" dirty="0">
              <a:solidFill>
                <a:srgbClr val="201F1E"/>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391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000"/>
              <a:buFont typeface="Symbol" panose="05050102010706020507" pitchFamily="18" charset="2"/>
              <a:buNone/>
              <a:tabLst>
                <a:tab pos="457200" algn="l"/>
              </a:tabLst>
            </a:pPr>
            <a:r>
              <a:rPr lang="en-US" sz="1800" dirty="0">
                <a:solidFill>
                  <a:srgbClr val="201F1E"/>
                </a:solidFill>
                <a:effectLst/>
                <a:latin typeface="Calibri" panose="020F0502020204030204" pitchFamily="34" charset="0"/>
                <a:ea typeface="Calibri" panose="020F0502020204030204" pitchFamily="34" charset="0"/>
              </a:rPr>
              <a:t>Our latest endeavor has been to develop a geospatial dashboard that helps us to visualize how our low-income households are distributed in comparison to our LIHEAP clients and then developing strategies for conducting outreach to the underserved areas. In some cases, we see that all types of households in a  particular geographic are underserved, while in others it is one or more population subgroup that need more attention. </a:t>
            </a:r>
          </a:p>
          <a:p>
            <a:pPr marL="0" marR="0" lvl="0" indent="0">
              <a:spcBef>
                <a:spcPts val="0"/>
              </a:spcBef>
              <a:spcAft>
                <a:spcPts val="0"/>
              </a:spcAft>
              <a:buSzPts val="1000"/>
              <a:buFont typeface="Symbol" panose="05050102010706020507" pitchFamily="18" charset="2"/>
              <a:buNone/>
              <a:tabLst>
                <a:tab pos="457200" algn="l"/>
              </a:tabLst>
            </a:pPr>
            <a:endParaRPr lang="en-US" sz="1800" dirty="0">
              <a:solidFill>
                <a:srgbClr val="201F1E"/>
              </a:solidFill>
              <a:effectLst/>
              <a:latin typeface="Calibri" panose="020F0502020204030204" pitchFamily="34" charset="0"/>
              <a:ea typeface="Calibri" panose="020F0502020204030204" pitchFamily="34" charset="0"/>
            </a:endParaRPr>
          </a:p>
          <a:p>
            <a:pPr marL="0" marR="0" lvl="0" indent="0">
              <a:spcBef>
                <a:spcPts val="0"/>
              </a:spcBef>
              <a:spcAft>
                <a:spcPts val="0"/>
              </a:spcAft>
              <a:buSzPts val="1000"/>
              <a:buFont typeface="Symbol" panose="05050102010706020507" pitchFamily="18" charset="2"/>
              <a:buNone/>
              <a:tabLst>
                <a:tab pos="457200" algn="l"/>
              </a:tabLst>
            </a:pPr>
            <a:r>
              <a:rPr lang="en-US" sz="1800" dirty="0">
                <a:solidFill>
                  <a:srgbClr val="201F1E"/>
                </a:solidFill>
                <a:effectLst/>
                <a:latin typeface="Calibri" panose="020F0502020204030204" pitchFamily="34" charset="0"/>
                <a:ea typeface="Calibri" panose="020F0502020204030204" pitchFamily="34" charset="0"/>
              </a:rPr>
              <a:t>As you heard from others, we also work to conduct outreach in several different languages and work to partner with other state agencies to provide LIHEAP and LIWHAP services to their clients. </a:t>
            </a:r>
          </a:p>
          <a:p>
            <a:pPr marL="0" marR="0" lvl="0" indent="0">
              <a:spcBef>
                <a:spcPts val="0"/>
              </a:spcBef>
              <a:spcAft>
                <a:spcPts val="0"/>
              </a:spcAft>
              <a:buSzPts val="1000"/>
              <a:buFont typeface="Symbol" panose="05050102010706020507" pitchFamily="18" charset="2"/>
              <a:buNone/>
              <a:tabLst>
                <a:tab pos="457200" algn="l"/>
              </a:tabLst>
            </a:pPr>
            <a:endParaRPr lang="en-US" sz="1800" dirty="0">
              <a:solidFill>
                <a:srgbClr val="201F1E"/>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32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643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75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i="1" dirty="0"/>
              <a:t>“…</a:t>
            </a:r>
            <a:r>
              <a:rPr lang="en-US" sz="1200" i="1" dirty="0">
                <a:latin typeface="Calibri" panose="020F0502020204030204" pitchFamily="34" charset="0"/>
                <a:ea typeface="Calibri" panose="020F0502020204030204" pitchFamily="34" charset="0"/>
              </a:rPr>
              <a:t>the strict LIHEAP application requirements are in direct response to the GAO report that told HHS that grantees needed to do a better job in making sure that households served by the program were eligible for program benefits... each of you have worked hard to maintain program integrity while also making sure that you are doing everything you can to ensure that clients are able to navigate these challenging documentation requirements. Each panelist will then talk about things they are doing to fulfill that objective.  “</a:t>
            </a:r>
            <a:endParaRPr lang="en-US" sz="1000" i="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972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We started offering an outreach incentive program for all of our counties to apply for additional outreach funds to reach out to any households in their counties denied for failing to provide the necessary verification to work their application to approval or denial status.  This required a change to our state rules so that applications could be reopened vs. the household having to reapply.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Colorado does not require a face-to-face interview to apply for our program.  Prior to COVID a person could apply in person at a county office, online at our single point of entry application, CO PEAK, or by downloading and completing an application to email into the administering agency.  The year of COVID we had added the ability to apply via telephone through our centralized call center which really helped open up application options for folks without a computer while many counties offices were closed.  That saved us!  Enrollment has gone up steadily over the past 3 years.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516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the last couple of years, we have implemented a lot of changes that we feel are beneficial to the client without impacting our program integrity. </a:t>
            </a:r>
          </a:p>
          <a:p>
            <a:endParaRPr lang="en-US" sz="1200" dirty="0"/>
          </a:p>
          <a:p>
            <a:r>
              <a:rPr lang="en-US" sz="1200" dirty="0"/>
              <a:t>We reviewed our program documentation requirements and found ways to reduce the amount of information that they were requiring of clients. In addition.</a:t>
            </a:r>
          </a:p>
          <a:p>
            <a:endParaRPr lang="en-US" sz="1200" dirty="0"/>
          </a:p>
          <a:p>
            <a:pPr algn="l"/>
            <a:r>
              <a:rPr lang="en-US" sz="2000" dirty="0">
                <a:solidFill>
                  <a:schemeClr val="tx1"/>
                </a:solidFill>
              </a:rPr>
              <a:t>We have newly developed automated and online applications were developed to address the problems caused by the Covid pandemic. </a:t>
            </a:r>
          </a:p>
          <a:p>
            <a:pPr algn="l"/>
            <a:endParaRPr lang="en-US" sz="2000" dirty="0">
              <a:solidFill>
                <a:schemeClr val="tx1"/>
              </a:solidFill>
            </a:endParaRPr>
          </a:p>
          <a:p>
            <a:pPr algn="l"/>
            <a:r>
              <a:rPr lang="en-US" sz="2000" dirty="0">
                <a:solidFill>
                  <a:schemeClr val="tx1"/>
                </a:solidFill>
              </a:rPr>
              <a:t>We developed application “reinstatement” procedures the allow agencies to restart the application process even when the client has taken more than 30 days to furnish all of the required documentation.</a:t>
            </a:r>
          </a:p>
          <a:p>
            <a:pPr algn="l"/>
            <a:endParaRPr lang="en-US" sz="2000" dirty="0">
              <a:solidFill>
                <a:schemeClr val="tx1"/>
              </a:solidFill>
            </a:endParaRPr>
          </a:p>
          <a:p>
            <a:pPr algn="l"/>
            <a:r>
              <a:rPr lang="en-US" sz="2000" dirty="0">
                <a:solidFill>
                  <a:schemeClr val="tx1"/>
                </a:solidFill>
              </a:rPr>
              <a:t>We have found ways to expand our third-party system access that allows others to assist the client with completing the application.</a:t>
            </a:r>
          </a:p>
          <a:p>
            <a:pPr algn="l"/>
            <a:endParaRPr lang="en-US" sz="2000" dirty="0">
              <a:solidFill>
                <a:schemeClr val="tx1"/>
              </a:solidFill>
            </a:endParaRPr>
          </a:p>
          <a:p>
            <a:pPr algn="l"/>
            <a:r>
              <a:rPr lang="en-US" sz="2000" dirty="0">
                <a:solidFill>
                  <a:schemeClr val="tx1"/>
                </a:solidFill>
              </a:rPr>
              <a:t>One other thing that we have always done is that we use s</a:t>
            </a:r>
            <a:r>
              <a:rPr lang="en-US" sz="1200" dirty="0"/>
              <a:t>ubgrantees that have the ability to access other program records and can make use of some of those to help with client documentation requirements.</a:t>
            </a:r>
          </a:p>
          <a:p>
            <a:endParaRPr lang="en-US" sz="12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12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mj-lt"/>
              </a:rPr>
              <a:t>“Prior to Covid, we had worked hard to implement an intake system that gave clients the ability to schedule an appointment online so that they were see immediately when they came to the office. We even had developed services for allowing parents to bring their children to the appointment so that they could get all of the paperwork submitted in a timely way.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mj-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mj-lt"/>
              </a:rPr>
              <a:t>Of course, the pandemic made us set aside all of that good work and to look for new ways to enable clients to submit their application information. We allow them to apply through a </a:t>
            </a:r>
            <a:r>
              <a:rPr lang="en-US" sz="1200" dirty="0" err="1">
                <a:latin typeface="+mj-lt"/>
              </a:rPr>
              <a:t>dropbox</a:t>
            </a:r>
            <a:r>
              <a:rPr lang="en-US" sz="1200" dirty="0">
                <a:latin typeface="+mj-lt"/>
              </a:rPr>
              <a:t>, an online application, and an online appointment. We also give clients the ability to check their application status through our LIHEAP call center.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mj-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mj-lt"/>
              </a:rPr>
              <a:t>We are in the process of getting feedback from clients on how we can develop a universal application within our agency for all of the service that we provide. </a:t>
            </a:r>
          </a:p>
          <a:p>
            <a:pPr marL="342900" marR="0" lvl="0" indent="-342900" algn="l" defTabSz="914400" rtl="0" eaLnBrk="1" fontAlgn="auto" latinLnBrk="0" hangingPunct="1">
              <a:lnSpc>
                <a:spcPct val="100000"/>
              </a:lnSpc>
              <a:spcBef>
                <a:spcPts val="0"/>
              </a:spcBef>
              <a:spcAft>
                <a:spcPts val="0"/>
              </a:spcAft>
              <a:buClr>
                <a:srgbClr val="000000"/>
              </a:buClr>
              <a:buSzPts val="1000"/>
              <a:buFont typeface="Symbol" panose="05050102010706020507" pitchFamily="18" charset="2"/>
              <a:buChar char=""/>
              <a:tabLst>
                <a:tab pos="457200" algn="l"/>
              </a:tabLst>
              <a:defRPr/>
            </a:pPr>
            <a:r>
              <a:rPr lang="en-US" sz="1800" dirty="0">
                <a:solidFill>
                  <a:srgbClr val="201F1E"/>
                </a:solidFill>
                <a:effectLst/>
                <a:latin typeface="Calibri" panose="020F0502020204030204" pitchFamily="34" charset="0"/>
                <a:ea typeface="Times New Roman" panose="02020603050405020304" pitchFamily="18" charset="0"/>
              </a:rPr>
              <a:t>The COVID-19 pandemic has made apparent the need for a universal application within our agency. We are gathering stakeholder information via surveys of clients and partners to figure out how to make this happen while respecting the parameters and requirements of each program app within our agency (CSBG, HWAP, LIHWAP, etc.). The process is long and challenging as we balance the interests, but the aforementioned marketing and outreach efforts are allowing us to survey those we serve to figure out what they NEED, rather than our internal stakeholders determining what the client should want or do. This is essential as we societally transform how we interact with one another throughout this pandemic.</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Item 3 from Outreach and Marketing goes here - we are working to streamline the Intake process to encourage clients to maintain updated information with our agency to ensure access to all programs - CSBG, LIHEAP, HWAP, LIHWAP, in a more efficient manner. We want to maintain a better "conversation" with our clients to ensure they are keeping their information up to date to prevent debilitating utility defaults. Currently, we are trying to find the right balance between an "Intake Specialist" and "Case Manager." This gap has become one we've desperately needed to fill as we felt the weight of our clients worries during the COVID-19 pandemic. We are working to set clear expectations about what services we can provide, what referrals we can make, and to be honest about the timelines of each of those items. Creating opportunities for transparent conversations with our clients has become a top priority since the COVID-19 pandemic. </a:t>
            </a:r>
            <a:endParaRPr lang="en-US" sz="1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We currently use several options for clients to apply - </a:t>
            </a:r>
            <a:r>
              <a:rPr lang="en-US" sz="1800" dirty="0" err="1">
                <a:solidFill>
                  <a:srgbClr val="201F1E"/>
                </a:solidFill>
                <a:effectLst/>
                <a:latin typeface="Calibri" panose="020F0502020204030204" pitchFamily="34" charset="0"/>
                <a:ea typeface="Times New Roman" panose="02020603050405020304" pitchFamily="18" charset="0"/>
              </a:rPr>
              <a:t>dropbox</a:t>
            </a:r>
            <a:r>
              <a:rPr lang="en-US" sz="1800" dirty="0">
                <a:solidFill>
                  <a:srgbClr val="201F1E"/>
                </a:solidFill>
                <a:effectLst/>
                <a:latin typeface="Calibri" panose="020F0502020204030204" pitchFamily="34" charset="0"/>
                <a:ea typeface="Times New Roman" panose="02020603050405020304" pitchFamily="18" charset="0"/>
              </a:rPr>
              <a:t> (paper applications), online applications, online appointments (scheduled via phone or online scheduler, available 24/7) and outreach to our newly developed LIHEAP Call Center to check on application status or answer application-specific questions. Again, cultivating transparent conversations is our main goal. Accessibility is the second goal the COVID-19 pandemic highlighted. Though we have to ensure our efforts are specifically tailored to the community we are serving (rural, suburban, urban), technological platforms provide us with a way to not only communicate with our clients, but also track their satisfaction. Surveys are provided after each appointment, regardless of program, and available online at our website.</a:t>
            </a:r>
            <a:endParaRPr lang="en-US" sz="1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Stakeholder feedback continues to improve our application process. While we cannot change the rules our State has put in place, we can gather data to provide to the State of Ohio during the comment period on our State Plan, each year. Clients express frustration with certain areas of the rules - especially surrounding citizenship. While we may not be able to do something in that precise moment, we note the comment and provide that feedback each year to the State. What happens in our intake appointments, matters. We are responsible not only for providing the service to the client, but for harnessing their feedback and explaining to the State how the program could be adjusted to meet the needs of our vulnerable customers. </a:t>
            </a:r>
            <a:endParaRPr lang="en-US" sz="1800" dirty="0">
              <a:solidFill>
                <a:srgbClr val="201F1E"/>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386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prior to covid, but particularly in the last three years we have invested in diversifying our application procedures.</a:t>
            </a:r>
          </a:p>
          <a:p>
            <a:endParaRPr lang="en-US" dirty="0"/>
          </a:p>
          <a:p>
            <a:r>
              <a:rPr lang="en-US" dirty="0"/>
              <a:t>We ensure that each of the CAAs can work with online applications. We try to give clients opportunities to complete applications remotely by mailing documents, having a virtual appointment with a staff member, and even setting up isolation rooms at the CAAs for clients to complete the application online if they do not have access to a computer. </a:t>
            </a:r>
          </a:p>
          <a:p>
            <a:endParaRPr lang="en-US" dirty="0"/>
          </a:p>
          <a:p>
            <a:r>
              <a:rPr lang="en-US" dirty="0"/>
              <a:t>We also think that it is important to make sensible decisions about client eligibility determinations. For example, for households on fixed incomes, we only require certification every other year.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9525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2043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i="1" dirty="0"/>
              <a:t>“…</a:t>
            </a:r>
            <a:r>
              <a:rPr lang="en-US" sz="1200" i="1" dirty="0">
                <a:latin typeface="Calibri" panose="020F0502020204030204" pitchFamily="34" charset="0"/>
                <a:ea typeface="Calibri" panose="020F0502020204030204" pitchFamily="34" charset="0"/>
              </a:rPr>
              <a:t>will emphasize that the assurances ask states to coordinate with other program services. In addition, Assurance 16 allows grantees to use up to 5% of funds to help people access those kinds of services, the statute allows grantees to allocate up to 15% (25% with a waiver)  to coordinate with WAP and other energy efficiency programs, and the leveraging incentive program allows grantees to fund program leveraging activities…</a:t>
            </a:r>
            <a:r>
              <a:rPr lang="en-US" sz="1200" b="1" i="1" dirty="0">
                <a:latin typeface="Calibri" panose="020F0502020204030204" pitchFamily="34" charset="0"/>
                <a:ea typeface="Calibri" panose="020F0502020204030204" pitchFamily="34" charset="0"/>
              </a:rPr>
              <a:t>emphasize that this is the area in which there is the greatest amount of diversity in grantee program offerings. “</a:t>
            </a:r>
            <a:endParaRPr lang="en-US" sz="1000" b="1" i="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1599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text from slide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999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Energy Outreach Colorado (EOC)is a non-profit organization that offers energy assistance to low income households.  During our application period both the LIHEAP program and  EOC's bill payment assistance program refer households to each others agency to ensure when LIHEAP cannot help that the household is aware of their other avenue of possible assistance, we refer folks to EOC during the time when our application period is closed, and refer households to EOC when the household is facing disconnect with a supportive fuel that our agency cannot assist with.  During the LIHEAP program application period if households apply through EOC they insure that their applicants have already applied to our program to ensure their limited funding can be used for folks that do not qualify for LIHEAP.   LIHEAP and EOC contract with the same centralized call center and share expenses to ensure applicants can be referred to the correct program for assistance.</a:t>
            </a:r>
            <a:endParaRPr lang="en-US" sz="1600" dirty="0">
              <a:latin typeface="+mj-l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301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7743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Email, email, email. We coordinate heavily with services, internally and externally, to ensure client needs are met. It sounds crazy, but coordination of services in "COVID times" has truly come down to how organized we can be in our communication. For us, it was ensuring we had a naming convention in the subject line of each of our emails. So many priorities and clients were flying around, we needed to be able to search our secure server for communications as to client situations easily. We're working to implement this network-wide (internal and external stakeholders) and have already seen the benefits of "organizing the chaos." </a:t>
            </a:r>
          </a:p>
          <a:p>
            <a:r>
              <a:rPr lang="en-US" dirty="0"/>
              <a:t>•	Newsletters - Internal and External. Though we don't often have the time, we've decided it's essential to carve it out to utilize internal and external newsletters to communicate with our staff and partners as to the ever-changing programs and program requirements within our agency. It's a tough job to make time for, with so many priorities floating around, but we have to carve out the time to communicate, on a mass scale, the changes happening to create the aforementioned program transparency and accessibility. These efforts allow us to coordinate client services more efficiently throughout our network.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474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text from slide.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450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76214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70217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0787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9327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14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46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06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029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5596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685783">
              <a:defRPr/>
            </a:pPr>
            <a:fld id="{79A20B0D-C8A7-48BC-88D0-D774B8372AE6}" type="datetime1">
              <a:rPr lang="en-US" smtClean="0">
                <a:solidFill>
                  <a:srgbClr val="775F55"/>
                </a:solidFill>
              </a:rPr>
              <a:pPr defTabSz="685783">
                <a:defRPr/>
              </a:pPr>
              <a:t>7/1/2022</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685783">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sz="1500">
                <a:solidFill>
                  <a:srgbClr val="FFFFFF"/>
                </a:solidFill>
                <a:latin typeface="Calibri" pitchFamily="34" charset="0"/>
              </a:defRPr>
            </a:lvl1pPr>
          </a:lstStyle>
          <a:p>
            <a:pPr defTabSz="685783">
              <a:defRPr/>
            </a:pPr>
            <a:fld id="{EFE5B013-A80A-40D2-8FAE-6E44A516CF2D}" type="slidenum">
              <a:rPr lang="en-US" smtClean="0"/>
              <a:pPr defTabSz="685783">
                <a:defRPr/>
              </a:pPr>
              <a:t>‹#›</a:t>
            </a:fld>
            <a:endParaRPr lang="en-US" dirty="0"/>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06574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500">
                <a:solidFill>
                  <a:srgbClr val="FFFFFF"/>
                </a:solidFill>
              </a:defRPr>
            </a:lvl1pPr>
          </a:lstStyle>
          <a:p>
            <a:pPr defTabSz="685800">
              <a:buClrTx/>
              <a:defRPr/>
            </a:pPr>
            <a:fld id="{BA21F263-3D89-45E3-819A-8B557F9D3D6B}" type="datetime1">
              <a:rPr lang="en-US" kern="1200" smtClean="0">
                <a:latin typeface="Tw Cen MT"/>
                <a:ea typeface="+mn-ea"/>
                <a:cs typeface="+mn-cs"/>
              </a:rPr>
              <a:pPr defTabSz="685800">
                <a:buClrTx/>
                <a:defRPr/>
              </a:pPr>
              <a:t>7/1/2022</a:t>
            </a:fld>
            <a:endParaRPr lang="en-US" kern="1200" dirty="0">
              <a:latin typeface="Tw Cen MT"/>
              <a:ea typeface="+mn-ea"/>
              <a:cs typeface="+mn-cs"/>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defTabSz="685800">
              <a:buClrTx/>
              <a:defRPr/>
            </a:pPr>
            <a:endParaRPr lang="en-US" kern="1200" dirty="0">
              <a:solidFill>
                <a:srgbClr val="EBDDC3"/>
              </a:solidFill>
              <a:latin typeface="Tw Cen MT"/>
              <a:ea typeface="+mn-ea"/>
              <a:cs typeface="+mn-cs"/>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defTabSz="685800">
              <a:buClrTx/>
              <a:defRPr/>
            </a:pPr>
            <a:fld id="{EFE5B013-A80A-40D2-8FAE-6E44A516CF2D}" type="slidenum">
              <a:rPr lang="en-US" kern="1200" smtClean="0">
                <a:solidFill>
                  <a:srgbClr val="EBDDC3"/>
                </a:solidFill>
                <a:ea typeface="+mn-ea"/>
                <a:cs typeface="+mn-cs"/>
              </a:rPr>
              <a:pPr defTabSz="685800">
                <a:buClrTx/>
                <a:defRPr/>
              </a:pPr>
              <a:t>‹#›</a:t>
            </a:fld>
            <a:endParaRPr lang="en-US" kern="1200" dirty="0">
              <a:solidFill>
                <a:srgbClr val="EBDDC3"/>
              </a:solidFill>
              <a:ea typeface="+mn-ea"/>
              <a:cs typeface="+mn-cs"/>
            </a:endParaRPr>
          </a:p>
        </p:txBody>
      </p:sp>
    </p:spTree>
    <p:extLst>
      <p:ext uri="{BB962C8B-B14F-4D97-AF65-F5344CB8AC3E}">
        <p14:creationId xmlns:p14="http://schemas.microsoft.com/office/powerpoint/2010/main" val="330482625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685800">
              <a:buClrTx/>
              <a:defRPr/>
            </a:pPr>
            <a:fld id="{79A20B0D-C8A7-48BC-88D0-D774B8372AE6}"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6" name="Slide Number Placeholder 5"/>
          <p:cNvSpPr>
            <a:spLocks noGrp="1"/>
          </p:cNvSpPr>
          <p:nvPr>
            <p:ph type="sldNum" sz="quarter" idx="12"/>
          </p:nvPr>
        </p:nvSpPr>
        <p:spPr/>
        <p:txBody>
          <a:bodyPr/>
          <a:lstStyle>
            <a:lvl1pPr>
              <a:defRPr sz="1500">
                <a:solidFill>
                  <a:srgbClr val="FFFFFF"/>
                </a:solidFill>
                <a:latin typeface="Calibri" pitchFamily="34" charset="0"/>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97331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defTabSz="685800">
              <a:buClrTx/>
              <a:defRPr/>
            </a:pPr>
            <a:fld id="{8458BFA8-150E-455E-BE50-7F4CFFF844EB}"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1800">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2"/>
          </p:nvPr>
        </p:nvSpPr>
        <p:spPr/>
        <p:txBody>
          <a:bodyPr/>
          <a:lstStyle/>
          <a:p>
            <a:pPr defTabSz="685800">
              <a:buClrTx/>
              <a:defRPr/>
            </a:pPr>
            <a:endParaRPr lang="en-US" kern="1200" dirty="0">
              <a:solidFill>
                <a:srgbClr val="775F55"/>
              </a:solidFill>
              <a:latin typeface="Tw Cen MT"/>
              <a:ea typeface="+mn-ea"/>
              <a:cs typeface="+mn-cs"/>
            </a:endParaRPr>
          </a:p>
        </p:txBody>
      </p:sp>
    </p:spTree>
    <p:extLst>
      <p:ext uri="{BB962C8B-B14F-4D97-AF65-F5344CB8AC3E}">
        <p14:creationId xmlns:p14="http://schemas.microsoft.com/office/powerpoint/2010/main" val="318209911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defTabSz="685800">
              <a:buClrTx/>
              <a:defRPr/>
            </a:pPr>
            <a:fld id="{F3D19AF4-25F4-4110-B65A-FDEE47C177F4}"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10" name="Slide Number Placeholder 9"/>
          <p:cNvSpPr>
            <a:spLocks noGrp="1"/>
          </p:cNvSpPr>
          <p:nvPr>
            <p:ph type="sldNum" sz="quarter" idx="16"/>
          </p:nvPr>
        </p:nvSpPr>
        <p:spPr/>
        <p:txBody>
          <a:bodyPr rtlCol="0"/>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2" name="Footer Placeholder 11"/>
          <p:cNvSpPr>
            <a:spLocks noGrp="1"/>
          </p:cNvSpPr>
          <p:nvPr>
            <p:ph type="ftr" sz="quarter" idx="17"/>
          </p:nvPr>
        </p:nvSpPr>
        <p:spPr/>
        <p:txBody>
          <a:bodyPr rtlCol="0"/>
          <a:lstStyle/>
          <a:p>
            <a:pPr defTabSz="685800">
              <a:buClrTx/>
              <a:defRPr/>
            </a:pPr>
            <a:endParaRPr lang="en-US" kern="1200" dirty="0">
              <a:solidFill>
                <a:srgbClr val="775F55"/>
              </a:solidFill>
              <a:latin typeface="Tw Cen MT"/>
              <a:ea typeface="+mn-ea"/>
              <a:cs typeface="+mn-cs"/>
            </a:endParaRPr>
          </a:p>
        </p:txBody>
      </p:sp>
    </p:spTree>
    <p:extLst>
      <p:ext uri="{BB962C8B-B14F-4D97-AF65-F5344CB8AC3E}">
        <p14:creationId xmlns:p14="http://schemas.microsoft.com/office/powerpoint/2010/main" val="263860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defTabSz="685800">
              <a:buClrTx/>
              <a:defRPr/>
            </a:pPr>
            <a:fld id="{DF84C8B9-BCCB-420E-B88B-ADCF1422A012}"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12" name="Slide Number Placeholder 11"/>
          <p:cNvSpPr>
            <a:spLocks noGrp="1"/>
          </p:cNvSpPr>
          <p:nvPr>
            <p:ph type="sldNum" sz="quarter" idx="16"/>
          </p:nvPr>
        </p:nvSpPr>
        <p:spPr/>
        <p:txBody>
          <a:bodyPr rtlCol="0"/>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7"/>
          </p:nvPr>
        </p:nvSpPr>
        <p:spPr/>
        <p:txBody>
          <a:bodyPr rtlCol="0"/>
          <a:lstStyle/>
          <a:p>
            <a:pPr defTabSz="685800">
              <a:buClrTx/>
              <a:defRPr/>
            </a:pPr>
            <a:endParaRPr lang="en-US" kern="1200" dirty="0">
              <a:solidFill>
                <a:srgbClr val="775F55"/>
              </a:solidFill>
              <a:latin typeface="Tw Cen MT"/>
              <a:ea typeface="+mn-ea"/>
              <a:cs typeface="+mn-cs"/>
            </a:endParaRP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50169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685800">
              <a:buClrTx/>
              <a:defRPr/>
            </a:pPr>
            <a:fld id="{CF48391F-8493-4F3F-B293-088F5754AF2C}"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2796304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4363CE8A-5554-49D4-9AD9-B7622FC7AF1C}"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defTabSz="685800">
              <a:buClrTx/>
              <a:defRPr/>
            </a:pPr>
            <a:fld id="{EFE5B013-A80A-40D2-8FAE-6E44A516CF2D}" type="slidenum">
              <a:rPr lang="en-US" kern="1200" smtClean="0">
                <a:solidFill>
                  <a:srgbClr val="775F55"/>
                </a:solidFill>
                <a:ea typeface="+mn-ea"/>
                <a:cs typeface="+mn-cs"/>
              </a:rPr>
              <a:pPr defTabSz="685800">
                <a:buClrTx/>
                <a:defRPr/>
              </a:pPr>
              <a:t>‹#›</a:t>
            </a:fld>
            <a:endParaRPr lang="en-US" kern="1200" dirty="0">
              <a:solidFill>
                <a:srgbClr val="775F55"/>
              </a:solidFill>
              <a:ea typeface="+mn-ea"/>
              <a:cs typeface="+mn-cs"/>
            </a:endParaRPr>
          </a:p>
        </p:txBody>
      </p:sp>
    </p:spTree>
    <p:extLst>
      <p:ext uri="{BB962C8B-B14F-4D97-AF65-F5344CB8AC3E}">
        <p14:creationId xmlns:p14="http://schemas.microsoft.com/office/powerpoint/2010/main" val="2416847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pPr defTabSz="685800">
              <a:buClrTx/>
              <a:defRPr/>
            </a:pPr>
            <a:fld id="{D08ED677-D1AE-4B37-8A4C-202BCA3A9EA7}"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7458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600200" y="3486150"/>
            <a:ext cx="7315200" cy="51435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6248400" y="4686300"/>
            <a:ext cx="2667000" cy="273844"/>
          </a:xfrm>
        </p:spPr>
        <p:txBody>
          <a:bodyPr rtlCol="0"/>
          <a:lstStyle/>
          <a:p>
            <a:pPr defTabSz="685800">
              <a:buClrTx/>
              <a:defRPr/>
            </a:pPr>
            <a:fld id="{9A7EC3D8-DC37-4CE1-80F5-1B9330360C95}"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2"/>
          </p:nvPr>
        </p:nvSpPr>
        <p:spPr>
          <a:xfrm>
            <a:off x="1600200" y="4686155"/>
            <a:ext cx="4572000" cy="273844"/>
          </a:xfrm>
        </p:spPr>
        <p:txBody>
          <a:bodyPr rtlCol="0"/>
          <a:lstStyle/>
          <a:p>
            <a:pPr defTabSz="685800">
              <a:buClrTx/>
              <a:defRPr/>
            </a:pPr>
            <a:endParaRPr lang="en-US" kern="1200" dirty="0">
              <a:solidFill>
                <a:srgbClr val="775F55"/>
              </a:solidFill>
              <a:latin typeface="Tw Cen MT"/>
              <a:ea typeface="+mn-ea"/>
              <a:cs typeface="+mn-cs"/>
            </a:endParaRP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42377448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28888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buClrTx/>
              <a:defRPr/>
            </a:pPr>
            <a:fld id="{4D7B6EDD-6C9C-4BA5-B10C-468D13BD258F}"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669711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pPr defTabSz="685800">
              <a:buClrTx/>
              <a:defRPr/>
            </a:pPr>
            <a:fld id="{D3D49CF4-9A9D-4C63-BB0E-F541EA6A7A26}"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a:xfrm>
            <a:off x="457202" y="4686156"/>
            <a:ext cx="5573483" cy="273844"/>
          </a:xfrm>
        </p:spPr>
        <p:txBody>
          <a:bodyPr/>
          <a:lstStyle/>
          <a:p>
            <a:pPr defTabSz="685800">
              <a:buClrTx/>
              <a:defRPr/>
            </a:pPr>
            <a:endParaRPr lang="en-US" kern="1200" dirty="0">
              <a:solidFill>
                <a:srgbClr val="775F55"/>
              </a:solidFill>
              <a:latin typeface="Tw Cen MT"/>
              <a:ea typeface="+mn-ea"/>
              <a:cs typeface="+mn-cs"/>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6056313" y="77787"/>
            <a:ext cx="400050" cy="244476"/>
          </a:xfrm>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380767967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defRPr/>
            </a:pPr>
            <a:fld id="{631FB3AF-ECDD-4881-9F64-F3D5850997B4}"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2734797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12815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59611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71347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45055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57679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40967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0865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82529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69245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dirty="0"/>
              <a:t>Click icon to add picture</a:t>
            </a:r>
            <a:endParaRPr dirty="0"/>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05995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14785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036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6423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45813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7683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111814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5834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3557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7462493"/>
      </p:ext>
    </p:extLst>
  </p:cSld>
  <p:clrMap bg1="lt1" tx1="dk1" bg2="dk2" tx2="lt2" accent1="accent1" accent2="accent2" accent3="accent3" accent4="accent4" accent5="accent5" accent6="accent6" hlink="hlink" folHlink="folHlink"/>
  <p:sldLayoutIdLst>
    <p:sldLayoutId id="2147483779"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815"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050">
                <a:solidFill>
                  <a:schemeClr val="tx2"/>
                </a:solidFill>
              </a:defRPr>
            </a:lvl1pPr>
          </a:lstStyle>
          <a:p>
            <a:pPr defTabSz="685800">
              <a:buClrTx/>
              <a:defRPr/>
            </a:pPr>
            <a:fld id="{631FB3AF-ECDD-4881-9F64-F3D5850997B4}" type="datetime1">
              <a:rPr lang="en-US" kern="1200" smtClean="0">
                <a:solidFill>
                  <a:srgbClr val="775F55"/>
                </a:solidFill>
                <a:latin typeface="Tw Cen MT"/>
                <a:ea typeface="+mn-ea"/>
                <a:cs typeface="+mn-cs"/>
              </a:rPr>
              <a:pPr defTabSz="685800">
                <a:buClrTx/>
                <a:defRPr/>
              </a:pPr>
              <a:t>7/1/2022</a:t>
            </a:fld>
            <a:endParaRPr lang="en-US" kern="1200" dirty="0">
              <a:solidFill>
                <a:srgbClr val="775F55"/>
              </a:solidFill>
              <a:latin typeface="Tw Cen MT"/>
              <a:ea typeface="+mn-ea"/>
              <a:cs typeface="+mn-cs"/>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050">
                <a:solidFill>
                  <a:schemeClr val="tx2"/>
                </a:solidFill>
              </a:defRPr>
            </a:lvl1pPr>
          </a:lstStyle>
          <a:p>
            <a:pPr defTabSz="685800">
              <a:buClrTx/>
              <a:defRPr/>
            </a:pPr>
            <a:endParaRPr lang="en-US" kern="1200" dirty="0">
              <a:solidFill>
                <a:srgbClr val="775F55"/>
              </a:solidFill>
              <a:latin typeface="Tw Cen MT"/>
              <a:ea typeface="+mn-ea"/>
              <a:cs typeface="+mn-cs"/>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500" b="1">
                <a:solidFill>
                  <a:srgbClr val="FFFFFF"/>
                </a:solidFill>
                <a:latin typeface="Calibri" pitchFamily="34" charset="0"/>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315744270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61150348"/>
      </p:ext>
    </p:extLst>
  </p:cSld>
  <p:clrMap bg1="lt1" tx1="dk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liheapch.acf.hhs.gov/stat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liheapch.acf.hhs.gov/delivery/income_categorical.ht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liheappm.acf.hhs.gov/datawarehouse/grantee_search_porta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iheapch.acf.hhs.gov/pubs/assurances.htm#Assurance%2016"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www.acf.hhs.gov/ocs/low-income-home-energy-assistance-program-liheap" TargetMode="External"/><Relationship Id="rId7" Type="http://schemas.openxmlformats.org/officeDocument/2006/relationships/hyperlink" Target="https://liheappm.acf.hhs.gov/assessment/#nbb" TargetMode="External"/><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hyperlink" Target="https://liheappm.acf.hhs.gov/data_warehouse/index.php?report=homepage" TargetMode="External"/><Relationship Id="rId5" Type="http://schemas.openxmlformats.org/officeDocument/2006/relationships/hyperlink" Target="https://liheappm.acf.hhs.gov/" TargetMode="External"/><Relationship Id="rId4" Type="http://schemas.openxmlformats.org/officeDocument/2006/relationships/hyperlink" Target="http://www.acf.hhs.gov/ocs/programs/lihwa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202628" y="1200437"/>
            <a:ext cx="8690517" cy="646331"/>
          </a:xfrm>
          <a:prstGeom prst="rect">
            <a:avLst/>
          </a:prstGeom>
          <a:noFill/>
          <a:ln>
            <a:noFill/>
          </a:ln>
        </p:spPr>
        <p:txBody>
          <a:bodyPr spcFirstLastPara="1" wrap="square" lIns="91425" tIns="45700" rIns="91425" bIns="45700" anchor="t" anchorCtr="0">
            <a:noAutofit/>
          </a:bodyPr>
          <a:lstStyle/>
          <a:p>
            <a:r>
              <a:rPr lang="en-US" sz="3200" b="1" dirty="0">
                <a:solidFill>
                  <a:srgbClr val="AD2327"/>
                </a:solidFill>
                <a:latin typeface="Lato"/>
                <a:ea typeface="Lato"/>
                <a:cs typeface="Lato"/>
                <a:sym typeface="Lato"/>
              </a:rPr>
              <a:t>LIHEAP 102 – Matching Program Designs to Client’s Needs  </a:t>
            </a:r>
          </a:p>
          <a:p>
            <a:endParaRPr lang="en-US" sz="2000" dirty="0">
              <a:solidFill>
                <a:srgbClr val="AD2327"/>
              </a:solidFill>
              <a:latin typeface="Lato"/>
              <a:ea typeface="Lato"/>
              <a:cs typeface="Lato"/>
              <a:sym typeface="Lato"/>
            </a:endParaRPr>
          </a:p>
          <a:p>
            <a:r>
              <a:rPr lang="en-US" sz="2000" dirty="0">
                <a:solidFill>
                  <a:srgbClr val="AD2327"/>
                </a:solidFill>
                <a:latin typeface="Lato"/>
                <a:ea typeface="Lato"/>
                <a:cs typeface="Lato"/>
                <a:sym typeface="Lato"/>
              </a:rPr>
              <a:t>June 28</a:t>
            </a:r>
            <a:r>
              <a:rPr lang="en-US" sz="2000" baseline="30000" dirty="0">
                <a:solidFill>
                  <a:srgbClr val="AD2327"/>
                </a:solidFill>
                <a:latin typeface="Lato"/>
                <a:ea typeface="Lato"/>
                <a:cs typeface="Lato"/>
                <a:sym typeface="Lato"/>
              </a:rPr>
              <a:t>th</a:t>
            </a:r>
            <a:r>
              <a:rPr lang="en-US" sz="2000" dirty="0">
                <a:solidFill>
                  <a:srgbClr val="AD2327"/>
                </a:solidFill>
                <a:latin typeface="Lato"/>
                <a:ea typeface="Lato"/>
                <a:cs typeface="Lato"/>
                <a:sym typeface="Lato"/>
              </a:rPr>
              <a:t>, 2022</a:t>
            </a:r>
            <a:br>
              <a:rPr kumimoji="0" lang="en-US" sz="2000" b="0" i="0" u="none" strike="noStrike" kern="0" cap="none" spc="0" normalizeH="0" baseline="0" noProof="0" dirty="0">
                <a:ln>
                  <a:noFill/>
                </a:ln>
                <a:solidFill>
                  <a:srgbClr val="000000"/>
                </a:solidFill>
                <a:effectLst/>
                <a:uLnTx/>
                <a:uFillTx/>
                <a:latin typeface="Lato"/>
                <a:ea typeface="Lato"/>
                <a:cs typeface="Lato"/>
                <a:sym typeface="Lato"/>
              </a:rPr>
            </a:br>
            <a:endParaRPr lang="en-US" sz="3600" dirty="0">
              <a:solidFill>
                <a:srgbClr val="AD2327"/>
              </a:solidFill>
              <a:latin typeface="Lato"/>
              <a:ea typeface="Lato"/>
              <a:cs typeface="Lato"/>
            </a:endParaRPr>
          </a:p>
        </p:txBody>
      </p:sp>
      <p:sp>
        <p:nvSpPr>
          <p:cNvPr id="95" name="Google Shape;95;p13"/>
          <p:cNvSpPr txBox="1"/>
          <p:nvPr/>
        </p:nvSpPr>
        <p:spPr>
          <a:xfrm>
            <a:off x="163551" y="2943603"/>
            <a:ext cx="9077093" cy="2105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42648C"/>
                </a:solidFill>
                <a:latin typeface="Lato"/>
                <a:ea typeface="Lato"/>
                <a:cs typeface="Lato"/>
                <a:sym typeface="Lato"/>
              </a:rPr>
              <a:t>Moderator: </a:t>
            </a:r>
            <a:r>
              <a:rPr lang="en-US" sz="2000" dirty="0">
                <a:solidFill>
                  <a:srgbClr val="42648C"/>
                </a:solidFill>
                <a:latin typeface="Lato"/>
                <a:ea typeface="Lato"/>
                <a:cs typeface="Lato"/>
                <a:sym typeface="Lato"/>
              </a:rPr>
              <a:t>David Carroll, APPRISE	</a:t>
            </a:r>
          </a:p>
          <a:p>
            <a:endParaRPr lang="en-US" sz="2000" b="1" dirty="0">
              <a:solidFill>
                <a:srgbClr val="42648C"/>
              </a:solidFill>
              <a:latin typeface="Lato"/>
              <a:ea typeface="Lato"/>
              <a:cs typeface="Lato"/>
              <a:sym typeface="Lato"/>
            </a:endParaRPr>
          </a:p>
          <a:p>
            <a:r>
              <a:rPr lang="en-US" sz="2000" b="1" dirty="0">
                <a:solidFill>
                  <a:srgbClr val="42648C"/>
                </a:solidFill>
                <a:latin typeface="Lato"/>
                <a:ea typeface="Lato"/>
                <a:cs typeface="Lato"/>
                <a:sym typeface="Lato"/>
              </a:rPr>
              <a:t>Theresa Kullen, </a:t>
            </a:r>
            <a:r>
              <a:rPr lang="en-US" sz="2000" dirty="0">
                <a:solidFill>
                  <a:srgbClr val="42648C"/>
                </a:solidFill>
                <a:latin typeface="Lato"/>
                <a:ea typeface="Lato"/>
                <a:cs typeface="Lato"/>
                <a:sym typeface="Lato"/>
              </a:rPr>
              <a:t>Colorado Department of Human Services</a:t>
            </a:r>
            <a:endParaRPr lang="en-US" sz="2000" b="1" dirty="0">
              <a:solidFill>
                <a:srgbClr val="42648C"/>
              </a:solidFill>
              <a:latin typeface="Lato"/>
              <a:ea typeface="Lato"/>
              <a:cs typeface="Lato"/>
              <a:sym typeface="Lato"/>
            </a:endParaRPr>
          </a:p>
          <a:p>
            <a:r>
              <a:rPr lang="en-US" sz="2000" b="1" dirty="0">
                <a:solidFill>
                  <a:srgbClr val="42648C"/>
                </a:solidFill>
                <a:latin typeface="Lato"/>
                <a:ea typeface="Lato"/>
                <a:cs typeface="Lato"/>
                <a:sym typeface="Lato"/>
              </a:rPr>
              <a:t>Jane Blank, </a:t>
            </a:r>
            <a:r>
              <a:rPr lang="en-US" sz="2000" dirty="0">
                <a:solidFill>
                  <a:srgbClr val="42648C"/>
                </a:solidFill>
                <a:latin typeface="Lato"/>
                <a:ea typeface="Lato"/>
                <a:cs typeface="Lato"/>
                <a:sym typeface="Lato"/>
              </a:rPr>
              <a:t>Wisconsin Division of Energy, Housing, and Community Resources</a:t>
            </a:r>
          </a:p>
          <a:p>
            <a:r>
              <a:rPr lang="en-US" sz="2000" b="1" kern="0" dirty="0">
                <a:solidFill>
                  <a:srgbClr val="42648C"/>
                </a:solidFill>
                <a:latin typeface="Lato"/>
                <a:ea typeface="Lato"/>
                <a:cs typeface="Lato"/>
                <a:sym typeface="Lato"/>
              </a:rPr>
              <a:t>Brian Sarensen, </a:t>
            </a:r>
            <a:r>
              <a:rPr lang="en-US" sz="2000" kern="0" dirty="0">
                <a:solidFill>
                  <a:srgbClr val="42648C"/>
                </a:solidFill>
                <a:latin typeface="Lato"/>
                <a:ea typeface="Lato"/>
                <a:cs typeface="Lato"/>
                <a:sym typeface="Lato"/>
              </a:rPr>
              <a:t>Washington State Department of Commerce</a:t>
            </a:r>
            <a:endParaRPr lang="en-US" sz="2000" dirty="0">
              <a:solidFill>
                <a:srgbClr val="42648C"/>
              </a:solidFill>
              <a:latin typeface="Lato"/>
              <a:ea typeface="Lato"/>
              <a:cs typeface="Lato"/>
              <a:sym typeface="Lato"/>
            </a:endParaRPr>
          </a:p>
          <a:p>
            <a:r>
              <a:rPr lang="en-US" sz="2000" b="1" dirty="0">
                <a:solidFill>
                  <a:srgbClr val="42648C"/>
                </a:solidFill>
                <a:latin typeface="Lato"/>
                <a:ea typeface="Lato"/>
                <a:cs typeface="Lato"/>
                <a:sym typeface="Lato"/>
              </a:rPr>
              <a:t>Keelie </a:t>
            </a:r>
            <a:r>
              <a:rPr lang="en-US" sz="2000" b="1" dirty="0" err="1">
                <a:solidFill>
                  <a:srgbClr val="42648C"/>
                </a:solidFill>
                <a:latin typeface="Lato"/>
                <a:ea typeface="Lato"/>
                <a:cs typeface="Lato"/>
                <a:sym typeface="Lato"/>
              </a:rPr>
              <a:t>Gustin</a:t>
            </a:r>
            <a:r>
              <a:rPr lang="en-US" sz="2000" dirty="0">
                <a:solidFill>
                  <a:srgbClr val="42648C"/>
                </a:solidFill>
                <a:latin typeface="Lato"/>
                <a:ea typeface="Lato"/>
                <a:cs typeface="Lato"/>
                <a:sym typeface="Lato"/>
              </a:rPr>
              <a:t>, Miami Valley Community Action Partnership</a:t>
            </a:r>
          </a:p>
          <a:p>
            <a:endParaRPr lang="en-US" sz="2000" dirty="0">
              <a:solidFill>
                <a:srgbClr val="42648C"/>
              </a:solidFill>
              <a:latin typeface="Lato"/>
              <a:ea typeface="Lato"/>
              <a:cs typeface="Lato"/>
              <a:sym typeface="Lato"/>
            </a:endParaRPr>
          </a:p>
          <a:p>
            <a:r>
              <a:rPr lang="en-US" sz="2000" dirty="0">
                <a:solidFill>
                  <a:srgbClr val="42648C"/>
                </a:solidFill>
                <a:latin typeface="Lato"/>
                <a:ea typeface="Lato"/>
                <a:cs typeface="Lato"/>
                <a:sym typeface="Lato"/>
              </a:rPr>
              <a:t> </a:t>
            </a:r>
          </a:p>
          <a:p>
            <a:pPr marL="0" marR="0" lvl="0" indent="0" algn="l" rtl="0">
              <a:spcBef>
                <a:spcPts val="0"/>
              </a:spcBef>
              <a:spcAft>
                <a:spcPts val="0"/>
              </a:spcAft>
              <a:buNone/>
            </a:pPr>
            <a:endParaRPr lang="en-US" sz="2000" dirty="0">
              <a:latin typeface="Lato"/>
              <a:ea typeface="Lato"/>
              <a:cs typeface="Lato"/>
              <a:sym typeface="La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0343" cy="10753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10</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Allocation of LIHEAP Funds: Wisconsin</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graphicFrame>
        <p:nvGraphicFramePr>
          <p:cNvPr id="2" name="Table 4">
            <a:extLst>
              <a:ext uri="{FF2B5EF4-FFF2-40B4-BE49-F238E27FC236}">
                <a16:creationId xmlns:a16="http://schemas.microsoft.com/office/drawing/2014/main" id="{35ACBD21-AED6-0567-D952-BC44DCB0B870}"/>
              </a:ext>
            </a:extLst>
          </p:cNvPr>
          <p:cNvGraphicFramePr>
            <a:graphicFrameLocks noGrp="1"/>
          </p:cNvGraphicFramePr>
          <p:nvPr>
            <p:extLst>
              <p:ext uri="{D42A27DB-BD31-4B8C-83A1-F6EECF244321}">
                <p14:modId xmlns:p14="http://schemas.microsoft.com/office/powerpoint/2010/main" val="2912145020"/>
              </p:ext>
            </p:extLst>
          </p:nvPr>
        </p:nvGraphicFramePr>
        <p:xfrm>
          <a:off x="312616" y="1273906"/>
          <a:ext cx="8721969" cy="3151067"/>
        </p:xfrm>
        <a:graphic>
          <a:graphicData uri="http://schemas.openxmlformats.org/drawingml/2006/table">
            <a:tbl>
              <a:tblPr firstRow="1" bandRow="1">
                <a:tableStyleId>{5C22544A-7EE6-4342-B048-85BDC9FD1C3A}</a:tableStyleId>
              </a:tblPr>
              <a:tblGrid>
                <a:gridCol w="650912">
                  <a:extLst>
                    <a:ext uri="{9D8B030D-6E8A-4147-A177-3AD203B41FA5}">
                      <a16:colId xmlns:a16="http://schemas.microsoft.com/office/drawing/2014/main" val="340388689"/>
                    </a:ext>
                  </a:extLst>
                </a:gridCol>
                <a:gridCol w="1005950">
                  <a:extLst>
                    <a:ext uri="{9D8B030D-6E8A-4147-A177-3AD203B41FA5}">
                      <a16:colId xmlns:a16="http://schemas.microsoft.com/office/drawing/2014/main" val="4121193786"/>
                    </a:ext>
                  </a:extLst>
                </a:gridCol>
                <a:gridCol w="1192427">
                  <a:extLst>
                    <a:ext uri="{9D8B030D-6E8A-4147-A177-3AD203B41FA5}">
                      <a16:colId xmlns:a16="http://schemas.microsoft.com/office/drawing/2014/main" val="1642882928"/>
                    </a:ext>
                  </a:extLst>
                </a:gridCol>
                <a:gridCol w="1230341">
                  <a:extLst>
                    <a:ext uri="{9D8B030D-6E8A-4147-A177-3AD203B41FA5}">
                      <a16:colId xmlns:a16="http://schemas.microsoft.com/office/drawing/2014/main" val="1693643816"/>
                    </a:ext>
                  </a:extLst>
                </a:gridCol>
                <a:gridCol w="1649046">
                  <a:extLst>
                    <a:ext uri="{9D8B030D-6E8A-4147-A177-3AD203B41FA5}">
                      <a16:colId xmlns:a16="http://schemas.microsoft.com/office/drawing/2014/main" val="1254852817"/>
                    </a:ext>
                  </a:extLst>
                </a:gridCol>
                <a:gridCol w="1273908">
                  <a:extLst>
                    <a:ext uri="{9D8B030D-6E8A-4147-A177-3AD203B41FA5}">
                      <a16:colId xmlns:a16="http://schemas.microsoft.com/office/drawing/2014/main" val="2262721170"/>
                    </a:ext>
                  </a:extLst>
                </a:gridCol>
                <a:gridCol w="1719385">
                  <a:extLst>
                    <a:ext uri="{9D8B030D-6E8A-4147-A177-3AD203B41FA5}">
                      <a16:colId xmlns:a16="http://schemas.microsoft.com/office/drawing/2014/main" val="3863268634"/>
                    </a:ext>
                  </a:extLst>
                </a:gridCol>
              </a:tblGrid>
              <a:tr h="741204">
                <a:tc>
                  <a:txBody>
                    <a:bodyPr/>
                    <a:lstStyle/>
                    <a:p>
                      <a:pPr algn="ctr"/>
                      <a:r>
                        <a:rPr lang="en-US" dirty="0"/>
                        <a:t>Year</a:t>
                      </a:r>
                    </a:p>
                  </a:txBody>
                  <a:tcPr anchor="ctr"/>
                </a:tc>
                <a:tc>
                  <a:txBody>
                    <a:bodyPr/>
                    <a:lstStyle/>
                    <a:p>
                      <a:pPr algn="ctr"/>
                      <a:r>
                        <a:rPr lang="en-US" dirty="0"/>
                        <a:t>State</a:t>
                      </a:r>
                    </a:p>
                  </a:txBody>
                  <a:tcPr anchor="ctr"/>
                </a:tc>
                <a:tc>
                  <a:txBody>
                    <a:bodyPr/>
                    <a:lstStyle/>
                    <a:p>
                      <a:pPr algn="ctr"/>
                      <a:r>
                        <a:rPr lang="en-US" dirty="0"/>
                        <a:t>Heating</a:t>
                      </a:r>
                    </a:p>
                  </a:txBody>
                  <a:tcPr anchor="ctr"/>
                </a:tc>
                <a:tc>
                  <a:txBody>
                    <a:bodyPr/>
                    <a:lstStyle/>
                    <a:p>
                      <a:pPr algn="ctr"/>
                      <a:r>
                        <a:rPr lang="en-US" dirty="0"/>
                        <a:t>Crisis</a:t>
                      </a:r>
                    </a:p>
                  </a:txBody>
                  <a:tcPr anchor="ctr"/>
                </a:tc>
                <a:tc>
                  <a:txBody>
                    <a:bodyPr/>
                    <a:lstStyle/>
                    <a:p>
                      <a:pPr algn="ctr"/>
                      <a:r>
                        <a:rPr lang="en-US" dirty="0"/>
                        <a:t>Weatherization</a:t>
                      </a:r>
                    </a:p>
                  </a:txBody>
                  <a:tcPr anchor="ctr"/>
                </a:tc>
                <a:tc>
                  <a:txBody>
                    <a:bodyPr/>
                    <a:lstStyle/>
                    <a:p>
                      <a:pPr algn="ctr"/>
                      <a:r>
                        <a:rPr lang="en-US" dirty="0"/>
                        <a:t>Carryover</a:t>
                      </a:r>
                    </a:p>
                  </a:txBody>
                  <a:tcPr anchor="ctr"/>
                </a:tc>
                <a:tc>
                  <a:txBody>
                    <a:bodyPr/>
                    <a:lstStyle/>
                    <a:p>
                      <a:pPr algn="ctr"/>
                      <a:r>
                        <a:rPr lang="en-US" dirty="0"/>
                        <a:t>Administration</a:t>
                      </a:r>
                    </a:p>
                  </a:txBody>
                  <a:tcPr anchor="ctr"/>
                </a:tc>
                <a:extLst>
                  <a:ext uri="{0D108BD9-81ED-4DB2-BD59-A6C34878D82A}">
                    <a16:rowId xmlns:a16="http://schemas.microsoft.com/office/drawing/2014/main" val="2539429644"/>
                  </a:ext>
                </a:extLst>
              </a:tr>
              <a:tr h="415474">
                <a:tc>
                  <a:txBody>
                    <a:bodyPr/>
                    <a:lstStyle/>
                    <a:p>
                      <a:pPr algn="ctr" fontAlgn="b"/>
                      <a:r>
                        <a:rPr lang="en-US" sz="1400" b="0" i="0" u="none" strike="noStrike" dirty="0">
                          <a:solidFill>
                            <a:srgbClr val="000000"/>
                          </a:solidFill>
                          <a:effectLst/>
                          <a:latin typeface="+mn-lt"/>
                        </a:rPr>
                        <a:t>2015</a:t>
                      </a:r>
                    </a:p>
                  </a:txBody>
                  <a:tcPr marL="9525" marR="9525" marT="9525" marB="0" anchor="ctr"/>
                </a:tc>
                <a:tc>
                  <a:txBody>
                    <a:bodyPr/>
                    <a:lstStyle/>
                    <a:p>
                      <a:pPr algn="ctr" fontAlgn="b"/>
                      <a:r>
                        <a:rPr lang="en-US" sz="1400" b="0" i="0" u="none" strike="noStrike" dirty="0">
                          <a:solidFill>
                            <a:srgbClr val="000000"/>
                          </a:solidFill>
                          <a:effectLst/>
                          <a:latin typeface="+mn-lt"/>
                        </a:rPr>
                        <a:t>Wisconsin</a:t>
                      </a:r>
                    </a:p>
                  </a:txBody>
                  <a:tcPr marL="9525" marR="9525" marT="9525" marB="0" anchor="ctr"/>
                </a:tc>
                <a:tc>
                  <a:txBody>
                    <a:bodyPr/>
                    <a:lstStyle/>
                    <a:p>
                      <a:pPr algn="ctr" fontAlgn="b"/>
                      <a:r>
                        <a:rPr lang="en-US" sz="1400" b="0" i="0" u="none" strike="noStrike">
                          <a:solidFill>
                            <a:srgbClr val="000000"/>
                          </a:solidFill>
                          <a:effectLst/>
                          <a:latin typeface="+mn-lt"/>
                        </a:rPr>
                        <a:t>$55,474,517 </a:t>
                      </a:r>
                    </a:p>
                  </a:txBody>
                  <a:tcPr marL="9525" marR="9525" marT="9525" marB="0" anchor="ctr"/>
                </a:tc>
                <a:tc>
                  <a:txBody>
                    <a:bodyPr/>
                    <a:lstStyle/>
                    <a:p>
                      <a:pPr algn="ctr" fontAlgn="b"/>
                      <a:r>
                        <a:rPr lang="en-US" sz="1400" b="0" i="0" u="none" strike="noStrike">
                          <a:solidFill>
                            <a:srgbClr val="000000"/>
                          </a:solidFill>
                          <a:effectLst/>
                          <a:latin typeface="+mn-lt"/>
                        </a:rPr>
                        <a:t>$21,169,312 </a:t>
                      </a:r>
                    </a:p>
                  </a:txBody>
                  <a:tcPr marL="9525" marR="9525" marT="9525" marB="0" anchor="ctr"/>
                </a:tc>
                <a:tc>
                  <a:txBody>
                    <a:bodyPr/>
                    <a:lstStyle/>
                    <a:p>
                      <a:pPr algn="ctr" fontAlgn="b"/>
                      <a:r>
                        <a:rPr lang="en-US" sz="1400" b="0" i="0" u="none" strike="noStrike">
                          <a:solidFill>
                            <a:srgbClr val="000000"/>
                          </a:solidFill>
                          <a:effectLst/>
                          <a:latin typeface="+mn-lt"/>
                        </a:rPr>
                        <a:t>$12,120,244 </a:t>
                      </a:r>
                    </a:p>
                  </a:txBody>
                  <a:tcPr marL="9525" marR="9525" marT="9525" marB="0" anchor="ctr"/>
                </a:tc>
                <a:tc>
                  <a:txBody>
                    <a:bodyPr/>
                    <a:lstStyle/>
                    <a:p>
                      <a:pPr algn="ctr" fontAlgn="b"/>
                      <a:r>
                        <a:rPr lang="en-US" sz="1400" b="0" i="0" u="none" strike="noStrike">
                          <a:solidFill>
                            <a:srgbClr val="000000"/>
                          </a:solidFill>
                          <a:effectLst/>
                          <a:latin typeface="+mn-lt"/>
                        </a:rPr>
                        <a:t>$9,908,820 </a:t>
                      </a:r>
                    </a:p>
                  </a:txBody>
                  <a:tcPr marL="9525" marR="9525" marT="9525" marB="0" anchor="ctr"/>
                </a:tc>
                <a:tc>
                  <a:txBody>
                    <a:bodyPr/>
                    <a:lstStyle/>
                    <a:p>
                      <a:pPr algn="ctr" fontAlgn="b"/>
                      <a:r>
                        <a:rPr lang="en-US" sz="1400" b="0" i="0" u="none" strike="noStrike">
                          <a:solidFill>
                            <a:srgbClr val="000000"/>
                          </a:solidFill>
                          <a:effectLst/>
                          <a:latin typeface="+mn-lt"/>
                        </a:rPr>
                        <a:t>$6,076,159 </a:t>
                      </a:r>
                    </a:p>
                  </a:txBody>
                  <a:tcPr marL="9525" marR="9525" marT="9525" marB="0" anchor="ctr"/>
                </a:tc>
                <a:extLst>
                  <a:ext uri="{0D108BD9-81ED-4DB2-BD59-A6C34878D82A}">
                    <a16:rowId xmlns:a16="http://schemas.microsoft.com/office/drawing/2014/main" val="2498262601"/>
                  </a:ext>
                </a:extLst>
              </a:tr>
              <a:tr h="362892">
                <a:tc>
                  <a:txBody>
                    <a:bodyPr/>
                    <a:lstStyle/>
                    <a:p>
                      <a:pPr algn="ctr" fontAlgn="b"/>
                      <a:r>
                        <a:rPr lang="en-US" sz="1400" b="0" i="0" u="none" strike="noStrike" dirty="0">
                          <a:solidFill>
                            <a:srgbClr val="000000"/>
                          </a:solidFill>
                          <a:effectLst/>
                          <a:latin typeface="+mn-lt"/>
                        </a:rPr>
                        <a:t>2016</a:t>
                      </a:r>
                    </a:p>
                  </a:txBody>
                  <a:tcPr marL="9525" marR="9525" marT="9525" marB="0" anchor="ctr"/>
                </a:tc>
                <a:tc>
                  <a:txBody>
                    <a:bodyPr/>
                    <a:lstStyle/>
                    <a:p>
                      <a:pPr algn="ctr" fontAlgn="b"/>
                      <a:r>
                        <a:rPr lang="en-US" sz="1400" b="0" i="0" u="none" strike="noStrike" dirty="0">
                          <a:solidFill>
                            <a:srgbClr val="000000"/>
                          </a:solidFill>
                          <a:effectLst/>
                          <a:latin typeface="+mn-lt"/>
                        </a:rPr>
                        <a:t>Wisconsin</a:t>
                      </a:r>
                    </a:p>
                  </a:txBody>
                  <a:tcPr marL="9525" marR="9525" marT="9525" marB="0" anchor="ctr"/>
                </a:tc>
                <a:tc>
                  <a:txBody>
                    <a:bodyPr/>
                    <a:lstStyle/>
                    <a:p>
                      <a:pPr algn="ctr" fontAlgn="b"/>
                      <a:r>
                        <a:rPr lang="en-US" sz="1400" b="0" i="0" u="none" strike="noStrike" dirty="0">
                          <a:solidFill>
                            <a:srgbClr val="000000"/>
                          </a:solidFill>
                          <a:effectLst/>
                          <a:latin typeface="+mn-lt"/>
                        </a:rPr>
                        <a:t>$67,304,117 </a:t>
                      </a:r>
                    </a:p>
                  </a:txBody>
                  <a:tcPr marL="9525" marR="9525" marT="9525" marB="0" anchor="ctr"/>
                </a:tc>
                <a:tc>
                  <a:txBody>
                    <a:bodyPr/>
                    <a:lstStyle/>
                    <a:p>
                      <a:pPr algn="ctr" fontAlgn="b"/>
                      <a:r>
                        <a:rPr lang="en-US" sz="1400" b="0" i="0" u="none" strike="noStrike">
                          <a:solidFill>
                            <a:srgbClr val="000000"/>
                          </a:solidFill>
                          <a:effectLst/>
                          <a:latin typeface="+mn-lt"/>
                        </a:rPr>
                        <a:t>$19,089,948 </a:t>
                      </a:r>
                    </a:p>
                  </a:txBody>
                  <a:tcPr marL="9525" marR="9525" marT="9525" marB="0" anchor="ctr"/>
                </a:tc>
                <a:tc>
                  <a:txBody>
                    <a:bodyPr/>
                    <a:lstStyle/>
                    <a:p>
                      <a:pPr algn="ctr" fontAlgn="b"/>
                      <a:r>
                        <a:rPr lang="en-US" sz="1400" b="0" i="0" u="none" strike="noStrike">
                          <a:solidFill>
                            <a:srgbClr val="000000"/>
                          </a:solidFill>
                          <a:effectLst/>
                          <a:latin typeface="+mn-lt"/>
                        </a:rPr>
                        <a:t>$11,333,776 </a:t>
                      </a:r>
                    </a:p>
                  </a:txBody>
                  <a:tcPr marL="9525" marR="9525" marT="9525" marB="0" anchor="ctr"/>
                </a:tc>
                <a:tc>
                  <a:txBody>
                    <a:bodyPr/>
                    <a:lstStyle/>
                    <a:p>
                      <a:pPr algn="ctr" fontAlgn="b"/>
                      <a:r>
                        <a:rPr lang="en-US" sz="1400" b="0" i="0" u="none" strike="noStrike">
                          <a:solidFill>
                            <a:srgbClr val="000000"/>
                          </a:solidFill>
                          <a:effectLst/>
                          <a:latin typeface="+mn-lt"/>
                        </a:rPr>
                        <a:t>$8,603,201 </a:t>
                      </a:r>
                    </a:p>
                  </a:txBody>
                  <a:tcPr marL="9525" marR="9525" marT="9525" marB="0" anchor="ctr"/>
                </a:tc>
                <a:tc>
                  <a:txBody>
                    <a:bodyPr/>
                    <a:lstStyle/>
                    <a:p>
                      <a:pPr algn="ctr" fontAlgn="b"/>
                      <a:r>
                        <a:rPr lang="en-US" sz="1400" b="0" i="0" u="none" strike="noStrike">
                          <a:solidFill>
                            <a:srgbClr val="000000"/>
                          </a:solidFill>
                          <a:effectLst/>
                          <a:latin typeface="+mn-lt"/>
                        </a:rPr>
                        <a:t>$5,991,566 </a:t>
                      </a:r>
                    </a:p>
                  </a:txBody>
                  <a:tcPr marL="9525" marR="9525" marT="9525" marB="0" anchor="ctr"/>
                </a:tc>
                <a:extLst>
                  <a:ext uri="{0D108BD9-81ED-4DB2-BD59-A6C34878D82A}">
                    <a16:rowId xmlns:a16="http://schemas.microsoft.com/office/drawing/2014/main" val="3735906233"/>
                  </a:ext>
                </a:extLst>
              </a:tr>
              <a:tr h="429580">
                <a:tc>
                  <a:txBody>
                    <a:bodyPr/>
                    <a:lstStyle/>
                    <a:p>
                      <a:pPr algn="ctr" fontAlgn="b"/>
                      <a:r>
                        <a:rPr lang="en-US" sz="1400" b="0" i="0" u="none" strike="noStrike" dirty="0">
                          <a:solidFill>
                            <a:srgbClr val="000000"/>
                          </a:solidFill>
                          <a:effectLst/>
                          <a:latin typeface="+mn-lt"/>
                        </a:rPr>
                        <a:t>2017</a:t>
                      </a:r>
                    </a:p>
                  </a:txBody>
                  <a:tcPr marL="9525" marR="9525" marT="9525" marB="0" anchor="ctr"/>
                </a:tc>
                <a:tc>
                  <a:txBody>
                    <a:bodyPr/>
                    <a:lstStyle/>
                    <a:p>
                      <a:pPr algn="ctr" fontAlgn="b"/>
                      <a:r>
                        <a:rPr lang="en-US" sz="1400" b="0" i="0" u="none" strike="noStrike">
                          <a:solidFill>
                            <a:srgbClr val="000000"/>
                          </a:solidFill>
                          <a:effectLst/>
                          <a:latin typeface="+mn-lt"/>
                        </a:rPr>
                        <a:t>Wisconsin</a:t>
                      </a:r>
                    </a:p>
                  </a:txBody>
                  <a:tcPr marL="9525" marR="9525" marT="9525" marB="0" anchor="ctr"/>
                </a:tc>
                <a:tc>
                  <a:txBody>
                    <a:bodyPr/>
                    <a:lstStyle/>
                    <a:p>
                      <a:pPr algn="ctr" fontAlgn="b"/>
                      <a:r>
                        <a:rPr lang="en-US" sz="1400" b="0" i="0" u="none" strike="noStrike">
                          <a:solidFill>
                            <a:srgbClr val="000000"/>
                          </a:solidFill>
                          <a:effectLst/>
                          <a:latin typeface="+mn-lt"/>
                        </a:rPr>
                        <a:t>$71,535,306 </a:t>
                      </a:r>
                    </a:p>
                  </a:txBody>
                  <a:tcPr marL="9525" marR="9525" marT="9525" marB="0" anchor="ctr"/>
                </a:tc>
                <a:tc>
                  <a:txBody>
                    <a:bodyPr/>
                    <a:lstStyle/>
                    <a:p>
                      <a:pPr algn="ctr" fontAlgn="b"/>
                      <a:r>
                        <a:rPr lang="en-US" sz="1400" b="0" i="0" u="none" strike="noStrike" dirty="0">
                          <a:solidFill>
                            <a:srgbClr val="000000"/>
                          </a:solidFill>
                          <a:effectLst/>
                          <a:latin typeface="+mn-lt"/>
                        </a:rPr>
                        <a:t>$16,780,899 </a:t>
                      </a:r>
                    </a:p>
                  </a:txBody>
                  <a:tcPr marL="9525" marR="9525" marT="9525" marB="0" anchor="ctr"/>
                </a:tc>
                <a:tc>
                  <a:txBody>
                    <a:bodyPr/>
                    <a:lstStyle/>
                    <a:p>
                      <a:pPr algn="ctr" fontAlgn="b"/>
                      <a:r>
                        <a:rPr lang="en-US" sz="1400" b="0" i="0" u="none" strike="noStrike" dirty="0">
                          <a:solidFill>
                            <a:srgbClr val="000000"/>
                          </a:solidFill>
                          <a:effectLst/>
                          <a:latin typeface="+mn-lt"/>
                        </a:rPr>
                        <a:t>$9,904,271 </a:t>
                      </a:r>
                    </a:p>
                  </a:txBody>
                  <a:tcPr marL="9525" marR="9525" marT="9525" marB="0" anchor="ctr"/>
                </a:tc>
                <a:tc>
                  <a:txBody>
                    <a:bodyPr/>
                    <a:lstStyle/>
                    <a:p>
                      <a:pPr algn="ctr" fontAlgn="b"/>
                      <a:r>
                        <a:rPr lang="en-US" sz="1400" b="0" i="0" u="none" strike="noStrike">
                          <a:solidFill>
                            <a:srgbClr val="000000"/>
                          </a:solidFill>
                          <a:effectLst/>
                          <a:latin typeface="+mn-lt"/>
                        </a:rPr>
                        <a:t>$7,243,799 </a:t>
                      </a:r>
                    </a:p>
                  </a:txBody>
                  <a:tcPr marL="9525" marR="9525" marT="9525" marB="0" anchor="ctr"/>
                </a:tc>
                <a:tc>
                  <a:txBody>
                    <a:bodyPr/>
                    <a:lstStyle/>
                    <a:p>
                      <a:pPr algn="ctr" fontAlgn="b"/>
                      <a:r>
                        <a:rPr lang="en-US" sz="1400" b="0" i="0" u="none" strike="noStrike">
                          <a:solidFill>
                            <a:srgbClr val="000000"/>
                          </a:solidFill>
                          <a:effectLst/>
                          <a:latin typeface="+mn-lt"/>
                        </a:rPr>
                        <a:t>$6,320,636 </a:t>
                      </a:r>
                    </a:p>
                  </a:txBody>
                  <a:tcPr marL="9525" marR="9525" marT="9525" marB="0" anchor="ctr"/>
                </a:tc>
                <a:extLst>
                  <a:ext uri="{0D108BD9-81ED-4DB2-BD59-A6C34878D82A}">
                    <a16:rowId xmlns:a16="http://schemas.microsoft.com/office/drawing/2014/main" val="3273863465"/>
                  </a:ext>
                </a:extLst>
              </a:tr>
              <a:tr h="447601">
                <a:tc>
                  <a:txBody>
                    <a:bodyPr/>
                    <a:lstStyle/>
                    <a:p>
                      <a:pPr algn="ctr" fontAlgn="b"/>
                      <a:r>
                        <a:rPr lang="en-US" sz="1400" b="0" i="0" u="none" strike="noStrike" dirty="0">
                          <a:solidFill>
                            <a:srgbClr val="000000"/>
                          </a:solidFill>
                          <a:effectLst/>
                          <a:latin typeface="+mn-lt"/>
                        </a:rPr>
                        <a:t>2018</a:t>
                      </a:r>
                    </a:p>
                  </a:txBody>
                  <a:tcPr marL="9525" marR="9525" marT="9525" marB="0" anchor="ctr"/>
                </a:tc>
                <a:tc>
                  <a:txBody>
                    <a:bodyPr/>
                    <a:lstStyle/>
                    <a:p>
                      <a:pPr algn="ctr" fontAlgn="b"/>
                      <a:r>
                        <a:rPr lang="en-US" sz="1400" b="0" i="0" u="none" strike="noStrike">
                          <a:solidFill>
                            <a:srgbClr val="000000"/>
                          </a:solidFill>
                          <a:effectLst/>
                          <a:latin typeface="+mn-lt"/>
                        </a:rPr>
                        <a:t>Wisconsin</a:t>
                      </a:r>
                    </a:p>
                  </a:txBody>
                  <a:tcPr marL="9525" marR="9525" marT="9525" marB="0" anchor="ctr"/>
                </a:tc>
                <a:tc>
                  <a:txBody>
                    <a:bodyPr/>
                    <a:lstStyle/>
                    <a:p>
                      <a:pPr algn="ctr" fontAlgn="b"/>
                      <a:r>
                        <a:rPr lang="en-US" sz="1400" b="0" i="0" u="none" strike="noStrike">
                          <a:solidFill>
                            <a:srgbClr val="000000"/>
                          </a:solidFill>
                          <a:effectLst/>
                          <a:latin typeface="+mn-lt"/>
                        </a:rPr>
                        <a:t>$72,592,958 </a:t>
                      </a:r>
                    </a:p>
                  </a:txBody>
                  <a:tcPr marL="9525" marR="9525" marT="9525" marB="0" anchor="ctr"/>
                </a:tc>
                <a:tc>
                  <a:txBody>
                    <a:bodyPr/>
                    <a:lstStyle/>
                    <a:p>
                      <a:pPr algn="ctr" fontAlgn="b"/>
                      <a:r>
                        <a:rPr lang="en-US" sz="1400" b="0" i="0" u="none" strike="noStrike">
                          <a:solidFill>
                            <a:srgbClr val="000000"/>
                          </a:solidFill>
                          <a:effectLst/>
                          <a:latin typeface="+mn-lt"/>
                        </a:rPr>
                        <a:t>$15,735,375 </a:t>
                      </a:r>
                    </a:p>
                  </a:txBody>
                  <a:tcPr marL="9525" marR="9525" marT="9525" marB="0" anchor="ctr"/>
                </a:tc>
                <a:tc>
                  <a:txBody>
                    <a:bodyPr/>
                    <a:lstStyle/>
                    <a:p>
                      <a:pPr algn="ctr" fontAlgn="b"/>
                      <a:r>
                        <a:rPr lang="en-US" sz="1400" b="0" i="0" u="none" strike="noStrike">
                          <a:solidFill>
                            <a:srgbClr val="000000"/>
                          </a:solidFill>
                          <a:effectLst/>
                          <a:latin typeface="+mn-lt"/>
                        </a:rPr>
                        <a:t>$11,307,154 </a:t>
                      </a:r>
                    </a:p>
                  </a:txBody>
                  <a:tcPr marL="9525" marR="9525" marT="9525" marB="0" anchor="ctr"/>
                </a:tc>
                <a:tc>
                  <a:txBody>
                    <a:bodyPr/>
                    <a:lstStyle/>
                    <a:p>
                      <a:pPr algn="ctr" fontAlgn="b"/>
                      <a:r>
                        <a:rPr lang="en-US" sz="1400" b="0" i="0" u="none" strike="noStrike" dirty="0">
                          <a:solidFill>
                            <a:srgbClr val="000000"/>
                          </a:solidFill>
                          <a:effectLst/>
                          <a:latin typeface="+mn-lt"/>
                        </a:rPr>
                        <a:t>$6,412,375 </a:t>
                      </a:r>
                    </a:p>
                  </a:txBody>
                  <a:tcPr marL="9525" marR="9525" marT="9525" marB="0" anchor="ctr"/>
                </a:tc>
                <a:tc>
                  <a:txBody>
                    <a:bodyPr/>
                    <a:lstStyle/>
                    <a:p>
                      <a:pPr algn="ctr" fontAlgn="b"/>
                      <a:r>
                        <a:rPr lang="en-US" sz="1400" b="0" i="0" u="none" strike="noStrike" dirty="0">
                          <a:solidFill>
                            <a:srgbClr val="000000"/>
                          </a:solidFill>
                          <a:effectLst/>
                          <a:latin typeface="+mn-lt"/>
                        </a:rPr>
                        <a:t>$6,503,595 </a:t>
                      </a:r>
                    </a:p>
                  </a:txBody>
                  <a:tcPr marL="9525" marR="9525" marT="9525" marB="0" anchor="ctr"/>
                </a:tc>
                <a:extLst>
                  <a:ext uri="{0D108BD9-81ED-4DB2-BD59-A6C34878D82A}">
                    <a16:rowId xmlns:a16="http://schemas.microsoft.com/office/drawing/2014/main" val="687248608"/>
                  </a:ext>
                </a:extLst>
              </a:tr>
              <a:tr h="410911">
                <a:tc>
                  <a:txBody>
                    <a:bodyPr/>
                    <a:lstStyle/>
                    <a:p>
                      <a:pPr algn="ctr" fontAlgn="b"/>
                      <a:r>
                        <a:rPr lang="en-US" sz="1400" b="0" i="0" u="none" strike="noStrike" dirty="0">
                          <a:solidFill>
                            <a:srgbClr val="000000"/>
                          </a:solidFill>
                          <a:effectLst/>
                          <a:latin typeface="+mn-lt"/>
                        </a:rPr>
                        <a:t>2019</a:t>
                      </a:r>
                    </a:p>
                  </a:txBody>
                  <a:tcPr marL="9525" marR="9525" marT="9525" marB="0" anchor="ctr"/>
                </a:tc>
                <a:tc>
                  <a:txBody>
                    <a:bodyPr/>
                    <a:lstStyle/>
                    <a:p>
                      <a:pPr algn="ctr" fontAlgn="b"/>
                      <a:r>
                        <a:rPr lang="en-US" sz="1400" b="0" i="0" u="none" strike="noStrike">
                          <a:solidFill>
                            <a:srgbClr val="000000"/>
                          </a:solidFill>
                          <a:effectLst/>
                          <a:latin typeface="+mn-lt"/>
                        </a:rPr>
                        <a:t>Wisconsin</a:t>
                      </a:r>
                    </a:p>
                  </a:txBody>
                  <a:tcPr marL="9525" marR="9525" marT="9525" marB="0" anchor="ctr"/>
                </a:tc>
                <a:tc>
                  <a:txBody>
                    <a:bodyPr/>
                    <a:lstStyle/>
                    <a:p>
                      <a:pPr algn="ctr" fontAlgn="b"/>
                      <a:r>
                        <a:rPr lang="en-US" sz="1400" b="0" i="0" u="none" strike="noStrike">
                          <a:solidFill>
                            <a:srgbClr val="000000"/>
                          </a:solidFill>
                          <a:effectLst/>
                          <a:latin typeface="+mn-lt"/>
                        </a:rPr>
                        <a:t>$70,293,400 </a:t>
                      </a:r>
                    </a:p>
                  </a:txBody>
                  <a:tcPr marL="9525" marR="9525" marT="9525" marB="0" anchor="ctr"/>
                </a:tc>
                <a:tc>
                  <a:txBody>
                    <a:bodyPr/>
                    <a:lstStyle/>
                    <a:p>
                      <a:pPr algn="ctr" fontAlgn="b"/>
                      <a:r>
                        <a:rPr lang="en-US" sz="1400" b="0" i="0" u="none" strike="noStrike">
                          <a:solidFill>
                            <a:srgbClr val="000000"/>
                          </a:solidFill>
                          <a:effectLst/>
                          <a:latin typeface="+mn-lt"/>
                        </a:rPr>
                        <a:t>$18,141,382 </a:t>
                      </a:r>
                    </a:p>
                  </a:txBody>
                  <a:tcPr marL="9525" marR="9525" marT="9525" marB="0" anchor="ctr"/>
                </a:tc>
                <a:tc>
                  <a:txBody>
                    <a:bodyPr/>
                    <a:lstStyle/>
                    <a:p>
                      <a:pPr algn="ctr" fontAlgn="b"/>
                      <a:r>
                        <a:rPr lang="en-US" sz="1400" b="0" i="0" u="none" strike="noStrike">
                          <a:solidFill>
                            <a:srgbClr val="000000"/>
                          </a:solidFill>
                          <a:effectLst/>
                          <a:latin typeface="+mn-lt"/>
                        </a:rPr>
                        <a:t>$11,102,170 </a:t>
                      </a:r>
                    </a:p>
                  </a:txBody>
                  <a:tcPr marL="9525" marR="9525" marT="9525" marB="0" anchor="ctr"/>
                </a:tc>
                <a:tc>
                  <a:txBody>
                    <a:bodyPr/>
                    <a:lstStyle/>
                    <a:p>
                      <a:pPr algn="ctr" fontAlgn="b"/>
                      <a:r>
                        <a:rPr lang="en-US" sz="1400" b="0" i="0" u="none" strike="noStrike" dirty="0">
                          <a:solidFill>
                            <a:srgbClr val="000000"/>
                          </a:solidFill>
                          <a:effectLst/>
                          <a:latin typeface="+mn-lt"/>
                        </a:rPr>
                        <a:t>$4,757,342 </a:t>
                      </a:r>
                    </a:p>
                  </a:txBody>
                  <a:tcPr marL="9525" marR="9525" marT="9525" marB="0" anchor="ctr"/>
                </a:tc>
                <a:tc>
                  <a:txBody>
                    <a:bodyPr/>
                    <a:lstStyle/>
                    <a:p>
                      <a:pPr algn="ctr" fontAlgn="b"/>
                      <a:r>
                        <a:rPr lang="en-US" sz="1400" b="0" i="0" u="none" strike="noStrike" dirty="0">
                          <a:solidFill>
                            <a:srgbClr val="000000"/>
                          </a:solidFill>
                          <a:effectLst/>
                          <a:latin typeface="+mn-lt"/>
                        </a:rPr>
                        <a:t>$6,856,845 </a:t>
                      </a:r>
                    </a:p>
                  </a:txBody>
                  <a:tcPr marL="9525" marR="9525" marT="9525" marB="0" anchor="ctr"/>
                </a:tc>
                <a:extLst>
                  <a:ext uri="{0D108BD9-81ED-4DB2-BD59-A6C34878D82A}">
                    <a16:rowId xmlns:a16="http://schemas.microsoft.com/office/drawing/2014/main" val="999755467"/>
                  </a:ext>
                </a:extLst>
              </a:tr>
              <a:tr h="343405">
                <a:tc>
                  <a:txBody>
                    <a:bodyPr/>
                    <a:lstStyle/>
                    <a:p>
                      <a:pPr algn="ctr" fontAlgn="b"/>
                      <a:r>
                        <a:rPr lang="en-US" sz="1400" b="0" i="0" u="none" strike="noStrike" dirty="0">
                          <a:solidFill>
                            <a:srgbClr val="000000"/>
                          </a:solidFill>
                          <a:effectLst/>
                          <a:latin typeface="+mn-lt"/>
                        </a:rPr>
                        <a:t>2020</a:t>
                      </a:r>
                    </a:p>
                  </a:txBody>
                  <a:tcPr marL="9525" marR="9525" marT="9525" marB="0" anchor="ctr"/>
                </a:tc>
                <a:tc>
                  <a:txBody>
                    <a:bodyPr/>
                    <a:lstStyle/>
                    <a:p>
                      <a:pPr algn="ctr" fontAlgn="b"/>
                      <a:r>
                        <a:rPr lang="en-US" sz="1400" b="0" i="0" u="none" strike="noStrike" dirty="0">
                          <a:solidFill>
                            <a:srgbClr val="000000"/>
                          </a:solidFill>
                          <a:effectLst/>
                          <a:latin typeface="+mn-lt"/>
                        </a:rPr>
                        <a:t>Wisconsin</a:t>
                      </a:r>
                    </a:p>
                  </a:txBody>
                  <a:tcPr marL="9525" marR="9525" marT="9525" marB="0" anchor="ctr"/>
                </a:tc>
                <a:tc>
                  <a:txBody>
                    <a:bodyPr/>
                    <a:lstStyle/>
                    <a:p>
                      <a:pPr algn="ctr" fontAlgn="b"/>
                      <a:r>
                        <a:rPr lang="en-US" sz="1400" b="0" i="0" u="none" strike="noStrike" dirty="0">
                          <a:solidFill>
                            <a:srgbClr val="000000"/>
                          </a:solidFill>
                          <a:effectLst/>
                          <a:latin typeface="+mn-lt"/>
                        </a:rPr>
                        <a:t>$71,431,173 </a:t>
                      </a:r>
                    </a:p>
                  </a:txBody>
                  <a:tcPr marL="9525" marR="9525" marT="9525" marB="0" anchor="ctr"/>
                </a:tc>
                <a:tc>
                  <a:txBody>
                    <a:bodyPr/>
                    <a:lstStyle/>
                    <a:p>
                      <a:pPr algn="ctr" fontAlgn="b"/>
                      <a:r>
                        <a:rPr lang="en-US" sz="1400" b="0" i="0" u="none" strike="noStrike" dirty="0">
                          <a:solidFill>
                            <a:srgbClr val="000000"/>
                          </a:solidFill>
                          <a:effectLst/>
                          <a:latin typeface="+mn-lt"/>
                        </a:rPr>
                        <a:t>$16,065,058 </a:t>
                      </a:r>
                    </a:p>
                  </a:txBody>
                  <a:tcPr marL="9525" marR="9525" marT="9525" marB="0" anchor="ctr"/>
                </a:tc>
                <a:tc>
                  <a:txBody>
                    <a:bodyPr/>
                    <a:lstStyle/>
                    <a:p>
                      <a:pPr algn="ctr" fontAlgn="b"/>
                      <a:r>
                        <a:rPr lang="en-US" sz="1400" b="0" i="0" u="none" strike="noStrike" dirty="0">
                          <a:solidFill>
                            <a:srgbClr val="000000"/>
                          </a:solidFill>
                          <a:effectLst/>
                          <a:latin typeface="+mn-lt"/>
                        </a:rPr>
                        <a:t>$13,000,000 </a:t>
                      </a:r>
                    </a:p>
                  </a:txBody>
                  <a:tcPr marL="9525" marR="9525" marT="9525" marB="0" anchor="ctr"/>
                </a:tc>
                <a:tc>
                  <a:txBody>
                    <a:bodyPr/>
                    <a:lstStyle/>
                    <a:p>
                      <a:pPr algn="ctr" fontAlgn="b"/>
                      <a:r>
                        <a:rPr lang="en-US" sz="1400" b="0" i="0" u="none" strike="noStrike" dirty="0">
                          <a:solidFill>
                            <a:srgbClr val="000000"/>
                          </a:solidFill>
                          <a:effectLst/>
                          <a:latin typeface="+mn-lt"/>
                        </a:rPr>
                        <a:t>$12,509,165 </a:t>
                      </a:r>
                    </a:p>
                  </a:txBody>
                  <a:tcPr marL="9525" marR="9525" marT="9525" marB="0" anchor="ctr"/>
                </a:tc>
                <a:tc>
                  <a:txBody>
                    <a:bodyPr/>
                    <a:lstStyle/>
                    <a:p>
                      <a:pPr algn="ctr" fontAlgn="b"/>
                      <a:r>
                        <a:rPr lang="en-US" sz="1400" b="0" i="0" u="none" strike="noStrike" dirty="0">
                          <a:solidFill>
                            <a:srgbClr val="000000"/>
                          </a:solidFill>
                          <a:effectLst/>
                          <a:latin typeface="+mn-lt"/>
                        </a:rPr>
                        <a:t>$5,988,632 </a:t>
                      </a:r>
                    </a:p>
                  </a:txBody>
                  <a:tcPr marL="9525" marR="9525" marT="9525" marB="0" anchor="ctr"/>
                </a:tc>
                <a:extLst>
                  <a:ext uri="{0D108BD9-81ED-4DB2-BD59-A6C34878D82A}">
                    <a16:rowId xmlns:a16="http://schemas.microsoft.com/office/drawing/2014/main" val="3584245977"/>
                  </a:ext>
                </a:extLst>
              </a:tr>
            </a:tbl>
          </a:graphicData>
        </a:graphic>
      </p:graphicFrame>
    </p:spTree>
    <p:extLst>
      <p:ext uri="{BB962C8B-B14F-4D97-AF65-F5344CB8AC3E}">
        <p14:creationId xmlns:p14="http://schemas.microsoft.com/office/powerpoint/2010/main" val="60466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948" y="320053"/>
            <a:ext cx="9339146" cy="742950"/>
          </a:xfrm>
        </p:spPr>
        <p:txBody>
          <a:bodyPr>
            <a:noAutofit/>
          </a:bodyPr>
          <a:lstStyle/>
          <a:p>
            <a:pPr marL="176213">
              <a:lnSpc>
                <a:spcPct val="80000"/>
              </a:lnSpc>
            </a:pPr>
            <a:r>
              <a:rPr lang="en-US" sz="4800" i="1" dirty="0">
                <a:latin typeface="Calibri" pitchFamily="34" charset="0"/>
              </a:rPr>
              <a:t>LIHEAP Resources</a:t>
            </a:r>
            <a:br>
              <a:rPr lang="en-US" sz="3200" i="1" dirty="0">
                <a:latin typeface="Calibri" pitchFamily="34" charset="0"/>
              </a:rPr>
            </a:b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11</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11</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a:xfrm>
            <a:off x="612648" y="12001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p:txBody>
      </p:sp>
      <p:sp>
        <p:nvSpPr>
          <p:cNvPr id="6" name="TextBox 5">
            <a:extLst>
              <a:ext uri="{FF2B5EF4-FFF2-40B4-BE49-F238E27FC236}">
                <a16:creationId xmlns:a16="http://schemas.microsoft.com/office/drawing/2014/main" id="{E74FA4BC-F5D1-128C-77AF-0AE1CCDC142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2" name="TextBox 1">
            <a:extLst>
              <a:ext uri="{FF2B5EF4-FFF2-40B4-BE49-F238E27FC236}">
                <a16:creationId xmlns:a16="http://schemas.microsoft.com/office/drawing/2014/main" id="{6B54F42A-DF2A-8F96-6578-C6D42E349118}"/>
              </a:ext>
            </a:extLst>
          </p:cNvPr>
          <p:cNvSpPr txBox="1"/>
          <p:nvPr/>
        </p:nvSpPr>
        <p:spPr>
          <a:xfrm>
            <a:off x="242277" y="1367692"/>
            <a:ext cx="8667261" cy="3071446"/>
          </a:xfrm>
          <a:prstGeom prst="rect">
            <a:avLst/>
          </a:prstGeom>
          <a:noFill/>
        </p:spPr>
        <p:txBody>
          <a:bodyPr wrap="square" rtlCol="0">
            <a:spAutoFit/>
          </a:bodyPr>
          <a:lstStyle/>
          <a:p>
            <a:endParaRPr lang="en-US" dirty="0"/>
          </a:p>
        </p:txBody>
      </p:sp>
      <p:sp>
        <p:nvSpPr>
          <p:cNvPr id="9" name="Content Placeholder 7">
            <a:extLst>
              <a:ext uri="{FF2B5EF4-FFF2-40B4-BE49-F238E27FC236}">
                <a16:creationId xmlns:a16="http://schemas.microsoft.com/office/drawing/2014/main" id="{7A2AB22F-E844-FD08-FAF6-3AD07FE4F6A4}"/>
              </a:ext>
            </a:extLst>
          </p:cNvPr>
          <p:cNvSpPr txBox="1">
            <a:spLocks/>
          </p:cNvSpPr>
          <p:nvPr/>
        </p:nvSpPr>
        <p:spPr>
          <a:xfrm>
            <a:off x="582246" y="13764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3600" b="0" i="0" u="none" strike="noStrike" kern="1200" cap="none" spc="0" normalizeH="0" baseline="0" noProof="0" dirty="0">
                <a:ln>
                  <a:noFill/>
                </a:ln>
                <a:solidFill>
                  <a:schemeClr val="tx1"/>
                </a:solidFill>
                <a:effectLst/>
                <a:uLnTx/>
                <a:uFillTx/>
                <a:latin typeface="Tw Cen MT"/>
                <a:ea typeface="+mn-ea"/>
                <a:cs typeface="+mn-cs"/>
                <a:sym typeface="Arial"/>
              </a:rPr>
              <a:t>What do other states do?</a:t>
            </a:r>
          </a:p>
          <a:p>
            <a:pPr marL="822960" lvl="1" indent="-342900">
              <a:spcBef>
                <a:spcPts val="525"/>
              </a:spcBef>
              <a:buClr>
                <a:srgbClr val="DD8047"/>
              </a:buClr>
              <a:buSzPct val="60000"/>
              <a:buFont typeface="Wingdings" panose="05000000000000000000" pitchFamily="2" charset="2"/>
              <a:buChar char="q"/>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LIHEAP Clearinghouse – State Programs</a:t>
            </a:r>
          </a:p>
          <a:p>
            <a:pPr marL="822960" lvl="1" indent="-342900">
              <a:spcBef>
                <a:spcPts val="525"/>
              </a:spcBef>
              <a:buClr>
                <a:srgbClr val="DD8047"/>
              </a:buClr>
              <a:buSzPct val="60000"/>
              <a:buFont typeface="Wingdings" panose="05000000000000000000" pitchFamily="2" charset="2"/>
              <a:buChar char="q"/>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LIHEAP Performance Management Website</a:t>
            </a:r>
          </a:p>
          <a:p>
            <a:pPr marL="1028700" lvl="2" indent="-342900">
              <a:spcBef>
                <a:spcPts val="525"/>
              </a:spcBef>
              <a:buClr>
                <a:srgbClr val="DD8047"/>
              </a:buClr>
              <a:buSzPct val="60000"/>
              <a:buFont typeface="Wingdings" panose="05000000000000000000" pitchFamily="2" charset="2"/>
              <a:buChar char="q"/>
              <a:defRPr/>
            </a:pPr>
            <a:r>
              <a:rPr kumimoji="0" lang="en-US" sz="2650" b="0" i="0" u="none" strike="noStrike" kern="1200" cap="none" spc="0" normalizeH="0" baseline="0" noProof="0" dirty="0">
                <a:ln>
                  <a:noFill/>
                </a:ln>
                <a:solidFill>
                  <a:schemeClr val="tx1"/>
                </a:solidFill>
                <a:effectLst/>
                <a:uLnTx/>
                <a:uFillTx/>
                <a:latin typeface="Tw Cen MT"/>
                <a:ea typeface="+mn-ea"/>
                <a:cs typeface="+mn-cs"/>
                <a:sym typeface="Arial"/>
              </a:rPr>
              <a:t>Grantee Search Portal</a:t>
            </a:r>
          </a:p>
          <a:p>
            <a:pPr marL="1028700" lvl="2" indent="-342900">
              <a:spcBef>
                <a:spcPts val="525"/>
              </a:spcBef>
              <a:buClr>
                <a:srgbClr val="DD8047"/>
              </a:buClr>
              <a:buSzPct val="60000"/>
              <a:buFont typeface="Wingdings" panose="05000000000000000000" pitchFamily="2" charset="2"/>
              <a:buChar char="q"/>
              <a:defRPr/>
            </a:pPr>
            <a:r>
              <a:rPr kumimoji="0" lang="en-US" sz="2650" b="0" i="0" u="none" strike="noStrike" kern="1200" cap="none" spc="0" normalizeH="0" baseline="0" noProof="0" dirty="0">
                <a:ln>
                  <a:noFill/>
                </a:ln>
                <a:solidFill>
                  <a:schemeClr val="tx1"/>
                </a:solidFill>
                <a:effectLst/>
                <a:uLnTx/>
                <a:uFillTx/>
                <a:latin typeface="Tw Cen MT"/>
                <a:ea typeface="+mn-ea"/>
                <a:cs typeface="+mn-cs"/>
                <a:sym typeface="Arial"/>
              </a:rPr>
              <a:t>Data Warehouse</a:t>
            </a:r>
          </a:p>
          <a:p>
            <a:pPr lvl="1" indent="0">
              <a:spcBef>
                <a:spcPts val="525"/>
              </a:spcBef>
              <a:buClr>
                <a:srgbClr val="DD8047"/>
              </a:buClr>
              <a:buSzPct val="60000"/>
              <a:defRPr/>
            </a:pPr>
            <a:endParaRPr kumimoji="0" lang="en-US" sz="1650" b="0" i="0" u="none" strike="noStrike" kern="1200" cap="none" spc="0" normalizeH="0" baseline="0" noProof="0" dirty="0">
              <a:ln>
                <a:noFill/>
              </a:ln>
              <a:solidFill>
                <a:schemeClr val="tx1"/>
              </a:solidFill>
              <a:effectLst/>
              <a:uLnTx/>
              <a:uFillTx/>
              <a:latin typeface="Tw Cen MT"/>
              <a:ea typeface="+mn-ea"/>
              <a:cs typeface="+mn-cs"/>
              <a:sym typeface="Arial"/>
            </a:endParaRPr>
          </a:p>
          <a:p>
            <a:pPr marL="822960" lvl="1" indent="-342900">
              <a:buClr>
                <a:srgbClr val="DD8047"/>
              </a:buClr>
              <a:buFont typeface="Wingdings" panose="05000000000000000000" pitchFamily="2" charset="2"/>
              <a:buChar char="q"/>
              <a:defRPr/>
            </a:pPr>
            <a:endParaRPr kumimoji="0" lang="en-US" sz="1650" b="0" i="0" u="none" strike="noStrike" kern="1200" cap="none" spc="0" normalizeH="0" baseline="0" noProof="0" dirty="0">
              <a:ln>
                <a:noFill/>
              </a:ln>
              <a:solidFill>
                <a:srgbClr val="775F55"/>
              </a:solidFill>
              <a:effectLst/>
              <a:uLnTx/>
              <a:uFillTx/>
              <a:latin typeface="Tw Cen MT"/>
              <a:ea typeface="+mn-ea"/>
              <a:cs typeface="+mn-cs"/>
              <a:sym typeface="Arial"/>
            </a:endParaRPr>
          </a:p>
          <a:p>
            <a:pPr marL="822960" lvl="1" indent="-342900">
              <a:spcBef>
                <a:spcPts val="525"/>
              </a:spcBef>
              <a:buClr>
                <a:srgbClr val="DD8047"/>
              </a:buClr>
              <a:buSzPct val="60000"/>
              <a:buFont typeface="Wingdings" panose="05000000000000000000" pitchFamily="2" charset="2"/>
              <a:buChar char="q"/>
              <a:defRPr/>
            </a:pPr>
            <a:endParaRPr kumimoji="0" lang="en-US" sz="1650" b="0" i="0" u="none" strike="noStrike" kern="1200" cap="none" spc="0" normalizeH="0" baseline="0" noProof="0" dirty="0">
              <a:ln>
                <a:noFill/>
              </a:ln>
              <a:solidFill>
                <a:srgbClr val="775F55"/>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Arial" panose="020B0604020202020204" pitchFamily="34" charset="0"/>
              <a:buChar char="•"/>
              <a:tabLst/>
              <a:defRPr/>
            </a:pPr>
            <a:endParaRPr kumimoji="0" lang="en-US" sz="2100" b="0" i="0" u="none" strike="noStrike" kern="1200" cap="none" spc="0" normalizeH="0" baseline="0" noProof="0" dirty="0">
              <a:ln>
                <a:noFill/>
              </a:ln>
              <a:solidFill>
                <a:srgbClr val="775F55"/>
              </a:solidFill>
              <a:effectLst/>
              <a:uLnTx/>
              <a:uFillTx/>
              <a:latin typeface="Tw Cen MT"/>
              <a:ea typeface="+mn-ea"/>
              <a:cs typeface="+mn-cs"/>
              <a:sym typeface="Arial"/>
            </a:endParaRPr>
          </a:p>
        </p:txBody>
      </p:sp>
    </p:spTree>
    <p:extLst>
      <p:ext uri="{BB962C8B-B14F-4D97-AF65-F5344CB8AC3E}">
        <p14:creationId xmlns:p14="http://schemas.microsoft.com/office/powerpoint/2010/main" val="203893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12</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State Programs</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1975" dirty="0">
                <a:latin typeface="+mj-lt"/>
                <a:hlinkClick r:id="rId3"/>
              </a:rPr>
              <a:t>https://liheapch.acf.hhs.gov/state</a:t>
            </a:r>
            <a:endParaRPr lang="en-US" sz="1975" dirty="0">
              <a:latin typeface="+mj-lt"/>
            </a:endParaRPr>
          </a:p>
        </p:txBody>
      </p:sp>
      <p:pic>
        <p:nvPicPr>
          <p:cNvPr id="4" name="Picture 3">
            <a:extLst>
              <a:ext uri="{FF2B5EF4-FFF2-40B4-BE49-F238E27FC236}">
                <a16:creationId xmlns:a16="http://schemas.microsoft.com/office/drawing/2014/main" id="{A28D8D4A-C620-357B-513B-25E8A4FD850F}"/>
              </a:ext>
            </a:extLst>
          </p:cNvPr>
          <p:cNvPicPr>
            <a:picLocks noChangeAspect="1"/>
          </p:cNvPicPr>
          <p:nvPr/>
        </p:nvPicPr>
        <p:blipFill>
          <a:blip r:embed="rId4"/>
          <a:stretch>
            <a:fillRect/>
          </a:stretch>
        </p:blipFill>
        <p:spPr>
          <a:xfrm>
            <a:off x="1888946" y="1248330"/>
            <a:ext cx="5004223" cy="3089209"/>
          </a:xfrm>
          <a:prstGeom prst="rect">
            <a:avLst/>
          </a:prstGeom>
        </p:spPr>
      </p:pic>
    </p:spTree>
    <p:extLst>
      <p:ext uri="{BB962C8B-B14F-4D97-AF65-F5344CB8AC3E}">
        <p14:creationId xmlns:p14="http://schemas.microsoft.com/office/powerpoint/2010/main" val="203947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13</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Categorical Eligibility</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1975" dirty="0">
                <a:latin typeface="+mj-lt"/>
                <a:hlinkClick r:id="rId3"/>
              </a:rPr>
              <a:t>https://liheapch.acf.hhs.gov/delivery/income_categorical.htm</a:t>
            </a:r>
            <a:endParaRPr lang="en-US" sz="1975" dirty="0">
              <a:latin typeface="+mj-lt"/>
            </a:endParaRPr>
          </a:p>
          <a:p>
            <a:endParaRPr lang="en-US" sz="1975" dirty="0">
              <a:latin typeface="+mj-lt"/>
            </a:endParaRPr>
          </a:p>
        </p:txBody>
      </p:sp>
      <p:pic>
        <p:nvPicPr>
          <p:cNvPr id="4" name="Picture 3">
            <a:extLst>
              <a:ext uri="{FF2B5EF4-FFF2-40B4-BE49-F238E27FC236}">
                <a16:creationId xmlns:a16="http://schemas.microsoft.com/office/drawing/2014/main" id="{B623E33F-7BFF-D4B6-5535-0A670812B7F2}"/>
              </a:ext>
            </a:extLst>
          </p:cNvPr>
          <p:cNvPicPr>
            <a:picLocks noChangeAspect="1"/>
          </p:cNvPicPr>
          <p:nvPr/>
        </p:nvPicPr>
        <p:blipFill>
          <a:blip r:embed="rId4"/>
          <a:stretch>
            <a:fillRect/>
          </a:stretch>
        </p:blipFill>
        <p:spPr>
          <a:xfrm>
            <a:off x="2117041" y="1250462"/>
            <a:ext cx="4447418" cy="3080237"/>
          </a:xfrm>
          <a:prstGeom prst="rect">
            <a:avLst/>
          </a:prstGeom>
        </p:spPr>
      </p:pic>
    </p:spTree>
    <p:extLst>
      <p:ext uri="{BB962C8B-B14F-4D97-AF65-F5344CB8AC3E}">
        <p14:creationId xmlns:p14="http://schemas.microsoft.com/office/powerpoint/2010/main" val="122283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14</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Grantee Search Portal</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1975" dirty="0">
              <a:latin typeface="+mj-lt"/>
            </a:endParaRPr>
          </a:p>
        </p:txBody>
      </p:sp>
      <p:pic>
        <p:nvPicPr>
          <p:cNvPr id="5" name="Picture 4">
            <a:extLst>
              <a:ext uri="{FF2B5EF4-FFF2-40B4-BE49-F238E27FC236}">
                <a16:creationId xmlns:a16="http://schemas.microsoft.com/office/drawing/2014/main" id="{1CCA2F30-6734-6EEE-3CF4-8A8E3C835DEA}"/>
              </a:ext>
            </a:extLst>
          </p:cNvPr>
          <p:cNvPicPr>
            <a:picLocks noChangeAspect="1"/>
          </p:cNvPicPr>
          <p:nvPr/>
        </p:nvPicPr>
        <p:blipFill>
          <a:blip r:embed="rId3"/>
          <a:stretch>
            <a:fillRect/>
          </a:stretch>
        </p:blipFill>
        <p:spPr>
          <a:xfrm>
            <a:off x="1681652" y="1198095"/>
            <a:ext cx="5195886" cy="3360213"/>
          </a:xfrm>
          <a:prstGeom prst="rect">
            <a:avLst/>
          </a:prstGeom>
        </p:spPr>
      </p:pic>
      <p:sp>
        <p:nvSpPr>
          <p:cNvPr id="11" name="Content Placeholder 7">
            <a:extLst>
              <a:ext uri="{FF2B5EF4-FFF2-40B4-BE49-F238E27FC236}">
                <a16:creationId xmlns:a16="http://schemas.microsoft.com/office/drawing/2014/main" id="{B42AE5AC-0B58-2C5D-DDA4-F0EC9724F698}"/>
              </a:ext>
            </a:extLst>
          </p:cNvPr>
          <p:cNvSpPr txBox="1">
            <a:spLocks/>
          </p:cNvSpPr>
          <p:nvPr/>
        </p:nvSpPr>
        <p:spPr>
          <a:xfrm>
            <a:off x="444617" y="2180981"/>
            <a:ext cx="8531352" cy="3943349"/>
          </a:xfrm>
          <a:prstGeom prst="rect">
            <a:avLst/>
          </a:prstGeom>
        </p:spPr>
        <p:txBody>
          <a:bodyPr vert="horz">
            <a:normAutofit/>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1975" dirty="0">
                <a:latin typeface="+mj-lt"/>
                <a:hlinkClick r:id="rId4"/>
              </a:rPr>
              <a:t>https://liheappm.acf.hhs.gov/datawarehouse/grantee_search_portal</a:t>
            </a:r>
            <a:endParaRPr lang="en-US" sz="1975" dirty="0">
              <a:latin typeface="+mj-lt"/>
            </a:endParaRPr>
          </a:p>
        </p:txBody>
      </p:sp>
    </p:spTree>
    <p:extLst>
      <p:ext uri="{BB962C8B-B14F-4D97-AF65-F5344CB8AC3E}">
        <p14:creationId xmlns:p14="http://schemas.microsoft.com/office/powerpoint/2010/main" val="281036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15</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141886" y="320053"/>
            <a:ext cx="9339146" cy="742950"/>
          </a:xfrm>
        </p:spPr>
        <p:txBody>
          <a:bodyPr>
            <a:noAutofit/>
          </a:bodyPr>
          <a:lstStyle/>
          <a:p>
            <a:pPr marL="176213">
              <a:lnSpc>
                <a:spcPct val="80000"/>
              </a:lnSpc>
            </a:pPr>
            <a:r>
              <a:rPr lang="en-US" sz="3200" i="1" dirty="0">
                <a:latin typeface="Calibri" pitchFamily="34" charset="0"/>
              </a:rPr>
              <a:t>Allocation of LIHEAP Funds: Wisconsin &amp; Minnesota</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graphicFrame>
        <p:nvGraphicFramePr>
          <p:cNvPr id="2" name="Table 4">
            <a:extLst>
              <a:ext uri="{FF2B5EF4-FFF2-40B4-BE49-F238E27FC236}">
                <a16:creationId xmlns:a16="http://schemas.microsoft.com/office/drawing/2014/main" id="{35ACBD21-AED6-0567-D952-BC44DCB0B870}"/>
              </a:ext>
            </a:extLst>
          </p:cNvPr>
          <p:cNvGraphicFramePr>
            <a:graphicFrameLocks noGrp="1"/>
          </p:cNvGraphicFramePr>
          <p:nvPr>
            <p:extLst>
              <p:ext uri="{D42A27DB-BD31-4B8C-83A1-F6EECF244321}">
                <p14:modId xmlns:p14="http://schemas.microsoft.com/office/powerpoint/2010/main" val="2751141933"/>
              </p:ext>
            </p:extLst>
          </p:nvPr>
        </p:nvGraphicFramePr>
        <p:xfrm>
          <a:off x="250093" y="1914767"/>
          <a:ext cx="8698523" cy="1789726"/>
        </p:xfrm>
        <a:graphic>
          <a:graphicData uri="http://schemas.openxmlformats.org/drawingml/2006/table">
            <a:tbl>
              <a:tblPr firstRow="1" bandRow="1">
                <a:tableStyleId>{5C22544A-7EE6-4342-B048-85BDC9FD1C3A}</a:tableStyleId>
              </a:tblPr>
              <a:tblGrid>
                <a:gridCol w="640861">
                  <a:extLst>
                    <a:ext uri="{9D8B030D-6E8A-4147-A177-3AD203B41FA5}">
                      <a16:colId xmlns:a16="http://schemas.microsoft.com/office/drawing/2014/main" val="340388689"/>
                    </a:ext>
                  </a:extLst>
                </a:gridCol>
                <a:gridCol w="1023816">
                  <a:extLst>
                    <a:ext uri="{9D8B030D-6E8A-4147-A177-3AD203B41FA5}">
                      <a16:colId xmlns:a16="http://schemas.microsoft.com/office/drawing/2014/main" val="4121193786"/>
                    </a:ext>
                  </a:extLst>
                </a:gridCol>
                <a:gridCol w="1000369">
                  <a:extLst>
                    <a:ext uri="{9D8B030D-6E8A-4147-A177-3AD203B41FA5}">
                      <a16:colId xmlns:a16="http://schemas.microsoft.com/office/drawing/2014/main" val="1642882928"/>
                    </a:ext>
                  </a:extLst>
                </a:gridCol>
                <a:gridCol w="703931">
                  <a:extLst>
                    <a:ext uri="{9D8B030D-6E8A-4147-A177-3AD203B41FA5}">
                      <a16:colId xmlns:a16="http://schemas.microsoft.com/office/drawing/2014/main" val="1693643816"/>
                    </a:ext>
                  </a:extLst>
                </a:gridCol>
                <a:gridCol w="1664483">
                  <a:extLst>
                    <a:ext uri="{9D8B030D-6E8A-4147-A177-3AD203B41FA5}">
                      <a16:colId xmlns:a16="http://schemas.microsoft.com/office/drawing/2014/main" val="1254852817"/>
                    </a:ext>
                  </a:extLst>
                </a:gridCol>
                <a:gridCol w="1152334">
                  <a:extLst>
                    <a:ext uri="{9D8B030D-6E8A-4147-A177-3AD203B41FA5}">
                      <a16:colId xmlns:a16="http://schemas.microsoft.com/office/drawing/2014/main" val="2262721170"/>
                    </a:ext>
                  </a:extLst>
                </a:gridCol>
                <a:gridCol w="1648478">
                  <a:extLst>
                    <a:ext uri="{9D8B030D-6E8A-4147-A177-3AD203B41FA5}">
                      <a16:colId xmlns:a16="http://schemas.microsoft.com/office/drawing/2014/main" val="3863268634"/>
                    </a:ext>
                  </a:extLst>
                </a:gridCol>
                <a:gridCol w="864251">
                  <a:extLst>
                    <a:ext uri="{9D8B030D-6E8A-4147-A177-3AD203B41FA5}">
                      <a16:colId xmlns:a16="http://schemas.microsoft.com/office/drawing/2014/main" val="1061412908"/>
                    </a:ext>
                  </a:extLst>
                </a:gridCol>
              </a:tblGrid>
              <a:tr h="829242">
                <a:tc>
                  <a:txBody>
                    <a:bodyPr/>
                    <a:lstStyle/>
                    <a:p>
                      <a:pPr algn="ctr"/>
                      <a:r>
                        <a:rPr lang="en-US" dirty="0"/>
                        <a:t>Year</a:t>
                      </a:r>
                    </a:p>
                  </a:txBody>
                  <a:tcPr anchor="ctr"/>
                </a:tc>
                <a:tc>
                  <a:txBody>
                    <a:bodyPr/>
                    <a:lstStyle/>
                    <a:p>
                      <a:pPr algn="ctr"/>
                      <a:r>
                        <a:rPr lang="en-US" dirty="0"/>
                        <a:t>State</a:t>
                      </a:r>
                    </a:p>
                  </a:txBody>
                  <a:tcPr anchor="ctr"/>
                </a:tc>
                <a:tc>
                  <a:txBody>
                    <a:bodyPr/>
                    <a:lstStyle/>
                    <a:p>
                      <a:pPr algn="ctr"/>
                      <a:r>
                        <a:rPr lang="en-US" dirty="0"/>
                        <a:t>Heating</a:t>
                      </a:r>
                    </a:p>
                  </a:txBody>
                  <a:tcPr anchor="ctr"/>
                </a:tc>
                <a:tc>
                  <a:txBody>
                    <a:bodyPr/>
                    <a:lstStyle/>
                    <a:p>
                      <a:pPr algn="ctr"/>
                      <a:r>
                        <a:rPr lang="en-US" dirty="0"/>
                        <a:t>Crisis</a:t>
                      </a:r>
                    </a:p>
                  </a:txBody>
                  <a:tcPr anchor="ctr"/>
                </a:tc>
                <a:tc>
                  <a:txBody>
                    <a:bodyPr/>
                    <a:lstStyle/>
                    <a:p>
                      <a:pPr algn="ctr"/>
                      <a:r>
                        <a:rPr lang="en-US" dirty="0"/>
                        <a:t>Weatherization</a:t>
                      </a:r>
                    </a:p>
                  </a:txBody>
                  <a:tcPr anchor="ctr"/>
                </a:tc>
                <a:tc>
                  <a:txBody>
                    <a:bodyPr/>
                    <a:lstStyle/>
                    <a:p>
                      <a:pPr algn="ctr"/>
                      <a:r>
                        <a:rPr lang="en-US" dirty="0"/>
                        <a:t>Carryover</a:t>
                      </a:r>
                    </a:p>
                  </a:txBody>
                  <a:tcPr anchor="ctr"/>
                </a:tc>
                <a:tc>
                  <a:txBody>
                    <a:bodyPr/>
                    <a:lstStyle/>
                    <a:p>
                      <a:pPr algn="ctr"/>
                      <a:r>
                        <a:rPr lang="en-US" dirty="0"/>
                        <a:t>Administration</a:t>
                      </a:r>
                    </a:p>
                  </a:txBody>
                  <a:tcPr anchor="ctr"/>
                </a:tc>
                <a:tc>
                  <a:txBody>
                    <a:bodyPr/>
                    <a:lstStyle/>
                    <a:p>
                      <a:pPr algn="ctr"/>
                      <a:r>
                        <a:rPr lang="en-US" dirty="0"/>
                        <a:t>Other</a:t>
                      </a:r>
                    </a:p>
                  </a:txBody>
                  <a:tcPr anchor="ctr"/>
                </a:tc>
                <a:extLst>
                  <a:ext uri="{0D108BD9-81ED-4DB2-BD59-A6C34878D82A}">
                    <a16:rowId xmlns:a16="http://schemas.microsoft.com/office/drawing/2014/main" val="2539429644"/>
                  </a:ext>
                </a:extLst>
              </a:tr>
              <a:tr h="500766">
                <a:tc>
                  <a:txBody>
                    <a:bodyPr/>
                    <a:lstStyle/>
                    <a:p>
                      <a:pPr algn="ctr"/>
                      <a:r>
                        <a:rPr lang="en-US" sz="1600" dirty="0"/>
                        <a:t>2020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60%</a:t>
                      </a:r>
                    </a:p>
                  </a:txBody>
                  <a:tcPr anchor="ctr"/>
                </a:tc>
                <a:tc>
                  <a:txBody>
                    <a:bodyPr/>
                    <a:lstStyle/>
                    <a:p>
                      <a:pPr algn="ctr"/>
                      <a:r>
                        <a:rPr lang="en-US" sz="1600" dirty="0"/>
                        <a:t>14%</a:t>
                      </a:r>
                    </a:p>
                  </a:txBody>
                  <a:tcPr anchor="ctr"/>
                </a:tc>
                <a:tc>
                  <a:txBody>
                    <a:bodyPr/>
                    <a:lstStyle/>
                    <a:p>
                      <a:pPr algn="ctr"/>
                      <a:r>
                        <a:rPr lang="en-US" sz="1600" dirty="0"/>
                        <a:t>11%</a:t>
                      </a:r>
                    </a:p>
                  </a:txBody>
                  <a:tcPr anchor="ctr"/>
                </a:tc>
                <a:tc>
                  <a:txBody>
                    <a:bodyPr/>
                    <a:lstStyle/>
                    <a:p>
                      <a:pPr algn="ctr"/>
                      <a:r>
                        <a:rPr lang="en-US" sz="1600" dirty="0"/>
                        <a:t>11%</a:t>
                      </a:r>
                    </a:p>
                  </a:txBody>
                  <a:tcPr anchor="ctr"/>
                </a:tc>
                <a:tc>
                  <a:txBody>
                    <a:bodyPr/>
                    <a:lstStyle/>
                    <a:p>
                      <a:pPr algn="ctr"/>
                      <a:r>
                        <a:rPr lang="en-US" sz="1600" dirty="0"/>
                        <a:t>5%</a:t>
                      </a:r>
                    </a:p>
                  </a:txBody>
                  <a:tcPr anchor="ctr"/>
                </a:tc>
                <a:tc>
                  <a:txBody>
                    <a:bodyPr/>
                    <a:lstStyle/>
                    <a:p>
                      <a:pPr algn="ctr"/>
                      <a:r>
                        <a:rPr lang="en-US" sz="1600" dirty="0"/>
                        <a:t>N/A</a:t>
                      </a:r>
                    </a:p>
                  </a:txBody>
                  <a:tcPr anchor="ctr"/>
                </a:tc>
                <a:extLst>
                  <a:ext uri="{0D108BD9-81ED-4DB2-BD59-A6C34878D82A}">
                    <a16:rowId xmlns:a16="http://schemas.microsoft.com/office/drawing/2014/main" val="687248608"/>
                  </a:ext>
                </a:extLst>
              </a:tr>
              <a:tr h="459718">
                <a:tc>
                  <a:txBody>
                    <a:bodyPr/>
                    <a:lstStyle/>
                    <a:p>
                      <a:pPr algn="ctr"/>
                      <a:r>
                        <a:rPr lang="en-US" sz="1600" dirty="0"/>
                        <a:t>2020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Minnesota</a:t>
                      </a:r>
                    </a:p>
                  </a:txBody>
                  <a:tcPr anchor="ctr"/>
                </a:tc>
                <a:tc>
                  <a:txBody>
                    <a:bodyPr/>
                    <a:lstStyle/>
                    <a:p>
                      <a:pPr algn="ctr"/>
                      <a:r>
                        <a:rPr lang="en-US" sz="1600" dirty="0"/>
                        <a:t>46%</a:t>
                      </a:r>
                    </a:p>
                  </a:txBody>
                  <a:tcPr anchor="ctr"/>
                </a:tc>
                <a:tc>
                  <a:txBody>
                    <a:bodyPr/>
                    <a:lstStyle/>
                    <a:p>
                      <a:pPr algn="ctr"/>
                      <a:r>
                        <a:rPr lang="en-US" sz="1600" dirty="0"/>
                        <a:t>24%</a:t>
                      </a:r>
                    </a:p>
                  </a:txBody>
                  <a:tcPr anchor="ctr"/>
                </a:tc>
                <a:tc>
                  <a:txBody>
                    <a:bodyPr/>
                    <a:lstStyle/>
                    <a:p>
                      <a:pPr algn="ctr"/>
                      <a:r>
                        <a:rPr lang="en-US" sz="1600" dirty="0"/>
                        <a:t>8%</a:t>
                      </a:r>
                    </a:p>
                  </a:txBody>
                  <a:tcPr anchor="ctr"/>
                </a:tc>
                <a:tc>
                  <a:txBody>
                    <a:bodyPr/>
                    <a:lstStyle/>
                    <a:p>
                      <a:pPr algn="ctr"/>
                      <a:r>
                        <a:rPr lang="en-US" sz="1600" dirty="0"/>
                        <a:t>8%</a:t>
                      </a:r>
                    </a:p>
                  </a:txBody>
                  <a:tcPr anchor="ctr"/>
                </a:tc>
                <a:tc>
                  <a:txBody>
                    <a:bodyPr/>
                    <a:lstStyle/>
                    <a:p>
                      <a:pPr algn="ctr"/>
                      <a:r>
                        <a:rPr lang="en-US" sz="1600" dirty="0"/>
                        <a:t>11%</a:t>
                      </a:r>
                    </a:p>
                  </a:txBody>
                  <a:tcPr anchor="ctr"/>
                </a:tc>
                <a:tc>
                  <a:txBody>
                    <a:bodyPr/>
                    <a:lstStyle/>
                    <a:p>
                      <a:pPr algn="ctr"/>
                      <a:r>
                        <a:rPr lang="en-US" sz="1600" dirty="0"/>
                        <a:t>3%</a:t>
                      </a:r>
                    </a:p>
                  </a:txBody>
                  <a:tcPr anchor="ctr"/>
                </a:tc>
                <a:extLst>
                  <a:ext uri="{0D108BD9-81ED-4DB2-BD59-A6C34878D82A}">
                    <a16:rowId xmlns:a16="http://schemas.microsoft.com/office/drawing/2014/main" val="999755467"/>
                  </a:ext>
                </a:extLst>
              </a:tr>
            </a:tbl>
          </a:graphicData>
        </a:graphic>
      </p:graphicFrame>
    </p:spTree>
    <p:extLst>
      <p:ext uri="{BB962C8B-B14F-4D97-AF65-F5344CB8AC3E}">
        <p14:creationId xmlns:p14="http://schemas.microsoft.com/office/powerpoint/2010/main" val="3358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16</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141886" y="320053"/>
            <a:ext cx="9339146" cy="742950"/>
          </a:xfrm>
        </p:spPr>
        <p:txBody>
          <a:bodyPr>
            <a:noAutofit/>
          </a:bodyPr>
          <a:lstStyle/>
          <a:p>
            <a:pPr marL="176213">
              <a:lnSpc>
                <a:spcPct val="80000"/>
              </a:lnSpc>
            </a:pPr>
            <a:r>
              <a:rPr lang="en-US" sz="3200" i="1" dirty="0">
                <a:latin typeface="Calibri" pitchFamily="34" charset="0"/>
              </a:rPr>
              <a:t>Allocation of LIHEAP Funds: Wisconsin &amp; Minnesota</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graphicFrame>
        <p:nvGraphicFramePr>
          <p:cNvPr id="2" name="Table 4">
            <a:extLst>
              <a:ext uri="{FF2B5EF4-FFF2-40B4-BE49-F238E27FC236}">
                <a16:creationId xmlns:a16="http://schemas.microsoft.com/office/drawing/2014/main" id="{35ACBD21-AED6-0567-D952-BC44DCB0B870}"/>
              </a:ext>
            </a:extLst>
          </p:cNvPr>
          <p:cNvGraphicFramePr>
            <a:graphicFrameLocks noGrp="1"/>
          </p:cNvGraphicFramePr>
          <p:nvPr>
            <p:extLst>
              <p:ext uri="{D42A27DB-BD31-4B8C-83A1-F6EECF244321}">
                <p14:modId xmlns:p14="http://schemas.microsoft.com/office/powerpoint/2010/main" val="1742046413"/>
              </p:ext>
            </p:extLst>
          </p:nvPr>
        </p:nvGraphicFramePr>
        <p:xfrm>
          <a:off x="70341" y="1930399"/>
          <a:ext cx="8972059" cy="1703755"/>
        </p:xfrm>
        <a:graphic>
          <a:graphicData uri="http://schemas.openxmlformats.org/drawingml/2006/table">
            <a:tbl>
              <a:tblPr firstRow="1" bandRow="1">
                <a:tableStyleId>{5C22544A-7EE6-4342-B048-85BDC9FD1C3A}</a:tableStyleId>
              </a:tblPr>
              <a:tblGrid>
                <a:gridCol w="661012">
                  <a:extLst>
                    <a:ext uri="{9D8B030D-6E8A-4147-A177-3AD203B41FA5}">
                      <a16:colId xmlns:a16="http://schemas.microsoft.com/office/drawing/2014/main" val="340388689"/>
                    </a:ext>
                  </a:extLst>
                </a:gridCol>
                <a:gridCol w="1038957">
                  <a:extLst>
                    <a:ext uri="{9D8B030D-6E8A-4147-A177-3AD203B41FA5}">
                      <a16:colId xmlns:a16="http://schemas.microsoft.com/office/drawing/2014/main" val="4121193786"/>
                    </a:ext>
                  </a:extLst>
                </a:gridCol>
                <a:gridCol w="1062481">
                  <a:extLst>
                    <a:ext uri="{9D8B030D-6E8A-4147-A177-3AD203B41FA5}">
                      <a16:colId xmlns:a16="http://schemas.microsoft.com/office/drawing/2014/main" val="1642882928"/>
                    </a:ext>
                  </a:extLst>
                </a:gridCol>
                <a:gridCol w="1054610">
                  <a:extLst>
                    <a:ext uri="{9D8B030D-6E8A-4147-A177-3AD203B41FA5}">
                      <a16:colId xmlns:a16="http://schemas.microsoft.com/office/drawing/2014/main" val="1693643816"/>
                    </a:ext>
                  </a:extLst>
                </a:gridCol>
                <a:gridCol w="1479604">
                  <a:extLst>
                    <a:ext uri="{9D8B030D-6E8A-4147-A177-3AD203B41FA5}">
                      <a16:colId xmlns:a16="http://schemas.microsoft.com/office/drawing/2014/main" val="1254852817"/>
                    </a:ext>
                  </a:extLst>
                </a:gridCol>
                <a:gridCol w="1188405">
                  <a:extLst>
                    <a:ext uri="{9D8B030D-6E8A-4147-A177-3AD203B41FA5}">
                      <a16:colId xmlns:a16="http://schemas.microsoft.com/office/drawing/2014/main" val="2262721170"/>
                    </a:ext>
                  </a:extLst>
                </a:gridCol>
                <a:gridCol w="1542565">
                  <a:extLst>
                    <a:ext uri="{9D8B030D-6E8A-4147-A177-3AD203B41FA5}">
                      <a16:colId xmlns:a16="http://schemas.microsoft.com/office/drawing/2014/main" val="3863268634"/>
                    </a:ext>
                  </a:extLst>
                </a:gridCol>
                <a:gridCol w="944425">
                  <a:extLst>
                    <a:ext uri="{9D8B030D-6E8A-4147-A177-3AD203B41FA5}">
                      <a16:colId xmlns:a16="http://schemas.microsoft.com/office/drawing/2014/main" val="1061412908"/>
                    </a:ext>
                  </a:extLst>
                </a:gridCol>
              </a:tblGrid>
              <a:tr h="789409">
                <a:tc>
                  <a:txBody>
                    <a:bodyPr/>
                    <a:lstStyle/>
                    <a:p>
                      <a:pPr algn="ctr"/>
                      <a:r>
                        <a:rPr lang="en-US" sz="1600" dirty="0"/>
                        <a:t>Year</a:t>
                      </a:r>
                    </a:p>
                  </a:txBody>
                  <a:tcPr anchor="ctr"/>
                </a:tc>
                <a:tc>
                  <a:txBody>
                    <a:bodyPr/>
                    <a:lstStyle/>
                    <a:p>
                      <a:pPr algn="ctr"/>
                      <a:r>
                        <a:rPr lang="en-US" sz="1600" dirty="0"/>
                        <a:t>State</a:t>
                      </a:r>
                    </a:p>
                  </a:txBody>
                  <a:tcPr anchor="ctr"/>
                </a:tc>
                <a:tc>
                  <a:txBody>
                    <a:bodyPr/>
                    <a:lstStyle/>
                    <a:p>
                      <a:pPr algn="ctr"/>
                      <a:r>
                        <a:rPr lang="en-US" sz="1600" dirty="0"/>
                        <a:t>Heating</a:t>
                      </a:r>
                    </a:p>
                  </a:txBody>
                  <a:tcPr anchor="ctr"/>
                </a:tc>
                <a:tc>
                  <a:txBody>
                    <a:bodyPr/>
                    <a:lstStyle/>
                    <a:p>
                      <a:pPr algn="ctr"/>
                      <a:r>
                        <a:rPr lang="en-US" sz="1600" dirty="0"/>
                        <a:t>Crisis</a:t>
                      </a:r>
                    </a:p>
                  </a:txBody>
                  <a:tcPr anchor="ctr"/>
                </a:tc>
                <a:tc>
                  <a:txBody>
                    <a:bodyPr/>
                    <a:lstStyle/>
                    <a:p>
                      <a:pPr algn="ctr"/>
                      <a:r>
                        <a:rPr lang="en-US" sz="1600" dirty="0"/>
                        <a:t>Weatherization</a:t>
                      </a:r>
                    </a:p>
                  </a:txBody>
                  <a:tcPr anchor="ctr"/>
                </a:tc>
                <a:tc>
                  <a:txBody>
                    <a:bodyPr/>
                    <a:lstStyle/>
                    <a:p>
                      <a:pPr algn="ctr"/>
                      <a:r>
                        <a:rPr lang="en-US" sz="1600" dirty="0"/>
                        <a:t>Carryover</a:t>
                      </a:r>
                    </a:p>
                  </a:txBody>
                  <a:tcPr anchor="ctr"/>
                </a:tc>
                <a:tc>
                  <a:txBody>
                    <a:bodyPr/>
                    <a:lstStyle/>
                    <a:p>
                      <a:pPr algn="ctr"/>
                      <a:r>
                        <a:rPr lang="en-US" sz="1600" dirty="0"/>
                        <a:t>Administration</a:t>
                      </a:r>
                    </a:p>
                  </a:txBody>
                  <a:tcPr anchor="ctr"/>
                </a:tc>
                <a:tc>
                  <a:txBody>
                    <a:bodyPr/>
                    <a:lstStyle/>
                    <a:p>
                      <a:pPr algn="ctr"/>
                      <a:r>
                        <a:rPr lang="en-US" sz="1600" dirty="0"/>
                        <a:t>Other</a:t>
                      </a:r>
                    </a:p>
                  </a:txBody>
                  <a:tcPr anchor="ctr"/>
                </a:tc>
                <a:extLst>
                  <a:ext uri="{0D108BD9-81ED-4DB2-BD59-A6C34878D82A}">
                    <a16:rowId xmlns:a16="http://schemas.microsoft.com/office/drawing/2014/main" val="2539429644"/>
                  </a:ext>
                </a:extLst>
              </a:tr>
              <a:tr h="476711">
                <a:tc>
                  <a:txBody>
                    <a:bodyPr/>
                    <a:lstStyle/>
                    <a:p>
                      <a:pPr algn="ctr" fontAlgn="b"/>
                      <a:r>
                        <a:rPr lang="en-US" sz="1400" b="0" i="0" u="none" strike="noStrike" dirty="0">
                          <a:solidFill>
                            <a:srgbClr val="000000"/>
                          </a:solidFill>
                          <a:effectLst/>
                          <a:latin typeface="+mn-lt"/>
                        </a:rPr>
                        <a:t>2020</a:t>
                      </a:r>
                    </a:p>
                  </a:txBody>
                  <a:tcPr marL="9525" marR="9525" marT="9525" marB="0" anchor="ctr"/>
                </a:tc>
                <a:tc>
                  <a:txBody>
                    <a:bodyPr/>
                    <a:lstStyle/>
                    <a:p>
                      <a:pPr algn="ctr" fontAlgn="b"/>
                      <a:r>
                        <a:rPr lang="en-US" sz="1400" b="0" i="0" u="none" strike="noStrike" dirty="0">
                          <a:solidFill>
                            <a:srgbClr val="000000"/>
                          </a:solidFill>
                          <a:effectLst/>
                          <a:latin typeface="+mn-lt"/>
                        </a:rPr>
                        <a:t>Wisconsin</a:t>
                      </a:r>
                    </a:p>
                  </a:txBody>
                  <a:tcPr marL="9525" marR="9525" marT="9525" marB="0" anchor="ctr"/>
                </a:tc>
                <a:tc>
                  <a:txBody>
                    <a:bodyPr/>
                    <a:lstStyle/>
                    <a:p>
                      <a:pPr algn="ctr" fontAlgn="b"/>
                      <a:r>
                        <a:rPr lang="en-US" sz="1200" b="0" i="0" u="none" strike="noStrike" dirty="0">
                          <a:solidFill>
                            <a:srgbClr val="000000"/>
                          </a:solidFill>
                          <a:effectLst/>
                          <a:latin typeface="+mn-lt"/>
                        </a:rPr>
                        <a:t>$71,431,173 </a:t>
                      </a:r>
                    </a:p>
                  </a:txBody>
                  <a:tcPr marL="9525" marR="9525" marT="9525" marB="0" anchor="ctr"/>
                </a:tc>
                <a:tc>
                  <a:txBody>
                    <a:bodyPr/>
                    <a:lstStyle/>
                    <a:p>
                      <a:pPr algn="ctr" fontAlgn="b"/>
                      <a:r>
                        <a:rPr lang="en-US" sz="1200" b="0" i="0" u="none" strike="noStrike" dirty="0">
                          <a:solidFill>
                            <a:srgbClr val="000000"/>
                          </a:solidFill>
                          <a:effectLst/>
                          <a:latin typeface="+mn-lt"/>
                        </a:rPr>
                        <a:t>$16,065,058 </a:t>
                      </a:r>
                    </a:p>
                  </a:txBody>
                  <a:tcPr marL="9525" marR="9525" marT="9525" marB="0" anchor="ctr"/>
                </a:tc>
                <a:tc>
                  <a:txBody>
                    <a:bodyPr/>
                    <a:lstStyle/>
                    <a:p>
                      <a:pPr algn="ctr" fontAlgn="b"/>
                      <a:r>
                        <a:rPr lang="en-US" sz="1200" b="0" i="0" u="none" strike="noStrike" dirty="0">
                          <a:solidFill>
                            <a:srgbClr val="000000"/>
                          </a:solidFill>
                          <a:effectLst/>
                          <a:latin typeface="+mn-lt"/>
                        </a:rPr>
                        <a:t>$13,000,000 </a:t>
                      </a:r>
                    </a:p>
                  </a:txBody>
                  <a:tcPr marL="9525" marR="9525" marT="9525" marB="0" anchor="ctr"/>
                </a:tc>
                <a:tc>
                  <a:txBody>
                    <a:bodyPr/>
                    <a:lstStyle/>
                    <a:p>
                      <a:pPr algn="ctr" fontAlgn="b"/>
                      <a:r>
                        <a:rPr lang="en-US" sz="1200" b="0" i="0" u="none" strike="noStrike" dirty="0">
                          <a:solidFill>
                            <a:srgbClr val="000000"/>
                          </a:solidFill>
                          <a:effectLst/>
                          <a:latin typeface="+mn-lt"/>
                        </a:rPr>
                        <a:t>$12,509,165 </a:t>
                      </a:r>
                    </a:p>
                  </a:txBody>
                  <a:tcPr marL="9525" marR="9525" marT="9525" marB="0" anchor="ctr"/>
                </a:tc>
                <a:tc>
                  <a:txBody>
                    <a:bodyPr/>
                    <a:lstStyle/>
                    <a:p>
                      <a:pPr algn="ctr" fontAlgn="b"/>
                      <a:r>
                        <a:rPr lang="en-US" sz="1200" b="0" i="0" u="none" strike="noStrike" dirty="0">
                          <a:solidFill>
                            <a:srgbClr val="000000"/>
                          </a:solidFill>
                          <a:effectLst/>
                          <a:latin typeface="+mn-lt"/>
                        </a:rPr>
                        <a:t>$5,988,632 </a:t>
                      </a:r>
                    </a:p>
                  </a:txBody>
                  <a:tcPr marL="9525" marR="9525" marT="9525" marB="0" anchor="ctr"/>
                </a:tc>
                <a:tc>
                  <a:txBody>
                    <a:bodyPr/>
                    <a:lstStyle/>
                    <a:p>
                      <a:pPr algn="ctr"/>
                      <a:r>
                        <a:rPr lang="en-US" sz="1200" dirty="0"/>
                        <a:t>N/A</a:t>
                      </a:r>
                    </a:p>
                  </a:txBody>
                  <a:tcPr anchor="ctr"/>
                </a:tc>
                <a:extLst>
                  <a:ext uri="{0D108BD9-81ED-4DB2-BD59-A6C34878D82A}">
                    <a16:rowId xmlns:a16="http://schemas.microsoft.com/office/drawing/2014/main" val="687248608"/>
                  </a:ext>
                </a:extLst>
              </a:tr>
              <a:tr h="437635">
                <a:tc>
                  <a:txBody>
                    <a:bodyPr/>
                    <a:lstStyle/>
                    <a:p>
                      <a:pPr algn="ctr"/>
                      <a:r>
                        <a:rPr lang="en-US" sz="1400" dirty="0"/>
                        <a:t>2020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Minnesota</a:t>
                      </a:r>
                    </a:p>
                  </a:txBody>
                  <a:tcPr anchor="ctr"/>
                </a:tc>
                <a:tc>
                  <a:txBody>
                    <a:bodyPr/>
                    <a:lstStyle/>
                    <a:p>
                      <a:pPr algn="ctr"/>
                      <a:r>
                        <a:rPr lang="en-US" sz="1200" dirty="0"/>
                        <a:t>$60,421,985</a:t>
                      </a:r>
                    </a:p>
                  </a:txBody>
                  <a:tcPr anchor="ctr"/>
                </a:tc>
                <a:tc>
                  <a:txBody>
                    <a:bodyPr/>
                    <a:lstStyle/>
                    <a:p>
                      <a:pPr algn="ctr"/>
                      <a:r>
                        <a:rPr lang="en-US" sz="1200" dirty="0"/>
                        <a:t>$31,110,208</a:t>
                      </a:r>
                    </a:p>
                  </a:txBody>
                  <a:tcPr anchor="ctr"/>
                </a:tc>
                <a:tc>
                  <a:txBody>
                    <a:bodyPr/>
                    <a:lstStyle/>
                    <a:p>
                      <a:pPr algn="ctr"/>
                      <a:r>
                        <a:rPr lang="en-US" sz="1200" dirty="0"/>
                        <a:t>$10,608,621</a:t>
                      </a:r>
                    </a:p>
                  </a:txBody>
                  <a:tcPr anchor="ctr"/>
                </a:tc>
                <a:tc>
                  <a:txBody>
                    <a:bodyPr/>
                    <a:lstStyle/>
                    <a:p>
                      <a:pPr algn="ctr"/>
                      <a:r>
                        <a:rPr lang="en-US" sz="1200" dirty="0"/>
                        <a:t>$10,819,991</a:t>
                      </a:r>
                    </a:p>
                  </a:txBody>
                  <a:tcPr anchor="ctr"/>
                </a:tc>
                <a:tc>
                  <a:txBody>
                    <a:bodyPr/>
                    <a:lstStyle/>
                    <a:p>
                      <a:pPr algn="ctr"/>
                      <a:r>
                        <a:rPr lang="en-US" sz="1200" dirty="0"/>
                        <a:t>$14,233,562</a:t>
                      </a:r>
                    </a:p>
                  </a:txBody>
                  <a:tcPr anchor="ctr"/>
                </a:tc>
                <a:tc>
                  <a:txBody>
                    <a:bodyPr/>
                    <a:lstStyle/>
                    <a:p>
                      <a:pPr algn="ctr"/>
                      <a:r>
                        <a:rPr lang="en-US" sz="1200" dirty="0"/>
                        <a:t>$3,362,322</a:t>
                      </a:r>
                    </a:p>
                  </a:txBody>
                  <a:tcPr anchor="ctr"/>
                </a:tc>
                <a:extLst>
                  <a:ext uri="{0D108BD9-81ED-4DB2-BD59-A6C34878D82A}">
                    <a16:rowId xmlns:a16="http://schemas.microsoft.com/office/drawing/2014/main" val="999755467"/>
                  </a:ext>
                </a:extLst>
              </a:tr>
            </a:tbl>
          </a:graphicData>
        </a:graphic>
      </p:graphicFrame>
    </p:spTree>
    <p:extLst>
      <p:ext uri="{BB962C8B-B14F-4D97-AF65-F5344CB8AC3E}">
        <p14:creationId xmlns:p14="http://schemas.microsoft.com/office/powerpoint/2010/main" val="328189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17</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17</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a:xfrm>
            <a:off x="612648" y="12001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2200" dirty="0">
                <a:latin typeface="+mj-lt"/>
              </a:rPr>
              <a:t>The requirements for grantees’ applications are stipulated in Section 2605 of the LIHEAP Statute.</a:t>
            </a:r>
          </a:p>
          <a:p>
            <a:pPr lvl="1"/>
            <a:r>
              <a:rPr lang="en-US" sz="1975" dirty="0">
                <a:latin typeface="+mj-lt"/>
                <a:hlinkClick r:id="rId2"/>
              </a:rPr>
              <a:t>https://liheapch.acf.hhs.gov/pubs/assurances.htm#Assurance%2016</a:t>
            </a:r>
            <a:endParaRPr lang="en-US" sz="1975" dirty="0">
              <a:latin typeface="+mj-lt"/>
            </a:endParaRPr>
          </a:p>
        </p:txBody>
      </p:sp>
      <p:sp>
        <p:nvSpPr>
          <p:cNvPr id="6" name="TextBox 5">
            <a:extLst>
              <a:ext uri="{FF2B5EF4-FFF2-40B4-BE49-F238E27FC236}">
                <a16:creationId xmlns:a16="http://schemas.microsoft.com/office/drawing/2014/main" id="{E74FA4BC-F5D1-128C-77AF-0AE1CCDC142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pic>
        <p:nvPicPr>
          <p:cNvPr id="3" name="Picture 2">
            <a:extLst>
              <a:ext uri="{FF2B5EF4-FFF2-40B4-BE49-F238E27FC236}">
                <a16:creationId xmlns:a16="http://schemas.microsoft.com/office/drawing/2014/main" id="{46BB65B8-5083-BEA1-8860-8FAA02969C4E}"/>
              </a:ext>
            </a:extLst>
          </p:cNvPr>
          <p:cNvPicPr>
            <a:picLocks noChangeAspect="1"/>
          </p:cNvPicPr>
          <p:nvPr/>
        </p:nvPicPr>
        <p:blipFill>
          <a:blip r:embed="rId3"/>
          <a:stretch>
            <a:fillRect/>
          </a:stretch>
        </p:blipFill>
        <p:spPr>
          <a:xfrm>
            <a:off x="1906954" y="1164492"/>
            <a:ext cx="4948804" cy="2512153"/>
          </a:xfrm>
          <a:prstGeom prst="rect">
            <a:avLst/>
          </a:prstGeom>
        </p:spPr>
      </p:pic>
      <p:sp>
        <p:nvSpPr>
          <p:cNvPr id="11" name="Title 4">
            <a:extLst>
              <a:ext uri="{FF2B5EF4-FFF2-40B4-BE49-F238E27FC236}">
                <a16:creationId xmlns:a16="http://schemas.microsoft.com/office/drawing/2014/main" id="{26E4BC90-1CFC-E8D9-64FF-6D2339392796}"/>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Assurances</a:t>
            </a:r>
            <a:br>
              <a:rPr lang="en-US" sz="3200" i="1" dirty="0">
                <a:latin typeface="Calibri" pitchFamily="34" charset="0"/>
              </a:rPr>
            </a:br>
            <a:endParaRPr lang="en-US" sz="2400" b="1" dirty="0">
              <a:latin typeface="Calibri" pitchFamily="34" charset="0"/>
            </a:endParaRPr>
          </a:p>
        </p:txBody>
      </p:sp>
    </p:spTree>
    <p:extLst>
      <p:ext uri="{BB962C8B-B14F-4D97-AF65-F5344CB8AC3E}">
        <p14:creationId xmlns:p14="http://schemas.microsoft.com/office/powerpoint/2010/main" val="229496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EEAB48-3E51-1D12-879F-D27FD556BF6A}"/>
              </a:ext>
            </a:extLst>
          </p:cNvPr>
          <p:cNvSpPr>
            <a:spLocks noGrp="1"/>
          </p:cNvSpPr>
          <p:nvPr>
            <p:ph type="body" idx="1"/>
          </p:nvPr>
        </p:nvSpPr>
        <p:spPr>
          <a:xfrm>
            <a:off x="367095" y="2057400"/>
            <a:ext cx="8127620" cy="3086100"/>
          </a:xfrm>
        </p:spPr>
        <p:txBody>
          <a:bodyPr>
            <a:normAutofit/>
          </a:bodyPr>
          <a:lstStyle/>
          <a:p>
            <a:pPr marL="240030" marR="0" lvl="0" indent="-240030" algn="l" defTabSz="914400" rtl="0" eaLnBrk="1" fontAlgn="auto" latinLnBrk="0" hangingPunct="1">
              <a:lnSpc>
                <a:spcPct val="100000"/>
              </a:lnSpc>
              <a:spcBef>
                <a:spcPts val="525"/>
              </a:spcBef>
              <a:spcAft>
                <a:spcPts val="0"/>
              </a:spcAft>
              <a:buClr>
                <a:srgbClr val="DD8047"/>
              </a:buClr>
              <a:buSzPct val="60000"/>
              <a:buFont typeface="Wingdings"/>
              <a:buChar char=""/>
              <a:tabLst/>
              <a:defRPr/>
            </a:pPr>
            <a:r>
              <a:rPr lang="en-US" sz="2200" dirty="0">
                <a:solidFill>
                  <a:prstClr val="black"/>
                </a:solidFill>
                <a:latin typeface="Tw Cen MT"/>
              </a:rPr>
              <a:t>According to Assurance 3, outreach activities must be designed to ensure that eligible households, particularly households with elderly or disabled individuals, are made aware of assistance available.</a:t>
            </a:r>
          </a:p>
          <a:p>
            <a:pPr marR="0" lvl="0" algn="l" defTabSz="914400" rtl="0" eaLnBrk="1" fontAlgn="auto" latinLnBrk="0" hangingPunct="1">
              <a:lnSpc>
                <a:spcPct val="100000"/>
              </a:lnSpc>
              <a:spcBef>
                <a:spcPts val="525"/>
              </a:spcBef>
              <a:spcAft>
                <a:spcPts val="0"/>
              </a:spcAft>
              <a:buClr>
                <a:srgbClr val="DD8047"/>
              </a:buClr>
              <a:buSzPct val="60000"/>
              <a:tabLst/>
              <a:defRPr/>
            </a:pPr>
            <a:endParaRPr lang="en-US" sz="2800" i="1" dirty="0">
              <a:solidFill>
                <a:prstClr val="black"/>
              </a:solidFill>
              <a:latin typeface="Tw Cen MT"/>
              <a:ea typeface="Calibri" panose="020F0502020204030204" pitchFamily="34" charset="0"/>
            </a:endParaRPr>
          </a:p>
          <a:p>
            <a:pPr marR="0" lvl="0" algn="l" defTabSz="914400" rtl="0" eaLnBrk="1" fontAlgn="auto" latinLnBrk="0" hangingPunct="1">
              <a:lnSpc>
                <a:spcPct val="100000"/>
              </a:lnSpc>
              <a:spcBef>
                <a:spcPts val="525"/>
              </a:spcBef>
              <a:spcAft>
                <a:spcPts val="0"/>
              </a:spcAft>
              <a:buClr>
                <a:srgbClr val="DD8047"/>
              </a:buClr>
              <a:buSzPct val="60000"/>
              <a:tabLst/>
              <a:defRPr/>
            </a:pPr>
            <a:r>
              <a:rPr lang="en-US" sz="2800" i="1" dirty="0">
                <a:solidFill>
                  <a:prstClr val="black"/>
                </a:solidFill>
                <a:latin typeface="Tw Cen MT"/>
                <a:ea typeface="Calibri" panose="020F0502020204030204" pitchFamily="34" charset="0"/>
              </a:rPr>
              <a:t>How are your outreach activities fulfilling this objective?</a:t>
            </a:r>
            <a:endParaRPr lang="en-US" sz="2800" i="1" dirty="0">
              <a:latin typeface="Calibri" panose="020F0502020204030204" pitchFamily="34" charset="0"/>
              <a:ea typeface="Calibri" panose="020F0502020204030204" pitchFamily="34" charset="0"/>
            </a:endParaRPr>
          </a:p>
          <a:p>
            <a:endParaRPr lang="en-US" sz="2000" i="1" dirty="0">
              <a:latin typeface="Calibri" panose="020F0502020204030204" pitchFamily="34" charset="0"/>
            </a:endParaRPr>
          </a:p>
          <a:p>
            <a:endParaRPr lang="en-US" sz="1400" i="1" dirty="0"/>
          </a:p>
          <a:p>
            <a:endParaRPr lang="en-US" dirty="0"/>
          </a:p>
        </p:txBody>
      </p:sp>
      <p:sp>
        <p:nvSpPr>
          <p:cNvPr id="8" name="Title 7">
            <a:extLst>
              <a:ext uri="{FF2B5EF4-FFF2-40B4-BE49-F238E27FC236}">
                <a16:creationId xmlns:a16="http://schemas.microsoft.com/office/drawing/2014/main" id="{A4C2674A-0011-B004-FBA3-176C5C8BDCD3}"/>
              </a:ext>
            </a:extLst>
          </p:cNvPr>
          <p:cNvSpPr>
            <a:spLocks noGrp="1"/>
          </p:cNvSpPr>
          <p:nvPr>
            <p:ph type="title"/>
          </p:nvPr>
        </p:nvSpPr>
        <p:spPr/>
        <p:txBody>
          <a:bodyPr>
            <a:normAutofit/>
          </a:bodyPr>
          <a:lstStyle/>
          <a:p>
            <a:r>
              <a:rPr lang="en-US" dirty="0"/>
              <a:t>Outreach and Marketing </a:t>
            </a:r>
          </a:p>
        </p:txBody>
      </p:sp>
      <p:sp>
        <p:nvSpPr>
          <p:cNvPr id="4" name="Slide Number Placeholder 3">
            <a:extLst>
              <a:ext uri="{FF2B5EF4-FFF2-40B4-BE49-F238E27FC236}">
                <a16:creationId xmlns:a16="http://schemas.microsoft.com/office/drawing/2014/main" id="{FB38FA1A-B513-A3C1-0101-DDC13891F5EF}"/>
              </a:ext>
            </a:extLst>
          </p:cNvPr>
          <p:cNvSpPr>
            <a:spLocks noGrp="1"/>
          </p:cNvSpPr>
          <p:nvPr>
            <p:ph type="sldNum" sz="quarter" idx="11"/>
          </p:nvPr>
        </p:nvSpPr>
        <p:spPr/>
        <p:txBody>
          <a:bodyPr/>
          <a:lstStyle/>
          <a:p>
            <a:fld id="{EFE5B013-A80A-40D2-8FAE-6E44A516CF2D}" type="slidenum">
              <a:rPr lang="en-US" smtClean="0"/>
              <a:pPr/>
              <a:t>18</a:t>
            </a:fld>
            <a:endParaRPr lang="en-US" dirty="0"/>
          </a:p>
        </p:txBody>
      </p:sp>
      <p:sp>
        <p:nvSpPr>
          <p:cNvPr id="11" name="TextBox 10">
            <a:extLst>
              <a:ext uri="{FF2B5EF4-FFF2-40B4-BE49-F238E27FC236}">
                <a16:creationId xmlns:a16="http://schemas.microsoft.com/office/drawing/2014/main" id="{C6B0EC73-CCFC-F38E-92C4-ECEE05BBE55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Tree>
    <p:extLst>
      <p:ext uri="{BB962C8B-B14F-4D97-AF65-F5344CB8AC3E}">
        <p14:creationId xmlns:p14="http://schemas.microsoft.com/office/powerpoint/2010/main" val="354353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Wisconsin</a:t>
            </a:r>
            <a:br>
              <a:rPr lang="en-US" sz="3200" i="1" dirty="0">
                <a:latin typeface="Calibri" pitchFamily="34" charset="0"/>
              </a:rPr>
            </a:br>
            <a:r>
              <a:rPr lang="en-US" sz="2400" i="1" dirty="0">
                <a:latin typeface="Calibri" pitchFamily="34" charset="0"/>
              </a:rPr>
              <a:t>Outreach and Marketing </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19</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19</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pPr algn="l"/>
            <a:r>
              <a:rPr lang="en-US" sz="2800" dirty="0">
                <a:solidFill>
                  <a:schemeClr val="tx1"/>
                </a:solidFill>
              </a:rPr>
              <a:t>Market Research Firm Analysis and Recommendations</a:t>
            </a:r>
          </a:p>
          <a:p>
            <a:pPr algn="l"/>
            <a:r>
              <a:rPr lang="en-US" sz="2800" dirty="0"/>
              <a:t>Cost-Effective – PSA Coverage</a:t>
            </a:r>
          </a:p>
          <a:p>
            <a:pPr algn="l"/>
            <a:r>
              <a:rPr lang="en-US" sz="2800" dirty="0"/>
              <a:t>Cultural – Hispanic Language Radio Events</a:t>
            </a:r>
          </a:p>
          <a:p>
            <a:pPr algn="l"/>
            <a:r>
              <a:rPr lang="en-US" sz="2800" dirty="0"/>
              <a:t>High Technology – Geocode Targeting of Advertising</a:t>
            </a:r>
          </a:p>
          <a:p>
            <a:pPr algn="l"/>
            <a:r>
              <a:rPr lang="en-US" sz="2800" dirty="0"/>
              <a:t>Low Technology – Targeted Postcard Mailings</a:t>
            </a:r>
            <a:endParaRPr lang="en-US" sz="2800" dirty="0">
              <a:solidFill>
                <a:schemeClr val="tx1"/>
              </a:solidFill>
            </a:endParaRPr>
          </a:p>
          <a:p>
            <a:pPr algn="l"/>
            <a:r>
              <a:rPr lang="en-US" sz="2800" dirty="0">
                <a:solidFill>
                  <a:schemeClr val="tx1"/>
                </a:solidFill>
              </a:rPr>
              <a:t>No Technology- M</a:t>
            </a:r>
            <a:r>
              <a:rPr lang="en-US" sz="2800" dirty="0"/>
              <a:t>arket in b</a:t>
            </a:r>
            <a:r>
              <a:rPr lang="en-US" sz="2800" dirty="0">
                <a:solidFill>
                  <a:schemeClr val="tx1"/>
                </a:solidFill>
              </a:rPr>
              <a:t>uses and bus stops.</a:t>
            </a:r>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Jane Blank</a:t>
            </a:r>
          </a:p>
        </p:txBody>
      </p:sp>
    </p:spTree>
    <p:extLst>
      <p:ext uri="{BB962C8B-B14F-4D97-AF65-F5344CB8AC3E}">
        <p14:creationId xmlns:p14="http://schemas.microsoft.com/office/powerpoint/2010/main" val="357075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932" y="119539"/>
            <a:ext cx="9339146" cy="742950"/>
          </a:xfrm>
        </p:spPr>
        <p:txBody>
          <a:bodyPr>
            <a:noAutofit/>
          </a:bodyPr>
          <a:lstStyle/>
          <a:p>
            <a:pPr marL="84535">
              <a:lnSpc>
                <a:spcPct val="80000"/>
              </a:lnSpc>
            </a:pPr>
            <a:r>
              <a:rPr lang="en-US" sz="2700" b="1" dirty="0">
                <a:latin typeface="Calibri" pitchFamily="34" charset="0"/>
              </a:rPr>
              <a:t>LIHEAP Virtual Library</a:t>
            </a: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a:cs typeface="Arial"/>
                <a:sym typeface="Arial"/>
              </a:rPr>
              <a:pPr defTabSz="685783">
                <a:defRPr/>
              </a:pPr>
              <a:t>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rPr>
              <a:pPr defTabSz="685783">
                <a:buClrTx/>
                <a:defRPr/>
              </a:pPr>
              <a:t>2</a:t>
            </a:fld>
            <a:endParaRPr lang="en-US" sz="12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7841013"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783">
              <a:defRPr/>
            </a:pPr>
            <a:r>
              <a:rPr lang="en-US" sz="1050" dirty="0">
                <a:solidFill>
                  <a:prstClr val="black"/>
                </a:solidFill>
                <a:latin typeface="Calibri" panose="020F0502020204030204" pitchFamily="34" charset="0"/>
              </a:rPr>
              <a:t>Presenter:</a:t>
            </a:r>
          </a:p>
          <a:p>
            <a:pPr algn="ctr" defTabSz="685783">
              <a:defRPr/>
            </a:pPr>
            <a:r>
              <a:rPr lang="en-US" sz="1050" dirty="0">
                <a:solidFill>
                  <a:prstClr val="black"/>
                </a:solidFill>
                <a:latin typeface="Calibri" panose="020F0502020204030204" pitchFamily="34" charset="0"/>
              </a:rPr>
              <a:t>David Carroll</a:t>
            </a:r>
          </a:p>
        </p:txBody>
      </p:sp>
      <p:sp>
        <p:nvSpPr>
          <p:cNvPr id="8" name="TextBox 7">
            <a:extLst>
              <a:ext uri="{FF2B5EF4-FFF2-40B4-BE49-F238E27FC236}">
                <a16:creationId xmlns:a16="http://schemas.microsoft.com/office/drawing/2014/main" id="{6F1F0F4A-7300-5319-74AC-9C25CF9B1790}"/>
              </a:ext>
            </a:extLst>
          </p:cNvPr>
          <p:cNvSpPr txBox="1"/>
          <p:nvPr/>
        </p:nvSpPr>
        <p:spPr>
          <a:xfrm>
            <a:off x="90139" y="1434566"/>
            <a:ext cx="3724479" cy="3208571"/>
          </a:xfrm>
          <a:prstGeom prst="rect">
            <a:avLst/>
          </a:prstGeom>
          <a:noFill/>
        </p:spPr>
        <p:txBody>
          <a:bodyPr wrap="square" rtlCol="0">
            <a:spAutoFit/>
          </a:bodyPr>
          <a:lstStyle/>
          <a:p>
            <a:pPr marL="211931" indent="-211931">
              <a:buFont typeface="Arial" panose="020B0604020202020204" pitchFamily="34" charset="0"/>
              <a:buChar char="•"/>
            </a:pPr>
            <a:r>
              <a:rPr lang="en-US" sz="2025" dirty="0">
                <a:latin typeface="Calibri" panose="020F0502020204030204" pitchFamily="34" charset="0"/>
                <a:cs typeface="Calibri" panose="020F0502020204030204" pitchFamily="34" charset="0"/>
              </a:rPr>
              <a:t>In the LIHEAP 101 presentation, we introduced the </a:t>
            </a:r>
            <a:r>
              <a:rPr lang="en-US" sz="2025" b="1" dirty="0">
                <a:solidFill>
                  <a:schemeClr val="accent1">
                    <a:lumMod val="50000"/>
                  </a:schemeClr>
                </a:solidFill>
                <a:latin typeface="Calibri" panose="020F0502020204030204" pitchFamily="34" charset="0"/>
                <a:cs typeface="Calibri" panose="020F0502020204030204" pitchFamily="34" charset="0"/>
              </a:rPr>
              <a:t>“LIHEAP Virtual Library.”  </a:t>
            </a:r>
          </a:p>
          <a:p>
            <a:pPr marL="211931" indent="-211931">
              <a:buFont typeface="Arial" panose="020B0604020202020204" pitchFamily="34" charset="0"/>
              <a:buChar char="•"/>
            </a:pPr>
            <a:endParaRPr lang="en-US" sz="2025" dirty="0">
              <a:latin typeface="Calibri" panose="020F0502020204030204" pitchFamily="34" charset="0"/>
              <a:cs typeface="Calibri" panose="020F0502020204030204" pitchFamily="34" charset="0"/>
            </a:endParaRPr>
          </a:p>
          <a:p>
            <a:pPr marL="211931" indent="-211931">
              <a:buFont typeface="Arial" panose="020B0604020202020204" pitchFamily="34" charset="0"/>
              <a:buChar char="•"/>
            </a:pPr>
            <a:r>
              <a:rPr lang="en-US" sz="2025" dirty="0">
                <a:latin typeface="Calibri" panose="020F0502020204030204" pitchFamily="34" charset="0"/>
                <a:cs typeface="Calibri" panose="020F0502020204030204" pitchFamily="34" charset="0"/>
              </a:rPr>
              <a:t>The LIHEAP Virtual Library can be found on the homepage of the LIHEAP Performance Management website:</a:t>
            </a:r>
          </a:p>
          <a:p>
            <a:endParaRPr lang="en-US" sz="2025" b="1" dirty="0">
              <a:latin typeface="Calibri" panose="020F0502020204030204" pitchFamily="34" charset="0"/>
              <a:cs typeface="Calibri" panose="020F0502020204030204" pitchFamily="34" charset="0"/>
            </a:endParaRPr>
          </a:p>
          <a:p>
            <a:pPr marL="211931"/>
            <a:r>
              <a:rPr lang="en-US" sz="2025" b="1" dirty="0">
                <a:latin typeface="Calibri" panose="020F0502020204030204" pitchFamily="34" charset="0"/>
                <a:cs typeface="Calibri" panose="020F0502020204030204" pitchFamily="34" charset="0"/>
              </a:rPr>
              <a:t>https://liheappm.acf.hhs.gov/</a:t>
            </a:r>
          </a:p>
        </p:txBody>
      </p:sp>
      <p:pic>
        <p:nvPicPr>
          <p:cNvPr id="9" name="Picture 8">
            <a:extLst>
              <a:ext uri="{FF2B5EF4-FFF2-40B4-BE49-F238E27FC236}">
                <a16:creationId xmlns:a16="http://schemas.microsoft.com/office/drawing/2014/main" id="{63D656A5-CB20-6571-8C1F-567D642DDF34}"/>
              </a:ext>
            </a:extLst>
          </p:cNvPr>
          <p:cNvPicPr>
            <a:picLocks noChangeAspect="1"/>
          </p:cNvPicPr>
          <p:nvPr/>
        </p:nvPicPr>
        <p:blipFill rotWithShape="1">
          <a:blip r:embed="rId3"/>
          <a:srcRect l="4213" t="-1941" b="-1"/>
          <a:stretch/>
        </p:blipFill>
        <p:spPr>
          <a:xfrm>
            <a:off x="3994535" y="1661474"/>
            <a:ext cx="4658510" cy="2368485"/>
          </a:xfrm>
          <a:prstGeom prst="rect">
            <a:avLst/>
          </a:prstGeom>
        </p:spPr>
      </p:pic>
    </p:spTree>
    <p:extLst>
      <p:ext uri="{BB962C8B-B14F-4D97-AF65-F5344CB8AC3E}">
        <p14:creationId xmlns:p14="http://schemas.microsoft.com/office/powerpoint/2010/main" val="162954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Colorado</a:t>
            </a:r>
            <a:br>
              <a:rPr lang="en-US" sz="3200" i="1" dirty="0">
                <a:latin typeface="Calibri" pitchFamily="34" charset="0"/>
              </a:rPr>
            </a:br>
            <a:r>
              <a:rPr lang="en-US" sz="2400" i="1" dirty="0">
                <a:latin typeface="Calibri" pitchFamily="34" charset="0"/>
              </a:rPr>
              <a:t>Outreach and Marketing </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20</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20</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800" dirty="0">
                <a:latin typeface="+mj-lt"/>
              </a:rPr>
              <a:t>Strategic marketing in communities with lower-enrollment</a:t>
            </a:r>
          </a:p>
          <a:p>
            <a:pPr lvl="1"/>
            <a:r>
              <a:rPr lang="en-US" sz="2000" dirty="0">
                <a:latin typeface="+mj-lt"/>
              </a:rPr>
              <a:t>Marketing boards in the mountainous region communities</a:t>
            </a:r>
          </a:p>
          <a:p>
            <a:pPr lvl="1"/>
            <a:r>
              <a:rPr lang="en-US" sz="2000" dirty="0">
                <a:latin typeface="+mj-lt"/>
              </a:rPr>
              <a:t>Marketing boards in targeted neighborhoods in larger metro areas</a:t>
            </a:r>
          </a:p>
          <a:p>
            <a:r>
              <a:rPr lang="en-US" sz="2400" dirty="0">
                <a:latin typeface="+mj-lt"/>
              </a:rPr>
              <a:t>Targeted Advertisement</a:t>
            </a:r>
          </a:p>
          <a:p>
            <a:pPr lvl="1"/>
            <a:r>
              <a:rPr lang="en-US" sz="2000" dirty="0">
                <a:latin typeface="+mj-lt"/>
              </a:rPr>
              <a:t>Commercials on Roku TV. </a:t>
            </a:r>
          </a:p>
          <a:p>
            <a:pPr lvl="2"/>
            <a:r>
              <a:rPr lang="en-US" sz="1775" dirty="0">
                <a:latin typeface="+mj-lt"/>
              </a:rPr>
              <a:t>Low-income residents buy Roku sticks and watch Roku TV but don’t pay to opt-out of commercials. </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a:t>
            </a:r>
          </a:p>
        </p:txBody>
      </p:sp>
    </p:spTree>
    <p:extLst>
      <p:ext uri="{BB962C8B-B14F-4D97-AF65-F5344CB8AC3E}">
        <p14:creationId xmlns:p14="http://schemas.microsoft.com/office/powerpoint/2010/main" val="239482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Ohio - Miami Valley Community Action Partnership</a:t>
            </a:r>
            <a:br>
              <a:rPr lang="en-US" sz="3200" i="1" dirty="0">
                <a:latin typeface="Calibri" pitchFamily="34" charset="0"/>
              </a:rPr>
            </a:br>
            <a:r>
              <a:rPr lang="en-US" sz="2400" i="1" dirty="0">
                <a:latin typeface="Calibri" pitchFamily="34" charset="0"/>
              </a:rPr>
              <a:t>Outreach and Marketing </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21</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21</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pPr algn="l"/>
            <a:r>
              <a:rPr lang="en-US" sz="2200" dirty="0">
                <a:latin typeface="+mj-lt"/>
              </a:rPr>
              <a:t>Adapt outreach plans to provide the same program information in different formats.</a:t>
            </a:r>
          </a:p>
          <a:p>
            <a:pPr lvl="1"/>
            <a:r>
              <a:rPr lang="en-US" sz="1975" dirty="0">
                <a:latin typeface="+mj-lt"/>
              </a:rPr>
              <a:t>More urban areas – Social media (young parents)</a:t>
            </a:r>
          </a:p>
          <a:p>
            <a:pPr lvl="1"/>
            <a:r>
              <a:rPr lang="en-US" sz="1975" dirty="0">
                <a:latin typeface="+mj-lt"/>
              </a:rPr>
              <a:t>More rural areas – Print media and radio (seniors)</a:t>
            </a:r>
          </a:p>
          <a:p>
            <a:r>
              <a:rPr lang="en-US" sz="2200" dirty="0">
                <a:latin typeface="+mj-lt"/>
              </a:rPr>
              <a:t>Tools to educate customers about the application process includes Facebook Live events, email billboards, signage (in drop-off areas), news broadcasts, and print media. </a:t>
            </a:r>
          </a:p>
          <a:p>
            <a:r>
              <a:rPr lang="en-US" sz="2200" dirty="0">
                <a:latin typeface="+mj-lt"/>
              </a:rPr>
              <a:t>Recently reintegrated face-to-face appointments.</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Keelie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Gustin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92648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Washington</a:t>
            </a:r>
            <a:br>
              <a:rPr lang="en-US" sz="3200" i="1" dirty="0">
                <a:latin typeface="Calibri" pitchFamily="34" charset="0"/>
              </a:rPr>
            </a:br>
            <a:r>
              <a:rPr lang="en-US" sz="2400" i="1" dirty="0">
                <a:latin typeface="Calibri" pitchFamily="34" charset="0"/>
              </a:rPr>
              <a:t>Outreach and Marketing </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22</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22</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pPr algn="l"/>
            <a:r>
              <a:rPr lang="en-US" sz="2200" dirty="0">
                <a:latin typeface="+mj-lt"/>
              </a:rPr>
              <a:t>Geospatial Dashboard, using LIHEAP program data and census data, to examine program results and to investigate which counties might need to increase their outreach to specific populations.</a:t>
            </a:r>
          </a:p>
          <a:p>
            <a:pPr lvl="1"/>
            <a:r>
              <a:rPr lang="en-US" sz="1975" dirty="0">
                <a:latin typeface="+mj-lt"/>
              </a:rPr>
              <a:t>For example, we identified a county that was underserving a specific demographic. We were able to provide that county with guidance and translation services to meet the underserved population.</a:t>
            </a:r>
          </a:p>
          <a:p>
            <a:r>
              <a:rPr lang="en-US" sz="2200" dirty="0">
                <a:latin typeface="+mj-lt"/>
              </a:rPr>
              <a:t>Conduct outreach in multiple languages.</a:t>
            </a:r>
          </a:p>
          <a:p>
            <a:r>
              <a:rPr lang="en-US" sz="2200" dirty="0">
                <a:latin typeface="+mj-lt"/>
              </a:rPr>
              <a:t>Partner with other state agencies to provide LIHEAP &amp; LIHWAP outreach.</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Brian Sarensen</a:t>
            </a:r>
          </a:p>
        </p:txBody>
      </p:sp>
    </p:spTree>
    <p:extLst>
      <p:ext uri="{BB962C8B-B14F-4D97-AF65-F5344CB8AC3E}">
        <p14:creationId xmlns:p14="http://schemas.microsoft.com/office/powerpoint/2010/main" val="171895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a:cs typeface="Arial"/>
                <a:sym typeface="Arial"/>
              </a:rPr>
              <a:pPr defTabSz="685783">
                <a:defRPr/>
              </a:pPr>
              <a:t>23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rPr>
              <a:pPr defTabSz="685783">
                <a:buClrTx/>
                <a:defRPr/>
              </a:pPr>
              <a:t>23</a:t>
            </a:fld>
            <a:endParaRPr lang="en-US" sz="12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329355" y="1991065"/>
            <a:ext cx="8724507" cy="553998"/>
          </a:xfrm>
          <a:prstGeom prst="rect">
            <a:avLst/>
          </a:prstGeom>
          <a:noFill/>
        </p:spPr>
        <p:txBody>
          <a:bodyPr wrap="square">
            <a:spAutoFit/>
          </a:bodyPr>
          <a:lstStyle/>
          <a:p>
            <a:r>
              <a:rPr lang="en-US" sz="3000" b="1" dirty="0">
                <a:latin typeface="Calibri" pitchFamily="34" charset="0"/>
              </a:rPr>
              <a:t>Questions/Comments</a:t>
            </a:r>
          </a:p>
        </p:txBody>
      </p:sp>
    </p:spTree>
    <p:extLst>
      <p:ext uri="{BB962C8B-B14F-4D97-AF65-F5344CB8AC3E}">
        <p14:creationId xmlns:p14="http://schemas.microsoft.com/office/powerpoint/2010/main" val="81515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C2674A-0011-B004-FBA3-176C5C8BDCD3}"/>
              </a:ext>
            </a:extLst>
          </p:cNvPr>
          <p:cNvSpPr>
            <a:spLocks noGrp="1"/>
          </p:cNvSpPr>
          <p:nvPr>
            <p:ph type="title"/>
          </p:nvPr>
        </p:nvSpPr>
        <p:spPr/>
        <p:txBody>
          <a:bodyPr>
            <a:normAutofit/>
          </a:bodyPr>
          <a:lstStyle/>
          <a:p>
            <a:r>
              <a:rPr lang="en-US" dirty="0"/>
              <a:t>Program Intake</a:t>
            </a:r>
          </a:p>
        </p:txBody>
      </p:sp>
      <p:sp>
        <p:nvSpPr>
          <p:cNvPr id="4" name="Slide Number Placeholder 3">
            <a:extLst>
              <a:ext uri="{FF2B5EF4-FFF2-40B4-BE49-F238E27FC236}">
                <a16:creationId xmlns:a16="http://schemas.microsoft.com/office/drawing/2014/main" id="{FB38FA1A-B513-A3C1-0101-DDC13891F5EF}"/>
              </a:ext>
            </a:extLst>
          </p:cNvPr>
          <p:cNvSpPr>
            <a:spLocks noGrp="1"/>
          </p:cNvSpPr>
          <p:nvPr>
            <p:ph type="sldNum" sz="quarter" idx="11"/>
          </p:nvPr>
        </p:nvSpPr>
        <p:spPr/>
        <p:txBody>
          <a:bodyPr/>
          <a:lstStyle/>
          <a:p>
            <a:fld id="{EFE5B013-A80A-40D2-8FAE-6E44A516CF2D}" type="slidenum">
              <a:rPr lang="en-US" smtClean="0"/>
              <a:pPr/>
              <a:t>24</a:t>
            </a:fld>
            <a:endParaRPr lang="en-US" dirty="0"/>
          </a:p>
        </p:txBody>
      </p:sp>
      <p:sp>
        <p:nvSpPr>
          <p:cNvPr id="11" name="TextBox 10">
            <a:extLst>
              <a:ext uri="{FF2B5EF4-FFF2-40B4-BE49-F238E27FC236}">
                <a16:creationId xmlns:a16="http://schemas.microsoft.com/office/drawing/2014/main" id="{C6B0EC73-CCFC-F38E-92C4-ECEE05BBE55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7" name="Text Placeholder 8">
            <a:extLst>
              <a:ext uri="{FF2B5EF4-FFF2-40B4-BE49-F238E27FC236}">
                <a16:creationId xmlns:a16="http://schemas.microsoft.com/office/drawing/2014/main" id="{EE132754-5918-DEB0-88B6-D78884033610}"/>
              </a:ext>
            </a:extLst>
          </p:cNvPr>
          <p:cNvSpPr>
            <a:spLocks noGrp="1"/>
          </p:cNvSpPr>
          <p:nvPr>
            <p:ph type="body" idx="1"/>
          </p:nvPr>
        </p:nvSpPr>
        <p:spPr>
          <a:xfrm>
            <a:off x="367095" y="2057400"/>
            <a:ext cx="8127620" cy="3086100"/>
          </a:xfrm>
        </p:spPr>
        <p:txBody>
          <a:bodyPr>
            <a:normAutofit/>
          </a:bodyPr>
          <a:lstStyle/>
          <a:p>
            <a:pPr marL="240030" marR="0" lvl="0" indent="-240030" algn="l" defTabSz="914400" rtl="0" eaLnBrk="1" fontAlgn="auto" latinLnBrk="0" hangingPunct="1">
              <a:lnSpc>
                <a:spcPct val="100000"/>
              </a:lnSpc>
              <a:spcBef>
                <a:spcPts val="525"/>
              </a:spcBef>
              <a:spcAft>
                <a:spcPts val="0"/>
              </a:spcAft>
              <a:buClr>
                <a:srgbClr val="DD8047"/>
              </a:buClr>
              <a:buSzPct val="60000"/>
              <a:buFont typeface="Wingdings"/>
              <a:buChar char=""/>
              <a:tabLst/>
              <a:defRPr/>
            </a:pPr>
            <a:r>
              <a:rPr lang="en-US" sz="2400" dirty="0">
                <a:solidFill>
                  <a:prstClr val="black"/>
                </a:solidFill>
                <a:latin typeface="Tw Cen MT"/>
              </a:rPr>
              <a:t>According to the LIHEAP application requirements, grantees are asked to ensure that households served are eligible for program benefits. </a:t>
            </a:r>
          </a:p>
          <a:p>
            <a:pPr marR="0" lvl="0" algn="l" defTabSz="914400" rtl="0" eaLnBrk="1" fontAlgn="auto" latinLnBrk="0" hangingPunct="1">
              <a:lnSpc>
                <a:spcPct val="100000"/>
              </a:lnSpc>
              <a:spcBef>
                <a:spcPts val="525"/>
              </a:spcBef>
              <a:spcAft>
                <a:spcPts val="0"/>
              </a:spcAft>
              <a:buClr>
                <a:srgbClr val="DD8047"/>
              </a:buClr>
              <a:buSzPct val="60000"/>
              <a:tabLst/>
              <a:defRPr/>
            </a:pPr>
            <a:endParaRPr lang="en-US" sz="2200" i="1" dirty="0">
              <a:solidFill>
                <a:prstClr val="black"/>
              </a:solidFill>
              <a:latin typeface="Tw Cen MT"/>
              <a:ea typeface="Calibri" panose="020F0502020204030204" pitchFamily="34" charset="0"/>
            </a:endParaRPr>
          </a:p>
          <a:p>
            <a:pPr marR="0" lvl="0" algn="l" defTabSz="914400" rtl="0" eaLnBrk="1" fontAlgn="auto" latinLnBrk="0" hangingPunct="1">
              <a:lnSpc>
                <a:spcPct val="100000"/>
              </a:lnSpc>
              <a:spcBef>
                <a:spcPts val="525"/>
              </a:spcBef>
              <a:spcAft>
                <a:spcPts val="0"/>
              </a:spcAft>
              <a:buClr>
                <a:srgbClr val="DD8047"/>
              </a:buClr>
              <a:buSzPct val="60000"/>
              <a:tabLst/>
              <a:defRPr/>
            </a:pPr>
            <a:r>
              <a:rPr lang="en-US" sz="2800" i="1" dirty="0">
                <a:solidFill>
                  <a:prstClr val="black"/>
                </a:solidFill>
                <a:latin typeface="Tw Cen MT"/>
                <a:ea typeface="Calibri" panose="020F0502020204030204" pitchFamily="34" charset="0"/>
              </a:rPr>
              <a:t>How are your intake activities fulfilling this objective?</a:t>
            </a:r>
            <a:endParaRPr lang="en-US" sz="2800" i="1" dirty="0">
              <a:latin typeface="Calibri" panose="020F0502020204030204" pitchFamily="34" charset="0"/>
              <a:ea typeface="Calibri" panose="020F0502020204030204" pitchFamily="34" charset="0"/>
            </a:endParaRPr>
          </a:p>
          <a:p>
            <a:endParaRPr lang="en-US" sz="2000" i="1" dirty="0">
              <a:latin typeface="Calibri" panose="020F0502020204030204" pitchFamily="34" charset="0"/>
            </a:endParaRPr>
          </a:p>
          <a:p>
            <a:endParaRPr lang="en-US" sz="1400" i="1" dirty="0"/>
          </a:p>
          <a:p>
            <a:endParaRPr lang="en-US" dirty="0"/>
          </a:p>
        </p:txBody>
      </p:sp>
    </p:spTree>
    <p:extLst>
      <p:ext uri="{BB962C8B-B14F-4D97-AF65-F5344CB8AC3E}">
        <p14:creationId xmlns:p14="http://schemas.microsoft.com/office/powerpoint/2010/main" val="351577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Colorado</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25</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25</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1800" dirty="0">
                <a:latin typeface="Calibri" panose="020F0502020204030204" pitchFamily="34" charset="0"/>
              </a:rPr>
              <a:t>We have begun an outreach incentive program that offers additional funds to counties that reach out to households that were denied assistance for failing to provide additional verification.</a:t>
            </a:r>
          </a:p>
          <a:p>
            <a:r>
              <a:rPr lang="en-US" sz="1800" dirty="0">
                <a:latin typeface="Calibri" panose="020F0502020204030204" pitchFamily="34" charset="0"/>
              </a:rPr>
              <a:t>Since COVID began, we’ve added the option for households to apply via telephone through our centralized call center.</a:t>
            </a:r>
          </a:p>
          <a:p>
            <a:pPr lvl="1"/>
            <a:r>
              <a:rPr lang="en-US" sz="1600" dirty="0">
                <a:latin typeface="Calibri" panose="020F0502020204030204" pitchFamily="34" charset="0"/>
              </a:rPr>
              <a:t>This provided a new application method for individuals without a computer.</a:t>
            </a:r>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a:t>
            </a:r>
          </a:p>
        </p:txBody>
      </p:sp>
    </p:spTree>
    <p:extLst>
      <p:ext uri="{BB962C8B-B14F-4D97-AF65-F5344CB8AC3E}">
        <p14:creationId xmlns:p14="http://schemas.microsoft.com/office/powerpoint/2010/main" val="1889155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Wisconsin</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26</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26</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pPr algn="l"/>
            <a:r>
              <a:rPr lang="en-US" sz="2400" dirty="0"/>
              <a:t>Reviewed program documentation requirements to reduce the amount of information required of clients.</a:t>
            </a:r>
          </a:p>
          <a:p>
            <a:pPr algn="l"/>
            <a:r>
              <a:rPr lang="en-US" sz="2400" dirty="0"/>
              <a:t>Automated and online applications.</a:t>
            </a:r>
          </a:p>
          <a:p>
            <a:pPr algn="l"/>
            <a:r>
              <a:rPr lang="en-US" sz="2400" dirty="0"/>
              <a:t>Agencies may “complete” applications for customers who have outstanding information even after 30 days of an incomplete application.</a:t>
            </a:r>
          </a:p>
          <a:p>
            <a:pPr algn="l"/>
            <a:r>
              <a:rPr lang="en-US" sz="2400" dirty="0"/>
              <a:t>Expanded third-party system access.</a:t>
            </a:r>
          </a:p>
          <a:p>
            <a:pPr algn="l"/>
            <a:endParaRPr lang="en-US" sz="2400" dirty="0"/>
          </a:p>
          <a:p>
            <a:pPr algn="l"/>
            <a:endParaRPr lang="en-US" sz="2400" dirty="0"/>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Jane Blank</a:t>
            </a:r>
          </a:p>
        </p:txBody>
      </p:sp>
    </p:spTree>
    <p:extLst>
      <p:ext uri="{BB962C8B-B14F-4D97-AF65-F5344CB8AC3E}">
        <p14:creationId xmlns:p14="http://schemas.microsoft.com/office/powerpoint/2010/main" val="90514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Ohio - Miami Valley Community Action Partnership</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27</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27</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fontScale="92500"/>
          </a:bodyPr>
          <a:lstStyle/>
          <a:p>
            <a:r>
              <a:rPr lang="en-US" sz="2400" dirty="0">
                <a:latin typeface="+mj-lt"/>
              </a:rPr>
              <a:t>Prior to covid, used new new technology to ensure that people had firm, in-person appointments to receive application assistance, and individuals no longer had to stand in line to wait.</a:t>
            </a:r>
          </a:p>
          <a:p>
            <a:r>
              <a:rPr lang="en-US" sz="2400" dirty="0">
                <a:latin typeface="+mj-lt"/>
              </a:rPr>
              <a:t>During covid, we developed procedures that allow clients to apply through </a:t>
            </a:r>
            <a:r>
              <a:rPr lang="en-US" sz="2400" dirty="0" err="1">
                <a:latin typeface="+mj-lt"/>
              </a:rPr>
              <a:t>dropbox</a:t>
            </a:r>
            <a:r>
              <a:rPr lang="en-US" sz="2400" dirty="0">
                <a:latin typeface="+mj-lt"/>
              </a:rPr>
              <a:t>, an online application, and an online appointment. Clients may check on their application status through our LIHEAP Call Center.</a:t>
            </a:r>
          </a:p>
          <a:p>
            <a:r>
              <a:rPr lang="en-US" sz="2400" dirty="0">
                <a:latin typeface="+mj-lt"/>
              </a:rPr>
              <a:t>We are gathering clients’ feedback to create a universal application within our agency.</a:t>
            </a:r>
          </a:p>
          <a:p>
            <a:endParaRPr lang="en-US" sz="2400" dirty="0">
              <a:latin typeface="+mj-lt"/>
            </a:endParaRPr>
          </a:p>
          <a:p>
            <a:endParaRPr lang="en-US" sz="24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Keelie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Gustin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307896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Washington</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28</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28</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00" dirty="0">
                <a:latin typeface="+mj-lt"/>
              </a:rPr>
              <a:t>Online applications at the Community Action Agency level.</a:t>
            </a:r>
          </a:p>
          <a:p>
            <a:r>
              <a:rPr lang="en-US" sz="2400" dirty="0">
                <a:latin typeface="+mj-lt"/>
              </a:rPr>
              <a:t>Remote application procedures. Clients may mail documents, use virtual appointments, and use computers in isolation rooms at community action agencies.</a:t>
            </a:r>
          </a:p>
          <a:p>
            <a:r>
              <a:rPr lang="en-US" sz="2400" dirty="0">
                <a:latin typeface="+mj-lt"/>
              </a:rPr>
              <a:t>Income certification every two years for those on fixed incomes. </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Brian Sarensen</a:t>
            </a:r>
          </a:p>
        </p:txBody>
      </p:sp>
    </p:spTree>
    <p:extLst>
      <p:ext uri="{BB962C8B-B14F-4D97-AF65-F5344CB8AC3E}">
        <p14:creationId xmlns:p14="http://schemas.microsoft.com/office/powerpoint/2010/main" val="3182761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a:cs typeface="Arial"/>
                <a:sym typeface="Arial"/>
              </a:rPr>
              <a:pPr defTabSz="685783">
                <a:defRPr/>
              </a:pPr>
              <a:t>29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rPr>
              <a:pPr defTabSz="685783">
                <a:buClrTx/>
                <a:defRPr/>
              </a:pPr>
              <a:t>29</a:t>
            </a:fld>
            <a:endParaRPr lang="en-US" sz="12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329355" y="1991065"/>
            <a:ext cx="8724507" cy="553998"/>
          </a:xfrm>
          <a:prstGeom prst="rect">
            <a:avLst/>
          </a:prstGeom>
          <a:noFill/>
        </p:spPr>
        <p:txBody>
          <a:bodyPr wrap="square">
            <a:spAutoFit/>
          </a:bodyPr>
          <a:lstStyle/>
          <a:p>
            <a:r>
              <a:rPr lang="en-US" sz="3000" b="1" dirty="0">
                <a:latin typeface="Calibri" pitchFamily="34" charset="0"/>
              </a:rPr>
              <a:t>Questions/Comments</a:t>
            </a:r>
          </a:p>
        </p:txBody>
      </p:sp>
    </p:spTree>
    <p:extLst>
      <p:ext uri="{BB962C8B-B14F-4D97-AF65-F5344CB8AC3E}">
        <p14:creationId xmlns:p14="http://schemas.microsoft.com/office/powerpoint/2010/main" val="200944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932" y="119539"/>
            <a:ext cx="9339146" cy="742950"/>
          </a:xfrm>
        </p:spPr>
        <p:txBody>
          <a:bodyPr>
            <a:noAutofit/>
          </a:bodyPr>
          <a:lstStyle/>
          <a:p>
            <a:pPr marL="84535">
              <a:lnSpc>
                <a:spcPct val="80000"/>
              </a:lnSpc>
            </a:pPr>
            <a:r>
              <a:rPr lang="en-US" sz="2700" b="1" dirty="0">
                <a:latin typeface="Calibri" pitchFamily="34" charset="0"/>
              </a:rPr>
              <a:t>Questions</a:t>
            </a: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a:cs typeface="Arial"/>
                <a:sym typeface="Arial"/>
              </a:rPr>
              <a:pPr defTabSz="685783">
                <a:defRPr/>
              </a:pPr>
              <a:t>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rPr>
              <a:pPr defTabSz="685783">
                <a:buClrTx/>
                <a:defRPr/>
              </a:pPr>
              <a:t>3</a:t>
            </a:fld>
            <a:endParaRPr lang="en-US" sz="1200" dirty="0">
              <a:ea typeface="+mn-ea"/>
            </a:endParaRPr>
          </a:p>
        </p:txBody>
      </p:sp>
      <p:sp>
        <p:nvSpPr>
          <p:cNvPr id="8" name="TextBox 7">
            <a:extLst>
              <a:ext uri="{FF2B5EF4-FFF2-40B4-BE49-F238E27FC236}">
                <a16:creationId xmlns:a16="http://schemas.microsoft.com/office/drawing/2014/main" id="{6F1F0F4A-7300-5319-74AC-9C25CF9B1790}"/>
              </a:ext>
            </a:extLst>
          </p:cNvPr>
          <p:cNvSpPr txBox="1"/>
          <p:nvPr/>
        </p:nvSpPr>
        <p:spPr>
          <a:xfrm>
            <a:off x="127262" y="1307942"/>
            <a:ext cx="2990654" cy="4455066"/>
          </a:xfrm>
          <a:prstGeom prst="rect">
            <a:avLst/>
          </a:prstGeom>
          <a:noFill/>
        </p:spPr>
        <p:txBody>
          <a:bodyPr wrap="square" rtlCol="0">
            <a:spAutoFit/>
          </a:bodyPr>
          <a:lstStyle/>
          <a:p>
            <a:pPr marL="342900" indent="-342900">
              <a:buFont typeface="Arial" panose="020B0604020202020204" pitchFamily="34" charset="0"/>
              <a:buChar char="•"/>
            </a:pPr>
            <a:r>
              <a:rPr lang="en-US" sz="2025" dirty="0">
                <a:latin typeface="Calibri" panose="020F0502020204030204" pitchFamily="34" charset="0"/>
                <a:cs typeface="Calibri" panose="020F0502020204030204" pitchFamily="34" charset="0"/>
              </a:rPr>
              <a:t>We have set aside 15 minutes are the end of the presentation for discussion of topics you would like covered.</a:t>
            </a:r>
          </a:p>
          <a:p>
            <a:pPr marL="342900" indent="-342900">
              <a:buFont typeface="Arial" panose="020B0604020202020204" pitchFamily="34" charset="0"/>
              <a:buChar char="•"/>
            </a:pPr>
            <a:endParaRPr lang="en-US" sz="2025"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25" dirty="0">
                <a:latin typeface="Calibri" panose="020F0502020204030204" pitchFamily="34" charset="0"/>
                <a:cs typeface="Calibri" panose="020F0502020204030204" pitchFamily="34" charset="0"/>
              </a:rPr>
              <a:t>Participants should use the </a:t>
            </a:r>
            <a:r>
              <a:rPr lang="en-US" sz="2025" dirty="0" err="1">
                <a:latin typeface="Calibri" panose="020F0502020204030204" pitchFamily="34" charset="0"/>
                <a:cs typeface="Calibri" panose="020F0502020204030204" pitchFamily="34" charset="0"/>
              </a:rPr>
              <a:t>Whova</a:t>
            </a:r>
            <a:r>
              <a:rPr lang="en-US" sz="2025" dirty="0">
                <a:latin typeface="Calibri" panose="020F0502020204030204" pitchFamily="34" charset="0"/>
                <a:cs typeface="Calibri" panose="020F0502020204030204" pitchFamily="34" charset="0"/>
              </a:rPr>
              <a:t> app during this session to enter and “vote up” topics they’d like addressed.</a:t>
            </a:r>
          </a:p>
          <a:p>
            <a:endParaRPr lang="en-US" sz="2025" dirty="0">
              <a:latin typeface="Calibri" panose="020F0502020204030204" pitchFamily="34" charset="0"/>
              <a:cs typeface="Calibri" panose="020F0502020204030204" pitchFamily="34" charset="0"/>
            </a:endParaRPr>
          </a:p>
          <a:p>
            <a:endParaRPr lang="en-US" sz="2025"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7841013"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783">
              <a:defRPr/>
            </a:pPr>
            <a:r>
              <a:rPr lang="en-US" sz="1050" dirty="0">
                <a:solidFill>
                  <a:prstClr val="black"/>
                </a:solidFill>
                <a:latin typeface="Calibri" panose="020F0502020204030204" pitchFamily="34" charset="0"/>
              </a:rPr>
              <a:t>Presenter:</a:t>
            </a:r>
          </a:p>
          <a:p>
            <a:pPr algn="ctr" defTabSz="685783">
              <a:defRPr/>
            </a:pPr>
            <a:r>
              <a:rPr lang="en-US" sz="1050" dirty="0">
                <a:solidFill>
                  <a:prstClr val="black"/>
                </a:solidFill>
                <a:latin typeface="Calibri" panose="020F0502020204030204" pitchFamily="34" charset="0"/>
              </a:rPr>
              <a:t>David Carroll</a:t>
            </a:r>
          </a:p>
        </p:txBody>
      </p:sp>
      <p:pic>
        <p:nvPicPr>
          <p:cNvPr id="17" name="Picture 16">
            <a:extLst>
              <a:ext uri="{FF2B5EF4-FFF2-40B4-BE49-F238E27FC236}">
                <a16:creationId xmlns:a16="http://schemas.microsoft.com/office/drawing/2014/main" id="{DC869CAD-7C59-CB4E-95F2-142A6A02EC65}"/>
              </a:ext>
            </a:extLst>
          </p:cNvPr>
          <p:cNvPicPr>
            <a:picLocks noChangeAspect="1"/>
          </p:cNvPicPr>
          <p:nvPr/>
        </p:nvPicPr>
        <p:blipFill>
          <a:blip r:embed="rId3"/>
          <a:stretch>
            <a:fillRect/>
          </a:stretch>
        </p:blipFill>
        <p:spPr>
          <a:xfrm>
            <a:off x="3322476" y="1198623"/>
            <a:ext cx="1699797" cy="3660860"/>
          </a:xfrm>
          <a:prstGeom prst="rect">
            <a:avLst/>
          </a:prstGeom>
        </p:spPr>
      </p:pic>
      <p:pic>
        <p:nvPicPr>
          <p:cNvPr id="21" name="Picture 20">
            <a:extLst>
              <a:ext uri="{FF2B5EF4-FFF2-40B4-BE49-F238E27FC236}">
                <a16:creationId xmlns:a16="http://schemas.microsoft.com/office/drawing/2014/main" id="{2F64FD49-1912-9FD6-BAFE-BAAAA9A77C89}"/>
              </a:ext>
            </a:extLst>
          </p:cNvPr>
          <p:cNvPicPr>
            <a:picLocks noChangeAspect="1"/>
          </p:cNvPicPr>
          <p:nvPr/>
        </p:nvPicPr>
        <p:blipFill>
          <a:blip r:embed="rId4"/>
          <a:stretch>
            <a:fillRect/>
          </a:stretch>
        </p:blipFill>
        <p:spPr>
          <a:xfrm>
            <a:off x="7387987" y="1233055"/>
            <a:ext cx="1521571" cy="3293918"/>
          </a:xfrm>
          <a:prstGeom prst="rect">
            <a:avLst/>
          </a:prstGeom>
        </p:spPr>
      </p:pic>
      <p:pic>
        <p:nvPicPr>
          <p:cNvPr id="23" name="Picture 22">
            <a:extLst>
              <a:ext uri="{FF2B5EF4-FFF2-40B4-BE49-F238E27FC236}">
                <a16:creationId xmlns:a16="http://schemas.microsoft.com/office/drawing/2014/main" id="{4E747B78-1669-7512-9E3E-C14147DB2DB4}"/>
              </a:ext>
            </a:extLst>
          </p:cNvPr>
          <p:cNvPicPr>
            <a:picLocks noChangeAspect="1"/>
          </p:cNvPicPr>
          <p:nvPr/>
        </p:nvPicPr>
        <p:blipFill>
          <a:blip r:embed="rId5"/>
          <a:stretch>
            <a:fillRect/>
          </a:stretch>
        </p:blipFill>
        <p:spPr>
          <a:xfrm>
            <a:off x="5257235" y="1198418"/>
            <a:ext cx="1709817" cy="3688773"/>
          </a:xfrm>
          <a:prstGeom prst="rect">
            <a:avLst/>
          </a:prstGeom>
        </p:spPr>
      </p:pic>
    </p:spTree>
    <p:extLst>
      <p:ext uri="{BB962C8B-B14F-4D97-AF65-F5344CB8AC3E}">
        <p14:creationId xmlns:p14="http://schemas.microsoft.com/office/powerpoint/2010/main" val="225320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C2674A-0011-B004-FBA3-176C5C8BDCD3}"/>
              </a:ext>
            </a:extLst>
          </p:cNvPr>
          <p:cNvSpPr>
            <a:spLocks noGrp="1"/>
          </p:cNvSpPr>
          <p:nvPr>
            <p:ph type="title"/>
          </p:nvPr>
        </p:nvSpPr>
        <p:spPr/>
        <p:txBody>
          <a:bodyPr>
            <a:normAutofit/>
          </a:bodyPr>
          <a:lstStyle/>
          <a:p>
            <a:r>
              <a:rPr lang="en-US" dirty="0"/>
              <a:t>Program Coordination</a:t>
            </a:r>
          </a:p>
        </p:txBody>
      </p:sp>
      <p:sp>
        <p:nvSpPr>
          <p:cNvPr id="4" name="Slide Number Placeholder 3">
            <a:extLst>
              <a:ext uri="{FF2B5EF4-FFF2-40B4-BE49-F238E27FC236}">
                <a16:creationId xmlns:a16="http://schemas.microsoft.com/office/drawing/2014/main" id="{FB38FA1A-B513-A3C1-0101-DDC13891F5EF}"/>
              </a:ext>
            </a:extLst>
          </p:cNvPr>
          <p:cNvSpPr>
            <a:spLocks noGrp="1"/>
          </p:cNvSpPr>
          <p:nvPr>
            <p:ph type="sldNum" sz="quarter" idx="11"/>
          </p:nvPr>
        </p:nvSpPr>
        <p:spPr/>
        <p:txBody>
          <a:bodyPr/>
          <a:lstStyle/>
          <a:p>
            <a:fld id="{EFE5B013-A80A-40D2-8FAE-6E44A516CF2D}" type="slidenum">
              <a:rPr lang="en-US" smtClean="0"/>
              <a:pPr/>
              <a:t>30</a:t>
            </a:fld>
            <a:endParaRPr lang="en-US" dirty="0"/>
          </a:p>
        </p:txBody>
      </p:sp>
      <p:sp>
        <p:nvSpPr>
          <p:cNvPr id="11" name="TextBox 10">
            <a:extLst>
              <a:ext uri="{FF2B5EF4-FFF2-40B4-BE49-F238E27FC236}">
                <a16:creationId xmlns:a16="http://schemas.microsoft.com/office/drawing/2014/main" id="{C6B0EC73-CCFC-F38E-92C4-ECEE05BBE55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2" name="Text Placeholder 8">
            <a:extLst>
              <a:ext uri="{FF2B5EF4-FFF2-40B4-BE49-F238E27FC236}">
                <a16:creationId xmlns:a16="http://schemas.microsoft.com/office/drawing/2014/main" id="{48389CB3-41FD-FA10-6780-968D0166E862}"/>
              </a:ext>
            </a:extLst>
          </p:cNvPr>
          <p:cNvSpPr>
            <a:spLocks noGrp="1"/>
          </p:cNvSpPr>
          <p:nvPr>
            <p:ph type="body" idx="1"/>
          </p:nvPr>
        </p:nvSpPr>
        <p:spPr>
          <a:xfrm>
            <a:off x="367095" y="2057400"/>
            <a:ext cx="8127620" cy="2971800"/>
          </a:xfrm>
        </p:spPr>
        <p:txBody>
          <a:bodyPr>
            <a:normAutofit/>
          </a:bodyPr>
          <a:lstStyle/>
          <a:p>
            <a:pPr marL="240030" marR="0" lvl="0" indent="-240030" algn="l" defTabSz="914400" rtl="0" eaLnBrk="1" fontAlgn="auto" latinLnBrk="0" hangingPunct="1">
              <a:lnSpc>
                <a:spcPct val="100000"/>
              </a:lnSpc>
              <a:spcBef>
                <a:spcPts val="525"/>
              </a:spcBef>
              <a:spcAft>
                <a:spcPts val="0"/>
              </a:spcAft>
              <a:buClr>
                <a:srgbClr val="DD8047"/>
              </a:buClr>
              <a:buSzPct val="60000"/>
              <a:buFont typeface="Wingdings"/>
              <a:buChar char=""/>
              <a:tabLst/>
              <a:defRPr/>
            </a:pPr>
            <a:r>
              <a:rPr lang="en-US" sz="1900" dirty="0">
                <a:solidFill>
                  <a:prstClr val="black"/>
                </a:solidFill>
                <a:latin typeface="Tw Cen MT"/>
              </a:rPr>
              <a:t>According to the Assurances, states must coordinate with other program services. </a:t>
            </a:r>
          </a:p>
          <a:p>
            <a:pPr marL="720090" lvl="1" indent="-240030">
              <a:spcBef>
                <a:spcPts val="525"/>
              </a:spcBef>
              <a:buClr>
                <a:srgbClr val="DD8047"/>
              </a:buClr>
              <a:buSzPct val="60000"/>
              <a:buFont typeface="Wingdings"/>
              <a:buChar char=""/>
              <a:defRPr/>
            </a:pPr>
            <a:r>
              <a:rPr lang="en-US" sz="1900" dirty="0">
                <a:solidFill>
                  <a:prstClr val="black"/>
                </a:solidFill>
                <a:latin typeface="Tw Cen MT"/>
              </a:rPr>
              <a:t>Assurance 16 allows grantees to use up to 5% of funds to help individuals access other program services.</a:t>
            </a:r>
          </a:p>
          <a:p>
            <a:pPr marL="720090" lvl="1" indent="-240030">
              <a:spcBef>
                <a:spcPts val="525"/>
              </a:spcBef>
              <a:buClr>
                <a:srgbClr val="DD8047"/>
              </a:buClr>
              <a:buSzPct val="60000"/>
              <a:buFont typeface="Wingdings"/>
              <a:buChar char=""/>
              <a:defRPr/>
            </a:pPr>
            <a:r>
              <a:rPr lang="en-US" sz="1900" dirty="0">
                <a:solidFill>
                  <a:prstClr val="black"/>
                </a:solidFill>
                <a:latin typeface="Tw Cen MT"/>
              </a:rPr>
              <a:t>The LIHEAP statute allows grantees to allocate up to 15% (25% with a waiver) of funds to coordinate with WAP and other programs.</a:t>
            </a:r>
          </a:p>
          <a:p>
            <a:pPr marL="720090" lvl="1" indent="-240030">
              <a:spcBef>
                <a:spcPts val="525"/>
              </a:spcBef>
              <a:buClr>
                <a:srgbClr val="DD8047"/>
              </a:buClr>
              <a:buSzPct val="60000"/>
              <a:buFont typeface="Wingdings"/>
              <a:buChar char=""/>
              <a:defRPr/>
            </a:pPr>
            <a:r>
              <a:rPr lang="en-US" sz="1900" dirty="0">
                <a:solidFill>
                  <a:prstClr val="black"/>
                </a:solidFill>
                <a:latin typeface="Tw Cen MT"/>
              </a:rPr>
              <a:t>The leveraging incentive program allows grantees to fund program leveraging activities.</a:t>
            </a:r>
            <a:endParaRPr lang="en-US" sz="1900" i="1" dirty="0">
              <a:solidFill>
                <a:prstClr val="black"/>
              </a:solidFill>
              <a:latin typeface="Tw Cen MT"/>
              <a:ea typeface="Calibri" panose="020F0502020204030204" pitchFamily="34" charset="0"/>
            </a:endParaRPr>
          </a:p>
          <a:p>
            <a:pPr marR="0" lvl="0" algn="l" defTabSz="914400" rtl="0" eaLnBrk="1" fontAlgn="auto" latinLnBrk="0" hangingPunct="1">
              <a:lnSpc>
                <a:spcPct val="100000"/>
              </a:lnSpc>
              <a:spcBef>
                <a:spcPts val="525"/>
              </a:spcBef>
              <a:spcAft>
                <a:spcPts val="0"/>
              </a:spcAft>
              <a:buClr>
                <a:srgbClr val="DD8047"/>
              </a:buClr>
              <a:buSzPct val="60000"/>
              <a:tabLst/>
              <a:defRPr/>
            </a:pPr>
            <a:r>
              <a:rPr lang="en-US" sz="2400" i="1" dirty="0">
                <a:solidFill>
                  <a:prstClr val="black"/>
                </a:solidFill>
                <a:latin typeface="Tw Cen MT"/>
                <a:ea typeface="Calibri" panose="020F0502020204030204" pitchFamily="34" charset="0"/>
              </a:rPr>
              <a:t>How are your coordination activities fulfilling this objective?</a:t>
            </a:r>
            <a:endParaRPr lang="en-US" sz="2400" i="1" dirty="0">
              <a:latin typeface="Calibri" panose="020F0502020204030204" pitchFamily="34" charset="0"/>
              <a:ea typeface="Calibri" panose="020F0502020204030204" pitchFamily="34" charset="0"/>
            </a:endParaRPr>
          </a:p>
          <a:p>
            <a:endParaRPr lang="en-US" sz="2000" i="1" dirty="0">
              <a:latin typeface="Calibri" panose="020F0502020204030204" pitchFamily="34" charset="0"/>
            </a:endParaRPr>
          </a:p>
          <a:p>
            <a:endParaRPr lang="en-US" sz="1400" i="1" dirty="0"/>
          </a:p>
          <a:p>
            <a:endParaRPr lang="en-US" dirty="0"/>
          </a:p>
        </p:txBody>
      </p:sp>
    </p:spTree>
    <p:extLst>
      <p:ext uri="{BB962C8B-B14F-4D97-AF65-F5344CB8AC3E}">
        <p14:creationId xmlns:p14="http://schemas.microsoft.com/office/powerpoint/2010/main" val="3556829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Wisconsin</a:t>
            </a:r>
            <a:br>
              <a:rPr lang="en-US" sz="3200" i="1" dirty="0">
                <a:latin typeface="Calibri" pitchFamily="34" charset="0"/>
              </a:rPr>
            </a:br>
            <a:r>
              <a:rPr lang="en-US" sz="2400" i="1" dirty="0"/>
              <a:t>Program Coordination</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31</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31</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lnSpcReduction="10000"/>
          </a:bodyPr>
          <a:lstStyle/>
          <a:p>
            <a:pPr algn="l"/>
            <a:r>
              <a:rPr lang="en-US" sz="1900" dirty="0"/>
              <a:t>Qualifying for a LIHEAP grant qualifies the client for a benefit from the electric IOU in the area, and in some cases, the municipal electric company.</a:t>
            </a:r>
            <a:endParaRPr lang="en-US" sz="1900" dirty="0">
              <a:solidFill>
                <a:schemeClr val="tx1"/>
              </a:solidFill>
            </a:endParaRPr>
          </a:p>
          <a:p>
            <a:pPr algn="l"/>
            <a:r>
              <a:rPr lang="en-US" sz="1900" dirty="0">
                <a:solidFill>
                  <a:schemeClr val="tx1"/>
                </a:solidFill>
              </a:rPr>
              <a:t>Public Benefits (rate payer program) expands program coordination and leveraging.</a:t>
            </a:r>
          </a:p>
          <a:p>
            <a:pPr algn="l"/>
            <a:r>
              <a:rPr lang="en-US" sz="1900" dirty="0">
                <a:solidFill>
                  <a:schemeClr val="tx1"/>
                </a:solidFill>
              </a:rPr>
              <a:t>Our Web Service is programmed in the centralized database that requires live interface with IOU systems for account information.</a:t>
            </a:r>
          </a:p>
          <a:p>
            <a:pPr algn="l"/>
            <a:r>
              <a:rPr lang="en-US" sz="1900" dirty="0"/>
              <a:t>Our system generates weatherization and economic support program referrals for clients.</a:t>
            </a:r>
          </a:p>
          <a:p>
            <a:pPr algn="l"/>
            <a:r>
              <a:rPr lang="en-US" sz="1900" dirty="0">
                <a:solidFill>
                  <a:schemeClr val="tx1"/>
                </a:solidFill>
              </a:rPr>
              <a:t>We have stron</a:t>
            </a:r>
            <a:r>
              <a:rPr lang="en-US" sz="1900" dirty="0"/>
              <a:t>g working relationships with </a:t>
            </a:r>
            <a:r>
              <a:rPr lang="en-US" sz="1900" dirty="0">
                <a:solidFill>
                  <a:schemeClr val="tx1"/>
                </a:solidFill>
              </a:rPr>
              <a:t>local aging departments, Aging and Disability Resource Centers, Heat for Heroes, and other Veteran support programs.</a:t>
            </a:r>
          </a:p>
          <a:p>
            <a:endParaRPr lang="en-US" sz="2400" dirty="0"/>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Jane Blank</a:t>
            </a:r>
          </a:p>
        </p:txBody>
      </p:sp>
    </p:spTree>
    <p:extLst>
      <p:ext uri="{BB962C8B-B14F-4D97-AF65-F5344CB8AC3E}">
        <p14:creationId xmlns:p14="http://schemas.microsoft.com/office/powerpoint/2010/main" val="2092055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Colorado</a:t>
            </a:r>
            <a:br>
              <a:rPr lang="en-US" sz="3200" i="1" dirty="0">
                <a:latin typeface="Calibri" pitchFamily="34" charset="0"/>
              </a:rPr>
            </a:br>
            <a:r>
              <a:rPr lang="en-US" sz="2400" i="1" dirty="0"/>
              <a:t>Program Coordination</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32</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32</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latin typeface="+mj-lt"/>
              </a:rPr>
              <a:t>We coordinate with Energy Outreach Colorado (EOC), a nonprofit organization that offers energy assistance to low-income households. </a:t>
            </a:r>
          </a:p>
          <a:p>
            <a:pPr lvl="1"/>
            <a:r>
              <a:rPr lang="en-US" sz="1975" dirty="0">
                <a:latin typeface="+mj-lt"/>
              </a:rPr>
              <a:t>In cases where LIHEAP cannot assist a household, we refer those applicants to EOC, particularly when our application period is closed and when the applicant is facing disconnection with a fuel that our agency cannot assist with. </a:t>
            </a:r>
          </a:p>
          <a:p>
            <a:pPr lvl="1"/>
            <a:r>
              <a:rPr lang="en-US" sz="1975" dirty="0">
                <a:latin typeface="+mj-lt"/>
              </a:rPr>
              <a:t>EOC ensures that applicants have already applied for LIHEAP, before they receive assistance from them.</a:t>
            </a:r>
          </a:p>
          <a:p>
            <a:pPr lvl="1"/>
            <a:r>
              <a:rPr lang="en-US" sz="1975" dirty="0">
                <a:latin typeface="+mj-lt"/>
              </a:rPr>
              <a:t>LIHEAP and EOC contract with the same call center, so that applicants can be referred to the appropriate assistance program. </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a:t>
            </a:r>
          </a:p>
        </p:txBody>
      </p:sp>
    </p:spTree>
    <p:extLst>
      <p:ext uri="{BB962C8B-B14F-4D97-AF65-F5344CB8AC3E}">
        <p14:creationId xmlns:p14="http://schemas.microsoft.com/office/powerpoint/2010/main" val="43981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Ohio - Miami Valley Community Action Partnership</a:t>
            </a:r>
            <a:br>
              <a:rPr lang="en-US" sz="3200" i="1" dirty="0">
                <a:latin typeface="Calibri" pitchFamily="34" charset="0"/>
              </a:rPr>
            </a:br>
            <a:r>
              <a:rPr lang="en-US" sz="2400" i="1" dirty="0"/>
              <a:t>Program Coordination</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33</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33</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00" dirty="0">
                <a:latin typeface="+mj-lt"/>
              </a:rPr>
              <a:t>We coordinate heavily with services, both internally and externally. We are working to implement naming conventions in email subject lines, so that we can search client communications easily. </a:t>
            </a:r>
          </a:p>
          <a:p>
            <a:r>
              <a:rPr lang="en-US" sz="2400" dirty="0">
                <a:latin typeface="+mj-lt"/>
              </a:rPr>
              <a:t>We send out internal and external newsletters to communicate with staff and partners, which allows us to coordinate client services more efficiently.</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Keelie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Gustin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600460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Washington</a:t>
            </a:r>
            <a:br>
              <a:rPr lang="en-US" sz="3200" i="1" dirty="0">
                <a:latin typeface="Calibri" pitchFamily="34" charset="0"/>
              </a:rPr>
            </a:br>
            <a:r>
              <a:rPr lang="en-US" sz="2400" i="1" dirty="0"/>
              <a:t>Program Coordination</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34</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34</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00" dirty="0">
                <a:latin typeface="+mj-lt"/>
              </a:rPr>
              <a:t>We have one application for Energy Assistance (LIHEAP), Water Assistance (LIHWAP), and Weatherization Assistance (WAP).</a:t>
            </a:r>
          </a:p>
          <a:p>
            <a:r>
              <a:rPr lang="en-US" sz="2400" dirty="0">
                <a:latin typeface="+mj-lt"/>
              </a:rPr>
              <a:t>We coordinate with the Office of Drinking Water to promote LIHWAP.</a:t>
            </a:r>
          </a:p>
          <a:p>
            <a:r>
              <a:rPr lang="en-US" sz="2400" dirty="0">
                <a:latin typeface="+mj-lt"/>
              </a:rPr>
              <a:t>We coordinate with the Department of Aging and the Department of Disabilities to promote cooling assistance.</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a:t>
            </a:r>
          </a:p>
        </p:txBody>
      </p:sp>
    </p:spTree>
    <p:extLst>
      <p:ext uri="{BB962C8B-B14F-4D97-AF65-F5344CB8AC3E}">
        <p14:creationId xmlns:p14="http://schemas.microsoft.com/office/powerpoint/2010/main" val="2857854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a:cs typeface="Arial"/>
                <a:sym typeface="Arial"/>
              </a:rPr>
              <a:pPr defTabSz="685783">
                <a:defRPr/>
              </a:pPr>
              <a:t>35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rPr>
              <a:pPr defTabSz="685783">
                <a:buClrTx/>
                <a:defRPr/>
              </a:pPr>
              <a:t>35</a:t>
            </a:fld>
            <a:endParaRPr lang="en-US" sz="12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329355" y="1991065"/>
            <a:ext cx="8724507" cy="553998"/>
          </a:xfrm>
          <a:prstGeom prst="rect">
            <a:avLst/>
          </a:prstGeom>
          <a:noFill/>
        </p:spPr>
        <p:txBody>
          <a:bodyPr wrap="square">
            <a:spAutoFit/>
          </a:bodyPr>
          <a:lstStyle/>
          <a:p>
            <a:r>
              <a:rPr lang="en-US" sz="3000" b="1" dirty="0">
                <a:latin typeface="Calibri" pitchFamily="34" charset="0"/>
              </a:rPr>
              <a:t>Questions/Comments</a:t>
            </a:r>
          </a:p>
        </p:txBody>
      </p:sp>
    </p:spTree>
    <p:extLst>
      <p:ext uri="{BB962C8B-B14F-4D97-AF65-F5344CB8AC3E}">
        <p14:creationId xmlns:p14="http://schemas.microsoft.com/office/powerpoint/2010/main" val="3015338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932" y="119539"/>
            <a:ext cx="9339146" cy="742950"/>
          </a:xfrm>
        </p:spPr>
        <p:txBody>
          <a:bodyPr>
            <a:noAutofit/>
          </a:bodyPr>
          <a:lstStyle/>
          <a:p>
            <a:pPr marL="84535">
              <a:lnSpc>
                <a:spcPct val="80000"/>
              </a:lnSpc>
            </a:pPr>
            <a:r>
              <a:rPr lang="en-US" sz="3000" b="1" dirty="0">
                <a:latin typeface="Calibri" pitchFamily="34" charset="0"/>
              </a:rPr>
              <a:t>LIHEAP Grantee Panel – Responding to Attendee Questions and Concerns</a:t>
            </a: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a:cs typeface="Arial"/>
                <a:sym typeface="Arial"/>
              </a:rPr>
              <a:pPr defTabSz="685783">
                <a:defRPr/>
              </a:pPr>
              <a:t>36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rPr>
              <a:pPr defTabSz="685783">
                <a:buClrTx/>
                <a:defRPr/>
              </a:pPr>
              <a:t>36</a:t>
            </a:fld>
            <a:endParaRPr lang="en-US" sz="12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7841013"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783">
              <a:defRPr/>
            </a:pPr>
            <a:r>
              <a:rPr lang="en-US" sz="1050" dirty="0">
                <a:solidFill>
                  <a:prstClr val="black"/>
                </a:solidFill>
                <a:latin typeface="Calibri" panose="020F0502020204030204" pitchFamily="34" charset="0"/>
              </a:rPr>
              <a:t>Presenter:</a:t>
            </a:r>
          </a:p>
          <a:p>
            <a:pPr algn="ctr" defTabSz="685783">
              <a:defRPr/>
            </a:pPr>
            <a:r>
              <a:rPr lang="en-US" sz="1050" dirty="0">
                <a:solidFill>
                  <a:prstClr val="black"/>
                </a:solidFill>
                <a:latin typeface="Calibri" panose="020F0502020204030204" pitchFamily="34" charset="0"/>
              </a:rPr>
              <a:t>David Carroll</a:t>
            </a:r>
          </a:p>
        </p:txBody>
      </p:sp>
      <p:sp>
        <p:nvSpPr>
          <p:cNvPr id="9" name="TextBox 8">
            <a:extLst>
              <a:ext uri="{FF2B5EF4-FFF2-40B4-BE49-F238E27FC236}">
                <a16:creationId xmlns:a16="http://schemas.microsoft.com/office/drawing/2014/main" id="{F0FEC3C8-D6B9-79DE-6D57-679B9029083D}"/>
              </a:ext>
            </a:extLst>
          </p:cNvPr>
          <p:cNvSpPr txBox="1"/>
          <p:nvPr/>
        </p:nvSpPr>
        <p:spPr>
          <a:xfrm>
            <a:off x="266700" y="1724110"/>
            <a:ext cx="8380035" cy="3185487"/>
          </a:xfrm>
          <a:prstGeom prst="rect">
            <a:avLst/>
          </a:prstGeom>
          <a:noFill/>
        </p:spPr>
        <p:txBody>
          <a:bodyPr wrap="square">
            <a:spAutoFit/>
          </a:bodyPr>
          <a:lstStyle/>
          <a:p>
            <a:endParaRPr lang="en-US" sz="1950" dirty="0">
              <a:latin typeface="Calibri" pitchFamily="34" charset="0"/>
            </a:endParaRPr>
          </a:p>
          <a:p>
            <a:r>
              <a:rPr lang="en-US" sz="2100" dirty="0">
                <a:latin typeface="Calibri" panose="020F0502020204030204" pitchFamily="34" charset="0"/>
                <a:cs typeface="Calibri" panose="020F0502020204030204" pitchFamily="34" charset="0"/>
              </a:rPr>
              <a:t>During this part of the session, we will ask our panelists to respond to your most pressing questions on designing and implementing LIHEAP programs for your state or tribe. We’ve allocated 5 minutes to each of three topics that have been proposed by attendees.  </a:t>
            </a:r>
          </a:p>
          <a:p>
            <a:endParaRPr lang="en-US" sz="1950" dirty="0">
              <a:latin typeface="Calibri" pitchFamily="34" charset="0"/>
            </a:endParaRPr>
          </a:p>
          <a:p>
            <a:pPr marL="254794" indent="-254794">
              <a:buFont typeface="Arial" panose="020B0604020202020204" pitchFamily="34" charset="0"/>
              <a:buChar char="•"/>
            </a:pPr>
            <a:endParaRPr lang="en-US" sz="1950" dirty="0">
              <a:latin typeface="Calibri" pitchFamily="34" charset="0"/>
            </a:endParaRPr>
          </a:p>
          <a:p>
            <a:pPr marL="254794" indent="-254794">
              <a:buFont typeface="Arial" panose="020B0604020202020204" pitchFamily="34" charset="0"/>
              <a:buChar char="•"/>
            </a:pPr>
            <a:endParaRPr lang="en-US" sz="1950" dirty="0">
              <a:latin typeface="Calibri" pitchFamily="34" charset="0"/>
            </a:endParaRPr>
          </a:p>
          <a:p>
            <a:endParaRPr lang="en-US" sz="1950" dirty="0">
              <a:latin typeface="Calibri" pitchFamily="34" charset="0"/>
            </a:endParaRPr>
          </a:p>
          <a:p>
            <a:endParaRPr lang="en-US" sz="1950" dirty="0">
              <a:latin typeface="Calibri" pitchFamily="34" charset="0"/>
            </a:endParaRPr>
          </a:p>
        </p:txBody>
      </p:sp>
    </p:spTree>
    <p:extLst>
      <p:ext uri="{BB962C8B-B14F-4D97-AF65-F5344CB8AC3E}">
        <p14:creationId xmlns:p14="http://schemas.microsoft.com/office/powerpoint/2010/main" val="2650257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p:nvPr/>
        </p:nvSpPr>
        <p:spPr>
          <a:xfrm>
            <a:off x="228600" y="181622"/>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14" name="Google Shape;114;p15"/>
          <p:cNvSpPr txBox="1"/>
          <p:nvPr/>
        </p:nvSpPr>
        <p:spPr>
          <a:xfrm>
            <a:off x="330413" y="361950"/>
            <a:ext cx="5334000" cy="6463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AD2327"/>
                </a:solidFill>
                <a:effectLst/>
                <a:uLnTx/>
                <a:uFillTx/>
                <a:latin typeface="Lato"/>
                <a:ea typeface="Lato"/>
                <a:cs typeface="Lato"/>
                <a:sym typeface="Lato"/>
              </a:rPr>
              <a:t>Continuing the Learning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Content Placeholder 2">
            <a:extLst>
              <a:ext uri="{FF2B5EF4-FFF2-40B4-BE49-F238E27FC236}">
                <a16:creationId xmlns:a16="http://schemas.microsoft.com/office/drawing/2014/main" id="{71607CDB-54AB-413D-9747-992B7715C613}"/>
              </a:ext>
            </a:extLst>
          </p:cNvPr>
          <p:cNvSpPr txBox="1">
            <a:spLocks/>
          </p:cNvSpPr>
          <p:nvPr/>
        </p:nvSpPr>
        <p:spPr>
          <a:xfrm>
            <a:off x="330413" y="1188609"/>
            <a:ext cx="8539053" cy="440436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700"/>
              </a:spcBef>
              <a:spcAft>
                <a:spcPts val="0"/>
              </a:spcAft>
              <a:buClrTx/>
              <a:buSzPct val="8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Office of Community Services</a:t>
            </a: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LIHEAP: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3"/>
              </a:rPr>
              <a:t>www.acf.hhs.gov/ocs/low-income-home-energy-assistance-program-liheap</a:t>
            </a:r>
            <a:endPar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LIHWAP: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4"/>
              </a:rPr>
              <a:t>www.acf.hhs.gov/ocs/programs/lihwap</a:t>
            </a:r>
            <a:endPar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a:p>
            <a:pPr marL="365760" marR="0" lvl="1" indent="0" algn="l" defTabSz="914400" rtl="0" eaLnBrk="1" fontAlgn="auto" latinLnBrk="0" hangingPunct="1">
              <a:lnSpc>
                <a:spcPct val="100000"/>
              </a:lnSpc>
              <a:spcBef>
                <a:spcPts val="550"/>
              </a:spcBef>
              <a:spcAft>
                <a:spcPts val="0"/>
              </a:spcAft>
              <a:buClrTx/>
              <a:buSzPct val="85000"/>
              <a:buFont typeface="Wingdings 2"/>
              <a:buNone/>
              <a:tabLst/>
              <a:defRPr/>
            </a:pPr>
            <a:endPar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a:p>
            <a:pPr marL="320040" marR="0" lvl="0" indent="-320040" algn="l" defTabSz="914400" rtl="0" eaLnBrk="1" fontAlgn="auto" latinLnBrk="0" hangingPunct="1">
              <a:lnSpc>
                <a:spcPct val="100000"/>
              </a:lnSpc>
              <a:spcBef>
                <a:spcPts val="700"/>
              </a:spcBef>
              <a:spcAft>
                <a:spcPts val="0"/>
              </a:spcAft>
              <a:buClrTx/>
              <a:buSzPct val="8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LIHEAP Performance Management Website and the Data Warehouse</a:t>
            </a: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Performance Management Website: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5"/>
              </a:rPr>
              <a:t>liheappm.acf.hhs.gov/</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 </a:t>
            </a: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Data Warehouse: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6"/>
              </a:rPr>
              <a:t>liheappm.acf.hhs.gov/data_warehouse/index.php?report=homepage</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 </a:t>
            </a: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Virtual Library: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7"/>
              </a:rPr>
              <a:t>liheappm.acf.hhs.gov/assessment/#nbb</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 </a:t>
            </a:r>
            <a:endPar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a:p>
            <a:pPr marL="320040" marR="0" lvl="0" indent="-320040" algn="l" defTabSz="914400" rtl="0" eaLnBrk="1" fontAlgn="auto" latinLnBrk="0" hangingPunct="1">
              <a:lnSpc>
                <a:spcPct val="150000"/>
              </a:lnSpc>
              <a:spcBef>
                <a:spcPts val="700"/>
              </a:spcBef>
              <a:spcAft>
                <a:spcPts val="0"/>
              </a:spcAft>
              <a:buClr>
                <a:srgbClr val="C0504D"/>
              </a:buClr>
              <a:buSzPct val="85000"/>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normAutofit/>
          </a:bodyPr>
          <a:lstStyle/>
          <a:p>
            <a:r>
              <a:rPr lang="en-US" sz="4000" dirty="0"/>
              <a:t>LIHEAP 102 Objective</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8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4</a:t>
            </a:fld>
            <a:endParaRPr kumimoji="0" lang="en-US" sz="18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8" name="Content Placeholder 7">
            <a:extLst>
              <a:ext uri="{FF2B5EF4-FFF2-40B4-BE49-F238E27FC236}">
                <a16:creationId xmlns:a16="http://schemas.microsoft.com/office/drawing/2014/main" id="{4507C528-D6F8-49A1-8C38-6861355270C6}"/>
              </a:ext>
            </a:extLst>
          </p:cNvPr>
          <p:cNvSpPr txBox="1">
            <a:spLocks/>
          </p:cNvSpPr>
          <p:nvPr/>
        </p:nvSpPr>
        <p:spPr>
          <a:xfrm>
            <a:off x="1371600" y="20876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ts val="525"/>
              </a:spcBef>
              <a:spcAft>
                <a:spcPts val="0"/>
              </a:spcAft>
              <a:buClr>
                <a:srgbClr val="DD8047"/>
              </a:buClr>
              <a:buSzPct val="60000"/>
              <a:tabLst/>
              <a:defRPr/>
            </a:pPr>
            <a:r>
              <a:rPr kumimoji="0" lang="en-US" sz="3200" b="0" i="1" u="none" strike="noStrike" kern="1200" cap="none" spc="0" normalizeH="0" baseline="0" noProof="0" dirty="0">
                <a:ln>
                  <a:noFill/>
                </a:ln>
                <a:solidFill>
                  <a:srgbClr val="775F55"/>
                </a:solidFill>
                <a:effectLst/>
                <a:uLnTx/>
                <a:uFillTx/>
                <a:latin typeface="Tw Cen MT"/>
                <a:ea typeface="+mn-ea"/>
                <a:cs typeface="+mn-cs"/>
                <a:sym typeface="Arial"/>
              </a:rPr>
              <a:t>The purpose of this session is to help you see how LIHEAP grantees and their stakeholders can tailor their programs to ensure that they are delivering the best possible benefits as efficiently as </a:t>
            </a:r>
            <a:r>
              <a:rPr kumimoji="0" lang="en-US" sz="3200" b="0" i="1" u="none" strike="noStrike" kern="1200" cap="none" spc="0" normalizeH="0" baseline="0" noProof="0" dirty="0" err="1">
                <a:ln>
                  <a:noFill/>
                </a:ln>
                <a:solidFill>
                  <a:srgbClr val="775F55"/>
                </a:solidFill>
                <a:effectLst/>
                <a:uLnTx/>
                <a:uFillTx/>
                <a:latin typeface="Tw Cen MT"/>
                <a:ea typeface="+mn-ea"/>
                <a:cs typeface="+mn-cs"/>
                <a:sym typeface="Arial"/>
              </a:rPr>
              <a:t>possi</a:t>
            </a:r>
            <a:r>
              <a:rPr lang="en-US" sz="3200" i="1" dirty="0" err="1">
                <a:solidFill>
                  <a:srgbClr val="775F55"/>
                </a:solidFill>
                <a:latin typeface="Tw Cen MT"/>
              </a:rPr>
              <a:t>ble</a:t>
            </a:r>
            <a:r>
              <a:rPr lang="en-US" sz="3200" i="1" dirty="0">
                <a:solidFill>
                  <a:srgbClr val="775F55"/>
                </a:solidFill>
                <a:latin typeface="Tw Cen MT"/>
              </a:rPr>
              <a:t>. </a:t>
            </a:r>
            <a:endParaRPr kumimoji="0" lang="en-US" sz="3200" b="0" i="1" u="none" strike="noStrike" kern="1200" cap="none" spc="0" normalizeH="0" baseline="0" noProof="0" dirty="0">
              <a:ln>
                <a:noFill/>
              </a:ln>
              <a:solidFill>
                <a:srgbClr val="775F55"/>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Arial" panose="020B0604020202020204" pitchFamily="34" charset="0"/>
              <a:buChar char="•"/>
              <a:tabLst/>
              <a:defRPr/>
            </a:pPr>
            <a:endParaRPr kumimoji="0" lang="en-US" sz="2100" b="0" i="0" u="none" strike="noStrike" kern="1200" cap="none" spc="0" normalizeH="0" baseline="0" noProof="0" dirty="0">
              <a:ln>
                <a:noFill/>
              </a:ln>
              <a:solidFill>
                <a:srgbClr val="775F55"/>
              </a:solidFill>
              <a:effectLst/>
              <a:uLnTx/>
              <a:uFillTx/>
              <a:latin typeface="Tw Cen MT"/>
              <a:ea typeface="+mn-ea"/>
              <a:cs typeface="+mn-cs"/>
              <a:sym typeface="Arial"/>
            </a:endParaRPr>
          </a:p>
        </p:txBody>
      </p:sp>
    </p:spTree>
    <p:extLst>
      <p:ext uri="{BB962C8B-B14F-4D97-AF65-F5344CB8AC3E}">
        <p14:creationId xmlns:p14="http://schemas.microsoft.com/office/powerpoint/2010/main" val="24534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normAutofit/>
          </a:bodyPr>
          <a:lstStyle/>
          <a:p>
            <a:r>
              <a:rPr lang="en-US" sz="4000" dirty="0"/>
              <a:t>LIHEAP 102 Topics</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8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5</a:t>
            </a:fld>
            <a:endParaRPr kumimoji="0" lang="en-US" sz="18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8" name="Content Placeholder 7">
            <a:extLst>
              <a:ext uri="{FF2B5EF4-FFF2-40B4-BE49-F238E27FC236}">
                <a16:creationId xmlns:a16="http://schemas.microsoft.com/office/drawing/2014/main" id="{4507C528-D6F8-49A1-8C38-6861355270C6}"/>
              </a:ext>
            </a:extLst>
          </p:cNvPr>
          <p:cNvSpPr txBox="1">
            <a:spLocks/>
          </p:cNvSpPr>
          <p:nvPr/>
        </p:nvSpPr>
        <p:spPr>
          <a:xfrm>
            <a:off x="1371600" y="20876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lang="en-US" sz="2800" dirty="0">
                <a:solidFill>
                  <a:schemeClr val="tx1"/>
                </a:solidFill>
                <a:latin typeface="Tw Cen MT"/>
              </a:rPr>
              <a:t>Outreach and Marketing – How can you communicate with clients who need assistance?</a:t>
            </a:r>
            <a:endPar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Program Intake – How can you maintain program integrity but minimize client burden?</a:t>
            </a:r>
            <a:endParaRPr lang="en-US" sz="2800" dirty="0">
              <a:solidFill>
                <a:schemeClr val="tx1"/>
              </a:solidFill>
              <a:latin typeface="Tw Cen MT"/>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Program Coordination – How can you ensure clients receive comprehensive services?</a:t>
            </a: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endParaRPr kumimoji="0" lang="en-US" sz="2400" b="0" i="0" u="none" strike="noStrike" kern="1200" cap="none" spc="0" normalizeH="0" baseline="0" noProof="0" dirty="0">
              <a:ln>
                <a:noFill/>
              </a:ln>
              <a:solidFill>
                <a:srgbClr val="775F55"/>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Arial" panose="020B0604020202020204" pitchFamily="34" charset="0"/>
              <a:buChar char="•"/>
              <a:tabLst/>
              <a:defRPr/>
            </a:pPr>
            <a:endParaRPr kumimoji="0" lang="en-US" sz="2100" b="0" i="0" u="none" strike="noStrike" kern="1200" cap="none" spc="0" normalizeH="0" baseline="0" noProof="0" dirty="0">
              <a:ln>
                <a:noFill/>
              </a:ln>
              <a:solidFill>
                <a:srgbClr val="775F55"/>
              </a:solidFill>
              <a:effectLst/>
              <a:uLnTx/>
              <a:uFillTx/>
              <a:latin typeface="Tw Cen MT"/>
              <a:ea typeface="+mn-ea"/>
              <a:cs typeface="+mn-cs"/>
              <a:sym typeface="Arial"/>
            </a:endParaRPr>
          </a:p>
        </p:txBody>
      </p:sp>
    </p:spTree>
    <p:extLst>
      <p:ext uri="{BB962C8B-B14F-4D97-AF65-F5344CB8AC3E}">
        <p14:creationId xmlns:p14="http://schemas.microsoft.com/office/powerpoint/2010/main" val="226666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948" y="320053"/>
            <a:ext cx="9339146" cy="742950"/>
          </a:xfrm>
        </p:spPr>
        <p:txBody>
          <a:bodyPr>
            <a:noAutofit/>
          </a:bodyPr>
          <a:lstStyle/>
          <a:p>
            <a:pPr marL="176213">
              <a:lnSpc>
                <a:spcPct val="80000"/>
              </a:lnSpc>
            </a:pPr>
            <a:r>
              <a:rPr lang="en-US" sz="4800" i="1" dirty="0">
                <a:latin typeface="Calibri" pitchFamily="34" charset="0"/>
              </a:rPr>
              <a:t>LIHEAP Resources</a:t>
            </a:r>
            <a:br>
              <a:rPr lang="en-US" sz="3200" i="1" dirty="0">
                <a:latin typeface="Calibri" pitchFamily="34" charset="0"/>
              </a:rPr>
            </a:b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6</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6</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a:xfrm>
            <a:off x="612648" y="12001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p:txBody>
      </p:sp>
      <p:sp>
        <p:nvSpPr>
          <p:cNvPr id="6" name="TextBox 5">
            <a:extLst>
              <a:ext uri="{FF2B5EF4-FFF2-40B4-BE49-F238E27FC236}">
                <a16:creationId xmlns:a16="http://schemas.microsoft.com/office/drawing/2014/main" id="{E74FA4BC-F5D1-128C-77AF-0AE1CCDC142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2" name="TextBox 1">
            <a:extLst>
              <a:ext uri="{FF2B5EF4-FFF2-40B4-BE49-F238E27FC236}">
                <a16:creationId xmlns:a16="http://schemas.microsoft.com/office/drawing/2014/main" id="{6B54F42A-DF2A-8F96-6578-C6D42E349118}"/>
              </a:ext>
            </a:extLst>
          </p:cNvPr>
          <p:cNvSpPr txBox="1"/>
          <p:nvPr/>
        </p:nvSpPr>
        <p:spPr>
          <a:xfrm>
            <a:off x="242277" y="1367692"/>
            <a:ext cx="8667261" cy="3071446"/>
          </a:xfrm>
          <a:prstGeom prst="rect">
            <a:avLst/>
          </a:prstGeom>
          <a:noFill/>
        </p:spPr>
        <p:txBody>
          <a:bodyPr wrap="square" rtlCol="0">
            <a:spAutoFit/>
          </a:bodyPr>
          <a:lstStyle/>
          <a:p>
            <a:endParaRPr lang="en-US" dirty="0"/>
          </a:p>
        </p:txBody>
      </p:sp>
      <p:sp>
        <p:nvSpPr>
          <p:cNvPr id="9" name="Content Placeholder 7">
            <a:extLst>
              <a:ext uri="{FF2B5EF4-FFF2-40B4-BE49-F238E27FC236}">
                <a16:creationId xmlns:a16="http://schemas.microsoft.com/office/drawing/2014/main" id="{7A2AB22F-E844-FD08-FAF6-3AD07FE4F6A4}"/>
              </a:ext>
            </a:extLst>
          </p:cNvPr>
          <p:cNvSpPr txBox="1">
            <a:spLocks/>
          </p:cNvSpPr>
          <p:nvPr/>
        </p:nvSpPr>
        <p:spPr>
          <a:xfrm>
            <a:off x="582246" y="13764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3600" b="0" i="0" u="none" strike="noStrike" kern="1200" cap="none" spc="0" normalizeH="0" baseline="0" noProof="0" dirty="0">
                <a:ln>
                  <a:noFill/>
                </a:ln>
                <a:solidFill>
                  <a:schemeClr val="tx1"/>
                </a:solidFill>
                <a:effectLst/>
                <a:uLnTx/>
                <a:uFillTx/>
                <a:latin typeface="Tw Cen MT"/>
                <a:ea typeface="+mn-ea"/>
                <a:cs typeface="+mn-cs"/>
                <a:sym typeface="Arial"/>
              </a:rPr>
              <a:t>What does my state do?</a:t>
            </a:r>
          </a:p>
          <a:p>
            <a:pPr marL="822960" lvl="1" indent="-342900">
              <a:spcBef>
                <a:spcPts val="525"/>
              </a:spcBef>
              <a:buClr>
                <a:srgbClr val="DD8047"/>
              </a:buClr>
              <a:buSzPct val="60000"/>
              <a:buFont typeface="Wingdings" panose="05000000000000000000" pitchFamily="2" charset="2"/>
              <a:buChar char="q"/>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LIHEAP Clearinghouse – State Snapshot</a:t>
            </a:r>
          </a:p>
          <a:p>
            <a:pPr marL="822960" lvl="1" indent="-342900">
              <a:spcBef>
                <a:spcPts val="525"/>
              </a:spcBef>
              <a:buClr>
                <a:srgbClr val="DD8047"/>
              </a:buClr>
              <a:buSzPct val="60000"/>
              <a:buFont typeface="Wingdings" panose="05000000000000000000" pitchFamily="2" charset="2"/>
              <a:buChar char="q"/>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LIHEAP Performance Management Website</a:t>
            </a:r>
          </a:p>
          <a:p>
            <a:pPr marL="1028700" lvl="2" indent="-342900">
              <a:spcBef>
                <a:spcPts val="525"/>
              </a:spcBef>
              <a:buClr>
                <a:srgbClr val="DD8047"/>
              </a:buClr>
              <a:buSzPct val="60000"/>
              <a:buFont typeface="Wingdings" panose="05000000000000000000" pitchFamily="2" charset="2"/>
              <a:buChar char="q"/>
              <a:defRPr/>
            </a:pPr>
            <a:r>
              <a:rPr kumimoji="0" lang="en-US" sz="2650" b="0" i="0" u="none" strike="noStrike" kern="1200" cap="none" spc="0" normalizeH="0" baseline="0" noProof="0" dirty="0">
                <a:ln>
                  <a:noFill/>
                </a:ln>
                <a:solidFill>
                  <a:schemeClr val="tx1"/>
                </a:solidFill>
                <a:effectLst/>
                <a:uLnTx/>
                <a:uFillTx/>
                <a:latin typeface="Tw Cen MT"/>
                <a:ea typeface="+mn-ea"/>
                <a:cs typeface="+mn-cs"/>
                <a:sym typeface="Arial"/>
              </a:rPr>
              <a:t>Grantee Profile</a:t>
            </a:r>
          </a:p>
          <a:p>
            <a:pPr marL="1028700" lvl="2" indent="-342900">
              <a:spcBef>
                <a:spcPts val="525"/>
              </a:spcBef>
              <a:buClr>
                <a:srgbClr val="DD8047"/>
              </a:buClr>
              <a:buSzPct val="60000"/>
              <a:buFont typeface="Wingdings" panose="05000000000000000000" pitchFamily="2" charset="2"/>
              <a:buChar char="q"/>
              <a:defRPr/>
            </a:pPr>
            <a:r>
              <a:rPr lang="en-US" sz="2650" dirty="0">
                <a:solidFill>
                  <a:schemeClr val="tx1"/>
                </a:solidFill>
                <a:latin typeface="Tw Cen MT"/>
              </a:rPr>
              <a:t>Data Warehouse</a:t>
            </a:r>
            <a:endParaRPr kumimoji="0" lang="en-US" sz="2650" b="0" i="0" u="none" strike="noStrike" kern="1200" cap="none" spc="0" normalizeH="0" baseline="0" noProof="0" dirty="0">
              <a:ln>
                <a:noFill/>
              </a:ln>
              <a:solidFill>
                <a:schemeClr val="tx1"/>
              </a:solidFill>
              <a:effectLst/>
              <a:uLnTx/>
              <a:uFillTx/>
              <a:latin typeface="Tw Cen MT"/>
              <a:ea typeface="+mn-ea"/>
              <a:cs typeface="+mn-cs"/>
              <a:sym typeface="Arial"/>
            </a:endParaRPr>
          </a:p>
          <a:p>
            <a:pPr lvl="1" indent="0">
              <a:spcBef>
                <a:spcPts val="525"/>
              </a:spcBef>
              <a:buClr>
                <a:srgbClr val="DD8047"/>
              </a:buClr>
              <a:buSzPct val="60000"/>
              <a:defRPr/>
            </a:pPr>
            <a:endParaRPr kumimoji="0" lang="en-US" sz="1650" b="0" i="0" u="none" strike="noStrike" kern="1200" cap="none" spc="0" normalizeH="0" baseline="0" noProof="0" dirty="0">
              <a:ln>
                <a:noFill/>
              </a:ln>
              <a:solidFill>
                <a:schemeClr val="tx1"/>
              </a:solidFill>
              <a:effectLst/>
              <a:uLnTx/>
              <a:uFillTx/>
              <a:latin typeface="Tw Cen MT"/>
              <a:ea typeface="+mn-ea"/>
              <a:cs typeface="+mn-cs"/>
              <a:sym typeface="Arial"/>
            </a:endParaRPr>
          </a:p>
          <a:p>
            <a:pPr marL="822960" lvl="1" indent="-342900">
              <a:buClr>
                <a:srgbClr val="DD8047"/>
              </a:buClr>
              <a:buFont typeface="Wingdings" panose="05000000000000000000" pitchFamily="2" charset="2"/>
              <a:buChar char="q"/>
              <a:defRPr/>
            </a:pPr>
            <a:endParaRPr kumimoji="0" lang="en-US" sz="1650" b="0" i="0" u="none" strike="noStrike" kern="1200" cap="none" spc="0" normalizeH="0" baseline="0" noProof="0" dirty="0">
              <a:ln>
                <a:noFill/>
              </a:ln>
              <a:solidFill>
                <a:srgbClr val="775F55"/>
              </a:solidFill>
              <a:effectLst/>
              <a:uLnTx/>
              <a:uFillTx/>
              <a:latin typeface="Tw Cen MT"/>
              <a:ea typeface="+mn-ea"/>
              <a:cs typeface="+mn-cs"/>
              <a:sym typeface="Arial"/>
            </a:endParaRPr>
          </a:p>
          <a:p>
            <a:pPr marL="822960" lvl="1" indent="-342900">
              <a:spcBef>
                <a:spcPts val="525"/>
              </a:spcBef>
              <a:buClr>
                <a:srgbClr val="DD8047"/>
              </a:buClr>
              <a:buSzPct val="60000"/>
              <a:buFont typeface="Wingdings" panose="05000000000000000000" pitchFamily="2" charset="2"/>
              <a:buChar char="q"/>
              <a:defRPr/>
            </a:pPr>
            <a:endParaRPr kumimoji="0" lang="en-US" sz="1650" b="0" i="0" u="none" strike="noStrike" kern="1200" cap="none" spc="0" normalizeH="0" baseline="0" noProof="0" dirty="0">
              <a:ln>
                <a:noFill/>
              </a:ln>
              <a:solidFill>
                <a:srgbClr val="775F55"/>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Arial" panose="020B0604020202020204" pitchFamily="34" charset="0"/>
              <a:buChar char="•"/>
              <a:tabLst/>
              <a:defRPr/>
            </a:pPr>
            <a:endParaRPr kumimoji="0" lang="en-US" sz="2100" b="0" i="0" u="none" strike="noStrike" kern="1200" cap="none" spc="0" normalizeH="0" baseline="0" noProof="0" dirty="0">
              <a:ln>
                <a:noFill/>
              </a:ln>
              <a:solidFill>
                <a:srgbClr val="775F55"/>
              </a:solidFill>
              <a:effectLst/>
              <a:uLnTx/>
              <a:uFillTx/>
              <a:latin typeface="Tw Cen MT"/>
              <a:ea typeface="+mn-ea"/>
              <a:cs typeface="+mn-cs"/>
              <a:sym typeface="Arial"/>
            </a:endParaRPr>
          </a:p>
        </p:txBody>
      </p:sp>
    </p:spTree>
    <p:extLst>
      <p:ext uri="{BB962C8B-B14F-4D97-AF65-F5344CB8AC3E}">
        <p14:creationId xmlns:p14="http://schemas.microsoft.com/office/powerpoint/2010/main" val="243516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7</a:t>
            </a:fld>
            <a:endParaRPr lang="en-US" kern="1200" dirty="0">
              <a:ea typeface="+mn-ea"/>
              <a:cs typeface="+mn-cs"/>
            </a:endParaRPr>
          </a:p>
        </p:txBody>
      </p:sp>
      <p:pic>
        <p:nvPicPr>
          <p:cNvPr id="8" name="Picture 7">
            <a:extLst>
              <a:ext uri="{FF2B5EF4-FFF2-40B4-BE49-F238E27FC236}">
                <a16:creationId xmlns:a16="http://schemas.microsoft.com/office/drawing/2014/main" id="{7377965B-AC43-A9A2-A9D4-4D56D4CC956B}"/>
              </a:ext>
            </a:extLst>
          </p:cNvPr>
          <p:cNvPicPr>
            <a:picLocks noChangeAspect="1"/>
          </p:cNvPicPr>
          <p:nvPr/>
        </p:nvPicPr>
        <p:blipFill>
          <a:blip r:embed="rId3"/>
          <a:stretch>
            <a:fillRect/>
          </a:stretch>
        </p:blipFill>
        <p:spPr>
          <a:xfrm>
            <a:off x="780614" y="1250460"/>
            <a:ext cx="6886280" cy="3399694"/>
          </a:xfrm>
          <a:prstGeom prst="rect">
            <a:avLst/>
          </a:prstGeom>
        </p:spPr>
      </p:pic>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Clearinghouse State Snapshot</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p:txBody>
      </p:sp>
    </p:spTree>
    <p:extLst>
      <p:ext uri="{BB962C8B-B14F-4D97-AF65-F5344CB8AC3E}">
        <p14:creationId xmlns:p14="http://schemas.microsoft.com/office/powerpoint/2010/main" val="83985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8</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Grantee Profile: Wisconsin</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931150"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pic>
        <p:nvPicPr>
          <p:cNvPr id="4" name="Picture 3">
            <a:extLst>
              <a:ext uri="{FF2B5EF4-FFF2-40B4-BE49-F238E27FC236}">
                <a16:creationId xmlns:a16="http://schemas.microsoft.com/office/drawing/2014/main" id="{F1118542-C53D-CD89-4C3F-C2DD59785DBD}"/>
              </a:ext>
            </a:extLst>
          </p:cNvPr>
          <p:cNvPicPr>
            <a:picLocks noChangeAspect="1"/>
          </p:cNvPicPr>
          <p:nvPr/>
        </p:nvPicPr>
        <p:blipFill>
          <a:blip r:embed="rId3"/>
          <a:stretch>
            <a:fillRect/>
          </a:stretch>
        </p:blipFill>
        <p:spPr>
          <a:xfrm>
            <a:off x="1734348" y="1136710"/>
            <a:ext cx="5182267" cy="4006790"/>
          </a:xfrm>
          <a:prstGeom prst="rect">
            <a:avLst/>
          </a:prstGeom>
        </p:spPr>
      </p:pic>
    </p:spTree>
    <p:extLst>
      <p:ext uri="{BB962C8B-B14F-4D97-AF65-F5344CB8AC3E}">
        <p14:creationId xmlns:p14="http://schemas.microsoft.com/office/powerpoint/2010/main" val="222434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9</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Allocation of LIHEAP Funds: Wisconsin</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David Carroll</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graphicFrame>
        <p:nvGraphicFramePr>
          <p:cNvPr id="2" name="Table 4">
            <a:extLst>
              <a:ext uri="{FF2B5EF4-FFF2-40B4-BE49-F238E27FC236}">
                <a16:creationId xmlns:a16="http://schemas.microsoft.com/office/drawing/2014/main" id="{35ACBD21-AED6-0567-D952-BC44DCB0B870}"/>
              </a:ext>
            </a:extLst>
          </p:cNvPr>
          <p:cNvGraphicFramePr>
            <a:graphicFrameLocks noGrp="1"/>
          </p:cNvGraphicFramePr>
          <p:nvPr>
            <p:extLst>
              <p:ext uri="{D42A27DB-BD31-4B8C-83A1-F6EECF244321}">
                <p14:modId xmlns:p14="http://schemas.microsoft.com/office/powerpoint/2010/main" val="2657452270"/>
              </p:ext>
            </p:extLst>
          </p:nvPr>
        </p:nvGraphicFramePr>
        <p:xfrm>
          <a:off x="390769" y="1273906"/>
          <a:ext cx="8456245" cy="3151067"/>
        </p:xfrm>
        <a:graphic>
          <a:graphicData uri="http://schemas.openxmlformats.org/drawingml/2006/table">
            <a:tbl>
              <a:tblPr firstRow="1" bandRow="1">
                <a:tableStyleId>{5C22544A-7EE6-4342-B048-85BDC9FD1C3A}</a:tableStyleId>
              </a:tblPr>
              <a:tblGrid>
                <a:gridCol w="650912">
                  <a:extLst>
                    <a:ext uri="{9D8B030D-6E8A-4147-A177-3AD203B41FA5}">
                      <a16:colId xmlns:a16="http://schemas.microsoft.com/office/drawing/2014/main" val="340388689"/>
                    </a:ext>
                  </a:extLst>
                </a:gridCol>
                <a:gridCol w="1005950">
                  <a:extLst>
                    <a:ext uri="{9D8B030D-6E8A-4147-A177-3AD203B41FA5}">
                      <a16:colId xmlns:a16="http://schemas.microsoft.com/office/drawing/2014/main" val="4121193786"/>
                    </a:ext>
                  </a:extLst>
                </a:gridCol>
                <a:gridCol w="1192427">
                  <a:extLst>
                    <a:ext uri="{9D8B030D-6E8A-4147-A177-3AD203B41FA5}">
                      <a16:colId xmlns:a16="http://schemas.microsoft.com/office/drawing/2014/main" val="1642882928"/>
                    </a:ext>
                  </a:extLst>
                </a:gridCol>
                <a:gridCol w="879522">
                  <a:extLst>
                    <a:ext uri="{9D8B030D-6E8A-4147-A177-3AD203B41FA5}">
                      <a16:colId xmlns:a16="http://schemas.microsoft.com/office/drawing/2014/main" val="1693643816"/>
                    </a:ext>
                  </a:extLst>
                </a:gridCol>
                <a:gridCol w="1671620">
                  <a:extLst>
                    <a:ext uri="{9D8B030D-6E8A-4147-A177-3AD203B41FA5}">
                      <a16:colId xmlns:a16="http://schemas.microsoft.com/office/drawing/2014/main" val="1254852817"/>
                    </a:ext>
                  </a:extLst>
                </a:gridCol>
                <a:gridCol w="1453662">
                  <a:extLst>
                    <a:ext uri="{9D8B030D-6E8A-4147-A177-3AD203B41FA5}">
                      <a16:colId xmlns:a16="http://schemas.microsoft.com/office/drawing/2014/main" val="2262721170"/>
                    </a:ext>
                  </a:extLst>
                </a:gridCol>
                <a:gridCol w="1602152">
                  <a:extLst>
                    <a:ext uri="{9D8B030D-6E8A-4147-A177-3AD203B41FA5}">
                      <a16:colId xmlns:a16="http://schemas.microsoft.com/office/drawing/2014/main" val="3863268634"/>
                    </a:ext>
                  </a:extLst>
                </a:gridCol>
              </a:tblGrid>
              <a:tr h="741204">
                <a:tc>
                  <a:txBody>
                    <a:bodyPr/>
                    <a:lstStyle/>
                    <a:p>
                      <a:pPr algn="ctr"/>
                      <a:r>
                        <a:rPr lang="en-US" dirty="0"/>
                        <a:t>Year</a:t>
                      </a:r>
                    </a:p>
                  </a:txBody>
                  <a:tcPr anchor="ctr"/>
                </a:tc>
                <a:tc>
                  <a:txBody>
                    <a:bodyPr/>
                    <a:lstStyle/>
                    <a:p>
                      <a:pPr algn="ctr"/>
                      <a:r>
                        <a:rPr lang="en-US" dirty="0"/>
                        <a:t>State</a:t>
                      </a:r>
                    </a:p>
                  </a:txBody>
                  <a:tcPr anchor="ctr"/>
                </a:tc>
                <a:tc>
                  <a:txBody>
                    <a:bodyPr/>
                    <a:lstStyle/>
                    <a:p>
                      <a:pPr algn="ctr"/>
                      <a:r>
                        <a:rPr lang="en-US" dirty="0"/>
                        <a:t>Heating</a:t>
                      </a:r>
                    </a:p>
                  </a:txBody>
                  <a:tcPr anchor="ctr"/>
                </a:tc>
                <a:tc>
                  <a:txBody>
                    <a:bodyPr/>
                    <a:lstStyle/>
                    <a:p>
                      <a:pPr algn="ctr"/>
                      <a:r>
                        <a:rPr lang="en-US" dirty="0"/>
                        <a:t>Crisis</a:t>
                      </a:r>
                    </a:p>
                  </a:txBody>
                  <a:tcPr anchor="ctr"/>
                </a:tc>
                <a:tc>
                  <a:txBody>
                    <a:bodyPr/>
                    <a:lstStyle/>
                    <a:p>
                      <a:pPr algn="ctr"/>
                      <a:r>
                        <a:rPr lang="en-US" dirty="0"/>
                        <a:t>Weatherization</a:t>
                      </a:r>
                    </a:p>
                  </a:txBody>
                  <a:tcPr anchor="ctr"/>
                </a:tc>
                <a:tc>
                  <a:txBody>
                    <a:bodyPr/>
                    <a:lstStyle/>
                    <a:p>
                      <a:pPr algn="ctr"/>
                      <a:r>
                        <a:rPr lang="en-US" dirty="0"/>
                        <a:t>Carryover</a:t>
                      </a:r>
                    </a:p>
                  </a:txBody>
                  <a:tcPr anchor="ctr"/>
                </a:tc>
                <a:tc>
                  <a:txBody>
                    <a:bodyPr/>
                    <a:lstStyle/>
                    <a:p>
                      <a:pPr algn="ctr"/>
                      <a:r>
                        <a:rPr lang="en-US" dirty="0"/>
                        <a:t>Administration</a:t>
                      </a:r>
                    </a:p>
                  </a:txBody>
                  <a:tcPr anchor="ctr"/>
                </a:tc>
                <a:extLst>
                  <a:ext uri="{0D108BD9-81ED-4DB2-BD59-A6C34878D82A}">
                    <a16:rowId xmlns:a16="http://schemas.microsoft.com/office/drawing/2014/main" val="2539429644"/>
                  </a:ext>
                </a:extLst>
              </a:tr>
              <a:tr h="415474">
                <a:tc>
                  <a:txBody>
                    <a:bodyPr/>
                    <a:lstStyle/>
                    <a:p>
                      <a:pPr algn="ctr"/>
                      <a:r>
                        <a:rPr lang="en-US" sz="1600" dirty="0"/>
                        <a:t>2015</a:t>
                      </a:r>
                    </a:p>
                  </a:txBody>
                  <a:tcPr anchor="ctr"/>
                </a:tc>
                <a:tc>
                  <a:txBody>
                    <a:bodyPr/>
                    <a:lstStyle/>
                    <a:p>
                      <a:pPr algn="ctr"/>
                      <a:r>
                        <a:rPr lang="en-US" sz="1600" dirty="0"/>
                        <a:t>Wisconsin</a:t>
                      </a:r>
                    </a:p>
                  </a:txBody>
                  <a:tcPr anchor="ctr"/>
                </a:tc>
                <a:tc>
                  <a:txBody>
                    <a:bodyPr/>
                    <a:lstStyle/>
                    <a:p>
                      <a:pPr algn="ctr"/>
                      <a:r>
                        <a:rPr lang="en-US" sz="1600" dirty="0"/>
                        <a:t>53%</a:t>
                      </a:r>
                    </a:p>
                  </a:txBody>
                  <a:tcPr anchor="ctr"/>
                </a:tc>
                <a:tc>
                  <a:txBody>
                    <a:bodyPr/>
                    <a:lstStyle/>
                    <a:p>
                      <a:pPr algn="ctr"/>
                      <a:r>
                        <a:rPr lang="en-US" sz="1600" dirty="0"/>
                        <a:t>20%</a:t>
                      </a:r>
                    </a:p>
                  </a:txBody>
                  <a:tcPr anchor="ctr"/>
                </a:tc>
                <a:tc>
                  <a:txBody>
                    <a:bodyPr/>
                    <a:lstStyle/>
                    <a:p>
                      <a:pPr algn="ctr"/>
                      <a:r>
                        <a:rPr lang="en-US" sz="1600" dirty="0"/>
                        <a:t>12%</a:t>
                      </a:r>
                    </a:p>
                  </a:txBody>
                  <a:tcPr anchor="ctr"/>
                </a:tc>
                <a:tc>
                  <a:txBody>
                    <a:bodyPr/>
                    <a:lstStyle/>
                    <a:p>
                      <a:pPr algn="ctr"/>
                      <a:r>
                        <a:rPr lang="en-US" sz="1600" dirty="0"/>
                        <a:t>9%</a:t>
                      </a:r>
                    </a:p>
                  </a:txBody>
                  <a:tcPr anchor="ctr"/>
                </a:tc>
                <a:tc>
                  <a:txBody>
                    <a:bodyPr/>
                    <a:lstStyle/>
                    <a:p>
                      <a:pPr algn="ctr"/>
                      <a:r>
                        <a:rPr lang="en-US" sz="1600" dirty="0"/>
                        <a:t>6%</a:t>
                      </a:r>
                    </a:p>
                  </a:txBody>
                  <a:tcPr anchor="ctr"/>
                </a:tc>
                <a:extLst>
                  <a:ext uri="{0D108BD9-81ED-4DB2-BD59-A6C34878D82A}">
                    <a16:rowId xmlns:a16="http://schemas.microsoft.com/office/drawing/2014/main" val="2498262601"/>
                  </a:ext>
                </a:extLst>
              </a:tr>
              <a:tr h="362892">
                <a:tc>
                  <a:txBody>
                    <a:bodyPr/>
                    <a:lstStyle/>
                    <a:p>
                      <a:pPr algn="ctr"/>
                      <a:r>
                        <a:rPr lang="en-US" sz="1600" dirty="0"/>
                        <a:t>2016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60%</a:t>
                      </a:r>
                    </a:p>
                  </a:txBody>
                  <a:tcPr anchor="ctr"/>
                </a:tc>
                <a:tc>
                  <a:txBody>
                    <a:bodyPr/>
                    <a:lstStyle/>
                    <a:p>
                      <a:pPr algn="ctr"/>
                      <a:r>
                        <a:rPr lang="en-US" sz="1600" dirty="0"/>
                        <a:t>17%</a:t>
                      </a:r>
                    </a:p>
                  </a:txBody>
                  <a:tcPr anchor="ctr"/>
                </a:tc>
                <a:tc>
                  <a:txBody>
                    <a:bodyPr/>
                    <a:lstStyle/>
                    <a:p>
                      <a:pPr algn="ctr"/>
                      <a:r>
                        <a:rPr lang="en-US" sz="1600" dirty="0"/>
                        <a:t>10%</a:t>
                      </a:r>
                    </a:p>
                  </a:txBody>
                  <a:tcPr anchor="ctr"/>
                </a:tc>
                <a:tc>
                  <a:txBody>
                    <a:bodyPr/>
                    <a:lstStyle/>
                    <a:p>
                      <a:pPr algn="ctr"/>
                      <a:r>
                        <a:rPr lang="en-US" sz="1600" dirty="0"/>
                        <a:t>8%</a:t>
                      </a:r>
                    </a:p>
                  </a:txBody>
                  <a:tcPr anchor="ctr"/>
                </a:tc>
                <a:tc>
                  <a:txBody>
                    <a:bodyPr/>
                    <a:lstStyle/>
                    <a:p>
                      <a:pPr algn="ctr"/>
                      <a:r>
                        <a:rPr lang="en-US" sz="1600" dirty="0"/>
                        <a:t>5%</a:t>
                      </a:r>
                    </a:p>
                  </a:txBody>
                  <a:tcPr anchor="ctr"/>
                </a:tc>
                <a:extLst>
                  <a:ext uri="{0D108BD9-81ED-4DB2-BD59-A6C34878D82A}">
                    <a16:rowId xmlns:a16="http://schemas.microsoft.com/office/drawing/2014/main" val="3735906233"/>
                  </a:ext>
                </a:extLst>
              </a:tr>
              <a:tr h="429580">
                <a:tc>
                  <a:txBody>
                    <a:bodyPr/>
                    <a:lstStyle/>
                    <a:p>
                      <a:pPr marL="0" algn="ctr" rtl="0" eaLnBrk="1" latinLnBrk="0" hangingPunct="1"/>
                      <a:r>
                        <a:rPr kumimoji="0" lang="en-US" sz="1600" kern="1200" dirty="0">
                          <a:solidFill>
                            <a:schemeClr val="dk1"/>
                          </a:solidFill>
                          <a:latin typeface="+mn-lt"/>
                          <a:ea typeface="+mn-ea"/>
                          <a:cs typeface="+mn-cs"/>
                        </a:rPr>
                        <a:t>2017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64%</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15%</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9%</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6%</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6%</a:t>
                      </a:r>
                    </a:p>
                  </a:txBody>
                  <a:tcPr anchor="ctr"/>
                </a:tc>
                <a:extLst>
                  <a:ext uri="{0D108BD9-81ED-4DB2-BD59-A6C34878D82A}">
                    <a16:rowId xmlns:a16="http://schemas.microsoft.com/office/drawing/2014/main" val="3273863465"/>
                  </a:ext>
                </a:extLst>
              </a:tr>
              <a:tr h="447601">
                <a:tc>
                  <a:txBody>
                    <a:bodyPr/>
                    <a:lstStyle/>
                    <a:p>
                      <a:pPr algn="ctr"/>
                      <a:r>
                        <a:rPr lang="en-US" sz="1600" dirty="0"/>
                        <a:t>2018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64%</a:t>
                      </a:r>
                    </a:p>
                  </a:txBody>
                  <a:tcPr anchor="ctr"/>
                </a:tc>
                <a:tc>
                  <a:txBody>
                    <a:bodyPr/>
                    <a:lstStyle/>
                    <a:p>
                      <a:pPr algn="ctr"/>
                      <a:r>
                        <a:rPr lang="en-US" sz="1600" dirty="0"/>
                        <a:t>14%</a:t>
                      </a:r>
                    </a:p>
                  </a:txBody>
                  <a:tcPr anchor="ctr"/>
                </a:tc>
                <a:tc>
                  <a:txBody>
                    <a:bodyPr/>
                    <a:lstStyle/>
                    <a:p>
                      <a:pPr algn="ctr"/>
                      <a:r>
                        <a:rPr lang="en-US" sz="1600" dirty="0"/>
                        <a:t>10%</a:t>
                      </a:r>
                    </a:p>
                  </a:txBody>
                  <a:tcPr anchor="ctr"/>
                </a:tc>
                <a:tc>
                  <a:txBody>
                    <a:bodyPr/>
                    <a:lstStyle/>
                    <a:p>
                      <a:pPr algn="ctr"/>
                      <a:r>
                        <a:rPr lang="en-US" sz="1600" dirty="0"/>
                        <a:t>6%</a:t>
                      </a:r>
                    </a:p>
                  </a:txBody>
                  <a:tcPr anchor="ctr"/>
                </a:tc>
                <a:tc>
                  <a:txBody>
                    <a:bodyPr/>
                    <a:lstStyle/>
                    <a:p>
                      <a:pPr algn="ctr"/>
                      <a:r>
                        <a:rPr lang="en-US" sz="1600" dirty="0"/>
                        <a:t>6%</a:t>
                      </a:r>
                    </a:p>
                  </a:txBody>
                  <a:tcPr anchor="ctr"/>
                </a:tc>
                <a:extLst>
                  <a:ext uri="{0D108BD9-81ED-4DB2-BD59-A6C34878D82A}">
                    <a16:rowId xmlns:a16="http://schemas.microsoft.com/office/drawing/2014/main" val="687248608"/>
                  </a:ext>
                </a:extLst>
              </a:tr>
              <a:tr h="410911">
                <a:tc>
                  <a:txBody>
                    <a:bodyPr/>
                    <a:lstStyle/>
                    <a:p>
                      <a:pPr algn="ctr"/>
                      <a:r>
                        <a:rPr lang="en-US" sz="1600" dirty="0"/>
                        <a:t>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63%</a:t>
                      </a:r>
                    </a:p>
                  </a:txBody>
                  <a:tcPr anchor="ctr"/>
                </a:tc>
                <a:tc>
                  <a:txBody>
                    <a:bodyPr/>
                    <a:lstStyle/>
                    <a:p>
                      <a:pPr algn="ctr"/>
                      <a:r>
                        <a:rPr lang="en-US" sz="1600" dirty="0"/>
                        <a:t>16%</a:t>
                      </a:r>
                    </a:p>
                  </a:txBody>
                  <a:tcPr anchor="ctr"/>
                </a:tc>
                <a:tc>
                  <a:txBody>
                    <a:bodyPr/>
                    <a:lstStyle/>
                    <a:p>
                      <a:pPr algn="ctr"/>
                      <a:r>
                        <a:rPr lang="en-US" sz="1600" dirty="0"/>
                        <a:t>10%</a:t>
                      </a:r>
                    </a:p>
                  </a:txBody>
                  <a:tcPr anchor="ctr"/>
                </a:tc>
                <a:tc>
                  <a:txBody>
                    <a:bodyPr/>
                    <a:lstStyle/>
                    <a:p>
                      <a:pPr algn="ctr"/>
                      <a:r>
                        <a:rPr lang="en-US" sz="1600" dirty="0"/>
                        <a:t>4%</a:t>
                      </a:r>
                    </a:p>
                  </a:txBody>
                  <a:tcPr anchor="ctr"/>
                </a:tc>
                <a:tc>
                  <a:txBody>
                    <a:bodyPr/>
                    <a:lstStyle/>
                    <a:p>
                      <a:pPr algn="ctr"/>
                      <a:r>
                        <a:rPr lang="en-US" sz="1600" dirty="0"/>
                        <a:t>6%</a:t>
                      </a:r>
                    </a:p>
                  </a:txBody>
                  <a:tcPr anchor="ctr"/>
                </a:tc>
                <a:extLst>
                  <a:ext uri="{0D108BD9-81ED-4DB2-BD59-A6C34878D82A}">
                    <a16:rowId xmlns:a16="http://schemas.microsoft.com/office/drawing/2014/main" val="999755467"/>
                  </a:ext>
                </a:extLst>
              </a:tr>
              <a:tr h="343405">
                <a:tc>
                  <a:txBody>
                    <a:bodyPr/>
                    <a:lstStyle/>
                    <a:p>
                      <a:pPr algn="ctr"/>
                      <a:r>
                        <a:rPr lang="en-US" sz="1600" dirty="0"/>
                        <a:t>2020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60%</a:t>
                      </a:r>
                    </a:p>
                  </a:txBody>
                  <a:tcPr anchor="ctr"/>
                </a:tc>
                <a:tc>
                  <a:txBody>
                    <a:bodyPr/>
                    <a:lstStyle/>
                    <a:p>
                      <a:pPr algn="ctr"/>
                      <a:r>
                        <a:rPr lang="en-US" sz="1600" dirty="0"/>
                        <a:t>14%</a:t>
                      </a:r>
                    </a:p>
                  </a:txBody>
                  <a:tcPr anchor="ctr"/>
                </a:tc>
                <a:tc>
                  <a:txBody>
                    <a:bodyPr/>
                    <a:lstStyle/>
                    <a:p>
                      <a:pPr algn="ctr"/>
                      <a:r>
                        <a:rPr lang="en-US" sz="1600" dirty="0"/>
                        <a:t>11%</a:t>
                      </a:r>
                    </a:p>
                  </a:txBody>
                  <a:tcPr anchor="ctr"/>
                </a:tc>
                <a:tc>
                  <a:txBody>
                    <a:bodyPr/>
                    <a:lstStyle/>
                    <a:p>
                      <a:pPr algn="ctr"/>
                      <a:r>
                        <a:rPr lang="en-US" sz="1600" dirty="0"/>
                        <a:t>11%</a:t>
                      </a:r>
                    </a:p>
                  </a:txBody>
                  <a:tcPr anchor="ctr"/>
                </a:tc>
                <a:tc>
                  <a:txBody>
                    <a:bodyPr/>
                    <a:lstStyle/>
                    <a:p>
                      <a:pPr algn="ctr"/>
                      <a:r>
                        <a:rPr lang="en-US" sz="1600" dirty="0"/>
                        <a:t>5%</a:t>
                      </a:r>
                    </a:p>
                  </a:txBody>
                  <a:tcPr anchor="ctr"/>
                </a:tc>
                <a:extLst>
                  <a:ext uri="{0D108BD9-81ED-4DB2-BD59-A6C34878D82A}">
                    <a16:rowId xmlns:a16="http://schemas.microsoft.com/office/drawing/2014/main" val="3584245977"/>
                  </a:ext>
                </a:extLst>
              </a:tr>
            </a:tbl>
          </a:graphicData>
        </a:graphic>
      </p:graphicFrame>
    </p:spTree>
    <p:extLst>
      <p:ext uri="{BB962C8B-B14F-4D97-AF65-F5344CB8AC3E}">
        <p14:creationId xmlns:p14="http://schemas.microsoft.com/office/powerpoint/2010/main" val="27759629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HEAP  COVID-19 - Necessity is the Mother of Invention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2.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LIHEAP  COVID-19 - Necessity is the Mother of Invention - Final</Template>
  <TotalTime>1681</TotalTime>
  <Words>4467</Words>
  <Application>Microsoft Office PowerPoint</Application>
  <PresentationFormat>On-screen Show (16:9)</PresentationFormat>
  <Paragraphs>558</Paragraphs>
  <Slides>37</Slides>
  <Notes>34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Calibri</vt:lpstr>
      <vt:lpstr>Symbol</vt:lpstr>
      <vt:lpstr>Tw Cen MT</vt:lpstr>
      <vt:lpstr>Lato</vt:lpstr>
      <vt:lpstr>Arial</vt:lpstr>
      <vt:lpstr>Wingdings</vt:lpstr>
      <vt:lpstr>Wingdings 2</vt:lpstr>
      <vt:lpstr>LIHEAP  COVID-19 - Necessity is the Mother of Invention - Final</vt:lpstr>
      <vt:lpstr>Median</vt:lpstr>
      <vt:lpstr>Office Theme</vt:lpstr>
      <vt:lpstr>PowerPoint Presentation</vt:lpstr>
      <vt:lpstr>LIHEAP Virtual Library</vt:lpstr>
      <vt:lpstr>Questions</vt:lpstr>
      <vt:lpstr>LIHEAP 102 Objective</vt:lpstr>
      <vt:lpstr>LIHEAP 102 Topics</vt:lpstr>
      <vt:lpstr>LIHEAP Resources </vt:lpstr>
      <vt:lpstr>LIHEAP Clearinghouse State Snapshot </vt:lpstr>
      <vt:lpstr>LIHEAP Grantee Profile: Wisconsin </vt:lpstr>
      <vt:lpstr>Allocation of LIHEAP Funds: Wisconsin </vt:lpstr>
      <vt:lpstr>Allocation of LIHEAP Funds: Wisconsin </vt:lpstr>
      <vt:lpstr>LIHEAP Resources </vt:lpstr>
      <vt:lpstr>LIHEAP State Programs </vt:lpstr>
      <vt:lpstr>LIHEAP Categorical Eligibility </vt:lpstr>
      <vt:lpstr>LIHEAP Grantee Search Portal </vt:lpstr>
      <vt:lpstr>Allocation of LIHEAP Funds: Wisconsin &amp; Minnesota </vt:lpstr>
      <vt:lpstr>Allocation of LIHEAP Funds: Wisconsin &amp; Minnesota </vt:lpstr>
      <vt:lpstr>LIHEAP Assurances </vt:lpstr>
      <vt:lpstr>Outreach and Marketing </vt:lpstr>
      <vt:lpstr>Wisconsin Outreach and Marketing </vt:lpstr>
      <vt:lpstr>Colorado Outreach and Marketing </vt:lpstr>
      <vt:lpstr>Ohio - Miami Valley Community Action Partnership Outreach and Marketing </vt:lpstr>
      <vt:lpstr>Washington Outreach and Marketing </vt:lpstr>
      <vt:lpstr>PowerPoint Presentation</vt:lpstr>
      <vt:lpstr>Program Intake</vt:lpstr>
      <vt:lpstr>Colorado Program Intake</vt:lpstr>
      <vt:lpstr>Wisconsin Program Intake</vt:lpstr>
      <vt:lpstr>Ohio - Miami Valley Community Action Partnership Program Intake</vt:lpstr>
      <vt:lpstr>Washington Program Intake</vt:lpstr>
      <vt:lpstr>PowerPoint Presentation</vt:lpstr>
      <vt:lpstr>Program Coordination</vt:lpstr>
      <vt:lpstr>Wisconsin Program Coordination</vt:lpstr>
      <vt:lpstr>Colorado Program Coordination</vt:lpstr>
      <vt:lpstr>Ohio - Miami Valley Community Action Partnership Program Coordination</vt:lpstr>
      <vt:lpstr>Washington Program Coordination</vt:lpstr>
      <vt:lpstr>PowerPoint Presentation</vt:lpstr>
      <vt:lpstr>LIHEAP Grantee Panel – Responding to Attendee Questions and Concerns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Priest</dc:creator>
  <cp:lastModifiedBy>David Carroll</cp:lastModifiedBy>
  <cp:revision>137</cp:revision>
  <dcterms:created xsi:type="dcterms:W3CDTF">2021-05-20T16:19:09Z</dcterms:created>
  <dcterms:modified xsi:type="dcterms:W3CDTF">2022-07-01T12:24:30Z</dcterms:modified>
</cp:coreProperties>
</file>