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4"/>
  </p:notesMasterIdLst>
  <p:sldIdLst>
    <p:sldId id="257" r:id="rId3"/>
    <p:sldId id="300" r:id="rId4"/>
    <p:sldId id="302" r:id="rId5"/>
    <p:sldId id="303" r:id="rId6"/>
    <p:sldId id="307" r:id="rId7"/>
    <p:sldId id="304" r:id="rId8"/>
    <p:sldId id="502" r:id="rId9"/>
    <p:sldId id="501" r:id="rId10"/>
    <p:sldId id="504" r:id="rId11"/>
    <p:sldId id="553" r:id="rId12"/>
    <p:sldId id="505" r:id="rId13"/>
    <p:sldId id="500" r:id="rId14"/>
    <p:sldId id="508" r:id="rId15"/>
    <p:sldId id="413" r:id="rId16"/>
    <p:sldId id="453" r:id="rId17"/>
    <p:sldId id="510" r:id="rId18"/>
    <p:sldId id="560" r:id="rId19"/>
    <p:sldId id="512" r:id="rId20"/>
    <p:sldId id="513" r:id="rId21"/>
    <p:sldId id="515" r:id="rId22"/>
    <p:sldId id="514" r:id="rId23"/>
    <p:sldId id="516" r:id="rId24"/>
    <p:sldId id="517" r:id="rId25"/>
    <p:sldId id="539" r:id="rId26"/>
    <p:sldId id="540" r:id="rId27"/>
    <p:sldId id="541" r:id="rId28"/>
    <p:sldId id="542" r:id="rId29"/>
    <p:sldId id="545" r:id="rId30"/>
    <p:sldId id="544" r:id="rId31"/>
    <p:sldId id="547" r:id="rId32"/>
    <p:sldId id="563" r:id="rId33"/>
    <p:sldId id="548" r:id="rId34"/>
    <p:sldId id="549" r:id="rId35"/>
    <p:sldId id="551" r:id="rId36"/>
    <p:sldId id="554" r:id="rId37"/>
    <p:sldId id="555" r:id="rId38"/>
    <p:sldId id="556" r:id="rId39"/>
    <p:sldId id="564" r:id="rId40"/>
    <p:sldId id="557" r:id="rId41"/>
    <p:sldId id="559" r:id="rId42"/>
    <p:sldId id="55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D48E6E-03A6-0DBC-17AA-B239DE3AFDEF}" name="GOBEN Lisa * HCS" initials="GL*H" userId="S::Lisa.Goben@hcs.oregon.gov::7a0736ac-176f-435e-aadb-7fd6138324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E865F-92F6-4AA1-BDFE-5716FEFB36BD}"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CFDEB-1E03-4D2D-95B0-3A55E9C4BC2C}" type="slidenum">
              <a:rPr lang="en-US" smtClean="0"/>
              <a:t>‹#›</a:t>
            </a:fld>
            <a:endParaRPr lang="en-US"/>
          </a:p>
        </p:txBody>
      </p:sp>
    </p:spTree>
    <p:extLst>
      <p:ext uri="{BB962C8B-B14F-4D97-AF65-F5344CB8AC3E}">
        <p14:creationId xmlns:p14="http://schemas.microsoft.com/office/powerpoint/2010/main" val="269386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7" name="Google Shape;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284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246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369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46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14</a:t>
            </a:fld>
            <a:endParaRPr lang="en-US" dirty="0">
              <a:solidFill>
                <a:prstClr val="black"/>
              </a:solidFill>
              <a:latin typeface="Calibri"/>
            </a:endParaRPr>
          </a:p>
        </p:txBody>
      </p:sp>
    </p:spTree>
    <p:extLst>
      <p:ext uri="{BB962C8B-B14F-4D97-AF65-F5344CB8AC3E}">
        <p14:creationId xmlns:p14="http://schemas.microsoft.com/office/powerpoint/2010/main" val="147467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15</a:t>
            </a:fld>
            <a:endParaRPr lang="en-US" dirty="0">
              <a:solidFill>
                <a:prstClr val="black"/>
              </a:solidFill>
              <a:latin typeface="Calibri"/>
            </a:endParaRPr>
          </a:p>
        </p:txBody>
      </p:sp>
    </p:spTree>
    <p:extLst>
      <p:ext uri="{BB962C8B-B14F-4D97-AF65-F5344CB8AC3E}">
        <p14:creationId xmlns:p14="http://schemas.microsoft.com/office/powerpoint/2010/main" val="1981076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16</a:t>
            </a:fld>
            <a:endParaRPr lang="en-US" dirty="0">
              <a:solidFill>
                <a:prstClr val="black"/>
              </a:solidFill>
              <a:latin typeface="Calibri"/>
            </a:endParaRPr>
          </a:p>
        </p:txBody>
      </p:sp>
    </p:spTree>
    <p:extLst>
      <p:ext uri="{BB962C8B-B14F-4D97-AF65-F5344CB8AC3E}">
        <p14:creationId xmlns:p14="http://schemas.microsoft.com/office/powerpoint/2010/main" val="422882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7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709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037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3717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1060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440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5546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85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9658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58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2574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387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424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661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6164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9560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3698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2897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92294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1861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5077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9067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8571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635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1664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643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0217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7857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774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135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769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999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134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1372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91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defTabSz="914377">
              <a:defRPr/>
            </a:pPr>
            <a:fld id="{BA21F263-3D89-45E3-819A-8B557F9D3D6B}" type="datetime1">
              <a:rPr lang="en-US" smtClean="0"/>
              <a:pPr defTabSz="914377">
                <a:defRPr/>
              </a:pPr>
              <a:t>6/28/2022</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defTabSz="914377">
              <a:defRPr/>
            </a:pPr>
            <a:endParaRPr lang="en-US" dirty="0">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defTabSz="914377">
              <a:defRPr/>
            </a:pPr>
            <a:fld id="{EFE5B013-A80A-40D2-8FAE-6E44A516CF2D}" type="slidenum">
              <a:rPr lang="en-US" smtClean="0">
                <a:solidFill>
                  <a:srgbClr val="EBDDC3"/>
                </a:solidFill>
              </a:rPr>
              <a:pPr defTabSz="914377">
                <a:defRPr/>
              </a:pPr>
              <a:t>‹#›</a:t>
            </a:fld>
            <a:endParaRPr lang="en-US" dirty="0">
              <a:solidFill>
                <a:srgbClr val="EBDDC3"/>
              </a:solidFill>
            </a:endParaRPr>
          </a:p>
        </p:txBody>
      </p:sp>
    </p:spTree>
    <p:extLst>
      <p:ext uri="{BB962C8B-B14F-4D97-AF65-F5344CB8AC3E}">
        <p14:creationId xmlns:p14="http://schemas.microsoft.com/office/powerpoint/2010/main" val="56936383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914377">
              <a:defRPr/>
            </a:pPr>
            <a:fld id="{79A20B0D-C8A7-48BC-88D0-D774B8372AE6}" type="datetime1">
              <a:rPr lang="en-US" smtClean="0">
                <a:solidFill>
                  <a:srgbClr val="775F55"/>
                </a:solidFill>
              </a:rPr>
              <a:pPr defTabSz="914377">
                <a:defRPr/>
              </a:pPr>
              <a:t>6/28/2022</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7606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914377">
              <a:defRPr/>
            </a:pPr>
            <a:fld id="{8458BFA8-150E-455E-BE50-7F4CFFF844EB}" type="datetime1">
              <a:rPr lang="en-US" smtClean="0">
                <a:solidFill>
                  <a:srgbClr val="775F55"/>
                </a:solidFill>
              </a:rPr>
              <a:pPr defTabSz="914377">
                <a:defRPr/>
              </a:pPr>
              <a:t>6/28/2022</a:t>
            </a:fld>
            <a:endParaRPr lang="en-US" dirty="0">
              <a:solidFill>
                <a:srgbClr val="775F55"/>
              </a:solidFill>
            </a:endParaRPr>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400">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p:txBody>
          <a:bodyPr/>
          <a:lstStyle/>
          <a:p>
            <a:pPr defTabSz="914377">
              <a:defRPr/>
            </a:pPr>
            <a:endParaRPr lang="en-US" dirty="0">
              <a:solidFill>
                <a:srgbClr val="775F55"/>
              </a:solidFill>
            </a:endParaRPr>
          </a:p>
        </p:txBody>
      </p:sp>
    </p:spTree>
    <p:extLst>
      <p:ext uri="{BB962C8B-B14F-4D97-AF65-F5344CB8AC3E}">
        <p14:creationId xmlns:p14="http://schemas.microsoft.com/office/powerpoint/2010/main" val="16140612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914377">
              <a:defRPr/>
            </a:pPr>
            <a:fld id="{F3D19AF4-25F4-4110-B65A-FDEE47C177F4}" type="datetime1">
              <a:rPr lang="en-US" smtClean="0">
                <a:solidFill>
                  <a:srgbClr val="775F55"/>
                </a:solidFill>
              </a:rPr>
              <a:pPr defTabSz="914377">
                <a:defRPr/>
              </a:pPr>
              <a:t>6/28/2022</a:t>
            </a:fld>
            <a:endParaRPr lang="en-US" dirty="0">
              <a:solidFill>
                <a:srgbClr val="775F55"/>
              </a:solidFill>
            </a:endParaRPr>
          </a:p>
        </p:txBody>
      </p:sp>
      <p:sp>
        <p:nvSpPr>
          <p:cNvPr id="10" name="Slide Number Placeholder 9"/>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2" name="Footer Placeholder 11"/>
          <p:cNvSpPr>
            <a:spLocks noGrp="1"/>
          </p:cNvSpPr>
          <p:nvPr>
            <p:ph type="ftr" sz="quarter" idx="17"/>
          </p:nvPr>
        </p:nvSpPr>
        <p:spPr/>
        <p:txBody>
          <a:bodyPr rtlCol="0"/>
          <a:lstStyle/>
          <a:p>
            <a:pPr defTabSz="914377">
              <a:defRPr/>
            </a:pPr>
            <a:endParaRPr lang="en-US" dirty="0">
              <a:solidFill>
                <a:srgbClr val="775F55"/>
              </a:solidFill>
            </a:endParaRPr>
          </a:p>
        </p:txBody>
      </p:sp>
    </p:spTree>
    <p:extLst>
      <p:ext uri="{BB962C8B-B14F-4D97-AF65-F5344CB8AC3E}">
        <p14:creationId xmlns:p14="http://schemas.microsoft.com/office/powerpoint/2010/main" val="1942093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914377">
              <a:defRPr/>
            </a:pPr>
            <a:fld id="{DF84C8B9-BCCB-420E-B88B-ADCF1422A012}" type="datetime1">
              <a:rPr lang="en-US" smtClean="0">
                <a:solidFill>
                  <a:srgbClr val="775F55"/>
                </a:solidFill>
              </a:rPr>
              <a:pPr defTabSz="914377">
                <a:defRPr/>
              </a:pPr>
              <a:t>6/28/2022</a:t>
            </a:fld>
            <a:endParaRPr lang="en-US" dirty="0">
              <a:solidFill>
                <a:srgbClr val="775F55"/>
              </a:solidFill>
            </a:endParaRPr>
          </a:p>
        </p:txBody>
      </p:sp>
      <p:sp>
        <p:nvSpPr>
          <p:cNvPr id="12" name="Slide Number Placeholder 11"/>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7"/>
          </p:nvPr>
        </p:nvSpPr>
        <p:spPr/>
        <p:txBody>
          <a:bodyPr rtlCol="0"/>
          <a:lstStyle/>
          <a:p>
            <a:pPr defTabSz="914377">
              <a:defRPr/>
            </a:pPr>
            <a:endParaRPr lang="en-US" dirty="0">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3253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914377">
              <a:defRPr/>
            </a:pPr>
            <a:fld id="{CF48391F-8493-4F3F-B293-088F5754AF2C}" type="datetime1">
              <a:rPr lang="en-US" smtClean="0">
                <a:solidFill>
                  <a:srgbClr val="775F55"/>
                </a:solidFill>
              </a:rPr>
              <a:pPr defTabSz="914377">
                <a:defRPr/>
              </a:pPr>
              <a:t>6/28/2022</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84234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4363CE8A-5554-49D4-9AD9-B7622FC7AF1C}" type="datetime1">
              <a:rPr lang="en-US" smtClean="0">
                <a:solidFill>
                  <a:srgbClr val="775F55"/>
                </a:solidFill>
              </a:rPr>
              <a:pPr defTabSz="914377">
                <a:defRPr/>
              </a:pPr>
              <a:t>6/28/2022</a:t>
            </a:fld>
            <a:endParaRPr lang="en-US" dirty="0">
              <a:solidFill>
                <a:srgbClr val="775F55"/>
              </a:solidFill>
            </a:endParaRPr>
          </a:p>
        </p:txBody>
      </p:sp>
      <p:sp>
        <p:nvSpPr>
          <p:cNvPr id="3" name="Footer Placeholder 2"/>
          <p:cNvSpPr>
            <a:spLocks noGrp="1"/>
          </p:cNvSpPr>
          <p:nvPr>
            <p:ph type="ftr" sz="quarter" idx="11"/>
          </p:nvPr>
        </p:nvSpPr>
        <p:spPr/>
        <p:txBody>
          <a:bodyPr/>
          <a:lstStyle/>
          <a:p>
            <a:pPr defTabSz="914377">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defTabSz="914377">
              <a:defRPr/>
            </a:pPr>
            <a:fld id="{EFE5B013-A80A-40D2-8FAE-6E44A516CF2D}" type="slidenum">
              <a:rPr lang="en-US" smtClean="0">
                <a:solidFill>
                  <a:srgbClr val="775F55"/>
                </a:solidFill>
              </a:rPr>
              <a:pPr defTabSz="914377">
                <a:defRPr/>
              </a:pPr>
              <a:t>‹#›</a:t>
            </a:fld>
            <a:endParaRPr lang="en-US" dirty="0">
              <a:solidFill>
                <a:srgbClr val="775F55"/>
              </a:solidFill>
            </a:endParaRPr>
          </a:p>
        </p:txBody>
      </p:sp>
    </p:spTree>
    <p:extLst>
      <p:ext uri="{BB962C8B-B14F-4D97-AF65-F5344CB8AC3E}">
        <p14:creationId xmlns:p14="http://schemas.microsoft.com/office/powerpoint/2010/main" val="121000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1"/>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914377">
              <a:defRPr/>
            </a:pPr>
            <a:fld id="{D08ED677-D1AE-4B37-8A4C-202BCA3A9EA7}" type="datetime1">
              <a:rPr lang="en-US" smtClean="0">
                <a:solidFill>
                  <a:srgbClr val="775F55"/>
                </a:solidFill>
              </a:rPr>
              <a:pPr defTabSz="914377">
                <a:defRPr/>
              </a:pPr>
              <a:t>6/28/2022</a:t>
            </a:fld>
            <a:endParaRPr lang="en-US" dirty="0">
              <a:solidFill>
                <a:srgbClr val="775F55"/>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871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8331200" y="6248400"/>
            <a:ext cx="3556000" cy="365125"/>
          </a:xfrm>
        </p:spPr>
        <p:txBody>
          <a:bodyPr rtlCol="0"/>
          <a:lstStyle/>
          <a:p>
            <a:pPr defTabSz="914377">
              <a:defRPr/>
            </a:pPr>
            <a:fld id="{9A7EC3D8-DC37-4CE1-80F5-1B9330360C95}" type="datetime1">
              <a:rPr lang="en-US" smtClean="0">
                <a:solidFill>
                  <a:srgbClr val="775F55"/>
                </a:solidFill>
              </a:rPr>
              <a:pPr defTabSz="914377">
                <a:defRPr/>
              </a:pPr>
              <a:t>6/28/2022</a:t>
            </a:fld>
            <a:endParaRPr lang="en-US" dirty="0">
              <a:solidFill>
                <a:srgbClr val="775F55"/>
              </a:solidFill>
            </a:endParaRPr>
          </a:p>
        </p:txBody>
      </p:sp>
      <p:sp>
        <p:nvSpPr>
          <p:cNvPr id="13" name="Slide Number Placeholder 12"/>
          <p:cNvSpPr>
            <a:spLocks noGrp="1"/>
          </p:cNvSpPr>
          <p:nvPr>
            <p:ph type="sldNum" sz="quarter" idx="11"/>
          </p:nvPr>
        </p:nvSpPr>
        <p:spPr>
          <a:xfrm>
            <a:off x="0" y="4667249"/>
            <a:ext cx="1930400" cy="663579"/>
          </a:xfrm>
        </p:spPr>
        <p:txBody>
          <a:bodyPr rtlCol="0"/>
          <a:lstStyle>
            <a:lvl1pPr>
              <a:defRPr sz="2800"/>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defTabSz="914377">
              <a:defRPr/>
            </a:pPr>
            <a:endParaRPr lang="en-US" dirty="0">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622993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8682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914377">
              <a:defRPr/>
            </a:pPr>
            <a:fld id="{4D7B6EDD-6C9C-4BA5-B10C-468D13BD258F}" type="datetime1">
              <a:rPr lang="en-US" smtClean="0">
                <a:solidFill>
                  <a:srgbClr val="775F55"/>
                </a:solidFill>
              </a:rPr>
              <a:pPr defTabSz="914377">
                <a:defRPr/>
              </a:pPr>
              <a:t>6/28/2022</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69730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1"/>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defTabSz="914377">
              <a:defRPr/>
            </a:pPr>
            <a:fld id="{D3D49CF4-9A9D-4C63-BB0E-F541EA6A7A26}" type="datetime1">
              <a:rPr lang="en-US" smtClean="0">
                <a:solidFill>
                  <a:srgbClr val="775F55"/>
                </a:solidFill>
              </a:rPr>
              <a:pPr defTabSz="914377">
                <a:defRPr/>
              </a:pPr>
              <a:t>6/28/2022</a:t>
            </a:fld>
            <a:endParaRPr lang="en-US" dirty="0">
              <a:solidFill>
                <a:srgbClr val="775F55"/>
              </a:solidFill>
            </a:endParaRPr>
          </a:p>
        </p:txBody>
      </p:sp>
      <p:sp>
        <p:nvSpPr>
          <p:cNvPr id="5" name="Footer Placeholder 4"/>
          <p:cNvSpPr>
            <a:spLocks noGrp="1"/>
          </p:cNvSpPr>
          <p:nvPr>
            <p:ph type="ftr" sz="quarter" idx="11"/>
          </p:nvPr>
        </p:nvSpPr>
        <p:spPr>
          <a:xfrm>
            <a:off x="609603" y="6248208"/>
            <a:ext cx="7431311" cy="365125"/>
          </a:xfrm>
        </p:spPr>
        <p:txBody>
          <a:bodyPr/>
          <a:lstStyle/>
          <a:p>
            <a:pPr defTabSz="914377">
              <a:defRPr/>
            </a:pPr>
            <a:endParaRPr lang="en-US" dirty="0">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18203237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631FB3AF-ECDD-4881-9F64-F3D5850997B4}" type="datetime1">
              <a:rPr lang="en-US" smtClean="0">
                <a:solidFill>
                  <a:srgbClr val="775F55"/>
                </a:solidFill>
              </a:rPr>
              <a:pPr defTabSz="914377">
                <a:defRPr/>
              </a:pPr>
              <a:t>6/28/2022</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908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6175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4" name="Google Shape;44;p6"/>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5" name="Google Shape;45;p6"/>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2209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7135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171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pPr lvl="0"/>
            <a:r>
              <a:rPr lang="en-US"/>
              <a:t>Click to edit Master text styles</a:t>
            </a:r>
          </a:p>
        </p:txBody>
      </p:sp>
      <p:sp>
        <p:nvSpPr>
          <p:cNvPr id="61" name="Google Shape;61;p9"/>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77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8" name="Google Shape;68;p1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447449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6799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349342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377">
              <a:defRPr/>
            </a:pPr>
            <a:fld id="{631FB3AF-ECDD-4881-9F64-F3D5850997B4}" type="datetime1">
              <a:rPr lang="en-US" smtClean="0">
                <a:solidFill>
                  <a:srgbClr val="775F55"/>
                </a:solidFill>
              </a:rPr>
              <a:pPr defTabSz="914377">
                <a:defRPr/>
              </a:pPr>
              <a:t>6/28/2022</a:t>
            </a:fld>
            <a:endParaRPr lang="en-US" dirty="0">
              <a:solidFill>
                <a:srgbClr val="775F55"/>
              </a:solidFill>
            </a:endParaRPr>
          </a:p>
        </p:txBody>
      </p:sp>
      <p:sp>
        <p:nvSpPr>
          <p:cNvPr id="3" name="Footer Placeholder 2"/>
          <p:cNvSpPr>
            <a:spLocks noGrp="1"/>
          </p:cNvSpPr>
          <p:nvPr>
            <p:ph type="ftr" sz="quarter" idx="3"/>
          </p:nvPr>
        </p:nvSpPr>
        <p:spPr>
          <a:xfrm>
            <a:off x="812802" y="6248207"/>
            <a:ext cx="7228111" cy="365125"/>
          </a:xfrm>
          <a:prstGeom prst="rect">
            <a:avLst/>
          </a:prstGeom>
        </p:spPr>
        <p:txBody>
          <a:bodyPr vert="horz" anchor="ctr"/>
          <a:lstStyle>
            <a:lvl1pPr algn="r" eaLnBrk="1" latinLnBrk="0" hangingPunct="1">
              <a:defRPr kumimoji="0" sz="1400">
                <a:solidFill>
                  <a:schemeClr val="tx2"/>
                </a:solidFill>
              </a:defRPr>
            </a:lvl1pPr>
          </a:lstStyle>
          <a:p>
            <a:pPr defTabSz="914377">
              <a:defRPr/>
            </a:pPr>
            <a:endParaRPr lang="en-US" dirty="0">
              <a:solidFill>
                <a:srgbClr val="775F55"/>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55912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liheapch.acf.hhs.gov/pubs/assurances.htm#Assurance%20One"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liheapch.acf.hhs.gov/pubs/assurances.htm#Assurance%2012"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hyperlink" Target="mailto:Keelie.Gustin@mvcap.com" TargetMode="External"/><Relationship Id="rId3" Type="http://schemas.openxmlformats.org/officeDocument/2006/relationships/hyperlink" Target="mailto:David-Carroll@appriseinc.org" TargetMode="External"/><Relationship Id="rId7" Type="http://schemas.openxmlformats.org/officeDocument/2006/relationships/hyperlink" Target="mailto:Jane.Blank@wisconsin.gov"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mailto:theresa.kullen@state.co.us" TargetMode="External"/><Relationship Id="rId5" Type="http://schemas.openxmlformats.org/officeDocument/2006/relationships/hyperlink" Target="mailto:Lisa.GOBEN@hcs.oregon.gov" TargetMode="External"/><Relationship Id="rId4" Type="http://schemas.openxmlformats.org/officeDocument/2006/relationships/hyperlink" Target="mailto:melissa@verveassociates.net" TargetMode="External"/><Relationship Id="rId9" Type="http://schemas.openxmlformats.org/officeDocument/2006/relationships/hyperlink" Target="mailto:brian.sarensen@commerce.w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218069" y="1669775"/>
            <a:ext cx="11587356" cy="100605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US" sz="6000" b="1" kern="0" dirty="0">
                <a:solidFill>
                  <a:srgbClr val="AD2327"/>
                </a:solidFill>
                <a:latin typeface="Lato"/>
                <a:ea typeface="Lato"/>
                <a:cs typeface="Lato"/>
                <a:sym typeface="Lato"/>
              </a:rPr>
              <a:t>LIHEAP 101</a:t>
            </a:r>
          </a:p>
          <a:p>
            <a:pPr defTabSz="1219170">
              <a:buClr>
                <a:srgbClr val="000000"/>
              </a:buClr>
            </a:pPr>
            <a:r>
              <a:rPr lang="en-US" sz="2667" kern="0" dirty="0">
                <a:solidFill>
                  <a:srgbClr val="AD2327"/>
                </a:solidFill>
                <a:latin typeface="Lato"/>
                <a:ea typeface="Lato"/>
                <a:cs typeface="Lato"/>
                <a:sym typeface="Lato"/>
              </a:rPr>
              <a:t>June 28</a:t>
            </a:r>
            <a:r>
              <a:rPr lang="en-US" sz="2667" kern="0" baseline="30000" dirty="0">
                <a:solidFill>
                  <a:srgbClr val="AD2327"/>
                </a:solidFill>
                <a:latin typeface="Lato"/>
                <a:ea typeface="Lato"/>
                <a:cs typeface="Lato"/>
                <a:sym typeface="Lato"/>
              </a:rPr>
              <a:t>th</a:t>
            </a:r>
            <a:r>
              <a:rPr lang="en-US" sz="2667" kern="0" dirty="0">
                <a:solidFill>
                  <a:srgbClr val="AD2327"/>
                </a:solidFill>
                <a:latin typeface="Lato"/>
                <a:ea typeface="Lato"/>
                <a:cs typeface="Lato"/>
                <a:sym typeface="Lato"/>
              </a:rPr>
              <a:t>, 2022</a:t>
            </a:r>
            <a:br>
              <a:rPr lang="en-US" sz="2667" kern="0" dirty="0">
                <a:solidFill>
                  <a:srgbClr val="000000"/>
                </a:solidFill>
                <a:latin typeface="Lato"/>
                <a:ea typeface="Lato"/>
                <a:cs typeface="Lato"/>
                <a:sym typeface="Lato"/>
              </a:rPr>
            </a:br>
            <a:endParaRPr lang="en-US" sz="4800" kern="0" dirty="0">
              <a:solidFill>
                <a:srgbClr val="AD2327"/>
              </a:solidFill>
              <a:latin typeface="Lato"/>
              <a:ea typeface="Lato"/>
              <a:cs typeface="Lato"/>
              <a:sym typeface="Arial"/>
            </a:endParaRPr>
          </a:p>
        </p:txBody>
      </p:sp>
      <p:sp>
        <p:nvSpPr>
          <p:cNvPr id="95" name="Google Shape;95;p13"/>
          <p:cNvSpPr txBox="1"/>
          <p:nvPr/>
        </p:nvSpPr>
        <p:spPr>
          <a:xfrm>
            <a:off x="209680" y="3429000"/>
            <a:ext cx="12102791" cy="2940953"/>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US" sz="2400" b="1" kern="0" dirty="0">
                <a:solidFill>
                  <a:srgbClr val="42648C"/>
                </a:solidFill>
                <a:latin typeface="Lato"/>
                <a:ea typeface="Lato"/>
                <a:cs typeface="Lato"/>
                <a:sym typeface="Lato"/>
              </a:rPr>
              <a:t>Moderator: David Carroll, </a:t>
            </a:r>
            <a:r>
              <a:rPr lang="en-US" sz="2400" kern="0" dirty="0">
                <a:solidFill>
                  <a:srgbClr val="42648C"/>
                </a:solidFill>
                <a:latin typeface="Lato"/>
                <a:ea typeface="Lato"/>
                <a:cs typeface="Lato"/>
                <a:sym typeface="Lato"/>
              </a:rPr>
              <a:t>APPRISE</a:t>
            </a:r>
          </a:p>
          <a:p>
            <a:pPr defTabSz="1219170">
              <a:buClr>
                <a:srgbClr val="000000"/>
              </a:buClr>
            </a:pPr>
            <a:endParaRPr lang="en-US" sz="16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Melissa Torgerson, </a:t>
            </a:r>
            <a:r>
              <a:rPr lang="en-US" sz="2400" kern="0" dirty="0">
                <a:solidFill>
                  <a:srgbClr val="42648C"/>
                </a:solidFill>
                <a:latin typeface="Lato"/>
                <a:ea typeface="Lato"/>
                <a:cs typeface="Lato"/>
                <a:sym typeface="Lato"/>
              </a:rPr>
              <a:t>Verve Associates</a:t>
            </a:r>
            <a:endParaRPr lang="en-US" sz="12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Lisa </a:t>
            </a:r>
            <a:r>
              <a:rPr lang="en-US" sz="2400" b="1" kern="0" dirty="0" err="1">
                <a:solidFill>
                  <a:srgbClr val="42648C"/>
                </a:solidFill>
                <a:latin typeface="Lato"/>
                <a:ea typeface="Lato"/>
                <a:cs typeface="Lato"/>
                <a:sym typeface="Lato"/>
              </a:rPr>
              <a:t>Goben</a:t>
            </a:r>
            <a:r>
              <a:rPr lang="en-US" sz="2400" b="1" kern="0" dirty="0">
                <a:solidFill>
                  <a:srgbClr val="42648C"/>
                </a:solidFill>
                <a:latin typeface="Lato"/>
                <a:ea typeface="Lato"/>
                <a:cs typeface="Lato"/>
                <a:sym typeface="Lato"/>
              </a:rPr>
              <a:t>, </a:t>
            </a:r>
            <a:r>
              <a:rPr lang="en-US" sz="2400" kern="0" dirty="0">
                <a:solidFill>
                  <a:srgbClr val="42648C"/>
                </a:solidFill>
                <a:latin typeface="Lato"/>
                <a:ea typeface="Lato"/>
                <a:cs typeface="Lato"/>
                <a:sym typeface="Lato"/>
              </a:rPr>
              <a:t>Oregon Housing &amp; Community Services</a:t>
            </a:r>
          </a:p>
          <a:p>
            <a:pPr defTabSz="1219170">
              <a:buClr>
                <a:srgbClr val="000000"/>
              </a:buClr>
            </a:pPr>
            <a:r>
              <a:rPr lang="en-US" sz="2400" b="1" kern="0" dirty="0">
                <a:solidFill>
                  <a:srgbClr val="42648C"/>
                </a:solidFill>
                <a:latin typeface="Lato"/>
                <a:ea typeface="Lato"/>
                <a:cs typeface="Lato"/>
                <a:sym typeface="Lato"/>
              </a:rPr>
              <a:t>Theresa Kullen, </a:t>
            </a:r>
            <a:r>
              <a:rPr lang="en-US" sz="2400" kern="0" dirty="0">
                <a:solidFill>
                  <a:srgbClr val="42648C"/>
                </a:solidFill>
                <a:latin typeface="Lato"/>
                <a:ea typeface="Lato"/>
                <a:cs typeface="Lato"/>
                <a:sym typeface="Lato"/>
              </a:rPr>
              <a:t>Colorado Department of Human Services</a:t>
            </a:r>
            <a:endParaRPr lang="en-US" sz="24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Jane Blank, </a:t>
            </a:r>
            <a:r>
              <a:rPr lang="en-US" sz="2400" kern="0" dirty="0">
                <a:solidFill>
                  <a:srgbClr val="42648C"/>
                </a:solidFill>
                <a:latin typeface="Lato"/>
                <a:ea typeface="Lato"/>
                <a:cs typeface="Lato"/>
                <a:sym typeface="Lato"/>
              </a:rPr>
              <a:t>Wisconsin Division of Energy, Housing, and Community Resources</a:t>
            </a:r>
          </a:p>
          <a:p>
            <a:pPr defTabSz="1219170">
              <a:buClr>
                <a:srgbClr val="000000"/>
              </a:buClr>
            </a:pPr>
            <a:r>
              <a:rPr lang="en-US" sz="2400" b="1" kern="0" dirty="0">
                <a:solidFill>
                  <a:srgbClr val="42648C"/>
                </a:solidFill>
                <a:latin typeface="Lato"/>
                <a:ea typeface="Lato"/>
                <a:cs typeface="Lato"/>
                <a:sym typeface="Lato"/>
              </a:rPr>
              <a:t>Brian Sarensen, </a:t>
            </a:r>
            <a:r>
              <a:rPr lang="en-US" sz="2400" kern="0" dirty="0">
                <a:solidFill>
                  <a:srgbClr val="42648C"/>
                </a:solidFill>
                <a:latin typeface="Lato"/>
                <a:ea typeface="Lato"/>
                <a:cs typeface="Lato"/>
                <a:sym typeface="Lato"/>
              </a:rPr>
              <a:t>Washington State Department of Commerce</a:t>
            </a:r>
          </a:p>
          <a:p>
            <a:pPr defTabSz="1219170">
              <a:buClr>
                <a:srgbClr val="000000"/>
              </a:buClr>
            </a:pPr>
            <a:r>
              <a:rPr lang="en-US" sz="2400" b="1" kern="0" dirty="0">
                <a:solidFill>
                  <a:srgbClr val="42648C"/>
                </a:solidFill>
                <a:latin typeface="Lato"/>
                <a:ea typeface="Lato"/>
                <a:cs typeface="Lato"/>
                <a:sym typeface="Lato"/>
              </a:rPr>
              <a:t>Keelie Gustin, </a:t>
            </a:r>
            <a:r>
              <a:rPr lang="en-US" sz="2400" kern="0" dirty="0">
                <a:solidFill>
                  <a:srgbClr val="42648C"/>
                </a:solidFill>
                <a:latin typeface="Lato"/>
                <a:ea typeface="Lato"/>
                <a:cs typeface="Lato"/>
                <a:sym typeface="Lato"/>
              </a:rPr>
              <a:t>Miami Valley Community Action Partnership</a:t>
            </a:r>
          </a:p>
          <a:p>
            <a:pPr defTabSz="1219170">
              <a:buClr>
                <a:srgbClr val="000000"/>
              </a:buClr>
            </a:pPr>
            <a:endParaRPr lang="en-US" sz="2400" kern="0" dirty="0">
              <a:solidFill>
                <a:srgbClr val="42648C"/>
              </a:solidFill>
              <a:latin typeface="Lato"/>
              <a:ea typeface="Lato"/>
              <a:cs typeface="Lato"/>
              <a:sym typeface="Lato"/>
            </a:endParaRPr>
          </a:p>
          <a:p>
            <a:pPr defTabSz="1219170">
              <a:buClr>
                <a:srgbClr val="000000"/>
              </a:buClr>
            </a:pPr>
            <a:endParaRPr lang="en-US" sz="2667" kern="0" dirty="0">
              <a:solidFill>
                <a:srgbClr val="42648C"/>
              </a:solidFill>
              <a:latin typeface="Lato"/>
              <a:ea typeface="Lato"/>
              <a:cs typeface="Lato"/>
              <a:sym typeface="Lato"/>
            </a:endParaRPr>
          </a:p>
          <a:p>
            <a:pPr defTabSz="1219170">
              <a:buClr>
                <a:srgbClr val="000000"/>
              </a:buClr>
            </a:pPr>
            <a:r>
              <a:rPr lang="en-US" sz="2667" kern="0" dirty="0">
                <a:solidFill>
                  <a:srgbClr val="42648C"/>
                </a:solidFill>
                <a:latin typeface="Lato"/>
                <a:ea typeface="Lato"/>
                <a:cs typeface="Lato"/>
                <a:sym typeface="Lato"/>
              </a:rPr>
              <a:t> </a:t>
            </a:r>
          </a:p>
          <a:p>
            <a:pPr defTabSz="1219170">
              <a:buClr>
                <a:srgbClr val="000000"/>
              </a:buClr>
            </a:pPr>
            <a:endParaRPr lang="en-US" sz="2667" kern="0" dirty="0">
              <a:solidFill>
                <a:srgbClr val="000000"/>
              </a:solidFill>
              <a:latin typeface="Lato"/>
              <a:ea typeface="Lato"/>
              <a:cs typeface="Lato"/>
              <a:sym typeface="La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124" cy="1433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Federal Statute--Assurances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10" name="TextBox 9">
            <a:extLst>
              <a:ext uri="{FF2B5EF4-FFF2-40B4-BE49-F238E27FC236}">
                <a16:creationId xmlns:a16="http://schemas.microsoft.com/office/drawing/2014/main" id="{6156A8BA-A0A3-3E7B-E5E4-57DDCD991163}"/>
              </a:ext>
            </a:extLst>
          </p:cNvPr>
          <p:cNvSpPr txBox="1"/>
          <p:nvPr/>
        </p:nvSpPr>
        <p:spPr>
          <a:xfrm>
            <a:off x="207703" y="1433564"/>
            <a:ext cx="11343063" cy="5170646"/>
          </a:xfrm>
          <a:prstGeom prst="rect">
            <a:avLst/>
          </a:prstGeom>
          <a:noFill/>
        </p:spPr>
        <p:txBody>
          <a:bodyPr wrap="square" rtlCol="0">
            <a:spAutoFit/>
          </a:bodyPr>
          <a:lstStyle/>
          <a:p>
            <a:endParaRPr lang="en-US" dirty="0">
              <a:solidFill>
                <a:schemeClr val="accent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#2</a:t>
            </a:r>
            <a:r>
              <a:rPr lang="en-US" sz="2400" dirty="0">
                <a:latin typeface="Calibri" panose="020F0502020204030204" pitchFamily="34" charset="0"/>
                <a:cs typeface="Calibri" panose="020F0502020204030204" pitchFamily="34" charset="0"/>
              </a:rPr>
              <a:t> – Establishes income limits for program eligibility.</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#3</a:t>
            </a:r>
            <a:r>
              <a:rPr lang="en-US" sz="2400" dirty="0">
                <a:latin typeface="Calibri" panose="020F0502020204030204" pitchFamily="34" charset="0"/>
                <a:cs typeface="Calibri" panose="020F0502020204030204" pitchFamily="34" charset="0"/>
              </a:rPr>
              <a:t> – Requires grantees to target vulnerable and high burden households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#6</a:t>
            </a:r>
            <a:r>
              <a:rPr lang="en-US" sz="2400" dirty="0">
                <a:latin typeface="Calibri" panose="020F0502020204030204" pitchFamily="34" charset="0"/>
                <a:cs typeface="Calibri" panose="020F0502020204030204" pitchFamily="34" charset="0"/>
              </a:rPr>
              <a:t> – Requires grantees to give “special consideration” to Community Action Agencies for local program intake</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#7 </a:t>
            </a:r>
            <a:r>
              <a:rPr lang="en-US" sz="2400" dirty="0">
                <a:latin typeface="Calibri" panose="020F0502020204030204" pitchFamily="34" charset="0"/>
                <a:cs typeface="Calibri" panose="020F0502020204030204" pitchFamily="34" charset="0"/>
              </a:rPr>
              <a:t>– Authorizes grantees to pay energy vendors directly, but also establishes requirements associated with those payments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#8 </a:t>
            </a:r>
            <a:r>
              <a:rPr lang="en-US" sz="2400" dirty="0">
                <a:latin typeface="Calibri" panose="020F0502020204030204" pitchFamily="34" charset="0"/>
                <a:cs typeface="Calibri" panose="020F0502020204030204" pitchFamily="34" charset="0"/>
              </a:rPr>
              <a:t>– Requires grantees to treat owners and renters “equitably”</a:t>
            </a:r>
          </a:p>
          <a:p>
            <a:pPr marL="342900" indent="-342900">
              <a:buFont typeface="Arial" panose="020B0604020202020204" pitchFamily="34" charset="0"/>
              <a:buChar char="•"/>
            </a:pPr>
            <a:endParaRPr lang="en-US" sz="2400" baseline="0" dirty="0">
              <a:latin typeface="Calibri" panose="020F0502020204030204" pitchFamily="34" charset="0"/>
              <a:cs typeface="Calibri" panose="020F0502020204030204" pitchFamily="34" charset="0"/>
            </a:endParaRPr>
          </a:p>
          <a:p>
            <a:endParaRPr lang="en-US" sz="240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08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Federal Statute</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3045160E-7BAE-DFDB-3AAE-200695FA4610}"/>
              </a:ext>
            </a:extLst>
          </p:cNvPr>
          <p:cNvSpPr txBox="1"/>
          <p:nvPr/>
        </p:nvSpPr>
        <p:spPr>
          <a:xfrm>
            <a:off x="355600" y="1973139"/>
            <a:ext cx="5042049" cy="4493538"/>
          </a:xfrm>
          <a:prstGeom prst="rect">
            <a:avLst/>
          </a:prstGeom>
          <a:noFill/>
        </p:spPr>
        <p:txBody>
          <a:bodyPr wrap="square" rtlCol="0">
            <a:spAutoFit/>
          </a:bodyPr>
          <a:lstStyle/>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latin typeface="Calibri" panose="020F0502020204030204" pitchFamily="34" charset="0"/>
                <a:cs typeface="Calibri" panose="020F0502020204030204" pitchFamily="34" charset="0"/>
              </a:rPr>
              <a:t>The Federal LIHEAP statute provides grantees with “fenceposts” when designing their LIHEAP programs—</a:t>
            </a:r>
            <a:r>
              <a:rPr lang="en-US" sz="2200" b="1" dirty="0">
                <a:latin typeface="Calibri" panose="020F0502020204030204" pitchFamily="34" charset="0"/>
                <a:cs typeface="Calibri" panose="020F0502020204030204" pitchFamily="34" charset="0"/>
              </a:rPr>
              <a:t>leaving a lot of room for flexibility.  </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accent6"/>
              </a:solidFill>
              <a:latin typeface="Calibri" panose="020F0502020204030204" pitchFamily="34" charset="0"/>
              <a:cs typeface="Calibri" panose="020F0502020204030204" pitchFamily="34" charset="0"/>
            </a:endParaRPr>
          </a:p>
          <a:p>
            <a:pPr marL="227013" indent="-227013">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Federal regulations at 45 CFR 96.50(e) indicate that </a:t>
            </a:r>
            <a:r>
              <a:rPr lang="en-US" sz="2200" b="1" dirty="0">
                <a:latin typeface="Calibri" panose="020F0502020204030204" pitchFamily="34" charset="0"/>
                <a:cs typeface="Calibri" panose="020F0502020204030204" pitchFamily="34" charset="0"/>
              </a:rPr>
              <a:t>grantees have the "primary responsibility" for interpreting the federal law as it relates to their administration of LIHEAP</a:t>
            </a:r>
            <a:r>
              <a:rPr lang="en-US" sz="2200" dirty="0">
                <a:latin typeface="Calibri" panose="020F0502020204030204" pitchFamily="34" charset="0"/>
                <a:cs typeface="Calibri" panose="020F0502020204030204" pitchFamily="34" charset="0"/>
              </a:rPr>
              <a:t> and that HHS will defer to their interpretations unless it is deemed "clearly erroneous."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accent6"/>
              </a:solidFill>
              <a:latin typeface="Calibri" panose="020F0502020204030204" pitchFamily="34" charset="0"/>
              <a:cs typeface="Calibri" panose="020F0502020204030204" pitchFamily="34" charset="0"/>
            </a:endParaRPr>
          </a:p>
        </p:txBody>
      </p:sp>
      <p:pic>
        <p:nvPicPr>
          <p:cNvPr id="55" name="Picture 54">
            <a:extLst>
              <a:ext uri="{FF2B5EF4-FFF2-40B4-BE49-F238E27FC236}">
                <a16:creationId xmlns:a16="http://schemas.microsoft.com/office/drawing/2014/main" id="{5D3F2F99-4348-3AAC-EFCA-EE6C8A85237C}"/>
              </a:ext>
            </a:extLst>
          </p:cNvPr>
          <p:cNvPicPr>
            <a:picLocks noChangeAspect="1"/>
          </p:cNvPicPr>
          <p:nvPr/>
        </p:nvPicPr>
        <p:blipFill>
          <a:blip r:embed="rId3"/>
          <a:stretch>
            <a:fillRect/>
          </a:stretch>
        </p:blipFill>
        <p:spPr>
          <a:xfrm>
            <a:off x="5279558" y="1850901"/>
            <a:ext cx="6187798" cy="4217315"/>
          </a:xfrm>
          <a:prstGeom prst="rect">
            <a:avLst/>
          </a:prstGeom>
        </p:spPr>
      </p:pic>
    </p:spTree>
    <p:extLst>
      <p:ext uri="{BB962C8B-B14F-4D97-AF65-F5344CB8AC3E}">
        <p14:creationId xmlns:p14="http://schemas.microsoft.com/office/powerpoint/2010/main" val="117055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C8002F15-2DEE-D169-BECE-5D30BC37D856}"/>
              </a:ext>
            </a:extLst>
          </p:cNvPr>
          <p:cNvSpPr/>
          <p:nvPr/>
        </p:nvSpPr>
        <p:spPr>
          <a:xfrm>
            <a:off x="6693029" y="1836821"/>
            <a:ext cx="4769963" cy="4067320"/>
          </a:xfrm>
          <a:prstGeom prst="hexagon">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State Laws, Rules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5575161" cy="4585871"/>
          </a:xfrm>
          <a:prstGeom prst="rect">
            <a:avLst/>
          </a:prstGeom>
          <a:noFill/>
        </p:spPr>
        <p:txBody>
          <a:bodyPr wrap="square">
            <a:spAutoFit/>
          </a:bodyPr>
          <a:lstStyle/>
          <a:p>
            <a:r>
              <a:rPr lang="en-US" sz="2400" dirty="0">
                <a:latin typeface="Calibri" pitchFamily="34" charset="0"/>
              </a:rPr>
              <a:t>While the federal statute provides “outer bounds” for grantees, state/tribal law can also influence or restrict the design and delivery of LIHEAP programs.  </a:t>
            </a:r>
          </a:p>
          <a:p>
            <a:endParaRPr lang="en-US" sz="2400" dirty="0">
              <a:latin typeface="Calibri" pitchFamily="34" charset="0"/>
            </a:endParaRPr>
          </a:p>
          <a:p>
            <a:pPr marL="342900" indent="-342900">
              <a:buSzPct val="70000"/>
              <a:buFont typeface="Wingdings" panose="05000000000000000000" pitchFamily="2" charset="2"/>
              <a:buChar char="Ø"/>
            </a:pPr>
            <a:r>
              <a:rPr lang="en-US" sz="2400" dirty="0">
                <a:latin typeface="Calibri" pitchFamily="34" charset="0"/>
              </a:rPr>
              <a:t>For example, although the federal statute allows income eligibility up to 60% of state median income, some states have enacted laws that make  their LIHEAP income eligibility thresholds much lower.</a:t>
            </a:r>
          </a:p>
          <a:p>
            <a:endParaRPr lang="en-US" sz="2800" dirty="0">
              <a:latin typeface="Calibri" pitchFamily="34" charset="0"/>
            </a:endParaRPr>
          </a:p>
        </p:txBody>
      </p:sp>
      <p:sp>
        <p:nvSpPr>
          <p:cNvPr id="27" name="TextBox 26">
            <a:extLst>
              <a:ext uri="{FF2B5EF4-FFF2-40B4-BE49-F238E27FC236}">
                <a16:creationId xmlns:a16="http://schemas.microsoft.com/office/drawing/2014/main" id="{3275AA53-757A-7CAD-6CE5-DA58618FDD72}"/>
              </a:ext>
            </a:extLst>
          </p:cNvPr>
          <p:cNvSpPr txBox="1"/>
          <p:nvPr/>
        </p:nvSpPr>
        <p:spPr>
          <a:xfrm>
            <a:off x="5377288" y="5644545"/>
            <a:ext cx="1870672" cy="369332"/>
          </a:xfrm>
          <a:prstGeom prst="rect">
            <a:avLst/>
          </a:prstGeom>
          <a:noFill/>
        </p:spPr>
        <p:txBody>
          <a:bodyPr wrap="square" rtlCol="0">
            <a:spAutoFit/>
          </a:bodyPr>
          <a:lstStyle/>
          <a:p>
            <a:r>
              <a:rPr lang="en-US" b="1" cap="all" dirty="0">
                <a:solidFill>
                  <a:schemeClr val="accent1">
                    <a:lumMod val="50000"/>
                  </a:schemeClr>
                </a:solidFill>
                <a:latin typeface="Calibri" panose="020F0502020204030204" pitchFamily="34" charset="0"/>
                <a:cs typeface="Calibri" panose="020F0502020204030204" pitchFamily="34" charset="0"/>
              </a:rPr>
              <a:t>Federal Law</a:t>
            </a:r>
          </a:p>
        </p:txBody>
      </p:sp>
      <p:cxnSp>
        <p:nvCxnSpPr>
          <p:cNvPr id="28" name="Straight Arrow Connector 27">
            <a:extLst>
              <a:ext uri="{FF2B5EF4-FFF2-40B4-BE49-F238E27FC236}">
                <a16:creationId xmlns:a16="http://schemas.microsoft.com/office/drawing/2014/main" id="{BFB13F65-B3D8-0DCA-C638-645A3CC744BA}"/>
              </a:ext>
            </a:extLst>
          </p:cNvPr>
          <p:cNvCxnSpPr>
            <a:cxnSpLocks/>
          </p:cNvCxnSpPr>
          <p:nvPr/>
        </p:nvCxnSpPr>
        <p:spPr>
          <a:xfrm>
            <a:off x="6897279" y="5836609"/>
            <a:ext cx="532614"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57BE50C-DCC5-0680-AA4C-65CA0E814591}"/>
              </a:ext>
            </a:extLst>
          </p:cNvPr>
          <p:cNvSpPr txBox="1"/>
          <p:nvPr/>
        </p:nvSpPr>
        <p:spPr>
          <a:xfrm>
            <a:off x="8411768" y="3704378"/>
            <a:ext cx="1275927" cy="923330"/>
          </a:xfrm>
          <a:prstGeom prst="rect">
            <a:avLst/>
          </a:prstGeom>
          <a:noFill/>
        </p:spPr>
        <p:txBody>
          <a:bodyPr wrap="square" rtlCol="0">
            <a:spAutoFit/>
          </a:bodyPr>
          <a:lstStyle/>
          <a:p>
            <a:pPr algn="ctr"/>
            <a:r>
              <a:rPr lang="en-US" b="1" cap="all" dirty="0">
                <a:latin typeface="Calibri" panose="020F0502020204030204" pitchFamily="34" charset="0"/>
                <a:cs typeface="Calibri" panose="020F0502020204030204" pitchFamily="34" charset="0"/>
              </a:rPr>
              <a:t>FLEXIBILITY WITHIN THE LAW</a:t>
            </a:r>
          </a:p>
        </p:txBody>
      </p:sp>
      <p:cxnSp>
        <p:nvCxnSpPr>
          <p:cNvPr id="30" name="Straight Arrow Connector 29">
            <a:extLst>
              <a:ext uri="{FF2B5EF4-FFF2-40B4-BE49-F238E27FC236}">
                <a16:creationId xmlns:a16="http://schemas.microsoft.com/office/drawing/2014/main" id="{B50BA7D1-FD3C-7A70-F2FE-2EAF9F70353A}"/>
              </a:ext>
            </a:extLst>
          </p:cNvPr>
          <p:cNvCxnSpPr>
            <a:cxnSpLocks/>
          </p:cNvCxnSpPr>
          <p:nvPr/>
        </p:nvCxnSpPr>
        <p:spPr>
          <a:xfrm flipH="1" flipV="1">
            <a:off x="8144759" y="3087407"/>
            <a:ext cx="332275" cy="65260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6DA97F-595F-8D5B-073F-9EA16E9BF425}"/>
              </a:ext>
            </a:extLst>
          </p:cNvPr>
          <p:cNvCxnSpPr>
            <a:cxnSpLocks/>
          </p:cNvCxnSpPr>
          <p:nvPr/>
        </p:nvCxnSpPr>
        <p:spPr>
          <a:xfrm>
            <a:off x="9709608" y="4097979"/>
            <a:ext cx="89554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E60BC58-BF5E-1EEA-110D-C95208E68CCE}"/>
              </a:ext>
            </a:extLst>
          </p:cNvPr>
          <p:cNvCxnSpPr>
            <a:cxnSpLocks/>
          </p:cNvCxnSpPr>
          <p:nvPr/>
        </p:nvCxnSpPr>
        <p:spPr>
          <a:xfrm flipH="1">
            <a:off x="7560297" y="4097979"/>
            <a:ext cx="79185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528AD38-23EA-E851-140A-1E0B2D3208BD}"/>
              </a:ext>
            </a:extLst>
          </p:cNvPr>
          <p:cNvCxnSpPr>
            <a:cxnSpLocks/>
          </p:cNvCxnSpPr>
          <p:nvPr/>
        </p:nvCxnSpPr>
        <p:spPr>
          <a:xfrm flipH="1" flipV="1">
            <a:off x="9039221" y="2784372"/>
            <a:ext cx="32423" cy="8404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A507E12-9952-DE3F-D568-D418E4D5BABC}"/>
              </a:ext>
            </a:extLst>
          </p:cNvPr>
          <p:cNvCxnSpPr>
            <a:cxnSpLocks/>
          </p:cNvCxnSpPr>
          <p:nvPr/>
        </p:nvCxnSpPr>
        <p:spPr>
          <a:xfrm flipH="1">
            <a:off x="8039586" y="4608855"/>
            <a:ext cx="581142" cy="6504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DC01DF0-F3AF-41DB-9158-76A91ABF4951}"/>
              </a:ext>
            </a:extLst>
          </p:cNvPr>
          <p:cNvCxnSpPr>
            <a:cxnSpLocks/>
          </p:cNvCxnSpPr>
          <p:nvPr/>
        </p:nvCxnSpPr>
        <p:spPr>
          <a:xfrm flipV="1">
            <a:off x="9709608" y="3056400"/>
            <a:ext cx="367646" cy="7402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018CE7-05DB-95A1-E8A6-98D7173605B9}"/>
              </a:ext>
            </a:extLst>
          </p:cNvPr>
          <p:cNvCxnSpPr>
            <a:cxnSpLocks/>
          </p:cNvCxnSpPr>
          <p:nvPr/>
        </p:nvCxnSpPr>
        <p:spPr>
          <a:xfrm>
            <a:off x="9071644" y="4660702"/>
            <a:ext cx="0" cy="863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E53D84C-A67D-24C5-458B-7C5AB367D07B}"/>
              </a:ext>
            </a:extLst>
          </p:cNvPr>
          <p:cNvCxnSpPr>
            <a:cxnSpLocks/>
          </p:cNvCxnSpPr>
          <p:nvPr/>
        </p:nvCxnSpPr>
        <p:spPr>
          <a:xfrm>
            <a:off x="9485816" y="4559644"/>
            <a:ext cx="512714" cy="7943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Pentagon 55">
            <a:extLst>
              <a:ext uri="{FF2B5EF4-FFF2-40B4-BE49-F238E27FC236}">
                <a16:creationId xmlns:a16="http://schemas.microsoft.com/office/drawing/2014/main" id="{2A7BE56E-A5D4-2191-7D4A-96EF81620C9B}"/>
              </a:ext>
            </a:extLst>
          </p:cNvPr>
          <p:cNvSpPr/>
          <p:nvPr/>
        </p:nvSpPr>
        <p:spPr>
          <a:xfrm>
            <a:off x="7054308" y="2443127"/>
            <a:ext cx="4034671" cy="3173190"/>
          </a:xfrm>
          <a:prstGeom prst="pentagon">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43E4EDB-700F-32F6-2725-C6C173430042}"/>
              </a:ext>
            </a:extLst>
          </p:cNvPr>
          <p:cNvSpPr txBox="1"/>
          <p:nvPr/>
        </p:nvSpPr>
        <p:spPr>
          <a:xfrm>
            <a:off x="7685406" y="1993016"/>
            <a:ext cx="1583255" cy="369332"/>
          </a:xfrm>
          <a:prstGeom prst="rect">
            <a:avLst/>
          </a:prstGeom>
          <a:noFill/>
        </p:spPr>
        <p:txBody>
          <a:bodyPr wrap="square" rtlCol="0">
            <a:spAutoFit/>
          </a:bodyPr>
          <a:lstStyle/>
          <a:p>
            <a:r>
              <a:rPr lang="en-US" b="1" cap="all" dirty="0">
                <a:solidFill>
                  <a:schemeClr val="accent4">
                    <a:lumMod val="75000"/>
                  </a:schemeClr>
                </a:solidFill>
                <a:latin typeface="Calibri" panose="020F0502020204030204" pitchFamily="34" charset="0"/>
                <a:cs typeface="Calibri" panose="020F0502020204030204" pitchFamily="34" charset="0"/>
              </a:rPr>
              <a:t>STATE LAW</a:t>
            </a:r>
          </a:p>
        </p:txBody>
      </p:sp>
      <p:cxnSp>
        <p:nvCxnSpPr>
          <p:cNvPr id="58" name="Straight Arrow Connector 57">
            <a:extLst>
              <a:ext uri="{FF2B5EF4-FFF2-40B4-BE49-F238E27FC236}">
                <a16:creationId xmlns:a16="http://schemas.microsoft.com/office/drawing/2014/main" id="{9C3AF456-6782-0B20-720D-C16119C7DF7F}"/>
              </a:ext>
            </a:extLst>
          </p:cNvPr>
          <p:cNvCxnSpPr>
            <a:cxnSpLocks/>
          </p:cNvCxnSpPr>
          <p:nvPr/>
        </p:nvCxnSpPr>
        <p:spPr>
          <a:xfrm>
            <a:off x="8310896" y="2288951"/>
            <a:ext cx="0" cy="431365"/>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35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Other Factors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11371344" cy="4462760"/>
          </a:xfrm>
          <a:prstGeom prst="rect">
            <a:avLst/>
          </a:prstGeom>
          <a:noFill/>
        </p:spPr>
        <p:txBody>
          <a:bodyPr wrap="square">
            <a:spAutoFit/>
          </a:bodyPr>
          <a:lstStyle/>
          <a:p>
            <a:r>
              <a:rPr lang="en-US" sz="2400" dirty="0">
                <a:latin typeface="Calibri" pitchFamily="34" charset="0"/>
              </a:rPr>
              <a:t>Other factors, aside from federal and state law, must be taken into consideration when designing and delivering LIHEAP programs.  Some of these may include:</a:t>
            </a:r>
          </a:p>
          <a:p>
            <a:endParaRPr lang="en-US" sz="1600" dirty="0">
              <a:latin typeface="Calibri" pitchFamily="34" charset="0"/>
            </a:endParaRPr>
          </a:p>
          <a:p>
            <a:pPr marL="342900" indent="-342900">
              <a:buFont typeface="Arial" panose="020B0604020202020204" pitchFamily="34" charset="0"/>
              <a:buChar char="•"/>
            </a:pPr>
            <a:r>
              <a:rPr lang="en-US" sz="2400" dirty="0">
                <a:latin typeface="Calibri" pitchFamily="34" charset="0"/>
              </a:rPr>
              <a:t>Client Need</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Other available Energy Assistance or Weatherization Resources </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Climate</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Fuel type/Costs</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Geography</a:t>
            </a:r>
            <a:endParaRPr lang="en-US" sz="2000" dirty="0">
              <a:latin typeface="Calibri" pitchFamily="34" charset="0"/>
            </a:endParaRPr>
          </a:p>
          <a:p>
            <a:endParaRPr lang="en-US" sz="2800" dirty="0">
              <a:latin typeface="Calibri" pitchFamily="34" charset="0"/>
            </a:endParaRPr>
          </a:p>
          <a:p>
            <a:r>
              <a:rPr lang="en-US" sz="2400" b="1" dirty="0">
                <a:latin typeface="Calibri" pitchFamily="34" charset="0"/>
              </a:rPr>
              <a:t>Let’s look at an example of how all these factors fit together.</a:t>
            </a:r>
          </a:p>
        </p:txBody>
      </p:sp>
    </p:spTree>
    <p:extLst>
      <p:ext uri="{BB962C8B-B14F-4D97-AF65-F5344CB8AC3E}">
        <p14:creationId xmlns:p14="http://schemas.microsoft.com/office/powerpoint/2010/main" val="202478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1006" y="1451263"/>
            <a:ext cx="11469987" cy="5075016"/>
          </a:xfrm>
        </p:spPr>
        <p:txBody>
          <a:bodyPr>
            <a:noAutofit/>
          </a:bodyPr>
          <a:lstStyle/>
          <a:p>
            <a:pPr marL="0" lvl="1" indent="0">
              <a:spcBef>
                <a:spcPts val="0"/>
              </a:spcBef>
              <a:buNone/>
            </a:pPr>
            <a:endParaRPr lang="en-US" sz="1400" dirty="0">
              <a:latin typeface="Calibri" panose="020F0502020204030204" pitchFamily="34" charset="0"/>
              <a:cs typeface="Calibri" panose="020F0502020204030204" pitchFamily="34" charset="0"/>
            </a:endParaRPr>
          </a:p>
          <a:p>
            <a:pPr marL="0" lvl="1" indent="0">
              <a:spcBef>
                <a:spcPts val="0"/>
              </a:spcBef>
              <a:buNone/>
              <a:tabLst>
                <a:tab pos="2681288" algn="l"/>
              </a:tabLst>
            </a:pPr>
            <a:r>
              <a:rPr lang="en-US" sz="2400" b="1" dirty="0">
                <a:latin typeface="Calibri" panose="020F0502020204030204" pitchFamily="34" charset="0"/>
                <a:cs typeface="Calibri" panose="020F0502020204030204" pitchFamily="34" charset="0"/>
              </a:rPr>
              <a:t>Assurance 1:  Uses of Funds</a:t>
            </a:r>
          </a:p>
          <a:p>
            <a:pPr marL="0" lvl="1" indent="0">
              <a:spcBef>
                <a:spcPts val="0"/>
              </a:spcBef>
              <a:buNone/>
            </a:pPr>
            <a:r>
              <a:rPr lang="en-US" sz="2000"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 </a:t>
            </a:r>
            <a:r>
              <a:rPr lang="en-US" sz="2000" i="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a:t>
            </a:r>
            <a:r>
              <a:rPr lang="en-US" sz="2000" i="1" u="sng" dirty="0">
                <a:solidFill>
                  <a:srgbClr val="0070C0"/>
                </a:solidFill>
                <a:latin typeface="Calibri" panose="020F0502020204030204" pitchFamily="34" charset="0"/>
                <a:cs typeface="Calibri" panose="020F0502020204030204" pitchFamily="34" charset="0"/>
              </a:rPr>
              <a:t>LIHEAP Act, 42 U.S.C. § 8624(b)(1)</a:t>
            </a:r>
          </a:p>
          <a:p>
            <a:pPr marL="569913" lvl="1" indent="-342900">
              <a:spcBef>
                <a:spcPts val="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0" lvl="1" indent="0">
              <a:spcBef>
                <a:spcPts val="0"/>
              </a:spcBef>
              <a:buNone/>
            </a:pPr>
            <a:endParaRPr lang="en-US" sz="500" b="1" dirty="0">
              <a:solidFill>
                <a:schemeClr val="accent6"/>
              </a:solidFill>
              <a:cs typeface="Calibri" panose="020F0502020204030204" pitchFamily="34" charset="0"/>
            </a:endParaRPr>
          </a:p>
          <a:p>
            <a:pPr marL="0" lvl="1" indent="0">
              <a:spcBef>
                <a:spcPts val="0"/>
              </a:spcBef>
              <a:buNone/>
            </a:pPr>
            <a:r>
              <a:rPr lang="en-US" sz="2200" b="1" dirty="0">
                <a:latin typeface="Calibri" panose="020F0502020204030204" pitchFamily="34" charset="0"/>
                <a:cs typeface="Calibri" panose="020F0502020204030204" pitchFamily="34" charset="0"/>
              </a:rPr>
              <a:t>This assurance states that the funds grantees receive for LIHEAP must be used only for purposes explicitly authorized in the law.  </a:t>
            </a:r>
            <a:r>
              <a:rPr lang="en-US" sz="2200" dirty="0">
                <a:latin typeface="Calibri" panose="020F0502020204030204" pitchFamily="34" charset="0"/>
                <a:cs typeface="Calibri" panose="020F0502020204030204" pitchFamily="34" charset="0"/>
              </a:rPr>
              <a:t>These include:</a:t>
            </a:r>
          </a:p>
          <a:p>
            <a:pPr marL="0" lvl="1" indent="0">
              <a:spcBef>
                <a:spcPts val="0"/>
              </a:spcBef>
              <a:buNone/>
            </a:pPr>
            <a:endParaRPr lang="en-US" sz="18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Heating and/or Cooling Assistance</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Crisis Assistance</a:t>
            </a:r>
          </a:p>
          <a:p>
            <a:pPr marL="457200" lvl="1" indent="-4572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Weatherization and energy-related Home Repair </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Outreach to households with lowest income and highest home energy needs</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Planning, Development, and Administration (including Leveraging)</a:t>
            </a:r>
          </a:p>
          <a:p>
            <a:pPr marL="457200" lvl="1" indent="-457200">
              <a:spcBef>
                <a:spcPts val="0"/>
              </a:spcBef>
            </a:pPr>
            <a:endParaRPr lang="en-US" altLang="en-US" sz="1200" dirty="0"/>
          </a:p>
          <a:p>
            <a:pPr marL="0" lvl="1" indent="0">
              <a:spcBef>
                <a:spcPts val="0"/>
              </a:spcBef>
              <a:buNone/>
            </a:pPr>
            <a:endParaRPr lang="en-US" sz="2200" dirty="0"/>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9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14</a:t>
            </a:fld>
            <a:endParaRPr lang="en-US" sz="1400" b="0" dirty="0">
              <a:latin typeface="Arial"/>
            </a:endParaRPr>
          </a:p>
        </p:txBody>
      </p:sp>
      <p:sp>
        <p:nvSpPr>
          <p:cNvPr id="5" name="Slide Number Placeholder 2">
            <a:extLst>
              <a:ext uri="{FF2B5EF4-FFF2-40B4-BE49-F238E27FC236}">
                <a16:creationId xmlns:a16="http://schemas.microsoft.com/office/drawing/2014/main" id="{BD1285BE-7D19-F497-8203-7B188AF93A28}"/>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14</a:t>
            </a:fld>
            <a:endParaRPr lang="en-US" sz="1600" dirty="0">
              <a:ea typeface="+mn-ea"/>
            </a:endParaRPr>
          </a:p>
        </p:txBody>
      </p:sp>
      <p:sp>
        <p:nvSpPr>
          <p:cNvPr id="9" name="TextBox 8">
            <a:extLst>
              <a:ext uri="{FF2B5EF4-FFF2-40B4-BE49-F238E27FC236}">
                <a16:creationId xmlns:a16="http://schemas.microsoft.com/office/drawing/2014/main" id="{DADB7386-538B-5551-D170-85C3FA03CA7D}"/>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10" name="Title 6">
            <a:extLst>
              <a:ext uri="{FF2B5EF4-FFF2-40B4-BE49-F238E27FC236}">
                <a16:creationId xmlns:a16="http://schemas.microsoft.com/office/drawing/2014/main" id="{1072B64E-60B0-1533-FAD0-47B1AAB56927}"/>
              </a:ext>
            </a:extLst>
          </p:cNvPr>
          <p:cNvSpPr txBox="1">
            <a:spLocks/>
          </p:cNvSpPr>
          <p:nvPr/>
        </p:nvSpPr>
        <p:spPr>
          <a:xfrm>
            <a:off x="169682" y="183037"/>
            <a:ext cx="108712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b="1">
                <a:solidFill>
                  <a:srgbClr val="775F55"/>
                </a:solidFill>
                <a:latin typeface="Calibri" panose="020F0502020204030204" pitchFamily="34" charset="0"/>
                <a:cs typeface="Calibri" panose="020F0502020204030204" pitchFamily="34" charset="0"/>
              </a:rPr>
              <a:t>Example:  Assurance 1 (Uses of Funds)</a:t>
            </a:r>
            <a:endParaRPr lang="en-US" sz="2000" i="1" dirty="0"/>
          </a:p>
        </p:txBody>
      </p:sp>
    </p:spTree>
    <p:extLst>
      <p:ext uri="{BB962C8B-B14F-4D97-AF65-F5344CB8AC3E}">
        <p14:creationId xmlns:p14="http://schemas.microsoft.com/office/powerpoint/2010/main" val="21311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682" y="183037"/>
            <a:ext cx="10871200" cy="990600"/>
          </a:xfrm>
        </p:spPr>
        <p:txBody>
          <a:bodyPr anchor="ctr">
            <a:normAutofit/>
          </a:bodyPr>
          <a:lstStyle/>
          <a:p>
            <a:r>
              <a:rPr kumimoji="0" lang="en-US" sz="3600" b="1" i="0" u="none" strike="noStrike" kern="1200" cap="none" spc="0" normalizeH="0" baseline="0" noProof="0" dirty="0">
                <a:ln>
                  <a:noFill/>
                </a:ln>
                <a:solidFill>
                  <a:srgbClr val="775F55"/>
                </a:solidFill>
                <a:effectLst/>
                <a:uLnTx/>
                <a:uFillTx/>
                <a:latin typeface="Calibri" panose="020F0502020204030204" pitchFamily="34" charset="0"/>
                <a:ea typeface="+mj-ea"/>
                <a:cs typeface="Calibri" panose="020F0502020204030204" pitchFamily="34" charset="0"/>
              </a:rPr>
              <a:t>Example:  Assurance 1 (Uses of Funds)</a:t>
            </a:r>
            <a:endParaRPr lang="en-US" sz="2000" i="1" dirty="0"/>
          </a:p>
        </p:txBody>
      </p:sp>
      <p:sp>
        <p:nvSpPr>
          <p:cNvPr id="8" name="Content Placeholder 7"/>
          <p:cNvSpPr>
            <a:spLocks noGrp="1"/>
          </p:cNvSpPr>
          <p:nvPr>
            <p:ph sz="quarter" idx="1"/>
          </p:nvPr>
        </p:nvSpPr>
        <p:spPr>
          <a:xfrm>
            <a:off x="169682" y="1741597"/>
            <a:ext cx="11679811" cy="2934098"/>
          </a:xfrm>
        </p:spPr>
        <p:txBody>
          <a:bodyPr>
            <a:noAutofit/>
          </a:bodyPr>
          <a:lstStyle/>
          <a:p>
            <a:pPr marL="0" lvl="1" indent="0">
              <a:lnSpc>
                <a:spcPct val="80000"/>
              </a:lnSpc>
              <a:spcBef>
                <a:spcPts val="0"/>
              </a:spcBef>
              <a:buNone/>
            </a:pPr>
            <a:r>
              <a:rPr lang="en-US" sz="2200" b="1" dirty="0">
                <a:latin typeface="Calibri" panose="020F0502020204030204" pitchFamily="34" charset="0"/>
                <a:cs typeface="Calibri" panose="020F0502020204030204" pitchFamily="34" charset="0"/>
              </a:rPr>
              <a:t>Grantees must tell HHS each September:</a:t>
            </a:r>
          </a:p>
          <a:p>
            <a:pPr marL="0" lvl="1" indent="0">
              <a:lnSpc>
                <a:spcPct val="80000"/>
              </a:lnSpc>
              <a:spcBef>
                <a:spcPts val="0"/>
              </a:spcBef>
              <a:buNone/>
            </a:pPr>
            <a:endParaRPr lang="en-US" sz="2200" b="1" dirty="0">
              <a:latin typeface="Calibri" panose="020F0502020204030204" pitchFamily="34" charset="0"/>
              <a:cs typeface="Calibri" panose="020F0502020204030204" pitchFamily="34" charset="0"/>
            </a:endParaRPr>
          </a:p>
          <a:p>
            <a:pPr marL="169863" lvl="1" indent="-169863">
              <a:lnSpc>
                <a:spcPct val="80000"/>
              </a:lnSpc>
              <a:spcBef>
                <a:spcPts val="0"/>
              </a:spcBef>
              <a:buClrTx/>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Which program components will be administered</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How much funding will be allocated to each component</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When each component will be offered (e.g., winter versus year-round crisis)</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What each program component will include (e.g., equipment repair or bill payment only)</a:t>
            </a:r>
            <a:endParaRPr lang="en-US" sz="1800" dirty="0">
              <a:latin typeface="Calibri" panose="020F0502020204030204" pitchFamily="34" charset="0"/>
              <a:cs typeface="Calibri" panose="020F0502020204030204" pitchFamily="34" charset="0"/>
            </a:endParaRPr>
          </a:p>
          <a:p>
            <a:pPr marL="285750" lvl="1" indent="0">
              <a:spcBef>
                <a:spcPts val="0"/>
              </a:spcBef>
              <a:buNone/>
            </a:pPr>
            <a:endParaRPr lang="en-US" sz="1800"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90000"/>
              </a:lnSpc>
              <a:spcBef>
                <a:spcPts val="0"/>
              </a:spcBef>
              <a:buNone/>
            </a:pPr>
            <a:endParaRPr lang="en-US" sz="1800" dirty="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15</a:t>
            </a:fld>
            <a:endParaRPr lang="en-US" sz="1400" b="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080350309"/>
              </p:ext>
            </p:extLst>
          </p:nvPr>
        </p:nvGraphicFramePr>
        <p:xfrm>
          <a:off x="1662967" y="4269830"/>
          <a:ext cx="8693239" cy="2346336"/>
        </p:xfrm>
        <a:graphic>
          <a:graphicData uri="http://schemas.openxmlformats.org/drawingml/2006/table">
            <a:tbl>
              <a:tblPr/>
              <a:tblGrid>
                <a:gridCol w="2411173">
                  <a:extLst>
                    <a:ext uri="{9D8B030D-6E8A-4147-A177-3AD203B41FA5}">
                      <a16:colId xmlns:a16="http://schemas.microsoft.com/office/drawing/2014/main" val="3290352599"/>
                    </a:ext>
                  </a:extLst>
                </a:gridCol>
                <a:gridCol w="2094022">
                  <a:extLst>
                    <a:ext uri="{9D8B030D-6E8A-4147-A177-3AD203B41FA5}">
                      <a16:colId xmlns:a16="http://schemas.microsoft.com/office/drawing/2014/main" val="350683241"/>
                    </a:ext>
                  </a:extLst>
                </a:gridCol>
                <a:gridCol w="2094022">
                  <a:extLst>
                    <a:ext uri="{9D8B030D-6E8A-4147-A177-3AD203B41FA5}">
                      <a16:colId xmlns:a16="http://schemas.microsoft.com/office/drawing/2014/main" val="795196099"/>
                    </a:ext>
                  </a:extLst>
                </a:gridCol>
                <a:gridCol w="2094022">
                  <a:extLst>
                    <a:ext uri="{9D8B030D-6E8A-4147-A177-3AD203B41FA5}">
                      <a16:colId xmlns:a16="http://schemas.microsoft.com/office/drawing/2014/main" val="982197065"/>
                    </a:ext>
                  </a:extLst>
                </a:gridCol>
              </a:tblGrid>
              <a:tr h="567588">
                <a:tc>
                  <a:txBody>
                    <a:bodyPr/>
                    <a:lstStyle/>
                    <a:p>
                      <a:pPr algn="l" rtl="0" fontAlgn="ctr"/>
                      <a:r>
                        <a:rPr lang="en-US" sz="1200" b="1" i="0" u="none" strike="noStrike" dirty="0">
                          <a:solidFill>
                            <a:srgbClr val="E3DED1"/>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 of State/Territory Grantees*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Lowest % of Funds Allocated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Highest % of Funds Allocated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extLst>
                  <a:ext uri="{0D108BD9-81ED-4DB2-BD59-A6C34878D82A}">
                    <a16:rowId xmlns:a16="http://schemas.microsoft.com/office/drawing/2014/main" val="3238453784"/>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Heating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51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extLst>
                  <a:ext uri="{0D108BD9-81ED-4DB2-BD59-A6C34878D82A}">
                    <a16:rowId xmlns:a16="http://schemas.microsoft.com/office/drawing/2014/main" val="1084456515"/>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Cooling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32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extLst>
                  <a:ext uri="{0D108BD9-81ED-4DB2-BD59-A6C34878D82A}">
                    <a16:rowId xmlns:a16="http://schemas.microsoft.com/office/drawing/2014/main" val="1620138300"/>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Crisis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54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extLst>
                  <a:ext uri="{0D108BD9-81ED-4DB2-BD59-A6C34878D82A}">
                    <a16:rowId xmlns:a16="http://schemas.microsoft.com/office/drawing/2014/main" val="3949641708"/>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Weatherization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53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extLst>
                  <a:ext uri="{0D108BD9-81ED-4DB2-BD59-A6C34878D82A}">
                    <a16:rowId xmlns:a16="http://schemas.microsoft.com/office/drawing/2014/main" val="575469555"/>
                  </a:ext>
                </a:extLst>
              </a:tr>
              <a:tr h="457200">
                <a:tc gridSpan="4">
                  <a:txBody>
                    <a:bodyPr/>
                    <a:lstStyle/>
                    <a:p>
                      <a:pPr algn="l" rtl="0" fontAlgn="ctr"/>
                      <a:r>
                        <a:rPr lang="en-US" sz="1400" b="0" i="1" u="none" strike="noStrike" dirty="0">
                          <a:solidFill>
                            <a:srgbClr val="000000"/>
                          </a:solidFill>
                          <a:effectLst/>
                          <a:latin typeface="Calibri" panose="020F0502020204030204" pitchFamily="34" charset="0"/>
                        </a:rPr>
                        <a:t>* Including America Samoa, Puerto Rico, and Washington DC</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pPr algn="l" rtl="0" fontAlgn="ctr"/>
                      <a:endParaRPr lang="en-US" sz="1400" b="0" i="1"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en-US" sz="1400" b="0"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611197"/>
                  </a:ext>
                </a:extLst>
              </a:tr>
            </a:tbl>
          </a:graphicData>
        </a:graphic>
      </p:graphicFrame>
      <p:sp>
        <p:nvSpPr>
          <p:cNvPr id="10" name="Slide Number Placeholder 2">
            <a:extLst>
              <a:ext uri="{FF2B5EF4-FFF2-40B4-BE49-F238E27FC236}">
                <a16:creationId xmlns:a16="http://schemas.microsoft.com/office/drawing/2014/main" id="{2C4392EF-928F-2B54-7248-B71A85F98C72}"/>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15</a:t>
            </a:fld>
            <a:endParaRPr lang="en-US" sz="1600" dirty="0">
              <a:ea typeface="+mn-ea"/>
            </a:endParaRPr>
          </a:p>
        </p:txBody>
      </p:sp>
      <p:sp>
        <p:nvSpPr>
          <p:cNvPr id="12" name="TextBox 11">
            <a:extLst>
              <a:ext uri="{FF2B5EF4-FFF2-40B4-BE49-F238E27FC236}">
                <a16:creationId xmlns:a16="http://schemas.microsoft.com/office/drawing/2014/main" id="{153AE054-ADD7-F7C6-6178-66614634BE49}"/>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Tree>
    <p:extLst>
      <p:ext uri="{BB962C8B-B14F-4D97-AF65-F5344CB8AC3E}">
        <p14:creationId xmlns:p14="http://schemas.microsoft.com/office/powerpoint/2010/main" val="29046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682" y="183037"/>
            <a:ext cx="10871200" cy="990600"/>
          </a:xfrm>
        </p:spPr>
        <p:txBody>
          <a:bodyPr anchor="ctr">
            <a:normAutofit/>
          </a:bodyPr>
          <a:lstStyle/>
          <a:p>
            <a:r>
              <a:rPr kumimoji="0" lang="en-US" sz="3600" b="1" i="0" u="none" strike="noStrike" kern="1200" cap="none" spc="0" normalizeH="0" baseline="0" noProof="0" dirty="0">
                <a:ln>
                  <a:noFill/>
                </a:ln>
                <a:solidFill>
                  <a:srgbClr val="775F55"/>
                </a:solidFill>
                <a:effectLst/>
                <a:uLnTx/>
                <a:uFillTx/>
                <a:latin typeface="Calibri" panose="020F0502020204030204" pitchFamily="34" charset="0"/>
                <a:ea typeface="+mj-ea"/>
                <a:cs typeface="Calibri" panose="020F0502020204030204" pitchFamily="34" charset="0"/>
              </a:rPr>
              <a:t>Example:  Assurance 1 (Uses of Funds)</a:t>
            </a:r>
            <a:endParaRPr lang="en-US" sz="2000" i="1" dirty="0"/>
          </a:p>
        </p:txBody>
      </p:sp>
      <p:sp>
        <p:nvSpPr>
          <p:cNvPr id="8" name="Content Placeholder 7"/>
          <p:cNvSpPr>
            <a:spLocks noGrp="1"/>
          </p:cNvSpPr>
          <p:nvPr>
            <p:ph sz="quarter" idx="1"/>
          </p:nvPr>
        </p:nvSpPr>
        <p:spPr>
          <a:xfrm>
            <a:off x="169682" y="1741597"/>
            <a:ext cx="11679811" cy="2934098"/>
          </a:xfrm>
        </p:spPr>
        <p:txBody>
          <a:bodyPr>
            <a:noAutofit/>
          </a:bodyPr>
          <a:lstStyle/>
          <a:p>
            <a:pPr marL="285750" lvl="1" indent="0">
              <a:spcBef>
                <a:spcPts val="0"/>
              </a:spcBef>
              <a:buNone/>
            </a:pPr>
            <a:endParaRPr lang="en-US" sz="1800"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90000"/>
              </a:lnSpc>
              <a:spcBef>
                <a:spcPts val="0"/>
              </a:spcBef>
              <a:buNone/>
            </a:pPr>
            <a:endParaRPr lang="en-US" sz="1800" dirty="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16</a:t>
            </a:fld>
            <a:endParaRPr lang="en-US" sz="1400" b="0" dirty="0">
              <a:latin typeface="Arial"/>
            </a:endParaRPr>
          </a:p>
        </p:txBody>
      </p:sp>
      <p:graphicFrame>
        <p:nvGraphicFramePr>
          <p:cNvPr id="6" name="Table 5">
            <a:extLst>
              <a:ext uri="{FF2B5EF4-FFF2-40B4-BE49-F238E27FC236}">
                <a16:creationId xmlns:a16="http://schemas.microsoft.com/office/drawing/2014/main" id="{5CEE65B7-724F-0EA7-5165-AB2D62FCB4EB}"/>
              </a:ext>
            </a:extLst>
          </p:cNvPr>
          <p:cNvGraphicFramePr>
            <a:graphicFrameLocks noGrp="1"/>
          </p:cNvGraphicFramePr>
          <p:nvPr>
            <p:extLst>
              <p:ext uri="{D42A27DB-BD31-4B8C-83A1-F6EECF244321}">
                <p14:modId xmlns:p14="http://schemas.microsoft.com/office/powerpoint/2010/main" val="1386136079"/>
              </p:ext>
            </p:extLst>
          </p:nvPr>
        </p:nvGraphicFramePr>
        <p:xfrm>
          <a:off x="973122" y="3761402"/>
          <a:ext cx="10265717" cy="2262378"/>
        </p:xfrm>
        <a:graphic>
          <a:graphicData uri="http://schemas.openxmlformats.org/drawingml/2006/table">
            <a:tbl>
              <a:tblPr firstRow="1" bandRow="1">
                <a:tableStyleId>{2D5ABB26-0587-4C30-8999-92F81FD0307C}</a:tableStyleId>
              </a:tblPr>
              <a:tblGrid>
                <a:gridCol w="1856668">
                  <a:extLst>
                    <a:ext uri="{9D8B030D-6E8A-4147-A177-3AD203B41FA5}">
                      <a16:colId xmlns:a16="http://schemas.microsoft.com/office/drawing/2014/main" val="4079345045"/>
                    </a:ext>
                  </a:extLst>
                </a:gridCol>
                <a:gridCol w="8409049">
                  <a:extLst>
                    <a:ext uri="{9D8B030D-6E8A-4147-A177-3AD203B41FA5}">
                      <a16:colId xmlns:a16="http://schemas.microsoft.com/office/drawing/2014/main" val="907846636"/>
                    </a:ext>
                  </a:extLst>
                </a:gridCol>
              </a:tblGrid>
              <a:tr h="1106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Need</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Calibri" panose="020F0502020204030204" pitchFamily="34" charset="0"/>
                          <a:cs typeface="Calibri" panose="020F0502020204030204" pitchFamily="34" charset="0"/>
                        </a:rPr>
                        <a:t>Are we turning away households from one</a:t>
                      </a:r>
                      <a:r>
                        <a:rPr lang="en-US" sz="1800" b="0" baseline="0" dirty="0">
                          <a:latin typeface="Calibri" panose="020F0502020204030204" pitchFamily="34" charset="0"/>
                          <a:cs typeface="Calibri" panose="020F0502020204030204" pitchFamily="34" charset="0"/>
                        </a:rPr>
                        <a:t> </a:t>
                      </a:r>
                      <a:r>
                        <a:rPr lang="en-US" sz="1800" b="0" dirty="0">
                          <a:latin typeface="Calibri" panose="020F0502020204030204" pitchFamily="34" charset="0"/>
                          <a:cs typeface="Calibri" panose="020F0502020204030204" pitchFamily="34" charset="0"/>
                        </a:rPr>
                        <a:t>component (e.g., heating) in order to keep another</a:t>
                      </a:r>
                      <a:r>
                        <a:rPr lang="en-US" sz="1800" b="0" baseline="0" dirty="0">
                          <a:latin typeface="Calibri" panose="020F0502020204030204" pitchFamily="34" charset="0"/>
                          <a:cs typeface="Calibri" panose="020F0502020204030204" pitchFamily="34" charset="0"/>
                        </a:rPr>
                        <a:t> (e.g., cooling)</a:t>
                      </a:r>
                      <a:r>
                        <a:rPr lang="en-US" sz="1800" b="0" dirty="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endParaRPr lang="en-US" sz="900" b="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Calibri" panose="020F0502020204030204" pitchFamily="34" charset="0"/>
                          <a:cs typeface="Calibri" panose="020F0502020204030204" pitchFamily="34" charset="0"/>
                        </a:rPr>
                        <a:t>Are we seeing an increase in households</a:t>
                      </a:r>
                      <a:r>
                        <a:rPr lang="en-US" sz="1800" b="0" baseline="0" dirty="0">
                          <a:latin typeface="Calibri" panose="020F0502020204030204" pitchFamily="34" charset="0"/>
                          <a:cs typeface="Calibri" panose="020F0502020204030204" pitchFamily="34" charset="0"/>
                        </a:rPr>
                        <a:t> with high energy usage or inoperable equipment that may warrant more crisis or weatherization services?</a:t>
                      </a:r>
                      <a:endParaRPr lang="en-US" sz="1800" b="0" dirty="0">
                        <a:latin typeface="Calibri" panose="020F050202020403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550128">
                <a:tc>
                  <a:txBody>
                    <a:bodyPr/>
                    <a:lstStyle/>
                    <a:p>
                      <a:r>
                        <a:rPr lang="en-US" sz="2400" b="1" dirty="0">
                          <a:latin typeface="Calibri" panose="020F0502020204030204" pitchFamily="34" charset="0"/>
                          <a:cs typeface="Calibri" panose="020F0502020204030204" pitchFamily="34" charset="0"/>
                        </a:rPr>
                        <a:t>Climate</a:t>
                      </a:r>
                      <a:endParaRPr lang="en-US" sz="2400"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Are more households requesting LIHEAP during months when the program hasn’t typically been offered (e.g., summer)?</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r h="550128">
                <a:tc>
                  <a:txBody>
                    <a:bodyPr/>
                    <a:lstStyle/>
                    <a:p>
                      <a:r>
                        <a:rPr lang="en-US" sz="2400" b="1" dirty="0">
                          <a:latin typeface="Calibri" panose="020F0502020204030204" pitchFamily="34" charset="0"/>
                          <a:cs typeface="Calibri" panose="020F0502020204030204" pitchFamily="34" charset="0"/>
                        </a:rPr>
                        <a:t>Resources</a:t>
                      </a:r>
                      <a:endParaRPr lang="en-US" sz="2400"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Do we have money left over at the end of each heating season that could fund cooling, summer crisis, or year-round crisis programs? </a:t>
                      </a:r>
                      <a:endParaRPr lang="en-US" sz="1800" i="1" dirty="0">
                        <a:solidFill>
                          <a:srgbClr val="969696"/>
                        </a:solidFill>
                        <a:latin typeface="Calibri" panose="020F050202020403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extLst>
                  <a:ext uri="{0D108BD9-81ED-4DB2-BD59-A6C34878D82A}">
                    <a16:rowId xmlns:a16="http://schemas.microsoft.com/office/drawing/2014/main" val="2990253492"/>
                  </a:ext>
                </a:extLst>
              </a:tr>
            </a:tbl>
          </a:graphicData>
        </a:graphic>
      </p:graphicFrame>
      <p:sp>
        <p:nvSpPr>
          <p:cNvPr id="10" name="Content Placeholder 7">
            <a:extLst>
              <a:ext uri="{FF2B5EF4-FFF2-40B4-BE49-F238E27FC236}">
                <a16:creationId xmlns:a16="http://schemas.microsoft.com/office/drawing/2014/main" id="{DE02AC88-C914-5641-E4B8-3F7EEC4CBBFB}"/>
              </a:ext>
            </a:extLst>
          </p:cNvPr>
          <p:cNvSpPr txBox="1">
            <a:spLocks/>
          </p:cNvSpPr>
          <p:nvPr/>
        </p:nvSpPr>
        <p:spPr>
          <a:xfrm>
            <a:off x="322082" y="1893997"/>
            <a:ext cx="11679811" cy="2934098"/>
          </a:xfrm>
          <a:prstGeom prst="rect">
            <a:avLst/>
          </a:prstGeom>
        </p:spPr>
        <p:txBody>
          <a:bodyPr vert="horz">
            <a:no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lvl="1" indent="-342900">
              <a:lnSpc>
                <a:spcPct val="80000"/>
              </a:lnSpc>
              <a:spcBef>
                <a:spcPts val="0"/>
              </a:spcBef>
              <a:buClr>
                <a:schemeClr val="tx1"/>
              </a:buClr>
              <a:buSzPct val="100000"/>
              <a:buFont typeface="Arial" panose="020B0604020202020204" pitchFamily="34" charset="0"/>
              <a:buChar char="•"/>
            </a:pPr>
            <a:r>
              <a:rPr lang="en-US" sz="2200" b="1" dirty="0">
                <a:latin typeface="Calibri" panose="020F0502020204030204" pitchFamily="34" charset="0"/>
                <a:cs typeface="Calibri" panose="020F0502020204030204" pitchFamily="34" charset="0"/>
              </a:rPr>
              <a:t>STATE LAW:  </a:t>
            </a:r>
            <a:r>
              <a:rPr lang="en-US" sz="2200" dirty="0">
                <a:latin typeface="Calibri" panose="020F0502020204030204" pitchFamily="34" charset="0"/>
                <a:cs typeface="Calibri" panose="020F0502020204030204" pitchFamily="34" charset="0"/>
              </a:rPr>
              <a:t>When determining how funds will be used, some grantees must consider state laws regarding implementation of certain LIHEAP components.  For example, some states have laws in place that require a certain portion of LIHEAP funds be used for LIHEAP weatherization.</a:t>
            </a:r>
          </a:p>
          <a:p>
            <a:pPr marL="342900" lvl="1" indent="-342900">
              <a:lnSpc>
                <a:spcPct val="80000"/>
              </a:lnSpc>
              <a:spcBef>
                <a:spcPts val="0"/>
              </a:spcBef>
              <a:buClr>
                <a:schemeClr val="tx2"/>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lnSpc>
                <a:spcPct val="80000"/>
              </a:lnSpc>
              <a:spcBef>
                <a:spcPts val="0"/>
              </a:spcBef>
              <a:buClr>
                <a:schemeClr val="tx1"/>
              </a:buClr>
              <a:buSzPct val="100000"/>
              <a:buFont typeface="Arial" panose="020B0604020202020204" pitchFamily="34" charset="0"/>
              <a:buChar char="•"/>
            </a:pPr>
            <a:r>
              <a:rPr lang="en-US" sz="2200" b="1" dirty="0">
                <a:latin typeface="Calibri" panose="020F0502020204030204" pitchFamily="34" charset="0"/>
                <a:cs typeface="Calibri" panose="020F0502020204030204" pitchFamily="34" charset="0"/>
              </a:rPr>
              <a:t>OTHER FACTORS:  </a:t>
            </a:r>
            <a:r>
              <a:rPr lang="en-US" sz="2200" dirty="0">
                <a:latin typeface="Calibri" panose="020F0502020204030204" pitchFamily="34" charset="0"/>
                <a:cs typeface="Calibri" panose="020F0502020204030204" pitchFamily="34" charset="0"/>
              </a:rPr>
              <a:t>In addition to federal and state laws, grantees must consider “other factors” when determining how to best use their LIHEAP funds, for example:</a:t>
            </a:r>
          </a:p>
          <a:p>
            <a:pPr marL="0" lvl="1" indent="0">
              <a:lnSpc>
                <a:spcPct val="80000"/>
              </a:lnSpc>
              <a:spcBef>
                <a:spcPts val="0"/>
              </a:spcBef>
              <a:buFont typeface="Wingdings 2"/>
              <a:buNone/>
            </a:pPr>
            <a:endParaRPr lang="en-US" sz="2200" b="1" dirty="0">
              <a:latin typeface="Calibri" panose="020F0502020204030204" pitchFamily="34" charset="0"/>
              <a:cs typeface="Calibri" panose="020F0502020204030204" pitchFamily="34" charset="0"/>
            </a:endParaRPr>
          </a:p>
        </p:txBody>
      </p:sp>
      <p:sp>
        <p:nvSpPr>
          <p:cNvPr id="9" name="Slide Number Placeholder 2">
            <a:extLst>
              <a:ext uri="{FF2B5EF4-FFF2-40B4-BE49-F238E27FC236}">
                <a16:creationId xmlns:a16="http://schemas.microsoft.com/office/drawing/2014/main" id="{CA0CADDC-90CD-B81D-6213-96FD8AB6FEA2}"/>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16</a:t>
            </a:fld>
            <a:endParaRPr lang="en-US" sz="1600" dirty="0">
              <a:ea typeface="+mn-ea"/>
            </a:endParaRPr>
          </a:p>
        </p:txBody>
      </p:sp>
      <p:sp>
        <p:nvSpPr>
          <p:cNvPr id="12" name="TextBox 11">
            <a:extLst>
              <a:ext uri="{FF2B5EF4-FFF2-40B4-BE49-F238E27FC236}">
                <a16:creationId xmlns:a16="http://schemas.microsoft.com/office/drawing/2014/main" id="{55C93943-9D7F-78EF-C51A-452D537BDA0F}"/>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Tree>
    <p:extLst>
      <p:ext uri="{BB962C8B-B14F-4D97-AF65-F5344CB8AC3E}">
        <p14:creationId xmlns:p14="http://schemas.microsoft.com/office/powerpoint/2010/main" val="35644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17</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81515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000548"/>
          </a:xfrm>
          <a:prstGeom prst="rect">
            <a:avLst/>
          </a:prstGeom>
          <a:noFill/>
        </p:spPr>
        <p:txBody>
          <a:bodyPr wrap="square">
            <a:spAutoFit/>
          </a:bodyPr>
          <a:lstStyle/>
          <a:p>
            <a:r>
              <a:rPr lang="en-US" sz="4000" b="1" dirty="0">
                <a:latin typeface="Calibri" pitchFamily="34" charset="0"/>
              </a:rPr>
              <a:t>LIHEAP Program Administration</a:t>
            </a:r>
          </a:p>
          <a:p>
            <a:endParaRPr lang="en-US" sz="2800" dirty="0">
              <a:latin typeface="Calibri" pitchFamily="34" charset="0"/>
            </a:endParaRPr>
          </a:p>
          <a:p>
            <a:r>
              <a:rPr lang="en-US" sz="2800" dirty="0">
                <a:latin typeface="Calibri" pitchFamily="34" charset="0"/>
              </a:rPr>
              <a:t>Lisa Goben</a:t>
            </a:r>
          </a:p>
          <a:p>
            <a:r>
              <a:rPr lang="en-US" sz="2800" dirty="0">
                <a:latin typeface="Calibri" pitchFamily="34" charset="0"/>
              </a:rPr>
              <a:t>Oregon Housing and Community Services</a:t>
            </a:r>
            <a:endParaRPr lang="en-US" sz="2800" dirty="0"/>
          </a:p>
        </p:txBody>
      </p:sp>
    </p:spTree>
    <p:extLst>
      <p:ext uri="{BB962C8B-B14F-4D97-AF65-F5344CB8AC3E}">
        <p14:creationId xmlns:p14="http://schemas.microsoft.com/office/powerpoint/2010/main" val="409004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309323"/>
            <a:ext cx="11173380" cy="3785652"/>
          </a:xfrm>
          <a:prstGeom prst="rect">
            <a:avLst/>
          </a:prstGeom>
          <a:noFill/>
        </p:spPr>
        <p:txBody>
          <a:bodyPr wrap="square">
            <a:spAutoFit/>
          </a:bodyPr>
          <a:lstStyle/>
          <a:p>
            <a:r>
              <a:rPr lang="en-US" sz="2800" dirty="0">
                <a:latin typeface="Calibri" pitchFamily="34" charset="0"/>
              </a:rPr>
              <a:t>In this section, we’ll cover:</a:t>
            </a:r>
          </a:p>
          <a:p>
            <a:endParaRPr lang="en-US" sz="2600" dirty="0">
              <a:latin typeface="Calibri"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How in Oregon… we incorporate federal statute, state law, and other local factors into the design and delivery of our LIHEAP program.</a:t>
            </a:r>
            <a:endParaRPr lang="en-US" sz="26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24071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Introduction, Session Objectives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2" name="TextBox 1">
            <a:extLst>
              <a:ext uri="{FF2B5EF4-FFF2-40B4-BE49-F238E27FC236}">
                <a16:creationId xmlns:a16="http://schemas.microsoft.com/office/drawing/2014/main" id="{9D865A24-B24C-FED5-0E56-3A40AC359FA1}"/>
              </a:ext>
            </a:extLst>
          </p:cNvPr>
          <p:cNvSpPr txBox="1"/>
          <p:nvPr/>
        </p:nvSpPr>
        <p:spPr>
          <a:xfrm>
            <a:off x="282804" y="1781664"/>
            <a:ext cx="11462994" cy="4216539"/>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After this session, participants will better understand:</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Some of the basic rules, guidelines, and considerations every grantee must account for when designing and delivering LIHEAP</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Different ways that various states, tribes, and territories interpret federal statute and state laws when implementing LIHEAP</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How to access the LIHEAP Virtual Library to learn more about LIHEAP Basics and Program Administration</a:t>
            </a:r>
          </a:p>
        </p:txBody>
      </p:sp>
    </p:spTree>
    <p:extLst>
      <p:ext uri="{BB962C8B-B14F-4D97-AF65-F5344CB8AC3E}">
        <p14:creationId xmlns:p14="http://schemas.microsoft.com/office/powerpoint/2010/main" val="82591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The LIHEAP Virtual Library</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27322" y="2061518"/>
            <a:ext cx="2491292" cy="4493538"/>
          </a:xfrm>
          <a:prstGeom prst="rect">
            <a:avLst/>
          </a:prstGeom>
          <a:noFill/>
        </p:spPr>
        <p:txBody>
          <a:bodyPr wrap="square">
            <a:spAutoFit/>
          </a:bodyPr>
          <a:lstStyle/>
          <a:p>
            <a:r>
              <a:rPr lang="en-US" sz="2600" dirty="0">
                <a:latin typeface="Calibri" pitchFamily="34" charset="0"/>
              </a:rPr>
              <a:t>Both during and after this session, participants can learn more by visiting the </a:t>
            </a:r>
            <a:r>
              <a:rPr lang="en-US" sz="2600" b="1" dirty="0">
                <a:latin typeface="Calibri" pitchFamily="34" charset="0"/>
              </a:rPr>
              <a:t>“Program Administration” area of the LIHEAP Virtual Library. </a:t>
            </a:r>
          </a:p>
        </p:txBody>
      </p:sp>
      <p:cxnSp>
        <p:nvCxnSpPr>
          <p:cNvPr id="10" name="Straight Arrow Connector 9">
            <a:extLst>
              <a:ext uri="{FF2B5EF4-FFF2-40B4-BE49-F238E27FC236}">
                <a16:creationId xmlns:a16="http://schemas.microsoft.com/office/drawing/2014/main" id="{25F73330-D4CA-436C-DBDC-438F5B472878}"/>
              </a:ext>
            </a:extLst>
          </p:cNvPr>
          <p:cNvCxnSpPr>
            <a:cxnSpLocks/>
          </p:cNvCxnSpPr>
          <p:nvPr/>
        </p:nvCxnSpPr>
        <p:spPr>
          <a:xfrm>
            <a:off x="2663072" y="3612907"/>
            <a:ext cx="124905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F19CBD-1598-519E-417D-E89C35FF703E}"/>
              </a:ext>
            </a:extLst>
          </p:cNvPr>
          <p:cNvSpPr/>
          <p:nvPr/>
        </p:nvSpPr>
        <p:spPr>
          <a:xfrm>
            <a:off x="4157221" y="2061518"/>
            <a:ext cx="7513163" cy="379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Screenshot here</a:t>
            </a:r>
          </a:p>
        </p:txBody>
      </p:sp>
      <p:pic>
        <p:nvPicPr>
          <p:cNvPr id="13" name="Picture 12">
            <a:extLst>
              <a:ext uri="{FF2B5EF4-FFF2-40B4-BE49-F238E27FC236}">
                <a16:creationId xmlns:a16="http://schemas.microsoft.com/office/drawing/2014/main" id="{D0EBFA85-7522-763E-0F2C-E994BEE10D28}"/>
              </a:ext>
            </a:extLst>
          </p:cNvPr>
          <p:cNvPicPr>
            <a:picLocks noChangeAspect="1"/>
          </p:cNvPicPr>
          <p:nvPr/>
        </p:nvPicPr>
        <p:blipFill>
          <a:blip r:embed="rId3"/>
          <a:stretch>
            <a:fillRect/>
          </a:stretch>
        </p:blipFill>
        <p:spPr>
          <a:xfrm>
            <a:off x="3952245" y="1870745"/>
            <a:ext cx="8084874" cy="4186106"/>
          </a:xfrm>
          <a:prstGeom prst="rect">
            <a:avLst/>
          </a:prstGeom>
        </p:spPr>
      </p:pic>
    </p:spTree>
    <p:extLst>
      <p:ext uri="{BB962C8B-B14F-4D97-AF65-F5344CB8AC3E}">
        <p14:creationId xmlns:p14="http://schemas.microsoft.com/office/powerpoint/2010/main" val="294770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Common Grantee Tasks/Activities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4893647"/>
          </a:xfrm>
          <a:prstGeom prst="rect">
            <a:avLst/>
          </a:prstGeom>
          <a:noFill/>
        </p:spPr>
        <p:txBody>
          <a:bodyPr wrap="square">
            <a:spAutoFit/>
          </a:bodyPr>
          <a:lstStyle/>
          <a:p>
            <a:r>
              <a:rPr lang="en-US" sz="2600" dirty="0">
                <a:latin typeface="Calibri" pitchFamily="34" charset="0"/>
              </a:rPr>
              <a:t>In order to comply with statute, there are certain common tasks and activities LIHEAP grantees must undertake each year.  These include:</a:t>
            </a:r>
          </a:p>
          <a:p>
            <a:endParaRPr lang="en-US" sz="2600" b="1" dirty="0">
              <a:latin typeface="Calibri" pitchFamily="34" charset="0"/>
            </a:endParaRPr>
          </a:p>
          <a:p>
            <a:pPr marL="457200" indent="-457200">
              <a:buFont typeface="Arial" panose="020B0604020202020204" pitchFamily="34" charset="0"/>
              <a:buChar char="•"/>
            </a:pPr>
            <a:r>
              <a:rPr lang="en-US" sz="2600" dirty="0">
                <a:latin typeface="Calibri" pitchFamily="34" charset="0"/>
              </a:rPr>
              <a:t>Completing the LIHEAP Model Plan (LIHEAP Funding Application)</a:t>
            </a:r>
          </a:p>
          <a:p>
            <a:pPr marL="457200" indent="-457200">
              <a:buFont typeface="Arial" panose="020B0604020202020204" pitchFamily="34" charset="0"/>
              <a:buChar char="•"/>
            </a:pPr>
            <a:endParaRPr lang="en-US" sz="2600" dirty="0">
              <a:latin typeface="Calibri" pitchFamily="34" charset="0"/>
            </a:endParaRPr>
          </a:p>
          <a:p>
            <a:pPr marL="457200" indent="-457200">
              <a:buFont typeface="Arial" panose="020B0604020202020204" pitchFamily="34" charset="0"/>
              <a:buChar char="•"/>
            </a:pPr>
            <a:r>
              <a:rPr lang="en-US" sz="2600" dirty="0">
                <a:latin typeface="Calibri" pitchFamily="34" charset="0"/>
              </a:rPr>
              <a:t>Executing Subgrantee Agreements</a:t>
            </a:r>
          </a:p>
          <a:p>
            <a:pPr marL="457200" indent="-457200">
              <a:buFont typeface="Arial" panose="020B0604020202020204" pitchFamily="34" charset="0"/>
              <a:buChar char="•"/>
            </a:pPr>
            <a:endParaRPr lang="en-US" sz="2600" dirty="0">
              <a:latin typeface="Calibri" pitchFamily="34" charset="0"/>
            </a:endParaRPr>
          </a:p>
          <a:p>
            <a:pPr marL="457200" indent="-457200">
              <a:buFont typeface="Arial" panose="020B0604020202020204" pitchFamily="34" charset="0"/>
              <a:buChar char="•"/>
            </a:pPr>
            <a:r>
              <a:rPr lang="en-US" sz="2600" dirty="0">
                <a:latin typeface="Calibri" pitchFamily="34" charset="0"/>
              </a:rPr>
              <a:t>Compiling and Submitting Required Reports</a:t>
            </a:r>
          </a:p>
          <a:p>
            <a:endParaRPr lang="en-US" sz="2600" b="1" dirty="0">
              <a:latin typeface="Calibri" pitchFamily="34" charset="0"/>
            </a:endParaRPr>
          </a:p>
          <a:p>
            <a:r>
              <a:rPr lang="en-US" sz="2600" b="1" dirty="0">
                <a:latin typeface="Calibri" pitchFamily="34" charset="0"/>
              </a:rPr>
              <a:t>While these tasks may be common among grantees, the methods used by each state, tribe, or territory to complete these tasks often look very different.</a:t>
            </a:r>
          </a:p>
          <a:p>
            <a:endParaRPr lang="en-US" sz="2600" b="1" dirty="0">
              <a:latin typeface="Calibri" pitchFamily="34" charset="0"/>
            </a:endParaRPr>
          </a:p>
        </p:txBody>
      </p:sp>
    </p:spTree>
    <p:extLst>
      <p:ext uri="{BB962C8B-B14F-4D97-AF65-F5344CB8AC3E}">
        <p14:creationId xmlns:p14="http://schemas.microsoft.com/office/powerpoint/2010/main" val="424851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278094"/>
          </a:xfrm>
          <a:prstGeom prst="rect">
            <a:avLst/>
          </a:prstGeom>
          <a:noFill/>
        </p:spPr>
        <p:txBody>
          <a:bodyPr wrap="square">
            <a:spAutoFit/>
          </a:bodyPr>
          <a:lstStyle/>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As mentioned earlier in this presentation, the LIHEAP Statute requires that grantees submit a model plan (LIHEAP application) each September.  The model plan spells out how we as a state will implement LIHEAP and assure that the conditions outlined in the federal statute will be met.  </a:t>
            </a:r>
          </a:p>
          <a:p>
            <a:pPr marL="339725" indent="-33972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However, the process of completing our Model Plan is as important as the plan itself.  </a:t>
            </a:r>
            <a:r>
              <a:rPr lang="en-US" sz="2400" b="1" dirty="0">
                <a:latin typeface="Calibri" panose="020F0502020204030204" pitchFamily="34" charset="0"/>
                <a:cs typeface="Calibri" panose="020F0502020204030204" pitchFamily="34" charset="0"/>
              </a:rPr>
              <a:t>Assurance 12 of the LIHEAP Statute </a:t>
            </a:r>
            <a:r>
              <a:rPr lang="en-US" sz="2400" i="1" dirty="0">
                <a:solidFill>
                  <a:srgbClr val="0070C0"/>
                </a:solidFill>
                <a:latin typeface="Calibri" panose="020F0502020204030204" pitchFamily="34" charset="0"/>
                <a:cs typeface="Calibri" panose="020F0502020204030204" pitchFamily="34" charset="0"/>
              </a:rPr>
              <a:t>(</a:t>
            </a:r>
            <a:r>
              <a:rPr lang="en-US" sz="2400" i="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2605(b)(12) of </a:t>
            </a:r>
            <a:r>
              <a:rPr lang="en-US" sz="2400" i="1" u="sng" dirty="0">
                <a:solidFill>
                  <a:srgbClr val="0070C0"/>
                </a:solidFill>
                <a:latin typeface="Calibri" panose="020F0502020204030204" pitchFamily="34" charset="0"/>
                <a:cs typeface="Calibri" panose="020F0502020204030204" pitchFamily="34" charset="0"/>
              </a:rPr>
              <a:t>LIHEAP Act, 42 U.S.C. § 8624(b)(12))</a:t>
            </a:r>
            <a:r>
              <a:rPr lang="en-US" sz="2400" dirty="0">
                <a:latin typeface="Calibri" panose="020F0502020204030204" pitchFamily="34" charset="0"/>
                <a:cs typeface="Calibri" panose="020F0502020204030204" pitchFamily="34" charset="0"/>
              </a:rPr>
              <a:t> states that:</a:t>
            </a:r>
          </a:p>
          <a:p>
            <a:endParaRPr lang="en-US" sz="2400" b="1" dirty="0">
              <a:latin typeface="Calibri" panose="020F0502020204030204" pitchFamily="34" charset="0"/>
              <a:cs typeface="Calibri" panose="020F0502020204030204" pitchFamily="34" charset="0"/>
            </a:endParaRPr>
          </a:p>
          <a:p>
            <a:pPr marL="339725"/>
            <a:r>
              <a:rPr lang="en-US" sz="2600" b="1" dirty="0">
                <a:latin typeface="Calibri" panose="020F0502020204030204" pitchFamily="34" charset="0"/>
                <a:cs typeface="Calibri" panose="020F0502020204030204" pitchFamily="34" charset="0"/>
              </a:rPr>
              <a:t>“Grantees must provide for timely and meaningful public participation in the development of the LIHEAP model plan.”</a:t>
            </a:r>
          </a:p>
        </p:txBody>
      </p:sp>
    </p:spTree>
    <p:extLst>
      <p:ext uri="{BB962C8B-B14F-4D97-AF65-F5344CB8AC3E}">
        <p14:creationId xmlns:p14="http://schemas.microsoft.com/office/powerpoint/2010/main" val="198085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9" name="TextBox 8">
            <a:extLst>
              <a:ext uri="{FF2B5EF4-FFF2-40B4-BE49-F238E27FC236}">
                <a16:creationId xmlns:a16="http://schemas.microsoft.com/office/drawing/2014/main" id="{6887511A-CB47-BA24-14CC-4204E6B9C7FD}"/>
              </a:ext>
            </a:extLst>
          </p:cNvPr>
          <p:cNvSpPr txBox="1"/>
          <p:nvPr/>
        </p:nvSpPr>
        <p:spPr>
          <a:xfrm>
            <a:off x="226244" y="1916090"/>
            <a:ext cx="11359298" cy="4524315"/>
          </a:xfrm>
          <a:prstGeom prst="rect">
            <a:avLst/>
          </a:prstGeom>
          <a:noFill/>
        </p:spPr>
        <p:txBody>
          <a:bodyPr wrap="square">
            <a:spAutoFit/>
          </a:bodyPr>
          <a:lstStyle/>
          <a:p>
            <a:pPr marL="292100" lvl="1" indent="-292100">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Many grantees, including us in Oregon, begin working on the model plan in the late winter or early spring.  This allows the Model Plan to be made available to the public with plenty of time for review and comment.</a:t>
            </a:r>
          </a:p>
          <a:p>
            <a:pPr marL="292100" lvl="1" indent="-292100">
              <a:spcBef>
                <a:spcPts val="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92100" lvl="1" indent="-292100">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Some grantees engage local agencies and/or major stakeholders to consider new policy and develop revisions to the previous year’s Model Plan.  </a:t>
            </a:r>
          </a:p>
          <a:p>
            <a:pPr marL="0" lvl="1">
              <a:spcBef>
                <a:spcPts val="0"/>
              </a:spcBef>
            </a:pPr>
            <a:endParaRPr lang="en-US" sz="2400" dirty="0">
              <a:latin typeface="Calibri" panose="020F0502020204030204" pitchFamily="34" charset="0"/>
              <a:cs typeface="Calibri" panose="020F0502020204030204" pitchFamily="34" charset="0"/>
            </a:endParaRPr>
          </a:p>
          <a:p>
            <a:pPr marL="744538" lvl="1" indent="-461963">
              <a:spcBef>
                <a:spcPts val="0"/>
              </a:spcBef>
              <a:buFont typeface="Wingdings" panose="05000000000000000000" pitchFamily="2" charset="2"/>
              <a:buChar char="Ø"/>
            </a:pPr>
            <a:r>
              <a:rPr lang="en-US" sz="2400" dirty="0">
                <a:latin typeface="Calibri" panose="020F0502020204030204" pitchFamily="34" charset="0"/>
                <a:cs typeface="Calibri" panose="020F0502020204030204" pitchFamily="34" charset="0"/>
              </a:rPr>
              <a:t>For example, in Oregon, we typically hold a meeting each Spring with our subgrantees to review “what worked and what didn’t.” We also review with our utilities as well. The feedback gleaned from these meetings is used in the development of our model plan for the next year, and in the review of our statewide LIHEAP Policy and Procedures manual.</a:t>
            </a:r>
          </a:p>
        </p:txBody>
      </p:sp>
    </p:spTree>
    <p:extLst>
      <p:ext uri="{BB962C8B-B14F-4D97-AF65-F5344CB8AC3E}">
        <p14:creationId xmlns:p14="http://schemas.microsoft.com/office/powerpoint/2010/main" val="88081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9" name="TextBox 8">
            <a:extLst>
              <a:ext uri="{FF2B5EF4-FFF2-40B4-BE49-F238E27FC236}">
                <a16:creationId xmlns:a16="http://schemas.microsoft.com/office/drawing/2014/main" id="{6887511A-CB47-BA24-14CC-4204E6B9C7FD}"/>
              </a:ext>
            </a:extLst>
          </p:cNvPr>
          <p:cNvSpPr txBox="1"/>
          <p:nvPr/>
        </p:nvSpPr>
        <p:spPr>
          <a:xfrm>
            <a:off x="299825" y="1692874"/>
            <a:ext cx="11592350" cy="4585871"/>
          </a:xfrm>
          <a:prstGeom prst="rect">
            <a:avLst/>
          </a:prstGeom>
          <a:noFill/>
        </p:spPr>
        <p:txBody>
          <a:bodyPr wrap="square">
            <a:spAutoFit/>
          </a:bodyPr>
          <a:lstStyle/>
          <a:p>
            <a:pPr marL="285750" lvl="1" indent="-285750">
              <a:spcBef>
                <a:spcPts val="0"/>
              </a:spcBef>
              <a:buFont typeface="Arial" panose="020B0604020202020204" pitchFamily="34" charset="0"/>
              <a:buChar char="•"/>
            </a:pPr>
            <a:r>
              <a:rPr lang="en-US" sz="2600" b="1" dirty="0">
                <a:latin typeface="Calibri" panose="020F0502020204030204" pitchFamily="34" charset="0"/>
                <a:cs typeface="Calibri" panose="020F0502020204030204" pitchFamily="34" charset="0"/>
              </a:rPr>
              <a:t>Other examples of how grantees assure “timely and meaningful” public participation might include:</a:t>
            </a:r>
          </a:p>
          <a:p>
            <a:pPr lvl="1" indent="-401638">
              <a:spcBef>
                <a:spcPts val="0"/>
              </a:spcBef>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Presenting the plan to existing stakeholder groups (e.g., advisory committees)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Holding “listening sessions” or hearings in geographically accessible locations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Allowing alternative forms of feedback (e.g., email, public webinars, online forums)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Facilitating community meetings in underserved locations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Asking advocates or “gatekeepers” to sponsor meetings in hard-to-reach areas</a:t>
            </a:r>
          </a:p>
        </p:txBody>
      </p:sp>
    </p:spTree>
    <p:extLst>
      <p:ext uri="{BB962C8B-B14F-4D97-AF65-F5344CB8AC3E}">
        <p14:creationId xmlns:p14="http://schemas.microsoft.com/office/powerpoint/2010/main" val="335415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524315"/>
          </a:xfrm>
          <a:prstGeom prst="rect">
            <a:avLst/>
          </a:prstGeom>
          <a:noFill/>
        </p:spPr>
        <p:txBody>
          <a:bodyPr wrap="square">
            <a:spAutoFit/>
          </a:bodyPr>
          <a:lstStyle/>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Like many states, Oregon opts to use local agencies to deliver LIHEAP services.  In Oregon, state law requires that we use Community Action agencies for delivery of LIHEAP.</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Subgrantees are required to comply with the federal LIHEAP statute and state LIHEAP laws.  Therefore, in Oregon, we ask our subgrantees to submit an annual workplan that is somewhat similar to the LIHEAP model plan we complete each year as a state. </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Among other responsibilities, each local agency is asked to outline how they will comply with assurances related to </a:t>
            </a:r>
            <a:r>
              <a:rPr lang="en-US" sz="2400" b="1" dirty="0">
                <a:latin typeface="Calibri" panose="020F0502020204030204" pitchFamily="34" charset="0"/>
                <a:cs typeface="Calibri" panose="020F0502020204030204" pitchFamily="34" charset="0"/>
              </a:rPr>
              <a:t>Outreach (Assurance 3)</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Coordination of Services with Other Service Providers (Assurance 4)</a:t>
            </a:r>
            <a:r>
              <a:rPr lang="en-US" sz="2400" dirty="0">
                <a:latin typeface="Calibri" panose="020F0502020204030204" pitchFamily="34" charset="0"/>
                <a:cs typeface="Calibri" panose="020F0502020204030204" pitchFamily="34" charset="0"/>
              </a:rPr>
              <a:t>, and how they assure </a:t>
            </a:r>
            <a:r>
              <a:rPr lang="en-US" sz="2400" b="1" dirty="0">
                <a:latin typeface="Calibri" panose="020F0502020204030204" pitchFamily="34" charset="0"/>
                <a:cs typeface="Calibri" panose="020F0502020204030204" pitchFamily="34" charset="0"/>
              </a:rPr>
              <a:t>Timely Benefits (Assurance 5).</a:t>
            </a:r>
          </a:p>
        </p:txBody>
      </p:sp>
    </p:spTree>
    <p:extLst>
      <p:ext uri="{BB962C8B-B14F-4D97-AF65-F5344CB8AC3E}">
        <p14:creationId xmlns:p14="http://schemas.microsoft.com/office/powerpoint/2010/main" val="89662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believe that allowing each local subgrantee to submit their own work plan is advantageous because: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687388" indent="-347663">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It gives each agency the flexibility to meet the unique needs of their individual communities.  We know that what works well in an urban area such as Portland may not work as well in a more rural area.</a:t>
            </a:r>
          </a:p>
          <a:p>
            <a:pPr marL="687388" indent="-347663">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87388" indent="-347663">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It gives us the information needed to conduct thorough monitoring.  While some state policies and procedures are hard and fast—the work plan gives us the details needed to monitor those areas where more flexibility is allowed.  Subgrantees are expected to run their program as they’ve spelled out in their work plans and submit amendments if things change.</a:t>
            </a:r>
          </a:p>
        </p:txBody>
      </p:sp>
    </p:spTree>
    <p:extLst>
      <p:ext uri="{BB962C8B-B14F-4D97-AF65-F5344CB8AC3E}">
        <p14:creationId xmlns:p14="http://schemas.microsoft.com/office/powerpoint/2010/main" val="1026456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9" name="TextBox 8">
            <a:extLst>
              <a:ext uri="{FF2B5EF4-FFF2-40B4-BE49-F238E27FC236}">
                <a16:creationId xmlns:a16="http://schemas.microsoft.com/office/drawing/2014/main" id="{6887511A-CB47-BA24-14CC-4204E6B9C7FD}"/>
              </a:ext>
            </a:extLst>
          </p:cNvPr>
          <p:cNvSpPr txBox="1"/>
          <p:nvPr/>
        </p:nvSpPr>
        <p:spPr>
          <a:xfrm>
            <a:off x="299825" y="1793542"/>
            <a:ext cx="11592350" cy="4585871"/>
          </a:xfrm>
          <a:prstGeom prst="rect">
            <a:avLst/>
          </a:prstGeom>
          <a:noFill/>
        </p:spPr>
        <p:txBody>
          <a:bodyPr wrap="square">
            <a:spAutoFit/>
          </a:bodyPr>
          <a:lstStyle/>
          <a:p>
            <a:pPr marL="285750" lvl="1" indent="-285750">
              <a:spcBef>
                <a:spcPts val="0"/>
              </a:spcBef>
              <a:buFont typeface="Arial" panose="020B0604020202020204" pitchFamily="34" charset="0"/>
              <a:buChar char="•"/>
            </a:pPr>
            <a:r>
              <a:rPr lang="en-US" sz="2600" b="1" dirty="0">
                <a:latin typeface="Calibri" panose="020F0502020204030204" pitchFamily="34" charset="0"/>
                <a:cs typeface="Calibri" panose="020F0502020204030204" pitchFamily="34" charset="0"/>
              </a:rPr>
              <a:t>While not all grantees ask their subgrantees to submit work plans, many (including Oregon) execute subgrantee contracts that at minimum outline:</a:t>
            </a:r>
          </a:p>
          <a:p>
            <a:pPr lvl="1" indent="-401638">
              <a:spcBef>
                <a:spcPts val="0"/>
              </a:spcBef>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25475" lvl="1" indent="-34290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Budget and allowable expenditures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Methods for determining and disbursing benefits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Required fiscal procedures/accounting practices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Mandatory data collection and reporting</a:t>
            </a:r>
          </a:p>
          <a:p>
            <a:pPr marL="282575" lvl="1">
              <a:buSzPct val="80000"/>
            </a:pPr>
            <a:endParaRPr lang="en-US" sz="2300" dirty="0">
              <a:latin typeface="Calibri" panose="020F0502020204030204" pitchFamily="34" charset="0"/>
              <a:cs typeface="Calibri" panose="020F0502020204030204" pitchFamily="34" charset="0"/>
            </a:endParaRPr>
          </a:p>
          <a:p>
            <a:pPr marL="631825" lvl="1" indent="-349250">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Monitoring and auditing procedures</a:t>
            </a:r>
          </a:p>
        </p:txBody>
      </p:sp>
    </p:spTree>
    <p:extLst>
      <p:ext uri="{BB962C8B-B14F-4D97-AF65-F5344CB8AC3E}">
        <p14:creationId xmlns:p14="http://schemas.microsoft.com/office/powerpoint/2010/main" val="201120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5343001"/>
          </a:xfrm>
          <a:prstGeom prst="rect">
            <a:avLst/>
          </a:prstGeom>
          <a:noFill/>
        </p:spPr>
        <p:txBody>
          <a:bodyPr wrap="square">
            <a:spAutoFit/>
          </a:bodyPr>
          <a:lstStyle/>
          <a:p>
            <a:pPr marL="339725" indent="-339725">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14 </a:t>
            </a:r>
            <a:r>
              <a:rPr lang="en-US" sz="2400" dirty="0">
                <a:latin typeface="Calibri" panose="020F0502020204030204" pitchFamily="34" charset="0"/>
                <a:cs typeface="Calibri" panose="020F0502020204030204" pitchFamily="34" charset="0"/>
              </a:rPr>
              <a:t>(Section 2605(b)(14) </a:t>
            </a:r>
            <a:r>
              <a:rPr lang="en-US" sz="2400" i="1" dirty="0">
                <a:latin typeface="Calibri" panose="020F0502020204030204" pitchFamily="34" charset="0"/>
                <a:cs typeface="Calibri" panose="020F0502020204030204" pitchFamily="34" charset="0"/>
              </a:rPr>
              <a:t>of LIHEAP Act, 42 U.S.C. § 8624(b)(14)) </a:t>
            </a:r>
            <a:r>
              <a:rPr lang="en-US" sz="2400" dirty="0">
                <a:latin typeface="Calibri" panose="020F0502020204030204" pitchFamily="34" charset="0"/>
                <a:cs typeface="Calibri" panose="020F0502020204030204" pitchFamily="34" charset="0"/>
              </a:rPr>
              <a:t>says that the grantee </a:t>
            </a:r>
            <a:r>
              <a:rPr lang="en-US" sz="2400" b="1" dirty="0">
                <a:latin typeface="Calibri" panose="020F0502020204030204" pitchFamily="34" charset="0"/>
                <a:cs typeface="Calibri" panose="020F0502020204030204" pitchFamily="34" charset="0"/>
              </a:rPr>
              <a:t>must cooperate with the Secretary with respect to data collecting and reporting</a:t>
            </a:r>
            <a:r>
              <a:rPr lang="en-US" sz="2400" dirty="0">
                <a:latin typeface="Calibri" panose="020F0502020204030204" pitchFamily="34" charset="0"/>
                <a:cs typeface="Calibri" panose="020F0502020204030204" pitchFamily="34" charset="0"/>
              </a:rPr>
              <a:t> under section 2610 of the LIHEAP Act.  This includes:</a:t>
            </a:r>
          </a:p>
          <a:p>
            <a:endParaRPr lang="en-US" dirty="0">
              <a:latin typeface="Calibri" panose="020F0502020204030204" pitchFamily="34" charset="0"/>
              <a:cs typeface="Calibri" panose="020F0502020204030204" pitchFamily="34" charset="0"/>
            </a:endParaRPr>
          </a:p>
          <a:p>
            <a:pPr marL="0" indent="0">
              <a:lnSpc>
                <a:spcPct val="80000"/>
              </a:lnSpc>
              <a:spcBef>
                <a:spcPts val="0"/>
              </a:spcBef>
              <a:buNone/>
            </a:pPr>
            <a:endParaRPr lang="en-US" sz="400" dirty="0"/>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Information concerning home energy consumption</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amount, cost and type of fuels used for households eligible for LIHEAP assistance </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type of fuel used by various income groups</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number and income levels of households assisted with LIHEAP</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number of households which received LIHEAP and include one or more individuals who are 60 years or older or disabled or include young children</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impact of each State's program on recipient and eligible households</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18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Oregon, we have a statewide central database that all subgrantee agencies are required to use.  This requirement is outlined in the subgrantee agreement.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system has a number of canned reports, as well as some ad hoc reports that are available upon request—both of which are accessible to all local agencies and state staff.</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have one tribe that opts to use our state database to assure non-duplication of benefits.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Federally required reports are all run at the state level. The state agency requests LIHEAP Performance Measure data (annual cost and consumption) from energy vendors at the end of each fiscal year.</a:t>
            </a:r>
          </a:p>
        </p:txBody>
      </p:sp>
    </p:spTree>
    <p:extLst>
      <p:ext uri="{BB962C8B-B14F-4D97-AF65-F5344CB8AC3E}">
        <p14:creationId xmlns:p14="http://schemas.microsoft.com/office/powerpoint/2010/main" val="167758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Topics, Presenters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1B8B0683-6016-3539-0C2A-A496B3466EF0}"/>
              </a:ext>
            </a:extLst>
          </p:cNvPr>
          <p:cNvSpPr txBox="1"/>
          <p:nvPr/>
        </p:nvSpPr>
        <p:spPr>
          <a:xfrm>
            <a:off x="169682" y="1743923"/>
            <a:ext cx="12022318" cy="4970591"/>
          </a:xfrm>
          <a:prstGeom prst="rect">
            <a:avLst/>
          </a:prstGeom>
          <a:noFill/>
        </p:spPr>
        <p:txBody>
          <a:bodyPr wrap="square" rtlCol="0">
            <a:spAutoFit/>
          </a:bodyPr>
          <a:lstStyle/>
          <a:p>
            <a:pPr marL="285750" indent="-285750">
              <a:buFont typeface="Arial" panose="020B0604020202020204" pitchFamily="34" charset="0"/>
              <a:buChar char="•"/>
            </a:pPr>
            <a:r>
              <a:rPr lang="en-US" sz="2700" b="1" dirty="0">
                <a:latin typeface="Calibri" panose="020F0502020204030204" pitchFamily="34" charset="0"/>
                <a:cs typeface="Calibri" panose="020F0502020204030204" pitchFamily="34" charset="0"/>
              </a:rPr>
              <a:t>Program Basics—Federal Statute, State Law, and Other Considerations</a:t>
            </a:r>
          </a:p>
          <a:p>
            <a:pPr marL="282575" indent="-282575">
              <a:spcBef>
                <a:spcPts val="800"/>
              </a:spcBef>
            </a:pPr>
            <a:r>
              <a:rPr lang="en-US" sz="2700" dirty="0">
                <a:latin typeface="Calibri" panose="020F0502020204030204" pitchFamily="34" charset="0"/>
                <a:cs typeface="Calibri" panose="020F0502020204030204" pitchFamily="34" charset="0"/>
              </a:rPr>
              <a:t>	</a:t>
            </a:r>
            <a:r>
              <a:rPr lang="en-US" sz="2700" i="1" dirty="0">
                <a:latin typeface="Calibri" panose="020F0502020204030204" pitchFamily="34" charset="0"/>
                <a:cs typeface="Calibri" panose="020F0502020204030204" pitchFamily="34" charset="0"/>
              </a:rPr>
              <a:t>Melissa Torgerson, VERVE </a:t>
            </a:r>
          </a:p>
          <a:p>
            <a:endParaRPr lang="en-US" sz="27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700" b="1" dirty="0">
                <a:latin typeface="Calibri" panose="020F0502020204030204" pitchFamily="34" charset="0"/>
                <a:cs typeface="Calibri" panose="020F0502020204030204" pitchFamily="34" charset="0"/>
              </a:rPr>
              <a:t>Program Administration—Accounting for Statute in LIHEAP Design, Delivery</a:t>
            </a:r>
          </a:p>
          <a:p>
            <a:pPr marL="282575">
              <a:spcBef>
                <a:spcPts val="800"/>
              </a:spcBef>
            </a:pPr>
            <a:r>
              <a:rPr lang="en-US" sz="2700" i="1" dirty="0">
                <a:latin typeface="Calibri" panose="020F0502020204030204" pitchFamily="34" charset="0"/>
                <a:cs typeface="Calibri" panose="020F0502020204030204" pitchFamily="34" charset="0"/>
              </a:rPr>
              <a:t>Lisa Goben, Oregon Housing and Community Services</a:t>
            </a:r>
          </a:p>
          <a:p>
            <a:pPr marL="285750" indent="-285750">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700" b="1" dirty="0">
                <a:latin typeface="Calibri" panose="020F0502020204030204" pitchFamily="34" charset="0"/>
                <a:cs typeface="Calibri" panose="020F0502020204030204" pitchFamily="34" charset="0"/>
              </a:rPr>
              <a:t>Program Partnerships—Maintaining Program Integrity Alongside Vendors</a:t>
            </a:r>
          </a:p>
          <a:p>
            <a:pPr marL="282575">
              <a:spcBef>
                <a:spcPts val="800"/>
              </a:spcBef>
            </a:pPr>
            <a:r>
              <a:rPr lang="en-US" sz="2700" i="1" dirty="0">
                <a:latin typeface="Calibri" panose="020F0502020204030204" pitchFamily="34" charset="0"/>
                <a:cs typeface="Calibri" panose="020F0502020204030204" pitchFamily="34" charset="0"/>
              </a:rPr>
              <a:t>Theresa </a:t>
            </a:r>
            <a:r>
              <a:rPr lang="en-US" sz="2700" i="1" dirty="0" err="1">
                <a:latin typeface="Calibri" panose="020F0502020204030204" pitchFamily="34" charset="0"/>
                <a:cs typeface="Calibri" panose="020F0502020204030204" pitchFamily="34" charset="0"/>
              </a:rPr>
              <a:t>Kullen</a:t>
            </a:r>
            <a:r>
              <a:rPr lang="en-US" sz="2700" i="1" dirty="0">
                <a:latin typeface="Calibri" panose="020F0502020204030204" pitchFamily="34" charset="0"/>
                <a:cs typeface="Calibri" panose="020F0502020204030204" pitchFamily="34" charset="0"/>
              </a:rPr>
              <a:t>, Colorado Department of Human Services</a:t>
            </a:r>
          </a:p>
          <a:p>
            <a:pPr marL="282575"/>
            <a:r>
              <a:rPr lang="en-US" sz="2700" i="1" dirty="0">
                <a:latin typeface="Calibri" panose="020F0502020204030204" pitchFamily="34" charset="0"/>
                <a:cs typeface="Calibri" panose="020F0502020204030204" pitchFamily="34" charset="0"/>
              </a:rPr>
              <a:t>Jane Blank, Wisconsin Division of Energy, Housing, and Community Resources</a:t>
            </a:r>
          </a:p>
          <a:p>
            <a:pPr marL="282575"/>
            <a:r>
              <a:rPr lang="en-US" sz="2700" i="1" dirty="0">
                <a:latin typeface="Calibri" panose="020F0502020204030204" pitchFamily="34" charset="0"/>
                <a:cs typeface="Calibri" panose="020F0502020204030204" pitchFamily="34" charset="0"/>
              </a:rPr>
              <a:t>Keelie </a:t>
            </a:r>
            <a:r>
              <a:rPr lang="en-US" sz="2700" i="1" dirty="0" err="1">
                <a:latin typeface="Calibri" panose="020F0502020204030204" pitchFamily="34" charset="0"/>
                <a:cs typeface="Calibri" panose="020F0502020204030204" pitchFamily="34" charset="0"/>
              </a:rPr>
              <a:t>Gustin</a:t>
            </a:r>
            <a:r>
              <a:rPr lang="en-US" sz="2700" i="1" dirty="0">
                <a:latin typeface="Calibri" panose="020F0502020204030204" pitchFamily="34" charset="0"/>
                <a:cs typeface="Calibri" panose="020F0502020204030204" pitchFamily="34" charset="0"/>
              </a:rPr>
              <a:t>, Miami Valley Community Action Partnership</a:t>
            </a:r>
          </a:p>
          <a:p>
            <a:endParaRPr 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1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5632311"/>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Assurance 10 </a:t>
            </a:r>
            <a:r>
              <a:rPr lang="en-US" sz="2400" dirty="0">
                <a:latin typeface="Calibri" panose="020F0502020204030204" pitchFamily="34" charset="0"/>
                <a:cs typeface="Calibri" panose="020F0502020204030204" pitchFamily="34" charset="0"/>
              </a:rPr>
              <a:t>(Section 2605(b)(10) </a:t>
            </a:r>
            <a:r>
              <a:rPr lang="en-US" sz="2400" i="1" dirty="0">
                <a:latin typeface="Calibri" panose="020F0502020204030204" pitchFamily="34" charset="0"/>
                <a:cs typeface="Calibri" panose="020F0502020204030204" pitchFamily="34" charset="0"/>
              </a:rPr>
              <a:t>of LIHEAP Act, 42 U.S.C. § 8624(b)(10)</a:t>
            </a:r>
            <a:r>
              <a:rPr lang="en-US" sz="2400" dirty="0">
                <a:latin typeface="Calibri" panose="020F0502020204030204" pitchFamily="34" charset="0"/>
                <a:cs typeface="Calibri" panose="020F0502020204030204" pitchFamily="34" charset="0"/>
              </a:rPr>
              <a:t>) says that the grantee </a:t>
            </a:r>
            <a:r>
              <a:rPr lang="en-US" sz="2400" b="1" dirty="0">
                <a:latin typeface="Calibri" panose="020F0502020204030204" pitchFamily="34" charset="0"/>
                <a:cs typeface="Calibri" panose="020F0502020204030204" pitchFamily="34" charset="0"/>
              </a:rPr>
              <a:t>must establish procedures necessary to assure to the proper disbursal of and accounting for Federal LIHEAP funds</a:t>
            </a:r>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Oregon’s central database automatically calculates benefits based on income, fuel type, geography, and other household data entered into the system.  One exception is in the case of crisis benefits—where the amount is somewhat discretionary (however, the system still places a cap on the crisis benefit amount based on entered data).</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state ratepayer assistance program (OEAP) is also run through the central state database—which allows subgrantees to easily see what other assistance a household might have gotten, besides LIHEAP. Many subgrantees also have “local funded” programs that they also run through the central database for ease.</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18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31</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212504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213674" y="2579339"/>
            <a:ext cx="11632676" cy="2585323"/>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Program Partnerships</a:t>
            </a:r>
          </a:p>
          <a:p>
            <a:endParaRPr lang="en-US" sz="2800" dirty="0">
              <a:latin typeface="Calibri" pitchFamily="34" charset="0"/>
            </a:endParaRPr>
          </a:p>
          <a:p>
            <a:r>
              <a:rPr lang="en-US" sz="2800" i="1" dirty="0">
                <a:latin typeface="Calibri" pitchFamily="34" charset="0"/>
              </a:rPr>
              <a:t>Theresa </a:t>
            </a:r>
            <a:r>
              <a:rPr lang="en-US" sz="2800" i="1" dirty="0" err="1">
                <a:latin typeface="Calibri" pitchFamily="34" charset="0"/>
              </a:rPr>
              <a:t>Kullen</a:t>
            </a:r>
            <a:r>
              <a:rPr lang="en-US" sz="2800" i="1" dirty="0">
                <a:latin typeface="Calibri" pitchFamily="34" charset="0"/>
              </a:rPr>
              <a:t>, Colorado Department of Human Services</a:t>
            </a:r>
          </a:p>
          <a:p>
            <a:endParaRPr lang="en-US" sz="500" dirty="0">
              <a:latin typeface="Calibri" pitchFamily="34" charset="0"/>
            </a:endParaRPr>
          </a:p>
          <a:p>
            <a:r>
              <a:rPr lang="en-US" sz="2800" i="1" dirty="0">
                <a:latin typeface="Calibri" pitchFamily="34" charset="0"/>
              </a:rPr>
              <a:t>Jane Blank, Wisconsin Division of Energy, Housing, and Community Resources</a:t>
            </a:r>
          </a:p>
          <a:p>
            <a:endParaRPr lang="en-US" sz="500" i="1" dirty="0">
              <a:latin typeface="Calibri" pitchFamily="34" charset="0"/>
            </a:endParaRPr>
          </a:p>
          <a:p>
            <a:r>
              <a:rPr lang="en-US" sz="2800" i="1" dirty="0">
                <a:latin typeface="Calibri" pitchFamily="34" charset="0"/>
              </a:rPr>
              <a:t>Keelie </a:t>
            </a:r>
            <a:r>
              <a:rPr lang="en-US" sz="2800" i="1" dirty="0" err="1">
                <a:latin typeface="Calibri" pitchFamily="34" charset="0"/>
              </a:rPr>
              <a:t>Gustin</a:t>
            </a:r>
            <a:r>
              <a:rPr lang="en-US" sz="2800" i="1" dirty="0">
                <a:latin typeface="Calibri" pitchFamily="34" charset="0"/>
              </a:rPr>
              <a:t>, Miami Valley Community Action Partnership</a:t>
            </a:r>
          </a:p>
        </p:txBody>
      </p:sp>
    </p:spTree>
    <p:extLst>
      <p:ext uri="{BB962C8B-B14F-4D97-AF65-F5344CB8AC3E}">
        <p14:creationId xmlns:p14="http://schemas.microsoft.com/office/powerpoint/2010/main" val="4233796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3785652"/>
          </a:xfrm>
          <a:prstGeom prst="rect">
            <a:avLst/>
          </a:prstGeom>
          <a:noFill/>
        </p:spPr>
        <p:txBody>
          <a:bodyPr wrap="square">
            <a:spAutoFit/>
          </a:bodyPr>
          <a:lstStyle/>
          <a:p>
            <a:r>
              <a:rPr lang="en-US" sz="2800" dirty="0">
                <a:latin typeface="Calibri" pitchFamily="34" charset="0"/>
              </a:rPr>
              <a:t>In this section, we’ll cover:</a:t>
            </a:r>
          </a:p>
          <a:p>
            <a:endParaRPr lang="en-US" sz="2600" dirty="0">
              <a:latin typeface="Calibri"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How three states work with energy vendors to assure program integrity and fiscal accountability within LIHEAP.</a:t>
            </a:r>
            <a:endParaRPr lang="en-US" sz="26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08025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605556"/>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There are several assurances within the LIHEAP statute that require collaboration with home energy suppliers.  Most notable, however, is </a:t>
            </a:r>
            <a:r>
              <a:rPr lang="en-US" sz="2400" b="1" dirty="0">
                <a:latin typeface="Calibri" panose="020F0502020204030204" pitchFamily="34" charset="0"/>
                <a:cs typeface="Calibri" panose="020F0502020204030204" pitchFamily="34" charset="0"/>
              </a:rPr>
              <a:t>Assurance 7</a:t>
            </a:r>
            <a:r>
              <a:rPr lang="en-US" sz="2400" dirty="0">
                <a:latin typeface="Calibri" panose="020F0502020204030204" pitchFamily="34" charset="0"/>
                <a:cs typeface="Calibri" panose="020F0502020204030204" pitchFamily="34" charset="0"/>
              </a:rPr>
              <a:t> (Section 2605(b)(7) </a:t>
            </a:r>
            <a:r>
              <a:rPr lang="en-US" sz="2400" i="1" dirty="0">
                <a:latin typeface="Calibri" panose="020F0502020204030204" pitchFamily="34" charset="0"/>
                <a:cs typeface="Calibri" panose="020F0502020204030204" pitchFamily="34" charset="0"/>
              </a:rPr>
              <a:t>of LIHEAP Act, 42 U.S.C. § 8624(b)(7)</a:t>
            </a:r>
            <a:r>
              <a:rPr lang="en-US" sz="2400" dirty="0">
                <a:latin typeface="Calibri" panose="020F0502020204030204" pitchFamily="34" charset="0"/>
                <a:cs typeface="Calibri" panose="020F0502020204030204" pitchFamily="34" charset="0"/>
              </a:rPr>
              <a:t>) which states that:</a:t>
            </a:r>
          </a:p>
          <a:p>
            <a:pPr marL="0" indent="0">
              <a:lnSpc>
                <a:spcPct val="80000"/>
              </a:lnSpc>
              <a:spcBef>
                <a:spcPts val="0"/>
              </a:spcBef>
              <a:buNone/>
            </a:pPr>
            <a:endParaRPr lang="en-US" dirty="0">
              <a:latin typeface="Calibri" panose="020F0502020204030204" pitchFamily="34" charset="0"/>
              <a:cs typeface="Calibri" panose="020F0502020204030204" pitchFamily="34" charset="0"/>
            </a:endParaRPr>
          </a:p>
          <a:p>
            <a:pPr marL="0" indent="0">
              <a:lnSpc>
                <a:spcPct val="80000"/>
              </a:lnSpc>
              <a:spcBef>
                <a:spcPts val="0"/>
              </a:spcBef>
              <a:buNone/>
            </a:pPr>
            <a:r>
              <a:rPr lang="en-US" sz="2400" b="1" dirty="0">
                <a:latin typeface="Calibri" panose="020F0502020204030204" pitchFamily="34" charset="0"/>
                <a:cs typeface="Calibri" panose="020F0502020204030204" pitchFamily="34" charset="0"/>
              </a:rPr>
              <a:t>Grantees who choose to pay home energy suppliers directly must establish procedures to –</a:t>
            </a:r>
          </a:p>
          <a:p>
            <a:pPr marL="0" indent="0">
              <a:lnSpc>
                <a:spcPct val="80000"/>
              </a:lnSpc>
              <a:spcBef>
                <a:spcPts val="0"/>
              </a:spcBef>
              <a:buNone/>
            </a:pPr>
            <a:endParaRPr lang="en-US" dirty="0">
              <a:latin typeface="Calibri" panose="020F0502020204030204" pitchFamily="34" charset="0"/>
              <a:cs typeface="Calibri" panose="020F0502020204030204" pitchFamily="34" charset="0"/>
            </a:endParaRPr>
          </a:p>
          <a:p>
            <a:pPr marL="342900" lvl="0" indent="-342900">
              <a:lnSpc>
                <a:spcPct val="80000"/>
              </a:lnSpc>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the household knows how much assistance the vendor received as payment for the household's fuel (each household must receive Notice of Action).</a:t>
            </a:r>
          </a:p>
          <a:p>
            <a:pPr marL="342900" lvl="0" indent="-342900">
              <a:lnSpc>
                <a:spcPct val="80000"/>
              </a:lnSpc>
              <a:spcBef>
                <a:spcPts val="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lvl="0" indent="-342900">
              <a:lnSpc>
                <a:spcPct val="80000"/>
              </a:lnSpc>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that the vendor reduces the household’s bill by the amount of its LIHEAP benefit and does not overcharge the household. </a:t>
            </a:r>
          </a:p>
          <a:p>
            <a:pPr marL="342900" indent="-342900">
              <a:lnSpc>
                <a:spcPct val="80000"/>
              </a:lnSpc>
              <a:spcBef>
                <a:spcPts val="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lvl="0" indent="-342900">
              <a:lnSpc>
                <a:spcPct val="80000"/>
              </a:lnSpc>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that the vendor does not treat LIHEAP households adversely or discriminate against LIHEAP households.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6082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3" name="TextBox 2">
            <a:extLst>
              <a:ext uri="{FF2B5EF4-FFF2-40B4-BE49-F238E27FC236}">
                <a16:creationId xmlns:a16="http://schemas.microsoft.com/office/drawing/2014/main" id="{A7A234E4-68F3-D531-FF40-33782CAD59DC}"/>
              </a:ext>
            </a:extLst>
          </p:cNvPr>
          <p:cNvSpPr txBox="1"/>
          <p:nvPr/>
        </p:nvSpPr>
        <p:spPr>
          <a:xfrm>
            <a:off x="184558" y="1511401"/>
            <a:ext cx="11744587"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 Colorado, the state government signs the vendor agreements, which are renewed every 5 years. We conduct trainings with new vendors.</a:t>
            </a:r>
          </a:p>
          <a:p>
            <a:r>
              <a:rPr lang="en-US" sz="24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We hold annual vendor meetings before the next application period, to inform vendors of any programmatic changes. We also hold informational and fact gathering meetings in the event of more significant changes (e.g. the option to pay off arrears with ARPA funds).</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Our program is a lump sum benefit payment, paid out each half of the heating season. </a:t>
            </a:r>
            <a:r>
              <a:rPr lang="en-US" sz="2400" dirty="0">
                <a:latin typeface="Calibri" panose="020F0502020204030204" pitchFamily="34" charset="0"/>
                <a:ea typeface="Calibri" panose="020F0502020204030204" pitchFamily="34" charset="0"/>
                <a:cs typeface="Calibri" panose="020F0502020204030204" pitchFamily="34" charset="0"/>
              </a:rPr>
              <a:t>Vendors are sent monthly payments and are asked to complete a monthly reconciliation report to verify payment. We have four large vendors in the state with whom we connect our system with. We hope vendors remember to submit reconciliation reports on time.</a:t>
            </a:r>
          </a:p>
          <a:p>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We meet with vendors quarterly through our state statutory mandated </a:t>
            </a:r>
          </a:p>
          <a:p>
            <a:r>
              <a:rPr lang="en-US" sz="2400" dirty="0">
                <a:latin typeface="Calibri" panose="020F0502020204030204" pitchFamily="34" charset="0"/>
                <a:cs typeface="Calibri" panose="020F0502020204030204" pitchFamily="34" charset="0"/>
              </a:rPr>
              <a:t>     commissions and our reduced ratepayer (metered accounts only) program.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85110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Jane Blank</a:t>
            </a:r>
          </a:p>
        </p:txBody>
      </p:sp>
      <p:sp>
        <p:nvSpPr>
          <p:cNvPr id="9" name="TextBox 8">
            <a:extLst>
              <a:ext uri="{FF2B5EF4-FFF2-40B4-BE49-F238E27FC236}">
                <a16:creationId xmlns:a16="http://schemas.microsoft.com/office/drawing/2014/main" id="{6530A07B-EA3A-ECC6-648C-4391B6174A29}"/>
              </a:ext>
            </a:extLst>
          </p:cNvPr>
          <p:cNvSpPr txBox="1"/>
          <p:nvPr/>
        </p:nvSpPr>
        <p:spPr>
          <a:xfrm>
            <a:off x="184558" y="1511401"/>
            <a:ext cx="11744587" cy="581697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Wisconsin, the state manages the vendor contracts (agreements). The contract information is stored in our centralized system, which can be accessed by local agencies. </a:t>
            </a:r>
          </a:p>
          <a:p>
            <a:pPr marL="342900" indent="-34290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Centralized system Web Service obtains live account information from vendors at the time of customer intake.</a:t>
            </a:r>
          </a:p>
          <a:p>
            <a:pPr marL="800100" lvl="1" indent="-342900">
              <a:spcBef>
                <a:spcPts val="600"/>
              </a:spcBef>
              <a:spcAft>
                <a:spcPts val="600"/>
              </a:spcAft>
              <a:buFont typeface="Wingdings" panose="05000000000000000000" pitchFamily="2" charset="2"/>
              <a:buChar char="Ø"/>
            </a:pPr>
            <a:r>
              <a:rPr lang="en-US" sz="2400" dirty="0">
                <a:latin typeface="Calibri" panose="020F0502020204030204" pitchFamily="34" charset="0"/>
                <a:cs typeface="Calibri" panose="020F0502020204030204" pitchFamily="34" charset="0"/>
              </a:rPr>
              <a:t>Centralized system issues payments, receipts and refunds (manual and automated) and offer the option to receive electronic payments.</a:t>
            </a:r>
          </a:p>
          <a:p>
            <a:pPr marL="800100" lvl="1" indent="-342900">
              <a:spcBef>
                <a:spcPts val="600"/>
              </a:spcBef>
              <a:spcAft>
                <a:spcPts val="600"/>
              </a:spcAft>
              <a:buFont typeface="Wingdings" panose="05000000000000000000" pitchFamily="2" charset="2"/>
              <a:buChar char="Ø"/>
            </a:pPr>
            <a:r>
              <a:rPr lang="en-US" sz="2400" dirty="0">
                <a:latin typeface="Calibri" panose="020F0502020204030204" pitchFamily="34" charset="0"/>
                <a:cs typeface="Calibri" panose="020F0502020204030204" pitchFamily="34" charset="0"/>
              </a:rPr>
              <a:t>Conduct vendor monitoring activities, such as verifying the records and returns of customer benefits.</a:t>
            </a:r>
            <a:endParaRPr lang="en-US" sz="1200" dirty="0">
              <a:latin typeface="Calibri" panose="020F0502020204030204" pitchFamily="34" charset="0"/>
              <a:cs typeface="Calibri" panose="020F0502020204030204" pitchFamily="34" charset="0"/>
            </a:endParaRPr>
          </a:p>
          <a:p>
            <a:pPr marL="800100" lvl="1" indent="-342900">
              <a:spcBef>
                <a:spcPts val="600"/>
              </a:spcBef>
              <a:spcAft>
                <a:spcPts val="600"/>
              </a:spcAft>
              <a:buFont typeface="Wingdings" panose="05000000000000000000" pitchFamily="2" charset="2"/>
              <a:buChar char="Ø"/>
            </a:pPr>
            <a:r>
              <a:rPr lang="en-US" sz="2400" dirty="0">
                <a:latin typeface="Calibri" panose="020F0502020204030204" pitchFamily="34" charset="0"/>
                <a:cs typeface="Calibri" panose="020F0502020204030204" pitchFamily="34" charset="0"/>
              </a:rPr>
              <a:t>Regularly meet with our Investor-Owned Utilities (IOUs) and deliverable fuel vendors for the planning of annual training events and for program design and processes. We’ve worked with IOUs to automate the application process. Our Public Benefit statute (rate payer program) supports our strong working relationships.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0334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Keelie </a:t>
            </a:r>
            <a:r>
              <a:rPr lang="en-US" sz="1400" dirty="0" err="1">
                <a:solidFill>
                  <a:prstClr val="black"/>
                </a:solidFill>
                <a:latin typeface="Calibri" panose="020F0502020204030204" pitchFamily="34" charset="0"/>
                <a:cs typeface="Arial"/>
                <a:sym typeface="Arial"/>
              </a:rPr>
              <a:t>Gustin</a:t>
            </a:r>
            <a:endParaRPr lang="en-US" sz="1400" dirty="0">
              <a:solidFill>
                <a:prstClr val="black"/>
              </a:solidFill>
              <a:latin typeface="Calibri" panose="020F0502020204030204" pitchFamily="34" charset="0"/>
              <a:cs typeface="Arial"/>
              <a:sym typeface="Arial"/>
            </a:endParaRPr>
          </a:p>
        </p:txBody>
      </p:sp>
      <p:sp>
        <p:nvSpPr>
          <p:cNvPr id="10" name="TextBox 9">
            <a:extLst>
              <a:ext uri="{FF2B5EF4-FFF2-40B4-BE49-F238E27FC236}">
                <a16:creationId xmlns:a16="http://schemas.microsoft.com/office/drawing/2014/main" id="{A5A0D2C3-A559-673C-9558-9996C831805B}"/>
              </a:ext>
            </a:extLst>
          </p:cNvPr>
          <p:cNvSpPr txBox="1"/>
          <p:nvPr/>
        </p:nvSpPr>
        <p:spPr>
          <a:xfrm>
            <a:off x="184558" y="1427511"/>
            <a:ext cx="11744587" cy="553997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Ohio, vendor agreements are handled by individual agencies. Agencies use state-provided forms to grant vendors access to the state system, and agencies are required to work with the vendor to submit the vendor agreement to the State.</a:t>
            </a:r>
          </a:p>
          <a:p>
            <a:pPr marL="342900" indent="-34290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Vendor payments will soon be made by all Ohio delegate agencies. The agencies maintain close communication with vendors to ensure clients were paid. Any notes are left in the state system, to apprise the State of the actions taken.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our agency, we maintain a close relationship with our main electric provider. We can communicate with a team that maintains an exclusive phone line and email account for energy assistance issues. We can receive account updates and access an online portal.</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We’d like the State to provide additional support to vendors and agencies and allow agencies to develop closer relationships with vendors. In some cases, agencies </a:t>
            </a:r>
          </a:p>
          <a:p>
            <a:r>
              <a:rPr lang="en-US" sz="2400" dirty="0">
                <a:latin typeface="Calibri" panose="020F0502020204030204" pitchFamily="34" charset="0"/>
                <a:cs typeface="Calibri" panose="020F0502020204030204" pitchFamily="34" charset="0"/>
              </a:rPr>
              <a:t>     have been apprised of vendor issues, escalated to the State, only months later. </a:t>
            </a:r>
            <a:endParaRPr lang="en-US" dirty="0"/>
          </a:p>
        </p:txBody>
      </p:sp>
    </p:spTree>
    <p:extLst>
      <p:ext uri="{BB962C8B-B14F-4D97-AF65-F5344CB8AC3E}">
        <p14:creationId xmlns:p14="http://schemas.microsoft.com/office/powerpoint/2010/main" val="2493218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38</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5126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55338-0D9B-11EA-5E60-20F4D96882C6}"/>
              </a:ext>
            </a:extLst>
          </p:cNvPr>
          <p:cNvSpPr/>
          <p:nvPr/>
        </p:nvSpPr>
        <p:spPr>
          <a:xfrm>
            <a:off x="5382705" y="2422689"/>
            <a:ext cx="5797484" cy="2894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Screenshot here.</a:t>
            </a:r>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Conclusion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83513993-184B-3051-CC15-EA54B4F44A53}"/>
              </a:ext>
            </a:extLst>
          </p:cNvPr>
          <p:cNvSpPr txBox="1"/>
          <p:nvPr/>
        </p:nvSpPr>
        <p:spPr>
          <a:xfrm>
            <a:off x="464546" y="1964353"/>
            <a:ext cx="3315601" cy="489364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LIHEAP Virtual Library contains resources that provide more comprehensive overview of federal statute, as well as more examples of how grantees incorporate federal statute, state law, and other factors into their programs.</a:t>
            </a: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03C74EA-A474-C88F-F179-AE0EA8BD9CB0}"/>
              </a:ext>
            </a:extLst>
          </p:cNvPr>
          <p:cNvPicPr>
            <a:picLocks noChangeAspect="1"/>
          </p:cNvPicPr>
          <p:nvPr/>
        </p:nvPicPr>
        <p:blipFill>
          <a:blip r:embed="rId3"/>
          <a:stretch>
            <a:fillRect/>
          </a:stretch>
        </p:blipFill>
        <p:spPr>
          <a:xfrm>
            <a:off x="5372412" y="2004969"/>
            <a:ext cx="5866314" cy="3468847"/>
          </a:xfrm>
          <a:prstGeom prst="rect">
            <a:avLst/>
          </a:prstGeom>
        </p:spPr>
      </p:pic>
    </p:spTree>
    <p:extLst>
      <p:ext uri="{BB962C8B-B14F-4D97-AF65-F5344CB8AC3E}">
        <p14:creationId xmlns:p14="http://schemas.microsoft.com/office/powerpoint/2010/main" val="51097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LIHEAP Virtual Library</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6F1F0F4A-7300-5319-74AC-9C25CF9B1790}"/>
              </a:ext>
            </a:extLst>
          </p:cNvPr>
          <p:cNvSpPr txBox="1"/>
          <p:nvPr/>
        </p:nvSpPr>
        <p:spPr>
          <a:xfrm>
            <a:off x="120184" y="1912754"/>
            <a:ext cx="4835951" cy="4247317"/>
          </a:xfrm>
          <a:prstGeom prst="rect">
            <a:avLst/>
          </a:prstGeom>
          <a:noFill/>
        </p:spPr>
        <p:txBody>
          <a:bodyPr wrap="square" rtlCol="0">
            <a:spAutoFit/>
          </a:bodyPr>
          <a:lstStyle/>
          <a:p>
            <a:pPr marL="282575" indent="-282575">
              <a:buFont typeface="Arial" panose="020B0604020202020204" pitchFamily="34" charset="0"/>
              <a:buChar char="•"/>
            </a:pPr>
            <a:r>
              <a:rPr lang="en-US" sz="2700" dirty="0">
                <a:latin typeface="Calibri" panose="020F0502020204030204" pitchFamily="34" charset="0"/>
                <a:cs typeface="Calibri" panose="020F0502020204030204" pitchFamily="34" charset="0"/>
              </a:rPr>
              <a:t>Throughout the presentation, we’ll be referencing the </a:t>
            </a:r>
            <a:r>
              <a:rPr lang="en-US" sz="2700" b="1" dirty="0">
                <a:solidFill>
                  <a:schemeClr val="accent1">
                    <a:lumMod val="50000"/>
                  </a:schemeClr>
                </a:solidFill>
                <a:latin typeface="Calibri" panose="020F0502020204030204" pitchFamily="34" charset="0"/>
                <a:cs typeface="Calibri" panose="020F0502020204030204" pitchFamily="34" charset="0"/>
              </a:rPr>
              <a:t>“LIHEAP Virtual Library.”  </a:t>
            </a:r>
          </a:p>
          <a:p>
            <a:pPr marL="282575" indent="-282575">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282575" indent="-282575">
              <a:buFont typeface="Arial" panose="020B0604020202020204" pitchFamily="34" charset="0"/>
              <a:buChar char="•"/>
            </a:pPr>
            <a:r>
              <a:rPr lang="en-US" sz="2700" dirty="0">
                <a:latin typeface="Calibri" panose="020F0502020204030204" pitchFamily="34" charset="0"/>
                <a:cs typeface="Calibri" panose="020F0502020204030204" pitchFamily="34" charset="0"/>
              </a:rPr>
              <a:t>The LIHEAP Virtual Library can be found on the homepage of the LIHEAP Performance Management website:</a:t>
            </a:r>
          </a:p>
          <a:p>
            <a:endParaRPr lang="en-US" sz="2700" b="1" dirty="0">
              <a:latin typeface="Calibri" panose="020F0502020204030204" pitchFamily="34" charset="0"/>
              <a:cs typeface="Calibri" panose="020F0502020204030204" pitchFamily="34" charset="0"/>
            </a:endParaRPr>
          </a:p>
          <a:p>
            <a:pPr marL="282575"/>
            <a:r>
              <a:rPr lang="en-US" sz="2700" b="1" dirty="0">
                <a:latin typeface="Calibri" panose="020F0502020204030204" pitchFamily="34" charset="0"/>
                <a:cs typeface="Calibri" panose="020F0502020204030204" pitchFamily="34" charset="0"/>
              </a:rPr>
              <a:t>https://liheappm.acf.hhs.gov/</a:t>
            </a:r>
          </a:p>
        </p:txBody>
      </p:sp>
      <p:pic>
        <p:nvPicPr>
          <p:cNvPr id="9" name="Picture 8">
            <a:extLst>
              <a:ext uri="{FF2B5EF4-FFF2-40B4-BE49-F238E27FC236}">
                <a16:creationId xmlns:a16="http://schemas.microsoft.com/office/drawing/2014/main" id="{63D656A5-CB20-6571-8C1F-567D642DDF34}"/>
              </a:ext>
            </a:extLst>
          </p:cNvPr>
          <p:cNvPicPr>
            <a:picLocks noChangeAspect="1"/>
          </p:cNvPicPr>
          <p:nvPr/>
        </p:nvPicPr>
        <p:blipFill rotWithShape="1">
          <a:blip r:embed="rId3"/>
          <a:srcRect l="4213" t="-1941" b="-1"/>
          <a:stretch/>
        </p:blipFill>
        <p:spPr>
          <a:xfrm>
            <a:off x="5289100" y="2215299"/>
            <a:ext cx="6211346" cy="3157980"/>
          </a:xfrm>
          <a:prstGeom prst="rect">
            <a:avLst/>
          </a:prstGeom>
        </p:spPr>
      </p:pic>
    </p:spTree>
    <p:extLst>
      <p:ext uri="{BB962C8B-B14F-4D97-AF65-F5344CB8AC3E}">
        <p14:creationId xmlns:p14="http://schemas.microsoft.com/office/powerpoint/2010/main" val="1629545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LIHEAP Grantee Panel – Responding to Attendee Questions and Concerns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9" name="TextBox 8">
            <a:extLst>
              <a:ext uri="{FF2B5EF4-FFF2-40B4-BE49-F238E27FC236}">
                <a16:creationId xmlns:a16="http://schemas.microsoft.com/office/drawing/2014/main" id="{F0FEC3C8-D6B9-79DE-6D57-679B9029083D}"/>
              </a:ext>
            </a:extLst>
          </p:cNvPr>
          <p:cNvSpPr txBox="1"/>
          <p:nvPr/>
        </p:nvSpPr>
        <p:spPr>
          <a:xfrm>
            <a:off x="355600" y="2298813"/>
            <a:ext cx="11173380" cy="4216539"/>
          </a:xfrm>
          <a:prstGeom prst="rect">
            <a:avLst/>
          </a:prstGeom>
          <a:noFill/>
        </p:spPr>
        <p:txBody>
          <a:bodyPr wrap="square">
            <a:spAutoFit/>
          </a:bodyPr>
          <a:lstStyle/>
          <a:p>
            <a:endParaRPr lang="en-US" sz="2600" dirty="0">
              <a:latin typeface="Calibri" pitchFamily="34" charset="0"/>
            </a:endParaRPr>
          </a:p>
          <a:p>
            <a:r>
              <a:rPr lang="en-US" sz="2800" dirty="0">
                <a:latin typeface="Calibri" panose="020F0502020204030204" pitchFamily="34" charset="0"/>
                <a:cs typeface="Calibri" panose="020F0502020204030204" pitchFamily="34" charset="0"/>
              </a:rPr>
              <a:t>During this part of the session, we will ask our panelists to respond to your most pressing questions on designing and implementing LIHEAP programs for your state or tribe. We’ve allocated 5 minutes to each of three topics that have been proposed by attendees.  </a:t>
            </a: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2650257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Conclusion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83513993-184B-3051-CC15-EA54B4F44A53}"/>
              </a:ext>
            </a:extLst>
          </p:cNvPr>
          <p:cNvSpPr txBox="1"/>
          <p:nvPr/>
        </p:nvSpPr>
        <p:spPr>
          <a:xfrm>
            <a:off x="464546" y="1964353"/>
            <a:ext cx="10951314" cy="6001643"/>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In our next session, LIHEAP 102—we’ll take some time to look at how states have taken more innovative approaches to improve their LIHEAP programs.</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u="sng" dirty="0">
                <a:latin typeface="Calibri" panose="020F0502020204030204" pitchFamily="34" charset="0"/>
                <a:cs typeface="Calibri" panose="020F0502020204030204" pitchFamily="34" charset="0"/>
              </a:rPr>
              <a:t>Contact Information</a:t>
            </a: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David Carroll, </a:t>
            </a:r>
            <a:r>
              <a:rPr lang="en-US" sz="2400" kern="0" dirty="0">
                <a:latin typeface="Calibri" panose="020F0502020204030204" pitchFamily="34" charset="0"/>
                <a:ea typeface="Lato"/>
                <a:cs typeface="Calibri" panose="020F0502020204030204" pitchFamily="34" charset="0"/>
                <a:sym typeface="Lato"/>
                <a:hlinkClick r:id="rId3"/>
              </a:rPr>
              <a:t>David-Carroll@appriseinc.org</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Melissa Torgerson, </a:t>
            </a:r>
            <a:r>
              <a:rPr lang="en-US" sz="2400" kern="0" dirty="0">
                <a:latin typeface="Calibri" panose="020F0502020204030204" pitchFamily="34" charset="0"/>
                <a:ea typeface="Lato"/>
                <a:cs typeface="Calibri" panose="020F0502020204030204" pitchFamily="34" charset="0"/>
                <a:sym typeface="Lato"/>
                <a:hlinkClick r:id="rId4"/>
              </a:rPr>
              <a:t>melissa@verveassociates.net</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Lisa </a:t>
            </a:r>
            <a:r>
              <a:rPr lang="en-US" sz="2400" kern="0" dirty="0" err="1">
                <a:latin typeface="Calibri" panose="020F0502020204030204" pitchFamily="34" charset="0"/>
                <a:ea typeface="Lato"/>
                <a:cs typeface="Calibri" panose="020F0502020204030204" pitchFamily="34" charset="0"/>
                <a:sym typeface="Lato"/>
              </a:rPr>
              <a:t>Goben</a:t>
            </a:r>
            <a:r>
              <a:rPr lang="en-US" sz="2400" kern="0" dirty="0">
                <a:latin typeface="Calibri" panose="020F0502020204030204" pitchFamily="34" charset="0"/>
                <a:ea typeface="Lato"/>
                <a:cs typeface="Calibri" panose="020F0502020204030204" pitchFamily="34" charset="0"/>
                <a:sym typeface="Lato"/>
              </a:rPr>
              <a:t>, </a:t>
            </a:r>
            <a:r>
              <a:rPr lang="en-US" sz="2400" kern="0" dirty="0">
                <a:latin typeface="Calibri" panose="020F0502020204030204" pitchFamily="34" charset="0"/>
                <a:ea typeface="Lato"/>
                <a:cs typeface="Calibri" panose="020F0502020204030204" pitchFamily="34" charset="0"/>
                <a:sym typeface="Lato"/>
                <a:hlinkClick r:id="rId5"/>
              </a:rPr>
              <a:t>Lisa.GOBEN@hcs.oregon.gov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Theresa Kullen, </a:t>
            </a:r>
            <a:r>
              <a:rPr lang="en-US" sz="2400" kern="0" dirty="0">
                <a:latin typeface="Calibri" panose="020F0502020204030204" pitchFamily="34" charset="0"/>
                <a:ea typeface="Lato"/>
                <a:cs typeface="Calibri" panose="020F0502020204030204" pitchFamily="34" charset="0"/>
                <a:sym typeface="Lato"/>
                <a:hlinkClick r:id="rId6"/>
              </a:rPr>
              <a:t>theresa.kullen@state.co.us</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Jane Blank, </a:t>
            </a:r>
            <a:r>
              <a:rPr lang="en-US" sz="2400" kern="0" dirty="0">
                <a:latin typeface="Calibri" panose="020F0502020204030204" pitchFamily="34" charset="0"/>
                <a:ea typeface="Lato"/>
                <a:cs typeface="Calibri" panose="020F0502020204030204" pitchFamily="34" charset="0"/>
                <a:sym typeface="Lato"/>
                <a:hlinkClick r:id="rId7"/>
              </a:rPr>
              <a:t>Jane.Blank@wisconsin.gov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Keelie </a:t>
            </a:r>
            <a:r>
              <a:rPr lang="en-US" sz="2400" kern="0" dirty="0" err="1">
                <a:latin typeface="Calibri" panose="020F0502020204030204" pitchFamily="34" charset="0"/>
                <a:ea typeface="Lato"/>
                <a:cs typeface="Calibri" panose="020F0502020204030204" pitchFamily="34" charset="0"/>
                <a:sym typeface="Lato"/>
              </a:rPr>
              <a:t>Gustin</a:t>
            </a:r>
            <a:r>
              <a:rPr lang="en-US" sz="2400" kern="0" dirty="0">
                <a:latin typeface="Calibri" panose="020F0502020204030204" pitchFamily="34" charset="0"/>
                <a:ea typeface="Lato"/>
                <a:cs typeface="Calibri" panose="020F0502020204030204" pitchFamily="34" charset="0"/>
                <a:sym typeface="Lato"/>
              </a:rPr>
              <a:t>, </a:t>
            </a:r>
            <a:r>
              <a:rPr lang="en-US" sz="2400" kern="0" dirty="0">
                <a:latin typeface="Calibri" panose="020F0502020204030204" pitchFamily="34" charset="0"/>
                <a:ea typeface="Lato"/>
                <a:cs typeface="Calibri" panose="020F0502020204030204" pitchFamily="34" charset="0"/>
                <a:sym typeface="Lato"/>
                <a:hlinkClick r:id="rId8"/>
              </a:rPr>
              <a:t>Keelie.Gustin@mvcap.com</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Brian Sarensen, </a:t>
            </a:r>
            <a:r>
              <a:rPr lang="en-US" sz="2400" kern="0" dirty="0">
                <a:latin typeface="Calibri" panose="020F0502020204030204" pitchFamily="34" charset="0"/>
                <a:ea typeface="Lato"/>
                <a:cs typeface="Calibri" panose="020F0502020204030204" pitchFamily="34" charset="0"/>
                <a:sym typeface="Lato"/>
                <a:hlinkClick r:id="rId9"/>
              </a:rPr>
              <a:t>brian.sarensen@commerce.wa.gov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29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Questions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5</a:t>
            </a:fld>
            <a:endParaRPr lang="en-US" sz="1600" dirty="0">
              <a:ea typeface="+mn-ea"/>
            </a:endParaRPr>
          </a:p>
        </p:txBody>
      </p:sp>
      <p:sp>
        <p:nvSpPr>
          <p:cNvPr id="8" name="TextBox 7">
            <a:extLst>
              <a:ext uri="{FF2B5EF4-FFF2-40B4-BE49-F238E27FC236}">
                <a16:creationId xmlns:a16="http://schemas.microsoft.com/office/drawing/2014/main" id="{6F1F0F4A-7300-5319-74AC-9C25CF9B1790}"/>
              </a:ext>
            </a:extLst>
          </p:cNvPr>
          <p:cNvSpPr txBox="1"/>
          <p:nvPr/>
        </p:nvSpPr>
        <p:spPr>
          <a:xfrm>
            <a:off x="169682" y="1743923"/>
            <a:ext cx="3987539" cy="590931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We have set aside 15 minutes are the end of the presentation for discussion of topics you would like covered.</a:t>
            </a:r>
          </a:p>
          <a:p>
            <a:pPr marL="457200" indent="-457200">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Participants are encouraged to use the </a:t>
            </a:r>
            <a:r>
              <a:rPr lang="en-US" sz="2700" dirty="0" err="1">
                <a:latin typeface="Calibri" panose="020F0502020204030204" pitchFamily="34" charset="0"/>
                <a:cs typeface="Calibri" panose="020F0502020204030204" pitchFamily="34" charset="0"/>
              </a:rPr>
              <a:t>Whova</a:t>
            </a:r>
            <a:r>
              <a:rPr lang="en-US" sz="2700" dirty="0">
                <a:latin typeface="Calibri" panose="020F0502020204030204" pitchFamily="34" charset="0"/>
                <a:cs typeface="Calibri" panose="020F0502020204030204" pitchFamily="34" charset="0"/>
              </a:rPr>
              <a:t> app throughout this session to enter and/or “vote up” topics they’d like addressed.</a:t>
            </a:r>
          </a:p>
          <a:p>
            <a:endParaRPr lang="en-US" sz="2700" dirty="0">
              <a:latin typeface="Calibri" panose="020F0502020204030204" pitchFamily="34" charset="0"/>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pic>
        <p:nvPicPr>
          <p:cNvPr id="17" name="Picture 16">
            <a:extLst>
              <a:ext uri="{FF2B5EF4-FFF2-40B4-BE49-F238E27FC236}">
                <a16:creationId xmlns:a16="http://schemas.microsoft.com/office/drawing/2014/main" id="{DC869CAD-7C59-CB4E-95F2-142A6A02EC65}"/>
              </a:ext>
            </a:extLst>
          </p:cNvPr>
          <p:cNvPicPr>
            <a:picLocks noChangeAspect="1"/>
          </p:cNvPicPr>
          <p:nvPr/>
        </p:nvPicPr>
        <p:blipFill>
          <a:blip r:embed="rId3"/>
          <a:stretch>
            <a:fillRect/>
          </a:stretch>
        </p:blipFill>
        <p:spPr>
          <a:xfrm>
            <a:off x="4429968" y="1598164"/>
            <a:ext cx="2266396" cy="4881146"/>
          </a:xfrm>
          <a:prstGeom prst="rect">
            <a:avLst/>
          </a:prstGeom>
        </p:spPr>
      </p:pic>
      <p:pic>
        <p:nvPicPr>
          <p:cNvPr id="21" name="Picture 20">
            <a:extLst>
              <a:ext uri="{FF2B5EF4-FFF2-40B4-BE49-F238E27FC236}">
                <a16:creationId xmlns:a16="http://schemas.microsoft.com/office/drawing/2014/main" id="{2F64FD49-1912-9FD6-BAFE-BAAAA9A77C89}"/>
              </a:ext>
            </a:extLst>
          </p:cNvPr>
          <p:cNvPicPr>
            <a:picLocks noChangeAspect="1"/>
          </p:cNvPicPr>
          <p:nvPr/>
        </p:nvPicPr>
        <p:blipFill>
          <a:blip r:embed="rId4"/>
          <a:stretch>
            <a:fillRect/>
          </a:stretch>
        </p:blipFill>
        <p:spPr>
          <a:xfrm>
            <a:off x="9850649" y="1644072"/>
            <a:ext cx="2028761" cy="4391891"/>
          </a:xfrm>
          <a:prstGeom prst="rect">
            <a:avLst/>
          </a:prstGeom>
        </p:spPr>
      </p:pic>
      <p:pic>
        <p:nvPicPr>
          <p:cNvPr id="23" name="Picture 22">
            <a:extLst>
              <a:ext uri="{FF2B5EF4-FFF2-40B4-BE49-F238E27FC236}">
                <a16:creationId xmlns:a16="http://schemas.microsoft.com/office/drawing/2014/main" id="{4E747B78-1669-7512-9E3E-C14147DB2DB4}"/>
              </a:ext>
            </a:extLst>
          </p:cNvPr>
          <p:cNvPicPr>
            <a:picLocks noChangeAspect="1"/>
          </p:cNvPicPr>
          <p:nvPr/>
        </p:nvPicPr>
        <p:blipFill>
          <a:blip r:embed="rId5"/>
          <a:stretch>
            <a:fillRect/>
          </a:stretch>
        </p:blipFill>
        <p:spPr>
          <a:xfrm>
            <a:off x="7009647" y="1597891"/>
            <a:ext cx="2279756" cy="4918364"/>
          </a:xfrm>
          <a:prstGeom prst="rect">
            <a:avLst/>
          </a:prstGeom>
        </p:spPr>
      </p:pic>
    </p:spTree>
    <p:extLst>
      <p:ext uri="{BB962C8B-B14F-4D97-AF65-F5344CB8AC3E}">
        <p14:creationId xmlns:p14="http://schemas.microsoft.com/office/powerpoint/2010/main" val="225320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000548"/>
          </a:xfrm>
          <a:prstGeom prst="rect">
            <a:avLst/>
          </a:prstGeom>
          <a:noFill/>
        </p:spPr>
        <p:txBody>
          <a:bodyPr wrap="square">
            <a:spAutoFit/>
          </a:bodyPr>
          <a:lstStyle/>
          <a:p>
            <a:r>
              <a:rPr lang="en-US" sz="4000" b="1" dirty="0">
                <a:latin typeface="Calibri" pitchFamily="34" charset="0"/>
              </a:rPr>
              <a:t>LIHEAP Program Basics</a:t>
            </a:r>
          </a:p>
          <a:p>
            <a:endParaRPr lang="en-US" sz="2800" dirty="0">
              <a:latin typeface="Calibri" pitchFamily="34" charset="0"/>
            </a:endParaRPr>
          </a:p>
          <a:p>
            <a:r>
              <a:rPr lang="en-US" sz="2800" dirty="0">
                <a:latin typeface="Calibri" pitchFamily="34" charset="0"/>
              </a:rPr>
              <a:t>Melissa Torgerson</a:t>
            </a:r>
          </a:p>
          <a:p>
            <a:r>
              <a:rPr lang="en-US" sz="2800" dirty="0">
                <a:latin typeface="Calibri" pitchFamily="34" charset="0"/>
              </a:rPr>
              <a:t>VERVE Associates</a:t>
            </a:r>
            <a:endParaRPr lang="en-US" sz="2800" dirty="0"/>
          </a:p>
        </p:txBody>
      </p:sp>
    </p:spTree>
    <p:extLst>
      <p:ext uri="{BB962C8B-B14F-4D97-AF65-F5344CB8AC3E}">
        <p14:creationId xmlns:p14="http://schemas.microsoft.com/office/powerpoint/2010/main" val="213506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80187" y="1638937"/>
            <a:ext cx="11173380" cy="8402300"/>
          </a:xfrm>
          <a:prstGeom prst="rect">
            <a:avLst/>
          </a:prstGeom>
          <a:noFill/>
        </p:spPr>
        <p:txBody>
          <a:bodyPr wrap="square">
            <a:spAutoFit/>
          </a:bodyPr>
          <a:lstStyle/>
          <a:p>
            <a:r>
              <a:rPr lang="en-US" sz="2800" dirty="0">
                <a:latin typeface="Calibri" pitchFamily="34" charset="0"/>
              </a:rPr>
              <a:t>In this section, we’ll talk about some of the basic factors all LIHEAP grantees must consider when designing and implementing LIHEAP.  These include:</a:t>
            </a:r>
          </a:p>
          <a:p>
            <a:endParaRPr lang="en-US" sz="2600" dirty="0">
              <a:latin typeface="Calibri"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LIHEAP Assurances</a:t>
            </a:r>
          </a:p>
          <a:p>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Other Federal Statutory Rules/Guidelines</a:t>
            </a:r>
          </a:p>
          <a:p>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State Statute and Rules</a:t>
            </a:r>
          </a:p>
          <a:p>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Factors Unique to State/Territory/Tribal Community</a:t>
            </a:r>
            <a:endParaRPr lang="en-US" sz="32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08592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pic>
        <p:nvPicPr>
          <p:cNvPr id="3" name="Picture 2" descr="Chart, bubble chart&#10;&#10;Description automatically generated">
            <a:extLst>
              <a:ext uri="{FF2B5EF4-FFF2-40B4-BE49-F238E27FC236}">
                <a16:creationId xmlns:a16="http://schemas.microsoft.com/office/drawing/2014/main" id="{6C968F9F-B231-9BB9-33BC-A1BE81F3B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411" y="1836765"/>
            <a:ext cx="9117405" cy="3995942"/>
          </a:xfrm>
          <a:prstGeom prst="rect">
            <a:avLst/>
          </a:prstGeom>
        </p:spPr>
      </p:pic>
      <p:sp>
        <p:nvSpPr>
          <p:cNvPr id="8" name="TextBox 7">
            <a:extLst>
              <a:ext uri="{FF2B5EF4-FFF2-40B4-BE49-F238E27FC236}">
                <a16:creationId xmlns:a16="http://schemas.microsoft.com/office/drawing/2014/main" id="{83513993-184B-3051-CC15-EA54B4F44A53}"/>
              </a:ext>
            </a:extLst>
          </p:cNvPr>
          <p:cNvSpPr txBox="1"/>
          <p:nvPr/>
        </p:nvSpPr>
        <p:spPr>
          <a:xfrm>
            <a:off x="327322" y="2061518"/>
            <a:ext cx="2359318" cy="4093428"/>
          </a:xfrm>
          <a:prstGeom prst="rect">
            <a:avLst/>
          </a:prstGeom>
          <a:noFill/>
        </p:spPr>
        <p:txBody>
          <a:bodyPr wrap="square">
            <a:spAutoFit/>
          </a:bodyPr>
          <a:lstStyle/>
          <a:p>
            <a:r>
              <a:rPr lang="en-US" sz="2600" dirty="0">
                <a:latin typeface="Calibri" pitchFamily="34" charset="0"/>
              </a:rPr>
              <a:t>Both during and after the session, participants can learn more by visiting the </a:t>
            </a:r>
            <a:r>
              <a:rPr lang="en-US" sz="2600" b="1" dirty="0">
                <a:latin typeface="Calibri" pitchFamily="34" charset="0"/>
              </a:rPr>
              <a:t>“Program Basics” area of the LIHEAP Virtual Library. </a:t>
            </a:r>
          </a:p>
        </p:txBody>
      </p:sp>
      <p:cxnSp>
        <p:nvCxnSpPr>
          <p:cNvPr id="10" name="Straight Arrow Connector 9">
            <a:extLst>
              <a:ext uri="{FF2B5EF4-FFF2-40B4-BE49-F238E27FC236}">
                <a16:creationId xmlns:a16="http://schemas.microsoft.com/office/drawing/2014/main" id="{25F73330-D4CA-436C-DBDC-438F5B472878}"/>
              </a:ext>
            </a:extLst>
          </p:cNvPr>
          <p:cNvCxnSpPr>
            <a:cxnSpLocks/>
          </p:cNvCxnSpPr>
          <p:nvPr/>
        </p:nvCxnSpPr>
        <p:spPr>
          <a:xfrm>
            <a:off x="3233394" y="2818614"/>
            <a:ext cx="1159497" cy="6875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1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Federal Statute--Assurances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70635" y="3314895"/>
            <a:ext cx="10692614" cy="2031325"/>
          </a:xfrm>
          <a:prstGeom prst="rect">
            <a:avLst/>
          </a:prstGeom>
          <a:noFill/>
        </p:spPr>
        <p:txBody>
          <a:bodyPr wrap="square" rtlCol="0">
            <a:spAutoFit/>
          </a:bodyPr>
          <a:lstStyle/>
          <a:p>
            <a:r>
              <a:rPr lang="en-US" b="1" i="1" dirty="0">
                <a:latin typeface="Calibri" panose="020F0502020204030204" pitchFamily="34" charset="0"/>
                <a:cs typeface="Calibri" panose="020F0502020204030204" pitchFamily="34" charset="0"/>
              </a:rPr>
              <a:t>“Each State desiring to receive an allotment for any fiscal year under this title shall submit an application to the Secretary.  Each such application shall contain assurances by the chief executive officer of the State that the State will meet the conditions enumerated in section (b).”</a:t>
            </a:r>
            <a:endParaRPr lang="en-US" dirty="0">
              <a:latin typeface="Calibri" panose="020F0502020204030204" pitchFamily="34" charset="0"/>
              <a:cs typeface="Calibri" panose="020F0502020204030204" pitchFamily="34" charset="0"/>
            </a:endParaRPr>
          </a:p>
          <a:p>
            <a:pPr algn="r"/>
            <a:endParaRPr lang="en-US" dirty="0">
              <a:latin typeface="Calibri" panose="020F0502020204030204" pitchFamily="34" charset="0"/>
              <a:cs typeface="Calibri" panose="020F0502020204030204" pitchFamily="34" charset="0"/>
            </a:endParaRPr>
          </a:p>
          <a:p>
            <a:pPr algn="r"/>
            <a:r>
              <a:rPr lang="en-US" dirty="0">
                <a:latin typeface="Calibri" panose="020F0502020204030204" pitchFamily="34" charset="0"/>
                <a:cs typeface="Calibri" panose="020F0502020204030204" pitchFamily="34" charset="0"/>
              </a:rPr>
              <a:t>Section 2605(a)(1) of the LIHEAP Act, 42 U.S.C. § 8624(a)(1)</a:t>
            </a:r>
          </a:p>
          <a:p>
            <a:endParaRPr lang="en-US" dirty="0">
              <a:solidFill>
                <a:schemeClr val="accent6"/>
              </a:solidFill>
              <a:latin typeface="Calibri" panose="020F0502020204030204" pitchFamily="34" charset="0"/>
              <a:cs typeface="Calibri" panose="020F0502020204030204" pitchFamily="34" charset="0"/>
            </a:endParaRPr>
          </a:p>
          <a:p>
            <a:endParaRPr lang="en-US" dirty="0">
              <a:solidFill>
                <a:schemeClr val="accent6"/>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207703" y="1433564"/>
            <a:ext cx="11343063" cy="1846659"/>
          </a:xfrm>
          <a:prstGeom prst="rect">
            <a:avLst/>
          </a:prstGeom>
          <a:noFill/>
        </p:spPr>
        <p:txBody>
          <a:bodyPr wrap="square" rtlCol="0">
            <a:spAutoFit/>
          </a:bodyPr>
          <a:lstStyle/>
          <a:p>
            <a:endParaRPr lang="en-US" dirty="0">
              <a:solidFill>
                <a:schemeClr val="accent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Every September, states/tribes/territories who wish to receive LIHEAP funding must submit a model plan. </a:t>
            </a:r>
            <a:r>
              <a:rPr lang="en-US" sz="2400" baseline="0" dirty="0">
                <a:latin typeface="Calibri" panose="020F0502020204030204" pitchFamily="34" charset="0"/>
                <a:cs typeface="Calibri" panose="020F0502020204030204" pitchFamily="34" charset="0"/>
              </a:rPr>
              <a:t>The model plan (LIHEAP application) lays out how each grantee will use LIHEAP funds in accordance with the law.</a:t>
            </a:r>
          </a:p>
          <a:p>
            <a:endParaRPr lang="en-US" sz="2400" baseline="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859788"/>
            <a:ext cx="11343063" cy="1846659"/>
          </a:xfrm>
          <a:prstGeom prst="rect">
            <a:avLst/>
          </a:prstGeom>
          <a:noFill/>
        </p:spPr>
        <p:txBody>
          <a:bodyPr wrap="square" rtlCol="0">
            <a:spAutoFit/>
          </a:bodyPr>
          <a:lstStyle/>
          <a:p>
            <a:endParaRPr lang="en-US" dirty="0">
              <a:solidFill>
                <a:schemeClr val="accent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LIHEAP law includes several parts, including sixteen “assurances” that must be officially certified each September by a governor or tribal chairperson (or his or her designee) via the model plan process. </a:t>
            </a:r>
            <a:endParaRPr lang="en-US" sz="2400" baseline="0" dirty="0">
              <a:latin typeface="Calibri" panose="020F0502020204030204" pitchFamily="34" charset="0"/>
              <a:cs typeface="Calibri" panose="020F0502020204030204" pitchFamily="34" charset="0"/>
            </a:endParaRPr>
          </a:p>
          <a:p>
            <a:endParaRPr lang="en-US" sz="240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53665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HEAP  COVID-19 - Necessity is the Mother of Invention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5116</TotalTime>
  <Words>3661</Words>
  <Application>Microsoft Office PowerPoint</Application>
  <PresentationFormat>Widescreen</PresentationFormat>
  <Paragraphs>542</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Lato</vt:lpstr>
      <vt:lpstr>Tw Cen MT</vt:lpstr>
      <vt:lpstr>Wingdings</vt:lpstr>
      <vt:lpstr>Wingdings 2</vt:lpstr>
      <vt:lpstr>LIHEAP  COVID-19 - Necessity is the Mother of Invention - Final</vt:lpstr>
      <vt:lpstr>Median</vt:lpstr>
      <vt:lpstr>PowerPoint Presentation</vt:lpstr>
      <vt:lpstr>Introduction, Session Objectives</vt:lpstr>
      <vt:lpstr>Topics, Presenters</vt:lpstr>
      <vt:lpstr>LIHEAP Virtual Library</vt:lpstr>
      <vt:lpstr>Questions</vt:lpstr>
      <vt:lpstr>PowerPoint Presentation</vt:lpstr>
      <vt:lpstr>Overview</vt:lpstr>
      <vt:lpstr>Overview</vt:lpstr>
      <vt:lpstr>Federal Statute--Assurances</vt:lpstr>
      <vt:lpstr>Federal Statute--Assurances</vt:lpstr>
      <vt:lpstr>Federal Statute</vt:lpstr>
      <vt:lpstr>State Laws, Rules</vt:lpstr>
      <vt:lpstr>Other Factors</vt:lpstr>
      <vt:lpstr>PowerPoint Presentation</vt:lpstr>
      <vt:lpstr>Example:  Assurance 1 (Uses of Funds)</vt:lpstr>
      <vt:lpstr>Example:  Assurance 1 (Uses of Funds)</vt:lpstr>
      <vt:lpstr>PowerPoint Presentation</vt:lpstr>
      <vt:lpstr>PowerPoint Presentation</vt:lpstr>
      <vt:lpstr>Overview</vt:lpstr>
      <vt:lpstr>The LIHEAP Virtual Library</vt:lpstr>
      <vt:lpstr>Common Grantee Tasks/Activities</vt:lpstr>
      <vt:lpstr>Example 1:  The LIHEAP Model Plan</vt:lpstr>
      <vt:lpstr>Example 1:  The LIHEAP Model Plan</vt:lpstr>
      <vt:lpstr>Example 1:  The LIHEAP Model Plan</vt:lpstr>
      <vt:lpstr>Example 2:  Subgrantee Agreements</vt:lpstr>
      <vt:lpstr>Example 2:  Subgrantee Agreements</vt:lpstr>
      <vt:lpstr>Example 2:  Subgrantee Agreements</vt:lpstr>
      <vt:lpstr>Example 3:  Data Collection and Reporting</vt:lpstr>
      <vt:lpstr>Example 3:  Data Collection and Reporting</vt:lpstr>
      <vt:lpstr>Example 3:  Data Collection and Reporting</vt:lpstr>
      <vt:lpstr>PowerPoint Presentation</vt:lpstr>
      <vt:lpstr>PowerPoint Presentation</vt:lpstr>
      <vt:lpstr>Overview</vt:lpstr>
      <vt:lpstr>Example 4:  Vendor Relationships and Agreements</vt:lpstr>
      <vt:lpstr>Example 4:  Vendor Relationships and Agreements</vt:lpstr>
      <vt:lpstr>Example 4:  Vendor Relationships and Agreements</vt:lpstr>
      <vt:lpstr>Example 4:  Vendor Relationships and Agreements</vt:lpstr>
      <vt:lpstr>PowerPoint Presentation</vt:lpstr>
      <vt:lpstr>Conclusion</vt:lpstr>
      <vt:lpstr>LIHEAP Grantee Panel – Responding to Attendee Questions and Concerns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David Carroll</cp:lastModifiedBy>
  <cp:revision>50</cp:revision>
  <cp:lastPrinted>2022-06-24T20:09:44Z</cp:lastPrinted>
  <dcterms:created xsi:type="dcterms:W3CDTF">2022-06-20T23:55:00Z</dcterms:created>
  <dcterms:modified xsi:type="dcterms:W3CDTF">2022-06-28T12:25:30Z</dcterms:modified>
</cp:coreProperties>
</file>