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052" r:id="rId2"/>
    <p:sldId id="2090" r:id="rId3"/>
    <p:sldId id="1720" r:id="rId4"/>
    <p:sldId id="2053" r:id="rId5"/>
    <p:sldId id="257" r:id="rId6"/>
    <p:sldId id="259" r:id="rId7"/>
    <p:sldId id="264" r:id="rId8"/>
    <p:sldId id="265" r:id="rId9"/>
    <p:sldId id="2055" r:id="rId10"/>
    <p:sldId id="589" r:id="rId11"/>
    <p:sldId id="2054" r:id="rId12"/>
    <p:sldId id="2057" r:id="rId13"/>
    <p:sldId id="2058" r:id="rId14"/>
    <p:sldId id="2061" r:id="rId15"/>
    <p:sldId id="2062" r:id="rId16"/>
    <p:sldId id="2063" r:id="rId17"/>
    <p:sldId id="2064" r:id="rId18"/>
    <p:sldId id="2065" r:id="rId19"/>
    <p:sldId id="2066" r:id="rId20"/>
    <p:sldId id="2067" r:id="rId21"/>
    <p:sldId id="2072" r:id="rId22"/>
    <p:sldId id="2068" r:id="rId23"/>
    <p:sldId id="2070" r:id="rId24"/>
    <p:sldId id="2071" r:id="rId25"/>
    <p:sldId id="2073" r:id="rId26"/>
    <p:sldId id="2074" r:id="rId27"/>
    <p:sldId id="263" r:id="rId28"/>
    <p:sldId id="2077" r:id="rId29"/>
    <p:sldId id="2078" r:id="rId30"/>
    <p:sldId id="2079" r:id="rId31"/>
    <p:sldId id="591" r:id="rId32"/>
    <p:sldId id="592" r:id="rId33"/>
    <p:sldId id="595" r:id="rId34"/>
    <p:sldId id="2080" r:id="rId35"/>
    <p:sldId id="2081" r:id="rId36"/>
    <p:sldId id="2075" r:id="rId37"/>
    <p:sldId id="2082" r:id="rId38"/>
    <p:sldId id="2083" r:id="rId39"/>
    <p:sldId id="2084" r:id="rId40"/>
    <p:sldId id="2085" r:id="rId41"/>
    <p:sldId id="2076" r:id="rId42"/>
    <p:sldId id="2086" r:id="rId43"/>
    <p:sldId id="2088" r:id="rId44"/>
    <p:sldId id="2089" r:id="rId45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EC"/>
    <a:srgbClr val="CBECDE"/>
    <a:srgbClr val="B2B2CD"/>
    <a:srgbClr val="FFFFFF"/>
    <a:srgbClr val="A6A6A6"/>
    <a:srgbClr val="BFBFBF"/>
    <a:srgbClr val="262699"/>
    <a:srgbClr val="32946A"/>
    <a:srgbClr val="B9D2FF"/>
    <a:srgbClr val="ED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0" autoAdjust="0"/>
    <p:restoredTop sz="90929"/>
  </p:normalViewPr>
  <p:slideViewPr>
    <p:cSldViewPr>
      <p:cViewPr varScale="1">
        <p:scale>
          <a:sx n="64" d="100"/>
          <a:sy n="64" d="100"/>
        </p:scale>
        <p:origin x="13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</a:t>
            </a:r>
            <a:r>
              <a:rPr lang="en-US" sz="1800" b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Burden by Income</a:t>
            </a:r>
            <a:r>
              <a:rPr lang="en-US" sz="1800" b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endParaRPr 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44702735367075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31-4FFA-9C91-E32D6095A793}"/>
                </c:ext>
              </c:extLst>
            </c:dLbl>
            <c:dLbl>
              <c:idx val="1"/>
              <c:layout>
                <c:manualLayout>
                  <c:x val="0"/>
                  <c:y val="-0.19496364967801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31-4FFA-9C91-E32D6095A793}"/>
                </c:ext>
              </c:extLst>
            </c:dLbl>
            <c:dLbl>
              <c:idx val="2"/>
              <c:layout>
                <c:manualLayout>
                  <c:x val="-1.6223890713829387E-3"/>
                  <c:y val="-0.17298852046174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31-4FFA-9C91-E32D6095A793}"/>
                </c:ext>
              </c:extLst>
            </c:dLbl>
            <c:dLbl>
              <c:idx val="3"/>
              <c:layout>
                <c:manualLayout>
                  <c:x val="9.7343344282969178E-3"/>
                  <c:y val="-0.13573999036018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31-4FFA-9C91-E32D6095A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Sheet1!$C$6:$C$9</c:f>
              <c:strCache>
                <c:ptCount val="4"/>
                <c:pt idx="0">
                  <c:v>SNAP-Eligible</c:v>
                </c:pt>
                <c:pt idx="1">
                  <c:v>Non-SNAP CAP</c:v>
                </c:pt>
                <c:pt idx="2">
                  <c:v>CAP2 Eligible</c:v>
                </c:pt>
                <c:pt idx="3">
                  <c:v>CAP3 Eligible</c:v>
                </c:pt>
              </c:strCache>
            </c:strRef>
          </c:cat>
          <c:val>
            <c:numRef>
              <c:f>Sheet1!$D$6:$D$9</c:f>
              <c:numCache>
                <c:formatCode>0.0%</c:formatCode>
                <c:ptCount val="4"/>
                <c:pt idx="0">
                  <c:v>9.4E-2</c:v>
                </c:pt>
                <c:pt idx="1">
                  <c:v>3.6999999999999998E-2</c:v>
                </c:pt>
                <c:pt idx="2">
                  <c:v>1.7999999999999999E-2</c:v>
                </c:pt>
                <c:pt idx="3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31-4FFA-9C91-E32D6095A7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2748944"/>
        <c:axId val="572747304"/>
      </c:barChart>
      <c:catAx>
        <c:axId val="57274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747304"/>
        <c:crosses val="autoZero"/>
        <c:auto val="1"/>
        <c:lblAlgn val="ctr"/>
        <c:lblOffset val="100"/>
        <c:noMultiLvlLbl val="0"/>
      </c:catAx>
      <c:valAx>
        <c:axId val="57274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74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SNAP</a:t>
            </a:r>
            <a:r>
              <a:rPr lang="en-US" sz="1800" b="1" baseline="0">
                <a:solidFill>
                  <a:sysClr val="windowText" lastClr="000000"/>
                </a:solidFill>
              </a:rPr>
              <a:t> Eligible</a:t>
            </a:r>
            <a:endParaRPr lang="en-US" sz="18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2791293554764097"/>
          <c:y val="6.2619698853432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195554259421265E-2"/>
          <c:y val="0.22376543209876543"/>
          <c:w val="0.53697273662551437"/>
          <c:h val="0.758079157588961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35-49C5-834E-F9ADA5721CE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35-49C5-834E-F9ADA5721CE9}"/>
              </c:ext>
            </c:extLst>
          </c:dPt>
          <c:dLbls>
            <c:dLbl>
              <c:idx val="0"/>
              <c:layout>
                <c:manualLayout>
                  <c:x val="-0.15371102077944229"/>
                  <c:y val="0.207831288530794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67865901402955"/>
                      <c:h val="0.203488372093023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35-49C5-834E-F9ADA5721CE9}"/>
                </c:ext>
              </c:extLst>
            </c:dLbl>
            <c:dLbl>
              <c:idx val="1"/>
              <c:layout>
                <c:manualLayout>
                  <c:x val="0.18136033671466742"/>
                  <c:y val="-0.163565586278459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4047669716958"/>
                      <c:h val="0.268604651162790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35-49C5-834E-F9ADA5721C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Sheet1!$B$4:$B$5</c:f>
              <c:strCache>
                <c:ptCount val="2"/>
                <c:pt idx="0">
                  <c:v>Participants</c:v>
                </c:pt>
                <c:pt idx="1">
                  <c:v>Non-Participants</c:v>
                </c:pt>
              </c:strCache>
            </c:strRef>
          </c:cat>
          <c:val>
            <c:numRef>
              <c:f>Sheet1!$C$4:$C$5</c:f>
              <c:numCache>
                <c:formatCode>0%</c:formatCode>
                <c:ptCount val="2"/>
                <c:pt idx="0">
                  <c:v>0.22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35-49C5-834E-F9ADA5721CE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8066305052859535"/>
          <c:y val="0.42690777024964904"/>
          <c:w val="0.40620928291413522"/>
          <c:h val="0.41905572849905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Non-SNAP CAP</a:t>
            </a:r>
          </a:p>
        </c:rich>
      </c:tx>
      <c:layout>
        <c:manualLayout>
          <c:xMode val="edge"/>
          <c:yMode val="edge"/>
          <c:x val="0.22791293554764097"/>
          <c:y val="6.2619698853432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195554259421265E-2"/>
          <c:y val="0.22376543209876543"/>
          <c:w val="0.53697273662551437"/>
          <c:h val="0.758079157588961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29-4B66-82A9-8E097497D3B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29-4B66-82A9-8E097497D3B6}"/>
              </c:ext>
            </c:extLst>
          </c:dPt>
          <c:dLbls>
            <c:dLbl>
              <c:idx val="0"/>
              <c:layout>
                <c:manualLayout>
                  <c:x val="-0.11788088130631706"/>
                  <c:y val="0.188451443569553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49436546397845"/>
                      <c:h val="0.226744186046511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529-4B66-82A9-8E097497D3B6}"/>
                </c:ext>
              </c:extLst>
            </c:dLbl>
            <c:dLbl>
              <c:idx val="1"/>
              <c:layout>
                <c:manualLayout>
                  <c:x val="0.18136033671466742"/>
                  <c:y val="-0.163565586278459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4047669716958"/>
                      <c:h val="0.268604651162790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529-4B66-82A9-8E097497D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Sheet1!$B$4:$B$5</c:f>
              <c:strCache>
                <c:ptCount val="2"/>
                <c:pt idx="0">
                  <c:v>Participants</c:v>
                </c:pt>
                <c:pt idx="1">
                  <c:v>Non-Participants</c:v>
                </c:pt>
              </c:strCache>
            </c:strRef>
          </c:cat>
          <c:val>
            <c:numRef>
              <c:f>Sheet1!$C$4:$C$5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29-4B66-82A9-8E097497D3B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91821938099322"/>
          <c:y val="0.42690758392043104"/>
          <c:w val="0.39308178061900678"/>
          <c:h val="0.36479216260758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Moderate Income</a:t>
            </a:r>
          </a:p>
        </c:rich>
      </c:tx>
      <c:layout>
        <c:manualLayout>
          <c:xMode val="edge"/>
          <c:yMode val="edge"/>
          <c:x val="0.22791293554764097"/>
          <c:y val="6.2619698853432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195554259421265E-2"/>
          <c:y val="0.22376543209876543"/>
          <c:w val="0.53697273662551437"/>
          <c:h val="0.758079157588961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FF-459F-9AD7-B78510FFF31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FF-459F-9AD7-B78510FFF310}"/>
              </c:ext>
            </c:extLst>
          </c:dPt>
          <c:dLbls>
            <c:dLbl>
              <c:idx val="0"/>
              <c:layout>
                <c:manualLayout>
                  <c:x val="-0.23123123123123124"/>
                  <c:y val="6.2809009338948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16816816816818"/>
                      <c:h val="0.203488372093023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FF-459F-9AD7-B78510FFF310}"/>
                </c:ext>
              </c:extLst>
            </c:dLbl>
            <c:dLbl>
              <c:idx val="1"/>
              <c:layout>
                <c:manualLayout>
                  <c:x val="-1.6837861483530801E-2"/>
                  <c:y val="-0.148061710309467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4047669716958"/>
                      <c:h val="0.268604651162790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FF-459F-9AD7-B78510FFF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Sheet1!$B$4:$B$5</c:f>
              <c:strCache>
                <c:ptCount val="2"/>
                <c:pt idx="0">
                  <c:v>Participants</c:v>
                </c:pt>
                <c:pt idx="1">
                  <c:v>Non-Participants</c:v>
                </c:pt>
              </c:strCache>
            </c:strRef>
          </c:cat>
          <c:val>
            <c:numRef>
              <c:f>Sheet1!$C$4:$C$5</c:f>
              <c:numCache>
                <c:formatCode>0%</c:formatCode>
                <c:ptCount val="2"/>
                <c:pt idx="0">
                  <c:v>0.01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FF-459F-9AD7-B78510FFF31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91821938099322"/>
          <c:y val="0.42690758392043104"/>
          <c:w val="0.39308178061900678"/>
          <c:h val="0.36479216260758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287597912626E-3"/>
                  <c:y val="-0.45773632282099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4-47DB-A560-D2373B4183C3}"/>
                </c:ext>
              </c:extLst>
            </c:dLbl>
            <c:dLbl>
              <c:idx val="1"/>
              <c:layout>
                <c:manualLayout>
                  <c:x val="8.2663611030029862E-3"/>
                  <c:y val="-0.297326928587999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66820374215202E-2"/>
                      <c:h val="0.103899616534068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134-47DB-A560-D2373B4183C3}"/>
                </c:ext>
              </c:extLst>
            </c:dLbl>
            <c:dLbl>
              <c:idx val="2"/>
              <c:layout>
                <c:manualLayout>
                  <c:x val="-1.3754993446214912E-2"/>
                  <c:y val="-0.21914709534791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4-47DB-A560-D2373B4183C3}"/>
                </c:ext>
              </c:extLst>
            </c:dLbl>
            <c:dLbl>
              <c:idx val="3"/>
              <c:layout>
                <c:manualLayout>
                  <c:x val="-2.8224235206106489E-3"/>
                  <c:y val="-0.25396389142864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34-47DB-A560-D2373B4183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Sheet1!$C$6:$C$9</c:f>
              <c:strCache>
                <c:ptCount val="4"/>
                <c:pt idx="0">
                  <c:v>SNAP-Eligible</c:v>
                </c:pt>
                <c:pt idx="1">
                  <c:v>Non-SNAP CAP</c:v>
                </c:pt>
                <c:pt idx="2">
                  <c:v>CAP2 Eligible</c:v>
                </c:pt>
                <c:pt idx="3">
                  <c:v>CAP3 Eligible</c:v>
                </c:pt>
              </c:strCache>
            </c:strRef>
          </c:cat>
          <c:val>
            <c:numRef>
              <c:f>Sheet1!$D$6:$D$9</c:f>
              <c:numCache>
                <c:formatCode>0.0%</c:formatCode>
                <c:ptCount val="4"/>
                <c:pt idx="0">
                  <c:v>2.4E-2</c:v>
                </c:pt>
                <c:pt idx="1">
                  <c:v>1.2999999999999999E-2</c:v>
                </c:pt>
                <c:pt idx="2">
                  <c:v>8.9999999999999993E-3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34-47DB-A560-D2373B4183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2748944"/>
        <c:axId val="572747304"/>
      </c:barChart>
      <c:catAx>
        <c:axId val="57274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747304"/>
        <c:crosses val="autoZero"/>
        <c:auto val="1"/>
        <c:lblAlgn val="ctr"/>
        <c:lblOffset val="100"/>
        <c:noMultiLvlLbl val="0"/>
      </c:catAx>
      <c:valAx>
        <c:axId val="57274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74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084A9-9446-4885-8581-77D4C398AEC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CC579-87F8-45C8-BC0C-F2BF9546E29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Source of Water</a:t>
          </a:r>
        </a:p>
      </dgm:t>
    </dgm:pt>
    <dgm:pt modelId="{51F751D2-3293-4BCA-BBC9-85E996BA3E25}" type="parTrans" cxnId="{49DAEBF3-465B-410C-9C53-ED01D56B7BF1}">
      <dgm:prSet/>
      <dgm:spPr/>
      <dgm:t>
        <a:bodyPr/>
        <a:lstStyle/>
        <a:p>
          <a:endParaRPr lang="en-US"/>
        </a:p>
      </dgm:t>
    </dgm:pt>
    <dgm:pt modelId="{B8C27AF2-AED4-4005-A114-4CB129AAF3F0}" type="sibTrans" cxnId="{49DAEBF3-465B-410C-9C53-ED01D56B7BF1}">
      <dgm:prSet/>
      <dgm:spPr/>
      <dgm:t>
        <a:bodyPr/>
        <a:lstStyle/>
        <a:p>
          <a:endParaRPr lang="en-US"/>
        </a:p>
      </dgm:t>
    </dgm:pt>
    <dgm:pt modelId="{F5E44C63-541D-4771-81E8-14329AE30F2D}">
      <dgm:prSet phldrT="[Text]" custT="1"/>
      <dgm:spPr/>
      <dgm:t>
        <a:bodyPr/>
        <a:lstStyle/>
        <a:p>
          <a:r>
            <a:rPr lang="en-US" sz="3600" dirty="0"/>
            <a:t>Water system: 90%</a:t>
          </a:r>
        </a:p>
      </dgm:t>
    </dgm:pt>
    <dgm:pt modelId="{314EBEC0-2B86-4FC1-AB8B-7FFFD7111911}" type="parTrans" cxnId="{8523FF2C-FBF8-461D-A60C-D3851D5608FB}">
      <dgm:prSet/>
      <dgm:spPr/>
      <dgm:t>
        <a:bodyPr/>
        <a:lstStyle/>
        <a:p>
          <a:endParaRPr lang="en-US"/>
        </a:p>
      </dgm:t>
    </dgm:pt>
    <dgm:pt modelId="{659EFF6D-F19B-4005-8DBC-2167F222B350}" type="sibTrans" cxnId="{8523FF2C-FBF8-461D-A60C-D3851D5608FB}">
      <dgm:prSet/>
      <dgm:spPr/>
      <dgm:t>
        <a:bodyPr/>
        <a:lstStyle/>
        <a:p>
          <a:endParaRPr lang="en-US"/>
        </a:p>
      </dgm:t>
    </dgm:pt>
    <dgm:pt modelId="{95D52CCE-6C14-4999-8BC2-A4D8CE36665D}">
      <dgm:prSet phldrT="[Text]" custT="1"/>
      <dgm:spPr/>
      <dgm:t>
        <a:bodyPr/>
        <a:lstStyle/>
        <a:p>
          <a:r>
            <a:rPr lang="en-US" sz="3600" dirty="0"/>
            <a:t>Private well: 10%</a:t>
          </a:r>
        </a:p>
      </dgm:t>
    </dgm:pt>
    <dgm:pt modelId="{F8C57610-24D2-474E-84E1-A0C610FA9E74}" type="parTrans" cxnId="{26408BE2-BE35-44FC-9A95-A09F390F8047}">
      <dgm:prSet/>
      <dgm:spPr/>
      <dgm:t>
        <a:bodyPr/>
        <a:lstStyle/>
        <a:p>
          <a:endParaRPr lang="en-US"/>
        </a:p>
      </dgm:t>
    </dgm:pt>
    <dgm:pt modelId="{C1B0A482-DA32-4566-AE7D-6503E5BCA011}" type="sibTrans" cxnId="{26408BE2-BE35-44FC-9A95-A09F390F8047}">
      <dgm:prSet/>
      <dgm:spPr/>
      <dgm:t>
        <a:bodyPr/>
        <a:lstStyle/>
        <a:p>
          <a:endParaRPr lang="en-US"/>
        </a:p>
      </dgm:t>
    </dgm:pt>
    <dgm:pt modelId="{0AE342A8-00A4-4196-834C-62C23133D9E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Sewer System</a:t>
          </a:r>
        </a:p>
      </dgm:t>
    </dgm:pt>
    <dgm:pt modelId="{E6010853-FCD2-4C37-B69C-834B6B8E5CB4}" type="parTrans" cxnId="{6D5B21BB-B09B-4F1F-A46A-50F9D346E0B1}">
      <dgm:prSet/>
      <dgm:spPr/>
      <dgm:t>
        <a:bodyPr/>
        <a:lstStyle/>
        <a:p>
          <a:endParaRPr lang="en-US"/>
        </a:p>
      </dgm:t>
    </dgm:pt>
    <dgm:pt modelId="{7FA6993B-6663-44EA-9868-20E2FC4FF8C6}" type="sibTrans" cxnId="{6D5B21BB-B09B-4F1F-A46A-50F9D346E0B1}">
      <dgm:prSet/>
      <dgm:spPr/>
      <dgm:t>
        <a:bodyPr/>
        <a:lstStyle/>
        <a:p>
          <a:endParaRPr lang="en-US"/>
        </a:p>
      </dgm:t>
    </dgm:pt>
    <dgm:pt modelId="{D1DC00DE-0B50-4074-B63B-C46E10DEFFC5}">
      <dgm:prSet phldrT="[Text]" custT="1"/>
      <dgm:spPr/>
      <dgm:t>
        <a:bodyPr/>
        <a:lstStyle/>
        <a:p>
          <a:r>
            <a:rPr lang="en-US" sz="3600" dirty="0"/>
            <a:t>Public system: 80%</a:t>
          </a:r>
        </a:p>
      </dgm:t>
    </dgm:pt>
    <dgm:pt modelId="{89B72B84-3F82-49A1-B97D-31AE74D9F9A1}" type="parTrans" cxnId="{E1B13860-EADB-489B-A238-CF02DD382FCF}">
      <dgm:prSet/>
      <dgm:spPr/>
      <dgm:t>
        <a:bodyPr/>
        <a:lstStyle/>
        <a:p>
          <a:endParaRPr lang="en-US"/>
        </a:p>
      </dgm:t>
    </dgm:pt>
    <dgm:pt modelId="{267883DC-7B6E-4DB2-8F28-D67F30FED13D}" type="sibTrans" cxnId="{E1B13860-EADB-489B-A238-CF02DD382FCF}">
      <dgm:prSet/>
      <dgm:spPr/>
      <dgm:t>
        <a:bodyPr/>
        <a:lstStyle/>
        <a:p>
          <a:endParaRPr lang="en-US"/>
        </a:p>
      </dgm:t>
    </dgm:pt>
    <dgm:pt modelId="{EEC2AAF0-4307-4562-8253-E1F2C42FCE86}">
      <dgm:prSet phldrT="[Text]" custT="1"/>
      <dgm:spPr/>
      <dgm:t>
        <a:bodyPr/>
        <a:lstStyle/>
        <a:p>
          <a:r>
            <a:rPr lang="en-US" sz="3600" dirty="0"/>
            <a:t>Household system: 20%</a:t>
          </a:r>
        </a:p>
      </dgm:t>
    </dgm:pt>
    <dgm:pt modelId="{FE466EB5-2B8F-4CAE-95CD-1A3286360D42}" type="parTrans" cxnId="{63D48893-FC7D-452E-BC03-5236784043E6}">
      <dgm:prSet/>
      <dgm:spPr/>
      <dgm:t>
        <a:bodyPr/>
        <a:lstStyle/>
        <a:p>
          <a:endParaRPr lang="en-US"/>
        </a:p>
      </dgm:t>
    </dgm:pt>
    <dgm:pt modelId="{0C2FD697-7170-40FE-A415-D40362A42282}" type="sibTrans" cxnId="{63D48893-FC7D-452E-BC03-5236784043E6}">
      <dgm:prSet/>
      <dgm:spPr/>
      <dgm:t>
        <a:bodyPr/>
        <a:lstStyle/>
        <a:p>
          <a:endParaRPr lang="en-US"/>
        </a:p>
      </dgm:t>
    </dgm:pt>
    <dgm:pt modelId="{AFF4214E-A698-41E6-AC80-A2495764F5A7}" type="pres">
      <dgm:prSet presAssocID="{97D084A9-9446-4885-8581-77D4C398AEC6}" presName="linearFlow" presStyleCnt="0">
        <dgm:presLayoutVars>
          <dgm:dir/>
          <dgm:animLvl val="lvl"/>
          <dgm:resizeHandles val="exact"/>
        </dgm:presLayoutVars>
      </dgm:prSet>
      <dgm:spPr/>
    </dgm:pt>
    <dgm:pt modelId="{A3838A5C-2154-4188-8EE2-A53969884C02}" type="pres">
      <dgm:prSet presAssocID="{A4FCC579-87F8-45C8-BC0C-F2BF9546E29C}" presName="composite" presStyleCnt="0"/>
      <dgm:spPr/>
    </dgm:pt>
    <dgm:pt modelId="{FD7F49BC-62F7-4140-8C19-AFF97CC37BB0}" type="pres">
      <dgm:prSet presAssocID="{A4FCC579-87F8-45C8-BC0C-F2BF9546E29C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5CB0816-D952-4798-B898-5B19426D4D01}" type="pres">
      <dgm:prSet presAssocID="{A4FCC579-87F8-45C8-BC0C-F2BF9546E29C}" presName="descendantText" presStyleLbl="alignAcc1" presStyleIdx="0" presStyleCnt="2">
        <dgm:presLayoutVars>
          <dgm:bulletEnabled val="1"/>
        </dgm:presLayoutVars>
      </dgm:prSet>
      <dgm:spPr/>
    </dgm:pt>
    <dgm:pt modelId="{928700BA-F10A-4CB8-BEF1-0C4AF3F653EB}" type="pres">
      <dgm:prSet presAssocID="{B8C27AF2-AED4-4005-A114-4CB129AAF3F0}" presName="sp" presStyleCnt="0"/>
      <dgm:spPr/>
    </dgm:pt>
    <dgm:pt modelId="{C3D2393E-CC6C-4D85-8A2C-91AED3255E9D}" type="pres">
      <dgm:prSet presAssocID="{0AE342A8-00A4-4196-834C-62C23133D9EA}" presName="composite" presStyleCnt="0"/>
      <dgm:spPr/>
    </dgm:pt>
    <dgm:pt modelId="{DA5D60C0-FB70-4BA0-894C-822849EFC8F2}" type="pres">
      <dgm:prSet presAssocID="{0AE342A8-00A4-4196-834C-62C23133D9EA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3C6B60AB-C920-46CE-93C7-0825244AF443}" type="pres">
      <dgm:prSet presAssocID="{0AE342A8-00A4-4196-834C-62C23133D9EA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BFE83703-EFF5-4F6A-9A6B-7DB79B124054}" type="presOf" srcId="{D1DC00DE-0B50-4074-B63B-C46E10DEFFC5}" destId="{3C6B60AB-C920-46CE-93C7-0825244AF443}" srcOrd="0" destOrd="0" presId="urn:microsoft.com/office/officeart/2005/8/layout/chevron2"/>
    <dgm:cxn modelId="{2D23021E-9279-4CFC-9E23-0B8470746102}" type="presOf" srcId="{EEC2AAF0-4307-4562-8253-E1F2C42FCE86}" destId="{3C6B60AB-C920-46CE-93C7-0825244AF443}" srcOrd="0" destOrd="1" presId="urn:microsoft.com/office/officeart/2005/8/layout/chevron2"/>
    <dgm:cxn modelId="{8523FF2C-FBF8-461D-A60C-D3851D5608FB}" srcId="{A4FCC579-87F8-45C8-BC0C-F2BF9546E29C}" destId="{F5E44C63-541D-4771-81E8-14329AE30F2D}" srcOrd="0" destOrd="0" parTransId="{314EBEC0-2B86-4FC1-AB8B-7FFFD7111911}" sibTransId="{659EFF6D-F19B-4005-8DBC-2167F222B350}"/>
    <dgm:cxn modelId="{E1B13860-EADB-489B-A238-CF02DD382FCF}" srcId="{0AE342A8-00A4-4196-834C-62C23133D9EA}" destId="{D1DC00DE-0B50-4074-B63B-C46E10DEFFC5}" srcOrd="0" destOrd="0" parTransId="{89B72B84-3F82-49A1-B97D-31AE74D9F9A1}" sibTransId="{267883DC-7B6E-4DB2-8F28-D67F30FED13D}"/>
    <dgm:cxn modelId="{E01D834F-C01F-46C6-9664-E0507EBF7602}" type="presOf" srcId="{0AE342A8-00A4-4196-834C-62C23133D9EA}" destId="{DA5D60C0-FB70-4BA0-894C-822849EFC8F2}" srcOrd="0" destOrd="0" presId="urn:microsoft.com/office/officeart/2005/8/layout/chevron2"/>
    <dgm:cxn modelId="{63D48893-FC7D-452E-BC03-5236784043E6}" srcId="{0AE342A8-00A4-4196-834C-62C23133D9EA}" destId="{EEC2AAF0-4307-4562-8253-E1F2C42FCE86}" srcOrd="1" destOrd="0" parTransId="{FE466EB5-2B8F-4CAE-95CD-1A3286360D42}" sibTransId="{0C2FD697-7170-40FE-A415-D40362A42282}"/>
    <dgm:cxn modelId="{6DB22BB9-940A-47D7-BCD4-A1DEC3E253FE}" type="presOf" srcId="{A4FCC579-87F8-45C8-BC0C-F2BF9546E29C}" destId="{FD7F49BC-62F7-4140-8C19-AFF97CC37BB0}" srcOrd="0" destOrd="0" presId="urn:microsoft.com/office/officeart/2005/8/layout/chevron2"/>
    <dgm:cxn modelId="{6D5B21BB-B09B-4F1F-A46A-50F9D346E0B1}" srcId="{97D084A9-9446-4885-8581-77D4C398AEC6}" destId="{0AE342A8-00A4-4196-834C-62C23133D9EA}" srcOrd="1" destOrd="0" parTransId="{E6010853-FCD2-4C37-B69C-834B6B8E5CB4}" sibTransId="{7FA6993B-6663-44EA-9868-20E2FC4FF8C6}"/>
    <dgm:cxn modelId="{7DA303D2-FA62-482B-BA17-2261A0BDBD65}" type="presOf" srcId="{95D52CCE-6C14-4999-8BC2-A4D8CE36665D}" destId="{75CB0816-D952-4798-B898-5B19426D4D01}" srcOrd="0" destOrd="1" presId="urn:microsoft.com/office/officeart/2005/8/layout/chevron2"/>
    <dgm:cxn modelId="{26408BE2-BE35-44FC-9A95-A09F390F8047}" srcId="{A4FCC579-87F8-45C8-BC0C-F2BF9546E29C}" destId="{95D52CCE-6C14-4999-8BC2-A4D8CE36665D}" srcOrd="1" destOrd="0" parTransId="{F8C57610-24D2-474E-84E1-A0C610FA9E74}" sibTransId="{C1B0A482-DA32-4566-AE7D-6503E5BCA011}"/>
    <dgm:cxn modelId="{E28382F1-FD1E-40F0-BC71-5D9ACDC50178}" type="presOf" srcId="{F5E44C63-541D-4771-81E8-14329AE30F2D}" destId="{75CB0816-D952-4798-B898-5B19426D4D01}" srcOrd="0" destOrd="0" presId="urn:microsoft.com/office/officeart/2005/8/layout/chevron2"/>
    <dgm:cxn modelId="{49DAEBF3-465B-410C-9C53-ED01D56B7BF1}" srcId="{97D084A9-9446-4885-8581-77D4C398AEC6}" destId="{A4FCC579-87F8-45C8-BC0C-F2BF9546E29C}" srcOrd="0" destOrd="0" parTransId="{51F751D2-3293-4BCA-BBC9-85E996BA3E25}" sibTransId="{B8C27AF2-AED4-4005-A114-4CB129AAF3F0}"/>
    <dgm:cxn modelId="{D3CF30F7-5411-4BD9-8B9B-E95865F81834}" type="presOf" srcId="{97D084A9-9446-4885-8581-77D4C398AEC6}" destId="{AFF4214E-A698-41E6-AC80-A2495764F5A7}" srcOrd="0" destOrd="0" presId="urn:microsoft.com/office/officeart/2005/8/layout/chevron2"/>
    <dgm:cxn modelId="{EEFB4632-A8C2-49D4-B977-AD3BB53CB282}" type="presParOf" srcId="{AFF4214E-A698-41E6-AC80-A2495764F5A7}" destId="{A3838A5C-2154-4188-8EE2-A53969884C02}" srcOrd="0" destOrd="0" presId="urn:microsoft.com/office/officeart/2005/8/layout/chevron2"/>
    <dgm:cxn modelId="{8BADFCD4-25FA-482E-840D-95DD13A56B5F}" type="presParOf" srcId="{A3838A5C-2154-4188-8EE2-A53969884C02}" destId="{FD7F49BC-62F7-4140-8C19-AFF97CC37BB0}" srcOrd="0" destOrd="0" presId="urn:microsoft.com/office/officeart/2005/8/layout/chevron2"/>
    <dgm:cxn modelId="{9D474AB6-E903-4AF1-8E94-8A03BF4813EF}" type="presParOf" srcId="{A3838A5C-2154-4188-8EE2-A53969884C02}" destId="{75CB0816-D952-4798-B898-5B19426D4D01}" srcOrd="1" destOrd="0" presId="urn:microsoft.com/office/officeart/2005/8/layout/chevron2"/>
    <dgm:cxn modelId="{F1EAE41A-8356-4119-B535-7256E2AE0E43}" type="presParOf" srcId="{AFF4214E-A698-41E6-AC80-A2495764F5A7}" destId="{928700BA-F10A-4CB8-BEF1-0C4AF3F653EB}" srcOrd="1" destOrd="0" presId="urn:microsoft.com/office/officeart/2005/8/layout/chevron2"/>
    <dgm:cxn modelId="{8148D07B-534D-4EA8-B9EC-12A810BA63DC}" type="presParOf" srcId="{AFF4214E-A698-41E6-AC80-A2495764F5A7}" destId="{C3D2393E-CC6C-4D85-8A2C-91AED3255E9D}" srcOrd="2" destOrd="0" presId="urn:microsoft.com/office/officeart/2005/8/layout/chevron2"/>
    <dgm:cxn modelId="{904E9DAB-8FBD-48B4-B5AF-8EC8F24A07F8}" type="presParOf" srcId="{C3D2393E-CC6C-4D85-8A2C-91AED3255E9D}" destId="{DA5D60C0-FB70-4BA0-894C-822849EFC8F2}" srcOrd="0" destOrd="0" presId="urn:microsoft.com/office/officeart/2005/8/layout/chevron2"/>
    <dgm:cxn modelId="{24362627-920A-4D03-BD20-3A52A461CD9E}" type="presParOf" srcId="{C3D2393E-CC6C-4D85-8A2C-91AED3255E9D}" destId="{3C6B60AB-C920-46CE-93C7-0825244AF4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E6DC1C-1F4F-4367-9CEA-0FC85D3FF6D0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F19C09-EA57-4F84-BD4E-AC00B82DD7B2}">
      <dgm:prSet phldrT="[Text]"/>
      <dgm:spPr/>
      <dgm:t>
        <a:bodyPr/>
        <a:lstStyle/>
        <a:p>
          <a:endParaRPr lang="en-US" dirty="0"/>
        </a:p>
      </dgm:t>
    </dgm:pt>
    <dgm:pt modelId="{7119F5D5-9403-4AC3-997A-4079EB5B0FE5}" type="parTrans" cxnId="{79CCE9A7-86E7-422B-9FCB-6E22F5116E08}">
      <dgm:prSet/>
      <dgm:spPr/>
      <dgm:t>
        <a:bodyPr/>
        <a:lstStyle/>
        <a:p>
          <a:endParaRPr lang="en-US"/>
        </a:p>
      </dgm:t>
    </dgm:pt>
    <dgm:pt modelId="{629ACADD-1DD8-4E61-A5E5-ABC618FE8F28}" type="sibTrans" cxnId="{79CCE9A7-86E7-422B-9FCB-6E22F5116E08}">
      <dgm:prSet/>
      <dgm:spPr/>
      <dgm:t>
        <a:bodyPr/>
        <a:lstStyle/>
        <a:p>
          <a:endParaRPr lang="en-US"/>
        </a:p>
      </dgm:t>
    </dgm:pt>
    <dgm:pt modelId="{1803D029-E576-43DC-90B1-3B5B5DA008C4}">
      <dgm:prSet phldrT="[Text]"/>
      <dgm:spPr/>
      <dgm:t>
        <a:bodyPr/>
        <a:lstStyle/>
        <a:p>
          <a:endParaRPr lang="en-US" dirty="0"/>
        </a:p>
      </dgm:t>
    </dgm:pt>
    <dgm:pt modelId="{68CE01E1-BBBB-4200-B147-9C45A3CC3DF8}" type="parTrans" cxnId="{60FFFFB2-9E0B-4EE9-B027-24672D90C369}">
      <dgm:prSet/>
      <dgm:spPr/>
      <dgm:t>
        <a:bodyPr/>
        <a:lstStyle/>
        <a:p>
          <a:endParaRPr lang="en-US"/>
        </a:p>
      </dgm:t>
    </dgm:pt>
    <dgm:pt modelId="{86419885-9675-4601-BCEB-0F8199C9EA3C}" type="sibTrans" cxnId="{60FFFFB2-9E0B-4EE9-B027-24672D90C369}">
      <dgm:prSet/>
      <dgm:spPr/>
      <dgm:t>
        <a:bodyPr/>
        <a:lstStyle/>
        <a:p>
          <a:endParaRPr lang="en-US"/>
        </a:p>
      </dgm:t>
    </dgm:pt>
    <dgm:pt modelId="{77CBB062-5FA4-45AE-A7E6-AD4DF52453B9}">
      <dgm:prSet phldrT="[Text]"/>
      <dgm:spPr/>
      <dgm:t>
        <a:bodyPr/>
        <a:lstStyle/>
        <a:p>
          <a:endParaRPr lang="en-US" dirty="0"/>
        </a:p>
      </dgm:t>
    </dgm:pt>
    <dgm:pt modelId="{81998211-5B38-4A10-9B9E-B870FF4226BC}" type="parTrans" cxnId="{FF2081B8-68E9-4411-B987-84F5C18E7355}">
      <dgm:prSet/>
      <dgm:spPr/>
      <dgm:t>
        <a:bodyPr/>
        <a:lstStyle/>
        <a:p>
          <a:endParaRPr lang="en-US"/>
        </a:p>
      </dgm:t>
    </dgm:pt>
    <dgm:pt modelId="{2EB90734-F3C2-48BF-8CC2-CAC499DACCD4}" type="sibTrans" cxnId="{FF2081B8-68E9-4411-B987-84F5C18E7355}">
      <dgm:prSet/>
      <dgm:spPr/>
      <dgm:t>
        <a:bodyPr/>
        <a:lstStyle/>
        <a:p>
          <a:endParaRPr lang="en-US"/>
        </a:p>
      </dgm:t>
    </dgm:pt>
    <dgm:pt modelId="{961652B5-CC11-4467-9618-0B60544D1F6B}">
      <dgm:prSet/>
      <dgm:spPr/>
      <dgm:t>
        <a:bodyPr/>
        <a:lstStyle/>
        <a:p>
          <a:endParaRPr lang="en-US"/>
        </a:p>
      </dgm:t>
    </dgm:pt>
    <dgm:pt modelId="{F994F995-DB4C-47E6-A658-C3C4D48D835C}" type="parTrans" cxnId="{4D7867E2-49C7-49EA-B62E-9FD57D56071C}">
      <dgm:prSet/>
      <dgm:spPr/>
      <dgm:t>
        <a:bodyPr/>
        <a:lstStyle/>
        <a:p>
          <a:endParaRPr lang="en-US"/>
        </a:p>
      </dgm:t>
    </dgm:pt>
    <dgm:pt modelId="{320019FC-F2B7-4679-9B8A-C8E256EDA241}" type="sibTrans" cxnId="{4D7867E2-49C7-49EA-B62E-9FD57D56071C}">
      <dgm:prSet/>
      <dgm:spPr/>
      <dgm:t>
        <a:bodyPr/>
        <a:lstStyle/>
        <a:p>
          <a:endParaRPr lang="en-US"/>
        </a:p>
      </dgm:t>
    </dgm:pt>
    <dgm:pt modelId="{207C7606-9962-4B13-8CEB-E1FEC314E1F3}">
      <dgm:prSet/>
      <dgm:spPr/>
      <dgm:t>
        <a:bodyPr/>
        <a:lstStyle/>
        <a:p>
          <a:endParaRPr lang="en-US"/>
        </a:p>
      </dgm:t>
    </dgm:pt>
    <dgm:pt modelId="{5DC47180-FC5B-4420-952F-85939BF77FDD}" type="sibTrans" cxnId="{9561458F-5D6F-4284-A610-0523CDCEAF08}">
      <dgm:prSet/>
      <dgm:spPr/>
      <dgm:t>
        <a:bodyPr/>
        <a:lstStyle/>
        <a:p>
          <a:endParaRPr lang="en-US"/>
        </a:p>
      </dgm:t>
    </dgm:pt>
    <dgm:pt modelId="{9DDD08EA-4B27-4664-A23F-AC1EE4CB309E}" type="parTrans" cxnId="{9561458F-5D6F-4284-A610-0523CDCEAF08}">
      <dgm:prSet/>
      <dgm:spPr/>
      <dgm:t>
        <a:bodyPr/>
        <a:lstStyle/>
        <a:p>
          <a:endParaRPr lang="en-US"/>
        </a:p>
      </dgm:t>
    </dgm:pt>
    <dgm:pt modelId="{FECD83FB-C3D9-46EE-A931-75C37CDB1AD8}">
      <dgm:prSet phldrT="[Text]"/>
      <dgm:spPr/>
      <dgm:t>
        <a:bodyPr/>
        <a:lstStyle/>
        <a:p>
          <a:endParaRPr lang="en-US" dirty="0"/>
        </a:p>
      </dgm:t>
    </dgm:pt>
    <dgm:pt modelId="{228EC874-C913-4967-94E9-FF510C611213}" type="sibTrans" cxnId="{833FDAA9-0AD3-41CC-B451-869DBB01ACC6}">
      <dgm:prSet/>
      <dgm:spPr/>
      <dgm:t>
        <a:bodyPr/>
        <a:lstStyle/>
        <a:p>
          <a:endParaRPr lang="en-US"/>
        </a:p>
      </dgm:t>
    </dgm:pt>
    <dgm:pt modelId="{9B90081F-EC84-4B7B-928D-653093B8FE22}" type="parTrans" cxnId="{833FDAA9-0AD3-41CC-B451-869DBB01ACC6}">
      <dgm:prSet/>
      <dgm:spPr/>
      <dgm:t>
        <a:bodyPr/>
        <a:lstStyle/>
        <a:p>
          <a:endParaRPr lang="en-US"/>
        </a:p>
      </dgm:t>
    </dgm:pt>
    <dgm:pt modelId="{641B5A99-1D7C-494C-8043-9FADE95100E6}">
      <dgm:prSet phldrT="[Text]"/>
      <dgm:spPr/>
      <dgm:t>
        <a:bodyPr/>
        <a:lstStyle/>
        <a:p>
          <a:endParaRPr lang="en-US" dirty="0"/>
        </a:p>
      </dgm:t>
    </dgm:pt>
    <dgm:pt modelId="{918CDFE5-2238-479B-A2C1-3F7BC3E6BDCD}" type="sibTrans" cxnId="{37E13E69-2519-427F-A44C-4BD407296C4D}">
      <dgm:prSet/>
      <dgm:spPr/>
      <dgm:t>
        <a:bodyPr/>
        <a:lstStyle/>
        <a:p>
          <a:endParaRPr lang="en-US"/>
        </a:p>
      </dgm:t>
    </dgm:pt>
    <dgm:pt modelId="{DFCD821E-CF89-405C-B374-BF231F173B32}" type="parTrans" cxnId="{37E13E69-2519-427F-A44C-4BD407296C4D}">
      <dgm:prSet/>
      <dgm:spPr/>
      <dgm:t>
        <a:bodyPr/>
        <a:lstStyle/>
        <a:p>
          <a:endParaRPr lang="en-US"/>
        </a:p>
      </dgm:t>
    </dgm:pt>
    <dgm:pt modelId="{D09D7526-F78D-40E3-9F31-1CF7C29C018A}" type="pres">
      <dgm:prSet presAssocID="{E8E6DC1C-1F4F-4367-9CEA-0FC85D3FF6D0}" presName="Name0" presStyleCnt="0">
        <dgm:presLayoutVars>
          <dgm:dir/>
        </dgm:presLayoutVars>
      </dgm:prSet>
      <dgm:spPr/>
    </dgm:pt>
    <dgm:pt modelId="{163D1848-685F-415E-9925-69F9A7F14BD9}" type="pres">
      <dgm:prSet presAssocID="{FECD83FB-C3D9-46EE-A931-75C37CDB1AD8}" presName="withChildren" presStyleCnt="0"/>
      <dgm:spPr/>
    </dgm:pt>
    <dgm:pt modelId="{82CD520B-7382-4C35-8BC8-335AFBDA9811}" type="pres">
      <dgm:prSet presAssocID="{FECD83FB-C3D9-46EE-A931-75C37CDB1AD8}" presName="bigCircle" presStyleLbl="vennNode1" presStyleIdx="0" presStyleCnt="7"/>
      <dgm:spPr>
        <a:solidFill>
          <a:schemeClr val="accent6">
            <a:lumMod val="60000"/>
            <a:lumOff val="40000"/>
            <a:alpha val="50000"/>
          </a:schemeClr>
        </a:solidFill>
      </dgm:spPr>
    </dgm:pt>
    <dgm:pt modelId="{65FF1C69-C97E-4B59-81C5-DF74CF4E2F51}" type="pres">
      <dgm:prSet presAssocID="{FECD83FB-C3D9-46EE-A931-75C37CDB1AD8}" presName="medCircle" presStyleLbl="vennNode1" presStyleIdx="1" presStyleCnt="7" custLinFactX="-100000" custLinFactNeighborX="-146268" custLinFactNeighborY="53610"/>
      <dgm:spPr>
        <a:solidFill>
          <a:schemeClr val="bg1">
            <a:alpha val="50000"/>
          </a:schemeClr>
        </a:solidFill>
      </dgm:spPr>
    </dgm:pt>
    <dgm:pt modelId="{09D01A9E-2A07-4568-B3FD-326B6A81BEA2}" type="pres">
      <dgm:prSet presAssocID="{FECD83FB-C3D9-46EE-A931-75C37CDB1AD8}" presName="txLvl1" presStyleLbl="revTx" presStyleIdx="0" presStyleCnt="7"/>
      <dgm:spPr/>
    </dgm:pt>
    <dgm:pt modelId="{DAA21514-54FF-436F-B353-9350515BF4CB}" type="pres">
      <dgm:prSet presAssocID="{FECD83FB-C3D9-46EE-A931-75C37CDB1AD8}" presName="lin" presStyleCnt="0"/>
      <dgm:spPr/>
    </dgm:pt>
    <dgm:pt modelId="{FAAD1975-7230-4590-A8A4-46BAFB522F15}" type="pres">
      <dgm:prSet presAssocID="{641B5A99-1D7C-494C-8043-9FADE95100E6}" presName="txLvl2" presStyleLbl="revTx" presStyleIdx="1" presStyleCnt="7"/>
      <dgm:spPr/>
    </dgm:pt>
    <dgm:pt modelId="{AEBE58E0-F9AE-4A37-BF22-A52FB5C6F495}" type="pres">
      <dgm:prSet presAssocID="{FECD83FB-C3D9-46EE-A931-75C37CDB1AD8}" presName="overlap" presStyleCnt="0"/>
      <dgm:spPr/>
    </dgm:pt>
    <dgm:pt modelId="{1DC1B793-F33A-45C9-8800-72DC7B061E9B}" type="pres">
      <dgm:prSet presAssocID="{54F19C09-EA57-4F84-BD4E-AC00B82DD7B2}" presName="withChildren" presStyleCnt="0"/>
      <dgm:spPr/>
    </dgm:pt>
    <dgm:pt modelId="{6C635D90-8B4E-4D74-89A1-6EA75B721974}" type="pres">
      <dgm:prSet presAssocID="{54F19C09-EA57-4F84-BD4E-AC00B82DD7B2}" presName="bigCircle" presStyleLbl="vennNode1" presStyleIdx="2" presStyleCnt="7"/>
      <dgm:spPr>
        <a:solidFill>
          <a:schemeClr val="accent6">
            <a:lumMod val="60000"/>
            <a:lumOff val="40000"/>
            <a:alpha val="50000"/>
          </a:schemeClr>
        </a:solidFill>
      </dgm:spPr>
    </dgm:pt>
    <dgm:pt modelId="{B2141C25-C79E-4578-8407-C15DBEB68BD2}" type="pres">
      <dgm:prSet presAssocID="{54F19C09-EA57-4F84-BD4E-AC00B82DD7B2}" presName="medCircle" presStyleLbl="vennNode1" presStyleIdx="3" presStyleCnt="7" custLinFactX="-100000" custLinFactNeighborX="-136856" custLinFactNeighborY="-12293"/>
      <dgm:spPr>
        <a:solidFill>
          <a:schemeClr val="bg1">
            <a:alpha val="50000"/>
          </a:schemeClr>
        </a:solidFill>
      </dgm:spPr>
    </dgm:pt>
    <dgm:pt modelId="{50EB4BFA-E6CE-448D-B89B-B0173F6023D9}" type="pres">
      <dgm:prSet presAssocID="{54F19C09-EA57-4F84-BD4E-AC00B82DD7B2}" presName="txLvl1" presStyleLbl="revTx" presStyleIdx="2" presStyleCnt="7"/>
      <dgm:spPr/>
    </dgm:pt>
    <dgm:pt modelId="{414584E1-8212-4FE1-8DD5-CB72087D2AC2}" type="pres">
      <dgm:prSet presAssocID="{54F19C09-EA57-4F84-BD4E-AC00B82DD7B2}" presName="lin" presStyleCnt="0"/>
      <dgm:spPr/>
    </dgm:pt>
    <dgm:pt modelId="{428C421E-CB8D-4694-BF17-3411BFEA5AEE}" type="pres">
      <dgm:prSet presAssocID="{1803D029-E576-43DC-90B1-3B5B5DA008C4}" presName="txLvl2" presStyleLbl="revTx" presStyleIdx="3" presStyleCnt="7"/>
      <dgm:spPr/>
    </dgm:pt>
    <dgm:pt modelId="{474344BD-B48D-46D8-A4C1-7681B7EFA594}" type="pres">
      <dgm:prSet presAssocID="{86419885-9675-4601-BCEB-0F8199C9EA3C}" presName="smCircle" presStyleLbl="vennNode1" presStyleIdx="4" presStyleCnt="7" custLinFactX="-400000" custLinFactNeighborX="-470095" custLinFactNeighborY="-1399"/>
      <dgm:spPr>
        <a:solidFill>
          <a:schemeClr val="bg1">
            <a:alpha val="50000"/>
          </a:schemeClr>
        </a:solidFill>
      </dgm:spPr>
    </dgm:pt>
    <dgm:pt modelId="{F637B871-05CF-40E7-AA7A-9165731DEE46}" type="pres">
      <dgm:prSet presAssocID="{77CBB062-5FA4-45AE-A7E6-AD4DF52453B9}" presName="txLvl2" presStyleLbl="revTx" presStyleIdx="4" presStyleCnt="7"/>
      <dgm:spPr/>
    </dgm:pt>
    <dgm:pt modelId="{37287397-C623-490F-B133-41DCFE05D914}" type="pres">
      <dgm:prSet presAssocID="{54F19C09-EA57-4F84-BD4E-AC00B82DD7B2}" presName="overlap" presStyleCnt="0"/>
      <dgm:spPr/>
    </dgm:pt>
    <dgm:pt modelId="{F87159E1-BB01-4060-B45A-5ADB04AEEE20}" type="pres">
      <dgm:prSet presAssocID="{207C7606-9962-4B13-8CEB-E1FEC314E1F3}" presName="withChildren" presStyleCnt="0"/>
      <dgm:spPr/>
    </dgm:pt>
    <dgm:pt modelId="{0BB47157-7D3E-480D-AA56-FBBCBF4C6B93}" type="pres">
      <dgm:prSet presAssocID="{207C7606-9962-4B13-8CEB-E1FEC314E1F3}" presName="bigCircle" presStyleLbl="vennNode1" presStyleIdx="5" presStyleCnt="7"/>
      <dgm:spPr>
        <a:solidFill>
          <a:schemeClr val="accent6">
            <a:lumMod val="60000"/>
            <a:lumOff val="40000"/>
            <a:alpha val="50000"/>
          </a:schemeClr>
        </a:solidFill>
      </dgm:spPr>
    </dgm:pt>
    <dgm:pt modelId="{2BB09615-4BB4-4040-BF9D-F69D2AF5F1CB}" type="pres">
      <dgm:prSet presAssocID="{207C7606-9962-4B13-8CEB-E1FEC314E1F3}" presName="medCircle" presStyleLbl="vennNode1" presStyleIdx="6" presStyleCnt="7" custLinFactX="-50995" custLinFactNeighborX="-100000" custLinFactNeighborY="14177"/>
      <dgm:spPr>
        <a:solidFill>
          <a:schemeClr val="bg1">
            <a:alpha val="50000"/>
          </a:schemeClr>
        </a:solidFill>
      </dgm:spPr>
    </dgm:pt>
    <dgm:pt modelId="{6DA26BA4-4B84-4C5F-925D-E2C029304BB3}" type="pres">
      <dgm:prSet presAssocID="{207C7606-9962-4B13-8CEB-E1FEC314E1F3}" presName="txLvl1" presStyleLbl="revTx" presStyleIdx="5" presStyleCnt="7"/>
      <dgm:spPr/>
    </dgm:pt>
    <dgm:pt modelId="{27794140-83CC-4F92-925D-34757A1FE9FF}" type="pres">
      <dgm:prSet presAssocID="{207C7606-9962-4B13-8CEB-E1FEC314E1F3}" presName="lin" presStyleCnt="0"/>
      <dgm:spPr/>
    </dgm:pt>
    <dgm:pt modelId="{7DBEA216-575B-4284-ABA3-8B1E16A4E71D}" type="pres">
      <dgm:prSet presAssocID="{961652B5-CC11-4467-9618-0B60544D1F6B}" presName="txLvl2" presStyleLbl="revTx" presStyleIdx="6" presStyleCnt="7"/>
      <dgm:spPr/>
    </dgm:pt>
  </dgm:ptLst>
  <dgm:cxnLst>
    <dgm:cxn modelId="{6C6A1909-D88D-4CB2-9C08-72EDAC5389EC}" type="presOf" srcId="{207C7606-9962-4B13-8CEB-E1FEC314E1F3}" destId="{6DA26BA4-4B84-4C5F-925D-E2C029304BB3}" srcOrd="0" destOrd="0" presId="urn:microsoft.com/office/officeart/2008/layout/VerticalCircleList"/>
    <dgm:cxn modelId="{BB39C422-8BE4-4848-ADC8-17C162F473EC}" type="presOf" srcId="{641B5A99-1D7C-494C-8043-9FADE95100E6}" destId="{FAAD1975-7230-4590-A8A4-46BAFB522F15}" srcOrd="0" destOrd="0" presId="urn:microsoft.com/office/officeart/2008/layout/VerticalCircleList"/>
    <dgm:cxn modelId="{7D62E041-3D5A-47EF-8D28-5E3EF182694E}" type="presOf" srcId="{961652B5-CC11-4467-9618-0B60544D1F6B}" destId="{7DBEA216-575B-4284-ABA3-8B1E16A4E71D}" srcOrd="0" destOrd="0" presId="urn:microsoft.com/office/officeart/2008/layout/VerticalCircleList"/>
    <dgm:cxn modelId="{37E13E69-2519-427F-A44C-4BD407296C4D}" srcId="{FECD83FB-C3D9-46EE-A931-75C37CDB1AD8}" destId="{641B5A99-1D7C-494C-8043-9FADE95100E6}" srcOrd="0" destOrd="0" parTransId="{DFCD821E-CF89-405C-B374-BF231F173B32}" sibTransId="{918CDFE5-2238-479B-A2C1-3F7BC3E6BDCD}"/>
    <dgm:cxn modelId="{40168970-FD32-4A61-A2AE-FA8B6BE4F8CD}" type="presOf" srcId="{54F19C09-EA57-4F84-BD4E-AC00B82DD7B2}" destId="{50EB4BFA-E6CE-448D-B89B-B0173F6023D9}" srcOrd="0" destOrd="0" presId="urn:microsoft.com/office/officeart/2008/layout/VerticalCircleList"/>
    <dgm:cxn modelId="{E3EFB275-90D1-4852-8C2B-ECF38159C4A8}" type="presOf" srcId="{FECD83FB-C3D9-46EE-A931-75C37CDB1AD8}" destId="{09D01A9E-2A07-4568-B3FD-326B6A81BEA2}" srcOrd="0" destOrd="0" presId="urn:microsoft.com/office/officeart/2008/layout/VerticalCircleList"/>
    <dgm:cxn modelId="{B6324E78-AB1F-488A-BB8E-A40CEC76670A}" type="presOf" srcId="{77CBB062-5FA4-45AE-A7E6-AD4DF52453B9}" destId="{F637B871-05CF-40E7-AA7A-9165731DEE46}" srcOrd="0" destOrd="0" presId="urn:microsoft.com/office/officeart/2008/layout/VerticalCircleList"/>
    <dgm:cxn modelId="{5DB0DA83-9607-4DAE-997E-A4D5A314BE77}" type="presOf" srcId="{1803D029-E576-43DC-90B1-3B5B5DA008C4}" destId="{428C421E-CB8D-4694-BF17-3411BFEA5AEE}" srcOrd="0" destOrd="0" presId="urn:microsoft.com/office/officeart/2008/layout/VerticalCircleList"/>
    <dgm:cxn modelId="{9561458F-5D6F-4284-A610-0523CDCEAF08}" srcId="{E8E6DC1C-1F4F-4367-9CEA-0FC85D3FF6D0}" destId="{207C7606-9962-4B13-8CEB-E1FEC314E1F3}" srcOrd="2" destOrd="0" parTransId="{9DDD08EA-4B27-4664-A23F-AC1EE4CB309E}" sibTransId="{5DC47180-FC5B-4420-952F-85939BF77FDD}"/>
    <dgm:cxn modelId="{79CCE9A7-86E7-422B-9FCB-6E22F5116E08}" srcId="{E8E6DC1C-1F4F-4367-9CEA-0FC85D3FF6D0}" destId="{54F19C09-EA57-4F84-BD4E-AC00B82DD7B2}" srcOrd="1" destOrd="0" parTransId="{7119F5D5-9403-4AC3-997A-4079EB5B0FE5}" sibTransId="{629ACADD-1DD8-4E61-A5E5-ABC618FE8F28}"/>
    <dgm:cxn modelId="{78CECBA8-D62A-4654-B6BE-B66798BF8DCD}" type="presOf" srcId="{E8E6DC1C-1F4F-4367-9CEA-0FC85D3FF6D0}" destId="{D09D7526-F78D-40E3-9F31-1CF7C29C018A}" srcOrd="0" destOrd="0" presId="urn:microsoft.com/office/officeart/2008/layout/VerticalCircleList"/>
    <dgm:cxn modelId="{833FDAA9-0AD3-41CC-B451-869DBB01ACC6}" srcId="{E8E6DC1C-1F4F-4367-9CEA-0FC85D3FF6D0}" destId="{FECD83FB-C3D9-46EE-A931-75C37CDB1AD8}" srcOrd="0" destOrd="0" parTransId="{9B90081F-EC84-4B7B-928D-653093B8FE22}" sibTransId="{228EC874-C913-4967-94E9-FF510C611213}"/>
    <dgm:cxn modelId="{60FFFFB2-9E0B-4EE9-B027-24672D90C369}" srcId="{54F19C09-EA57-4F84-BD4E-AC00B82DD7B2}" destId="{1803D029-E576-43DC-90B1-3B5B5DA008C4}" srcOrd="0" destOrd="0" parTransId="{68CE01E1-BBBB-4200-B147-9C45A3CC3DF8}" sibTransId="{86419885-9675-4601-BCEB-0F8199C9EA3C}"/>
    <dgm:cxn modelId="{FF2081B8-68E9-4411-B987-84F5C18E7355}" srcId="{54F19C09-EA57-4F84-BD4E-AC00B82DD7B2}" destId="{77CBB062-5FA4-45AE-A7E6-AD4DF52453B9}" srcOrd="1" destOrd="0" parTransId="{81998211-5B38-4A10-9B9E-B870FF4226BC}" sibTransId="{2EB90734-F3C2-48BF-8CC2-CAC499DACCD4}"/>
    <dgm:cxn modelId="{4D7867E2-49C7-49EA-B62E-9FD57D56071C}" srcId="{207C7606-9962-4B13-8CEB-E1FEC314E1F3}" destId="{961652B5-CC11-4467-9618-0B60544D1F6B}" srcOrd="0" destOrd="0" parTransId="{F994F995-DB4C-47E6-A658-C3C4D48D835C}" sibTransId="{320019FC-F2B7-4679-9B8A-C8E256EDA241}"/>
    <dgm:cxn modelId="{CE35C338-9694-408D-AAB2-BC2F44648868}" type="presParOf" srcId="{D09D7526-F78D-40E3-9F31-1CF7C29C018A}" destId="{163D1848-685F-415E-9925-69F9A7F14BD9}" srcOrd="0" destOrd="0" presId="urn:microsoft.com/office/officeart/2008/layout/VerticalCircleList"/>
    <dgm:cxn modelId="{B5C00F62-8DC1-4340-BD3A-BC4C667DA299}" type="presParOf" srcId="{163D1848-685F-415E-9925-69F9A7F14BD9}" destId="{82CD520B-7382-4C35-8BC8-335AFBDA9811}" srcOrd="0" destOrd="0" presId="urn:microsoft.com/office/officeart/2008/layout/VerticalCircleList"/>
    <dgm:cxn modelId="{903EA135-510C-43C6-87C8-31EB01891ADD}" type="presParOf" srcId="{163D1848-685F-415E-9925-69F9A7F14BD9}" destId="{65FF1C69-C97E-4B59-81C5-DF74CF4E2F51}" srcOrd="1" destOrd="0" presId="urn:microsoft.com/office/officeart/2008/layout/VerticalCircleList"/>
    <dgm:cxn modelId="{6854CD18-C281-438A-99DC-A198C45538F8}" type="presParOf" srcId="{163D1848-685F-415E-9925-69F9A7F14BD9}" destId="{09D01A9E-2A07-4568-B3FD-326B6A81BEA2}" srcOrd="2" destOrd="0" presId="urn:microsoft.com/office/officeart/2008/layout/VerticalCircleList"/>
    <dgm:cxn modelId="{25FF42E3-9C98-4BA4-A5EA-F5A64B77BDCF}" type="presParOf" srcId="{163D1848-685F-415E-9925-69F9A7F14BD9}" destId="{DAA21514-54FF-436F-B353-9350515BF4CB}" srcOrd="3" destOrd="0" presId="urn:microsoft.com/office/officeart/2008/layout/VerticalCircleList"/>
    <dgm:cxn modelId="{84E95470-5B2D-4936-8537-E86F4E080730}" type="presParOf" srcId="{DAA21514-54FF-436F-B353-9350515BF4CB}" destId="{FAAD1975-7230-4590-A8A4-46BAFB522F15}" srcOrd="0" destOrd="0" presId="urn:microsoft.com/office/officeart/2008/layout/VerticalCircleList"/>
    <dgm:cxn modelId="{52E3EB7C-FD63-4FF2-8F80-395870B38179}" type="presParOf" srcId="{D09D7526-F78D-40E3-9F31-1CF7C29C018A}" destId="{AEBE58E0-F9AE-4A37-BF22-A52FB5C6F495}" srcOrd="1" destOrd="0" presId="urn:microsoft.com/office/officeart/2008/layout/VerticalCircleList"/>
    <dgm:cxn modelId="{334AEE20-9EE5-49E4-9AAD-965ADFC36C1A}" type="presParOf" srcId="{D09D7526-F78D-40E3-9F31-1CF7C29C018A}" destId="{1DC1B793-F33A-45C9-8800-72DC7B061E9B}" srcOrd="2" destOrd="0" presId="urn:microsoft.com/office/officeart/2008/layout/VerticalCircleList"/>
    <dgm:cxn modelId="{F6AAA415-2441-4B0E-BF9C-7F31528AABF6}" type="presParOf" srcId="{1DC1B793-F33A-45C9-8800-72DC7B061E9B}" destId="{6C635D90-8B4E-4D74-89A1-6EA75B721974}" srcOrd="0" destOrd="0" presId="urn:microsoft.com/office/officeart/2008/layout/VerticalCircleList"/>
    <dgm:cxn modelId="{49CE69E7-3296-4EBA-96FB-D6F6370C9F3C}" type="presParOf" srcId="{1DC1B793-F33A-45C9-8800-72DC7B061E9B}" destId="{B2141C25-C79E-4578-8407-C15DBEB68BD2}" srcOrd="1" destOrd="0" presId="urn:microsoft.com/office/officeart/2008/layout/VerticalCircleList"/>
    <dgm:cxn modelId="{68B84A2C-1E3F-4BCB-ACAF-F34C198C90BF}" type="presParOf" srcId="{1DC1B793-F33A-45C9-8800-72DC7B061E9B}" destId="{50EB4BFA-E6CE-448D-B89B-B0173F6023D9}" srcOrd="2" destOrd="0" presId="urn:microsoft.com/office/officeart/2008/layout/VerticalCircleList"/>
    <dgm:cxn modelId="{EEB6DDBE-48CD-444E-B0FE-3C8319742B31}" type="presParOf" srcId="{1DC1B793-F33A-45C9-8800-72DC7B061E9B}" destId="{414584E1-8212-4FE1-8DD5-CB72087D2AC2}" srcOrd="3" destOrd="0" presId="urn:microsoft.com/office/officeart/2008/layout/VerticalCircleList"/>
    <dgm:cxn modelId="{118B438E-6445-4FB9-971B-E3DB0D2C7B2D}" type="presParOf" srcId="{414584E1-8212-4FE1-8DD5-CB72087D2AC2}" destId="{428C421E-CB8D-4694-BF17-3411BFEA5AEE}" srcOrd="0" destOrd="0" presId="urn:microsoft.com/office/officeart/2008/layout/VerticalCircleList"/>
    <dgm:cxn modelId="{B0EA3DED-940A-418B-A241-1754AD5671C4}" type="presParOf" srcId="{414584E1-8212-4FE1-8DD5-CB72087D2AC2}" destId="{474344BD-B48D-46D8-A4C1-7681B7EFA594}" srcOrd="1" destOrd="0" presId="urn:microsoft.com/office/officeart/2008/layout/VerticalCircleList"/>
    <dgm:cxn modelId="{C3870717-9A09-4166-A9A3-C75C37508D70}" type="presParOf" srcId="{414584E1-8212-4FE1-8DD5-CB72087D2AC2}" destId="{F637B871-05CF-40E7-AA7A-9165731DEE46}" srcOrd="2" destOrd="0" presId="urn:microsoft.com/office/officeart/2008/layout/VerticalCircleList"/>
    <dgm:cxn modelId="{ACF4AE74-2A61-4D36-AD43-1CDD57BFC410}" type="presParOf" srcId="{D09D7526-F78D-40E3-9F31-1CF7C29C018A}" destId="{37287397-C623-490F-B133-41DCFE05D914}" srcOrd="3" destOrd="0" presId="urn:microsoft.com/office/officeart/2008/layout/VerticalCircleList"/>
    <dgm:cxn modelId="{B0D33DFD-5A48-4473-9B67-9BDB95B88149}" type="presParOf" srcId="{D09D7526-F78D-40E3-9F31-1CF7C29C018A}" destId="{F87159E1-BB01-4060-B45A-5ADB04AEEE20}" srcOrd="4" destOrd="0" presId="urn:microsoft.com/office/officeart/2008/layout/VerticalCircleList"/>
    <dgm:cxn modelId="{9F6B6656-7E5B-47B2-8B31-5A28B3ABF973}" type="presParOf" srcId="{F87159E1-BB01-4060-B45A-5ADB04AEEE20}" destId="{0BB47157-7D3E-480D-AA56-FBBCBF4C6B93}" srcOrd="0" destOrd="0" presId="urn:microsoft.com/office/officeart/2008/layout/VerticalCircleList"/>
    <dgm:cxn modelId="{86905D9A-AFB8-4B6B-AF9F-21F3334EEDDE}" type="presParOf" srcId="{F87159E1-BB01-4060-B45A-5ADB04AEEE20}" destId="{2BB09615-4BB4-4040-BF9D-F69D2AF5F1CB}" srcOrd="1" destOrd="0" presId="urn:microsoft.com/office/officeart/2008/layout/VerticalCircleList"/>
    <dgm:cxn modelId="{E0B59FF6-AC6A-4154-9623-64DEF1434231}" type="presParOf" srcId="{F87159E1-BB01-4060-B45A-5ADB04AEEE20}" destId="{6DA26BA4-4B84-4C5F-925D-E2C029304BB3}" srcOrd="2" destOrd="0" presId="urn:microsoft.com/office/officeart/2008/layout/VerticalCircleList"/>
    <dgm:cxn modelId="{C36505FE-F17A-4EB4-8E1E-4567D6CB61C9}" type="presParOf" srcId="{F87159E1-BB01-4060-B45A-5ADB04AEEE20}" destId="{27794140-83CC-4F92-925D-34757A1FE9FF}" srcOrd="3" destOrd="0" presId="urn:microsoft.com/office/officeart/2008/layout/VerticalCircleList"/>
    <dgm:cxn modelId="{7CC6823E-1534-4C6E-A96D-33F823559249}" type="presParOf" srcId="{27794140-83CC-4F92-925D-34757A1FE9FF}" destId="{7DBEA216-575B-4284-ABA3-8B1E16A4E71D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0D1B6E-5A78-4970-A234-D5A8CEDB7B9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08730-2347-4C3D-AA6C-525DE2D4B923}">
      <dgm:prSet phldrT="[Text]"/>
      <dgm:spPr/>
      <dgm:t>
        <a:bodyPr/>
        <a:lstStyle/>
        <a:p>
          <a:endParaRPr lang="en-US" dirty="0"/>
        </a:p>
      </dgm:t>
    </dgm:pt>
    <dgm:pt modelId="{B5301FC1-68ED-4A89-AA68-3040F5770374}" type="parTrans" cxnId="{1D55A8EA-3843-4DCE-B434-DEAF9BFF8B4D}">
      <dgm:prSet/>
      <dgm:spPr/>
      <dgm:t>
        <a:bodyPr/>
        <a:lstStyle/>
        <a:p>
          <a:endParaRPr lang="en-US"/>
        </a:p>
      </dgm:t>
    </dgm:pt>
    <dgm:pt modelId="{6F4765C5-0D5B-4387-ADB5-EDD2C8D7B12E}" type="sibTrans" cxnId="{1D55A8EA-3843-4DCE-B434-DEAF9BFF8B4D}">
      <dgm:prSet/>
      <dgm:spPr/>
      <dgm:t>
        <a:bodyPr/>
        <a:lstStyle/>
        <a:p>
          <a:endParaRPr lang="en-US"/>
        </a:p>
      </dgm:t>
    </dgm:pt>
    <dgm:pt modelId="{C6DCAB3A-03C0-46A8-9373-705CDB6EE3CF}">
      <dgm:prSet phldrT="[Text]"/>
      <dgm:spPr/>
      <dgm:t>
        <a:bodyPr/>
        <a:lstStyle/>
        <a:p>
          <a:r>
            <a:rPr lang="en-US" dirty="0"/>
            <a:t>State Law: Permits municipal assistance programs </a:t>
          </a:r>
        </a:p>
      </dgm:t>
    </dgm:pt>
    <dgm:pt modelId="{600D68FC-F1EE-4AFD-946F-0922237CFA7F}" type="parTrans" cxnId="{ED4BC311-B61C-4F4F-909E-0F3E3DF97A9F}">
      <dgm:prSet/>
      <dgm:spPr/>
      <dgm:t>
        <a:bodyPr/>
        <a:lstStyle/>
        <a:p>
          <a:endParaRPr lang="en-US"/>
        </a:p>
      </dgm:t>
    </dgm:pt>
    <dgm:pt modelId="{3CEC8FBF-B348-4477-9B12-B72B228C98F6}" type="sibTrans" cxnId="{ED4BC311-B61C-4F4F-909E-0F3E3DF97A9F}">
      <dgm:prSet/>
      <dgm:spPr/>
      <dgm:t>
        <a:bodyPr/>
        <a:lstStyle/>
        <a:p>
          <a:endParaRPr lang="en-US"/>
        </a:p>
      </dgm:t>
    </dgm:pt>
    <dgm:pt modelId="{FF6D528D-FD13-41F6-9973-F37E757188DC}">
      <dgm:prSet phldrT="[Text]"/>
      <dgm:spPr/>
      <dgm:t>
        <a:bodyPr/>
        <a:lstStyle/>
        <a:p>
          <a:endParaRPr lang="en-US" dirty="0"/>
        </a:p>
      </dgm:t>
    </dgm:pt>
    <dgm:pt modelId="{D0B5264E-F6AA-4A22-8FA6-6BFE91300163}" type="parTrans" cxnId="{52FEB0F7-F627-4063-86CE-E2405E2487E0}">
      <dgm:prSet/>
      <dgm:spPr/>
      <dgm:t>
        <a:bodyPr/>
        <a:lstStyle/>
        <a:p>
          <a:endParaRPr lang="en-US"/>
        </a:p>
      </dgm:t>
    </dgm:pt>
    <dgm:pt modelId="{656C22C1-9496-42E5-B02A-D5D9B0C9B2CE}" type="sibTrans" cxnId="{52FEB0F7-F627-4063-86CE-E2405E2487E0}">
      <dgm:prSet/>
      <dgm:spPr/>
      <dgm:t>
        <a:bodyPr/>
        <a:lstStyle/>
        <a:p>
          <a:endParaRPr lang="en-US"/>
        </a:p>
      </dgm:t>
    </dgm:pt>
    <dgm:pt modelId="{5FC66731-79F6-42F1-B8D7-A33E1C8C6381}">
      <dgm:prSet phldrT="[Text]"/>
      <dgm:spPr/>
      <dgm:t>
        <a:bodyPr/>
        <a:lstStyle/>
        <a:p>
          <a:r>
            <a:rPr lang="en-US" dirty="0"/>
            <a:t>Established by Portland City Council </a:t>
          </a:r>
        </a:p>
      </dgm:t>
    </dgm:pt>
    <dgm:pt modelId="{CEE807F7-27BA-4548-9BA7-266E99C4E3EB}" type="parTrans" cxnId="{C9254206-1553-493A-82DA-37AFA313CFB1}">
      <dgm:prSet/>
      <dgm:spPr/>
      <dgm:t>
        <a:bodyPr/>
        <a:lstStyle/>
        <a:p>
          <a:endParaRPr lang="en-US"/>
        </a:p>
      </dgm:t>
    </dgm:pt>
    <dgm:pt modelId="{A6665F36-1245-43B5-A351-1FC647265113}" type="sibTrans" cxnId="{C9254206-1553-493A-82DA-37AFA313CFB1}">
      <dgm:prSet/>
      <dgm:spPr/>
      <dgm:t>
        <a:bodyPr/>
        <a:lstStyle/>
        <a:p>
          <a:endParaRPr lang="en-US"/>
        </a:p>
      </dgm:t>
    </dgm:pt>
    <dgm:pt modelId="{84EBAF12-6661-4AEA-8C6A-03FACFE634B1}">
      <dgm:prSet phldrT="[Text]"/>
      <dgm:spPr/>
      <dgm:t>
        <a:bodyPr/>
        <a:lstStyle/>
        <a:p>
          <a:r>
            <a:rPr lang="en-US" dirty="0"/>
            <a:t>2017 Program Statistics:</a:t>
          </a:r>
        </a:p>
      </dgm:t>
    </dgm:pt>
    <dgm:pt modelId="{1730CEAD-F14A-424F-82DE-7E0609C08AE5}" type="parTrans" cxnId="{2FF3F477-B3F8-4DD4-8CC4-D65A79DC56AD}">
      <dgm:prSet/>
      <dgm:spPr/>
      <dgm:t>
        <a:bodyPr/>
        <a:lstStyle/>
        <a:p>
          <a:endParaRPr lang="en-US"/>
        </a:p>
      </dgm:t>
    </dgm:pt>
    <dgm:pt modelId="{3638C89D-319C-4B2D-8B10-E9334FB93360}" type="sibTrans" cxnId="{2FF3F477-B3F8-4DD4-8CC4-D65A79DC56AD}">
      <dgm:prSet/>
      <dgm:spPr/>
      <dgm:t>
        <a:bodyPr/>
        <a:lstStyle/>
        <a:p>
          <a:endParaRPr lang="en-US"/>
        </a:p>
      </dgm:t>
    </dgm:pt>
    <dgm:pt modelId="{C9A7403D-7095-4C4E-AE4A-6D32E9FFE4A4}">
      <dgm:prSet phldrT="[Text]"/>
      <dgm:spPr/>
      <dgm:t>
        <a:bodyPr/>
        <a:lstStyle/>
        <a:p>
          <a:endParaRPr lang="en-US" dirty="0"/>
        </a:p>
      </dgm:t>
    </dgm:pt>
    <dgm:pt modelId="{55E42957-3B00-4B0E-A5CF-FE1089BAC892}" type="parTrans" cxnId="{F2CC5C5A-FADC-4B53-8B9D-8C9BF85BF1C3}">
      <dgm:prSet/>
      <dgm:spPr/>
      <dgm:t>
        <a:bodyPr/>
        <a:lstStyle/>
        <a:p>
          <a:endParaRPr lang="en-US"/>
        </a:p>
      </dgm:t>
    </dgm:pt>
    <dgm:pt modelId="{EBEAA95B-8B0E-472F-A554-0B8B304C4329}" type="sibTrans" cxnId="{F2CC5C5A-FADC-4B53-8B9D-8C9BF85BF1C3}">
      <dgm:prSet/>
      <dgm:spPr/>
      <dgm:t>
        <a:bodyPr/>
        <a:lstStyle/>
        <a:p>
          <a:endParaRPr lang="en-US"/>
        </a:p>
      </dgm:t>
    </dgm:pt>
    <dgm:pt modelId="{C9ED937E-B061-4240-B03E-620261C1E4D5}" type="pres">
      <dgm:prSet presAssocID="{730D1B6E-5A78-4970-A234-D5A8CEDB7B93}" presName="Name0" presStyleCnt="0">
        <dgm:presLayoutVars>
          <dgm:chMax/>
          <dgm:chPref/>
          <dgm:dir/>
        </dgm:presLayoutVars>
      </dgm:prSet>
      <dgm:spPr/>
    </dgm:pt>
    <dgm:pt modelId="{A7A11065-76C9-4668-8525-4BF95A212144}" type="pres">
      <dgm:prSet presAssocID="{FAA08730-2347-4C3D-AA6C-525DE2D4B923}" presName="parenttextcomposite" presStyleCnt="0"/>
      <dgm:spPr/>
    </dgm:pt>
    <dgm:pt modelId="{D4583EB2-24A8-478A-80C6-13CCB02A6137}" type="pres">
      <dgm:prSet presAssocID="{FAA08730-2347-4C3D-AA6C-525DE2D4B923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DE303F88-43E4-438B-A82F-A16037D815B4}" type="pres">
      <dgm:prSet presAssocID="{FAA08730-2347-4C3D-AA6C-525DE2D4B923}" presName="composite" presStyleCnt="0"/>
      <dgm:spPr/>
    </dgm:pt>
    <dgm:pt modelId="{4449A76E-4C67-431B-BC7F-5F591ED08DD8}" type="pres">
      <dgm:prSet presAssocID="{FAA08730-2347-4C3D-AA6C-525DE2D4B923}" presName="chevron1" presStyleLbl="alignNode1" presStyleIdx="0" presStyleCnt="21"/>
      <dgm:spPr/>
    </dgm:pt>
    <dgm:pt modelId="{38B063B1-31A9-41F8-A619-598DB1103B67}" type="pres">
      <dgm:prSet presAssocID="{FAA08730-2347-4C3D-AA6C-525DE2D4B923}" presName="chevron2" presStyleLbl="alignNode1" presStyleIdx="1" presStyleCnt="21"/>
      <dgm:spPr/>
    </dgm:pt>
    <dgm:pt modelId="{8F1B6C9A-7F44-4AA0-8457-72E6A1F50335}" type="pres">
      <dgm:prSet presAssocID="{FAA08730-2347-4C3D-AA6C-525DE2D4B923}" presName="chevron3" presStyleLbl="alignNode1" presStyleIdx="2" presStyleCnt="21"/>
      <dgm:spPr/>
    </dgm:pt>
    <dgm:pt modelId="{7BD205A2-FD44-47D3-B14F-5318B50AB30D}" type="pres">
      <dgm:prSet presAssocID="{FAA08730-2347-4C3D-AA6C-525DE2D4B923}" presName="chevron4" presStyleLbl="alignNode1" presStyleIdx="3" presStyleCnt="21"/>
      <dgm:spPr/>
    </dgm:pt>
    <dgm:pt modelId="{7872BE63-9B0E-4FAC-A529-A1147D469B1A}" type="pres">
      <dgm:prSet presAssocID="{FAA08730-2347-4C3D-AA6C-525DE2D4B923}" presName="chevron5" presStyleLbl="alignNode1" presStyleIdx="4" presStyleCnt="21"/>
      <dgm:spPr/>
    </dgm:pt>
    <dgm:pt modelId="{2DF05D66-5095-45DF-9576-DD57BC39CF1B}" type="pres">
      <dgm:prSet presAssocID="{FAA08730-2347-4C3D-AA6C-525DE2D4B923}" presName="chevron6" presStyleLbl="alignNode1" presStyleIdx="5" presStyleCnt="21"/>
      <dgm:spPr/>
    </dgm:pt>
    <dgm:pt modelId="{BEEDC438-21B5-47AD-BA05-374E448B6744}" type="pres">
      <dgm:prSet presAssocID="{FAA08730-2347-4C3D-AA6C-525DE2D4B923}" presName="chevron7" presStyleLbl="alignNode1" presStyleIdx="6" presStyleCnt="21"/>
      <dgm:spPr/>
    </dgm:pt>
    <dgm:pt modelId="{973BCA71-787D-4084-B25F-A422F3B30BFB}" type="pres">
      <dgm:prSet presAssocID="{FAA08730-2347-4C3D-AA6C-525DE2D4B923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E76B0CC5-287A-41FE-9B14-A0D6BD1688DC}" type="pres">
      <dgm:prSet presAssocID="{6F4765C5-0D5B-4387-ADB5-EDD2C8D7B12E}" presName="sibTrans" presStyleCnt="0"/>
      <dgm:spPr/>
    </dgm:pt>
    <dgm:pt modelId="{1CB6E373-5BFB-49AA-8972-8F586AAC81C1}" type="pres">
      <dgm:prSet presAssocID="{FF6D528D-FD13-41F6-9973-F37E757188DC}" presName="parenttextcomposite" presStyleCnt="0"/>
      <dgm:spPr/>
    </dgm:pt>
    <dgm:pt modelId="{D25E6D96-5003-43FB-AE41-72061D678880}" type="pres">
      <dgm:prSet presAssocID="{FF6D528D-FD13-41F6-9973-F37E757188DC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8076AA9C-F5B0-415B-B711-89F5CC466E7C}" type="pres">
      <dgm:prSet presAssocID="{FF6D528D-FD13-41F6-9973-F37E757188DC}" presName="composite" presStyleCnt="0"/>
      <dgm:spPr/>
    </dgm:pt>
    <dgm:pt modelId="{F76C8A99-A5DE-41F9-8674-D3DBA6968FA7}" type="pres">
      <dgm:prSet presAssocID="{FF6D528D-FD13-41F6-9973-F37E757188DC}" presName="chevron1" presStyleLbl="alignNode1" presStyleIdx="7" presStyleCnt="21"/>
      <dgm:spPr/>
    </dgm:pt>
    <dgm:pt modelId="{CB7A06B5-22DF-4EDD-8E79-5C216F1C0D8C}" type="pres">
      <dgm:prSet presAssocID="{FF6D528D-FD13-41F6-9973-F37E757188DC}" presName="chevron2" presStyleLbl="alignNode1" presStyleIdx="8" presStyleCnt="21"/>
      <dgm:spPr/>
    </dgm:pt>
    <dgm:pt modelId="{C2E82F73-88F0-4EE0-8B3B-04B2C5FEDDCF}" type="pres">
      <dgm:prSet presAssocID="{FF6D528D-FD13-41F6-9973-F37E757188DC}" presName="chevron3" presStyleLbl="alignNode1" presStyleIdx="9" presStyleCnt="21"/>
      <dgm:spPr/>
    </dgm:pt>
    <dgm:pt modelId="{D5EDA331-2AFD-405E-A329-D34030CCBE0A}" type="pres">
      <dgm:prSet presAssocID="{FF6D528D-FD13-41F6-9973-F37E757188DC}" presName="chevron4" presStyleLbl="alignNode1" presStyleIdx="10" presStyleCnt="21"/>
      <dgm:spPr/>
    </dgm:pt>
    <dgm:pt modelId="{96E5556F-BB7A-4B55-8BFB-86A2FC0189F3}" type="pres">
      <dgm:prSet presAssocID="{FF6D528D-FD13-41F6-9973-F37E757188DC}" presName="chevron5" presStyleLbl="alignNode1" presStyleIdx="11" presStyleCnt="21"/>
      <dgm:spPr/>
    </dgm:pt>
    <dgm:pt modelId="{746DFD74-0744-4133-A1EE-52EF1B2F8EAF}" type="pres">
      <dgm:prSet presAssocID="{FF6D528D-FD13-41F6-9973-F37E757188DC}" presName="chevron6" presStyleLbl="alignNode1" presStyleIdx="12" presStyleCnt="21"/>
      <dgm:spPr/>
    </dgm:pt>
    <dgm:pt modelId="{718BF700-F4F7-48D2-ABC1-B1D48022428E}" type="pres">
      <dgm:prSet presAssocID="{FF6D528D-FD13-41F6-9973-F37E757188DC}" presName="chevron7" presStyleLbl="alignNode1" presStyleIdx="13" presStyleCnt="21"/>
      <dgm:spPr/>
    </dgm:pt>
    <dgm:pt modelId="{5BA39091-8649-4C52-BF94-7869F8130830}" type="pres">
      <dgm:prSet presAssocID="{FF6D528D-FD13-41F6-9973-F37E757188DC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6E808817-28A4-4650-AD40-FFA32F1A634F}" type="pres">
      <dgm:prSet presAssocID="{656C22C1-9496-42E5-B02A-D5D9B0C9B2CE}" presName="sibTrans" presStyleCnt="0"/>
      <dgm:spPr/>
    </dgm:pt>
    <dgm:pt modelId="{78922B82-BC67-4F25-970C-0F24F1BB816F}" type="pres">
      <dgm:prSet presAssocID="{84EBAF12-6661-4AEA-8C6A-03FACFE634B1}" presName="parenttextcomposite" presStyleCnt="0"/>
      <dgm:spPr/>
    </dgm:pt>
    <dgm:pt modelId="{80A9228A-0DE4-4A55-BB66-43EAA0038B2F}" type="pres">
      <dgm:prSet presAssocID="{84EBAF12-6661-4AEA-8C6A-03FACFE634B1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F2438A8D-0E5C-4B79-95CF-482506AEA3E0}" type="pres">
      <dgm:prSet presAssocID="{84EBAF12-6661-4AEA-8C6A-03FACFE634B1}" presName="composite" presStyleCnt="0"/>
      <dgm:spPr/>
    </dgm:pt>
    <dgm:pt modelId="{B77555C2-BBF2-47BA-A87E-3BCE0519EBBD}" type="pres">
      <dgm:prSet presAssocID="{84EBAF12-6661-4AEA-8C6A-03FACFE634B1}" presName="chevron1" presStyleLbl="alignNode1" presStyleIdx="14" presStyleCnt="21"/>
      <dgm:spPr/>
    </dgm:pt>
    <dgm:pt modelId="{77B9206D-6334-4ECF-A832-537678E7ACF0}" type="pres">
      <dgm:prSet presAssocID="{84EBAF12-6661-4AEA-8C6A-03FACFE634B1}" presName="chevron2" presStyleLbl="alignNode1" presStyleIdx="15" presStyleCnt="21"/>
      <dgm:spPr/>
    </dgm:pt>
    <dgm:pt modelId="{692CF13A-5177-43C7-9DFC-B32ECCC99EDE}" type="pres">
      <dgm:prSet presAssocID="{84EBAF12-6661-4AEA-8C6A-03FACFE634B1}" presName="chevron3" presStyleLbl="alignNode1" presStyleIdx="16" presStyleCnt="21"/>
      <dgm:spPr/>
    </dgm:pt>
    <dgm:pt modelId="{6C1063EE-1B1F-48B6-9A00-7F7BE4D81831}" type="pres">
      <dgm:prSet presAssocID="{84EBAF12-6661-4AEA-8C6A-03FACFE634B1}" presName="chevron4" presStyleLbl="alignNode1" presStyleIdx="17" presStyleCnt="21"/>
      <dgm:spPr/>
    </dgm:pt>
    <dgm:pt modelId="{ADB5A81E-8DA8-4B0E-886F-54690D68C25B}" type="pres">
      <dgm:prSet presAssocID="{84EBAF12-6661-4AEA-8C6A-03FACFE634B1}" presName="chevron5" presStyleLbl="alignNode1" presStyleIdx="18" presStyleCnt="21"/>
      <dgm:spPr/>
    </dgm:pt>
    <dgm:pt modelId="{3FDDDD37-4945-4DC1-B75E-63E331BCD14F}" type="pres">
      <dgm:prSet presAssocID="{84EBAF12-6661-4AEA-8C6A-03FACFE634B1}" presName="chevron6" presStyleLbl="alignNode1" presStyleIdx="19" presStyleCnt="21"/>
      <dgm:spPr/>
    </dgm:pt>
    <dgm:pt modelId="{0AEE0478-F55F-4AAB-A17F-C72E4982F959}" type="pres">
      <dgm:prSet presAssocID="{84EBAF12-6661-4AEA-8C6A-03FACFE634B1}" presName="chevron7" presStyleLbl="alignNode1" presStyleIdx="20" presStyleCnt="21"/>
      <dgm:spPr/>
    </dgm:pt>
    <dgm:pt modelId="{30C93BF0-798C-46B0-93B9-D3DDBA0C0811}" type="pres">
      <dgm:prSet presAssocID="{84EBAF12-6661-4AEA-8C6A-03FACFE634B1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5CA85C04-B9A4-4B5F-9CDB-FE12E1DF7037}" type="presOf" srcId="{84EBAF12-6661-4AEA-8C6A-03FACFE634B1}" destId="{80A9228A-0DE4-4A55-BB66-43EAA0038B2F}" srcOrd="0" destOrd="0" presId="urn:microsoft.com/office/officeart/2008/layout/VerticalAccentList"/>
    <dgm:cxn modelId="{C9254206-1553-493A-82DA-37AFA313CFB1}" srcId="{FF6D528D-FD13-41F6-9973-F37E757188DC}" destId="{5FC66731-79F6-42F1-B8D7-A33E1C8C6381}" srcOrd="0" destOrd="0" parTransId="{CEE807F7-27BA-4548-9BA7-266E99C4E3EB}" sibTransId="{A6665F36-1245-43B5-A351-1FC647265113}"/>
    <dgm:cxn modelId="{ED4BC311-B61C-4F4F-909E-0F3E3DF97A9F}" srcId="{FAA08730-2347-4C3D-AA6C-525DE2D4B923}" destId="{C6DCAB3A-03C0-46A8-9373-705CDB6EE3CF}" srcOrd="0" destOrd="0" parTransId="{600D68FC-F1EE-4AFD-946F-0922237CFA7F}" sibTransId="{3CEC8FBF-B348-4477-9B12-B72B228C98F6}"/>
    <dgm:cxn modelId="{FEE35E21-A47E-4D12-B195-95791B25B843}" type="presOf" srcId="{FAA08730-2347-4C3D-AA6C-525DE2D4B923}" destId="{D4583EB2-24A8-478A-80C6-13CCB02A6137}" srcOrd="0" destOrd="0" presId="urn:microsoft.com/office/officeart/2008/layout/VerticalAccentList"/>
    <dgm:cxn modelId="{6810CB3A-72D2-4FFC-8EB9-CC9D526EFDE4}" type="presOf" srcId="{C9A7403D-7095-4C4E-AE4A-6D32E9FFE4A4}" destId="{30C93BF0-798C-46B0-93B9-D3DDBA0C0811}" srcOrd="0" destOrd="0" presId="urn:microsoft.com/office/officeart/2008/layout/VerticalAccentList"/>
    <dgm:cxn modelId="{C3A0105D-46E5-49A4-851A-A70F9DFED3E6}" type="presOf" srcId="{5FC66731-79F6-42F1-B8D7-A33E1C8C6381}" destId="{5BA39091-8649-4C52-BF94-7869F8130830}" srcOrd="0" destOrd="0" presId="urn:microsoft.com/office/officeart/2008/layout/VerticalAccentList"/>
    <dgm:cxn modelId="{6723136C-FB77-4736-9336-5D2BFBB32C93}" type="presOf" srcId="{730D1B6E-5A78-4970-A234-D5A8CEDB7B93}" destId="{C9ED937E-B061-4240-B03E-620261C1E4D5}" srcOrd="0" destOrd="0" presId="urn:microsoft.com/office/officeart/2008/layout/VerticalAccentList"/>
    <dgm:cxn modelId="{2FF3F477-B3F8-4DD4-8CC4-D65A79DC56AD}" srcId="{730D1B6E-5A78-4970-A234-D5A8CEDB7B93}" destId="{84EBAF12-6661-4AEA-8C6A-03FACFE634B1}" srcOrd="2" destOrd="0" parTransId="{1730CEAD-F14A-424F-82DE-7E0609C08AE5}" sibTransId="{3638C89D-319C-4B2D-8B10-E9334FB93360}"/>
    <dgm:cxn modelId="{F2CC5C5A-FADC-4B53-8B9D-8C9BF85BF1C3}" srcId="{84EBAF12-6661-4AEA-8C6A-03FACFE634B1}" destId="{C9A7403D-7095-4C4E-AE4A-6D32E9FFE4A4}" srcOrd="0" destOrd="0" parTransId="{55E42957-3B00-4B0E-A5CF-FE1089BAC892}" sibTransId="{EBEAA95B-8B0E-472F-A554-0B8B304C4329}"/>
    <dgm:cxn modelId="{9C711EA8-365C-48F2-9FBC-6E2E7E5ED175}" type="presOf" srcId="{C6DCAB3A-03C0-46A8-9373-705CDB6EE3CF}" destId="{973BCA71-787D-4084-B25F-A422F3B30BFB}" srcOrd="0" destOrd="0" presId="urn:microsoft.com/office/officeart/2008/layout/VerticalAccentList"/>
    <dgm:cxn modelId="{DC36F6DA-1621-4262-9F63-8DD4EA84E6B9}" type="presOf" srcId="{FF6D528D-FD13-41F6-9973-F37E757188DC}" destId="{D25E6D96-5003-43FB-AE41-72061D678880}" srcOrd="0" destOrd="0" presId="urn:microsoft.com/office/officeart/2008/layout/VerticalAccentList"/>
    <dgm:cxn modelId="{1D55A8EA-3843-4DCE-B434-DEAF9BFF8B4D}" srcId="{730D1B6E-5A78-4970-A234-D5A8CEDB7B93}" destId="{FAA08730-2347-4C3D-AA6C-525DE2D4B923}" srcOrd="0" destOrd="0" parTransId="{B5301FC1-68ED-4A89-AA68-3040F5770374}" sibTransId="{6F4765C5-0D5B-4387-ADB5-EDD2C8D7B12E}"/>
    <dgm:cxn modelId="{52FEB0F7-F627-4063-86CE-E2405E2487E0}" srcId="{730D1B6E-5A78-4970-A234-D5A8CEDB7B93}" destId="{FF6D528D-FD13-41F6-9973-F37E757188DC}" srcOrd="1" destOrd="0" parTransId="{D0B5264E-F6AA-4A22-8FA6-6BFE91300163}" sibTransId="{656C22C1-9496-42E5-B02A-D5D9B0C9B2CE}"/>
    <dgm:cxn modelId="{3E8FF030-7AF3-45FC-A1A1-C4214D9BE46A}" type="presParOf" srcId="{C9ED937E-B061-4240-B03E-620261C1E4D5}" destId="{A7A11065-76C9-4668-8525-4BF95A212144}" srcOrd="0" destOrd="0" presId="urn:microsoft.com/office/officeart/2008/layout/VerticalAccentList"/>
    <dgm:cxn modelId="{CDE925C5-24B2-45AB-BC55-812915CF198F}" type="presParOf" srcId="{A7A11065-76C9-4668-8525-4BF95A212144}" destId="{D4583EB2-24A8-478A-80C6-13CCB02A6137}" srcOrd="0" destOrd="0" presId="urn:microsoft.com/office/officeart/2008/layout/VerticalAccentList"/>
    <dgm:cxn modelId="{1EAAA366-1084-4D03-A8F6-80E83E25BD4B}" type="presParOf" srcId="{C9ED937E-B061-4240-B03E-620261C1E4D5}" destId="{DE303F88-43E4-438B-A82F-A16037D815B4}" srcOrd="1" destOrd="0" presId="urn:microsoft.com/office/officeart/2008/layout/VerticalAccentList"/>
    <dgm:cxn modelId="{ACE97E24-29DA-40A2-B886-877D74117700}" type="presParOf" srcId="{DE303F88-43E4-438B-A82F-A16037D815B4}" destId="{4449A76E-4C67-431B-BC7F-5F591ED08DD8}" srcOrd="0" destOrd="0" presId="urn:microsoft.com/office/officeart/2008/layout/VerticalAccentList"/>
    <dgm:cxn modelId="{D6E33A94-03E0-4D65-B8D5-39A280FF07B1}" type="presParOf" srcId="{DE303F88-43E4-438B-A82F-A16037D815B4}" destId="{38B063B1-31A9-41F8-A619-598DB1103B67}" srcOrd="1" destOrd="0" presId="urn:microsoft.com/office/officeart/2008/layout/VerticalAccentList"/>
    <dgm:cxn modelId="{BBC5E52E-99C9-4978-8820-5AA831C8DF73}" type="presParOf" srcId="{DE303F88-43E4-438B-A82F-A16037D815B4}" destId="{8F1B6C9A-7F44-4AA0-8457-72E6A1F50335}" srcOrd="2" destOrd="0" presId="urn:microsoft.com/office/officeart/2008/layout/VerticalAccentList"/>
    <dgm:cxn modelId="{F8C9FC50-A908-4D07-95C7-E2105CF194AE}" type="presParOf" srcId="{DE303F88-43E4-438B-A82F-A16037D815B4}" destId="{7BD205A2-FD44-47D3-B14F-5318B50AB30D}" srcOrd="3" destOrd="0" presId="urn:microsoft.com/office/officeart/2008/layout/VerticalAccentList"/>
    <dgm:cxn modelId="{D74B62B5-4667-4E55-A791-7634D05F383D}" type="presParOf" srcId="{DE303F88-43E4-438B-A82F-A16037D815B4}" destId="{7872BE63-9B0E-4FAC-A529-A1147D469B1A}" srcOrd="4" destOrd="0" presId="urn:microsoft.com/office/officeart/2008/layout/VerticalAccentList"/>
    <dgm:cxn modelId="{E7570EDC-F349-4F5C-A726-0048E3297B38}" type="presParOf" srcId="{DE303F88-43E4-438B-A82F-A16037D815B4}" destId="{2DF05D66-5095-45DF-9576-DD57BC39CF1B}" srcOrd="5" destOrd="0" presId="urn:microsoft.com/office/officeart/2008/layout/VerticalAccentList"/>
    <dgm:cxn modelId="{FEFECC29-AB2B-4B63-B194-FEFAC5A6E225}" type="presParOf" srcId="{DE303F88-43E4-438B-A82F-A16037D815B4}" destId="{BEEDC438-21B5-47AD-BA05-374E448B6744}" srcOrd="6" destOrd="0" presId="urn:microsoft.com/office/officeart/2008/layout/VerticalAccentList"/>
    <dgm:cxn modelId="{5D519420-C7A2-4A8D-90AA-9210646977E1}" type="presParOf" srcId="{DE303F88-43E4-438B-A82F-A16037D815B4}" destId="{973BCA71-787D-4084-B25F-A422F3B30BFB}" srcOrd="7" destOrd="0" presId="urn:microsoft.com/office/officeart/2008/layout/VerticalAccentList"/>
    <dgm:cxn modelId="{96C76339-0F01-46E0-BCB0-DD4F74337F8E}" type="presParOf" srcId="{C9ED937E-B061-4240-B03E-620261C1E4D5}" destId="{E76B0CC5-287A-41FE-9B14-A0D6BD1688DC}" srcOrd="2" destOrd="0" presId="urn:microsoft.com/office/officeart/2008/layout/VerticalAccentList"/>
    <dgm:cxn modelId="{7C6C57BD-5B62-4F9C-BF62-2BF36FDF886C}" type="presParOf" srcId="{C9ED937E-B061-4240-B03E-620261C1E4D5}" destId="{1CB6E373-5BFB-49AA-8972-8F586AAC81C1}" srcOrd="3" destOrd="0" presId="urn:microsoft.com/office/officeart/2008/layout/VerticalAccentList"/>
    <dgm:cxn modelId="{C40D84B2-C05C-4444-AE96-F82BE864BA78}" type="presParOf" srcId="{1CB6E373-5BFB-49AA-8972-8F586AAC81C1}" destId="{D25E6D96-5003-43FB-AE41-72061D678880}" srcOrd="0" destOrd="0" presId="urn:microsoft.com/office/officeart/2008/layout/VerticalAccentList"/>
    <dgm:cxn modelId="{639ADD05-94D5-4736-A43C-A5A64F434AFD}" type="presParOf" srcId="{C9ED937E-B061-4240-B03E-620261C1E4D5}" destId="{8076AA9C-F5B0-415B-B711-89F5CC466E7C}" srcOrd="4" destOrd="0" presId="urn:microsoft.com/office/officeart/2008/layout/VerticalAccentList"/>
    <dgm:cxn modelId="{86DB2705-1169-4075-8ECA-1C4532B7E5C3}" type="presParOf" srcId="{8076AA9C-F5B0-415B-B711-89F5CC466E7C}" destId="{F76C8A99-A5DE-41F9-8674-D3DBA6968FA7}" srcOrd="0" destOrd="0" presId="urn:microsoft.com/office/officeart/2008/layout/VerticalAccentList"/>
    <dgm:cxn modelId="{A1816602-71A6-4782-AB49-24FBA75E913B}" type="presParOf" srcId="{8076AA9C-F5B0-415B-B711-89F5CC466E7C}" destId="{CB7A06B5-22DF-4EDD-8E79-5C216F1C0D8C}" srcOrd="1" destOrd="0" presId="urn:microsoft.com/office/officeart/2008/layout/VerticalAccentList"/>
    <dgm:cxn modelId="{1EDF22A4-8D16-4D82-AA2E-8CE5E4BEDDC5}" type="presParOf" srcId="{8076AA9C-F5B0-415B-B711-89F5CC466E7C}" destId="{C2E82F73-88F0-4EE0-8B3B-04B2C5FEDDCF}" srcOrd="2" destOrd="0" presId="urn:microsoft.com/office/officeart/2008/layout/VerticalAccentList"/>
    <dgm:cxn modelId="{346A69C8-66F3-4F86-A69D-61A0F78A7511}" type="presParOf" srcId="{8076AA9C-F5B0-415B-B711-89F5CC466E7C}" destId="{D5EDA331-2AFD-405E-A329-D34030CCBE0A}" srcOrd="3" destOrd="0" presId="urn:microsoft.com/office/officeart/2008/layout/VerticalAccentList"/>
    <dgm:cxn modelId="{2C2D2B66-5413-46A9-B42B-C3E09777B06C}" type="presParOf" srcId="{8076AA9C-F5B0-415B-B711-89F5CC466E7C}" destId="{96E5556F-BB7A-4B55-8BFB-86A2FC0189F3}" srcOrd="4" destOrd="0" presId="urn:microsoft.com/office/officeart/2008/layout/VerticalAccentList"/>
    <dgm:cxn modelId="{A93BA833-77D3-4087-BD09-737D3A79385A}" type="presParOf" srcId="{8076AA9C-F5B0-415B-B711-89F5CC466E7C}" destId="{746DFD74-0744-4133-A1EE-52EF1B2F8EAF}" srcOrd="5" destOrd="0" presId="urn:microsoft.com/office/officeart/2008/layout/VerticalAccentList"/>
    <dgm:cxn modelId="{E8232AB4-94A6-474B-AEF0-23462983F5BB}" type="presParOf" srcId="{8076AA9C-F5B0-415B-B711-89F5CC466E7C}" destId="{718BF700-F4F7-48D2-ABC1-B1D48022428E}" srcOrd="6" destOrd="0" presId="urn:microsoft.com/office/officeart/2008/layout/VerticalAccentList"/>
    <dgm:cxn modelId="{12AD0A18-4D45-4C41-8A53-DDC500AFF519}" type="presParOf" srcId="{8076AA9C-F5B0-415B-B711-89F5CC466E7C}" destId="{5BA39091-8649-4C52-BF94-7869F8130830}" srcOrd="7" destOrd="0" presId="urn:microsoft.com/office/officeart/2008/layout/VerticalAccentList"/>
    <dgm:cxn modelId="{8FFAD844-505F-4B4F-953B-B301824BFC93}" type="presParOf" srcId="{C9ED937E-B061-4240-B03E-620261C1E4D5}" destId="{6E808817-28A4-4650-AD40-FFA32F1A634F}" srcOrd="5" destOrd="0" presId="urn:microsoft.com/office/officeart/2008/layout/VerticalAccentList"/>
    <dgm:cxn modelId="{89832ABD-A782-4D13-B790-BBFD0FB3F73A}" type="presParOf" srcId="{C9ED937E-B061-4240-B03E-620261C1E4D5}" destId="{78922B82-BC67-4F25-970C-0F24F1BB816F}" srcOrd="6" destOrd="0" presId="urn:microsoft.com/office/officeart/2008/layout/VerticalAccentList"/>
    <dgm:cxn modelId="{695AFA2B-E764-4111-9AB7-4959FE151ED3}" type="presParOf" srcId="{78922B82-BC67-4F25-970C-0F24F1BB816F}" destId="{80A9228A-0DE4-4A55-BB66-43EAA0038B2F}" srcOrd="0" destOrd="0" presId="urn:microsoft.com/office/officeart/2008/layout/VerticalAccentList"/>
    <dgm:cxn modelId="{4B2F1D28-F1BB-4B48-A0CB-732148BCE116}" type="presParOf" srcId="{C9ED937E-B061-4240-B03E-620261C1E4D5}" destId="{F2438A8D-0E5C-4B79-95CF-482506AEA3E0}" srcOrd="7" destOrd="0" presId="urn:microsoft.com/office/officeart/2008/layout/VerticalAccentList"/>
    <dgm:cxn modelId="{3D3BFD4E-5003-4FC3-901A-6854C46D5BEA}" type="presParOf" srcId="{F2438A8D-0E5C-4B79-95CF-482506AEA3E0}" destId="{B77555C2-BBF2-47BA-A87E-3BCE0519EBBD}" srcOrd="0" destOrd="0" presId="urn:microsoft.com/office/officeart/2008/layout/VerticalAccentList"/>
    <dgm:cxn modelId="{83B6BC81-B8A1-4087-99E7-38D03253CCDF}" type="presParOf" srcId="{F2438A8D-0E5C-4B79-95CF-482506AEA3E0}" destId="{77B9206D-6334-4ECF-A832-537678E7ACF0}" srcOrd="1" destOrd="0" presId="urn:microsoft.com/office/officeart/2008/layout/VerticalAccentList"/>
    <dgm:cxn modelId="{08465134-7CF7-4ED2-AD3C-A4C38623BF69}" type="presParOf" srcId="{F2438A8D-0E5C-4B79-95CF-482506AEA3E0}" destId="{692CF13A-5177-43C7-9DFC-B32ECCC99EDE}" srcOrd="2" destOrd="0" presId="urn:microsoft.com/office/officeart/2008/layout/VerticalAccentList"/>
    <dgm:cxn modelId="{55C0DD6E-D1E5-4F02-808E-400B99CA444C}" type="presParOf" srcId="{F2438A8D-0E5C-4B79-95CF-482506AEA3E0}" destId="{6C1063EE-1B1F-48B6-9A00-7F7BE4D81831}" srcOrd="3" destOrd="0" presId="urn:microsoft.com/office/officeart/2008/layout/VerticalAccentList"/>
    <dgm:cxn modelId="{694F0251-E8B4-415C-BD64-DF38C9E36ABC}" type="presParOf" srcId="{F2438A8D-0E5C-4B79-95CF-482506AEA3E0}" destId="{ADB5A81E-8DA8-4B0E-886F-54690D68C25B}" srcOrd="4" destOrd="0" presId="urn:microsoft.com/office/officeart/2008/layout/VerticalAccentList"/>
    <dgm:cxn modelId="{34CB5D38-50C5-4D6F-9A6C-5950B17BFA58}" type="presParOf" srcId="{F2438A8D-0E5C-4B79-95CF-482506AEA3E0}" destId="{3FDDDD37-4945-4DC1-B75E-63E331BCD14F}" srcOrd="5" destOrd="0" presId="urn:microsoft.com/office/officeart/2008/layout/VerticalAccentList"/>
    <dgm:cxn modelId="{8D1B58FC-3F0E-400B-957E-9960BBE2B33C}" type="presParOf" srcId="{F2438A8D-0E5C-4B79-95CF-482506AEA3E0}" destId="{0AEE0478-F55F-4AAB-A17F-C72E4982F959}" srcOrd="6" destOrd="0" presId="urn:microsoft.com/office/officeart/2008/layout/VerticalAccentList"/>
    <dgm:cxn modelId="{1044CC78-0221-4A7E-B773-6C26B95D2066}" type="presParOf" srcId="{F2438A8D-0E5C-4B79-95CF-482506AEA3E0}" destId="{30C93BF0-798C-46B0-93B9-D3DDBA0C0811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CFABCC-AB5C-4D6F-A831-3B1F705800F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161E5B-24DE-4C80-8F00-478F8DB50843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State Law: Permits municipal assistance programs</a:t>
          </a:r>
        </a:p>
      </dgm:t>
    </dgm:pt>
    <dgm:pt modelId="{3C5D0C33-F52A-465F-8042-7A7F66E6B83A}" type="parTrans" cxnId="{EA138CA7-D159-40D2-B864-A8616301A9E9}">
      <dgm:prSet/>
      <dgm:spPr/>
      <dgm:t>
        <a:bodyPr/>
        <a:lstStyle/>
        <a:p>
          <a:endParaRPr lang="en-US"/>
        </a:p>
      </dgm:t>
    </dgm:pt>
    <dgm:pt modelId="{F237F42A-3DC5-4D51-A2CD-60257AD006E1}" type="sibTrans" cxnId="{EA138CA7-D159-40D2-B864-A8616301A9E9}">
      <dgm:prSet/>
      <dgm:spPr/>
      <dgm:t>
        <a:bodyPr/>
        <a:lstStyle/>
        <a:p>
          <a:endParaRPr lang="en-US"/>
        </a:p>
      </dgm:t>
    </dgm:pt>
    <dgm:pt modelId="{494B47AB-76CE-4F29-923A-E80960A0D35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Mandated by the City Government </a:t>
          </a:r>
        </a:p>
      </dgm:t>
    </dgm:pt>
    <dgm:pt modelId="{1B0D015A-EC64-4D75-91B2-7DD7DCCCA62E}" type="parTrans" cxnId="{BE993B0F-1412-4A51-88AF-5C4885C5E5DE}">
      <dgm:prSet/>
      <dgm:spPr/>
      <dgm:t>
        <a:bodyPr/>
        <a:lstStyle/>
        <a:p>
          <a:endParaRPr lang="en-US"/>
        </a:p>
      </dgm:t>
    </dgm:pt>
    <dgm:pt modelId="{477D0196-B6F8-428B-B600-0AE56CED6194}" type="sibTrans" cxnId="{BE993B0F-1412-4A51-88AF-5C4885C5E5DE}">
      <dgm:prSet/>
      <dgm:spPr/>
      <dgm:t>
        <a:bodyPr/>
        <a:lstStyle/>
        <a:p>
          <a:endParaRPr lang="en-US"/>
        </a:p>
      </dgm:t>
    </dgm:pt>
    <dgm:pt modelId="{CB056F49-4130-4094-87E7-E613F15F03E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FCB6981-2749-459F-A086-47B73DE6BB4C}" type="parTrans" cxnId="{E253EB4B-C3B6-408C-ABF0-1546DB85E87C}">
      <dgm:prSet/>
      <dgm:spPr/>
      <dgm:t>
        <a:bodyPr/>
        <a:lstStyle/>
        <a:p>
          <a:endParaRPr lang="en-US"/>
        </a:p>
      </dgm:t>
    </dgm:pt>
    <dgm:pt modelId="{46CED12B-34D1-4F4B-9813-8BAB4B9380DA}" type="sibTrans" cxnId="{E253EB4B-C3B6-408C-ABF0-1546DB85E87C}">
      <dgm:prSet/>
      <dgm:spPr/>
      <dgm:t>
        <a:bodyPr/>
        <a:lstStyle/>
        <a:p>
          <a:endParaRPr lang="en-US"/>
        </a:p>
      </dgm:t>
    </dgm:pt>
    <dgm:pt modelId="{B12169C8-306E-4BE4-8932-8156C533D1B4}" type="pres">
      <dgm:prSet presAssocID="{1DCFABCC-AB5C-4D6F-A831-3B1F705800F1}" presName="outerComposite" presStyleCnt="0">
        <dgm:presLayoutVars>
          <dgm:chMax val="5"/>
          <dgm:dir/>
          <dgm:resizeHandles val="exact"/>
        </dgm:presLayoutVars>
      </dgm:prSet>
      <dgm:spPr/>
    </dgm:pt>
    <dgm:pt modelId="{D87BBFC0-0E10-40F6-98DA-FD8A9A7A6639}" type="pres">
      <dgm:prSet presAssocID="{1DCFABCC-AB5C-4D6F-A831-3B1F705800F1}" presName="dummyMaxCanvas" presStyleCnt="0">
        <dgm:presLayoutVars/>
      </dgm:prSet>
      <dgm:spPr/>
    </dgm:pt>
    <dgm:pt modelId="{243781C2-5ADC-4A41-AEB9-7D549C964A7B}" type="pres">
      <dgm:prSet presAssocID="{1DCFABCC-AB5C-4D6F-A831-3B1F705800F1}" presName="ThreeNodes_1" presStyleLbl="node1" presStyleIdx="0" presStyleCnt="3">
        <dgm:presLayoutVars>
          <dgm:bulletEnabled val="1"/>
        </dgm:presLayoutVars>
      </dgm:prSet>
      <dgm:spPr/>
    </dgm:pt>
    <dgm:pt modelId="{20869513-5D9F-451C-A2F3-A8EC8CE679FA}" type="pres">
      <dgm:prSet presAssocID="{1DCFABCC-AB5C-4D6F-A831-3B1F705800F1}" presName="ThreeNodes_2" presStyleLbl="node1" presStyleIdx="1" presStyleCnt="3">
        <dgm:presLayoutVars>
          <dgm:bulletEnabled val="1"/>
        </dgm:presLayoutVars>
      </dgm:prSet>
      <dgm:spPr/>
    </dgm:pt>
    <dgm:pt modelId="{708F654F-CE11-4BF6-82BC-069CC4D02A53}" type="pres">
      <dgm:prSet presAssocID="{1DCFABCC-AB5C-4D6F-A831-3B1F705800F1}" presName="ThreeNodes_3" presStyleLbl="node1" presStyleIdx="2" presStyleCnt="3">
        <dgm:presLayoutVars>
          <dgm:bulletEnabled val="1"/>
        </dgm:presLayoutVars>
      </dgm:prSet>
      <dgm:spPr/>
    </dgm:pt>
    <dgm:pt modelId="{EC6CE40A-22EE-40E0-9F5B-B8C62E3D5685}" type="pres">
      <dgm:prSet presAssocID="{1DCFABCC-AB5C-4D6F-A831-3B1F705800F1}" presName="ThreeConn_1-2" presStyleLbl="fgAccFollowNode1" presStyleIdx="0" presStyleCnt="2">
        <dgm:presLayoutVars>
          <dgm:bulletEnabled val="1"/>
        </dgm:presLayoutVars>
      </dgm:prSet>
      <dgm:spPr/>
    </dgm:pt>
    <dgm:pt modelId="{342B9235-1548-41BB-A1D8-EBFDE697A810}" type="pres">
      <dgm:prSet presAssocID="{1DCFABCC-AB5C-4D6F-A831-3B1F705800F1}" presName="ThreeConn_2-3" presStyleLbl="fgAccFollowNode1" presStyleIdx="1" presStyleCnt="2">
        <dgm:presLayoutVars>
          <dgm:bulletEnabled val="1"/>
        </dgm:presLayoutVars>
      </dgm:prSet>
      <dgm:spPr/>
    </dgm:pt>
    <dgm:pt modelId="{9F09B47D-A641-4636-A4B2-479A723C8AA2}" type="pres">
      <dgm:prSet presAssocID="{1DCFABCC-AB5C-4D6F-A831-3B1F705800F1}" presName="ThreeNodes_1_text" presStyleLbl="node1" presStyleIdx="2" presStyleCnt="3">
        <dgm:presLayoutVars>
          <dgm:bulletEnabled val="1"/>
        </dgm:presLayoutVars>
      </dgm:prSet>
      <dgm:spPr/>
    </dgm:pt>
    <dgm:pt modelId="{04A3B76D-44FE-4ED6-8C36-74DA687D584E}" type="pres">
      <dgm:prSet presAssocID="{1DCFABCC-AB5C-4D6F-A831-3B1F705800F1}" presName="ThreeNodes_2_text" presStyleLbl="node1" presStyleIdx="2" presStyleCnt="3">
        <dgm:presLayoutVars>
          <dgm:bulletEnabled val="1"/>
        </dgm:presLayoutVars>
      </dgm:prSet>
      <dgm:spPr/>
    </dgm:pt>
    <dgm:pt modelId="{F1BA131F-E76C-4A38-AF35-8583672859EA}" type="pres">
      <dgm:prSet presAssocID="{1DCFABCC-AB5C-4D6F-A831-3B1F705800F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E993B0F-1412-4A51-88AF-5C4885C5E5DE}" srcId="{1DCFABCC-AB5C-4D6F-A831-3B1F705800F1}" destId="{494B47AB-76CE-4F29-923A-E80960A0D35B}" srcOrd="1" destOrd="0" parTransId="{1B0D015A-EC64-4D75-91B2-7DD7DCCCA62E}" sibTransId="{477D0196-B6F8-428B-B600-0AE56CED6194}"/>
    <dgm:cxn modelId="{B631EB13-5132-47CA-B07D-1BB5BCE0AACD}" type="presOf" srcId="{F237F42A-3DC5-4D51-A2CD-60257AD006E1}" destId="{EC6CE40A-22EE-40E0-9F5B-B8C62E3D5685}" srcOrd="0" destOrd="0" presId="urn:microsoft.com/office/officeart/2005/8/layout/vProcess5"/>
    <dgm:cxn modelId="{67F9FE26-68F5-4E98-9460-CE15AE92DDEB}" type="presOf" srcId="{CB056F49-4130-4094-87E7-E613F15F03ED}" destId="{708F654F-CE11-4BF6-82BC-069CC4D02A53}" srcOrd="0" destOrd="0" presId="urn:microsoft.com/office/officeart/2005/8/layout/vProcess5"/>
    <dgm:cxn modelId="{7621A332-B0E0-44AA-A963-00B78A998B4E}" type="presOf" srcId="{04161E5B-24DE-4C80-8F00-478F8DB50843}" destId="{9F09B47D-A641-4636-A4B2-479A723C8AA2}" srcOrd="1" destOrd="0" presId="urn:microsoft.com/office/officeart/2005/8/layout/vProcess5"/>
    <dgm:cxn modelId="{56E31D5D-2D0F-43EA-ADB5-421E5496D194}" type="presOf" srcId="{1DCFABCC-AB5C-4D6F-A831-3B1F705800F1}" destId="{B12169C8-306E-4BE4-8932-8156C533D1B4}" srcOrd="0" destOrd="0" presId="urn:microsoft.com/office/officeart/2005/8/layout/vProcess5"/>
    <dgm:cxn modelId="{14DBED46-4386-40D4-81B6-14B9606D780D}" type="presOf" srcId="{477D0196-B6F8-428B-B600-0AE56CED6194}" destId="{342B9235-1548-41BB-A1D8-EBFDE697A810}" srcOrd="0" destOrd="0" presId="urn:microsoft.com/office/officeart/2005/8/layout/vProcess5"/>
    <dgm:cxn modelId="{E253EB4B-C3B6-408C-ABF0-1546DB85E87C}" srcId="{1DCFABCC-AB5C-4D6F-A831-3B1F705800F1}" destId="{CB056F49-4130-4094-87E7-E613F15F03ED}" srcOrd="2" destOrd="0" parTransId="{5FCB6981-2749-459F-A086-47B73DE6BB4C}" sibTransId="{46CED12B-34D1-4F4B-9813-8BAB4B9380DA}"/>
    <dgm:cxn modelId="{EAC9509C-1B3C-45E7-94C9-578D59687B5E}" type="presOf" srcId="{CB056F49-4130-4094-87E7-E613F15F03ED}" destId="{F1BA131F-E76C-4A38-AF35-8583672859EA}" srcOrd="1" destOrd="0" presId="urn:microsoft.com/office/officeart/2005/8/layout/vProcess5"/>
    <dgm:cxn modelId="{FA0178A0-078A-497A-89A1-0A2FBD724BD0}" type="presOf" srcId="{494B47AB-76CE-4F29-923A-E80960A0D35B}" destId="{20869513-5D9F-451C-A2F3-A8EC8CE679FA}" srcOrd="0" destOrd="0" presId="urn:microsoft.com/office/officeart/2005/8/layout/vProcess5"/>
    <dgm:cxn modelId="{EA138CA7-D159-40D2-B864-A8616301A9E9}" srcId="{1DCFABCC-AB5C-4D6F-A831-3B1F705800F1}" destId="{04161E5B-24DE-4C80-8F00-478F8DB50843}" srcOrd="0" destOrd="0" parTransId="{3C5D0C33-F52A-465F-8042-7A7F66E6B83A}" sibTransId="{F237F42A-3DC5-4D51-A2CD-60257AD006E1}"/>
    <dgm:cxn modelId="{3E6738A8-AD28-488E-9373-8CD31335BA31}" type="presOf" srcId="{04161E5B-24DE-4C80-8F00-478F8DB50843}" destId="{243781C2-5ADC-4A41-AEB9-7D549C964A7B}" srcOrd="0" destOrd="0" presId="urn:microsoft.com/office/officeart/2005/8/layout/vProcess5"/>
    <dgm:cxn modelId="{97313DDB-BF0B-469C-A128-5A50DB649315}" type="presOf" srcId="{494B47AB-76CE-4F29-923A-E80960A0D35B}" destId="{04A3B76D-44FE-4ED6-8C36-74DA687D584E}" srcOrd="1" destOrd="0" presId="urn:microsoft.com/office/officeart/2005/8/layout/vProcess5"/>
    <dgm:cxn modelId="{9BEABE27-039A-45B6-8EA2-0CEE0F6C26FE}" type="presParOf" srcId="{B12169C8-306E-4BE4-8932-8156C533D1B4}" destId="{D87BBFC0-0E10-40F6-98DA-FD8A9A7A6639}" srcOrd="0" destOrd="0" presId="urn:microsoft.com/office/officeart/2005/8/layout/vProcess5"/>
    <dgm:cxn modelId="{442E51B5-F4E6-4CA8-B371-DAE9486D2D2A}" type="presParOf" srcId="{B12169C8-306E-4BE4-8932-8156C533D1B4}" destId="{243781C2-5ADC-4A41-AEB9-7D549C964A7B}" srcOrd="1" destOrd="0" presId="urn:microsoft.com/office/officeart/2005/8/layout/vProcess5"/>
    <dgm:cxn modelId="{AE3245FE-41B2-4CB5-877C-4D3556ADDC08}" type="presParOf" srcId="{B12169C8-306E-4BE4-8932-8156C533D1B4}" destId="{20869513-5D9F-451C-A2F3-A8EC8CE679FA}" srcOrd="2" destOrd="0" presId="urn:microsoft.com/office/officeart/2005/8/layout/vProcess5"/>
    <dgm:cxn modelId="{FFAFBEF3-8101-4FD2-AA4D-DA0E1881D9EE}" type="presParOf" srcId="{B12169C8-306E-4BE4-8932-8156C533D1B4}" destId="{708F654F-CE11-4BF6-82BC-069CC4D02A53}" srcOrd="3" destOrd="0" presId="urn:microsoft.com/office/officeart/2005/8/layout/vProcess5"/>
    <dgm:cxn modelId="{F4FACC97-67E1-4D86-B355-B4C09C13B8E6}" type="presParOf" srcId="{B12169C8-306E-4BE4-8932-8156C533D1B4}" destId="{EC6CE40A-22EE-40E0-9F5B-B8C62E3D5685}" srcOrd="4" destOrd="0" presId="urn:microsoft.com/office/officeart/2005/8/layout/vProcess5"/>
    <dgm:cxn modelId="{43602723-E570-4FC6-84B4-09F42D8D7B69}" type="presParOf" srcId="{B12169C8-306E-4BE4-8932-8156C533D1B4}" destId="{342B9235-1548-41BB-A1D8-EBFDE697A810}" srcOrd="5" destOrd="0" presId="urn:microsoft.com/office/officeart/2005/8/layout/vProcess5"/>
    <dgm:cxn modelId="{595B5AC7-A72E-4696-AD42-442055E84CF0}" type="presParOf" srcId="{B12169C8-306E-4BE4-8932-8156C533D1B4}" destId="{9F09B47D-A641-4636-A4B2-479A723C8AA2}" srcOrd="6" destOrd="0" presId="urn:microsoft.com/office/officeart/2005/8/layout/vProcess5"/>
    <dgm:cxn modelId="{7E4AD920-0675-464D-AEA2-F40D289DAF7B}" type="presParOf" srcId="{B12169C8-306E-4BE4-8932-8156C533D1B4}" destId="{04A3B76D-44FE-4ED6-8C36-74DA687D584E}" srcOrd="7" destOrd="0" presId="urn:microsoft.com/office/officeart/2005/8/layout/vProcess5"/>
    <dgm:cxn modelId="{588BEFE6-9DCA-4678-BA68-6F509522DA51}" type="presParOf" srcId="{B12169C8-306E-4BE4-8932-8156C533D1B4}" destId="{F1BA131F-E76C-4A38-AF35-8583672859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E7D96D-F436-41B8-8DDC-60D8BDF4E0D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7B848B-695C-4A08-8004-097B918C8D6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State/Municipal Law: Encouraged by Public Utilities Commission, discouraged for municipal providers </a:t>
          </a:r>
        </a:p>
      </dgm:t>
    </dgm:pt>
    <dgm:pt modelId="{7C2C276A-941C-49DC-990C-2ADEF753C1BE}" type="parTrans" cxnId="{BDF759F5-472E-4F65-9B09-C548F833FC63}">
      <dgm:prSet/>
      <dgm:spPr/>
      <dgm:t>
        <a:bodyPr/>
        <a:lstStyle/>
        <a:p>
          <a:endParaRPr lang="en-US"/>
        </a:p>
      </dgm:t>
    </dgm:pt>
    <dgm:pt modelId="{08E07896-96BB-4454-A984-104A942A0326}" type="sibTrans" cxnId="{BDF759F5-472E-4F65-9B09-C548F833FC63}">
      <dgm:prSet/>
      <dgm:spPr/>
      <dgm:t>
        <a:bodyPr/>
        <a:lstStyle/>
        <a:p>
          <a:endParaRPr lang="en-US"/>
        </a:p>
      </dgm:t>
    </dgm:pt>
    <dgm:pt modelId="{E9868A7C-60CB-4028-846A-5CA0AC09B09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$10 million in benefits provided in 2017</a:t>
          </a:r>
        </a:p>
        <a:p>
          <a:r>
            <a:rPr lang="en-US" dirty="0">
              <a:solidFill>
                <a:schemeClr val="tx2"/>
              </a:solidFill>
            </a:rPr>
            <a:t>81,804 households assisted in 2017</a:t>
          </a:r>
        </a:p>
      </dgm:t>
    </dgm:pt>
    <dgm:pt modelId="{0AC2F6F7-F87D-45C5-A8B7-A9D1283C020F}" type="parTrans" cxnId="{8883560C-28F0-417A-B5EF-09877A3CBA8A}">
      <dgm:prSet/>
      <dgm:spPr/>
      <dgm:t>
        <a:bodyPr/>
        <a:lstStyle/>
        <a:p>
          <a:endParaRPr lang="en-US"/>
        </a:p>
      </dgm:t>
    </dgm:pt>
    <dgm:pt modelId="{F248781C-5D84-459A-BC78-34D03387000B}" type="sibTrans" cxnId="{8883560C-28F0-417A-B5EF-09877A3CBA8A}">
      <dgm:prSet/>
      <dgm:spPr/>
      <dgm:t>
        <a:bodyPr/>
        <a:lstStyle/>
        <a:p>
          <a:endParaRPr lang="en-US"/>
        </a:p>
      </dgm:t>
    </dgm:pt>
    <dgm:pt modelId="{0BC9A302-6ECE-4422-A1A4-B14CE1C24565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Mean benefit: $125</a:t>
          </a:r>
        </a:p>
      </dgm:t>
    </dgm:pt>
    <dgm:pt modelId="{1D720588-6210-4028-B7D2-BBD8EF814883}" type="parTrans" cxnId="{6AA40454-492C-47F8-9088-8B70C6B92322}">
      <dgm:prSet/>
      <dgm:spPr/>
      <dgm:t>
        <a:bodyPr/>
        <a:lstStyle/>
        <a:p>
          <a:endParaRPr lang="en-US"/>
        </a:p>
      </dgm:t>
    </dgm:pt>
    <dgm:pt modelId="{6E72F420-81D8-4B71-B4F9-1CD120841D79}" type="sibTrans" cxnId="{6AA40454-492C-47F8-9088-8B70C6B92322}">
      <dgm:prSet/>
      <dgm:spPr/>
      <dgm:t>
        <a:bodyPr/>
        <a:lstStyle/>
        <a:p>
          <a:endParaRPr lang="en-US"/>
        </a:p>
      </dgm:t>
    </dgm:pt>
    <dgm:pt modelId="{7748794D-7C51-4474-8D5F-6E85563F7824}" type="pres">
      <dgm:prSet presAssocID="{29E7D96D-F436-41B8-8DDC-60D8BDF4E0D8}" presName="Name0" presStyleCnt="0">
        <dgm:presLayoutVars>
          <dgm:chMax val="7"/>
          <dgm:chPref val="7"/>
          <dgm:dir/>
        </dgm:presLayoutVars>
      </dgm:prSet>
      <dgm:spPr/>
    </dgm:pt>
    <dgm:pt modelId="{EC1F4C57-4D98-4CEF-91AA-0E0E3C6C448D}" type="pres">
      <dgm:prSet presAssocID="{29E7D96D-F436-41B8-8DDC-60D8BDF4E0D8}" presName="Name1" presStyleCnt="0"/>
      <dgm:spPr/>
    </dgm:pt>
    <dgm:pt modelId="{2509CBDC-675A-403D-98DB-D09B1EE39B35}" type="pres">
      <dgm:prSet presAssocID="{29E7D96D-F436-41B8-8DDC-60D8BDF4E0D8}" presName="cycle" presStyleCnt="0"/>
      <dgm:spPr/>
    </dgm:pt>
    <dgm:pt modelId="{7DDC91FC-2D68-45B8-92A5-095E2164A5B3}" type="pres">
      <dgm:prSet presAssocID="{29E7D96D-F436-41B8-8DDC-60D8BDF4E0D8}" presName="srcNode" presStyleLbl="node1" presStyleIdx="0" presStyleCnt="3"/>
      <dgm:spPr/>
    </dgm:pt>
    <dgm:pt modelId="{E20BCB1D-2574-4543-94A6-B3BCBDB742EB}" type="pres">
      <dgm:prSet presAssocID="{29E7D96D-F436-41B8-8DDC-60D8BDF4E0D8}" presName="conn" presStyleLbl="parChTrans1D2" presStyleIdx="0" presStyleCnt="1"/>
      <dgm:spPr/>
    </dgm:pt>
    <dgm:pt modelId="{36DD21FD-0CB7-4474-AF0A-8546F867E16A}" type="pres">
      <dgm:prSet presAssocID="{29E7D96D-F436-41B8-8DDC-60D8BDF4E0D8}" presName="extraNode" presStyleLbl="node1" presStyleIdx="0" presStyleCnt="3"/>
      <dgm:spPr/>
    </dgm:pt>
    <dgm:pt modelId="{87035683-7ECA-460F-B296-A086E6AD5E93}" type="pres">
      <dgm:prSet presAssocID="{29E7D96D-F436-41B8-8DDC-60D8BDF4E0D8}" presName="dstNode" presStyleLbl="node1" presStyleIdx="0" presStyleCnt="3"/>
      <dgm:spPr/>
    </dgm:pt>
    <dgm:pt modelId="{86BF5299-0FB0-4FA6-ABF1-132E8CABB3E2}" type="pres">
      <dgm:prSet presAssocID="{047B848B-695C-4A08-8004-097B918C8D6F}" presName="text_1" presStyleLbl="node1" presStyleIdx="0" presStyleCnt="3">
        <dgm:presLayoutVars>
          <dgm:bulletEnabled val="1"/>
        </dgm:presLayoutVars>
      </dgm:prSet>
      <dgm:spPr/>
    </dgm:pt>
    <dgm:pt modelId="{D57BA77E-639D-40E9-8B3D-77EFF1E1482B}" type="pres">
      <dgm:prSet presAssocID="{047B848B-695C-4A08-8004-097B918C8D6F}" presName="accent_1" presStyleCnt="0"/>
      <dgm:spPr/>
    </dgm:pt>
    <dgm:pt modelId="{AFF17EAE-60CD-41FC-9D0A-BD8A2BA45A1D}" type="pres">
      <dgm:prSet presAssocID="{047B848B-695C-4A08-8004-097B918C8D6F}" presName="accentRepeatNode" presStyleLbl="solidFgAcc1" presStyleIdx="0" presStyleCnt="3"/>
      <dgm:spPr/>
    </dgm:pt>
    <dgm:pt modelId="{50859C08-B1DF-4AFA-8C7A-EA56EBA22C71}" type="pres">
      <dgm:prSet presAssocID="{E9868A7C-60CB-4028-846A-5CA0AC09B09F}" presName="text_2" presStyleLbl="node1" presStyleIdx="1" presStyleCnt="3">
        <dgm:presLayoutVars>
          <dgm:bulletEnabled val="1"/>
        </dgm:presLayoutVars>
      </dgm:prSet>
      <dgm:spPr/>
    </dgm:pt>
    <dgm:pt modelId="{DFE139DE-878E-4D84-AEAD-D36B0B219254}" type="pres">
      <dgm:prSet presAssocID="{E9868A7C-60CB-4028-846A-5CA0AC09B09F}" presName="accent_2" presStyleCnt="0"/>
      <dgm:spPr/>
    </dgm:pt>
    <dgm:pt modelId="{353785C6-D5C2-44E2-A4A4-456A2C04123B}" type="pres">
      <dgm:prSet presAssocID="{E9868A7C-60CB-4028-846A-5CA0AC09B09F}" presName="accentRepeatNode" presStyleLbl="solidFgAcc1" presStyleIdx="1" presStyleCnt="3"/>
      <dgm:spPr/>
    </dgm:pt>
    <dgm:pt modelId="{C637AC81-D067-4B87-BFC2-E0B0F0702DC3}" type="pres">
      <dgm:prSet presAssocID="{0BC9A302-6ECE-4422-A1A4-B14CE1C24565}" presName="text_3" presStyleLbl="node1" presStyleIdx="2" presStyleCnt="3">
        <dgm:presLayoutVars>
          <dgm:bulletEnabled val="1"/>
        </dgm:presLayoutVars>
      </dgm:prSet>
      <dgm:spPr/>
    </dgm:pt>
    <dgm:pt modelId="{D43D869B-F85D-43A3-B90E-D47F4DB296BE}" type="pres">
      <dgm:prSet presAssocID="{0BC9A302-6ECE-4422-A1A4-B14CE1C24565}" presName="accent_3" presStyleCnt="0"/>
      <dgm:spPr/>
    </dgm:pt>
    <dgm:pt modelId="{8819C2D8-C7F7-4F46-AC3D-2C5F0F142D88}" type="pres">
      <dgm:prSet presAssocID="{0BC9A302-6ECE-4422-A1A4-B14CE1C24565}" presName="accentRepeatNode" presStyleLbl="solidFgAcc1" presStyleIdx="2" presStyleCnt="3"/>
      <dgm:spPr/>
    </dgm:pt>
  </dgm:ptLst>
  <dgm:cxnLst>
    <dgm:cxn modelId="{8883560C-28F0-417A-B5EF-09877A3CBA8A}" srcId="{29E7D96D-F436-41B8-8DDC-60D8BDF4E0D8}" destId="{E9868A7C-60CB-4028-846A-5CA0AC09B09F}" srcOrd="1" destOrd="0" parTransId="{0AC2F6F7-F87D-45C5-A8B7-A9D1283C020F}" sibTransId="{F248781C-5D84-459A-BC78-34D03387000B}"/>
    <dgm:cxn modelId="{9368590C-405E-46AA-B853-67B5B7198305}" type="presOf" srcId="{08E07896-96BB-4454-A984-104A942A0326}" destId="{E20BCB1D-2574-4543-94A6-B3BCBDB742EB}" srcOrd="0" destOrd="0" presId="urn:microsoft.com/office/officeart/2008/layout/VerticalCurvedList"/>
    <dgm:cxn modelId="{9D3D3E36-61F7-4845-8D5E-DF3B026BE86F}" type="presOf" srcId="{047B848B-695C-4A08-8004-097B918C8D6F}" destId="{86BF5299-0FB0-4FA6-ABF1-132E8CABB3E2}" srcOrd="0" destOrd="0" presId="urn:microsoft.com/office/officeart/2008/layout/VerticalCurvedList"/>
    <dgm:cxn modelId="{6AA40454-492C-47F8-9088-8B70C6B92322}" srcId="{29E7D96D-F436-41B8-8DDC-60D8BDF4E0D8}" destId="{0BC9A302-6ECE-4422-A1A4-B14CE1C24565}" srcOrd="2" destOrd="0" parTransId="{1D720588-6210-4028-B7D2-BBD8EF814883}" sibTransId="{6E72F420-81D8-4B71-B4F9-1CD120841D79}"/>
    <dgm:cxn modelId="{C2439E5A-0E14-4649-8986-CB84E03FEE70}" type="presOf" srcId="{E9868A7C-60CB-4028-846A-5CA0AC09B09F}" destId="{50859C08-B1DF-4AFA-8C7A-EA56EBA22C71}" srcOrd="0" destOrd="0" presId="urn:microsoft.com/office/officeart/2008/layout/VerticalCurvedList"/>
    <dgm:cxn modelId="{EBDEE4D9-46C2-471E-8207-570FACC77B09}" type="presOf" srcId="{29E7D96D-F436-41B8-8DDC-60D8BDF4E0D8}" destId="{7748794D-7C51-4474-8D5F-6E85563F7824}" srcOrd="0" destOrd="0" presId="urn:microsoft.com/office/officeart/2008/layout/VerticalCurvedList"/>
    <dgm:cxn modelId="{BDF759F5-472E-4F65-9B09-C548F833FC63}" srcId="{29E7D96D-F436-41B8-8DDC-60D8BDF4E0D8}" destId="{047B848B-695C-4A08-8004-097B918C8D6F}" srcOrd="0" destOrd="0" parTransId="{7C2C276A-941C-49DC-990C-2ADEF753C1BE}" sibTransId="{08E07896-96BB-4454-A984-104A942A0326}"/>
    <dgm:cxn modelId="{40F345F9-E9C8-4C11-858A-5ED61C322E61}" type="presOf" srcId="{0BC9A302-6ECE-4422-A1A4-B14CE1C24565}" destId="{C637AC81-D067-4B87-BFC2-E0B0F0702DC3}" srcOrd="0" destOrd="0" presId="urn:microsoft.com/office/officeart/2008/layout/VerticalCurvedList"/>
    <dgm:cxn modelId="{87EDD6A7-7395-4109-BF1A-11FC568430BC}" type="presParOf" srcId="{7748794D-7C51-4474-8D5F-6E85563F7824}" destId="{EC1F4C57-4D98-4CEF-91AA-0E0E3C6C448D}" srcOrd="0" destOrd="0" presId="urn:microsoft.com/office/officeart/2008/layout/VerticalCurvedList"/>
    <dgm:cxn modelId="{C161E5E6-74BE-43DC-869B-F24EE1D76210}" type="presParOf" srcId="{EC1F4C57-4D98-4CEF-91AA-0E0E3C6C448D}" destId="{2509CBDC-675A-403D-98DB-D09B1EE39B35}" srcOrd="0" destOrd="0" presId="urn:microsoft.com/office/officeart/2008/layout/VerticalCurvedList"/>
    <dgm:cxn modelId="{3765C0C9-5927-4A82-922B-CAAB5C45414C}" type="presParOf" srcId="{2509CBDC-675A-403D-98DB-D09B1EE39B35}" destId="{7DDC91FC-2D68-45B8-92A5-095E2164A5B3}" srcOrd="0" destOrd="0" presId="urn:microsoft.com/office/officeart/2008/layout/VerticalCurvedList"/>
    <dgm:cxn modelId="{F8436C59-B47E-46D2-9B22-618F5B48674C}" type="presParOf" srcId="{2509CBDC-675A-403D-98DB-D09B1EE39B35}" destId="{E20BCB1D-2574-4543-94A6-B3BCBDB742EB}" srcOrd="1" destOrd="0" presId="urn:microsoft.com/office/officeart/2008/layout/VerticalCurvedList"/>
    <dgm:cxn modelId="{F3F346F4-FE5E-4800-BDFB-5DFD645CA898}" type="presParOf" srcId="{2509CBDC-675A-403D-98DB-D09B1EE39B35}" destId="{36DD21FD-0CB7-4474-AF0A-8546F867E16A}" srcOrd="2" destOrd="0" presId="urn:microsoft.com/office/officeart/2008/layout/VerticalCurvedList"/>
    <dgm:cxn modelId="{53485E8C-DE0E-41E0-A9A8-8BB0162FD12B}" type="presParOf" srcId="{2509CBDC-675A-403D-98DB-D09B1EE39B35}" destId="{87035683-7ECA-460F-B296-A086E6AD5E93}" srcOrd="3" destOrd="0" presId="urn:microsoft.com/office/officeart/2008/layout/VerticalCurvedList"/>
    <dgm:cxn modelId="{C7E2C193-2BA7-472A-B422-99AD6C58A504}" type="presParOf" srcId="{EC1F4C57-4D98-4CEF-91AA-0E0E3C6C448D}" destId="{86BF5299-0FB0-4FA6-ABF1-132E8CABB3E2}" srcOrd="1" destOrd="0" presId="urn:microsoft.com/office/officeart/2008/layout/VerticalCurvedList"/>
    <dgm:cxn modelId="{CF28BF9B-C02B-4CBB-905F-FD55C90A5E3B}" type="presParOf" srcId="{EC1F4C57-4D98-4CEF-91AA-0E0E3C6C448D}" destId="{D57BA77E-639D-40E9-8B3D-77EFF1E1482B}" srcOrd="2" destOrd="0" presId="urn:microsoft.com/office/officeart/2008/layout/VerticalCurvedList"/>
    <dgm:cxn modelId="{7EA105E2-478C-4611-A4DD-78F0709B1DFB}" type="presParOf" srcId="{D57BA77E-639D-40E9-8B3D-77EFF1E1482B}" destId="{AFF17EAE-60CD-41FC-9D0A-BD8A2BA45A1D}" srcOrd="0" destOrd="0" presId="urn:microsoft.com/office/officeart/2008/layout/VerticalCurvedList"/>
    <dgm:cxn modelId="{2083EDF8-E1D8-46E4-B7A1-9DB4309E1F52}" type="presParOf" srcId="{EC1F4C57-4D98-4CEF-91AA-0E0E3C6C448D}" destId="{50859C08-B1DF-4AFA-8C7A-EA56EBA22C71}" srcOrd="3" destOrd="0" presId="urn:microsoft.com/office/officeart/2008/layout/VerticalCurvedList"/>
    <dgm:cxn modelId="{31F70BC2-86B2-4B9E-BAA8-BB707C3AD6DA}" type="presParOf" srcId="{EC1F4C57-4D98-4CEF-91AA-0E0E3C6C448D}" destId="{DFE139DE-878E-4D84-AEAD-D36B0B219254}" srcOrd="4" destOrd="0" presId="urn:microsoft.com/office/officeart/2008/layout/VerticalCurvedList"/>
    <dgm:cxn modelId="{9D956179-F22F-41DD-A35B-974F690579D5}" type="presParOf" srcId="{DFE139DE-878E-4D84-AEAD-D36B0B219254}" destId="{353785C6-D5C2-44E2-A4A4-456A2C04123B}" srcOrd="0" destOrd="0" presId="urn:microsoft.com/office/officeart/2008/layout/VerticalCurvedList"/>
    <dgm:cxn modelId="{72238ADA-6664-4CE1-AE3C-E69B449E918B}" type="presParOf" srcId="{EC1F4C57-4D98-4CEF-91AA-0E0E3C6C448D}" destId="{C637AC81-D067-4B87-BFC2-E0B0F0702DC3}" srcOrd="5" destOrd="0" presId="urn:microsoft.com/office/officeart/2008/layout/VerticalCurvedList"/>
    <dgm:cxn modelId="{E979952E-C8AF-4E65-BDA8-5425DEFC1722}" type="presParOf" srcId="{EC1F4C57-4D98-4CEF-91AA-0E0E3C6C448D}" destId="{D43D869B-F85D-43A3-B90E-D47F4DB296BE}" srcOrd="6" destOrd="0" presId="urn:microsoft.com/office/officeart/2008/layout/VerticalCurvedList"/>
    <dgm:cxn modelId="{B7F5E2FD-1675-4FF7-8F85-204202FAA2E1}" type="presParOf" srcId="{D43D869B-F85D-43A3-B90E-D47F4DB296BE}" destId="{8819C2D8-C7F7-4F46-AC3D-2C5F0F142D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27DC8ED-A18D-465F-9050-0D537745F1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672F5-C88E-41C2-9648-1C726CFFACD9}">
      <dgm:prSet phldrT="[Text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Reports</a:t>
          </a:r>
        </a:p>
      </dgm:t>
    </dgm:pt>
    <dgm:pt modelId="{150B5931-C45F-4D20-A960-563FF3BFAC26}" type="parTrans" cxnId="{C6506894-B5D2-4BF9-867B-4D0E04B4AA42}">
      <dgm:prSet/>
      <dgm:spPr/>
      <dgm:t>
        <a:bodyPr/>
        <a:lstStyle/>
        <a:p>
          <a:endParaRPr lang="en-US"/>
        </a:p>
      </dgm:t>
    </dgm:pt>
    <dgm:pt modelId="{EA06725A-C238-4ED5-A9DC-882AC1D9691F}" type="sibTrans" cxnId="{C6506894-B5D2-4BF9-867B-4D0E04B4AA42}">
      <dgm:prSet/>
      <dgm:spPr/>
      <dgm:t>
        <a:bodyPr/>
        <a:lstStyle/>
        <a:p>
          <a:endParaRPr lang="en-US"/>
        </a:p>
      </dgm:t>
    </dgm:pt>
    <dgm:pt modelId="{4228DA6B-BB0D-4BAE-9DCC-8A42C497594E}">
      <dgm:prSet phldrT="[Text]" custT="1"/>
      <dgm:spPr/>
      <dgm:t>
        <a:bodyPr/>
        <a:lstStyle/>
        <a:p>
          <a:r>
            <a:rPr lang="en-US" sz="2000" dirty="0"/>
            <a:t>Navigating Legal Pathways to Ratepayer Funded Assistance Programs, UNC Environmental Finance Center, 2017</a:t>
          </a:r>
          <a:br>
            <a:rPr lang="en-US" sz="2000" dirty="0"/>
          </a:br>
          <a:endParaRPr lang="en-US" sz="2000" dirty="0"/>
        </a:p>
      </dgm:t>
    </dgm:pt>
    <dgm:pt modelId="{9B0A3A13-468A-4F70-B94D-C8739B424E7A}" type="parTrans" cxnId="{D2EC3CD5-E102-4E42-9583-53865803F278}">
      <dgm:prSet/>
      <dgm:spPr/>
      <dgm:t>
        <a:bodyPr/>
        <a:lstStyle/>
        <a:p>
          <a:endParaRPr lang="en-US"/>
        </a:p>
      </dgm:t>
    </dgm:pt>
    <dgm:pt modelId="{C810B6FE-7761-40D0-A2AB-0EA34E2A1887}" type="sibTrans" cxnId="{D2EC3CD5-E102-4E42-9583-53865803F278}">
      <dgm:prSet/>
      <dgm:spPr/>
      <dgm:t>
        <a:bodyPr/>
        <a:lstStyle/>
        <a:p>
          <a:endParaRPr lang="en-US"/>
        </a:p>
      </dgm:t>
    </dgm:pt>
    <dgm:pt modelId="{99886FB9-A712-43D8-8AF9-D85B1B967F8B}">
      <dgm:prSet phldrT="[Text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Organizations </a:t>
          </a:r>
        </a:p>
      </dgm:t>
    </dgm:pt>
    <dgm:pt modelId="{E283EE10-8759-4A5C-BF45-EF3E7CFA1CDD}" type="parTrans" cxnId="{7C53C422-0353-4061-A358-E65B2620C9BF}">
      <dgm:prSet/>
      <dgm:spPr/>
      <dgm:t>
        <a:bodyPr/>
        <a:lstStyle/>
        <a:p>
          <a:endParaRPr lang="en-US"/>
        </a:p>
      </dgm:t>
    </dgm:pt>
    <dgm:pt modelId="{84B03100-851D-411F-8180-BB050FEAD7AB}" type="sibTrans" cxnId="{7C53C422-0353-4061-A358-E65B2620C9BF}">
      <dgm:prSet/>
      <dgm:spPr/>
      <dgm:t>
        <a:bodyPr/>
        <a:lstStyle/>
        <a:p>
          <a:endParaRPr lang="en-US"/>
        </a:p>
      </dgm:t>
    </dgm:pt>
    <dgm:pt modelId="{7506EF2F-DF16-46BB-A119-FD5F91488E4D}">
      <dgm:prSet phldrT="[Text]" custT="1"/>
      <dgm:spPr/>
      <dgm:t>
        <a:bodyPr/>
        <a:lstStyle/>
        <a:p>
          <a:r>
            <a:rPr lang="en-US" sz="2000" dirty="0"/>
            <a:t>National Association of Clean Water Agencies (NACWA)</a:t>
          </a:r>
        </a:p>
      </dgm:t>
    </dgm:pt>
    <dgm:pt modelId="{28A51226-A63D-417E-B7BB-0F053C28E00C}" type="parTrans" cxnId="{C12C7D97-F971-4146-A04D-892E92BF9074}">
      <dgm:prSet/>
      <dgm:spPr/>
      <dgm:t>
        <a:bodyPr/>
        <a:lstStyle/>
        <a:p>
          <a:endParaRPr lang="en-US"/>
        </a:p>
      </dgm:t>
    </dgm:pt>
    <dgm:pt modelId="{3D5BC971-F710-4F5C-9283-71B2F8F61EC9}" type="sibTrans" cxnId="{C12C7D97-F971-4146-A04D-892E92BF9074}">
      <dgm:prSet/>
      <dgm:spPr/>
      <dgm:t>
        <a:bodyPr/>
        <a:lstStyle/>
        <a:p>
          <a:endParaRPr lang="en-US"/>
        </a:p>
      </dgm:t>
    </dgm:pt>
    <dgm:pt modelId="{DCD2D6E4-A83A-4BC5-930D-14E872F44C1F}">
      <dgm:prSet phldrT="[Text]" custT="1"/>
      <dgm:spPr/>
      <dgm:t>
        <a:bodyPr/>
        <a:lstStyle/>
        <a:p>
          <a:r>
            <a:rPr lang="en-US" sz="2000" dirty="0"/>
            <a:t>Model Water Utility Affordability Programs, Bradford L. Blake, Gary A. Brown, Eric Rothstein, 2017</a:t>
          </a:r>
        </a:p>
      </dgm:t>
    </dgm:pt>
    <dgm:pt modelId="{C8448631-92B2-4AE4-BD03-E84C6564755D}" type="parTrans" cxnId="{519F00DF-B6D5-49AA-972C-78141E94F3AF}">
      <dgm:prSet/>
      <dgm:spPr/>
      <dgm:t>
        <a:bodyPr/>
        <a:lstStyle/>
        <a:p>
          <a:endParaRPr lang="en-US"/>
        </a:p>
      </dgm:t>
    </dgm:pt>
    <dgm:pt modelId="{3D22007E-72D9-4DF1-A1F5-F20245AD8CBE}" type="sibTrans" cxnId="{519F00DF-B6D5-49AA-972C-78141E94F3AF}">
      <dgm:prSet/>
      <dgm:spPr/>
      <dgm:t>
        <a:bodyPr/>
        <a:lstStyle/>
        <a:p>
          <a:endParaRPr lang="en-US"/>
        </a:p>
      </dgm:t>
    </dgm:pt>
    <dgm:pt modelId="{0191233C-E897-4FA7-AF12-D1512F109539}">
      <dgm:prSet phldrT="[Text]" custT="1"/>
      <dgm:spPr/>
      <dgm:t>
        <a:bodyPr/>
        <a:lstStyle/>
        <a:p>
          <a:r>
            <a:rPr lang="en-US" sz="2000" dirty="0"/>
            <a:t>National Consumer Law Center (NCLC)</a:t>
          </a:r>
        </a:p>
      </dgm:t>
    </dgm:pt>
    <dgm:pt modelId="{34224DB0-7907-475C-861E-F016B8CCB34F}" type="parTrans" cxnId="{ABA30FC3-3AA4-4EE2-8FF4-9E246ECB1A4E}">
      <dgm:prSet/>
      <dgm:spPr/>
      <dgm:t>
        <a:bodyPr/>
        <a:lstStyle/>
        <a:p>
          <a:endParaRPr lang="en-US"/>
        </a:p>
      </dgm:t>
    </dgm:pt>
    <dgm:pt modelId="{56987DD8-46D1-4419-A5E4-411D38CF0ABA}" type="sibTrans" cxnId="{ABA30FC3-3AA4-4EE2-8FF4-9E246ECB1A4E}">
      <dgm:prSet/>
      <dgm:spPr/>
      <dgm:t>
        <a:bodyPr/>
        <a:lstStyle/>
        <a:p>
          <a:endParaRPr lang="en-US"/>
        </a:p>
      </dgm:t>
    </dgm:pt>
    <dgm:pt modelId="{59E56D79-8630-4009-A1E1-55671A7A8CD7}">
      <dgm:prSet phldrT="[Text]" custT="1"/>
      <dgm:spPr/>
      <dgm:t>
        <a:bodyPr/>
        <a:lstStyle/>
        <a:p>
          <a:r>
            <a:rPr lang="en-US" sz="2000" dirty="0"/>
            <a:t>Contact: Olivia Wein, owein@nclc.org</a:t>
          </a:r>
        </a:p>
      </dgm:t>
    </dgm:pt>
    <dgm:pt modelId="{7BFE3430-752A-444E-AF8F-F229C526ECEE}" type="parTrans" cxnId="{CA18082E-A0AD-4CB0-AB60-69C2A83290EF}">
      <dgm:prSet/>
      <dgm:spPr/>
      <dgm:t>
        <a:bodyPr/>
        <a:lstStyle/>
        <a:p>
          <a:endParaRPr lang="en-US"/>
        </a:p>
      </dgm:t>
    </dgm:pt>
    <dgm:pt modelId="{9CCC44B8-48F7-4D9B-B14B-7FA99F009336}" type="sibTrans" cxnId="{CA18082E-A0AD-4CB0-AB60-69C2A83290EF}">
      <dgm:prSet/>
      <dgm:spPr/>
      <dgm:t>
        <a:bodyPr/>
        <a:lstStyle/>
        <a:p>
          <a:endParaRPr lang="en-US"/>
        </a:p>
      </dgm:t>
    </dgm:pt>
    <dgm:pt modelId="{FB0A2864-5227-482B-BB3C-4430A1CAED08}">
      <dgm:prSet phldrT="[Text]" custT="1"/>
      <dgm:spPr/>
      <dgm:t>
        <a:bodyPr/>
        <a:lstStyle/>
        <a:p>
          <a:r>
            <a:rPr lang="en-US" sz="2000" dirty="0"/>
            <a:t>Contact: info@nacwa.org</a:t>
          </a:r>
          <a:br>
            <a:rPr lang="en-US" sz="2000" dirty="0"/>
          </a:br>
          <a:endParaRPr lang="en-US" sz="2000" dirty="0"/>
        </a:p>
      </dgm:t>
    </dgm:pt>
    <dgm:pt modelId="{B9E15203-F962-42E7-9084-13C605084990}" type="parTrans" cxnId="{1BDFB20E-A640-482A-9FF4-BB39E5DA3857}">
      <dgm:prSet/>
      <dgm:spPr/>
      <dgm:t>
        <a:bodyPr/>
        <a:lstStyle/>
        <a:p>
          <a:endParaRPr lang="en-US"/>
        </a:p>
      </dgm:t>
    </dgm:pt>
    <dgm:pt modelId="{D8B6FE1A-52DC-4D52-8EC5-321A9D014D62}" type="sibTrans" cxnId="{1BDFB20E-A640-482A-9FF4-BB39E5DA3857}">
      <dgm:prSet/>
      <dgm:spPr/>
      <dgm:t>
        <a:bodyPr/>
        <a:lstStyle/>
        <a:p>
          <a:endParaRPr lang="en-US"/>
        </a:p>
      </dgm:t>
    </dgm:pt>
    <dgm:pt modelId="{790C1E45-E11A-4570-BAB9-6C76284E0333}" type="pres">
      <dgm:prSet presAssocID="{C27DC8ED-A18D-465F-9050-0D537745F192}" presName="linear" presStyleCnt="0">
        <dgm:presLayoutVars>
          <dgm:animLvl val="lvl"/>
          <dgm:resizeHandles val="exact"/>
        </dgm:presLayoutVars>
      </dgm:prSet>
      <dgm:spPr/>
    </dgm:pt>
    <dgm:pt modelId="{C3FB7ADE-6969-40B3-871D-73E8E2377287}" type="pres">
      <dgm:prSet presAssocID="{B64672F5-C88E-41C2-9648-1C726CFFAC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0C4032D-0BD7-471E-B6B2-60AFA8FD21B6}" type="pres">
      <dgm:prSet presAssocID="{B64672F5-C88E-41C2-9648-1C726CFFACD9}" presName="childText" presStyleLbl="revTx" presStyleIdx="0" presStyleCnt="2">
        <dgm:presLayoutVars>
          <dgm:bulletEnabled val="1"/>
        </dgm:presLayoutVars>
      </dgm:prSet>
      <dgm:spPr/>
    </dgm:pt>
    <dgm:pt modelId="{01C92B2B-F4CE-43BC-B36E-099E61680C13}" type="pres">
      <dgm:prSet presAssocID="{99886FB9-A712-43D8-8AF9-D85B1B967F8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86175C6-DFFF-4CF7-A5F2-E69C4FF639E0}" type="pres">
      <dgm:prSet presAssocID="{99886FB9-A712-43D8-8AF9-D85B1B967F8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BDFB20E-A640-482A-9FF4-BB39E5DA3857}" srcId="{7506EF2F-DF16-46BB-A119-FD5F91488E4D}" destId="{FB0A2864-5227-482B-BB3C-4430A1CAED08}" srcOrd="0" destOrd="0" parTransId="{B9E15203-F962-42E7-9084-13C605084990}" sibTransId="{D8B6FE1A-52DC-4D52-8EC5-321A9D014D62}"/>
    <dgm:cxn modelId="{3811151E-4B96-4A3D-A537-545FE661D953}" type="presOf" srcId="{7506EF2F-DF16-46BB-A119-FD5F91488E4D}" destId="{A86175C6-DFFF-4CF7-A5F2-E69C4FF639E0}" srcOrd="0" destOrd="0" presId="urn:microsoft.com/office/officeart/2005/8/layout/vList2"/>
    <dgm:cxn modelId="{032AF31E-54B7-4C74-87C5-D01F80A288E2}" type="presOf" srcId="{59E56D79-8630-4009-A1E1-55671A7A8CD7}" destId="{A86175C6-DFFF-4CF7-A5F2-E69C4FF639E0}" srcOrd="0" destOrd="3" presId="urn:microsoft.com/office/officeart/2005/8/layout/vList2"/>
    <dgm:cxn modelId="{7C53C422-0353-4061-A358-E65B2620C9BF}" srcId="{C27DC8ED-A18D-465F-9050-0D537745F192}" destId="{99886FB9-A712-43D8-8AF9-D85B1B967F8B}" srcOrd="1" destOrd="0" parTransId="{E283EE10-8759-4A5C-BF45-EF3E7CFA1CDD}" sibTransId="{84B03100-851D-411F-8180-BB050FEAD7AB}"/>
    <dgm:cxn modelId="{CA18082E-A0AD-4CB0-AB60-69C2A83290EF}" srcId="{0191233C-E897-4FA7-AF12-D1512F109539}" destId="{59E56D79-8630-4009-A1E1-55671A7A8CD7}" srcOrd="0" destOrd="0" parTransId="{7BFE3430-752A-444E-AF8F-F229C526ECEE}" sibTransId="{9CCC44B8-48F7-4D9B-B14B-7FA99F009336}"/>
    <dgm:cxn modelId="{D15DD877-29B1-495F-8F7D-37DED5816CF0}" type="presOf" srcId="{99886FB9-A712-43D8-8AF9-D85B1B967F8B}" destId="{01C92B2B-F4CE-43BC-B36E-099E61680C13}" srcOrd="0" destOrd="0" presId="urn:microsoft.com/office/officeart/2005/8/layout/vList2"/>
    <dgm:cxn modelId="{766DEB7A-9864-4475-94F4-A954D4EA29C2}" type="presOf" srcId="{0191233C-E897-4FA7-AF12-D1512F109539}" destId="{A86175C6-DFFF-4CF7-A5F2-E69C4FF639E0}" srcOrd="0" destOrd="2" presId="urn:microsoft.com/office/officeart/2005/8/layout/vList2"/>
    <dgm:cxn modelId="{D2790F87-5020-4D7B-AEED-A294D5C14AB1}" type="presOf" srcId="{4228DA6B-BB0D-4BAE-9DCC-8A42C497594E}" destId="{80C4032D-0BD7-471E-B6B2-60AFA8FD21B6}" srcOrd="0" destOrd="0" presId="urn:microsoft.com/office/officeart/2005/8/layout/vList2"/>
    <dgm:cxn modelId="{C6506894-B5D2-4BF9-867B-4D0E04B4AA42}" srcId="{C27DC8ED-A18D-465F-9050-0D537745F192}" destId="{B64672F5-C88E-41C2-9648-1C726CFFACD9}" srcOrd="0" destOrd="0" parTransId="{150B5931-C45F-4D20-A960-563FF3BFAC26}" sibTransId="{EA06725A-C238-4ED5-A9DC-882AC1D9691F}"/>
    <dgm:cxn modelId="{C12C7D97-F971-4146-A04D-892E92BF9074}" srcId="{99886FB9-A712-43D8-8AF9-D85B1B967F8B}" destId="{7506EF2F-DF16-46BB-A119-FD5F91488E4D}" srcOrd="0" destOrd="0" parTransId="{28A51226-A63D-417E-B7BB-0F053C28E00C}" sibTransId="{3D5BC971-F710-4F5C-9283-71B2F8F61EC9}"/>
    <dgm:cxn modelId="{67FDF6A2-E57E-4507-8436-6C36BFE4E2C8}" type="presOf" srcId="{B64672F5-C88E-41C2-9648-1C726CFFACD9}" destId="{C3FB7ADE-6969-40B3-871D-73E8E2377287}" srcOrd="0" destOrd="0" presId="urn:microsoft.com/office/officeart/2005/8/layout/vList2"/>
    <dgm:cxn modelId="{ABA30FC3-3AA4-4EE2-8FF4-9E246ECB1A4E}" srcId="{99886FB9-A712-43D8-8AF9-D85B1B967F8B}" destId="{0191233C-E897-4FA7-AF12-D1512F109539}" srcOrd="1" destOrd="0" parTransId="{34224DB0-7907-475C-861E-F016B8CCB34F}" sibTransId="{56987DD8-46D1-4419-A5E4-411D38CF0ABA}"/>
    <dgm:cxn modelId="{D2EC3CD5-E102-4E42-9583-53865803F278}" srcId="{B64672F5-C88E-41C2-9648-1C726CFFACD9}" destId="{4228DA6B-BB0D-4BAE-9DCC-8A42C497594E}" srcOrd="0" destOrd="0" parTransId="{9B0A3A13-468A-4F70-B94D-C8739B424E7A}" sibTransId="{C810B6FE-7761-40D0-A2AB-0EA34E2A1887}"/>
    <dgm:cxn modelId="{519F00DF-B6D5-49AA-972C-78141E94F3AF}" srcId="{B64672F5-C88E-41C2-9648-1C726CFFACD9}" destId="{DCD2D6E4-A83A-4BC5-930D-14E872F44C1F}" srcOrd="1" destOrd="0" parTransId="{C8448631-92B2-4AE4-BD03-E84C6564755D}" sibTransId="{3D22007E-72D9-4DF1-A1F5-F20245AD8CBE}"/>
    <dgm:cxn modelId="{CD53D3E5-F58E-4BF7-8694-E6B4BE2860BA}" type="presOf" srcId="{FB0A2864-5227-482B-BB3C-4430A1CAED08}" destId="{A86175C6-DFFF-4CF7-A5F2-E69C4FF639E0}" srcOrd="0" destOrd="1" presId="urn:microsoft.com/office/officeart/2005/8/layout/vList2"/>
    <dgm:cxn modelId="{5DCF8CF3-1877-46CF-A1D5-21AF3BD10A57}" type="presOf" srcId="{DCD2D6E4-A83A-4BC5-930D-14E872F44C1F}" destId="{80C4032D-0BD7-471E-B6B2-60AFA8FD21B6}" srcOrd="0" destOrd="1" presId="urn:microsoft.com/office/officeart/2005/8/layout/vList2"/>
    <dgm:cxn modelId="{3C7D46FD-F1FB-40F7-B52D-EAD9073BE2DC}" type="presOf" srcId="{C27DC8ED-A18D-465F-9050-0D537745F192}" destId="{790C1E45-E11A-4570-BAB9-6C76284E0333}" srcOrd="0" destOrd="0" presId="urn:microsoft.com/office/officeart/2005/8/layout/vList2"/>
    <dgm:cxn modelId="{9A9D3699-21DB-4913-982B-B1B812C31699}" type="presParOf" srcId="{790C1E45-E11A-4570-BAB9-6C76284E0333}" destId="{C3FB7ADE-6969-40B3-871D-73E8E2377287}" srcOrd="0" destOrd="0" presId="urn:microsoft.com/office/officeart/2005/8/layout/vList2"/>
    <dgm:cxn modelId="{807C37CC-00CC-4307-9421-C4629E343FCD}" type="presParOf" srcId="{790C1E45-E11A-4570-BAB9-6C76284E0333}" destId="{80C4032D-0BD7-471E-B6B2-60AFA8FD21B6}" srcOrd="1" destOrd="0" presId="urn:microsoft.com/office/officeart/2005/8/layout/vList2"/>
    <dgm:cxn modelId="{83F562A5-509D-411A-8B81-F20F3F83C7F6}" type="presParOf" srcId="{790C1E45-E11A-4570-BAB9-6C76284E0333}" destId="{01C92B2B-F4CE-43BC-B36E-099E61680C13}" srcOrd="2" destOrd="0" presId="urn:microsoft.com/office/officeart/2005/8/layout/vList2"/>
    <dgm:cxn modelId="{FD9DEA88-843F-45B8-96F7-0B2D12C72189}" type="presParOf" srcId="{790C1E45-E11A-4570-BAB9-6C76284E0333}" destId="{A86175C6-DFFF-4CF7-A5F2-E69C4FF639E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DBD7F93-7618-4C5D-B5C1-B07892DE0E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831C8-8639-4020-B2F1-B9FF44A32D99}">
      <dgm:prSet custT="1"/>
      <dgm:spPr/>
      <dgm:t>
        <a:bodyPr/>
        <a:lstStyle/>
        <a:p>
          <a:pPr algn="ctr" rtl="0"/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David Carroll</a:t>
          </a:r>
        </a:p>
      </dgm:t>
    </dgm:pt>
    <dgm:pt modelId="{24272EF9-FA47-46FC-9159-20C566A87CAF}" type="parTrans" cxnId="{85039D70-D9C4-4046-AD9E-C578431581EC}">
      <dgm:prSet/>
      <dgm:spPr/>
      <dgm:t>
        <a:bodyPr/>
        <a:lstStyle/>
        <a:p>
          <a:pPr algn="ctr"/>
          <a:endParaRPr lang="en-US" sz="1400"/>
        </a:p>
      </dgm:t>
    </dgm:pt>
    <dgm:pt modelId="{F86A4A7F-829B-43AA-A505-F07E9695FDA3}" type="sibTrans" cxnId="{85039D70-D9C4-4046-AD9E-C578431581EC}">
      <dgm:prSet/>
      <dgm:spPr/>
      <dgm:t>
        <a:bodyPr/>
        <a:lstStyle/>
        <a:p>
          <a:pPr algn="ctr"/>
          <a:endParaRPr lang="en-US" sz="1400"/>
        </a:p>
      </dgm:t>
    </dgm:pt>
    <dgm:pt modelId="{6FE14B53-D57F-4F63-9EB3-8FA3C6A5B11C}">
      <dgm:prSet custT="1"/>
      <dgm:spPr/>
      <dgm:t>
        <a:bodyPr/>
        <a:lstStyle/>
        <a:p>
          <a:pPr algn="ctr" rtl="0"/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APPRISE </a:t>
          </a:r>
        </a:p>
      </dgm:t>
    </dgm:pt>
    <dgm:pt modelId="{A822DD31-3073-49A1-87E9-ABE31955B839}" type="parTrans" cxnId="{55F5F552-A5BF-4D59-B15D-C2B1FE23A324}">
      <dgm:prSet/>
      <dgm:spPr/>
      <dgm:t>
        <a:bodyPr/>
        <a:lstStyle/>
        <a:p>
          <a:pPr algn="ctr"/>
          <a:endParaRPr lang="en-US" sz="1400"/>
        </a:p>
      </dgm:t>
    </dgm:pt>
    <dgm:pt modelId="{84BE034B-8740-444C-A85E-05D8D7D441B7}" type="sibTrans" cxnId="{55F5F552-A5BF-4D59-B15D-C2B1FE23A324}">
      <dgm:prSet/>
      <dgm:spPr/>
      <dgm:t>
        <a:bodyPr/>
        <a:lstStyle/>
        <a:p>
          <a:pPr algn="ctr"/>
          <a:endParaRPr lang="en-US" sz="1400"/>
        </a:p>
      </dgm:t>
    </dgm:pt>
    <dgm:pt modelId="{49A24244-DE9E-4F41-827F-7A8845FC3411}">
      <dgm:prSet custT="1"/>
      <dgm:spPr/>
      <dgm:t>
        <a:bodyPr/>
        <a:lstStyle/>
        <a:p>
          <a:pPr algn="ctr" rtl="0"/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32 Nassau Street, Suite 200</a:t>
          </a:r>
        </a:p>
      </dgm:t>
    </dgm:pt>
    <dgm:pt modelId="{6AD268F1-AF6F-4E15-B1A0-9E2A761F70CF}" type="parTrans" cxnId="{BE0F2297-D946-44F9-9156-620D715889C3}">
      <dgm:prSet/>
      <dgm:spPr/>
      <dgm:t>
        <a:bodyPr/>
        <a:lstStyle/>
        <a:p>
          <a:pPr algn="ctr"/>
          <a:endParaRPr lang="en-US" sz="1400"/>
        </a:p>
      </dgm:t>
    </dgm:pt>
    <dgm:pt modelId="{69D2767F-60CB-4778-BCB7-AD69EBE0E60E}" type="sibTrans" cxnId="{BE0F2297-D946-44F9-9156-620D715889C3}">
      <dgm:prSet/>
      <dgm:spPr/>
      <dgm:t>
        <a:bodyPr/>
        <a:lstStyle/>
        <a:p>
          <a:pPr algn="ctr"/>
          <a:endParaRPr lang="en-US" sz="1400"/>
        </a:p>
      </dgm:t>
    </dgm:pt>
    <dgm:pt modelId="{1D8FF74C-AB0E-461A-99AC-D5853964FC66}">
      <dgm:prSet custT="1"/>
      <dgm:spPr/>
      <dgm:t>
        <a:bodyPr/>
        <a:lstStyle/>
        <a:p>
          <a:pPr algn="ctr" rtl="0"/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Princeton, NJ 08542</a:t>
          </a:r>
        </a:p>
      </dgm:t>
    </dgm:pt>
    <dgm:pt modelId="{7D6F48F4-2EB7-4641-85E5-B142A108ADBA}" type="parTrans" cxnId="{0508EA14-F976-477D-A4C7-60016EB58B83}">
      <dgm:prSet/>
      <dgm:spPr/>
      <dgm:t>
        <a:bodyPr/>
        <a:lstStyle/>
        <a:p>
          <a:pPr algn="ctr"/>
          <a:endParaRPr lang="en-US" sz="1400"/>
        </a:p>
      </dgm:t>
    </dgm:pt>
    <dgm:pt modelId="{DB8FF28F-AD50-44B0-A893-65671CE3B38E}" type="sibTrans" cxnId="{0508EA14-F976-477D-A4C7-60016EB58B83}">
      <dgm:prSet/>
      <dgm:spPr/>
      <dgm:t>
        <a:bodyPr/>
        <a:lstStyle/>
        <a:p>
          <a:pPr algn="ctr"/>
          <a:endParaRPr lang="en-US" sz="1400"/>
        </a:p>
      </dgm:t>
    </dgm:pt>
    <dgm:pt modelId="{D8B4E436-DF48-4E40-B373-4E3EDD2A22A7}">
      <dgm:prSet custT="1"/>
      <dgm:spPr/>
      <dgm:t>
        <a:bodyPr/>
        <a:lstStyle/>
        <a:p>
          <a:pPr algn="ctr" rtl="0"/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609-252-8010</a:t>
          </a:r>
        </a:p>
      </dgm:t>
    </dgm:pt>
    <dgm:pt modelId="{38D7B00F-27F2-4117-8A30-9E5A0DD0ECBA}" type="parTrans" cxnId="{0AEC4BCD-52C2-440D-B079-70D5F8E2830B}">
      <dgm:prSet/>
      <dgm:spPr/>
      <dgm:t>
        <a:bodyPr/>
        <a:lstStyle/>
        <a:p>
          <a:pPr algn="ctr"/>
          <a:endParaRPr lang="en-US" sz="1400"/>
        </a:p>
      </dgm:t>
    </dgm:pt>
    <dgm:pt modelId="{EC37FE76-7283-40C6-9150-07D44953A47E}" type="sibTrans" cxnId="{0AEC4BCD-52C2-440D-B079-70D5F8E2830B}">
      <dgm:prSet/>
      <dgm:spPr/>
      <dgm:t>
        <a:bodyPr/>
        <a:lstStyle/>
        <a:p>
          <a:pPr algn="ctr"/>
          <a:endParaRPr lang="en-US" sz="1400"/>
        </a:p>
      </dgm:t>
    </dgm:pt>
    <dgm:pt modelId="{0328F69F-223B-418C-AA1C-1F073F0643A5}">
      <dgm:prSet custT="1"/>
      <dgm:spPr/>
      <dgm:t>
        <a:bodyPr/>
        <a:lstStyle/>
        <a:p>
          <a:pPr algn="ctr" rtl="0"/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david-carroll@appriseinc.org</a:t>
          </a:r>
        </a:p>
      </dgm:t>
    </dgm:pt>
    <dgm:pt modelId="{768A33C7-9221-4528-8F42-864D9212CE5D}" type="parTrans" cxnId="{128B6D96-EC0E-4131-9460-4E9BFDA1CC97}">
      <dgm:prSet/>
      <dgm:spPr/>
      <dgm:t>
        <a:bodyPr/>
        <a:lstStyle/>
        <a:p>
          <a:pPr algn="ctr"/>
          <a:endParaRPr lang="en-US" sz="1400"/>
        </a:p>
      </dgm:t>
    </dgm:pt>
    <dgm:pt modelId="{AD6EA37B-D689-4584-9475-130E780D6B2D}" type="sibTrans" cxnId="{128B6D96-EC0E-4131-9460-4E9BFDA1CC97}">
      <dgm:prSet/>
      <dgm:spPr/>
      <dgm:t>
        <a:bodyPr/>
        <a:lstStyle/>
        <a:p>
          <a:pPr algn="ctr"/>
          <a:endParaRPr lang="en-US" sz="1400"/>
        </a:p>
      </dgm:t>
    </dgm:pt>
    <dgm:pt modelId="{FDF5531F-AA35-4EEA-A5DD-50E83248325F}">
      <dgm:prSet custT="1"/>
      <dgm:spPr/>
      <dgm:t>
        <a:bodyPr/>
        <a:lstStyle/>
        <a:p>
          <a:pPr algn="ctr" rtl="0"/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www.appriseinc.org</a:t>
          </a:r>
        </a:p>
      </dgm:t>
    </dgm:pt>
    <dgm:pt modelId="{87DF464D-082F-4610-B53D-337DAD667A58}" type="parTrans" cxnId="{E32B2804-B0C8-4955-8132-09755D6CB52B}">
      <dgm:prSet/>
      <dgm:spPr/>
      <dgm:t>
        <a:bodyPr/>
        <a:lstStyle/>
        <a:p>
          <a:pPr algn="ctr"/>
          <a:endParaRPr lang="en-US" sz="1400"/>
        </a:p>
      </dgm:t>
    </dgm:pt>
    <dgm:pt modelId="{1DA015BA-35B4-406A-BA6A-69687EBB3DC2}" type="sibTrans" cxnId="{E32B2804-B0C8-4955-8132-09755D6CB52B}">
      <dgm:prSet/>
      <dgm:spPr/>
      <dgm:t>
        <a:bodyPr/>
        <a:lstStyle/>
        <a:p>
          <a:pPr algn="ctr"/>
          <a:endParaRPr lang="en-US" sz="1400"/>
        </a:p>
      </dgm:t>
    </dgm:pt>
    <dgm:pt modelId="{85CE544F-E10B-4EAB-9FA5-1162B174CF4F}" type="pres">
      <dgm:prSet presAssocID="{DDBD7F93-7618-4C5D-B5C1-B07892DE0E64}" presName="vert0" presStyleCnt="0">
        <dgm:presLayoutVars>
          <dgm:dir/>
          <dgm:animOne val="branch"/>
          <dgm:animLvl val="lvl"/>
        </dgm:presLayoutVars>
      </dgm:prSet>
      <dgm:spPr/>
    </dgm:pt>
    <dgm:pt modelId="{FE3DB30A-1AFC-4580-9957-720A7D067704}" type="pres">
      <dgm:prSet presAssocID="{9E7831C8-8639-4020-B2F1-B9FF44A32D99}" presName="thickLine" presStyleLbl="alignNode1" presStyleIdx="0" presStyleCnt="7" custLinFactNeighborX="-3044" custLinFactNeighborY="-7417"/>
      <dgm:spPr/>
    </dgm:pt>
    <dgm:pt modelId="{D8E50501-8C13-4DE6-9D1C-D2C8516E5827}" type="pres">
      <dgm:prSet presAssocID="{9E7831C8-8639-4020-B2F1-B9FF44A32D99}" presName="horz1" presStyleCnt="0"/>
      <dgm:spPr/>
    </dgm:pt>
    <dgm:pt modelId="{8E33AC33-4149-46C0-9B73-BC8E0BBD2541}" type="pres">
      <dgm:prSet presAssocID="{9E7831C8-8639-4020-B2F1-B9FF44A32D99}" presName="tx1" presStyleLbl="revTx" presStyleIdx="0" presStyleCnt="7"/>
      <dgm:spPr/>
    </dgm:pt>
    <dgm:pt modelId="{346D6028-B02C-4617-BF1C-C5EE3060095D}" type="pres">
      <dgm:prSet presAssocID="{9E7831C8-8639-4020-B2F1-B9FF44A32D99}" presName="vert1" presStyleCnt="0"/>
      <dgm:spPr/>
    </dgm:pt>
    <dgm:pt modelId="{5149C1B1-4759-4446-927D-06080FE5604A}" type="pres">
      <dgm:prSet presAssocID="{6FE14B53-D57F-4F63-9EB3-8FA3C6A5B11C}" presName="thickLine" presStyleLbl="alignNode1" presStyleIdx="1" presStyleCnt="7"/>
      <dgm:spPr/>
    </dgm:pt>
    <dgm:pt modelId="{7F235F55-0B19-4E5A-B8D0-41BDF3DDD858}" type="pres">
      <dgm:prSet presAssocID="{6FE14B53-D57F-4F63-9EB3-8FA3C6A5B11C}" presName="horz1" presStyleCnt="0"/>
      <dgm:spPr/>
    </dgm:pt>
    <dgm:pt modelId="{CCF008D6-1FFB-4FF7-B1B8-FA69CFCC3821}" type="pres">
      <dgm:prSet presAssocID="{6FE14B53-D57F-4F63-9EB3-8FA3C6A5B11C}" presName="tx1" presStyleLbl="revTx" presStyleIdx="1" presStyleCnt="7"/>
      <dgm:spPr/>
    </dgm:pt>
    <dgm:pt modelId="{F51C9ADE-383C-4C9D-A45E-105FB914D8DC}" type="pres">
      <dgm:prSet presAssocID="{6FE14B53-D57F-4F63-9EB3-8FA3C6A5B11C}" presName="vert1" presStyleCnt="0"/>
      <dgm:spPr/>
    </dgm:pt>
    <dgm:pt modelId="{CDF11568-1DBF-4AAB-92FC-9B6E584C6C86}" type="pres">
      <dgm:prSet presAssocID="{49A24244-DE9E-4F41-827F-7A8845FC3411}" presName="thickLine" presStyleLbl="alignNode1" presStyleIdx="2" presStyleCnt="7"/>
      <dgm:spPr/>
    </dgm:pt>
    <dgm:pt modelId="{5C10B51C-EDFF-403E-A1BE-5C603710A928}" type="pres">
      <dgm:prSet presAssocID="{49A24244-DE9E-4F41-827F-7A8845FC3411}" presName="horz1" presStyleCnt="0"/>
      <dgm:spPr/>
    </dgm:pt>
    <dgm:pt modelId="{9F268455-5486-48F8-A4A2-78E757ADD216}" type="pres">
      <dgm:prSet presAssocID="{49A24244-DE9E-4F41-827F-7A8845FC3411}" presName="tx1" presStyleLbl="revTx" presStyleIdx="2" presStyleCnt="7"/>
      <dgm:spPr/>
    </dgm:pt>
    <dgm:pt modelId="{84E02697-42EC-4CA2-80D2-8969CB927661}" type="pres">
      <dgm:prSet presAssocID="{49A24244-DE9E-4F41-827F-7A8845FC3411}" presName="vert1" presStyleCnt="0"/>
      <dgm:spPr/>
    </dgm:pt>
    <dgm:pt modelId="{2F5B27A4-E9AE-47BB-B4DD-82D424FF883A}" type="pres">
      <dgm:prSet presAssocID="{1D8FF74C-AB0E-461A-99AC-D5853964FC66}" presName="thickLine" presStyleLbl="alignNode1" presStyleIdx="3" presStyleCnt="7"/>
      <dgm:spPr/>
    </dgm:pt>
    <dgm:pt modelId="{358ACBF8-AEF4-47BF-A140-CC019E5B8D19}" type="pres">
      <dgm:prSet presAssocID="{1D8FF74C-AB0E-461A-99AC-D5853964FC66}" presName="horz1" presStyleCnt="0"/>
      <dgm:spPr/>
    </dgm:pt>
    <dgm:pt modelId="{EAEC9570-A1EB-4819-BDCB-56D5ACDFFEE6}" type="pres">
      <dgm:prSet presAssocID="{1D8FF74C-AB0E-461A-99AC-D5853964FC66}" presName="tx1" presStyleLbl="revTx" presStyleIdx="3" presStyleCnt="7"/>
      <dgm:spPr/>
    </dgm:pt>
    <dgm:pt modelId="{8FCF18D9-38B0-4780-9C7A-FC57B59DB852}" type="pres">
      <dgm:prSet presAssocID="{1D8FF74C-AB0E-461A-99AC-D5853964FC66}" presName="vert1" presStyleCnt="0"/>
      <dgm:spPr/>
    </dgm:pt>
    <dgm:pt modelId="{8756023F-CF3C-4779-AE4B-1ADBD0AF594F}" type="pres">
      <dgm:prSet presAssocID="{D8B4E436-DF48-4E40-B373-4E3EDD2A22A7}" presName="thickLine" presStyleLbl="alignNode1" presStyleIdx="4" presStyleCnt="7"/>
      <dgm:spPr/>
    </dgm:pt>
    <dgm:pt modelId="{08A57D2C-2EE0-416C-B751-EF3A38E28962}" type="pres">
      <dgm:prSet presAssocID="{D8B4E436-DF48-4E40-B373-4E3EDD2A22A7}" presName="horz1" presStyleCnt="0"/>
      <dgm:spPr/>
    </dgm:pt>
    <dgm:pt modelId="{8536EAD3-7126-4353-A448-80B473C03E41}" type="pres">
      <dgm:prSet presAssocID="{D8B4E436-DF48-4E40-B373-4E3EDD2A22A7}" presName="tx1" presStyleLbl="revTx" presStyleIdx="4" presStyleCnt="7"/>
      <dgm:spPr/>
    </dgm:pt>
    <dgm:pt modelId="{90AE9D3E-CC01-419C-872F-D8D77B7C82C3}" type="pres">
      <dgm:prSet presAssocID="{D8B4E436-DF48-4E40-B373-4E3EDD2A22A7}" presName="vert1" presStyleCnt="0"/>
      <dgm:spPr/>
    </dgm:pt>
    <dgm:pt modelId="{F2C50E6D-1C2F-4FEC-BE1C-E500D15B403A}" type="pres">
      <dgm:prSet presAssocID="{0328F69F-223B-418C-AA1C-1F073F0643A5}" presName="thickLine" presStyleLbl="alignNode1" presStyleIdx="5" presStyleCnt="7"/>
      <dgm:spPr/>
    </dgm:pt>
    <dgm:pt modelId="{59ADB77B-D9E2-46F8-9564-606BF91B33EE}" type="pres">
      <dgm:prSet presAssocID="{0328F69F-223B-418C-AA1C-1F073F0643A5}" presName="horz1" presStyleCnt="0"/>
      <dgm:spPr/>
    </dgm:pt>
    <dgm:pt modelId="{814FF6A7-0D37-449C-898C-18CCB6F85707}" type="pres">
      <dgm:prSet presAssocID="{0328F69F-223B-418C-AA1C-1F073F0643A5}" presName="tx1" presStyleLbl="revTx" presStyleIdx="5" presStyleCnt="7"/>
      <dgm:spPr/>
    </dgm:pt>
    <dgm:pt modelId="{190BCE60-E184-4921-89F6-412A252222DF}" type="pres">
      <dgm:prSet presAssocID="{0328F69F-223B-418C-AA1C-1F073F0643A5}" presName="vert1" presStyleCnt="0"/>
      <dgm:spPr/>
    </dgm:pt>
    <dgm:pt modelId="{19C2E2B3-6354-49AE-A8DB-5DF00815A597}" type="pres">
      <dgm:prSet presAssocID="{FDF5531F-AA35-4EEA-A5DD-50E83248325F}" presName="thickLine" presStyleLbl="alignNode1" presStyleIdx="6" presStyleCnt="7"/>
      <dgm:spPr/>
    </dgm:pt>
    <dgm:pt modelId="{46B4D2AB-7A3C-4294-814A-D6EE2923FA52}" type="pres">
      <dgm:prSet presAssocID="{FDF5531F-AA35-4EEA-A5DD-50E83248325F}" presName="horz1" presStyleCnt="0"/>
      <dgm:spPr/>
    </dgm:pt>
    <dgm:pt modelId="{F697450A-0C97-4AC4-8B06-C25435D43642}" type="pres">
      <dgm:prSet presAssocID="{FDF5531F-AA35-4EEA-A5DD-50E83248325F}" presName="tx1" presStyleLbl="revTx" presStyleIdx="6" presStyleCnt="7"/>
      <dgm:spPr/>
    </dgm:pt>
    <dgm:pt modelId="{53EAECB2-4700-415B-A6A2-0AC2DE9E5873}" type="pres">
      <dgm:prSet presAssocID="{FDF5531F-AA35-4EEA-A5DD-50E83248325F}" presName="vert1" presStyleCnt="0"/>
      <dgm:spPr/>
    </dgm:pt>
  </dgm:ptLst>
  <dgm:cxnLst>
    <dgm:cxn modelId="{E32B2804-B0C8-4955-8132-09755D6CB52B}" srcId="{DDBD7F93-7618-4C5D-B5C1-B07892DE0E64}" destId="{FDF5531F-AA35-4EEA-A5DD-50E83248325F}" srcOrd="6" destOrd="0" parTransId="{87DF464D-082F-4610-B53D-337DAD667A58}" sibTransId="{1DA015BA-35B4-406A-BA6A-69687EBB3DC2}"/>
    <dgm:cxn modelId="{E8D0A509-1FD7-4D13-83CA-01F7758E3561}" type="presOf" srcId="{49A24244-DE9E-4F41-827F-7A8845FC3411}" destId="{9F268455-5486-48F8-A4A2-78E757ADD216}" srcOrd="0" destOrd="0" presId="urn:microsoft.com/office/officeart/2008/layout/LinedList"/>
    <dgm:cxn modelId="{0508EA14-F976-477D-A4C7-60016EB58B83}" srcId="{DDBD7F93-7618-4C5D-B5C1-B07892DE0E64}" destId="{1D8FF74C-AB0E-461A-99AC-D5853964FC66}" srcOrd="3" destOrd="0" parTransId="{7D6F48F4-2EB7-4641-85E5-B142A108ADBA}" sibTransId="{DB8FF28F-AD50-44B0-A893-65671CE3B38E}"/>
    <dgm:cxn modelId="{C2C30D16-F4BA-4652-A209-6732262593F9}" type="presOf" srcId="{0328F69F-223B-418C-AA1C-1F073F0643A5}" destId="{814FF6A7-0D37-449C-898C-18CCB6F85707}" srcOrd="0" destOrd="0" presId="urn:microsoft.com/office/officeart/2008/layout/LinedList"/>
    <dgm:cxn modelId="{A5C95925-E875-43C4-9C06-3335D04A8007}" type="presOf" srcId="{6FE14B53-D57F-4F63-9EB3-8FA3C6A5B11C}" destId="{CCF008D6-1FFB-4FF7-B1B8-FA69CFCC3821}" srcOrd="0" destOrd="0" presId="urn:microsoft.com/office/officeart/2008/layout/LinedList"/>
    <dgm:cxn modelId="{8168124C-6B22-4DB1-9099-970D8A9C0901}" type="presOf" srcId="{FDF5531F-AA35-4EEA-A5DD-50E83248325F}" destId="{F697450A-0C97-4AC4-8B06-C25435D43642}" srcOrd="0" destOrd="0" presId="urn:microsoft.com/office/officeart/2008/layout/LinedList"/>
    <dgm:cxn modelId="{85039D70-D9C4-4046-AD9E-C578431581EC}" srcId="{DDBD7F93-7618-4C5D-B5C1-B07892DE0E64}" destId="{9E7831C8-8639-4020-B2F1-B9FF44A32D99}" srcOrd="0" destOrd="0" parTransId="{24272EF9-FA47-46FC-9159-20C566A87CAF}" sibTransId="{F86A4A7F-829B-43AA-A505-F07E9695FDA3}"/>
    <dgm:cxn modelId="{55F5F552-A5BF-4D59-B15D-C2B1FE23A324}" srcId="{DDBD7F93-7618-4C5D-B5C1-B07892DE0E64}" destId="{6FE14B53-D57F-4F63-9EB3-8FA3C6A5B11C}" srcOrd="1" destOrd="0" parTransId="{A822DD31-3073-49A1-87E9-ABE31955B839}" sibTransId="{84BE034B-8740-444C-A85E-05D8D7D441B7}"/>
    <dgm:cxn modelId="{B99ADD74-FCB1-4E81-B347-E581D34A9F5F}" type="presOf" srcId="{DDBD7F93-7618-4C5D-B5C1-B07892DE0E64}" destId="{85CE544F-E10B-4EAB-9FA5-1162B174CF4F}" srcOrd="0" destOrd="0" presId="urn:microsoft.com/office/officeart/2008/layout/LinedList"/>
    <dgm:cxn modelId="{E3DD5A86-DBD9-4A71-93DF-2E8C831048E2}" type="presOf" srcId="{9E7831C8-8639-4020-B2F1-B9FF44A32D99}" destId="{8E33AC33-4149-46C0-9B73-BC8E0BBD2541}" srcOrd="0" destOrd="0" presId="urn:microsoft.com/office/officeart/2008/layout/LinedList"/>
    <dgm:cxn modelId="{128B6D96-EC0E-4131-9460-4E9BFDA1CC97}" srcId="{DDBD7F93-7618-4C5D-B5C1-B07892DE0E64}" destId="{0328F69F-223B-418C-AA1C-1F073F0643A5}" srcOrd="5" destOrd="0" parTransId="{768A33C7-9221-4528-8F42-864D9212CE5D}" sibTransId="{AD6EA37B-D689-4584-9475-130E780D6B2D}"/>
    <dgm:cxn modelId="{BE0F2297-D946-44F9-9156-620D715889C3}" srcId="{DDBD7F93-7618-4C5D-B5C1-B07892DE0E64}" destId="{49A24244-DE9E-4F41-827F-7A8845FC3411}" srcOrd="2" destOrd="0" parTransId="{6AD268F1-AF6F-4E15-B1A0-9E2A761F70CF}" sibTransId="{69D2767F-60CB-4778-BCB7-AD69EBE0E60E}"/>
    <dgm:cxn modelId="{1AE625BF-8BAB-4FE4-803E-74F8348BF568}" type="presOf" srcId="{D8B4E436-DF48-4E40-B373-4E3EDD2A22A7}" destId="{8536EAD3-7126-4353-A448-80B473C03E41}" srcOrd="0" destOrd="0" presId="urn:microsoft.com/office/officeart/2008/layout/LinedList"/>
    <dgm:cxn modelId="{0AEC4BCD-52C2-440D-B079-70D5F8E2830B}" srcId="{DDBD7F93-7618-4C5D-B5C1-B07892DE0E64}" destId="{D8B4E436-DF48-4E40-B373-4E3EDD2A22A7}" srcOrd="4" destOrd="0" parTransId="{38D7B00F-27F2-4117-8A30-9E5A0DD0ECBA}" sibTransId="{EC37FE76-7283-40C6-9150-07D44953A47E}"/>
    <dgm:cxn modelId="{52E7B0F5-6C93-48A9-8712-00ECD2703274}" type="presOf" srcId="{1D8FF74C-AB0E-461A-99AC-D5853964FC66}" destId="{EAEC9570-A1EB-4819-BDCB-56D5ACDFFEE6}" srcOrd="0" destOrd="0" presId="urn:microsoft.com/office/officeart/2008/layout/LinedList"/>
    <dgm:cxn modelId="{C27C4134-1D99-45CC-B25E-201003C46972}" type="presParOf" srcId="{85CE544F-E10B-4EAB-9FA5-1162B174CF4F}" destId="{FE3DB30A-1AFC-4580-9957-720A7D067704}" srcOrd="0" destOrd="0" presId="urn:microsoft.com/office/officeart/2008/layout/LinedList"/>
    <dgm:cxn modelId="{D6CDB0FA-22D0-4C76-81B7-B3B845AD06DF}" type="presParOf" srcId="{85CE544F-E10B-4EAB-9FA5-1162B174CF4F}" destId="{D8E50501-8C13-4DE6-9D1C-D2C8516E5827}" srcOrd="1" destOrd="0" presId="urn:microsoft.com/office/officeart/2008/layout/LinedList"/>
    <dgm:cxn modelId="{59566B6F-74CA-40BF-8C52-473F11FC4553}" type="presParOf" srcId="{D8E50501-8C13-4DE6-9D1C-D2C8516E5827}" destId="{8E33AC33-4149-46C0-9B73-BC8E0BBD2541}" srcOrd="0" destOrd="0" presId="urn:microsoft.com/office/officeart/2008/layout/LinedList"/>
    <dgm:cxn modelId="{FA13F884-3B7E-4840-A676-348909CE773A}" type="presParOf" srcId="{D8E50501-8C13-4DE6-9D1C-D2C8516E5827}" destId="{346D6028-B02C-4617-BF1C-C5EE3060095D}" srcOrd="1" destOrd="0" presId="urn:microsoft.com/office/officeart/2008/layout/LinedList"/>
    <dgm:cxn modelId="{647CED0A-08F1-490E-AA9D-07096C02AC47}" type="presParOf" srcId="{85CE544F-E10B-4EAB-9FA5-1162B174CF4F}" destId="{5149C1B1-4759-4446-927D-06080FE5604A}" srcOrd="2" destOrd="0" presId="urn:microsoft.com/office/officeart/2008/layout/LinedList"/>
    <dgm:cxn modelId="{1F7C6D57-83EF-4516-A156-B2BAE4756E3D}" type="presParOf" srcId="{85CE544F-E10B-4EAB-9FA5-1162B174CF4F}" destId="{7F235F55-0B19-4E5A-B8D0-41BDF3DDD858}" srcOrd="3" destOrd="0" presId="urn:microsoft.com/office/officeart/2008/layout/LinedList"/>
    <dgm:cxn modelId="{9BBDD25F-7F61-4E85-878F-8848E2D61596}" type="presParOf" srcId="{7F235F55-0B19-4E5A-B8D0-41BDF3DDD858}" destId="{CCF008D6-1FFB-4FF7-B1B8-FA69CFCC3821}" srcOrd="0" destOrd="0" presId="urn:microsoft.com/office/officeart/2008/layout/LinedList"/>
    <dgm:cxn modelId="{7FEAA5F7-9B51-4D85-AAFB-4991D167D3F8}" type="presParOf" srcId="{7F235F55-0B19-4E5A-B8D0-41BDF3DDD858}" destId="{F51C9ADE-383C-4C9D-A45E-105FB914D8DC}" srcOrd="1" destOrd="0" presId="urn:microsoft.com/office/officeart/2008/layout/LinedList"/>
    <dgm:cxn modelId="{D1865108-958E-480B-A31B-20FF332F97AB}" type="presParOf" srcId="{85CE544F-E10B-4EAB-9FA5-1162B174CF4F}" destId="{CDF11568-1DBF-4AAB-92FC-9B6E584C6C86}" srcOrd="4" destOrd="0" presId="urn:microsoft.com/office/officeart/2008/layout/LinedList"/>
    <dgm:cxn modelId="{95CF79CA-24E1-4C8A-9605-A5179E6FFBFB}" type="presParOf" srcId="{85CE544F-E10B-4EAB-9FA5-1162B174CF4F}" destId="{5C10B51C-EDFF-403E-A1BE-5C603710A928}" srcOrd="5" destOrd="0" presId="urn:microsoft.com/office/officeart/2008/layout/LinedList"/>
    <dgm:cxn modelId="{55F5875D-2090-4D5D-93E9-302FE8191550}" type="presParOf" srcId="{5C10B51C-EDFF-403E-A1BE-5C603710A928}" destId="{9F268455-5486-48F8-A4A2-78E757ADD216}" srcOrd="0" destOrd="0" presId="urn:microsoft.com/office/officeart/2008/layout/LinedList"/>
    <dgm:cxn modelId="{2F484314-BB65-417D-A839-63F3025E6C6B}" type="presParOf" srcId="{5C10B51C-EDFF-403E-A1BE-5C603710A928}" destId="{84E02697-42EC-4CA2-80D2-8969CB927661}" srcOrd="1" destOrd="0" presId="urn:microsoft.com/office/officeart/2008/layout/LinedList"/>
    <dgm:cxn modelId="{915963E0-6AEA-45E2-B0F9-A3310B3226E9}" type="presParOf" srcId="{85CE544F-E10B-4EAB-9FA5-1162B174CF4F}" destId="{2F5B27A4-E9AE-47BB-B4DD-82D424FF883A}" srcOrd="6" destOrd="0" presId="urn:microsoft.com/office/officeart/2008/layout/LinedList"/>
    <dgm:cxn modelId="{9C97C7B7-3F4D-46C9-AFBE-5C86FF457D90}" type="presParOf" srcId="{85CE544F-E10B-4EAB-9FA5-1162B174CF4F}" destId="{358ACBF8-AEF4-47BF-A140-CC019E5B8D19}" srcOrd="7" destOrd="0" presId="urn:microsoft.com/office/officeart/2008/layout/LinedList"/>
    <dgm:cxn modelId="{E226BCAF-B162-408A-A5C8-C3504454C148}" type="presParOf" srcId="{358ACBF8-AEF4-47BF-A140-CC019E5B8D19}" destId="{EAEC9570-A1EB-4819-BDCB-56D5ACDFFEE6}" srcOrd="0" destOrd="0" presId="urn:microsoft.com/office/officeart/2008/layout/LinedList"/>
    <dgm:cxn modelId="{BD87929C-D215-476C-92AA-04773CE7617B}" type="presParOf" srcId="{358ACBF8-AEF4-47BF-A140-CC019E5B8D19}" destId="{8FCF18D9-38B0-4780-9C7A-FC57B59DB852}" srcOrd="1" destOrd="0" presId="urn:microsoft.com/office/officeart/2008/layout/LinedList"/>
    <dgm:cxn modelId="{C4F2FB61-C721-4A12-90EA-8D0DA0F0A409}" type="presParOf" srcId="{85CE544F-E10B-4EAB-9FA5-1162B174CF4F}" destId="{8756023F-CF3C-4779-AE4B-1ADBD0AF594F}" srcOrd="8" destOrd="0" presId="urn:microsoft.com/office/officeart/2008/layout/LinedList"/>
    <dgm:cxn modelId="{C618D379-4600-4B7A-A7F2-3A9164B590A9}" type="presParOf" srcId="{85CE544F-E10B-4EAB-9FA5-1162B174CF4F}" destId="{08A57D2C-2EE0-416C-B751-EF3A38E28962}" srcOrd="9" destOrd="0" presId="urn:microsoft.com/office/officeart/2008/layout/LinedList"/>
    <dgm:cxn modelId="{F00D6A2B-B4A7-474E-B21E-3433443DB25F}" type="presParOf" srcId="{08A57D2C-2EE0-416C-B751-EF3A38E28962}" destId="{8536EAD3-7126-4353-A448-80B473C03E41}" srcOrd="0" destOrd="0" presId="urn:microsoft.com/office/officeart/2008/layout/LinedList"/>
    <dgm:cxn modelId="{913B3D91-5D7C-484A-BF8F-BBADB37CD6D1}" type="presParOf" srcId="{08A57D2C-2EE0-416C-B751-EF3A38E28962}" destId="{90AE9D3E-CC01-419C-872F-D8D77B7C82C3}" srcOrd="1" destOrd="0" presId="urn:microsoft.com/office/officeart/2008/layout/LinedList"/>
    <dgm:cxn modelId="{939B9A87-990E-476C-97AB-4A5987A5D51E}" type="presParOf" srcId="{85CE544F-E10B-4EAB-9FA5-1162B174CF4F}" destId="{F2C50E6D-1C2F-4FEC-BE1C-E500D15B403A}" srcOrd="10" destOrd="0" presId="urn:microsoft.com/office/officeart/2008/layout/LinedList"/>
    <dgm:cxn modelId="{F6C2EB27-D101-41C7-8A16-7C575B2494C0}" type="presParOf" srcId="{85CE544F-E10B-4EAB-9FA5-1162B174CF4F}" destId="{59ADB77B-D9E2-46F8-9564-606BF91B33EE}" srcOrd="11" destOrd="0" presId="urn:microsoft.com/office/officeart/2008/layout/LinedList"/>
    <dgm:cxn modelId="{25133620-5079-407F-9896-0A542C9507AD}" type="presParOf" srcId="{59ADB77B-D9E2-46F8-9564-606BF91B33EE}" destId="{814FF6A7-0D37-449C-898C-18CCB6F85707}" srcOrd="0" destOrd="0" presId="urn:microsoft.com/office/officeart/2008/layout/LinedList"/>
    <dgm:cxn modelId="{5DE42FFD-9D58-4A1D-A255-B163FBAC5EF7}" type="presParOf" srcId="{59ADB77B-D9E2-46F8-9564-606BF91B33EE}" destId="{190BCE60-E184-4921-89F6-412A252222DF}" srcOrd="1" destOrd="0" presId="urn:microsoft.com/office/officeart/2008/layout/LinedList"/>
    <dgm:cxn modelId="{59925EBC-CCDC-4C6D-BA33-4F2CB638B59D}" type="presParOf" srcId="{85CE544F-E10B-4EAB-9FA5-1162B174CF4F}" destId="{19C2E2B3-6354-49AE-A8DB-5DF00815A597}" srcOrd="12" destOrd="0" presId="urn:microsoft.com/office/officeart/2008/layout/LinedList"/>
    <dgm:cxn modelId="{46989C07-A0E1-43BF-B414-5690131855CB}" type="presParOf" srcId="{85CE544F-E10B-4EAB-9FA5-1162B174CF4F}" destId="{46B4D2AB-7A3C-4294-814A-D6EE2923FA52}" srcOrd="13" destOrd="0" presId="urn:microsoft.com/office/officeart/2008/layout/LinedList"/>
    <dgm:cxn modelId="{4EB3DEF2-BDA0-4CC8-8527-1B80737A4833}" type="presParOf" srcId="{46B4D2AB-7A3C-4294-814A-D6EE2923FA52}" destId="{F697450A-0C97-4AC4-8B06-C25435D43642}" srcOrd="0" destOrd="0" presId="urn:microsoft.com/office/officeart/2008/layout/LinedList"/>
    <dgm:cxn modelId="{4DC80F80-3580-42DB-B1AB-1F2A86B1992F}" type="presParOf" srcId="{46B4D2AB-7A3C-4294-814A-D6EE2923FA52}" destId="{53EAECB2-4700-415B-A6A2-0AC2DE9E58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D5C4C-79A8-45E0-A080-DC839496F007}" type="doc">
      <dgm:prSet loTypeId="urn:microsoft.com/office/officeart/2005/8/layout/venn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0EA6EE-FFC1-421F-BC88-4B17317A946A}">
      <dgm:prSet phldrT="[Text]"/>
      <dgm:spPr/>
      <dgm:t>
        <a:bodyPr/>
        <a:lstStyle/>
        <a:p>
          <a:endParaRPr lang="en-US" dirty="0"/>
        </a:p>
      </dgm:t>
    </dgm:pt>
    <dgm:pt modelId="{08E73C19-802E-4E0F-ACAB-1731630C86DA}" type="parTrans" cxnId="{1BC296CF-F358-4875-AC8D-C8CAFCDC4881}">
      <dgm:prSet/>
      <dgm:spPr/>
      <dgm:t>
        <a:bodyPr/>
        <a:lstStyle/>
        <a:p>
          <a:endParaRPr lang="en-US"/>
        </a:p>
      </dgm:t>
    </dgm:pt>
    <dgm:pt modelId="{B20E79ED-0AA7-435A-9715-C1971402C3BD}" type="sibTrans" cxnId="{1BC296CF-F358-4875-AC8D-C8CAFCDC4881}">
      <dgm:prSet/>
      <dgm:spPr/>
      <dgm:t>
        <a:bodyPr/>
        <a:lstStyle/>
        <a:p>
          <a:endParaRPr lang="en-US"/>
        </a:p>
      </dgm:t>
    </dgm:pt>
    <dgm:pt modelId="{D11E4EA1-BE29-48E1-A306-29FA435A9875}">
      <dgm:prSet phldrT="[Text]"/>
      <dgm:spPr/>
      <dgm:t>
        <a:bodyPr/>
        <a:lstStyle/>
        <a:p>
          <a:endParaRPr lang="en-US" dirty="0"/>
        </a:p>
      </dgm:t>
    </dgm:pt>
    <dgm:pt modelId="{D87DBACD-1A44-4730-B34E-4A14A2F2397A}" type="parTrans" cxnId="{1DD864A7-4EB5-4F6F-9A07-056BEEF41CEF}">
      <dgm:prSet/>
      <dgm:spPr/>
      <dgm:t>
        <a:bodyPr/>
        <a:lstStyle/>
        <a:p>
          <a:endParaRPr lang="en-US"/>
        </a:p>
      </dgm:t>
    </dgm:pt>
    <dgm:pt modelId="{295242D4-584B-49DD-8430-8A0BEB8053B0}" type="sibTrans" cxnId="{1DD864A7-4EB5-4F6F-9A07-056BEEF41CEF}">
      <dgm:prSet/>
      <dgm:spPr/>
      <dgm:t>
        <a:bodyPr/>
        <a:lstStyle/>
        <a:p>
          <a:endParaRPr lang="en-US"/>
        </a:p>
      </dgm:t>
    </dgm:pt>
    <dgm:pt modelId="{C77B5B11-C1F7-4FEC-A1A8-9DB46FEA2A4A}">
      <dgm:prSet phldrT="[Text]"/>
      <dgm:spPr/>
      <dgm:t>
        <a:bodyPr/>
        <a:lstStyle/>
        <a:p>
          <a:endParaRPr lang="en-US" dirty="0"/>
        </a:p>
      </dgm:t>
    </dgm:pt>
    <dgm:pt modelId="{61C16B8A-8326-4F44-9EAC-016B46818F5F}" type="parTrans" cxnId="{4CC932C2-317C-478E-9191-F3F5C23FDB1B}">
      <dgm:prSet/>
      <dgm:spPr/>
      <dgm:t>
        <a:bodyPr/>
        <a:lstStyle/>
        <a:p>
          <a:endParaRPr lang="en-US"/>
        </a:p>
      </dgm:t>
    </dgm:pt>
    <dgm:pt modelId="{9D1F9321-5F66-4942-B61E-BD481A2BDBC7}" type="sibTrans" cxnId="{4CC932C2-317C-478E-9191-F3F5C23FDB1B}">
      <dgm:prSet/>
      <dgm:spPr/>
      <dgm:t>
        <a:bodyPr/>
        <a:lstStyle/>
        <a:p>
          <a:endParaRPr lang="en-US"/>
        </a:p>
      </dgm:t>
    </dgm:pt>
    <dgm:pt modelId="{7AD4247C-ACE4-4C66-8C3F-FBB4D68DA727}" type="pres">
      <dgm:prSet presAssocID="{769D5C4C-79A8-45E0-A080-DC839496F007}" presName="Name0" presStyleCnt="0">
        <dgm:presLayoutVars>
          <dgm:dir/>
          <dgm:resizeHandles val="exact"/>
        </dgm:presLayoutVars>
      </dgm:prSet>
      <dgm:spPr/>
    </dgm:pt>
    <dgm:pt modelId="{541E4596-AD22-4608-9C0A-39E099F84325}" type="pres">
      <dgm:prSet presAssocID="{A90EA6EE-FFC1-421F-BC88-4B17317A946A}" presName="Name5" presStyleLbl="vennNode1" presStyleIdx="0" presStyleCnt="3">
        <dgm:presLayoutVars>
          <dgm:bulletEnabled val="1"/>
        </dgm:presLayoutVars>
      </dgm:prSet>
      <dgm:spPr/>
    </dgm:pt>
    <dgm:pt modelId="{4BB1A62A-9F6D-4078-BBCC-7E0A99B1758A}" type="pres">
      <dgm:prSet presAssocID="{B20E79ED-0AA7-435A-9715-C1971402C3BD}" presName="space" presStyleCnt="0"/>
      <dgm:spPr/>
    </dgm:pt>
    <dgm:pt modelId="{791C996F-79A7-48CA-B4B9-D5CB34B1AE4F}" type="pres">
      <dgm:prSet presAssocID="{D11E4EA1-BE29-48E1-A306-29FA435A9875}" presName="Name5" presStyleLbl="vennNode1" presStyleIdx="1" presStyleCnt="3">
        <dgm:presLayoutVars>
          <dgm:bulletEnabled val="1"/>
        </dgm:presLayoutVars>
      </dgm:prSet>
      <dgm:spPr/>
    </dgm:pt>
    <dgm:pt modelId="{28675E06-4424-4062-9F90-9EAF242A03FE}" type="pres">
      <dgm:prSet presAssocID="{295242D4-584B-49DD-8430-8A0BEB8053B0}" presName="space" presStyleCnt="0"/>
      <dgm:spPr/>
    </dgm:pt>
    <dgm:pt modelId="{E142CC9D-EC51-416B-80A1-1C8FD8480F21}" type="pres">
      <dgm:prSet presAssocID="{C77B5B11-C1F7-4FEC-A1A8-9DB46FEA2A4A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98E51E25-BD65-4435-A612-39B440F7611A}" type="presOf" srcId="{A90EA6EE-FFC1-421F-BC88-4B17317A946A}" destId="{541E4596-AD22-4608-9C0A-39E099F84325}" srcOrd="0" destOrd="0" presId="urn:microsoft.com/office/officeart/2005/8/layout/venn3"/>
    <dgm:cxn modelId="{4EA7222A-B8BF-4782-A999-D48623BB1AD9}" type="presOf" srcId="{769D5C4C-79A8-45E0-A080-DC839496F007}" destId="{7AD4247C-ACE4-4C66-8C3F-FBB4D68DA727}" srcOrd="0" destOrd="0" presId="urn:microsoft.com/office/officeart/2005/8/layout/venn3"/>
    <dgm:cxn modelId="{1DD864A7-4EB5-4F6F-9A07-056BEEF41CEF}" srcId="{769D5C4C-79A8-45E0-A080-DC839496F007}" destId="{D11E4EA1-BE29-48E1-A306-29FA435A9875}" srcOrd="1" destOrd="0" parTransId="{D87DBACD-1A44-4730-B34E-4A14A2F2397A}" sibTransId="{295242D4-584B-49DD-8430-8A0BEB8053B0}"/>
    <dgm:cxn modelId="{440F31AA-D3EB-4956-8B6D-10C88F82D172}" type="presOf" srcId="{C77B5B11-C1F7-4FEC-A1A8-9DB46FEA2A4A}" destId="{E142CC9D-EC51-416B-80A1-1C8FD8480F21}" srcOrd="0" destOrd="0" presId="urn:microsoft.com/office/officeart/2005/8/layout/venn3"/>
    <dgm:cxn modelId="{4CC932C2-317C-478E-9191-F3F5C23FDB1B}" srcId="{769D5C4C-79A8-45E0-A080-DC839496F007}" destId="{C77B5B11-C1F7-4FEC-A1A8-9DB46FEA2A4A}" srcOrd="2" destOrd="0" parTransId="{61C16B8A-8326-4F44-9EAC-016B46818F5F}" sibTransId="{9D1F9321-5F66-4942-B61E-BD481A2BDBC7}"/>
    <dgm:cxn modelId="{BCC9DDC3-B8F2-4B7F-A5EC-AA194C288778}" type="presOf" srcId="{D11E4EA1-BE29-48E1-A306-29FA435A9875}" destId="{791C996F-79A7-48CA-B4B9-D5CB34B1AE4F}" srcOrd="0" destOrd="0" presId="urn:microsoft.com/office/officeart/2005/8/layout/venn3"/>
    <dgm:cxn modelId="{1BC296CF-F358-4875-AC8D-C8CAFCDC4881}" srcId="{769D5C4C-79A8-45E0-A080-DC839496F007}" destId="{A90EA6EE-FFC1-421F-BC88-4B17317A946A}" srcOrd="0" destOrd="0" parTransId="{08E73C19-802E-4E0F-ACAB-1731630C86DA}" sibTransId="{B20E79ED-0AA7-435A-9715-C1971402C3BD}"/>
    <dgm:cxn modelId="{5CF75EDD-6D32-4B89-B3E5-F0F28ADCE9EF}" type="presParOf" srcId="{7AD4247C-ACE4-4C66-8C3F-FBB4D68DA727}" destId="{541E4596-AD22-4608-9C0A-39E099F84325}" srcOrd="0" destOrd="0" presId="urn:microsoft.com/office/officeart/2005/8/layout/venn3"/>
    <dgm:cxn modelId="{1B122C42-1A11-47C2-B2E6-F92F2F8A4D69}" type="presParOf" srcId="{7AD4247C-ACE4-4C66-8C3F-FBB4D68DA727}" destId="{4BB1A62A-9F6D-4078-BBCC-7E0A99B1758A}" srcOrd="1" destOrd="0" presId="urn:microsoft.com/office/officeart/2005/8/layout/venn3"/>
    <dgm:cxn modelId="{F8F4459B-628F-4961-92DE-47D412BDECD5}" type="presParOf" srcId="{7AD4247C-ACE4-4C66-8C3F-FBB4D68DA727}" destId="{791C996F-79A7-48CA-B4B9-D5CB34B1AE4F}" srcOrd="2" destOrd="0" presId="urn:microsoft.com/office/officeart/2005/8/layout/venn3"/>
    <dgm:cxn modelId="{F6845F79-C921-4AF7-A228-DE4928090AD4}" type="presParOf" srcId="{7AD4247C-ACE4-4C66-8C3F-FBB4D68DA727}" destId="{28675E06-4424-4062-9F90-9EAF242A03FE}" srcOrd="3" destOrd="0" presId="urn:microsoft.com/office/officeart/2005/8/layout/venn3"/>
    <dgm:cxn modelId="{40772C9C-8C82-470F-BFB4-725A108C09C2}" type="presParOf" srcId="{7AD4247C-ACE4-4C66-8C3F-FBB4D68DA727}" destId="{E142CC9D-EC51-416B-80A1-1C8FD8480F21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CFABCC-AB5C-4D6F-A831-3B1F705800F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161E5B-24DE-4C80-8F00-478F8DB50843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C5D0C33-F52A-465F-8042-7A7F66E6B83A}" type="parTrans" cxnId="{EA138CA7-D159-40D2-B864-A8616301A9E9}">
      <dgm:prSet/>
      <dgm:spPr/>
      <dgm:t>
        <a:bodyPr/>
        <a:lstStyle/>
        <a:p>
          <a:endParaRPr lang="en-US"/>
        </a:p>
      </dgm:t>
    </dgm:pt>
    <dgm:pt modelId="{F237F42A-3DC5-4D51-A2CD-60257AD006E1}" type="sibTrans" cxnId="{EA138CA7-D159-40D2-B864-A8616301A9E9}">
      <dgm:prSet/>
      <dgm:spPr/>
      <dgm:t>
        <a:bodyPr/>
        <a:lstStyle/>
        <a:p>
          <a:endParaRPr lang="en-US"/>
        </a:p>
      </dgm:t>
    </dgm:pt>
    <dgm:pt modelId="{494B47AB-76CE-4F29-923A-E80960A0D35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B0D015A-EC64-4D75-91B2-7DD7DCCCA62E}" type="parTrans" cxnId="{BE993B0F-1412-4A51-88AF-5C4885C5E5DE}">
      <dgm:prSet/>
      <dgm:spPr/>
      <dgm:t>
        <a:bodyPr/>
        <a:lstStyle/>
        <a:p>
          <a:endParaRPr lang="en-US"/>
        </a:p>
      </dgm:t>
    </dgm:pt>
    <dgm:pt modelId="{477D0196-B6F8-428B-B600-0AE56CED6194}" type="sibTrans" cxnId="{BE993B0F-1412-4A51-88AF-5C4885C5E5DE}">
      <dgm:prSet/>
      <dgm:spPr/>
      <dgm:t>
        <a:bodyPr/>
        <a:lstStyle/>
        <a:p>
          <a:endParaRPr lang="en-US"/>
        </a:p>
      </dgm:t>
    </dgm:pt>
    <dgm:pt modelId="{CB056F49-4130-4094-87E7-E613F15F03E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FCB6981-2749-459F-A086-47B73DE6BB4C}" type="parTrans" cxnId="{E253EB4B-C3B6-408C-ABF0-1546DB85E87C}">
      <dgm:prSet/>
      <dgm:spPr/>
      <dgm:t>
        <a:bodyPr/>
        <a:lstStyle/>
        <a:p>
          <a:endParaRPr lang="en-US"/>
        </a:p>
      </dgm:t>
    </dgm:pt>
    <dgm:pt modelId="{46CED12B-34D1-4F4B-9813-8BAB4B9380DA}" type="sibTrans" cxnId="{E253EB4B-C3B6-408C-ABF0-1546DB85E87C}">
      <dgm:prSet/>
      <dgm:spPr/>
      <dgm:t>
        <a:bodyPr/>
        <a:lstStyle/>
        <a:p>
          <a:endParaRPr lang="en-US"/>
        </a:p>
      </dgm:t>
    </dgm:pt>
    <dgm:pt modelId="{B12169C8-306E-4BE4-8932-8156C533D1B4}" type="pres">
      <dgm:prSet presAssocID="{1DCFABCC-AB5C-4D6F-A831-3B1F705800F1}" presName="outerComposite" presStyleCnt="0">
        <dgm:presLayoutVars>
          <dgm:chMax val="5"/>
          <dgm:dir/>
          <dgm:resizeHandles val="exact"/>
        </dgm:presLayoutVars>
      </dgm:prSet>
      <dgm:spPr/>
    </dgm:pt>
    <dgm:pt modelId="{D87BBFC0-0E10-40F6-98DA-FD8A9A7A6639}" type="pres">
      <dgm:prSet presAssocID="{1DCFABCC-AB5C-4D6F-A831-3B1F705800F1}" presName="dummyMaxCanvas" presStyleCnt="0">
        <dgm:presLayoutVars/>
      </dgm:prSet>
      <dgm:spPr/>
    </dgm:pt>
    <dgm:pt modelId="{243781C2-5ADC-4A41-AEB9-7D549C964A7B}" type="pres">
      <dgm:prSet presAssocID="{1DCFABCC-AB5C-4D6F-A831-3B1F705800F1}" presName="ThreeNodes_1" presStyleLbl="node1" presStyleIdx="0" presStyleCnt="3">
        <dgm:presLayoutVars>
          <dgm:bulletEnabled val="1"/>
        </dgm:presLayoutVars>
      </dgm:prSet>
      <dgm:spPr/>
    </dgm:pt>
    <dgm:pt modelId="{20869513-5D9F-451C-A2F3-A8EC8CE679FA}" type="pres">
      <dgm:prSet presAssocID="{1DCFABCC-AB5C-4D6F-A831-3B1F705800F1}" presName="ThreeNodes_2" presStyleLbl="node1" presStyleIdx="1" presStyleCnt="3">
        <dgm:presLayoutVars>
          <dgm:bulletEnabled val="1"/>
        </dgm:presLayoutVars>
      </dgm:prSet>
      <dgm:spPr/>
    </dgm:pt>
    <dgm:pt modelId="{708F654F-CE11-4BF6-82BC-069CC4D02A53}" type="pres">
      <dgm:prSet presAssocID="{1DCFABCC-AB5C-4D6F-A831-3B1F705800F1}" presName="ThreeNodes_3" presStyleLbl="node1" presStyleIdx="2" presStyleCnt="3">
        <dgm:presLayoutVars>
          <dgm:bulletEnabled val="1"/>
        </dgm:presLayoutVars>
      </dgm:prSet>
      <dgm:spPr/>
    </dgm:pt>
    <dgm:pt modelId="{EC6CE40A-22EE-40E0-9F5B-B8C62E3D5685}" type="pres">
      <dgm:prSet presAssocID="{1DCFABCC-AB5C-4D6F-A831-3B1F705800F1}" presName="ThreeConn_1-2" presStyleLbl="fgAccFollowNode1" presStyleIdx="0" presStyleCnt="2">
        <dgm:presLayoutVars>
          <dgm:bulletEnabled val="1"/>
        </dgm:presLayoutVars>
      </dgm:prSet>
      <dgm:spPr/>
    </dgm:pt>
    <dgm:pt modelId="{342B9235-1548-41BB-A1D8-EBFDE697A810}" type="pres">
      <dgm:prSet presAssocID="{1DCFABCC-AB5C-4D6F-A831-3B1F705800F1}" presName="ThreeConn_2-3" presStyleLbl="fgAccFollowNode1" presStyleIdx="1" presStyleCnt="2">
        <dgm:presLayoutVars>
          <dgm:bulletEnabled val="1"/>
        </dgm:presLayoutVars>
      </dgm:prSet>
      <dgm:spPr/>
    </dgm:pt>
    <dgm:pt modelId="{9F09B47D-A641-4636-A4B2-479A723C8AA2}" type="pres">
      <dgm:prSet presAssocID="{1DCFABCC-AB5C-4D6F-A831-3B1F705800F1}" presName="ThreeNodes_1_text" presStyleLbl="node1" presStyleIdx="2" presStyleCnt="3">
        <dgm:presLayoutVars>
          <dgm:bulletEnabled val="1"/>
        </dgm:presLayoutVars>
      </dgm:prSet>
      <dgm:spPr/>
    </dgm:pt>
    <dgm:pt modelId="{04A3B76D-44FE-4ED6-8C36-74DA687D584E}" type="pres">
      <dgm:prSet presAssocID="{1DCFABCC-AB5C-4D6F-A831-3B1F705800F1}" presName="ThreeNodes_2_text" presStyleLbl="node1" presStyleIdx="2" presStyleCnt="3">
        <dgm:presLayoutVars>
          <dgm:bulletEnabled val="1"/>
        </dgm:presLayoutVars>
      </dgm:prSet>
      <dgm:spPr/>
    </dgm:pt>
    <dgm:pt modelId="{F1BA131F-E76C-4A38-AF35-8583672859EA}" type="pres">
      <dgm:prSet presAssocID="{1DCFABCC-AB5C-4D6F-A831-3B1F705800F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E993B0F-1412-4A51-88AF-5C4885C5E5DE}" srcId="{1DCFABCC-AB5C-4D6F-A831-3B1F705800F1}" destId="{494B47AB-76CE-4F29-923A-E80960A0D35B}" srcOrd="1" destOrd="0" parTransId="{1B0D015A-EC64-4D75-91B2-7DD7DCCCA62E}" sibTransId="{477D0196-B6F8-428B-B600-0AE56CED6194}"/>
    <dgm:cxn modelId="{B631EB13-5132-47CA-B07D-1BB5BCE0AACD}" type="presOf" srcId="{F237F42A-3DC5-4D51-A2CD-60257AD006E1}" destId="{EC6CE40A-22EE-40E0-9F5B-B8C62E3D5685}" srcOrd="0" destOrd="0" presId="urn:microsoft.com/office/officeart/2005/8/layout/vProcess5"/>
    <dgm:cxn modelId="{67F9FE26-68F5-4E98-9460-CE15AE92DDEB}" type="presOf" srcId="{CB056F49-4130-4094-87E7-E613F15F03ED}" destId="{708F654F-CE11-4BF6-82BC-069CC4D02A53}" srcOrd="0" destOrd="0" presId="urn:microsoft.com/office/officeart/2005/8/layout/vProcess5"/>
    <dgm:cxn modelId="{7621A332-B0E0-44AA-A963-00B78A998B4E}" type="presOf" srcId="{04161E5B-24DE-4C80-8F00-478F8DB50843}" destId="{9F09B47D-A641-4636-A4B2-479A723C8AA2}" srcOrd="1" destOrd="0" presId="urn:microsoft.com/office/officeart/2005/8/layout/vProcess5"/>
    <dgm:cxn modelId="{56E31D5D-2D0F-43EA-ADB5-421E5496D194}" type="presOf" srcId="{1DCFABCC-AB5C-4D6F-A831-3B1F705800F1}" destId="{B12169C8-306E-4BE4-8932-8156C533D1B4}" srcOrd="0" destOrd="0" presId="urn:microsoft.com/office/officeart/2005/8/layout/vProcess5"/>
    <dgm:cxn modelId="{14DBED46-4386-40D4-81B6-14B9606D780D}" type="presOf" srcId="{477D0196-B6F8-428B-B600-0AE56CED6194}" destId="{342B9235-1548-41BB-A1D8-EBFDE697A810}" srcOrd="0" destOrd="0" presId="urn:microsoft.com/office/officeart/2005/8/layout/vProcess5"/>
    <dgm:cxn modelId="{E253EB4B-C3B6-408C-ABF0-1546DB85E87C}" srcId="{1DCFABCC-AB5C-4D6F-A831-3B1F705800F1}" destId="{CB056F49-4130-4094-87E7-E613F15F03ED}" srcOrd="2" destOrd="0" parTransId="{5FCB6981-2749-459F-A086-47B73DE6BB4C}" sibTransId="{46CED12B-34D1-4F4B-9813-8BAB4B9380DA}"/>
    <dgm:cxn modelId="{EAC9509C-1B3C-45E7-94C9-578D59687B5E}" type="presOf" srcId="{CB056F49-4130-4094-87E7-E613F15F03ED}" destId="{F1BA131F-E76C-4A38-AF35-8583672859EA}" srcOrd="1" destOrd="0" presId="urn:microsoft.com/office/officeart/2005/8/layout/vProcess5"/>
    <dgm:cxn modelId="{FA0178A0-078A-497A-89A1-0A2FBD724BD0}" type="presOf" srcId="{494B47AB-76CE-4F29-923A-E80960A0D35B}" destId="{20869513-5D9F-451C-A2F3-A8EC8CE679FA}" srcOrd="0" destOrd="0" presId="urn:microsoft.com/office/officeart/2005/8/layout/vProcess5"/>
    <dgm:cxn modelId="{EA138CA7-D159-40D2-B864-A8616301A9E9}" srcId="{1DCFABCC-AB5C-4D6F-A831-3B1F705800F1}" destId="{04161E5B-24DE-4C80-8F00-478F8DB50843}" srcOrd="0" destOrd="0" parTransId="{3C5D0C33-F52A-465F-8042-7A7F66E6B83A}" sibTransId="{F237F42A-3DC5-4D51-A2CD-60257AD006E1}"/>
    <dgm:cxn modelId="{3E6738A8-AD28-488E-9373-8CD31335BA31}" type="presOf" srcId="{04161E5B-24DE-4C80-8F00-478F8DB50843}" destId="{243781C2-5ADC-4A41-AEB9-7D549C964A7B}" srcOrd="0" destOrd="0" presId="urn:microsoft.com/office/officeart/2005/8/layout/vProcess5"/>
    <dgm:cxn modelId="{97313DDB-BF0B-469C-A128-5A50DB649315}" type="presOf" srcId="{494B47AB-76CE-4F29-923A-E80960A0D35B}" destId="{04A3B76D-44FE-4ED6-8C36-74DA687D584E}" srcOrd="1" destOrd="0" presId="urn:microsoft.com/office/officeart/2005/8/layout/vProcess5"/>
    <dgm:cxn modelId="{9BEABE27-039A-45B6-8EA2-0CEE0F6C26FE}" type="presParOf" srcId="{B12169C8-306E-4BE4-8932-8156C533D1B4}" destId="{D87BBFC0-0E10-40F6-98DA-FD8A9A7A6639}" srcOrd="0" destOrd="0" presId="urn:microsoft.com/office/officeart/2005/8/layout/vProcess5"/>
    <dgm:cxn modelId="{442E51B5-F4E6-4CA8-B371-DAE9486D2D2A}" type="presParOf" srcId="{B12169C8-306E-4BE4-8932-8156C533D1B4}" destId="{243781C2-5ADC-4A41-AEB9-7D549C964A7B}" srcOrd="1" destOrd="0" presId="urn:microsoft.com/office/officeart/2005/8/layout/vProcess5"/>
    <dgm:cxn modelId="{AE3245FE-41B2-4CB5-877C-4D3556ADDC08}" type="presParOf" srcId="{B12169C8-306E-4BE4-8932-8156C533D1B4}" destId="{20869513-5D9F-451C-A2F3-A8EC8CE679FA}" srcOrd="2" destOrd="0" presId="urn:microsoft.com/office/officeart/2005/8/layout/vProcess5"/>
    <dgm:cxn modelId="{FFAFBEF3-8101-4FD2-AA4D-DA0E1881D9EE}" type="presParOf" srcId="{B12169C8-306E-4BE4-8932-8156C533D1B4}" destId="{708F654F-CE11-4BF6-82BC-069CC4D02A53}" srcOrd="3" destOrd="0" presId="urn:microsoft.com/office/officeart/2005/8/layout/vProcess5"/>
    <dgm:cxn modelId="{F4FACC97-67E1-4D86-B355-B4C09C13B8E6}" type="presParOf" srcId="{B12169C8-306E-4BE4-8932-8156C533D1B4}" destId="{EC6CE40A-22EE-40E0-9F5B-B8C62E3D5685}" srcOrd="4" destOrd="0" presId="urn:microsoft.com/office/officeart/2005/8/layout/vProcess5"/>
    <dgm:cxn modelId="{43602723-E570-4FC6-84B4-09F42D8D7B69}" type="presParOf" srcId="{B12169C8-306E-4BE4-8932-8156C533D1B4}" destId="{342B9235-1548-41BB-A1D8-EBFDE697A810}" srcOrd="5" destOrd="0" presId="urn:microsoft.com/office/officeart/2005/8/layout/vProcess5"/>
    <dgm:cxn modelId="{595B5AC7-A72E-4696-AD42-442055E84CF0}" type="presParOf" srcId="{B12169C8-306E-4BE4-8932-8156C533D1B4}" destId="{9F09B47D-A641-4636-A4B2-479A723C8AA2}" srcOrd="6" destOrd="0" presId="urn:microsoft.com/office/officeart/2005/8/layout/vProcess5"/>
    <dgm:cxn modelId="{7E4AD920-0675-464D-AEA2-F40D289DAF7B}" type="presParOf" srcId="{B12169C8-306E-4BE4-8932-8156C533D1B4}" destId="{04A3B76D-44FE-4ED6-8C36-74DA687D584E}" srcOrd="7" destOrd="0" presId="urn:microsoft.com/office/officeart/2005/8/layout/vProcess5"/>
    <dgm:cxn modelId="{588BEFE6-9DCA-4678-BA68-6F509522DA51}" type="presParOf" srcId="{B12169C8-306E-4BE4-8932-8156C533D1B4}" destId="{F1BA131F-E76C-4A38-AF35-8583672859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6F4FCE-5216-4DD2-A8C1-01B430E5675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3C5ABB-28B6-4A84-9C1E-BE8F151D573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SNAP Eligible </a:t>
          </a:r>
        </a:p>
      </dgm:t>
    </dgm:pt>
    <dgm:pt modelId="{6E155D45-6313-401D-87A8-52C2C9ADC4F3}" type="parTrans" cxnId="{EC7F8E3E-F000-4970-9FB9-03A870CA63E3}">
      <dgm:prSet/>
      <dgm:spPr/>
      <dgm:t>
        <a:bodyPr/>
        <a:lstStyle/>
        <a:p>
          <a:endParaRPr lang="en-US"/>
        </a:p>
      </dgm:t>
    </dgm:pt>
    <dgm:pt modelId="{A464518D-6C9C-4114-B70E-E108EF89E725}" type="sibTrans" cxnId="{EC7F8E3E-F000-4970-9FB9-03A870CA63E3}">
      <dgm:prSet/>
      <dgm:spPr/>
      <dgm:t>
        <a:bodyPr/>
        <a:lstStyle/>
        <a:p>
          <a:endParaRPr lang="en-US"/>
        </a:p>
      </dgm:t>
    </dgm:pt>
    <dgm:pt modelId="{2B922CE2-2DEA-4E7F-9F61-3E5E37F6FE26}">
      <dgm:prSet phldrT="[Text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&lt;= 130% of FPL</a:t>
          </a:r>
        </a:p>
      </dgm:t>
    </dgm:pt>
    <dgm:pt modelId="{9953FB22-EBF5-415B-9165-90680ECF7853}" type="parTrans" cxnId="{9CE36A23-B9F5-4D69-B9AA-E9C21AFA9FA6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6D5B52F7-2E88-42A1-B78E-4DDB8CEB52EB}" type="sibTrans" cxnId="{9CE36A23-B9F5-4D69-B9AA-E9C21AFA9FA6}">
      <dgm:prSet/>
      <dgm:spPr/>
      <dgm:t>
        <a:bodyPr/>
        <a:lstStyle/>
        <a:p>
          <a:endParaRPr lang="en-US"/>
        </a:p>
      </dgm:t>
    </dgm:pt>
    <dgm:pt modelId="{D08A967E-ECE5-4D8B-8E24-C4E70843F680}">
      <dgm:prSet phldrT="[Text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$36,075 for a family of 4</a:t>
          </a:r>
        </a:p>
      </dgm:t>
    </dgm:pt>
    <dgm:pt modelId="{6005FBAE-5F94-4F6D-8EEB-3CCCD0E2E09F}" type="parTrans" cxnId="{0A5DEE3D-9214-4F88-A043-85AC5AD8740B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919D540A-0F26-416D-B4E6-B84DD35C588E}" type="sibTrans" cxnId="{0A5DEE3D-9214-4F88-A043-85AC5AD8740B}">
      <dgm:prSet/>
      <dgm:spPr/>
      <dgm:t>
        <a:bodyPr/>
        <a:lstStyle/>
        <a:p>
          <a:endParaRPr lang="en-US"/>
        </a:p>
      </dgm:t>
    </dgm:pt>
    <dgm:pt modelId="{18483AC5-9840-4907-B726-1C3FE555A07E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CAP3 Eligible </a:t>
          </a:r>
        </a:p>
      </dgm:t>
    </dgm:pt>
    <dgm:pt modelId="{11D690D8-9493-47A4-B5A7-AEA7FA31AC90}" type="parTrans" cxnId="{EA2C2D28-C7BD-44C4-BF22-71FCC1C150EC}">
      <dgm:prSet/>
      <dgm:spPr/>
      <dgm:t>
        <a:bodyPr/>
        <a:lstStyle/>
        <a:p>
          <a:endParaRPr lang="en-US"/>
        </a:p>
      </dgm:t>
    </dgm:pt>
    <dgm:pt modelId="{A3E56064-AF4B-4FF1-89F7-8907453073DF}" type="sibTrans" cxnId="{EA2C2D28-C7BD-44C4-BF22-71FCC1C150EC}">
      <dgm:prSet/>
      <dgm:spPr/>
      <dgm:t>
        <a:bodyPr/>
        <a:lstStyle/>
        <a:p>
          <a:endParaRPr lang="en-US"/>
        </a:p>
      </dgm:t>
    </dgm:pt>
    <dgm:pt modelId="{5DD5EBC1-0953-43AA-B8D9-350761055BE3}">
      <dgm:prSet phldrT="[Text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/>
            <a:t>&lt; 100% AMI</a:t>
          </a:r>
        </a:p>
      </dgm:t>
    </dgm:pt>
    <dgm:pt modelId="{DE5C34F0-9DB1-4015-9419-0A2EA99A6A9C}" type="parTrans" cxnId="{1D9E2070-7D0A-417D-8208-654DB35B845A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4F14E8E-8C0D-4B08-BD5F-4B8F20F48CD6}" type="sibTrans" cxnId="{1D9E2070-7D0A-417D-8208-654DB35B845A}">
      <dgm:prSet/>
      <dgm:spPr/>
      <dgm:t>
        <a:bodyPr/>
        <a:lstStyle/>
        <a:p>
          <a:endParaRPr lang="en-US"/>
        </a:p>
      </dgm:t>
    </dgm:pt>
    <dgm:pt modelId="{A336564E-00D9-42C0-89E8-AF9EA9795F17}">
      <dgm:prSet phldrT="[Text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/>
            <a:t>$137,563 for a family of 4</a:t>
          </a:r>
        </a:p>
      </dgm:t>
    </dgm:pt>
    <dgm:pt modelId="{C9503857-064C-47EF-A290-05F6FED3DA73}" type="parTrans" cxnId="{FD8213AA-1E7C-4791-BCB8-31A32733CE00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3650E4A-E4AF-416F-BD10-29C10B598D43}" type="sibTrans" cxnId="{FD8213AA-1E7C-4791-BCB8-31A32733CE00}">
      <dgm:prSet/>
      <dgm:spPr/>
      <dgm:t>
        <a:bodyPr/>
        <a:lstStyle/>
        <a:p>
          <a:endParaRPr lang="en-US"/>
        </a:p>
      </dgm:t>
    </dgm:pt>
    <dgm:pt modelId="{8B768DBB-E4B7-48D4-BF56-D13A96E9958B}">
      <dgm:prSet/>
      <dgm:spPr/>
      <dgm:t>
        <a:bodyPr/>
        <a:lstStyle/>
        <a:p>
          <a:r>
            <a:rPr lang="en-US" dirty="0"/>
            <a:t>Non-SNAP Low Income</a:t>
          </a:r>
        </a:p>
      </dgm:t>
    </dgm:pt>
    <dgm:pt modelId="{A0ED21E7-F5A0-46D7-869E-E5B456B4D728}" type="parTrans" cxnId="{53DBC7FE-D845-42A4-930E-A756AB84D9D4}">
      <dgm:prSet/>
      <dgm:spPr/>
      <dgm:t>
        <a:bodyPr/>
        <a:lstStyle/>
        <a:p>
          <a:endParaRPr lang="en-US"/>
        </a:p>
      </dgm:t>
    </dgm:pt>
    <dgm:pt modelId="{DB7F2950-20D4-4BFA-B495-DEB10AE372BE}" type="sibTrans" cxnId="{53DBC7FE-D845-42A4-930E-A756AB84D9D4}">
      <dgm:prSet/>
      <dgm:spPr/>
      <dgm:t>
        <a:bodyPr/>
        <a:lstStyle/>
        <a:p>
          <a:endParaRPr lang="en-US"/>
        </a:p>
      </dgm:t>
    </dgm:pt>
    <dgm:pt modelId="{584FAE05-B26F-4005-9BEF-D07C339133B4}">
      <dgm:prSet/>
      <dgm:spPr/>
      <dgm:t>
        <a:bodyPr/>
        <a:lstStyle/>
        <a:p>
          <a:r>
            <a:rPr lang="en-US" dirty="0"/>
            <a:t>&gt; 130% FPL &lt; 60% SMI</a:t>
          </a:r>
        </a:p>
      </dgm:t>
    </dgm:pt>
    <dgm:pt modelId="{A7FB96DC-99FF-4284-86C4-B6ADB9DDC1C7}" type="parTrans" cxnId="{ED993490-9658-4DA9-8A37-E307380299EB}">
      <dgm:prSet/>
      <dgm:spPr/>
      <dgm:t>
        <a:bodyPr/>
        <a:lstStyle/>
        <a:p>
          <a:endParaRPr lang="en-US"/>
        </a:p>
      </dgm:t>
    </dgm:pt>
    <dgm:pt modelId="{EC9BA5AA-3352-40D9-A06E-45E03198ADC6}" type="sibTrans" cxnId="{ED993490-9658-4DA9-8A37-E307380299EB}">
      <dgm:prSet/>
      <dgm:spPr/>
      <dgm:t>
        <a:bodyPr/>
        <a:lstStyle/>
        <a:p>
          <a:endParaRPr lang="en-US"/>
        </a:p>
      </dgm:t>
    </dgm:pt>
    <dgm:pt modelId="{130476DE-01F8-4C64-BBE4-2ECFFCF158FF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CAP2 Eligible </a:t>
          </a:r>
        </a:p>
      </dgm:t>
    </dgm:pt>
    <dgm:pt modelId="{1AF2A243-29B5-4820-AE29-D31BA491CEB0}" type="parTrans" cxnId="{01354F0E-7FA4-495A-8E52-57E20E0964AA}">
      <dgm:prSet/>
      <dgm:spPr/>
      <dgm:t>
        <a:bodyPr/>
        <a:lstStyle/>
        <a:p>
          <a:endParaRPr lang="en-US"/>
        </a:p>
      </dgm:t>
    </dgm:pt>
    <dgm:pt modelId="{550FD94B-6D96-4176-9D5A-B63FA9BEB459}" type="sibTrans" cxnId="{01354F0E-7FA4-495A-8E52-57E20E0964AA}">
      <dgm:prSet/>
      <dgm:spPr/>
      <dgm:t>
        <a:bodyPr/>
        <a:lstStyle/>
        <a:p>
          <a:endParaRPr lang="en-US"/>
        </a:p>
      </dgm:t>
    </dgm:pt>
    <dgm:pt modelId="{5DCC9915-C6F0-4622-AA31-155D515EA40C}">
      <dgm:prSet/>
      <dgm:spPr>
        <a:ln>
          <a:solidFill>
            <a:schemeClr val="accent3">
              <a:lumMod val="65000"/>
            </a:schemeClr>
          </a:solidFill>
        </a:ln>
      </dgm:spPr>
      <dgm:t>
        <a:bodyPr/>
        <a:lstStyle/>
        <a:p>
          <a:r>
            <a:rPr lang="en-US" dirty="0"/>
            <a:t>&gt;60% SMI &lt; 80% AMI</a:t>
          </a:r>
        </a:p>
      </dgm:t>
    </dgm:pt>
    <dgm:pt modelId="{CE16943F-FD89-40EA-B95E-3797DAA51D37}" type="parTrans" cxnId="{0BDB827D-034D-4708-AE88-53D073018E75}">
      <dgm:prSet/>
      <dgm:spPr>
        <a:ln>
          <a:solidFill>
            <a:schemeClr val="accent3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7725BE1E-D020-4265-BC9C-4AEEEA927681}" type="sibTrans" cxnId="{0BDB827D-034D-4708-AE88-53D073018E75}">
      <dgm:prSet/>
      <dgm:spPr/>
      <dgm:t>
        <a:bodyPr/>
        <a:lstStyle/>
        <a:p>
          <a:endParaRPr lang="en-US"/>
        </a:p>
      </dgm:t>
    </dgm:pt>
    <dgm:pt modelId="{07E80C7C-D598-4842-B390-3C4E306A8F3F}">
      <dgm:prSet/>
      <dgm:spPr/>
      <dgm:t>
        <a:bodyPr/>
        <a:lstStyle/>
        <a:p>
          <a:r>
            <a:rPr lang="en-US" dirty="0"/>
            <a:t>$62,340 for a family of 4</a:t>
          </a:r>
        </a:p>
      </dgm:t>
    </dgm:pt>
    <dgm:pt modelId="{564BA836-AED9-4757-8A47-536A04104C61}" type="parTrans" cxnId="{73E0E818-6D58-4C5E-B5B5-ED3652B7992F}">
      <dgm:prSet/>
      <dgm:spPr/>
      <dgm:t>
        <a:bodyPr/>
        <a:lstStyle/>
        <a:p>
          <a:endParaRPr lang="en-US"/>
        </a:p>
      </dgm:t>
    </dgm:pt>
    <dgm:pt modelId="{78D7367E-0172-4B2F-80F6-B5BFBCB75683}" type="sibTrans" cxnId="{73E0E818-6D58-4C5E-B5B5-ED3652B7992F}">
      <dgm:prSet/>
      <dgm:spPr/>
      <dgm:t>
        <a:bodyPr/>
        <a:lstStyle/>
        <a:p>
          <a:endParaRPr lang="en-US"/>
        </a:p>
      </dgm:t>
    </dgm:pt>
    <dgm:pt modelId="{109C614C-DCE1-4887-8096-B1E9733AA6E3}">
      <dgm:prSet/>
      <dgm:spPr>
        <a:ln>
          <a:solidFill>
            <a:srgbClr val="A6A6A6"/>
          </a:solidFill>
        </a:ln>
      </dgm:spPr>
      <dgm:t>
        <a:bodyPr/>
        <a:lstStyle/>
        <a:p>
          <a:r>
            <a:rPr lang="en-US" dirty="0"/>
            <a:t>$110,050 for a family of 4 </a:t>
          </a:r>
        </a:p>
      </dgm:t>
    </dgm:pt>
    <dgm:pt modelId="{42579F33-CE02-4F83-9C62-DD5FFA0AC2A9}" type="parTrans" cxnId="{B1F48CB8-45AC-4B6B-BED7-C9F655E4DF87}">
      <dgm:prSet/>
      <dgm:spPr>
        <a:ln>
          <a:solidFill>
            <a:srgbClr val="A6A6A6"/>
          </a:solidFill>
        </a:ln>
      </dgm:spPr>
      <dgm:t>
        <a:bodyPr/>
        <a:lstStyle/>
        <a:p>
          <a:endParaRPr lang="en-US"/>
        </a:p>
      </dgm:t>
    </dgm:pt>
    <dgm:pt modelId="{07D8B57B-695C-4258-844F-37F4F63D3C05}" type="sibTrans" cxnId="{B1F48CB8-45AC-4B6B-BED7-C9F655E4DF87}">
      <dgm:prSet/>
      <dgm:spPr/>
      <dgm:t>
        <a:bodyPr/>
        <a:lstStyle/>
        <a:p>
          <a:endParaRPr lang="en-US"/>
        </a:p>
      </dgm:t>
    </dgm:pt>
    <dgm:pt modelId="{7E5A43A5-6648-4D82-A8DA-09A62FD131B8}" type="pres">
      <dgm:prSet presAssocID="{366F4FCE-5216-4DD2-A8C1-01B430E567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994CDE-83B7-45E4-9FFF-9830D7112BE0}" type="pres">
      <dgm:prSet presAssocID="{C53C5ABB-28B6-4A84-9C1E-BE8F151D573D}" presName="root" presStyleCnt="0"/>
      <dgm:spPr/>
    </dgm:pt>
    <dgm:pt modelId="{E35E0FA5-33B6-4837-97BD-09F06A1C300B}" type="pres">
      <dgm:prSet presAssocID="{C53C5ABB-28B6-4A84-9C1E-BE8F151D573D}" presName="rootComposite" presStyleCnt="0"/>
      <dgm:spPr/>
    </dgm:pt>
    <dgm:pt modelId="{917D76B9-9969-4ED3-B196-CD84C83BF9D8}" type="pres">
      <dgm:prSet presAssocID="{C53C5ABB-28B6-4A84-9C1E-BE8F151D573D}" presName="rootText" presStyleLbl="node1" presStyleIdx="0" presStyleCnt="4"/>
      <dgm:spPr/>
    </dgm:pt>
    <dgm:pt modelId="{DFD0C7BF-3A44-4F41-AA22-596465198A35}" type="pres">
      <dgm:prSet presAssocID="{C53C5ABB-28B6-4A84-9C1E-BE8F151D573D}" presName="rootConnector" presStyleLbl="node1" presStyleIdx="0" presStyleCnt="4"/>
      <dgm:spPr/>
    </dgm:pt>
    <dgm:pt modelId="{14D21BA1-E9F2-4820-98E4-8A54E240B626}" type="pres">
      <dgm:prSet presAssocID="{C53C5ABB-28B6-4A84-9C1E-BE8F151D573D}" presName="childShape" presStyleCnt="0"/>
      <dgm:spPr/>
    </dgm:pt>
    <dgm:pt modelId="{4F71AC60-5397-447E-90C8-EAEC22BFB421}" type="pres">
      <dgm:prSet presAssocID="{9953FB22-EBF5-415B-9165-90680ECF7853}" presName="Name13" presStyleLbl="parChTrans1D2" presStyleIdx="0" presStyleCnt="8"/>
      <dgm:spPr/>
    </dgm:pt>
    <dgm:pt modelId="{3E0AAEA2-735B-441F-A7F9-A03AC3DDC8CC}" type="pres">
      <dgm:prSet presAssocID="{2B922CE2-2DEA-4E7F-9F61-3E5E37F6FE26}" presName="childText" presStyleLbl="bgAcc1" presStyleIdx="0" presStyleCnt="8">
        <dgm:presLayoutVars>
          <dgm:bulletEnabled val="1"/>
        </dgm:presLayoutVars>
      </dgm:prSet>
      <dgm:spPr/>
    </dgm:pt>
    <dgm:pt modelId="{695BD1A1-F0D8-4245-8525-5A5D14E14118}" type="pres">
      <dgm:prSet presAssocID="{6005FBAE-5F94-4F6D-8EEB-3CCCD0E2E09F}" presName="Name13" presStyleLbl="parChTrans1D2" presStyleIdx="1" presStyleCnt="8"/>
      <dgm:spPr/>
    </dgm:pt>
    <dgm:pt modelId="{6F822749-6125-4DB1-A574-511C232E3864}" type="pres">
      <dgm:prSet presAssocID="{D08A967E-ECE5-4D8B-8E24-C4E70843F680}" presName="childText" presStyleLbl="bgAcc1" presStyleIdx="1" presStyleCnt="8">
        <dgm:presLayoutVars>
          <dgm:bulletEnabled val="1"/>
        </dgm:presLayoutVars>
      </dgm:prSet>
      <dgm:spPr/>
    </dgm:pt>
    <dgm:pt modelId="{CB85391D-7A73-43C2-9C3D-F9B7B390FED3}" type="pres">
      <dgm:prSet presAssocID="{8B768DBB-E4B7-48D4-BF56-D13A96E9958B}" presName="root" presStyleCnt="0"/>
      <dgm:spPr/>
    </dgm:pt>
    <dgm:pt modelId="{82052381-CEBB-405A-B97E-9D497237BEEA}" type="pres">
      <dgm:prSet presAssocID="{8B768DBB-E4B7-48D4-BF56-D13A96E9958B}" presName="rootComposite" presStyleCnt="0"/>
      <dgm:spPr/>
    </dgm:pt>
    <dgm:pt modelId="{FDC7CA49-8056-4EBB-A8E2-BF31848D7F68}" type="pres">
      <dgm:prSet presAssocID="{8B768DBB-E4B7-48D4-BF56-D13A96E9958B}" presName="rootText" presStyleLbl="node1" presStyleIdx="1" presStyleCnt="4"/>
      <dgm:spPr/>
    </dgm:pt>
    <dgm:pt modelId="{FC743204-D8B3-4CFB-B394-F22D113A0DEF}" type="pres">
      <dgm:prSet presAssocID="{8B768DBB-E4B7-48D4-BF56-D13A96E9958B}" presName="rootConnector" presStyleLbl="node1" presStyleIdx="1" presStyleCnt="4"/>
      <dgm:spPr/>
    </dgm:pt>
    <dgm:pt modelId="{36F61276-37CD-436A-B232-6B52F69B3E5F}" type="pres">
      <dgm:prSet presAssocID="{8B768DBB-E4B7-48D4-BF56-D13A96E9958B}" presName="childShape" presStyleCnt="0"/>
      <dgm:spPr/>
    </dgm:pt>
    <dgm:pt modelId="{1290BA77-424F-4D46-B249-B51698311BA7}" type="pres">
      <dgm:prSet presAssocID="{A7FB96DC-99FF-4284-86C4-B6ADB9DDC1C7}" presName="Name13" presStyleLbl="parChTrans1D2" presStyleIdx="2" presStyleCnt="8"/>
      <dgm:spPr/>
    </dgm:pt>
    <dgm:pt modelId="{E2536ECE-13AB-4F01-AC12-1B6484C36579}" type="pres">
      <dgm:prSet presAssocID="{584FAE05-B26F-4005-9BEF-D07C339133B4}" presName="childText" presStyleLbl="bgAcc1" presStyleIdx="2" presStyleCnt="8">
        <dgm:presLayoutVars>
          <dgm:bulletEnabled val="1"/>
        </dgm:presLayoutVars>
      </dgm:prSet>
      <dgm:spPr/>
    </dgm:pt>
    <dgm:pt modelId="{D9811E6A-58A9-41B5-AC17-7F2129AA4E24}" type="pres">
      <dgm:prSet presAssocID="{564BA836-AED9-4757-8A47-536A04104C61}" presName="Name13" presStyleLbl="parChTrans1D2" presStyleIdx="3" presStyleCnt="8"/>
      <dgm:spPr/>
    </dgm:pt>
    <dgm:pt modelId="{F0463F28-D354-47F7-A372-71AE76395AEF}" type="pres">
      <dgm:prSet presAssocID="{07E80C7C-D598-4842-B390-3C4E306A8F3F}" presName="childText" presStyleLbl="bgAcc1" presStyleIdx="3" presStyleCnt="8">
        <dgm:presLayoutVars>
          <dgm:bulletEnabled val="1"/>
        </dgm:presLayoutVars>
      </dgm:prSet>
      <dgm:spPr/>
    </dgm:pt>
    <dgm:pt modelId="{CDE18570-27FB-4C8E-AD71-EA955DF2EE01}" type="pres">
      <dgm:prSet presAssocID="{130476DE-01F8-4C64-BBE4-2ECFFCF158FF}" presName="root" presStyleCnt="0"/>
      <dgm:spPr/>
    </dgm:pt>
    <dgm:pt modelId="{2F6601D3-E1EA-4A95-9618-6707571BE952}" type="pres">
      <dgm:prSet presAssocID="{130476DE-01F8-4C64-BBE4-2ECFFCF158FF}" presName="rootComposite" presStyleCnt="0"/>
      <dgm:spPr/>
    </dgm:pt>
    <dgm:pt modelId="{9472F425-4CDB-46D1-9558-0C63260B4AFB}" type="pres">
      <dgm:prSet presAssocID="{130476DE-01F8-4C64-BBE4-2ECFFCF158FF}" presName="rootText" presStyleLbl="node1" presStyleIdx="2" presStyleCnt="4"/>
      <dgm:spPr/>
    </dgm:pt>
    <dgm:pt modelId="{7DF24E36-AE9D-4D13-901D-E72A13D7EE1C}" type="pres">
      <dgm:prSet presAssocID="{130476DE-01F8-4C64-BBE4-2ECFFCF158FF}" presName="rootConnector" presStyleLbl="node1" presStyleIdx="2" presStyleCnt="4"/>
      <dgm:spPr/>
    </dgm:pt>
    <dgm:pt modelId="{BCAD4E2D-AB41-44E2-9DBC-70402B4CB313}" type="pres">
      <dgm:prSet presAssocID="{130476DE-01F8-4C64-BBE4-2ECFFCF158FF}" presName="childShape" presStyleCnt="0"/>
      <dgm:spPr/>
    </dgm:pt>
    <dgm:pt modelId="{DA90C62E-0482-400B-BD89-BA7AF26B8F3F}" type="pres">
      <dgm:prSet presAssocID="{CE16943F-FD89-40EA-B95E-3797DAA51D37}" presName="Name13" presStyleLbl="parChTrans1D2" presStyleIdx="4" presStyleCnt="8"/>
      <dgm:spPr/>
    </dgm:pt>
    <dgm:pt modelId="{849D4F50-E080-4158-875A-3507E8FAFFCC}" type="pres">
      <dgm:prSet presAssocID="{5DCC9915-C6F0-4622-AA31-155D515EA40C}" presName="childText" presStyleLbl="bgAcc1" presStyleIdx="4" presStyleCnt="8">
        <dgm:presLayoutVars>
          <dgm:bulletEnabled val="1"/>
        </dgm:presLayoutVars>
      </dgm:prSet>
      <dgm:spPr/>
    </dgm:pt>
    <dgm:pt modelId="{F441A3E8-80EC-4CC5-A24D-7C5F5952DE04}" type="pres">
      <dgm:prSet presAssocID="{42579F33-CE02-4F83-9C62-DD5FFA0AC2A9}" presName="Name13" presStyleLbl="parChTrans1D2" presStyleIdx="5" presStyleCnt="8"/>
      <dgm:spPr/>
    </dgm:pt>
    <dgm:pt modelId="{6DA221D9-D335-4EF2-A438-175346CD6EF4}" type="pres">
      <dgm:prSet presAssocID="{109C614C-DCE1-4887-8096-B1E9733AA6E3}" presName="childText" presStyleLbl="bgAcc1" presStyleIdx="5" presStyleCnt="8">
        <dgm:presLayoutVars>
          <dgm:bulletEnabled val="1"/>
        </dgm:presLayoutVars>
      </dgm:prSet>
      <dgm:spPr/>
    </dgm:pt>
    <dgm:pt modelId="{E55A17BB-04CD-4E29-8EFD-9D83A437235D}" type="pres">
      <dgm:prSet presAssocID="{18483AC5-9840-4907-B726-1C3FE555A07E}" presName="root" presStyleCnt="0"/>
      <dgm:spPr/>
    </dgm:pt>
    <dgm:pt modelId="{DD433973-E9D9-4F75-9853-8F027F838214}" type="pres">
      <dgm:prSet presAssocID="{18483AC5-9840-4907-B726-1C3FE555A07E}" presName="rootComposite" presStyleCnt="0"/>
      <dgm:spPr/>
    </dgm:pt>
    <dgm:pt modelId="{D3A167D3-34AB-4A0A-A2E2-54EE69C3DF37}" type="pres">
      <dgm:prSet presAssocID="{18483AC5-9840-4907-B726-1C3FE555A07E}" presName="rootText" presStyleLbl="node1" presStyleIdx="3" presStyleCnt="4"/>
      <dgm:spPr/>
    </dgm:pt>
    <dgm:pt modelId="{C3BA3C4B-9A1F-4745-99E5-EDFE933E751C}" type="pres">
      <dgm:prSet presAssocID="{18483AC5-9840-4907-B726-1C3FE555A07E}" presName="rootConnector" presStyleLbl="node1" presStyleIdx="3" presStyleCnt="4"/>
      <dgm:spPr/>
    </dgm:pt>
    <dgm:pt modelId="{DFAED90A-3560-4B9B-87B4-8B4EE0CCB3C4}" type="pres">
      <dgm:prSet presAssocID="{18483AC5-9840-4907-B726-1C3FE555A07E}" presName="childShape" presStyleCnt="0"/>
      <dgm:spPr/>
    </dgm:pt>
    <dgm:pt modelId="{C81CCB07-D889-49EA-BB02-BF56FBAFFAA5}" type="pres">
      <dgm:prSet presAssocID="{DE5C34F0-9DB1-4015-9419-0A2EA99A6A9C}" presName="Name13" presStyleLbl="parChTrans1D2" presStyleIdx="6" presStyleCnt="8"/>
      <dgm:spPr/>
    </dgm:pt>
    <dgm:pt modelId="{1E962EAF-853A-4DB7-842C-4BB6B0909690}" type="pres">
      <dgm:prSet presAssocID="{5DD5EBC1-0953-43AA-B8D9-350761055BE3}" presName="childText" presStyleLbl="bgAcc1" presStyleIdx="6" presStyleCnt="8">
        <dgm:presLayoutVars>
          <dgm:bulletEnabled val="1"/>
        </dgm:presLayoutVars>
      </dgm:prSet>
      <dgm:spPr/>
    </dgm:pt>
    <dgm:pt modelId="{E45CC524-DB00-468D-96A9-E361F1767027}" type="pres">
      <dgm:prSet presAssocID="{C9503857-064C-47EF-A290-05F6FED3DA73}" presName="Name13" presStyleLbl="parChTrans1D2" presStyleIdx="7" presStyleCnt="8"/>
      <dgm:spPr/>
    </dgm:pt>
    <dgm:pt modelId="{1B6F89ED-06F2-4A59-B8C8-A1FB46DA260C}" type="pres">
      <dgm:prSet presAssocID="{A336564E-00D9-42C0-89E8-AF9EA9795F17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01354F0E-7FA4-495A-8E52-57E20E0964AA}" srcId="{366F4FCE-5216-4DD2-A8C1-01B430E56758}" destId="{130476DE-01F8-4C64-BBE4-2ECFFCF158FF}" srcOrd="2" destOrd="0" parTransId="{1AF2A243-29B5-4820-AE29-D31BA491CEB0}" sibTransId="{550FD94B-6D96-4176-9D5A-B63FA9BEB459}"/>
    <dgm:cxn modelId="{6B371413-65B3-48ED-A83F-106D1B3FA2E0}" type="presOf" srcId="{130476DE-01F8-4C64-BBE4-2ECFFCF158FF}" destId="{7DF24E36-AE9D-4D13-901D-E72A13D7EE1C}" srcOrd="1" destOrd="0" presId="urn:microsoft.com/office/officeart/2005/8/layout/hierarchy3"/>
    <dgm:cxn modelId="{7BD49D17-4AE6-4AD4-B306-400D71CEBE34}" type="presOf" srcId="{2B922CE2-2DEA-4E7F-9F61-3E5E37F6FE26}" destId="{3E0AAEA2-735B-441F-A7F9-A03AC3DDC8CC}" srcOrd="0" destOrd="0" presId="urn:microsoft.com/office/officeart/2005/8/layout/hierarchy3"/>
    <dgm:cxn modelId="{73E0E818-6D58-4C5E-B5B5-ED3652B7992F}" srcId="{8B768DBB-E4B7-48D4-BF56-D13A96E9958B}" destId="{07E80C7C-D598-4842-B390-3C4E306A8F3F}" srcOrd="1" destOrd="0" parTransId="{564BA836-AED9-4757-8A47-536A04104C61}" sibTransId="{78D7367E-0172-4B2F-80F6-B5BFBCB75683}"/>
    <dgm:cxn modelId="{732B7019-557E-4246-9411-A840DFA9B577}" type="presOf" srcId="{A336564E-00D9-42C0-89E8-AF9EA9795F17}" destId="{1B6F89ED-06F2-4A59-B8C8-A1FB46DA260C}" srcOrd="0" destOrd="0" presId="urn:microsoft.com/office/officeart/2005/8/layout/hierarchy3"/>
    <dgm:cxn modelId="{A8A1491D-09DF-4891-987D-D5050BF82F8A}" type="presOf" srcId="{564BA836-AED9-4757-8A47-536A04104C61}" destId="{D9811E6A-58A9-41B5-AC17-7F2129AA4E24}" srcOrd="0" destOrd="0" presId="urn:microsoft.com/office/officeart/2005/8/layout/hierarchy3"/>
    <dgm:cxn modelId="{9CE36A23-B9F5-4D69-B9AA-E9C21AFA9FA6}" srcId="{C53C5ABB-28B6-4A84-9C1E-BE8F151D573D}" destId="{2B922CE2-2DEA-4E7F-9F61-3E5E37F6FE26}" srcOrd="0" destOrd="0" parTransId="{9953FB22-EBF5-415B-9165-90680ECF7853}" sibTransId="{6D5B52F7-2E88-42A1-B78E-4DDB8CEB52EB}"/>
    <dgm:cxn modelId="{BFA31125-6E2F-4B90-81F3-62BDD6549B43}" type="presOf" srcId="{C9503857-064C-47EF-A290-05F6FED3DA73}" destId="{E45CC524-DB00-468D-96A9-E361F1767027}" srcOrd="0" destOrd="0" presId="urn:microsoft.com/office/officeart/2005/8/layout/hierarchy3"/>
    <dgm:cxn modelId="{EA2C2D28-C7BD-44C4-BF22-71FCC1C150EC}" srcId="{366F4FCE-5216-4DD2-A8C1-01B430E56758}" destId="{18483AC5-9840-4907-B726-1C3FE555A07E}" srcOrd="3" destOrd="0" parTransId="{11D690D8-9493-47A4-B5A7-AEA7FA31AC90}" sibTransId="{A3E56064-AF4B-4FF1-89F7-8907453073DF}"/>
    <dgm:cxn modelId="{DE873038-A3F7-4CA3-8674-CD71E35FCF7E}" type="presOf" srcId="{A7FB96DC-99FF-4284-86C4-B6ADB9DDC1C7}" destId="{1290BA77-424F-4D46-B249-B51698311BA7}" srcOrd="0" destOrd="0" presId="urn:microsoft.com/office/officeart/2005/8/layout/hierarchy3"/>
    <dgm:cxn modelId="{0A5DEE3D-9214-4F88-A043-85AC5AD8740B}" srcId="{C53C5ABB-28B6-4A84-9C1E-BE8F151D573D}" destId="{D08A967E-ECE5-4D8B-8E24-C4E70843F680}" srcOrd="1" destOrd="0" parTransId="{6005FBAE-5F94-4F6D-8EEB-3CCCD0E2E09F}" sibTransId="{919D540A-0F26-416D-B4E6-B84DD35C588E}"/>
    <dgm:cxn modelId="{EC7F8E3E-F000-4970-9FB9-03A870CA63E3}" srcId="{366F4FCE-5216-4DD2-A8C1-01B430E56758}" destId="{C53C5ABB-28B6-4A84-9C1E-BE8F151D573D}" srcOrd="0" destOrd="0" parTransId="{6E155D45-6313-401D-87A8-52C2C9ADC4F3}" sibTransId="{A464518D-6C9C-4114-B70E-E108EF89E725}"/>
    <dgm:cxn modelId="{0057E83F-7817-4EF0-A5E0-85378409A46A}" type="presOf" srcId="{8B768DBB-E4B7-48D4-BF56-D13A96E9958B}" destId="{FDC7CA49-8056-4EBB-A8E2-BF31848D7F68}" srcOrd="0" destOrd="0" presId="urn:microsoft.com/office/officeart/2005/8/layout/hierarchy3"/>
    <dgm:cxn modelId="{F477515B-4404-4900-84F8-AF8B74245495}" type="presOf" srcId="{6005FBAE-5F94-4F6D-8EEB-3CCCD0E2E09F}" destId="{695BD1A1-F0D8-4245-8525-5A5D14E14118}" srcOrd="0" destOrd="0" presId="urn:microsoft.com/office/officeart/2005/8/layout/hierarchy3"/>
    <dgm:cxn modelId="{1970E566-8536-41FA-9723-89ED5C5F4DAA}" type="presOf" srcId="{C53C5ABB-28B6-4A84-9C1E-BE8F151D573D}" destId="{917D76B9-9969-4ED3-B196-CD84C83BF9D8}" srcOrd="0" destOrd="0" presId="urn:microsoft.com/office/officeart/2005/8/layout/hierarchy3"/>
    <dgm:cxn modelId="{29DA026F-0635-46EF-B5EC-378D85BC11CE}" type="presOf" srcId="{18483AC5-9840-4907-B726-1C3FE555A07E}" destId="{D3A167D3-34AB-4A0A-A2E2-54EE69C3DF37}" srcOrd="0" destOrd="0" presId="urn:microsoft.com/office/officeart/2005/8/layout/hierarchy3"/>
    <dgm:cxn modelId="{1D9E2070-7D0A-417D-8208-654DB35B845A}" srcId="{18483AC5-9840-4907-B726-1C3FE555A07E}" destId="{5DD5EBC1-0953-43AA-B8D9-350761055BE3}" srcOrd="0" destOrd="0" parTransId="{DE5C34F0-9DB1-4015-9419-0A2EA99A6A9C}" sibTransId="{A4F14E8E-8C0D-4B08-BD5F-4B8F20F48CD6}"/>
    <dgm:cxn modelId="{BDC2BE75-95E0-4C06-AAD4-2E8BA849E1C2}" type="presOf" srcId="{584FAE05-B26F-4005-9BEF-D07C339133B4}" destId="{E2536ECE-13AB-4F01-AC12-1B6484C36579}" srcOrd="0" destOrd="0" presId="urn:microsoft.com/office/officeart/2005/8/layout/hierarchy3"/>
    <dgm:cxn modelId="{B9CEFA79-05F3-4F88-945D-89AEBC07FDAD}" type="presOf" srcId="{18483AC5-9840-4907-B726-1C3FE555A07E}" destId="{C3BA3C4B-9A1F-4745-99E5-EDFE933E751C}" srcOrd="1" destOrd="0" presId="urn:microsoft.com/office/officeart/2005/8/layout/hierarchy3"/>
    <dgm:cxn modelId="{EFBF2E7A-5782-4A3E-BA1D-C08B3B6D4829}" type="presOf" srcId="{366F4FCE-5216-4DD2-A8C1-01B430E56758}" destId="{7E5A43A5-6648-4D82-A8DA-09A62FD131B8}" srcOrd="0" destOrd="0" presId="urn:microsoft.com/office/officeart/2005/8/layout/hierarchy3"/>
    <dgm:cxn modelId="{0BDB827D-034D-4708-AE88-53D073018E75}" srcId="{130476DE-01F8-4C64-BBE4-2ECFFCF158FF}" destId="{5DCC9915-C6F0-4622-AA31-155D515EA40C}" srcOrd="0" destOrd="0" parTransId="{CE16943F-FD89-40EA-B95E-3797DAA51D37}" sibTransId="{7725BE1E-D020-4265-BC9C-4AEEEA927681}"/>
    <dgm:cxn modelId="{A324AC85-D504-47E3-97B7-24E43E286FBD}" type="presOf" srcId="{8B768DBB-E4B7-48D4-BF56-D13A96E9958B}" destId="{FC743204-D8B3-4CFB-B394-F22D113A0DEF}" srcOrd="1" destOrd="0" presId="urn:microsoft.com/office/officeart/2005/8/layout/hierarchy3"/>
    <dgm:cxn modelId="{66232C8E-8780-4153-BABE-951C4F8392C2}" type="presOf" srcId="{130476DE-01F8-4C64-BBE4-2ECFFCF158FF}" destId="{9472F425-4CDB-46D1-9558-0C63260B4AFB}" srcOrd="0" destOrd="0" presId="urn:microsoft.com/office/officeart/2005/8/layout/hierarchy3"/>
    <dgm:cxn modelId="{ED993490-9658-4DA9-8A37-E307380299EB}" srcId="{8B768DBB-E4B7-48D4-BF56-D13A96E9958B}" destId="{584FAE05-B26F-4005-9BEF-D07C339133B4}" srcOrd="0" destOrd="0" parTransId="{A7FB96DC-99FF-4284-86C4-B6ADB9DDC1C7}" sibTransId="{EC9BA5AA-3352-40D9-A06E-45E03198ADC6}"/>
    <dgm:cxn modelId="{29A46A9E-A0F3-460C-9E0C-4440D1D888C4}" type="presOf" srcId="{42579F33-CE02-4F83-9C62-DD5FFA0AC2A9}" destId="{F441A3E8-80EC-4CC5-A24D-7C5F5952DE04}" srcOrd="0" destOrd="0" presId="urn:microsoft.com/office/officeart/2005/8/layout/hierarchy3"/>
    <dgm:cxn modelId="{A24708A8-B78A-4AFA-8368-8DB0270768C0}" type="presOf" srcId="{07E80C7C-D598-4842-B390-3C4E306A8F3F}" destId="{F0463F28-D354-47F7-A372-71AE76395AEF}" srcOrd="0" destOrd="0" presId="urn:microsoft.com/office/officeart/2005/8/layout/hierarchy3"/>
    <dgm:cxn modelId="{FD8213AA-1E7C-4791-BCB8-31A32733CE00}" srcId="{18483AC5-9840-4907-B726-1C3FE555A07E}" destId="{A336564E-00D9-42C0-89E8-AF9EA9795F17}" srcOrd="1" destOrd="0" parTransId="{C9503857-064C-47EF-A290-05F6FED3DA73}" sibTransId="{93650E4A-E4AF-416F-BD10-29C10B598D43}"/>
    <dgm:cxn modelId="{B1F48CB8-45AC-4B6B-BED7-C9F655E4DF87}" srcId="{130476DE-01F8-4C64-BBE4-2ECFFCF158FF}" destId="{109C614C-DCE1-4887-8096-B1E9733AA6E3}" srcOrd="1" destOrd="0" parTransId="{42579F33-CE02-4F83-9C62-DD5FFA0AC2A9}" sibTransId="{07D8B57B-695C-4258-844F-37F4F63D3C05}"/>
    <dgm:cxn modelId="{0446A5B8-103B-4662-AA14-FE1722B67DDD}" type="presOf" srcId="{C53C5ABB-28B6-4A84-9C1E-BE8F151D573D}" destId="{DFD0C7BF-3A44-4F41-AA22-596465198A35}" srcOrd="1" destOrd="0" presId="urn:microsoft.com/office/officeart/2005/8/layout/hierarchy3"/>
    <dgm:cxn modelId="{183D4CC2-FC58-4D3E-A769-F10BF6E27CFF}" type="presOf" srcId="{5DD5EBC1-0953-43AA-B8D9-350761055BE3}" destId="{1E962EAF-853A-4DB7-842C-4BB6B0909690}" srcOrd="0" destOrd="0" presId="urn:microsoft.com/office/officeart/2005/8/layout/hierarchy3"/>
    <dgm:cxn modelId="{F682BFD5-3137-4705-9E70-3FDF4A1651DD}" type="presOf" srcId="{DE5C34F0-9DB1-4015-9419-0A2EA99A6A9C}" destId="{C81CCB07-D889-49EA-BB02-BF56FBAFFAA5}" srcOrd="0" destOrd="0" presId="urn:microsoft.com/office/officeart/2005/8/layout/hierarchy3"/>
    <dgm:cxn modelId="{D69076DD-7E2A-49B6-BA38-424ADD7C04AF}" type="presOf" srcId="{CE16943F-FD89-40EA-B95E-3797DAA51D37}" destId="{DA90C62E-0482-400B-BD89-BA7AF26B8F3F}" srcOrd="0" destOrd="0" presId="urn:microsoft.com/office/officeart/2005/8/layout/hierarchy3"/>
    <dgm:cxn modelId="{1576D2E4-DEE6-43B5-B57E-68F8061A7AD1}" type="presOf" srcId="{5DCC9915-C6F0-4622-AA31-155D515EA40C}" destId="{849D4F50-E080-4158-875A-3507E8FAFFCC}" srcOrd="0" destOrd="0" presId="urn:microsoft.com/office/officeart/2005/8/layout/hierarchy3"/>
    <dgm:cxn modelId="{B8D822E7-32C4-45DD-9C5E-92FFEEDF49F9}" type="presOf" srcId="{9953FB22-EBF5-415B-9165-90680ECF7853}" destId="{4F71AC60-5397-447E-90C8-EAEC22BFB421}" srcOrd="0" destOrd="0" presId="urn:microsoft.com/office/officeart/2005/8/layout/hierarchy3"/>
    <dgm:cxn modelId="{5A6283E8-1D32-4686-A059-2374CF4C91C3}" type="presOf" srcId="{109C614C-DCE1-4887-8096-B1E9733AA6E3}" destId="{6DA221D9-D335-4EF2-A438-175346CD6EF4}" srcOrd="0" destOrd="0" presId="urn:microsoft.com/office/officeart/2005/8/layout/hierarchy3"/>
    <dgm:cxn modelId="{AF8B45FB-FA99-4D6B-ACF3-245E52E82BDE}" type="presOf" srcId="{D08A967E-ECE5-4D8B-8E24-C4E70843F680}" destId="{6F822749-6125-4DB1-A574-511C232E3864}" srcOrd="0" destOrd="0" presId="urn:microsoft.com/office/officeart/2005/8/layout/hierarchy3"/>
    <dgm:cxn modelId="{53DBC7FE-D845-42A4-930E-A756AB84D9D4}" srcId="{366F4FCE-5216-4DD2-A8C1-01B430E56758}" destId="{8B768DBB-E4B7-48D4-BF56-D13A96E9958B}" srcOrd="1" destOrd="0" parTransId="{A0ED21E7-F5A0-46D7-869E-E5B456B4D728}" sibTransId="{DB7F2950-20D4-4BFA-B495-DEB10AE372BE}"/>
    <dgm:cxn modelId="{61184093-CE8A-4592-806C-1FC7921529D4}" type="presParOf" srcId="{7E5A43A5-6648-4D82-A8DA-09A62FD131B8}" destId="{3B994CDE-83B7-45E4-9FFF-9830D7112BE0}" srcOrd="0" destOrd="0" presId="urn:microsoft.com/office/officeart/2005/8/layout/hierarchy3"/>
    <dgm:cxn modelId="{B4C4192F-6DDF-4771-83E1-7AB1444392F6}" type="presParOf" srcId="{3B994CDE-83B7-45E4-9FFF-9830D7112BE0}" destId="{E35E0FA5-33B6-4837-97BD-09F06A1C300B}" srcOrd="0" destOrd="0" presId="urn:microsoft.com/office/officeart/2005/8/layout/hierarchy3"/>
    <dgm:cxn modelId="{F7496DBC-08AF-4105-A64A-5A42FF27B809}" type="presParOf" srcId="{E35E0FA5-33B6-4837-97BD-09F06A1C300B}" destId="{917D76B9-9969-4ED3-B196-CD84C83BF9D8}" srcOrd="0" destOrd="0" presId="urn:microsoft.com/office/officeart/2005/8/layout/hierarchy3"/>
    <dgm:cxn modelId="{3E4C8D10-2456-44ED-883C-67BA29B77573}" type="presParOf" srcId="{E35E0FA5-33B6-4837-97BD-09F06A1C300B}" destId="{DFD0C7BF-3A44-4F41-AA22-596465198A35}" srcOrd="1" destOrd="0" presId="urn:microsoft.com/office/officeart/2005/8/layout/hierarchy3"/>
    <dgm:cxn modelId="{1D4EC136-F239-402D-91E3-54E1D7F7C7F1}" type="presParOf" srcId="{3B994CDE-83B7-45E4-9FFF-9830D7112BE0}" destId="{14D21BA1-E9F2-4820-98E4-8A54E240B626}" srcOrd="1" destOrd="0" presId="urn:microsoft.com/office/officeart/2005/8/layout/hierarchy3"/>
    <dgm:cxn modelId="{E2B0A44F-57C6-4498-939D-03DC97E5EF56}" type="presParOf" srcId="{14D21BA1-E9F2-4820-98E4-8A54E240B626}" destId="{4F71AC60-5397-447E-90C8-EAEC22BFB421}" srcOrd="0" destOrd="0" presId="urn:microsoft.com/office/officeart/2005/8/layout/hierarchy3"/>
    <dgm:cxn modelId="{A6647106-8999-4E2C-BCDE-06E37A7B049A}" type="presParOf" srcId="{14D21BA1-E9F2-4820-98E4-8A54E240B626}" destId="{3E0AAEA2-735B-441F-A7F9-A03AC3DDC8CC}" srcOrd="1" destOrd="0" presId="urn:microsoft.com/office/officeart/2005/8/layout/hierarchy3"/>
    <dgm:cxn modelId="{4201FE81-EF82-4F18-951F-2A47F4863049}" type="presParOf" srcId="{14D21BA1-E9F2-4820-98E4-8A54E240B626}" destId="{695BD1A1-F0D8-4245-8525-5A5D14E14118}" srcOrd="2" destOrd="0" presId="urn:microsoft.com/office/officeart/2005/8/layout/hierarchy3"/>
    <dgm:cxn modelId="{6B6DE3A5-FAFC-4D9A-98AC-81CB42F2CC8B}" type="presParOf" srcId="{14D21BA1-E9F2-4820-98E4-8A54E240B626}" destId="{6F822749-6125-4DB1-A574-511C232E3864}" srcOrd="3" destOrd="0" presId="urn:microsoft.com/office/officeart/2005/8/layout/hierarchy3"/>
    <dgm:cxn modelId="{813988AF-6610-4342-B584-5E5002B1A4AF}" type="presParOf" srcId="{7E5A43A5-6648-4D82-A8DA-09A62FD131B8}" destId="{CB85391D-7A73-43C2-9C3D-F9B7B390FED3}" srcOrd="1" destOrd="0" presId="urn:microsoft.com/office/officeart/2005/8/layout/hierarchy3"/>
    <dgm:cxn modelId="{1FC09EAA-C828-457A-90FB-A94CDA32E358}" type="presParOf" srcId="{CB85391D-7A73-43C2-9C3D-F9B7B390FED3}" destId="{82052381-CEBB-405A-B97E-9D497237BEEA}" srcOrd="0" destOrd="0" presId="urn:microsoft.com/office/officeart/2005/8/layout/hierarchy3"/>
    <dgm:cxn modelId="{DFEF13C2-2C05-4845-B104-53486679F9C2}" type="presParOf" srcId="{82052381-CEBB-405A-B97E-9D497237BEEA}" destId="{FDC7CA49-8056-4EBB-A8E2-BF31848D7F68}" srcOrd="0" destOrd="0" presId="urn:microsoft.com/office/officeart/2005/8/layout/hierarchy3"/>
    <dgm:cxn modelId="{C2D02FEF-BBD0-4091-A4A7-09E48DB23C40}" type="presParOf" srcId="{82052381-CEBB-405A-B97E-9D497237BEEA}" destId="{FC743204-D8B3-4CFB-B394-F22D113A0DEF}" srcOrd="1" destOrd="0" presId="urn:microsoft.com/office/officeart/2005/8/layout/hierarchy3"/>
    <dgm:cxn modelId="{3771573B-25AC-482F-B0FA-54E0EC216873}" type="presParOf" srcId="{CB85391D-7A73-43C2-9C3D-F9B7B390FED3}" destId="{36F61276-37CD-436A-B232-6B52F69B3E5F}" srcOrd="1" destOrd="0" presId="urn:microsoft.com/office/officeart/2005/8/layout/hierarchy3"/>
    <dgm:cxn modelId="{E1754734-1C53-44D1-B51E-A8E01DE9FA8D}" type="presParOf" srcId="{36F61276-37CD-436A-B232-6B52F69B3E5F}" destId="{1290BA77-424F-4D46-B249-B51698311BA7}" srcOrd="0" destOrd="0" presId="urn:microsoft.com/office/officeart/2005/8/layout/hierarchy3"/>
    <dgm:cxn modelId="{BA1C03E7-AA58-4B54-860E-3DED32F0181B}" type="presParOf" srcId="{36F61276-37CD-436A-B232-6B52F69B3E5F}" destId="{E2536ECE-13AB-4F01-AC12-1B6484C36579}" srcOrd="1" destOrd="0" presId="urn:microsoft.com/office/officeart/2005/8/layout/hierarchy3"/>
    <dgm:cxn modelId="{ADBBE3FF-2732-4FE1-BFFA-C39B9CB31FC4}" type="presParOf" srcId="{36F61276-37CD-436A-B232-6B52F69B3E5F}" destId="{D9811E6A-58A9-41B5-AC17-7F2129AA4E24}" srcOrd="2" destOrd="0" presId="urn:microsoft.com/office/officeart/2005/8/layout/hierarchy3"/>
    <dgm:cxn modelId="{FD5C9F25-D52D-4DBA-ABD1-A920598FB267}" type="presParOf" srcId="{36F61276-37CD-436A-B232-6B52F69B3E5F}" destId="{F0463F28-D354-47F7-A372-71AE76395AEF}" srcOrd="3" destOrd="0" presId="urn:microsoft.com/office/officeart/2005/8/layout/hierarchy3"/>
    <dgm:cxn modelId="{9ECC4524-86DA-403B-AF73-07AD9182A7CE}" type="presParOf" srcId="{7E5A43A5-6648-4D82-A8DA-09A62FD131B8}" destId="{CDE18570-27FB-4C8E-AD71-EA955DF2EE01}" srcOrd="2" destOrd="0" presId="urn:microsoft.com/office/officeart/2005/8/layout/hierarchy3"/>
    <dgm:cxn modelId="{902C0E10-B4DD-4AC7-A57D-F8A3051D1858}" type="presParOf" srcId="{CDE18570-27FB-4C8E-AD71-EA955DF2EE01}" destId="{2F6601D3-E1EA-4A95-9618-6707571BE952}" srcOrd="0" destOrd="0" presId="urn:microsoft.com/office/officeart/2005/8/layout/hierarchy3"/>
    <dgm:cxn modelId="{D6C72303-B230-45B3-B5C7-E5F52605FCF5}" type="presParOf" srcId="{2F6601D3-E1EA-4A95-9618-6707571BE952}" destId="{9472F425-4CDB-46D1-9558-0C63260B4AFB}" srcOrd="0" destOrd="0" presId="urn:microsoft.com/office/officeart/2005/8/layout/hierarchy3"/>
    <dgm:cxn modelId="{93841426-7518-4665-AEEF-4E1254EB0FE7}" type="presParOf" srcId="{2F6601D3-E1EA-4A95-9618-6707571BE952}" destId="{7DF24E36-AE9D-4D13-901D-E72A13D7EE1C}" srcOrd="1" destOrd="0" presId="urn:microsoft.com/office/officeart/2005/8/layout/hierarchy3"/>
    <dgm:cxn modelId="{0467ED04-630E-4B07-8C5E-009D374B9386}" type="presParOf" srcId="{CDE18570-27FB-4C8E-AD71-EA955DF2EE01}" destId="{BCAD4E2D-AB41-44E2-9DBC-70402B4CB313}" srcOrd="1" destOrd="0" presId="urn:microsoft.com/office/officeart/2005/8/layout/hierarchy3"/>
    <dgm:cxn modelId="{5B6CB59B-47FD-4A96-8B39-9EAC29A6EDC4}" type="presParOf" srcId="{BCAD4E2D-AB41-44E2-9DBC-70402B4CB313}" destId="{DA90C62E-0482-400B-BD89-BA7AF26B8F3F}" srcOrd="0" destOrd="0" presId="urn:microsoft.com/office/officeart/2005/8/layout/hierarchy3"/>
    <dgm:cxn modelId="{1568D0E7-8769-43E7-8D26-274DEEAB77CF}" type="presParOf" srcId="{BCAD4E2D-AB41-44E2-9DBC-70402B4CB313}" destId="{849D4F50-E080-4158-875A-3507E8FAFFCC}" srcOrd="1" destOrd="0" presId="urn:microsoft.com/office/officeart/2005/8/layout/hierarchy3"/>
    <dgm:cxn modelId="{5CD7F4B2-E3F0-4AA0-A589-3E86CFC7DB72}" type="presParOf" srcId="{BCAD4E2D-AB41-44E2-9DBC-70402B4CB313}" destId="{F441A3E8-80EC-4CC5-A24D-7C5F5952DE04}" srcOrd="2" destOrd="0" presId="urn:microsoft.com/office/officeart/2005/8/layout/hierarchy3"/>
    <dgm:cxn modelId="{AC87AA30-9F32-4172-B223-22D5F10BFC98}" type="presParOf" srcId="{BCAD4E2D-AB41-44E2-9DBC-70402B4CB313}" destId="{6DA221D9-D335-4EF2-A438-175346CD6EF4}" srcOrd="3" destOrd="0" presId="urn:microsoft.com/office/officeart/2005/8/layout/hierarchy3"/>
    <dgm:cxn modelId="{CE7F4C8F-C08D-41F6-9C57-C49DD136F998}" type="presParOf" srcId="{7E5A43A5-6648-4D82-A8DA-09A62FD131B8}" destId="{E55A17BB-04CD-4E29-8EFD-9D83A437235D}" srcOrd="3" destOrd="0" presId="urn:microsoft.com/office/officeart/2005/8/layout/hierarchy3"/>
    <dgm:cxn modelId="{195B2FFE-563A-4F54-9BEB-01869E43B577}" type="presParOf" srcId="{E55A17BB-04CD-4E29-8EFD-9D83A437235D}" destId="{DD433973-E9D9-4F75-9853-8F027F838214}" srcOrd="0" destOrd="0" presId="urn:microsoft.com/office/officeart/2005/8/layout/hierarchy3"/>
    <dgm:cxn modelId="{76D1AE0A-9F38-4B14-8303-2A64F8EC3122}" type="presParOf" srcId="{DD433973-E9D9-4F75-9853-8F027F838214}" destId="{D3A167D3-34AB-4A0A-A2E2-54EE69C3DF37}" srcOrd="0" destOrd="0" presId="urn:microsoft.com/office/officeart/2005/8/layout/hierarchy3"/>
    <dgm:cxn modelId="{C6903F95-DBC4-43D2-AA0A-B8FE9D5327F8}" type="presParOf" srcId="{DD433973-E9D9-4F75-9853-8F027F838214}" destId="{C3BA3C4B-9A1F-4745-99E5-EDFE933E751C}" srcOrd="1" destOrd="0" presId="urn:microsoft.com/office/officeart/2005/8/layout/hierarchy3"/>
    <dgm:cxn modelId="{7E67D4D7-3BD1-4CC4-930E-99A8F6501AE7}" type="presParOf" srcId="{E55A17BB-04CD-4E29-8EFD-9D83A437235D}" destId="{DFAED90A-3560-4B9B-87B4-8B4EE0CCB3C4}" srcOrd="1" destOrd="0" presId="urn:microsoft.com/office/officeart/2005/8/layout/hierarchy3"/>
    <dgm:cxn modelId="{9CE34B5B-70C3-4C2D-B5A7-767E67C1B424}" type="presParOf" srcId="{DFAED90A-3560-4B9B-87B4-8B4EE0CCB3C4}" destId="{C81CCB07-D889-49EA-BB02-BF56FBAFFAA5}" srcOrd="0" destOrd="0" presId="urn:microsoft.com/office/officeart/2005/8/layout/hierarchy3"/>
    <dgm:cxn modelId="{71EC941F-DB20-4827-BA40-244A50F51209}" type="presParOf" srcId="{DFAED90A-3560-4B9B-87B4-8B4EE0CCB3C4}" destId="{1E962EAF-853A-4DB7-842C-4BB6B0909690}" srcOrd="1" destOrd="0" presId="urn:microsoft.com/office/officeart/2005/8/layout/hierarchy3"/>
    <dgm:cxn modelId="{52B641D8-2D04-4DA0-8187-FA5AE115A5BD}" type="presParOf" srcId="{DFAED90A-3560-4B9B-87B4-8B4EE0CCB3C4}" destId="{E45CC524-DB00-468D-96A9-E361F1767027}" srcOrd="2" destOrd="0" presId="urn:microsoft.com/office/officeart/2005/8/layout/hierarchy3"/>
    <dgm:cxn modelId="{CB7CEF97-5366-4B95-9A1D-85EAE41EC2E4}" type="presParOf" srcId="{DFAED90A-3560-4B9B-87B4-8B4EE0CCB3C4}" destId="{1B6F89ED-06F2-4A59-B8C8-A1FB46DA260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589B97-46CE-4F34-9A6F-C8EBAFEB19EE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B86495-089B-40E5-98D1-CFC276EB3450}">
      <dgm:prSet phldrT="[Text]"/>
      <dgm:spPr/>
      <dgm:t>
        <a:bodyPr/>
        <a:lstStyle/>
        <a:p>
          <a:endParaRPr lang="en-US" dirty="0"/>
        </a:p>
      </dgm:t>
    </dgm:pt>
    <dgm:pt modelId="{F6996E3A-BEC6-4895-9A88-CD8EB3A25950}" type="parTrans" cxnId="{E33D2E06-2AC7-4503-B4E6-88EFE61E232E}">
      <dgm:prSet/>
      <dgm:spPr/>
      <dgm:t>
        <a:bodyPr/>
        <a:lstStyle/>
        <a:p>
          <a:endParaRPr lang="en-US"/>
        </a:p>
      </dgm:t>
    </dgm:pt>
    <dgm:pt modelId="{F05CF3B4-1409-416A-B363-D46E9E1F948B}" type="sibTrans" cxnId="{E33D2E06-2AC7-4503-B4E6-88EFE61E232E}">
      <dgm:prSet/>
      <dgm:spPr/>
      <dgm:t>
        <a:bodyPr/>
        <a:lstStyle/>
        <a:p>
          <a:endParaRPr lang="en-US"/>
        </a:p>
      </dgm:t>
    </dgm:pt>
    <dgm:pt modelId="{12A13079-2F48-4573-9085-BD08FF38B820}">
      <dgm:prSet phldrT="[Text]"/>
      <dgm:spPr/>
      <dgm:t>
        <a:bodyPr/>
        <a:lstStyle/>
        <a:p>
          <a:r>
            <a:rPr lang="en-US" dirty="0"/>
            <a:t>Benefits increase affordability </a:t>
          </a:r>
        </a:p>
      </dgm:t>
    </dgm:pt>
    <dgm:pt modelId="{EC48B4D3-12E3-4DD0-B4CB-8A2CD6D31053}" type="parTrans" cxnId="{81A85887-BA5B-4694-A43C-796C686C5604}">
      <dgm:prSet/>
      <dgm:spPr/>
      <dgm:t>
        <a:bodyPr/>
        <a:lstStyle/>
        <a:p>
          <a:endParaRPr lang="en-US"/>
        </a:p>
      </dgm:t>
    </dgm:pt>
    <dgm:pt modelId="{81941A55-61D1-431B-AF5F-F4E6FA52DAA4}" type="sibTrans" cxnId="{81A85887-BA5B-4694-A43C-796C686C5604}">
      <dgm:prSet/>
      <dgm:spPr/>
      <dgm:t>
        <a:bodyPr/>
        <a:lstStyle/>
        <a:p>
          <a:endParaRPr lang="en-US"/>
        </a:p>
      </dgm:t>
    </dgm:pt>
    <dgm:pt modelId="{A761F32A-57F4-4B2B-8C36-C4930FB4DC36}">
      <dgm:prSet phldrT="[Text]"/>
      <dgm:spPr/>
      <dgm:t>
        <a:bodyPr/>
        <a:lstStyle/>
        <a:p>
          <a:endParaRPr lang="en-US" dirty="0"/>
        </a:p>
      </dgm:t>
    </dgm:pt>
    <dgm:pt modelId="{038655F9-98AF-4594-9B07-7F65D47C2998}" type="parTrans" cxnId="{A74577C4-C154-4A7C-8F9C-6F201457998C}">
      <dgm:prSet/>
      <dgm:spPr/>
      <dgm:t>
        <a:bodyPr/>
        <a:lstStyle/>
        <a:p>
          <a:endParaRPr lang="en-US"/>
        </a:p>
      </dgm:t>
    </dgm:pt>
    <dgm:pt modelId="{A5DE7850-BDAD-4479-8AFD-8033ACA9BBFD}" type="sibTrans" cxnId="{A74577C4-C154-4A7C-8F9C-6F201457998C}">
      <dgm:prSet/>
      <dgm:spPr/>
      <dgm:t>
        <a:bodyPr/>
        <a:lstStyle/>
        <a:p>
          <a:endParaRPr lang="en-US"/>
        </a:p>
      </dgm:t>
    </dgm:pt>
    <dgm:pt modelId="{9D955AC7-15DD-4325-B2D0-D1C7107059C2}">
      <dgm:prSet phldrT="[Text]"/>
      <dgm:spPr/>
      <dgm:t>
        <a:bodyPr/>
        <a:lstStyle/>
        <a:p>
          <a:r>
            <a:rPr lang="en-US" dirty="0"/>
            <a:t>Higher benefits for lower income households</a:t>
          </a:r>
        </a:p>
      </dgm:t>
    </dgm:pt>
    <dgm:pt modelId="{28CD3D1B-33B1-4352-AE1E-2A990FF24A77}" type="parTrans" cxnId="{CBD02894-1722-4A8F-823C-BBB038BCC197}">
      <dgm:prSet/>
      <dgm:spPr/>
      <dgm:t>
        <a:bodyPr/>
        <a:lstStyle/>
        <a:p>
          <a:endParaRPr lang="en-US"/>
        </a:p>
      </dgm:t>
    </dgm:pt>
    <dgm:pt modelId="{E0C565D6-88BD-4D76-890D-DDA7D18A263D}" type="sibTrans" cxnId="{CBD02894-1722-4A8F-823C-BBB038BCC197}">
      <dgm:prSet/>
      <dgm:spPr/>
      <dgm:t>
        <a:bodyPr/>
        <a:lstStyle/>
        <a:p>
          <a:endParaRPr lang="en-US"/>
        </a:p>
      </dgm:t>
    </dgm:pt>
    <dgm:pt modelId="{0F1F3BB4-1501-47A5-A98D-935322493B45}">
      <dgm:prSet phldrT="[Text]"/>
      <dgm:spPr/>
      <dgm:t>
        <a:bodyPr/>
        <a:lstStyle/>
        <a:p>
          <a:endParaRPr lang="en-US" dirty="0"/>
        </a:p>
      </dgm:t>
    </dgm:pt>
    <dgm:pt modelId="{59EAA8C3-C534-4871-8E9F-B7DF53CB9CEC}" type="parTrans" cxnId="{4A541EA8-09DF-45EF-AB43-654A0495B7AE}">
      <dgm:prSet/>
      <dgm:spPr/>
      <dgm:t>
        <a:bodyPr/>
        <a:lstStyle/>
        <a:p>
          <a:endParaRPr lang="en-US"/>
        </a:p>
      </dgm:t>
    </dgm:pt>
    <dgm:pt modelId="{C301BA17-1727-43E0-8314-9EF1ACAEB721}" type="sibTrans" cxnId="{4A541EA8-09DF-45EF-AB43-654A0495B7AE}">
      <dgm:prSet/>
      <dgm:spPr/>
      <dgm:t>
        <a:bodyPr/>
        <a:lstStyle/>
        <a:p>
          <a:endParaRPr lang="en-US"/>
        </a:p>
      </dgm:t>
    </dgm:pt>
    <dgm:pt modelId="{83B028AF-5476-43AB-9E83-E26FDAD6F034}">
      <dgm:prSet phldrT="[Text]"/>
      <dgm:spPr/>
      <dgm:t>
        <a:bodyPr/>
        <a:lstStyle/>
        <a:p>
          <a:r>
            <a:rPr lang="en-US" dirty="0"/>
            <a:t>Include moderate income households</a:t>
          </a:r>
        </a:p>
      </dgm:t>
    </dgm:pt>
    <dgm:pt modelId="{3173475B-FAEF-486F-BFC4-61D5C837A3DB}" type="parTrans" cxnId="{1C40624E-15A0-41B8-83E4-380E0522C057}">
      <dgm:prSet/>
      <dgm:spPr/>
      <dgm:t>
        <a:bodyPr/>
        <a:lstStyle/>
        <a:p>
          <a:endParaRPr lang="en-US"/>
        </a:p>
      </dgm:t>
    </dgm:pt>
    <dgm:pt modelId="{2193EC28-A677-4467-B058-82CCE597C8B1}" type="sibTrans" cxnId="{1C40624E-15A0-41B8-83E4-380E0522C057}">
      <dgm:prSet/>
      <dgm:spPr/>
      <dgm:t>
        <a:bodyPr/>
        <a:lstStyle/>
        <a:p>
          <a:endParaRPr lang="en-US"/>
        </a:p>
      </dgm:t>
    </dgm:pt>
    <dgm:pt modelId="{E933370D-4810-4869-A78A-17D41AB04AD4}" type="pres">
      <dgm:prSet presAssocID="{CD589B97-46CE-4F34-9A6F-C8EBAFEB19EE}" presName="Name0" presStyleCnt="0">
        <dgm:presLayoutVars>
          <dgm:dir/>
          <dgm:resizeHandles val="exact"/>
        </dgm:presLayoutVars>
      </dgm:prSet>
      <dgm:spPr/>
    </dgm:pt>
    <dgm:pt modelId="{BF9CEBE9-22CE-466C-B404-DFCE22B7385B}" type="pres">
      <dgm:prSet presAssocID="{B4B86495-089B-40E5-98D1-CFC276EB3450}" presName="node" presStyleLbl="node1" presStyleIdx="0" presStyleCnt="3">
        <dgm:presLayoutVars>
          <dgm:bulletEnabled val="1"/>
        </dgm:presLayoutVars>
      </dgm:prSet>
      <dgm:spPr/>
    </dgm:pt>
    <dgm:pt modelId="{2B9032A8-3F31-4BE9-A2DA-EF7FEB93D0AC}" type="pres">
      <dgm:prSet presAssocID="{F05CF3B4-1409-416A-B363-D46E9E1F948B}" presName="sibTrans" presStyleCnt="0"/>
      <dgm:spPr/>
    </dgm:pt>
    <dgm:pt modelId="{4EB31B69-1D50-4F5C-AACB-FCE98FEE62B8}" type="pres">
      <dgm:prSet presAssocID="{A761F32A-57F4-4B2B-8C36-C4930FB4DC36}" presName="node" presStyleLbl="node1" presStyleIdx="1" presStyleCnt="3">
        <dgm:presLayoutVars>
          <dgm:bulletEnabled val="1"/>
        </dgm:presLayoutVars>
      </dgm:prSet>
      <dgm:spPr/>
    </dgm:pt>
    <dgm:pt modelId="{7276DAAC-E350-49A2-AA6C-CFCF67F3E5C5}" type="pres">
      <dgm:prSet presAssocID="{A5DE7850-BDAD-4479-8AFD-8033ACA9BBFD}" presName="sibTrans" presStyleCnt="0"/>
      <dgm:spPr/>
    </dgm:pt>
    <dgm:pt modelId="{9047E9D6-2742-4FFD-97BE-A1A5067BB11C}" type="pres">
      <dgm:prSet presAssocID="{0F1F3BB4-1501-47A5-A98D-935322493B45}" presName="node" presStyleLbl="node1" presStyleIdx="2" presStyleCnt="3">
        <dgm:presLayoutVars>
          <dgm:bulletEnabled val="1"/>
        </dgm:presLayoutVars>
      </dgm:prSet>
      <dgm:spPr/>
    </dgm:pt>
  </dgm:ptLst>
  <dgm:cxnLst>
    <dgm:cxn modelId="{E33D2E06-2AC7-4503-B4E6-88EFE61E232E}" srcId="{CD589B97-46CE-4F34-9A6F-C8EBAFEB19EE}" destId="{B4B86495-089B-40E5-98D1-CFC276EB3450}" srcOrd="0" destOrd="0" parTransId="{F6996E3A-BEC6-4895-9A88-CD8EB3A25950}" sibTransId="{F05CF3B4-1409-416A-B363-D46E9E1F948B}"/>
    <dgm:cxn modelId="{AC8F0516-CB4B-4223-878D-65441F2D66A4}" type="presOf" srcId="{0F1F3BB4-1501-47A5-A98D-935322493B45}" destId="{9047E9D6-2742-4FFD-97BE-A1A5067BB11C}" srcOrd="0" destOrd="0" presId="urn:microsoft.com/office/officeart/2005/8/layout/hList6"/>
    <dgm:cxn modelId="{1C40624E-15A0-41B8-83E4-380E0522C057}" srcId="{0F1F3BB4-1501-47A5-A98D-935322493B45}" destId="{83B028AF-5476-43AB-9E83-E26FDAD6F034}" srcOrd="0" destOrd="0" parTransId="{3173475B-FAEF-486F-BFC4-61D5C837A3DB}" sibTransId="{2193EC28-A677-4467-B058-82CCE597C8B1}"/>
    <dgm:cxn modelId="{81A85887-BA5B-4694-A43C-796C686C5604}" srcId="{B4B86495-089B-40E5-98D1-CFC276EB3450}" destId="{12A13079-2F48-4573-9085-BD08FF38B820}" srcOrd="0" destOrd="0" parTransId="{EC48B4D3-12E3-4DD0-B4CB-8A2CD6D31053}" sibTransId="{81941A55-61D1-431B-AF5F-F4E6FA52DAA4}"/>
    <dgm:cxn modelId="{1CEF5E8C-247A-4C94-B724-9EE94E6100B3}" type="presOf" srcId="{CD589B97-46CE-4F34-9A6F-C8EBAFEB19EE}" destId="{E933370D-4810-4869-A78A-17D41AB04AD4}" srcOrd="0" destOrd="0" presId="urn:microsoft.com/office/officeart/2005/8/layout/hList6"/>
    <dgm:cxn modelId="{CBD02894-1722-4A8F-823C-BBB038BCC197}" srcId="{A761F32A-57F4-4B2B-8C36-C4930FB4DC36}" destId="{9D955AC7-15DD-4325-B2D0-D1C7107059C2}" srcOrd="0" destOrd="0" parTransId="{28CD3D1B-33B1-4352-AE1E-2A990FF24A77}" sibTransId="{E0C565D6-88BD-4D76-890D-DDA7D18A263D}"/>
    <dgm:cxn modelId="{4A541EA8-09DF-45EF-AB43-654A0495B7AE}" srcId="{CD589B97-46CE-4F34-9A6F-C8EBAFEB19EE}" destId="{0F1F3BB4-1501-47A5-A98D-935322493B45}" srcOrd="2" destOrd="0" parTransId="{59EAA8C3-C534-4871-8E9F-B7DF53CB9CEC}" sibTransId="{C301BA17-1727-43E0-8314-9EF1ACAEB721}"/>
    <dgm:cxn modelId="{FDE48BB4-B565-4534-8C8D-4504F34E8E64}" type="presOf" srcId="{12A13079-2F48-4573-9085-BD08FF38B820}" destId="{BF9CEBE9-22CE-466C-B404-DFCE22B7385B}" srcOrd="0" destOrd="1" presId="urn:microsoft.com/office/officeart/2005/8/layout/hList6"/>
    <dgm:cxn modelId="{06DD26BD-A3DA-4F33-A143-6AD940DA4B4D}" type="presOf" srcId="{83B028AF-5476-43AB-9E83-E26FDAD6F034}" destId="{9047E9D6-2742-4FFD-97BE-A1A5067BB11C}" srcOrd="0" destOrd="1" presId="urn:microsoft.com/office/officeart/2005/8/layout/hList6"/>
    <dgm:cxn modelId="{A74577C4-C154-4A7C-8F9C-6F201457998C}" srcId="{CD589B97-46CE-4F34-9A6F-C8EBAFEB19EE}" destId="{A761F32A-57F4-4B2B-8C36-C4930FB4DC36}" srcOrd="1" destOrd="0" parTransId="{038655F9-98AF-4594-9B07-7F65D47C2998}" sibTransId="{A5DE7850-BDAD-4479-8AFD-8033ACA9BBFD}"/>
    <dgm:cxn modelId="{76C73ACD-77DE-4B56-BA7A-A1B65778393D}" type="presOf" srcId="{A761F32A-57F4-4B2B-8C36-C4930FB4DC36}" destId="{4EB31B69-1D50-4F5C-AACB-FCE98FEE62B8}" srcOrd="0" destOrd="0" presId="urn:microsoft.com/office/officeart/2005/8/layout/hList6"/>
    <dgm:cxn modelId="{535C71CE-A3BA-4081-A0C2-883826FC21D4}" type="presOf" srcId="{9D955AC7-15DD-4325-B2D0-D1C7107059C2}" destId="{4EB31B69-1D50-4F5C-AACB-FCE98FEE62B8}" srcOrd="0" destOrd="1" presId="urn:microsoft.com/office/officeart/2005/8/layout/hList6"/>
    <dgm:cxn modelId="{62BD70E4-86BA-4ECF-B29A-DE8652C7B2DB}" type="presOf" srcId="{B4B86495-089B-40E5-98D1-CFC276EB3450}" destId="{BF9CEBE9-22CE-466C-B404-DFCE22B7385B}" srcOrd="0" destOrd="0" presId="urn:microsoft.com/office/officeart/2005/8/layout/hList6"/>
    <dgm:cxn modelId="{E5E48F56-6DBE-4C4D-BFEF-5B2628360039}" type="presParOf" srcId="{E933370D-4810-4869-A78A-17D41AB04AD4}" destId="{BF9CEBE9-22CE-466C-B404-DFCE22B7385B}" srcOrd="0" destOrd="0" presId="urn:microsoft.com/office/officeart/2005/8/layout/hList6"/>
    <dgm:cxn modelId="{F6265E42-63DE-49B1-B0C5-87B54155327A}" type="presParOf" srcId="{E933370D-4810-4869-A78A-17D41AB04AD4}" destId="{2B9032A8-3F31-4BE9-A2DA-EF7FEB93D0AC}" srcOrd="1" destOrd="0" presId="urn:microsoft.com/office/officeart/2005/8/layout/hList6"/>
    <dgm:cxn modelId="{6D200DF4-AA0D-4107-A2EB-AFA80D488C77}" type="presParOf" srcId="{E933370D-4810-4869-A78A-17D41AB04AD4}" destId="{4EB31B69-1D50-4F5C-AACB-FCE98FEE62B8}" srcOrd="2" destOrd="0" presId="urn:microsoft.com/office/officeart/2005/8/layout/hList6"/>
    <dgm:cxn modelId="{09D32EB0-A87F-4513-B972-7DBEC7A4A570}" type="presParOf" srcId="{E933370D-4810-4869-A78A-17D41AB04AD4}" destId="{7276DAAC-E350-49A2-AA6C-CFCF67F3E5C5}" srcOrd="3" destOrd="0" presId="urn:microsoft.com/office/officeart/2005/8/layout/hList6"/>
    <dgm:cxn modelId="{9060353A-B380-480F-840F-20A704E1AD3C}" type="presParOf" srcId="{E933370D-4810-4869-A78A-17D41AB04AD4}" destId="{9047E9D6-2742-4FFD-97BE-A1A5067BB11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522ABF-FA8C-414E-A93E-33F444E9F2F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D2BC528-B1DE-4C84-898B-DAE3117BBA6E}">
      <dgm:prSet phldrT="[Text]"/>
      <dgm:spPr/>
      <dgm:t>
        <a:bodyPr/>
        <a:lstStyle/>
        <a:p>
          <a:r>
            <a:rPr lang="en-US" dirty="0"/>
            <a:t>Further tailor benefits within income group</a:t>
          </a:r>
        </a:p>
      </dgm:t>
    </dgm:pt>
    <dgm:pt modelId="{0BBA42FC-2258-4EB1-A226-12733CF8BDBE}" type="parTrans" cxnId="{8FB4B3D1-7C9B-490C-9E99-121EE69EA5C1}">
      <dgm:prSet/>
      <dgm:spPr/>
      <dgm:t>
        <a:bodyPr/>
        <a:lstStyle/>
        <a:p>
          <a:endParaRPr lang="en-US"/>
        </a:p>
      </dgm:t>
    </dgm:pt>
    <dgm:pt modelId="{783B9F52-2EBE-4012-B291-B0C5B27DE633}" type="sibTrans" cxnId="{8FB4B3D1-7C9B-490C-9E99-121EE69EA5C1}">
      <dgm:prSet/>
      <dgm:spPr/>
      <dgm:t>
        <a:bodyPr/>
        <a:lstStyle/>
        <a:p>
          <a:endParaRPr lang="en-US"/>
        </a:p>
      </dgm:t>
    </dgm:pt>
    <dgm:pt modelId="{3F5DD3A5-2AAA-44A7-A41C-F5FA7A1BE831}">
      <dgm:prSet phldrT="[Text]"/>
      <dgm:spPr/>
      <dgm:t>
        <a:bodyPr/>
        <a:lstStyle/>
        <a:p>
          <a:r>
            <a:rPr lang="en-US" dirty="0"/>
            <a:t>Increase participation rates </a:t>
          </a:r>
        </a:p>
      </dgm:t>
    </dgm:pt>
    <dgm:pt modelId="{F19ABA39-02E1-4F1C-8D62-05EADCA5E7FC}" type="parTrans" cxnId="{F360FC78-CE34-490B-92EC-8A61D1F4D80D}">
      <dgm:prSet/>
      <dgm:spPr/>
      <dgm:t>
        <a:bodyPr/>
        <a:lstStyle/>
        <a:p>
          <a:endParaRPr lang="en-US"/>
        </a:p>
      </dgm:t>
    </dgm:pt>
    <dgm:pt modelId="{B1CD9793-4595-4A4E-B893-4C49B1A65D0C}" type="sibTrans" cxnId="{F360FC78-CE34-490B-92EC-8A61D1F4D80D}">
      <dgm:prSet/>
      <dgm:spPr/>
      <dgm:t>
        <a:bodyPr/>
        <a:lstStyle/>
        <a:p>
          <a:endParaRPr lang="en-US"/>
        </a:p>
      </dgm:t>
    </dgm:pt>
    <dgm:pt modelId="{E5E2D798-2C86-41B1-93DF-17988A3AF96A}">
      <dgm:prSet phldrT="[Text]"/>
      <dgm:spPr/>
      <dgm:t>
        <a:bodyPr/>
        <a:lstStyle/>
        <a:p>
          <a:r>
            <a:rPr lang="en-US" dirty="0"/>
            <a:t>Address the needs of households in multifamily buildings</a:t>
          </a:r>
        </a:p>
      </dgm:t>
    </dgm:pt>
    <dgm:pt modelId="{E09B9301-8CFE-4B93-9FC2-5D78AA6AA59A}" type="parTrans" cxnId="{1C1AC319-A32E-4B6C-B7B1-88D5B3721B70}">
      <dgm:prSet/>
      <dgm:spPr/>
      <dgm:t>
        <a:bodyPr/>
        <a:lstStyle/>
        <a:p>
          <a:endParaRPr lang="en-US"/>
        </a:p>
      </dgm:t>
    </dgm:pt>
    <dgm:pt modelId="{DF2A8A0C-1864-4842-9DEF-DA5EF9D3580C}" type="sibTrans" cxnId="{1C1AC319-A32E-4B6C-B7B1-88D5B3721B70}">
      <dgm:prSet/>
      <dgm:spPr/>
      <dgm:t>
        <a:bodyPr/>
        <a:lstStyle/>
        <a:p>
          <a:endParaRPr lang="en-US"/>
        </a:p>
      </dgm:t>
    </dgm:pt>
    <dgm:pt modelId="{2F7F1536-D2E2-41D0-B121-266EF5B66363}">
      <dgm:prSet/>
      <dgm:spPr/>
      <dgm:t>
        <a:bodyPr/>
        <a:lstStyle/>
        <a:p>
          <a:r>
            <a:rPr lang="en-US" dirty="0"/>
            <a:t>More information on individual households </a:t>
          </a:r>
        </a:p>
      </dgm:t>
    </dgm:pt>
    <dgm:pt modelId="{5EADA475-710E-43FA-B4F5-5FBD11C38727}" type="parTrans" cxnId="{26AB329A-54EE-4194-B1C9-40D7741D6F0C}">
      <dgm:prSet/>
      <dgm:spPr/>
      <dgm:t>
        <a:bodyPr/>
        <a:lstStyle/>
        <a:p>
          <a:endParaRPr lang="en-US"/>
        </a:p>
      </dgm:t>
    </dgm:pt>
    <dgm:pt modelId="{74086EA3-AEAB-4834-84C1-5AB0439E5829}" type="sibTrans" cxnId="{26AB329A-54EE-4194-B1C9-40D7741D6F0C}">
      <dgm:prSet/>
      <dgm:spPr/>
      <dgm:t>
        <a:bodyPr/>
        <a:lstStyle/>
        <a:p>
          <a:endParaRPr lang="en-US"/>
        </a:p>
      </dgm:t>
    </dgm:pt>
    <dgm:pt modelId="{7DA9E967-DD28-4C24-AC76-B47349EB6F1B}" type="pres">
      <dgm:prSet presAssocID="{2F522ABF-FA8C-414E-A93E-33F444E9F2F7}" presName="CompostProcess" presStyleCnt="0">
        <dgm:presLayoutVars>
          <dgm:dir/>
          <dgm:resizeHandles val="exact"/>
        </dgm:presLayoutVars>
      </dgm:prSet>
      <dgm:spPr/>
    </dgm:pt>
    <dgm:pt modelId="{6D6D5969-4001-4E94-A936-AE40459E8D4D}" type="pres">
      <dgm:prSet presAssocID="{2F522ABF-FA8C-414E-A93E-33F444E9F2F7}" presName="arrow" presStyleLbl="bgShp" presStyleIdx="0" presStyleCnt="1"/>
      <dgm:spPr/>
    </dgm:pt>
    <dgm:pt modelId="{0F197DE5-48EA-44CF-934A-032A0B4D1277}" type="pres">
      <dgm:prSet presAssocID="{2F522ABF-FA8C-414E-A93E-33F444E9F2F7}" presName="linearProcess" presStyleCnt="0"/>
      <dgm:spPr/>
    </dgm:pt>
    <dgm:pt modelId="{A236E1AF-2577-437D-82D7-D05426E67BF5}" type="pres">
      <dgm:prSet presAssocID="{ED2BC528-B1DE-4C84-898B-DAE3117BBA6E}" presName="textNode" presStyleLbl="node1" presStyleIdx="0" presStyleCnt="4">
        <dgm:presLayoutVars>
          <dgm:bulletEnabled val="1"/>
        </dgm:presLayoutVars>
      </dgm:prSet>
      <dgm:spPr/>
    </dgm:pt>
    <dgm:pt modelId="{3757CFF5-A015-4C11-9D9B-525AE4FECA7D}" type="pres">
      <dgm:prSet presAssocID="{783B9F52-2EBE-4012-B291-B0C5B27DE633}" presName="sibTrans" presStyleCnt="0"/>
      <dgm:spPr/>
    </dgm:pt>
    <dgm:pt modelId="{74E1225B-BB51-48A3-90DA-8931530A9000}" type="pres">
      <dgm:prSet presAssocID="{3F5DD3A5-2AAA-44A7-A41C-F5FA7A1BE831}" presName="textNode" presStyleLbl="node1" presStyleIdx="1" presStyleCnt="4">
        <dgm:presLayoutVars>
          <dgm:bulletEnabled val="1"/>
        </dgm:presLayoutVars>
      </dgm:prSet>
      <dgm:spPr/>
    </dgm:pt>
    <dgm:pt modelId="{E564D1D8-EA4E-497A-8C81-B848A17FF0FD}" type="pres">
      <dgm:prSet presAssocID="{B1CD9793-4595-4A4E-B893-4C49B1A65D0C}" presName="sibTrans" presStyleCnt="0"/>
      <dgm:spPr/>
    </dgm:pt>
    <dgm:pt modelId="{C9AF6145-77FD-429B-9901-D02616B89591}" type="pres">
      <dgm:prSet presAssocID="{2F7F1536-D2E2-41D0-B121-266EF5B66363}" presName="textNode" presStyleLbl="node1" presStyleIdx="2" presStyleCnt="4">
        <dgm:presLayoutVars>
          <dgm:bulletEnabled val="1"/>
        </dgm:presLayoutVars>
      </dgm:prSet>
      <dgm:spPr/>
    </dgm:pt>
    <dgm:pt modelId="{4507ECB5-47CA-4CDF-A4BA-AD1277229D27}" type="pres">
      <dgm:prSet presAssocID="{74086EA3-AEAB-4834-84C1-5AB0439E5829}" presName="sibTrans" presStyleCnt="0"/>
      <dgm:spPr/>
    </dgm:pt>
    <dgm:pt modelId="{B65A8AED-E258-405A-906E-6D41C5F87A72}" type="pres">
      <dgm:prSet presAssocID="{E5E2D798-2C86-41B1-93DF-17988A3AF96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C1AC319-A32E-4B6C-B7B1-88D5B3721B70}" srcId="{2F522ABF-FA8C-414E-A93E-33F444E9F2F7}" destId="{E5E2D798-2C86-41B1-93DF-17988A3AF96A}" srcOrd="3" destOrd="0" parTransId="{E09B9301-8CFE-4B93-9FC2-5D78AA6AA59A}" sibTransId="{DF2A8A0C-1864-4842-9DEF-DA5EF9D3580C}"/>
    <dgm:cxn modelId="{6D67D136-F044-4B08-A67C-2958427F7241}" type="presOf" srcId="{ED2BC528-B1DE-4C84-898B-DAE3117BBA6E}" destId="{A236E1AF-2577-437D-82D7-D05426E67BF5}" srcOrd="0" destOrd="0" presId="urn:microsoft.com/office/officeart/2005/8/layout/hProcess9"/>
    <dgm:cxn modelId="{26C3213B-B8FE-4173-B0F5-133906114C83}" type="presOf" srcId="{2F7F1536-D2E2-41D0-B121-266EF5B66363}" destId="{C9AF6145-77FD-429B-9901-D02616B89591}" srcOrd="0" destOrd="0" presId="urn:microsoft.com/office/officeart/2005/8/layout/hProcess9"/>
    <dgm:cxn modelId="{89B05C5F-C991-49EA-87C0-6A6170E5649B}" type="presOf" srcId="{3F5DD3A5-2AAA-44A7-A41C-F5FA7A1BE831}" destId="{74E1225B-BB51-48A3-90DA-8931530A9000}" srcOrd="0" destOrd="0" presId="urn:microsoft.com/office/officeart/2005/8/layout/hProcess9"/>
    <dgm:cxn modelId="{99C85854-E64F-4427-B384-153F58972823}" type="presOf" srcId="{2F522ABF-FA8C-414E-A93E-33F444E9F2F7}" destId="{7DA9E967-DD28-4C24-AC76-B47349EB6F1B}" srcOrd="0" destOrd="0" presId="urn:microsoft.com/office/officeart/2005/8/layout/hProcess9"/>
    <dgm:cxn modelId="{F360FC78-CE34-490B-92EC-8A61D1F4D80D}" srcId="{2F522ABF-FA8C-414E-A93E-33F444E9F2F7}" destId="{3F5DD3A5-2AAA-44A7-A41C-F5FA7A1BE831}" srcOrd="1" destOrd="0" parTransId="{F19ABA39-02E1-4F1C-8D62-05EADCA5E7FC}" sibTransId="{B1CD9793-4595-4A4E-B893-4C49B1A65D0C}"/>
    <dgm:cxn modelId="{26AB329A-54EE-4194-B1C9-40D7741D6F0C}" srcId="{2F522ABF-FA8C-414E-A93E-33F444E9F2F7}" destId="{2F7F1536-D2E2-41D0-B121-266EF5B66363}" srcOrd="2" destOrd="0" parTransId="{5EADA475-710E-43FA-B4F5-5FBD11C38727}" sibTransId="{74086EA3-AEAB-4834-84C1-5AB0439E5829}"/>
    <dgm:cxn modelId="{8FB4B3D1-7C9B-490C-9E99-121EE69EA5C1}" srcId="{2F522ABF-FA8C-414E-A93E-33F444E9F2F7}" destId="{ED2BC528-B1DE-4C84-898B-DAE3117BBA6E}" srcOrd="0" destOrd="0" parTransId="{0BBA42FC-2258-4EB1-A226-12733CF8BDBE}" sibTransId="{783B9F52-2EBE-4012-B291-B0C5B27DE633}"/>
    <dgm:cxn modelId="{DCB3B2D2-A014-427F-9C84-7B90B12639DC}" type="presOf" srcId="{E5E2D798-2C86-41B1-93DF-17988A3AF96A}" destId="{B65A8AED-E258-405A-906E-6D41C5F87A72}" srcOrd="0" destOrd="0" presId="urn:microsoft.com/office/officeart/2005/8/layout/hProcess9"/>
    <dgm:cxn modelId="{D4B28FA4-394C-4E2F-AD66-F74C70302BFA}" type="presParOf" srcId="{7DA9E967-DD28-4C24-AC76-B47349EB6F1B}" destId="{6D6D5969-4001-4E94-A936-AE40459E8D4D}" srcOrd="0" destOrd="0" presId="urn:microsoft.com/office/officeart/2005/8/layout/hProcess9"/>
    <dgm:cxn modelId="{79878725-39F2-422A-96F8-E6A14DB1E75B}" type="presParOf" srcId="{7DA9E967-DD28-4C24-AC76-B47349EB6F1B}" destId="{0F197DE5-48EA-44CF-934A-032A0B4D1277}" srcOrd="1" destOrd="0" presId="urn:microsoft.com/office/officeart/2005/8/layout/hProcess9"/>
    <dgm:cxn modelId="{7B2DBDC4-BD58-4098-A16C-D1DDE6C4F726}" type="presParOf" srcId="{0F197DE5-48EA-44CF-934A-032A0B4D1277}" destId="{A236E1AF-2577-437D-82D7-D05426E67BF5}" srcOrd="0" destOrd="0" presId="urn:microsoft.com/office/officeart/2005/8/layout/hProcess9"/>
    <dgm:cxn modelId="{81B39222-5810-4211-AE9C-D3D647E518F6}" type="presParOf" srcId="{0F197DE5-48EA-44CF-934A-032A0B4D1277}" destId="{3757CFF5-A015-4C11-9D9B-525AE4FECA7D}" srcOrd="1" destOrd="0" presId="urn:microsoft.com/office/officeart/2005/8/layout/hProcess9"/>
    <dgm:cxn modelId="{D83E367F-2016-4BFB-BAA7-0E0828FE66EA}" type="presParOf" srcId="{0F197DE5-48EA-44CF-934A-032A0B4D1277}" destId="{74E1225B-BB51-48A3-90DA-8931530A9000}" srcOrd="2" destOrd="0" presId="urn:microsoft.com/office/officeart/2005/8/layout/hProcess9"/>
    <dgm:cxn modelId="{4E9BC125-743A-4F00-8610-B28115DD84D7}" type="presParOf" srcId="{0F197DE5-48EA-44CF-934A-032A0B4D1277}" destId="{E564D1D8-EA4E-497A-8C81-B848A17FF0FD}" srcOrd="3" destOrd="0" presId="urn:microsoft.com/office/officeart/2005/8/layout/hProcess9"/>
    <dgm:cxn modelId="{77387214-BCF8-44DC-8DB7-289495FF4D48}" type="presParOf" srcId="{0F197DE5-48EA-44CF-934A-032A0B4D1277}" destId="{C9AF6145-77FD-429B-9901-D02616B89591}" srcOrd="4" destOrd="0" presId="urn:microsoft.com/office/officeart/2005/8/layout/hProcess9"/>
    <dgm:cxn modelId="{7C21A081-9494-4F36-8381-D50C87826B29}" type="presParOf" srcId="{0F197DE5-48EA-44CF-934A-032A0B4D1277}" destId="{4507ECB5-47CA-4CDF-A4BA-AD1277229D27}" srcOrd="5" destOrd="0" presId="urn:microsoft.com/office/officeart/2005/8/layout/hProcess9"/>
    <dgm:cxn modelId="{A713CDD1-5C04-48EB-B767-0324426825B1}" type="presParOf" srcId="{0F197DE5-48EA-44CF-934A-032A0B4D1277}" destId="{B65A8AED-E258-405A-906E-6D41C5F87A7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F17D43-613F-4251-BB42-06CCE1A8FD4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21FC0A-603A-4357-9159-089B4CB258CD}">
      <dgm:prSet phldrT="[Text]"/>
      <dgm:spPr/>
      <dgm:t>
        <a:bodyPr/>
        <a:lstStyle/>
        <a:p>
          <a:r>
            <a:rPr lang="en-US" dirty="0"/>
            <a:t>$2 million in benefits annually</a:t>
          </a:r>
        </a:p>
      </dgm:t>
    </dgm:pt>
    <dgm:pt modelId="{CDFB2A10-9F29-4A48-A99C-31566F6E45AE}" type="parTrans" cxnId="{9CA08505-4CA0-4468-96F5-C32F5A04D9E5}">
      <dgm:prSet/>
      <dgm:spPr/>
      <dgm:t>
        <a:bodyPr/>
        <a:lstStyle/>
        <a:p>
          <a:endParaRPr lang="en-US"/>
        </a:p>
      </dgm:t>
    </dgm:pt>
    <dgm:pt modelId="{DC27A09E-9D9D-49B0-BFD4-1D4887F3BCA5}" type="sibTrans" cxnId="{9CA08505-4CA0-4468-96F5-C32F5A04D9E5}">
      <dgm:prSet/>
      <dgm:spPr/>
      <dgm:t>
        <a:bodyPr/>
        <a:lstStyle/>
        <a:p>
          <a:endParaRPr lang="en-US"/>
        </a:p>
      </dgm:t>
    </dgm:pt>
    <dgm:pt modelId="{A8CDA9FA-CBCC-4440-897A-8E49AFA7B9C4}">
      <dgm:prSet phldrT="[Text]"/>
      <dgm:spPr/>
      <dgm:t>
        <a:bodyPr/>
        <a:lstStyle/>
        <a:p>
          <a:r>
            <a:rPr lang="en-US" dirty="0"/>
            <a:t>450 beneficiaries in 2019</a:t>
          </a:r>
        </a:p>
      </dgm:t>
    </dgm:pt>
    <dgm:pt modelId="{474AA722-EE89-464F-946F-654A0C7F6C53}" type="parTrans" cxnId="{AB589F7A-D07E-4D49-BCED-FC4BD12AA641}">
      <dgm:prSet/>
      <dgm:spPr/>
      <dgm:t>
        <a:bodyPr/>
        <a:lstStyle/>
        <a:p>
          <a:endParaRPr lang="en-US"/>
        </a:p>
      </dgm:t>
    </dgm:pt>
    <dgm:pt modelId="{F0768B00-2D0C-4C99-9508-72D6AB84E938}" type="sibTrans" cxnId="{AB589F7A-D07E-4D49-BCED-FC4BD12AA641}">
      <dgm:prSet/>
      <dgm:spPr/>
      <dgm:t>
        <a:bodyPr/>
        <a:lstStyle/>
        <a:p>
          <a:endParaRPr lang="en-US"/>
        </a:p>
      </dgm:t>
    </dgm:pt>
    <dgm:pt modelId="{72261FEA-CA67-43FB-BFDF-80048AB6A61C}">
      <dgm:prSet phldrT="[Text]"/>
      <dgm:spPr/>
      <dgm:t>
        <a:bodyPr/>
        <a:lstStyle/>
        <a:p>
          <a:r>
            <a:rPr lang="en-US" dirty="0"/>
            <a:t>$559 average benefit in 2019</a:t>
          </a:r>
        </a:p>
      </dgm:t>
    </dgm:pt>
    <dgm:pt modelId="{655A74C3-299D-489E-BEC3-CA3EC004EEF0}" type="parTrans" cxnId="{47579135-CAA7-4C9A-9399-798E524C60A8}">
      <dgm:prSet/>
      <dgm:spPr/>
      <dgm:t>
        <a:bodyPr/>
        <a:lstStyle/>
        <a:p>
          <a:endParaRPr lang="en-US"/>
        </a:p>
      </dgm:t>
    </dgm:pt>
    <dgm:pt modelId="{CCEB2DB7-5741-4804-8098-7A0646E3738E}" type="sibTrans" cxnId="{47579135-CAA7-4C9A-9399-798E524C60A8}">
      <dgm:prSet/>
      <dgm:spPr/>
      <dgm:t>
        <a:bodyPr/>
        <a:lstStyle/>
        <a:p>
          <a:endParaRPr lang="en-US"/>
        </a:p>
      </dgm:t>
    </dgm:pt>
    <dgm:pt modelId="{CE0DDC36-7280-4618-AEBC-E5580078C008}" type="pres">
      <dgm:prSet presAssocID="{2DF17D43-613F-4251-BB42-06CCE1A8FD4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AD2DCAC-6528-43B2-8494-E563016E9FCE}" type="pres">
      <dgm:prSet presAssocID="{72261FEA-CA67-43FB-BFDF-80048AB6A61C}" presName="Accent3" presStyleCnt="0"/>
      <dgm:spPr/>
    </dgm:pt>
    <dgm:pt modelId="{BA2893D4-BF7B-446B-AD97-4F22B1CCCFFD}" type="pres">
      <dgm:prSet presAssocID="{72261FEA-CA67-43FB-BFDF-80048AB6A61C}" presName="Accent" presStyleLbl="node1" presStyleIdx="0" presStyleCnt="3"/>
      <dgm:spPr/>
    </dgm:pt>
    <dgm:pt modelId="{1A325807-9F79-4805-8E18-4400A3423FAD}" type="pres">
      <dgm:prSet presAssocID="{72261FEA-CA67-43FB-BFDF-80048AB6A61C}" presName="ParentBackground3" presStyleCnt="0"/>
      <dgm:spPr/>
    </dgm:pt>
    <dgm:pt modelId="{7441B37F-1768-4A9D-9A74-D60D714C1CAC}" type="pres">
      <dgm:prSet presAssocID="{72261FEA-CA67-43FB-BFDF-80048AB6A61C}" presName="ParentBackground" presStyleLbl="fgAcc1" presStyleIdx="0" presStyleCnt="3"/>
      <dgm:spPr/>
    </dgm:pt>
    <dgm:pt modelId="{9EDED06A-12BE-4D2F-BA42-1B9953E930D4}" type="pres">
      <dgm:prSet presAssocID="{72261FEA-CA67-43FB-BFDF-80048AB6A61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FA622E8-66B3-4766-94F6-C1293B87DDAA}" type="pres">
      <dgm:prSet presAssocID="{A8CDA9FA-CBCC-4440-897A-8E49AFA7B9C4}" presName="Accent2" presStyleCnt="0"/>
      <dgm:spPr/>
    </dgm:pt>
    <dgm:pt modelId="{DCB381CD-056C-4DC3-8C17-2F5BC00679A0}" type="pres">
      <dgm:prSet presAssocID="{A8CDA9FA-CBCC-4440-897A-8E49AFA7B9C4}" presName="Accent" presStyleLbl="node1" presStyleIdx="1" presStyleCnt="3"/>
      <dgm:spPr/>
    </dgm:pt>
    <dgm:pt modelId="{5B98F234-A7AE-4128-AC92-32336EB8D326}" type="pres">
      <dgm:prSet presAssocID="{A8CDA9FA-CBCC-4440-897A-8E49AFA7B9C4}" presName="ParentBackground2" presStyleCnt="0"/>
      <dgm:spPr/>
    </dgm:pt>
    <dgm:pt modelId="{BEDBFB37-87DE-47F6-85D4-AC7CDF7F49D7}" type="pres">
      <dgm:prSet presAssocID="{A8CDA9FA-CBCC-4440-897A-8E49AFA7B9C4}" presName="ParentBackground" presStyleLbl="fgAcc1" presStyleIdx="1" presStyleCnt="3"/>
      <dgm:spPr/>
    </dgm:pt>
    <dgm:pt modelId="{ECF4671A-107F-469B-9C9D-764BD9A8503D}" type="pres">
      <dgm:prSet presAssocID="{A8CDA9FA-CBCC-4440-897A-8E49AFA7B9C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087B32-8846-4925-B806-43B17B7038AE}" type="pres">
      <dgm:prSet presAssocID="{EA21FC0A-603A-4357-9159-089B4CB258CD}" presName="Accent1" presStyleCnt="0"/>
      <dgm:spPr/>
    </dgm:pt>
    <dgm:pt modelId="{FDD3A6B0-E63F-47BB-8DE2-8BAB66F643E7}" type="pres">
      <dgm:prSet presAssocID="{EA21FC0A-603A-4357-9159-089B4CB258CD}" presName="Accent" presStyleLbl="node1" presStyleIdx="2" presStyleCnt="3"/>
      <dgm:spPr/>
    </dgm:pt>
    <dgm:pt modelId="{2B14507B-1A3D-4DBF-A615-6734E58145B5}" type="pres">
      <dgm:prSet presAssocID="{EA21FC0A-603A-4357-9159-089B4CB258CD}" presName="ParentBackground1" presStyleCnt="0"/>
      <dgm:spPr/>
    </dgm:pt>
    <dgm:pt modelId="{268B461D-2671-404F-A7C2-DC3147003D4B}" type="pres">
      <dgm:prSet presAssocID="{EA21FC0A-603A-4357-9159-089B4CB258CD}" presName="ParentBackground" presStyleLbl="fgAcc1" presStyleIdx="2" presStyleCnt="3"/>
      <dgm:spPr/>
    </dgm:pt>
    <dgm:pt modelId="{76744BAE-CD94-4489-8529-DCA26CA5A48F}" type="pres">
      <dgm:prSet presAssocID="{EA21FC0A-603A-4357-9159-089B4CB258C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CA08505-4CA0-4468-96F5-C32F5A04D9E5}" srcId="{2DF17D43-613F-4251-BB42-06CCE1A8FD45}" destId="{EA21FC0A-603A-4357-9159-089B4CB258CD}" srcOrd="0" destOrd="0" parTransId="{CDFB2A10-9F29-4A48-A99C-31566F6E45AE}" sibTransId="{DC27A09E-9D9D-49B0-BFD4-1D4887F3BCA5}"/>
    <dgm:cxn modelId="{77513315-36D5-4B29-82F7-2802221686E1}" type="presOf" srcId="{2DF17D43-613F-4251-BB42-06CCE1A8FD45}" destId="{CE0DDC36-7280-4618-AEBC-E5580078C008}" srcOrd="0" destOrd="0" presId="urn:microsoft.com/office/officeart/2011/layout/CircleProcess"/>
    <dgm:cxn modelId="{45DF012E-A84E-4680-9A82-997CA45EBB2E}" type="presOf" srcId="{A8CDA9FA-CBCC-4440-897A-8E49AFA7B9C4}" destId="{BEDBFB37-87DE-47F6-85D4-AC7CDF7F49D7}" srcOrd="0" destOrd="0" presId="urn:microsoft.com/office/officeart/2011/layout/CircleProcess"/>
    <dgm:cxn modelId="{47579135-CAA7-4C9A-9399-798E524C60A8}" srcId="{2DF17D43-613F-4251-BB42-06CCE1A8FD45}" destId="{72261FEA-CA67-43FB-BFDF-80048AB6A61C}" srcOrd="2" destOrd="0" parTransId="{655A74C3-299D-489E-BEC3-CA3EC004EEF0}" sibTransId="{CCEB2DB7-5741-4804-8098-7A0646E3738E}"/>
    <dgm:cxn modelId="{D861AF3A-B776-46E3-91F3-E862FE801EA9}" type="presOf" srcId="{72261FEA-CA67-43FB-BFDF-80048AB6A61C}" destId="{9EDED06A-12BE-4D2F-BA42-1B9953E930D4}" srcOrd="1" destOrd="0" presId="urn:microsoft.com/office/officeart/2011/layout/CircleProcess"/>
    <dgm:cxn modelId="{93E27264-28A1-432E-BAB3-522FB4AEF50C}" type="presOf" srcId="{EA21FC0A-603A-4357-9159-089B4CB258CD}" destId="{76744BAE-CD94-4489-8529-DCA26CA5A48F}" srcOrd="1" destOrd="0" presId="urn:microsoft.com/office/officeart/2011/layout/CircleProcess"/>
    <dgm:cxn modelId="{AB589F7A-D07E-4D49-BCED-FC4BD12AA641}" srcId="{2DF17D43-613F-4251-BB42-06CCE1A8FD45}" destId="{A8CDA9FA-CBCC-4440-897A-8E49AFA7B9C4}" srcOrd="1" destOrd="0" parTransId="{474AA722-EE89-464F-946F-654A0C7F6C53}" sibTransId="{F0768B00-2D0C-4C99-9508-72D6AB84E938}"/>
    <dgm:cxn modelId="{071503C6-DE1E-4E64-A526-C09B0735E0FA}" type="presOf" srcId="{A8CDA9FA-CBCC-4440-897A-8E49AFA7B9C4}" destId="{ECF4671A-107F-469B-9C9D-764BD9A8503D}" srcOrd="1" destOrd="0" presId="urn:microsoft.com/office/officeart/2011/layout/CircleProcess"/>
    <dgm:cxn modelId="{E8679BE5-29B9-4446-883C-C27DF2BFD732}" type="presOf" srcId="{72261FEA-CA67-43FB-BFDF-80048AB6A61C}" destId="{7441B37F-1768-4A9D-9A74-D60D714C1CAC}" srcOrd="0" destOrd="0" presId="urn:microsoft.com/office/officeart/2011/layout/CircleProcess"/>
    <dgm:cxn modelId="{C11E40EB-9E4D-4DD7-AB30-14F2A95394A2}" type="presOf" srcId="{EA21FC0A-603A-4357-9159-089B4CB258CD}" destId="{268B461D-2671-404F-A7C2-DC3147003D4B}" srcOrd="0" destOrd="0" presId="urn:microsoft.com/office/officeart/2011/layout/CircleProcess"/>
    <dgm:cxn modelId="{23A37B00-A4E0-4CDD-B268-5458191B0D89}" type="presParOf" srcId="{CE0DDC36-7280-4618-AEBC-E5580078C008}" destId="{9AD2DCAC-6528-43B2-8494-E563016E9FCE}" srcOrd="0" destOrd="0" presId="urn:microsoft.com/office/officeart/2011/layout/CircleProcess"/>
    <dgm:cxn modelId="{5FE6FE7D-A185-4F73-BE6D-958027EAC337}" type="presParOf" srcId="{9AD2DCAC-6528-43B2-8494-E563016E9FCE}" destId="{BA2893D4-BF7B-446B-AD97-4F22B1CCCFFD}" srcOrd="0" destOrd="0" presId="urn:microsoft.com/office/officeart/2011/layout/CircleProcess"/>
    <dgm:cxn modelId="{8240881F-C099-485B-98BD-D6FDEE748DD5}" type="presParOf" srcId="{CE0DDC36-7280-4618-AEBC-E5580078C008}" destId="{1A325807-9F79-4805-8E18-4400A3423FAD}" srcOrd="1" destOrd="0" presId="urn:microsoft.com/office/officeart/2011/layout/CircleProcess"/>
    <dgm:cxn modelId="{EB114F48-F8C9-4991-AFDD-7BDE66023842}" type="presParOf" srcId="{1A325807-9F79-4805-8E18-4400A3423FAD}" destId="{7441B37F-1768-4A9D-9A74-D60D714C1CAC}" srcOrd="0" destOrd="0" presId="urn:microsoft.com/office/officeart/2011/layout/CircleProcess"/>
    <dgm:cxn modelId="{5CC756C0-A4BF-4FC6-A507-9D4950A36624}" type="presParOf" srcId="{CE0DDC36-7280-4618-AEBC-E5580078C008}" destId="{9EDED06A-12BE-4D2F-BA42-1B9953E930D4}" srcOrd="2" destOrd="0" presId="urn:microsoft.com/office/officeart/2011/layout/CircleProcess"/>
    <dgm:cxn modelId="{F7E93D8A-822E-4F32-9F4A-08E4766627E5}" type="presParOf" srcId="{CE0DDC36-7280-4618-AEBC-E5580078C008}" destId="{1FA622E8-66B3-4766-94F6-C1293B87DDAA}" srcOrd="3" destOrd="0" presId="urn:microsoft.com/office/officeart/2011/layout/CircleProcess"/>
    <dgm:cxn modelId="{7091D3E9-44D1-4A45-9D8D-E9D2655F762F}" type="presParOf" srcId="{1FA622E8-66B3-4766-94F6-C1293B87DDAA}" destId="{DCB381CD-056C-4DC3-8C17-2F5BC00679A0}" srcOrd="0" destOrd="0" presId="urn:microsoft.com/office/officeart/2011/layout/CircleProcess"/>
    <dgm:cxn modelId="{6B82BC0F-8FEB-455A-847F-2E0D3A968CBF}" type="presParOf" srcId="{CE0DDC36-7280-4618-AEBC-E5580078C008}" destId="{5B98F234-A7AE-4128-AC92-32336EB8D326}" srcOrd="4" destOrd="0" presId="urn:microsoft.com/office/officeart/2011/layout/CircleProcess"/>
    <dgm:cxn modelId="{58D38747-CEF4-4E68-88BF-BBC10F07AAF7}" type="presParOf" srcId="{5B98F234-A7AE-4128-AC92-32336EB8D326}" destId="{BEDBFB37-87DE-47F6-85D4-AC7CDF7F49D7}" srcOrd="0" destOrd="0" presId="urn:microsoft.com/office/officeart/2011/layout/CircleProcess"/>
    <dgm:cxn modelId="{09637B29-A08B-40A3-89EB-841A0CDD1754}" type="presParOf" srcId="{CE0DDC36-7280-4618-AEBC-E5580078C008}" destId="{ECF4671A-107F-469B-9C9D-764BD9A8503D}" srcOrd="5" destOrd="0" presId="urn:microsoft.com/office/officeart/2011/layout/CircleProcess"/>
    <dgm:cxn modelId="{6845AAD1-2A0A-44E7-BDB6-C9A95403D8BE}" type="presParOf" srcId="{CE0DDC36-7280-4618-AEBC-E5580078C008}" destId="{46087B32-8846-4925-B806-43B17B7038AE}" srcOrd="6" destOrd="0" presId="urn:microsoft.com/office/officeart/2011/layout/CircleProcess"/>
    <dgm:cxn modelId="{EB5877D5-265D-4703-B123-819CD745EEF9}" type="presParOf" srcId="{46087B32-8846-4925-B806-43B17B7038AE}" destId="{FDD3A6B0-E63F-47BB-8DE2-8BAB66F643E7}" srcOrd="0" destOrd="0" presId="urn:microsoft.com/office/officeart/2011/layout/CircleProcess"/>
    <dgm:cxn modelId="{A37EFF73-0E3B-43F9-87A2-C0CB6AD9E5A5}" type="presParOf" srcId="{CE0DDC36-7280-4618-AEBC-E5580078C008}" destId="{2B14507B-1A3D-4DBF-A615-6734E58145B5}" srcOrd="7" destOrd="0" presId="urn:microsoft.com/office/officeart/2011/layout/CircleProcess"/>
    <dgm:cxn modelId="{221CF35C-3CC0-42E2-A02D-CC338F1024F6}" type="presParOf" srcId="{2B14507B-1A3D-4DBF-A615-6734E58145B5}" destId="{268B461D-2671-404F-A7C2-DC3147003D4B}" srcOrd="0" destOrd="0" presId="urn:microsoft.com/office/officeart/2011/layout/CircleProcess"/>
    <dgm:cxn modelId="{879535EF-1AD3-4737-B19A-3B57A53C3766}" type="presParOf" srcId="{CE0DDC36-7280-4618-AEBC-E5580078C008}" destId="{76744BAE-CD94-4489-8529-DCA26CA5A48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51BE02-ADD0-4903-A237-3A7A42CF7A44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ECA1D7B-D089-47F7-9D8E-7FF7582E0D8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Initially funded at $215,000</a:t>
          </a:r>
        </a:p>
      </dgm:t>
    </dgm:pt>
    <dgm:pt modelId="{5D826359-1A31-4542-BA86-8E162A1AE3FF}" type="parTrans" cxnId="{2EB4E383-1268-4C27-AAF7-C58B318A7B5E}">
      <dgm:prSet/>
      <dgm:spPr/>
      <dgm:t>
        <a:bodyPr/>
        <a:lstStyle/>
        <a:p>
          <a:endParaRPr lang="en-US"/>
        </a:p>
      </dgm:t>
    </dgm:pt>
    <dgm:pt modelId="{A20D1456-30D3-4DD9-9CAA-042864C82399}" type="sibTrans" cxnId="{2EB4E383-1268-4C27-AAF7-C58B318A7B5E}">
      <dgm:prSet/>
      <dgm:spPr/>
      <dgm:t>
        <a:bodyPr/>
        <a:lstStyle/>
        <a:p>
          <a:endParaRPr lang="en-US"/>
        </a:p>
      </dgm:t>
    </dgm:pt>
    <dgm:pt modelId="{EEC24CE5-EB1D-4F79-9FD3-575AB63D7537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Assisted 895</a:t>
          </a:r>
        </a:p>
      </dgm:t>
    </dgm:pt>
    <dgm:pt modelId="{D9519756-B4C7-4C1F-A945-CE4CC179DB0E}" type="parTrans" cxnId="{DD1FA193-4736-4A06-ADB3-4896BCC08DE7}">
      <dgm:prSet/>
      <dgm:spPr/>
      <dgm:t>
        <a:bodyPr/>
        <a:lstStyle/>
        <a:p>
          <a:endParaRPr lang="en-US"/>
        </a:p>
      </dgm:t>
    </dgm:pt>
    <dgm:pt modelId="{81FDCFCB-D153-488E-87DC-D38D9987EA98}" type="sibTrans" cxnId="{DD1FA193-4736-4A06-ADB3-4896BCC08DE7}">
      <dgm:prSet/>
      <dgm:spPr/>
      <dgm:t>
        <a:bodyPr/>
        <a:lstStyle/>
        <a:p>
          <a:endParaRPr lang="en-US"/>
        </a:p>
      </dgm:t>
    </dgm:pt>
    <dgm:pt modelId="{C9790627-498B-4844-9467-0CF0D19818E3}">
      <dgm:prSet phldrT="[Text]"/>
      <dgm:spPr/>
      <dgm:t>
        <a:bodyPr/>
        <a:lstStyle/>
        <a:p>
          <a:r>
            <a:rPr lang="en-US" dirty="0"/>
            <a:t>Up to $240 in benefits annually </a:t>
          </a:r>
        </a:p>
      </dgm:t>
    </dgm:pt>
    <dgm:pt modelId="{0A06AA32-042E-40B8-8C07-2BC581B81898}" type="parTrans" cxnId="{2D9B7BD0-6781-495B-82F9-2FF5FEC0E79E}">
      <dgm:prSet/>
      <dgm:spPr/>
      <dgm:t>
        <a:bodyPr/>
        <a:lstStyle/>
        <a:p>
          <a:endParaRPr lang="en-US"/>
        </a:p>
      </dgm:t>
    </dgm:pt>
    <dgm:pt modelId="{AB4BDE0B-49B5-4BCE-A995-6394375C19FF}" type="sibTrans" cxnId="{2D9B7BD0-6781-495B-82F9-2FF5FEC0E79E}">
      <dgm:prSet/>
      <dgm:spPr/>
      <dgm:t>
        <a:bodyPr/>
        <a:lstStyle/>
        <a:p>
          <a:endParaRPr lang="en-US"/>
        </a:p>
      </dgm:t>
    </dgm:pt>
    <dgm:pt modelId="{886863A8-B8E9-4C49-988E-C894D241A047}" type="pres">
      <dgm:prSet presAssocID="{EE51BE02-ADD0-4903-A237-3A7A42CF7A44}" presName="Name0" presStyleCnt="0">
        <dgm:presLayoutVars>
          <dgm:dir/>
          <dgm:animLvl val="lvl"/>
          <dgm:resizeHandles val="exact"/>
        </dgm:presLayoutVars>
      </dgm:prSet>
      <dgm:spPr/>
    </dgm:pt>
    <dgm:pt modelId="{9618EC95-9E83-469D-BA33-6277B3C742DA}" type="pres">
      <dgm:prSet presAssocID="{BECA1D7B-D089-47F7-9D8E-7FF7582E0D8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48E5D4E-B975-460C-A62C-9C35E3C3846B}" type="pres">
      <dgm:prSet presAssocID="{A20D1456-30D3-4DD9-9CAA-042864C82399}" presName="parTxOnlySpace" presStyleCnt="0"/>
      <dgm:spPr/>
    </dgm:pt>
    <dgm:pt modelId="{85BA6C0B-2A8D-41E2-B0B0-D204627AC9F0}" type="pres">
      <dgm:prSet presAssocID="{EEC24CE5-EB1D-4F79-9FD3-575AB63D753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573912D-FCF2-417B-95DF-522BD73FDEF5}" type="pres">
      <dgm:prSet presAssocID="{81FDCFCB-D153-488E-87DC-D38D9987EA98}" presName="parTxOnlySpace" presStyleCnt="0"/>
      <dgm:spPr/>
    </dgm:pt>
    <dgm:pt modelId="{29BE3B65-4E6E-4C56-8B4E-D0F894C91DD1}" type="pres">
      <dgm:prSet presAssocID="{C9790627-498B-4844-9467-0CF0D19818E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7FB103-BE96-4532-A845-6476D5D4686D}" type="presOf" srcId="{C9790627-498B-4844-9467-0CF0D19818E3}" destId="{29BE3B65-4E6E-4C56-8B4E-D0F894C91DD1}" srcOrd="0" destOrd="0" presId="urn:microsoft.com/office/officeart/2005/8/layout/chevron1"/>
    <dgm:cxn modelId="{90B84063-C5D2-4E12-B63B-D3EF36C8C9E9}" type="presOf" srcId="{BECA1D7B-D089-47F7-9D8E-7FF7582E0D89}" destId="{9618EC95-9E83-469D-BA33-6277B3C742DA}" srcOrd="0" destOrd="0" presId="urn:microsoft.com/office/officeart/2005/8/layout/chevron1"/>
    <dgm:cxn modelId="{2EB4E383-1268-4C27-AAF7-C58B318A7B5E}" srcId="{EE51BE02-ADD0-4903-A237-3A7A42CF7A44}" destId="{BECA1D7B-D089-47F7-9D8E-7FF7582E0D89}" srcOrd="0" destOrd="0" parTransId="{5D826359-1A31-4542-BA86-8E162A1AE3FF}" sibTransId="{A20D1456-30D3-4DD9-9CAA-042864C82399}"/>
    <dgm:cxn modelId="{DD1FA193-4736-4A06-ADB3-4896BCC08DE7}" srcId="{EE51BE02-ADD0-4903-A237-3A7A42CF7A44}" destId="{EEC24CE5-EB1D-4F79-9FD3-575AB63D7537}" srcOrd="1" destOrd="0" parTransId="{D9519756-B4C7-4C1F-A945-CE4CC179DB0E}" sibTransId="{81FDCFCB-D153-488E-87DC-D38D9987EA98}"/>
    <dgm:cxn modelId="{56A1CCC9-9BFF-4ECD-B6DB-6B5BEEA76F06}" type="presOf" srcId="{EE51BE02-ADD0-4903-A237-3A7A42CF7A44}" destId="{886863A8-B8E9-4C49-988E-C894D241A047}" srcOrd="0" destOrd="0" presId="urn:microsoft.com/office/officeart/2005/8/layout/chevron1"/>
    <dgm:cxn modelId="{2A0D55CD-77D7-4670-A264-7CE5A88E7516}" type="presOf" srcId="{EEC24CE5-EB1D-4F79-9FD3-575AB63D7537}" destId="{85BA6C0B-2A8D-41E2-B0B0-D204627AC9F0}" srcOrd="0" destOrd="0" presId="urn:microsoft.com/office/officeart/2005/8/layout/chevron1"/>
    <dgm:cxn modelId="{2D9B7BD0-6781-495B-82F9-2FF5FEC0E79E}" srcId="{EE51BE02-ADD0-4903-A237-3A7A42CF7A44}" destId="{C9790627-498B-4844-9467-0CF0D19818E3}" srcOrd="2" destOrd="0" parTransId="{0A06AA32-042E-40B8-8C07-2BC581B81898}" sibTransId="{AB4BDE0B-49B5-4BCE-A995-6394375C19FF}"/>
    <dgm:cxn modelId="{50A61E93-B68C-4F9E-9BB7-58DB7B70E487}" type="presParOf" srcId="{886863A8-B8E9-4C49-988E-C894D241A047}" destId="{9618EC95-9E83-469D-BA33-6277B3C742DA}" srcOrd="0" destOrd="0" presId="urn:microsoft.com/office/officeart/2005/8/layout/chevron1"/>
    <dgm:cxn modelId="{8BD687A5-131A-4209-B96E-06662BC53E7B}" type="presParOf" srcId="{886863A8-B8E9-4C49-988E-C894D241A047}" destId="{448E5D4E-B975-460C-A62C-9C35E3C3846B}" srcOrd="1" destOrd="0" presId="urn:microsoft.com/office/officeart/2005/8/layout/chevron1"/>
    <dgm:cxn modelId="{B0ABCF11-A3C1-45F9-BFBD-E9C9EBE149E2}" type="presParOf" srcId="{886863A8-B8E9-4C49-988E-C894D241A047}" destId="{85BA6C0B-2A8D-41E2-B0B0-D204627AC9F0}" srcOrd="2" destOrd="0" presId="urn:microsoft.com/office/officeart/2005/8/layout/chevron1"/>
    <dgm:cxn modelId="{57B1FB0F-CE9A-468E-9FE7-772B25A83010}" type="presParOf" srcId="{886863A8-B8E9-4C49-988E-C894D241A047}" destId="{5573912D-FCF2-417B-95DF-522BD73FDEF5}" srcOrd="3" destOrd="0" presId="urn:microsoft.com/office/officeart/2005/8/layout/chevron1"/>
    <dgm:cxn modelId="{7DA11CBB-2A6F-4D39-9EFD-281C2D2C09E8}" type="presParOf" srcId="{886863A8-B8E9-4C49-988E-C894D241A047}" destId="{29BE3B65-4E6E-4C56-8B4E-D0F894C91DD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A17F2E-65B2-43B8-892F-CDA5A4F6A6E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04FF78-F5E2-4A7C-BD71-7FDD39E25531}">
      <dgm:prSet phldrT="[Text]"/>
      <dgm:spPr/>
      <dgm:t>
        <a:bodyPr/>
        <a:lstStyle/>
        <a:p>
          <a:r>
            <a:rPr lang="en-US" dirty="0"/>
            <a:t>Funded at around $6 million in 2019</a:t>
          </a:r>
        </a:p>
      </dgm:t>
    </dgm:pt>
    <dgm:pt modelId="{92557041-4A70-42C8-9E47-E8850C12148C}" type="parTrans" cxnId="{5CC62D3D-51F2-4EA2-8FCB-DED8DE72EC77}">
      <dgm:prSet/>
      <dgm:spPr/>
      <dgm:t>
        <a:bodyPr/>
        <a:lstStyle/>
        <a:p>
          <a:endParaRPr lang="en-US"/>
        </a:p>
      </dgm:t>
    </dgm:pt>
    <dgm:pt modelId="{D95B387F-276B-4AFC-A051-618C8938475D}" type="sibTrans" cxnId="{5CC62D3D-51F2-4EA2-8FCB-DED8DE72EC77}">
      <dgm:prSet/>
      <dgm:spPr/>
      <dgm:t>
        <a:bodyPr/>
        <a:lstStyle/>
        <a:p>
          <a:endParaRPr lang="en-US"/>
        </a:p>
      </dgm:t>
    </dgm:pt>
    <dgm:pt modelId="{274D7A0A-A416-4109-BFFF-F16B7F8159D1}">
      <dgm:prSet phldrT="[Text]"/>
      <dgm:spPr/>
      <dgm:t>
        <a:bodyPr/>
        <a:lstStyle/>
        <a:p>
          <a:r>
            <a:rPr lang="en-US" dirty="0"/>
            <a:t>Assisted 5,500 in Detroit in 2019 and more outside of Detroit</a:t>
          </a:r>
        </a:p>
      </dgm:t>
    </dgm:pt>
    <dgm:pt modelId="{53933668-109A-47A5-B9BC-0AAF2B6B0C8A}" type="parTrans" cxnId="{91F89221-F696-4DB2-A35B-C483697CE9CE}">
      <dgm:prSet/>
      <dgm:spPr/>
      <dgm:t>
        <a:bodyPr/>
        <a:lstStyle/>
        <a:p>
          <a:endParaRPr lang="en-US"/>
        </a:p>
      </dgm:t>
    </dgm:pt>
    <dgm:pt modelId="{AF3D8801-9302-433D-ABD3-4CA31EB4A3C1}" type="sibTrans" cxnId="{91F89221-F696-4DB2-A35B-C483697CE9CE}">
      <dgm:prSet/>
      <dgm:spPr/>
      <dgm:t>
        <a:bodyPr/>
        <a:lstStyle/>
        <a:p>
          <a:endParaRPr lang="en-US"/>
        </a:p>
      </dgm:t>
    </dgm:pt>
    <dgm:pt modelId="{5E70AF37-9D31-4E10-B04B-EB11031135B1}">
      <dgm:prSet phldrT="[Text]"/>
      <dgm:spPr/>
      <dgm:t>
        <a:bodyPr/>
        <a:lstStyle/>
        <a:p>
          <a:r>
            <a:rPr lang="en-US" dirty="0"/>
            <a:t>Average benefit: $300</a:t>
          </a:r>
        </a:p>
      </dgm:t>
    </dgm:pt>
    <dgm:pt modelId="{BB6A08DD-E4DE-4534-9B47-8A5597B21729}" type="parTrans" cxnId="{A6B57375-C9F9-4306-9B5D-5436CBEF87B3}">
      <dgm:prSet/>
      <dgm:spPr/>
      <dgm:t>
        <a:bodyPr/>
        <a:lstStyle/>
        <a:p>
          <a:endParaRPr lang="en-US"/>
        </a:p>
      </dgm:t>
    </dgm:pt>
    <dgm:pt modelId="{301F707C-CD58-4EFE-9C17-8E24470712E5}" type="sibTrans" cxnId="{A6B57375-C9F9-4306-9B5D-5436CBEF87B3}">
      <dgm:prSet/>
      <dgm:spPr/>
      <dgm:t>
        <a:bodyPr/>
        <a:lstStyle/>
        <a:p>
          <a:endParaRPr lang="en-US"/>
        </a:p>
      </dgm:t>
    </dgm:pt>
    <dgm:pt modelId="{E0F4EF18-FFA8-4CC1-9CD0-84DAA684FD89}" type="pres">
      <dgm:prSet presAssocID="{36A17F2E-65B2-43B8-892F-CDA5A4F6A6E8}" presName="Name0" presStyleCnt="0">
        <dgm:presLayoutVars>
          <dgm:dir/>
          <dgm:resizeHandles val="exact"/>
        </dgm:presLayoutVars>
      </dgm:prSet>
      <dgm:spPr/>
    </dgm:pt>
    <dgm:pt modelId="{DBBC88D4-3F17-45B2-A61A-4468D289962E}" type="pres">
      <dgm:prSet presAssocID="{D604FF78-F5E2-4A7C-BD71-7FDD39E25531}" presName="node" presStyleLbl="node1" presStyleIdx="0" presStyleCnt="3" custLinFactNeighborX="-512" custLinFactNeighborY="-109">
        <dgm:presLayoutVars>
          <dgm:bulletEnabled val="1"/>
        </dgm:presLayoutVars>
      </dgm:prSet>
      <dgm:spPr/>
    </dgm:pt>
    <dgm:pt modelId="{6270F56A-6C2F-4843-958B-D87A9B80BACE}" type="pres">
      <dgm:prSet presAssocID="{D95B387F-276B-4AFC-A051-618C8938475D}" presName="sibTrans" presStyleCnt="0"/>
      <dgm:spPr/>
    </dgm:pt>
    <dgm:pt modelId="{5C5AD6FC-2C9D-4303-8659-284B1826E070}" type="pres">
      <dgm:prSet presAssocID="{274D7A0A-A416-4109-BFFF-F16B7F8159D1}" presName="node" presStyleLbl="node1" presStyleIdx="1" presStyleCnt="3">
        <dgm:presLayoutVars>
          <dgm:bulletEnabled val="1"/>
        </dgm:presLayoutVars>
      </dgm:prSet>
      <dgm:spPr/>
    </dgm:pt>
    <dgm:pt modelId="{824F7180-1FD1-4911-9DB0-D2B14B6586B9}" type="pres">
      <dgm:prSet presAssocID="{AF3D8801-9302-433D-ABD3-4CA31EB4A3C1}" presName="sibTrans" presStyleCnt="0"/>
      <dgm:spPr/>
    </dgm:pt>
    <dgm:pt modelId="{51D94E7F-3A29-481E-8632-F5222B800261}" type="pres">
      <dgm:prSet presAssocID="{5E70AF37-9D31-4E10-B04B-EB11031135B1}" presName="node" presStyleLbl="node1" presStyleIdx="2" presStyleCnt="3">
        <dgm:presLayoutVars>
          <dgm:bulletEnabled val="1"/>
        </dgm:presLayoutVars>
      </dgm:prSet>
      <dgm:spPr/>
    </dgm:pt>
  </dgm:ptLst>
  <dgm:cxnLst>
    <dgm:cxn modelId="{81EEDD05-1138-4008-9768-A405D90F4953}" type="presOf" srcId="{5E70AF37-9D31-4E10-B04B-EB11031135B1}" destId="{51D94E7F-3A29-481E-8632-F5222B800261}" srcOrd="0" destOrd="0" presId="urn:microsoft.com/office/officeart/2005/8/layout/hList6"/>
    <dgm:cxn modelId="{91F89221-F696-4DB2-A35B-C483697CE9CE}" srcId="{36A17F2E-65B2-43B8-892F-CDA5A4F6A6E8}" destId="{274D7A0A-A416-4109-BFFF-F16B7F8159D1}" srcOrd="1" destOrd="0" parTransId="{53933668-109A-47A5-B9BC-0AAF2B6B0C8A}" sibTransId="{AF3D8801-9302-433D-ABD3-4CA31EB4A3C1}"/>
    <dgm:cxn modelId="{5CC62D3D-51F2-4EA2-8FCB-DED8DE72EC77}" srcId="{36A17F2E-65B2-43B8-892F-CDA5A4F6A6E8}" destId="{D604FF78-F5E2-4A7C-BD71-7FDD39E25531}" srcOrd="0" destOrd="0" parTransId="{92557041-4A70-42C8-9E47-E8850C12148C}" sibTransId="{D95B387F-276B-4AFC-A051-618C8938475D}"/>
    <dgm:cxn modelId="{AAF97942-6CD1-40C4-A8E7-6A76D048F223}" type="presOf" srcId="{D604FF78-F5E2-4A7C-BD71-7FDD39E25531}" destId="{DBBC88D4-3F17-45B2-A61A-4468D289962E}" srcOrd="0" destOrd="0" presId="urn:microsoft.com/office/officeart/2005/8/layout/hList6"/>
    <dgm:cxn modelId="{A6B57375-C9F9-4306-9B5D-5436CBEF87B3}" srcId="{36A17F2E-65B2-43B8-892F-CDA5A4F6A6E8}" destId="{5E70AF37-9D31-4E10-B04B-EB11031135B1}" srcOrd="2" destOrd="0" parTransId="{BB6A08DD-E4DE-4534-9B47-8A5597B21729}" sibTransId="{301F707C-CD58-4EFE-9C17-8E24470712E5}"/>
    <dgm:cxn modelId="{7F471CD7-E6FD-4116-A6DE-3AEA40FD6F3B}" type="presOf" srcId="{274D7A0A-A416-4109-BFFF-F16B7F8159D1}" destId="{5C5AD6FC-2C9D-4303-8659-284B1826E070}" srcOrd="0" destOrd="0" presId="urn:microsoft.com/office/officeart/2005/8/layout/hList6"/>
    <dgm:cxn modelId="{680B54FA-8DC9-4B6E-9CE1-6FF4A24D8470}" type="presOf" srcId="{36A17F2E-65B2-43B8-892F-CDA5A4F6A6E8}" destId="{E0F4EF18-FFA8-4CC1-9CD0-84DAA684FD89}" srcOrd="0" destOrd="0" presId="urn:microsoft.com/office/officeart/2005/8/layout/hList6"/>
    <dgm:cxn modelId="{E503BAEB-2760-4F67-B672-697BE7FA7C11}" type="presParOf" srcId="{E0F4EF18-FFA8-4CC1-9CD0-84DAA684FD89}" destId="{DBBC88D4-3F17-45B2-A61A-4468D289962E}" srcOrd="0" destOrd="0" presId="urn:microsoft.com/office/officeart/2005/8/layout/hList6"/>
    <dgm:cxn modelId="{6ACFCFC9-D40A-462E-8CF7-C170396986B4}" type="presParOf" srcId="{E0F4EF18-FFA8-4CC1-9CD0-84DAA684FD89}" destId="{6270F56A-6C2F-4843-958B-D87A9B80BACE}" srcOrd="1" destOrd="0" presId="urn:microsoft.com/office/officeart/2005/8/layout/hList6"/>
    <dgm:cxn modelId="{EF9CD4A3-6D95-4AE4-B891-AF8D7EE8A622}" type="presParOf" srcId="{E0F4EF18-FFA8-4CC1-9CD0-84DAA684FD89}" destId="{5C5AD6FC-2C9D-4303-8659-284B1826E070}" srcOrd="2" destOrd="0" presId="urn:microsoft.com/office/officeart/2005/8/layout/hList6"/>
    <dgm:cxn modelId="{F6DD68E5-DCC9-4058-A4A7-21B5C1BE808D}" type="presParOf" srcId="{E0F4EF18-FFA8-4CC1-9CD0-84DAA684FD89}" destId="{824F7180-1FD1-4911-9DB0-D2B14B6586B9}" srcOrd="3" destOrd="0" presId="urn:microsoft.com/office/officeart/2005/8/layout/hList6"/>
    <dgm:cxn modelId="{A0937739-E4AB-4894-BC37-8C9C76F1800E}" type="presParOf" srcId="{E0F4EF18-FFA8-4CC1-9CD0-84DAA684FD89}" destId="{51D94E7F-3A29-481E-8632-F5222B80026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F49BC-62F7-4140-8C19-AFF97CC37BB0}">
      <dsp:nvSpPr>
        <dsp:cNvPr id="0" name=""/>
        <dsp:cNvSpPr/>
      </dsp:nvSpPr>
      <dsp:spPr>
        <a:xfrm rot="5400000">
          <a:off x="-344867" y="348206"/>
          <a:ext cx="2299114" cy="16093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Source of Water</a:t>
          </a:r>
        </a:p>
      </dsp:txBody>
      <dsp:txXfrm rot="-5400000">
        <a:off x="0" y="808029"/>
        <a:ext cx="1609380" cy="689734"/>
      </dsp:txXfrm>
    </dsp:sp>
    <dsp:sp modelId="{75CB0816-D952-4798-B898-5B19426D4D01}">
      <dsp:nvSpPr>
        <dsp:cNvPr id="0" name=""/>
        <dsp:cNvSpPr/>
      </dsp:nvSpPr>
      <dsp:spPr>
        <a:xfrm rot="5400000">
          <a:off x="3753122" y="-2140403"/>
          <a:ext cx="1494424" cy="5781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Water system: 90%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Private well: 10%</a:t>
          </a:r>
        </a:p>
      </dsp:txBody>
      <dsp:txXfrm rot="-5400000">
        <a:off x="1609380" y="76291"/>
        <a:ext cx="5708956" cy="1348520"/>
      </dsp:txXfrm>
    </dsp:sp>
    <dsp:sp modelId="{DA5D60C0-FB70-4BA0-894C-822849EFC8F2}">
      <dsp:nvSpPr>
        <dsp:cNvPr id="0" name=""/>
        <dsp:cNvSpPr/>
      </dsp:nvSpPr>
      <dsp:spPr>
        <a:xfrm rot="5400000">
          <a:off x="-344867" y="2362217"/>
          <a:ext cx="2299114" cy="16093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Sewer System</a:t>
          </a:r>
        </a:p>
      </dsp:txBody>
      <dsp:txXfrm rot="-5400000">
        <a:off x="0" y="2822040"/>
        <a:ext cx="1609380" cy="689734"/>
      </dsp:txXfrm>
    </dsp:sp>
    <dsp:sp modelId="{3C6B60AB-C920-46CE-93C7-0825244AF443}">
      <dsp:nvSpPr>
        <dsp:cNvPr id="0" name=""/>
        <dsp:cNvSpPr/>
      </dsp:nvSpPr>
      <dsp:spPr>
        <a:xfrm rot="5400000">
          <a:off x="3753122" y="-126391"/>
          <a:ext cx="1494424" cy="5781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Public system: 80%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Household system: 20%</a:t>
          </a:r>
        </a:p>
      </dsp:txBody>
      <dsp:txXfrm rot="-5400000">
        <a:off x="1609380" y="2090303"/>
        <a:ext cx="5708956" cy="13485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D520B-7382-4C35-8BC8-335AFBDA9811}">
      <dsp:nvSpPr>
        <dsp:cNvPr id="0" name=""/>
        <dsp:cNvSpPr/>
      </dsp:nvSpPr>
      <dsp:spPr>
        <a:xfrm>
          <a:off x="2503550" y="3568"/>
          <a:ext cx="1675251" cy="1675251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FF1C69-C97E-4B59-81C5-DF74CF4E2F51}">
      <dsp:nvSpPr>
        <dsp:cNvPr id="0" name=""/>
        <dsp:cNvSpPr/>
      </dsp:nvSpPr>
      <dsp:spPr>
        <a:xfrm>
          <a:off x="1840188" y="235587"/>
          <a:ext cx="301545" cy="30154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D01A9E-2A07-4568-B3FD-326B6A81BEA2}">
      <dsp:nvSpPr>
        <dsp:cNvPr id="0" name=""/>
        <dsp:cNvSpPr/>
      </dsp:nvSpPr>
      <dsp:spPr>
        <a:xfrm>
          <a:off x="2733570" y="73929"/>
          <a:ext cx="1612941" cy="30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733570" y="73929"/>
        <a:ext cx="1612941" cy="301545"/>
      </dsp:txXfrm>
    </dsp:sp>
    <dsp:sp modelId="{FAAD1975-7230-4590-A8A4-46BAFB522F15}">
      <dsp:nvSpPr>
        <dsp:cNvPr id="0" name=""/>
        <dsp:cNvSpPr/>
      </dsp:nvSpPr>
      <dsp:spPr>
        <a:xfrm>
          <a:off x="2733570" y="375474"/>
          <a:ext cx="1612941" cy="19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733570" y="375474"/>
        <a:ext cx="1612941" cy="192645"/>
      </dsp:txXfrm>
    </dsp:sp>
    <dsp:sp modelId="{6C635D90-8B4E-4D74-89A1-6EA75B721974}">
      <dsp:nvSpPr>
        <dsp:cNvPr id="0" name=""/>
        <dsp:cNvSpPr/>
      </dsp:nvSpPr>
      <dsp:spPr>
        <a:xfrm>
          <a:off x="2503550" y="1514797"/>
          <a:ext cx="1675251" cy="1675251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2141C25-C79E-4578-8407-C15DBEB68BD2}">
      <dsp:nvSpPr>
        <dsp:cNvPr id="0" name=""/>
        <dsp:cNvSpPr/>
      </dsp:nvSpPr>
      <dsp:spPr>
        <a:xfrm>
          <a:off x="1868569" y="1548088"/>
          <a:ext cx="301545" cy="30154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EB4BFA-E6CE-448D-B89B-B0173F6023D9}">
      <dsp:nvSpPr>
        <dsp:cNvPr id="0" name=""/>
        <dsp:cNvSpPr/>
      </dsp:nvSpPr>
      <dsp:spPr>
        <a:xfrm>
          <a:off x="2733570" y="1585157"/>
          <a:ext cx="1612941" cy="30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733570" y="1585157"/>
        <a:ext cx="1612941" cy="301545"/>
      </dsp:txXfrm>
    </dsp:sp>
    <dsp:sp modelId="{428C421E-CB8D-4694-BF17-3411BFEA5AEE}">
      <dsp:nvSpPr>
        <dsp:cNvPr id="0" name=""/>
        <dsp:cNvSpPr/>
      </dsp:nvSpPr>
      <dsp:spPr>
        <a:xfrm>
          <a:off x="2733570" y="1886702"/>
          <a:ext cx="1612941" cy="19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733570" y="1886702"/>
        <a:ext cx="1612941" cy="192645"/>
      </dsp:txXfrm>
    </dsp:sp>
    <dsp:sp modelId="{474344BD-B48D-46D8-A4C1-7681B7EFA594}">
      <dsp:nvSpPr>
        <dsp:cNvPr id="0" name=""/>
        <dsp:cNvSpPr/>
      </dsp:nvSpPr>
      <dsp:spPr>
        <a:xfrm>
          <a:off x="2131858" y="2076653"/>
          <a:ext cx="69154" cy="69154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37B871-05CF-40E7-AA7A-9165731DEE46}">
      <dsp:nvSpPr>
        <dsp:cNvPr id="0" name=""/>
        <dsp:cNvSpPr/>
      </dsp:nvSpPr>
      <dsp:spPr>
        <a:xfrm>
          <a:off x="2733570" y="2148503"/>
          <a:ext cx="1612941" cy="19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733570" y="2148503"/>
        <a:ext cx="1612941" cy="192645"/>
      </dsp:txXfrm>
    </dsp:sp>
    <dsp:sp modelId="{0BB47157-7D3E-480D-AA56-FBBCBF4C6B93}">
      <dsp:nvSpPr>
        <dsp:cNvPr id="0" name=""/>
        <dsp:cNvSpPr/>
      </dsp:nvSpPr>
      <dsp:spPr>
        <a:xfrm>
          <a:off x="2503550" y="3026025"/>
          <a:ext cx="1675251" cy="1675251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BB09615-4BB4-4040-BF9D-F69D2AF5F1CB}">
      <dsp:nvSpPr>
        <dsp:cNvPr id="0" name=""/>
        <dsp:cNvSpPr/>
      </dsp:nvSpPr>
      <dsp:spPr>
        <a:xfrm>
          <a:off x="2127479" y="3139136"/>
          <a:ext cx="301545" cy="30154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A26BA4-4B84-4C5F-925D-E2C029304BB3}">
      <dsp:nvSpPr>
        <dsp:cNvPr id="0" name=""/>
        <dsp:cNvSpPr/>
      </dsp:nvSpPr>
      <dsp:spPr>
        <a:xfrm>
          <a:off x="2733570" y="3096385"/>
          <a:ext cx="1612941" cy="30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733570" y="3096385"/>
        <a:ext cx="1612941" cy="301545"/>
      </dsp:txXfrm>
    </dsp:sp>
    <dsp:sp modelId="{7DBEA216-575B-4284-ABA3-8B1E16A4E71D}">
      <dsp:nvSpPr>
        <dsp:cNvPr id="0" name=""/>
        <dsp:cNvSpPr/>
      </dsp:nvSpPr>
      <dsp:spPr>
        <a:xfrm>
          <a:off x="2733570" y="3397931"/>
          <a:ext cx="1612941" cy="19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733570" y="3397931"/>
        <a:ext cx="1612941" cy="1926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83EB2-24A8-478A-80C6-13CCB02A6137}">
      <dsp:nvSpPr>
        <dsp:cNvPr id="0" name=""/>
        <dsp:cNvSpPr/>
      </dsp:nvSpPr>
      <dsp:spPr>
        <a:xfrm>
          <a:off x="328543" y="2109"/>
          <a:ext cx="5534071" cy="50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28543" y="2109"/>
        <a:ext cx="5534071" cy="503097"/>
      </dsp:txXfrm>
    </dsp:sp>
    <dsp:sp modelId="{4449A76E-4C67-431B-BC7F-5F591ED08DD8}">
      <dsp:nvSpPr>
        <dsp:cNvPr id="0" name=""/>
        <dsp:cNvSpPr/>
      </dsp:nvSpPr>
      <dsp:spPr>
        <a:xfrm>
          <a:off x="328543" y="505206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063B1-31A9-41F8-A619-598DB1103B67}">
      <dsp:nvSpPr>
        <dsp:cNvPr id="0" name=""/>
        <dsp:cNvSpPr/>
      </dsp:nvSpPr>
      <dsp:spPr>
        <a:xfrm>
          <a:off x="1106387" y="505206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B6C9A-7F44-4AA0-8457-72E6A1F50335}">
      <dsp:nvSpPr>
        <dsp:cNvPr id="0" name=""/>
        <dsp:cNvSpPr/>
      </dsp:nvSpPr>
      <dsp:spPr>
        <a:xfrm>
          <a:off x="1884847" y="505206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205A2-FD44-47D3-B14F-5318B50AB30D}">
      <dsp:nvSpPr>
        <dsp:cNvPr id="0" name=""/>
        <dsp:cNvSpPr/>
      </dsp:nvSpPr>
      <dsp:spPr>
        <a:xfrm>
          <a:off x="2662691" y="505206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2BE63-9B0E-4FAC-A529-A1147D469B1A}">
      <dsp:nvSpPr>
        <dsp:cNvPr id="0" name=""/>
        <dsp:cNvSpPr/>
      </dsp:nvSpPr>
      <dsp:spPr>
        <a:xfrm>
          <a:off x="3441151" y="505206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05D66-5095-45DF-9576-DD57BC39CF1B}">
      <dsp:nvSpPr>
        <dsp:cNvPr id="0" name=""/>
        <dsp:cNvSpPr/>
      </dsp:nvSpPr>
      <dsp:spPr>
        <a:xfrm>
          <a:off x="4218995" y="505206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DC438-21B5-47AD-BA05-374E448B6744}">
      <dsp:nvSpPr>
        <dsp:cNvPr id="0" name=""/>
        <dsp:cNvSpPr/>
      </dsp:nvSpPr>
      <dsp:spPr>
        <a:xfrm>
          <a:off x="4997454" y="505206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BCA71-787D-4084-B25F-A422F3B30BFB}">
      <dsp:nvSpPr>
        <dsp:cNvPr id="0" name=""/>
        <dsp:cNvSpPr/>
      </dsp:nvSpPr>
      <dsp:spPr>
        <a:xfrm>
          <a:off x="328543" y="607689"/>
          <a:ext cx="5606014" cy="819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State Law: Permits municipal assistance programs </a:t>
          </a:r>
        </a:p>
      </dsp:txBody>
      <dsp:txXfrm>
        <a:off x="328543" y="607689"/>
        <a:ext cx="5606014" cy="819862"/>
      </dsp:txXfrm>
    </dsp:sp>
    <dsp:sp modelId="{D25E6D96-5003-43FB-AE41-72061D678880}">
      <dsp:nvSpPr>
        <dsp:cNvPr id="0" name=""/>
        <dsp:cNvSpPr/>
      </dsp:nvSpPr>
      <dsp:spPr>
        <a:xfrm>
          <a:off x="328543" y="1618541"/>
          <a:ext cx="5534071" cy="50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28543" y="1618541"/>
        <a:ext cx="5534071" cy="503097"/>
      </dsp:txXfrm>
    </dsp:sp>
    <dsp:sp modelId="{F76C8A99-A5DE-41F9-8674-D3DBA6968FA7}">
      <dsp:nvSpPr>
        <dsp:cNvPr id="0" name=""/>
        <dsp:cNvSpPr/>
      </dsp:nvSpPr>
      <dsp:spPr>
        <a:xfrm>
          <a:off x="328543" y="2121638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A06B5-22DF-4EDD-8E79-5C216F1C0D8C}">
      <dsp:nvSpPr>
        <dsp:cNvPr id="0" name=""/>
        <dsp:cNvSpPr/>
      </dsp:nvSpPr>
      <dsp:spPr>
        <a:xfrm>
          <a:off x="1106387" y="2121638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82F73-88F0-4EE0-8B3B-04B2C5FEDDCF}">
      <dsp:nvSpPr>
        <dsp:cNvPr id="0" name=""/>
        <dsp:cNvSpPr/>
      </dsp:nvSpPr>
      <dsp:spPr>
        <a:xfrm>
          <a:off x="1884847" y="2121638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DA331-2AFD-405E-A329-D34030CCBE0A}">
      <dsp:nvSpPr>
        <dsp:cNvPr id="0" name=""/>
        <dsp:cNvSpPr/>
      </dsp:nvSpPr>
      <dsp:spPr>
        <a:xfrm>
          <a:off x="2662691" y="2121638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5556F-BB7A-4B55-8BFB-86A2FC0189F3}">
      <dsp:nvSpPr>
        <dsp:cNvPr id="0" name=""/>
        <dsp:cNvSpPr/>
      </dsp:nvSpPr>
      <dsp:spPr>
        <a:xfrm>
          <a:off x="3441151" y="2121638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DFD74-0744-4133-A1EE-52EF1B2F8EAF}">
      <dsp:nvSpPr>
        <dsp:cNvPr id="0" name=""/>
        <dsp:cNvSpPr/>
      </dsp:nvSpPr>
      <dsp:spPr>
        <a:xfrm>
          <a:off x="4218995" y="2121638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BF700-F4F7-48D2-ABC1-B1D48022428E}">
      <dsp:nvSpPr>
        <dsp:cNvPr id="0" name=""/>
        <dsp:cNvSpPr/>
      </dsp:nvSpPr>
      <dsp:spPr>
        <a:xfrm>
          <a:off x="4997454" y="2121638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39091-8649-4C52-BF94-7869F8130830}">
      <dsp:nvSpPr>
        <dsp:cNvPr id="0" name=""/>
        <dsp:cNvSpPr/>
      </dsp:nvSpPr>
      <dsp:spPr>
        <a:xfrm>
          <a:off x="328543" y="2224121"/>
          <a:ext cx="5606014" cy="819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Established by Portland City Council </a:t>
          </a:r>
        </a:p>
      </dsp:txBody>
      <dsp:txXfrm>
        <a:off x="328543" y="2224121"/>
        <a:ext cx="5606014" cy="819862"/>
      </dsp:txXfrm>
    </dsp:sp>
    <dsp:sp modelId="{80A9228A-0DE4-4A55-BB66-43EAA0038B2F}">
      <dsp:nvSpPr>
        <dsp:cNvPr id="0" name=""/>
        <dsp:cNvSpPr/>
      </dsp:nvSpPr>
      <dsp:spPr>
        <a:xfrm>
          <a:off x="328543" y="3234973"/>
          <a:ext cx="5534071" cy="50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2017 Program Statistics:</a:t>
          </a:r>
        </a:p>
      </dsp:txBody>
      <dsp:txXfrm>
        <a:off x="328543" y="3234973"/>
        <a:ext cx="5534071" cy="503097"/>
      </dsp:txXfrm>
    </dsp:sp>
    <dsp:sp modelId="{B77555C2-BBF2-47BA-A87E-3BCE0519EBBD}">
      <dsp:nvSpPr>
        <dsp:cNvPr id="0" name=""/>
        <dsp:cNvSpPr/>
      </dsp:nvSpPr>
      <dsp:spPr>
        <a:xfrm>
          <a:off x="328543" y="3738070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9206D-6334-4ECF-A832-537678E7ACF0}">
      <dsp:nvSpPr>
        <dsp:cNvPr id="0" name=""/>
        <dsp:cNvSpPr/>
      </dsp:nvSpPr>
      <dsp:spPr>
        <a:xfrm>
          <a:off x="1106387" y="3738070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CF13A-5177-43C7-9DFC-B32ECCC99EDE}">
      <dsp:nvSpPr>
        <dsp:cNvPr id="0" name=""/>
        <dsp:cNvSpPr/>
      </dsp:nvSpPr>
      <dsp:spPr>
        <a:xfrm>
          <a:off x="1884847" y="3738070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063EE-1B1F-48B6-9A00-7F7BE4D81831}">
      <dsp:nvSpPr>
        <dsp:cNvPr id="0" name=""/>
        <dsp:cNvSpPr/>
      </dsp:nvSpPr>
      <dsp:spPr>
        <a:xfrm>
          <a:off x="2662691" y="3738070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5A81E-8DA8-4B0E-886F-54690D68C25B}">
      <dsp:nvSpPr>
        <dsp:cNvPr id="0" name=""/>
        <dsp:cNvSpPr/>
      </dsp:nvSpPr>
      <dsp:spPr>
        <a:xfrm>
          <a:off x="3441151" y="3738070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DDD37-4945-4DC1-B75E-63E331BCD14F}">
      <dsp:nvSpPr>
        <dsp:cNvPr id="0" name=""/>
        <dsp:cNvSpPr/>
      </dsp:nvSpPr>
      <dsp:spPr>
        <a:xfrm>
          <a:off x="4218995" y="3738070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E0478-F55F-4AAB-A17F-C72E4982F959}">
      <dsp:nvSpPr>
        <dsp:cNvPr id="0" name=""/>
        <dsp:cNvSpPr/>
      </dsp:nvSpPr>
      <dsp:spPr>
        <a:xfrm>
          <a:off x="4997454" y="3738070"/>
          <a:ext cx="1294972" cy="102482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93BF0-798C-46B0-93B9-D3DDBA0C0811}">
      <dsp:nvSpPr>
        <dsp:cNvPr id="0" name=""/>
        <dsp:cNvSpPr/>
      </dsp:nvSpPr>
      <dsp:spPr>
        <a:xfrm>
          <a:off x="328543" y="3840553"/>
          <a:ext cx="5606014" cy="819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28543" y="3840553"/>
        <a:ext cx="5606014" cy="819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781C2-5ADC-4A41-AEB9-7D549C964A7B}">
      <dsp:nvSpPr>
        <dsp:cNvPr id="0" name=""/>
        <dsp:cNvSpPr/>
      </dsp:nvSpPr>
      <dsp:spPr>
        <a:xfrm>
          <a:off x="0" y="0"/>
          <a:ext cx="5904516" cy="129762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State Law: Permits municipal assistance programs</a:t>
          </a:r>
        </a:p>
      </dsp:txBody>
      <dsp:txXfrm>
        <a:off x="38006" y="38006"/>
        <a:ext cx="4504277" cy="1221613"/>
      </dsp:txXfrm>
    </dsp:sp>
    <dsp:sp modelId="{20869513-5D9F-451C-A2F3-A8EC8CE679FA}">
      <dsp:nvSpPr>
        <dsp:cNvPr id="0" name=""/>
        <dsp:cNvSpPr/>
      </dsp:nvSpPr>
      <dsp:spPr>
        <a:xfrm>
          <a:off x="520986" y="1513896"/>
          <a:ext cx="5904516" cy="129762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Mandated by the City Government </a:t>
          </a:r>
        </a:p>
      </dsp:txBody>
      <dsp:txXfrm>
        <a:off x="558992" y="1551902"/>
        <a:ext cx="4464061" cy="1221613"/>
      </dsp:txXfrm>
    </dsp:sp>
    <dsp:sp modelId="{708F654F-CE11-4BF6-82BC-069CC4D02A53}">
      <dsp:nvSpPr>
        <dsp:cNvPr id="0" name=""/>
        <dsp:cNvSpPr/>
      </dsp:nvSpPr>
      <dsp:spPr>
        <a:xfrm>
          <a:off x="1041973" y="3027793"/>
          <a:ext cx="5904516" cy="129762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</a:endParaRPr>
        </a:p>
      </dsp:txBody>
      <dsp:txXfrm>
        <a:off x="1079979" y="3065799"/>
        <a:ext cx="4464061" cy="1221613"/>
      </dsp:txXfrm>
    </dsp:sp>
    <dsp:sp modelId="{EC6CE40A-22EE-40E0-9F5B-B8C62E3D5685}">
      <dsp:nvSpPr>
        <dsp:cNvPr id="0" name=""/>
        <dsp:cNvSpPr/>
      </dsp:nvSpPr>
      <dsp:spPr>
        <a:xfrm>
          <a:off x="5061059" y="984032"/>
          <a:ext cx="843456" cy="843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50837" y="984032"/>
        <a:ext cx="463900" cy="634701"/>
      </dsp:txXfrm>
    </dsp:sp>
    <dsp:sp modelId="{342B9235-1548-41BB-A1D8-EBFDE697A810}">
      <dsp:nvSpPr>
        <dsp:cNvPr id="0" name=""/>
        <dsp:cNvSpPr/>
      </dsp:nvSpPr>
      <dsp:spPr>
        <a:xfrm>
          <a:off x="5582046" y="2489278"/>
          <a:ext cx="843456" cy="843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71824" y="2489278"/>
        <a:ext cx="463900" cy="6347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BCB1D-2574-4543-94A6-B3BCBDB742EB}">
      <dsp:nvSpPr>
        <dsp:cNvPr id="0" name=""/>
        <dsp:cNvSpPr/>
      </dsp:nvSpPr>
      <dsp:spPr>
        <a:xfrm>
          <a:off x="-5634362" y="-862662"/>
          <a:ext cx="6709407" cy="6709407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F5299-0FB0-4FA6-ABF1-132E8CABB3E2}">
      <dsp:nvSpPr>
        <dsp:cNvPr id="0" name=""/>
        <dsp:cNvSpPr/>
      </dsp:nvSpPr>
      <dsp:spPr>
        <a:xfrm>
          <a:off x="691790" y="498408"/>
          <a:ext cx="6588604" cy="996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22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/>
              </a:solidFill>
            </a:rPr>
            <a:t>State/Municipal Law: Encouraged by Public Utilities Commission, discouraged for municipal providers </a:t>
          </a:r>
        </a:p>
      </dsp:txBody>
      <dsp:txXfrm>
        <a:off x="691790" y="498408"/>
        <a:ext cx="6588604" cy="996816"/>
      </dsp:txXfrm>
    </dsp:sp>
    <dsp:sp modelId="{AFF17EAE-60CD-41FC-9D0A-BD8A2BA45A1D}">
      <dsp:nvSpPr>
        <dsp:cNvPr id="0" name=""/>
        <dsp:cNvSpPr/>
      </dsp:nvSpPr>
      <dsp:spPr>
        <a:xfrm>
          <a:off x="68780" y="373806"/>
          <a:ext cx="1246020" cy="1246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59C08-B1DF-4AFA-8C7A-EA56EBA22C71}">
      <dsp:nvSpPr>
        <dsp:cNvPr id="0" name=""/>
        <dsp:cNvSpPr/>
      </dsp:nvSpPr>
      <dsp:spPr>
        <a:xfrm>
          <a:off x="1054133" y="1993633"/>
          <a:ext cx="6226262" cy="996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22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/>
              </a:solidFill>
            </a:rPr>
            <a:t>$10 million in benefits provided in 2017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/>
              </a:solidFill>
            </a:rPr>
            <a:t>81,804 households assisted in 2017</a:t>
          </a:r>
        </a:p>
      </dsp:txBody>
      <dsp:txXfrm>
        <a:off x="1054133" y="1993633"/>
        <a:ext cx="6226262" cy="996816"/>
      </dsp:txXfrm>
    </dsp:sp>
    <dsp:sp modelId="{353785C6-D5C2-44E2-A4A4-456A2C04123B}">
      <dsp:nvSpPr>
        <dsp:cNvPr id="0" name=""/>
        <dsp:cNvSpPr/>
      </dsp:nvSpPr>
      <dsp:spPr>
        <a:xfrm>
          <a:off x="431123" y="1869031"/>
          <a:ext cx="1246020" cy="1246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7AC81-D067-4B87-BFC2-E0B0F0702DC3}">
      <dsp:nvSpPr>
        <dsp:cNvPr id="0" name=""/>
        <dsp:cNvSpPr/>
      </dsp:nvSpPr>
      <dsp:spPr>
        <a:xfrm>
          <a:off x="691790" y="3488858"/>
          <a:ext cx="6588604" cy="996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22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/>
              </a:solidFill>
            </a:rPr>
            <a:t>Mean benefit: $125</a:t>
          </a:r>
        </a:p>
      </dsp:txBody>
      <dsp:txXfrm>
        <a:off x="691790" y="3488858"/>
        <a:ext cx="6588604" cy="996816"/>
      </dsp:txXfrm>
    </dsp:sp>
    <dsp:sp modelId="{8819C2D8-C7F7-4F46-AC3D-2C5F0F142D88}">
      <dsp:nvSpPr>
        <dsp:cNvPr id="0" name=""/>
        <dsp:cNvSpPr/>
      </dsp:nvSpPr>
      <dsp:spPr>
        <a:xfrm>
          <a:off x="68780" y="3364256"/>
          <a:ext cx="1246020" cy="1246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B7ADE-6969-40B3-871D-73E8E2377287}">
      <dsp:nvSpPr>
        <dsp:cNvPr id="0" name=""/>
        <dsp:cNvSpPr/>
      </dsp:nvSpPr>
      <dsp:spPr>
        <a:xfrm>
          <a:off x="0" y="25764"/>
          <a:ext cx="8289926" cy="514800"/>
        </a:xfrm>
        <a:prstGeom prst="round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/>
              </a:solidFill>
            </a:rPr>
            <a:t>Reports</a:t>
          </a:r>
        </a:p>
      </dsp:txBody>
      <dsp:txXfrm>
        <a:off x="25130" y="50894"/>
        <a:ext cx="8239666" cy="464540"/>
      </dsp:txXfrm>
    </dsp:sp>
    <dsp:sp modelId="{80C4032D-0BD7-471E-B6B2-60AFA8FD21B6}">
      <dsp:nvSpPr>
        <dsp:cNvPr id="0" name=""/>
        <dsp:cNvSpPr/>
      </dsp:nvSpPr>
      <dsp:spPr>
        <a:xfrm>
          <a:off x="0" y="540564"/>
          <a:ext cx="8289926" cy="1434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0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Navigating Legal Pathways to Ratepayer Funded Assistance Programs, UNC Environmental Finance Center, 2017</a:t>
          </a:r>
          <a:br>
            <a:rPr lang="en-US" sz="2000" kern="1200" dirty="0"/>
          </a:b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Model Water Utility Affordability Programs, Bradford L. Blake, Gary A. Brown, Eric Rothstein, 2017</a:t>
          </a:r>
        </a:p>
      </dsp:txBody>
      <dsp:txXfrm>
        <a:off x="0" y="540564"/>
        <a:ext cx="8289926" cy="1434510"/>
      </dsp:txXfrm>
    </dsp:sp>
    <dsp:sp modelId="{01C92B2B-F4CE-43BC-B36E-099E61680C13}">
      <dsp:nvSpPr>
        <dsp:cNvPr id="0" name=""/>
        <dsp:cNvSpPr/>
      </dsp:nvSpPr>
      <dsp:spPr>
        <a:xfrm>
          <a:off x="0" y="1975074"/>
          <a:ext cx="8289926" cy="514800"/>
        </a:xfrm>
        <a:prstGeom prst="round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/>
              </a:solidFill>
            </a:rPr>
            <a:t>Organizations </a:t>
          </a:r>
        </a:p>
      </dsp:txBody>
      <dsp:txXfrm>
        <a:off x="25130" y="2000204"/>
        <a:ext cx="8239666" cy="464540"/>
      </dsp:txXfrm>
    </dsp:sp>
    <dsp:sp modelId="{A86175C6-DFFF-4CF7-A5F2-E69C4FF639E0}">
      <dsp:nvSpPr>
        <dsp:cNvPr id="0" name=""/>
        <dsp:cNvSpPr/>
      </dsp:nvSpPr>
      <dsp:spPr>
        <a:xfrm>
          <a:off x="0" y="2489875"/>
          <a:ext cx="8289926" cy="154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0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National Association of Clean Water Agencies (NACWA)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Contact: info@nacwa.org</a:t>
          </a:r>
          <a:br>
            <a:rPr lang="en-US" sz="2000" kern="1200" dirty="0"/>
          </a:b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National Consumer Law Center (NCLC)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Contact: Olivia Wein, owein@nclc.org</a:t>
          </a:r>
        </a:p>
      </dsp:txBody>
      <dsp:txXfrm>
        <a:off x="0" y="2489875"/>
        <a:ext cx="8289926" cy="15483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DB30A-1AFC-4580-9957-720A7D067704}">
      <dsp:nvSpPr>
        <dsp:cNvPr id="0" name=""/>
        <dsp:cNvSpPr/>
      </dsp:nvSpPr>
      <dsp:spPr>
        <a:xfrm>
          <a:off x="0" y="0"/>
          <a:ext cx="4686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3AC33-4149-46C0-9B73-BC8E0BBD2541}">
      <dsp:nvSpPr>
        <dsp:cNvPr id="0" name=""/>
        <dsp:cNvSpPr/>
      </dsp:nvSpPr>
      <dsp:spPr>
        <a:xfrm>
          <a:off x="0" y="484"/>
          <a:ext cx="4686298" cy="56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David Carroll</a:t>
          </a:r>
        </a:p>
      </dsp:txBody>
      <dsp:txXfrm>
        <a:off x="0" y="484"/>
        <a:ext cx="4686298" cy="566341"/>
      </dsp:txXfrm>
    </dsp:sp>
    <dsp:sp modelId="{5149C1B1-4759-4446-927D-06080FE5604A}">
      <dsp:nvSpPr>
        <dsp:cNvPr id="0" name=""/>
        <dsp:cNvSpPr/>
      </dsp:nvSpPr>
      <dsp:spPr>
        <a:xfrm>
          <a:off x="0" y="566825"/>
          <a:ext cx="4686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008D6-1FFB-4FF7-B1B8-FA69CFCC3821}">
      <dsp:nvSpPr>
        <dsp:cNvPr id="0" name=""/>
        <dsp:cNvSpPr/>
      </dsp:nvSpPr>
      <dsp:spPr>
        <a:xfrm>
          <a:off x="0" y="566825"/>
          <a:ext cx="4686298" cy="56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APPRISE </a:t>
          </a:r>
        </a:p>
      </dsp:txBody>
      <dsp:txXfrm>
        <a:off x="0" y="566825"/>
        <a:ext cx="4686298" cy="566341"/>
      </dsp:txXfrm>
    </dsp:sp>
    <dsp:sp modelId="{CDF11568-1DBF-4AAB-92FC-9B6E584C6C86}">
      <dsp:nvSpPr>
        <dsp:cNvPr id="0" name=""/>
        <dsp:cNvSpPr/>
      </dsp:nvSpPr>
      <dsp:spPr>
        <a:xfrm>
          <a:off x="0" y="1133167"/>
          <a:ext cx="4686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68455-5486-48F8-A4A2-78E757ADD216}">
      <dsp:nvSpPr>
        <dsp:cNvPr id="0" name=""/>
        <dsp:cNvSpPr/>
      </dsp:nvSpPr>
      <dsp:spPr>
        <a:xfrm>
          <a:off x="0" y="1133167"/>
          <a:ext cx="4686298" cy="56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32 Nassau Street, Suite 200</a:t>
          </a:r>
        </a:p>
      </dsp:txBody>
      <dsp:txXfrm>
        <a:off x="0" y="1133167"/>
        <a:ext cx="4686298" cy="566341"/>
      </dsp:txXfrm>
    </dsp:sp>
    <dsp:sp modelId="{2F5B27A4-E9AE-47BB-B4DD-82D424FF883A}">
      <dsp:nvSpPr>
        <dsp:cNvPr id="0" name=""/>
        <dsp:cNvSpPr/>
      </dsp:nvSpPr>
      <dsp:spPr>
        <a:xfrm>
          <a:off x="0" y="1699509"/>
          <a:ext cx="4686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C9570-A1EB-4819-BDCB-56D5ACDFFEE6}">
      <dsp:nvSpPr>
        <dsp:cNvPr id="0" name=""/>
        <dsp:cNvSpPr/>
      </dsp:nvSpPr>
      <dsp:spPr>
        <a:xfrm>
          <a:off x="0" y="1699509"/>
          <a:ext cx="4686298" cy="56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Princeton, NJ 08542</a:t>
          </a:r>
        </a:p>
      </dsp:txBody>
      <dsp:txXfrm>
        <a:off x="0" y="1699509"/>
        <a:ext cx="4686298" cy="566341"/>
      </dsp:txXfrm>
    </dsp:sp>
    <dsp:sp modelId="{8756023F-CF3C-4779-AE4B-1ADBD0AF594F}">
      <dsp:nvSpPr>
        <dsp:cNvPr id="0" name=""/>
        <dsp:cNvSpPr/>
      </dsp:nvSpPr>
      <dsp:spPr>
        <a:xfrm>
          <a:off x="0" y="2265851"/>
          <a:ext cx="4686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6EAD3-7126-4353-A448-80B473C03E41}">
      <dsp:nvSpPr>
        <dsp:cNvPr id="0" name=""/>
        <dsp:cNvSpPr/>
      </dsp:nvSpPr>
      <dsp:spPr>
        <a:xfrm>
          <a:off x="0" y="2265851"/>
          <a:ext cx="4686298" cy="56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609-252-8010</a:t>
          </a:r>
        </a:p>
      </dsp:txBody>
      <dsp:txXfrm>
        <a:off x="0" y="2265851"/>
        <a:ext cx="4686298" cy="566341"/>
      </dsp:txXfrm>
    </dsp:sp>
    <dsp:sp modelId="{F2C50E6D-1C2F-4FEC-BE1C-E500D15B403A}">
      <dsp:nvSpPr>
        <dsp:cNvPr id="0" name=""/>
        <dsp:cNvSpPr/>
      </dsp:nvSpPr>
      <dsp:spPr>
        <a:xfrm>
          <a:off x="0" y="2832193"/>
          <a:ext cx="4686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FF6A7-0D37-449C-898C-18CCB6F85707}">
      <dsp:nvSpPr>
        <dsp:cNvPr id="0" name=""/>
        <dsp:cNvSpPr/>
      </dsp:nvSpPr>
      <dsp:spPr>
        <a:xfrm>
          <a:off x="0" y="2832193"/>
          <a:ext cx="4686298" cy="56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david-carroll@appriseinc.org</a:t>
          </a:r>
        </a:p>
      </dsp:txBody>
      <dsp:txXfrm>
        <a:off x="0" y="2832193"/>
        <a:ext cx="4686298" cy="566341"/>
      </dsp:txXfrm>
    </dsp:sp>
    <dsp:sp modelId="{19C2E2B3-6354-49AE-A8DB-5DF00815A597}">
      <dsp:nvSpPr>
        <dsp:cNvPr id="0" name=""/>
        <dsp:cNvSpPr/>
      </dsp:nvSpPr>
      <dsp:spPr>
        <a:xfrm>
          <a:off x="0" y="3398535"/>
          <a:ext cx="4686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7450A-0C97-4AC4-8B06-C25435D43642}">
      <dsp:nvSpPr>
        <dsp:cNvPr id="0" name=""/>
        <dsp:cNvSpPr/>
      </dsp:nvSpPr>
      <dsp:spPr>
        <a:xfrm>
          <a:off x="0" y="3398535"/>
          <a:ext cx="4686298" cy="56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www.appriseinc.org</a:t>
          </a:r>
        </a:p>
      </dsp:txBody>
      <dsp:txXfrm>
        <a:off x="0" y="3398535"/>
        <a:ext cx="4686298" cy="56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E4596-AD22-4608-9C0A-39E099F84325}">
      <dsp:nvSpPr>
        <dsp:cNvPr id="0" name=""/>
        <dsp:cNvSpPr/>
      </dsp:nvSpPr>
      <dsp:spPr>
        <a:xfrm>
          <a:off x="3984" y="1390656"/>
          <a:ext cx="3484550" cy="3484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1766" tIns="82550" rIns="191766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14285" y="1900957"/>
        <a:ext cx="2463948" cy="2463948"/>
      </dsp:txXfrm>
    </dsp:sp>
    <dsp:sp modelId="{791C996F-79A7-48CA-B4B9-D5CB34B1AE4F}">
      <dsp:nvSpPr>
        <dsp:cNvPr id="0" name=""/>
        <dsp:cNvSpPr/>
      </dsp:nvSpPr>
      <dsp:spPr>
        <a:xfrm>
          <a:off x="2791624" y="1390656"/>
          <a:ext cx="3484550" cy="3484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1766" tIns="82550" rIns="191766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301925" y="1900957"/>
        <a:ext cx="2463948" cy="2463948"/>
      </dsp:txXfrm>
    </dsp:sp>
    <dsp:sp modelId="{E142CC9D-EC51-416B-80A1-1C8FD8480F21}">
      <dsp:nvSpPr>
        <dsp:cNvPr id="0" name=""/>
        <dsp:cNvSpPr/>
      </dsp:nvSpPr>
      <dsp:spPr>
        <a:xfrm>
          <a:off x="5579265" y="1390656"/>
          <a:ext cx="3484550" cy="3484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1766" tIns="82550" rIns="191766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089566" y="1900957"/>
        <a:ext cx="2463948" cy="2463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781C2-5ADC-4A41-AEB9-7D549C964A7B}">
      <dsp:nvSpPr>
        <dsp:cNvPr id="0" name=""/>
        <dsp:cNvSpPr/>
      </dsp:nvSpPr>
      <dsp:spPr>
        <a:xfrm>
          <a:off x="0" y="0"/>
          <a:ext cx="5513546" cy="112877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>
            <a:solidFill>
              <a:schemeClr val="tx1"/>
            </a:solidFill>
          </a:endParaRPr>
        </a:p>
      </dsp:txBody>
      <dsp:txXfrm>
        <a:off x="33061" y="33061"/>
        <a:ext cx="4295508" cy="1062654"/>
      </dsp:txXfrm>
    </dsp:sp>
    <dsp:sp modelId="{20869513-5D9F-451C-A2F3-A8EC8CE679FA}">
      <dsp:nvSpPr>
        <dsp:cNvPr id="0" name=""/>
        <dsp:cNvSpPr/>
      </dsp:nvSpPr>
      <dsp:spPr>
        <a:xfrm>
          <a:off x="486489" y="1316905"/>
          <a:ext cx="5513546" cy="112877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>
            <a:solidFill>
              <a:schemeClr val="tx1"/>
            </a:solidFill>
          </a:endParaRPr>
        </a:p>
      </dsp:txBody>
      <dsp:txXfrm>
        <a:off x="519550" y="1349966"/>
        <a:ext cx="4227230" cy="1062654"/>
      </dsp:txXfrm>
    </dsp:sp>
    <dsp:sp modelId="{708F654F-CE11-4BF6-82BC-069CC4D02A53}">
      <dsp:nvSpPr>
        <dsp:cNvPr id="0" name=""/>
        <dsp:cNvSpPr/>
      </dsp:nvSpPr>
      <dsp:spPr>
        <a:xfrm>
          <a:off x="972978" y="2633810"/>
          <a:ext cx="5513546" cy="112877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>
            <a:solidFill>
              <a:schemeClr val="tx1"/>
            </a:solidFill>
          </a:endParaRPr>
        </a:p>
      </dsp:txBody>
      <dsp:txXfrm>
        <a:off x="1006039" y="2666871"/>
        <a:ext cx="4227230" cy="1062654"/>
      </dsp:txXfrm>
    </dsp:sp>
    <dsp:sp modelId="{EC6CE40A-22EE-40E0-9F5B-B8C62E3D5685}">
      <dsp:nvSpPr>
        <dsp:cNvPr id="0" name=""/>
        <dsp:cNvSpPr/>
      </dsp:nvSpPr>
      <dsp:spPr>
        <a:xfrm>
          <a:off x="4779841" y="855988"/>
          <a:ext cx="733704" cy="7337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944924" y="855988"/>
        <a:ext cx="403538" cy="552112"/>
      </dsp:txXfrm>
    </dsp:sp>
    <dsp:sp modelId="{342B9235-1548-41BB-A1D8-EBFDE697A810}">
      <dsp:nvSpPr>
        <dsp:cNvPr id="0" name=""/>
        <dsp:cNvSpPr/>
      </dsp:nvSpPr>
      <dsp:spPr>
        <a:xfrm>
          <a:off x="5266331" y="2165368"/>
          <a:ext cx="733704" cy="7337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431414" y="2165368"/>
        <a:ext cx="403538" cy="552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D76B9-9969-4ED3-B196-CD84C83BF9D8}">
      <dsp:nvSpPr>
        <dsp:cNvPr id="0" name=""/>
        <dsp:cNvSpPr/>
      </dsp:nvSpPr>
      <dsp:spPr>
        <a:xfrm>
          <a:off x="1615" y="812930"/>
          <a:ext cx="1857148" cy="92857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SNAP Eligible </a:t>
          </a:r>
        </a:p>
      </dsp:txBody>
      <dsp:txXfrm>
        <a:off x="28812" y="840127"/>
        <a:ext cx="1802754" cy="874180"/>
      </dsp:txXfrm>
    </dsp:sp>
    <dsp:sp modelId="{4F71AC60-5397-447E-90C8-EAEC22BFB421}">
      <dsp:nvSpPr>
        <dsp:cNvPr id="0" name=""/>
        <dsp:cNvSpPr/>
      </dsp:nvSpPr>
      <dsp:spPr>
        <a:xfrm>
          <a:off x="187330" y="1741505"/>
          <a:ext cx="185714" cy="696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430"/>
              </a:lnTo>
              <a:lnTo>
                <a:pt x="185714" y="696430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AAEA2-735B-441F-A7F9-A03AC3DDC8CC}">
      <dsp:nvSpPr>
        <dsp:cNvPr id="0" name=""/>
        <dsp:cNvSpPr/>
      </dsp:nvSpPr>
      <dsp:spPr>
        <a:xfrm>
          <a:off x="373045" y="1973648"/>
          <a:ext cx="1485719" cy="928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&lt;= 130% of FPL</a:t>
          </a:r>
        </a:p>
      </dsp:txBody>
      <dsp:txXfrm>
        <a:off x="400242" y="2000845"/>
        <a:ext cx="1431325" cy="874180"/>
      </dsp:txXfrm>
    </dsp:sp>
    <dsp:sp modelId="{695BD1A1-F0D8-4245-8525-5A5D14E14118}">
      <dsp:nvSpPr>
        <dsp:cNvPr id="0" name=""/>
        <dsp:cNvSpPr/>
      </dsp:nvSpPr>
      <dsp:spPr>
        <a:xfrm>
          <a:off x="187330" y="1741505"/>
          <a:ext cx="185714" cy="185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148"/>
              </a:lnTo>
              <a:lnTo>
                <a:pt x="185714" y="1857148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22749-6125-4DB1-A574-511C232E3864}">
      <dsp:nvSpPr>
        <dsp:cNvPr id="0" name=""/>
        <dsp:cNvSpPr/>
      </dsp:nvSpPr>
      <dsp:spPr>
        <a:xfrm>
          <a:off x="373045" y="3134366"/>
          <a:ext cx="1485719" cy="928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$36,075 for a family of 4</a:t>
          </a:r>
        </a:p>
      </dsp:txBody>
      <dsp:txXfrm>
        <a:off x="400242" y="3161563"/>
        <a:ext cx="1431325" cy="874180"/>
      </dsp:txXfrm>
    </dsp:sp>
    <dsp:sp modelId="{FDC7CA49-8056-4EBB-A8E2-BF31848D7F68}">
      <dsp:nvSpPr>
        <dsp:cNvPr id="0" name=""/>
        <dsp:cNvSpPr/>
      </dsp:nvSpPr>
      <dsp:spPr>
        <a:xfrm>
          <a:off x="2323051" y="812930"/>
          <a:ext cx="1857148" cy="928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Non-SNAP Low Income</a:t>
          </a:r>
        </a:p>
      </dsp:txBody>
      <dsp:txXfrm>
        <a:off x="2350248" y="840127"/>
        <a:ext cx="1802754" cy="874180"/>
      </dsp:txXfrm>
    </dsp:sp>
    <dsp:sp modelId="{1290BA77-424F-4D46-B249-B51698311BA7}">
      <dsp:nvSpPr>
        <dsp:cNvPr id="0" name=""/>
        <dsp:cNvSpPr/>
      </dsp:nvSpPr>
      <dsp:spPr>
        <a:xfrm>
          <a:off x="2508766" y="1741505"/>
          <a:ext cx="185714" cy="696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430"/>
              </a:lnTo>
              <a:lnTo>
                <a:pt x="185714" y="696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36ECE-13AB-4F01-AC12-1B6484C36579}">
      <dsp:nvSpPr>
        <dsp:cNvPr id="0" name=""/>
        <dsp:cNvSpPr/>
      </dsp:nvSpPr>
      <dsp:spPr>
        <a:xfrm>
          <a:off x="2694481" y="1973648"/>
          <a:ext cx="1485719" cy="928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&gt; 130% FPL &lt; 60% SMI</a:t>
          </a:r>
        </a:p>
      </dsp:txBody>
      <dsp:txXfrm>
        <a:off x="2721678" y="2000845"/>
        <a:ext cx="1431325" cy="874180"/>
      </dsp:txXfrm>
    </dsp:sp>
    <dsp:sp modelId="{D9811E6A-58A9-41B5-AC17-7F2129AA4E24}">
      <dsp:nvSpPr>
        <dsp:cNvPr id="0" name=""/>
        <dsp:cNvSpPr/>
      </dsp:nvSpPr>
      <dsp:spPr>
        <a:xfrm>
          <a:off x="2508766" y="1741505"/>
          <a:ext cx="185714" cy="185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148"/>
              </a:lnTo>
              <a:lnTo>
                <a:pt x="185714" y="18571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63F28-D354-47F7-A372-71AE76395AEF}">
      <dsp:nvSpPr>
        <dsp:cNvPr id="0" name=""/>
        <dsp:cNvSpPr/>
      </dsp:nvSpPr>
      <dsp:spPr>
        <a:xfrm>
          <a:off x="2694481" y="3134366"/>
          <a:ext cx="1485719" cy="928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$62,340 for a family of 4</a:t>
          </a:r>
        </a:p>
      </dsp:txBody>
      <dsp:txXfrm>
        <a:off x="2721678" y="3161563"/>
        <a:ext cx="1431325" cy="874180"/>
      </dsp:txXfrm>
    </dsp:sp>
    <dsp:sp modelId="{9472F425-4CDB-46D1-9558-0C63260B4AFB}">
      <dsp:nvSpPr>
        <dsp:cNvPr id="0" name=""/>
        <dsp:cNvSpPr/>
      </dsp:nvSpPr>
      <dsp:spPr>
        <a:xfrm>
          <a:off x="4644488" y="812930"/>
          <a:ext cx="1857148" cy="92857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CAP2 Eligible </a:t>
          </a:r>
        </a:p>
      </dsp:txBody>
      <dsp:txXfrm>
        <a:off x="4671685" y="840127"/>
        <a:ext cx="1802754" cy="874180"/>
      </dsp:txXfrm>
    </dsp:sp>
    <dsp:sp modelId="{DA90C62E-0482-400B-BD89-BA7AF26B8F3F}">
      <dsp:nvSpPr>
        <dsp:cNvPr id="0" name=""/>
        <dsp:cNvSpPr/>
      </dsp:nvSpPr>
      <dsp:spPr>
        <a:xfrm>
          <a:off x="4830203" y="1741505"/>
          <a:ext cx="185714" cy="696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430"/>
              </a:lnTo>
              <a:lnTo>
                <a:pt x="185714" y="696430"/>
              </a:lnTo>
            </a:path>
          </a:pathLst>
        </a:custGeom>
        <a:noFill/>
        <a:ln w="25400" cap="flat" cmpd="sng" algn="ctr">
          <a:solidFill>
            <a:schemeClr val="accent3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D4F50-E080-4158-875A-3507E8FAFFCC}">
      <dsp:nvSpPr>
        <dsp:cNvPr id="0" name=""/>
        <dsp:cNvSpPr/>
      </dsp:nvSpPr>
      <dsp:spPr>
        <a:xfrm>
          <a:off x="5015917" y="1973648"/>
          <a:ext cx="1485719" cy="928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&gt;60% SMI &lt; 80% AMI</a:t>
          </a:r>
        </a:p>
      </dsp:txBody>
      <dsp:txXfrm>
        <a:off x="5043114" y="2000845"/>
        <a:ext cx="1431325" cy="874180"/>
      </dsp:txXfrm>
    </dsp:sp>
    <dsp:sp modelId="{F441A3E8-80EC-4CC5-A24D-7C5F5952DE04}">
      <dsp:nvSpPr>
        <dsp:cNvPr id="0" name=""/>
        <dsp:cNvSpPr/>
      </dsp:nvSpPr>
      <dsp:spPr>
        <a:xfrm>
          <a:off x="4830203" y="1741505"/>
          <a:ext cx="185714" cy="185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148"/>
              </a:lnTo>
              <a:lnTo>
                <a:pt x="185714" y="1857148"/>
              </a:lnTo>
            </a:path>
          </a:pathLst>
        </a:custGeom>
        <a:noFill/>
        <a:ln w="25400" cap="flat" cmpd="sng" algn="ctr">
          <a:solidFill>
            <a:srgbClr val="A6A6A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221D9-D335-4EF2-A438-175346CD6EF4}">
      <dsp:nvSpPr>
        <dsp:cNvPr id="0" name=""/>
        <dsp:cNvSpPr/>
      </dsp:nvSpPr>
      <dsp:spPr>
        <a:xfrm>
          <a:off x="5015917" y="3134366"/>
          <a:ext cx="1485719" cy="928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6A6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$110,050 for a family of 4 </a:t>
          </a:r>
        </a:p>
      </dsp:txBody>
      <dsp:txXfrm>
        <a:off x="5043114" y="3161563"/>
        <a:ext cx="1431325" cy="874180"/>
      </dsp:txXfrm>
    </dsp:sp>
    <dsp:sp modelId="{D3A167D3-34AB-4A0A-A2E2-54EE69C3DF37}">
      <dsp:nvSpPr>
        <dsp:cNvPr id="0" name=""/>
        <dsp:cNvSpPr/>
      </dsp:nvSpPr>
      <dsp:spPr>
        <a:xfrm>
          <a:off x="6965924" y="812930"/>
          <a:ext cx="1857148" cy="92857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CAP3 Eligible </a:t>
          </a:r>
        </a:p>
      </dsp:txBody>
      <dsp:txXfrm>
        <a:off x="6993121" y="840127"/>
        <a:ext cx="1802754" cy="874180"/>
      </dsp:txXfrm>
    </dsp:sp>
    <dsp:sp modelId="{C81CCB07-D889-49EA-BB02-BF56FBAFFAA5}">
      <dsp:nvSpPr>
        <dsp:cNvPr id="0" name=""/>
        <dsp:cNvSpPr/>
      </dsp:nvSpPr>
      <dsp:spPr>
        <a:xfrm>
          <a:off x="7151639" y="1741505"/>
          <a:ext cx="185714" cy="696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430"/>
              </a:lnTo>
              <a:lnTo>
                <a:pt x="185714" y="696430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62EAF-853A-4DB7-842C-4BB6B0909690}">
      <dsp:nvSpPr>
        <dsp:cNvPr id="0" name=""/>
        <dsp:cNvSpPr/>
      </dsp:nvSpPr>
      <dsp:spPr>
        <a:xfrm>
          <a:off x="7337354" y="1973648"/>
          <a:ext cx="1485719" cy="928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&lt; 100% AMI</a:t>
          </a:r>
        </a:p>
      </dsp:txBody>
      <dsp:txXfrm>
        <a:off x="7364551" y="2000845"/>
        <a:ext cx="1431325" cy="874180"/>
      </dsp:txXfrm>
    </dsp:sp>
    <dsp:sp modelId="{E45CC524-DB00-468D-96A9-E361F1767027}">
      <dsp:nvSpPr>
        <dsp:cNvPr id="0" name=""/>
        <dsp:cNvSpPr/>
      </dsp:nvSpPr>
      <dsp:spPr>
        <a:xfrm>
          <a:off x="7151639" y="1741505"/>
          <a:ext cx="185714" cy="185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148"/>
              </a:lnTo>
              <a:lnTo>
                <a:pt x="185714" y="1857148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F89ED-06F2-4A59-B8C8-A1FB46DA260C}">
      <dsp:nvSpPr>
        <dsp:cNvPr id="0" name=""/>
        <dsp:cNvSpPr/>
      </dsp:nvSpPr>
      <dsp:spPr>
        <a:xfrm>
          <a:off x="7337354" y="3134366"/>
          <a:ext cx="1485719" cy="928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$137,563 for a family of 4</a:t>
          </a:r>
        </a:p>
      </dsp:txBody>
      <dsp:txXfrm>
        <a:off x="7364551" y="3161563"/>
        <a:ext cx="1431325" cy="874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CEBE9-22CE-466C-B404-DFCE22B7385B}">
      <dsp:nvSpPr>
        <dsp:cNvPr id="0" name=""/>
        <dsp:cNvSpPr/>
      </dsp:nvSpPr>
      <dsp:spPr>
        <a:xfrm rot="16200000">
          <a:off x="-699347" y="700371"/>
          <a:ext cx="4064000" cy="266325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0983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Benefits increase affordability </a:t>
          </a:r>
        </a:p>
      </dsp:txBody>
      <dsp:txXfrm rot="5400000">
        <a:off x="1025" y="812799"/>
        <a:ext cx="2663256" cy="2438400"/>
      </dsp:txXfrm>
    </dsp:sp>
    <dsp:sp modelId="{4EB31B69-1D50-4F5C-AACB-FCE98FEE62B8}">
      <dsp:nvSpPr>
        <dsp:cNvPr id="0" name=""/>
        <dsp:cNvSpPr/>
      </dsp:nvSpPr>
      <dsp:spPr>
        <a:xfrm rot="16200000">
          <a:off x="2163653" y="700371"/>
          <a:ext cx="4064000" cy="2663256"/>
        </a:xfrm>
        <a:prstGeom prst="flowChartManualOperati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0983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Higher benefits for lower income households</a:t>
          </a:r>
        </a:p>
      </dsp:txBody>
      <dsp:txXfrm rot="5400000">
        <a:off x="2864025" y="812799"/>
        <a:ext cx="2663256" cy="2438400"/>
      </dsp:txXfrm>
    </dsp:sp>
    <dsp:sp modelId="{9047E9D6-2742-4FFD-97BE-A1A5067BB11C}">
      <dsp:nvSpPr>
        <dsp:cNvPr id="0" name=""/>
        <dsp:cNvSpPr/>
      </dsp:nvSpPr>
      <dsp:spPr>
        <a:xfrm rot="16200000">
          <a:off x="5026653" y="700371"/>
          <a:ext cx="4064000" cy="2663256"/>
        </a:xfrm>
        <a:prstGeom prst="flowChartManualOperati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0983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Include moderate income households</a:t>
          </a:r>
        </a:p>
      </dsp:txBody>
      <dsp:txXfrm rot="5400000">
        <a:off x="5727025" y="812799"/>
        <a:ext cx="2663256" cy="2438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D5969-4001-4E94-A936-AE40459E8D4D}">
      <dsp:nvSpPr>
        <dsp:cNvPr id="0" name=""/>
        <dsp:cNvSpPr/>
      </dsp:nvSpPr>
      <dsp:spPr>
        <a:xfrm>
          <a:off x="582929" y="0"/>
          <a:ext cx="6606540" cy="49804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6E1AF-2577-437D-82D7-D05426E67BF5}">
      <dsp:nvSpPr>
        <dsp:cNvPr id="0" name=""/>
        <dsp:cNvSpPr/>
      </dsp:nvSpPr>
      <dsp:spPr>
        <a:xfrm>
          <a:off x="3889" y="1494144"/>
          <a:ext cx="1870992" cy="1992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Further tailor benefits within income group</a:t>
          </a:r>
        </a:p>
      </dsp:txBody>
      <dsp:txXfrm>
        <a:off x="95223" y="1585478"/>
        <a:ext cx="1688324" cy="1809524"/>
      </dsp:txXfrm>
    </dsp:sp>
    <dsp:sp modelId="{74E1225B-BB51-48A3-90DA-8931530A9000}">
      <dsp:nvSpPr>
        <dsp:cNvPr id="0" name=""/>
        <dsp:cNvSpPr/>
      </dsp:nvSpPr>
      <dsp:spPr>
        <a:xfrm>
          <a:off x="1968432" y="1494144"/>
          <a:ext cx="1870992" cy="1992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Increase participation rates </a:t>
          </a:r>
        </a:p>
      </dsp:txBody>
      <dsp:txXfrm>
        <a:off x="2059766" y="1585478"/>
        <a:ext cx="1688324" cy="1809524"/>
      </dsp:txXfrm>
    </dsp:sp>
    <dsp:sp modelId="{C9AF6145-77FD-429B-9901-D02616B89591}">
      <dsp:nvSpPr>
        <dsp:cNvPr id="0" name=""/>
        <dsp:cNvSpPr/>
      </dsp:nvSpPr>
      <dsp:spPr>
        <a:xfrm>
          <a:off x="3932974" y="1494144"/>
          <a:ext cx="1870992" cy="1992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More information on individual households </a:t>
          </a:r>
        </a:p>
      </dsp:txBody>
      <dsp:txXfrm>
        <a:off x="4024308" y="1585478"/>
        <a:ext cx="1688324" cy="1809524"/>
      </dsp:txXfrm>
    </dsp:sp>
    <dsp:sp modelId="{B65A8AED-E258-405A-906E-6D41C5F87A72}">
      <dsp:nvSpPr>
        <dsp:cNvPr id="0" name=""/>
        <dsp:cNvSpPr/>
      </dsp:nvSpPr>
      <dsp:spPr>
        <a:xfrm>
          <a:off x="5897517" y="1494144"/>
          <a:ext cx="1870992" cy="1992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Address the needs of households in multifamily buildings</a:t>
          </a:r>
        </a:p>
      </dsp:txBody>
      <dsp:txXfrm>
        <a:off x="5988851" y="1585478"/>
        <a:ext cx="1688324" cy="1809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893D4-BF7B-446B-AD97-4F22B1CCCFFD}">
      <dsp:nvSpPr>
        <dsp:cNvPr id="0" name=""/>
        <dsp:cNvSpPr/>
      </dsp:nvSpPr>
      <dsp:spPr>
        <a:xfrm>
          <a:off x="4218889" y="1111814"/>
          <a:ext cx="1840353" cy="1840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1B37F-1768-4A9D-9A74-D60D714C1CAC}">
      <dsp:nvSpPr>
        <dsp:cNvPr id="0" name=""/>
        <dsp:cNvSpPr/>
      </dsp:nvSpPr>
      <dsp:spPr>
        <a:xfrm>
          <a:off x="4279994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$559 average benefit in 2019</a:t>
          </a:r>
        </a:p>
      </dsp:txBody>
      <dsp:txXfrm>
        <a:off x="4525614" y="1418650"/>
        <a:ext cx="1226902" cy="1227021"/>
      </dsp:txXfrm>
    </dsp:sp>
    <dsp:sp modelId="{DCB381CD-056C-4DC3-8C17-2F5BC00679A0}">
      <dsp:nvSpPr>
        <dsp:cNvPr id="0" name=""/>
        <dsp:cNvSpPr/>
      </dsp:nvSpPr>
      <dsp:spPr>
        <a:xfrm rot="2700000">
          <a:off x="2319047" y="1114039"/>
          <a:ext cx="1835921" cy="18359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BFB37-87DE-47F6-85D4-AC7CDF7F49D7}">
      <dsp:nvSpPr>
        <dsp:cNvPr id="0" name=""/>
        <dsp:cNvSpPr/>
      </dsp:nvSpPr>
      <dsp:spPr>
        <a:xfrm>
          <a:off x="2377936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450 beneficiaries in 2019</a:t>
          </a:r>
        </a:p>
      </dsp:txBody>
      <dsp:txXfrm>
        <a:off x="2623556" y="1418650"/>
        <a:ext cx="1226902" cy="1227021"/>
      </dsp:txXfrm>
    </dsp:sp>
    <dsp:sp modelId="{FDD3A6B0-E63F-47BB-8DE2-8BAB66F643E7}">
      <dsp:nvSpPr>
        <dsp:cNvPr id="0" name=""/>
        <dsp:cNvSpPr/>
      </dsp:nvSpPr>
      <dsp:spPr>
        <a:xfrm rot="2700000">
          <a:off x="416988" y="1114039"/>
          <a:ext cx="1835921" cy="18359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B461D-2671-404F-A7C2-DC3147003D4B}">
      <dsp:nvSpPr>
        <dsp:cNvPr id="0" name=""/>
        <dsp:cNvSpPr/>
      </dsp:nvSpPr>
      <dsp:spPr>
        <a:xfrm>
          <a:off x="475877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$2 million in benefits annually</a:t>
          </a:r>
        </a:p>
      </dsp:txBody>
      <dsp:txXfrm>
        <a:off x="721498" y="1418650"/>
        <a:ext cx="1226902" cy="12270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8EC95-9E83-469D-BA33-6277B3C742DA}">
      <dsp:nvSpPr>
        <dsp:cNvPr id="0" name=""/>
        <dsp:cNvSpPr/>
      </dsp:nvSpPr>
      <dsp:spPr>
        <a:xfrm>
          <a:off x="2029" y="1681414"/>
          <a:ext cx="2472977" cy="98919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</a:rPr>
            <a:t>Initially funded at $215,000</a:t>
          </a:r>
        </a:p>
      </dsp:txBody>
      <dsp:txXfrm>
        <a:off x="496625" y="1681414"/>
        <a:ext cx="1483786" cy="989191"/>
      </dsp:txXfrm>
    </dsp:sp>
    <dsp:sp modelId="{85BA6C0B-2A8D-41E2-B0B0-D204627AC9F0}">
      <dsp:nvSpPr>
        <dsp:cNvPr id="0" name=""/>
        <dsp:cNvSpPr/>
      </dsp:nvSpPr>
      <dsp:spPr>
        <a:xfrm>
          <a:off x="2227709" y="1681414"/>
          <a:ext cx="2472977" cy="989191"/>
        </a:xfrm>
        <a:prstGeom prst="chevr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</a:rPr>
            <a:t>Assisted 895</a:t>
          </a:r>
        </a:p>
      </dsp:txBody>
      <dsp:txXfrm>
        <a:off x="2722305" y="1681414"/>
        <a:ext cx="1483786" cy="989191"/>
      </dsp:txXfrm>
    </dsp:sp>
    <dsp:sp modelId="{29BE3B65-4E6E-4C56-8B4E-D0F894C91DD1}">
      <dsp:nvSpPr>
        <dsp:cNvPr id="0" name=""/>
        <dsp:cNvSpPr/>
      </dsp:nvSpPr>
      <dsp:spPr>
        <a:xfrm>
          <a:off x="4453389" y="1681414"/>
          <a:ext cx="2472977" cy="989191"/>
        </a:xfrm>
        <a:prstGeom prst="chevr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Up to $240 in benefits annually </a:t>
          </a:r>
        </a:p>
      </dsp:txBody>
      <dsp:txXfrm>
        <a:off x="4947985" y="1681414"/>
        <a:ext cx="1483786" cy="9891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C88D4-3F17-45B2-A61A-4468D289962E}">
      <dsp:nvSpPr>
        <dsp:cNvPr id="0" name=""/>
        <dsp:cNvSpPr/>
      </dsp:nvSpPr>
      <dsp:spPr>
        <a:xfrm rot="16200000">
          <a:off x="-507350" y="507351"/>
          <a:ext cx="2517169" cy="150246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548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Funded at around $6 million in 2019</a:t>
          </a:r>
        </a:p>
      </dsp:txBody>
      <dsp:txXfrm rot="5400000">
        <a:off x="1" y="503434"/>
        <a:ext cx="1502466" cy="1510301"/>
      </dsp:txXfrm>
    </dsp:sp>
    <dsp:sp modelId="{5C5AD6FC-2C9D-4303-8659-284B1826E070}">
      <dsp:nvSpPr>
        <dsp:cNvPr id="0" name=""/>
        <dsp:cNvSpPr/>
      </dsp:nvSpPr>
      <dsp:spPr>
        <a:xfrm rot="16200000">
          <a:off x="1108377" y="507351"/>
          <a:ext cx="2517169" cy="150246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548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Assisted 5,500 in Detroit in 2019 and more outside of Detroit</a:t>
          </a:r>
        </a:p>
      </dsp:txBody>
      <dsp:txXfrm rot="5400000">
        <a:off x="1615728" y="503434"/>
        <a:ext cx="1502466" cy="1510301"/>
      </dsp:txXfrm>
    </dsp:sp>
    <dsp:sp modelId="{51D94E7F-3A29-481E-8632-F5222B800261}">
      <dsp:nvSpPr>
        <dsp:cNvPr id="0" name=""/>
        <dsp:cNvSpPr/>
      </dsp:nvSpPr>
      <dsp:spPr>
        <a:xfrm rot="16200000">
          <a:off x="2723528" y="507351"/>
          <a:ext cx="2517169" cy="150246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548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Average benefit: $300</a:t>
          </a:r>
        </a:p>
      </dsp:txBody>
      <dsp:txXfrm rot="5400000">
        <a:off x="3230879" y="503434"/>
        <a:ext cx="1502466" cy="1510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A9C8C0C9-6866-4044-A4C6-366BFEFC89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33440940-8637-412C-89C4-87DDBA0F21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77F92DB6-87DA-42AD-B72D-22274A4520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DBB21787-A1A6-40C2-83E9-9054AEEB465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391355-8A44-481C-95F8-87480EE169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E33CB-37A2-4DD3-B4A3-CB9098326A7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39825"/>
            <a:ext cx="4102100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850"/>
            <a:ext cx="5486400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8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E9393-4AA5-4C4B-83B8-9C28E955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1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072DC8-D49D-432C-9D46-A7718B5F5490}" type="datetime8">
              <a:rPr lang="en-US" smtClean="0"/>
              <a:t>6/29/2022 2:03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3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072DC8-D49D-432C-9D46-A7718B5F5490}" type="datetime8">
              <a:rPr lang="en-US" smtClean="0"/>
              <a:t>6/29/2022 2:03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7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072DC8-D49D-432C-9D46-A7718B5F5490}" type="datetime8">
              <a:rPr lang="en-US" smtClean="0"/>
              <a:t>6/29/2022 2:03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0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072DC8-D49D-432C-9D46-A7718B5F5490}" type="datetime8">
              <a:rPr lang="en-US" smtClean="0"/>
              <a:t>6/29/2022 2:03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3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072DC8-D49D-432C-9D46-A7718B5F5490}" type="datetime8">
              <a:rPr lang="en-US" smtClean="0"/>
              <a:t>6/29/2022 2:03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5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072DC8-D49D-432C-9D46-A7718B5F5490}" type="datetime8">
              <a:rPr lang="en-US" smtClean="0"/>
              <a:t>6/29/2022 2:03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072DC8-D49D-432C-9D46-A7718B5F5490}" type="datetime8">
              <a:rPr lang="en-US" smtClean="0"/>
              <a:t>6/29/2022 2:03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09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072DC8-D49D-432C-9D46-A7718B5F5490}" type="datetime8">
              <a:rPr lang="en-US" smtClean="0"/>
              <a:t>6/29/2022 2:03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9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072DC8-D49D-432C-9D46-A7718B5F5490}" type="datetime8">
              <a:rPr lang="en-US" smtClean="0"/>
              <a:t>6/29/2022 2:03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8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072DC8-D49D-432C-9D46-A7718B5F5490}" type="datetime8">
              <a:rPr lang="en-US" smtClean="0"/>
              <a:t>6/29/2022 2:03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2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AD6D5F-437D-4F98-922C-3A9B939A9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F9CE37-B650-4DFF-9A76-7CEE68539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E3DB5E-7FE5-4B9B-90C2-9DCDF29647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5E145-1F56-48C4-80CB-1D898D39C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87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2DD50C-6D30-46B8-B727-8B5C2C8B89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18B6B9-0A25-4F6B-89CF-0D73DC4AC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EC862F-72AC-433A-996A-8449CF15A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61884-F0CB-4F24-A303-0C5043513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58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5AF2B3-CCE5-4D87-B24F-61FF847E8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8CAEB-779D-4822-9D98-C0B470C6A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67F07A-D4BC-483F-9772-5590754CA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305D5-9569-42DE-A127-2F52651E5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95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lk-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864C16A-B581-4904-9D61-5C24F47AD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316"/>
          <a:stretch/>
        </p:blipFill>
        <p:spPr>
          <a:xfrm>
            <a:off x="497711" y="871666"/>
            <a:ext cx="8148579" cy="3999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1DFF5-F90F-45CB-B89C-9122BD20F1E6}"/>
              </a:ext>
            </a:extLst>
          </p:cNvPr>
          <p:cNvSpPr txBox="1"/>
          <p:nvPr userDrawn="1"/>
        </p:nvSpPr>
        <p:spPr>
          <a:xfrm>
            <a:off x="3121309" y="5617002"/>
            <a:ext cx="29013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b="1" dirty="0">
                <a:solidFill>
                  <a:srgbClr val="656565"/>
                </a:solidFill>
                <a:latin typeface="Lato" panose="020F0502020204030203" pitchFamily="34" charset="0"/>
              </a:rPr>
              <a:t>June 27–30, 2022</a:t>
            </a:r>
          </a:p>
        </p:txBody>
      </p:sp>
    </p:spTree>
    <p:extLst>
      <p:ext uri="{BB962C8B-B14F-4D97-AF65-F5344CB8AC3E}">
        <p14:creationId xmlns:p14="http://schemas.microsoft.com/office/powerpoint/2010/main" val="152601753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38150" y="2979778"/>
            <a:ext cx="6858000" cy="135421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8150" y="3962400"/>
            <a:ext cx="6858000" cy="253916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50" spc="0" baseline="0">
                <a:solidFill>
                  <a:schemeClr val="accent2"/>
                </a:solidFill>
                <a:latin typeface="Lato" panose="020F050202020403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FAF61-55C1-4A03-A351-914C51291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384" t="4233" r="42841" b="77402"/>
          <a:stretch/>
        </p:blipFill>
        <p:spPr>
          <a:xfrm>
            <a:off x="294132" y="381729"/>
            <a:ext cx="3289429" cy="1004096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23AE0B6-E2E1-4F0F-A512-63F74132F3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1316"/>
          <a:stretch/>
        </p:blipFill>
        <p:spPr>
          <a:xfrm>
            <a:off x="6206920" y="361308"/>
            <a:ext cx="2716816" cy="13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2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0B97BD-448F-4D6B-BEE3-BDE1EAF788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83FD1F-7DB5-4AD2-9120-2CAE8CDC4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ADC89C-DD6C-470F-9AED-02BACBD2E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62611-F0F4-4409-AA0F-8064EDC45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12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D7E41A-9194-4453-8AEB-40788A104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98D1D-A9C6-4A67-8EFF-334C4B0F5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98DB8F-AF7A-4E07-874E-743B872D9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F0D6E-12E8-445E-A956-C4054B0861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56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7B8B6-9309-4410-890A-2AAFE1F0FF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3D4D8-B1F5-4A37-8EDA-16B35F493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0B105F-AF71-4F3D-B0E1-C5B209FD9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C9E4C-AB03-456D-AC50-645D68800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4FC787-B84D-4C07-A3EF-68459D168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316B27-B2DA-479B-8BC6-93E309D019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41F50C-44DC-46B2-A25F-71A0F280B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8A915-446F-4E38-82F8-FB493CCFA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52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C0CEE3-D922-424F-B721-B044674B8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E79263-43BB-4C47-ADC1-99AF39F9F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5B66E0-202C-44E3-A932-49B58A07B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D769E-93C1-4066-B46C-9EE5C1A1B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06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C1438C-5CB4-412C-9300-58B9A027C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BA39DC-DEE7-47F2-BD67-36EA5829DD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02EA75-6B1D-4D16-9E19-AD002F79A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FABB6-A2FB-4A0A-B585-221C8D63D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88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E86D0-50C1-49A6-A817-A3400CC42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EDDFD1-CB5F-468E-9A67-12AB36D7B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68001-4A74-41B0-82BE-B98BB9576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29BE-F9C3-4B3B-AE49-73B0DCF3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95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98F84-AC2A-4EB3-800F-D470ED10DF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70F00-BE6D-43FD-B9B8-7366A100B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E63C7-3379-48F1-983B-9A4AFA2BB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BE43F-689E-45C3-AC9F-907140108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81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F8C374-BAB5-4D3E-902D-F9E68C9AC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FF8068-FEA4-4261-98FB-F3B070B63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A38F5B-C3C3-4214-B48E-09A5DA70B9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D82F24-32D1-4F1E-91D2-34E99A485A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82034A-606C-4247-9E48-B73DC5EFD6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F80E9A-A375-4063-862A-D02D7E5518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11.png"/><Relationship Id="rId10" Type="http://schemas.microsoft.com/office/2007/relationships/diagramDrawing" Target="../diagrams/drawing7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2.png"/><Relationship Id="rId9" Type="http://schemas.microsoft.com/office/2007/relationships/diagramDrawing" Target="../diagrams/drawing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14.png"/><Relationship Id="rId10" Type="http://schemas.microsoft.com/office/2007/relationships/diagramDrawing" Target="../diagrams/drawing9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5.jpeg"/><Relationship Id="rId9" Type="http://schemas.microsoft.com/office/2007/relationships/diagramDrawing" Target="../diagrams/drawing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3.png"/><Relationship Id="rId7" Type="http://schemas.openxmlformats.org/officeDocument/2006/relationships/diagramData" Target="../diagrams/data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microsoft.com/office/2007/relationships/diagramDrawing" Target="../diagrams/drawing11.xml"/><Relationship Id="rId5" Type="http://schemas.openxmlformats.org/officeDocument/2006/relationships/image" Target="../media/image17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16.png"/><Relationship Id="rId9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image" Target="../media/image3.png"/><Relationship Id="rId7" Type="http://schemas.openxmlformats.org/officeDocument/2006/relationships/diagramData" Target="../diagrams/data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microsoft.com/office/2007/relationships/diagramDrawing" Target="../diagrams/drawing12.xml"/><Relationship Id="rId5" Type="http://schemas.openxmlformats.org/officeDocument/2006/relationships/image" Target="../media/image20.sv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19.png"/><Relationship Id="rId9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image" Target="../media/image23.png"/><Relationship Id="rId10" Type="http://schemas.microsoft.com/office/2007/relationships/diagramDrawing" Target="../diagrams/drawing13.xml"/><Relationship Id="rId4" Type="http://schemas.openxmlformats.org/officeDocument/2006/relationships/image" Target="../media/image22.png"/><Relationship Id="rId9" Type="http://schemas.openxmlformats.org/officeDocument/2006/relationships/diagramColors" Target="../diagrams/colors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6.svg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4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Population Segmentation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10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8" name="Rectangle 44">
            <a:extLst>
              <a:ext uri="{FF2B5EF4-FFF2-40B4-BE49-F238E27FC236}">
                <a16:creationId xmlns:a16="http://schemas.microsoft.com/office/drawing/2014/main" id="{592CDD84-B737-F90B-F8CF-5D90E5E4D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" y="84429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sz="3200" kern="0" dirty="0"/>
              <a:t>DC Program Eligibility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4CA46C-6CFB-89BB-EDAD-8A4BFBC9D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934309"/>
              </p:ext>
            </p:extLst>
          </p:nvPr>
        </p:nvGraphicFramePr>
        <p:xfrm>
          <a:off x="90711" y="1524001"/>
          <a:ext cx="8824689" cy="487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395ED9AE-905C-9F2E-2DAA-F8E65A6085FC}"/>
              </a:ext>
            </a:extLst>
          </p:cNvPr>
          <p:cNvSpPr txBox="1"/>
          <p:nvPr/>
        </p:nvSpPr>
        <p:spPr>
          <a:xfrm>
            <a:off x="-23812" y="6332915"/>
            <a:ext cx="6364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from US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16080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325" y="2743200"/>
            <a:ext cx="8699350" cy="2215991"/>
          </a:xfrm>
        </p:spPr>
        <p:txBody>
          <a:bodyPr/>
          <a:lstStyle/>
          <a:p>
            <a:r>
              <a:rPr lang="en-US" altLang="en-US" sz="4800" dirty="0"/>
              <a:t>Section #1 - Data Analysis Issues</a:t>
            </a:r>
            <a:br>
              <a:rPr lang="en-US" altLang="en-US" sz="4800" dirty="0"/>
            </a:br>
            <a:r>
              <a:rPr lang="en-US" altLang="en-US" sz="4800" dirty="0"/>
              <a:t>Q&amp;A</a:t>
            </a:r>
            <a:endParaRPr lang="en-US" sz="4800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6B867-BDFF-CFE1-F1D3-D28BA0BE6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17" y="5105400"/>
            <a:ext cx="2657252" cy="13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1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325" y="2743200"/>
            <a:ext cx="8699350" cy="1477328"/>
          </a:xfrm>
        </p:spPr>
        <p:txBody>
          <a:bodyPr/>
          <a:lstStyle/>
          <a:p>
            <a:r>
              <a:rPr lang="en-US" altLang="en-US" sz="4800" dirty="0"/>
              <a:t>Section #2 - DC OPC Population Characterization Report </a:t>
            </a:r>
            <a:endParaRPr lang="en-US" sz="4800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6B867-BDFF-CFE1-F1D3-D28BA0BE6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17" y="5105400"/>
            <a:ext cx="2657252" cy="13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06" y="430135"/>
            <a:ext cx="5982493" cy="1143000"/>
          </a:xfrm>
        </p:spPr>
        <p:txBody>
          <a:bodyPr/>
          <a:lstStyle/>
          <a:p>
            <a:pPr algn="l"/>
            <a:r>
              <a:rPr lang="en-US" altLang="en-US" dirty="0"/>
              <a:t>Water Bill Payment Status by CAP Eligibility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13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695D8BC-8E22-D778-0372-1B651FAAEC4C}"/>
              </a:ext>
            </a:extLst>
          </p:cNvPr>
          <p:cNvSpPr txBox="1"/>
          <p:nvPr/>
        </p:nvSpPr>
        <p:spPr>
          <a:xfrm>
            <a:off x="-23812" y="6332915"/>
            <a:ext cx="9096152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Data from American Community Survey (2013-2017) / All Households</a:t>
            </a:r>
            <a:endParaRPr lang="en-US" sz="14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EBE4A-285F-3A73-6BF6-CAD707AAD09B}"/>
              </a:ext>
            </a:extLst>
          </p:cNvPr>
          <p:cNvSpPr txBox="1"/>
          <p:nvPr/>
        </p:nvSpPr>
        <p:spPr>
          <a:xfrm>
            <a:off x="304800" y="2188060"/>
            <a:ext cx="961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LMI Households by Water Payment Status and CAP Eligibility Group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234A2FC-B672-B1C7-E753-0918122D4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72266"/>
              </p:ext>
            </p:extLst>
          </p:nvPr>
        </p:nvGraphicFramePr>
        <p:xfrm>
          <a:off x="609600" y="2895600"/>
          <a:ext cx="8446038" cy="30091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14016">
                  <a:extLst>
                    <a:ext uri="{9D8B030D-6E8A-4147-A177-3AD203B41FA5}">
                      <a16:colId xmlns:a16="http://schemas.microsoft.com/office/drawing/2014/main" val="803647329"/>
                    </a:ext>
                  </a:extLst>
                </a:gridCol>
                <a:gridCol w="2010674">
                  <a:extLst>
                    <a:ext uri="{9D8B030D-6E8A-4147-A177-3AD203B41FA5}">
                      <a16:colId xmlns:a16="http://schemas.microsoft.com/office/drawing/2014/main" val="1768037310"/>
                    </a:ext>
                  </a:extLst>
                </a:gridCol>
                <a:gridCol w="2010674">
                  <a:extLst>
                    <a:ext uri="{9D8B030D-6E8A-4147-A177-3AD203B41FA5}">
                      <a16:colId xmlns:a16="http://schemas.microsoft.com/office/drawing/2014/main" val="2409434443"/>
                    </a:ext>
                  </a:extLst>
                </a:gridCol>
                <a:gridCol w="2010674">
                  <a:extLst>
                    <a:ext uri="{9D8B030D-6E8A-4147-A177-3AD203B41FA5}">
                      <a16:colId xmlns:a16="http://schemas.microsoft.com/office/drawing/2014/main" val="862969373"/>
                    </a:ext>
                  </a:extLst>
                </a:gridCol>
              </a:tblGrid>
              <a:tr h="9622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Water Payment Status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CAP Eligible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CAP2 Eligible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CAP3 Eligible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0594293"/>
                  </a:ext>
                </a:extLst>
              </a:tr>
              <a:tr h="5117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Pay Directly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23%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35%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40%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6073160"/>
                  </a:ext>
                </a:extLst>
              </a:tr>
              <a:tr h="5117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Included In Rent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53%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51%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47%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0405144"/>
                  </a:ext>
                </a:extLst>
              </a:tr>
              <a:tr h="5117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No Charges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25%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14%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13%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0701616"/>
                  </a:ext>
                </a:extLst>
              </a:tr>
              <a:tr h="5117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All Households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100%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100%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100%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724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33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14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6" name="Rectangle 44">
            <a:extLst>
              <a:ext uri="{FF2B5EF4-FFF2-40B4-BE49-F238E27FC236}">
                <a16:creationId xmlns:a16="http://schemas.microsoft.com/office/drawing/2014/main" id="{9DBC57DC-2F38-0519-6C0C-EA385593E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" y="430135"/>
            <a:ext cx="659685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kern="0" dirty="0"/>
              <a:t>Water Bill Payment Status by Housing Unit Type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872A67-DFDD-64CB-E3CF-1D8EA5C5E2B6}"/>
              </a:ext>
            </a:extLst>
          </p:cNvPr>
          <p:cNvSpPr txBox="1"/>
          <p:nvPr/>
        </p:nvSpPr>
        <p:spPr>
          <a:xfrm>
            <a:off x="381000" y="2231460"/>
            <a:ext cx="94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LMI Households by Water Payment Status and Housing Unit Type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C72834-819D-F9C9-2C08-C8C31C4DF95D}"/>
              </a:ext>
            </a:extLst>
          </p:cNvPr>
          <p:cNvSpPr txBox="1"/>
          <p:nvPr/>
        </p:nvSpPr>
        <p:spPr>
          <a:xfrm>
            <a:off x="-23812" y="6332915"/>
            <a:ext cx="9096152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Data from American Community Survey (2013-2017) / All LMI Households</a:t>
            </a:r>
            <a:endParaRPr lang="en-US" sz="1400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28A4B8-1883-39D7-7BB7-6A37ECEC7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48769"/>
              </p:ext>
            </p:extLst>
          </p:nvPr>
        </p:nvGraphicFramePr>
        <p:xfrm>
          <a:off x="242888" y="2819400"/>
          <a:ext cx="8653463" cy="312420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84655">
                  <a:extLst>
                    <a:ext uri="{9D8B030D-6E8A-4147-A177-3AD203B41FA5}">
                      <a16:colId xmlns:a16="http://schemas.microsoft.com/office/drawing/2014/main" val="1301443551"/>
                    </a:ext>
                  </a:extLst>
                </a:gridCol>
                <a:gridCol w="1666742">
                  <a:extLst>
                    <a:ext uri="{9D8B030D-6E8A-4147-A177-3AD203B41FA5}">
                      <a16:colId xmlns:a16="http://schemas.microsoft.com/office/drawing/2014/main" val="3876263945"/>
                    </a:ext>
                  </a:extLst>
                </a:gridCol>
                <a:gridCol w="1666742">
                  <a:extLst>
                    <a:ext uri="{9D8B030D-6E8A-4147-A177-3AD203B41FA5}">
                      <a16:colId xmlns:a16="http://schemas.microsoft.com/office/drawing/2014/main" val="3900617889"/>
                    </a:ext>
                  </a:extLst>
                </a:gridCol>
                <a:gridCol w="1667662">
                  <a:extLst>
                    <a:ext uri="{9D8B030D-6E8A-4147-A177-3AD203B41FA5}">
                      <a16:colId xmlns:a16="http://schemas.microsoft.com/office/drawing/2014/main" val="2778390221"/>
                    </a:ext>
                  </a:extLst>
                </a:gridCol>
                <a:gridCol w="1667662">
                  <a:extLst>
                    <a:ext uri="{9D8B030D-6E8A-4147-A177-3AD203B41FA5}">
                      <a16:colId xmlns:a16="http://schemas.microsoft.com/office/drawing/2014/main" val="3983023266"/>
                    </a:ext>
                  </a:extLst>
                </a:gridCol>
              </a:tblGrid>
              <a:tr h="587232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Water Payment Status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Household Unit Type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881469"/>
                  </a:ext>
                </a:extLst>
              </a:tr>
              <a:tr h="811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Single Family Detached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Single Family Attached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Small MF (2-4 Units)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Large MF (5+ Units)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5846820"/>
                  </a:ext>
                </a:extLst>
              </a:tr>
              <a:tr h="4314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Pay Directly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93%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78%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10%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6%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85634"/>
                  </a:ext>
                </a:extLst>
              </a:tr>
              <a:tr h="4314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Include In Rent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4%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16%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57%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69%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842505"/>
                  </a:ext>
                </a:extLst>
              </a:tr>
              <a:tr h="4314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No Charges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2%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6%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33%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25%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127031"/>
                  </a:ext>
                </a:extLst>
              </a:tr>
              <a:tr h="4314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All Households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100%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100%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100%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100%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3015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89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15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6" name="Rectangle 44">
            <a:extLst>
              <a:ext uri="{FF2B5EF4-FFF2-40B4-BE49-F238E27FC236}">
                <a16:creationId xmlns:a16="http://schemas.microsoft.com/office/drawing/2014/main" id="{9DBC57DC-2F38-0519-6C0C-EA385593E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7" y="430135"/>
            <a:ext cx="64031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kern="0" dirty="0"/>
              <a:t>Households Income-Eligible for CAP Programs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C72834-819D-F9C9-2C08-C8C31C4DF95D}"/>
              </a:ext>
            </a:extLst>
          </p:cNvPr>
          <p:cNvSpPr txBox="1"/>
          <p:nvPr/>
        </p:nvSpPr>
        <p:spPr>
          <a:xfrm>
            <a:off x="-23812" y="6332915"/>
            <a:ext cx="9096152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Data from American Community Survey (2013-2017) / All Households with a water bill</a:t>
            </a:r>
            <a:endParaRPr lang="en-US" sz="1400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1E4A50-636F-B4C4-7AE4-3DEBCF86C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649291"/>
              </p:ext>
            </p:extLst>
          </p:nvPr>
        </p:nvGraphicFramePr>
        <p:xfrm>
          <a:off x="152400" y="2666999"/>
          <a:ext cx="8762999" cy="308537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67413">
                  <a:extLst>
                    <a:ext uri="{9D8B030D-6E8A-4147-A177-3AD203B41FA5}">
                      <a16:colId xmlns:a16="http://schemas.microsoft.com/office/drawing/2014/main" val="2408910221"/>
                    </a:ext>
                  </a:extLst>
                </a:gridCol>
                <a:gridCol w="2031862">
                  <a:extLst>
                    <a:ext uri="{9D8B030D-6E8A-4147-A177-3AD203B41FA5}">
                      <a16:colId xmlns:a16="http://schemas.microsoft.com/office/drawing/2014/main" val="4013093082"/>
                    </a:ext>
                  </a:extLst>
                </a:gridCol>
                <a:gridCol w="2031862">
                  <a:extLst>
                    <a:ext uri="{9D8B030D-6E8A-4147-A177-3AD203B41FA5}">
                      <a16:colId xmlns:a16="http://schemas.microsoft.com/office/drawing/2014/main" val="2402741084"/>
                    </a:ext>
                  </a:extLst>
                </a:gridCol>
                <a:gridCol w="2031862">
                  <a:extLst>
                    <a:ext uri="{9D8B030D-6E8A-4147-A177-3AD203B41FA5}">
                      <a16:colId xmlns:a16="http://schemas.microsoft.com/office/drawing/2014/main" val="3743817741"/>
                    </a:ext>
                  </a:extLst>
                </a:gridCol>
              </a:tblGrid>
              <a:tr h="895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Program </a:t>
                      </a:r>
                      <a:r>
                        <a:rPr lang="en-US" sz="1800" spc="10" dirty="0" err="1">
                          <a:effectLst/>
                        </a:rPr>
                        <a:t>Eligiblity</a:t>
                      </a:r>
                      <a:r>
                        <a:rPr lang="en-US" sz="1800" spc="10" dirty="0">
                          <a:effectLst/>
                        </a:rPr>
                        <a:t> Group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Number of Households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Percent of Households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Average Income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8827897"/>
                  </a:ext>
                </a:extLst>
              </a:tr>
              <a:tr h="437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SNAP Eligible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9,711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22%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$11,341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0058174"/>
                  </a:ext>
                </a:extLst>
              </a:tr>
              <a:tr h="437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Non-SNAP CAP Eligible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9,028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21%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$33,240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603072"/>
                  </a:ext>
                </a:extLst>
              </a:tr>
              <a:tr h="437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CAP2 Eligible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15,572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36%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$55,867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4563856"/>
                  </a:ext>
                </a:extLst>
              </a:tr>
              <a:tr h="437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CAP3 Eligible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9,021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21%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$80,638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2618509"/>
                  </a:ext>
                </a:extLst>
              </a:tr>
              <a:tr h="437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All LMI Households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43,332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100%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$46,331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5049998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7F876D8F-8644-C3C8-8C04-6E170195BB06}"/>
              </a:ext>
            </a:extLst>
          </p:cNvPr>
          <p:cNvSpPr txBox="1"/>
          <p:nvPr/>
        </p:nvSpPr>
        <p:spPr>
          <a:xfrm>
            <a:off x="152400" y="2156685"/>
            <a:ext cx="997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Direct Water Payment LMI Households by Program Eligibility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9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16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6" name="Rectangle 44">
            <a:extLst>
              <a:ext uri="{FF2B5EF4-FFF2-40B4-BE49-F238E27FC236}">
                <a16:creationId xmlns:a16="http://schemas.microsoft.com/office/drawing/2014/main" id="{9DBC57DC-2F38-0519-6C0C-EA385593E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7" y="430135"/>
            <a:ext cx="64031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kern="0" dirty="0"/>
              <a:t>Gross Water Burden by Income Group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C72834-819D-F9C9-2C08-C8C31C4DF95D}"/>
              </a:ext>
            </a:extLst>
          </p:cNvPr>
          <p:cNvSpPr txBox="1"/>
          <p:nvPr/>
        </p:nvSpPr>
        <p:spPr>
          <a:xfrm>
            <a:off x="-23812" y="6332915"/>
            <a:ext cx="9096152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Data from American Community Survey (2013-2017) / All L,I or Median Income Households with a water bill</a:t>
            </a:r>
            <a:endParaRPr lang="en-US" sz="14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6077B13-7A27-4B8E-C43D-D41C08BE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97" y="3284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38E3E0-67F4-AAC3-80A4-0011FAD97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5" y="48309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9B12B925-D1B5-4BC9-BB7B-8F79837C7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473079"/>
              </p:ext>
            </p:extLst>
          </p:nvPr>
        </p:nvGraphicFramePr>
        <p:xfrm>
          <a:off x="714376" y="1920702"/>
          <a:ext cx="7827962" cy="402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201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17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6" name="Rectangle 44">
            <a:extLst>
              <a:ext uri="{FF2B5EF4-FFF2-40B4-BE49-F238E27FC236}">
                <a16:creationId xmlns:a16="http://schemas.microsoft.com/office/drawing/2014/main" id="{9DBC57DC-2F38-0519-6C0C-EA385593E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7" y="430135"/>
            <a:ext cx="64031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kern="0" dirty="0"/>
              <a:t>Water Participation Rates by Income Group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C72834-819D-F9C9-2C08-C8C31C4DF95D}"/>
              </a:ext>
            </a:extLst>
          </p:cNvPr>
          <p:cNvSpPr txBox="1"/>
          <p:nvPr/>
        </p:nvSpPr>
        <p:spPr>
          <a:xfrm>
            <a:off x="-23812" y="6332915"/>
            <a:ext cx="9096152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Data from American Community Survey (2013-2017) / All LMI or Median Income Households with a water </a:t>
            </a:r>
            <a:r>
              <a:rPr lang="en-US" sz="1100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vill</a:t>
            </a:r>
            <a:r>
              <a:rPr lang="en-US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/ FY 2019 DC Program Data Files</a:t>
            </a:r>
            <a:endParaRPr lang="en-US" sz="14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873505-DB83-D136-8F96-E847034A9B3D}"/>
              </a:ext>
            </a:extLst>
          </p:cNvPr>
          <p:cNvSpPr txBox="1"/>
          <p:nvPr/>
        </p:nvSpPr>
        <p:spPr>
          <a:xfrm>
            <a:off x="1" y="2250787"/>
            <a:ext cx="978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2020 Program Participation Rates by Program Eligibility Group </a:t>
            </a:r>
            <a:endParaRPr lang="en-US" dirty="0"/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CEAFADE3-4A8D-4BC7-83DC-A7B2814DE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618532"/>
              </p:ext>
            </p:extLst>
          </p:nvPr>
        </p:nvGraphicFramePr>
        <p:xfrm>
          <a:off x="418945" y="2901935"/>
          <a:ext cx="3006086" cy="256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CEAFADE3-4A8D-4BC7-83DC-A7B2814DE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411425"/>
              </p:ext>
            </p:extLst>
          </p:nvPr>
        </p:nvGraphicFramePr>
        <p:xfrm>
          <a:off x="3200559" y="2944300"/>
          <a:ext cx="3088958" cy="256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CEAFADE3-4A8D-4BC7-83DC-A7B2814DE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123838"/>
              </p:ext>
            </p:extLst>
          </p:nvPr>
        </p:nvGraphicFramePr>
        <p:xfrm>
          <a:off x="6107271" y="2965740"/>
          <a:ext cx="3088958" cy="256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76487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18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6" name="Rectangle 44">
            <a:extLst>
              <a:ext uri="{FF2B5EF4-FFF2-40B4-BE49-F238E27FC236}">
                <a16:creationId xmlns:a16="http://schemas.microsoft.com/office/drawing/2014/main" id="{9DBC57DC-2F38-0519-6C0C-EA385593E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7" y="430135"/>
            <a:ext cx="58364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kern="0" dirty="0"/>
              <a:t>CAP Program Impacts by Income Group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C72834-819D-F9C9-2C08-C8C31C4DF95D}"/>
              </a:ext>
            </a:extLst>
          </p:cNvPr>
          <p:cNvSpPr txBox="1"/>
          <p:nvPr/>
        </p:nvSpPr>
        <p:spPr>
          <a:xfrm>
            <a:off x="-23812" y="6332915"/>
            <a:ext cx="9096152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Data from American Community Survey (2014-2018) / All LMI or Median Income Households with a water bill</a:t>
            </a:r>
            <a:endParaRPr lang="en-US" sz="1400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9B12B925-D1B5-4BC9-BB7B-8F79837C7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232301"/>
              </p:ext>
            </p:extLst>
          </p:nvPr>
        </p:nvGraphicFramePr>
        <p:xfrm>
          <a:off x="1014413" y="2432050"/>
          <a:ext cx="6913562" cy="36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5A1E16D2-A8F3-0F85-33E9-D3D4B5C882B2}"/>
              </a:ext>
            </a:extLst>
          </p:cNvPr>
          <p:cNvSpPr txBox="1"/>
          <p:nvPr/>
        </p:nvSpPr>
        <p:spPr>
          <a:xfrm>
            <a:off x="881856" y="1972019"/>
            <a:ext cx="898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Estimated Net Water Burden by Program Eligibility Group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63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19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6" name="Rectangle 44">
            <a:extLst>
              <a:ext uri="{FF2B5EF4-FFF2-40B4-BE49-F238E27FC236}">
                <a16:creationId xmlns:a16="http://schemas.microsoft.com/office/drawing/2014/main" id="{9DBC57DC-2F38-0519-6C0C-EA385593E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7" y="430135"/>
            <a:ext cx="58364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kern="0" dirty="0"/>
              <a:t>CAP Program Impacts by Income Group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872A67-DFDD-64CB-E3CF-1D8EA5C5E2B6}"/>
              </a:ext>
            </a:extLst>
          </p:cNvPr>
          <p:cNvSpPr txBox="1"/>
          <p:nvPr/>
        </p:nvSpPr>
        <p:spPr>
          <a:xfrm>
            <a:off x="762001" y="1987817"/>
            <a:ext cx="1017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Gross and Net Water Burden by Program Eligibility Group</a:t>
            </a:r>
            <a:r>
              <a:rPr lang="en-US" sz="18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C72834-819D-F9C9-2C08-C8C31C4DF95D}"/>
              </a:ext>
            </a:extLst>
          </p:cNvPr>
          <p:cNvSpPr txBox="1"/>
          <p:nvPr/>
        </p:nvSpPr>
        <p:spPr>
          <a:xfrm>
            <a:off x="-23812" y="6332915"/>
            <a:ext cx="9096152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Data from American Community Survey (2013-2017) / All LMI or Median Income Households with a water bill</a:t>
            </a:r>
            <a:endParaRPr lang="en-US" sz="1400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94812E-199C-F594-1282-4B1FBDC85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22756"/>
              </p:ext>
            </p:extLst>
          </p:nvPr>
        </p:nvGraphicFramePr>
        <p:xfrm>
          <a:off x="626541" y="2586050"/>
          <a:ext cx="7755460" cy="31289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51092">
                  <a:extLst>
                    <a:ext uri="{9D8B030D-6E8A-4147-A177-3AD203B41FA5}">
                      <a16:colId xmlns:a16="http://schemas.microsoft.com/office/drawing/2014/main" val="2159015719"/>
                    </a:ext>
                  </a:extLst>
                </a:gridCol>
                <a:gridCol w="1551092">
                  <a:extLst>
                    <a:ext uri="{9D8B030D-6E8A-4147-A177-3AD203B41FA5}">
                      <a16:colId xmlns:a16="http://schemas.microsoft.com/office/drawing/2014/main" val="3928993051"/>
                    </a:ext>
                  </a:extLst>
                </a:gridCol>
                <a:gridCol w="1551092">
                  <a:extLst>
                    <a:ext uri="{9D8B030D-6E8A-4147-A177-3AD203B41FA5}">
                      <a16:colId xmlns:a16="http://schemas.microsoft.com/office/drawing/2014/main" val="3581152970"/>
                    </a:ext>
                  </a:extLst>
                </a:gridCol>
                <a:gridCol w="1551092">
                  <a:extLst>
                    <a:ext uri="{9D8B030D-6E8A-4147-A177-3AD203B41FA5}">
                      <a16:colId xmlns:a16="http://schemas.microsoft.com/office/drawing/2014/main" val="439705991"/>
                    </a:ext>
                  </a:extLst>
                </a:gridCol>
                <a:gridCol w="1551092">
                  <a:extLst>
                    <a:ext uri="{9D8B030D-6E8A-4147-A177-3AD203B41FA5}">
                      <a16:colId xmlns:a16="http://schemas.microsoft.com/office/drawing/2014/main" val="687168642"/>
                    </a:ext>
                  </a:extLst>
                </a:gridCol>
              </a:tblGrid>
              <a:tr h="11612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pc="10" dirty="0">
                          <a:effectLst/>
                        </a:rPr>
                        <a:t>Eligibility Group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pc="10" dirty="0">
                          <a:effectLst/>
                        </a:rPr>
                        <a:t>Mean Gross Water Bill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pc="10" dirty="0">
                          <a:effectLst/>
                        </a:rPr>
                        <a:t>Mean Burden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pc="10" dirty="0">
                          <a:effectLst/>
                        </a:rPr>
                        <a:t>Mean Benefit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pc="10" dirty="0">
                          <a:effectLst/>
                        </a:rPr>
                        <a:t>Mean Net Burden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8504373"/>
                  </a:ext>
                </a:extLst>
              </a:tr>
              <a:tr h="4919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SNAP Eligible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$1,075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9.4%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$805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2.4%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0034934"/>
                  </a:ext>
                </a:extLst>
              </a:tr>
              <a:tr h="4919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Low Income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$1,237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3.7%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$805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1.3%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309638"/>
                  </a:ext>
                </a:extLst>
              </a:tr>
              <a:tr h="4919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$1,020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1.8%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$510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0.9%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0386531"/>
                  </a:ext>
                </a:extLst>
              </a:tr>
              <a:tr h="4919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CAP 3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>
                          <a:effectLst/>
                        </a:rPr>
                        <a:t>$1,084</a:t>
                      </a:r>
                      <a:endParaRPr lang="en-US" sz="1800" spc="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1.3%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$162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pc="10" dirty="0">
                          <a:effectLst/>
                        </a:rPr>
                        <a:t>1.1%</a:t>
                      </a:r>
                      <a:endParaRPr lang="en-US" sz="1800" spc="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406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83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4250" y="2690336"/>
            <a:ext cx="7035500" cy="738664"/>
          </a:xfrm>
        </p:spPr>
        <p:txBody>
          <a:bodyPr/>
          <a:lstStyle/>
          <a:p>
            <a:pPr algn="l"/>
            <a:r>
              <a:rPr lang="en-US" altLang="en-US" sz="4800" dirty="0"/>
              <a:t>Water Affordability Study</a:t>
            </a:r>
            <a:endParaRPr 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671215-8764-D87F-7D1D-DE9943C6BC0C}"/>
              </a:ext>
            </a:extLst>
          </p:cNvPr>
          <p:cNvSpPr/>
          <p:nvPr/>
        </p:nvSpPr>
        <p:spPr>
          <a:xfrm>
            <a:off x="1054250" y="3581400"/>
            <a:ext cx="70355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tx2"/>
              </a:solidFill>
              <a:latin typeface="+mn-lt"/>
            </a:endParaRP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David Carroll, Managing Director, APPRISE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Thomas Hanes, Policy Analyst, APPRISE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6B867-BDFF-CFE1-F1D3-D28BA0BE6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17" y="5105400"/>
            <a:ext cx="2657252" cy="13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Summary of Findings 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20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6A8A1F-02A0-9AA7-FC46-85F6EEDA0CD1}"/>
              </a:ext>
            </a:extLst>
          </p:cNvPr>
          <p:cNvSpPr txBox="1"/>
          <p:nvPr/>
        </p:nvSpPr>
        <p:spPr>
          <a:xfrm>
            <a:off x="16733" y="1324978"/>
            <a:ext cx="446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Works?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635C54D-C62F-8F7A-1982-315278E22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947782"/>
              </p:ext>
            </p:extLst>
          </p:nvPr>
        </p:nvGraphicFramePr>
        <p:xfrm>
          <a:off x="269191" y="2134414"/>
          <a:ext cx="83913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4362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Summary of Findings 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21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6A8A1F-02A0-9AA7-FC46-85F6EEDA0CD1}"/>
              </a:ext>
            </a:extLst>
          </p:cNvPr>
          <p:cNvSpPr txBox="1"/>
          <p:nvPr/>
        </p:nvSpPr>
        <p:spPr>
          <a:xfrm>
            <a:off x="16733" y="1324978"/>
            <a:ext cx="56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Improvements are Needed?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22F4213-7A48-7D8F-994B-66F132E8FA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58198"/>
              </p:ext>
            </p:extLst>
          </p:nvPr>
        </p:nvGraphicFramePr>
        <p:xfrm>
          <a:off x="525024" y="1604730"/>
          <a:ext cx="7772400" cy="498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1259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325" y="2743200"/>
            <a:ext cx="8699350" cy="2215991"/>
          </a:xfrm>
        </p:spPr>
        <p:txBody>
          <a:bodyPr/>
          <a:lstStyle/>
          <a:p>
            <a:r>
              <a:rPr lang="en-US" altLang="en-US" sz="4800" dirty="0"/>
              <a:t>Section #2 - DC OPC Population Characterization Report </a:t>
            </a:r>
            <a:br>
              <a:rPr lang="en-US" altLang="en-US" sz="4800" dirty="0"/>
            </a:br>
            <a:r>
              <a:rPr lang="en-US" altLang="en-US" sz="4800" dirty="0"/>
              <a:t>Q&amp;A</a:t>
            </a:r>
            <a:endParaRPr lang="en-US" sz="4800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6B867-BDFF-CFE1-F1D3-D28BA0BE6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17" y="5105400"/>
            <a:ext cx="2657252" cy="13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325" y="2743200"/>
            <a:ext cx="8699350" cy="1477328"/>
          </a:xfrm>
        </p:spPr>
        <p:txBody>
          <a:bodyPr/>
          <a:lstStyle/>
          <a:p>
            <a:r>
              <a:rPr lang="en-US" altLang="en-US" sz="4800" dirty="0"/>
              <a:t>Section #3 – Statutory and Regulatory Framework</a:t>
            </a:r>
            <a:endParaRPr lang="en-US" sz="4800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6B867-BDFF-CFE1-F1D3-D28BA0BE6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17" y="5105400"/>
            <a:ext cx="2657252" cy="13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93" y="46173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DC State and Regulatory Approach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24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pic>
        <p:nvPicPr>
          <p:cNvPr id="46" name="Picture 2" descr="District of Columbia State Outline | SVG and PNG Download">
            <a:extLst>
              <a:ext uri="{FF2B5EF4-FFF2-40B4-BE49-F238E27FC236}">
                <a16:creationId xmlns:a16="http://schemas.microsoft.com/office/drawing/2014/main" id="{233EFB43-B0D6-537A-ED96-47C23932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57" y="1547441"/>
            <a:ext cx="5130935" cy="496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66D901-63F8-9583-1E3C-429954A8D079}"/>
              </a:ext>
            </a:extLst>
          </p:cNvPr>
          <p:cNvSpPr txBox="1"/>
          <p:nvPr/>
        </p:nvSpPr>
        <p:spPr>
          <a:xfrm>
            <a:off x="164115" y="2536819"/>
            <a:ext cx="5553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State/Municipal Law: Mandated by Municipal Code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Around $2.7 million in benefits in 2020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3,416 participants in 2020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Mean benefit: $844</a:t>
            </a:r>
          </a:p>
        </p:txBody>
      </p:sp>
    </p:spTree>
    <p:extLst>
      <p:ext uri="{BB962C8B-B14F-4D97-AF65-F5344CB8AC3E}">
        <p14:creationId xmlns:p14="http://schemas.microsoft.com/office/powerpoint/2010/main" val="1572880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23" y="510942"/>
            <a:ext cx="7011765" cy="1143000"/>
          </a:xfrm>
        </p:spPr>
        <p:txBody>
          <a:bodyPr/>
          <a:lstStyle/>
          <a:p>
            <a:pPr algn="l"/>
            <a:r>
              <a:rPr lang="en-US" altLang="en-US" dirty="0"/>
              <a:t>Statutory and Regulatory Barriers in Other Jurisdictions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25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6" name="Flowchart: Manual Operation 45">
            <a:extLst>
              <a:ext uri="{FF2B5EF4-FFF2-40B4-BE49-F238E27FC236}">
                <a16:creationId xmlns:a16="http://schemas.microsoft.com/office/drawing/2014/main" id="{772F955F-1215-EA06-95FD-EEF7661A6B75}"/>
              </a:ext>
            </a:extLst>
          </p:cNvPr>
          <p:cNvSpPr/>
          <p:nvPr/>
        </p:nvSpPr>
        <p:spPr>
          <a:xfrm>
            <a:off x="177536" y="3449886"/>
            <a:ext cx="2209932" cy="1615605"/>
          </a:xfrm>
          <a:prstGeom prst="flowChartManualOperation">
            <a:avLst/>
          </a:prstGeom>
          <a:gradFill flip="none" rotWithShape="1">
            <a:gsLst>
              <a:gs pos="0">
                <a:srgbClr val="76A7CD">
                  <a:tint val="66000"/>
                  <a:satMod val="160000"/>
                </a:srgbClr>
              </a:gs>
              <a:gs pos="50000">
                <a:srgbClr val="76A7CD">
                  <a:tint val="44500"/>
                  <a:satMod val="160000"/>
                </a:srgbClr>
              </a:gs>
              <a:gs pos="100000">
                <a:srgbClr val="76A7CD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76A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Manual Operation 47">
            <a:extLst>
              <a:ext uri="{FF2B5EF4-FFF2-40B4-BE49-F238E27FC236}">
                <a16:creationId xmlns:a16="http://schemas.microsoft.com/office/drawing/2014/main" id="{30AF55AF-4B8C-1B87-9553-6E34083B4E69}"/>
              </a:ext>
            </a:extLst>
          </p:cNvPr>
          <p:cNvSpPr/>
          <p:nvPr/>
        </p:nvSpPr>
        <p:spPr>
          <a:xfrm>
            <a:off x="2379203" y="3449886"/>
            <a:ext cx="2209932" cy="1615605"/>
          </a:xfrm>
          <a:prstGeom prst="flowChartManualOpe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Manual Operation 48">
            <a:extLst>
              <a:ext uri="{FF2B5EF4-FFF2-40B4-BE49-F238E27FC236}">
                <a16:creationId xmlns:a16="http://schemas.microsoft.com/office/drawing/2014/main" id="{52BFAC3D-7A2D-90DF-9316-D6FCD75834C4}"/>
              </a:ext>
            </a:extLst>
          </p:cNvPr>
          <p:cNvSpPr/>
          <p:nvPr/>
        </p:nvSpPr>
        <p:spPr>
          <a:xfrm>
            <a:off x="4599666" y="3449886"/>
            <a:ext cx="2209932" cy="1615605"/>
          </a:xfrm>
          <a:prstGeom prst="flowChartManualOperat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anual Operation 49">
            <a:extLst>
              <a:ext uri="{FF2B5EF4-FFF2-40B4-BE49-F238E27FC236}">
                <a16:creationId xmlns:a16="http://schemas.microsoft.com/office/drawing/2014/main" id="{013ED1ED-B4F5-CCD7-7C03-A08A153CBB47}"/>
              </a:ext>
            </a:extLst>
          </p:cNvPr>
          <p:cNvSpPr/>
          <p:nvPr/>
        </p:nvSpPr>
        <p:spPr>
          <a:xfrm>
            <a:off x="6823009" y="3449886"/>
            <a:ext cx="2209932" cy="1615605"/>
          </a:xfrm>
          <a:prstGeom prst="flowChartManualOperation">
            <a:avLst/>
          </a:prstGeom>
          <a:gradFill flip="none" rotWithShape="1">
            <a:gsLst>
              <a:gs pos="0">
                <a:srgbClr val="76A7CD">
                  <a:tint val="66000"/>
                  <a:satMod val="160000"/>
                </a:srgbClr>
              </a:gs>
              <a:gs pos="50000">
                <a:srgbClr val="76A7CD">
                  <a:tint val="44500"/>
                  <a:satMod val="160000"/>
                </a:srgbClr>
              </a:gs>
              <a:gs pos="100000">
                <a:srgbClr val="76A7CD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76A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B1FE92-4E57-B867-5845-61C0D8083975}"/>
              </a:ext>
            </a:extLst>
          </p:cNvPr>
          <p:cNvSpPr txBox="1"/>
          <p:nvPr/>
        </p:nvSpPr>
        <p:spPr>
          <a:xfrm>
            <a:off x="62405" y="2181087"/>
            <a:ext cx="56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General barriers include: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70F710-1D58-2933-0F7E-9D6D94A47DF8}"/>
              </a:ext>
            </a:extLst>
          </p:cNvPr>
          <p:cNvSpPr txBox="1"/>
          <p:nvPr/>
        </p:nvSpPr>
        <p:spPr>
          <a:xfrm>
            <a:off x="328809" y="3642571"/>
            <a:ext cx="1890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State rules against gratuities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9920A3-F248-96DA-73F1-A6CB320B3A8B}"/>
              </a:ext>
            </a:extLst>
          </p:cNvPr>
          <p:cNvSpPr txBox="1"/>
          <p:nvPr/>
        </p:nvSpPr>
        <p:spPr>
          <a:xfrm>
            <a:off x="2565125" y="3595968"/>
            <a:ext cx="1890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Rules against increases in taxes without approval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A0D6A5-ABAD-000E-3869-03216D3BFCD1}"/>
              </a:ext>
            </a:extLst>
          </p:cNvPr>
          <p:cNvSpPr txBox="1"/>
          <p:nvPr/>
        </p:nvSpPr>
        <p:spPr>
          <a:xfrm>
            <a:off x="4775057" y="3821065"/>
            <a:ext cx="1890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“Cost of Service” rules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F75777-BDF3-0FD4-0B19-1A303020D2FC}"/>
              </a:ext>
            </a:extLst>
          </p:cNvPr>
          <p:cNvSpPr txBox="1"/>
          <p:nvPr/>
        </p:nvSpPr>
        <p:spPr>
          <a:xfrm>
            <a:off x="6982547" y="3458881"/>
            <a:ext cx="1890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“Reasonable and non-discriminatory” classification rules</a:t>
            </a:r>
          </a:p>
        </p:txBody>
      </p:sp>
    </p:spTree>
    <p:extLst>
      <p:ext uri="{BB962C8B-B14F-4D97-AF65-F5344CB8AC3E}">
        <p14:creationId xmlns:p14="http://schemas.microsoft.com/office/powerpoint/2010/main" val="1343613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93" y="461730"/>
            <a:ext cx="5787857" cy="1143000"/>
          </a:xfrm>
        </p:spPr>
        <p:txBody>
          <a:bodyPr/>
          <a:lstStyle/>
          <a:p>
            <a:pPr algn="l"/>
            <a:r>
              <a:rPr lang="en-US" altLang="en-US" dirty="0"/>
              <a:t>Water Programs Studied in Other Jurisdictions 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26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1AB15BB-F2D3-74C6-7202-DE8CE85EA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41473"/>
              </p:ext>
            </p:extLst>
          </p:nvPr>
        </p:nvGraphicFramePr>
        <p:xfrm>
          <a:off x="459499" y="1904535"/>
          <a:ext cx="7661821" cy="4519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1392">
                  <a:extLst>
                    <a:ext uri="{9D8B030D-6E8A-4147-A177-3AD203B41FA5}">
                      <a16:colId xmlns:a16="http://schemas.microsoft.com/office/drawing/2014/main" val="3909793047"/>
                    </a:ext>
                  </a:extLst>
                </a:gridCol>
                <a:gridCol w="3121965">
                  <a:extLst>
                    <a:ext uri="{9D8B030D-6E8A-4147-A177-3AD203B41FA5}">
                      <a16:colId xmlns:a16="http://schemas.microsoft.com/office/drawing/2014/main" val="278732639"/>
                    </a:ext>
                  </a:extLst>
                </a:gridCol>
                <a:gridCol w="2128464">
                  <a:extLst>
                    <a:ext uri="{9D8B030D-6E8A-4147-A177-3AD203B41FA5}">
                      <a16:colId xmlns:a16="http://schemas.microsoft.com/office/drawing/2014/main" val="44645410"/>
                    </a:ext>
                  </a:extLst>
                </a:gridCol>
              </a:tblGrid>
              <a:tr h="415597">
                <a:tc>
                  <a:txBody>
                    <a:bodyPr/>
                    <a:lstStyle/>
                    <a:p>
                      <a:r>
                        <a:rPr lang="en-US" dirty="0"/>
                        <a:t>Jurisdiction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Nature of laws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340777"/>
                  </a:ext>
                </a:extLst>
              </a:tr>
              <a:tr h="415597">
                <a:tc>
                  <a:txBody>
                    <a:bodyPr/>
                    <a:lstStyle/>
                    <a:p>
                      <a:r>
                        <a:rPr lang="en-US" dirty="0"/>
                        <a:t>Atlanta, 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Care and Conserve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Discouraged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4950"/>
                  </a:ext>
                </a:extLst>
              </a:tr>
              <a:tr h="654043">
                <a:tc>
                  <a:txBody>
                    <a:bodyPr/>
                    <a:lstStyle/>
                    <a:p>
                      <a:r>
                        <a:rPr lang="en-US" dirty="0"/>
                        <a:t>Raleigh, 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Utility Customer Assistance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Discouraged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659743"/>
                  </a:ext>
                </a:extLst>
              </a:tr>
              <a:tr h="654043">
                <a:tc>
                  <a:txBody>
                    <a:bodyPr/>
                    <a:lstStyle/>
                    <a:p>
                      <a:r>
                        <a:rPr lang="en-US" dirty="0"/>
                        <a:t>Detroit,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Residential Assistance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Discouraged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62451"/>
                  </a:ext>
                </a:extLst>
              </a:tr>
              <a:tr h="415597">
                <a:tc>
                  <a:txBody>
                    <a:bodyPr/>
                    <a:lstStyle/>
                    <a:p>
                      <a:r>
                        <a:rPr lang="en-US" dirty="0"/>
                        <a:t>Seattle, 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Utility Discount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84864"/>
                  </a:ext>
                </a:extLst>
              </a:tr>
              <a:tr h="415597">
                <a:tc>
                  <a:txBody>
                    <a:bodyPr/>
                    <a:lstStyle/>
                    <a:p>
                      <a:r>
                        <a:rPr lang="en-US" dirty="0"/>
                        <a:t>Portland,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Financial Assistance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26613"/>
                  </a:ext>
                </a:extLst>
              </a:tr>
              <a:tr h="415597">
                <a:tc>
                  <a:txBody>
                    <a:bodyPr/>
                    <a:lstStyle/>
                    <a:p>
                      <a:r>
                        <a:rPr lang="en-US" dirty="0"/>
                        <a:t>Philadelphia,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Tiered Assistance Program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349054"/>
                  </a:ext>
                </a:extLst>
              </a:tr>
              <a:tr h="717332">
                <a:tc>
                  <a:txBody>
                    <a:bodyPr/>
                    <a:lstStyle/>
                    <a:p>
                      <a:r>
                        <a:rPr lang="en-US" dirty="0"/>
                        <a:t>California Water,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Income Rate Assistance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Encouraged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675676"/>
                  </a:ext>
                </a:extLst>
              </a:tr>
              <a:tr h="415597">
                <a:tc>
                  <a:txBody>
                    <a:bodyPr/>
                    <a:lstStyle/>
                    <a:p>
                      <a:r>
                        <a:rPr lang="en-US" dirty="0"/>
                        <a:t>Washington, 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Customer Assistance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Mandated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81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431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Atlanta, Georgia 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27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pic>
        <p:nvPicPr>
          <p:cNvPr id="7170" name="Picture 2" descr="APPLICATION INSTRUCTIONS FOR CARE AND CONSERVE WATER BILL PAYMENT ASSISTANCE">
            <a:extLst>
              <a:ext uri="{FF2B5EF4-FFF2-40B4-BE49-F238E27FC236}">
                <a16:creationId xmlns:a16="http://schemas.microsoft.com/office/drawing/2014/main" id="{C0628989-78A0-32D1-D54F-6E4C6744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2" y="1778315"/>
            <a:ext cx="3306763" cy="13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Georgia State Outline | SVG and PNG Download">
            <a:extLst>
              <a:ext uri="{FF2B5EF4-FFF2-40B4-BE49-F238E27FC236}">
                <a16:creationId xmlns:a16="http://schemas.microsoft.com/office/drawing/2014/main" id="{EE05368E-4450-0180-E723-6BA87E7AE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53" y="3300230"/>
            <a:ext cx="3286147" cy="319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FCE4A2-E1C4-4A90-A477-E6B95D73E4CE}"/>
              </a:ext>
            </a:extLst>
          </p:cNvPr>
          <p:cNvSpPr txBox="1"/>
          <p:nvPr/>
        </p:nvSpPr>
        <p:spPr>
          <a:xfrm>
            <a:off x="146049" y="1768366"/>
            <a:ext cx="45989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Barrier: State Constitution Gratuities Clause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Overcame by: Funding by donations until the municipal code was revised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294FF3-A09E-3B1B-D98A-BD67FDA3B8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553023"/>
              </p:ext>
            </p:extLst>
          </p:nvPr>
        </p:nvGraphicFramePr>
        <p:xfrm>
          <a:off x="-245269" y="3429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54541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Raleigh, North Carolina 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28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pic>
        <p:nvPicPr>
          <p:cNvPr id="46" name="Picture 6" descr="North Carolina State Outline | SVG and PNG Download">
            <a:extLst>
              <a:ext uri="{FF2B5EF4-FFF2-40B4-BE49-F238E27FC236}">
                <a16:creationId xmlns:a16="http://schemas.microsoft.com/office/drawing/2014/main" id="{8E5A78D5-1CA5-67D6-BE78-11463C45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083478"/>
            <a:ext cx="5715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A42ED0E-3C4D-A6B7-4392-88B3BC57993C}"/>
              </a:ext>
            </a:extLst>
          </p:cNvPr>
          <p:cNvSpPr txBox="1"/>
          <p:nvPr/>
        </p:nvSpPr>
        <p:spPr>
          <a:xfrm>
            <a:off x="146049" y="2083478"/>
            <a:ext cx="40354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Barrier: “Classes of Service”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Overcame by: Paying benefits from general government revenues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9AEA3C-3EC8-3356-6B17-E7438D47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255985"/>
              </p:ext>
            </p:extLst>
          </p:nvPr>
        </p:nvGraphicFramePr>
        <p:xfrm>
          <a:off x="672444" y="3460531"/>
          <a:ext cx="6928397" cy="435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B4FB50-E3F6-87A8-6138-E8AF2D74C037}"/>
              </a:ext>
            </a:extLst>
          </p:cNvPr>
          <p:cNvSpPr txBox="1"/>
          <p:nvPr/>
        </p:nvSpPr>
        <p:spPr>
          <a:xfrm>
            <a:off x="48997" y="1114006"/>
            <a:ext cx="519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Utility Customer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2135730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Detroit, Michigan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29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pic>
        <p:nvPicPr>
          <p:cNvPr id="8194" name="Picture 2" descr="Water Residential Assistance Program (WRAP) – Wayne Metro Community Action  Agency">
            <a:extLst>
              <a:ext uri="{FF2B5EF4-FFF2-40B4-BE49-F238E27FC236}">
                <a16:creationId xmlns:a16="http://schemas.microsoft.com/office/drawing/2014/main" id="{9D3428B0-C1FB-7532-8B2C-C0F9E60F0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4" b="23492"/>
          <a:stretch/>
        </p:blipFill>
        <p:spPr bwMode="auto">
          <a:xfrm>
            <a:off x="0" y="974516"/>
            <a:ext cx="2143125" cy="12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FEE4C7D-4C1F-EDAC-19A2-1C16776CC1C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652550" y="2300143"/>
            <a:ext cx="4988100" cy="404748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EDE156D-0DFF-E626-7DB0-AAEBC1D47438}"/>
              </a:ext>
            </a:extLst>
          </p:cNvPr>
          <p:cNvSpPr txBox="1"/>
          <p:nvPr/>
        </p:nvSpPr>
        <p:spPr>
          <a:xfrm>
            <a:off x="3376612" y="1911459"/>
            <a:ext cx="5240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Barrier: Headlee Amendment to State  Constitution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Overcame by: Paid out rates as an assistance program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D2A580-2B44-30D5-ACFB-C97461162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3040578"/>
              </p:ext>
            </p:extLst>
          </p:nvPr>
        </p:nvGraphicFramePr>
        <p:xfrm>
          <a:off x="4181476" y="3886200"/>
          <a:ext cx="4733924" cy="2517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1008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057400"/>
            <a:ext cx="7035500" cy="762000"/>
          </a:xfrm>
        </p:spPr>
        <p:txBody>
          <a:bodyPr/>
          <a:lstStyle/>
          <a:p>
            <a:r>
              <a:rPr lang="en-US" altLang="en-US" sz="4800" dirty="0"/>
              <a:t>Agenda</a:t>
            </a:r>
            <a:endParaRPr 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671215-8764-D87F-7D1D-DE9943C6BC0C}"/>
              </a:ext>
            </a:extLst>
          </p:cNvPr>
          <p:cNvSpPr/>
          <p:nvPr/>
        </p:nvSpPr>
        <p:spPr>
          <a:xfrm>
            <a:off x="1371600" y="3124200"/>
            <a:ext cx="6718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Data Analysis Issues / Definitions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DC OPC Population Characterization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Overcoming Statutory and Regulatory 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Comparative Analysis of Programs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6B867-BDFF-CFE1-F1D3-D28BA0BE6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17" y="5105400"/>
            <a:ext cx="2657252" cy="13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Seattle, Washington 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30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pic>
        <p:nvPicPr>
          <p:cNvPr id="9218" name="Picture 2" descr="Expand Assistance and Payment Plans">
            <a:extLst>
              <a:ext uri="{FF2B5EF4-FFF2-40B4-BE49-F238E27FC236}">
                <a16:creationId xmlns:a16="http://schemas.microsoft.com/office/drawing/2014/main" id="{93158D65-9D9C-4C8E-C9E9-93B2B0FD5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0"/>
          <a:stretch/>
        </p:blipFill>
        <p:spPr bwMode="auto">
          <a:xfrm>
            <a:off x="3641725" y="5566801"/>
            <a:ext cx="4486275" cy="9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CD72004-648C-4CDC-097A-317ECB851159}"/>
              </a:ext>
            </a:extLst>
          </p:cNvPr>
          <p:cNvSpPr txBox="1"/>
          <p:nvPr/>
        </p:nvSpPr>
        <p:spPr>
          <a:xfrm>
            <a:off x="3768836" y="2513663"/>
            <a:ext cx="5240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State Law: Permits assistance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Established in Seattle Municipal Code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83AE48-BE33-37AB-2DF8-E37A3E74FC7F}"/>
              </a:ext>
            </a:extLst>
          </p:cNvPr>
          <p:cNvSpPr txBox="1"/>
          <p:nvPr/>
        </p:nvSpPr>
        <p:spPr>
          <a:xfrm>
            <a:off x="48997" y="1114006"/>
            <a:ext cx="615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Utility Discount Program and Emergency Assistance Program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4581CC-1D25-EF0C-DBCC-120C65188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026271"/>
              </p:ext>
            </p:extLst>
          </p:nvPr>
        </p:nvGraphicFramePr>
        <p:xfrm>
          <a:off x="-891572" y="1878028"/>
          <a:ext cx="6850063" cy="4704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A39BFB-7237-D863-C82B-8457D02B4A86}"/>
              </a:ext>
            </a:extLst>
          </p:cNvPr>
          <p:cNvSpPr txBox="1"/>
          <p:nvPr/>
        </p:nvSpPr>
        <p:spPr>
          <a:xfrm>
            <a:off x="1637945" y="2105560"/>
            <a:ext cx="1581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$23.2 Million in discounts provided in 2017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7B21043-4BB2-6126-59FE-1702EFD3E327}"/>
              </a:ext>
            </a:extLst>
          </p:cNvPr>
          <p:cNvSpPr txBox="1"/>
          <p:nvPr/>
        </p:nvSpPr>
        <p:spPr>
          <a:xfrm>
            <a:off x="1637945" y="3907285"/>
            <a:ext cx="158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32,800 </a:t>
            </a:r>
          </a:p>
          <a:p>
            <a:pPr algn="ctr"/>
            <a:r>
              <a:rPr lang="en-US" sz="1800" dirty="0"/>
              <a:t>assisted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9CDD65-8402-C9D1-C4AC-02B083C05767}"/>
              </a:ext>
            </a:extLst>
          </p:cNvPr>
          <p:cNvSpPr txBox="1"/>
          <p:nvPr/>
        </p:nvSpPr>
        <p:spPr>
          <a:xfrm>
            <a:off x="1693863" y="5349253"/>
            <a:ext cx="158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Average discount: $708</a:t>
            </a:r>
          </a:p>
        </p:txBody>
      </p:sp>
    </p:spTree>
    <p:extLst>
      <p:ext uri="{BB962C8B-B14F-4D97-AF65-F5344CB8AC3E}">
        <p14:creationId xmlns:p14="http://schemas.microsoft.com/office/powerpoint/2010/main" val="2537624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Portland, Oregon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31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pic>
        <p:nvPicPr>
          <p:cNvPr id="10242" name="Picture 2" descr="Portland Water Bureau | Facebook">
            <a:extLst>
              <a:ext uri="{FF2B5EF4-FFF2-40B4-BE49-F238E27FC236}">
                <a16:creationId xmlns:a16="http://schemas.microsoft.com/office/drawing/2014/main" id="{1BF841B4-3856-92A5-78C2-F8A69A883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8" b="13653"/>
          <a:stretch/>
        </p:blipFill>
        <p:spPr bwMode="auto">
          <a:xfrm>
            <a:off x="7271956" y="4525668"/>
            <a:ext cx="1858137" cy="18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9B70B875-656A-CA90-9B0D-6D1CFE5E6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951" y="1823805"/>
            <a:ext cx="4304627" cy="227069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7E9CAD9-2A29-161A-0880-68CC7FB24489}"/>
              </a:ext>
            </a:extLst>
          </p:cNvPr>
          <p:cNvSpPr txBox="1"/>
          <p:nvPr/>
        </p:nvSpPr>
        <p:spPr>
          <a:xfrm>
            <a:off x="41763" y="1098106"/>
            <a:ext cx="559264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Financial Assistance Program and Utility Safety Net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00D2CB-0F58-C35D-2CAA-85D328DE31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697823"/>
              </p:ext>
            </p:extLst>
          </p:nvPr>
        </p:nvGraphicFramePr>
        <p:xfrm>
          <a:off x="-225973" y="1527603"/>
          <a:ext cx="6620971" cy="476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F169FB-1E19-2714-B729-F60BBF9E5D87}"/>
              </a:ext>
            </a:extLst>
          </p:cNvPr>
          <p:cNvSpPr txBox="1"/>
          <p:nvPr/>
        </p:nvSpPr>
        <p:spPr>
          <a:xfrm>
            <a:off x="119118" y="5319830"/>
            <a:ext cx="60134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$5,934,612 in funding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About 7,000 participants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Average benefit: $700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79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Philadelphia, Pennsylvania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32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BF8C42A3-F4A1-C3CE-ADFC-05B43B45D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25222" y="5581653"/>
            <a:ext cx="2377694" cy="1040241"/>
          </a:xfrm>
          <a:prstGeom prst="rect">
            <a:avLst/>
          </a:prstGeom>
        </p:spPr>
      </p:pic>
      <p:pic>
        <p:nvPicPr>
          <p:cNvPr id="11266" name="Picture 2" descr="Philadelphia Water's Tiered Assistance Program (TAP)">
            <a:extLst>
              <a:ext uri="{FF2B5EF4-FFF2-40B4-BE49-F238E27FC236}">
                <a16:creationId xmlns:a16="http://schemas.microsoft.com/office/drawing/2014/main" id="{2D9FAD8C-956C-9475-BC1A-E1987C608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4" b="18759"/>
          <a:stretch/>
        </p:blipFill>
        <p:spPr bwMode="auto">
          <a:xfrm>
            <a:off x="30571" y="4877567"/>
            <a:ext cx="1806896" cy="48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7E52A25-4C4F-C179-A27B-6B373264C151}"/>
              </a:ext>
            </a:extLst>
          </p:cNvPr>
          <p:cNvSpPr txBox="1"/>
          <p:nvPr/>
        </p:nvSpPr>
        <p:spPr>
          <a:xfrm>
            <a:off x="30571" y="1101469"/>
            <a:ext cx="55926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Tiered Assistance Program</a:t>
            </a:r>
          </a:p>
        </p:txBody>
      </p:sp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1E514E91-F8F0-8A01-5D7F-0380F5FE5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722435"/>
              </p:ext>
            </p:extLst>
          </p:nvPr>
        </p:nvGraphicFramePr>
        <p:xfrm>
          <a:off x="1391060" y="1922980"/>
          <a:ext cx="6946490" cy="432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F66DC508-804B-8464-E68D-489F7B811A05}"/>
              </a:ext>
            </a:extLst>
          </p:cNvPr>
          <p:cNvSpPr txBox="1"/>
          <p:nvPr/>
        </p:nvSpPr>
        <p:spPr>
          <a:xfrm>
            <a:off x="2560884" y="4971701"/>
            <a:ext cx="4022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/>
              <a:t>2020 Program Statistics: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Around $7.5 million in benefits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16,433 participants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Mean benefit: $550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79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322" y="248183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California Water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33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6C1CB38-B948-B149-3D4F-081B18818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280" y="4873408"/>
            <a:ext cx="1293070" cy="1293070"/>
          </a:xfrm>
          <a:prstGeom prst="rect">
            <a:avLst/>
          </a:prstGeom>
        </p:spPr>
      </p:pic>
      <p:pic>
        <p:nvPicPr>
          <p:cNvPr id="48" name="Picture 4" descr="California State Outline | SVG and PNG Download">
            <a:extLst>
              <a:ext uri="{FF2B5EF4-FFF2-40B4-BE49-F238E27FC236}">
                <a16:creationId xmlns:a16="http://schemas.microsoft.com/office/drawing/2014/main" id="{C7AB4016-EEC6-40AA-E8B3-25FBD43D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72" y="2645472"/>
            <a:ext cx="1697171" cy="15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2C5691F-C33B-32C8-C38D-36FFB1985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451328"/>
              </p:ext>
            </p:extLst>
          </p:nvPr>
        </p:nvGraphicFramePr>
        <p:xfrm>
          <a:off x="-69218" y="1730722"/>
          <a:ext cx="7349176" cy="498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296E6DAA-8B26-CA4D-5E17-B2CBB0CF72D2}"/>
              </a:ext>
            </a:extLst>
          </p:cNvPr>
          <p:cNvSpPr txBox="1"/>
          <p:nvPr/>
        </p:nvSpPr>
        <p:spPr>
          <a:xfrm>
            <a:off x="30236" y="1269057"/>
            <a:ext cx="55926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Low Income Rate Assistance Program </a:t>
            </a:r>
          </a:p>
        </p:txBody>
      </p:sp>
    </p:spTree>
    <p:extLst>
      <p:ext uri="{BB962C8B-B14F-4D97-AF65-F5344CB8AC3E}">
        <p14:creationId xmlns:p14="http://schemas.microsoft.com/office/powerpoint/2010/main" val="2281806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81000" y="2819400"/>
            <a:ext cx="9683675" cy="2031325"/>
          </a:xfrm>
        </p:spPr>
        <p:txBody>
          <a:bodyPr/>
          <a:lstStyle/>
          <a:p>
            <a:r>
              <a:rPr lang="en-US" altLang="en-US" dirty="0"/>
              <a:t>Section #3 – Statutory and Regulatory Framework</a:t>
            </a:r>
            <a:br>
              <a:rPr lang="en-US" altLang="en-US" dirty="0"/>
            </a:br>
            <a:r>
              <a:rPr lang="en-US" altLang="en-US" dirty="0"/>
              <a:t>Q&amp;A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6B867-BDFF-CFE1-F1D3-D28BA0BE6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17" y="5105400"/>
            <a:ext cx="2657252" cy="13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69838" y="2795694"/>
            <a:ext cx="9683675" cy="1354217"/>
          </a:xfrm>
        </p:spPr>
        <p:txBody>
          <a:bodyPr/>
          <a:lstStyle/>
          <a:p>
            <a:r>
              <a:rPr lang="en-US" altLang="en-US" dirty="0"/>
              <a:t>Section #4 – Comparative Analysis of Programs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6B867-BDFF-CFE1-F1D3-D28BA0BE6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17" y="5105400"/>
            <a:ext cx="2657252" cy="13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660" y="558732"/>
            <a:ext cx="7011765" cy="1143000"/>
          </a:xfrm>
        </p:spPr>
        <p:txBody>
          <a:bodyPr/>
          <a:lstStyle/>
          <a:p>
            <a:pPr algn="l"/>
            <a:r>
              <a:rPr lang="en-US" altLang="en-US" dirty="0"/>
              <a:t>% Direct Pay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36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7A0EE69-BB67-91DE-2AF8-F1BC2CD67742}"/>
              </a:ext>
            </a:extLst>
          </p:cNvPr>
          <p:cNvSpPr txBox="1"/>
          <p:nvPr/>
        </p:nvSpPr>
        <p:spPr>
          <a:xfrm>
            <a:off x="-23812" y="6332915"/>
            <a:ext cx="9096152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Data from American Community Survey (2014-2018) / All households</a:t>
            </a:r>
            <a:endParaRPr lang="en-US" sz="1400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001B2D-AE69-2E68-1EDD-CAA20C56B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21434"/>
              </p:ext>
            </p:extLst>
          </p:nvPr>
        </p:nvGraphicFramePr>
        <p:xfrm>
          <a:off x="1063626" y="1905000"/>
          <a:ext cx="6864350" cy="440897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84178">
                  <a:extLst>
                    <a:ext uri="{9D8B030D-6E8A-4147-A177-3AD203B41FA5}">
                      <a16:colId xmlns:a16="http://schemas.microsoft.com/office/drawing/2014/main" val="1764546440"/>
                    </a:ext>
                  </a:extLst>
                </a:gridCol>
                <a:gridCol w="1726724">
                  <a:extLst>
                    <a:ext uri="{9D8B030D-6E8A-4147-A177-3AD203B41FA5}">
                      <a16:colId xmlns:a16="http://schemas.microsoft.com/office/drawing/2014/main" val="1397829222"/>
                    </a:ext>
                  </a:extLst>
                </a:gridCol>
                <a:gridCol w="1726724">
                  <a:extLst>
                    <a:ext uri="{9D8B030D-6E8A-4147-A177-3AD203B41FA5}">
                      <a16:colId xmlns:a16="http://schemas.microsoft.com/office/drawing/2014/main" val="1605646621"/>
                    </a:ext>
                  </a:extLst>
                </a:gridCol>
                <a:gridCol w="1726724">
                  <a:extLst>
                    <a:ext uri="{9D8B030D-6E8A-4147-A177-3AD203B41FA5}">
                      <a16:colId xmlns:a16="http://schemas.microsoft.com/office/drawing/2014/main" val="4217613013"/>
                    </a:ext>
                  </a:extLst>
                </a:gridCol>
              </a:tblGrid>
              <a:tr h="676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Jurisicition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SNAP Eligible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Low-Income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Moderate Income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241651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District of Columbia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20%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27%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31%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5702780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Atlanta, GA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51%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57%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65%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7381552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Cal Water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51%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59%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65%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3706421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Detroit, MI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56%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69%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74%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7699725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Philadelphia, PA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54%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65%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67%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3457625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Portland, 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41%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53%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58%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4756949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Raleigh, NC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65%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65%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77%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2238201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Seattle, WA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43%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48%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53%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510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431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661" y="558732"/>
            <a:ext cx="5300440" cy="1143000"/>
          </a:xfrm>
        </p:spPr>
        <p:txBody>
          <a:bodyPr/>
          <a:lstStyle/>
          <a:p>
            <a:pPr algn="l"/>
            <a:r>
              <a:rPr lang="en-US" altLang="en-US" dirty="0"/>
              <a:t>Average Burden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37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CDF10E3-7F3A-80A3-BFCA-6BA69354992B}"/>
              </a:ext>
            </a:extLst>
          </p:cNvPr>
          <p:cNvSpPr txBox="1"/>
          <p:nvPr/>
        </p:nvSpPr>
        <p:spPr>
          <a:xfrm>
            <a:off x="-23812" y="6332915"/>
            <a:ext cx="9096152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Data from American Community Survey (2014-2018) / All households </a:t>
            </a:r>
            <a:endParaRPr lang="en-US" sz="1400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A2221E-FA8A-B0A8-4235-A49A2F42C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63883"/>
              </p:ext>
            </p:extLst>
          </p:nvPr>
        </p:nvGraphicFramePr>
        <p:xfrm>
          <a:off x="801688" y="1905000"/>
          <a:ext cx="7504112" cy="4321551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1876028">
                  <a:extLst>
                    <a:ext uri="{9D8B030D-6E8A-4147-A177-3AD203B41FA5}">
                      <a16:colId xmlns:a16="http://schemas.microsoft.com/office/drawing/2014/main" val="1141889286"/>
                    </a:ext>
                  </a:extLst>
                </a:gridCol>
                <a:gridCol w="1876028">
                  <a:extLst>
                    <a:ext uri="{9D8B030D-6E8A-4147-A177-3AD203B41FA5}">
                      <a16:colId xmlns:a16="http://schemas.microsoft.com/office/drawing/2014/main" val="3193476029"/>
                    </a:ext>
                  </a:extLst>
                </a:gridCol>
                <a:gridCol w="1876028">
                  <a:extLst>
                    <a:ext uri="{9D8B030D-6E8A-4147-A177-3AD203B41FA5}">
                      <a16:colId xmlns:a16="http://schemas.microsoft.com/office/drawing/2014/main" val="2691597981"/>
                    </a:ext>
                  </a:extLst>
                </a:gridCol>
                <a:gridCol w="1876028">
                  <a:extLst>
                    <a:ext uri="{9D8B030D-6E8A-4147-A177-3AD203B41FA5}">
                      <a16:colId xmlns:a16="http://schemas.microsoft.com/office/drawing/2014/main" val="1444708558"/>
                    </a:ext>
                  </a:extLst>
                </a:gridCol>
              </a:tblGrid>
              <a:tr h="676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Jurisdiction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SNAP Eligible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Low-Income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Moderate Income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94728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9.7%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3.9%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2.1%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8448534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Atlanta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9.1%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4.2%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2.7%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90445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Cal Water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4.0%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2.1%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1.3%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96327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Detroit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7.2%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3.0%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2.2%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283594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Philadelphia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6.4%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2.6%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1.7%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761199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Portland, 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9.8%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5.2%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3.4%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64193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Raleigh, NC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3.7%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1.8%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1.2%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60536"/>
                  </a:ext>
                </a:extLst>
              </a:tr>
              <a:tr h="45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Seattle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13.2%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5.3%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3.3%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12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280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660" y="558732"/>
            <a:ext cx="6743477" cy="1143000"/>
          </a:xfrm>
        </p:spPr>
        <p:txBody>
          <a:bodyPr/>
          <a:lstStyle/>
          <a:p>
            <a:pPr algn="l"/>
            <a:r>
              <a:rPr lang="en-US" altLang="en-US" dirty="0"/>
              <a:t>Total and Average Investment by Jurisdiction 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38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57320FF-F929-42D6-A575-25A4955C3E7B}"/>
              </a:ext>
            </a:extLst>
          </p:cNvPr>
          <p:cNvSpPr txBox="1"/>
          <p:nvPr/>
        </p:nvSpPr>
        <p:spPr>
          <a:xfrm>
            <a:off x="0" y="6133360"/>
            <a:ext cx="9096152" cy="50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Data from American Community Survey (2014-2018) / All households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</a:rPr>
              <a:t>; *Includes funding for moderate- and median-income households / ** Includes funding for assistance programs and water equipment repairs / *** Includes funding for households with water included in rent /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130B97-577F-364F-2B5A-03597A882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469711"/>
              </p:ext>
            </p:extLst>
          </p:nvPr>
        </p:nvGraphicFramePr>
        <p:xfrm>
          <a:off x="781589" y="1752600"/>
          <a:ext cx="7580821" cy="41589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7271">
                  <a:extLst>
                    <a:ext uri="{9D8B030D-6E8A-4147-A177-3AD203B41FA5}">
                      <a16:colId xmlns:a16="http://schemas.microsoft.com/office/drawing/2014/main" val="2890679282"/>
                    </a:ext>
                  </a:extLst>
                </a:gridCol>
                <a:gridCol w="1947850">
                  <a:extLst>
                    <a:ext uri="{9D8B030D-6E8A-4147-A177-3AD203B41FA5}">
                      <a16:colId xmlns:a16="http://schemas.microsoft.com/office/drawing/2014/main" val="3039008510"/>
                    </a:ext>
                  </a:extLst>
                </a:gridCol>
                <a:gridCol w="1947850">
                  <a:extLst>
                    <a:ext uri="{9D8B030D-6E8A-4147-A177-3AD203B41FA5}">
                      <a16:colId xmlns:a16="http://schemas.microsoft.com/office/drawing/2014/main" val="2540987712"/>
                    </a:ext>
                  </a:extLst>
                </a:gridCol>
                <a:gridCol w="1947850">
                  <a:extLst>
                    <a:ext uri="{9D8B030D-6E8A-4147-A177-3AD203B41FA5}">
                      <a16:colId xmlns:a16="http://schemas.microsoft.com/office/drawing/2014/main" val="815652237"/>
                    </a:ext>
                  </a:extLst>
                </a:gridCol>
              </a:tblGrid>
              <a:tr h="651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Jurisdiction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Funding  ($ mil)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 HHs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Per LI HH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9923248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$2.7*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17,907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$150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5436671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Atlanta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$1.6**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34,609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$46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6172588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Cal Water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$9.0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88,524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$102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041976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Detroit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$4.5**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82,327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$55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3832206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Philadelphia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$4.9 / $20.0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151,532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$32 / $132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843078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Portland, 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$5.9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27,228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$217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9370471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Raleigh, NC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$0.2 / $5.0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18,989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$11 /$263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7787887"/>
                  </a:ext>
                </a:extLst>
              </a:tr>
              <a:tr h="438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Seattle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$23.2***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28,605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$812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67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809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661" y="558732"/>
            <a:ext cx="5300440" cy="1143000"/>
          </a:xfrm>
        </p:spPr>
        <p:txBody>
          <a:bodyPr/>
          <a:lstStyle/>
          <a:p>
            <a:pPr algn="l"/>
            <a:r>
              <a:rPr lang="en-US" altLang="en-US" dirty="0"/>
              <a:t>Participation Rates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39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3FCA70E-F1BC-6412-4632-3F037A9A5A43}"/>
              </a:ext>
            </a:extLst>
          </p:cNvPr>
          <p:cNvSpPr txBox="1"/>
          <p:nvPr/>
        </p:nvSpPr>
        <p:spPr>
          <a:xfrm>
            <a:off x="7719" y="6348478"/>
            <a:ext cx="9096152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Data from American Community Survey (2014-2018) / All households</a:t>
            </a:r>
            <a:endParaRPr lang="en-US" sz="1200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754D6A-5A00-B77F-07CE-C8CF2E26C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194843"/>
              </p:ext>
            </p:extLst>
          </p:nvPr>
        </p:nvGraphicFramePr>
        <p:xfrm>
          <a:off x="783384" y="1905000"/>
          <a:ext cx="7577232" cy="4038597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1736448">
                  <a:extLst>
                    <a:ext uri="{9D8B030D-6E8A-4147-A177-3AD203B41FA5}">
                      <a16:colId xmlns:a16="http://schemas.microsoft.com/office/drawing/2014/main" val="1293937778"/>
                    </a:ext>
                  </a:extLst>
                </a:gridCol>
                <a:gridCol w="1946928">
                  <a:extLst>
                    <a:ext uri="{9D8B030D-6E8A-4147-A177-3AD203B41FA5}">
                      <a16:colId xmlns:a16="http://schemas.microsoft.com/office/drawing/2014/main" val="3153706688"/>
                    </a:ext>
                  </a:extLst>
                </a:gridCol>
                <a:gridCol w="1946928">
                  <a:extLst>
                    <a:ext uri="{9D8B030D-6E8A-4147-A177-3AD203B41FA5}">
                      <a16:colId xmlns:a16="http://schemas.microsoft.com/office/drawing/2014/main" val="4049957149"/>
                    </a:ext>
                  </a:extLst>
                </a:gridCol>
                <a:gridCol w="1946928">
                  <a:extLst>
                    <a:ext uri="{9D8B030D-6E8A-4147-A177-3AD203B41FA5}">
                      <a16:colId xmlns:a16="http://schemas.microsoft.com/office/drawing/2014/main" val="679459613"/>
                    </a:ext>
                  </a:extLst>
                </a:gridCol>
              </a:tblGrid>
              <a:tr h="632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Jurisdiction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Low-Income Customers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Program Participants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Participation Rate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6752267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17,907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3,142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8227848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Atlanta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34,609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450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2753048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Cal Water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88,524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81,804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92%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744236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Detroit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82,327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4345710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Philadelphia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151,532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13,395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5720125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Portland, 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27,228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7,000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26%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5309491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Raleigh, NC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18,989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895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8022901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Seattle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28,605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32,800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At least 55%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9076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3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899" y="2491612"/>
            <a:ext cx="8458200" cy="1477328"/>
          </a:xfrm>
        </p:spPr>
        <p:txBody>
          <a:bodyPr/>
          <a:lstStyle/>
          <a:p>
            <a:pPr algn="l"/>
            <a:r>
              <a:rPr lang="en-US" altLang="en-US" sz="4800" u="sng" dirty="0"/>
              <a:t>Section #1 - Data Analysis Issues</a:t>
            </a:r>
            <a:endParaRPr lang="en-US" sz="4800" u="sng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6B867-BDFF-CFE1-F1D3-D28BA0BE6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17" y="5105400"/>
            <a:ext cx="2657252" cy="133194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8AE2BA4-7A27-F86C-6A4B-08845CE4827A}"/>
              </a:ext>
            </a:extLst>
          </p:cNvPr>
          <p:cNvSpPr txBox="1">
            <a:spLocks/>
          </p:cNvSpPr>
          <p:nvPr/>
        </p:nvSpPr>
        <p:spPr bwMode="auto">
          <a:xfrm>
            <a:off x="1431645" y="3395546"/>
            <a:ext cx="62807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3600" kern="0" dirty="0"/>
              <a:t>Measuring Water Burden </a:t>
            </a:r>
          </a:p>
          <a:p>
            <a:r>
              <a:rPr lang="en-US" sz="3600" kern="0" dirty="0"/>
              <a:t>Defining Income Groups </a:t>
            </a:r>
          </a:p>
        </p:txBody>
      </p:sp>
    </p:spTree>
    <p:extLst>
      <p:ext uri="{BB962C8B-B14F-4D97-AF65-F5344CB8AC3E}">
        <p14:creationId xmlns:p14="http://schemas.microsoft.com/office/powerpoint/2010/main" val="18324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661" y="558732"/>
            <a:ext cx="5300440" cy="1143000"/>
          </a:xfrm>
        </p:spPr>
        <p:txBody>
          <a:bodyPr/>
          <a:lstStyle/>
          <a:p>
            <a:pPr algn="l"/>
            <a:r>
              <a:rPr lang="en-US" altLang="en-US" dirty="0"/>
              <a:t>Net Burden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40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D255527-BEC2-E806-6133-F429E501C9D1}"/>
              </a:ext>
            </a:extLst>
          </p:cNvPr>
          <p:cNvSpPr txBox="1"/>
          <p:nvPr/>
        </p:nvSpPr>
        <p:spPr>
          <a:xfrm>
            <a:off x="7719" y="6348478"/>
            <a:ext cx="9096152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Data from American Community Survey (2014-2018) / All households</a:t>
            </a:r>
            <a:endParaRPr lang="en-US" sz="1200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40F048-6DBD-4473-4B90-B950BC7E6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134355"/>
              </p:ext>
            </p:extLst>
          </p:nvPr>
        </p:nvGraphicFramePr>
        <p:xfrm>
          <a:off x="304800" y="1828800"/>
          <a:ext cx="8610600" cy="42589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6474066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50167054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964412804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81926546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219922678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28396967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Jurisdiction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Mean Water Bill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Gross Water Burden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Mean Benefit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Net Water Bill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Net Water Burden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718625"/>
                  </a:ext>
                </a:extLst>
              </a:tr>
              <a:tr h="503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DC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$1,080</a:t>
                      </a: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9.7%</a:t>
                      </a: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$810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$270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2.4%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131184"/>
                  </a:ext>
                </a:extLst>
              </a:tr>
              <a:tr h="405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Atlanta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$1,095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9.1%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$559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$536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4.5%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1720413"/>
                  </a:ext>
                </a:extLst>
              </a:tr>
              <a:tr h="405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Cal Water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$672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4.0%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$122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$550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3.3%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2109948"/>
                  </a:ext>
                </a:extLst>
              </a:tr>
              <a:tr h="405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Detroit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$941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7.2%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$300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$641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4.9%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8909721"/>
                  </a:ext>
                </a:extLst>
              </a:tr>
              <a:tr h="405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Philadelphia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$849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8.6%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$651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$198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4.0%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4465265"/>
                  </a:ext>
                </a:extLst>
              </a:tr>
              <a:tr h="405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Portland, 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$1,251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12.2%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$431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$820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8.0%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8213139"/>
                  </a:ext>
                </a:extLst>
              </a:tr>
              <a:tr h="405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Raleigh, NC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$532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3.7%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$240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$292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2.0%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4807792"/>
                  </a:ext>
                </a:extLst>
              </a:tr>
              <a:tr h="405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Seattle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$1,466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13.2%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$733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$733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6.6%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5142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188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93" y="461730"/>
            <a:ext cx="6400632" cy="1143000"/>
          </a:xfrm>
        </p:spPr>
        <p:txBody>
          <a:bodyPr/>
          <a:lstStyle/>
          <a:p>
            <a:pPr algn="l"/>
            <a:r>
              <a:rPr lang="en-US" altLang="en-US" dirty="0"/>
              <a:t>Summary of Programs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41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3A3A4A-CC6D-F339-D2F3-CA8488B64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52556"/>
              </p:ext>
            </p:extLst>
          </p:nvPr>
        </p:nvGraphicFramePr>
        <p:xfrm>
          <a:off x="720744" y="1676400"/>
          <a:ext cx="7813656" cy="4801526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1489056">
                  <a:extLst>
                    <a:ext uri="{9D8B030D-6E8A-4147-A177-3AD203B41FA5}">
                      <a16:colId xmlns:a16="http://schemas.microsoft.com/office/drawing/2014/main" val="186275050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6910041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65024328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56158236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0155872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81111653"/>
                    </a:ext>
                  </a:extLst>
                </a:gridCol>
              </a:tblGrid>
              <a:tr h="58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Jurisdiction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Regulatory Framework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Funding Source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Program Management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Program Eligiblity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Water in Rent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2458730"/>
                  </a:ext>
                </a:extLst>
              </a:tr>
              <a:tr h="58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DC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Statutory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Ratepayer and Taxpayer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Government Agency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LMI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379787"/>
                  </a:ext>
                </a:extLst>
              </a:tr>
              <a:tr h="58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Atlanta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Voluntary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Taxpayer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Water Department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LI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2343231"/>
                  </a:ext>
                </a:extLst>
              </a:tr>
              <a:tr h="58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Cal Water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Regulatory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Ratepayer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Water Company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LI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255280"/>
                  </a:ext>
                </a:extLst>
              </a:tr>
              <a:tr h="58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Detroit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Statutory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Ratepayer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Water Department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LI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0834807"/>
                  </a:ext>
                </a:extLst>
              </a:tr>
              <a:tr h="58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Philadelphia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Statutory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Ratepayer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Water Department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LMI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3393085"/>
                  </a:ext>
                </a:extLst>
              </a:tr>
              <a:tr h="34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Portland, 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Statutory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Ratepayer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Combination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LI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9691881"/>
                  </a:ext>
                </a:extLst>
              </a:tr>
              <a:tr h="58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Raleigh, NC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Voluntary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Taxpayer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Government Agency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SNAP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2488262"/>
                  </a:ext>
                </a:extLst>
              </a:tr>
              <a:tr h="34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Seattle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Statutory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Ratepayer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Combination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LI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91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313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2" y="2667000"/>
            <a:ext cx="8956637" cy="2031325"/>
          </a:xfrm>
        </p:spPr>
        <p:txBody>
          <a:bodyPr/>
          <a:lstStyle/>
          <a:p>
            <a:r>
              <a:rPr lang="en-US" altLang="en-US" dirty="0"/>
              <a:t>Section #4 – Comparative Analysis of Programs </a:t>
            </a:r>
            <a:br>
              <a:rPr lang="en-US" altLang="en-US" dirty="0"/>
            </a:br>
            <a:r>
              <a:rPr lang="en-US" altLang="en-US" dirty="0"/>
              <a:t>Q&amp;A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6B867-BDFF-CFE1-F1D3-D28BA0BE6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17" y="5105400"/>
            <a:ext cx="2657252" cy="13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Resources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43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FC3DF0B-73E6-B5B3-750E-7D0D9E8F3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762022"/>
              </p:ext>
            </p:extLst>
          </p:nvPr>
        </p:nvGraphicFramePr>
        <p:xfrm>
          <a:off x="244474" y="1685083"/>
          <a:ext cx="82899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9445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Presenter Information 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44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83FC6955-7325-C479-B0D5-210D16F28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143898"/>
              </p:ext>
            </p:extLst>
          </p:nvPr>
        </p:nvGraphicFramePr>
        <p:xfrm>
          <a:off x="2047876" y="2019621"/>
          <a:ext cx="4686298" cy="396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152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Measuring Water Burden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5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7CA96F-6F54-C7CC-664E-9BB1B0678272}"/>
              </a:ext>
            </a:extLst>
          </p:cNvPr>
          <p:cNvSpPr txBox="1"/>
          <p:nvPr/>
        </p:nvSpPr>
        <p:spPr>
          <a:xfrm>
            <a:off x="332582" y="1619294"/>
            <a:ext cx="705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Households can pay for water in the following ways….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5B4CF6-9773-EB69-E31D-7FD09584BA38}"/>
              </a:ext>
            </a:extLst>
          </p:cNvPr>
          <p:cNvSpPr/>
          <p:nvPr/>
        </p:nvSpPr>
        <p:spPr>
          <a:xfrm>
            <a:off x="457200" y="2133600"/>
            <a:ext cx="3671030" cy="200733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447D8A-519F-B13D-B192-5D12A3620FB3}"/>
              </a:ext>
            </a:extLst>
          </p:cNvPr>
          <p:cNvSpPr/>
          <p:nvPr/>
        </p:nvSpPr>
        <p:spPr>
          <a:xfrm>
            <a:off x="4136168" y="2106366"/>
            <a:ext cx="3671030" cy="200733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27B09A4-3D0E-EB41-CD60-CD344640C85D}"/>
              </a:ext>
            </a:extLst>
          </p:cNvPr>
          <p:cNvSpPr/>
          <p:nvPr/>
        </p:nvSpPr>
        <p:spPr>
          <a:xfrm>
            <a:off x="447675" y="4112894"/>
            <a:ext cx="3671030" cy="200733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5A2E244-AC32-EA2D-8AFD-133BA2AD6406}"/>
              </a:ext>
            </a:extLst>
          </p:cNvPr>
          <p:cNvSpPr/>
          <p:nvPr/>
        </p:nvSpPr>
        <p:spPr>
          <a:xfrm>
            <a:off x="4136168" y="4112894"/>
            <a:ext cx="3671030" cy="200733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0E42BDD-E4FD-31F5-00D2-8E58383B3C59}"/>
              </a:ext>
            </a:extLst>
          </p:cNvPr>
          <p:cNvSpPr txBox="1"/>
          <p:nvPr/>
        </p:nvSpPr>
        <p:spPr>
          <a:xfrm>
            <a:off x="784226" y="2962365"/>
            <a:ext cx="291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Pay water and sewer directly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121B56-568D-186B-D81C-549F611EDEAA}"/>
              </a:ext>
            </a:extLst>
          </p:cNvPr>
          <p:cNvSpPr txBox="1"/>
          <p:nvPr/>
        </p:nvSpPr>
        <p:spPr>
          <a:xfrm>
            <a:off x="4671579" y="2786821"/>
            <a:ext cx="2645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Pay water directly / pay sewer in property taxes 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CE376BF-91F5-426D-D951-71DF3D844ADD}"/>
              </a:ext>
            </a:extLst>
          </p:cNvPr>
          <p:cNvSpPr txBox="1"/>
          <p:nvPr/>
        </p:nvSpPr>
        <p:spPr>
          <a:xfrm>
            <a:off x="618396" y="4622886"/>
            <a:ext cx="312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Have a well and septic / pay for electric to operate the system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25908FD-AD14-6440-9B00-936D3CBFAB32}"/>
              </a:ext>
            </a:extLst>
          </p:cNvPr>
          <p:cNvSpPr txBox="1"/>
          <p:nvPr/>
        </p:nvSpPr>
        <p:spPr>
          <a:xfrm>
            <a:off x="4800600" y="4724400"/>
            <a:ext cx="264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and sewer is included in the rent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Water/ Sewer Systems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6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1B8E59-F3CE-462E-6507-56C33F6AF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822722"/>
              </p:ext>
            </p:extLst>
          </p:nvPr>
        </p:nvGraphicFramePr>
        <p:xfrm>
          <a:off x="132150" y="1711992"/>
          <a:ext cx="7391289" cy="4319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D82A38E-DB19-A359-BCBC-71A98337C47C}"/>
              </a:ext>
            </a:extLst>
          </p:cNvPr>
          <p:cNvSpPr txBox="1"/>
          <p:nvPr/>
        </p:nvSpPr>
        <p:spPr>
          <a:xfrm>
            <a:off x="-23812" y="6332915"/>
            <a:ext cx="6364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National Data from American Housing Survey</a:t>
            </a:r>
          </a:p>
        </p:txBody>
      </p:sp>
    </p:spTree>
    <p:extLst>
      <p:ext uri="{BB962C8B-B14F-4D97-AF65-F5344CB8AC3E}">
        <p14:creationId xmlns:p14="http://schemas.microsoft.com/office/powerpoint/2010/main" val="327238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4D186A8-29E1-6A53-1CE5-0747E365E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93800"/>
              </p:ext>
            </p:extLst>
          </p:nvPr>
        </p:nvGraphicFramePr>
        <p:xfrm>
          <a:off x="4763" y="405606"/>
          <a:ext cx="9067800" cy="626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Water/Sewer Payment 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7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4A1FAA2-6A28-E13A-3470-3A0ACE2B728D}"/>
              </a:ext>
            </a:extLst>
          </p:cNvPr>
          <p:cNvSpPr txBox="1"/>
          <p:nvPr/>
        </p:nvSpPr>
        <p:spPr>
          <a:xfrm>
            <a:off x="-23812" y="6332915"/>
            <a:ext cx="6364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National Data from American Housing Survey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62BE02-875B-B0D1-2966-C764CDF256B1}"/>
              </a:ext>
            </a:extLst>
          </p:cNvPr>
          <p:cNvSpPr txBox="1"/>
          <p:nvPr/>
        </p:nvSpPr>
        <p:spPr>
          <a:xfrm>
            <a:off x="577850" y="2753707"/>
            <a:ext cx="2073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50% of households pay water bill directly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1753B3-BB22-1B41-3985-DAE093A58FBC}"/>
              </a:ext>
            </a:extLst>
          </p:cNvPr>
          <p:cNvSpPr txBox="1"/>
          <p:nvPr/>
        </p:nvSpPr>
        <p:spPr>
          <a:xfrm>
            <a:off x="3497263" y="2610508"/>
            <a:ext cx="2073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40% of households water bill is included in rent or fees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E2A694-B3F3-361C-0C4C-6B46B8BA7D40}"/>
              </a:ext>
            </a:extLst>
          </p:cNvPr>
          <p:cNvSpPr txBox="1"/>
          <p:nvPr/>
        </p:nvSpPr>
        <p:spPr>
          <a:xfrm>
            <a:off x="6392069" y="2795174"/>
            <a:ext cx="2073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10% of households have a private system</a:t>
            </a:r>
          </a:p>
        </p:txBody>
      </p:sp>
    </p:spTree>
    <p:extLst>
      <p:ext uri="{BB962C8B-B14F-4D97-AF65-F5344CB8AC3E}">
        <p14:creationId xmlns:p14="http://schemas.microsoft.com/office/powerpoint/2010/main" val="405496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16552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Low-Income Households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8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64773A-58EE-C4A0-4D84-9B1E24AEE4B0}"/>
              </a:ext>
            </a:extLst>
          </p:cNvPr>
          <p:cNvSpPr txBox="1"/>
          <p:nvPr/>
        </p:nvSpPr>
        <p:spPr>
          <a:xfrm>
            <a:off x="110648" y="1308528"/>
            <a:ext cx="554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LIHEAP Program Statue: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1C09FB1-F92D-4336-9A00-9F37615DB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658931"/>
              </p:ext>
            </p:extLst>
          </p:nvPr>
        </p:nvGraphicFramePr>
        <p:xfrm>
          <a:off x="147161" y="2121008"/>
          <a:ext cx="6486525" cy="376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Graphic 4" descr="Home with solid fill">
            <a:extLst>
              <a:ext uri="{FF2B5EF4-FFF2-40B4-BE49-F238E27FC236}">
                <a16:creationId xmlns:a16="http://schemas.microsoft.com/office/drawing/2014/main" id="{622BC792-2DE8-449E-E113-6B7EAD47E2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45274" y="4752974"/>
            <a:ext cx="2105026" cy="2105026"/>
          </a:xfrm>
          <a:prstGeom prst="rect">
            <a:avLst/>
          </a:prstGeom>
        </p:spPr>
      </p:pic>
      <p:pic>
        <p:nvPicPr>
          <p:cNvPr id="53" name="Graphic 52" descr="Home with solid fill">
            <a:extLst>
              <a:ext uri="{FF2B5EF4-FFF2-40B4-BE49-F238E27FC236}">
                <a16:creationId xmlns:a16="http://schemas.microsoft.com/office/drawing/2014/main" id="{F9003E11-6D50-DB61-C909-326064FA4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99237" y="3132296"/>
            <a:ext cx="2105026" cy="2105026"/>
          </a:xfrm>
          <a:prstGeom prst="rect">
            <a:avLst/>
          </a:prstGeom>
        </p:spPr>
      </p:pic>
      <p:pic>
        <p:nvPicPr>
          <p:cNvPr id="54" name="Graphic 53" descr="Home with solid fill">
            <a:extLst>
              <a:ext uri="{FF2B5EF4-FFF2-40B4-BE49-F238E27FC236}">
                <a16:creationId xmlns:a16="http://schemas.microsoft.com/office/drawing/2014/main" id="{16513D5B-A601-10F7-E240-46F5EBE0C7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22256" y="1515903"/>
            <a:ext cx="2105026" cy="2105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882AEE-E69D-6B1F-6992-E9BD417F7EE5}"/>
              </a:ext>
            </a:extLst>
          </p:cNvPr>
          <p:cNvSpPr txBox="1"/>
          <p:nvPr/>
        </p:nvSpPr>
        <p:spPr>
          <a:xfrm>
            <a:off x="416718" y="2386989"/>
            <a:ext cx="376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greater of…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DF286A-492E-85BF-4C00-0EAF0B877409}"/>
              </a:ext>
            </a:extLst>
          </p:cNvPr>
          <p:cNvSpPr txBox="1"/>
          <p:nvPr/>
        </p:nvSpPr>
        <p:spPr>
          <a:xfrm>
            <a:off x="750771" y="3567396"/>
            <a:ext cx="496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150% of Federal Poverty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Family of 4 = $</a:t>
            </a:r>
            <a:r>
              <a:rPr lang="en-US" sz="2000" dirty="0">
                <a:solidFill>
                  <a:srgbClr val="1B1B1B"/>
                </a:solidFill>
                <a:latin typeface="+mn-lt"/>
              </a:rPr>
              <a:t>41,625</a:t>
            </a:r>
            <a:endParaRPr lang="en-US" sz="2000" dirty="0">
              <a:latin typeface="+mn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5D9EC7-0817-6D74-5E5B-847590B4645A}"/>
              </a:ext>
            </a:extLst>
          </p:cNvPr>
          <p:cNvSpPr txBox="1"/>
          <p:nvPr/>
        </p:nvSpPr>
        <p:spPr>
          <a:xfrm>
            <a:off x="1355725" y="4744822"/>
            <a:ext cx="53101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60% of State Median Income (SMI)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Family of 4 in Illinois = $61,300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Family of 4 in Tennessee = $48,464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768CB62-E99C-B2F3-B557-12C9CFEEE637}"/>
              </a:ext>
            </a:extLst>
          </p:cNvPr>
          <p:cNvSpPr txBox="1"/>
          <p:nvPr/>
        </p:nvSpPr>
        <p:spPr>
          <a:xfrm>
            <a:off x="-23812" y="6332915"/>
            <a:ext cx="6364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from US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43545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34F826A4-961F-46E7-B9D5-7775D51A0C96}"/>
              </a:ext>
            </a:extLst>
          </p:cNvPr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F421C973-156E-4EC1-9293-3C23C45C857A}"/>
              </a:ext>
            </a:extLst>
          </p:cNvPr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FFFD40C-4768-4CD2-BE9D-976362959984}"/>
              </a:ext>
            </a:extLst>
          </p:cNvPr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24BA18DC-3FFB-4BAA-9539-FA042F4CD7D8}"/>
              </a:ext>
            </a:extLst>
          </p:cNvPr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424230BE-DCD5-43E8-83AA-A0B3C61BFFC2}"/>
              </a:ext>
            </a:extLst>
          </p:cNvPr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196C64C5-3BD0-4B0F-8E9D-9BD329E35590}"/>
              </a:ext>
            </a:extLst>
          </p:cNvPr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849EBDF2-4602-4384-8BA0-1A15E5877787}"/>
              </a:ext>
            </a:extLst>
          </p:cNvPr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422D7CCC-D3F8-4F5C-89B3-036BAE3C9C91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56EFE7C-4937-45E0-8AC9-02322B318812}"/>
              </a:ext>
            </a:extLst>
          </p:cNvPr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5624A0F0-B056-4F31-B1FE-D2A619E23CF9}"/>
              </a:ext>
            </a:extLst>
          </p:cNvPr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36D74E88-31CC-4678-AE7F-BCB54BCBF88D}"/>
              </a:ext>
            </a:extLst>
          </p:cNvPr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B6D61FAB-9DE2-4E64-BF34-834CE2E0BD1B}"/>
              </a:ext>
            </a:extLst>
          </p:cNvPr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43A35BF4-DDD1-486E-8F98-80BA34E5ACFE}"/>
              </a:ext>
            </a:extLst>
          </p:cNvPr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2809D802-F7DD-41B2-BBE6-55F737B0ED03}"/>
              </a:ext>
            </a:extLst>
          </p:cNvPr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F3C13BBE-268A-4065-8CC5-0D829002550A}"/>
              </a:ext>
            </a:extLst>
          </p:cNvPr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C233521B-E5BF-407A-9C85-4CDBEC0FAA22}"/>
              </a:ext>
            </a:extLst>
          </p:cNvPr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E2236744-FC5C-424D-B7D0-FAD9BC897982}"/>
              </a:ext>
            </a:extLst>
          </p:cNvPr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235E1C9-A3FA-4B18-AADE-BAF041B9AD6F}"/>
              </a:ext>
            </a:extLst>
          </p:cNvPr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7A56F084-A69D-4A6D-9101-D6C69C04C540}"/>
              </a:ext>
            </a:extLst>
          </p:cNvPr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ECBBC029-1C75-4FD2-BDF0-5F994E5C4438}"/>
              </a:ext>
            </a:extLst>
          </p:cNvPr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EFC3823A-ED5E-44B2-B87B-D736D1A9F482}"/>
              </a:ext>
            </a:extLst>
          </p:cNvPr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1A530D51-9177-4355-BA19-F32C63F7744D}"/>
              </a:ext>
            </a:extLst>
          </p:cNvPr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95B975E7-8A56-4B64-A2FA-5F27999644DC}"/>
              </a:ext>
            </a:extLst>
          </p:cNvPr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4EA9040B-F90B-421C-82F3-F940BFBFAA91}"/>
              </a:ext>
            </a:extLst>
          </p:cNvPr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A97CBFA7-154D-422B-AFBD-2B1B1337CC36}"/>
              </a:ext>
            </a:extLst>
          </p:cNvPr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10FB31AF-E15E-40C9-A9DC-BA439FC7579D}"/>
              </a:ext>
            </a:extLst>
          </p:cNvPr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9E4F4884-1252-4B59-95BC-0BEF0144FD7F}"/>
              </a:ext>
            </a:extLst>
          </p:cNvPr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E503FF13-B0D0-4FB0-8509-BF750E595A28}"/>
              </a:ext>
            </a:extLst>
          </p:cNvPr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DBCAA21-9D5B-43FC-893A-A23EDE2A8534}"/>
              </a:ext>
            </a:extLst>
          </p:cNvPr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28D16537-6B50-47A0-895B-B767C9A8B98D}"/>
              </a:ext>
            </a:extLst>
          </p:cNvPr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0460231-5E08-4B17-823F-F65DD3427563}"/>
              </a:ext>
            </a:extLst>
          </p:cNvPr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CC66935E-8233-48C0-A023-49759F7172A3}"/>
              </a:ext>
            </a:extLst>
          </p:cNvPr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307E46A3-0254-4B69-B477-1305C35CF9DC}"/>
              </a:ext>
            </a:extLst>
          </p:cNvPr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973AB06C-E13B-4CA1-827A-4F9E63A794B4}"/>
              </a:ext>
            </a:extLst>
          </p:cNvPr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7F84BEB3-7E1A-4C24-8499-2A176ADFDAFF}"/>
              </a:ext>
            </a:extLst>
          </p:cNvPr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C825029A-E9D1-42B9-8300-62BC11805112}"/>
              </a:ext>
            </a:extLst>
          </p:cNvPr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AC954175-58BA-43BF-8DBA-F0C90C3DCAE6}"/>
              </a:ext>
            </a:extLst>
          </p:cNvPr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F6B8471F-1426-4635-83FD-3305A74B4CA5}"/>
              </a:ext>
            </a:extLst>
          </p:cNvPr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FFBDCC18-B9A2-4F26-B1F1-32420DAC2DA8}"/>
              </a:ext>
            </a:extLst>
          </p:cNvPr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BF764206-5DAC-4B3C-A42E-1C8BD5B9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35B048EC-A90C-4BA6-BD7D-4E8D3B80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F7DC6D2E-2374-4926-907B-330DF006F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" y="419216"/>
            <a:ext cx="6582504" cy="1143000"/>
          </a:xfrm>
        </p:spPr>
        <p:txBody>
          <a:bodyPr/>
          <a:lstStyle/>
          <a:p>
            <a:pPr algn="l"/>
            <a:r>
              <a:rPr lang="en-US" altLang="en-US" dirty="0"/>
              <a:t>Moderate-Income Households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8FF3B801-063B-4625-869E-8DFBD8D8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4EB644-F225-429C-9CE9-2C0447EC3E47}" type="slidenum">
              <a:rPr lang="en-US" altLang="en-US" sz="1000"/>
              <a:pPr eaLnBrk="1" hangingPunct="1">
                <a:spcBef>
                  <a:spcPct val="50000"/>
                </a:spcBef>
              </a:pPr>
              <a:t>9</a:t>
            </a:fld>
            <a:endParaRPr lang="en-US" altLang="en-US" sz="1000"/>
          </a:p>
        </p:txBody>
      </p: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9FAE90-A3CA-4238-B439-E255EEBE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790"/>
            <a:ext cx="2657252" cy="13319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64773A-58EE-C4A0-4D84-9B1E24AEE4B0}"/>
              </a:ext>
            </a:extLst>
          </p:cNvPr>
          <p:cNvSpPr txBox="1"/>
          <p:nvPr/>
        </p:nvSpPr>
        <p:spPr>
          <a:xfrm>
            <a:off x="82588" y="1832517"/>
            <a:ext cx="554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HUD Housing Programs: </a:t>
            </a:r>
          </a:p>
        </p:txBody>
      </p:sp>
      <p:pic>
        <p:nvPicPr>
          <p:cNvPr id="53" name="Graphic 52" descr="Home with solid fill">
            <a:extLst>
              <a:ext uri="{FF2B5EF4-FFF2-40B4-BE49-F238E27FC236}">
                <a16:creationId xmlns:a16="http://schemas.microsoft.com/office/drawing/2014/main" id="{F9003E11-6D50-DB61-C909-326064FA4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4491" y="3348632"/>
            <a:ext cx="3738813" cy="3738813"/>
          </a:xfrm>
          <a:prstGeom prst="rect">
            <a:avLst/>
          </a:prstGeom>
        </p:spPr>
      </p:pic>
      <p:pic>
        <p:nvPicPr>
          <p:cNvPr id="54" name="Graphic 53" descr="Home with solid fill">
            <a:extLst>
              <a:ext uri="{FF2B5EF4-FFF2-40B4-BE49-F238E27FC236}">
                <a16:creationId xmlns:a16="http://schemas.microsoft.com/office/drawing/2014/main" id="{16513D5B-A601-10F7-E240-46F5EBE0C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259" y="3357658"/>
            <a:ext cx="3738813" cy="373881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032512F-C38B-0087-9C7C-60EDC0744AC6}"/>
              </a:ext>
            </a:extLst>
          </p:cNvPr>
          <p:cNvSpPr txBox="1"/>
          <p:nvPr/>
        </p:nvSpPr>
        <p:spPr>
          <a:xfrm>
            <a:off x="1722669" y="2466201"/>
            <a:ext cx="554672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80% of Area Median Income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5ACDA-FB8B-5B2C-B560-A4877509AB69}"/>
              </a:ext>
            </a:extLst>
          </p:cNvPr>
          <p:cNvSpPr txBox="1"/>
          <p:nvPr/>
        </p:nvSpPr>
        <p:spPr>
          <a:xfrm>
            <a:off x="816654" y="3243387"/>
            <a:ext cx="3248025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Family of 4 in Buffalo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812E69-FE5F-A832-025C-5B6A3E45EAAD}"/>
              </a:ext>
            </a:extLst>
          </p:cNvPr>
          <p:cNvSpPr txBox="1"/>
          <p:nvPr/>
        </p:nvSpPr>
        <p:spPr>
          <a:xfrm>
            <a:off x="4908511" y="3241769"/>
            <a:ext cx="3575089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Family of 4 in Long Island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6D2DA-004D-C35B-92FA-F8B7B47A2E81}"/>
              </a:ext>
            </a:extLst>
          </p:cNvPr>
          <p:cNvSpPr txBox="1"/>
          <p:nvPr/>
        </p:nvSpPr>
        <p:spPr>
          <a:xfrm>
            <a:off x="6106972" y="4946962"/>
            <a:ext cx="159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$96,300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5C9AED-B529-E822-3D22-3ABAA0283A4C}"/>
              </a:ext>
            </a:extLst>
          </p:cNvPr>
          <p:cNvSpPr txBox="1"/>
          <p:nvPr/>
        </p:nvSpPr>
        <p:spPr>
          <a:xfrm>
            <a:off x="1655026" y="4960882"/>
            <a:ext cx="1571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$70,150</a:t>
            </a:r>
          </a:p>
        </p:txBody>
      </p:sp>
    </p:spTree>
    <p:extLst>
      <p:ext uri="{BB962C8B-B14F-4D97-AF65-F5344CB8AC3E}">
        <p14:creationId xmlns:p14="http://schemas.microsoft.com/office/powerpoint/2010/main" val="4212574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Template - Cover and Page">
  <a:themeElements>
    <a:clrScheme name="Power Point Template - Cover and Pa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 Point Template - Cover and Pa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 Point Template - Cover and P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- Cover and P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 - Cover and Page</Template>
  <TotalTime>687</TotalTime>
  <Words>2297</Words>
  <Application>Microsoft Office PowerPoint</Application>
  <PresentationFormat>On-screen Show (4:3)</PresentationFormat>
  <Paragraphs>635</Paragraphs>
  <Slides>44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Lato</vt:lpstr>
      <vt:lpstr>Segoe UI</vt:lpstr>
      <vt:lpstr>Times New Roman</vt:lpstr>
      <vt:lpstr>Verdana</vt:lpstr>
      <vt:lpstr>Power Point Template - Cover and Page</vt:lpstr>
      <vt:lpstr>PowerPoint Presentation</vt:lpstr>
      <vt:lpstr>Water Affordability Study</vt:lpstr>
      <vt:lpstr>Agenda</vt:lpstr>
      <vt:lpstr>Section #1 - Data Analysis Issues</vt:lpstr>
      <vt:lpstr>Measuring Water Burden</vt:lpstr>
      <vt:lpstr>Water/ Sewer Systems</vt:lpstr>
      <vt:lpstr>Water/Sewer Payment </vt:lpstr>
      <vt:lpstr>Low-Income Households</vt:lpstr>
      <vt:lpstr>Moderate-Income Households</vt:lpstr>
      <vt:lpstr>Population Segmentation</vt:lpstr>
      <vt:lpstr>Section #1 - Data Analysis Issues Q&amp;A</vt:lpstr>
      <vt:lpstr>Section #2 - DC OPC Population Characterization Report </vt:lpstr>
      <vt:lpstr>Water Bill Payment Status by CAP Eligibility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Findings </vt:lpstr>
      <vt:lpstr>Summary of Findings </vt:lpstr>
      <vt:lpstr>Section #2 - DC OPC Population Characterization Report  Q&amp;A</vt:lpstr>
      <vt:lpstr>Section #3 – Statutory and Regulatory Framework</vt:lpstr>
      <vt:lpstr>DC State and Regulatory Approach</vt:lpstr>
      <vt:lpstr>Statutory and Regulatory Barriers in Other Jurisdictions</vt:lpstr>
      <vt:lpstr>Water Programs Studied in Other Jurisdictions </vt:lpstr>
      <vt:lpstr>Atlanta, Georgia </vt:lpstr>
      <vt:lpstr>Raleigh, North Carolina </vt:lpstr>
      <vt:lpstr>Detroit, Michigan</vt:lpstr>
      <vt:lpstr>Seattle, Washington </vt:lpstr>
      <vt:lpstr>Portland, Oregon</vt:lpstr>
      <vt:lpstr>Philadelphia, Pennsylvania</vt:lpstr>
      <vt:lpstr>California Water</vt:lpstr>
      <vt:lpstr>Section #3 – Statutory and Regulatory Framework Q&amp;A</vt:lpstr>
      <vt:lpstr>Section #4 – Comparative Analysis of Programs</vt:lpstr>
      <vt:lpstr>% Direct Pay</vt:lpstr>
      <vt:lpstr>Average Burden</vt:lpstr>
      <vt:lpstr>Total and Average Investment by Jurisdiction </vt:lpstr>
      <vt:lpstr>Participation Rates</vt:lpstr>
      <vt:lpstr>Net Burden</vt:lpstr>
      <vt:lpstr>Summary of Programs</vt:lpstr>
      <vt:lpstr>Section #4 – Comparative Analysis of Programs  Q&amp;A</vt:lpstr>
      <vt:lpstr>Resources</vt:lpstr>
      <vt:lpstr>Presenter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Kerice Robinson</dc:creator>
  <cp:lastModifiedBy>David Carroll</cp:lastModifiedBy>
  <cp:revision>248</cp:revision>
  <dcterms:created xsi:type="dcterms:W3CDTF">2022-04-06T12:37:07Z</dcterms:created>
  <dcterms:modified xsi:type="dcterms:W3CDTF">2022-06-29T18:03:36Z</dcterms:modified>
</cp:coreProperties>
</file>