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  <p:sldMasterId id="2147484080" r:id="rId2"/>
  </p:sldMasterIdLst>
  <p:notesMasterIdLst>
    <p:notesMasterId r:id="rId28"/>
  </p:notesMasterIdLst>
  <p:sldIdLst>
    <p:sldId id="262" r:id="rId3"/>
    <p:sldId id="278" r:id="rId4"/>
    <p:sldId id="532" r:id="rId5"/>
    <p:sldId id="533" r:id="rId6"/>
    <p:sldId id="534" r:id="rId7"/>
    <p:sldId id="535" r:id="rId8"/>
    <p:sldId id="536" r:id="rId9"/>
    <p:sldId id="538" r:id="rId10"/>
    <p:sldId id="539" r:id="rId11"/>
    <p:sldId id="537" r:id="rId12"/>
    <p:sldId id="541" r:id="rId13"/>
    <p:sldId id="542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54" r:id="rId22"/>
    <p:sldId id="550" r:id="rId23"/>
    <p:sldId id="551" r:id="rId24"/>
    <p:sldId id="552" r:id="rId25"/>
    <p:sldId id="531" r:id="rId26"/>
    <p:sldId id="553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B8D"/>
    <a:srgbClr val="6BABF1"/>
    <a:srgbClr val="E9F3FD"/>
    <a:srgbClr val="E7F1FD"/>
    <a:srgbClr val="D5E7FB"/>
    <a:srgbClr val="C3DDF9"/>
    <a:srgbClr val="CAE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91BF9-C6FB-4A6E-9140-B89BC23BE860}" v="418" dt="2022-03-31T01:27:45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7" autoAdjust="0"/>
    <p:restoredTop sz="77641" autoAdjust="0"/>
  </p:normalViewPr>
  <p:slideViewPr>
    <p:cSldViewPr>
      <p:cViewPr varScale="1">
        <p:scale>
          <a:sx n="63" d="100"/>
          <a:sy n="63" d="100"/>
        </p:scale>
        <p:origin x="78" y="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image" Target="../media/image3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image" Target="../media/image3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80256-8931-440A-A8D2-BED8CD32E013}" type="doc">
      <dgm:prSet loTypeId="urn:microsoft.com/office/officeart/2011/layout/Tab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82F2877-404B-4C48-BFF6-FD3E8760ADEF}">
      <dgm:prSet phldrT="[Text]"/>
      <dgm:spPr>
        <a:xfrm>
          <a:off x="0" y="1080"/>
          <a:ext cx="3003365" cy="1223823"/>
        </a:xfrm>
        <a:prstGeom prst="round2SameRect">
          <a:avLst>
            <a:gd name="adj1" fmla="val 16670"/>
            <a:gd name="adj2" fmla="val 0"/>
          </a:avLst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aseline="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Temperature Preferences</a:t>
          </a:r>
        </a:p>
      </dgm:t>
    </dgm:pt>
    <dgm:pt modelId="{C71B8A0C-6F3C-44B5-B1A2-0C1ADD3D8394}" type="parTrans" cxnId="{358133D3-F99A-4363-9F60-7039496246D5}">
      <dgm:prSet/>
      <dgm:spPr/>
      <dgm:t>
        <a:bodyPr/>
        <a:lstStyle/>
        <a:p>
          <a:endParaRPr lang="en-US"/>
        </a:p>
      </dgm:t>
    </dgm:pt>
    <dgm:pt modelId="{27D63EC5-A42B-41FD-8E9A-B9789CDF7594}" type="sibTrans" cxnId="{358133D3-F99A-4363-9F60-7039496246D5}">
      <dgm:prSet/>
      <dgm:spPr/>
      <dgm:t>
        <a:bodyPr/>
        <a:lstStyle/>
        <a:p>
          <a:endParaRPr lang="en-US"/>
        </a:p>
      </dgm:t>
    </dgm:pt>
    <dgm:pt modelId="{E3215146-CB2F-4757-98BB-4110BEDF342C}">
      <dgm:prSet phldrT="[Text]"/>
      <dgm:spPr>
        <a:xfrm>
          <a:off x="0" y="1286095"/>
          <a:ext cx="3003365" cy="1223823"/>
        </a:xfrm>
        <a:prstGeom prst="round2SameRect">
          <a:avLst>
            <a:gd name="adj1" fmla="val 16670"/>
            <a:gd name="adj2" fmla="val 0"/>
          </a:avLst>
        </a:prstGeom>
        <a:solidFill>
          <a:srgbClr val="50C8A7"/>
        </a:solidFill>
        <a:ln w="12700" cap="flat" cmpd="sng" algn="ctr">
          <a:solidFill>
            <a:srgbClr val="50C8A7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Temperature Setbacks</a:t>
          </a:r>
        </a:p>
      </dgm:t>
    </dgm:pt>
    <dgm:pt modelId="{DEBFD0B7-6A56-47DF-BCB8-F6991C970272}" type="parTrans" cxnId="{9E43F9C2-50B8-4A42-B367-1951A2CDCDC4}">
      <dgm:prSet/>
      <dgm:spPr/>
      <dgm:t>
        <a:bodyPr/>
        <a:lstStyle/>
        <a:p>
          <a:endParaRPr lang="en-US"/>
        </a:p>
      </dgm:t>
    </dgm:pt>
    <dgm:pt modelId="{D01AD15C-B0D1-40A4-AE2F-30BDE6EFFEBE}" type="sibTrans" cxnId="{9E43F9C2-50B8-4A42-B367-1951A2CDCDC4}">
      <dgm:prSet/>
      <dgm:spPr/>
      <dgm:t>
        <a:bodyPr/>
        <a:lstStyle/>
        <a:p>
          <a:endParaRPr lang="en-US"/>
        </a:p>
      </dgm:t>
    </dgm:pt>
    <dgm:pt modelId="{16675AF6-DEBD-4DE3-86E6-0E5AA7103E82}">
      <dgm:prSet phldrT="[Text]"/>
      <dgm:spPr>
        <a:xfrm>
          <a:off x="0" y="2571110"/>
          <a:ext cx="3003365" cy="1223823"/>
        </a:xfrm>
        <a:prstGeom prst="round2SameRect">
          <a:avLst>
            <a:gd name="adj1" fmla="val 16670"/>
            <a:gd name="adj2" fmla="val 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Thermostat Types</a:t>
          </a:r>
        </a:p>
      </dgm:t>
    </dgm:pt>
    <dgm:pt modelId="{D73E6A55-C456-4959-B0FD-4B47F37B9118}" type="parTrans" cxnId="{3CC6C6A7-BFC6-4B19-AC65-B3625CC5077B}">
      <dgm:prSet/>
      <dgm:spPr/>
      <dgm:t>
        <a:bodyPr/>
        <a:lstStyle/>
        <a:p>
          <a:endParaRPr lang="en-US"/>
        </a:p>
      </dgm:t>
    </dgm:pt>
    <dgm:pt modelId="{2B8F10B6-F538-4316-B497-D4B0342EE210}" type="sibTrans" cxnId="{3CC6C6A7-BFC6-4B19-AC65-B3625CC5077B}">
      <dgm:prSet/>
      <dgm:spPr/>
      <dgm:t>
        <a:bodyPr/>
        <a:lstStyle/>
        <a:p>
          <a:endParaRPr lang="en-US"/>
        </a:p>
      </dgm:t>
    </dgm:pt>
    <dgm:pt modelId="{EFA75243-4F3D-4A9F-95A9-CFB4E13E468E}">
      <dgm:prSet/>
      <dgm:spPr>
        <a:xfrm>
          <a:off x="3003365" y="1080"/>
          <a:ext cx="8548041" cy="12238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242EEDA-21FA-423D-A246-60486540B9C5}" type="parTrans" cxnId="{6DD4E7E9-B7AE-45F6-87DE-3063FC89925C}">
      <dgm:prSet/>
      <dgm:spPr/>
      <dgm:t>
        <a:bodyPr/>
        <a:lstStyle/>
        <a:p>
          <a:endParaRPr lang="en-US"/>
        </a:p>
      </dgm:t>
    </dgm:pt>
    <dgm:pt modelId="{C564E537-E4F2-4DBB-9B54-E9CA160B84DD}" type="sibTrans" cxnId="{6DD4E7E9-B7AE-45F6-87DE-3063FC89925C}">
      <dgm:prSet/>
      <dgm:spPr/>
      <dgm:t>
        <a:bodyPr/>
        <a:lstStyle/>
        <a:p>
          <a:endParaRPr lang="en-US"/>
        </a:p>
      </dgm:t>
    </dgm:pt>
    <dgm:pt modelId="{93729B2E-DFFD-4337-87A1-7699D5890D2E}">
      <dgm:prSet phldrT="[Text]"/>
      <dgm:spPr>
        <a:xfrm>
          <a:off x="0" y="3856125"/>
          <a:ext cx="3003365" cy="1223823"/>
        </a:xfrm>
        <a:prstGeom prst="round2SameRect">
          <a:avLst>
            <a:gd name="adj1" fmla="val 16670"/>
            <a:gd name="adj2" fmla="val 0"/>
          </a:avLst>
        </a:prstGeom>
        <a:solidFill>
          <a:srgbClr val="70AD47"/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Smart</a:t>
          </a:r>
          <a:r>
            <a:rPr lang="en-US" baseline="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Thermostat Use</a:t>
          </a:r>
          <a:endParaRPr lang="en-US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B1E11651-8775-481F-809D-6C705590C518}" type="parTrans" cxnId="{EA75E71C-1566-43C3-BC4B-677F21C06FEF}">
      <dgm:prSet/>
      <dgm:spPr/>
      <dgm:t>
        <a:bodyPr/>
        <a:lstStyle/>
        <a:p>
          <a:endParaRPr lang="en-US"/>
        </a:p>
      </dgm:t>
    </dgm:pt>
    <dgm:pt modelId="{729350C5-60EC-41FA-809E-A0AECF7D3635}" type="sibTrans" cxnId="{EA75E71C-1566-43C3-BC4B-677F21C06FEF}">
      <dgm:prSet/>
      <dgm:spPr/>
      <dgm:t>
        <a:bodyPr/>
        <a:lstStyle/>
        <a:p>
          <a:endParaRPr lang="en-US"/>
        </a:p>
      </dgm:t>
    </dgm:pt>
    <dgm:pt modelId="{DC3FDED7-96E1-4381-857A-F9267F7A83BC}" type="pres">
      <dgm:prSet presAssocID="{CCE80256-8931-440A-A8D2-BED8CD32E01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D109D124-7893-4384-A19F-70BBD7E1C2FD}" type="pres">
      <dgm:prSet presAssocID="{F82F2877-404B-4C48-BFF6-FD3E8760ADEF}" presName="composite" presStyleCnt="0"/>
      <dgm:spPr/>
    </dgm:pt>
    <dgm:pt modelId="{497633A2-8802-4831-85E6-51E81558E5BF}" type="pres">
      <dgm:prSet presAssocID="{F82F2877-404B-4C48-BFF6-FD3E8760ADE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01CAAE2-FF7D-43AD-A1ED-8D4BFE3AA315}" type="pres">
      <dgm:prSet presAssocID="{F82F2877-404B-4C48-BFF6-FD3E8760ADEF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ABB4A4C0-6C66-4658-A3C2-747F10E9A2EF}" type="pres">
      <dgm:prSet presAssocID="{F82F2877-404B-4C48-BFF6-FD3E8760ADEF}" presName="Accent" presStyleLbl="parChTrans1D1" presStyleIdx="0" presStyleCnt="4"/>
      <dgm:spPr>
        <a:xfrm>
          <a:off x="0" y="1224904"/>
          <a:ext cx="11551407" cy="0"/>
        </a:xfrm>
        <a:prstGeom prst="line">
          <a:avLst/>
        </a:prstGeom>
        <a:noFill/>
        <a:ln w="12700" cap="flat" cmpd="sng" algn="ctr">
          <a:solidFill>
            <a:srgbClr val="A7EA5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91AF4B8-4F23-45E0-A4C8-65D80443C119}" type="pres">
      <dgm:prSet presAssocID="{27D63EC5-A42B-41FD-8E9A-B9789CDF7594}" presName="sibTrans" presStyleCnt="0"/>
      <dgm:spPr/>
    </dgm:pt>
    <dgm:pt modelId="{55983167-C62B-4983-9DA2-2E5D4EE7C427}" type="pres">
      <dgm:prSet presAssocID="{E3215146-CB2F-4757-98BB-4110BEDF342C}" presName="composite" presStyleCnt="0"/>
      <dgm:spPr/>
    </dgm:pt>
    <dgm:pt modelId="{B76ABD07-E41A-49ED-BA18-F47103949B3F}" type="pres">
      <dgm:prSet presAssocID="{E3215146-CB2F-4757-98BB-4110BEDF342C}" presName="FirstChild" presStyleLbl="revTx" presStyleIdx="1" presStyleCnt="4">
        <dgm:presLayoutVars>
          <dgm:chMax val="0"/>
          <dgm:chPref val="0"/>
          <dgm:bulletEnabled val="1"/>
        </dgm:presLayoutVars>
      </dgm:prSet>
      <dgm:spPr>
        <a:xfrm>
          <a:off x="3003365" y="1286095"/>
          <a:ext cx="8548041" cy="1223823"/>
        </a:xfrm>
        <a:prstGeom prst="rect">
          <a:avLst/>
        </a:prstGeom>
        <a:noFill/>
        <a:ln>
          <a:noFill/>
        </a:ln>
        <a:effectLst/>
      </dgm:spPr>
    </dgm:pt>
    <dgm:pt modelId="{C16F93B2-F0DE-466F-9BFD-A1FC811BE0C5}" type="pres">
      <dgm:prSet presAssocID="{E3215146-CB2F-4757-98BB-4110BEDF342C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7E062292-4178-4860-A895-3909BB855876}" type="pres">
      <dgm:prSet presAssocID="{E3215146-CB2F-4757-98BB-4110BEDF342C}" presName="Accent" presStyleLbl="parChTrans1D1" presStyleIdx="1" presStyleCnt="4"/>
      <dgm:spPr>
        <a:xfrm>
          <a:off x="0" y="2509919"/>
          <a:ext cx="11551407" cy="0"/>
        </a:xfrm>
        <a:prstGeom prst="line">
          <a:avLst/>
        </a:prstGeom>
        <a:noFill/>
        <a:ln w="12700" cap="flat" cmpd="sng" algn="ctr">
          <a:solidFill>
            <a:srgbClr val="A7EA5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C11862C-5D47-41ED-952E-2589ABE2FD9D}" type="pres">
      <dgm:prSet presAssocID="{D01AD15C-B0D1-40A4-AE2F-30BDE6EFFEBE}" presName="sibTrans" presStyleCnt="0"/>
      <dgm:spPr/>
    </dgm:pt>
    <dgm:pt modelId="{BBCA8900-EBA1-443E-98FD-8136A902B662}" type="pres">
      <dgm:prSet presAssocID="{16675AF6-DEBD-4DE3-86E6-0E5AA7103E82}" presName="composite" presStyleCnt="0"/>
      <dgm:spPr/>
    </dgm:pt>
    <dgm:pt modelId="{6A8F8CDE-F5C5-49BF-A844-DF9469F3A7FA}" type="pres">
      <dgm:prSet presAssocID="{16675AF6-DEBD-4DE3-86E6-0E5AA7103E82}" presName="FirstChild" presStyleLbl="revTx" presStyleIdx="2" presStyleCnt="4">
        <dgm:presLayoutVars>
          <dgm:chMax val="0"/>
          <dgm:chPref val="0"/>
          <dgm:bulletEnabled val="1"/>
        </dgm:presLayoutVars>
      </dgm:prSet>
      <dgm:spPr>
        <a:xfrm>
          <a:off x="3003365" y="2571110"/>
          <a:ext cx="8548041" cy="1223823"/>
        </a:xfrm>
        <a:prstGeom prst="rect">
          <a:avLst/>
        </a:prstGeom>
        <a:noFill/>
        <a:ln>
          <a:noFill/>
        </a:ln>
        <a:effectLst/>
      </dgm:spPr>
    </dgm:pt>
    <dgm:pt modelId="{01CD55F3-C001-4DF5-A381-A5F79879DB48}" type="pres">
      <dgm:prSet presAssocID="{16675AF6-DEBD-4DE3-86E6-0E5AA7103E82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C18E3161-8588-474F-AF5C-D2B3ACB7908A}" type="pres">
      <dgm:prSet presAssocID="{16675AF6-DEBD-4DE3-86E6-0E5AA7103E82}" presName="Accent" presStyleLbl="parChTrans1D1" presStyleIdx="2" presStyleCnt="4"/>
      <dgm:spPr>
        <a:xfrm>
          <a:off x="0" y="3794934"/>
          <a:ext cx="11551407" cy="0"/>
        </a:xfrm>
        <a:prstGeom prst="line">
          <a:avLst/>
        </a:prstGeom>
        <a:noFill/>
        <a:ln w="12700" cap="flat" cmpd="sng" algn="ctr">
          <a:solidFill>
            <a:srgbClr val="A7EA5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1D231F5-0DEC-4270-8442-48912B110D47}" type="pres">
      <dgm:prSet presAssocID="{2B8F10B6-F538-4316-B497-D4B0342EE210}" presName="sibTrans" presStyleCnt="0"/>
      <dgm:spPr/>
    </dgm:pt>
    <dgm:pt modelId="{6D4A4C9C-5B1B-4327-ABD6-E3ADEFEF6F6B}" type="pres">
      <dgm:prSet presAssocID="{93729B2E-DFFD-4337-87A1-7699D5890D2E}" presName="composite" presStyleCnt="0"/>
      <dgm:spPr/>
    </dgm:pt>
    <dgm:pt modelId="{F6E29CE6-4BD6-4EC7-93B7-0A1308126B59}" type="pres">
      <dgm:prSet presAssocID="{93729B2E-DFFD-4337-87A1-7699D5890D2E}" presName="FirstChild" presStyleLbl="revTx" presStyleIdx="3" presStyleCnt="4">
        <dgm:presLayoutVars>
          <dgm:chMax val="0"/>
          <dgm:chPref val="0"/>
          <dgm:bulletEnabled val="1"/>
        </dgm:presLayoutVars>
      </dgm:prSet>
      <dgm:spPr>
        <a:xfrm>
          <a:off x="3003365" y="3856125"/>
          <a:ext cx="8548041" cy="1223823"/>
        </a:xfrm>
        <a:prstGeom prst="rect">
          <a:avLst/>
        </a:prstGeom>
        <a:noFill/>
        <a:ln>
          <a:noFill/>
        </a:ln>
        <a:effectLst/>
      </dgm:spPr>
    </dgm:pt>
    <dgm:pt modelId="{6FD3EB98-0C28-4798-A351-DD0E739A07C4}" type="pres">
      <dgm:prSet presAssocID="{93729B2E-DFFD-4337-87A1-7699D5890D2E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C9C746AE-9B9A-44FB-A02D-77283CFEADF7}" type="pres">
      <dgm:prSet presAssocID="{93729B2E-DFFD-4337-87A1-7699D5890D2E}" presName="Accent" presStyleLbl="parChTrans1D1" presStyleIdx="3" presStyleCnt="4"/>
      <dgm:spPr>
        <a:xfrm>
          <a:off x="0" y="5079949"/>
          <a:ext cx="11551407" cy="0"/>
        </a:xfrm>
        <a:prstGeom prst="line">
          <a:avLst/>
        </a:prstGeom>
        <a:noFill/>
        <a:ln w="12700" cap="flat" cmpd="sng" algn="ctr">
          <a:solidFill>
            <a:srgbClr val="A7EA5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EA75E71C-1566-43C3-BC4B-677F21C06FEF}" srcId="{CCE80256-8931-440A-A8D2-BED8CD32E013}" destId="{93729B2E-DFFD-4337-87A1-7699D5890D2E}" srcOrd="3" destOrd="0" parTransId="{B1E11651-8775-481F-809D-6C705590C518}" sibTransId="{729350C5-60EC-41FA-809E-A0AECF7D3635}"/>
    <dgm:cxn modelId="{7FF80475-3F22-450F-A596-A65A89ED468A}" type="presOf" srcId="{16675AF6-DEBD-4DE3-86E6-0E5AA7103E82}" destId="{01CD55F3-C001-4DF5-A381-A5F79879DB48}" srcOrd="0" destOrd="0" presId="urn:microsoft.com/office/officeart/2011/layout/TabList"/>
    <dgm:cxn modelId="{4D243A91-A3C9-48BC-A924-7D50A57E6815}" type="presOf" srcId="{E3215146-CB2F-4757-98BB-4110BEDF342C}" destId="{C16F93B2-F0DE-466F-9BFD-A1FC811BE0C5}" srcOrd="0" destOrd="0" presId="urn:microsoft.com/office/officeart/2011/layout/TabList"/>
    <dgm:cxn modelId="{3CC6C6A7-BFC6-4B19-AC65-B3625CC5077B}" srcId="{CCE80256-8931-440A-A8D2-BED8CD32E013}" destId="{16675AF6-DEBD-4DE3-86E6-0E5AA7103E82}" srcOrd="2" destOrd="0" parTransId="{D73E6A55-C456-4959-B0FD-4B47F37B9118}" sibTransId="{2B8F10B6-F538-4316-B497-D4B0342EE210}"/>
    <dgm:cxn modelId="{0D2DE8C0-5E28-40B8-BC0C-1280B9C29647}" type="presOf" srcId="{EFA75243-4F3D-4A9F-95A9-CFB4E13E468E}" destId="{497633A2-8802-4831-85E6-51E81558E5BF}" srcOrd="0" destOrd="0" presId="urn:microsoft.com/office/officeart/2011/layout/TabList"/>
    <dgm:cxn modelId="{C1BBF6C1-D129-4AC6-AFE8-5B6DF919E21E}" type="presOf" srcId="{CCE80256-8931-440A-A8D2-BED8CD32E013}" destId="{DC3FDED7-96E1-4381-857A-F9267F7A83BC}" srcOrd="0" destOrd="0" presId="urn:microsoft.com/office/officeart/2011/layout/TabList"/>
    <dgm:cxn modelId="{9E43F9C2-50B8-4A42-B367-1951A2CDCDC4}" srcId="{CCE80256-8931-440A-A8D2-BED8CD32E013}" destId="{E3215146-CB2F-4757-98BB-4110BEDF342C}" srcOrd="1" destOrd="0" parTransId="{DEBFD0B7-6A56-47DF-BCB8-F6991C970272}" sibTransId="{D01AD15C-B0D1-40A4-AE2F-30BDE6EFFEBE}"/>
    <dgm:cxn modelId="{BFD018D2-E955-4A86-ACDC-1AD624987DB8}" type="presOf" srcId="{93729B2E-DFFD-4337-87A1-7699D5890D2E}" destId="{6FD3EB98-0C28-4798-A351-DD0E739A07C4}" srcOrd="0" destOrd="0" presId="urn:microsoft.com/office/officeart/2011/layout/TabList"/>
    <dgm:cxn modelId="{358133D3-F99A-4363-9F60-7039496246D5}" srcId="{CCE80256-8931-440A-A8D2-BED8CD32E013}" destId="{F82F2877-404B-4C48-BFF6-FD3E8760ADEF}" srcOrd="0" destOrd="0" parTransId="{C71B8A0C-6F3C-44B5-B1A2-0C1ADD3D8394}" sibTransId="{27D63EC5-A42B-41FD-8E9A-B9789CDF7594}"/>
    <dgm:cxn modelId="{A84708E4-589D-451E-8C26-63BFF7E4131B}" type="presOf" srcId="{F82F2877-404B-4C48-BFF6-FD3E8760ADEF}" destId="{401CAAE2-FF7D-43AD-A1ED-8D4BFE3AA315}" srcOrd="0" destOrd="0" presId="urn:microsoft.com/office/officeart/2011/layout/TabList"/>
    <dgm:cxn modelId="{6DD4E7E9-B7AE-45F6-87DE-3063FC89925C}" srcId="{F82F2877-404B-4C48-BFF6-FD3E8760ADEF}" destId="{EFA75243-4F3D-4A9F-95A9-CFB4E13E468E}" srcOrd="0" destOrd="0" parTransId="{B242EEDA-21FA-423D-A246-60486540B9C5}" sibTransId="{C564E537-E4F2-4DBB-9B54-E9CA160B84DD}"/>
    <dgm:cxn modelId="{B2855585-5E58-4122-9702-A45089B14389}" type="presParOf" srcId="{DC3FDED7-96E1-4381-857A-F9267F7A83BC}" destId="{D109D124-7893-4384-A19F-70BBD7E1C2FD}" srcOrd="0" destOrd="0" presId="urn:microsoft.com/office/officeart/2011/layout/TabList"/>
    <dgm:cxn modelId="{2A80F774-EE52-4D03-A53D-C84203791959}" type="presParOf" srcId="{D109D124-7893-4384-A19F-70BBD7E1C2FD}" destId="{497633A2-8802-4831-85E6-51E81558E5BF}" srcOrd="0" destOrd="0" presId="urn:microsoft.com/office/officeart/2011/layout/TabList"/>
    <dgm:cxn modelId="{F7B3C023-B570-4EA4-9795-54327E6B8FC7}" type="presParOf" srcId="{D109D124-7893-4384-A19F-70BBD7E1C2FD}" destId="{401CAAE2-FF7D-43AD-A1ED-8D4BFE3AA315}" srcOrd="1" destOrd="0" presId="urn:microsoft.com/office/officeart/2011/layout/TabList"/>
    <dgm:cxn modelId="{C7F70ECE-5461-417A-9104-1CF58405502E}" type="presParOf" srcId="{D109D124-7893-4384-A19F-70BBD7E1C2FD}" destId="{ABB4A4C0-6C66-4658-A3C2-747F10E9A2EF}" srcOrd="2" destOrd="0" presId="urn:microsoft.com/office/officeart/2011/layout/TabList"/>
    <dgm:cxn modelId="{56CACB7A-4D32-4F9C-AFDF-1CD1E91EA6E5}" type="presParOf" srcId="{DC3FDED7-96E1-4381-857A-F9267F7A83BC}" destId="{491AF4B8-4F23-45E0-A4C8-65D80443C119}" srcOrd="1" destOrd="0" presId="urn:microsoft.com/office/officeart/2011/layout/TabList"/>
    <dgm:cxn modelId="{64F85085-2175-4BB0-A4CB-8207D451FD1D}" type="presParOf" srcId="{DC3FDED7-96E1-4381-857A-F9267F7A83BC}" destId="{55983167-C62B-4983-9DA2-2E5D4EE7C427}" srcOrd="2" destOrd="0" presId="urn:microsoft.com/office/officeart/2011/layout/TabList"/>
    <dgm:cxn modelId="{DF5E3111-F80E-4A1B-B677-E45EDFA86838}" type="presParOf" srcId="{55983167-C62B-4983-9DA2-2E5D4EE7C427}" destId="{B76ABD07-E41A-49ED-BA18-F47103949B3F}" srcOrd="0" destOrd="0" presId="urn:microsoft.com/office/officeart/2011/layout/TabList"/>
    <dgm:cxn modelId="{B872EBF5-F82E-43C9-8531-7F17BA75013A}" type="presParOf" srcId="{55983167-C62B-4983-9DA2-2E5D4EE7C427}" destId="{C16F93B2-F0DE-466F-9BFD-A1FC811BE0C5}" srcOrd="1" destOrd="0" presId="urn:microsoft.com/office/officeart/2011/layout/TabList"/>
    <dgm:cxn modelId="{175620C8-4898-4DB0-B078-E116C678B8CA}" type="presParOf" srcId="{55983167-C62B-4983-9DA2-2E5D4EE7C427}" destId="{7E062292-4178-4860-A895-3909BB855876}" srcOrd="2" destOrd="0" presId="urn:microsoft.com/office/officeart/2011/layout/TabList"/>
    <dgm:cxn modelId="{06297E06-F160-4343-9C05-A54115A1C10A}" type="presParOf" srcId="{DC3FDED7-96E1-4381-857A-F9267F7A83BC}" destId="{0C11862C-5D47-41ED-952E-2589ABE2FD9D}" srcOrd="3" destOrd="0" presId="urn:microsoft.com/office/officeart/2011/layout/TabList"/>
    <dgm:cxn modelId="{BA77AB84-A2B1-42D4-94CC-046B21B3205A}" type="presParOf" srcId="{DC3FDED7-96E1-4381-857A-F9267F7A83BC}" destId="{BBCA8900-EBA1-443E-98FD-8136A902B662}" srcOrd="4" destOrd="0" presId="urn:microsoft.com/office/officeart/2011/layout/TabList"/>
    <dgm:cxn modelId="{F8F12F15-9977-4E05-9CD1-99F7A5E22D4B}" type="presParOf" srcId="{BBCA8900-EBA1-443E-98FD-8136A902B662}" destId="{6A8F8CDE-F5C5-49BF-A844-DF9469F3A7FA}" srcOrd="0" destOrd="0" presId="urn:microsoft.com/office/officeart/2011/layout/TabList"/>
    <dgm:cxn modelId="{28943A75-6903-4DDF-8AE5-283B4DC4DE78}" type="presParOf" srcId="{BBCA8900-EBA1-443E-98FD-8136A902B662}" destId="{01CD55F3-C001-4DF5-A381-A5F79879DB48}" srcOrd="1" destOrd="0" presId="urn:microsoft.com/office/officeart/2011/layout/TabList"/>
    <dgm:cxn modelId="{072259C9-D9B0-4682-A7AA-07C3336618CA}" type="presParOf" srcId="{BBCA8900-EBA1-443E-98FD-8136A902B662}" destId="{C18E3161-8588-474F-AF5C-D2B3ACB7908A}" srcOrd="2" destOrd="0" presId="urn:microsoft.com/office/officeart/2011/layout/TabList"/>
    <dgm:cxn modelId="{27E7DC43-B6C6-4238-8A68-0ED53173874B}" type="presParOf" srcId="{DC3FDED7-96E1-4381-857A-F9267F7A83BC}" destId="{81D231F5-0DEC-4270-8442-48912B110D47}" srcOrd="5" destOrd="0" presId="urn:microsoft.com/office/officeart/2011/layout/TabList"/>
    <dgm:cxn modelId="{CB25A414-6B3B-4501-98DF-0DFD8F795616}" type="presParOf" srcId="{DC3FDED7-96E1-4381-857A-F9267F7A83BC}" destId="{6D4A4C9C-5B1B-4327-ABD6-E3ADEFEF6F6B}" srcOrd="6" destOrd="0" presId="urn:microsoft.com/office/officeart/2011/layout/TabList"/>
    <dgm:cxn modelId="{B4392701-41C4-425F-AD64-F7077BC37ACE}" type="presParOf" srcId="{6D4A4C9C-5B1B-4327-ABD6-E3ADEFEF6F6B}" destId="{F6E29CE6-4BD6-4EC7-93B7-0A1308126B59}" srcOrd="0" destOrd="0" presId="urn:microsoft.com/office/officeart/2011/layout/TabList"/>
    <dgm:cxn modelId="{4D3D6F18-08AD-4371-8EA4-1BE67BBCFCA4}" type="presParOf" srcId="{6D4A4C9C-5B1B-4327-ABD6-E3ADEFEF6F6B}" destId="{6FD3EB98-0C28-4798-A351-DD0E739A07C4}" srcOrd="1" destOrd="0" presId="urn:microsoft.com/office/officeart/2011/layout/TabList"/>
    <dgm:cxn modelId="{920A3CB3-F716-4BD2-8523-458E6DA91480}" type="presParOf" srcId="{6D4A4C9C-5B1B-4327-ABD6-E3ADEFEF6F6B}" destId="{C9C746AE-9B9A-44FB-A02D-77283CFEADF7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7C87E-471A-48B7-A2A9-F4DC448E0E59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DB4570-5F53-49AC-B062-C0D3F85156C7}">
      <dgm:prSet phldrT="[Text]" custT="1"/>
      <dgm:spPr>
        <a:xfrm>
          <a:off x="7683" y="3501988"/>
          <a:ext cx="3318449" cy="1065175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rgbClr val="5ECCF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1400" b="1" u="none" dirty="0">
              <a:solidFill>
                <a:sysClr val="window" lastClr="FFFFFF"/>
              </a:solidFill>
              <a:latin typeface="Verdana Pro" panose="020B0604030504040204" pitchFamily="34" charset="0"/>
              <a:ea typeface="+mn-ea"/>
              <a:cs typeface="+mn-cs"/>
            </a:rPr>
            <a:t>Winter Heating Season </a:t>
          </a:r>
        </a:p>
      </dgm:t>
    </dgm:pt>
    <dgm:pt modelId="{97FAB140-00DE-4D68-A651-6BE3C656E8F9}" type="parTrans" cxnId="{AC37EF17-D770-4C06-8E3C-0668C96EAFCD}">
      <dgm:prSet/>
      <dgm:spPr/>
      <dgm:t>
        <a:bodyPr/>
        <a:lstStyle/>
        <a:p>
          <a:endParaRPr lang="en-US" sz="1400"/>
        </a:p>
      </dgm:t>
    </dgm:pt>
    <dgm:pt modelId="{5D473A93-E28E-4F97-A9A9-62002B2299DB}" type="sibTrans" cxnId="{AC37EF17-D770-4C06-8E3C-0668C96EAFCD}">
      <dgm:prSet/>
      <dgm:spPr/>
      <dgm:t>
        <a:bodyPr/>
        <a:lstStyle/>
        <a:p>
          <a:endParaRPr lang="en-US" sz="1400"/>
        </a:p>
      </dgm:t>
    </dgm:pt>
    <dgm:pt modelId="{46F1D30D-076D-4AF3-8486-CAA851753511}">
      <dgm:prSet phldrT="[Text]" custT="1"/>
      <dgm:spPr>
        <a:xfrm>
          <a:off x="7683" y="1024835"/>
          <a:ext cx="3318449" cy="2477152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ECCF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 Pro" panose="020B0604030504040204" pitchFamily="34" charset="0"/>
              <a:ea typeface="+mn-ea"/>
              <a:cs typeface="+mn-cs"/>
            </a:rPr>
            <a:t>Setback refers to turning the thermostat down   to a lower setpoint </a:t>
          </a:r>
        </a:p>
      </dgm:t>
    </dgm:pt>
    <dgm:pt modelId="{CF558C77-8770-4D40-89B0-2E2627490816}" type="parTrans" cxnId="{CB9694CD-C62E-4EE9-88A2-A4D90EA84C65}">
      <dgm:prSet/>
      <dgm:spPr/>
      <dgm:t>
        <a:bodyPr/>
        <a:lstStyle/>
        <a:p>
          <a:endParaRPr lang="en-US" sz="1400"/>
        </a:p>
      </dgm:t>
    </dgm:pt>
    <dgm:pt modelId="{44E0698F-0455-44FA-B7BB-20E2EAF5FD7E}" type="sibTrans" cxnId="{CB9694CD-C62E-4EE9-88A2-A4D90EA84C65}">
      <dgm:prSet/>
      <dgm:spPr/>
      <dgm:t>
        <a:bodyPr/>
        <a:lstStyle/>
        <a:p>
          <a:endParaRPr lang="en-US" sz="1400"/>
        </a:p>
      </dgm:t>
    </dgm:pt>
    <dgm:pt modelId="{4F57D8F4-40C9-467F-AF54-D78CADE33B57}">
      <dgm:prSet phldrT="[Text]" custT="1"/>
      <dgm:spPr>
        <a:xfrm>
          <a:off x="3887693" y="3501988"/>
          <a:ext cx="3318449" cy="1065175"/>
        </a:xfrm>
        <a:prstGeom prst="rect">
          <a:avLst/>
        </a:prstGeom>
        <a:solidFill>
          <a:srgbClr val="00B0F0"/>
        </a:solidFill>
        <a:ln w="12700" cap="flat" cmpd="sng" algn="ctr">
          <a:solidFill>
            <a:srgbClr val="A7EA5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1400" b="1" u="none" dirty="0">
              <a:solidFill>
                <a:sysClr val="window" lastClr="FFFFFF"/>
              </a:solidFill>
              <a:latin typeface="Verdana Pro" panose="020B0604030504040204" pitchFamily="34" charset="0"/>
              <a:ea typeface="+mn-ea"/>
              <a:cs typeface="+mn-cs"/>
            </a:rPr>
            <a:t>Summer Cooling Season </a:t>
          </a:r>
        </a:p>
      </dgm:t>
    </dgm:pt>
    <dgm:pt modelId="{C74E8309-1C7B-41F6-8C53-024963547089}" type="parTrans" cxnId="{E40C5069-9DF6-404D-84E6-A28411CF69A8}">
      <dgm:prSet/>
      <dgm:spPr/>
      <dgm:t>
        <a:bodyPr/>
        <a:lstStyle/>
        <a:p>
          <a:endParaRPr lang="en-US" sz="1400"/>
        </a:p>
      </dgm:t>
    </dgm:pt>
    <dgm:pt modelId="{5D2D921F-338B-4DF0-BF23-664A240F6D6D}" type="sibTrans" cxnId="{E40C5069-9DF6-404D-84E6-A28411CF69A8}">
      <dgm:prSet/>
      <dgm:spPr/>
      <dgm:t>
        <a:bodyPr/>
        <a:lstStyle/>
        <a:p>
          <a:endParaRPr lang="en-US" sz="1400"/>
        </a:p>
      </dgm:t>
    </dgm:pt>
    <dgm:pt modelId="{0CB7A8FA-82AE-45A1-8C8A-7716D24A5FA8}">
      <dgm:prSet phldrT="[Text]" custT="1"/>
      <dgm:spPr>
        <a:xfrm>
          <a:off x="3887693" y="1024835"/>
          <a:ext cx="3318449" cy="2477152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DCEAF"/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 Pro" panose="020B0604030504040204" pitchFamily="34" charset="0"/>
              <a:ea typeface="+mn-ea"/>
              <a:cs typeface="+mn-cs"/>
            </a:rPr>
            <a:t>Setback refers to turning the thermostat up         to a higher setpoint</a:t>
          </a:r>
        </a:p>
      </dgm:t>
    </dgm:pt>
    <dgm:pt modelId="{FF2016A6-286E-4EF1-8437-7DDF15BCC428}" type="parTrans" cxnId="{F0E854A6-ABA5-43EE-B6C0-20ABA8465F8B}">
      <dgm:prSet/>
      <dgm:spPr/>
      <dgm:t>
        <a:bodyPr/>
        <a:lstStyle/>
        <a:p>
          <a:endParaRPr lang="en-US" sz="1400"/>
        </a:p>
      </dgm:t>
    </dgm:pt>
    <dgm:pt modelId="{8BFA5667-D3BF-48C4-A3D3-BA6FCD62F509}" type="sibTrans" cxnId="{F0E854A6-ABA5-43EE-B6C0-20ABA8465F8B}">
      <dgm:prSet/>
      <dgm:spPr/>
      <dgm:t>
        <a:bodyPr/>
        <a:lstStyle/>
        <a:p>
          <a:endParaRPr lang="en-US" sz="1400"/>
        </a:p>
      </dgm:t>
    </dgm:pt>
    <dgm:pt modelId="{BF68E315-E760-496B-A733-CE379A527A22}">
      <dgm:prSet phldrT="[Text]" custT="1"/>
      <dgm:spPr>
        <a:xfrm>
          <a:off x="7767704" y="3501988"/>
          <a:ext cx="3318449" cy="1065175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rgbClr val="5DCEA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1400" b="1" u="none" dirty="0">
              <a:solidFill>
                <a:sysClr val="window" lastClr="FFFFFF"/>
              </a:solidFill>
              <a:latin typeface="Verdana Pro" panose="020B0604030504040204" pitchFamily="34" charset="0"/>
              <a:ea typeface="+mn-ea"/>
              <a:cs typeface="+mn-cs"/>
            </a:rPr>
            <a:t>Nighttime</a:t>
          </a:r>
        </a:p>
      </dgm:t>
    </dgm:pt>
    <dgm:pt modelId="{4175063C-AE2E-4DFA-89C3-76442E43B462}" type="parTrans" cxnId="{B15AD736-B7F8-4C4A-A4B4-9342ABB1A817}">
      <dgm:prSet/>
      <dgm:spPr/>
      <dgm:t>
        <a:bodyPr/>
        <a:lstStyle/>
        <a:p>
          <a:endParaRPr lang="en-US" sz="1400"/>
        </a:p>
      </dgm:t>
    </dgm:pt>
    <dgm:pt modelId="{8C9DECD9-72B6-4967-9B90-E121B45074BF}" type="sibTrans" cxnId="{B15AD736-B7F8-4C4A-A4B4-9342ABB1A817}">
      <dgm:prSet/>
      <dgm:spPr/>
      <dgm:t>
        <a:bodyPr/>
        <a:lstStyle/>
        <a:p>
          <a:endParaRPr lang="en-US" sz="1400"/>
        </a:p>
      </dgm:t>
    </dgm:pt>
    <dgm:pt modelId="{59360D1A-7AEE-4BB3-9885-FE2DD6E6635E}">
      <dgm:prSet phldrT="[Text]" custT="1"/>
      <dgm:spPr>
        <a:xfrm>
          <a:off x="7767704" y="1024835"/>
          <a:ext cx="3318449" cy="2477152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DCEA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 Pro" panose="020B0604030504040204" pitchFamily="34" charset="0"/>
              <a:ea typeface="+mn-ea"/>
              <a:cs typeface="+mn-cs"/>
            </a:rPr>
            <a:t>Considered energy period savings</a:t>
          </a:r>
        </a:p>
      </dgm:t>
    </dgm:pt>
    <dgm:pt modelId="{EAD6C38D-3E8A-41CF-B825-AD962E0D7A1C}" type="parTrans" cxnId="{2BC1AE83-97AC-4931-B750-2488A01A540D}">
      <dgm:prSet/>
      <dgm:spPr/>
      <dgm:t>
        <a:bodyPr/>
        <a:lstStyle/>
        <a:p>
          <a:endParaRPr lang="en-US" sz="1400"/>
        </a:p>
      </dgm:t>
    </dgm:pt>
    <dgm:pt modelId="{B7146256-02FB-43DF-8624-1F68D8BD05BB}" type="sibTrans" cxnId="{2BC1AE83-97AC-4931-B750-2488A01A540D}">
      <dgm:prSet/>
      <dgm:spPr/>
      <dgm:t>
        <a:bodyPr/>
        <a:lstStyle/>
        <a:p>
          <a:endParaRPr lang="en-US" sz="1400"/>
        </a:p>
      </dgm:t>
    </dgm:pt>
    <dgm:pt modelId="{FA3FF93B-6013-4A69-B3A9-DA713B65C9CF}">
      <dgm:prSet phldrT="[Text]" custT="1"/>
      <dgm:spPr>
        <a:xfrm>
          <a:off x="7767704" y="1024835"/>
          <a:ext cx="3318449" cy="2477152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DCEA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 Pro" panose="020B0604030504040204" pitchFamily="34" charset="0"/>
              <a:ea typeface="+mn-ea"/>
              <a:cs typeface="+mn-cs"/>
            </a:rPr>
            <a:t>Not true for the summer</a:t>
          </a:r>
        </a:p>
      </dgm:t>
    </dgm:pt>
    <dgm:pt modelId="{0EF2ECEB-C3D0-48D8-904F-923420ECD809}" type="parTrans" cxnId="{2727D0C4-7301-45B1-A444-117CF433C232}">
      <dgm:prSet/>
      <dgm:spPr/>
      <dgm:t>
        <a:bodyPr/>
        <a:lstStyle/>
        <a:p>
          <a:endParaRPr lang="en-US" sz="1400"/>
        </a:p>
      </dgm:t>
    </dgm:pt>
    <dgm:pt modelId="{7EEE8B29-63A0-47A7-87B0-03B3CAC55ED2}" type="sibTrans" cxnId="{2727D0C4-7301-45B1-A444-117CF433C232}">
      <dgm:prSet/>
      <dgm:spPr/>
      <dgm:t>
        <a:bodyPr/>
        <a:lstStyle/>
        <a:p>
          <a:endParaRPr lang="en-US" sz="1400"/>
        </a:p>
      </dgm:t>
    </dgm:pt>
    <dgm:pt modelId="{72583C3D-5DD6-4DA2-AF12-8C1DE69753DD}" type="pres">
      <dgm:prSet presAssocID="{0FD7C87E-471A-48B7-A2A9-F4DC448E0E59}" presName="diagram" presStyleCnt="0">
        <dgm:presLayoutVars>
          <dgm:dir/>
          <dgm:animLvl val="lvl"/>
          <dgm:resizeHandles val="exact"/>
        </dgm:presLayoutVars>
      </dgm:prSet>
      <dgm:spPr/>
    </dgm:pt>
    <dgm:pt modelId="{765DEAA8-640C-49EB-BCFE-E15591A14326}" type="pres">
      <dgm:prSet presAssocID="{C0DB4570-5F53-49AC-B062-C0D3F85156C7}" presName="compNode" presStyleCnt="0"/>
      <dgm:spPr/>
    </dgm:pt>
    <dgm:pt modelId="{1A1F8562-CDBF-408C-A5BA-0BF4DFB7769B}" type="pres">
      <dgm:prSet presAssocID="{C0DB4570-5F53-49AC-B062-C0D3F85156C7}" presName="childRect" presStyleLbl="bgAcc1" presStyleIdx="0" presStyleCnt="3">
        <dgm:presLayoutVars>
          <dgm:bulletEnabled val="1"/>
        </dgm:presLayoutVars>
      </dgm:prSet>
      <dgm:spPr/>
    </dgm:pt>
    <dgm:pt modelId="{2DB86F8F-9657-46C9-A8DE-F136031D114E}" type="pres">
      <dgm:prSet presAssocID="{C0DB4570-5F53-49AC-B062-C0D3F85156C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0633D36-D5FA-4D4B-BAEC-45A7B213B29C}" type="pres">
      <dgm:prSet presAssocID="{C0DB4570-5F53-49AC-B062-C0D3F85156C7}" presName="parentRect" presStyleLbl="alignNode1" presStyleIdx="0" presStyleCnt="3"/>
      <dgm:spPr/>
    </dgm:pt>
    <dgm:pt modelId="{B913D553-6D0D-4DAD-94E2-F327D7F57BBD}" type="pres">
      <dgm:prSet presAssocID="{C0DB4570-5F53-49AC-B062-C0D3F85156C7}" presName="adorn" presStyleLbl="fgAccFollowNode1" presStyleIdx="0" presStyleCnt="3"/>
      <dgm:spPr>
        <a:xfrm>
          <a:off x="2438492" y="3671181"/>
          <a:ext cx="1161457" cy="11614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rgbClr val="5ECCF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CA6AB30-EB88-4143-8079-DFCB9B86036F}" type="pres">
      <dgm:prSet presAssocID="{5D473A93-E28E-4F97-A9A9-62002B2299DB}" presName="sibTrans" presStyleLbl="sibTrans2D1" presStyleIdx="0" presStyleCnt="0"/>
      <dgm:spPr/>
    </dgm:pt>
    <dgm:pt modelId="{64B9A8E7-F2C8-4BEA-A8C6-0FCD26A79FFA}" type="pres">
      <dgm:prSet presAssocID="{4F57D8F4-40C9-467F-AF54-D78CADE33B57}" presName="compNode" presStyleCnt="0"/>
      <dgm:spPr/>
    </dgm:pt>
    <dgm:pt modelId="{887D90C8-7F36-42B8-BCB9-5850AE7A9A4A}" type="pres">
      <dgm:prSet presAssocID="{4F57D8F4-40C9-467F-AF54-D78CADE33B57}" presName="childRect" presStyleLbl="bgAcc1" presStyleIdx="1" presStyleCnt="3">
        <dgm:presLayoutVars>
          <dgm:bulletEnabled val="1"/>
        </dgm:presLayoutVars>
      </dgm:prSet>
      <dgm:spPr/>
    </dgm:pt>
    <dgm:pt modelId="{F70F63CC-D033-4494-B145-A596E5932129}" type="pres">
      <dgm:prSet presAssocID="{4F57D8F4-40C9-467F-AF54-D78CADE33B5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6738880-6344-4CF2-8F41-B005CE1F4011}" type="pres">
      <dgm:prSet presAssocID="{4F57D8F4-40C9-467F-AF54-D78CADE33B57}" presName="parentRect" presStyleLbl="alignNode1" presStyleIdx="1" presStyleCnt="3"/>
      <dgm:spPr/>
    </dgm:pt>
    <dgm:pt modelId="{BC689313-8E59-4B8F-9460-F573B16EED92}" type="pres">
      <dgm:prSet presAssocID="{4F57D8F4-40C9-467F-AF54-D78CADE33B57}" presName="adorn" presStyleLbl="fgAccFollowNode1" presStyleIdx="1" presStyleCnt="3"/>
      <dgm:spPr>
        <a:xfrm>
          <a:off x="6318503" y="3671181"/>
          <a:ext cx="1161457" cy="116145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rgbClr val="A7EA5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7B6D7EE-59A3-4B12-9242-B3AC0E092609}" type="pres">
      <dgm:prSet presAssocID="{5D2D921F-338B-4DF0-BF23-664A240F6D6D}" presName="sibTrans" presStyleLbl="sibTrans2D1" presStyleIdx="0" presStyleCnt="0"/>
      <dgm:spPr/>
    </dgm:pt>
    <dgm:pt modelId="{442AD531-C20F-4A06-9C90-358A81298FC6}" type="pres">
      <dgm:prSet presAssocID="{BF68E315-E760-496B-A733-CE379A527A22}" presName="compNode" presStyleCnt="0"/>
      <dgm:spPr/>
    </dgm:pt>
    <dgm:pt modelId="{3F3DB3E1-37AD-4D8A-893D-5B5DBF0D23E3}" type="pres">
      <dgm:prSet presAssocID="{BF68E315-E760-496B-A733-CE379A527A22}" presName="childRect" presStyleLbl="bgAcc1" presStyleIdx="2" presStyleCnt="3">
        <dgm:presLayoutVars>
          <dgm:bulletEnabled val="1"/>
        </dgm:presLayoutVars>
      </dgm:prSet>
      <dgm:spPr/>
    </dgm:pt>
    <dgm:pt modelId="{48AF47CE-E08F-4019-A09F-321EC0246CC4}" type="pres">
      <dgm:prSet presAssocID="{BF68E315-E760-496B-A733-CE379A527A2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BD4DF9E-DE2E-4F88-8706-ABFF9980B164}" type="pres">
      <dgm:prSet presAssocID="{BF68E315-E760-496B-A733-CE379A527A22}" presName="parentRect" presStyleLbl="alignNode1" presStyleIdx="2" presStyleCnt="3"/>
      <dgm:spPr/>
    </dgm:pt>
    <dgm:pt modelId="{375A47A6-91A6-47E2-9E58-CB12BAB292E9}" type="pres">
      <dgm:prSet presAssocID="{BF68E315-E760-496B-A733-CE379A527A22}" presName="adorn" presStyleLbl="fgAccFollowNode1" presStyleIdx="2" presStyleCnt="3"/>
      <dgm:spPr>
        <a:xfrm>
          <a:off x="10198514" y="3671181"/>
          <a:ext cx="1161457" cy="116145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5DCEA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85FA2C0F-8AF2-48CF-9668-83A5DF348BB3}" type="presOf" srcId="{0FD7C87E-471A-48B7-A2A9-F4DC448E0E59}" destId="{72583C3D-5DD6-4DA2-AF12-8C1DE69753DD}" srcOrd="0" destOrd="0" presId="urn:microsoft.com/office/officeart/2005/8/layout/bList2"/>
    <dgm:cxn modelId="{97571715-E3AC-4600-9DC0-F07592E7EE49}" type="presOf" srcId="{FA3FF93B-6013-4A69-B3A9-DA713B65C9CF}" destId="{3F3DB3E1-37AD-4D8A-893D-5B5DBF0D23E3}" srcOrd="0" destOrd="1" presId="urn:microsoft.com/office/officeart/2005/8/layout/bList2"/>
    <dgm:cxn modelId="{AC37EF17-D770-4C06-8E3C-0668C96EAFCD}" srcId="{0FD7C87E-471A-48B7-A2A9-F4DC448E0E59}" destId="{C0DB4570-5F53-49AC-B062-C0D3F85156C7}" srcOrd="0" destOrd="0" parTransId="{97FAB140-00DE-4D68-A651-6BE3C656E8F9}" sibTransId="{5D473A93-E28E-4F97-A9A9-62002B2299DB}"/>
    <dgm:cxn modelId="{5DAA7720-7E18-4AE1-A176-9712D0887C60}" type="presOf" srcId="{46F1D30D-076D-4AF3-8486-CAA851753511}" destId="{1A1F8562-CDBF-408C-A5BA-0BF4DFB7769B}" srcOrd="0" destOrd="0" presId="urn:microsoft.com/office/officeart/2005/8/layout/bList2"/>
    <dgm:cxn modelId="{B15AD736-B7F8-4C4A-A4B4-9342ABB1A817}" srcId="{0FD7C87E-471A-48B7-A2A9-F4DC448E0E59}" destId="{BF68E315-E760-496B-A733-CE379A527A22}" srcOrd="2" destOrd="0" parTransId="{4175063C-AE2E-4DFA-89C3-76442E43B462}" sibTransId="{8C9DECD9-72B6-4967-9B90-E121B45074BF}"/>
    <dgm:cxn modelId="{E40C5069-9DF6-404D-84E6-A28411CF69A8}" srcId="{0FD7C87E-471A-48B7-A2A9-F4DC448E0E59}" destId="{4F57D8F4-40C9-467F-AF54-D78CADE33B57}" srcOrd="1" destOrd="0" parTransId="{C74E8309-1C7B-41F6-8C53-024963547089}" sibTransId="{5D2D921F-338B-4DF0-BF23-664A240F6D6D}"/>
    <dgm:cxn modelId="{ED55A653-FFDA-4C7F-8B17-EE5E3F4CD60B}" type="presOf" srcId="{C0DB4570-5F53-49AC-B062-C0D3F85156C7}" destId="{00633D36-D5FA-4D4B-BAEC-45A7B213B29C}" srcOrd="1" destOrd="0" presId="urn:microsoft.com/office/officeart/2005/8/layout/bList2"/>
    <dgm:cxn modelId="{3BBDB977-58C3-4C71-8840-86ECA72B9DEF}" type="presOf" srcId="{BF68E315-E760-496B-A733-CE379A527A22}" destId="{48AF47CE-E08F-4019-A09F-321EC0246CC4}" srcOrd="0" destOrd="0" presId="urn:microsoft.com/office/officeart/2005/8/layout/bList2"/>
    <dgm:cxn modelId="{895EA558-7846-4A74-91F5-2252BE12E519}" type="presOf" srcId="{5D2D921F-338B-4DF0-BF23-664A240F6D6D}" destId="{E7B6D7EE-59A3-4B12-9242-B3AC0E092609}" srcOrd="0" destOrd="0" presId="urn:microsoft.com/office/officeart/2005/8/layout/bList2"/>
    <dgm:cxn modelId="{2BC1AE83-97AC-4931-B750-2488A01A540D}" srcId="{BF68E315-E760-496B-A733-CE379A527A22}" destId="{59360D1A-7AEE-4BB3-9885-FE2DD6E6635E}" srcOrd="0" destOrd="0" parTransId="{EAD6C38D-3E8A-41CF-B825-AD962E0D7A1C}" sibTransId="{B7146256-02FB-43DF-8624-1F68D8BD05BB}"/>
    <dgm:cxn modelId="{7A6B2E8F-F0A9-40E4-9545-DF5C7D29886A}" type="presOf" srcId="{0CB7A8FA-82AE-45A1-8C8A-7716D24A5FA8}" destId="{887D90C8-7F36-42B8-BCB9-5850AE7A9A4A}" srcOrd="0" destOrd="0" presId="urn:microsoft.com/office/officeart/2005/8/layout/bList2"/>
    <dgm:cxn modelId="{5E6B2DA5-1342-4FDA-BC7A-EFBC0A332E0D}" type="presOf" srcId="{5D473A93-E28E-4F97-A9A9-62002B2299DB}" destId="{2CA6AB30-EB88-4143-8079-DFCB9B86036F}" srcOrd="0" destOrd="0" presId="urn:microsoft.com/office/officeart/2005/8/layout/bList2"/>
    <dgm:cxn modelId="{F0E854A6-ABA5-43EE-B6C0-20ABA8465F8B}" srcId="{4F57D8F4-40C9-467F-AF54-D78CADE33B57}" destId="{0CB7A8FA-82AE-45A1-8C8A-7716D24A5FA8}" srcOrd="0" destOrd="0" parTransId="{FF2016A6-286E-4EF1-8437-7DDF15BCC428}" sibTransId="{8BFA5667-D3BF-48C4-A3D3-BA6FCD62F509}"/>
    <dgm:cxn modelId="{835576A7-41DA-4739-8017-49B34B9444F8}" type="presOf" srcId="{4F57D8F4-40C9-467F-AF54-D78CADE33B57}" destId="{F70F63CC-D033-4494-B145-A596E5932129}" srcOrd="0" destOrd="0" presId="urn:microsoft.com/office/officeart/2005/8/layout/bList2"/>
    <dgm:cxn modelId="{7F9F17A8-B733-47E2-A203-4338687CCC59}" type="presOf" srcId="{BF68E315-E760-496B-A733-CE379A527A22}" destId="{5BD4DF9E-DE2E-4F88-8706-ABFF9980B164}" srcOrd="1" destOrd="0" presId="urn:microsoft.com/office/officeart/2005/8/layout/bList2"/>
    <dgm:cxn modelId="{2727D0C4-7301-45B1-A444-117CF433C232}" srcId="{BF68E315-E760-496B-A733-CE379A527A22}" destId="{FA3FF93B-6013-4A69-B3A9-DA713B65C9CF}" srcOrd="1" destOrd="0" parTransId="{0EF2ECEB-C3D0-48D8-904F-923420ECD809}" sibTransId="{7EEE8B29-63A0-47A7-87B0-03B3CAC55ED2}"/>
    <dgm:cxn modelId="{5557AECC-B60E-40A3-823E-621FDD7C0E67}" type="presOf" srcId="{4F57D8F4-40C9-467F-AF54-D78CADE33B57}" destId="{96738880-6344-4CF2-8F41-B005CE1F4011}" srcOrd="1" destOrd="0" presId="urn:microsoft.com/office/officeart/2005/8/layout/bList2"/>
    <dgm:cxn modelId="{CB9694CD-C62E-4EE9-88A2-A4D90EA84C65}" srcId="{C0DB4570-5F53-49AC-B062-C0D3F85156C7}" destId="{46F1D30D-076D-4AF3-8486-CAA851753511}" srcOrd="0" destOrd="0" parTransId="{CF558C77-8770-4D40-89B0-2E2627490816}" sibTransId="{44E0698F-0455-44FA-B7BB-20E2EAF5FD7E}"/>
    <dgm:cxn modelId="{7CE11ED7-B184-411A-B102-0DDB572014ED}" type="presOf" srcId="{59360D1A-7AEE-4BB3-9885-FE2DD6E6635E}" destId="{3F3DB3E1-37AD-4D8A-893D-5B5DBF0D23E3}" srcOrd="0" destOrd="0" presId="urn:microsoft.com/office/officeart/2005/8/layout/bList2"/>
    <dgm:cxn modelId="{FA8B1BEF-2D79-4DFE-A758-97DC6A2AF1DE}" type="presOf" srcId="{C0DB4570-5F53-49AC-B062-C0D3F85156C7}" destId="{2DB86F8F-9657-46C9-A8DE-F136031D114E}" srcOrd="0" destOrd="0" presId="urn:microsoft.com/office/officeart/2005/8/layout/bList2"/>
    <dgm:cxn modelId="{97FB3B58-1022-4B4C-93D2-3BCC22F6B1BB}" type="presParOf" srcId="{72583C3D-5DD6-4DA2-AF12-8C1DE69753DD}" destId="{765DEAA8-640C-49EB-BCFE-E15591A14326}" srcOrd="0" destOrd="0" presId="urn:microsoft.com/office/officeart/2005/8/layout/bList2"/>
    <dgm:cxn modelId="{B3C12AD7-503B-456B-97BD-C38560F0D9C8}" type="presParOf" srcId="{765DEAA8-640C-49EB-BCFE-E15591A14326}" destId="{1A1F8562-CDBF-408C-A5BA-0BF4DFB7769B}" srcOrd="0" destOrd="0" presId="urn:microsoft.com/office/officeart/2005/8/layout/bList2"/>
    <dgm:cxn modelId="{998BAFAB-CCC4-43BE-B018-85599F499460}" type="presParOf" srcId="{765DEAA8-640C-49EB-BCFE-E15591A14326}" destId="{2DB86F8F-9657-46C9-A8DE-F136031D114E}" srcOrd="1" destOrd="0" presId="urn:microsoft.com/office/officeart/2005/8/layout/bList2"/>
    <dgm:cxn modelId="{07277565-1147-470C-A017-2F8D9E364E66}" type="presParOf" srcId="{765DEAA8-640C-49EB-BCFE-E15591A14326}" destId="{00633D36-D5FA-4D4B-BAEC-45A7B213B29C}" srcOrd="2" destOrd="0" presId="urn:microsoft.com/office/officeart/2005/8/layout/bList2"/>
    <dgm:cxn modelId="{CCD30FF3-2A54-4CC6-BBCF-60C6B5C4B43C}" type="presParOf" srcId="{765DEAA8-640C-49EB-BCFE-E15591A14326}" destId="{B913D553-6D0D-4DAD-94E2-F327D7F57BBD}" srcOrd="3" destOrd="0" presId="urn:microsoft.com/office/officeart/2005/8/layout/bList2"/>
    <dgm:cxn modelId="{62D4014B-9A77-4CA4-9FEB-61A6AB382FD2}" type="presParOf" srcId="{72583C3D-5DD6-4DA2-AF12-8C1DE69753DD}" destId="{2CA6AB30-EB88-4143-8079-DFCB9B86036F}" srcOrd="1" destOrd="0" presId="urn:microsoft.com/office/officeart/2005/8/layout/bList2"/>
    <dgm:cxn modelId="{8E40D89D-C92B-4AD1-8B32-E332F31E126C}" type="presParOf" srcId="{72583C3D-5DD6-4DA2-AF12-8C1DE69753DD}" destId="{64B9A8E7-F2C8-4BEA-A8C6-0FCD26A79FFA}" srcOrd="2" destOrd="0" presId="urn:microsoft.com/office/officeart/2005/8/layout/bList2"/>
    <dgm:cxn modelId="{7A9ED615-5F54-4FF3-A480-F09AF80833DD}" type="presParOf" srcId="{64B9A8E7-F2C8-4BEA-A8C6-0FCD26A79FFA}" destId="{887D90C8-7F36-42B8-BCB9-5850AE7A9A4A}" srcOrd="0" destOrd="0" presId="urn:microsoft.com/office/officeart/2005/8/layout/bList2"/>
    <dgm:cxn modelId="{FC3096A1-0E78-4E86-9E8C-24871D368073}" type="presParOf" srcId="{64B9A8E7-F2C8-4BEA-A8C6-0FCD26A79FFA}" destId="{F70F63CC-D033-4494-B145-A596E5932129}" srcOrd="1" destOrd="0" presId="urn:microsoft.com/office/officeart/2005/8/layout/bList2"/>
    <dgm:cxn modelId="{13E2EF4B-73D1-4D3E-8FF1-B7AA2BCDA158}" type="presParOf" srcId="{64B9A8E7-F2C8-4BEA-A8C6-0FCD26A79FFA}" destId="{96738880-6344-4CF2-8F41-B005CE1F4011}" srcOrd="2" destOrd="0" presId="urn:microsoft.com/office/officeart/2005/8/layout/bList2"/>
    <dgm:cxn modelId="{E1A8C5A9-FBBD-4F9A-8A34-120D5B900C4B}" type="presParOf" srcId="{64B9A8E7-F2C8-4BEA-A8C6-0FCD26A79FFA}" destId="{BC689313-8E59-4B8F-9460-F573B16EED92}" srcOrd="3" destOrd="0" presId="urn:microsoft.com/office/officeart/2005/8/layout/bList2"/>
    <dgm:cxn modelId="{3AD8EA6D-77EC-4AD3-92C0-E756B585EF3C}" type="presParOf" srcId="{72583C3D-5DD6-4DA2-AF12-8C1DE69753DD}" destId="{E7B6D7EE-59A3-4B12-9242-B3AC0E092609}" srcOrd="3" destOrd="0" presId="urn:microsoft.com/office/officeart/2005/8/layout/bList2"/>
    <dgm:cxn modelId="{518E42FF-4A94-4B75-9A49-A3F7A9278936}" type="presParOf" srcId="{72583C3D-5DD6-4DA2-AF12-8C1DE69753DD}" destId="{442AD531-C20F-4A06-9C90-358A81298FC6}" srcOrd="4" destOrd="0" presId="urn:microsoft.com/office/officeart/2005/8/layout/bList2"/>
    <dgm:cxn modelId="{2F3AB836-BFA8-4346-BBE5-89C84B59EC60}" type="presParOf" srcId="{442AD531-C20F-4A06-9C90-358A81298FC6}" destId="{3F3DB3E1-37AD-4D8A-893D-5B5DBF0D23E3}" srcOrd="0" destOrd="0" presId="urn:microsoft.com/office/officeart/2005/8/layout/bList2"/>
    <dgm:cxn modelId="{99784B8B-4443-4F6B-9923-E71024B7EFB9}" type="presParOf" srcId="{442AD531-C20F-4A06-9C90-358A81298FC6}" destId="{48AF47CE-E08F-4019-A09F-321EC0246CC4}" srcOrd="1" destOrd="0" presId="urn:microsoft.com/office/officeart/2005/8/layout/bList2"/>
    <dgm:cxn modelId="{DE8929DC-086C-41E2-8916-9B8DFFB78E23}" type="presParOf" srcId="{442AD531-C20F-4A06-9C90-358A81298FC6}" destId="{5BD4DF9E-DE2E-4F88-8706-ABFF9980B164}" srcOrd="2" destOrd="0" presId="urn:microsoft.com/office/officeart/2005/8/layout/bList2"/>
    <dgm:cxn modelId="{8F6EFBEB-85A6-4519-9B8A-DD5F88D52D73}" type="presParOf" srcId="{442AD531-C20F-4A06-9C90-358A81298FC6}" destId="{375A47A6-91A6-47E2-9E58-CB12BAB292E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746AE-9B9A-44FB-A02D-77283CFEADF7}">
      <dsp:nvSpPr>
        <dsp:cNvPr id="0" name=""/>
        <dsp:cNvSpPr/>
      </dsp:nvSpPr>
      <dsp:spPr>
        <a:xfrm>
          <a:off x="0" y="3296674"/>
          <a:ext cx="7496380" cy="0"/>
        </a:xfrm>
        <a:prstGeom prst="line">
          <a:avLst/>
        </a:prstGeom>
        <a:noFill/>
        <a:ln w="12700" cap="flat" cmpd="sng" algn="ctr">
          <a:solidFill>
            <a:srgbClr val="A7EA5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E3161-8588-474F-AF5C-D2B3ACB7908A}">
      <dsp:nvSpPr>
        <dsp:cNvPr id="0" name=""/>
        <dsp:cNvSpPr/>
      </dsp:nvSpPr>
      <dsp:spPr>
        <a:xfrm>
          <a:off x="0" y="2462753"/>
          <a:ext cx="7496380" cy="0"/>
        </a:xfrm>
        <a:prstGeom prst="line">
          <a:avLst/>
        </a:prstGeom>
        <a:noFill/>
        <a:ln w="12700" cap="flat" cmpd="sng" algn="ctr">
          <a:solidFill>
            <a:srgbClr val="A7EA5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62292-4178-4860-A895-3909BB855876}">
      <dsp:nvSpPr>
        <dsp:cNvPr id="0" name=""/>
        <dsp:cNvSpPr/>
      </dsp:nvSpPr>
      <dsp:spPr>
        <a:xfrm>
          <a:off x="0" y="1628832"/>
          <a:ext cx="7496380" cy="0"/>
        </a:xfrm>
        <a:prstGeom prst="line">
          <a:avLst/>
        </a:prstGeom>
        <a:noFill/>
        <a:ln w="12700" cap="flat" cmpd="sng" algn="ctr">
          <a:solidFill>
            <a:srgbClr val="A7EA5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4A4C0-6C66-4658-A3C2-747F10E9A2EF}">
      <dsp:nvSpPr>
        <dsp:cNvPr id="0" name=""/>
        <dsp:cNvSpPr/>
      </dsp:nvSpPr>
      <dsp:spPr>
        <a:xfrm>
          <a:off x="0" y="794911"/>
          <a:ext cx="7496380" cy="0"/>
        </a:xfrm>
        <a:prstGeom prst="line">
          <a:avLst/>
        </a:prstGeom>
        <a:noFill/>
        <a:ln w="12700" cap="flat" cmpd="sng" algn="ctr">
          <a:solidFill>
            <a:srgbClr val="A7EA5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633A2-8802-4831-85E6-51E81558E5BF}">
      <dsp:nvSpPr>
        <dsp:cNvPr id="0" name=""/>
        <dsp:cNvSpPr/>
      </dsp:nvSpPr>
      <dsp:spPr>
        <a:xfrm>
          <a:off x="1949058" y="701"/>
          <a:ext cx="5547321" cy="79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949058" y="701"/>
        <a:ext cx="5547321" cy="794210"/>
      </dsp:txXfrm>
    </dsp:sp>
    <dsp:sp modelId="{401CAAE2-FF7D-43AD-A1ED-8D4BFE3AA315}">
      <dsp:nvSpPr>
        <dsp:cNvPr id="0" name=""/>
        <dsp:cNvSpPr/>
      </dsp:nvSpPr>
      <dsp:spPr>
        <a:xfrm>
          <a:off x="0" y="701"/>
          <a:ext cx="1949058" cy="794210"/>
        </a:xfrm>
        <a:prstGeom prst="round2SameRect">
          <a:avLst>
            <a:gd name="adj1" fmla="val 16670"/>
            <a:gd name="adj2" fmla="val 0"/>
          </a:avLst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Temperature Preferences</a:t>
          </a:r>
        </a:p>
      </dsp:txBody>
      <dsp:txXfrm>
        <a:off x="38777" y="39478"/>
        <a:ext cx="1871504" cy="755433"/>
      </dsp:txXfrm>
    </dsp:sp>
    <dsp:sp modelId="{B76ABD07-E41A-49ED-BA18-F47103949B3F}">
      <dsp:nvSpPr>
        <dsp:cNvPr id="0" name=""/>
        <dsp:cNvSpPr/>
      </dsp:nvSpPr>
      <dsp:spPr>
        <a:xfrm>
          <a:off x="1949058" y="834622"/>
          <a:ext cx="5547321" cy="79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F93B2-F0DE-466F-9BFD-A1FC811BE0C5}">
      <dsp:nvSpPr>
        <dsp:cNvPr id="0" name=""/>
        <dsp:cNvSpPr/>
      </dsp:nvSpPr>
      <dsp:spPr>
        <a:xfrm>
          <a:off x="0" y="834622"/>
          <a:ext cx="1949058" cy="794210"/>
        </a:xfrm>
        <a:prstGeom prst="round2SameRect">
          <a:avLst>
            <a:gd name="adj1" fmla="val 16670"/>
            <a:gd name="adj2" fmla="val 0"/>
          </a:avLst>
        </a:prstGeom>
        <a:solidFill>
          <a:srgbClr val="50C8A7"/>
        </a:solidFill>
        <a:ln w="12700" cap="flat" cmpd="sng" algn="ctr">
          <a:solidFill>
            <a:srgbClr val="50C8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Temperature Setbacks</a:t>
          </a:r>
        </a:p>
      </dsp:txBody>
      <dsp:txXfrm>
        <a:off x="38777" y="873399"/>
        <a:ext cx="1871504" cy="755433"/>
      </dsp:txXfrm>
    </dsp:sp>
    <dsp:sp modelId="{6A8F8CDE-F5C5-49BF-A844-DF9469F3A7FA}">
      <dsp:nvSpPr>
        <dsp:cNvPr id="0" name=""/>
        <dsp:cNvSpPr/>
      </dsp:nvSpPr>
      <dsp:spPr>
        <a:xfrm>
          <a:off x="1949058" y="1668543"/>
          <a:ext cx="5547321" cy="79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D55F3-C001-4DF5-A381-A5F79879DB48}">
      <dsp:nvSpPr>
        <dsp:cNvPr id="0" name=""/>
        <dsp:cNvSpPr/>
      </dsp:nvSpPr>
      <dsp:spPr>
        <a:xfrm>
          <a:off x="0" y="1668543"/>
          <a:ext cx="1949058" cy="794210"/>
        </a:xfrm>
        <a:prstGeom prst="round2SameRect">
          <a:avLst>
            <a:gd name="adj1" fmla="val 16670"/>
            <a:gd name="adj2" fmla="val 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Thermostat Types</a:t>
          </a:r>
        </a:p>
      </dsp:txBody>
      <dsp:txXfrm>
        <a:off x="38777" y="1707320"/>
        <a:ext cx="1871504" cy="755433"/>
      </dsp:txXfrm>
    </dsp:sp>
    <dsp:sp modelId="{F6E29CE6-4BD6-4EC7-93B7-0A1308126B59}">
      <dsp:nvSpPr>
        <dsp:cNvPr id="0" name=""/>
        <dsp:cNvSpPr/>
      </dsp:nvSpPr>
      <dsp:spPr>
        <a:xfrm>
          <a:off x="1949058" y="2502464"/>
          <a:ext cx="5547321" cy="79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3EB98-0C28-4798-A351-DD0E739A07C4}">
      <dsp:nvSpPr>
        <dsp:cNvPr id="0" name=""/>
        <dsp:cNvSpPr/>
      </dsp:nvSpPr>
      <dsp:spPr>
        <a:xfrm>
          <a:off x="0" y="2502464"/>
          <a:ext cx="1949058" cy="794210"/>
        </a:xfrm>
        <a:prstGeom prst="round2SameRect">
          <a:avLst>
            <a:gd name="adj1" fmla="val 16670"/>
            <a:gd name="adj2" fmla="val 0"/>
          </a:avLst>
        </a:prstGeom>
        <a:solidFill>
          <a:srgbClr val="70AD47"/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Smart</a:t>
          </a:r>
          <a:r>
            <a:rPr lang="en-US" sz="1700" kern="1200" baseline="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Thermostat Use</a:t>
          </a:r>
          <a:endParaRPr lang="en-US" sz="1700" kern="1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38777" y="2541241"/>
        <a:ext cx="1871504" cy="755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F8562-CDBF-408C-A5BA-0BF4DFB7769B}">
      <dsp:nvSpPr>
        <dsp:cNvPr id="0" name=""/>
        <dsp:cNvSpPr/>
      </dsp:nvSpPr>
      <dsp:spPr>
        <a:xfrm>
          <a:off x="4696" y="421826"/>
          <a:ext cx="2028278" cy="1514066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ECCF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 Pro" panose="020B0604030504040204" pitchFamily="34" charset="0"/>
              <a:ea typeface="+mn-ea"/>
              <a:cs typeface="+mn-cs"/>
            </a:rPr>
            <a:t>Setback refers to turning the thermostat down   to a lower setpoint </a:t>
          </a:r>
        </a:p>
      </dsp:txBody>
      <dsp:txXfrm>
        <a:off x="40172" y="457302"/>
        <a:ext cx="1957326" cy="1478590"/>
      </dsp:txXfrm>
    </dsp:sp>
    <dsp:sp modelId="{00633D36-D5FA-4D4B-BAEC-45A7B213B29C}">
      <dsp:nvSpPr>
        <dsp:cNvPr id="0" name=""/>
        <dsp:cNvSpPr/>
      </dsp:nvSpPr>
      <dsp:spPr>
        <a:xfrm>
          <a:off x="4696" y="1935893"/>
          <a:ext cx="2028278" cy="651048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rgbClr val="5ECCF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 dirty="0">
              <a:solidFill>
                <a:sysClr val="window" lastClr="FFFFFF"/>
              </a:solidFill>
              <a:latin typeface="Verdana Pro" panose="020B0604030504040204" pitchFamily="34" charset="0"/>
              <a:ea typeface="+mn-ea"/>
              <a:cs typeface="+mn-cs"/>
            </a:rPr>
            <a:t>Winter Heating Season </a:t>
          </a:r>
        </a:p>
      </dsp:txBody>
      <dsp:txXfrm>
        <a:off x="4696" y="1935893"/>
        <a:ext cx="1428364" cy="651048"/>
      </dsp:txXfrm>
    </dsp:sp>
    <dsp:sp modelId="{B913D553-6D0D-4DAD-94E2-F327D7F57BBD}">
      <dsp:nvSpPr>
        <dsp:cNvPr id="0" name=""/>
        <dsp:cNvSpPr/>
      </dsp:nvSpPr>
      <dsp:spPr>
        <a:xfrm>
          <a:off x="1490437" y="2039306"/>
          <a:ext cx="709897" cy="7098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rgbClr val="5ECCF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D90C8-7F36-42B8-BCB9-5850AE7A9A4A}">
      <dsp:nvSpPr>
        <dsp:cNvPr id="0" name=""/>
        <dsp:cNvSpPr/>
      </dsp:nvSpPr>
      <dsp:spPr>
        <a:xfrm>
          <a:off x="2376207" y="421826"/>
          <a:ext cx="2028278" cy="1514066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DCEA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 Pro" panose="020B0604030504040204" pitchFamily="34" charset="0"/>
              <a:ea typeface="+mn-ea"/>
              <a:cs typeface="+mn-cs"/>
            </a:rPr>
            <a:t>Setback refers to turning the thermostat up         to a higher setpoint</a:t>
          </a:r>
        </a:p>
      </dsp:txBody>
      <dsp:txXfrm>
        <a:off x="2411683" y="457302"/>
        <a:ext cx="1957326" cy="1478590"/>
      </dsp:txXfrm>
    </dsp:sp>
    <dsp:sp modelId="{96738880-6344-4CF2-8F41-B005CE1F4011}">
      <dsp:nvSpPr>
        <dsp:cNvPr id="0" name=""/>
        <dsp:cNvSpPr/>
      </dsp:nvSpPr>
      <dsp:spPr>
        <a:xfrm>
          <a:off x="2376207" y="1935893"/>
          <a:ext cx="2028278" cy="651048"/>
        </a:xfrm>
        <a:prstGeom prst="rect">
          <a:avLst/>
        </a:prstGeom>
        <a:solidFill>
          <a:srgbClr val="00B0F0"/>
        </a:solidFill>
        <a:ln w="12700" cap="flat" cmpd="sng" algn="ctr">
          <a:solidFill>
            <a:srgbClr val="A7EA5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 dirty="0">
              <a:solidFill>
                <a:sysClr val="window" lastClr="FFFFFF"/>
              </a:solidFill>
              <a:latin typeface="Verdana Pro" panose="020B0604030504040204" pitchFamily="34" charset="0"/>
              <a:ea typeface="+mn-ea"/>
              <a:cs typeface="+mn-cs"/>
            </a:rPr>
            <a:t>Summer Cooling Season </a:t>
          </a:r>
        </a:p>
      </dsp:txBody>
      <dsp:txXfrm>
        <a:off x="2376207" y="1935893"/>
        <a:ext cx="1428364" cy="651048"/>
      </dsp:txXfrm>
    </dsp:sp>
    <dsp:sp modelId="{BC689313-8E59-4B8F-9460-F573B16EED92}">
      <dsp:nvSpPr>
        <dsp:cNvPr id="0" name=""/>
        <dsp:cNvSpPr/>
      </dsp:nvSpPr>
      <dsp:spPr>
        <a:xfrm>
          <a:off x="3861949" y="2039306"/>
          <a:ext cx="709897" cy="70989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rgbClr val="A7EA5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DB3E1-37AD-4D8A-893D-5B5DBF0D23E3}">
      <dsp:nvSpPr>
        <dsp:cNvPr id="0" name=""/>
        <dsp:cNvSpPr/>
      </dsp:nvSpPr>
      <dsp:spPr>
        <a:xfrm>
          <a:off x="4747719" y="421826"/>
          <a:ext cx="2028278" cy="1514066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DCEA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 Pro" panose="020B0604030504040204" pitchFamily="34" charset="0"/>
              <a:ea typeface="+mn-ea"/>
              <a:cs typeface="+mn-cs"/>
            </a:rPr>
            <a:t>Considered energy period savings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 Pro" panose="020B0604030504040204" pitchFamily="34" charset="0"/>
              <a:ea typeface="+mn-ea"/>
              <a:cs typeface="+mn-cs"/>
            </a:rPr>
            <a:t>Not true for the summer</a:t>
          </a:r>
        </a:p>
      </dsp:txBody>
      <dsp:txXfrm>
        <a:off x="4783195" y="457302"/>
        <a:ext cx="1957326" cy="1478590"/>
      </dsp:txXfrm>
    </dsp:sp>
    <dsp:sp modelId="{5BD4DF9E-DE2E-4F88-8706-ABFF9980B164}">
      <dsp:nvSpPr>
        <dsp:cNvPr id="0" name=""/>
        <dsp:cNvSpPr/>
      </dsp:nvSpPr>
      <dsp:spPr>
        <a:xfrm>
          <a:off x="4747719" y="1935893"/>
          <a:ext cx="2028278" cy="651048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rgbClr val="5DCEA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 dirty="0">
              <a:solidFill>
                <a:sysClr val="window" lastClr="FFFFFF"/>
              </a:solidFill>
              <a:latin typeface="Verdana Pro" panose="020B0604030504040204" pitchFamily="34" charset="0"/>
              <a:ea typeface="+mn-ea"/>
              <a:cs typeface="+mn-cs"/>
            </a:rPr>
            <a:t>Nighttime</a:t>
          </a:r>
        </a:p>
      </dsp:txBody>
      <dsp:txXfrm>
        <a:off x="4747719" y="1935893"/>
        <a:ext cx="1428364" cy="651048"/>
      </dsp:txXfrm>
    </dsp:sp>
    <dsp:sp modelId="{375A47A6-91A6-47E2-9E58-CB12BAB292E9}">
      <dsp:nvSpPr>
        <dsp:cNvPr id="0" name=""/>
        <dsp:cNvSpPr/>
      </dsp:nvSpPr>
      <dsp:spPr>
        <a:xfrm>
          <a:off x="6233460" y="2039306"/>
          <a:ext cx="709897" cy="70989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5DCEA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FAF02-4101-41C2-AE68-9DF9EC27972F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09425-640C-40E1-A736-6E9501B62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5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09425-640C-40E1-A736-6E9501B62F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73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And it is also worth noting that more than a third of respondents reported that they do sometimes deploy uncomfortable setpoints in order to save energy, and that they were more likely to do so during the day.  Only 58% said they never experienced this.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09425-640C-40E1-A736-6E9501B62F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72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Looking at the frequency of thermostats by type, smart thermostats still represent a small minority among this population, especially in multifamily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09425-640C-40E1-A736-6E9501B62F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77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observations:</a:t>
            </a:r>
          </a:p>
          <a:p>
            <a:pPr marL="228600" indent="-228600">
              <a:buAutoNum type="arabicPeriod"/>
            </a:pPr>
            <a:r>
              <a:rPr lang="en-US" dirty="0"/>
              <a:t>Manually turning down the heat when away in winter is more intuitive than turning up A/C in summer?</a:t>
            </a:r>
          </a:p>
          <a:p>
            <a:pPr marL="228600" indent="-228600">
              <a:buAutoNum type="arabicPeriod"/>
            </a:pPr>
            <a:r>
              <a:rPr lang="en-US" dirty="0"/>
              <a:t>A programmable thermostat requires intentional thought that may promote adoption</a:t>
            </a:r>
          </a:p>
          <a:p>
            <a:pPr marL="228600" indent="-228600">
              <a:buAutoNum type="arabicPeriod"/>
            </a:pPr>
            <a:r>
              <a:rPr lang="en-US" dirty="0"/>
              <a:t>A smart thermostat makes this even easier and builds on the intuitiveness of heating setbacks in winter</a:t>
            </a:r>
          </a:p>
          <a:p>
            <a:pPr marL="228600" indent="-228600">
              <a:buAutoNum type="arabicPeriod"/>
            </a:pPr>
            <a:r>
              <a:rPr lang="en-US" dirty="0"/>
              <a:t>But smart thermostat doesn’t multiply the effect in the same way in summer – but may still be delivering the savings through occupancy settings that require (almost) no user set-up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09425-640C-40E1-A736-6E9501B62F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29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In terms of recommendations, we believe the data emphasizes the need to treat elderly and non elderly households differently, </a:t>
            </a:r>
          </a:p>
          <a:p>
            <a:r>
              <a:rPr lang="en-US" b="0" dirty="0"/>
              <a:t>and that it may be important to not to activate a default energy saving protocol for elderly households without speaking with them first to determine their occupancy patterns and comfort thresholds.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09425-640C-40E1-A736-6E9501B62F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82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Keep in mind that some households may already be conserving – and may even be using more aggressive setpoints than your programmatic defaults…</a:t>
            </a:r>
          </a:p>
          <a:p>
            <a:r>
              <a:rPr lang="en-US" b="0" dirty="0"/>
              <a:t>And that the best way to do what’s right for the customer is to speak with them prior to making assumptions,</a:t>
            </a:r>
          </a:p>
          <a:p>
            <a:r>
              <a:rPr lang="en-US" b="0" dirty="0"/>
              <a:t> and have installer set-up protocols prepared for a variety of different occupancy and demographic scenarios.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09425-640C-40E1-A736-6E9501B62F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58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Finally, smart thermostats represent an excellent opportunity to drive savings based on the still-low penetration rate.  </a:t>
            </a:r>
          </a:p>
          <a:p>
            <a:r>
              <a:rPr lang="en-US" b="0" dirty="0"/>
              <a:t>This may be especially true when an integrated occupancy sensor can automate home &amp; away settings, since our study also showed that many residents fail to follow through on app set-up for smart thermostats, effectively disabling this feature for thermostats that depend on geofencing to trigger home/away settings.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09425-640C-40E1-A736-6E9501B62F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71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09425-640C-40E1-A736-6E9501B62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54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09425-640C-40E1-A736-6E9501B62F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66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09425-640C-40E1-A736-6E9501B62F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3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09425-640C-40E1-A736-6E9501B62F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37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Average winter settings among all single-family respondents: 69 degrees (right between 68 degrees typically thought of as an efficient at-home setting, and 70, the default for many consumer grade thermostats).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On average, households are using a lower set point when away and at night (next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09425-640C-40E1-A736-6E9501B62F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0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Nearly half of SF respondents are not practicing winter setbacks, and this increases to more than half among MF residents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Note that to reach the typical energy saving default setback of 62, a full 7 degrees of setback would be required, but only a small minority are setting back that much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09425-640C-40E1-A736-6E9501B62F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95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In summer, the </a:t>
            </a:r>
            <a:r>
              <a:rPr lang="en-US" b="1" dirty="0"/>
              <a:t>average</a:t>
            </a:r>
            <a:r>
              <a:rPr lang="en-US" b="0" dirty="0"/>
              <a:t> setpoints </a:t>
            </a:r>
            <a:r>
              <a:rPr lang="en-US" b="1" dirty="0"/>
              <a:t>appear</a:t>
            </a:r>
            <a:r>
              <a:rPr lang="en-US" b="0" dirty="0"/>
              <a:t> to be fairly consistent throughout the day (72-74) regardless of occupancy</a:t>
            </a:r>
          </a:p>
          <a:p>
            <a:r>
              <a:rPr lang="en-US" dirty="0"/>
              <a:t>But we get a hint of something else going on at night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09425-640C-40E1-A736-6E9501B62F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82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In fact, households are not practicing setbacks, meaning they’re not modifying the temperature at all when no one is home or at night, at a higher rate in summer than in winter (more than half in both cases).</a:t>
            </a:r>
          </a:p>
          <a:p>
            <a:r>
              <a:rPr lang="en-US" b="0" dirty="0"/>
              <a:t>But what’s really interesting here is that about 2/3 of households report turning </a:t>
            </a:r>
            <a:r>
              <a:rPr lang="en-US" b="0" u="sng" dirty="0"/>
              <a:t>down</a:t>
            </a:r>
            <a:r>
              <a:rPr lang="en-US" b="0" dirty="0"/>
              <a:t> the temperature at night – meaning they prefer to sleep cooler both in winter and in summer.  </a:t>
            </a:r>
          </a:p>
          <a:p>
            <a:r>
              <a:rPr lang="en-US" b="0" dirty="0"/>
              <a:t>This is opposite from the conventional wisdom of OEM default settings that regard nighttime as a potential energy saving period in both seasons.  In reality, for 2/3 of these households the energy saving period in the summer is during the day, not at night.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09425-640C-40E1-A736-6E9501B62F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89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This appears to be compounded by the age of occupants.  Households with an elderly member consistently report higher average temperatures for all periods, including at night in both seasons.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Greatest difference is summer nighttime, when elderly prefer to sleep warmer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09425-640C-40E1-A736-6E9501B62F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62000">
              <a:schemeClr val="tx1"/>
            </a:gs>
            <a:gs pos="87000">
              <a:srgbClr val="E9F3FD"/>
            </a:gs>
            <a:gs pos="100000">
              <a:srgbClr val="0D4B8D"/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D4B8D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7300"/>
            <a:ext cx="8077200" cy="1255014"/>
          </a:xfrm>
        </p:spPr>
        <p:txBody>
          <a:bodyPr vert="horz" lIns="91440" tIns="0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00" b="1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19550"/>
            <a:ext cx="2148400" cy="93345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14600"/>
            <a:ext cx="8077200" cy="1028700"/>
          </a:xfrm>
        </p:spPr>
        <p:txBody>
          <a:bodyPr>
            <a:normAutofit/>
          </a:bodyPr>
          <a:lstStyle>
            <a:lvl1pPr marL="118872" indent="0" algn="l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D4B8D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2"/>
          <a:stretch/>
        </p:blipFill>
        <p:spPr>
          <a:xfrm>
            <a:off x="76200" y="4457700"/>
            <a:ext cx="1796526" cy="6286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047750"/>
            <a:ext cx="8077200" cy="350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6025AC-E54F-4981-87D2-4FFC82DEDE75}"/>
              </a:ext>
            </a:extLst>
          </p:cNvPr>
          <p:cNvSpPr/>
          <p:nvPr userDrawn="1"/>
        </p:nvSpPr>
        <p:spPr>
          <a:xfrm>
            <a:off x="0" y="2517855"/>
            <a:ext cx="9144000" cy="26256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C1CF0-A86A-48B4-94F0-C767F82A2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2739" y="4144995"/>
            <a:ext cx="8940665" cy="774130"/>
          </a:xfrm>
        </p:spPr>
        <p:txBody>
          <a:bodyPr anchor="b">
            <a:noAutofit/>
          </a:bodyPr>
          <a:lstStyle>
            <a:lvl1pPr algn="l">
              <a:lnSpc>
                <a:spcPts val="4082"/>
              </a:lnSpc>
              <a:defRPr sz="4898" cap="all" spc="272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 to NASHVILLE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350CD-6907-48BE-9852-6FCAD0CC9E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5177" y="3517794"/>
            <a:ext cx="3080088" cy="266901"/>
          </a:xfrm>
        </p:spPr>
        <p:txBody>
          <a:bodyPr>
            <a:noAutofit/>
          </a:bodyPr>
          <a:lstStyle>
            <a:lvl1pPr marL="0" indent="0" algn="l">
              <a:buNone/>
              <a:defRPr sz="1814">
                <a:solidFill>
                  <a:schemeClr val="accent5"/>
                </a:solidFill>
              </a:defRPr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n-US" dirty="0"/>
              <a:t>APRIL 2022 | NASHVILLE, TN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BAC2A-2362-9C45-8D92-8909C11CB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776"/>
            <a:ext cx="9143999" cy="2777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F57B21-30FB-A444-97E0-088D863C44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34" y="2051176"/>
            <a:ext cx="3697611" cy="16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37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6025AC-E54F-4981-87D2-4FFC82DEDE75}"/>
              </a:ext>
            </a:extLst>
          </p:cNvPr>
          <p:cNvSpPr/>
          <p:nvPr userDrawn="1"/>
        </p:nvSpPr>
        <p:spPr>
          <a:xfrm>
            <a:off x="0" y="1547741"/>
            <a:ext cx="9144000" cy="359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C1CF0-A86A-48B4-94F0-C767F82A2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927" y="2378322"/>
            <a:ext cx="7094017" cy="1139941"/>
          </a:xfrm>
        </p:spPr>
        <p:txBody>
          <a:bodyPr anchor="b">
            <a:noAutofit/>
          </a:bodyPr>
          <a:lstStyle>
            <a:lvl1pPr algn="l">
              <a:lnSpc>
                <a:spcPts val="4082"/>
              </a:lnSpc>
              <a:defRPr sz="3628" cap="all" spc="272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350CD-6907-48BE-9852-6FCAD0CC9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927" y="3779488"/>
            <a:ext cx="6857280" cy="266901"/>
          </a:xfrm>
        </p:spPr>
        <p:txBody>
          <a:bodyPr>
            <a:noAutofit/>
          </a:bodyPr>
          <a:lstStyle>
            <a:lvl1pPr marL="0" indent="0" algn="l">
              <a:buNone/>
              <a:defRPr sz="1814">
                <a:solidFill>
                  <a:schemeClr val="bg1"/>
                </a:solidFill>
              </a:defRPr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FE563C-04A5-8742-8DF7-F9105F5D7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5" y="-114649"/>
            <a:ext cx="4086083" cy="18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70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EDB7-E307-48BD-A94C-29FF23A4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280" y="273591"/>
            <a:ext cx="7885440" cy="448062"/>
          </a:xfrm>
        </p:spPr>
        <p:txBody>
          <a:bodyPr>
            <a:normAutofit/>
          </a:bodyPr>
          <a:lstStyle>
            <a:lvl1pPr marL="165890">
              <a:defRPr sz="2177" cap="all" spc="272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061A2-FA84-4325-AF27-53573ECDE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80" y="789105"/>
            <a:ext cx="7885440" cy="3262926"/>
          </a:xfrm>
        </p:spPr>
        <p:txBody>
          <a:bodyPr>
            <a:normAutofit/>
          </a:bodyPr>
          <a:lstStyle>
            <a:lvl1pPr marL="0" indent="0">
              <a:buNone/>
              <a:defRPr sz="1814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016677-2BAD-4579-B46C-5DA8C67CCCD4}"/>
              </a:ext>
            </a:extLst>
          </p:cNvPr>
          <p:cNvCxnSpPr>
            <a:cxnSpLocks/>
          </p:cNvCxnSpPr>
          <p:nvPr userDrawn="1"/>
        </p:nvCxnSpPr>
        <p:spPr>
          <a:xfrm flipV="1">
            <a:off x="626015" y="273591"/>
            <a:ext cx="0" cy="448062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F418ED-27A7-2240-82C1-899918F83AF1}"/>
              </a:ext>
            </a:extLst>
          </p:cNvPr>
          <p:cNvGrpSpPr/>
          <p:nvPr userDrawn="1"/>
        </p:nvGrpSpPr>
        <p:grpSpPr>
          <a:xfrm>
            <a:off x="-360982" y="4695648"/>
            <a:ext cx="9504982" cy="501022"/>
            <a:chOff x="-27758" y="5139364"/>
            <a:chExt cx="10215823" cy="55236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1387FB1-DF71-F149-BA98-C0BBBD9167DF}"/>
                </a:ext>
              </a:extLst>
            </p:cNvPr>
            <p:cNvGrpSpPr/>
            <p:nvPr userDrawn="1"/>
          </p:nvGrpSpPr>
          <p:grpSpPr>
            <a:xfrm>
              <a:off x="269679" y="5143083"/>
              <a:ext cx="9918386" cy="544131"/>
              <a:chOff x="2005013" y="5136015"/>
              <a:chExt cx="8164598" cy="5441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1BA3E2-EBF4-CF48-9110-5819C6C945C4}"/>
                  </a:ext>
                </a:extLst>
              </p:cNvPr>
              <p:cNvSpPr/>
              <p:nvPr userDrawn="1"/>
            </p:nvSpPr>
            <p:spPr>
              <a:xfrm>
                <a:off x="9156357" y="5145088"/>
                <a:ext cx="1013254" cy="53443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3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969FC9B-99FA-8F4F-8319-DF8D4FE3D3A7}"/>
                  </a:ext>
                </a:extLst>
              </p:cNvPr>
              <p:cNvGrpSpPr/>
              <p:nvPr userDrawn="1"/>
            </p:nvGrpSpPr>
            <p:grpSpPr>
              <a:xfrm>
                <a:off x="2005013" y="5136122"/>
                <a:ext cx="7514907" cy="543395"/>
                <a:chOff x="2005013" y="5136122"/>
                <a:chExt cx="7514907" cy="543395"/>
              </a:xfrm>
            </p:grpSpPr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30586E11-20CA-944B-B765-92A1E91C1B9A}"/>
                    </a:ext>
                  </a:extLst>
                </p:cNvPr>
                <p:cNvSpPr/>
                <p:nvPr userDrawn="1"/>
              </p:nvSpPr>
              <p:spPr>
                <a:xfrm rot="5400000">
                  <a:off x="9186190" y="5345788"/>
                  <a:ext cx="534427" cy="133032"/>
                </a:xfrm>
                <a:prstGeom prst="triangle">
                  <a:avLst>
                    <a:gd name="adj" fmla="val 5482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3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4614494-8C13-AF4D-9F6C-87FCE82D7091}"/>
                    </a:ext>
                  </a:extLst>
                </p:cNvPr>
                <p:cNvSpPr/>
                <p:nvPr userDrawn="1"/>
              </p:nvSpPr>
              <p:spPr>
                <a:xfrm>
                  <a:off x="2005013" y="5136122"/>
                  <a:ext cx="7381875" cy="54339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3"/>
                </a:p>
              </p:txBody>
            </p:sp>
          </p:grpSp>
          <p:pic>
            <p:nvPicPr>
              <p:cNvPr id="29" name="Picture 28" descr="Text&#10;&#10;Description automatically generated">
                <a:extLst>
                  <a:ext uri="{FF2B5EF4-FFF2-40B4-BE49-F238E27FC236}">
                    <a16:creationId xmlns:a16="http://schemas.microsoft.com/office/drawing/2014/main" id="{0C4A30DD-6853-824E-86FD-B3F4C36A4E5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2923" y="5136015"/>
                <a:ext cx="1502520" cy="544131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BE26BB0-BF6B-A04B-BA68-C28A83FF9100}"/>
                  </a:ext>
                </a:extLst>
              </p:cNvPr>
              <p:cNvSpPr txBox="1"/>
              <p:nvPr userDrawn="1"/>
            </p:nvSpPr>
            <p:spPr>
              <a:xfrm>
                <a:off x="7533000" y="5299398"/>
                <a:ext cx="1805331" cy="240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16" dirty="0">
                    <a:solidFill>
                      <a:schemeClr val="tx2"/>
                    </a:solidFill>
                  </a:rPr>
                  <a:t>April 11-14, 2022 | Nashville, TN</a:t>
                </a: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DFF61DC-45B3-5848-944F-AEFF76618A82}"/>
                </a:ext>
              </a:extLst>
            </p:cNvPr>
            <p:cNvSpPr/>
            <p:nvPr userDrawn="1"/>
          </p:nvSpPr>
          <p:spPr>
            <a:xfrm>
              <a:off x="-27758" y="5139364"/>
              <a:ext cx="297437" cy="5523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3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69B85-ACC0-4DD8-8BE6-BC0D8CA8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BDF8-D4A4-4B93-862A-E82DC966F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12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9DA0CA4-F3DF-4C4E-87F0-A611FF704E8B}"/>
              </a:ext>
            </a:extLst>
          </p:cNvPr>
          <p:cNvGrpSpPr/>
          <p:nvPr userDrawn="1"/>
        </p:nvGrpSpPr>
        <p:grpSpPr>
          <a:xfrm>
            <a:off x="-325849" y="4665156"/>
            <a:ext cx="9567306" cy="504957"/>
            <a:chOff x="-27758" y="5143190"/>
            <a:chExt cx="10215822" cy="55669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AB1CA1-CBC8-2B46-9138-4D57310DF2EE}"/>
                </a:ext>
              </a:extLst>
            </p:cNvPr>
            <p:cNvGrpSpPr/>
            <p:nvPr userDrawn="1"/>
          </p:nvGrpSpPr>
          <p:grpSpPr>
            <a:xfrm>
              <a:off x="269679" y="5143190"/>
              <a:ext cx="9918385" cy="543396"/>
              <a:chOff x="2005013" y="5136122"/>
              <a:chExt cx="8164598" cy="54339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A6C5733-E917-8247-BE04-B58713028BC6}"/>
                  </a:ext>
                </a:extLst>
              </p:cNvPr>
              <p:cNvSpPr/>
              <p:nvPr userDrawn="1"/>
            </p:nvSpPr>
            <p:spPr>
              <a:xfrm>
                <a:off x="9156357" y="5145088"/>
                <a:ext cx="1013254" cy="53443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3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64BD5D5-470A-8A47-B422-23121EC5A0FB}"/>
                  </a:ext>
                </a:extLst>
              </p:cNvPr>
              <p:cNvGrpSpPr/>
              <p:nvPr userDrawn="1"/>
            </p:nvGrpSpPr>
            <p:grpSpPr>
              <a:xfrm>
                <a:off x="2005013" y="5136122"/>
                <a:ext cx="7514907" cy="543395"/>
                <a:chOff x="2005013" y="5136122"/>
                <a:chExt cx="7514907" cy="543395"/>
              </a:xfrm>
            </p:grpSpPr>
            <p:sp>
              <p:nvSpPr>
                <p:cNvPr id="16" name="Triangle 15">
                  <a:extLst>
                    <a:ext uri="{FF2B5EF4-FFF2-40B4-BE49-F238E27FC236}">
                      <a16:creationId xmlns:a16="http://schemas.microsoft.com/office/drawing/2014/main" id="{FC8CFA5E-050C-4848-9F8E-47C3D9A66CA6}"/>
                    </a:ext>
                  </a:extLst>
                </p:cNvPr>
                <p:cNvSpPr/>
                <p:nvPr userDrawn="1"/>
              </p:nvSpPr>
              <p:spPr>
                <a:xfrm rot="5400000">
                  <a:off x="9186190" y="5345788"/>
                  <a:ext cx="534427" cy="133032"/>
                </a:xfrm>
                <a:prstGeom prst="triangle">
                  <a:avLst>
                    <a:gd name="adj" fmla="val 5482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3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D83BBA2-5289-1E41-A49D-814AA6EEF7D0}"/>
                    </a:ext>
                  </a:extLst>
                </p:cNvPr>
                <p:cNvSpPr/>
                <p:nvPr userDrawn="1"/>
              </p:nvSpPr>
              <p:spPr>
                <a:xfrm>
                  <a:off x="2005013" y="5136122"/>
                  <a:ext cx="7381875" cy="54339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3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3CB953-3CB6-DB44-BE11-90F5113AED8E}"/>
                  </a:ext>
                </a:extLst>
              </p:cNvPr>
              <p:cNvSpPr txBox="1"/>
              <p:nvPr userDrawn="1"/>
            </p:nvSpPr>
            <p:spPr>
              <a:xfrm>
                <a:off x="7533000" y="5299398"/>
                <a:ext cx="1805331" cy="240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16" dirty="0">
                    <a:solidFill>
                      <a:schemeClr val="tx2"/>
                    </a:solidFill>
                  </a:rPr>
                  <a:t>April 11-14, 2022 | Nashville, TN</a:t>
                </a: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886F62-F53D-C24E-B04A-43FB7E034BC7}"/>
                </a:ext>
              </a:extLst>
            </p:cNvPr>
            <p:cNvSpPr/>
            <p:nvPr userDrawn="1"/>
          </p:nvSpPr>
          <p:spPr>
            <a:xfrm>
              <a:off x="-27758" y="5147528"/>
              <a:ext cx="297437" cy="5523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3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0DEDB7-E307-48BD-A94C-29FF23A4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280" y="273591"/>
            <a:ext cx="7885440" cy="448062"/>
          </a:xfrm>
        </p:spPr>
        <p:txBody>
          <a:bodyPr>
            <a:normAutofit/>
          </a:bodyPr>
          <a:lstStyle>
            <a:lvl1pPr marL="165890">
              <a:defRPr sz="2177" cap="all" spc="272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061A2-FA84-4325-AF27-53573ECDE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960" y="1085310"/>
            <a:ext cx="5226583" cy="1317972"/>
          </a:xfrm>
        </p:spPr>
        <p:txBody>
          <a:bodyPr>
            <a:normAutofit/>
          </a:bodyPr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98"/>
            </a:lvl3pPr>
            <a:lvl4pPr marL="1244178" indent="0">
              <a:buNone/>
              <a:defRPr sz="952"/>
            </a:lvl4pPr>
            <a:lvl5pPr marL="1658904" indent="0">
              <a:buNone/>
              <a:defRPr sz="95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016677-2BAD-4579-B46C-5DA8C67CCCD4}"/>
              </a:ext>
            </a:extLst>
          </p:cNvPr>
          <p:cNvCxnSpPr>
            <a:cxnSpLocks/>
          </p:cNvCxnSpPr>
          <p:nvPr userDrawn="1"/>
        </p:nvCxnSpPr>
        <p:spPr>
          <a:xfrm flipV="1">
            <a:off x="626015" y="273591"/>
            <a:ext cx="0" cy="448062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A14C8E-FD2A-7246-A161-5D826E69908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892960" y="2791858"/>
            <a:ext cx="5226583" cy="1563373"/>
          </a:xfrm>
        </p:spPr>
        <p:txBody>
          <a:bodyPr>
            <a:normAutofit/>
          </a:bodyPr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98"/>
            </a:lvl3pPr>
            <a:lvl4pPr marL="1244178" indent="0">
              <a:buNone/>
              <a:defRPr sz="952"/>
            </a:lvl4pPr>
            <a:lvl5pPr marL="1658904" indent="0">
              <a:buNone/>
              <a:defRPr sz="95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CEC573-3386-AD40-8855-765972ADB7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71567" y="1085311"/>
            <a:ext cx="1421485" cy="1317972"/>
          </a:xfrm>
        </p:spPr>
        <p:txBody>
          <a:bodyPr>
            <a:normAutofit/>
          </a:bodyPr>
          <a:lstStyle>
            <a:lvl1pPr marL="0" indent="0">
              <a:buNone/>
              <a:defRPr sz="1089"/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885FC22-4BBC-7846-B89C-2AA734132C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71566" y="2791858"/>
            <a:ext cx="1421485" cy="1317972"/>
          </a:xfrm>
        </p:spPr>
        <p:txBody>
          <a:bodyPr>
            <a:normAutofit/>
          </a:bodyPr>
          <a:lstStyle>
            <a:lvl1pPr marL="0" indent="0">
              <a:buNone/>
              <a:defRPr sz="1089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69B85-ACC0-4DD8-8BE6-BC0D8CA8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BDF8-D4A4-4B93-862A-E82DC966FCBF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B18A33EF-C579-E84A-8AFB-EF906B544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" y="4676556"/>
            <a:ext cx="1698261" cy="4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85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A8E6-B675-42FA-B003-748BF3B9C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21" y="2118361"/>
            <a:ext cx="7886880" cy="1302960"/>
          </a:xfrm>
        </p:spPr>
        <p:txBody>
          <a:bodyPr anchor="b">
            <a:normAutofit/>
          </a:bodyPr>
          <a:lstStyle>
            <a:lvl1pPr>
              <a:defRPr sz="3628" cap="all" spc="272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2EEE9-FF04-448D-9EC9-CF322F765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521" y="3441480"/>
            <a:ext cx="7886880" cy="1126041"/>
          </a:xfrm>
        </p:spPr>
        <p:txBody>
          <a:bodyPr/>
          <a:lstStyle>
            <a:lvl1pPr marL="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EA307B-5A44-5A4E-8A44-524F5B402D18}"/>
              </a:ext>
            </a:extLst>
          </p:cNvPr>
          <p:cNvGrpSpPr/>
          <p:nvPr userDrawn="1"/>
        </p:nvGrpSpPr>
        <p:grpSpPr>
          <a:xfrm>
            <a:off x="-311040" y="4667036"/>
            <a:ext cx="9511317" cy="501022"/>
            <a:chOff x="-27758" y="5139364"/>
            <a:chExt cx="10215822" cy="55236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4A640FB-8AC4-9E47-9520-5B8D4E2FC65D}"/>
                </a:ext>
              </a:extLst>
            </p:cNvPr>
            <p:cNvGrpSpPr/>
            <p:nvPr userDrawn="1"/>
          </p:nvGrpSpPr>
          <p:grpSpPr>
            <a:xfrm>
              <a:off x="269679" y="5143190"/>
              <a:ext cx="9918385" cy="543396"/>
              <a:chOff x="2005013" y="5136122"/>
              <a:chExt cx="8164598" cy="54339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C5973E-4D3C-494A-87C6-325D23A68A91}"/>
                  </a:ext>
                </a:extLst>
              </p:cNvPr>
              <p:cNvSpPr/>
              <p:nvPr userDrawn="1"/>
            </p:nvSpPr>
            <p:spPr>
              <a:xfrm>
                <a:off x="9156357" y="5145088"/>
                <a:ext cx="1013254" cy="53443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3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F7EF5AF-79F2-FA46-A14B-A023716EBB46}"/>
                  </a:ext>
                </a:extLst>
              </p:cNvPr>
              <p:cNvGrpSpPr/>
              <p:nvPr userDrawn="1"/>
            </p:nvGrpSpPr>
            <p:grpSpPr>
              <a:xfrm>
                <a:off x="2005013" y="5136122"/>
                <a:ext cx="7514907" cy="543395"/>
                <a:chOff x="2005013" y="5136122"/>
                <a:chExt cx="7514907" cy="543395"/>
              </a:xfrm>
            </p:grpSpPr>
            <p:sp>
              <p:nvSpPr>
                <p:cNvPr id="21" name="Triangle 20">
                  <a:extLst>
                    <a:ext uri="{FF2B5EF4-FFF2-40B4-BE49-F238E27FC236}">
                      <a16:creationId xmlns:a16="http://schemas.microsoft.com/office/drawing/2014/main" id="{EE751BEA-F674-CD49-B0A8-6AD095E96EB8}"/>
                    </a:ext>
                  </a:extLst>
                </p:cNvPr>
                <p:cNvSpPr/>
                <p:nvPr userDrawn="1"/>
              </p:nvSpPr>
              <p:spPr>
                <a:xfrm rot="5400000">
                  <a:off x="9186190" y="5345788"/>
                  <a:ext cx="534427" cy="133032"/>
                </a:xfrm>
                <a:prstGeom prst="triangle">
                  <a:avLst>
                    <a:gd name="adj" fmla="val 5482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3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D8885D0-91ED-9948-A570-8FED2CE34E70}"/>
                    </a:ext>
                  </a:extLst>
                </p:cNvPr>
                <p:cNvSpPr/>
                <p:nvPr userDrawn="1"/>
              </p:nvSpPr>
              <p:spPr>
                <a:xfrm>
                  <a:off x="2005013" y="5136122"/>
                  <a:ext cx="7381875" cy="54339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3"/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B30ABD-94BC-5545-8E6B-8E145C645F12}"/>
                  </a:ext>
                </a:extLst>
              </p:cNvPr>
              <p:cNvSpPr txBox="1"/>
              <p:nvPr userDrawn="1"/>
            </p:nvSpPr>
            <p:spPr>
              <a:xfrm>
                <a:off x="7533000" y="5299398"/>
                <a:ext cx="1805331" cy="240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16" dirty="0">
                    <a:solidFill>
                      <a:schemeClr val="tx2"/>
                    </a:solidFill>
                  </a:rPr>
                  <a:t>April 11-14, 2022 | Nashville, TN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071D3D-F195-9F48-8DA1-FEFCC8F3646C}"/>
                </a:ext>
              </a:extLst>
            </p:cNvPr>
            <p:cNvSpPr/>
            <p:nvPr userDrawn="1"/>
          </p:nvSpPr>
          <p:spPr>
            <a:xfrm>
              <a:off x="-27758" y="5139364"/>
              <a:ext cx="297437" cy="5523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3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5FDF9-EA36-4CBD-B5E4-68A045FD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BDF8-D4A4-4B93-862A-E82DC966FCB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8876B07D-E950-014B-A227-4478BF44C1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78639"/>
            <a:ext cx="1698261" cy="4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5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2F85BD-E60A-4C48-A3DA-EB5E3E717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280" y="273591"/>
            <a:ext cx="7885440" cy="448062"/>
          </a:xfrm>
        </p:spPr>
        <p:txBody>
          <a:bodyPr>
            <a:normAutofit/>
          </a:bodyPr>
          <a:lstStyle>
            <a:lvl1pPr marL="165890">
              <a:defRPr sz="2177" cap="all" spc="272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1FEB44-8FFD-4E55-9268-8070AA4F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80" y="789105"/>
            <a:ext cx="3802019" cy="3262926"/>
          </a:xfrm>
        </p:spPr>
        <p:txBody>
          <a:bodyPr>
            <a:normAutofit/>
          </a:bodyPr>
          <a:lstStyle>
            <a:lvl1pPr marL="0" indent="0">
              <a:buNone/>
              <a:defRPr sz="1270"/>
            </a:lvl1pPr>
            <a:lvl2pPr>
              <a:defRPr sz="1089"/>
            </a:lvl2pPr>
            <a:lvl3pPr>
              <a:defRPr sz="998"/>
            </a:lvl3pPr>
            <a:lvl4pPr>
              <a:defRPr sz="952"/>
            </a:lvl4pPr>
            <a:lvl5pPr>
              <a:defRPr sz="95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144E0F-601B-4F19-BFB5-919987BFB2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161" y="789093"/>
            <a:ext cx="4030560" cy="3262926"/>
          </a:xfrm>
        </p:spPr>
        <p:txBody>
          <a:bodyPr>
            <a:normAutofit/>
          </a:bodyPr>
          <a:lstStyle>
            <a:lvl1pPr marL="0" indent="0">
              <a:buNone/>
              <a:defRPr sz="1270"/>
            </a:lvl1pPr>
            <a:lvl2pPr>
              <a:defRPr sz="1089"/>
            </a:lvl2pPr>
            <a:lvl3pPr>
              <a:defRPr sz="998"/>
            </a:lvl3pPr>
            <a:lvl4pPr>
              <a:defRPr sz="952"/>
            </a:lvl4pPr>
            <a:lvl5pPr>
              <a:defRPr sz="95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C7869D-8007-4104-9A30-FAA7FA3F2BBD}"/>
              </a:ext>
            </a:extLst>
          </p:cNvPr>
          <p:cNvCxnSpPr>
            <a:cxnSpLocks/>
          </p:cNvCxnSpPr>
          <p:nvPr userDrawn="1"/>
        </p:nvCxnSpPr>
        <p:spPr>
          <a:xfrm flipV="1">
            <a:off x="626015" y="273591"/>
            <a:ext cx="0" cy="448062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EED2F9-D3CA-8B48-9C29-A8968E612BF6}"/>
              </a:ext>
            </a:extLst>
          </p:cNvPr>
          <p:cNvGrpSpPr/>
          <p:nvPr userDrawn="1"/>
        </p:nvGrpSpPr>
        <p:grpSpPr>
          <a:xfrm>
            <a:off x="-322560" y="4667036"/>
            <a:ext cx="9539242" cy="501022"/>
            <a:chOff x="-27758" y="5139364"/>
            <a:chExt cx="10215822" cy="55236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F287AD8-7226-E24A-BF12-6995A1EFBFA6}"/>
                </a:ext>
              </a:extLst>
            </p:cNvPr>
            <p:cNvGrpSpPr/>
            <p:nvPr userDrawn="1"/>
          </p:nvGrpSpPr>
          <p:grpSpPr>
            <a:xfrm>
              <a:off x="269679" y="5143190"/>
              <a:ext cx="9918385" cy="543396"/>
              <a:chOff x="2005013" y="5136122"/>
              <a:chExt cx="8164598" cy="54339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39630D1-98E9-F14F-A6A1-326CAC6F2676}"/>
                  </a:ext>
                </a:extLst>
              </p:cNvPr>
              <p:cNvSpPr/>
              <p:nvPr userDrawn="1"/>
            </p:nvSpPr>
            <p:spPr>
              <a:xfrm>
                <a:off x="9156357" y="5145088"/>
                <a:ext cx="1013254" cy="53443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3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5321663-F7F7-564F-A670-D9EF6923F337}"/>
                  </a:ext>
                </a:extLst>
              </p:cNvPr>
              <p:cNvGrpSpPr/>
              <p:nvPr userDrawn="1"/>
            </p:nvGrpSpPr>
            <p:grpSpPr>
              <a:xfrm>
                <a:off x="2005013" y="5136122"/>
                <a:ext cx="7514907" cy="543395"/>
                <a:chOff x="2005013" y="5136122"/>
                <a:chExt cx="7514907" cy="543395"/>
              </a:xfrm>
            </p:grpSpPr>
            <p:sp>
              <p:nvSpPr>
                <p:cNvPr id="27" name="Triangle 26">
                  <a:extLst>
                    <a:ext uri="{FF2B5EF4-FFF2-40B4-BE49-F238E27FC236}">
                      <a16:creationId xmlns:a16="http://schemas.microsoft.com/office/drawing/2014/main" id="{CF7DD467-FC36-9544-8504-D95E84F3EC9D}"/>
                    </a:ext>
                  </a:extLst>
                </p:cNvPr>
                <p:cNvSpPr/>
                <p:nvPr userDrawn="1"/>
              </p:nvSpPr>
              <p:spPr>
                <a:xfrm rot="5400000">
                  <a:off x="9186190" y="5345788"/>
                  <a:ext cx="534427" cy="133032"/>
                </a:xfrm>
                <a:prstGeom prst="triangle">
                  <a:avLst>
                    <a:gd name="adj" fmla="val 5482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3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E797B32-3969-A446-A8EB-11348830072F}"/>
                    </a:ext>
                  </a:extLst>
                </p:cNvPr>
                <p:cNvSpPr/>
                <p:nvPr userDrawn="1"/>
              </p:nvSpPr>
              <p:spPr>
                <a:xfrm>
                  <a:off x="2005013" y="5136122"/>
                  <a:ext cx="7381875" cy="54339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3"/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51CDB2D-75DF-244B-BA5E-165AF6AC1507}"/>
                  </a:ext>
                </a:extLst>
              </p:cNvPr>
              <p:cNvSpPr txBox="1"/>
              <p:nvPr userDrawn="1"/>
            </p:nvSpPr>
            <p:spPr>
              <a:xfrm>
                <a:off x="7533000" y="5299398"/>
                <a:ext cx="1805331" cy="240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16" dirty="0">
                    <a:solidFill>
                      <a:schemeClr val="tx2"/>
                    </a:solidFill>
                  </a:rPr>
                  <a:t>April 11-14, 2022 | Nashville, TN</a:t>
                </a: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34B023-1B77-874A-BD12-4F655C1D9D12}"/>
                </a:ext>
              </a:extLst>
            </p:cNvPr>
            <p:cNvSpPr/>
            <p:nvPr userDrawn="1"/>
          </p:nvSpPr>
          <p:spPr>
            <a:xfrm>
              <a:off x="-27758" y="5139364"/>
              <a:ext cx="297437" cy="5523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3" dirty="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9AAC7-64D5-4023-97A2-BDD791BE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BDF8-D4A4-4B93-862A-E82DC966FCBF}" type="slidenum">
              <a:rPr lang="en-US" smtClean="0"/>
              <a:t>‹#›</a:t>
            </a:fld>
            <a:endParaRPr lang="en-US"/>
          </a:p>
        </p:txBody>
      </p:sp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90C6EA00-FECC-3345-B78E-DA2625E4C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0" y="4678639"/>
            <a:ext cx="1698261" cy="4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45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04693AC-4FC2-7948-B33D-58C5B5B74ABD}"/>
              </a:ext>
            </a:extLst>
          </p:cNvPr>
          <p:cNvGrpSpPr/>
          <p:nvPr userDrawn="1"/>
        </p:nvGrpSpPr>
        <p:grpSpPr>
          <a:xfrm>
            <a:off x="-326660" y="4676279"/>
            <a:ext cx="9508549" cy="501022"/>
            <a:chOff x="-27758" y="5139364"/>
            <a:chExt cx="10215822" cy="55236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D696DFA-76D1-D542-840E-83853E348EFD}"/>
                </a:ext>
              </a:extLst>
            </p:cNvPr>
            <p:cNvGrpSpPr/>
            <p:nvPr userDrawn="1"/>
          </p:nvGrpSpPr>
          <p:grpSpPr>
            <a:xfrm>
              <a:off x="269679" y="5143190"/>
              <a:ext cx="9918385" cy="543396"/>
              <a:chOff x="2005013" y="5136122"/>
              <a:chExt cx="8164598" cy="54339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8C2CF4F-37BD-F940-BA08-31F19E61220D}"/>
                  </a:ext>
                </a:extLst>
              </p:cNvPr>
              <p:cNvSpPr/>
              <p:nvPr userDrawn="1"/>
            </p:nvSpPr>
            <p:spPr>
              <a:xfrm>
                <a:off x="9156357" y="5145088"/>
                <a:ext cx="1013254" cy="53443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3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7F1CF0F-51B7-DC4B-B9B9-ACE6AA2B778F}"/>
                  </a:ext>
                </a:extLst>
              </p:cNvPr>
              <p:cNvGrpSpPr/>
              <p:nvPr userDrawn="1"/>
            </p:nvGrpSpPr>
            <p:grpSpPr>
              <a:xfrm>
                <a:off x="2005013" y="5136122"/>
                <a:ext cx="7514907" cy="543395"/>
                <a:chOff x="2005013" y="5136122"/>
                <a:chExt cx="7514907" cy="543395"/>
              </a:xfrm>
            </p:grpSpPr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B6A03DA7-18D9-9248-8383-7BD8A03BCADF}"/>
                    </a:ext>
                  </a:extLst>
                </p:cNvPr>
                <p:cNvSpPr/>
                <p:nvPr userDrawn="1"/>
              </p:nvSpPr>
              <p:spPr>
                <a:xfrm rot="5400000">
                  <a:off x="9186190" y="5345788"/>
                  <a:ext cx="534427" cy="133032"/>
                </a:xfrm>
                <a:prstGeom prst="triangle">
                  <a:avLst>
                    <a:gd name="adj" fmla="val 5482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3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89599A0-74EA-0043-A36D-83673F78832E}"/>
                    </a:ext>
                  </a:extLst>
                </p:cNvPr>
                <p:cNvSpPr/>
                <p:nvPr userDrawn="1"/>
              </p:nvSpPr>
              <p:spPr>
                <a:xfrm>
                  <a:off x="2005013" y="5136122"/>
                  <a:ext cx="7381875" cy="54339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3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62E89A-424F-FA4B-B7E9-C618E6EA742A}"/>
                  </a:ext>
                </a:extLst>
              </p:cNvPr>
              <p:cNvSpPr txBox="1"/>
              <p:nvPr userDrawn="1"/>
            </p:nvSpPr>
            <p:spPr>
              <a:xfrm>
                <a:off x="7533000" y="5299398"/>
                <a:ext cx="1805331" cy="240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16" dirty="0">
                    <a:solidFill>
                      <a:schemeClr val="tx2"/>
                    </a:solidFill>
                  </a:rPr>
                  <a:t>April 11-14, 2022 | Nashville, TN</a:t>
                </a: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DD1DFA7-B263-DE4B-AAE9-1668AEBCF4E3}"/>
                </a:ext>
              </a:extLst>
            </p:cNvPr>
            <p:cNvSpPr/>
            <p:nvPr userDrawn="1"/>
          </p:nvSpPr>
          <p:spPr>
            <a:xfrm>
              <a:off x="-27758" y="5139364"/>
              <a:ext cx="297437" cy="5523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3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59A50231-972A-4A6C-A130-31E0F1F4D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280" y="273591"/>
            <a:ext cx="7885440" cy="448062"/>
          </a:xfrm>
        </p:spPr>
        <p:txBody>
          <a:bodyPr>
            <a:normAutofit/>
          </a:bodyPr>
          <a:lstStyle>
            <a:lvl1pPr marL="165890">
              <a:defRPr sz="2177" cap="all" spc="272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897AAF-14B1-4952-9514-1888311C8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80" y="1270240"/>
            <a:ext cx="3798761" cy="2781790"/>
          </a:xfrm>
        </p:spPr>
        <p:txBody>
          <a:bodyPr>
            <a:normAutofit/>
          </a:bodyPr>
          <a:lstStyle>
            <a:lvl1pPr marL="0" indent="0">
              <a:buNone/>
              <a:defRPr sz="1270"/>
            </a:lvl1pPr>
            <a:lvl2pPr>
              <a:defRPr sz="1089"/>
            </a:lvl2pPr>
            <a:lvl3pPr>
              <a:defRPr sz="998"/>
            </a:lvl3pPr>
            <a:lvl4pPr>
              <a:defRPr sz="952"/>
            </a:lvl4pPr>
            <a:lvl5pPr>
              <a:defRPr sz="95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6DC1E34-0389-4633-B9AE-535685B528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6386" y="1270228"/>
            <a:ext cx="3806974" cy="2781790"/>
          </a:xfrm>
        </p:spPr>
        <p:txBody>
          <a:bodyPr>
            <a:normAutofit/>
          </a:bodyPr>
          <a:lstStyle>
            <a:lvl1pPr marL="0" indent="0">
              <a:buNone/>
              <a:defRPr sz="1270"/>
            </a:lvl1pPr>
            <a:lvl2pPr>
              <a:defRPr sz="1089"/>
            </a:lvl2pPr>
            <a:lvl3pPr>
              <a:defRPr sz="998"/>
            </a:lvl3pPr>
            <a:lvl4pPr>
              <a:defRPr sz="952"/>
            </a:lvl4pPr>
            <a:lvl5pPr>
              <a:defRPr sz="95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232BA4E-D181-4650-85F6-D37570472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641" y="822212"/>
            <a:ext cx="3806974" cy="408946"/>
          </a:xfrm>
        </p:spPr>
        <p:txBody>
          <a:bodyPr anchor="b">
            <a:normAutofit/>
          </a:bodyPr>
          <a:lstStyle>
            <a:lvl1pPr marL="0" indent="0">
              <a:buNone/>
              <a:defRPr sz="127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3A4E38-B972-46F3-926B-E462D9B052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6386" y="822212"/>
            <a:ext cx="3806974" cy="408946"/>
          </a:xfrm>
        </p:spPr>
        <p:txBody>
          <a:bodyPr anchor="b">
            <a:normAutofit/>
          </a:bodyPr>
          <a:lstStyle>
            <a:lvl1pPr marL="0" indent="0">
              <a:buNone/>
              <a:defRPr sz="127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9C7646-D5EC-40F0-AFC7-A4A1DAC20D55}"/>
              </a:ext>
            </a:extLst>
          </p:cNvPr>
          <p:cNvCxnSpPr>
            <a:cxnSpLocks/>
          </p:cNvCxnSpPr>
          <p:nvPr userDrawn="1"/>
        </p:nvCxnSpPr>
        <p:spPr>
          <a:xfrm flipV="1">
            <a:off x="626015" y="273591"/>
            <a:ext cx="0" cy="448062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93B8A-F18C-49F3-BEC6-E01300C2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BDF8-D4A4-4B93-862A-E82DC966FCB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83536E8B-39CD-0E4B-A4E1-4F87BFCA69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" y="4677780"/>
            <a:ext cx="1698261" cy="4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29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657601"/>
          </a:xfrm>
        </p:spPr>
        <p:txBody>
          <a:bodyPr>
            <a:normAutofit/>
          </a:bodyPr>
          <a:lstStyle>
            <a:lvl1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60CC1CC-E6F4-7C44-9B48-34786D8748F0}"/>
              </a:ext>
            </a:extLst>
          </p:cNvPr>
          <p:cNvGrpSpPr/>
          <p:nvPr userDrawn="1"/>
        </p:nvGrpSpPr>
        <p:grpSpPr>
          <a:xfrm>
            <a:off x="-311039" y="4668688"/>
            <a:ext cx="9490175" cy="501022"/>
            <a:chOff x="-27758" y="5139364"/>
            <a:chExt cx="10215822" cy="55236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0079112-8E5C-4E4F-BDE4-F90083499A55}"/>
                </a:ext>
              </a:extLst>
            </p:cNvPr>
            <p:cNvGrpSpPr/>
            <p:nvPr userDrawn="1"/>
          </p:nvGrpSpPr>
          <p:grpSpPr>
            <a:xfrm>
              <a:off x="269679" y="5143190"/>
              <a:ext cx="9918385" cy="543396"/>
              <a:chOff x="2005013" y="5136122"/>
              <a:chExt cx="8164598" cy="54339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9ECCCF7-EF10-6146-8E4B-93517909214F}"/>
                  </a:ext>
                </a:extLst>
              </p:cNvPr>
              <p:cNvSpPr/>
              <p:nvPr userDrawn="1"/>
            </p:nvSpPr>
            <p:spPr>
              <a:xfrm>
                <a:off x="9156357" y="5145088"/>
                <a:ext cx="1013254" cy="53443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3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2A6F93F-FE08-A44D-880B-5554F8494E66}"/>
                  </a:ext>
                </a:extLst>
              </p:cNvPr>
              <p:cNvGrpSpPr/>
              <p:nvPr userDrawn="1"/>
            </p:nvGrpSpPr>
            <p:grpSpPr>
              <a:xfrm>
                <a:off x="2005013" y="5136122"/>
                <a:ext cx="7514907" cy="543395"/>
                <a:chOff x="2005013" y="5136122"/>
                <a:chExt cx="7514907" cy="543395"/>
              </a:xfrm>
            </p:grpSpPr>
            <p:sp>
              <p:nvSpPr>
                <p:cNvPr id="23" name="Triangle 22">
                  <a:extLst>
                    <a:ext uri="{FF2B5EF4-FFF2-40B4-BE49-F238E27FC236}">
                      <a16:creationId xmlns:a16="http://schemas.microsoft.com/office/drawing/2014/main" id="{09EB1C3E-51E3-1B4C-9DA8-867C821D4708}"/>
                    </a:ext>
                  </a:extLst>
                </p:cNvPr>
                <p:cNvSpPr/>
                <p:nvPr userDrawn="1"/>
              </p:nvSpPr>
              <p:spPr>
                <a:xfrm rot="5400000">
                  <a:off x="9186190" y="5345788"/>
                  <a:ext cx="534427" cy="133032"/>
                </a:xfrm>
                <a:prstGeom prst="triangle">
                  <a:avLst>
                    <a:gd name="adj" fmla="val 5482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3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4C1A937-2755-8140-8408-589AD6C4AC6E}"/>
                    </a:ext>
                  </a:extLst>
                </p:cNvPr>
                <p:cNvSpPr/>
                <p:nvPr userDrawn="1"/>
              </p:nvSpPr>
              <p:spPr>
                <a:xfrm>
                  <a:off x="2005013" y="5136122"/>
                  <a:ext cx="7381875" cy="54339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3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06B434C-4340-1A4B-88AB-5B55B7CAA99F}"/>
                  </a:ext>
                </a:extLst>
              </p:cNvPr>
              <p:cNvSpPr txBox="1"/>
              <p:nvPr userDrawn="1"/>
            </p:nvSpPr>
            <p:spPr>
              <a:xfrm>
                <a:off x="7533000" y="5299398"/>
                <a:ext cx="1805331" cy="240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16" dirty="0">
                    <a:solidFill>
                      <a:schemeClr val="tx2"/>
                    </a:solidFill>
                  </a:rPr>
                  <a:t>April 11-14, 2022 | Nashville, TN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172856-5299-7E45-BF3F-8C6CCC68B122}"/>
                </a:ext>
              </a:extLst>
            </p:cNvPr>
            <p:cNvSpPr/>
            <p:nvPr userDrawn="1"/>
          </p:nvSpPr>
          <p:spPr>
            <a:xfrm>
              <a:off x="-27758" y="5139364"/>
              <a:ext cx="297437" cy="5523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3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2115E33-AA6E-48C7-B542-844E698E2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280" y="273591"/>
            <a:ext cx="7885440" cy="448062"/>
          </a:xfrm>
        </p:spPr>
        <p:txBody>
          <a:bodyPr>
            <a:normAutofit/>
          </a:bodyPr>
          <a:lstStyle>
            <a:lvl1pPr marL="165890">
              <a:defRPr sz="2177" cap="all" spc="272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4F7FBC-0D91-417E-A5D0-88FB4EF47A2B}"/>
              </a:ext>
            </a:extLst>
          </p:cNvPr>
          <p:cNvCxnSpPr>
            <a:cxnSpLocks/>
          </p:cNvCxnSpPr>
          <p:nvPr userDrawn="1"/>
        </p:nvCxnSpPr>
        <p:spPr>
          <a:xfrm flipV="1">
            <a:off x="626015" y="273591"/>
            <a:ext cx="0" cy="448062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9FC18-6ED4-410A-A2E7-B8D8E58D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BDF8-D4A4-4B93-862A-E82DC966FCBF}" type="slidenum">
              <a:rPr lang="en-US" smtClean="0"/>
              <a:t>‹#›</a:t>
            </a:fld>
            <a:endParaRPr lang="en-US"/>
          </a:p>
        </p:txBody>
      </p: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45C8A486-E3B5-B041-BB82-17A3D7607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2" y="4666721"/>
            <a:ext cx="1698261" cy="4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18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A0E9E31-1300-6140-B407-5EA6899B469F}"/>
              </a:ext>
            </a:extLst>
          </p:cNvPr>
          <p:cNvGrpSpPr/>
          <p:nvPr userDrawn="1"/>
        </p:nvGrpSpPr>
        <p:grpSpPr>
          <a:xfrm>
            <a:off x="-311040" y="4668688"/>
            <a:ext cx="9490176" cy="501022"/>
            <a:chOff x="-27758" y="5139364"/>
            <a:chExt cx="10215822" cy="55236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5D7FE45-A3FE-FF45-ACDD-12AC6837ECB3}"/>
                </a:ext>
              </a:extLst>
            </p:cNvPr>
            <p:cNvGrpSpPr/>
            <p:nvPr userDrawn="1"/>
          </p:nvGrpSpPr>
          <p:grpSpPr>
            <a:xfrm>
              <a:off x="269679" y="5143190"/>
              <a:ext cx="9918385" cy="543396"/>
              <a:chOff x="2005013" y="5136122"/>
              <a:chExt cx="8164598" cy="54339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1AF999C-87BC-3040-BB00-8B10DC91B6F5}"/>
                  </a:ext>
                </a:extLst>
              </p:cNvPr>
              <p:cNvSpPr/>
              <p:nvPr userDrawn="1"/>
            </p:nvSpPr>
            <p:spPr>
              <a:xfrm>
                <a:off x="9156357" y="5145088"/>
                <a:ext cx="1013254" cy="53443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3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1BF7CD2-4569-FC45-9AF6-DC82891E3FF0}"/>
                  </a:ext>
                </a:extLst>
              </p:cNvPr>
              <p:cNvGrpSpPr/>
              <p:nvPr userDrawn="1"/>
            </p:nvGrpSpPr>
            <p:grpSpPr>
              <a:xfrm>
                <a:off x="2005013" y="5136122"/>
                <a:ext cx="7514907" cy="543395"/>
                <a:chOff x="2005013" y="5136122"/>
                <a:chExt cx="7514907" cy="543395"/>
              </a:xfrm>
            </p:grpSpPr>
            <p:sp>
              <p:nvSpPr>
                <p:cNvPr id="19" name="Triangle 18">
                  <a:extLst>
                    <a:ext uri="{FF2B5EF4-FFF2-40B4-BE49-F238E27FC236}">
                      <a16:creationId xmlns:a16="http://schemas.microsoft.com/office/drawing/2014/main" id="{1E86DA77-E825-B245-9FCB-BCA0F4D6349A}"/>
                    </a:ext>
                  </a:extLst>
                </p:cNvPr>
                <p:cNvSpPr/>
                <p:nvPr userDrawn="1"/>
              </p:nvSpPr>
              <p:spPr>
                <a:xfrm rot="5400000">
                  <a:off x="9186190" y="5345788"/>
                  <a:ext cx="534427" cy="133032"/>
                </a:xfrm>
                <a:prstGeom prst="triangle">
                  <a:avLst>
                    <a:gd name="adj" fmla="val 5482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3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7CD0876-6E06-7247-8810-8B8538041BE5}"/>
                    </a:ext>
                  </a:extLst>
                </p:cNvPr>
                <p:cNvSpPr/>
                <p:nvPr userDrawn="1"/>
              </p:nvSpPr>
              <p:spPr>
                <a:xfrm>
                  <a:off x="2005013" y="5136122"/>
                  <a:ext cx="7381875" cy="54339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3"/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5EDC7F-2B55-5748-8CF8-DB305F7EAE62}"/>
                  </a:ext>
                </a:extLst>
              </p:cNvPr>
              <p:cNvSpPr txBox="1"/>
              <p:nvPr userDrawn="1"/>
            </p:nvSpPr>
            <p:spPr>
              <a:xfrm>
                <a:off x="7533000" y="5299398"/>
                <a:ext cx="1805331" cy="240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16" dirty="0">
                    <a:solidFill>
                      <a:schemeClr val="tx2"/>
                    </a:solidFill>
                  </a:rPr>
                  <a:t>April 11-14, 2022 | Nashville, TN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B48CBD-8210-A64C-8F1B-86E2A892758C}"/>
                </a:ext>
              </a:extLst>
            </p:cNvPr>
            <p:cNvSpPr/>
            <p:nvPr userDrawn="1"/>
          </p:nvSpPr>
          <p:spPr>
            <a:xfrm>
              <a:off x="-27758" y="5139364"/>
              <a:ext cx="297437" cy="5523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3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DBEFA-6E8B-4DF2-872C-CF44356D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BDF8-D4A4-4B93-862A-E82DC966FCBF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33663DE1-A2C4-6041-9DFA-526D46B73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" y="4666721"/>
            <a:ext cx="1698261" cy="4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31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2941067-FAE9-A74F-AACA-129C70AB0388}"/>
              </a:ext>
            </a:extLst>
          </p:cNvPr>
          <p:cNvGrpSpPr/>
          <p:nvPr userDrawn="1"/>
        </p:nvGrpSpPr>
        <p:grpSpPr>
          <a:xfrm>
            <a:off x="-311040" y="4668688"/>
            <a:ext cx="9490176" cy="501022"/>
            <a:chOff x="-27758" y="5139364"/>
            <a:chExt cx="10215822" cy="55236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CCC51C0-EB34-3D45-94F3-68DA557A358F}"/>
                </a:ext>
              </a:extLst>
            </p:cNvPr>
            <p:cNvGrpSpPr/>
            <p:nvPr userDrawn="1"/>
          </p:nvGrpSpPr>
          <p:grpSpPr>
            <a:xfrm>
              <a:off x="269679" y="5143190"/>
              <a:ext cx="9918385" cy="543396"/>
              <a:chOff x="2005013" y="5136122"/>
              <a:chExt cx="8164598" cy="54339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FB9639F-708C-1148-86D8-3774AB93FC69}"/>
                  </a:ext>
                </a:extLst>
              </p:cNvPr>
              <p:cNvSpPr/>
              <p:nvPr userDrawn="1"/>
            </p:nvSpPr>
            <p:spPr>
              <a:xfrm>
                <a:off x="9156357" y="5145088"/>
                <a:ext cx="1013254" cy="53443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3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F5E6816-82F5-BB4D-AB65-FB1043E43E76}"/>
                  </a:ext>
                </a:extLst>
              </p:cNvPr>
              <p:cNvGrpSpPr/>
              <p:nvPr userDrawn="1"/>
            </p:nvGrpSpPr>
            <p:grpSpPr>
              <a:xfrm>
                <a:off x="2005013" y="5136122"/>
                <a:ext cx="7514907" cy="543395"/>
                <a:chOff x="2005013" y="5136122"/>
                <a:chExt cx="7514907" cy="543395"/>
              </a:xfrm>
            </p:grpSpPr>
            <p:sp>
              <p:nvSpPr>
                <p:cNvPr id="25" name="Triangle 24">
                  <a:extLst>
                    <a:ext uri="{FF2B5EF4-FFF2-40B4-BE49-F238E27FC236}">
                      <a16:creationId xmlns:a16="http://schemas.microsoft.com/office/drawing/2014/main" id="{F18425DC-7A91-574C-9E8F-6FC5FC99A552}"/>
                    </a:ext>
                  </a:extLst>
                </p:cNvPr>
                <p:cNvSpPr/>
                <p:nvPr userDrawn="1"/>
              </p:nvSpPr>
              <p:spPr>
                <a:xfrm rot="5400000">
                  <a:off x="9186190" y="5345788"/>
                  <a:ext cx="534427" cy="133032"/>
                </a:xfrm>
                <a:prstGeom prst="triangle">
                  <a:avLst>
                    <a:gd name="adj" fmla="val 5482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3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27DD369-9748-CB45-8DB9-6D7063B08796}"/>
                    </a:ext>
                  </a:extLst>
                </p:cNvPr>
                <p:cNvSpPr/>
                <p:nvPr userDrawn="1"/>
              </p:nvSpPr>
              <p:spPr>
                <a:xfrm>
                  <a:off x="2005013" y="5136122"/>
                  <a:ext cx="7381875" cy="54339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3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20A2CA7-09E2-C74D-9DAC-32F525AA5EFF}"/>
                  </a:ext>
                </a:extLst>
              </p:cNvPr>
              <p:cNvSpPr txBox="1"/>
              <p:nvPr userDrawn="1"/>
            </p:nvSpPr>
            <p:spPr>
              <a:xfrm>
                <a:off x="7533000" y="5299398"/>
                <a:ext cx="1805331" cy="240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16" dirty="0">
                    <a:solidFill>
                      <a:schemeClr val="tx2"/>
                    </a:solidFill>
                  </a:rPr>
                  <a:t>April 11-14, 2022 | Nashville, TN</a:t>
                </a: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D54B09-0E2D-C349-AB1D-0F9F9C1BF1A5}"/>
                </a:ext>
              </a:extLst>
            </p:cNvPr>
            <p:cNvSpPr/>
            <p:nvPr userDrawn="1"/>
          </p:nvSpPr>
          <p:spPr>
            <a:xfrm>
              <a:off x="-27758" y="5139364"/>
              <a:ext cx="297437" cy="5523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3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83A2B9-8AEB-4AC7-AB01-ABCCFAB5C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280" y="342708"/>
            <a:ext cx="2949120" cy="1012432"/>
          </a:xfrm>
        </p:spPr>
        <p:txBody>
          <a:bodyPr anchor="b">
            <a:normAutofit/>
          </a:bodyPr>
          <a:lstStyle>
            <a:lvl1pPr marL="165890">
              <a:defRPr sz="2177" cap="all" spc="272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8C2AE-AD93-4B30-BA87-FAAF746AC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622" y="342709"/>
            <a:ext cx="4805098" cy="3892184"/>
          </a:xfrm>
        </p:spPr>
        <p:txBody>
          <a:bodyPr>
            <a:normAutofit/>
          </a:bodyPr>
          <a:lstStyle>
            <a:lvl1pPr marL="0" indent="0">
              <a:buNone/>
              <a:defRPr sz="1270"/>
            </a:lvl1pPr>
            <a:lvl2pPr>
              <a:defRPr sz="1089"/>
            </a:lvl2pPr>
            <a:lvl3pPr>
              <a:defRPr sz="998"/>
            </a:lvl3pPr>
            <a:lvl4pPr>
              <a:defRPr sz="952"/>
            </a:lvl4pPr>
            <a:lvl5pPr>
              <a:defRPr sz="952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C4D055-DF31-477C-9CE4-0949841B55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50030"/>
            <a:ext cx="3578400" cy="27848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9E0F9D-3FE1-476B-86A4-DE56ED0D44B4}"/>
              </a:ext>
            </a:extLst>
          </p:cNvPr>
          <p:cNvCxnSpPr/>
          <p:nvPr userDrawn="1"/>
        </p:nvCxnSpPr>
        <p:spPr>
          <a:xfrm flipV="1">
            <a:off x="626015" y="342708"/>
            <a:ext cx="0" cy="1012432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CBDCB8-2876-40EB-BE94-B87914B16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5392" y="4773434"/>
            <a:ext cx="423936" cy="27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bg1"/>
                </a:solidFill>
                <a:latin typeface="+mj-lt"/>
              </a:defRPr>
            </a:lvl1pPr>
          </a:lstStyle>
          <a:p>
            <a:fld id="{8771BDF8-D4A4-4B93-862A-E82DC966FC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2CADB64F-6C47-C448-BCEB-2AA418F1F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" y="4666721"/>
            <a:ext cx="1698261" cy="4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86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20B4A67-F660-5F4C-9721-1414E1EFAD33}"/>
              </a:ext>
            </a:extLst>
          </p:cNvPr>
          <p:cNvGrpSpPr/>
          <p:nvPr userDrawn="1"/>
        </p:nvGrpSpPr>
        <p:grpSpPr>
          <a:xfrm>
            <a:off x="-299516" y="4668688"/>
            <a:ext cx="9478652" cy="501022"/>
            <a:chOff x="-27758" y="5139364"/>
            <a:chExt cx="10215822" cy="55236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D8AD656-81A6-0248-974A-07BDBCD63661}"/>
                </a:ext>
              </a:extLst>
            </p:cNvPr>
            <p:cNvGrpSpPr/>
            <p:nvPr userDrawn="1"/>
          </p:nvGrpSpPr>
          <p:grpSpPr>
            <a:xfrm>
              <a:off x="269679" y="5143190"/>
              <a:ext cx="9918385" cy="543396"/>
              <a:chOff x="2005013" y="5136122"/>
              <a:chExt cx="8164598" cy="54339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06B79C8-AA9E-AE41-8DA3-C8B6AB8E0582}"/>
                  </a:ext>
                </a:extLst>
              </p:cNvPr>
              <p:cNvSpPr/>
              <p:nvPr userDrawn="1"/>
            </p:nvSpPr>
            <p:spPr>
              <a:xfrm>
                <a:off x="9156357" y="5145088"/>
                <a:ext cx="1013254" cy="53443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3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0C5B909-9E9E-0E4D-B19D-53E4E43104CF}"/>
                  </a:ext>
                </a:extLst>
              </p:cNvPr>
              <p:cNvGrpSpPr/>
              <p:nvPr userDrawn="1"/>
            </p:nvGrpSpPr>
            <p:grpSpPr>
              <a:xfrm>
                <a:off x="2005013" y="5136122"/>
                <a:ext cx="7514907" cy="543395"/>
                <a:chOff x="2005013" y="5136122"/>
                <a:chExt cx="7514907" cy="543395"/>
              </a:xfrm>
            </p:grpSpPr>
            <p:sp>
              <p:nvSpPr>
                <p:cNvPr id="26" name="Triangle 25">
                  <a:extLst>
                    <a:ext uri="{FF2B5EF4-FFF2-40B4-BE49-F238E27FC236}">
                      <a16:creationId xmlns:a16="http://schemas.microsoft.com/office/drawing/2014/main" id="{33A71740-ABDA-5240-88C8-131BBEB843A9}"/>
                    </a:ext>
                  </a:extLst>
                </p:cNvPr>
                <p:cNvSpPr/>
                <p:nvPr userDrawn="1"/>
              </p:nvSpPr>
              <p:spPr>
                <a:xfrm rot="5400000">
                  <a:off x="9186190" y="5345788"/>
                  <a:ext cx="534427" cy="133032"/>
                </a:xfrm>
                <a:prstGeom prst="triangle">
                  <a:avLst>
                    <a:gd name="adj" fmla="val 5482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3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CC4E842-4D54-9842-852C-80D94DBFD8FD}"/>
                    </a:ext>
                  </a:extLst>
                </p:cNvPr>
                <p:cNvSpPr/>
                <p:nvPr userDrawn="1"/>
              </p:nvSpPr>
              <p:spPr>
                <a:xfrm>
                  <a:off x="2005013" y="5136122"/>
                  <a:ext cx="7381875" cy="54339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3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A4C876-0D72-EE40-9EDD-CD00E49E063B}"/>
                  </a:ext>
                </a:extLst>
              </p:cNvPr>
              <p:cNvSpPr txBox="1"/>
              <p:nvPr userDrawn="1"/>
            </p:nvSpPr>
            <p:spPr>
              <a:xfrm>
                <a:off x="7533000" y="5299398"/>
                <a:ext cx="1805331" cy="240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16" dirty="0">
                    <a:solidFill>
                      <a:schemeClr val="tx2"/>
                    </a:solidFill>
                  </a:rPr>
                  <a:t>April 11-14, 2022 | Nashville, TN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FE5E25-0873-6A41-9EB2-9B3AB5967882}"/>
                </a:ext>
              </a:extLst>
            </p:cNvPr>
            <p:cNvSpPr/>
            <p:nvPr userDrawn="1"/>
          </p:nvSpPr>
          <p:spPr>
            <a:xfrm>
              <a:off x="-27758" y="5139364"/>
              <a:ext cx="297437" cy="5523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3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E02267-7060-4780-B89F-CF7DE09FE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80234" y="342708"/>
            <a:ext cx="5463765" cy="384026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BC4C8D-5CB5-4C55-AB65-328EC81C3BF7}"/>
              </a:ext>
            </a:extLst>
          </p:cNvPr>
          <p:cNvCxnSpPr/>
          <p:nvPr userDrawn="1"/>
        </p:nvCxnSpPr>
        <p:spPr>
          <a:xfrm flipV="1">
            <a:off x="626015" y="342708"/>
            <a:ext cx="0" cy="1012432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8DE7A18-4EA9-479F-865D-8C0241EC3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015" y="342708"/>
            <a:ext cx="2952386" cy="1012432"/>
          </a:xfrm>
        </p:spPr>
        <p:txBody>
          <a:bodyPr anchor="b">
            <a:normAutofit/>
          </a:bodyPr>
          <a:lstStyle>
            <a:lvl1pPr marL="165890">
              <a:defRPr sz="2177" cap="all" spc="272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7B8C8D-E40A-4A01-9293-67679354C4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016" y="1505190"/>
            <a:ext cx="2949120" cy="2677785"/>
          </a:xfrm>
        </p:spPr>
        <p:txBody>
          <a:bodyPr>
            <a:normAutofit/>
          </a:bodyPr>
          <a:lstStyle>
            <a:lvl1pPr marL="0" indent="0">
              <a:buNone/>
              <a:defRPr sz="1270"/>
            </a:lvl1pPr>
            <a:lvl2pPr>
              <a:defRPr sz="1089"/>
            </a:lvl2pPr>
            <a:lvl3pPr>
              <a:defRPr sz="998"/>
            </a:lvl3pPr>
            <a:lvl4pPr>
              <a:defRPr sz="952"/>
            </a:lvl4pPr>
            <a:lvl5pPr>
              <a:defRPr sz="952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4A9C2-127A-490D-AAD0-24CDDC9C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BDF8-D4A4-4B93-862A-E82DC966FCBF}" type="slidenum">
              <a:rPr lang="en-US" smtClean="0"/>
              <a:t>‹#›</a:t>
            </a:fld>
            <a:endParaRPr lang="en-US"/>
          </a:p>
        </p:txBody>
      </p:sp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65DFF777-7348-C842-B1F9-2CE426C08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" y="4666721"/>
            <a:ext cx="1698261" cy="4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8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ater, racket, court, bird&#10;&#10;Description automatically generated">
            <a:extLst>
              <a:ext uri="{FF2B5EF4-FFF2-40B4-BE49-F238E27FC236}">
                <a16:creationId xmlns:a16="http://schemas.microsoft.com/office/drawing/2014/main" id="{BDC710CE-A7C8-4741-A846-126F5083F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52" t="1548" r="224" b="187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C4F9E1E0-DD02-3744-BFD5-43BD254519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8" y="3404298"/>
            <a:ext cx="3642873" cy="16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6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58000">
              <a:schemeClr val="tx1"/>
            </a:gs>
            <a:gs pos="84000">
              <a:srgbClr val="E7F1FD"/>
            </a:gs>
            <a:gs pos="100000">
              <a:srgbClr val="0D4B8D"/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D4B8D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00" b="1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0"/>
          <a:stretch/>
        </p:blipFill>
        <p:spPr>
          <a:xfrm>
            <a:off x="2590800" y="2571750"/>
            <a:ext cx="3819012" cy="13417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4038600" cy="3657600"/>
          </a:xfrm>
        </p:spPr>
        <p:txBody>
          <a:bodyPr lIns="9144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550"/>
            <a:ext cx="4038600" cy="36576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4634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81150"/>
            <a:ext cx="4040188" cy="314535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44634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81150"/>
            <a:ext cx="4041775" cy="314535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2"/>
          <a:stretch/>
        </p:blipFill>
        <p:spPr>
          <a:xfrm>
            <a:off x="76200" y="4629150"/>
            <a:ext cx="1306564" cy="457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628650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982042"/>
            <a:ext cx="5920641" cy="364710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971550"/>
            <a:ext cx="2468880" cy="3657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626364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1457" y="895350"/>
            <a:ext cx="6247397" cy="4029894"/>
          </a:xfrm>
          <a:solidFill>
            <a:srgbClr val="D5E7FB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077906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74295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9143999" cy="742950"/>
          </a:xfrm>
          <a:prstGeom prst="rect">
            <a:avLst/>
          </a:prstGeom>
          <a:solidFill>
            <a:srgbClr val="0D4B8D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1"/>
            <a:ext cx="8229600" cy="6286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606" y="940831"/>
            <a:ext cx="8229600" cy="35814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rgbClr val="0D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2"/>
          <a:stretch/>
        </p:blipFill>
        <p:spPr>
          <a:xfrm>
            <a:off x="914400" y="4744006"/>
            <a:ext cx="914400" cy="3199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BDCB2-A076-499E-A6F8-1555451072DA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252" descr="Logo">
            <a:extLst>
              <a:ext uri="{FF2B5EF4-FFF2-40B4-BE49-F238E27FC236}">
                <a16:creationId xmlns:a16="http://schemas.microsoft.com/office/drawing/2014/main" id="{1223A3E9-1F13-423B-BDD0-0D2C5EECCA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" y="4685824"/>
            <a:ext cx="752665" cy="40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391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>
          <a:solidFill>
            <a:schemeClr val="bg1"/>
          </a:solidFill>
          <a:effectLst/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0D4B8D"/>
        </a:buClr>
        <a:buSzPct val="80000"/>
        <a:buFont typeface="Wingdings 2"/>
        <a:buChar char=""/>
        <a:defRPr kumimoji="0" sz="2000" kern="1200">
          <a:solidFill>
            <a:schemeClr val="bg2">
              <a:lumMod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rgbClr val="0D4B8D"/>
        </a:buClr>
        <a:buSzPct val="90000"/>
        <a:buFont typeface="Wingdings"/>
        <a:buChar char=""/>
        <a:defRPr kumimoji="0" sz="2000" kern="1200">
          <a:solidFill>
            <a:schemeClr val="bg2">
              <a:lumMod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rgbClr val="0D4B8D"/>
        </a:buClr>
        <a:buFont typeface="Arial"/>
        <a:buChar char="▪"/>
        <a:defRPr kumimoji="0" sz="1800" kern="1200">
          <a:solidFill>
            <a:schemeClr val="bg2">
              <a:lumMod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rgbClr val="0D4B8D"/>
        </a:buClr>
        <a:buFont typeface="Arial"/>
        <a:buChar char="▪"/>
        <a:defRPr kumimoji="0" sz="1600" kern="1200">
          <a:solidFill>
            <a:schemeClr val="bg2">
              <a:lumMod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rgbClr val="0D4B8D"/>
        </a:buClr>
        <a:buFont typeface="Wingdings 3"/>
        <a:buChar char=""/>
        <a:defRPr kumimoji="0" lang="en-US" sz="1400" kern="1200" smtClean="0">
          <a:solidFill>
            <a:schemeClr val="bg2">
              <a:lumMod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18AB62-8666-4234-999B-6E9A5FCE5906}"/>
              </a:ext>
            </a:extLst>
          </p:cNvPr>
          <p:cNvSpPr/>
          <p:nvPr userDrawn="1"/>
        </p:nvSpPr>
        <p:spPr>
          <a:xfrm>
            <a:off x="7921153" y="4676956"/>
            <a:ext cx="1222847" cy="4665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6C7F6D8-98D8-4EC7-8ED6-3D4FB004CA69}"/>
              </a:ext>
            </a:extLst>
          </p:cNvPr>
          <p:cNvSpPr/>
          <p:nvPr userDrawn="1"/>
        </p:nvSpPr>
        <p:spPr>
          <a:xfrm>
            <a:off x="-1" y="4676956"/>
            <a:ext cx="8603137" cy="466544"/>
          </a:xfrm>
          <a:prstGeom prst="rightArrow">
            <a:avLst>
              <a:gd name="adj1" fmla="val 100000"/>
              <a:gd name="adj2" fmla="val 20253"/>
            </a:avLst>
          </a:prstGeom>
          <a:solidFill>
            <a:schemeClr val="tx2"/>
          </a:solidFill>
          <a:ln>
            <a:noFill/>
          </a:ln>
          <a:effectLst>
            <a:outerShdw blurRad="190500" dist="38100" algn="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1995E4-C0F2-4C69-BD03-79477ADB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80" y="273591"/>
            <a:ext cx="7885440" cy="995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D0190-35F0-450A-8D85-9B63320B1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280" y="1369393"/>
            <a:ext cx="7885440" cy="3262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41B85-4DDC-4A11-BE1E-06EFADDC0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5392" y="4773434"/>
            <a:ext cx="423936" cy="27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bg1"/>
                </a:solidFill>
                <a:latin typeface="+mj-lt"/>
              </a:defRPr>
            </a:lvl1pPr>
          </a:lstStyle>
          <a:p>
            <a:fld id="{8771BDF8-D4A4-4B93-862A-E82DC966FC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5BB4A8E-C7BC-455D-9F9F-6100F4B3F2A1}"/>
              </a:ext>
            </a:extLst>
          </p:cNvPr>
          <p:cNvSpPr/>
          <p:nvPr userDrawn="1"/>
        </p:nvSpPr>
        <p:spPr>
          <a:xfrm>
            <a:off x="0" y="4676218"/>
            <a:ext cx="1940281" cy="467282"/>
          </a:xfrm>
          <a:prstGeom prst="rightArrow">
            <a:avLst>
              <a:gd name="adj1" fmla="val 100000"/>
              <a:gd name="adj2" fmla="val 22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6A2B82F-30DF-CA46-8C48-6B139469FE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36" y="4676218"/>
            <a:ext cx="2053557" cy="495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9854F3-4B9D-8C43-872C-CCFAA60E14CD}"/>
              </a:ext>
            </a:extLst>
          </p:cNvPr>
          <p:cNvSpPr txBox="1"/>
          <p:nvPr userDrawn="1"/>
        </p:nvSpPr>
        <p:spPr>
          <a:xfrm>
            <a:off x="7131643" y="4833513"/>
            <a:ext cx="1420045" cy="17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4" dirty="0">
                <a:solidFill>
                  <a:schemeClr val="accent1"/>
                </a:solidFill>
                <a:latin typeface="+mn-lt"/>
              </a:rPr>
              <a:t>April 12-15, 2020   |    Austin, TX</a:t>
            </a:r>
          </a:p>
        </p:txBody>
      </p:sp>
    </p:spTree>
    <p:extLst>
      <p:ext uri="{BB962C8B-B14F-4D97-AF65-F5344CB8AC3E}">
        <p14:creationId xmlns:p14="http://schemas.microsoft.com/office/powerpoint/2010/main" val="186027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</p:sldLayoutIdLst>
  <p:hf hdr="0" ftr="0" dt="0"/>
  <p:txStyles>
    <p:titleStyle>
      <a:lvl1pPr algn="l" defTabSz="829452" rtl="0" eaLnBrk="1" latinLnBrk="0" hangingPunct="1">
        <a:lnSpc>
          <a:spcPct val="90000"/>
        </a:lnSpc>
        <a:spcBef>
          <a:spcPct val="0"/>
        </a:spcBef>
        <a:buNone/>
        <a:defRPr sz="3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363" indent="-207363" algn="l" defTabSz="829452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benadams@magrann.com" TargetMode="External"/><Relationship Id="rId3" Type="http://schemas.openxmlformats.org/officeDocument/2006/relationships/image" Target="../media/image15.jpeg"/><Relationship Id="rId7" Type="http://schemas.openxmlformats.org/officeDocument/2006/relationships/hyperlink" Target="mailto:jackie-berger@appriseinc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hyperlink" Target="http://diy.stackexchange.com/questions/33434/should-i-replace-my-mercury-switch-thermostat" TargetMode="External"/><Relationship Id="rId4" Type="http://schemas.openxmlformats.org/officeDocument/2006/relationships/image" Target="../media/image54.png"/><Relationship Id="rId9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hyperlink" Target="http://diy.stackexchange.com/questions/33434/should-i-replace-my-mercury-switch-thermosta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benadams@magrann.com" TargetMode="External"/><Relationship Id="rId3" Type="http://schemas.openxmlformats.org/officeDocument/2006/relationships/image" Target="../media/image15.jpeg"/><Relationship Id="rId7" Type="http://schemas.openxmlformats.org/officeDocument/2006/relationships/hyperlink" Target="mailto:jackie-berger@appriseinc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y.stackexchange.com/questions/33434/should-i-replace-my-mercury-switch-thermostat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D920241-43B8-D14D-8A6D-DC7CD8A0F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" y="-281258"/>
            <a:ext cx="9143680" cy="26497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B43B497-C4E6-EC47-9DB3-674B5C0E94E6}"/>
              </a:ext>
            </a:extLst>
          </p:cNvPr>
          <p:cNvSpPr/>
          <p:nvPr/>
        </p:nvSpPr>
        <p:spPr>
          <a:xfrm>
            <a:off x="320" y="1941368"/>
            <a:ext cx="9143680" cy="32021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452"/>
            <a:endParaRPr lang="en-US" sz="1633" dirty="0">
              <a:solidFill>
                <a:srgbClr val="004063"/>
              </a:solidFill>
              <a:latin typeface="Lato Ligh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5D8AAF-53E0-4CC9-91A9-84958269E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" y="2493309"/>
            <a:ext cx="9143680" cy="406452"/>
          </a:xfrm>
        </p:spPr>
        <p:txBody>
          <a:bodyPr/>
          <a:lstStyle/>
          <a:p>
            <a:pPr algn="ctr"/>
            <a:r>
              <a:rPr lang="en-US" sz="2000" dirty="0"/>
              <a:t>Smart Thermostats – Opportunities &amp; Challenges</a:t>
            </a:r>
          </a:p>
        </p:txBody>
      </p:sp>
      <p:pic>
        <p:nvPicPr>
          <p:cNvPr id="16" name="Picture 15" descr="A picture containing text, sign, yellow&#10;&#10;Description automatically generated">
            <a:extLst>
              <a:ext uri="{FF2B5EF4-FFF2-40B4-BE49-F238E27FC236}">
                <a16:creationId xmlns:a16="http://schemas.microsoft.com/office/drawing/2014/main" id="{AF426022-9DAB-E74E-A568-C7F529D376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" y="1094981"/>
            <a:ext cx="3162233" cy="1398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B514DF-3A3F-7E40-BAF3-5CCD3AD2F821}"/>
              </a:ext>
            </a:extLst>
          </p:cNvPr>
          <p:cNvSpPr txBox="1"/>
          <p:nvPr/>
        </p:nvSpPr>
        <p:spPr>
          <a:xfrm>
            <a:off x="5826104" y="-34970"/>
            <a:ext cx="3151747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452"/>
            <a:r>
              <a:rPr lang="en-US" sz="1633" dirty="0">
                <a:solidFill>
                  <a:prstClr val="black">
                    <a:lumMod val="95000"/>
                    <a:lumOff val="5000"/>
                  </a:prstClr>
                </a:solidFill>
                <a:latin typeface="Lato Light"/>
              </a:rPr>
              <a:t>April 11-14, 2022 | Nashville, TN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DC27C7-5F63-4F73-92D3-DE005FC48D3F}"/>
              </a:ext>
            </a:extLst>
          </p:cNvPr>
          <p:cNvSpPr txBox="1"/>
          <p:nvPr/>
        </p:nvSpPr>
        <p:spPr>
          <a:xfrm>
            <a:off x="1" y="2899761"/>
            <a:ext cx="914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Insights from a Study of Residential Thermostat Settings &amp; Temperature Preferences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DE03E7-0DFA-44BC-B526-B1862E03D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9" y="3489856"/>
            <a:ext cx="913805" cy="11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F9BFA61-111B-4A15-BFD0-181B1024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54899"/>
            <a:ext cx="913805" cy="11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E4329-56EE-435B-8988-C4BA1FD2E226}"/>
              </a:ext>
            </a:extLst>
          </p:cNvPr>
          <p:cNvSpPr txBox="1"/>
          <p:nvPr/>
        </p:nvSpPr>
        <p:spPr>
          <a:xfrm>
            <a:off x="1752759" y="3645485"/>
            <a:ext cx="24256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Jackie Berger</a:t>
            </a:r>
          </a:p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APPRISE</a:t>
            </a:r>
          </a:p>
          <a:p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  <a:cs typeface="Segoe UI Light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jackie-berger@appriseinc.org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CA288A-33E1-48BE-9D64-FA43469DEB20}"/>
              </a:ext>
            </a:extLst>
          </p:cNvPr>
          <p:cNvSpPr txBox="1"/>
          <p:nvPr/>
        </p:nvSpPr>
        <p:spPr>
          <a:xfrm>
            <a:off x="6079680" y="3713979"/>
            <a:ext cx="22092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 Adams</a:t>
            </a:r>
          </a:p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MaGrann Associates</a:t>
            </a:r>
          </a:p>
          <a:p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  <a:cs typeface="Segoe UI Light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benadams@magrann.com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  <a:cs typeface="Segoe UI Light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930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610CD-D563-4EB1-8EC1-005E2BBE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Word About Temperature Preferences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18B12-45FB-4E7E-9017-E9926BCDCE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DB870D0-D659-4873-9425-0EAD2DBE3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4000"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3048" t="32973" r="9143" b="55946"/>
          <a:stretch>
            <a:fillRect/>
          </a:stretch>
        </p:blipFill>
        <p:spPr bwMode="auto">
          <a:xfrm>
            <a:off x="0" y="830262"/>
            <a:ext cx="91440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10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67BC4-B6BC-4980-9C16-3C66520D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Settings </a:t>
            </a:r>
            <a:r>
              <a:rPr lang="en-US" sz="2000" dirty="0"/>
              <a:t>(Single Family)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9B2EA0-81DA-4166-8373-C4D55AD641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11</a:t>
            </a:fld>
            <a:endParaRPr lang="en-US"/>
          </a:p>
        </p:txBody>
      </p:sp>
      <p:pic>
        <p:nvPicPr>
          <p:cNvPr id="4" name="Graphic 3" descr="Snow outline">
            <a:extLst>
              <a:ext uri="{FF2B5EF4-FFF2-40B4-BE49-F238E27FC236}">
                <a16:creationId xmlns:a16="http://schemas.microsoft.com/office/drawing/2014/main" id="{0977777B-2FB1-4B75-8A83-4799B8B6E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7600" y="804669"/>
            <a:ext cx="914400" cy="914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D249FC-28F6-4D73-8223-A8ADE3B18B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01" r="4999" b="10649"/>
          <a:stretch/>
        </p:blipFill>
        <p:spPr>
          <a:xfrm>
            <a:off x="685800" y="938960"/>
            <a:ext cx="7772400" cy="29413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E28FBB4-FFF4-4C0F-866A-BEDF7A0EA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3860227"/>
            <a:ext cx="5410200" cy="216062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E158811E-1837-4489-92DC-8B734481CB25}"/>
              </a:ext>
            </a:extLst>
          </p:cNvPr>
          <p:cNvSpPr/>
          <p:nvPr/>
        </p:nvSpPr>
        <p:spPr>
          <a:xfrm>
            <a:off x="990600" y="3333750"/>
            <a:ext cx="2133600" cy="457200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6AE4CF9-D88E-4E8E-9F69-9A4AAB329D3F}"/>
              </a:ext>
            </a:extLst>
          </p:cNvPr>
          <p:cNvSpPr/>
          <p:nvPr/>
        </p:nvSpPr>
        <p:spPr>
          <a:xfrm>
            <a:off x="3429000" y="3339281"/>
            <a:ext cx="4876800" cy="457200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B230447-69D9-4C20-9BD8-C110BE2D5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612" y="4095739"/>
            <a:ext cx="4110388" cy="2105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CDA166-BC92-4A77-AF18-FFBBFDF28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7518"/>
            <a:ext cx="9144000" cy="2968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B14B5B-83C0-4EEC-B7BB-E98E5221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Setbacks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C0F4E-FBE8-400D-957E-6F912B2CBC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12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382096-30FE-4684-AEC5-106E37B6BF1D}"/>
              </a:ext>
            </a:extLst>
          </p:cNvPr>
          <p:cNvSpPr/>
          <p:nvPr/>
        </p:nvSpPr>
        <p:spPr>
          <a:xfrm>
            <a:off x="533400" y="3500632"/>
            <a:ext cx="8229600" cy="595107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9198F1-109E-4CA7-9A12-16EEDBCE04DB}"/>
              </a:ext>
            </a:extLst>
          </p:cNvPr>
          <p:cNvSpPr/>
          <p:nvPr/>
        </p:nvSpPr>
        <p:spPr>
          <a:xfrm>
            <a:off x="1752600" y="1109469"/>
            <a:ext cx="1447800" cy="1219200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91492B-8136-490E-A50A-4AEFF8A02133}"/>
              </a:ext>
            </a:extLst>
          </p:cNvPr>
          <p:cNvSpPr/>
          <p:nvPr/>
        </p:nvSpPr>
        <p:spPr>
          <a:xfrm>
            <a:off x="4305300" y="1109469"/>
            <a:ext cx="1447800" cy="1219200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C7ACF9-1F2E-4B77-A94E-A39989ABAB4F}"/>
              </a:ext>
            </a:extLst>
          </p:cNvPr>
          <p:cNvSpPr/>
          <p:nvPr/>
        </p:nvSpPr>
        <p:spPr>
          <a:xfrm>
            <a:off x="6858000" y="1112383"/>
            <a:ext cx="1447800" cy="1219200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483CF9-E35D-4F80-BC15-0AEA0D54E484}"/>
              </a:ext>
            </a:extLst>
          </p:cNvPr>
          <p:cNvSpPr/>
          <p:nvPr/>
        </p:nvSpPr>
        <p:spPr>
          <a:xfrm>
            <a:off x="2667000" y="3867150"/>
            <a:ext cx="1447800" cy="671318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18" name="Graphic 17" descr="Snow outline">
            <a:extLst>
              <a:ext uri="{FF2B5EF4-FFF2-40B4-BE49-F238E27FC236}">
                <a16:creationId xmlns:a16="http://schemas.microsoft.com/office/drawing/2014/main" id="{20E7844C-6E5F-4013-B413-DD52B6ACDC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97600" y="8046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C250-9F88-4E58-96C9-90D94F60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Settings </a:t>
            </a:r>
            <a:r>
              <a:rPr lang="en-US" sz="2000" dirty="0"/>
              <a:t>(Single Family w/AC)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AD9660-E7B3-47D9-84BE-707616210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13</a:t>
            </a:fld>
            <a:endParaRPr lang="en-US"/>
          </a:p>
        </p:txBody>
      </p:sp>
      <p:pic>
        <p:nvPicPr>
          <p:cNvPr id="5" name="Graphic 4" descr="Sun outline">
            <a:extLst>
              <a:ext uri="{FF2B5EF4-FFF2-40B4-BE49-F238E27FC236}">
                <a16:creationId xmlns:a16="http://schemas.microsoft.com/office/drawing/2014/main" id="{F8BBD7FB-358C-4425-88FD-4A52DEF71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05799" y="895350"/>
            <a:ext cx="710381" cy="7103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BE325E-84AD-4F5B-A3F6-7EE28F771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50685"/>
            <a:ext cx="9144000" cy="30421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804DAB-FE57-45E9-B33F-50F26BA0AB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3620474"/>
            <a:ext cx="1634975" cy="4257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B5010C-B84B-4424-9631-B0772AF9CE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121925"/>
            <a:ext cx="5334000" cy="252449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EFD2CCAA-CF9B-4C65-933B-A155168D867A}"/>
              </a:ext>
            </a:extLst>
          </p:cNvPr>
          <p:cNvSpPr/>
          <p:nvPr/>
        </p:nvSpPr>
        <p:spPr>
          <a:xfrm>
            <a:off x="533400" y="3537770"/>
            <a:ext cx="8229600" cy="508479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C1B208F-CF3C-470F-90EC-0E09D1B4CD78}"/>
              </a:ext>
            </a:extLst>
          </p:cNvPr>
          <p:cNvSpPr/>
          <p:nvPr/>
        </p:nvSpPr>
        <p:spPr>
          <a:xfrm>
            <a:off x="7514303" y="1998620"/>
            <a:ext cx="1052052" cy="949857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2EB65C3-2DF0-4C40-AB9D-034AA4C16130}"/>
              </a:ext>
            </a:extLst>
          </p:cNvPr>
          <p:cNvSpPr/>
          <p:nvPr/>
        </p:nvSpPr>
        <p:spPr>
          <a:xfrm>
            <a:off x="3196713" y="1523691"/>
            <a:ext cx="1052052" cy="949857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3115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7740-D502-4B4E-B8BC-756CA70F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Setbacks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2EB6A0-3537-4DB0-B64A-BB9A21858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14</a:t>
            </a:fld>
            <a:endParaRPr lang="en-US"/>
          </a:p>
        </p:txBody>
      </p:sp>
      <p:pic>
        <p:nvPicPr>
          <p:cNvPr id="4" name="Graphic 3" descr="Sun outline">
            <a:extLst>
              <a:ext uri="{FF2B5EF4-FFF2-40B4-BE49-F238E27FC236}">
                <a16:creationId xmlns:a16="http://schemas.microsoft.com/office/drawing/2014/main" id="{9A2ADD82-7C05-4486-8E59-645ACDF02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2503" y="835854"/>
            <a:ext cx="710381" cy="710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95CAF-AC71-4DC7-A5F7-3349104C6F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6076"/>
          <a:stretch/>
        </p:blipFill>
        <p:spPr>
          <a:xfrm>
            <a:off x="256869" y="768607"/>
            <a:ext cx="8588476" cy="402732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0983740-24B0-4E66-8F58-610DC8D83472}"/>
              </a:ext>
            </a:extLst>
          </p:cNvPr>
          <p:cNvSpPr/>
          <p:nvPr/>
        </p:nvSpPr>
        <p:spPr>
          <a:xfrm>
            <a:off x="463345" y="4274161"/>
            <a:ext cx="8229600" cy="508479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DE89A5-3654-4D11-B20D-FD9BDF8F5F33}"/>
              </a:ext>
            </a:extLst>
          </p:cNvPr>
          <p:cNvSpPr/>
          <p:nvPr/>
        </p:nvSpPr>
        <p:spPr>
          <a:xfrm>
            <a:off x="7557319" y="1569303"/>
            <a:ext cx="1052052" cy="949857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DAB623-FEF2-4B97-946D-873A63432F14}"/>
              </a:ext>
            </a:extLst>
          </p:cNvPr>
          <p:cNvSpPr/>
          <p:nvPr/>
        </p:nvSpPr>
        <p:spPr>
          <a:xfrm>
            <a:off x="158545" y="1508721"/>
            <a:ext cx="1052052" cy="949857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5389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9183-40F6-4DE9-AFC9-92AF4786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Assumptions About Summer Setbacks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6B179-5F0C-460F-9008-F4C0FCFFC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EC4A9-8813-43F0-9638-79CDF1C9E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54510"/>
            <a:ext cx="6303531" cy="354834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AE4760B-7978-4371-89C5-CB6B00CA716B}"/>
              </a:ext>
            </a:extLst>
          </p:cNvPr>
          <p:cNvSpPr/>
          <p:nvPr/>
        </p:nvSpPr>
        <p:spPr>
          <a:xfrm>
            <a:off x="1295400" y="4188990"/>
            <a:ext cx="1981200" cy="313865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302D-3AF8-4761-9AEC-3E908ADB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Elderly Differ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66EC7A-0124-4B1C-A912-257974EF0F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E2239-E547-4CBB-AB80-92877E489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85" y="788193"/>
            <a:ext cx="7264829" cy="356711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6529624-B122-4D72-BA18-14DC19C20AAB}"/>
              </a:ext>
            </a:extLst>
          </p:cNvPr>
          <p:cNvSpPr/>
          <p:nvPr/>
        </p:nvSpPr>
        <p:spPr>
          <a:xfrm>
            <a:off x="4876800" y="2952750"/>
            <a:ext cx="3048000" cy="1066800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69B3-9D08-47A3-9852-243A41637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</a:t>
            </a:r>
            <a:r>
              <a:rPr lang="en-US" sz="2000" dirty="0"/>
              <a:t>(Single Family)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3CBA3D-97BE-4A9E-9444-42ABFB0DD8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C19221-221F-4D35-9FC8-9A0FD87B7FC6}"/>
              </a:ext>
            </a:extLst>
          </p:cNvPr>
          <p:cNvSpPr txBox="1"/>
          <p:nvPr/>
        </p:nvSpPr>
        <p:spPr>
          <a:xfrm>
            <a:off x="0" y="89535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0D4B8D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“Do you ever set your thermostat at a less than comfortable temperature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0D4B8D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during the day or at night in the winter/summer because you are trying to use less energy?”</a:t>
            </a:r>
            <a:endParaRPr lang="en-US" b="1" i="1" dirty="0">
              <a:solidFill>
                <a:srgbClr val="0D4B8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B834BB-F7EA-4F1F-80DE-B41688568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97012"/>
            <a:ext cx="6553200" cy="2593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87A0BF-0E25-4ED0-B2D1-03EF12DE2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887244"/>
            <a:ext cx="2590800" cy="40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BEAB2-31AE-4E2B-92E0-9588517C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Thermostat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4BA142-04BC-466A-8FC5-BBABB71E3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FA7A2E-024E-4A80-B791-9F83E81CA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35"/>
          <a:stretch/>
        </p:blipFill>
        <p:spPr>
          <a:xfrm>
            <a:off x="1333500" y="1490663"/>
            <a:ext cx="6477000" cy="245775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83F7ED5-6987-44A0-825A-D646D2BD3D1F}"/>
              </a:ext>
            </a:extLst>
          </p:cNvPr>
          <p:cNvGrpSpPr/>
          <p:nvPr/>
        </p:nvGrpSpPr>
        <p:grpSpPr>
          <a:xfrm>
            <a:off x="2389450" y="1581150"/>
            <a:ext cx="5906910" cy="970617"/>
            <a:chOff x="2389450" y="1581150"/>
            <a:chExt cx="5906910" cy="970617"/>
          </a:xfrm>
        </p:grpSpPr>
        <p:pic>
          <p:nvPicPr>
            <p:cNvPr id="6" name="Picture 5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C2798CDC-9A58-4586-8272-B6FECED24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t="16387" b="17692"/>
            <a:stretch/>
          </p:blipFill>
          <p:spPr>
            <a:xfrm>
              <a:off x="4724400" y="1581150"/>
              <a:ext cx="1369698" cy="902925"/>
            </a:xfrm>
            <a:prstGeom prst="rect">
              <a:avLst/>
            </a:prstGeom>
          </p:spPr>
        </p:pic>
        <p:pic>
          <p:nvPicPr>
            <p:cNvPr id="9" name="Picture 2" descr="Image result for ecobee 3 thermostat">
              <a:extLst>
                <a:ext uri="{FF2B5EF4-FFF2-40B4-BE49-F238E27FC236}">
                  <a16:creationId xmlns:a16="http://schemas.microsoft.com/office/drawing/2014/main" id="{529C2ECA-6BB6-4A52-806E-8797341A47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8872" y="1668197"/>
              <a:ext cx="826853" cy="81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oogle Nest Smart Thermostat 3rd Generation - T3007ES">
              <a:extLst>
                <a:ext uri="{FF2B5EF4-FFF2-40B4-BE49-F238E27FC236}">
                  <a16:creationId xmlns:a16="http://schemas.microsoft.com/office/drawing/2014/main" id="{2238AA57-7BA4-4A97-B888-CFC004C81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3099" y="1648842"/>
              <a:ext cx="923261" cy="902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oneywell Round Mercury-Free Thermostat Heat Only White - Jackson Systems">
              <a:extLst>
                <a:ext uri="{FF2B5EF4-FFF2-40B4-BE49-F238E27FC236}">
                  <a16:creationId xmlns:a16="http://schemas.microsoft.com/office/drawing/2014/main" id="{474BB045-F7F6-4DCA-9A32-BCA3F82D9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446" y="1618935"/>
              <a:ext cx="914401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oneywell Basic Digital Basic Schedule Programmable Thermostat Rectangle in  the Programmable Thermostats department at Lowes.com">
              <a:extLst>
                <a:ext uri="{FF2B5EF4-FFF2-40B4-BE49-F238E27FC236}">
                  <a16:creationId xmlns:a16="http://schemas.microsoft.com/office/drawing/2014/main" id="{0DA81387-1E58-494A-94AF-7D6D0F7964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8432" r="4658" b="14667"/>
            <a:stretch/>
          </p:blipFill>
          <p:spPr bwMode="auto">
            <a:xfrm>
              <a:off x="2389450" y="1627399"/>
              <a:ext cx="1279001" cy="897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D000F445-939C-46CE-BF4F-2548A7B4DA76}"/>
              </a:ext>
            </a:extLst>
          </p:cNvPr>
          <p:cNvSpPr/>
          <p:nvPr/>
        </p:nvSpPr>
        <p:spPr>
          <a:xfrm>
            <a:off x="6781800" y="2724150"/>
            <a:ext cx="1028700" cy="1295400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A2F1A-F0C1-44CF-8BB5-6C23989275A5}"/>
              </a:ext>
            </a:extLst>
          </p:cNvPr>
          <p:cNvSpPr txBox="1"/>
          <p:nvPr/>
        </p:nvSpPr>
        <p:spPr>
          <a:xfrm>
            <a:off x="2588010" y="1273827"/>
            <a:ext cx="520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Verdana Pro" panose="020B0604030504040204" pitchFamily="34" charset="0"/>
              </a:rPr>
              <a:t>Manual</a:t>
            </a:r>
            <a:r>
              <a:rPr lang="en-US" dirty="0">
                <a:latin typeface="Verdana Pro" panose="020B0604030504040204" pitchFamily="34" charset="0"/>
              </a:rPr>
              <a:t>             </a:t>
            </a:r>
            <a:r>
              <a:rPr lang="en-US" dirty="0">
                <a:solidFill>
                  <a:schemeClr val="accent5"/>
                </a:solidFill>
                <a:latin typeface="Verdana Pro" panose="020B0604030504040204" pitchFamily="34" charset="0"/>
              </a:rPr>
              <a:t>Programmable</a:t>
            </a:r>
            <a:r>
              <a:rPr lang="en-US" dirty="0">
                <a:latin typeface="Verdana Pro" panose="020B0604030504040204" pitchFamily="34" charset="0"/>
              </a:rPr>
              <a:t>  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Verdana Pro" panose="020B0604030504040204" pitchFamily="34" charset="0"/>
              </a:rPr>
              <a:t>Smart</a:t>
            </a:r>
          </a:p>
        </p:txBody>
      </p:sp>
    </p:spTree>
    <p:extLst>
      <p:ext uri="{BB962C8B-B14F-4D97-AF65-F5344CB8AC3E}">
        <p14:creationId xmlns:p14="http://schemas.microsoft.com/office/powerpoint/2010/main" val="389157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3206-F9DB-4FC2-AEEE-0C1C5D3E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Setback by Type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DF9186-1788-43EA-B636-76BE5ABC55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19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9FEADA-2991-4A77-B730-55CCEB587F49}"/>
              </a:ext>
            </a:extLst>
          </p:cNvPr>
          <p:cNvGrpSpPr/>
          <p:nvPr/>
        </p:nvGrpSpPr>
        <p:grpSpPr>
          <a:xfrm>
            <a:off x="2389450" y="1581150"/>
            <a:ext cx="5906910" cy="970617"/>
            <a:chOff x="2389450" y="1581150"/>
            <a:chExt cx="5906910" cy="970617"/>
          </a:xfrm>
        </p:grpSpPr>
        <p:pic>
          <p:nvPicPr>
            <p:cNvPr id="5" name="Picture 4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4BBD3036-793A-4022-AC33-8E9F27278B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t="16387" b="17692"/>
            <a:stretch/>
          </p:blipFill>
          <p:spPr>
            <a:xfrm>
              <a:off x="4724400" y="1581150"/>
              <a:ext cx="1369698" cy="902925"/>
            </a:xfrm>
            <a:prstGeom prst="rect">
              <a:avLst/>
            </a:prstGeom>
          </p:spPr>
        </p:pic>
        <p:pic>
          <p:nvPicPr>
            <p:cNvPr id="6" name="Picture 2" descr="Image result for ecobee 3 thermostat">
              <a:extLst>
                <a:ext uri="{FF2B5EF4-FFF2-40B4-BE49-F238E27FC236}">
                  <a16:creationId xmlns:a16="http://schemas.microsoft.com/office/drawing/2014/main" id="{ADA460A9-92C3-41E1-A3DF-7DAAA5CF0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8872" y="1668197"/>
              <a:ext cx="826853" cy="81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Google Nest Smart Thermostat 3rd Generation - T3007ES">
              <a:extLst>
                <a:ext uri="{FF2B5EF4-FFF2-40B4-BE49-F238E27FC236}">
                  <a16:creationId xmlns:a16="http://schemas.microsoft.com/office/drawing/2014/main" id="{33CA41AE-03E2-441E-8447-4A100B483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3099" y="1648842"/>
              <a:ext cx="923261" cy="902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oneywell Round Mercury-Free Thermostat Heat Only White - Jackson Systems">
              <a:extLst>
                <a:ext uri="{FF2B5EF4-FFF2-40B4-BE49-F238E27FC236}">
                  <a16:creationId xmlns:a16="http://schemas.microsoft.com/office/drawing/2014/main" id="{0111E6ED-DA85-4018-93B2-58C4F58FF1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446" y="1618935"/>
              <a:ext cx="914401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oneywell Basic Digital Basic Schedule Programmable Thermostat Rectangle in  the Programmable Thermostats department at Lowes.com">
              <a:extLst>
                <a:ext uri="{FF2B5EF4-FFF2-40B4-BE49-F238E27FC236}">
                  <a16:creationId xmlns:a16="http://schemas.microsoft.com/office/drawing/2014/main" id="{7403ACE7-AA3B-4E1A-B57D-0A14595C79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8432" r="4658" b="14667"/>
            <a:stretch/>
          </p:blipFill>
          <p:spPr bwMode="auto">
            <a:xfrm>
              <a:off x="2389450" y="1627399"/>
              <a:ext cx="1279001" cy="897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42545CA-50EA-4085-B30A-72789A7B9994}"/>
              </a:ext>
            </a:extLst>
          </p:cNvPr>
          <p:cNvSpPr txBox="1"/>
          <p:nvPr/>
        </p:nvSpPr>
        <p:spPr>
          <a:xfrm>
            <a:off x="2588010" y="1273827"/>
            <a:ext cx="520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Verdana Pro" panose="020B0604030504040204" pitchFamily="34" charset="0"/>
              </a:rPr>
              <a:t>Manual</a:t>
            </a:r>
            <a:r>
              <a:rPr lang="en-US" dirty="0">
                <a:latin typeface="Verdana Pro" panose="020B0604030504040204" pitchFamily="34" charset="0"/>
              </a:rPr>
              <a:t>             </a:t>
            </a:r>
            <a:r>
              <a:rPr lang="en-US" dirty="0">
                <a:solidFill>
                  <a:schemeClr val="accent5"/>
                </a:solidFill>
                <a:latin typeface="Verdana Pro" panose="020B0604030504040204" pitchFamily="34" charset="0"/>
              </a:rPr>
              <a:t>Programmable</a:t>
            </a:r>
            <a:r>
              <a:rPr lang="en-US" dirty="0">
                <a:latin typeface="Verdana Pro" panose="020B0604030504040204" pitchFamily="34" charset="0"/>
              </a:rPr>
              <a:t>  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Verdana Pro" panose="020B0604030504040204" pitchFamily="34" charset="0"/>
              </a:rPr>
              <a:t>Smart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48F7E-9FA1-4119-B578-52CB4ACD9F97}"/>
              </a:ext>
            </a:extLst>
          </p:cNvPr>
          <p:cNvSpPr txBox="1"/>
          <p:nvPr/>
        </p:nvSpPr>
        <p:spPr>
          <a:xfrm>
            <a:off x="304800" y="2615533"/>
            <a:ext cx="2819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cs typeface="Segoe UI Light" panose="020B0502040204020203" pitchFamily="34" charset="0"/>
              </a:rPr>
              <a:t>WINTER:  </a:t>
            </a:r>
            <a:r>
              <a:rPr lang="en-US" sz="1400" b="0" dirty="0">
                <a:solidFill>
                  <a:srgbClr val="0070C0"/>
                </a:solidFill>
                <a:effectLst/>
                <a:latin typeface="Arial Narrow" panose="020B0606020202030204" pitchFamily="34" charset="0"/>
                <a:cs typeface="Segoe UI Light" panose="020B0502040204020203" pitchFamily="34" charset="0"/>
              </a:rPr>
              <a:t>Do you set your heating at a lower, colder temperature when no one is at home during the day in the winter? </a:t>
            </a:r>
            <a:endParaRPr lang="en-US" sz="1400" b="0" dirty="0">
              <a:solidFill>
                <a:srgbClr val="0070C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80F4C7-160D-440C-8503-305C62D31A12}"/>
              </a:ext>
            </a:extLst>
          </p:cNvPr>
          <p:cNvSpPr txBox="1"/>
          <p:nvPr/>
        </p:nvSpPr>
        <p:spPr>
          <a:xfrm>
            <a:off x="311552" y="3409318"/>
            <a:ext cx="2819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cs typeface="Segoe UI Light" panose="020B0502040204020203" pitchFamily="34" charset="0"/>
              </a:rPr>
              <a:t>SUMMER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Segoe UI Light" panose="020B0502040204020203" pitchFamily="34" charset="0"/>
              </a:rPr>
              <a:t>: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Segoe UI Light" panose="020B0502040204020203" pitchFamily="34" charset="0"/>
              </a:rPr>
              <a:t>  Do you set your AC at a higher, warmer temperature when no one is at home during the day in the summer? 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766B36-B359-4AD0-967F-404530C65817}"/>
              </a:ext>
            </a:extLst>
          </p:cNvPr>
          <p:cNvSpPr txBox="1"/>
          <p:nvPr/>
        </p:nvSpPr>
        <p:spPr>
          <a:xfrm>
            <a:off x="3176575" y="2878442"/>
            <a:ext cx="668773" cy="3077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6BABF1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51%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D9D436-4379-4BCE-91DA-313351379E37}"/>
              </a:ext>
            </a:extLst>
          </p:cNvPr>
          <p:cNvSpPr txBox="1"/>
          <p:nvPr/>
        </p:nvSpPr>
        <p:spPr>
          <a:xfrm>
            <a:off x="3176575" y="3653245"/>
            <a:ext cx="668773" cy="3077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18%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A1B1EE-1B85-4A75-A338-99C8B1CC8458}"/>
              </a:ext>
            </a:extLst>
          </p:cNvPr>
          <p:cNvSpPr txBox="1"/>
          <p:nvPr/>
        </p:nvSpPr>
        <p:spPr>
          <a:xfrm>
            <a:off x="7031338" y="2873659"/>
            <a:ext cx="668773" cy="3077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6BABF1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71%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EA2383-5B8F-4BDF-BE4D-D0F1F27D0793}"/>
              </a:ext>
            </a:extLst>
          </p:cNvPr>
          <p:cNvSpPr txBox="1"/>
          <p:nvPr/>
        </p:nvSpPr>
        <p:spPr>
          <a:xfrm>
            <a:off x="7031339" y="3646138"/>
            <a:ext cx="668773" cy="3077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36%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812FE4-1C47-47A2-BB89-AF037F53DEE0}"/>
              </a:ext>
            </a:extLst>
          </p:cNvPr>
          <p:cNvSpPr txBox="1"/>
          <p:nvPr/>
        </p:nvSpPr>
        <p:spPr>
          <a:xfrm>
            <a:off x="5088327" y="2897523"/>
            <a:ext cx="668773" cy="3077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6BABF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59%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DD5F91-A31F-45CD-9DC7-79C1126C8535}"/>
              </a:ext>
            </a:extLst>
          </p:cNvPr>
          <p:cNvSpPr txBox="1"/>
          <p:nvPr/>
        </p:nvSpPr>
        <p:spPr>
          <a:xfrm>
            <a:off x="5088327" y="3653245"/>
            <a:ext cx="668773" cy="3077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38%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52B294-807A-4558-8371-064ADAF7D6ED}"/>
              </a:ext>
            </a:extLst>
          </p:cNvPr>
          <p:cNvSpPr/>
          <p:nvPr/>
        </p:nvSpPr>
        <p:spPr>
          <a:xfrm>
            <a:off x="2912287" y="2636067"/>
            <a:ext cx="1197347" cy="1579883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14E4C0C-68A3-4528-98F1-F865F2DF108B}"/>
              </a:ext>
            </a:extLst>
          </p:cNvPr>
          <p:cNvSpPr/>
          <p:nvPr/>
        </p:nvSpPr>
        <p:spPr>
          <a:xfrm>
            <a:off x="6735793" y="2615302"/>
            <a:ext cx="1197347" cy="1579883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26A7EB6-785A-4E71-B3E2-D64EBAEC1810}"/>
              </a:ext>
            </a:extLst>
          </p:cNvPr>
          <p:cNvSpPr/>
          <p:nvPr/>
        </p:nvSpPr>
        <p:spPr>
          <a:xfrm>
            <a:off x="4810575" y="2636067"/>
            <a:ext cx="3122565" cy="796792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D4B90F1-23DD-4B95-841B-901995A0C05A}"/>
              </a:ext>
            </a:extLst>
          </p:cNvPr>
          <p:cNvSpPr/>
          <p:nvPr/>
        </p:nvSpPr>
        <p:spPr>
          <a:xfrm>
            <a:off x="2890485" y="3409318"/>
            <a:ext cx="3122565" cy="796792"/>
          </a:xfrm>
          <a:prstGeom prst="ellipse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A2F5F20-68F0-4547-9531-65CAA6592E42}"/>
              </a:ext>
            </a:extLst>
          </p:cNvPr>
          <p:cNvGrpSpPr>
            <a:grpSpLocks noChangeAspect="1"/>
          </p:cNvGrpSpPr>
          <p:nvPr/>
        </p:nvGrpSpPr>
        <p:grpSpPr>
          <a:xfrm>
            <a:off x="251373" y="1438790"/>
            <a:ext cx="8641253" cy="2265920"/>
            <a:chOff x="82552" y="2002181"/>
            <a:chExt cx="12063901" cy="3163411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B7CF1F9-BAA9-4769-8C2A-9670D1D8B3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19" b="47067"/>
            <a:stretch/>
          </p:blipFill>
          <p:spPr>
            <a:xfrm>
              <a:off x="5705475" y="4186243"/>
              <a:ext cx="940239" cy="924514"/>
            </a:xfrm>
            <a:prstGeom prst="rect">
              <a:avLst/>
            </a:prstGeom>
          </p:spPr>
        </p:pic>
        <p:sp>
          <p:nvSpPr>
            <p:cNvPr id="51" name="Flowchart: Decision 50">
              <a:extLst>
                <a:ext uri="{FF2B5EF4-FFF2-40B4-BE49-F238E27FC236}">
                  <a16:creationId xmlns:a16="http://schemas.microsoft.com/office/drawing/2014/main" id="{43AABC95-3D13-401E-BAEB-754BFF2C9E74}"/>
                </a:ext>
              </a:extLst>
            </p:cNvPr>
            <p:cNvSpPr/>
            <p:nvPr/>
          </p:nvSpPr>
          <p:spPr>
            <a:xfrm>
              <a:off x="82552" y="2002181"/>
              <a:ext cx="2423793" cy="2584898"/>
            </a:xfrm>
            <a:prstGeom prst="flowChartDecision">
              <a:avLst/>
            </a:prstGeom>
            <a:solidFill>
              <a:srgbClr val="B4DCFA">
                <a:lumMod val="50000"/>
              </a:srgbClr>
            </a:solidFill>
            <a:ln w="12700" cap="flat" cmpd="sng" algn="ctr">
              <a:solidFill>
                <a:srgbClr val="4E67C8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0944A68-0EAB-4499-9A97-13111641537B}"/>
                </a:ext>
              </a:extLst>
            </p:cNvPr>
            <p:cNvSpPr txBox="1"/>
            <p:nvPr/>
          </p:nvSpPr>
          <p:spPr>
            <a:xfrm>
              <a:off x="199810" y="3116313"/>
              <a:ext cx="6183744" cy="5156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Introduction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3" name="Flowchart: Decision 52">
              <a:extLst>
                <a:ext uri="{FF2B5EF4-FFF2-40B4-BE49-F238E27FC236}">
                  <a16:creationId xmlns:a16="http://schemas.microsoft.com/office/drawing/2014/main" id="{8C965F1C-DBA9-451D-9017-8DFCBC6346A8}"/>
                </a:ext>
              </a:extLst>
            </p:cNvPr>
            <p:cNvSpPr/>
            <p:nvPr/>
          </p:nvSpPr>
          <p:spPr>
            <a:xfrm>
              <a:off x="1937478" y="2066357"/>
              <a:ext cx="2423160" cy="2584898"/>
            </a:xfrm>
            <a:prstGeom prst="flowChartDecision">
              <a:avLst/>
            </a:prstGeom>
            <a:solidFill>
              <a:srgbClr val="B4DCFA">
                <a:lumMod val="75000"/>
              </a:srgbClr>
            </a:solidFill>
            <a:ln w="12700" cap="flat" cmpd="sng" algn="ctr">
              <a:solidFill>
                <a:srgbClr val="5ECCF3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FE5889-083A-468A-83A9-E00EE4595185}"/>
                </a:ext>
              </a:extLst>
            </p:cNvPr>
            <p:cNvSpPr txBox="1"/>
            <p:nvPr/>
          </p:nvSpPr>
          <p:spPr>
            <a:xfrm>
              <a:off x="2065196" y="3167368"/>
              <a:ext cx="6183744" cy="5156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Methodology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5" name="Flowchart: Decision 54">
              <a:extLst>
                <a:ext uri="{FF2B5EF4-FFF2-40B4-BE49-F238E27FC236}">
                  <a16:creationId xmlns:a16="http://schemas.microsoft.com/office/drawing/2014/main" id="{794CC66A-6DA6-49A9-91CB-1A37ABCA54F6}"/>
                </a:ext>
              </a:extLst>
            </p:cNvPr>
            <p:cNvSpPr/>
            <p:nvPr/>
          </p:nvSpPr>
          <p:spPr>
            <a:xfrm>
              <a:off x="3796098" y="2132706"/>
              <a:ext cx="2423160" cy="2584898"/>
            </a:xfrm>
            <a:prstGeom prst="flowChartDecision">
              <a:avLst/>
            </a:prstGeom>
            <a:solidFill>
              <a:srgbClr val="B4DCFA"/>
            </a:solidFill>
            <a:ln w="12700" cap="flat" cmpd="sng" algn="ctr">
              <a:solidFill>
                <a:srgbClr val="5ECCF3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F34116C-4794-470A-A917-1A831800917B}"/>
                </a:ext>
              </a:extLst>
            </p:cNvPr>
            <p:cNvSpPr txBox="1"/>
            <p:nvPr/>
          </p:nvSpPr>
          <p:spPr>
            <a:xfrm>
              <a:off x="3914423" y="3073577"/>
              <a:ext cx="1980770" cy="902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Thermostat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Settings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7" name="Flowchart: Decision 56">
              <a:extLst>
                <a:ext uri="{FF2B5EF4-FFF2-40B4-BE49-F238E27FC236}">
                  <a16:creationId xmlns:a16="http://schemas.microsoft.com/office/drawing/2014/main" id="{68EEE33B-BA88-41EC-B966-AC6A49ADE389}"/>
                </a:ext>
              </a:extLst>
            </p:cNvPr>
            <p:cNvSpPr/>
            <p:nvPr/>
          </p:nvSpPr>
          <p:spPr>
            <a:xfrm>
              <a:off x="5660464" y="2199056"/>
              <a:ext cx="2423160" cy="2584898"/>
            </a:xfrm>
            <a:prstGeom prst="flowChartDecision">
              <a:avLst/>
            </a:prstGeom>
            <a:solidFill>
              <a:srgbClr val="5ECCF3">
                <a:lumMod val="40000"/>
                <a:lumOff val="60000"/>
              </a:srgbClr>
            </a:solidFill>
            <a:ln w="12700" cap="flat" cmpd="sng" algn="ctr">
              <a:solidFill>
                <a:srgbClr val="5ECCF3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CAC7B37-9305-4190-B5B4-93FAD76E22DC}"/>
                </a:ext>
              </a:extLst>
            </p:cNvPr>
            <p:cNvSpPr txBox="1"/>
            <p:nvPr/>
          </p:nvSpPr>
          <p:spPr>
            <a:xfrm>
              <a:off x="5890287" y="3121052"/>
              <a:ext cx="1980770" cy="902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Temperature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Setbacks</a:t>
              </a:r>
            </a:p>
          </p:txBody>
        </p:sp>
        <p:sp>
          <p:nvSpPr>
            <p:cNvPr id="59" name="Flowchart: Decision 58">
              <a:extLst>
                <a:ext uri="{FF2B5EF4-FFF2-40B4-BE49-F238E27FC236}">
                  <a16:creationId xmlns:a16="http://schemas.microsoft.com/office/drawing/2014/main" id="{A84B7DFC-34C7-4871-9C44-43DBC1641A5D}"/>
                </a:ext>
              </a:extLst>
            </p:cNvPr>
            <p:cNvSpPr/>
            <p:nvPr/>
          </p:nvSpPr>
          <p:spPr>
            <a:xfrm>
              <a:off x="7630104" y="2263232"/>
              <a:ext cx="2423160" cy="2584898"/>
            </a:xfrm>
            <a:prstGeom prst="flowChartDecision">
              <a:avLst/>
            </a:prstGeom>
            <a:solidFill>
              <a:srgbClr val="E3F6FD"/>
            </a:solidFill>
            <a:ln w="12700" cap="flat" cmpd="sng" algn="ctr">
              <a:solidFill>
                <a:srgbClr val="5ECCF3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0" name="Flowchart: Decision 59">
              <a:extLst>
                <a:ext uri="{FF2B5EF4-FFF2-40B4-BE49-F238E27FC236}">
                  <a16:creationId xmlns:a16="http://schemas.microsoft.com/office/drawing/2014/main" id="{EB7C32C3-2E3C-453A-A0ED-0D997E7CEA06}"/>
                </a:ext>
              </a:extLst>
            </p:cNvPr>
            <p:cNvSpPr/>
            <p:nvPr/>
          </p:nvSpPr>
          <p:spPr>
            <a:xfrm>
              <a:off x="9723293" y="2199056"/>
              <a:ext cx="2423160" cy="2584898"/>
            </a:xfrm>
            <a:prstGeom prst="flowChartDecision">
              <a:avLst/>
            </a:prstGeom>
            <a:solidFill>
              <a:srgbClr val="F8FCFE"/>
            </a:solidFill>
            <a:ln w="12700" cap="flat" cmpd="sng" algn="ctr">
              <a:solidFill>
                <a:srgbClr val="5ECCF3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09CE9EB-EFBA-42BC-9AC7-6E1326A7EC7A}"/>
                </a:ext>
              </a:extLst>
            </p:cNvPr>
            <p:cNvSpPr txBox="1"/>
            <p:nvPr/>
          </p:nvSpPr>
          <p:spPr>
            <a:xfrm>
              <a:off x="7831569" y="3211442"/>
              <a:ext cx="1980770" cy="902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Thermostat Types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5BB6249-F3B9-4C5D-BA16-09CF733AAB77}"/>
                </a:ext>
              </a:extLst>
            </p:cNvPr>
            <p:cNvSpPr txBox="1"/>
            <p:nvPr/>
          </p:nvSpPr>
          <p:spPr>
            <a:xfrm>
              <a:off x="9764915" y="3316368"/>
              <a:ext cx="2381538" cy="4726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Recommendations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2E51988-E63C-462A-9834-D11EA2820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6" r="78854" b="46957"/>
            <a:stretch/>
          </p:blipFill>
          <p:spPr>
            <a:xfrm>
              <a:off x="328029" y="4083501"/>
              <a:ext cx="727421" cy="992368"/>
            </a:xfrm>
            <a:prstGeom prst="rect">
              <a:avLst/>
            </a:prstGeom>
          </p:spPr>
        </p:pic>
        <p:pic>
          <p:nvPicPr>
            <p:cNvPr id="64" name="Picture 63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7075F511-D71F-47E6-BCE6-3C41DD6B2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" t="-5139" r="76643" b="47989"/>
            <a:stretch/>
          </p:blipFill>
          <p:spPr>
            <a:xfrm>
              <a:off x="2060540" y="4016745"/>
              <a:ext cx="826497" cy="1148847"/>
            </a:xfrm>
            <a:prstGeom prst="rect">
              <a:avLst/>
            </a:prstGeom>
          </p:spPr>
        </p:pic>
        <p:pic>
          <p:nvPicPr>
            <p:cNvPr id="65" name="Picture 64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2E0F2E2A-93F5-4D68-B098-6790E5849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654" b="47981"/>
            <a:stretch/>
          </p:blipFill>
          <p:spPr>
            <a:xfrm>
              <a:off x="3916587" y="4193520"/>
              <a:ext cx="752252" cy="904116"/>
            </a:xfrm>
            <a:prstGeom prst="rect">
              <a:avLst/>
            </a:prstGeom>
            <a:ln w="28575">
              <a:solidFill>
                <a:srgbClr val="212745"/>
              </a:solidFill>
            </a:ln>
          </p:spPr>
        </p:pic>
        <p:pic>
          <p:nvPicPr>
            <p:cNvPr id="67" name="Picture 6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450A424-D3A4-4C97-8D29-AD1AA601AF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469" b="48725"/>
            <a:stretch/>
          </p:blipFill>
          <p:spPr>
            <a:xfrm>
              <a:off x="7825072" y="4302393"/>
              <a:ext cx="776800" cy="758671"/>
            </a:xfrm>
            <a:prstGeom prst="rect">
              <a:avLst/>
            </a:prstGeom>
          </p:spPr>
        </p:pic>
        <p:pic>
          <p:nvPicPr>
            <p:cNvPr id="66" name="Picture 6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0E208F1-1AD2-4EFE-8AF8-4551568ECC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74" t="119" r="69814" b="47862"/>
            <a:stretch/>
          </p:blipFill>
          <p:spPr>
            <a:xfrm>
              <a:off x="9781230" y="4200842"/>
              <a:ext cx="977334" cy="93578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4C9895-1695-462C-9D90-8B6D4C72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633C6-D10C-4EDA-BA16-D8365A836C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4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F6CC0-17E8-49F4-8603-EA414FD91D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20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9D21B2-05EA-4392-84C0-816CF7F3D1F6}"/>
              </a:ext>
            </a:extLst>
          </p:cNvPr>
          <p:cNvGrpSpPr>
            <a:grpSpLocks noChangeAspect="1"/>
          </p:cNvGrpSpPr>
          <p:nvPr/>
        </p:nvGrpSpPr>
        <p:grpSpPr>
          <a:xfrm>
            <a:off x="1143000" y="1123950"/>
            <a:ext cx="2550398" cy="3444874"/>
            <a:chOff x="390526" y="329814"/>
            <a:chExt cx="4830763" cy="6525009"/>
          </a:xfrm>
        </p:grpSpPr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5492674-7206-4344-8651-39B28B9659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42" r="61136" b="23014"/>
            <a:stretch/>
          </p:blipFill>
          <p:spPr>
            <a:xfrm>
              <a:off x="390526" y="329814"/>
              <a:ext cx="2743200" cy="2435601"/>
            </a:xfrm>
            <a:prstGeom prst="rect">
              <a:avLst/>
            </a:prstGeom>
          </p:spPr>
        </p:pic>
        <p:pic>
          <p:nvPicPr>
            <p:cNvPr id="11" name="Picture 10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F3FA2F75-D5B7-4BA8-A46F-ED7EEA3C3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81" t="25897" r="22759" b="23315"/>
            <a:stretch/>
          </p:blipFill>
          <p:spPr>
            <a:xfrm>
              <a:off x="816769" y="2582464"/>
              <a:ext cx="3894138" cy="1998664"/>
            </a:xfrm>
            <a:prstGeom prst="rect">
              <a:avLst/>
            </a:prstGeom>
          </p:spPr>
        </p:pic>
        <p:pic>
          <p:nvPicPr>
            <p:cNvPr id="12" name="Picture 11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E609BFBD-1CF9-47EF-ABF8-D7D5801D04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7" t="8317" r="23488" b="27084"/>
            <a:stretch/>
          </p:blipFill>
          <p:spPr>
            <a:xfrm>
              <a:off x="700012" y="3532185"/>
              <a:ext cx="4521277" cy="3322638"/>
            </a:xfrm>
            <a:prstGeom prst="rect">
              <a:avLst/>
            </a:prstGeom>
          </p:spPr>
        </p:pic>
        <p:pic>
          <p:nvPicPr>
            <p:cNvPr id="13" name="Picture 12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4B09958-9D5E-42AE-9411-BB8416535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93" t="23334" r="33698" b="22623"/>
            <a:stretch/>
          </p:blipFill>
          <p:spPr>
            <a:xfrm>
              <a:off x="2790240" y="401889"/>
              <a:ext cx="1734137" cy="1652054"/>
            </a:xfrm>
            <a:prstGeom prst="rect">
              <a:avLst/>
            </a:prstGeom>
          </p:spPr>
        </p:pic>
      </p:grpSp>
      <p:sp>
        <p:nvSpPr>
          <p:cNvPr id="15" name="Rectangle 44">
            <a:extLst>
              <a:ext uri="{FF2B5EF4-FFF2-40B4-BE49-F238E27FC236}">
                <a16:creationId xmlns:a16="http://schemas.microsoft.com/office/drawing/2014/main" id="{8C76DAA2-9F5E-4A15-991D-201CF6FF42AD}"/>
              </a:ext>
            </a:extLst>
          </p:cNvPr>
          <p:cNvSpPr txBox="1">
            <a:spLocks noChangeArrowheads="1"/>
          </p:cNvSpPr>
          <p:nvPr/>
        </p:nvSpPr>
        <p:spPr>
          <a:xfrm>
            <a:off x="4114800" y="1908968"/>
            <a:ext cx="449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Recommendations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96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2C47-109E-4429-9C4A-A9C08D92F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Recommendations:  Setpoints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1FDD5F-2CD4-458D-9542-CEBE1225A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8000" y="4754562"/>
            <a:ext cx="2133600" cy="274637"/>
          </a:xfrm>
        </p:spPr>
        <p:txBody>
          <a:bodyPr/>
          <a:lstStyle/>
          <a:p>
            <a:fld id="{A7ABDCB2-A076-499E-A6F8-1555451072DA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99E7C-34F5-4227-9DB5-11D0B1B9BFF1}"/>
              </a:ext>
            </a:extLst>
          </p:cNvPr>
          <p:cNvSpPr txBox="1"/>
          <p:nvPr/>
        </p:nvSpPr>
        <p:spPr>
          <a:xfrm>
            <a:off x="-11349" y="1047750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Different protocols recommended for elderly and non-elderly households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AD84F-3E9F-4EC4-880D-4B5BE28A972A}"/>
              </a:ext>
            </a:extLst>
          </p:cNvPr>
          <p:cNvSpPr txBox="1"/>
          <p:nvPr/>
        </p:nvSpPr>
        <p:spPr>
          <a:xfrm>
            <a:off x="609600" y="1663988"/>
            <a:ext cx="3372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Non-Elderly Households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E4C8E1-6E45-4A90-8158-53648AA4C128}"/>
              </a:ext>
            </a:extLst>
          </p:cNvPr>
          <p:cNvSpPr txBox="1"/>
          <p:nvPr/>
        </p:nvSpPr>
        <p:spPr>
          <a:xfrm>
            <a:off x="4544437" y="1663988"/>
            <a:ext cx="3829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D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Elderly Member Households </a:t>
            </a:r>
            <a:endParaRPr lang="en-US" sz="1800" b="1" dirty="0">
              <a:solidFill>
                <a:srgbClr val="0D4B8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D00C96-0D9D-4BCE-A35E-4DFFA2590D3F}"/>
              </a:ext>
            </a:extLst>
          </p:cNvPr>
          <p:cNvSpPr txBox="1"/>
          <p:nvPr/>
        </p:nvSpPr>
        <p:spPr>
          <a:xfrm>
            <a:off x="-152400" y="2067772"/>
            <a:ext cx="4610910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1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Setback Opportunity Periods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69º day setting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66° night setting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66° away setting (discuss)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74º day setting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72º night setting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76º away setting (discuss)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AC4455-6D38-4BA3-8F7A-D4D01538E214}"/>
              </a:ext>
            </a:extLst>
          </p:cNvPr>
          <p:cNvSpPr txBox="1"/>
          <p:nvPr/>
        </p:nvSpPr>
        <p:spPr>
          <a:xfrm>
            <a:off x="4343400" y="2067772"/>
            <a:ext cx="38294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1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Pre-determined Setbacks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Winter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70º default setting 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Summer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73º default setting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5A3603-455A-4D0F-98A2-978A1877CB46}"/>
              </a:ext>
            </a:extLst>
          </p:cNvPr>
          <p:cNvSpPr txBox="1"/>
          <p:nvPr/>
        </p:nvSpPr>
        <p:spPr>
          <a:xfrm>
            <a:off x="4395010" y="3694526"/>
            <a:ext cx="4447163" cy="954107"/>
          </a:xfrm>
          <a:prstGeom prst="rect">
            <a:avLst/>
          </a:prstGeom>
          <a:gradFill rotWithShape="1">
            <a:gsLst>
              <a:gs pos="0">
                <a:srgbClr val="5ECCF3">
                  <a:lumMod val="110000"/>
                  <a:satMod val="105000"/>
                  <a:tint val="67000"/>
                </a:srgbClr>
              </a:gs>
              <a:gs pos="50000">
                <a:srgbClr val="5ECCF3">
                  <a:lumMod val="105000"/>
                  <a:satMod val="103000"/>
                  <a:tint val="73000"/>
                </a:srgbClr>
              </a:gs>
              <a:gs pos="100000">
                <a:srgbClr val="5ECCF3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ECCF3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  <a:t>Direct resident interaction is preferred.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  <a:t>Education is important.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  <a:t>Provide documentation &amp; support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410971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E76A-5E5F-4DC6-97F6-DA3AB01A0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Recommendations:  Baseline Behavior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868232-F4C2-418C-AC43-22FF1E6417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D0E86-60A0-4AE9-8968-4B4B84AD9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42951"/>
            <a:ext cx="8686800" cy="331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B09A-0978-41CA-AE8C-4BCEE3E1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Recommendations:  Smart Thermostats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B02370-5AA7-43C1-8309-FBF4AB821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23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A6A9B4-BEEF-4A99-81E9-23FC3795A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75327"/>
            <a:ext cx="8077200" cy="35722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B3646F-BFF0-464D-A281-90C7D2D14F7B}"/>
              </a:ext>
            </a:extLst>
          </p:cNvPr>
          <p:cNvSpPr txBox="1"/>
          <p:nvPr/>
        </p:nvSpPr>
        <p:spPr>
          <a:xfrm>
            <a:off x="4482829" y="3059281"/>
            <a:ext cx="3749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  <a:ea typeface="Verdana" panose="020B0604030504040204" pitchFamily="34" charset="0"/>
              </a:rPr>
              <a:t>Some smart thermostats can adjust based on occupancy awareness.</a:t>
            </a: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CF85F9-1BD1-4549-A677-631151695C9D}"/>
              </a:ext>
            </a:extLst>
          </p:cNvPr>
          <p:cNvSpPr txBox="1"/>
          <p:nvPr/>
        </p:nvSpPr>
        <p:spPr>
          <a:xfrm>
            <a:off x="4495801" y="3872319"/>
            <a:ext cx="403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  <a:ea typeface="Verdana" panose="020B0604030504040204" pitchFamily="34" charset="0"/>
              </a:rPr>
              <a:t>But geofencing may be less effective than device integrated (“on-board”) sensors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1A3D3F-8DB6-439B-BAF4-18FD6F3E95E2}"/>
              </a:ext>
            </a:extLst>
          </p:cNvPr>
          <p:cNvSpPr txBox="1"/>
          <p:nvPr/>
        </p:nvSpPr>
        <p:spPr>
          <a:xfrm>
            <a:off x="4482830" y="1380978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  <a:ea typeface="Verdana" panose="020B0604030504040204" pitchFamily="34" charset="0"/>
              </a:rPr>
              <a:t>Smart thermostats provide good opportunity for energy savings.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  <a:ea typeface="Verdana" panose="020B0604030504040204" pitchFamily="34" charset="0"/>
              </a:rPr>
              <a:t>Low penetration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  <a:ea typeface="Verdana" panose="020B0604030504040204" pitchFamily="34" charset="0"/>
              </a:rPr>
              <a:t>Many do not setback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  <a:ea typeface="Verdana" panose="020B0604030504040204" pitchFamily="34" charset="0"/>
              </a:rPr>
              <a:t>Those who do setback, often manual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762702-F959-446C-B18C-0F9CE1AF9B58}"/>
              </a:ext>
            </a:extLst>
          </p:cNvPr>
          <p:cNvSpPr txBox="1"/>
          <p:nvPr/>
        </p:nvSpPr>
        <p:spPr>
          <a:xfrm>
            <a:off x="4572000" y="1135222"/>
            <a:ext cx="367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Energy Savings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B68874-BA83-422B-97D9-966C5CE3051C}"/>
              </a:ext>
            </a:extLst>
          </p:cNvPr>
          <p:cNvSpPr txBox="1"/>
          <p:nvPr/>
        </p:nvSpPr>
        <p:spPr>
          <a:xfrm>
            <a:off x="4559029" y="2806588"/>
            <a:ext cx="367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Occupancy Sensors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44CD1B-D73E-4DC3-8E11-F96D0454ADC5}"/>
              </a:ext>
            </a:extLst>
          </p:cNvPr>
          <p:cNvSpPr txBox="1"/>
          <p:nvPr/>
        </p:nvSpPr>
        <p:spPr>
          <a:xfrm>
            <a:off x="4572000" y="3604693"/>
            <a:ext cx="367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Apps Not Often Used</a:t>
            </a:r>
          </a:p>
        </p:txBody>
      </p:sp>
    </p:spTree>
    <p:extLst>
      <p:ext uri="{BB962C8B-B14F-4D97-AF65-F5344CB8AC3E}">
        <p14:creationId xmlns:p14="http://schemas.microsoft.com/office/powerpoint/2010/main" val="40550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5A38-8011-425F-BD71-5691BED23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5340E4-4DDF-42E8-9A03-5E724C977F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24</a:t>
            </a:fld>
            <a:endParaRPr lang="en-US"/>
          </a:p>
        </p:txBody>
      </p:sp>
      <p:pic>
        <p:nvPicPr>
          <p:cNvPr id="8196" name="Picture 4" descr="How To Ask Questions Effectively. When we have a question, our first… | by  Soundarya Balasubramani | Agile Insider | Medium">
            <a:extLst>
              <a:ext uri="{FF2B5EF4-FFF2-40B4-BE49-F238E27FC236}">
                <a16:creationId xmlns:a16="http://schemas.microsoft.com/office/drawing/2014/main" id="{35392B2C-5312-44D8-B62B-F11F96303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33" y="1276350"/>
            <a:ext cx="5945733" cy="243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3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D920241-43B8-D14D-8A6D-DC7CD8A0F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" y="-281258"/>
            <a:ext cx="9143680" cy="26497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B43B497-C4E6-EC47-9DB3-674B5C0E94E6}"/>
              </a:ext>
            </a:extLst>
          </p:cNvPr>
          <p:cNvSpPr/>
          <p:nvPr/>
        </p:nvSpPr>
        <p:spPr>
          <a:xfrm>
            <a:off x="320" y="1941368"/>
            <a:ext cx="9143680" cy="32021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3" b="0" i="0" u="none" strike="noStrike" kern="1200" cap="none" spc="0" normalizeH="0" baseline="0" noProof="0" dirty="0">
              <a:ln>
                <a:noFill/>
              </a:ln>
              <a:solidFill>
                <a:srgbClr val="004063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5D8AAF-53E0-4CC9-91A9-84958269E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" y="2493309"/>
            <a:ext cx="9143680" cy="406452"/>
          </a:xfrm>
        </p:spPr>
        <p:txBody>
          <a:bodyPr/>
          <a:lstStyle/>
          <a:p>
            <a:pPr algn="ctr"/>
            <a:r>
              <a:rPr lang="en-US" sz="2000" dirty="0"/>
              <a:t>Smart Thermostats – Opportunities &amp; Challenges</a:t>
            </a:r>
          </a:p>
        </p:txBody>
      </p:sp>
      <p:pic>
        <p:nvPicPr>
          <p:cNvPr id="16" name="Picture 15" descr="A picture containing text, sign, yellow&#10;&#10;Description automatically generated">
            <a:extLst>
              <a:ext uri="{FF2B5EF4-FFF2-40B4-BE49-F238E27FC236}">
                <a16:creationId xmlns:a16="http://schemas.microsoft.com/office/drawing/2014/main" id="{AF426022-9DAB-E74E-A568-C7F529D376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" y="1094981"/>
            <a:ext cx="3162233" cy="1398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B514DF-3A3F-7E40-BAF3-5CCD3AD2F821}"/>
              </a:ext>
            </a:extLst>
          </p:cNvPr>
          <p:cNvSpPr txBox="1"/>
          <p:nvPr/>
        </p:nvSpPr>
        <p:spPr>
          <a:xfrm>
            <a:off x="5826104" y="-34970"/>
            <a:ext cx="3151747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April 11-14, 2022 | Nashville, TN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DC27C7-5F63-4F73-92D3-DE005FC48D3F}"/>
              </a:ext>
            </a:extLst>
          </p:cNvPr>
          <p:cNvSpPr txBox="1"/>
          <p:nvPr/>
        </p:nvSpPr>
        <p:spPr>
          <a:xfrm>
            <a:off x="1" y="2899761"/>
            <a:ext cx="914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Insights from a Study of Residential Thermostat Settings &amp; Temperature Preferences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DE03E7-0DFA-44BC-B526-B1862E03D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9" y="3489856"/>
            <a:ext cx="913805" cy="11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F9BFA61-111B-4A15-BFD0-181B1024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54899"/>
            <a:ext cx="913805" cy="11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E4329-56EE-435B-8988-C4BA1FD2E226}"/>
              </a:ext>
            </a:extLst>
          </p:cNvPr>
          <p:cNvSpPr txBox="1"/>
          <p:nvPr/>
        </p:nvSpPr>
        <p:spPr>
          <a:xfrm>
            <a:off x="1752759" y="3645485"/>
            <a:ext cx="24256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Jackie Berger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APPRISE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 Light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jackie-berger@appriseinc.org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CA288A-33E1-48BE-9D64-FA43469DEB20}"/>
              </a:ext>
            </a:extLst>
          </p:cNvPr>
          <p:cNvSpPr txBox="1"/>
          <p:nvPr/>
        </p:nvSpPr>
        <p:spPr>
          <a:xfrm>
            <a:off x="6079680" y="3713979"/>
            <a:ext cx="22092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Ben Adams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MaGrann Associates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 Light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benadams@magrann.com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 Light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923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FF72-C1F3-4430-BEBB-A7CFD469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B2063-6775-430A-B7A2-3066F65F7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3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E1EC554-4922-46D1-8DB4-C1E8FB535AAC}"/>
              </a:ext>
            </a:extLst>
          </p:cNvPr>
          <p:cNvGrpSpPr>
            <a:grpSpLocks noChangeAspect="1"/>
          </p:cNvGrpSpPr>
          <p:nvPr/>
        </p:nvGrpSpPr>
        <p:grpSpPr>
          <a:xfrm>
            <a:off x="754270" y="1047750"/>
            <a:ext cx="7635460" cy="3297376"/>
            <a:chOff x="213140" y="1451579"/>
            <a:chExt cx="11765720" cy="5081030"/>
          </a:xfrm>
        </p:grpSpPr>
        <p:graphicFrame>
          <p:nvGraphicFramePr>
            <p:cNvPr id="39" name="Diagram 38">
              <a:extLst>
                <a:ext uri="{FF2B5EF4-FFF2-40B4-BE49-F238E27FC236}">
                  <a16:creationId xmlns:a16="http://schemas.microsoft.com/office/drawing/2014/main" id="{D0FB6CFB-F1CB-47AA-8144-A9A553B0691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8043712"/>
                </p:ext>
              </p:extLst>
            </p:nvPr>
          </p:nvGraphicFramePr>
          <p:xfrm>
            <a:off x="213140" y="1451579"/>
            <a:ext cx="11551407" cy="50810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1D11BD2-37EB-44EC-9DC6-AABA0AED194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62746" y="1792287"/>
              <a:ext cx="8647830" cy="426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Understand thermostat setpoints for households in the Northeast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08DC17B-CC86-4312-A75D-F732BF27B2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130" y="2974139"/>
              <a:ext cx="8336881" cy="711394"/>
            </a:xfrm>
            <a:prstGeom prst="rect">
              <a:avLst/>
            </a:prstGeom>
            <a:ln>
              <a:solidFill>
                <a:sysClr val="window" lastClr="FFFFFF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Develop information on the use of setbacks in winter/summer, away from home, at night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57EE8F5-3F39-4333-A077-586E2C028F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5706" y="4369933"/>
              <a:ext cx="7873782" cy="42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Estimate programmable and smart thermostat penetration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01304A-C0D4-4AE2-986A-79A8A7A698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130" y="5657867"/>
              <a:ext cx="8743730" cy="426836"/>
            </a:xfrm>
            <a:prstGeom prst="rect">
              <a:avLst/>
            </a:prstGeom>
            <a:ln>
              <a:solidFill>
                <a:sysClr val="window" lastClr="FFFFFF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Develop information on smart phone app usage and other features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475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F6CC0-17E8-49F4-8603-EA414FD91D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9D21B2-05EA-4392-84C0-816CF7F3D1F6}"/>
              </a:ext>
            </a:extLst>
          </p:cNvPr>
          <p:cNvGrpSpPr>
            <a:grpSpLocks noChangeAspect="1"/>
          </p:cNvGrpSpPr>
          <p:nvPr/>
        </p:nvGrpSpPr>
        <p:grpSpPr>
          <a:xfrm>
            <a:off x="1143000" y="1123950"/>
            <a:ext cx="2550398" cy="3444874"/>
            <a:chOff x="390526" y="329814"/>
            <a:chExt cx="4830763" cy="6525009"/>
          </a:xfrm>
        </p:grpSpPr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5492674-7206-4344-8651-39B28B9659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42" r="61136" b="23014"/>
            <a:stretch/>
          </p:blipFill>
          <p:spPr>
            <a:xfrm>
              <a:off x="390526" y="329814"/>
              <a:ext cx="2743200" cy="2435601"/>
            </a:xfrm>
            <a:prstGeom prst="rect">
              <a:avLst/>
            </a:prstGeom>
          </p:spPr>
        </p:pic>
        <p:pic>
          <p:nvPicPr>
            <p:cNvPr id="11" name="Picture 10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F3FA2F75-D5B7-4BA8-A46F-ED7EEA3C3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81" t="25897" r="22759" b="23315"/>
            <a:stretch/>
          </p:blipFill>
          <p:spPr>
            <a:xfrm>
              <a:off x="816769" y="2582464"/>
              <a:ext cx="3894138" cy="1998664"/>
            </a:xfrm>
            <a:prstGeom prst="rect">
              <a:avLst/>
            </a:prstGeom>
          </p:spPr>
        </p:pic>
        <p:pic>
          <p:nvPicPr>
            <p:cNvPr id="12" name="Picture 11" descr="A picture containing text, screen&#10;&#10;Description automatically generated">
              <a:extLst>
                <a:ext uri="{FF2B5EF4-FFF2-40B4-BE49-F238E27FC236}">
                  <a16:creationId xmlns:a16="http://schemas.microsoft.com/office/drawing/2014/main" id="{E609BFBD-1CF9-47EF-ABF8-D7D5801D04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7" t="8317" r="23488" b="27084"/>
            <a:stretch/>
          </p:blipFill>
          <p:spPr>
            <a:xfrm>
              <a:off x="700012" y="3532185"/>
              <a:ext cx="4521277" cy="3322638"/>
            </a:xfrm>
            <a:prstGeom prst="rect">
              <a:avLst/>
            </a:prstGeom>
          </p:spPr>
        </p:pic>
        <p:pic>
          <p:nvPicPr>
            <p:cNvPr id="13" name="Picture 12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4B09958-9D5E-42AE-9411-BB8416535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93" t="23334" r="33698" b="22623"/>
            <a:stretch/>
          </p:blipFill>
          <p:spPr>
            <a:xfrm>
              <a:off x="2790240" y="401889"/>
              <a:ext cx="1734137" cy="1652054"/>
            </a:xfrm>
            <a:prstGeom prst="rect">
              <a:avLst/>
            </a:prstGeom>
          </p:spPr>
        </p:pic>
      </p:grpSp>
      <p:sp>
        <p:nvSpPr>
          <p:cNvPr id="15" name="Rectangle 44">
            <a:extLst>
              <a:ext uri="{FF2B5EF4-FFF2-40B4-BE49-F238E27FC236}">
                <a16:creationId xmlns:a16="http://schemas.microsoft.com/office/drawing/2014/main" id="{8C76DAA2-9F5E-4A15-991D-201CF6FF42AD}"/>
              </a:ext>
            </a:extLst>
          </p:cNvPr>
          <p:cNvSpPr txBox="1">
            <a:spLocks noChangeArrowheads="1"/>
          </p:cNvSpPr>
          <p:nvPr/>
        </p:nvSpPr>
        <p:spPr>
          <a:xfrm>
            <a:off x="4419600" y="1908968"/>
            <a:ext cx="36372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Methodology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58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8374C-2ED2-4AC0-8E96-557787F8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CB690-7322-477E-A271-DA8C160E2E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5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84FAF5B-25D8-4476-B643-D9DEC3FE1C7F}"/>
              </a:ext>
            </a:extLst>
          </p:cNvPr>
          <p:cNvGrpSpPr>
            <a:grpSpLocks noChangeAspect="1"/>
          </p:cNvGrpSpPr>
          <p:nvPr/>
        </p:nvGrpSpPr>
        <p:grpSpPr>
          <a:xfrm>
            <a:off x="381000" y="924425"/>
            <a:ext cx="8400342" cy="3635700"/>
            <a:chOff x="403304" y="1552934"/>
            <a:chExt cx="11500834" cy="497760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E620667-4B50-4005-BDFA-029F92C7F5BA}"/>
                </a:ext>
              </a:extLst>
            </p:cNvPr>
            <p:cNvGrpSpPr/>
            <p:nvPr/>
          </p:nvGrpSpPr>
          <p:grpSpPr>
            <a:xfrm>
              <a:off x="403304" y="1669007"/>
              <a:ext cx="11500834" cy="1131794"/>
              <a:chOff x="403304" y="1669007"/>
              <a:chExt cx="11500834" cy="1131794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7F8CE3D-82EB-49D3-B099-FF2E9E1B0AC3}"/>
                  </a:ext>
                </a:extLst>
              </p:cNvPr>
              <p:cNvSpPr/>
              <p:nvPr/>
            </p:nvSpPr>
            <p:spPr>
              <a:xfrm>
                <a:off x="403304" y="1669007"/>
                <a:ext cx="5915294" cy="1121260"/>
              </a:xfrm>
              <a:custGeom>
                <a:avLst/>
                <a:gdLst>
                  <a:gd name="connsiteX0" fmla="*/ 0 w 5915294"/>
                  <a:gd name="connsiteY0" fmla="*/ 0 h 1121260"/>
                  <a:gd name="connsiteX1" fmla="*/ 5354664 w 5915294"/>
                  <a:gd name="connsiteY1" fmla="*/ 0 h 1121260"/>
                  <a:gd name="connsiteX2" fmla="*/ 5915294 w 5915294"/>
                  <a:gd name="connsiteY2" fmla="*/ 560630 h 1121260"/>
                  <a:gd name="connsiteX3" fmla="*/ 5354664 w 5915294"/>
                  <a:gd name="connsiteY3" fmla="*/ 1121260 h 1121260"/>
                  <a:gd name="connsiteX4" fmla="*/ 0 w 5915294"/>
                  <a:gd name="connsiteY4" fmla="*/ 1121260 h 1121260"/>
                  <a:gd name="connsiteX5" fmla="*/ 560630 w 5915294"/>
                  <a:gd name="connsiteY5" fmla="*/ 560630 h 1121260"/>
                  <a:gd name="connsiteX6" fmla="*/ 0 w 5915294"/>
                  <a:gd name="connsiteY6" fmla="*/ 0 h 112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15294" h="1121260">
                    <a:moveTo>
                      <a:pt x="0" y="0"/>
                    </a:moveTo>
                    <a:lnTo>
                      <a:pt x="5354664" y="0"/>
                    </a:lnTo>
                    <a:lnTo>
                      <a:pt x="5915294" y="560630"/>
                    </a:lnTo>
                    <a:lnTo>
                      <a:pt x="5354664" y="1121260"/>
                    </a:lnTo>
                    <a:lnTo>
                      <a:pt x="0" y="1121260"/>
                    </a:lnTo>
                    <a:lnTo>
                      <a:pt x="560630" y="5606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DCFA">
                  <a:lumMod val="7500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688646" tIns="42672" rIns="603302" bIns="42672" numCol="1" spcCol="1270" anchor="ctr" anchorCtr="0">
                <a:noAutofit/>
              </a:bodyPr>
              <a:lstStyle/>
              <a:p>
                <a:pPr marL="0" marR="0" lvl="0" indent="0" algn="ctr" defTabSz="1422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Sample</a:t>
                </a: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C669829-EB9E-4C40-A2AB-30BB052012C1}"/>
                  </a:ext>
                </a:extLst>
              </p:cNvPr>
              <p:cNvSpPr/>
              <p:nvPr/>
            </p:nvSpPr>
            <p:spPr>
              <a:xfrm>
                <a:off x="5988844" y="1679541"/>
                <a:ext cx="5915294" cy="1121260"/>
              </a:xfrm>
              <a:custGeom>
                <a:avLst/>
                <a:gdLst>
                  <a:gd name="connsiteX0" fmla="*/ 0 w 5915294"/>
                  <a:gd name="connsiteY0" fmla="*/ 0 h 1121260"/>
                  <a:gd name="connsiteX1" fmla="*/ 5354664 w 5915294"/>
                  <a:gd name="connsiteY1" fmla="*/ 0 h 1121260"/>
                  <a:gd name="connsiteX2" fmla="*/ 5915294 w 5915294"/>
                  <a:gd name="connsiteY2" fmla="*/ 560630 h 1121260"/>
                  <a:gd name="connsiteX3" fmla="*/ 5354664 w 5915294"/>
                  <a:gd name="connsiteY3" fmla="*/ 1121260 h 1121260"/>
                  <a:gd name="connsiteX4" fmla="*/ 0 w 5915294"/>
                  <a:gd name="connsiteY4" fmla="*/ 1121260 h 1121260"/>
                  <a:gd name="connsiteX5" fmla="*/ 560630 w 5915294"/>
                  <a:gd name="connsiteY5" fmla="*/ 560630 h 1121260"/>
                  <a:gd name="connsiteX6" fmla="*/ 0 w 5915294"/>
                  <a:gd name="connsiteY6" fmla="*/ 0 h 112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15294" h="1121260">
                    <a:moveTo>
                      <a:pt x="0" y="0"/>
                    </a:moveTo>
                    <a:lnTo>
                      <a:pt x="5354664" y="0"/>
                    </a:lnTo>
                    <a:lnTo>
                      <a:pt x="5915294" y="560630"/>
                    </a:lnTo>
                    <a:lnTo>
                      <a:pt x="5354664" y="1121260"/>
                    </a:lnTo>
                    <a:lnTo>
                      <a:pt x="0" y="1121260"/>
                    </a:lnTo>
                    <a:lnTo>
                      <a:pt x="560630" y="5606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DCFA">
                  <a:lumMod val="7500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688646" tIns="42672" rIns="603302" bIns="42672" numCol="1" spcCol="1270" anchor="ctr" anchorCtr="0">
                <a:noAutofit/>
              </a:bodyPr>
              <a:lstStyle/>
              <a:p>
                <a:pPr marL="0" marR="0" lvl="0" indent="0" algn="ctr" defTabSz="1422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States Included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BB7BA6-6160-45E8-BD3B-A82400C34CA8}"/>
                </a:ext>
              </a:extLst>
            </p:cNvPr>
            <p:cNvSpPr txBox="1"/>
            <p:nvPr/>
          </p:nvSpPr>
          <p:spPr>
            <a:xfrm>
              <a:off x="421310" y="2874153"/>
              <a:ext cx="5600269" cy="189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Address Based Sample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United States Postal Service Computerized Delivery Sequence File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Covers nearly all U.S.  households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Selected random sample of 2,000 households stratified by state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78D80-CF2B-4E35-8813-F801E765DA66}"/>
                </a:ext>
              </a:extLst>
            </p:cNvPr>
            <p:cNvSpPr/>
            <p:nvPr/>
          </p:nvSpPr>
          <p:spPr>
            <a:xfrm>
              <a:off x="8908939" y="1552934"/>
              <a:ext cx="1630968" cy="876865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F6FF19E-350E-42C9-A9FC-07CDCC15B22A}"/>
                </a:ext>
              </a:extLst>
            </p:cNvPr>
            <p:cNvSpPr txBox="1"/>
            <p:nvPr/>
          </p:nvSpPr>
          <p:spPr>
            <a:xfrm>
              <a:off x="6043944" y="2927408"/>
              <a:ext cx="2828018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erdana Pro" panose="020B0604030504040204" pitchFamily="34" charset="0"/>
                  <a:cs typeface="Vani" panose="020B0502040204020203" pitchFamily="18" charset="0"/>
                </a:rPr>
                <a:t>New England Region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 Pro" panose="020B0604030504040204" pitchFamily="34" charset="0"/>
                  <a:cs typeface="Vani" panose="020B0502040204020203" pitchFamily="18" charset="0"/>
                </a:rPr>
                <a:t>Connecticut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 Pro" panose="020B0604030504040204" pitchFamily="34" charset="0"/>
                  <a:cs typeface="Vani" panose="020B0502040204020203" pitchFamily="18" charset="0"/>
                </a:rPr>
                <a:t>Maine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 Pro" panose="020B0604030504040204" pitchFamily="34" charset="0"/>
                  <a:cs typeface="Vani" panose="020B0502040204020203" pitchFamily="18" charset="0"/>
                </a:rPr>
                <a:t>Massachusetts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 Pro" panose="020B0604030504040204" pitchFamily="34" charset="0"/>
                  <a:cs typeface="Vani" panose="020B0502040204020203" pitchFamily="18" charset="0"/>
                </a:rPr>
                <a:t>New Hampshire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 Pro" panose="020B0604030504040204" pitchFamily="34" charset="0"/>
                  <a:cs typeface="Vani" panose="020B0502040204020203" pitchFamily="18" charset="0"/>
                </a:rPr>
                <a:t>Rhode Island 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 Pro" panose="020B0604030504040204" pitchFamily="34" charset="0"/>
                  <a:cs typeface="Vani" panose="020B0502040204020203" pitchFamily="18" charset="0"/>
                </a:rPr>
                <a:t>Vermont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DC17D1-6FE7-4F5B-92C1-04800246D18F}"/>
                </a:ext>
              </a:extLst>
            </p:cNvPr>
            <p:cNvSpPr txBox="1"/>
            <p:nvPr/>
          </p:nvSpPr>
          <p:spPr>
            <a:xfrm>
              <a:off x="5998592" y="5207100"/>
              <a:ext cx="303961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erdana Pro" panose="020B0604030504040204" pitchFamily="34" charset="0"/>
                  <a:cs typeface="Vani" panose="020B0502040204020203" pitchFamily="18" charset="0"/>
                </a:rPr>
                <a:t>Middle Atlantic Region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 Pro" panose="020B0604030504040204" pitchFamily="34" charset="0"/>
                  <a:cs typeface="Vani" panose="020B0502040204020203" pitchFamily="18" charset="0"/>
                </a:rPr>
                <a:t>New York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 Pro" panose="020B0604030504040204" pitchFamily="34" charset="0"/>
                  <a:cs typeface="Vani" panose="020B0502040204020203" pitchFamily="18" charset="0"/>
                </a:rPr>
                <a:t>New Jersey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 Pro" panose="020B0604030504040204" pitchFamily="34" charset="0"/>
                  <a:cs typeface="Vani" panose="020B0502040204020203" pitchFamily="18" charset="0"/>
                </a:rPr>
                <a:t>Pennsylvania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14A1F03-50C3-4AEB-B0E1-ABC2458777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64" b="54836"/>
            <a:stretch/>
          </p:blipFill>
          <p:spPr>
            <a:xfrm>
              <a:off x="9308307" y="3095660"/>
              <a:ext cx="2388564" cy="319481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D33E63-0275-418F-9CA0-275099233703}"/>
                </a:ext>
              </a:extLst>
            </p:cNvPr>
            <p:cNvSpPr txBox="1"/>
            <p:nvPr/>
          </p:nvSpPr>
          <p:spPr>
            <a:xfrm>
              <a:off x="9212049" y="5702902"/>
              <a:ext cx="376093" cy="71633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8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FA8C-2FF3-4345-8598-E82FE363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88934-042F-4BD6-966E-F6E32F903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6</a:t>
            </a:fld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D63356D-EE7D-4BCB-A5E3-4FA6C6AFB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5"/>
          <a:stretch/>
        </p:blipFill>
        <p:spPr>
          <a:xfrm>
            <a:off x="762000" y="971550"/>
            <a:ext cx="7762903" cy="346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DBA26-96FA-48F9-809E-DA292340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B2803-2B6F-4AD0-A107-95195890A9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0073D-5B47-47D0-8AD5-64648D1E7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23950"/>
            <a:ext cx="7748973" cy="328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7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672B8-BA37-4B9E-80A7-8B6C76891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9A1CB874-DACA-4BB4-9DEE-A3041344F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387" b="17692"/>
          <a:stretch/>
        </p:blipFill>
        <p:spPr>
          <a:xfrm>
            <a:off x="1295400" y="1550101"/>
            <a:ext cx="3099595" cy="2043298"/>
          </a:xfrm>
          <a:prstGeom prst="rect">
            <a:avLst/>
          </a:prstGeom>
        </p:spPr>
      </p:pic>
      <p:sp>
        <p:nvSpPr>
          <p:cNvPr id="7" name="Rectangle 44">
            <a:extLst>
              <a:ext uri="{FF2B5EF4-FFF2-40B4-BE49-F238E27FC236}">
                <a16:creationId xmlns:a16="http://schemas.microsoft.com/office/drawing/2014/main" id="{3507ED0C-A2E6-4D9D-B85D-A0A10CD3C547}"/>
              </a:ext>
            </a:extLst>
          </p:cNvPr>
          <p:cNvSpPr txBox="1">
            <a:spLocks noChangeArrowheads="1"/>
          </p:cNvSpPr>
          <p:nvPr/>
        </p:nvSpPr>
        <p:spPr>
          <a:xfrm>
            <a:off x="4953000" y="1908968"/>
            <a:ext cx="2780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Thermostat Settings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848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1E53-3435-4F98-8F0D-34F8CE1D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About Terminology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6DCF20-22C7-4B19-A803-0EF56AB94D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DCB2-A076-499E-A6F8-1555451072DA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ABD2A2-E6A6-4D34-BB35-FF9811A7F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513025"/>
              </p:ext>
            </p:extLst>
          </p:nvPr>
        </p:nvGraphicFramePr>
        <p:xfrm>
          <a:off x="1097973" y="1133223"/>
          <a:ext cx="6948054" cy="317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0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24">
      <a:dk1>
        <a:sysClr val="windowText" lastClr="000000"/>
      </a:dk1>
      <a:lt1>
        <a:sysClr val="window" lastClr="FFFFFF"/>
      </a:lt1>
      <a:dk2>
        <a:srgbClr val="004063"/>
      </a:dk2>
      <a:lt2>
        <a:srgbClr val="E7E6E6"/>
      </a:lt2>
      <a:accent1>
        <a:srgbClr val="6AA643"/>
      </a:accent1>
      <a:accent2>
        <a:srgbClr val="075E79"/>
      </a:accent2>
      <a:accent3>
        <a:srgbClr val="077EA2"/>
      </a:accent3>
      <a:accent4>
        <a:srgbClr val="1696BB"/>
      </a:accent4>
      <a:accent5>
        <a:srgbClr val="E9C63F"/>
      </a:accent5>
      <a:accent6>
        <a:srgbClr val="F68621"/>
      </a:accent6>
      <a:hlink>
        <a:srgbClr val="9DBB60"/>
      </a:hlink>
      <a:folHlink>
        <a:srgbClr val="7F7F7F"/>
      </a:folHlink>
    </a:clrScheme>
    <a:fontScheme name="Custom 26">
      <a:majorFont>
        <a:latin typeface="Lato Black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13052</TotalTime>
  <Words>1218</Words>
  <Application>Microsoft Office PowerPoint</Application>
  <PresentationFormat>On-screen Show (16:9)</PresentationFormat>
  <Paragraphs>187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Corbel</vt:lpstr>
      <vt:lpstr>Lato Black</vt:lpstr>
      <vt:lpstr>Lato Light</vt:lpstr>
      <vt:lpstr>Segoe UI</vt:lpstr>
      <vt:lpstr>Segoe UI Light</vt:lpstr>
      <vt:lpstr>Verdana</vt:lpstr>
      <vt:lpstr>Verdana Pro</vt:lpstr>
      <vt:lpstr>Wingdings</vt:lpstr>
      <vt:lpstr>Wingdings 2</vt:lpstr>
      <vt:lpstr>Wingdings 3</vt:lpstr>
      <vt:lpstr>Module</vt:lpstr>
      <vt:lpstr>1_Custom Design</vt:lpstr>
      <vt:lpstr>Smart Thermostats – Opportunities &amp; Challenges</vt:lpstr>
      <vt:lpstr>Study Overview</vt:lpstr>
      <vt:lpstr>Study Goals</vt:lpstr>
      <vt:lpstr>PowerPoint Presentation</vt:lpstr>
      <vt:lpstr>Methodology</vt:lpstr>
      <vt:lpstr>Methodology</vt:lpstr>
      <vt:lpstr>Methodology</vt:lpstr>
      <vt:lpstr>PowerPoint Presentation</vt:lpstr>
      <vt:lpstr>A Word About Terminology</vt:lpstr>
      <vt:lpstr>A Word About Temperature Preferences</vt:lpstr>
      <vt:lpstr>Winter Settings (Single Family)</vt:lpstr>
      <vt:lpstr>Winter Setbacks</vt:lpstr>
      <vt:lpstr>Summer Settings (Single Family w/AC)</vt:lpstr>
      <vt:lpstr>Summer Setbacks</vt:lpstr>
      <vt:lpstr>Default Assumptions About Summer Setbacks</vt:lpstr>
      <vt:lpstr>How the Elderly Differ</vt:lpstr>
      <vt:lpstr>Conservation (Single Family)</vt:lpstr>
      <vt:lpstr>Thermostat Types</vt:lpstr>
      <vt:lpstr>Setback by Type</vt:lpstr>
      <vt:lpstr>PowerPoint Presentation</vt:lpstr>
      <vt:lpstr>Recommendations:  Setpoints</vt:lpstr>
      <vt:lpstr>Recommendations:  Baseline Behavior</vt:lpstr>
      <vt:lpstr>Recommendations:  Smart Thermostats</vt:lpstr>
      <vt:lpstr>Questions</vt:lpstr>
      <vt:lpstr>Smart Thermostats – Opportunities &amp; Challenges</vt:lpstr>
    </vt:vector>
  </TitlesOfParts>
  <Company>MaGrann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Selverian</dc:creator>
  <cp:lastModifiedBy>Kerice Robinson</cp:lastModifiedBy>
  <cp:revision>96</cp:revision>
  <dcterms:created xsi:type="dcterms:W3CDTF">2018-01-24T20:47:24Z</dcterms:created>
  <dcterms:modified xsi:type="dcterms:W3CDTF">2022-04-21T15:14:35Z</dcterms:modified>
</cp:coreProperties>
</file>