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886" r:id="rId2"/>
    <p:sldMasterId id="2147483888" r:id="rId3"/>
    <p:sldMasterId id="2147483876" r:id="rId4"/>
  </p:sldMasterIdLst>
  <p:notesMasterIdLst>
    <p:notesMasterId r:id="rId39"/>
  </p:notesMasterIdLst>
  <p:handoutMasterIdLst>
    <p:handoutMasterId r:id="rId40"/>
  </p:handoutMasterIdLst>
  <p:sldIdLst>
    <p:sldId id="256" r:id="rId5"/>
    <p:sldId id="257" r:id="rId6"/>
    <p:sldId id="282" r:id="rId7"/>
    <p:sldId id="284" r:id="rId8"/>
    <p:sldId id="259" r:id="rId9"/>
    <p:sldId id="283" r:id="rId10"/>
    <p:sldId id="261" r:id="rId11"/>
    <p:sldId id="260" r:id="rId12"/>
    <p:sldId id="262" r:id="rId13"/>
    <p:sldId id="263" r:id="rId14"/>
    <p:sldId id="285" r:id="rId15"/>
    <p:sldId id="264" r:id="rId16"/>
    <p:sldId id="266" r:id="rId17"/>
    <p:sldId id="268" r:id="rId18"/>
    <p:sldId id="267" r:id="rId19"/>
    <p:sldId id="286" r:id="rId20"/>
    <p:sldId id="272" r:id="rId21"/>
    <p:sldId id="289" r:id="rId22"/>
    <p:sldId id="293" r:id="rId23"/>
    <p:sldId id="294" r:id="rId24"/>
    <p:sldId id="290" r:id="rId25"/>
    <p:sldId id="295" r:id="rId26"/>
    <p:sldId id="291" r:id="rId27"/>
    <p:sldId id="296" r:id="rId28"/>
    <p:sldId id="287" r:id="rId29"/>
    <p:sldId id="273" r:id="rId30"/>
    <p:sldId id="277" r:id="rId31"/>
    <p:sldId id="279" r:id="rId32"/>
    <p:sldId id="280" r:id="rId33"/>
    <p:sldId id="297" r:id="rId34"/>
    <p:sldId id="288" r:id="rId35"/>
    <p:sldId id="281" r:id="rId36"/>
    <p:sldId id="276" r:id="rId37"/>
    <p:sldId id="278" r:id="rId38"/>
  </p:sldIdLst>
  <p:sldSz cx="9144000" cy="6858000" type="screen4x3"/>
  <p:notesSz cx="6858000" cy="91170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929"/>
  </p:normalViewPr>
  <p:slideViewPr>
    <p:cSldViewPr>
      <p:cViewPr varScale="1">
        <p:scale>
          <a:sx n="114" d="100"/>
          <a:sy n="114" d="100"/>
        </p:scale>
        <p:origin x="15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3E5557-40C2-47FA-8CD1-0248925529D1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3050FF5-9E5B-41BD-979E-52EC2226CA1D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What are Non-Energy Impacts (NEIs)?</a:t>
          </a:r>
        </a:p>
      </dgm:t>
    </dgm:pt>
    <dgm:pt modelId="{6C65DCDE-904B-4FE9-8398-CB8145AACCC7}" type="parTrans" cxnId="{3620EAC9-5F43-4AF3-98BE-5C4F2FBE584B}">
      <dgm:prSet/>
      <dgm:spPr/>
      <dgm:t>
        <a:bodyPr/>
        <a:lstStyle/>
        <a:p>
          <a:endParaRPr lang="en-US"/>
        </a:p>
      </dgm:t>
    </dgm:pt>
    <dgm:pt modelId="{F4ED8643-8DCE-4529-91EB-9127AF955016}" type="sibTrans" cxnId="{3620EAC9-5F43-4AF3-98BE-5C4F2FBE584B}">
      <dgm:prSet/>
      <dgm:spPr/>
      <dgm:t>
        <a:bodyPr/>
        <a:lstStyle/>
        <a:p>
          <a:endParaRPr lang="en-US"/>
        </a:p>
      </dgm:t>
    </dgm:pt>
    <dgm:pt modelId="{52539A32-9A96-43EB-8F66-FDBDEC7C510F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Why are NEI’s Important to Study?</a:t>
          </a:r>
        </a:p>
      </dgm:t>
    </dgm:pt>
    <dgm:pt modelId="{6DD19E15-7DF1-4B1B-B069-E26C3DC3CD08}" type="parTrans" cxnId="{11A882CC-2BE4-4241-BB7B-8F8BF0CABA99}">
      <dgm:prSet/>
      <dgm:spPr/>
      <dgm:t>
        <a:bodyPr/>
        <a:lstStyle/>
        <a:p>
          <a:endParaRPr lang="en-US"/>
        </a:p>
      </dgm:t>
    </dgm:pt>
    <dgm:pt modelId="{AB3F0885-8C18-48E4-BAF4-5EC7149D630A}" type="sibTrans" cxnId="{11A882CC-2BE4-4241-BB7B-8F8BF0CABA99}">
      <dgm:prSet/>
      <dgm:spPr/>
      <dgm:t>
        <a:bodyPr/>
        <a:lstStyle/>
        <a:p>
          <a:endParaRPr lang="en-US"/>
        </a:p>
      </dgm:t>
    </dgm:pt>
    <dgm:pt modelId="{7FF8F9DA-04CE-410D-A826-2CF4F8996744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Challenges in the NEI Literature</a:t>
          </a:r>
        </a:p>
      </dgm:t>
    </dgm:pt>
    <dgm:pt modelId="{6DEFD69F-D27E-4733-BFB6-E8A37B668CD7}" type="parTrans" cxnId="{B04FF1C5-D775-40F0-94A4-4C7A30B422E4}">
      <dgm:prSet/>
      <dgm:spPr/>
      <dgm:t>
        <a:bodyPr/>
        <a:lstStyle/>
        <a:p>
          <a:endParaRPr lang="en-US"/>
        </a:p>
      </dgm:t>
    </dgm:pt>
    <dgm:pt modelId="{5928F51C-6941-4E05-B6A5-03692D3F9E60}" type="sibTrans" cxnId="{B04FF1C5-D775-40F0-94A4-4C7A30B422E4}">
      <dgm:prSet/>
      <dgm:spPr/>
      <dgm:t>
        <a:bodyPr/>
        <a:lstStyle/>
        <a:p>
          <a:endParaRPr lang="en-US"/>
        </a:p>
      </dgm:t>
    </dgm:pt>
    <dgm:pt modelId="{833883B8-1CCA-4234-BE03-326CFD78FE6F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Assessing NEI Calculations</a:t>
          </a:r>
        </a:p>
      </dgm:t>
    </dgm:pt>
    <dgm:pt modelId="{6E29615A-79F9-4B9A-B174-B7959095E7CF}" type="parTrans" cxnId="{CD955CDB-9ED7-4792-AE5C-8BD55ECF26D7}">
      <dgm:prSet/>
      <dgm:spPr/>
      <dgm:t>
        <a:bodyPr/>
        <a:lstStyle/>
        <a:p>
          <a:endParaRPr lang="en-US"/>
        </a:p>
      </dgm:t>
    </dgm:pt>
    <dgm:pt modelId="{1EE5D3D3-F3A3-40DB-968E-D6661FB7B0D6}" type="sibTrans" cxnId="{CD955CDB-9ED7-4792-AE5C-8BD55ECF26D7}">
      <dgm:prSet/>
      <dgm:spPr/>
      <dgm:t>
        <a:bodyPr/>
        <a:lstStyle/>
        <a:p>
          <a:endParaRPr lang="en-US"/>
        </a:p>
      </dgm:t>
    </dgm:pt>
    <dgm:pt modelId="{AFF8063B-C158-49A0-A4EA-B9F630B24741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Recommendations for NEI Research</a:t>
          </a:r>
        </a:p>
      </dgm:t>
    </dgm:pt>
    <dgm:pt modelId="{AAD4C85B-C3C0-4B86-A120-AC23C282CED1}" type="parTrans" cxnId="{60B59A3E-1139-4076-B612-61AABECFCA39}">
      <dgm:prSet/>
      <dgm:spPr/>
      <dgm:t>
        <a:bodyPr/>
        <a:lstStyle/>
        <a:p>
          <a:endParaRPr lang="en-US"/>
        </a:p>
      </dgm:t>
    </dgm:pt>
    <dgm:pt modelId="{64E5406A-02CA-47D6-A9E9-077CDF964746}" type="sibTrans" cxnId="{60B59A3E-1139-4076-B612-61AABECFCA39}">
      <dgm:prSet/>
      <dgm:spPr/>
      <dgm:t>
        <a:bodyPr/>
        <a:lstStyle/>
        <a:p>
          <a:endParaRPr lang="en-US"/>
        </a:p>
      </dgm:t>
    </dgm:pt>
    <dgm:pt modelId="{1D947B46-484A-49C5-B2A3-BBAB7A3EEF00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NEI Estimation</a:t>
          </a:r>
        </a:p>
      </dgm:t>
    </dgm:pt>
    <dgm:pt modelId="{5A283654-E694-487F-AFB3-0C48361E123E}" type="parTrans" cxnId="{96FC8955-D425-4191-A6E2-65830C7C7D37}">
      <dgm:prSet/>
      <dgm:spPr/>
      <dgm:t>
        <a:bodyPr/>
        <a:lstStyle/>
        <a:p>
          <a:endParaRPr lang="en-US"/>
        </a:p>
      </dgm:t>
    </dgm:pt>
    <dgm:pt modelId="{40FD4F97-FCAE-4031-9B8B-CE67B4950F14}" type="sibTrans" cxnId="{96FC8955-D425-4191-A6E2-65830C7C7D37}">
      <dgm:prSet/>
      <dgm:spPr/>
      <dgm:t>
        <a:bodyPr/>
        <a:lstStyle/>
        <a:p>
          <a:endParaRPr lang="en-US"/>
        </a:p>
      </dgm:t>
    </dgm:pt>
    <dgm:pt modelId="{BA412BB2-351B-44FB-8DE3-34929D0A6CFC}" type="pres">
      <dgm:prSet presAssocID="{D83E5557-40C2-47FA-8CD1-0248925529D1}" presName="linear" presStyleCnt="0">
        <dgm:presLayoutVars>
          <dgm:dir/>
          <dgm:animLvl val="lvl"/>
          <dgm:resizeHandles val="exact"/>
        </dgm:presLayoutVars>
      </dgm:prSet>
      <dgm:spPr/>
    </dgm:pt>
    <dgm:pt modelId="{7B19553D-74A3-4B53-8FA2-078C04EF4E31}" type="pres">
      <dgm:prSet presAssocID="{73050FF5-9E5B-41BD-979E-52EC2226CA1D}" presName="parentLin" presStyleCnt="0"/>
      <dgm:spPr/>
    </dgm:pt>
    <dgm:pt modelId="{519071CB-F5F3-4768-8733-A829594FC672}" type="pres">
      <dgm:prSet presAssocID="{73050FF5-9E5B-41BD-979E-52EC2226CA1D}" presName="parentLeftMargin" presStyleLbl="node1" presStyleIdx="0" presStyleCnt="6"/>
      <dgm:spPr/>
    </dgm:pt>
    <dgm:pt modelId="{9B2760EE-9559-4385-A851-DBDE0132D111}" type="pres">
      <dgm:prSet presAssocID="{73050FF5-9E5B-41BD-979E-52EC2226CA1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6397585-A055-4722-9F25-65B59C45FE92}" type="pres">
      <dgm:prSet presAssocID="{73050FF5-9E5B-41BD-979E-52EC2226CA1D}" presName="negativeSpace" presStyleCnt="0"/>
      <dgm:spPr/>
    </dgm:pt>
    <dgm:pt modelId="{B0027450-9A79-4A1C-BFD6-BD09BA7DBAA3}" type="pres">
      <dgm:prSet presAssocID="{73050FF5-9E5B-41BD-979E-52EC2226CA1D}" presName="childText" presStyleLbl="conFgAcc1" presStyleIdx="0" presStyleCnt="6">
        <dgm:presLayoutVars>
          <dgm:bulletEnabled val="1"/>
        </dgm:presLayoutVars>
      </dgm:prSet>
      <dgm:spPr/>
    </dgm:pt>
    <dgm:pt modelId="{C04891C4-7706-4D56-B8C2-B587D1E9E6B6}" type="pres">
      <dgm:prSet presAssocID="{F4ED8643-8DCE-4529-91EB-9127AF955016}" presName="spaceBetweenRectangles" presStyleCnt="0"/>
      <dgm:spPr/>
    </dgm:pt>
    <dgm:pt modelId="{BEE5AD2D-D3CE-42BA-9ED5-29E369A0FAC6}" type="pres">
      <dgm:prSet presAssocID="{52539A32-9A96-43EB-8F66-FDBDEC7C510F}" presName="parentLin" presStyleCnt="0"/>
      <dgm:spPr/>
    </dgm:pt>
    <dgm:pt modelId="{41CD132A-965E-4B27-ADA2-467C83D6B12B}" type="pres">
      <dgm:prSet presAssocID="{52539A32-9A96-43EB-8F66-FDBDEC7C510F}" presName="parentLeftMargin" presStyleLbl="node1" presStyleIdx="0" presStyleCnt="6"/>
      <dgm:spPr/>
    </dgm:pt>
    <dgm:pt modelId="{CF47F5AF-9C10-4685-8EB8-196DB7AE0E86}" type="pres">
      <dgm:prSet presAssocID="{52539A32-9A96-43EB-8F66-FDBDEC7C510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51B66510-4F2B-4C44-A143-EC1EDA625506}" type="pres">
      <dgm:prSet presAssocID="{52539A32-9A96-43EB-8F66-FDBDEC7C510F}" presName="negativeSpace" presStyleCnt="0"/>
      <dgm:spPr/>
    </dgm:pt>
    <dgm:pt modelId="{9B1285D4-C919-421B-9D26-2027CB1BBF75}" type="pres">
      <dgm:prSet presAssocID="{52539A32-9A96-43EB-8F66-FDBDEC7C510F}" presName="childText" presStyleLbl="conFgAcc1" presStyleIdx="1" presStyleCnt="6">
        <dgm:presLayoutVars>
          <dgm:bulletEnabled val="1"/>
        </dgm:presLayoutVars>
      </dgm:prSet>
      <dgm:spPr/>
    </dgm:pt>
    <dgm:pt modelId="{91F025C7-AA0B-4BF3-B795-867AC8088F54}" type="pres">
      <dgm:prSet presAssocID="{AB3F0885-8C18-48E4-BAF4-5EC7149D630A}" presName="spaceBetweenRectangles" presStyleCnt="0"/>
      <dgm:spPr/>
    </dgm:pt>
    <dgm:pt modelId="{EE376072-3C4F-420A-B0DA-5D21F1355E45}" type="pres">
      <dgm:prSet presAssocID="{7FF8F9DA-04CE-410D-A826-2CF4F8996744}" presName="parentLin" presStyleCnt="0"/>
      <dgm:spPr/>
    </dgm:pt>
    <dgm:pt modelId="{D46FB8E8-90E2-47A5-A743-08BEEC587848}" type="pres">
      <dgm:prSet presAssocID="{7FF8F9DA-04CE-410D-A826-2CF4F8996744}" presName="parentLeftMargin" presStyleLbl="node1" presStyleIdx="1" presStyleCnt="6"/>
      <dgm:spPr/>
    </dgm:pt>
    <dgm:pt modelId="{64A52726-64CF-4B50-930F-B6803FE25A4E}" type="pres">
      <dgm:prSet presAssocID="{7FF8F9DA-04CE-410D-A826-2CF4F899674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CE06EDB-238A-4560-99ED-8110FA24DC4B}" type="pres">
      <dgm:prSet presAssocID="{7FF8F9DA-04CE-410D-A826-2CF4F8996744}" presName="negativeSpace" presStyleCnt="0"/>
      <dgm:spPr/>
    </dgm:pt>
    <dgm:pt modelId="{4C64FADD-88B5-4076-95B8-10849D13FC48}" type="pres">
      <dgm:prSet presAssocID="{7FF8F9DA-04CE-410D-A826-2CF4F8996744}" presName="childText" presStyleLbl="conFgAcc1" presStyleIdx="2" presStyleCnt="6">
        <dgm:presLayoutVars>
          <dgm:bulletEnabled val="1"/>
        </dgm:presLayoutVars>
      </dgm:prSet>
      <dgm:spPr/>
    </dgm:pt>
    <dgm:pt modelId="{3A278713-4504-436B-AB63-201641A1C893}" type="pres">
      <dgm:prSet presAssocID="{5928F51C-6941-4E05-B6A5-03692D3F9E60}" presName="spaceBetweenRectangles" presStyleCnt="0"/>
      <dgm:spPr/>
    </dgm:pt>
    <dgm:pt modelId="{671A0557-F20C-4DAE-9D92-778A263EC3E1}" type="pres">
      <dgm:prSet presAssocID="{1D947B46-484A-49C5-B2A3-BBAB7A3EEF00}" presName="parentLin" presStyleCnt="0"/>
      <dgm:spPr/>
    </dgm:pt>
    <dgm:pt modelId="{ED4B703A-9B33-4991-A7B9-F6C802189952}" type="pres">
      <dgm:prSet presAssocID="{1D947B46-484A-49C5-B2A3-BBAB7A3EEF00}" presName="parentLeftMargin" presStyleLbl="node1" presStyleIdx="2" presStyleCnt="6"/>
      <dgm:spPr/>
    </dgm:pt>
    <dgm:pt modelId="{3E5AC5DE-13F8-45E9-84F8-70AEFC85628E}" type="pres">
      <dgm:prSet presAssocID="{1D947B46-484A-49C5-B2A3-BBAB7A3EEF0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D08CACE-1A91-43DE-9259-65736529D0E1}" type="pres">
      <dgm:prSet presAssocID="{1D947B46-484A-49C5-B2A3-BBAB7A3EEF00}" presName="negativeSpace" presStyleCnt="0"/>
      <dgm:spPr/>
    </dgm:pt>
    <dgm:pt modelId="{745E227B-5AEF-4915-AA2D-CA0D0F05BBC0}" type="pres">
      <dgm:prSet presAssocID="{1D947B46-484A-49C5-B2A3-BBAB7A3EEF00}" presName="childText" presStyleLbl="conFgAcc1" presStyleIdx="3" presStyleCnt="6">
        <dgm:presLayoutVars>
          <dgm:bulletEnabled val="1"/>
        </dgm:presLayoutVars>
      </dgm:prSet>
      <dgm:spPr/>
    </dgm:pt>
    <dgm:pt modelId="{83620673-9CA6-440E-84FA-72897AFABB92}" type="pres">
      <dgm:prSet presAssocID="{40FD4F97-FCAE-4031-9B8B-CE67B4950F14}" presName="spaceBetweenRectangles" presStyleCnt="0"/>
      <dgm:spPr/>
    </dgm:pt>
    <dgm:pt modelId="{590949C1-A65F-4BD1-9745-D98CBF18A214}" type="pres">
      <dgm:prSet presAssocID="{833883B8-1CCA-4234-BE03-326CFD78FE6F}" presName="parentLin" presStyleCnt="0"/>
      <dgm:spPr/>
    </dgm:pt>
    <dgm:pt modelId="{B39E5B9F-47F7-4D14-9306-D315E1B45228}" type="pres">
      <dgm:prSet presAssocID="{833883B8-1CCA-4234-BE03-326CFD78FE6F}" presName="parentLeftMargin" presStyleLbl="node1" presStyleIdx="3" presStyleCnt="6"/>
      <dgm:spPr/>
    </dgm:pt>
    <dgm:pt modelId="{93899B29-87ED-4579-BA76-2C05678BA278}" type="pres">
      <dgm:prSet presAssocID="{833883B8-1CCA-4234-BE03-326CFD78FE6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8EB928E-C51E-4CF7-B9A2-119F6E495FAA}" type="pres">
      <dgm:prSet presAssocID="{833883B8-1CCA-4234-BE03-326CFD78FE6F}" presName="negativeSpace" presStyleCnt="0"/>
      <dgm:spPr/>
    </dgm:pt>
    <dgm:pt modelId="{393901FB-4BFB-4145-9CC5-8093A1384435}" type="pres">
      <dgm:prSet presAssocID="{833883B8-1CCA-4234-BE03-326CFD78FE6F}" presName="childText" presStyleLbl="conFgAcc1" presStyleIdx="4" presStyleCnt="6">
        <dgm:presLayoutVars>
          <dgm:bulletEnabled val="1"/>
        </dgm:presLayoutVars>
      </dgm:prSet>
      <dgm:spPr/>
    </dgm:pt>
    <dgm:pt modelId="{3D818E6E-54BB-4FD8-A1E4-B404CEECA4AD}" type="pres">
      <dgm:prSet presAssocID="{1EE5D3D3-F3A3-40DB-968E-D6661FB7B0D6}" presName="spaceBetweenRectangles" presStyleCnt="0"/>
      <dgm:spPr/>
    </dgm:pt>
    <dgm:pt modelId="{A6DE295C-5352-48DA-BAF9-416703183FE5}" type="pres">
      <dgm:prSet presAssocID="{AFF8063B-C158-49A0-A4EA-B9F630B24741}" presName="parentLin" presStyleCnt="0"/>
      <dgm:spPr/>
    </dgm:pt>
    <dgm:pt modelId="{A402101F-2E43-4230-93F6-63522594BF1C}" type="pres">
      <dgm:prSet presAssocID="{AFF8063B-C158-49A0-A4EA-B9F630B24741}" presName="parentLeftMargin" presStyleLbl="node1" presStyleIdx="4" presStyleCnt="6"/>
      <dgm:spPr/>
    </dgm:pt>
    <dgm:pt modelId="{03DEE440-A874-41F9-B5F7-D8D38771A47F}" type="pres">
      <dgm:prSet presAssocID="{AFF8063B-C158-49A0-A4EA-B9F630B24741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4ECAFA24-B7BC-4B4B-9612-1D45E2DE870B}" type="pres">
      <dgm:prSet presAssocID="{AFF8063B-C158-49A0-A4EA-B9F630B24741}" presName="negativeSpace" presStyleCnt="0"/>
      <dgm:spPr/>
    </dgm:pt>
    <dgm:pt modelId="{3EDB453A-E929-43C5-94CF-94EB3DC5D4AC}" type="pres">
      <dgm:prSet presAssocID="{AFF8063B-C158-49A0-A4EA-B9F630B24741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8063972A-E74D-433D-AD70-8468E25B8806}" type="presOf" srcId="{7FF8F9DA-04CE-410D-A826-2CF4F8996744}" destId="{D46FB8E8-90E2-47A5-A743-08BEEC587848}" srcOrd="0" destOrd="0" presId="urn:microsoft.com/office/officeart/2005/8/layout/list1"/>
    <dgm:cxn modelId="{E0F9513C-6621-480A-8A91-FDA338824141}" type="presOf" srcId="{1D947B46-484A-49C5-B2A3-BBAB7A3EEF00}" destId="{3E5AC5DE-13F8-45E9-84F8-70AEFC85628E}" srcOrd="1" destOrd="0" presId="urn:microsoft.com/office/officeart/2005/8/layout/list1"/>
    <dgm:cxn modelId="{60B59A3E-1139-4076-B612-61AABECFCA39}" srcId="{D83E5557-40C2-47FA-8CD1-0248925529D1}" destId="{AFF8063B-C158-49A0-A4EA-B9F630B24741}" srcOrd="5" destOrd="0" parTransId="{AAD4C85B-C3C0-4B86-A120-AC23C282CED1}" sibTransId="{64E5406A-02CA-47D6-A9E9-077CDF964746}"/>
    <dgm:cxn modelId="{97671862-C0F6-4F5A-B63C-3EB358936C20}" type="presOf" srcId="{AFF8063B-C158-49A0-A4EA-B9F630B24741}" destId="{03DEE440-A874-41F9-B5F7-D8D38771A47F}" srcOrd="1" destOrd="0" presId="urn:microsoft.com/office/officeart/2005/8/layout/list1"/>
    <dgm:cxn modelId="{AC9BB943-9C0D-4C08-A6D8-9945534C147A}" type="presOf" srcId="{AFF8063B-C158-49A0-A4EA-B9F630B24741}" destId="{A402101F-2E43-4230-93F6-63522594BF1C}" srcOrd="0" destOrd="0" presId="urn:microsoft.com/office/officeart/2005/8/layout/list1"/>
    <dgm:cxn modelId="{51F3B748-67D5-4CA5-B98E-64610DD8CA4F}" type="presOf" srcId="{D83E5557-40C2-47FA-8CD1-0248925529D1}" destId="{BA412BB2-351B-44FB-8DE3-34929D0A6CFC}" srcOrd="0" destOrd="0" presId="urn:microsoft.com/office/officeart/2005/8/layout/list1"/>
    <dgm:cxn modelId="{98668352-478A-4CF0-9002-5499326B7672}" type="presOf" srcId="{52539A32-9A96-43EB-8F66-FDBDEC7C510F}" destId="{41CD132A-965E-4B27-ADA2-467C83D6B12B}" srcOrd="0" destOrd="0" presId="urn:microsoft.com/office/officeart/2005/8/layout/list1"/>
    <dgm:cxn modelId="{96FC8955-D425-4191-A6E2-65830C7C7D37}" srcId="{D83E5557-40C2-47FA-8CD1-0248925529D1}" destId="{1D947B46-484A-49C5-B2A3-BBAB7A3EEF00}" srcOrd="3" destOrd="0" parTransId="{5A283654-E694-487F-AFB3-0C48361E123E}" sibTransId="{40FD4F97-FCAE-4031-9B8B-CE67B4950F14}"/>
    <dgm:cxn modelId="{8CA6C179-6EB0-425D-B0BD-FB04DC9A549F}" type="presOf" srcId="{833883B8-1CCA-4234-BE03-326CFD78FE6F}" destId="{B39E5B9F-47F7-4D14-9306-D315E1B45228}" srcOrd="0" destOrd="0" presId="urn:microsoft.com/office/officeart/2005/8/layout/list1"/>
    <dgm:cxn modelId="{AAD7B0A1-02C8-4ACC-B9D1-6A7AD66F6DFB}" type="presOf" srcId="{833883B8-1CCA-4234-BE03-326CFD78FE6F}" destId="{93899B29-87ED-4579-BA76-2C05678BA278}" srcOrd="1" destOrd="0" presId="urn:microsoft.com/office/officeart/2005/8/layout/list1"/>
    <dgm:cxn modelId="{38DFADA9-11C8-4924-83BF-9AA473C0C8F7}" type="presOf" srcId="{73050FF5-9E5B-41BD-979E-52EC2226CA1D}" destId="{9B2760EE-9559-4385-A851-DBDE0132D111}" srcOrd="1" destOrd="0" presId="urn:microsoft.com/office/officeart/2005/8/layout/list1"/>
    <dgm:cxn modelId="{BCB94FAB-1371-45CE-A8D8-68064877D7AD}" type="presOf" srcId="{73050FF5-9E5B-41BD-979E-52EC2226CA1D}" destId="{519071CB-F5F3-4768-8733-A829594FC672}" srcOrd="0" destOrd="0" presId="urn:microsoft.com/office/officeart/2005/8/layout/list1"/>
    <dgm:cxn modelId="{C20294B3-84BC-4C63-BB33-A203C6F6C259}" type="presOf" srcId="{1D947B46-484A-49C5-B2A3-BBAB7A3EEF00}" destId="{ED4B703A-9B33-4991-A7B9-F6C802189952}" srcOrd="0" destOrd="0" presId="urn:microsoft.com/office/officeart/2005/8/layout/list1"/>
    <dgm:cxn modelId="{B04FF1C5-D775-40F0-94A4-4C7A30B422E4}" srcId="{D83E5557-40C2-47FA-8CD1-0248925529D1}" destId="{7FF8F9DA-04CE-410D-A826-2CF4F8996744}" srcOrd="2" destOrd="0" parTransId="{6DEFD69F-D27E-4733-BFB6-E8A37B668CD7}" sibTransId="{5928F51C-6941-4E05-B6A5-03692D3F9E60}"/>
    <dgm:cxn modelId="{3620EAC9-5F43-4AF3-98BE-5C4F2FBE584B}" srcId="{D83E5557-40C2-47FA-8CD1-0248925529D1}" destId="{73050FF5-9E5B-41BD-979E-52EC2226CA1D}" srcOrd="0" destOrd="0" parTransId="{6C65DCDE-904B-4FE9-8398-CB8145AACCC7}" sibTransId="{F4ED8643-8DCE-4529-91EB-9127AF955016}"/>
    <dgm:cxn modelId="{11A882CC-2BE4-4241-BB7B-8F8BF0CABA99}" srcId="{D83E5557-40C2-47FA-8CD1-0248925529D1}" destId="{52539A32-9A96-43EB-8F66-FDBDEC7C510F}" srcOrd="1" destOrd="0" parTransId="{6DD19E15-7DF1-4B1B-B069-E26C3DC3CD08}" sibTransId="{AB3F0885-8C18-48E4-BAF4-5EC7149D630A}"/>
    <dgm:cxn modelId="{C46526DA-8A24-4E04-AA28-E8A2BA6ECCB0}" type="presOf" srcId="{52539A32-9A96-43EB-8F66-FDBDEC7C510F}" destId="{CF47F5AF-9C10-4685-8EB8-196DB7AE0E86}" srcOrd="1" destOrd="0" presId="urn:microsoft.com/office/officeart/2005/8/layout/list1"/>
    <dgm:cxn modelId="{CD955CDB-9ED7-4792-AE5C-8BD55ECF26D7}" srcId="{D83E5557-40C2-47FA-8CD1-0248925529D1}" destId="{833883B8-1CCA-4234-BE03-326CFD78FE6F}" srcOrd="4" destOrd="0" parTransId="{6E29615A-79F9-4B9A-B174-B7959095E7CF}" sibTransId="{1EE5D3D3-F3A3-40DB-968E-D6661FB7B0D6}"/>
    <dgm:cxn modelId="{7C5D39DE-7C95-4378-9654-8A14C16D8EF4}" type="presOf" srcId="{7FF8F9DA-04CE-410D-A826-2CF4F8996744}" destId="{64A52726-64CF-4B50-930F-B6803FE25A4E}" srcOrd="1" destOrd="0" presId="urn:microsoft.com/office/officeart/2005/8/layout/list1"/>
    <dgm:cxn modelId="{0B46D0D5-D0D0-48AD-92A4-8190D6E2A1A0}" type="presParOf" srcId="{BA412BB2-351B-44FB-8DE3-34929D0A6CFC}" destId="{7B19553D-74A3-4B53-8FA2-078C04EF4E31}" srcOrd="0" destOrd="0" presId="urn:microsoft.com/office/officeart/2005/8/layout/list1"/>
    <dgm:cxn modelId="{274C94C5-1723-4D65-84FD-323604359969}" type="presParOf" srcId="{7B19553D-74A3-4B53-8FA2-078C04EF4E31}" destId="{519071CB-F5F3-4768-8733-A829594FC672}" srcOrd="0" destOrd="0" presId="urn:microsoft.com/office/officeart/2005/8/layout/list1"/>
    <dgm:cxn modelId="{32E2225C-01E3-407D-8D94-59F909772E50}" type="presParOf" srcId="{7B19553D-74A3-4B53-8FA2-078C04EF4E31}" destId="{9B2760EE-9559-4385-A851-DBDE0132D111}" srcOrd="1" destOrd="0" presId="urn:microsoft.com/office/officeart/2005/8/layout/list1"/>
    <dgm:cxn modelId="{CF996D14-CD91-40BE-B261-AF6DD6453096}" type="presParOf" srcId="{BA412BB2-351B-44FB-8DE3-34929D0A6CFC}" destId="{46397585-A055-4722-9F25-65B59C45FE92}" srcOrd="1" destOrd="0" presId="urn:microsoft.com/office/officeart/2005/8/layout/list1"/>
    <dgm:cxn modelId="{58E16A0A-4EEA-4FEF-8007-F301DF620AD1}" type="presParOf" srcId="{BA412BB2-351B-44FB-8DE3-34929D0A6CFC}" destId="{B0027450-9A79-4A1C-BFD6-BD09BA7DBAA3}" srcOrd="2" destOrd="0" presId="urn:microsoft.com/office/officeart/2005/8/layout/list1"/>
    <dgm:cxn modelId="{E1EC8594-7937-439A-9417-B11CFAE71881}" type="presParOf" srcId="{BA412BB2-351B-44FB-8DE3-34929D0A6CFC}" destId="{C04891C4-7706-4D56-B8C2-B587D1E9E6B6}" srcOrd="3" destOrd="0" presId="urn:microsoft.com/office/officeart/2005/8/layout/list1"/>
    <dgm:cxn modelId="{1273C520-CA9C-4634-8DAF-C25A42649733}" type="presParOf" srcId="{BA412BB2-351B-44FB-8DE3-34929D0A6CFC}" destId="{BEE5AD2D-D3CE-42BA-9ED5-29E369A0FAC6}" srcOrd="4" destOrd="0" presId="urn:microsoft.com/office/officeart/2005/8/layout/list1"/>
    <dgm:cxn modelId="{170815BA-8A36-4D1C-B238-BDB2AE54C333}" type="presParOf" srcId="{BEE5AD2D-D3CE-42BA-9ED5-29E369A0FAC6}" destId="{41CD132A-965E-4B27-ADA2-467C83D6B12B}" srcOrd="0" destOrd="0" presId="urn:microsoft.com/office/officeart/2005/8/layout/list1"/>
    <dgm:cxn modelId="{9333D28A-09F1-40A6-8862-A454F01DCEB8}" type="presParOf" srcId="{BEE5AD2D-D3CE-42BA-9ED5-29E369A0FAC6}" destId="{CF47F5AF-9C10-4685-8EB8-196DB7AE0E86}" srcOrd="1" destOrd="0" presId="urn:microsoft.com/office/officeart/2005/8/layout/list1"/>
    <dgm:cxn modelId="{BEFA4CD4-FD27-4167-A260-99E11CEAD200}" type="presParOf" srcId="{BA412BB2-351B-44FB-8DE3-34929D0A6CFC}" destId="{51B66510-4F2B-4C44-A143-EC1EDA625506}" srcOrd="5" destOrd="0" presId="urn:microsoft.com/office/officeart/2005/8/layout/list1"/>
    <dgm:cxn modelId="{470ACD64-9988-4084-8F4E-571665C4C63F}" type="presParOf" srcId="{BA412BB2-351B-44FB-8DE3-34929D0A6CFC}" destId="{9B1285D4-C919-421B-9D26-2027CB1BBF75}" srcOrd="6" destOrd="0" presId="urn:microsoft.com/office/officeart/2005/8/layout/list1"/>
    <dgm:cxn modelId="{ECBCB7AB-EB19-4079-BA1D-D3AAAB16ED5C}" type="presParOf" srcId="{BA412BB2-351B-44FB-8DE3-34929D0A6CFC}" destId="{91F025C7-AA0B-4BF3-B795-867AC8088F54}" srcOrd="7" destOrd="0" presId="urn:microsoft.com/office/officeart/2005/8/layout/list1"/>
    <dgm:cxn modelId="{8D2B8536-F0A1-47CE-924D-8CA0E6984589}" type="presParOf" srcId="{BA412BB2-351B-44FB-8DE3-34929D0A6CFC}" destId="{EE376072-3C4F-420A-B0DA-5D21F1355E45}" srcOrd="8" destOrd="0" presId="urn:microsoft.com/office/officeart/2005/8/layout/list1"/>
    <dgm:cxn modelId="{FAEFA513-603A-44FA-BA3A-EB2A79DEC165}" type="presParOf" srcId="{EE376072-3C4F-420A-B0DA-5D21F1355E45}" destId="{D46FB8E8-90E2-47A5-A743-08BEEC587848}" srcOrd="0" destOrd="0" presId="urn:microsoft.com/office/officeart/2005/8/layout/list1"/>
    <dgm:cxn modelId="{180364EF-B7B1-47F8-9CE1-4E8BB6FBCDB9}" type="presParOf" srcId="{EE376072-3C4F-420A-B0DA-5D21F1355E45}" destId="{64A52726-64CF-4B50-930F-B6803FE25A4E}" srcOrd="1" destOrd="0" presId="urn:microsoft.com/office/officeart/2005/8/layout/list1"/>
    <dgm:cxn modelId="{54DBF97D-22F1-497A-9500-53B7BDC574DF}" type="presParOf" srcId="{BA412BB2-351B-44FB-8DE3-34929D0A6CFC}" destId="{CCE06EDB-238A-4560-99ED-8110FA24DC4B}" srcOrd="9" destOrd="0" presId="urn:microsoft.com/office/officeart/2005/8/layout/list1"/>
    <dgm:cxn modelId="{E339F7E2-490B-4AED-814A-8B29789287C8}" type="presParOf" srcId="{BA412BB2-351B-44FB-8DE3-34929D0A6CFC}" destId="{4C64FADD-88B5-4076-95B8-10849D13FC48}" srcOrd="10" destOrd="0" presId="urn:microsoft.com/office/officeart/2005/8/layout/list1"/>
    <dgm:cxn modelId="{343CAB33-2FBE-4C8F-9D96-2C084AA2EF6F}" type="presParOf" srcId="{BA412BB2-351B-44FB-8DE3-34929D0A6CFC}" destId="{3A278713-4504-436B-AB63-201641A1C893}" srcOrd="11" destOrd="0" presId="urn:microsoft.com/office/officeart/2005/8/layout/list1"/>
    <dgm:cxn modelId="{517D0969-E90C-4A03-A8F0-007389D5A376}" type="presParOf" srcId="{BA412BB2-351B-44FB-8DE3-34929D0A6CFC}" destId="{671A0557-F20C-4DAE-9D92-778A263EC3E1}" srcOrd="12" destOrd="0" presId="urn:microsoft.com/office/officeart/2005/8/layout/list1"/>
    <dgm:cxn modelId="{60825ECE-6685-44D8-9C5D-AD9AFF4850DD}" type="presParOf" srcId="{671A0557-F20C-4DAE-9D92-778A263EC3E1}" destId="{ED4B703A-9B33-4991-A7B9-F6C802189952}" srcOrd="0" destOrd="0" presId="urn:microsoft.com/office/officeart/2005/8/layout/list1"/>
    <dgm:cxn modelId="{5794D1CE-B987-43CB-804F-03074D2BCA7F}" type="presParOf" srcId="{671A0557-F20C-4DAE-9D92-778A263EC3E1}" destId="{3E5AC5DE-13F8-45E9-84F8-70AEFC85628E}" srcOrd="1" destOrd="0" presId="urn:microsoft.com/office/officeart/2005/8/layout/list1"/>
    <dgm:cxn modelId="{3AE66F3E-F4B0-4512-AAD4-3642E0471B19}" type="presParOf" srcId="{BA412BB2-351B-44FB-8DE3-34929D0A6CFC}" destId="{4D08CACE-1A91-43DE-9259-65736529D0E1}" srcOrd="13" destOrd="0" presId="urn:microsoft.com/office/officeart/2005/8/layout/list1"/>
    <dgm:cxn modelId="{AA4AE7DC-3B1F-4AA9-9ABD-A55FD1A6F1A6}" type="presParOf" srcId="{BA412BB2-351B-44FB-8DE3-34929D0A6CFC}" destId="{745E227B-5AEF-4915-AA2D-CA0D0F05BBC0}" srcOrd="14" destOrd="0" presId="urn:microsoft.com/office/officeart/2005/8/layout/list1"/>
    <dgm:cxn modelId="{602625C2-88FD-4416-AF3A-1EDA830A102F}" type="presParOf" srcId="{BA412BB2-351B-44FB-8DE3-34929D0A6CFC}" destId="{83620673-9CA6-440E-84FA-72897AFABB92}" srcOrd="15" destOrd="0" presId="urn:microsoft.com/office/officeart/2005/8/layout/list1"/>
    <dgm:cxn modelId="{F0063C5A-D179-4D8B-94ED-E3D5B451CB68}" type="presParOf" srcId="{BA412BB2-351B-44FB-8DE3-34929D0A6CFC}" destId="{590949C1-A65F-4BD1-9745-D98CBF18A214}" srcOrd="16" destOrd="0" presId="urn:microsoft.com/office/officeart/2005/8/layout/list1"/>
    <dgm:cxn modelId="{E55D0D7D-9E01-4B38-9E45-A6BE9C7CDB9F}" type="presParOf" srcId="{590949C1-A65F-4BD1-9745-D98CBF18A214}" destId="{B39E5B9F-47F7-4D14-9306-D315E1B45228}" srcOrd="0" destOrd="0" presId="urn:microsoft.com/office/officeart/2005/8/layout/list1"/>
    <dgm:cxn modelId="{B3DF7780-9E35-4EAF-B12F-9853E3BD4ECA}" type="presParOf" srcId="{590949C1-A65F-4BD1-9745-D98CBF18A214}" destId="{93899B29-87ED-4579-BA76-2C05678BA278}" srcOrd="1" destOrd="0" presId="urn:microsoft.com/office/officeart/2005/8/layout/list1"/>
    <dgm:cxn modelId="{67FFBD31-9F40-4675-811E-1614A1A335B9}" type="presParOf" srcId="{BA412BB2-351B-44FB-8DE3-34929D0A6CFC}" destId="{58EB928E-C51E-4CF7-B9A2-119F6E495FAA}" srcOrd="17" destOrd="0" presId="urn:microsoft.com/office/officeart/2005/8/layout/list1"/>
    <dgm:cxn modelId="{369A726D-3974-47C8-9AE3-DE486CCF0A14}" type="presParOf" srcId="{BA412BB2-351B-44FB-8DE3-34929D0A6CFC}" destId="{393901FB-4BFB-4145-9CC5-8093A1384435}" srcOrd="18" destOrd="0" presId="urn:microsoft.com/office/officeart/2005/8/layout/list1"/>
    <dgm:cxn modelId="{E8EC9509-8F29-4302-BAB1-5B9D842D2817}" type="presParOf" srcId="{BA412BB2-351B-44FB-8DE3-34929D0A6CFC}" destId="{3D818E6E-54BB-4FD8-A1E4-B404CEECA4AD}" srcOrd="19" destOrd="0" presId="urn:microsoft.com/office/officeart/2005/8/layout/list1"/>
    <dgm:cxn modelId="{8E5C772E-65AC-4F9F-9B9E-3AC0EDE2C154}" type="presParOf" srcId="{BA412BB2-351B-44FB-8DE3-34929D0A6CFC}" destId="{A6DE295C-5352-48DA-BAF9-416703183FE5}" srcOrd="20" destOrd="0" presId="urn:microsoft.com/office/officeart/2005/8/layout/list1"/>
    <dgm:cxn modelId="{774834C4-230F-43CF-B1ED-5EADA68226AB}" type="presParOf" srcId="{A6DE295C-5352-48DA-BAF9-416703183FE5}" destId="{A402101F-2E43-4230-93F6-63522594BF1C}" srcOrd="0" destOrd="0" presId="urn:microsoft.com/office/officeart/2005/8/layout/list1"/>
    <dgm:cxn modelId="{100203FE-A019-4C4B-9C45-717989AE25CE}" type="presParOf" srcId="{A6DE295C-5352-48DA-BAF9-416703183FE5}" destId="{03DEE440-A874-41F9-B5F7-D8D38771A47F}" srcOrd="1" destOrd="0" presId="urn:microsoft.com/office/officeart/2005/8/layout/list1"/>
    <dgm:cxn modelId="{BE5D0E60-6F18-473D-85CE-835D49E4D7B6}" type="presParOf" srcId="{BA412BB2-351B-44FB-8DE3-34929D0A6CFC}" destId="{4ECAFA24-B7BC-4B4B-9612-1D45E2DE870B}" srcOrd="21" destOrd="0" presId="urn:microsoft.com/office/officeart/2005/8/layout/list1"/>
    <dgm:cxn modelId="{B2D3B4AD-3585-4732-9454-AD74F701E544}" type="presParOf" srcId="{BA412BB2-351B-44FB-8DE3-34929D0A6CFC}" destId="{3EDB453A-E929-43C5-94CF-94EB3DC5D4AC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00F88A0-E5B4-4C3A-BD30-5CF754C55F2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F054CA-D053-4D4E-AD5A-869A13A95954}">
      <dgm:prSet phldrT="[Text]" custT="1"/>
      <dgm:spPr/>
      <dgm:t>
        <a:bodyPr/>
        <a:lstStyle/>
        <a:p>
          <a:r>
            <a:rPr lang="en-US" alt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Treatment Group</a:t>
          </a:r>
          <a:endParaRPr lang="en-US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E214B28-D575-49A6-BD69-EDC2F10E9BF0}" type="parTrans" cxnId="{036912EB-8251-437F-B2BD-C4139705D5E7}">
      <dgm:prSet/>
      <dgm:spPr/>
      <dgm:t>
        <a:bodyPr/>
        <a:lstStyle/>
        <a:p>
          <a:endParaRPr lang="en-US"/>
        </a:p>
      </dgm:t>
    </dgm:pt>
    <dgm:pt modelId="{AB0BDCC5-865B-4973-AF4C-E687E6A2BFDE}" type="sibTrans" cxnId="{036912EB-8251-437F-B2BD-C4139705D5E7}">
      <dgm:prSet/>
      <dgm:spPr/>
      <dgm:t>
        <a:bodyPr/>
        <a:lstStyle/>
        <a:p>
          <a:endParaRPr lang="en-US"/>
        </a:p>
      </dgm:t>
    </dgm:pt>
    <dgm:pt modelId="{CF4CF738-52F0-4905-A319-DA6F8A420929}">
      <dgm:prSet phldrT="[Text]" custT="1"/>
      <dgm:spPr/>
      <dgm:t>
        <a:bodyPr/>
        <a:lstStyle/>
        <a:p>
          <a:r>
            <a:rPr lang="en-US" alt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Comparison Group</a:t>
          </a:r>
          <a:endParaRPr lang="en-US" sz="14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B69D0F8-0596-4C7B-BB0F-D0D7A7B87318}" type="parTrans" cxnId="{6A4E8419-EBBD-4F62-92AE-25564ED0FE4D}">
      <dgm:prSet/>
      <dgm:spPr/>
      <dgm:t>
        <a:bodyPr/>
        <a:lstStyle/>
        <a:p>
          <a:endParaRPr lang="en-US"/>
        </a:p>
      </dgm:t>
    </dgm:pt>
    <dgm:pt modelId="{C72CE6B2-7593-4D01-BB5E-C02EA21F1827}" type="sibTrans" cxnId="{6A4E8419-EBBD-4F62-92AE-25564ED0FE4D}">
      <dgm:prSet/>
      <dgm:spPr/>
      <dgm:t>
        <a:bodyPr/>
        <a:lstStyle/>
        <a:p>
          <a:endParaRPr lang="en-US"/>
        </a:p>
      </dgm:t>
    </dgm:pt>
    <dgm:pt modelId="{AB7C6BDD-A6BC-486A-A1EA-A1517C366F63}">
      <dgm:prSet phldrT="[Text]" custT="1"/>
      <dgm:spPr/>
      <dgm:t>
        <a:bodyPr/>
        <a:lstStyle/>
        <a:p>
          <a:r>
            <a:rPr lang="en-US" alt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Baseline Survey</a:t>
          </a:r>
          <a:endParaRPr lang="en-US" sz="14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D11D228-EB2D-4A9D-A3AC-FCA1F733A0E2}" type="parTrans" cxnId="{B3586B00-D1A8-49EB-BC4E-B63782137665}">
      <dgm:prSet/>
      <dgm:spPr/>
      <dgm:t>
        <a:bodyPr/>
        <a:lstStyle/>
        <a:p>
          <a:endParaRPr lang="en-US"/>
        </a:p>
      </dgm:t>
    </dgm:pt>
    <dgm:pt modelId="{2628A6F5-EA1C-48F6-94F0-95EB81E70AD3}" type="sibTrans" cxnId="{B3586B00-D1A8-49EB-BC4E-B63782137665}">
      <dgm:prSet/>
      <dgm:spPr/>
      <dgm:t>
        <a:bodyPr/>
        <a:lstStyle/>
        <a:p>
          <a:endParaRPr lang="en-US"/>
        </a:p>
      </dgm:t>
    </dgm:pt>
    <dgm:pt modelId="{D18E1515-0535-40E2-B82D-F662465A130D}">
      <dgm:prSet phldrT="[Text]" custT="1"/>
      <dgm:spPr/>
      <dgm:t>
        <a:bodyPr/>
        <a:lstStyle/>
        <a:p>
          <a:r>
            <a:rPr lang="en-US" alt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Households scheduled for an audit.</a:t>
          </a:r>
          <a:endParaRPr lang="en-US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5DF29E7-3362-4663-A02D-483630D628B4}" type="parTrans" cxnId="{44CD053A-6C2D-4587-8D86-67D2E4166605}">
      <dgm:prSet/>
      <dgm:spPr/>
      <dgm:t>
        <a:bodyPr/>
        <a:lstStyle/>
        <a:p>
          <a:endParaRPr lang="en-US"/>
        </a:p>
      </dgm:t>
    </dgm:pt>
    <dgm:pt modelId="{76D173B6-A154-402B-AC35-FC869ED77607}" type="sibTrans" cxnId="{44CD053A-6C2D-4587-8D86-67D2E4166605}">
      <dgm:prSet/>
      <dgm:spPr/>
      <dgm:t>
        <a:bodyPr/>
        <a:lstStyle/>
        <a:p>
          <a:endParaRPr lang="en-US"/>
        </a:p>
      </dgm:t>
    </dgm:pt>
    <dgm:pt modelId="{B7172C94-770F-492F-870E-0F4EF3D0E68A}">
      <dgm:prSet phldrT="[Text]" custT="1"/>
      <dgm:spPr/>
      <dgm:t>
        <a:bodyPr/>
        <a:lstStyle/>
        <a:p>
          <a:r>
            <a:rPr lang="en-US" alt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Treated one year prior to survey.</a:t>
          </a:r>
          <a:endParaRPr lang="en-US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033EB39-6FFC-44DE-A194-5D23BC1BDC94}" type="parTrans" cxnId="{078EF438-4515-41F3-9F6A-054C4D346381}">
      <dgm:prSet/>
      <dgm:spPr/>
      <dgm:t>
        <a:bodyPr/>
        <a:lstStyle/>
        <a:p>
          <a:endParaRPr lang="en-US"/>
        </a:p>
      </dgm:t>
    </dgm:pt>
    <dgm:pt modelId="{8796F0F0-A2C4-4C14-8DD1-923014E5A488}" type="sibTrans" cxnId="{078EF438-4515-41F3-9F6A-054C4D346381}">
      <dgm:prSet/>
      <dgm:spPr/>
      <dgm:t>
        <a:bodyPr/>
        <a:lstStyle/>
        <a:p>
          <a:endParaRPr lang="en-US"/>
        </a:p>
      </dgm:t>
    </dgm:pt>
    <dgm:pt modelId="{1722A46C-9FE3-43AE-B969-918CFC2E07BC}">
      <dgm:prSet phldrT="[Text]" custT="1"/>
      <dgm:spPr/>
      <dgm:t>
        <a:bodyPr/>
        <a:lstStyle/>
        <a:p>
          <a:r>
            <a:rPr lang="en-US" alt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Collect client self-reports of housing unit conditions and health status prior to audit (one year after audit for comparison group).</a:t>
          </a:r>
          <a:endParaRPr lang="en-US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751A058-1ECB-44DC-A484-53CF0EBBE62B}" type="parTrans" cxnId="{C1B5C20C-E783-45B3-B780-42D963E3109A}">
      <dgm:prSet/>
      <dgm:spPr/>
      <dgm:t>
        <a:bodyPr/>
        <a:lstStyle/>
        <a:p>
          <a:endParaRPr lang="en-US"/>
        </a:p>
      </dgm:t>
    </dgm:pt>
    <dgm:pt modelId="{2F05D529-A163-4933-B403-BEF43FBBB758}" type="sibTrans" cxnId="{C1B5C20C-E783-45B3-B780-42D963E3109A}">
      <dgm:prSet/>
      <dgm:spPr/>
      <dgm:t>
        <a:bodyPr/>
        <a:lstStyle/>
        <a:p>
          <a:endParaRPr lang="en-US"/>
        </a:p>
      </dgm:t>
    </dgm:pt>
    <dgm:pt modelId="{AE4C724E-8C2C-476B-B0D2-C12DBD6EE09F}">
      <dgm:prSet phldrT="[Text]" custT="1"/>
      <dgm:spPr/>
      <dgm:t>
        <a:bodyPr/>
        <a:lstStyle/>
        <a:p>
          <a:r>
            <a:rPr lang="en-US" alt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Follow-Up Survey</a:t>
          </a:r>
          <a:endParaRPr lang="en-US" sz="14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D1C48F2-2941-4D14-AD95-9DF49A4A5193}" type="parTrans" cxnId="{A0CC03EC-889A-4A32-8003-A6602E402EC5}">
      <dgm:prSet/>
      <dgm:spPr/>
      <dgm:t>
        <a:bodyPr/>
        <a:lstStyle/>
        <a:p>
          <a:endParaRPr lang="en-US"/>
        </a:p>
      </dgm:t>
    </dgm:pt>
    <dgm:pt modelId="{828629D6-F4D2-4231-A7B7-77A2411CB6BC}" type="sibTrans" cxnId="{A0CC03EC-889A-4A32-8003-A6602E402EC5}">
      <dgm:prSet/>
      <dgm:spPr/>
      <dgm:t>
        <a:bodyPr/>
        <a:lstStyle/>
        <a:p>
          <a:endParaRPr lang="en-US"/>
        </a:p>
      </dgm:t>
    </dgm:pt>
    <dgm:pt modelId="{D50A8971-9C1B-42F1-8FE3-DE58BE1A0371}">
      <dgm:prSet phldrT="[Text]" custT="1"/>
      <dgm:spPr/>
      <dgm:t>
        <a:bodyPr/>
        <a:lstStyle/>
        <a:p>
          <a:r>
            <a:rPr lang="en-US" alt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One year after services (two years after for comparison group), same time of year as baseline survey, ask same survey questions on housing unit conditions and health status.</a:t>
          </a:r>
          <a:endParaRPr lang="en-US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35E4E0B-317E-4F75-B80B-8D48EE246F29}" type="parTrans" cxnId="{E9915F1D-493F-46A0-A333-B1057869315A}">
      <dgm:prSet/>
      <dgm:spPr/>
      <dgm:t>
        <a:bodyPr/>
        <a:lstStyle/>
        <a:p>
          <a:endParaRPr lang="en-US"/>
        </a:p>
      </dgm:t>
    </dgm:pt>
    <dgm:pt modelId="{81134A26-BDEB-4EA0-AD2B-6085423227FC}" type="sibTrans" cxnId="{E9915F1D-493F-46A0-A333-B1057869315A}">
      <dgm:prSet/>
      <dgm:spPr/>
      <dgm:t>
        <a:bodyPr/>
        <a:lstStyle/>
        <a:p>
          <a:endParaRPr lang="en-US"/>
        </a:p>
      </dgm:t>
    </dgm:pt>
    <dgm:pt modelId="{B4E998CF-994E-4B98-BCD2-2346815C7721}">
      <dgm:prSet phldrT="[Text]" custT="1"/>
      <dgm:spPr/>
      <dgm:t>
        <a:bodyPr/>
        <a:lstStyle/>
        <a:p>
          <a:r>
            <a:rPr lang="en-US" alt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Analysis</a:t>
          </a:r>
          <a:endParaRPr lang="en-US" sz="14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C06A88B-1CA3-4411-BBA4-56F9D0E44E47}" type="parTrans" cxnId="{FA1B055D-7365-4FFF-9992-E34C9EABF752}">
      <dgm:prSet/>
      <dgm:spPr/>
      <dgm:t>
        <a:bodyPr/>
        <a:lstStyle/>
        <a:p>
          <a:endParaRPr lang="en-US"/>
        </a:p>
      </dgm:t>
    </dgm:pt>
    <dgm:pt modelId="{7D280BF0-D58A-49E7-8875-B3E783CD39FF}" type="sibTrans" cxnId="{FA1B055D-7365-4FFF-9992-E34C9EABF752}">
      <dgm:prSet/>
      <dgm:spPr/>
      <dgm:t>
        <a:bodyPr/>
        <a:lstStyle/>
        <a:p>
          <a:endParaRPr lang="en-US"/>
        </a:p>
      </dgm:t>
    </dgm:pt>
    <dgm:pt modelId="{BFCC52FD-C8AD-4E59-851B-2C29C18AE8A3}">
      <dgm:prSet phldrT="[Text]" custT="1"/>
      <dgm:spPr/>
      <dgm:t>
        <a:bodyPr/>
        <a:lstStyle/>
        <a:p>
          <a:r>
            <a:rPr lang="en-US" alt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Restricted to homes that were weatherized and still occupying the weatherized home. </a:t>
          </a:r>
          <a:endParaRPr lang="en-US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28BBEBD-3EA4-4E9C-A5EE-FCF51E62F2E5}" type="parTrans" cxnId="{FA2E55EB-6C88-4957-8AA3-25433510C82C}">
      <dgm:prSet/>
      <dgm:spPr/>
      <dgm:t>
        <a:bodyPr/>
        <a:lstStyle/>
        <a:p>
          <a:endParaRPr lang="en-US"/>
        </a:p>
      </dgm:t>
    </dgm:pt>
    <dgm:pt modelId="{437F97BB-F520-4204-B06F-17ED6875B4AD}" type="sibTrans" cxnId="{FA2E55EB-6C88-4957-8AA3-25433510C82C}">
      <dgm:prSet/>
      <dgm:spPr/>
      <dgm:t>
        <a:bodyPr/>
        <a:lstStyle/>
        <a:p>
          <a:endParaRPr lang="en-US"/>
        </a:p>
      </dgm:t>
    </dgm:pt>
    <dgm:pt modelId="{278A004B-F48F-4361-8283-478BFD382333}">
      <dgm:prSet phldrT="[Text]" custT="1"/>
      <dgm:spPr/>
      <dgm:t>
        <a:bodyPr/>
        <a:lstStyle/>
        <a:p>
          <a:r>
            <a:rPr lang="en-US" alt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Compare changes for Treatment Group to changes for Comparison Group.</a:t>
          </a:r>
          <a:endParaRPr lang="en-US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1B5EC36-C3CF-4B6D-A4B1-F1B72612D5BA}" type="parTrans" cxnId="{94288022-71DD-402C-ABB2-5B818653653A}">
      <dgm:prSet/>
      <dgm:spPr/>
      <dgm:t>
        <a:bodyPr/>
        <a:lstStyle/>
        <a:p>
          <a:endParaRPr lang="en-US"/>
        </a:p>
      </dgm:t>
    </dgm:pt>
    <dgm:pt modelId="{29659E96-48FA-4BC6-8BB1-4986FB565A97}" type="sibTrans" cxnId="{94288022-71DD-402C-ABB2-5B818653653A}">
      <dgm:prSet/>
      <dgm:spPr/>
      <dgm:t>
        <a:bodyPr/>
        <a:lstStyle/>
        <a:p>
          <a:endParaRPr lang="en-US"/>
        </a:p>
      </dgm:t>
    </dgm:pt>
    <dgm:pt modelId="{8AE42DE8-C7A2-40ED-9889-0CCC9EB975E8}" type="pres">
      <dgm:prSet presAssocID="{F00F88A0-E5B4-4C3A-BD30-5CF754C55F2A}" presName="linear" presStyleCnt="0">
        <dgm:presLayoutVars>
          <dgm:dir/>
          <dgm:animLvl val="lvl"/>
          <dgm:resizeHandles val="exact"/>
        </dgm:presLayoutVars>
      </dgm:prSet>
      <dgm:spPr/>
    </dgm:pt>
    <dgm:pt modelId="{63C07447-E5BA-4654-BFCA-F8F70BC95AF7}" type="pres">
      <dgm:prSet presAssocID="{33F054CA-D053-4D4E-AD5A-869A13A95954}" presName="parentLin" presStyleCnt="0"/>
      <dgm:spPr/>
    </dgm:pt>
    <dgm:pt modelId="{E312C94C-1594-452E-8BA9-260B9B11629B}" type="pres">
      <dgm:prSet presAssocID="{33F054CA-D053-4D4E-AD5A-869A13A95954}" presName="parentLeftMargin" presStyleLbl="node1" presStyleIdx="0" presStyleCnt="5"/>
      <dgm:spPr/>
    </dgm:pt>
    <dgm:pt modelId="{F18DE85A-E42F-4C2D-A631-93F9D248A8FD}" type="pres">
      <dgm:prSet presAssocID="{33F054CA-D053-4D4E-AD5A-869A13A9595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E03840A-8622-4BB0-B1CC-6FE3867B2C2A}" type="pres">
      <dgm:prSet presAssocID="{33F054CA-D053-4D4E-AD5A-869A13A95954}" presName="negativeSpace" presStyleCnt="0"/>
      <dgm:spPr/>
    </dgm:pt>
    <dgm:pt modelId="{4444928A-1EE1-4531-9D30-CB160BC7EB93}" type="pres">
      <dgm:prSet presAssocID="{33F054CA-D053-4D4E-AD5A-869A13A95954}" presName="childText" presStyleLbl="conFgAcc1" presStyleIdx="0" presStyleCnt="5">
        <dgm:presLayoutVars>
          <dgm:bulletEnabled val="1"/>
        </dgm:presLayoutVars>
      </dgm:prSet>
      <dgm:spPr/>
    </dgm:pt>
    <dgm:pt modelId="{BD76236F-4836-459B-B8DD-1006FCAC91DE}" type="pres">
      <dgm:prSet presAssocID="{AB0BDCC5-865B-4973-AF4C-E687E6A2BFDE}" presName="spaceBetweenRectangles" presStyleCnt="0"/>
      <dgm:spPr/>
    </dgm:pt>
    <dgm:pt modelId="{301E3C16-DF26-4E25-BAD2-2BFD4212C8F7}" type="pres">
      <dgm:prSet presAssocID="{CF4CF738-52F0-4905-A319-DA6F8A420929}" presName="parentLin" presStyleCnt="0"/>
      <dgm:spPr/>
    </dgm:pt>
    <dgm:pt modelId="{42496785-5604-4604-B0E8-9540DF0284D6}" type="pres">
      <dgm:prSet presAssocID="{CF4CF738-52F0-4905-A319-DA6F8A420929}" presName="parentLeftMargin" presStyleLbl="node1" presStyleIdx="0" presStyleCnt="5"/>
      <dgm:spPr/>
    </dgm:pt>
    <dgm:pt modelId="{4C928F59-2DA8-4EE3-B453-03C31F60548D}" type="pres">
      <dgm:prSet presAssocID="{CF4CF738-52F0-4905-A319-DA6F8A4209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F456A18-B6FE-42E0-AD13-D8CC1D6A67A3}" type="pres">
      <dgm:prSet presAssocID="{CF4CF738-52F0-4905-A319-DA6F8A420929}" presName="negativeSpace" presStyleCnt="0"/>
      <dgm:spPr/>
    </dgm:pt>
    <dgm:pt modelId="{77370E3B-F546-4532-B34E-B56848F2A609}" type="pres">
      <dgm:prSet presAssocID="{CF4CF738-52F0-4905-A319-DA6F8A420929}" presName="childText" presStyleLbl="conFgAcc1" presStyleIdx="1" presStyleCnt="5">
        <dgm:presLayoutVars>
          <dgm:bulletEnabled val="1"/>
        </dgm:presLayoutVars>
      </dgm:prSet>
      <dgm:spPr/>
    </dgm:pt>
    <dgm:pt modelId="{F8C0BDAB-4F0D-4DDE-BBD1-2FBCE0C6E7C7}" type="pres">
      <dgm:prSet presAssocID="{C72CE6B2-7593-4D01-BB5E-C02EA21F1827}" presName="spaceBetweenRectangles" presStyleCnt="0"/>
      <dgm:spPr/>
    </dgm:pt>
    <dgm:pt modelId="{11EA45A8-8363-4D9B-B3F3-B5D149717617}" type="pres">
      <dgm:prSet presAssocID="{AB7C6BDD-A6BC-486A-A1EA-A1517C366F63}" presName="parentLin" presStyleCnt="0"/>
      <dgm:spPr/>
    </dgm:pt>
    <dgm:pt modelId="{989EF89D-FAE8-47E6-BD12-3B833E5B7BEE}" type="pres">
      <dgm:prSet presAssocID="{AB7C6BDD-A6BC-486A-A1EA-A1517C366F63}" presName="parentLeftMargin" presStyleLbl="node1" presStyleIdx="1" presStyleCnt="5"/>
      <dgm:spPr/>
    </dgm:pt>
    <dgm:pt modelId="{A82F7EFA-2D84-40F0-9E0B-33F480E56C13}" type="pres">
      <dgm:prSet presAssocID="{AB7C6BDD-A6BC-486A-A1EA-A1517C366F6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02F5F1C-A6DB-4F54-8C30-542C16C7F3A9}" type="pres">
      <dgm:prSet presAssocID="{AB7C6BDD-A6BC-486A-A1EA-A1517C366F63}" presName="negativeSpace" presStyleCnt="0"/>
      <dgm:spPr/>
    </dgm:pt>
    <dgm:pt modelId="{23788189-F442-4B79-ACDC-844A1B6CC562}" type="pres">
      <dgm:prSet presAssocID="{AB7C6BDD-A6BC-486A-A1EA-A1517C366F63}" presName="childText" presStyleLbl="conFgAcc1" presStyleIdx="2" presStyleCnt="5">
        <dgm:presLayoutVars>
          <dgm:bulletEnabled val="1"/>
        </dgm:presLayoutVars>
      </dgm:prSet>
      <dgm:spPr/>
    </dgm:pt>
    <dgm:pt modelId="{0A724188-FA8E-446A-BC20-1C8A69470D7F}" type="pres">
      <dgm:prSet presAssocID="{2628A6F5-EA1C-48F6-94F0-95EB81E70AD3}" presName="spaceBetweenRectangles" presStyleCnt="0"/>
      <dgm:spPr/>
    </dgm:pt>
    <dgm:pt modelId="{5E9E1720-9025-49D8-B700-755F6EB52616}" type="pres">
      <dgm:prSet presAssocID="{AE4C724E-8C2C-476B-B0D2-C12DBD6EE09F}" presName="parentLin" presStyleCnt="0"/>
      <dgm:spPr/>
    </dgm:pt>
    <dgm:pt modelId="{8C81AAE3-29E6-4B8B-B948-F26E5790868B}" type="pres">
      <dgm:prSet presAssocID="{AE4C724E-8C2C-476B-B0D2-C12DBD6EE09F}" presName="parentLeftMargin" presStyleLbl="node1" presStyleIdx="2" presStyleCnt="5"/>
      <dgm:spPr/>
    </dgm:pt>
    <dgm:pt modelId="{DA572455-F734-4B6F-8BDB-2E0B8A3C15D9}" type="pres">
      <dgm:prSet presAssocID="{AE4C724E-8C2C-476B-B0D2-C12DBD6EE09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A4A9925-3DB5-4E6B-8DB9-4779DAFFEB88}" type="pres">
      <dgm:prSet presAssocID="{AE4C724E-8C2C-476B-B0D2-C12DBD6EE09F}" presName="negativeSpace" presStyleCnt="0"/>
      <dgm:spPr/>
    </dgm:pt>
    <dgm:pt modelId="{20849582-00DF-4956-9A6F-C9821E256FDF}" type="pres">
      <dgm:prSet presAssocID="{AE4C724E-8C2C-476B-B0D2-C12DBD6EE09F}" presName="childText" presStyleLbl="conFgAcc1" presStyleIdx="3" presStyleCnt="5">
        <dgm:presLayoutVars>
          <dgm:bulletEnabled val="1"/>
        </dgm:presLayoutVars>
      </dgm:prSet>
      <dgm:spPr/>
    </dgm:pt>
    <dgm:pt modelId="{3998C838-F9AC-4A38-A555-5073B9006BE8}" type="pres">
      <dgm:prSet presAssocID="{828629D6-F4D2-4231-A7B7-77A2411CB6BC}" presName="spaceBetweenRectangles" presStyleCnt="0"/>
      <dgm:spPr/>
    </dgm:pt>
    <dgm:pt modelId="{9AC9E144-FCE7-4CBB-A080-E308BF88962D}" type="pres">
      <dgm:prSet presAssocID="{B4E998CF-994E-4B98-BCD2-2346815C7721}" presName="parentLin" presStyleCnt="0"/>
      <dgm:spPr/>
    </dgm:pt>
    <dgm:pt modelId="{9F7E3B7B-0143-4165-BA1F-5C58CAFE94D8}" type="pres">
      <dgm:prSet presAssocID="{B4E998CF-994E-4B98-BCD2-2346815C7721}" presName="parentLeftMargin" presStyleLbl="node1" presStyleIdx="3" presStyleCnt="5"/>
      <dgm:spPr/>
    </dgm:pt>
    <dgm:pt modelId="{8E29D0F3-13A9-441B-8326-5891D867BF7C}" type="pres">
      <dgm:prSet presAssocID="{B4E998CF-994E-4B98-BCD2-2346815C7721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8A4447C1-F540-45B3-8240-83990CECBA5E}" type="pres">
      <dgm:prSet presAssocID="{B4E998CF-994E-4B98-BCD2-2346815C7721}" presName="negativeSpace" presStyleCnt="0"/>
      <dgm:spPr/>
    </dgm:pt>
    <dgm:pt modelId="{EE9AC2C0-F161-4506-9BE7-120A74E45E77}" type="pres">
      <dgm:prSet presAssocID="{B4E998CF-994E-4B98-BCD2-2346815C772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3586B00-D1A8-49EB-BC4E-B63782137665}" srcId="{F00F88A0-E5B4-4C3A-BD30-5CF754C55F2A}" destId="{AB7C6BDD-A6BC-486A-A1EA-A1517C366F63}" srcOrd="2" destOrd="0" parTransId="{2D11D228-EB2D-4A9D-A3AC-FCA1F733A0E2}" sibTransId="{2628A6F5-EA1C-48F6-94F0-95EB81E70AD3}"/>
    <dgm:cxn modelId="{1CD23B02-D5C6-4B7D-886B-3614CF875DFA}" type="presOf" srcId="{BFCC52FD-C8AD-4E59-851B-2C29C18AE8A3}" destId="{EE9AC2C0-F161-4506-9BE7-120A74E45E77}" srcOrd="0" destOrd="0" presId="urn:microsoft.com/office/officeart/2005/8/layout/list1"/>
    <dgm:cxn modelId="{9E585A07-10C2-4233-A23D-77D49FF5205E}" type="presOf" srcId="{33F054CA-D053-4D4E-AD5A-869A13A95954}" destId="{E312C94C-1594-452E-8BA9-260B9B11629B}" srcOrd="0" destOrd="0" presId="urn:microsoft.com/office/officeart/2005/8/layout/list1"/>
    <dgm:cxn modelId="{C1B5C20C-E783-45B3-B780-42D963E3109A}" srcId="{AB7C6BDD-A6BC-486A-A1EA-A1517C366F63}" destId="{1722A46C-9FE3-43AE-B969-918CFC2E07BC}" srcOrd="0" destOrd="0" parTransId="{2751A058-1ECB-44DC-A484-53CF0EBBE62B}" sibTransId="{2F05D529-A163-4933-B403-BEF43FBBB758}"/>
    <dgm:cxn modelId="{6A4E8419-EBBD-4F62-92AE-25564ED0FE4D}" srcId="{F00F88A0-E5B4-4C3A-BD30-5CF754C55F2A}" destId="{CF4CF738-52F0-4905-A319-DA6F8A420929}" srcOrd="1" destOrd="0" parTransId="{CB69D0F8-0596-4C7B-BB0F-D0D7A7B87318}" sibTransId="{C72CE6B2-7593-4D01-BB5E-C02EA21F1827}"/>
    <dgm:cxn modelId="{E9915F1D-493F-46A0-A333-B1057869315A}" srcId="{AE4C724E-8C2C-476B-B0D2-C12DBD6EE09F}" destId="{D50A8971-9C1B-42F1-8FE3-DE58BE1A0371}" srcOrd="0" destOrd="0" parTransId="{735E4E0B-317E-4F75-B80B-8D48EE246F29}" sibTransId="{81134A26-BDEB-4EA0-AD2B-6085423227FC}"/>
    <dgm:cxn modelId="{94288022-71DD-402C-ABB2-5B818653653A}" srcId="{B4E998CF-994E-4B98-BCD2-2346815C7721}" destId="{278A004B-F48F-4361-8283-478BFD382333}" srcOrd="1" destOrd="0" parTransId="{31B5EC36-C3CF-4B6D-A4B1-F1B72612D5BA}" sibTransId="{29659E96-48FA-4BC6-8BB1-4986FB565A97}"/>
    <dgm:cxn modelId="{A4BCDD2B-8876-4795-BC4D-9E8F22FF6EF3}" type="presOf" srcId="{CF4CF738-52F0-4905-A319-DA6F8A420929}" destId="{42496785-5604-4604-B0E8-9540DF0284D6}" srcOrd="0" destOrd="0" presId="urn:microsoft.com/office/officeart/2005/8/layout/list1"/>
    <dgm:cxn modelId="{D5259E2F-D44A-4FDC-B122-9C8C1BD9F798}" type="presOf" srcId="{278A004B-F48F-4361-8283-478BFD382333}" destId="{EE9AC2C0-F161-4506-9BE7-120A74E45E77}" srcOrd="0" destOrd="1" presId="urn:microsoft.com/office/officeart/2005/8/layout/list1"/>
    <dgm:cxn modelId="{39EAAE30-97BD-40F5-9EFC-6C867A179AC7}" type="presOf" srcId="{D50A8971-9C1B-42F1-8FE3-DE58BE1A0371}" destId="{20849582-00DF-4956-9A6F-C9821E256FDF}" srcOrd="0" destOrd="0" presId="urn:microsoft.com/office/officeart/2005/8/layout/list1"/>
    <dgm:cxn modelId="{078EF438-4515-41F3-9F6A-054C4D346381}" srcId="{CF4CF738-52F0-4905-A319-DA6F8A420929}" destId="{B7172C94-770F-492F-870E-0F4EF3D0E68A}" srcOrd="0" destOrd="0" parTransId="{6033EB39-6FFC-44DE-A194-5D23BC1BDC94}" sibTransId="{8796F0F0-A2C4-4C14-8DD1-923014E5A488}"/>
    <dgm:cxn modelId="{44CD053A-6C2D-4587-8D86-67D2E4166605}" srcId="{33F054CA-D053-4D4E-AD5A-869A13A95954}" destId="{D18E1515-0535-40E2-B82D-F662465A130D}" srcOrd="0" destOrd="0" parTransId="{C5DF29E7-3362-4663-A02D-483630D628B4}" sibTransId="{76D173B6-A154-402B-AC35-FC869ED77607}"/>
    <dgm:cxn modelId="{FA1B055D-7365-4FFF-9992-E34C9EABF752}" srcId="{F00F88A0-E5B4-4C3A-BD30-5CF754C55F2A}" destId="{B4E998CF-994E-4B98-BCD2-2346815C7721}" srcOrd="4" destOrd="0" parTransId="{3C06A88B-1CA3-4411-BBA4-56F9D0E44E47}" sibTransId="{7D280BF0-D58A-49E7-8875-B3E783CD39FF}"/>
    <dgm:cxn modelId="{D06C1562-FCCE-4642-990A-EE4A83062F2F}" type="presOf" srcId="{B4E998CF-994E-4B98-BCD2-2346815C7721}" destId="{8E29D0F3-13A9-441B-8326-5891D867BF7C}" srcOrd="1" destOrd="0" presId="urn:microsoft.com/office/officeart/2005/8/layout/list1"/>
    <dgm:cxn modelId="{7D17386B-1DBB-4C96-BCC5-C9603495E5C3}" type="presOf" srcId="{B7172C94-770F-492F-870E-0F4EF3D0E68A}" destId="{77370E3B-F546-4532-B34E-B56848F2A609}" srcOrd="0" destOrd="0" presId="urn:microsoft.com/office/officeart/2005/8/layout/list1"/>
    <dgm:cxn modelId="{FB27EB84-A09B-43E6-A5AC-295BFFE9F89C}" type="presOf" srcId="{CF4CF738-52F0-4905-A319-DA6F8A420929}" destId="{4C928F59-2DA8-4EE3-B453-03C31F60548D}" srcOrd="1" destOrd="0" presId="urn:microsoft.com/office/officeart/2005/8/layout/list1"/>
    <dgm:cxn modelId="{BF6A2C8D-5E41-4E41-9EBE-B20BE4DB707B}" type="presOf" srcId="{AB7C6BDD-A6BC-486A-A1EA-A1517C366F63}" destId="{989EF89D-FAE8-47E6-BD12-3B833E5B7BEE}" srcOrd="0" destOrd="0" presId="urn:microsoft.com/office/officeart/2005/8/layout/list1"/>
    <dgm:cxn modelId="{76860296-F556-4208-9B5A-2F3F66226753}" type="presOf" srcId="{AB7C6BDD-A6BC-486A-A1EA-A1517C366F63}" destId="{A82F7EFA-2D84-40F0-9E0B-33F480E56C13}" srcOrd="1" destOrd="0" presId="urn:microsoft.com/office/officeart/2005/8/layout/list1"/>
    <dgm:cxn modelId="{2FCCAA99-65F6-4C6A-9F91-3F4BC1647836}" type="presOf" srcId="{F00F88A0-E5B4-4C3A-BD30-5CF754C55F2A}" destId="{8AE42DE8-C7A2-40ED-9889-0CCC9EB975E8}" srcOrd="0" destOrd="0" presId="urn:microsoft.com/office/officeart/2005/8/layout/list1"/>
    <dgm:cxn modelId="{C17B48C5-3002-49B9-AFE3-DCD0C18AF31A}" type="presOf" srcId="{AE4C724E-8C2C-476B-B0D2-C12DBD6EE09F}" destId="{DA572455-F734-4B6F-8BDB-2E0B8A3C15D9}" srcOrd="1" destOrd="0" presId="urn:microsoft.com/office/officeart/2005/8/layout/list1"/>
    <dgm:cxn modelId="{6190A4C9-12CE-4EEF-B86F-E782A502C056}" type="presOf" srcId="{D18E1515-0535-40E2-B82D-F662465A130D}" destId="{4444928A-1EE1-4531-9D30-CB160BC7EB93}" srcOrd="0" destOrd="0" presId="urn:microsoft.com/office/officeart/2005/8/layout/list1"/>
    <dgm:cxn modelId="{7CDD03D6-12AF-4FFB-8B5D-A2889C83319D}" type="presOf" srcId="{B4E998CF-994E-4B98-BCD2-2346815C7721}" destId="{9F7E3B7B-0143-4165-BA1F-5C58CAFE94D8}" srcOrd="0" destOrd="0" presId="urn:microsoft.com/office/officeart/2005/8/layout/list1"/>
    <dgm:cxn modelId="{F4C1CBE3-452A-42DF-ADC0-8F1D7BCB28FD}" type="presOf" srcId="{33F054CA-D053-4D4E-AD5A-869A13A95954}" destId="{F18DE85A-E42F-4C2D-A631-93F9D248A8FD}" srcOrd="1" destOrd="0" presId="urn:microsoft.com/office/officeart/2005/8/layout/list1"/>
    <dgm:cxn modelId="{04A930E4-1A05-469B-AC6C-585B9EF6B8FF}" type="presOf" srcId="{1722A46C-9FE3-43AE-B969-918CFC2E07BC}" destId="{23788189-F442-4B79-ACDC-844A1B6CC562}" srcOrd="0" destOrd="0" presId="urn:microsoft.com/office/officeart/2005/8/layout/list1"/>
    <dgm:cxn modelId="{036912EB-8251-437F-B2BD-C4139705D5E7}" srcId="{F00F88A0-E5B4-4C3A-BD30-5CF754C55F2A}" destId="{33F054CA-D053-4D4E-AD5A-869A13A95954}" srcOrd="0" destOrd="0" parTransId="{4E214B28-D575-49A6-BD69-EDC2F10E9BF0}" sibTransId="{AB0BDCC5-865B-4973-AF4C-E687E6A2BFDE}"/>
    <dgm:cxn modelId="{FA2E55EB-6C88-4957-8AA3-25433510C82C}" srcId="{B4E998CF-994E-4B98-BCD2-2346815C7721}" destId="{BFCC52FD-C8AD-4E59-851B-2C29C18AE8A3}" srcOrd="0" destOrd="0" parTransId="{D28BBEBD-3EA4-4E9C-A5EE-FCF51E62F2E5}" sibTransId="{437F97BB-F520-4204-B06F-17ED6875B4AD}"/>
    <dgm:cxn modelId="{A0CC03EC-889A-4A32-8003-A6602E402EC5}" srcId="{F00F88A0-E5B4-4C3A-BD30-5CF754C55F2A}" destId="{AE4C724E-8C2C-476B-B0D2-C12DBD6EE09F}" srcOrd="3" destOrd="0" parTransId="{AD1C48F2-2941-4D14-AD95-9DF49A4A5193}" sibTransId="{828629D6-F4D2-4231-A7B7-77A2411CB6BC}"/>
    <dgm:cxn modelId="{3A72A2F4-7F56-4F7A-86FC-FBD3C817A233}" type="presOf" srcId="{AE4C724E-8C2C-476B-B0D2-C12DBD6EE09F}" destId="{8C81AAE3-29E6-4B8B-B948-F26E5790868B}" srcOrd="0" destOrd="0" presId="urn:microsoft.com/office/officeart/2005/8/layout/list1"/>
    <dgm:cxn modelId="{91343C75-2531-4D86-8822-E2F292934804}" type="presParOf" srcId="{8AE42DE8-C7A2-40ED-9889-0CCC9EB975E8}" destId="{63C07447-E5BA-4654-BFCA-F8F70BC95AF7}" srcOrd="0" destOrd="0" presId="urn:microsoft.com/office/officeart/2005/8/layout/list1"/>
    <dgm:cxn modelId="{E27E103F-842B-4598-81AC-996C605D8C6B}" type="presParOf" srcId="{63C07447-E5BA-4654-BFCA-F8F70BC95AF7}" destId="{E312C94C-1594-452E-8BA9-260B9B11629B}" srcOrd="0" destOrd="0" presId="urn:microsoft.com/office/officeart/2005/8/layout/list1"/>
    <dgm:cxn modelId="{11C31BFE-0F18-4152-9408-9D982F3A18AD}" type="presParOf" srcId="{63C07447-E5BA-4654-BFCA-F8F70BC95AF7}" destId="{F18DE85A-E42F-4C2D-A631-93F9D248A8FD}" srcOrd="1" destOrd="0" presId="urn:microsoft.com/office/officeart/2005/8/layout/list1"/>
    <dgm:cxn modelId="{F4241B42-668A-442B-AA5A-38701A7208AF}" type="presParOf" srcId="{8AE42DE8-C7A2-40ED-9889-0CCC9EB975E8}" destId="{BE03840A-8622-4BB0-B1CC-6FE3867B2C2A}" srcOrd="1" destOrd="0" presId="urn:microsoft.com/office/officeart/2005/8/layout/list1"/>
    <dgm:cxn modelId="{58DC3EF2-8999-4BAF-81B3-9774EB0793A4}" type="presParOf" srcId="{8AE42DE8-C7A2-40ED-9889-0CCC9EB975E8}" destId="{4444928A-1EE1-4531-9D30-CB160BC7EB93}" srcOrd="2" destOrd="0" presId="urn:microsoft.com/office/officeart/2005/8/layout/list1"/>
    <dgm:cxn modelId="{3A6BED61-D27E-4624-A0D1-E2AAB1A2E1E7}" type="presParOf" srcId="{8AE42DE8-C7A2-40ED-9889-0CCC9EB975E8}" destId="{BD76236F-4836-459B-B8DD-1006FCAC91DE}" srcOrd="3" destOrd="0" presId="urn:microsoft.com/office/officeart/2005/8/layout/list1"/>
    <dgm:cxn modelId="{0FC047AB-1C44-43E6-B13D-B9B544EDFF43}" type="presParOf" srcId="{8AE42DE8-C7A2-40ED-9889-0CCC9EB975E8}" destId="{301E3C16-DF26-4E25-BAD2-2BFD4212C8F7}" srcOrd="4" destOrd="0" presId="urn:microsoft.com/office/officeart/2005/8/layout/list1"/>
    <dgm:cxn modelId="{6A53BEB0-DB59-4263-BAC8-08D73035A5A3}" type="presParOf" srcId="{301E3C16-DF26-4E25-BAD2-2BFD4212C8F7}" destId="{42496785-5604-4604-B0E8-9540DF0284D6}" srcOrd="0" destOrd="0" presId="urn:microsoft.com/office/officeart/2005/8/layout/list1"/>
    <dgm:cxn modelId="{7938FA1C-56E9-4D60-B851-8BDBB4B02B4F}" type="presParOf" srcId="{301E3C16-DF26-4E25-BAD2-2BFD4212C8F7}" destId="{4C928F59-2DA8-4EE3-B453-03C31F60548D}" srcOrd="1" destOrd="0" presId="urn:microsoft.com/office/officeart/2005/8/layout/list1"/>
    <dgm:cxn modelId="{A9A4325B-7DE3-4599-B149-F64EF0CCBE41}" type="presParOf" srcId="{8AE42DE8-C7A2-40ED-9889-0CCC9EB975E8}" destId="{EF456A18-B6FE-42E0-AD13-D8CC1D6A67A3}" srcOrd="5" destOrd="0" presId="urn:microsoft.com/office/officeart/2005/8/layout/list1"/>
    <dgm:cxn modelId="{8FA3221A-FBB0-410E-B528-CD31E25D8201}" type="presParOf" srcId="{8AE42DE8-C7A2-40ED-9889-0CCC9EB975E8}" destId="{77370E3B-F546-4532-B34E-B56848F2A609}" srcOrd="6" destOrd="0" presId="urn:microsoft.com/office/officeart/2005/8/layout/list1"/>
    <dgm:cxn modelId="{911E7ECF-141A-4B77-B33F-94029BFE5B78}" type="presParOf" srcId="{8AE42DE8-C7A2-40ED-9889-0CCC9EB975E8}" destId="{F8C0BDAB-4F0D-4DDE-BBD1-2FBCE0C6E7C7}" srcOrd="7" destOrd="0" presId="urn:microsoft.com/office/officeart/2005/8/layout/list1"/>
    <dgm:cxn modelId="{262E1000-DF19-4166-83FB-7254D881BA4C}" type="presParOf" srcId="{8AE42DE8-C7A2-40ED-9889-0CCC9EB975E8}" destId="{11EA45A8-8363-4D9B-B3F3-B5D149717617}" srcOrd="8" destOrd="0" presId="urn:microsoft.com/office/officeart/2005/8/layout/list1"/>
    <dgm:cxn modelId="{52A56102-9B66-4AC0-84B1-904D34E6F3C4}" type="presParOf" srcId="{11EA45A8-8363-4D9B-B3F3-B5D149717617}" destId="{989EF89D-FAE8-47E6-BD12-3B833E5B7BEE}" srcOrd="0" destOrd="0" presId="urn:microsoft.com/office/officeart/2005/8/layout/list1"/>
    <dgm:cxn modelId="{8A3CA795-B31D-411B-A2DC-E418D2589ECC}" type="presParOf" srcId="{11EA45A8-8363-4D9B-B3F3-B5D149717617}" destId="{A82F7EFA-2D84-40F0-9E0B-33F480E56C13}" srcOrd="1" destOrd="0" presId="urn:microsoft.com/office/officeart/2005/8/layout/list1"/>
    <dgm:cxn modelId="{9887FDA2-E6C8-41A0-AC0A-035FAD099A52}" type="presParOf" srcId="{8AE42DE8-C7A2-40ED-9889-0CCC9EB975E8}" destId="{C02F5F1C-A6DB-4F54-8C30-542C16C7F3A9}" srcOrd="9" destOrd="0" presId="urn:microsoft.com/office/officeart/2005/8/layout/list1"/>
    <dgm:cxn modelId="{14464CC1-FB8F-442C-8BA5-DD83C92AC813}" type="presParOf" srcId="{8AE42DE8-C7A2-40ED-9889-0CCC9EB975E8}" destId="{23788189-F442-4B79-ACDC-844A1B6CC562}" srcOrd="10" destOrd="0" presId="urn:microsoft.com/office/officeart/2005/8/layout/list1"/>
    <dgm:cxn modelId="{D94E0E43-2D78-4CFE-9F4D-6EEBC25B2281}" type="presParOf" srcId="{8AE42DE8-C7A2-40ED-9889-0CCC9EB975E8}" destId="{0A724188-FA8E-446A-BC20-1C8A69470D7F}" srcOrd="11" destOrd="0" presId="urn:microsoft.com/office/officeart/2005/8/layout/list1"/>
    <dgm:cxn modelId="{8B1B2BB4-0E41-46B1-A088-CF957744190D}" type="presParOf" srcId="{8AE42DE8-C7A2-40ED-9889-0CCC9EB975E8}" destId="{5E9E1720-9025-49D8-B700-755F6EB52616}" srcOrd="12" destOrd="0" presId="urn:microsoft.com/office/officeart/2005/8/layout/list1"/>
    <dgm:cxn modelId="{AA6F3ED1-2A01-4BCF-B469-6A86AC540704}" type="presParOf" srcId="{5E9E1720-9025-49D8-B700-755F6EB52616}" destId="{8C81AAE3-29E6-4B8B-B948-F26E5790868B}" srcOrd="0" destOrd="0" presId="urn:microsoft.com/office/officeart/2005/8/layout/list1"/>
    <dgm:cxn modelId="{F07DDDB4-44F4-4C19-9E5F-31F1D76A2C6F}" type="presParOf" srcId="{5E9E1720-9025-49D8-B700-755F6EB52616}" destId="{DA572455-F734-4B6F-8BDB-2E0B8A3C15D9}" srcOrd="1" destOrd="0" presId="urn:microsoft.com/office/officeart/2005/8/layout/list1"/>
    <dgm:cxn modelId="{DB9A8447-C5DA-4772-BFC2-2B06EB0E8F00}" type="presParOf" srcId="{8AE42DE8-C7A2-40ED-9889-0CCC9EB975E8}" destId="{DA4A9925-3DB5-4E6B-8DB9-4779DAFFEB88}" srcOrd="13" destOrd="0" presId="urn:microsoft.com/office/officeart/2005/8/layout/list1"/>
    <dgm:cxn modelId="{F4D0A7B5-9D5F-4D7E-ABB6-406C33AC14B9}" type="presParOf" srcId="{8AE42DE8-C7A2-40ED-9889-0CCC9EB975E8}" destId="{20849582-00DF-4956-9A6F-C9821E256FDF}" srcOrd="14" destOrd="0" presId="urn:microsoft.com/office/officeart/2005/8/layout/list1"/>
    <dgm:cxn modelId="{9BC60346-6ACD-4442-BCE8-844DCA01136E}" type="presParOf" srcId="{8AE42DE8-C7A2-40ED-9889-0CCC9EB975E8}" destId="{3998C838-F9AC-4A38-A555-5073B9006BE8}" srcOrd="15" destOrd="0" presId="urn:microsoft.com/office/officeart/2005/8/layout/list1"/>
    <dgm:cxn modelId="{26003156-0F05-43BC-8EEB-8E33970A500D}" type="presParOf" srcId="{8AE42DE8-C7A2-40ED-9889-0CCC9EB975E8}" destId="{9AC9E144-FCE7-4CBB-A080-E308BF88962D}" srcOrd="16" destOrd="0" presId="urn:microsoft.com/office/officeart/2005/8/layout/list1"/>
    <dgm:cxn modelId="{B4AB37A0-5C52-4C1E-9391-4DDA9847770D}" type="presParOf" srcId="{9AC9E144-FCE7-4CBB-A080-E308BF88962D}" destId="{9F7E3B7B-0143-4165-BA1F-5C58CAFE94D8}" srcOrd="0" destOrd="0" presId="urn:microsoft.com/office/officeart/2005/8/layout/list1"/>
    <dgm:cxn modelId="{8ECE27A9-5B77-4CE5-88C7-60DDA1FC8EAA}" type="presParOf" srcId="{9AC9E144-FCE7-4CBB-A080-E308BF88962D}" destId="{8E29D0F3-13A9-441B-8326-5891D867BF7C}" srcOrd="1" destOrd="0" presId="urn:microsoft.com/office/officeart/2005/8/layout/list1"/>
    <dgm:cxn modelId="{10E832F3-FE17-46C3-AD98-AD1471FFA8AA}" type="presParOf" srcId="{8AE42DE8-C7A2-40ED-9889-0CCC9EB975E8}" destId="{8A4447C1-F540-45B3-8240-83990CECBA5E}" srcOrd="17" destOrd="0" presId="urn:microsoft.com/office/officeart/2005/8/layout/list1"/>
    <dgm:cxn modelId="{9B3BCD81-FBC7-46D9-9FAD-AF6BEC76AF0A}" type="presParOf" srcId="{8AE42DE8-C7A2-40ED-9889-0CCC9EB975E8}" destId="{EE9AC2C0-F161-4506-9BE7-120A74E45E7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001D317-6412-4096-80E0-58D3621F9157}" type="doc">
      <dgm:prSet loTypeId="urn:microsoft.com/office/officeart/2008/layout/PictureStrips" loCatId="pictur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1476DCA7-9603-4F68-864F-3F06842A0BEA}" type="pres">
      <dgm:prSet presAssocID="{0001D317-6412-4096-80E0-58D3621F9157}" presName="Name0" presStyleCnt="0">
        <dgm:presLayoutVars>
          <dgm:dir/>
          <dgm:resizeHandles val="exact"/>
        </dgm:presLayoutVars>
      </dgm:prSet>
      <dgm:spPr/>
    </dgm:pt>
  </dgm:ptLst>
  <dgm:cxnLst>
    <dgm:cxn modelId="{8CFB6BCD-EF9A-461C-93D1-39795AC40A96}" type="presOf" srcId="{0001D317-6412-4096-80E0-58D3621F9157}" destId="{1476DCA7-9603-4F68-864F-3F06842A0BEA}" srcOrd="0" destOrd="0" presId="urn:microsoft.com/office/officeart/2008/layout/PictureStrips"/>
  </dgm:cxnLst>
  <dgm:bg>
    <a:blipFill>
      <a:blip xmlns:r="http://schemas.openxmlformats.org/officeDocument/2006/relationships" r:embed="rId1">
        <a:extLst>
          <a:ext uri="{28A0092B-C50C-407E-A947-70E740481C1C}">
            <a14:useLocalDpi xmlns:a14="http://schemas.microsoft.com/office/drawing/2010/main" val="0"/>
          </a:ext>
          <a:ext uri="{96DAC541-7B7A-43D3-8B79-37D633B846F1}">
            <asvg:svgBlip xmlns:asvg="http://schemas.microsoft.com/office/drawing/2016/SVG/main" r:embed="rId2"/>
          </a:ext>
        </a:extLst>
      </a:blip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001D317-6412-4096-80E0-58D3621F9157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76DCA7-9603-4F68-864F-3F06842A0BEA}" type="pres">
      <dgm:prSet presAssocID="{0001D317-6412-4096-80E0-58D3621F9157}" presName="Name0" presStyleCnt="0">
        <dgm:presLayoutVars>
          <dgm:dir/>
          <dgm:resizeHandles val="exact"/>
        </dgm:presLayoutVars>
      </dgm:prSet>
      <dgm:spPr/>
    </dgm:pt>
  </dgm:ptLst>
  <dgm:cxnLst>
    <dgm:cxn modelId="{8CFB6BCD-EF9A-461C-93D1-39795AC40A96}" type="presOf" srcId="{0001D317-6412-4096-80E0-58D3621F9157}" destId="{1476DCA7-9603-4F68-864F-3F06842A0BEA}" srcOrd="0" destOrd="0" presId="urn:microsoft.com/office/officeart/2008/layout/PictureStrips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DE712F2-28FE-44C8-B659-AD1ED3BAF2B6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FBB14E-0283-42D4-81C8-66EF1424228E}">
      <dgm:prSet phldrT="[Text]" custT="1"/>
      <dgm:spPr/>
      <dgm:t>
        <a:bodyPr/>
        <a:lstStyle/>
        <a:p>
          <a:pPr marL="0" algn="ctr" defTabSz="914400" rtl="0" eaLnBrk="1" latinLnBrk="0" hangingPunct="1"/>
          <a:r>
            <a:rPr lang="en-US" sz="1800" kern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Bill Reduction*</a:t>
          </a:r>
        </a:p>
      </dgm:t>
    </dgm:pt>
    <dgm:pt modelId="{AFFB304D-A825-429C-A80B-0CE851EECF5E}" type="parTrans" cxnId="{A28E3F9C-2279-40DA-A4F0-E2EA8190BAEB}">
      <dgm:prSet/>
      <dgm:spPr/>
      <dgm:t>
        <a:bodyPr/>
        <a:lstStyle/>
        <a:p>
          <a:endParaRPr lang="en-US"/>
        </a:p>
      </dgm:t>
    </dgm:pt>
    <dgm:pt modelId="{B51766FD-305B-478E-8B85-CBDDFFA927E1}" type="sibTrans" cxnId="{A28E3F9C-2279-40DA-A4F0-E2EA8190BAEB}">
      <dgm:prSet/>
      <dgm:spPr/>
      <dgm:t>
        <a:bodyPr/>
        <a:lstStyle/>
        <a:p>
          <a:endParaRPr lang="en-US"/>
        </a:p>
      </dgm:t>
    </dgm:pt>
    <dgm:pt modelId="{F32DD4E7-130D-4B0A-A72D-35689F0DD378}">
      <dgm:prSet phldrT="[Text]" custT="1"/>
      <dgm:spPr/>
      <dgm:t>
        <a:bodyPr/>
        <a:lstStyle/>
        <a:p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$</a:t>
          </a:r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200</a:t>
          </a:r>
        </a:p>
      </dgm:t>
    </dgm:pt>
    <dgm:pt modelId="{D4B829B0-5ABE-4DA2-A328-9DD5D883C0C0}" type="parTrans" cxnId="{155C7F96-9FD8-4C61-9ECC-2B1958E43944}">
      <dgm:prSet/>
      <dgm:spPr/>
      <dgm:t>
        <a:bodyPr/>
        <a:lstStyle/>
        <a:p>
          <a:endParaRPr lang="en-US"/>
        </a:p>
      </dgm:t>
    </dgm:pt>
    <dgm:pt modelId="{686EB15E-51FA-4A6B-AD3F-C22F254A54E3}" type="sibTrans" cxnId="{155C7F96-9FD8-4C61-9ECC-2B1958E43944}">
      <dgm:prSet/>
      <dgm:spPr/>
      <dgm:t>
        <a:bodyPr/>
        <a:lstStyle/>
        <a:p>
          <a:endParaRPr lang="en-US"/>
        </a:p>
      </dgm:t>
    </dgm:pt>
    <dgm:pt modelId="{1C1C58B2-D605-4A24-9E0B-921F7643365A}">
      <dgm:prSet phldrT="[Text]"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$40</a:t>
          </a:r>
        </a:p>
      </dgm:t>
    </dgm:pt>
    <dgm:pt modelId="{9A7D0D3D-EC98-420E-89DC-D10F583EC454}" type="parTrans" cxnId="{5A0699E5-331D-40FD-8FFC-74A0B3F1FE1B}">
      <dgm:prSet/>
      <dgm:spPr/>
      <dgm:t>
        <a:bodyPr/>
        <a:lstStyle/>
        <a:p>
          <a:endParaRPr lang="en-US"/>
        </a:p>
      </dgm:t>
    </dgm:pt>
    <dgm:pt modelId="{34F8F69F-59F4-4F5B-9813-040B2C320C6F}" type="sibTrans" cxnId="{5A0699E5-331D-40FD-8FFC-74A0B3F1FE1B}">
      <dgm:prSet/>
      <dgm:spPr/>
      <dgm:t>
        <a:bodyPr/>
        <a:lstStyle/>
        <a:p>
          <a:endParaRPr lang="en-US"/>
        </a:p>
      </dgm:t>
    </dgm:pt>
    <dgm:pt modelId="{844085A2-151E-4DED-8E44-84401CA78581}">
      <dgm:prSet phldrT="[Text]" custT="1"/>
      <dgm:spPr/>
      <dgm:t>
        <a:bodyPr/>
        <a:lstStyle/>
        <a:p>
          <a:pPr marL="0" algn="ctr" defTabSz="914400" rtl="0" eaLnBrk="1" latinLnBrk="0" hangingPunct="1"/>
          <a:r>
            <a:rPr lang="en-US" sz="1800" kern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Arrearage Reduction</a:t>
          </a:r>
        </a:p>
      </dgm:t>
    </dgm:pt>
    <dgm:pt modelId="{CEFDC3D8-7E9C-4B9B-8630-BA89E47996D1}" type="parTrans" cxnId="{C73DD69D-CACE-41E1-BBE0-1C28DD889BD6}">
      <dgm:prSet/>
      <dgm:spPr/>
      <dgm:t>
        <a:bodyPr/>
        <a:lstStyle/>
        <a:p>
          <a:endParaRPr lang="en-US"/>
        </a:p>
      </dgm:t>
    </dgm:pt>
    <dgm:pt modelId="{AAEB76A2-420D-4AD4-AB5C-5BCC38FC4599}" type="sibTrans" cxnId="{C73DD69D-CACE-41E1-BBE0-1C28DD889BD6}">
      <dgm:prSet/>
      <dgm:spPr/>
      <dgm:t>
        <a:bodyPr/>
        <a:lstStyle/>
        <a:p>
          <a:endParaRPr lang="en-US"/>
        </a:p>
      </dgm:t>
    </dgm:pt>
    <dgm:pt modelId="{87338BA1-E703-4CC6-B035-B6BEAFCFE2BF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40% of bill reduction</a:t>
          </a:r>
        </a:p>
      </dgm:t>
    </dgm:pt>
    <dgm:pt modelId="{3D3BF6C2-94CE-4F20-84A3-C7063CDCCD44}" type="parTrans" cxnId="{1496D4AE-3166-4CF7-A3BE-F90A150555A0}">
      <dgm:prSet/>
      <dgm:spPr/>
      <dgm:t>
        <a:bodyPr/>
        <a:lstStyle/>
        <a:p>
          <a:endParaRPr lang="en-US"/>
        </a:p>
      </dgm:t>
    </dgm:pt>
    <dgm:pt modelId="{E6376540-4688-4209-898F-8FFDB726DDD7}" type="sibTrans" cxnId="{1496D4AE-3166-4CF7-A3BE-F90A150555A0}">
      <dgm:prSet/>
      <dgm:spPr/>
      <dgm:t>
        <a:bodyPr/>
        <a:lstStyle/>
        <a:p>
          <a:endParaRPr lang="en-US"/>
        </a:p>
      </dgm:t>
    </dgm:pt>
    <dgm:pt modelId="{B89473C3-AC63-4A28-B70B-ACB5419019EB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40% of bill reduction</a:t>
          </a:r>
        </a:p>
      </dgm:t>
    </dgm:pt>
    <dgm:pt modelId="{A7D51382-0B14-45E0-9726-B4F4F96D6981}" type="parTrans" cxnId="{BD5BDDDE-79F0-4455-AE01-46BDFFA718F1}">
      <dgm:prSet/>
      <dgm:spPr/>
      <dgm:t>
        <a:bodyPr/>
        <a:lstStyle/>
        <a:p>
          <a:endParaRPr lang="en-US"/>
        </a:p>
      </dgm:t>
    </dgm:pt>
    <dgm:pt modelId="{2057400C-87FA-4066-B261-2290D7CCDE77}" type="sibTrans" cxnId="{BD5BDDDE-79F0-4455-AE01-46BDFFA718F1}">
      <dgm:prSet/>
      <dgm:spPr/>
      <dgm:t>
        <a:bodyPr/>
        <a:lstStyle/>
        <a:p>
          <a:endParaRPr lang="en-US"/>
        </a:p>
      </dgm:t>
    </dgm:pt>
    <dgm:pt modelId="{5AD29945-6B7D-4ED9-B853-94AB842D7B70}">
      <dgm:prSet phldrT="[Text]" custT="1"/>
      <dgm:spPr/>
      <dgm:t>
        <a:bodyPr/>
        <a:lstStyle/>
        <a:p>
          <a:pPr marL="0" algn="ctr" defTabSz="914400" rtl="0" eaLnBrk="1" latinLnBrk="0" hangingPunct="1"/>
          <a:r>
            <a:rPr lang="en-US" sz="1800" kern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$ in Reduced Arrearages</a:t>
          </a:r>
        </a:p>
      </dgm:t>
    </dgm:pt>
    <dgm:pt modelId="{1782900E-DBA3-4099-95DE-B504CB38D4AE}" type="parTrans" cxnId="{02185DF2-F552-4774-85F5-9C7316F32324}">
      <dgm:prSet/>
      <dgm:spPr/>
      <dgm:t>
        <a:bodyPr/>
        <a:lstStyle/>
        <a:p>
          <a:endParaRPr lang="en-US"/>
        </a:p>
      </dgm:t>
    </dgm:pt>
    <dgm:pt modelId="{5B9459FD-77D7-46C4-A52E-35D52999FFE9}" type="sibTrans" cxnId="{02185DF2-F552-4774-85F5-9C7316F32324}">
      <dgm:prSet/>
      <dgm:spPr/>
      <dgm:t>
        <a:bodyPr/>
        <a:lstStyle/>
        <a:p>
          <a:endParaRPr lang="en-US"/>
        </a:p>
      </dgm:t>
    </dgm:pt>
    <dgm:pt modelId="{44F8CD12-8F62-4F42-A09F-9BAAF41C0D0E}">
      <dgm:prSet phldrT="[Text]"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$80</a:t>
          </a:r>
        </a:p>
      </dgm:t>
    </dgm:pt>
    <dgm:pt modelId="{99FFA79A-E348-4E65-9B13-7D9A522EBE34}" type="parTrans" cxnId="{84BF27C7-1331-43F4-BFFD-3A5744220DC4}">
      <dgm:prSet/>
      <dgm:spPr/>
      <dgm:t>
        <a:bodyPr/>
        <a:lstStyle/>
        <a:p>
          <a:endParaRPr lang="en-US"/>
        </a:p>
      </dgm:t>
    </dgm:pt>
    <dgm:pt modelId="{114BEEB6-A919-4D7F-8C0A-5B1EEE18E7A9}" type="sibTrans" cxnId="{84BF27C7-1331-43F4-BFFD-3A5744220DC4}">
      <dgm:prSet/>
      <dgm:spPr/>
      <dgm:t>
        <a:bodyPr/>
        <a:lstStyle/>
        <a:p>
          <a:endParaRPr lang="en-US"/>
        </a:p>
      </dgm:t>
    </dgm:pt>
    <dgm:pt modelId="{F4427BD0-3B65-499C-983A-CEA50CD6C7BE}">
      <dgm:prSet phldrT="[Text]"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$16</a:t>
          </a:r>
        </a:p>
      </dgm:t>
    </dgm:pt>
    <dgm:pt modelId="{99BDE10D-5D12-4054-914F-C0799AE344EA}" type="parTrans" cxnId="{075A2006-4823-4CB3-A58C-5C17587B474A}">
      <dgm:prSet/>
      <dgm:spPr/>
      <dgm:t>
        <a:bodyPr/>
        <a:lstStyle/>
        <a:p>
          <a:endParaRPr lang="en-US"/>
        </a:p>
      </dgm:t>
    </dgm:pt>
    <dgm:pt modelId="{19744B3A-C861-4EC0-AB68-A0EF6B5B6959}" type="sibTrans" cxnId="{075A2006-4823-4CB3-A58C-5C17587B474A}">
      <dgm:prSet/>
      <dgm:spPr/>
      <dgm:t>
        <a:bodyPr/>
        <a:lstStyle/>
        <a:p>
          <a:endParaRPr lang="en-US"/>
        </a:p>
      </dgm:t>
    </dgm:pt>
    <dgm:pt modelId="{85705701-7664-45C8-BA39-CC45A2AB8316}" type="pres">
      <dgm:prSet presAssocID="{DDE712F2-28FE-44C8-B659-AD1ED3BAF2B6}" presName="Name0" presStyleCnt="0">
        <dgm:presLayoutVars>
          <dgm:dir/>
          <dgm:animLvl val="lvl"/>
          <dgm:resizeHandles val="exact"/>
        </dgm:presLayoutVars>
      </dgm:prSet>
      <dgm:spPr/>
    </dgm:pt>
    <dgm:pt modelId="{3C447456-BF6B-4256-90F2-FAEEC8ABB540}" type="pres">
      <dgm:prSet presAssocID="{5AD29945-6B7D-4ED9-B853-94AB842D7B70}" presName="boxAndChildren" presStyleCnt="0"/>
      <dgm:spPr/>
    </dgm:pt>
    <dgm:pt modelId="{BABF7C5E-05FD-489D-BEBD-FFA01F73BFEC}" type="pres">
      <dgm:prSet presAssocID="{5AD29945-6B7D-4ED9-B853-94AB842D7B70}" presName="parentTextBox" presStyleLbl="node1" presStyleIdx="0" presStyleCnt="3"/>
      <dgm:spPr/>
    </dgm:pt>
    <dgm:pt modelId="{73BD8CAA-9D38-43CF-90D7-26E55CB380F9}" type="pres">
      <dgm:prSet presAssocID="{5AD29945-6B7D-4ED9-B853-94AB842D7B70}" presName="entireBox" presStyleLbl="node1" presStyleIdx="0" presStyleCnt="3"/>
      <dgm:spPr/>
    </dgm:pt>
    <dgm:pt modelId="{DD093CD7-DAB6-4AF7-9D05-146F12D1354B}" type="pres">
      <dgm:prSet presAssocID="{5AD29945-6B7D-4ED9-B853-94AB842D7B70}" presName="descendantBox" presStyleCnt="0"/>
      <dgm:spPr/>
    </dgm:pt>
    <dgm:pt modelId="{3D48C637-A002-4D13-88C0-23A2898B5DED}" type="pres">
      <dgm:prSet presAssocID="{44F8CD12-8F62-4F42-A09F-9BAAF41C0D0E}" presName="childTextBox" presStyleLbl="fgAccFollowNode1" presStyleIdx="0" presStyleCnt="6">
        <dgm:presLayoutVars>
          <dgm:bulletEnabled val="1"/>
        </dgm:presLayoutVars>
      </dgm:prSet>
      <dgm:spPr/>
    </dgm:pt>
    <dgm:pt modelId="{6897048B-8F7D-40D4-98A6-3F18F1135325}" type="pres">
      <dgm:prSet presAssocID="{F4427BD0-3B65-499C-983A-CEA50CD6C7BE}" presName="childTextBox" presStyleLbl="fgAccFollowNode1" presStyleIdx="1" presStyleCnt="6">
        <dgm:presLayoutVars>
          <dgm:bulletEnabled val="1"/>
        </dgm:presLayoutVars>
      </dgm:prSet>
      <dgm:spPr/>
    </dgm:pt>
    <dgm:pt modelId="{F1213611-95B5-47AC-BE07-E566EA4EC989}" type="pres">
      <dgm:prSet presAssocID="{AAEB76A2-420D-4AD4-AB5C-5BCC38FC4599}" presName="sp" presStyleCnt="0"/>
      <dgm:spPr/>
    </dgm:pt>
    <dgm:pt modelId="{6B0925CE-66C8-430A-BEBB-C92B3F879C58}" type="pres">
      <dgm:prSet presAssocID="{844085A2-151E-4DED-8E44-84401CA78581}" presName="arrowAndChildren" presStyleCnt="0"/>
      <dgm:spPr/>
    </dgm:pt>
    <dgm:pt modelId="{B54FFE24-E326-4111-84C8-1C517857AB71}" type="pres">
      <dgm:prSet presAssocID="{844085A2-151E-4DED-8E44-84401CA78581}" presName="parentTextArrow" presStyleLbl="node1" presStyleIdx="0" presStyleCnt="3"/>
      <dgm:spPr/>
    </dgm:pt>
    <dgm:pt modelId="{EA87C442-DBF6-4334-8EE6-BCF1B065A9F5}" type="pres">
      <dgm:prSet presAssocID="{844085A2-151E-4DED-8E44-84401CA78581}" presName="arrow" presStyleLbl="node1" presStyleIdx="1" presStyleCnt="3"/>
      <dgm:spPr/>
    </dgm:pt>
    <dgm:pt modelId="{0C03F545-5634-423A-B729-D64130129E5D}" type="pres">
      <dgm:prSet presAssocID="{844085A2-151E-4DED-8E44-84401CA78581}" presName="descendantArrow" presStyleCnt="0"/>
      <dgm:spPr/>
    </dgm:pt>
    <dgm:pt modelId="{283898D3-81D7-4E2D-B30B-C93567A50A20}" type="pres">
      <dgm:prSet presAssocID="{87338BA1-E703-4CC6-B035-B6BEAFCFE2BF}" presName="childTextArrow" presStyleLbl="fgAccFollowNode1" presStyleIdx="2" presStyleCnt="6">
        <dgm:presLayoutVars>
          <dgm:bulletEnabled val="1"/>
        </dgm:presLayoutVars>
      </dgm:prSet>
      <dgm:spPr/>
    </dgm:pt>
    <dgm:pt modelId="{C23CD972-1ACB-4C22-9136-4B6A45150B9C}" type="pres">
      <dgm:prSet presAssocID="{B89473C3-AC63-4A28-B70B-ACB5419019EB}" presName="childTextArrow" presStyleLbl="fgAccFollowNode1" presStyleIdx="3" presStyleCnt="6">
        <dgm:presLayoutVars>
          <dgm:bulletEnabled val="1"/>
        </dgm:presLayoutVars>
      </dgm:prSet>
      <dgm:spPr/>
    </dgm:pt>
    <dgm:pt modelId="{17A963BE-C77B-4AAD-A7D6-1F6C5D0175CD}" type="pres">
      <dgm:prSet presAssocID="{B51766FD-305B-478E-8B85-CBDDFFA927E1}" presName="sp" presStyleCnt="0"/>
      <dgm:spPr/>
    </dgm:pt>
    <dgm:pt modelId="{B6DE93C3-2BC0-4369-AC3B-67D2396A4CB3}" type="pres">
      <dgm:prSet presAssocID="{82FBB14E-0283-42D4-81C8-66EF1424228E}" presName="arrowAndChildren" presStyleCnt="0"/>
      <dgm:spPr/>
    </dgm:pt>
    <dgm:pt modelId="{5CB82562-561A-4632-A7A1-121F378A6F7D}" type="pres">
      <dgm:prSet presAssocID="{82FBB14E-0283-42D4-81C8-66EF1424228E}" presName="parentTextArrow" presStyleLbl="node1" presStyleIdx="1" presStyleCnt="3"/>
      <dgm:spPr/>
    </dgm:pt>
    <dgm:pt modelId="{9D802639-42DE-4DAF-B36A-D1261A497E14}" type="pres">
      <dgm:prSet presAssocID="{82FBB14E-0283-42D4-81C8-66EF1424228E}" presName="arrow" presStyleLbl="node1" presStyleIdx="2" presStyleCnt="3"/>
      <dgm:spPr/>
    </dgm:pt>
    <dgm:pt modelId="{08ED5284-974A-4498-9BE0-60D60A1CF787}" type="pres">
      <dgm:prSet presAssocID="{82FBB14E-0283-42D4-81C8-66EF1424228E}" presName="descendantArrow" presStyleCnt="0"/>
      <dgm:spPr/>
    </dgm:pt>
    <dgm:pt modelId="{5C5C2FFF-4750-4763-830A-B4A264E95F06}" type="pres">
      <dgm:prSet presAssocID="{F32DD4E7-130D-4B0A-A72D-35689F0DD378}" presName="childTextArrow" presStyleLbl="fgAccFollowNode1" presStyleIdx="4" presStyleCnt="6">
        <dgm:presLayoutVars>
          <dgm:bulletEnabled val="1"/>
        </dgm:presLayoutVars>
      </dgm:prSet>
      <dgm:spPr/>
    </dgm:pt>
    <dgm:pt modelId="{547AB6F3-7EBB-4672-B1AB-F0BA0599F1E4}" type="pres">
      <dgm:prSet presAssocID="{1C1C58B2-D605-4A24-9E0B-921F7643365A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075A2006-4823-4CB3-A58C-5C17587B474A}" srcId="{5AD29945-6B7D-4ED9-B853-94AB842D7B70}" destId="{F4427BD0-3B65-499C-983A-CEA50CD6C7BE}" srcOrd="1" destOrd="0" parTransId="{99BDE10D-5D12-4054-914F-C0799AE344EA}" sibTransId="{19744B3A-C861-4EC0-AB68-A0EF6B5B6959}"/>
    <dgm:cxn modelId="{B1D9EF2A-27DE-4197-8BBA-64E379BA30D9}" type="presOf" srcId="{DDE712F2-28FE-44C8-B659-AD1ED3BAF2B6}" destId="{85705701-7664-45C8-BA39-CC45A2AB8316}" srcOrd="0" destOrd="0" presId="urn:microsoft.com/office/officeart/2005/8/layout/process4"/>
    <dgm:cxn modelId="{889C332C-A701-462C-ACD2-DA2FD01F2CAC}" type="presOf" srcId="{B89473C3-AC63-4A28-B70B-ACB5419019EB}" destId="{C23CD972-1ACB-4C22-9136-4B6A45150B9C}" srcOrd="0" destOrd="0" presId="urn:microsoft.com/office/officeart/2005/8/layout/process4"/>
    <dgm:cxn modelId="{B5A75132-C697-43D4-9BF3-0EBDEB1CDD82}" type="presOf" srcId="{844085A2-151E-4DED-8E44-84401CA78581}" destId="{EA87C442-DBF6-4334-8EE6-BCF1B065A9F5}" srcOrd="1" destOrd="0" presId="urn:microsoft.com/office/officeart/2005/8/layout/process4"/>
    <dgm:cxn modelId="{8239445F-EE72-43C9-A607-CB49AE3FE54A}" type="presOf" srcId="{1C1C58B2-D605-4A24-9E0B-921F7643365A}" destId="{547AB6F3-7EBB-4672-B1AB-F0BA0599F1E4}" srcOrd="0" destOrd="0" presId="urn:microsoft.com/office/officeart/2005/8/layout/process4"/>
    <dgm:cxn modelId="{C5607A44-04B7-499E-AFA8-28A0281B030F}" type="presOf" srcId="{44F8CD12-8F62-4F42-A09F-9BAAF41C0D0E}" destId="{3D48C637-A002-4D13-88C0-23A2898B5DED}" srcOrd="0" destOrd="0" presId="urn:microsoft.com/office/officeart/2005/8/layout/process4"/>
    <dgm:cxn modelId="{EB17514B-1742-4C0A-BA17-3CCE81A25A7B}" type="presOf" srcId="{5AD29945-6B7D-4ED9-B853-94AB842D7B70}" destId="{73BD8CAA-9D38-43CF-90D7-26E55CB380F9}" srcOrd="1" destOrd="0" presId="urn:microsoft.com/office/officeart/2005/8/layout/process4"/>
    <dgm:cxn modelId="{947E596E-5FE6-4204-A893-B27197B44BF8}" type="presOf" srcId="{82FBB14E-0283-42D4-81C8-66EF1424228E}" destId="{9D802639-42DE-4DAF-B36A-D1261A497E14}" srcOrd="1" destOrd="0" presId="urn:microsoft.com/office/officeart/2005/8/layout/process4"/>
    <dgm:cxn modelId="{4CC6D170-67C4-41A5-B00A-0B682F63F257}" type="presOf" srcId="{844085A2-151E-4DED-8E44-84401CA78581}" destId="{B54FFE24-E326-4111-84C8-1C517857AB71}" srcOrd="0" destOrd="0" presId="urn:microsoft.com/office/officeart/2005/8/layout/process4"/>
    <dgm:cxn modelId="{4FA64F8E-C590-4E0A-ADEA-228C5B845B5C}" type="presOf" srcId="{F32DD4E7-130D-4B0A-A72D-35689F0DD378}" destId="{5C5C2FFF-4750-4763-830A-B4A264E95F06}" srcOrd="0" destOrd="0" presId="urn:microsoft.com/office/officeart/2005/8/layout/process4"/>
    <dgm:cxn modelId="{155C7F96-9FD8-4C61-9ECC-2B1958E43944}" srcId="{82FBB14E-0283-42D4-81C8-66EF1424228E}" destId="{F32DD4E7-130D-4B0A-A72D-35689F0DD378}" srcOrd="0" destOrd="0" parTransId="{D4B829B0-5ABE-4DA2-A328-9DD5D883C0C0}" sibTransId="{686EB15E-51FA-4A6B-AD3F-C22F254A54E3}"/>
    <dgm:cxn modelId="{A28E3F9C-2279-40DA-A4F0-E2EA8190BAEB}" srcId="{DDE712F2-28FE-44C8-B659-AD1ED3BAF2B6}" destId="{82FBB14E-0283-42D4-81C8-66EF1424228E}" srcOrd="0" destOrd="0" parTransId="{AFFB304D-A825-429C-A80B-0CE851EECF5E}" sibTransId="{B51766FD-305B-478E-8B85-CBDDFFA927E1}"/>
    <dgm:cxn modelId="{C73DD69D-CACE-41E1-BBE0-1C28DD889BD6}" srcId="{DDE712F2-28FE-44C8-B659-AD1ED3BAF2B6}" destId="{844085A2-151E-4DED-8E44-84401CA78581}" srcOrd="1" destOrd="0" parTransId="{CEFDC3D8-7E9C-4B9B-8630-BA89E47996D1}" sibTransId="{AAEB76A2-420D-4AD4-AB5C-5BCC38FC4599}"/>
    <dgm:cxn modelId="{A9FD73A0-8439-475F-9BE3-F7480FDF4CE8}" type="presOf" srcId="{87338BA1-E703-4CC6-B035-B6BEAFCFE2BF}" destId="{283898D3-81D7-4E2D-B30B-C93567A50A20}" srcOrd="0" destOrd="0" presId="urn:microsoft.com/office/officeart/2005/8/layout/process4"/>
    <dgm:cxn modelId="{1496D4AE-3166-4CF7-A3BE-F90A150555A0}" srcId="{844085A2-151E-4DED-8E44-84401CA78581}" destId="{87338BA1-E703-4CC6-B035-B6BEAFCFE2BF}" srcOrd="0" destOrd="0" parTransId="{3D3BF6C2-94CE-4F20-84A3-C7063CDCCD44}" sibTransId="{E6376540-4688-4209-898F-8FFDB726DDD7}"/>
    <dgm:cxn modelId="{84BF27C7-1331-43F4-BFFD-3A5744220DC4}" srcId="{5AD29945-6B7D-4ED9-B853-94AB842D7B70}" destId="{44F8CD12-8F62-4F42-A09F-9BAAF41C0D0E}" srcOrd="0" destOrd="0" parTransId="{99FFA79A-E348-4E65-9B13-7D9A522EBE34}" sibTransId="{114BEEB6-A919-4D7F-8C0A-5B1EEE18E7A9}"/>
    <dgm:cxn modelId="{10C1BAC9-E657-4A51-AA79-467BD648F873}" type="presOf" srcId="{82FBB14E-0283-42D4-81C8-66EF1424228E}" destId="{5CB82562-561A-4632-A7A1-121F378A6F7D}" srcOrd="0" destOrd="0" presId="urn:microsoft.com/office/officeart/2005/8/layout/process4"/>
    <dgm:cxn modelId="{09C83BDC-6F3B-4034-B89E-058EB6CAE35E}" type="presOf" srcId="{F4427BD0-3B65-499C-983A-CEA50CD6C7BE}" destId="{6897048B-8F7D-40D4-98A6-3F18F1135325}" srcOrd="0" destOrd="0" presId="urn:microsoft.com/office/officeart/2005/8/layout/process4"/>
    <dgm:cxn modelId="{BD5BDDDE-79F0-4455-AE01-46BDFFA718F1}" srcId="{844085A2-151E-4DED-8E44-84401CA78581}" destId="{B89473C3-AC63-4A28-B70B-ACB5419019EB}" srcOrd="1" destOrd="0" parTransId="{A7D51382-0B14-45E0-9726-B4F4F96D6981}" sibTransId="{2057400C-87FA-4066-B261-2290D7CCDE77}"/>
    <dgm:cxn modelId="{5A0699E5-331D-40FD-8FFC-74A0B3F1FE1B}" srcId="{82FBB14E-0283-42D4-81C8-66EF1424228E}" destId="{1C1C58B2-D605-4A24-9E0B-921F7643365A}" srcOrd="1" destOrd="0" parTransId="{9A7D0D3D-EC98-420E-89DC-D10F583EC454}" sibTransId="{34F8F69F-59F4-4F5B-9813-040B2C320C6F}"/>
    <dgm:cxn modelId="{02185DF2-F552-4774-85F5-9C7316F32324}" srcId="{DDE712F2-28FE-44C8-B659-AD1ED3BAF2B6}" destId="{5AD29945-6B7D-4ED9-B853-94AB842D7B70}" srcOrd="2" destOrd="0" parTransId="{1782900E-DBA3-4099-95DE-B504CB38D4AE}" sibTransId="{5B9459FD-77D7-46C4-A52E-35D52999FFE9}"/>
    <dgm:cxn modelId="{958518FF-5FF7-4ACC-AAE4-EEE845AA4B98}" type="presOf" srcId="{5AD29945-6B7D-4ED9-B853-94AB842D7B70}" destId="{BABF7C5E-05FD-489D-BEBD-FFA01F73BFEC}" srcOrd="0" destOrd="0" presId="urn:microsoft.com/office/officeart/2005/8/layout/process4"/>
    <dgm:cxn modelId="{DDA4C15D-5157-4D72-AD18-75488B632CFB}" type="presParOf" srcId="{85705701-7664-45C8-BA39-CC45A2AB8316}" destId="{3C447456-BF6B-4256-90F2-FAEEC8ABB540}" srcOrd="0" destOrd="0" presId="urn:microsoft.com/office/officeart/2005/8/layout/process4"/>
    <dgm:cxn modelId="{576E6107-950A-4561-8FEE-6D0019FA1BA6}" type="presParOf" srcId="{3C447456-BF6B-4256-90F2-FAEEC8ABB540}" destId="{BABF7C5E-05FD-489D-BEBD-FFA01F73BFEC}" srcOrd="0" destOrd="0" presId="urn:microsoft.com/office/officeart/2005/8/layout/process4"/>
    <dgm:cxn modelId="{7205B8AF-30E0-43D2-9203-746FAADB4815}" type="presParOf" srcId="{3C447456-BF6B-4256-90F2-FAEEC8ABB540}" destId="{73BD8CAA-9D38-43CF-90D7-26E55CB380F9}" srcOrd="1" destOrd="0" presId="urn:microsoft.com/office/officeart/2005/8/layout/process4"/>
    <dgm:cxn modelId="{0380E44B-FBAB-4507-9F01-B071BFFA0150}" type="presParOf" srcId="{3C447456-BF6B-4256-90F2-FAEEC8ABB540}" destId="{DD093CD7-DAB6-4AF7-9D05-146F12D1354B}" srcOrd="2" destOrd="0" presId="urn:microsoft.com/office/officeart/2005/8/layout/process4"/>
    <dgm:cxn modelId="{B1F403D0-DC11-4390-A46C-04CE1392518E}" type="presParOf" srcId="{DD093CD7-DAB6-4AF7-9D05-146F12D1354B}" destId="{3D48C637-A002-4D13-88C0-23A2898B5DED}" srcOrd="0" destOrd="0" presId="urn:microsoft.com/office/officeart/2005/8/layout/process4"/>
    <dgm:cxn modelId="{C6D782DF-2C42-4192-B9EE-57506A80A5E7}" type="presParOf" srcId="{DD093CD7-DAB6-4AF7-9D05-146F12D1354B}" destId="{6897048B-8F7D-40D4-98A6-3F18F1135325}" srcOrd="1" destOrd="0" presId="urn:microsoft.com/office/officeart/2005/8/layout/process4"/>
    <dgm:cxn modelId="{D302AEC1-0977-45A3-A43A-E3905D3F1F4E}" type="presParOf" srcId="{85705701-7664-45C8-BA39-CC45A2AB8316}" destId="{F1213611-95B5-47AC-BE07-E566EA4EC989}" srcOrd="1" destOrd="0" presId="urn:microsoft.com/office/officeart/2005/8/layout/process4"/>
    <dgm:cxn modelId="{7890D12B-856D-4B41-817E-21AC051C0102}" type="presParOf" srcId="{85705701-7664-45C8-BA39-CC45A2AB8316}" destId="{6B0925CE-66C8-430A-BEBB-C92B3F879C58}" srcOrd="2" destOrd="0" presId="urn:microsoft.com/office/officeart/2005/8/layout/process4"/>
    <dgm:cxn modelId="{2AEC1A75-2E93-462B-A7BB-6248A19D8D45}" type="presParOf" srcId="{6B0925CE-66C8-430A-BEBB-C92B3F879C58}" destId="{B54FFE24-E326-4111-84C8-1C517857AB71}" srcOrd="0" destOrd="0" presId="urn:microsoft.com/office/officeart/2005/8/layout/process4"/>
    <dgm:cxn modelId="{BD426507-4347-4F7C-A5DC-2C5058C4D6E0}" type="presParOf" srcId="{6B0925CE-66C8-430A-BEBB-C92B3F879C58}" destId="{EA87C442-DBF6-4334-8EE6-BCF1B065A9F5}" srcOrd="1" destOrd="0" presId="urn:microsoft.com/office/officeart/2005/8/layout/process4"/>
    <dgm:cxn modelId="{1951DF18-EAEC-437D-B5F6-0EABE32E4486}" type="presParOf" srcId="{6B0925CE-66C8-430A-BEBB-C92B3F879C58}" destId="{0C03F545-5634-423A-B729-D64130129E5D}" srcOrd="2" destOrd="0" presId="urn:microsoft.com/office/officeart/2005/8/layout/process4"/>
    <dgm:cxn modelId="{F536C76C-E6AE-4E78-8322-08D82242FF28}" type="presParOf" srcId="{0C03F545-5634-423A-B729-D64130129E5D}" destId="{283898D3-81D7-4E2D-B30B-C93567A50A20}" srcOrd="0" destOrd="0" presId="urn:microsoft.com/office/officeart/2005/8/layout/process4"/>
    <dgm:cxn modelId="{1D4D5D12-D22C-4488-8A65-4A5EDA1B7535}" type="presParOf" srcId="{0C03F545-5634-423A-B729-D64130129E5D}" destId="{C23CD972-1ACB-4C22-9136-4B6A45150B9C}" srcOrd="1" destOrd="0" presId="urn:microsoft.com/office/officeart/2005/8/layout/process4"/>
    <dgm:cxn modelId="{2A073298-6A6E-4A06-97DA-FF82B3CA05A8}" type="presParOf" srcId="{85705701-7664-45C8-BA39-CC45A2AB8316}" destId="{17A963BE-C77B-4AAD-A7D6-1F6C5D0175CD}" srcOrd="3" destOrd="0" presId="urn:microsoft.com/office/officeart/2005/8/layout/process4"/>
    <dgm:cxn modelId="{89749E3A-32C1-4864-979D-3DAD85CCBCD0}" type="presParOf" srcId="{85705701-7664-45C8-BA39-CC45A2AB8316}" destId="{B6DE93C3-2BC0-4369-AC3B-67D2396A4CB3}" srcOrd="4" destOrd="0" presId="urn:microsoft.com/office/officeart/2005/8/layout/process4"/>
    <dgm:cxn modelId="{5E7CC129-3129-4593-9B41-A6E6D374DD66}" type="presParOf" srcId="{B6DE93C3-2BC0-4369-AC3B-67D2396A4CB3}" destId="{5CB82562-561A-4632-A7A1-121F378A6F7D}" srcOrd="0" destOrd="0" presId="urn:microsoft.com/office/officeart/2005/8/layout/process4"/>
    <dgm:cxn modelId="{9D6D59E8-FDA6-465E-ACD3-4DF2F32C6332}" type="presParOf" srcId="{B6DE93C3-2BC0-4369-AC3B-67D2396A4CB3}" destId="{9D802639-42DE-4DAF-B36A-D1261A497E14}" srcOrd="1" destOrd="0" presId="urn:microsoft.com/office/officeart/2005/8/layout/process4"/>
    <dgm:cxn modelId="{B5C506DA-047F-4F67-AD46-880B0A4BFD2F}" type="presParOf" srcId="{B6DE93C3-2BC0-4369-AC3B-67D2396A4CB3}" destId="{08ED5284-974A-4498-9BE0-60D60A1CF787}" srcOrd="2" destOrd="0" presId="urn:microsoft.com/office/officeart/2005/8/layout/process4"/>
    <dgm:cxn modelId="{D4F38086-17E6-4FB7-88FD-7C1836A42E20}" type="presParOf" srcId="{08ED5284-974A-4498-9BE0-60D60A1CF787}" destId="{5C5C2FFF-4750-4763-830A-B4A264E95F06}" srcOrd="0" destOrd="0" presId="urn:microsoft.com/office/officeart/2005/8/layout/process4"/>
    <dgm:cxn modelId="{65971239-CAA2-4352-9B21-554041AA5BBF}" type="presParOf" srcId="{08ED5284-974A-4498-9BE0-60D60A1CF787}" destId="{547AB6F3-7EBB-4672-B1AB-F0BA0599F1E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DE712F2-28FE-44C8-B659-AD1ED3BAF2B6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FBB14E-0283-42D4-81C8-66EF1424228E}">
      <dgm:prSet phldrT="[Text]" custT="1"/>
      <dgm:spPr/>
      <dgm:t>
        <a:bodyPr/>
        <a:lstStyle/>
        <a:p>
          <a:r>
            <a:rPr lang="en-US" sz="1800" kern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Arrearage</a:t>
          </a:r>
          <a:r>
            <a:rPr lang="en-US" sz="1800" kern="1200" dirty="0"/>
            <a:t> </a:t>
          </a:r>
          <a:r>
            <a:rPr lang="en-US" sz="1800" kern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Reduction</a:t>
          </a:r>
        </a:p>
      </dgm:t>
    </dgm:pt>
    <dgm:pt modelId="{AFFB304D-A825-429C-A80B-0CE851EECF5E}" type="parTrans" cxnId="{A28E3F9C-2279-40DA-A4F0-E2EA8190BAEB}">
      <dgm:prSet/>
      <dgm:spPr/>
      <dgm:t>
        <a:bodyPr/>
        <a:lstStyle/>
        <a:p>
          <a:endParaRPr lang="en-US"/>
        </a:p>
      </dgm:t>
    </dgm:pt>
    <dgm:pt modelId="{B51766FD-305B-478E-8B85-CBDDFFA927E1}" type="sibTrans" cxnId="{A28E3F9C-2279-40DA-A4F0-E2EA8190BAEB}">
      <dgm:prSet/>
      <dgm:spPr/>
      <dgm:t>
        <a:bodyPr/>
        <a:lstStyle/>
        <a:p>
          <a:endParaRPr lang="en-US"/>
        </a:p>
      </dgm:t>
    </dgm:pt>
    <dgm:pt modelId="{F32DD4E7-130D-4B0A-A72D-35689F0DD378}">
      <dgm:prSet phldrT="[Text]"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32%</a:t>
          </a:r>
        </a:p>
      </dgm:t>
    </dgm:pt>
    <dgm:pt modelId="{D4B829B0-5ABE-4DA2-A328-9DD5D883C0C0}" type="parTrans" cxnId="{155C7F96-9FD8-4C61-9ECC-2B1958E43944}">
      <dgm:prSet/>
      <dgm:spPr/>
      <dgm:t>
        <a:bodyPr/>
        <a:lstStyle/>
        <a:p>
          <a:endParaRPr lang="en-US"/>
        </a:p>
      </dgm:t>
    </dgm:pt>
    <dgm:pt modelId="{686EB15E-51FA-4A6B-AD3F-C22F254A54E3}" type="sibTrans" cxnId="{155C7F96-9FD8-4C61-9ECC-2B1958E43944}">
      <dgm:prSet/>
      <dgm:spPr/>
      <dgm:t>
        <a:bodyPr/>
        <a:lstStyle/>
        <a:p>
          <a:endParaRPr lang="en-US"/>
        </a:p>
      </dgm:t>
    </dgm:pt>
    <dgm:pt modelId="{1C1C58B2-D605-4A24-9E0B-921F7643365A}">
      <dgm:prSet phldrT="[Text]"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32%</a:t>
          </a:r>
        </a:p>
      </dgm:t>
    </dgm:pt>
    <dgm:pt modelId="{9A7D0D3D-EC98-420E-89DC-D10F583EC454}" type="parTrans" cxnId="{5A0699E5-331D-40FD-8FFC-74A0B3F1FE1B}">
      <dgm:prSet/>
      <dgm:spPr/>
      <dgm:t>
        <a:bodyPr/>
        <a:lstStyle/>
        <a:p>
          <a:endParaRPr lang="en-US"/>
        </a:p>
      </dgm:t>
    </dgm:pt>
    <dgm:pt modelId="{34F8F69F-59F4-4F5B-9813-040B2C320C6F}" type="sibTrans" cxnId="{5A0699E5-331D-40FD-8FFC-74A0B3F1FE1B}">
      <dgm:prSet/>
      <dgm:spPr/>
      <dgm:t>
        <a:bodyPr/>
        <a:lstStyle/>
        <a:p>
          <a:endParaRPr lang="en-US"/>
        </a:p>
      </dgm:t>
    </dgm:pt>
    <dgm:pt modelId="{844085A2-151E-4DED-8E44-84401CA78581}">
      <dgm:prSet phldrT="[Text]" custT="1"/>
      <dgm:spPr/>
      <dgm:t>
        <a:bodyPr/>
        <a:lstStyle/>
        <a:p>
          <a:pPr marL="0" algn="ctr" defTabSz="914400" rtl="0" eaLnBrk="1" latinLnBrk="0" hangingPunct="1"/>
          <a:r>
            <a:rPr lang="en-US" sz="1800" kern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Starting Arrearages</a:t>
          </a:r>
        </a:p>
      </dgm:t>
    </dgm:pt>
    <dgm:pt modelId="{CEFDC3D8-7E9C-4B9B-8630-BA89E47996D1}" type="parTrans" cxnId="{C73DD69D-CACE-41E1-BBE0-1C28DD889BD6}">
      <dgm:prSet/>
      <dgm:spPr/>
      <dgm:t>
        <a:bodyPr/>
        <a:lstStyle/>
        <a:p>
          <a:endParaRPr lang="en-US"/>
        </a:p>
      </dgm:t>
    </dgm:pt>
    <dgm:pt modelId="{AAEB76A2-420D-4AD4-AB5C-5BCC38FC4599}" type="sibTrans" cxnId="{C73DD69D-CACE-41E1-BBE0-1C28DD889BD6}">
      <dgm:prSet/>
      <dgm:spPr/>
      <dgm:t>
        <a:bodyPr/>
        <a:lstStyle/>
        <a:p>
          <a:endParaRPr lang="en-US"/>
        </a:p>
      </dgm:t>
    </dgm:pt>
    <dgm:pt modelId="{87338BA1-E703-4CC6-B035-B6BEAFCFE2BF}">
      <dgm:prSet phldrT="[Text]"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?</a:t>
          </a:r>
        </a:p>
      </dgm:t>
    </dgm:pt>
    <dgm:pt modelId="{3D3BF6C2-94CE-4F20-84A3-C7063CDCCD44}" type="parTrans" cxnId="{1496D4AE-3166-4CF7-A3BE-F90A150555A0}">
      <dgm:prSet/>
      <dgm:spPr/>
      <dgm:t>
        <a:bodyPr/>
        <a:lstStyle/>
        <a:p>
          <a:endParaRPr lang="en-US"/>
        </a:p>
      </dgm:t>
    </dgm:pt>
    <dgm:pt modelId="{E6376540-4688-4209-898F-8FFDB726DDD7}" type="sibTrans" cxnId="{1496D4AE-3166-4CF7-A3BE-F90A150555A0}">
      <dgm:prSet/>
      <dgm:spPr/>
      <dgm:t>
        <a:bodyPr/>
        <a:lstStyle/>
        <a:p>
          <a:endParaRPr lang="en-US"/>
        </a:p>
      </dgm:t>
    </dgm:pt>
    <dgm:pt modelId="{B89473C3-AC63-4A28-B70B-ACB5419019EB}">
      <dgm:prSet phldrT="[Text]"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$218</a:t>
          </a:r>
        </a:p>
      </dgm:t>
    </dgm:pt>
    <dgm:pt modelId="{A7D51382-0B14-45E0-9726-B4F4F96D6981}" type="parTrans" cxnId="{BD5BDDDE-79F0-4455-AE01-46BDFFA718F1}">
      <dgm:prSet/>
      <dgm:spPr/>
      <dgm:t>
        <a:bodyPr/>
        <a:lstStyle/>
        <a:p>
          <a:endParaRPr lang="en-US"/>
        </a:p>
      </dgm:t>
    </dgm:pt>
    <dgm:pt modelId="{2057400C-87FA-4066-B261-2290D7CCDE77}" type="sibTrans" cxnId="{BD5BDDDE-79F0-4455-AE01-46BDFFA718F1}">
      <dgm:prSet/>
      <dgm:spPr/>
      <dgm:t>
        <a:bodyPr/>
        <a:lstStyle/>
        <a:p>
          <a:endParaRPr lang="en-US"/>
        </a:p>
      </dgm:t>
    </dgm:pt>
    <dgm:pt modelId="{1BE07353-A0A6-44EA-98C8-3EB33AAA4E21}">
      <dgm:prSet phldrT="[Text]" custT="1"/>
      <dgm:spPr/>
      <dgm:t>
        <a:bodyPr/>
        <a:lstStyle/>
        <a:p>
          <a:pPr marL="0" algn="ctr" defTabSz="914400" rtl="0" eaLnBrk="1" latinLnBrk="0" hangingPunct="1"/>
          <a:r>
            <a:rPr lang="en-US" sz="1800" kern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Arrearage Reduction</a:t>
          </a:r>
        </a:p>
      </dgm:t>
    </dgm:pt>
    <dgm:pt modelId="{42B50404-B6F3-4165-B43D-EA8ED5515B64}" type="parTrans" cxnId="{D060EF7E-9F41-4D82-81FE-5EF91199EA04}">
      <dgm:prSet/>
      <dgm:spPr/>
      <dgm:t>
        <a:bodyPr/>
        <a:lstStyle/>
        <a:p>
          <a:endParaRPr lang="en-US"/>
        </a:p>
      </dgm:t>
    </dgm:pt>
    <dgm:pt modelId="{F3ECE96A-FECD-48CB-AC8D-A9B8C1708910}" type="sibTrans" cxnId="{D060EF7E-9F41-4D82-81FE-5EF91199EA04}">
      <dgm:prSet/>
      <dgm:spPr/>
      <dgm:t>
        <a:bodyPr/>
        <a:lstStyle/>
        <a:p>
          <a:endParaRPr lang="en-US"/>
        </a:p>
      </dgm:t>
    </dgm:pt>
    <dgm:pt modelId="{A75D2F77-8399-4492-BB81-787F3A731ECD}">
      <dgm:prSet phldrT="[Text]"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?</a:t>
          </a:r>
        </a:p>
      </dgm:t>
    </dgm:pt>
    <dgm:pt modelId="{0388A0A5-C699-45B7-A65F-9F37384E6768}" type="parTrans" cxnId="{6D4D84D6-9746-428C-BA8D-D467D0606799}">
      <dgm:prSet/>
      <dgm:spPr/>
      <dgm:t>
        <a:bodyPr/>
        <a:lstStyle/>
        <a:p>
          <a:endParaRPr lang="en-US"/>
        </a:p>
      </dgm:t>
    </dgm:pt>
    <dgm:pt modelId="{F46424C7-6266-4E55-8A29-794AD128A8D7}" type="sibTrans" cxnId="{6D4D84D6-9746-428C-BA8D-D467D0606799}">
      <dgm:prSet/>
      <dgm:spPr/>
      <dgm:t>
        <a:bodyPr/>
        <a:lstStyle/>
        <a:p>
          <a:endParaRPr lang="en-US"/>
        </a:p>
      </dgm:t>
    </dgm:pt>
    <dgm:pt modelId="{9471FD73-90CB-4954-B007-FB7494F10CFA}">
      <dgm:prSet phldrT="[Text]"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$70</a:t>
          </a:r>
        </a:p>
      </dgm:t>
    </dgm:pt>
    <dgm:pt modelId="{3E6D9F96-2931-4127-98FA-FC892EEBBCAC}" type="parTrans" cxnId="{F48663A4-FAF8-4BE3-9AD1-1FBDA425EF56}">
      <dgm:prSet/>
      <dgm:spPr/>
      <dgm:t>
        <a:bodyPr/>
        <a:lstStyle/>
        <a:p>
          <a:endParaRPr lang="en-US"/>
        </a:p>
      </dgm:t>
    </dgm:pt>
    <dgm:pt modelId="{10063054-748A-42EC-A8F1-54F63182E906}" type="sibTrans" cxnId="{F48663A4-FAF8-4BE3-9AD1-1FBDA425EF56}">
      <dgm:prSet/>
      <dgm:spPr/>
      <dgm:t>
        <a:bodyPr/>
        <a:lstStyle/>
        <a:p>
          <a:endParaRPr lang="en-US"/>
        </a:p>
      </dgm:t>
    </dgm:pt>
    <dgm:pt modelId="{85705701-7664-45C8-BA39-CC45A2AB8316}" type="pres">
      <dgm:prSet presAssocID="{DDE712F2-28FE-44C8-B659-AD1ED3BAF2B6}" presName="Name0" presStyleCnt="0">
        <dgm:presLayoutVars>
          <dgm:dir/>
          <dgm:animLvl val="lvl"/>
          <dgm:resizeHandles val="exact"/>
        </dgm:presLayoutVars>
      </dgm:prSet>
      <dgm:spPr/>
    </dgm:pt>
    <dgm:pt modelId="{BC1D6412-3049-4C8D-8009-B5F6464576CD}" type="pres">
      <dgm:prSet presAssocID="{1BE07353-A0A6-44EA-98C8-3EB33AAA4E21}" presName="boxAndChildren" presStyleCnt="0"/>
      <dgm:spPr/>
    </dgm:pt>
    <dgm:pt modelId="{A22C356D-28E3-48F4-AD4A-D4A412C8E662}" type="pres">
      <dgm:prSet presAssocID="{1BE07353-A0A6-44EA-98C8-3EB33AAA4E21}" presName="parentTextBox" presStyleLbl="node1" presStyleIdx="0" presStyleCnt="3"/>
      <dgm:spPr/>
    </dgm:pt>
    <dgm:pt modelId="{C56BC244-4B13-4AEF-9849-06D61B1866AD}" type="pres">
      <dgm:prSet presAssocID="{1BE07353-A0A6-44EA-98C8-3EB33AAA4E21}" presName="entireBox" presStyleLbl="node1" presStyleIdx="0" presStyleCnt="3"/>
      <dgm:spPr/>
    </dgm:pt>
    <dgm:pt modelId="{CEE4B15D-BC0A-40EE-86AF-9F5B618C2510}" type="pres">
      <dgm:prSet presAssocID="{1BE07353-A0A6-44EA-98C8-3EB33AAA4E21}" presName="descendantBox" presStyleCnt="0"/>
      <dgm:spPr/>
    </dgm:pt>
    <dgm:pt modelId="{1138CA24-F247-45CB-A589-49227DCD76FE}" type="pres">
      <dgm:prSet presAssocID="{A75D2F77-8399-4492-BB81-787F3A731ECD}" presName="childTextBox" presStyleLbl="fgAccFollowNode1" presStyleIdx="0" presStyleCnt="6">
        <dgm:presLayoutVars>
          <dgm:bulletEnabled val="1"/>
        </dgm:presLayoutVars>
      </dgm:prSet>
      <dgm:spPr/>
    </dgm:pt>
    <dgm:pt modelId="{24F483BF-0607-45C1-80BC-58E7A0BB1E88}" type="pres">
      <dgm:prSet presAssocID="{9471FD73-90CB-4954-B007-FB7494F10CFA}" presName="childTextBox" presStyleLbl="fgAccFollowNode1" presStyleIdx="1" presStyleCnt="6">
        <dgm:presLayoutVars>
          <dgm:bulletEnabled val="1"/>
        </dgm:presLayoutVars>
      </dgm:prSet>
      <dgm:spPr/>
    </dgm:pt>
    <dgm:pt modelId="{F1213611-95B5-47AC-BE07-E566EA4EC989}" type="pres">
      <dgm:prSet presAssocID="{AAEB76A2-420D-4AD4-AB5C-5BCC38FC4599}" presName="sp" presStyleCnt="0"/>
      <dgm:spPr/>
    </dgm:pt>
    <dgm:pt modelId="{6B0925CE-66C8-430A-BEBB-C92B3F879C58}" type="pres">
      <dgm:prSet presAssocID="{844085A2-151E-4DED-8E44-84401CA78581}" presName="arrowAndChildren" presStyleCnt="0"/>
      <dgm:spPr/>
    </dgm:pt>
    <dgm:pt modelId="{B54FFE24-E326-4111-84C8-1C517857AB71}" type="pres">
      <dgm:prSet presAssocID="{844085A2-151E-4DED-8E44-84401CA78581}" presName="parentTextArrow" presStyleLbl="node1" presStyleIdx="0" presStyleCnt="3"/>
      <dgm:spPr/>
    </dgm:pt>
    <dgm:pt modelId="{EA87C442-DBF6-4334-8EE6-BCF1B065A9F5}" type="pres">
      <dgm:prSet presAssocID="{844085A2-151E-4DED-8E44-84401CA78581}" presName="arrow" presStyleLbl="node1" presStyleIdx="1" presStyleCnt="3"/>
      <dgm:spPr/>
    </dgm:pt>
    <dgm:pt modelId="{0C03F545-5634-423A-B729-D64130129E5D}" type="pres">
      <dgm:prSet presAssocID="{844085A2-151E-4DED-8E44-84401CA78581}" presName="descendantArrow" presStyleCnt="0"/>
      <dgm:spPr/>
    </dgm:pt>
    <dgm:pt modelId="{283898D3-81D7-4E2D-B30B-C93567A50A20}" type="pres">
      <dgm:prSet presAssocID="{87338BA1-E703-4CC6-B035-B6BEAFCFE2BF}" presName="childTextArrow" presStyleLbl="fgAccFollowNode1" presStyleIdx="2" presStyleCnt="6">
        <dgm:presLayoutVars>
          <dgm:bulletEnabled val="1"/>
        </dgm:presLayoutVars>
      </dgm:prSet>
      <dgm:spPr/>
    </dgm:pt>
    <dgm:pt modelId="{C23CD972-1ACB-4C22-9136-4B6A45150B9C}" type="pres">
      <dgm:prSet presAssocID="{B89473C3-AC63-4A28-B70B-ACB5419019EB}" presName="childTextArrow" presStyleLbl="fgAccFollowNode1" presStyleIdx="3" presStyleCnt="6">
        <dgm:presLayoutVars>
          <dgm:bulletEnabled val="1"/>
        </dgm:presLayoutVars>
      </dgm:prSet>
      <dgm:spPr/>
    </dgm:pt>
    <dgm:pt modelId="{17A963BE-C77B-4AAD-A7D6-1F6C5D0175CD}" type="pres">
      <dgm:prSet presAssocID="{B51766FD-305B-478E-8B85-CBDDFFA927E1}" presName="sp" presStyleCnt="0"/>
      <dgm:spPr/>
    </dgm:pt>
    <dgm:pt modelId="{B6DE93C3-2BC0-4369-AC3B-67D2396A4CB3}" type="pres">
      <dgm:prSet presAssocID="{82FBB14E-0283-42D4-81C8-66EF1424228E}" presName="arrowAndChildren" presStyleCnt="0"/>
      <dgm:spPr/>
    </dgm:pt>
    <dgm:pt modelId="{5CB82562-561A-4632-A7A1-121F378A6F7D}" type="pres">
      <dgm:prSet presAssocID="{82FBB14E-0283-42D4-81C8-66EF1424228E}" presName="parentTextArrow" presStyleLbl="node1" presStyleIdx="1" presStyleCnt="3"/>
      <dgm:spPr/>
    </dgm:pt>
    <dgm:pt modelId="{9D802639-42DE-4DAF-B36A-D1261A497E14}" type="pres">
      <dgm:prSet presAssocID="{82FBB14E-0283-42D4-81C8-66EF1424228E}" presName="arrow" presStyleLbl="node1" presStyleIdx="2" presStyleCnt="3"/>
      <dgm:spPr/>
    </dgm:pt>
    <dgm:pt modelId="{08ED5284-974A-4498-9BE0-60D60A1CF787}" type="pres">
      <dgm:prSet presAssocID="{82FBB14E-0283-42D4-81C8-66EF1424228E}" presName="descendantArrow" presStyleCnt="0"/>
      <dgm:spPr/>
    </dgm:pt>
    <dgm:pt modelId="{5C5C2FFF-4750-4763-830A-B4A264E95F06}" type="pres">
      <dgm:prSet presAssocID="{F32DD4E7-130D-4B0A-A72D-35689F0DD378}" presName="childTextArrow" presStyleLbl="fgAccFollowNode1" presStyleIdx="4" presStyleCnt="6">
        <dgm:presLayoutVars>
          <dgm:bulletEnabled val="1"/>
        </dgm:presLayoutVars>
      </dgm:prSet>
      <dgm:spPr/>
    </dgm:pt>
    <dgm:pt modelId="{547AB6F3-7EBB-4672-B1AB-F0BA0599F1E4}" type="pres">
      <dgm:prSet presAssocID="{1C1C58B2-D605-4A24-9E0B-921F7643365A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61BAC323-3907-4495-97FE-0CF936765BAA}" type="presOf" srcId="{82FBB14E-0283-42D4-81C8-66EF1424228E}" destId="{5CB82562-561A-4632-A7A1-121F378A6F7D}" srcOrd="0" destOrd="0" presId="urn:microsoft.com/office/officeart/2005/8/layout/process4"/>
    <dgm:cxn modelId="{70B42F3C-D0AE-470C-AB11-A54F04261984}" type="presOf" srcId="{1C1C58B2-D605-4A24-9E0B-921F7643365A}" destId="{547AB6F3-7EBB-4672-B1AB-F0BA0599F1E4}" srcOrd="0" destOrd="0" presId="urn:microsoft.com/office/officeart/2005/8/layout/process4"/>
    <dgm:cxn modelId="{743F376E-9021-400B-8A8A-1FE270F5AE4D}" type="presOf" srcId="{844085A2-151E-4DED-8E44-84401CA78581}" destId="{B54FFE24-E326-4111-84C8-1C517857AB71}" srcOrd="0" destOrd="0" presId="urn:microsoft.com/office/officeart/2005/8/layout/process4"/>
    <dgm:cxn modelId="{AC0EA74E-FC23-4714-879E-4210A6021FE6}" type="presOf" srcId="{9471FD73-90CB-4954-B007-FB7494F10CFA}" destId="{24F483BF-0607-45C1-80BC-58E7A0BB1E88}" srcOrd="0" destOrd="0" presId="urn:microsoft.com/office/officeart/2005/8/layout/process4"/>
    <dgm:cxn modelId="{41E57776-44BD-47CC-870A-4B370C6F6C23}" type="presOf" srcId="{F32DD4E7-130D-4B0A-A72D-35689F0DD378}" destId="{5C5C2FFF-4750-4763-830A-B4A264E95F06}" srcOrd="0" destOrd="0" presId="urn:microsoft.com/office/officeart/2005/8/layout/process4"/>
    <dgm:cxn modelId="{D060EF7E-9F41-4D82-81FE-5EF91199EA04}" srcId="{DDE712F2-28FE-44C8-B659-AD1ED3BAF2B6}" destId="{1BE07353-A0A6-44EA-98C8-3EB33AAA4E21}" srcOrd="2" destOrd="0" parTransId="{42B50404-B6F3-4165-B43D-EA8ED5515B64}" sibTransId="{F3ECE96A-FECD-48CB-AC8D-A9B8C1708910}"/>
    <dgm:cxn modelId="{155C7F96-9FD8-4C61-9ECC-2B1958E43944}" srcId="{82FBB14E-0283-42D4-81C8-66EF1424228E}" destId="{F32DD4E7-130D-4B0A-A72D-35689F0DD378}" srcOrd="0" destOrd="0" parTransId="{D4B829B0-5ABE-4DA2-A328-9DD5D883C0C0}" sibTransId="{686EB15E-51FA-4A6B-AD3F-C22F254A54E3}"/>
    <dgm:cxn modelId="{A28E3F9C-2279-40DA-A4F0-E2EA8190BAEB}" srcId="{DDE712F2-28FE-44C8-B659-AD1ED3BAF2B6}" destId="{82FBB14E-0283-42D4-81C8-66EF1424228E}" srcOrd="0" destOrd="0" parTransId="{AFFB304D-A825-429C-A80B-0CE851EECF5E}" sibTransId="{B51766FD-305B-478E-8B85-CBDDFFA927E1}"/>
    <dgm:cxn modelId="{C73DD69D-CACE-41E1-BBE0-1C28DD889BD6}" srcId="{DDE712F2-28FE-44C8-B659-AD1ED3BAF2B6}" destId="{844085A2-151E-4DED-8E44-84401CA78581}" srcOrd="1" destOrd="0" parTransId="{CEFDC3D8-7E9C-4B9B-8630-BA89E47996D1}" sibTransId="{AAEB76A2-420D-4AD4-AB5C-5BCC38FC4599}"/>
    <dgm:cxn modelId="{F48663A4-FAF8-4BE3-9AD1-1FBDA425EF56}" srcId="{1BE07353-A0A6-44EA-98C8-3EB33AAA4E21}" destId="{9471FD73-90CB-4954-B007-FB7494F10CFA}" srcOrd="1" destOrd="0" parTransId="{3E6D9F96-2931-4127-98FA-FC892EEBBCAC}" sibTransId="{10063054-748A-42EC-A8F1-54F63182E906}"/>
    <dgm:cxn modelId="{88587AA9-DB26-44D8-B249-9E8763F4B3CA}" type="presOf" srcId="{DDE712F2-28FE-44C8-B659-AD1ED3BAF2B6}" destId="{85705701-7664-45C8-BA39-CC45A2AB8316}" srcOrd="0" destOrd="0" presId="urn:microsoft.com/office/officeart/2005/8/layout/process4"/>
    <dgm:cxn modelId="{A1FA99AA-1CBB-4653-A580-D443D4CDF151}" type="presOf" srcId="{A75D2F77-8399-4492-BB81-787F3A731ECD}" destId="{1138CA24-F247-45CB-A589-49227DCD76FE}" srcOrd="0" destOrd="0" presId="urn:microsoft.com/office/officeart/2005/8/layout/process4"/>
    <dgm:cxn modelId="{44465AAD-72F2-4644-85DD-9911E80B5D90}" type="presOf" srcId="{82FBB14E-0283-42D4-81C8-66EF1424228E}" destId="{9D802639-42DE-4DAF-B36A-D1261A497E14}" srcOrd="1" destOrd="0" presId="urn:microsoft.com/office/officeart/2005/8/layout/process4"/>
    <dgm:cxn modelId="{1496D4AE-3166-4CF7-A3BE-F90A150555A0}" srcId="{844085A2-151E-4DED-8E44-84401CA78581}" destId="{87338BA1-E703-4CC6-B035-B6BEAFCFE2BF}" srcOrd="0" destOrd="0" parTransId="{3D3BF6C2-94CE-4F20-84A3-C7063CDCCD44}" sibTransId="{E6376540-4688-4209-898F-8FFDB726DDD7}"/>
    <dgm:cxn modelId="{729334B5-BEAD-44E6-A35A-4FF518D7A4FD}" type="presOf" srcId="{1BE07353-A0A6-44EA-98C8-3EB33AAA4E21}" destId="{C56BC244-4B13-4AEF-9849-06D61B1866AD}" srcOrd="1" destOrd="0" presId="urn:microsoft.com/office/officeart/2005/8/layout/process4"/>
    <dgm:cxn modelId="{3CAE4DBC-29B9-41A2-B77C-72A322A36E51}" type="presOf" srcId="{1BE07353-A0A6-44EA-98C8-3EB33AAA4E21}" destId="{A22C356D-28E3-48F4-AD4A-D4A412C8E662}" srcOrd="0" destOrd="0" presId="urn:microsoft.com/office/officeart/2005/8/layout/process4"/>
    <dgm:cxn modelId="{51E39DCB-BE25-47CA-8C51-86728CED2918}" type="presOf" srcId="{B89473C3-AC63-4A28-B70B-ACB5419019EB}" destId="{C23CD972-1ACB-4C22-9136-4B6A45150B9C}" srcOrd="0" destOrd="0" presId="urn:microsoft.com/office/officeart/2005/8/layout/process4"/>
    <dgm:cxn modelId="{E1301ACD-D5AD-4563-9B28-50A5F343FFF7}" type="presOf" srcId="{844085A2-151E-4DED-8E44-84401CA78581}" destId="{EA87C442-DBF6-4334-8EE6-BCF1B065A9F5}" srcOrd="1" destOrd="0" presId="urn:microsoft.com/office/officeart/2005/8/layout/process4"/>
    <dgm:cxn modelId="{D819E5CF-B1BE-4CBD-950E-A9F17905B099}" type="presOf" srcId="{87338BA1-E703-4CC6-B035-B6BEAFCFE2BF}" destId="{283898D3-81D7-4E2D-B30B-C93567A50A20}" srcOrd="0" destOrd="0" presId="urn:microsoft.com/office/officeart/2005/8/layout/process4"/>
    <dgm:cxn modelId="{6D4D84D6-9746-428C-BA8D-D467D0606799}" srcId="{1BE07353-A0A6-44EA-98C8-3EB33AAA4E21}" destId="{A75D2F77-8399-4492-BB81-787F3A731ECD}" srcOrd="0" destOrd="0" parTransId="{0388A0A5-C699-45B7-A65F-9F37384E6768}" sibTransId="{F46424C7-6266-4E55-8A29-794AD128A8D7}"/>
    <dgm:cxn modelId="{BD5BDDDE-79F0-4455-AE01-46BDFFA718F1}" srcId="{844085A2-151E-4DED-8E44-84401CA78581}" destId="{B89473C3-AC63-4A28-B70B-ACB5419019EB}" srcOrd="1" destOrd="0" parTransId="{A7D51382-0B14-45E0-9726-B4F4F96D6981}" sibTransId="{2057400C-87FA-4066-B261-2290D7CCDE77}"/>
    <dgm:cxn modelId="{5A0699E5-331D-40FD-8FFC-74A0B3F1FE1B}" srcId="{82FBB14E-0283-42D4-81C8-66EF1424228E}" destId="{1C1C58B2-D605-4A24-9E0B-921F7643365A}" srcOrd="1" destOrd="0" parTransId="{9A7D0D3D-EC98-420E-89DC-D10F583EC454}" sibTransId="{34F8F69F-59F4-4F5B-9813-040B2C320C6F}"/>
    <dgm:cxn modelId="{9627FA6A-19DE-4D20-B5E0-8574727FF092}" type="presParOf" srcId="{85705701-7664-45C8-BA39-CC45A2AB8316}" destId="{BC1D6412-3049-4C8D-8009-B5F6464576CD}" srcOrd="0" destOrd="0" presId="urn:microsoft.com/office/officeart/2005/8/layout/process4"/>
    <dgm:cxn modelId="{7420EE4C-D89C-4CCE-8DCD-1D461498A0D0}" type="presParOf" srcId="{BC1D6412-3049-4C8D-8009-B5F6464576CD}" destId="{A22C356D-28E3-48F4-AD4A-D4A412C8E662}" srcOrd="0" destOrd="0" presId="urn:microsoft.com/office/officeart/2005/8/layout/process4"/>
    <dgm:cxn modelId="{04926957-4D41-4B53-A904-2FF749DAEBE5}" type="presParOf" srcId="{BC1D6412-3049-4C8D-8009-B5F6464576CD}" destId="{C56BC244-4B13-4AEF-9849-06D61B1866AD}" srcOrd="1" destOrd="0" presId="urn:microsoft.com/office/officeart/2005/8/layout/process4"/>
    <dgm:cxn modelId="{E0929196-52DA-496D-BF1F-0E3E918BE001}" type="presParOf" srcId="{BC1D6412-3049-4C8D-8009-B5F6464576CD}" destId="{CEE4B15D-BC0A-40EE-86AF-9F5B618C2510}" srcOrd="2" destOrd="0" presId="urn:microsoft.com/office/officeart/2005/8/layout/process4"/>
    <dgm:cxn modelId="{66135D79-B0BD-4918-AEEA-029486314E49}" type="presParOf" srcId="{CEE4B15D-BC0A-40EE-86AF-9F5B618C2510}" destId="{1138CA24-F247-45CB-A589-49227DCD76FE}" srcOrd="0" destOrd="0" presId="urn:microsoft.com/office/officeart/2005/8/layout/process4"/>
    <dgm:cxn modelId="{D6CB6A79-E59D-4D6E-80D1-E4709CFF66A1}" type="presParOf" srcId="{CEE4B15D-BC0A-40EE-86AF-9F5B618C2510}" destId="{24F483BF-0607-45C1-80BC-58E7A0BB1E88}" srcOrd="1" destOrd="0" presId="urn:microsoft.com/office/officeart/2005/8/layout/process4"/>
    <dgm:cxn modelId="{26C71EAA-7E5E-414C-9DAE-FE9401E38974}" type="presParOf" srcId="{85705701-7664-45C8-BA39-CC45A2AB8316}" destId="{F1213611-95B5-47AC-BE07-E566EA4EC989}" srcOrd="1" destOrd="0" presId="urn:microsoft.com/office/officeart/2005/8/layout/process4"/>
    <dgm:cxn modelId="{64CEF1B1-D3C6-48AF-BB5E-EDB0C416AD84}" type="presParOf" srcId="{85705701-7664-45C8-BA39-CC45A2AB8316}" destId="{6B0925CE-66C8-430A-BEBB-C92B3F879C58}" srcOrd="2" destOrd="0" presId="urn:microsoft.com/office/officeart/2005/8/layout/process4"/>
    <dgm:cxn modelId="{FBCD3249-79A3-41E6-AE28-A6C7F4D3EF00}" type="presParOf" srcId="{6B0925CE-66C8-430A-BEBB-C92B3F879C58}" destId="{B54FFE24-E326-4111-84C8-1C517857AB71}" srcOrd="0" destOrd="0" presId="urn:microsoft.com/office/officeart/2005/8/layout/process4"/>
    <dgm:cxn modelId="{C9A67B95-CD87-4D72-8418-AE71F1103270}" type="presParOf" srcId="{6B0925CE-66C8-430A-BEBB-C92B3F879C58}" destId="{EA87C442-DBF6-4334-8EE6-BCF1B065A9F5}" srcOrd="1" destOrd="0" presId="urn:microsoft.com/office/officeart/2005/8/layout/process4"/>
    <dgm:cxn modelId="{1BD6F547-4A71-4943-9E89-FF7471C96E09}" type="presParOf" srcId="{6B0925CE-66C8-430A-BEBB-C92B3F879C58}" destId="{0C03F545-5634-423A-B729-D64130129E5D}" srcOrd="2" destOrd="0" presId="urn:microsoft.com/office/officeart/2005/8/layout/process4"/>
    <dgm:cxn modelId="{8BD00E18-6D10-4BFD-AD01-53BD2A728E25}" type="presParOf" srcId="{0C03F545-5634-423A-B729-D64130129E5D}" destId="{283898D3-81D7-4E2D-B30B-C93567A50A20}" srcOrd="0" destOrd="0" presId="urn:microsoft.com/office/officeart/2005/8/layout/process4"/>
    <dgm:cxn modelId="{C4AF1604-5815-4AA8-8834-4AE61BB66C4F}" type="presParOf" srcId="{0C03F545-5634-423A-B729-D64130129E5D}" destId="{C23CD972-1ACB-4C22-9136-4B6A45150B9C}" srcOrd="1" destOrd="0" presId="urn:microsoft.com/office/officeart/2005/8/layout/process4"/>
    <dgm:cxn modelId="{C25DE5A9-FB13-4EA1-9E3E-74CE3CA17E7B}" type="presParOf" srcId="{85705701-7664-45C8-BA39-CC45A2AB8316}" destId="{17A963BE-C77B-4AAD-A7D6-1F6C5D0175CD}" srcOrd="3" destOrd="0" presId="urn:microsoft.com/office/officeart/2005/8/layout/process4"/>
    <dgm:cxn modelId="{E11329D8-FEFA-4D39-A297-9061A8710A04}" type="presParOf" srcId="{85705701-7664-45C8-BA39-CC45A2AB8316}" destId="{B6DE93C3-2BC0-4369-AC3B-67D2396A4CB3}" srcOrd="4" destOrd="0" presId="urn:microsoft.com/office/officeart/2005/8/layout/process4"/>
    <dgm:cxn modelId="{295FFBEE-0E4B-40BF-A75D-F214B67D15C0}" type="presParOf" srcId="{B6DE93C3-2BC0-4369-AC3B-67D2396A4CB3}" destId="{5CB82562-561A-4632-A7A1-121F378A6F7D}" srcOrd="0" destOrd="0" presId="urn:microsoft.com/office/officeart/2005/8/layout/process4"/>
    <dgm:cxn modelId="{87BB4672-C74B-424A-BC3E-3407CA8BCEB7}" type="presParOf" srcId="{B6DE93C3-2BC0-4369-AC3B-67D2396A4CB3}" destId="{9D802639-42DE-4DAF-B36A-D1261A497E14}" srcOrd="1" destOrd="0" presId="urn:microsoft.com/office/officeart/2005/8/layout/process4"/>
    <dgm:cxn modelId="{89CF2950-55D1-41BC-AFAD-16B14D71E944}" type="presParOf" srcId="{B6DE93C3-2BC0-4369-AC3B-67D2396A4CB3}" destId="{08ED5284-974A-4498-9BE0-60D60A1CF787}" srcOrd="2" destOrd="0" presId="urn:microsoft.com/office/officeart/2005/8/layout/process4"/>
    <dgm:cxn modelId="{9E933952-E04B-4CC6-B900-F2D93DCEBFCB}" type="presParOf" srcId="{08ED5284-974A-4498-9BE0-60D60A1CF787}" destId="{5C5C2FFF-4750-4763-830A-B4A264E95F06}" srcOrd="0" destOrd="0" presId="urn:microsoft.com/office/officeart/2005/8/layout/process4"/>
    <dgm:cxn modelId="{CC48B307-239F-45F6-928F-996DB4C02B82}" type="presParOf" srcId="{08ED5284-974A-4498-9BE0-60D60A1CF787}" destId="{547AB6F3-7EBB-4672-B1AB-F0BA0599F1E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54E6AF7-C105-4085-9D01-7788C47FAE3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0CEB473-F9C5-492F-B947-9FC6C5B89703}">
      <dgm:prSet/>
      <dgm:spPr/>
      <dgm:t>
        <a:bodyPr/>
        <a:lstStyle/>
        <a:p>
          <a:r>
            <a:rPr lang="en-US"/>
            <a:t>Large benefit value from small probability event</a:t>
          </a:r>
        </a:p>
      </dgm:t>
    </dgm:pt>
    <dgm:pt modelId="{CC8996C5-F1C4-435A-B3AD-AFA8121CAE44}" type="parTrans" cxnId="{C6222539-735F-4931-9179-83A5B5B27711}">
      <dgm:prSet/>
      <dgm:spPr/>
      <dgm:t>
        <a:bodyPr/>
        <a:lstStyle/>
        <a:p>
          <a:endParaRPr lang="en-US"/>
        </a:p>
      </dgm:t>
    </dgm:pt>
    <dgm:pt modelId="{879CC15A-92FC-4213-A2F9-C1068AD52C5E}" type="sibTrans" cxnId="{C6222539-735F-4931-9179-83A5B5B27711}">
      <dgm:prSet/>
      <dgm:spPr/>
      <dgm:t>
        <a:bodyPr/>
        <a:lstStyle/>
        <a:p>
          <a:endParaRPr lang="en-US"/>
        </a:p>
      </dgm:t>
    </dgm:pt>
    <dgm:pt modelId="{B1ACE38D-1EDA-4DB5-9531-B78C1C817A36}">
      <dgm:prSet/>
      <dgm:spPr/>
      <dgm:t>
        <a:bodyPr/>
        <a:lstStyle/>
        <a:p>
          <a:r>
            <a:rPr lang="en-US"/>
            <a:t>Avoided deaths due to thermal stress</a:t>
          </a:r>
        </a:p>
      </dgm:t>
    </dgm:pt>
    <dgm:pt modelId="{97999077-B521-4F5D-BDCA-718E0E82B88D}" type="parTrans" cxnId="{568699FE-C021-4E56-BCD5-9D2D802A2461}">
      <dgm:prSet/>
      <dgm:spPr/>
      <dgm:t>
        <a:bodyPr/>
        <a:lstStyle/>
        <a:p>
          <a:endParaRPr lang="en-US"/>
        </a:p>
      </dgm:t>
    </dgm:pt>
    <dgm:pt modelId="{A7753BCF-CC4A-458B-8938-81A69614D121}" type="sibTrans" cxnId="{568699FE-C021-4E56-BCD5-9D2D802A2461}">
      <dgm:prSet/>
      <dgm:spPr/>
      <dgm:t>
        <a:bodyPr/>
        <a:lstStyle/>
        <a:p>
          <a:endParaRPr lang="en-US"/>
        </a:p>
      </dgm:t>
    </dgm:pt>
    <dgm:pt modelId="{0312CC1E-6008-4076-B891-70308F98D51B}">
      <dgm:prSet/>
      <dgm:spPr/>
      <dgm:t>
        <a:bodyPr/>
        <a:lstStyle/>
        <a:p>
          <a:r>
            <a:rPr lang="en-US"/>
            <a:t>Reduction in deaths due to weatherization=.00004/home</a:t>
          </a:r>
        </a:p>
      </dgm:t>
    </dgm:pt>
    <dgm:pt modelId="{C216C6C3-F997-400B-A553-5CC5FDD399BF}" type="parTrans" cxnId="{3694FD3F-BD2D-4A94-94B4-E54F5A58AFEB}">
      <dgm:prSet/>
      <dgm:spPr/>
      <dgm:t>
        <a:bodyPr/>
        <a:lstStyle/>
        <a:p>
          <a:endParaRPr lang="en-US"/>
        </a:p>
      </dgm:t>
    </dgm:pt>
    <dgm:pt modelId="{5E96A499-5D1A-4212-BE64-371D7EA9C024}" type="sibTrans" cxnId="{3694FD3F-BD2D-4A94-94B4-E54F5A58AFEB}">
      <dgm:prSet/>
      <dgm:spPr/>
      <dgm:t>
        <a:bodyPr/>
        <a:lstStyle/>
        <a:p>
          <a:endParaRPr lang="en-US"/>
        </a:p>
      </dgm:t>
    </dgm:pt>
    <dgm:pt modelId="{29477FF8-EBC3-4CDC-984C-16AE39F05CF8}">
      <dgm:prSet/>
      <dgm:spPr/>
      <dgm:t>
        <a:bodyPr/>
        <a:lstStyle/>
        <a:p>
          <a:r>
            <a:rPr lang="en-US"/>
            <a:t>For every 100,000 homes treated, 4 deaths are avoided</a:t>
          </a:r>
        </a:p>
      </dgm:t>
    </dgm:pt>
    <dgm:pt modelId="{1B322282-577B-4D06-AE60-3494557AC670}" type="parTrans" cxnId="{A12CDDC0-DE76-48BA-B5E0-6886B7C9572F}">
      <dgm:prSet/>
      <dgm:spPr/>
      <dgm:t>
        <a:bodyPr/>
        <a:lstStyle/>
        <a:p>
          <a:endParaRPr lang="en-US"/>
        </a:p>
      </dgm:t>
    </dgm:pt>
    <dgm:pt modelId="{05FD4323-159F-405B-8874-214762F59341}" type="sibTrans" cxnId="{A12CDDC0-DE76-48BA-B5E0-6886B7C9572F}">
      <dgm:prSet/>
      <dgm:spPr/>
      <dgm:t>
        <a:bodyPr/>
        <a:lstStyle/>
        <a:p>
          <a:endParaRPr lang="en-US"/>
        </a:p>
      </dgm:t>
    </dgm:pt>
    <dgm:pt modelId="{79A574F8-958A-410D-BF6C-9FA166F9EE61}">
      <dgm:prSet/>
      <dgm:spPr/>
      <dgm:t>
        <a:bodyPr/>
        <a:lstStyle/>
        <a:p>
          <a:r>
            <a:rPr lang="en-US"/>
            <a:t>Benefit of one avoided death = $9.6 million</a:t>
          </a:r>
        </a:p>
      </dgm:t>
    </dgm:pt>
    <dgm:pt modelId="{1C1E0F17-0317-4D6A-B95D-7C5866E6E314}" type="parTrans" cxnId="{00F45CB8-0F71-4C91-9688-F92344603680}">
      <dgm:prSet/>
      <dgm:spPr/>
      <dgm:t>
        <a:bodyPr/>
        <a:lstStyle/>
        <a:p>
          <a:endParaRPr lang="en-US"/>
        </a:p>
      </dgm:t>
    </dgm:pt>
    <dgm:pt modelId="{4C13339D-DE42-4799-8AA5-8AE0D5D937B6}" type="sibTrans" cxnId="{00F45CB8-0F71-4C91-9688-F92344603680}">
      <dgm:prSet/>
      <dgm:spPr/>
      <dgm:t>
        <a:bodyPr/>
        <a:lstStyle/>
        <a:p>
          <a:endParaRPr lang="en-US"/>
        </a:p>
      </dgm:t>
    </dgm:pt>
    <dgm:pt modelId="{3E829BD8-6D66-4701-9DE8-B466BD4BD572}">
      <dgm:prSet/>
      <dgm:spPr/>
      <dgm:t>
        <a:bodyPr/>
        <a:lstStyle/>
        <a:p>
          <a:r>
            <a:rPr lang="en-US"/>
            <a:t>Benefit to average home = $384</a:t>
          </a:r>
        </a:p>
      </dgm:t>
    </dgm:pt>
    <dgm:pt modelId="{C4129579-CB77-4DC5-96CE-960CD2E60C9D}" type="parTrans" cxnId="{1C6C5B38-C496-4DFE-B737-6DF916E78448}">
      <dgm:prSet/>
      <dgm:spPr/>
      <dgm:t>
        <a:bodyPr/>
        <a:lstStyle/>
        <a:p>
          <a:endParaRPr lang="en-US"/>
        </a:p>
      </dgm:t>
    </dgm:pt>
    <dgm:pt modelId="{E65726F1-C290-4D6A-A07F-CEB5331DDFA1}" type="sibTrans" cxnId="{1C6C5B38-C496-4DFE-B737-6DF916E78448}">
      <dgm:prSet/>
      <dgm:spPr/>
      <dgm:t>
        <a:bodyPr/>
        <a:lstStyle/>
        <a:p>
          <a:endParaRPr lang="en-US"/>
        </a:p>
      </dgm:t>
    </dgm:pt>
    <dgm:pt modelId="{9A93E7C5-D81D-4A85-9A2B-9D942ECFEEA2}" type="pres">
      <dgm:prSet presAssocID="{554E6AF7-C105-4085-9D01-7788C47FAE3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021A824-5AAC-49A2-92CF-051671585864}" type="pres">
      <dgm:prSet presAssocID="{30CEB473-F9C5-492F-B947-9FC6C5B89703}" presName="circle1" presStyleLbl="node1" presStyleIdx="0" presStyleCnt="6"/>
      <dgm:spPr/>
    </dgm:pt>
    <dgm:pt modelId="{22C090BF-0785-45CB-B56B-BFEA704E0C27}" type="pres">
      <dgm:prSet presAssocID="{30CEB473-F9C5-492F-B947-9FC6C5B89703}" presName="space" presStyleCnt="0"/>
      <dgm:spPr/>
    </dgm:pt>
    <dgm:pt modelId="{FD8F0A31-790E-4F46-BA42-180DC1486142}" type="pres">
      <dgm:prSet presAssocID="{30CEB473-F9C5-492F-B947-9FC6C5B89703}" presName="rect1" presStyleLbl="alignAcc1" presStyleIdx="0" presStyleCnt="6"/>
      <dgm:spPr/>
    </dgm:pt>
    <dgm:pt modelId="{9FEEEC48-A3B7-48F7-AEDC-ADFA55A7E689}" type="pres">
      <dgm:prSet presAssocID="{B1ACE38D-1EDA-4DB5-9531-B78C1C817A36}" presName="vertSpace2" presStyleLbl="node1" presStyleIdx="0" presStyleCnt="6"/>
      <dgm:spPr/>
    </dgm:pt>
    <dgm:pt modelId="{307D6D09-0595-48A4-8966-EF875D75520D}" type="pres">
      <dgm:prSet presAssocID="{B1ACE38D-1EDA-4DB5-9531-B78C1C817A36}" presName="circle2" presStyleLbl="node1" presStyleIdx="1" presStyleCnt="6"/>
      <dgm:spPr/>
    </dgm:pt>
    <dgm:pt modelId="{285A6CBD-3DF9-4222-8186-3405971D498A}" type="pres">
      <dgm:prSet presAssocID="{B1ACE38D-1EDA-4DB5-9531-B78C1C817A36}" presName="rect2" presStyleLbl="alignAcc1" presStyleIdx="1" presStyleCnt="6"/>
      <dgm:spPr/>
    </dgm:pt>
    <dgm:pt modelId="{35E423E4-8419-48FE-8FE8-DDEEAAB4A020}" type="pres">
      <dgm:prSet presAssocID="{0312CC1E-6008-4076-B891-70308F98D51B}" presName="vertSpace3" presStyleLbl="node1" presStyleIdx="1" presStyleCnt="6"/>
      <dgm:spPr/>
    </dgm:pt>
    <dgm:pt modelId="{9808AFA6-EB48-4E9C-AC69-814F158F214A}" type="pres">
      <dgm:prSet presAssocID="{0312CC1E-6008-4076-B891-70308F98D51B}" presName="circle3" presStyleLbl="node1" presStyleIdx="2" presStyleCnt="6"/>
      <dgm:spPr/>
    </dgm:pt>
    <dgm:pt modelId="{6370BF2E-0D4F-4D22-9197-5F99E0491C74}" type="pres">
      <dgm:prSet presAssocID="{0312CC1E-6008-4076-B891-70308F98D51B}" presName="rect3" presStyleLbl="alignAcc1" presStyleIdx="2" presStyleCnt="6"/>
      <dgm:spPr/>
    </dgm:pt>
    <dgm:pt modelId="{51AC0A58-2077-4A48-B301-3B63C7EBA113}" type="pres">
      <dgm:prSet presAssocID="{29477FF8-EBC3-4CDC-984C-16AE39F05CF8}" presName="vertSpace4" presStyleLbl="node1" presStyleIdx="2" presStyleCnt="6"/>
      <dgm:spPr/>
    </dgm:pt>
    <dgm:pt modelId="{C45AAEC8-643D-4960-9B68-65C86F1A9484}" type="pres">
      <dgm:prSet presAssocID="{29477FF8-EBC3-4CDC-984C-16AE39F05CF8}" presName="circle4" presStyleLbl="node1" presStyleIdx="3" presStyleCnt="6"/>
      <dgm:spPr/>
    </dgm:pt>
    <dgm:pt modelId="{206BC233-6497-4F0C-93B7-5B1170954E02}" type="pres">
      <dgm:prSet presAssocID="{29477FF8-EBC3-4CDC-984C-16AE39F05CF8}" presName="rect4" presStyleLbl="alignAcc1" presStyleIdx="3" presStyleCnt="6"/>
      <dgm:spPr/>
    </dgm:pt>
    <dgm:pt modelId="{0ABD598D-3E1D-4334-8A82-B06C4D6B4116}" type="pres">
      <dgm:prSet presAssocID="{79A574F8-958A-410D-BF6C-9FA166F9EE61}" presName="vertSpace5" presStyleLbl="node1" presStyleIdx="3" presStyleCnt="6"/>
      <dgm:spPr/>
    </dgm:pt>
    <dgm:pt modelId="{2E24A9D2-81C0-45DC-8247-21C043D06276}" type="pres">
      <dgm:prSet presAssocID="{79A574F8-958A-410D-BF6C-9FA166F9EE61}" presName="circle5" presStyleLbl="node1" presStyleIdx="4" presStyleCnt="6"/>
      <dgm:spPr/>
    </dgm:pt>
    <dgm:pt modelId="{5D6D4DB7-4FE0-4AB1-BE87-3ACAE3B3D013}" type="pres">
      <dgm:prSet presAssocID="{79A574F8-958A-410D-BF6C-9FA166F9EE61}" presName="rect5" presStyleLbl="alignAcc1" presStyleIdx="4" presStyleCnt="6"/>
      <dgm:spPr/>
    </dgm:pt>
    <dgm:pt modelId="{29F618C9-7A4C-45AE-B7EC-85E5AEF1574D}" type="pres">
      <dgm:prSet presAssocID="{3E829BD8-6D66-4701-9DE8-B466BD4BD572}" presName="vertSpace6" presStyleLbl="node1" presStyleIdx="4" presStyleCnt="6"/>
      <dgm:spPr/>
    </dgm:pt>
    <dgm:pt modelId="{06104E9D-596A-44A0-BD21-126CC26BA1FF}" type="pres">
      <dgm:prSet presAssocID="{3E829BD8-6D66-4701-9DE8-B466BD4BD572}" presName="circle6" presStyleLbl="node1" presStyleIdx="5" presStyleCnt="6"/>
      <dgm:spPr/>
    </dgm:pt>
    <dgm:pt modelId="{43A6D7F3-45A1-4B66-909F-12720DA24001}" type="pres">
      <dgm:prSet presAssocID="{3E829BD8-6D66-4701-9DE8-B466BD4BD572}" presName="rect6" presStyleLbl="alignAcc1" presStyleIdx="5" presStyleCnt="6"/>
      <dgm:spPr/>
    </dgm:pt>
    <dgm:pt modelId="{91304444-13D1-4F05-A8AB-8D7F5AFFF7D3}" type="pres">
      <dgm:prSet presAssocID="{30CEB473-F9C5-492F-B947-9FC6C5B89703}" presName="rect1ParTxNoCh" presStyleLbl="alignAcc1" presStyleIdx="5" presStyleCnt="6">
        <dgm:presLayoutVars>
          <dgm:chMax val="1"/>
          <dgm:bulletEnabled val="1"/>
        </dgm:presLayoutVars>
      </dgm:prSet>
      <dgm:spPr/>
    </dgm:pt>
    <dgm:pt modelId="{A197B7DA-B052-4E44-9FF1-7C6CE5D312A8}" type="pres">
      <dgm:prSet presAssocID="{B1ACE38D-1EDA-4DB5-9531-B78C1C817A36}" presName="rect2ParTxNoCh" presStyleLbl="alignAcc1" presStyleIdx="5" presStyleCnt="6">
        <dgm:presLayoutVars>
          <dgm:chMax val="1"/>
          <dgm:bulletEnabled val="1"/>
        </dgm:presLayoutVars>
      </dgm:prSet>
      <dgm:spPr/>
    </dgm:pt>
    <dgm:pt modelId="{79398A0A-103E-4777-9F15-B6E03C80ED0C}" type="pres">
      <dgm:prSet presAssocID="{0312CC1E-6008-4076-B891-70308F98D51B}" presName="rect3ParTxNoCh" presStyleLbl="alignAcc1" presStyleIdx="5" presStyleCnt="6">
        <dgm:presLayoutVars>
          <dgm:chMax val="1"/>
          <dgm:bulletEnabled val="1"/>
        </dgm:presLayoutVars>
      </dgm:prSet>
      <dgm:spPr/>
    </dgm:pt>
    <dgm:pt modelId="{DCC03FC8-D34D-48D6-BE90-DE752B4A160F}" type="pres">
      <dgm:prSet presAssocID="{29477FF8-EBC3-4CDC-984C-16AE39F05CF8}" presName="rect4ParTxNoCh" presStyleLbl="alignAcc1" presStyleIdx="5" presStyleCnt="6">
        <dgm:presLayoutVars>
          <dgm:chMax val="1"/>
          <dgm:bulletEnabled val="1"/>
        </dgm:presLayoutVars>
      </dgm:prSet>
      <dgm:spPr/>
    </dgm:pt>
    <dgm:pt modelId="{E338628F-AF65-449C-892A-4B87FF39B2BF}" type="pres">
      <dgm:prSet presAssocID="{79A574F8-958A-410D-BF6C-9FA166F9EE61}" presName="rect5ParTxNoCh" presStyleLbl="alignAcc1" presStyleIdx="5" presStyleCnt="6">
        <dgm:presLayoutVars>
          <dgm:chMax val="1"/>
          <dgm:bulletEnabled val="1"/>
        </dgm:presLayoutVars>
      </dgm:prSet>
      <dgm:spPr/>
    </dgm:pt>
    <dgm:pt modelId="{8C85B5FC-C5C9-46EB-B8EE-5914A32A888C}" type="pres">
      <dgm:prSet presAssocID="{3E829BD8-6D66-4701-9DE8-B466BD4BD572}" presName="rect6ParTxNoCh" presStyleLbl="alignAcc1" presStyleIdx="5" presStyleCnt="6">
        <dgm:presLayoutVars>
          <dgm:chMax val="1"/>
          <dgm:bulletEnabled val="1"/>
        </dgm:presLayoutVars>
      </dgm:prSet>
      <dgm:spPr/>
    </dgm:pt>
  </dgm:ptLst>
  <dgm:cxnLst>
    <dgm:cxn modelId="{679E2001-59D5-4D4A-A977-ECCA9244F697}" type="presOf" srcId="{B1ACE38D-1EDA-4DB5-9531-B78C1C817A36}" destId="{A197B7DA-B052-4E44-9FF1-7C6CE5D312A8}" srcOrd="1" destOrd="0" presId="urn:microsoft.com/office/officeart/2005/8/layout/target3"/>
    <dgm:cxn modelId="{82DE2007-DDC9-49D8-AFEE-7218C3B3ADC1}" type="presOf" srcId="{79A574F8-958A-410D-BF6C-9FA166F9EE61}" destId="{5D6D4DB7-4FE0-4AB1-BE87-3ACAE3B3D013}" srcOrd="0" destOrd="0" presId="urn:microsoft.com/office/officeart/2005/8/layout/target3"/>
    <dgm:cxn modelId="{D7CA470C-5F16-41AC-A25C-2603FBFDFB30}" type="presOf" srcId="{554E6AF7-C105-4085-9D01-7788C47FAE34}" destId="{9A93E7C5-D81D-4A85-9A2B-9D942ECFEEA2}" srcOrd="0" destOrd="0" presId="urn:microsoft.com/office/officeart/2005/8/layout/target3"/>
    <dgm:cxn modelId="{96C08132-CE4E-4D8C-9549-FCC1E48F0E31}" type="presOf" srcId="{3E829BD8-6D66-4701-9DE8-B466BD4BD572}" destId="{8C85B5FC-C5C9-46EB-B8EE-5914A32A888C}" srcOrd="1" destOrd="0" presId="urn:microsoft.com/office/officeart/2005/8/layout/target3"/>
    <dgm:cxn modelId="{1C6C5B38-C496-4DFE-B737-6DF916E78448}" srcId="{554E6AF7-C105-4085-9D01-7788C47FAE34}" destId="{3E829BD8-6D66-4701-9DE8-B466BD4BD572}" srcOrd="5" destOrd="0" parTransId="{C4129579-CB77-4DC5-96CE-960CD2E60C9D}" sibTransId="{E65726F1-C290-4D6A-A07F-CEB5331DDFA1}"/>
    <dgm:cxn modelId="{C6222539-735F-4931-9179-83A5B5B27711}" srcId="{554E6AF7-C105-4085-9D01-7788C47FAE34}" destId="{30CEB473-F9C5-492F-B947-9FC6C5B89703}" srcOrd="0" destOrd="0" parTransId="{CC8996C5-F1C4-435A-B3AD-AFA8121CAE44}" sibTransId="{879CC15A-92FC-4213-A2F9-C1068AD52C5E}"/>
    <dgm:cxn modelId="{3694FD3F-BD2D-4A94-94B4-E54F5A58AFEB}" srcId="{554E6AF7-C105-4085-9D01-7788C47FAE34}" destId="{0312CC1E-6008-4076-B891-70308F98D51B}" srcOrd="2" destOrd="0" parTransId="{C216C6C3-F997-400B-A553-5CC5FDD399BF}" sibTransId="{5E96A499-5D1A-4212-BE64-371D7EA9C024}"/>
    <dgm:cxn modelId="{20E2DA46-1C44-4660-8CB7-9B6F77287A74}" type="presOf" srcId="{29477FF8-EBC3-4CDC-984C-16AE39F05CF8}" destId="{206BC233-6497-4F0C-93B7-5B1170954E02}" srcOrd="0" destOrd="0" presId="urn:microsoft.com/office/officeart/2005/8/layout/target3"/>
    <dgm:cxn modelId="{953C4791-7B2B-45EB-9ACB-6B94C3DCB1A1}" type="presOf" srcId="{B1ACE38D-1EDA-4DB5-9531-B78C1C817A36}" destId="{285A6CBD-3DF9-4222-8186-3405971D498A}" srcOrd="0" destOrd="0" presId="urn:microsoft.com/office/officeart/2005/8/layout/target3"/>
    <dgm:cxn modelId="{4A7552B3-D078-4136-A3FC-2268C6F65653}" type="presOf" srcId="{79A574F8-958A-410D-BF6C-9FA166F9EE61}" destId="{E338628F-AF65-449C-892A-4B87FF39B2BF}" srcOrd="1" destOrd="0" presId="urn:microsoft.com/office/officeart/2005/8/layout/target3"/>
    <dgm:cxn modelId="{00F45CB8-0F71-4C91-9688-F92344603680}" srcId="{554E6AF7-C105-4085-9D01-7788C47FAE34}" destId="{79A574F8-958A-410D-BF6C-9FA166F9EE61}" srcOrd="4" destOrd="0" parTransId="{1C1E0F17-0317-4D6A-B95D-7C5866E6E314}" sibTransId="{4C13339D-DE42-4799-8AA5-8AE0D5D937B6}"/>
    <dgm:cxn modelId="{A12CDDC0-DE76-48BA-B5E0-6886B7C9572F}" srcId="{554E6AF7-C105-4085-9D01-7788C47FAE34}" destId="{29477FF8-EBC3-4CDC-984C-16AE39F05CF8}" srcOrd="3" destOrd="0" parTransId="{1B322282-577B-4D06-AE60-3494557AC670}" sibTransId="{05FD4323-159F-405B-8874-214762F59341}"/>
    <dgm:cxn modelId="{2669C0C5-E8CC-4EDC-BE8A-0AD0B9AD3F2D}" type="presOf" srcId="{30CEB473-F9C5-492F-B947-9FC6C5B89703}" destId="{91304444-13D1-4F05-A8AB-8D7F5AFFF7D3}" srcOrd="1" destOrd="0" presId="urn:microsoft.com/office/officeart/2005/8/layout/target3"/>
    <dgm:cxn modelId="{821488CB-187B-4DA3-9BDC-5926F246BC5F}" type="presOf" srcId="{0312CC1E-6008-4076-B891-70308F98D51B}" destId="{6370BF2E-0D4F-4D22-9197-5F99E0491C74}" srcOrd="0" destOrd="0" presId="urn:microsoft.com/office/officeart/2005/8/layout/target3"/>
    <dgm:cxn modelId="{D230CDCB-3384-49E9-973F-24FFD28AE3DD}" type="presOf" srcId="{0312CC1E-6008-4076-B891-70308F98D51B}" destId="{79398A0A-103E-4777-9F15-B6E03C80ED0C}" srcOrd="1" destOrd="0" presId="urn:microsoft.com/office/officeart/2005/8/layout/target3"/>
    <dgm:cxn modelId="{7581ACD9-508F-4DA4-9647-6871CEC38B73}" type="presOf" srcId="{3E829BD8-6D66-4701-9DE8-B466BD4BD572}" destId="{43A6D7F3-45A1-4B66-909F-12720DA24001}" srcOrd="0" destOrd="0" presId="urn:microsoft.com/office/officeart/2005/8/layout/target3"/>
    <dgm:cxn modelId="{C4EF67DD-C946-4F4C-B80B-30E716EF5DD9}" type="presOf" srcId="{30CEB473-F9C5-492F-B947-9FC6C5B89703}" destId="{FD8F0A31-790E-4F46-BA42-180DC1486142}" srcOrd="0" destOrd="0" presId="urn:microsoft.com/office/officeart/2005/8/layout/target3"/>
    <dgm:cxn modelId="{536519E9-2640-4F3F-A64D-7A4DE8AD54E8}" type="presOf" srcId="{29477FF8-EBC3-4CDC-984C-16AE39F05CF8}" destId="{DCC03FC8-D34D-48D6-BE90-DE752B4A160F}" srcOrd="1" destOrd="0" presId="urn:microsoft.com/office/officeart/2005/8/layout/target3"/>
    <dgm:cxn modelId="{568699FE-C021-4E56-BCD5-9D2D802A2461}" srcId="{554E6AF7-C105-4085-9D01-7788C47FAE34}" destId="{B1ACE38D-1EDA-4DB5-9531-B78C1C817A36}" srcOrd="1" destOrd="0" parTransId="{97999077-B521-4F5D-BDCA-718E0E82B88D}" sibTransId="{A7753BCF-CC4A-458B-8938-81A69614D121}"/>
    <dgm:cxn modelId="{A588A5BA-16B3-443E-B1DD-8A9894F99D60}" type="presParOf" srcId="{9A93E7C5-D81D-4A85-9A2B-9D942ECFEEA2}" destId="{3021A824-5AAC-49A2-92CF-051671585864}" srcOrd="0" destOrd="0" presId="urn:microsoft.com/office/officeart/2005/8/layout/target3"/>
    <dgm:cxn modelId="{6077EA8A-21A3-433C-8C72-E0AD77A007C8}" type="presParOf" srcId="{9A93E7C5-D81D-4A85-9A2B-9D942ECFEEA2}" destId="{22C090BF-0785-45CB-B56B-BFEA704E0C27}" srcOrd="1" destOrd="0" presId="urn:microsoft.com/office/officeart/2005/8/layout/target3"/>
    <dgm:cxn modelId="{2F714517-23A0-427C-823F-39128C1734EB}" type="presParOf" srcId="{9A93E7C5-D81D-4A85-9A2B-9D942ECFEEA2}" destId="{FD8F0A31-790E-4F46-BA42-180DC1486142}" srcOrd="2" destOrd="0" presId="urn:microsoft.com/office/officeart/2005/8/layout/target3"/>
    <dgm:cxn modelId="{73A5EE63-4E73-474F-8E32-032E1203E569}" type="presParOf" srcId="{9A93E7C5-D81D-4A85-9A2B-9D942ECFEEA2}" destId="{9FEEEC48-A3B7-48F7-AEDC-ADFA55A7E689}" srcOrd="3" destOrd="0" presId="urn:microsoft.com/office/officeart/2005/8/layout/target3"/>
    <dgm:cxn modelId="{0D0094C3-6C7D-448A-B6D8-3D7633C5E656}" type="presParOf" srcId="{9A93E7C5-D81D-4A85-9A2B-9D942ECFEEA2}" destId="{307D6D09-0595-48A4-8966-EF875D75520D}" srcOrd="4" destOrd="0" presId="urn:microsoft.com/office/officeart/2005/8/layout/target3"/>
    <dgm:cxn modelId="{C76C1455-6F61-4F02-9715-E8E109FF9583}" type="presParOf" srcId="{9A93E7C5-D81D-4A85-9A2B-9D942ECFEEA2}" destId="{285A6CBD-3DF9-4222-8186-3405971D498A}" srcOrd="5" destOrd="0" presId="urn:microsoft.com/office/officeart/2005/8/layout/target3"/>
    <dgm:cxn modelId="{55C82297-71F0-44A5-B406-14ED49779D0F}" type="presParOf" srcId="{9A93E7C5-D81D-4A85-9A2B-9D942ECFEEA2}" destId="{35E423E4-8419-48FE-8FE8-DDEEAAB4A020}" srcOrd="6" destOrd="0" presId="urn:microsoft.com/office/officeart/2005/8/layout/target3"/>
    <dgm:cxn modelId="{8ABCDC52-421C-4033-B4BA-324C4EE79EAB}" type="presParOf" srcId="{9A93E7C5-D81D-4A85-9A2B-9D942ECFEEA2}" destId="{9808AFA6-EB48-4E9C-AC69-814F158F214A}" srcOrd="7" destOrd="0" presId="urn:microsoft.com/office/officeart/2005/8/layout/target3"/>
    <dgm:cxn modelId="{906D8FA1-7E23-48BF-B83F-36CE4D4BDB07}" type="presParOf" srcId="{9A93E7C5-D81D-4A85-9A2B-9D942ECFEEA2}" destId="{6370BF2E-0D4F-4D22-9197-5F99E0491C74}" srcOrd="8" destOrd="0" presId="urn:microsoft.com/office/officeart/2005/8/layout/target3"/>
    <dgm:cxn modelId="{9EADC6B7-420C-46B6-BD36-9B295E8E19AF}" type="presParOf" srcId="{9A93E7C5-D81D-4A85-9A2B-9D942ECFEEA2}" destId="{51AC0A58-2077-4A48-B301-3B63C7EBA113}" srcOrd="9" destOrd="0" presId="urn:microsoft.com/office/officeart/2005/8/layout/target3"/>
    <dgm:cxn modelId="{A8D75431-8907-4977-B8FC-1C8C11D1F846}" type="presParOf" srcId="{9A93E7C5-D81D-4A85-9A2B-9D942ECFEEA2}" destId="{C45AAEC8-643D-4960-9B68-65C86F1A9484}" srcOrd="10" destOrd="0" presId="urn:microsoft.com/office/officeart/2005/8/layout/target3"/>
    <dgm:cxn modelId="{D7B22724-BA5D-4E22-BFD9-E3BA13CF4CC1}" type="presParOf" srcId="{9A93E7C5-D81D-4A85-9A2B-9D942ECFEEA2}" destId="{206BC233-6497-4F0C-93B7-5B1170954E02}" srcOrd="11" destOrd="0" presId="urn:microsoft.com/office/officeart/2005/8/layout/target3"/>
    <dgm:cxn modelId="{CA585DFA-C3ED-4E6E-B626-87446660A927}" type="presParOf" srcId="{9A93E7C5-D81D-4A85-9A2B-9D942ECFEEA2}" destId="{0ABD598D-3E1D-4334-8A82-B06C4D6B4116}" srcOrd="12" destOrd="0" presId="urn:microsoft.com/office/officeart/2005/8/layout/target3"/>
    <dgm:cxn modelId="{8C0565F0-C8CF-4DBE-8866-354E85FA2B6F}" type="presParOf" srcId="{9A93E7C5-D81D-4A85-9A2B-9D942ECFEEA2}" destId="{2E24A9D2-81C0-45DC-8247-21C043D06276}" srcOrd="13" destOrd="0" presId="urn:microsoft.com/office/officeart/2005/8/layout/target3"/>
    <dgm:cxn modelId="{38CD8259-3608-4D42-8673-DE7F4DF18FE1}" type="presParOf" srcId="{9A93E7C5-D81D-4A85-9A2B-9D942ECFEEA2}" destId="{5D6D4DB7-4FE0-4AB1-BE87-3ACAE3B3D013}" srcOrd="14" destOrd="0" presId="urn:microsoft.com/office/officeart/2005/8/layout/target3"/>
    <dgm:cxn modelId="{43071008-5B20-4050-865C-DB38290A051C}" type="presParOf" srcId="{9A93E7C5-D81D-4A85-9A2B-9D942ECFEEA2}" destId="{29F618C9-7A4C-45AE-B7EC-85E5AEF1574D}" srcOrd="15" destOrd="0" presId="urn:microsoft.com/office/officeart/2005/8/layout/target3"/>
    <dgm:cxn modelId="{3EC5D250-BC52-4EC3-B32D-1C1F83A50C4F}" type="presParOf" srcId="{9A93E7C5-D81D-4A85-9A2B-9D942ECFEEA2}" destId="{06104E9D-596A-44A0-BD21-126CC26BA1FF}" srcOrd="16" destOrd="0" presId="urn:microsoft.com/office/officeart/2005/8/layout/target3"/>
    <dgm:cxn modelId="{06FEC2FF-A23C-4A6A-993B-55F33BE254D7}" type="presParOf" srcId="{9A93E7C5-D81D-4A85-9A2B-9D942ECFEEA2}" destId="{43A6D7F3-45A1-4B66-909F-12720DA24001}" srcOrd="17" destOrd="0" presId="urn:microsoft.com/office/officeart/2005/8/layout/target3"/>
    <dgm:cxn modelId="{F2780B1B-E2BE-41E8-BAE0-80701A53FCC8}" type="presParOf" srcId="{9A93E7C5-D81D-4A85-9A2B-9D942ECFEEA2}" destId="{91304444-13D1-4F05-A8AB-8D7F5AFFF7D3}" srcOrd="18" destOrd="0" presId="urn:microsoft.com/office/officeart/2005/8/layout/target3"/>
    <dgm:cxn modelId="{90069BD1-CE83-4D65-B9DB-8A0F878C5694}" type="presParOf" srcId="{9A93E7C5-D81D-4A85-9A2B-9D942ECFEEA2}" destId="{A197B7DA-B052-4E44-9FF1-7C6CE5D312A8}" srcOrd="19" destOrd="0" presId="urn:microsoft.com/office/officeart/2005/8/layout/target3"/>
    <dgm:cxn modelId="{0239FA0F-D00D-433E-BEA1-85366E5123EA}" type="presParOf" srcId="{9A93E7C5-D81D-4A85-9A2B-9D942ECFEEA2}" destId="{79398A0A-103E-4777-9F15-B6E03C80ED0C}" srcOrd="20" destOrd="0" presId="urn:microsoft.com/office/officeart/2005/8/layout/target3"/>
    <dgm:cxn modelId="{B92177A4-2F1C-4F92-815F-7B047F3279BF}" type="presParOf" srcId="{9A93E7C5-D81D-4A85-9A2B-9D942ECFEEA2}" destId="{DCC03FC8-D34D-48D6-BE90-DE752B4A160F}" srcOrd="21" destOrd="0" presId="urn:microsoft.com/office/officeart/2005/8/layout/target3"/>
    <dgm:cxn modelId="{BDCDB2D2-5CF5-424D-9672-E810584CA45A}" type="presParOf" srcId="{9A93E7C5-D81D-4A85-9A2B-9D942ECFEEA2}" destId="{E338628F-AF65-449C-892A-4B87FF39B2BF}" srcOrd="22" destOrd="0" presId="urn:microsoft.com/office/officeart/2005/8/layout/target3"/>
    <dgm:cxn modelId="{B259A4E8-DABC-4468-8ADA-DC757B968597}" type="presParOf" srcId="{9A93E7C5-D81D-4A85-9A2B-9D942ECFEEA2}" destId="{8C85B5FC-C5C9-46EB-B8EE-5914A32A888C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93E6C7D-AF05-45E4-B316-FCDAEAF41E2E}" type="doc">
      <dgm:prSet loTypeId="urn:microsoft.com/office/officeart/2005/8/layout/hProcess9" loCatId="process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B64F23CC-899B-4483-9B5C-43B26A5F6217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Review Referenced Studies</a:t>
          </a:r>
        </a:p>
      </dgm:t>
    </dgm:pt>
    <dgm:pt modelId="{7BA8BE77-DE63-46F8-890A-B54935F42776}" type="parTrans" cxnId="{A660A7D7-744B-44DC-9EED-5D65581238D3}">
      <dgm:prSet/>
      <dgm:spPr/>
      <dgm:t>
        <a:bodyPr/>
        <a:lstStyle/>
        <a:p>
          <a:endParaRPr lang="en-US"/>
        </a:p>
      </dgm:t>
    </dgm:pt>
    <dgm:pt modelId="{1474AC66-05D6-4D77-98B4-CC4763D526CA}" type="sibTrans" cxnId="{A660A7D7-744B-44DC-9EED-5D65581238D3}">
      <dgm:prSet/>
      <dgm:spPr/>
      <dgm:t>
        <a:bodyPr/>
        <a:lstStyle/>
        <a:p>
          <a:endParaRPr lang="en-US"/>
        </a:p>
      </dgm:t>
    </dgm:pt>
    <dgm:pt modelId="{9E02CF5D-B6E5-484D-BA3B-98DFCBE7A972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Understand Methodologies and Limitations</a:t>
          </a:r>
        </a:p>
      </dgm:t>
    </dgm:pt>
    <dgm:pt modelId="{297C7A20-9C86-47A1-A507-55778B72383A}" type="parTrans" cxnId="{BA7A12BA-65FD-42A8-8DFA-2F683A284B3A}">
      <dgm:prSet/>
      <dgm:spPr/>
      <dgm:t>
        <a:bodyPr/>
        <a:lstStyle/>
        <a:p>
          <a:endParaRPr lang="en-US"/>
        </a:p>
      </dgm:t>
    </dgm:pt>
    <dgm:pt modelId="{F60D02B9-0769-4D30-AB41-548880C8F882}" type="sibTrans" cxnId="{BA7A12BA-65FD-42A8-8DFA-2F683A284B3A}">
      <dgm:prSet/>
      <dgm:spPr/>
      <dgm:t>
        <a:bodyPr/>
        <a:lstStyle/>
        <a:p>
          <a:endParaRPr lang="en-US"/>
        </a:p>
      </dgm:t>
    </dgm:pt>
    <dgm:pt modelId="{A4807C0B-D29A-467C-9D02-F16ACA5A4E66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Assess Applicability to Evaluated Program</a:t>
          </a:r>
        </a:p>
      </dgm:t>
    </dgm:pt>
    <dgm:pt modelId="{4CE70690-B9D6-4440-B174-5614C266970B}" type="parTrans" cxnId="{9083AF42-F614-43D7-90E3-9012719F1522}">
      <dgm:prSet/>
      <dgm:spPr/>
      <dgm:t>
        <a:bodyPr/>
        <a:lstStyle/>
        <a:p>
          <a:endParaRPr lang="en-US"/>
        </a:p>
      </dgm:t>
    </dgm:pt>
    <dgm:pt modelId="{78DC4B21-929A-4A63-A640-77963D92FD4D}" type="sibTrans" cxnId="{9083AF42-F614-43D7-90E3-9012719F1522}">
      <dgm:prSet/>
      <dgm:spPr/>
      <dgm:t>
        <a:bodyPr/>
        <a:lstStyle/>
        <a:p>
          <a:endParaRPr lang="en-US"/>
        </a:p>
      </dgm:t>
    </dgm:pt>
    <dgm:pt modelId="{76DE29A3-BFB6-492F-AF3B-EBD9711ED5CC}" type="pres">
      <dgm:prSet presAssocID="{E93E6C7D-AF05-45E4-B316-FCDAEAF41E2E}" presName="CompostProcess" presStyleCnt="0">
        <dgm:presLayoutVars>
          <dgm:dir/>
          <dgm:resizeHandles val="exact"/>
        </dgm:presLayoutVars>
      </dgm:prSet>
      <dgm:spPr/>
    </dgm:pt>
    <dgm:pt modelId="{54E594CA-B158-4897-B01C-6F83A59A9183}" type="pres">
      <dgm:prSet presAssocID="{E93E6C7D-AF05-45E4-B316-FCDAEAF41E2E}" presName="arrow" presStyleLbl="bgShp" presStyleIdx="0" presStyleCnt="1" custLinFactNeighborX="1007" custLinFactNeighborY="-11510"/>
      <dgm:spPr/>
    </dgm:pt>
    <dgm:pt modelId="{AF4C20A5-43B1-4005-B345-FCD597E4C0DA}" type="pres">
      <dgm:prSet presAssocID="{E93E6C7D-AF05-45E4-B316-FCDAEAF41E2E}" presName="linearProcess" presStyleCnt="0"/>
      <dgm:spPr/>
    </dgm:pt>
    <dgm:pt modelId="{36E3C911-F1C6-4715-A4FD-BB164D66FABF}" type="pres">
      <dgm:prSet presAssocID="{B64F23CC-899B-4483-9B5C-43B26A5F6217}" presName="textNode" presStyleLbl="node1" presStyleIdx="0" presStyleCnt="3">
        <dgm:presLayoutVars>
          <dgm:bulletEnabled val="1"/>
        </dgm:presLayoutVars>
      </dgm:prSet>
      <dgm:spPr/>
    </dgm:pt>
    <dgm:pt modelId="{AA0E4BE5-1776-4A10-9AAF-767F9470EC3A}" type="pres">
      <dgm:prSet presAssocID="{1474AC66-05D6-4D77-98B4-CC4763D526CA}" presName="sibTrans" presStyleCnt="0"/>
      <dgm:spPr/>
    </dgm:pt>
    <dgm:pt modelId="{6D0E605E-A683-4A0B-80EA-7F754EE970AD}" type="pres">
      <dgm:prSet presAssocID="{9E02CF5D-B6E5-484D-BA3B-98DFCBE7A972}" presName="textNode" presStyleLbl="node1" presStyleIdx="1" presStyleCnt="3">
        <dgm:presLayoutVars>
          <dgm:bulletEnabled val="1"/>
        </dgm:presLayoutVars>
      </dgm:prSet>
      <dgm:spPr/>
    </dgm:pt>
    <dgm:pt modelId="{35D8D0C6-9D29-464F-9F08-20B41DB1118B}" type="pres">
      <dgm:prSet presAssocID="{F60D02B9-0769-4D30-AB41-548880C8F882}" presName="sibTrans" presStyleCnt="0"/>
      <dgm:spPr/>
    </dgm:pt>
    <dgm:pt modelId="{8BE2B128-A738-4659-AEF8-DA874720979C}" type="pres">
      <dgm:prSet presAssocID="{A4807C0B-D29A-467C-9D02-F16ACA5A4E6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B75CA32A-7DB5-4130-A044-D637EAB78E18}" type="presOf" srcId="{B64F23CC-899B-4483-9B5C-43B26A5F6217}" destId="{36E3C911-F1C6-4715-A4FD-BB164D66FABF}" srcOrd="0" destOrd="0" presId="urn:microsoft.com/office/officeart/2005/8/layout/hProcess9"/>
    <dgm:cxn modelId="{9083AF42-F614-43D7-90E3-9012719F1522}" srcId="{E93E6C7D-AF05-45E4-B316-FCDAEAF41E2E}" destId="{A4807C0B-D29A-467C-9D02-F16ACA5A4E66}" srcOrd="2" destOrd="0" parTransId="{4CE70690-B9D6-4440-B174-5614C266970B}" sibTransId="{78DC4B21-929A-4A63-A640-77963D92FD4D}"/>
    <dgm:cxn modelId="{6A28A575-1712-4AFF-A61A-C82D20A52B06}" type="presOf" srcId="{A4807C0B-D29A-467C-9D02-F16ACA5A4E66}" destId="{8BE2B128-A738-4659-AEF8-DA874720979C}" srcOrd="0" destOrd="0" presId="urn:microsoft.com/office/officeart/2005/8/layout/hProcess9"/>
    <dgm:cxn modelId="{FD9D7490-26D1-436B-9CA6-E3D8AC5C5824}" type="presOf" srcId="{9E02CF5D-B6E5-484D-BA3B-98DFCBE7A972}" destId="{6D0E605E-A683-4A0B-80EA-7F754EE970AD}" srcOrd="0" destOrd="0" presId="urn:microsoft.com/office/officeart/2005/8/layout/hProcess9"/>
    <dgm:cxn modelId="{BA7A12BA-65FD-42A8-8DFA-2F683A284B3A}" srcId="{E93E6C7D-AF05-45E4-B316-FCDAEAF41E2E}" destId="{9E02CF5D-B6E5-484D-BA3B-98DFCBE7A972}" srcOrd="1" destOrd="0" parTransId="{297C7A20-9C86-47A1-A507-55778B72383A}" sibTransId="{F60D02B9-0769-4D30-AB41-548880C8F882}"/>
    <dgm:cxn modelId="{A660A7D7-744B-44DC-9EED-5D65581238D3}" srcId="{E93E6C7D-AF05-45E4-B316-FCDAEAF41E2E}" destId="{B64F23CC-899B-4483-9B5C-43B26A5F6217}" srcOrd="0" destOrd="0" parTransId="{7BA8BE77-DE63-46F8-890A-B54935F42776}" sibTransId="{1474AC66-05D6-4D77-98B4-CC4763D526CA}"/>
    <dgm:cxn modelId="{E5B101EF-90F9-4715-ADC0-1ABD122F0C48}" type="presOf" srcId="{E93E6C7D-AF05-45E4-B316-FCDAEAF41E2E}" destId="{76DE29A3-BFB6-492F-AF3B-EBD9711ED5CC}" srcOrd="0" destOrd="0" presId="urn:microsoft.com/office/officeart/2005/8/layout/hProcess9"/>
    <dgm:cxn modelId="{775E5896-3998-4BDF-B1B3-AF3698FCBA26}" type="presParOf" srcId="{76DE29A3-BFB6-492F-AF3B-EBD9711ED5CC}" destId="{54E594CA-B158-4897-B01C-6F83A59A9183}" srcOrd="0" destOrd="0" presId="urn:microsoft.com/office/officeart/2005/8/layout/hProcess9"/>
    <dgm:cxn modelId="{3E2C598E-BCE7-43DC-93A6-4B4C904B7CD1}" type="presParOf" srcId="{76DE29A3-BFB6-492F-AF3B-EBD9711ED5CC}" destId="{AF4C20A5-43B1-4005-B345-FCD597E4C0DA}" srcOrd="1" destOrd="0" presId="urn:microsoft.com/office/officeart/2005/8/layout/hProcess9"/>
    <dgm:cxn modelId="{72C52441-2CA4-4620-AC82-F38686CDECB3}" type="presParOf" srcId="{AF4C20A5-43B1-4005-B345-FCD597E4C0DA}" destId="{36E3C911-F1C6-4715-A4FD-BB164D66FABF}" srcOrd="0" destOrd="0" presId="urn:microsoft.com/office/officeart/2005/8/layout/hProcess9"/>
    <dgm:cxn modelId="{A95D1668-5176-45B3-AE3A-3CF0FA92FE24}" type="presParOf" srcId="{AF4C20A5-43B1-4005-B345-FCD597E4C0DA}" destId="{AA0E4BE5-1776-4A10-9AAF-767F9470EC3A}" srcOrd="1" destOrd="0" presId="urn:microsoft.com/office/officeart/2005/8/layout/hProcess9"/>
    <dgm:cxn modelId="{09747085-50FD-4016-BEE1-B52C0B24ED90}" type="presParOf" srcId="{AF4C20A5-43B1-4005-B345-FCD597E4C0DA}" destId="{6D0E605E-A683-4A0B-80EA-7F754EE970AD}" srcOrd="2" destOrd="0" presId="urn:microsoft.com/office/officeart/2005/8/layout/hProcess9"/>
    <dgm:cxn modelId="{9709D03A-79A2-42D3-81E7-90F0F6E52ACF}" type="presParOf" srcId="{AF4C20A5-43B1-4005-B345-FCD597E4C0DA}" destId="{35D8D0C6-9D29-464F-9F08-20B41DB1118B}" srcOrd="3" destOrd="0" presId="urn:microsoft.com/office/officeart/2005/8/layout/hProcess9"/>
    <dgm:cxn modelId="{1C6C6AFE-6AA8-4756-B072-227A0032B1FB}" type="presParOf" srcId="{AF4C20A5-43B1-4005-B345-FCD597E4C0DA}" destId="{8BE2B128-A738-4659-AEF8-DA874720979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691625C-7729-4D7B-A065-EE441937405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B4E241C-79A9-40BD-BE24-DDA3F8238843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Current literature on NEIs has many challenges</a:t>
          </a:r>
        </a:p>
      </dgm:t>
    </dgm:pt>
    <dgm:pt modelId="{E9DB3AC1-E30C-4929-AF64-9ACF54204798}" type="parTrans" cxnId="{F5573CFA-AECF-457E-975D-76635A798EEC}">
      <dgm:prSet/>
      <dgm:spPr/>
      <dgm:t>
        <a:bodyPr/>
        <a:lstStyle/>
        <a:p>
          <a:endParaRPr lang="en-US"/>
        </a:p>
      </dgm:t>
    </dgm:pt>
    <dgm:pt modelId="{00013CCA-001B-4CA2-A372-B0025D7F1902}" type="sibTrans" cxnId="{F5573CFA-AECF-457E-975D-76635A798EEC}">
      <dgm:prSet/>
      <dgm:spPr/>
      <dgm:t>
        <a:bodyPr/>
        <a:lstStyle/>
        <a:p>
          <a:endParaRPr lang="en-US"/>
        </a:p>
      </dgm:t>
    </dgm:pt>
    <dgm:pt modelId="{EEF79420-1135-44BE-86F5-8665D304DD99}">
      <dgm:prSet phldrT="[Text]" custT="1"/>
      <dgm:spPr/>
      <dgm:t>
        <a:bodyPr/>
        <a:lstStyle/>
        <a:p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Additional research is needed</a:t>
          </a:r>
        </a:p>
      </dgm:t>
    </dgm:pt>
    <dgm:pt modelId="{B8D7D21A-2CB5-4E05-BBAB-6080196495E8}" type="parTrans" cxnId="{E629148E-4D46-4154-827B-64335ECE1C14}">
      <dgm:prSet/>
      <dgm:spPr/>
      <dgm:t>
        <a:bodyPr/>
        <a:lstStyle/>
        <a:p>
          <a:endParaRPr lang="en-US"/>
        </a:p>
      </dgm:t>
    </dgm:pt>
    <dgm:pt modelId="{A75154DA-5690-4E28-B1FB-A4630919B20E}" type="sibTrans" cxnId="{E629148E-4D46-4154-827B-64335ECE1C14}">
      <dgm:prSet/>
      <dgm:spPr/>
      <dgm:t>
        <a:bodyPr/>
        <a:lstStyle/>
        <a:p>
          <a:endParaRPr lang="en-US"/>
        </a:p>
      </dgm:t>
    </dgm:pt>
    <dgm:pt modelId="{EE9E7D85-E316-4BF0-AA26-248594B15862}">
      <dgm:prSet phldrT="[Text]" custT="1"/>
      <dgm:spPr/>
      <dgm:t>
        <a:bodyPr/>
        <a:lstStyle/>
        <a:p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Difficult to apply findings from previous studies</a:t>
          </a:r>
        </a:p>
      </dgm:t>
    </dgm:pt>
    <dgm:pt modelId="{AC31C38C-B0D8-4F40-A242-3F2741588943}" type="parTrans" cxnId="{1D15A0F3-2A73-4FD6-8FBB-4A692BD89FE5}">
      <dgm:prSet/>
      <dgm:spPr/>
      <dgm:t>
        <a:bodyPr/>
        <a:lstStyle/>
        <a:p>
          <a:endParaRPr lang="en-US"/>
        </a:p>
      </dgm:t>
    </dgm:pt>
    <dgm:pt modelId="{463BE961-9FC7-4D47-B991-2CF1DDFE4674}" type="sibTrans" cxnId="{1D15A0F3-2A73-4FD6-8FBB-4A692BD89FE5}">
      <dgm:prSet/>
      <dgm:spPr/>
      <dgm:t>
        <a:bodyPr/>
        <a:lstStyle/>
        <a:p>
          <a:endParaRPr lang="en-US"/>
        </a:p>
      </dgm:t>
    </dgm:pt>
    <dgm:pt modelId="{E8C59219-B162-47A4-8BE9-47E821F0ABF9}">
      <dgm:prSet phldrT="[Text]" custT="1"/>
      <dgm:spPr/>
      <dgm:t>
        <a:bodyPr/>
        <a:lstStyle/>
        <a:p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Factors specific to programs, jurisdictions, participants, and implementation can impact the NEIs</a:t>
          </a:r>
        </a:p>
      </dgm:t>
    </dgm:pt>
    <dgm:pt modelId="{FCCBB259-E959-4C14-A9E1-30831CD1E821}" type="parTrans" cxnId="{9AD4601E-4E62-4E07-B3A6-AAD602D32207}">
      <dgm:prSet/>
      <dgm:spPr/>
      <dgm:t>
        <a:bodyPr/>
        <a:lstStyle/>
        <a:p>
          <a:endParaRPr lang="en-US"/>
        </a:p>
      </dgm:t>
    </dgm:pt>
    <dgm:pt modelId="{967EF426-2394-4EC6-BBDE-4F951C980082}" type="sibTrans" cxnId="{9AD4601E-4E62-4E07-B3A6-AAD602D32207}">
      <dgm:prSet/>
      <dgm:spPr/>
      <dgm:t>
        <a:bodyPr/>
        <a:lstStyle/>
        <a:p>
          <a:endParaRPr lang="en-US"/>
        </a:p>
      </dgm:t>
    </dgm:pt>
    <dgm:pt modelId="{5D4178F3-3195-4125-BF56-315EFCCE67B9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Methodologies have been developed to measure NEIs</a:t>
          </a:r>
        </a:p>
      </dgm:t>
    </dgm:pt>
    <dgm:pt modelId="{D3A33E71-48F1-484B-9D4E-B7F9F3177FB9}" type="parTrans" cxnId="{57EB6E7A-3D04-4B32-B9C5-F190BC4320ED}">
      <dgm:prSet/>
      <dgm:spPr/>
      <dgm:t>
        <a:bodyPr/>
        <a:lstStyle/>
        <a:p>
          <a:endParaRPr lang="en-US"/>
        </a:p>
      </dgm:t>
    </dgm:pt>
    <dgm:pt modelId="{409359DB-9D76-473F-A1CC-093F1C51FE9B}" type="sibTrans" cxnId="{57EB6E7A-3D04-4B32-B9C5-F190BC4320ED}">
      <dgm:prSet/>
      <dgm:spPr/>
      <dgm:t>
        <a:bodyPr/>
        <a:lstStyle/>
        <a:p>
          <a:endParaRPr lang="en-US"/>
        </a:p>
      </dgm:t>
    </dgm:pt>
    <dgm:pt modelId="{5ABB53EC-ADAF-4BF6-A5CF-8E4EBEC60935}">
      <dgm:prSet phldrT="[Text]" custT="1"/>
      <dgm:spPr/>
      <dgm:t>
        <a:bodyPr/>
        <a:lstStyle/>
        <a:p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Additional challenges relate to valuing benefits relating to health, comfort, and safety</a:t>
          </a:r>
        </a:p>
      </dgm:t>
    </dgm:pt>
    <dgm:pt modelId="{231811E7-8ABB-47FE-9953-1EF575DF1579}" type="parTrans" cxnId="{10FE0F89-4E93-44C5-BAAA-161585515012}">
      <dgm:prSet/>
      <dgm:spPr/>
      <dgm:t>
        <a:bodyPr/>
        <a:lstStyle/>
        <a:p>
          <a:endParaRPr lang="en-US"/>
        </a:p>
      </dgm:t>
    </dgm:pt>
    <dgm:pt modelId="{484DD1F5-A5F9-4642-8C69-10292A23A242}" type="sibTrans" cxnId="{10FE0F89-4E93-44C5-BAAA-161585515012}">
      <dgm:prSet/>
      <dgm:spPr/>
      <dgm:t>
        <a:bodyPr/>
        <a:lstStyle/>
        <a:p>
          <a:endParaRPr lang="en-US"/>
        </a:p>
      </dgm:t>
    </dgm:pt>
    <dgm:pt modelId="{E7F60761-3496-467B-9B11-5B8A12601AF6}" type="pres">
      <dgm:prSet presAssocID="{2691625C-7729-4D7B-A065-EE4419374058}" presName="Name0" presStyleCnt="0">
        <dgm:presLayoutVars>
          <dgm:chMax val="7"/>
          <dgm:chPref val="7"/>
          <dgm:dir/>
        </dgm:presLayoutVars>
      </dgm:prSet>
      <dgm:spPr/>
    </dgm:pt>
    <dgm:pt modelId="{552833F1-1FFC-480D-AC83-852EF77E16E1}" type="pres">
      <dgm:prSet presAssocID="{2691625C-7729-4D7B-A065-EE4419374058}" presName="Name1" presStyleCnt="0"/>
      <dgm:spPr/>
    </dgm:pt>
    <dgm:pt modelId="{21DB25BA-FB5F-4123-895B-8D3F8839ABFB}" type="pres">
      <dgm:prSet presAssocID="{2691625C-7729-4D7B-A065-EE4419374058}" presName="cycle" presStyleCnt="0"/>
      <dgm:spPr/>
    </dgm:pt>
    <dgm:pt modelId="{D9E2FEED-7256-47D2-ADE1-76483747E74A}" type="pres">
      <dgm:prSet presAssocID="{2691625C-7729-4D7B-A065-EE4419374058}" presName="srcNode" presStyleLbl="node1" presStyleIdx="0" presStyleCnt="6"/>
      <dgm:spPr/>
    </dgm:pt>
    <dgm:pt modelId="{AF7BBE9B-AEFD-4D08-B0E7-D103FE411405}" type="pres">
      <dgm:prSet presAssocID="{2691625C-7729-4D7B-A065-EE4419374058}" presName="conn" presStyleLbl="parChTrans1D2" presStyleIdx="0" presStyleCnt="1"/>
      <dgm:spPr/>
    </dgm:pt>
    <dgm:pt modelId="{BA3D8C34-1F4C-4391-8C4C-24D954354482}" type="pres">
      <dgm:prSet presAssocID="{2691625C-7729-4D7B-A065-EE4419374058}" presName="extraNode" presStyleLbl="node1" presStyleIdx="0" presStyleCnt="6"/>
      <dgm:spPr/>
    </dgm:pt>
    <dgm:pt modelId="{F229857F-9A18-421C-B40B-AFDE1515D7FB}" type="pres">
      <dgm:prSet presAssocID="{2691625C-7729-4D7B-A065-EE4419374058}" presName="dstNode" presStyleLbl="node1" presStyleIdx="0" presStyleCnt="6"/>
      <dgm:spPr/>
    </dgm:pt>
    <dgm:pt modelId="{EA01EA63-4964-4A70-A273-B20764132DB8}" type="pres">
      <dgm:prSet presAssocID="{5D4178F3-3195-4125-BF56-315EFCCE67B9}" presName="text_1" presStyleLbl="node1" presStyleIdx="0" presStyleCnt="6">
        <dgm:presLayoutVars>
          <dgm:bulletEnabled val="1"/>
        </dgm:presLayoutVars>
      </dgm:prSet>
      <dgm:spPr/>
    </dgm:pt>
    <dgm:pt modelId="{0BA3F044-279E-46A8-B610-800560756F9F}" type="pres">
      <dgm:prSet presAssocID="{5D4178F3-3195-4125-BF56-315EFCCE67B9}" presName="accent_1" presStyleCnt="0"/>
      <dgm:spPr/>
    </dgm:pt>
    <dgm:pt modelId="{C6FD50FB-4FC2-4E46-A591-F5E08D79D0AB}" type="pres">
      <dgm:prSet presAssocID="{5D4178F3-3195-4125-BF56-315EFCCE67B9}" presName="accentRepeatNode" presStyleLbl="solidFgAcc1" presStyleIdx="0" presStyleCnt="6"/>
      <dgm:spPr/>
    </dgm:pt>
    <dgm:pt modelId="{FAF0E5EE-7D79-4A96-80B6-5987D3A3FFED}" type="pres">
      <dgm:prSet presAssocID="{5B4E241C-79A9-40BD-BE24-DDA3F8238843}" presName="text_2" presStyleLbl="node1" presStyleIdx="1" presStyleCnt="6">
        <dgm:presLayoutVars>
          <dgm:bulletEnabled val="1"/>
        </dgm:presLayoutVars>
      </dgm:prSet>
      <dgm:spPr/>
    </dgm:pt>
    <dgm:pt modelId="{7EF7871D-B6F0-4B48-9A12-BD9CBEC8BD03}" type="pres">
      <dgm:prSet presAssocID="{5B4E241C-79A9-40BD-BE24-DDA3F8238843}" presName="accent_2" presStyleCnt="0"/>
      <dgm:spPr/>
    </dgm:pt>
    <dgm:pt modelId="{1BFD5822-AF0D-42F4-B1DE-93078B7E9653}" type="pres">
      <dgm:prSet presAssocID="{5B4E241C-79A9-40BD-BE24-DDA3F8238843}" presName="accentRepeatNode" presStyleLbl="solidFgAcc1" presStyleIdx="1" presStyleCnt="6"/>
      <dgm:spPr/>
    </dgm:pt>
    <dgm:pt modelId="{9021BBE1-EC68-4A38-B3D6-D2F963BCEECA}" type="pres">
      <dgm:prSet presAssocID="{EEF79420-1135-44BE-86F5-8665D304DD99}" presName="text_3" presStyleLbl="node1" presStyleIdx="2" presStyleCnt="6">
        <dgm:presLayoutVars>
          <dgm:bulletEnabled val="1"/>
        </dgm:presLayoutVars>
      </dgm:prSet>
      <dgm:spPr/>
    </dgm:pt>
    <dgm:pt modelId="{11475CB5-B454-435C-AA82-4D8343A2FED9}" type="pres">
      <dgm:prSet presAssocID="{EEF79420-1135-44BE-86F5-8665D304DD99}" presName="accent_3" presStyleCnt="0"/>
      <dgm:spPr/>
    </dgm:pt>
    <dgm:pt modelId="{FA2FC386-D7C9-4C40-AF80-0EEABD50C28F}" type="pres">
      <dgm:prSet presAssocID="{EEF79420-1135-44BE-86F5-8665D304DD99}" presName="accentRepeatNode" presStyleLbl="solidFgAcc1" presStyleIdx="2" presStyleCnt="6"/>
      <dgm:spPr/>
    </dgm:pt>
    <dgm:pt modelId="{4E25250D-ADEA-4A8E-B892-558E285FB01A}" type="pres">
      <dgm:prSet presAssocID="{EE9E7D85-E316-4BF0-AA26-248594B15862}" presName="text_4" presStyleLbl="node1" presStyleIdx="3" presStyleCnt="6">
        <dgm:presLayoutVars>
          <dgm:bulletEnabled val="1"/>
        </dgm:presLayoutVars>
      </dgm:prSet>
      <dgm:spPr/>
    </dgm:pt>
    <dgm:pt modelId="{4F8A8947-F862-4720-8CEA-C6636EF1B164}" type="pres">
      <dgm:prSet presAssocID="{EE9E7D85-E316-4BF0-AA26-248594B15862}" presName="accent_4" presStyleCnt="0"/>
      <dgm:spPr/>
    </dgm:pt>
    <dgm:pt modelId="{66E53C93-4655-4574-8755-B2DBBF901144}" type="pres">
      <dgm:prSet presAssocID="{EE9E7D85-E316-4BF0-AA26-248594B15862}" presName="accentRepeatNode" presStyleLbl="solidFgAcc1" presStyleIdx="3" presStyleCnt="6"/>
      <dgm:spPr/>
    </dgm:pt>
    <dgm:pt modelId="{89CF5DBF-A542-4096-9D73-44BC468EC785}" type="pres">
      <dgm:prSet presAssocID="{E8C59219-B162-47A4-8BE9-47E821F0ABF9}" presName="text_5" presStyleLbl="node1" presStyleIdx="4" presStyleCnt="6">
        <dgm:presLayoutVars>
          <dgm:bulletEnabled val="1"/>
        </dgm:presLayoutVars>
      </dgm:prSet>
      <dgm:spPr/>
    </dgm:pt>
    <dgm:pt modelId="{C73EDD33-2EBF-4C03-B8A7-C44B51BAE8FA}" type="pres">
      <dgm:prSet presAssocID="{E8C59219-B162-47A4-8BE9-47E821F0ABF9}" presName="accent_5" presStyleCnt="0"/>
      <dgm:spPr/>
    </dgm:pt>
    <dgm:pt modelId="{841DE93B-823C-4AE3-B76B-03AF2FA6F231}" type="pres">
      <dgm:prSet presAssocID="{E8C59219-B162-47A4-8BE9-47E821F0ABF9}" presName="accentRepeatNode" presStyleLbl="solidFgAcc1" presStyleIdx="4" presStyleCnt="6"/>
      <dgm:spPr/>
    </dgm:pt>
    <dgm:pt modelId="{A7F1D5D4-6DFA-4C36-96CB-90739A3B3DB4}" type="pres">
      <dgm:prSet presAssocID="{5ABB53EC-ADAF-4BF6-A5CF-8E4EBEC60935}" presName="text_6" presStyleLbl="node1" presStyleIdx="5" presStyleCnt="6">
        <dgm:presLayoutVars>
          <dgm:bulletEnabled val="1"/>
        </dgm:presLayoutVars>
      </dgm:prSet>
      <dgm:spPr/>
    </dgm:pt>
    <dgm:pt modelId="{652AB84E-BA97-4E69-B398-5E03A350FC80}" type="pres">
      <dgm:prSet presAssocID="{5ABB53EC-ADAF-4BF6-A5CF-8E4EBEC60935}" presName="accent_6" presStyleCnt="0"/>
      <dgm:spPr/>
    </dgm:pt>
    <dgm:pt modelId="{0F0FBFF2-30D6-49CB-A75F-C0847B169C8A}" type="pres">
      <dgm:prSet presAssocID="{5ABB53EC-ADAF-4BF6-A5CF-8E4EBEC60935}" presName="accentRepeatNode" presStyleLbl="solidFgAcc1" presStyleIdx="5" presStyleCnt="6"/>
      <dgm:spPr/>
    </dgm:pt>
  </dgm:ptLst>
  <dgm:cxnLst>
    <dgm:cxn modelId="{9AD4601E-4E62-4E07-B3A6-AAD602D32207}" srcId="{2691625C-7729-4D7B-A065-EE4419374058}" destId="{E8C59219-B162-47A4-8BE9-47E821F0ABF9}" srcOrd="4" destOrd="0" parTransId="{FCCBB259-E959-4C14-A9E1-30831CD1E821}" sibTransId="{967EF426-2394-4EC6-BBDE-4F951C980082}"/>
    <dgm:cxn modelId="{CCB98626-134B-4517-98E5-7810BDCB1DB6}" type="presOf" srcId="{EEF79420-1135-44BE-86F5-8665D304DD99}" destId="{9021BBE1-EC68-4A38-B3D6-D2F963BCEECA}" srcOrd="0" destOrd="0" presId="urn:microsoft.com/office/officeart/2008/layout/VerticalCurvedList"/>
    <dgm:cxn modelId="{B3728433-F0FF-47D5-968E-AAA696D296E6}" type="presOf" srcId="{409359DB-9D76-473F-A1CC-093F1C51FE9B}" destId="{AF7BBE9B-AEFD-4D08-B0E7-D103FE411405}" srcOrd="0" destOrd="0" presId="urn:microsoft.com/office/officeart/2008/layout/VerticalCurvedList"/>
    <dgm:cxn modelId="{BDF1D75E-2B4D-4C9C-9E2B-35FE453C7521}" type="presOf" srcId="{EE9E7D85-E316-4BF0-AA26-248594B15862}" destId="{4E25250D-ADEA-4A8E-B892-558E285FB01A}" srcOrd="0" destOrd="0" presId="urn:microsoft.com/office/officeart/2008/layout/VerticalCurvedList"/>
    <dgm:cxn modelId="{997D3E6B-6ADD-45BF-A555-26A5E88FB0C6}" type="presOf" srcId="{2691625C-7729-4D7B-A065-EE4419374058}" destId="{E7F60761-3496-467B-9B11-5B8A12601AF6}" srcOrd="0" destOrd="0" presId="urn:microsoft.com/office/officeart/2008/layout/VerticalCurvedList"/>
    <dgm:cxn modelId="{5DF6005A-06DF-47AD-9C3F-5065B370340E}" type="presOf" srcId="{E8C59219-B162-47A4-8BE9-47E821F0ABF9}" destId="{89CF5DBF-A542-4096-9D73-44BC468EC785}" srcOrd="0" destOrd="0" presId="urn:microsoft.com/office/officeart/2008/layout/VerticalCurvedList"/>
    <dgm:cxn modelId="{57EB6E7A-3D04-4B32-B9C5-F190BC4320ED}" srcId="{2691625C-7729-4D7B-A065-EE4419374058}" destId="{5D4178F3-3195-4125-BF56-315EFCCE67B9}" srcOrd="0" destOrd="0" parTransId="{D3A33E71-48F1-484B-9D4E-B7F9F3177FB9}" sibTransId="{409359DB-9D76-473F-A1CC-093F1C51FE9B}"/>
    <dgm:cxn modelId="{10FE0F89-4E93-44C5-BAAA-161585515012}" srcId="{2691625C-7729-4D7B-A065-EE4419374058}" destId="{5ABB53EC-ADAF-4BF6-A5CF-8E4EBEC60935}" srcOrd="5" destOrd="0" parTransId="{231811E7-8ABB-47FE-9953-1EF575DF1579}" sibTransId="{484DD1F5-A5F9-4642-8C69-10292A23A242}"/>
    <dgm:cxn modelId="{E629148E-4D46-4154-827B-64335ECE1C14}" srcId="{2691625C-7729-4D7B-A065-EE4419374058}" destId="{EEF79420-1135-44BE-86F5-8665D304DD99}" srcOrd="2" destOrd="0" parTransId="{B8D7D21A-2CB5-4E05-BBAB-6080196495E8}" sibTransId="{A75154DA-5690-4E28-B1FB-A4630919B20E}"/>
    <dgm:cxn modelId="{5DFC08A0-1A2D-4429-8FAE-73C07AEE2CFC}" type="presOf" srcId="{5D4178F3-3195-4125-BF56-315EFCCE67B9}" destId="{EA01EA63-4964-4A70-A273-B20764132DB8}" srcOrd="0" destOrd="0" presId="urn:microsoft.com/office/officeart/2008/layout/VerticalCurvedList"/>
    <dgm:cxn modelId="{C51E43A7-CF43-4A7E-AAD7-EBADC2BC5DAD}" type="presOf" srcId="{5B4E241C-79A9-40BD-BE24-DDA3F8238843}" destId="{FAF0E5EE-7D79-4A96-80B6-5987D3A3FFED}" srcOrd="0" destOrd="0" presId="urn:microsoft.com/office/officeart/2008/layout/VerticalCurvedList"/>
    <dgm:cxn modelId="{2B78CCC1-405A-4B0C-B216-EE7C06B923EF}" type="presOf" srcId="{5ABB53EC-ADAF-4BF6-A5CF-8E4EBEC60935}" destId="{A7F1D5D4-6DFA-4C36-96CB-90739A3B3DB4}" srcOrd="0" destOrd="0" presId="urn:microsoft.com/office/officeart/2008/layout/VerticalCurvedList"/>
    <dgm:cxn modelId="{1D15A0F3-2A73-4FD6-8FBB-4A692BD89FE5}" srcId="{2691625C-7729-4D7B-A065-EE4419374058}" destId="{EE9E7D85-E316-4BF0-AA26-248594B15862}" srcOrd="3" destOrd="0" parTransId="{AC31C38C-B0D8-4F40-A242-3F2741588943}" sibTransId="{463BE961-9FC7-4D47-B991-2CF1DDFE4674}"/>
    <dgm:cxn modelId="{F5573CFA-AECF-457E-975D-76635A798EEC}" srcId="{2691625C-7729-4D7B-A065-EE4419374058}" destId="{5B4E241C-79A9-40BD-BE24-DDA3F8238843}" srcOrd="1" destOrd="0" parTransId="{E9DB3AC1-E30C-4929-AF64-9ACF54204798}" sibTransId="{00013CCA-001B-4CA2-A372-B0025D7F1902}"/>
    <dgm:cxn modelId="{2F582C01-B100-486D-869A-A5C741AC4E51}" type="presParOf" srcId="{E7F60761-3496-467B-9B11-5B8A12601AF6}" destId="{552833F1-1FFC-480D-AC83-852EF77E16E1}" srcOrd="0" destOrd="0" presId="urn:microsoft.com/office/officeart/2008/layout/VerticalCurvedList"/>
    <dgm:cxn modelId="{69B30E3D-8C4D-42AB-9DF4-540C0E7C2A8D}" type="presParOf" srcId="{552833F1-1FFC-480D-AC83-852EF77E16E1}" destId="{21DB25BA-FB5F-4123-895B-8D3F8839ABFB}" srcOrd="0" destOrd="0" presId="urn:microsoft.com/office/officeart/2008/layout/VerticalCurvedList"/>
    <dgm:cxn modelId="{B2362E4B-DDAF-4D51-BF99-63302F641F86}" type="presParOf" srcId="{21DB25BA-FB5F-4123-895B-8D3F8839ABFB}" destId="{D9E2FEED-7256-47D2-ADE1-76483747E74A}" srcOrd="0" destOrd="0" presId="urn:microsoft.com/office/officeart/2008/layout/VerticalCurvedList"/>
    <dgm:cxn modelId="{D275127D-A9C2-4ACE-B640-6F5E7BF43022}" type="presParOf" srcId="{21DB25BA-FB5F-4123-895B-8D3F8839ABFB}" destId="{AF7BBE9B-AEFD-4D08-B0E7-D103FE411405}" srcOrd="1" destOrd="0" presId="urn:microsoft.com/office/officeart/2008/layout/VerticalCurvedList"/>
    <dgm:cxn modelId="{567E7FF1-8E54-47AF-99AD-6A80B9A0B174}" type="presParOf" srcId="{21DB25BA-FB5F-4123-895B-8D3F8839ABFB}" destId="{BA3D8C34-1F4C-4391-8C4C-24D954354482}" srcOrd="2" destOrd="0" presId="urn:microsoft.com/office/officeart/2008/layout/VerticalCurvedList"/>
    <dgm:cxn modelId="{49616386-9F72-4EF6-A04E-F20482F3F6CC}" type="presParOf" srcId="{21DB25BA-FB5F-4123-895B-8D3F8839ABFB}" destId="{F229857F-9A18-421C-B40B-AFDE1515D7FB}" srcOrd="3" destOrd="0" presId="urn:microsoft.com/office/officeart/2008/layout/VerticalCurvedList"/>
    <dgm:cxn modelId="{B62DDAC3-D9B3-4F64-8380-0417D74F53FE}" type="presParOf" srcId="{552833F1-1FFC-480D-AC83-852EF77E16E1}" destId="{EA01EA63-4964-4A70-A273-B20764132DB8}" srcOrd="1" destOrd="0" presId="urn:microsoft.com/office/officeart/2008/layout/VerticalCurvedList"/>
    <dgm:cxn modelId="{14250C23-D171-4AC6-A85A-CD2ABD4BF34D}" type="presParOf" srcId="{552833F1-1FFC-480D-AC83-852EF77E16E1}" destId="{0BA3F044-279E-46A8-B610-800560756F9F}" srcOrd="2" destOrd="0" presId="urn:microsoft.com/office/officeart/2008/layout/VerticalCurvedList"/>
    <dgm:cxn modelId="{BF1C71DD-75C6-4332-9EF1-2FD3B9337AC2}" type="presParOf" srcId="{0BA3F044-279E-46A8-B610-800560756F9F}" destId="{C6FD50FB-4FC2-4E46-A591-F5E08D79D0AB}" srcOrd="0" destOrd="0" presId="urn:microsoft.com/office/officeart/2008/layout/VerticalCurvedList"/>
    <dgm:cxn modelId="{12F5C967-A53B-41F7-9B37-3DFE4B18C787}" type="presParOf" srcId="{552833F1-1FFC-480D-AC83-852EF77E16E1}" destId="{FAF0E5EE-7D79-4A96-80B6-5987D3A3FFED}" srcOrd="3" destOrd="0" presId="urn:microsoft.com/office/officeart/2008/layout/VerticalCurvedList"/>
    <dgm:cxn modelId="{6CDC00BF-E92B-424F-8142-7BEBA38BCA6C}" type="presParOf" srcId="{552833F1-1FFC-480D-AC83-852EF77E16E1}" destId="{7EF7871D-B6F0-4B48-9A12-BD9CBEC8BD03}" srcOrd="4" destOrd="0" presId="urn:microsoft.com/office/officeart/2008/layout/VerticalCurvedList"/>
    <dgm:cxn modelId="{83679530-68D1-4A37-A645-3D40B92287E5}" type="presParOf" srcId="{7EF7871D-B6F0-4B48-9A12-BD9CBEC8BD03}" destId="{1BFD5822-AF0D-42F4-B1DE-93078B7E9653}" srcOrd="0" destOrd="0" presId="urn:microsoft.com/office/officeart/2008/layout/VerticalCurvedList"/>
    <dgm:cxn modelId="{D6224A2E-FD6F-4D33-8510-CFF8923A4A0B}" type="presParOf" srcId="{552833F1-1FFC-480D-AC83-852EF77E16E1}" destId="{9021BBE1-EC68-4A38-B3D6-D2F963BCEECA}" srcOrd="5" destOrd="0" presId="urn:microsoft.com/office/officeart/2008/layout/VerticalCurvedList"/>
    <dgm:cxn modelId="{EE8E01A0-1ACB-4AF3-83DB-2E2480F0A538}" type="presParOf" srcId="{552833F1-1FFC-480D-AC83-852EF77E16E1}" destId="{11475CB5-B454-435C-AA82-4D8343A2FED9}" srcOrd="6" destOrd="0" presId="urn:microsoft.com/office/officeart/2008/layout/VerticalCurvedList"/>
    <dgm:cxn modelId="{0E5A4169-20EA-4AA9-ACF8-DA3E8F2223EA}" type="presParOf" srcId="{11475CB5-B454-435C-AA82-4D8343A2FED9}" destId="{FA2FC386-D7C9-4C40-AF80-0EEABD50C28F}" srcOrd="0" destOrd="0" presId="urn:microsoft.com/office/officeart/2008/layout/VerticalCurvedList"/>
    <dgm:cxn modelId="{523E08C6-813B-4C67-B320-B9932083B69A}" type="presParOf" srcId="{552833F1-1FFC-480D-AC83-852EF77E16E1}" destId="{4E25250D-ADEA-4A8E-B892-558E285FB01A}" srcOrd="7" destOrd="0" presId="urn:microsoft.com/office/officeart/2008/layout/VerticalCurvedList"/>
    <dgm:cxn modelId="{C759EC64-A5A6-4899-A109-79DF67B03246}" type="presParOf" srcId="{552833F1-1FFC-480D-AC83-852EF77E16E1}" destId="{4F8A8947-F862-4720-8CEA-C6636EF1B164}" srcOrd="8" destOrd="0" presId="urn:microsoft.com/office/officeart/2008/layout/VerticalCurvedList"/>
    <dgm:cxn modelId="{149D3925-AEAE-4D07-8622-4AD9DDC5080C}" type="presParOf" srcId="{4F8A8947-F862-4720-8CEA-C6636EF1B164}" destId="{66E53C93-4655-4574-8755-B2DBBF901144}" srcOrd="0" destOrd="0" presId="urn:microsoft.com/office/officeart/2008/layout/VerticalCurvedList"/>
    <dgm:cxn modelId="{84027DD5-0886-4702-B65F-C1DE5CBCE839}" type="presParOf" srcId="{552833F1-1FFC-480D-AC83-852EF77E16E1}" destId="{89CF5DBF-A542-4096-9D73-44BC468EC785}" srcOrd="9" destOrd="0" presId="urn:microsoft.com/office/officeart/2008/layout/VerticalCurvedList"/>
    <dgm:cxn modelId="{FA851552-11BF-45AD-BF65-70F16CA07735}" type="presParOf" srcId="{552833F1-1FFC-480D-AC83-852EF77E16E1}" destId="{C73EDD33-2EBF-4C03-B8A7-C44B51BAE8FA}" srcOrd="10" destOrd="0" presId="urn:microsoft.com/office/officeart/2008/layout/VerticalCurvedList"/>
    <dgm:cxn modelId="{015C325D-F5AE-447A-A72B-DECD53A0F15D}" type="presParOf" srcId="{C73EDD33-2EBF-4C03-B8A7-C44B51BAE8FA}" destId="{841DE93B-823C-4AE3-B76B-03AF2FA6F231}" srcOrd="0" destOrd="0" presId="urn:microsoft.com/office/officeart/2008/layout/VerticalCurvedList"/>
    <dgm:cxn modelId="{7EE72F40-4DD4-4913-BB74-E2B07AEFA948}" type="presParOf" srcId="{552833F1-1FFC-480D-AC83-852EF77E16E1}" destId="{A7F1D5D4-6DFA-4C36-96CB-90739A3B3DB4}" srcOrd="11" destOrd="0" presId="urn:microsoft.com/office/officeart/2008/layout/VerticalCurvedList"/>
    <dgm:cxn modelId="{66D3CC6B-B387-4383-B772-FB5F62185C0B}" type="presParOf" srcId="{552833F1-1FFC-480D-AC83-852EF77E16E1}" destId="{652AB84E-BA97-4E69-B398-5E03A350FC80}" srcOrd="12" destOrd="0" presId="urn:microsoft.com/office/officeart/2008/layout/VerticalCurvedList"/>
    <dgm:cxn modelId="{B19990E9-2208-4C5F-BD07-CCBE94686EDE}" type="presParOf" srcId="{652AB84E-BA97-4E69-B398-5E03A350FC80}" destId="{0F0FBFF2-30D6-49CB-A75F-C0847B169C8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DBD7F93-7618-4C5D-B5C1-B07892DE0E6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E7831C8-8639-4020-B2F1-B9FF44A32D99}">
      <dgm:prSet/>
      <dgm:spPr/>
      <dgm:t>
        <a:bodyPr/>
        <a:lstStyle/>
        <a:p>
          <a:pPr algn="ctr"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Jackie Berger</a:t>
          </a:r>
        </a:p>
      </dgm:t>
    </dgm:pt>
    <dgm:pt modelId="{24272EF9-FA47-46FC-9159-20C566A87CAF}" type="parTrans" cxnId="{85039D70-D9C4-4046-AD9E-C578431581EC}">
      <dgm:prSet/>
      <dgm:spPr/>
      <dgm:t>
        <a:bodyPr/>
        <a:lstStyle/>
        <a:p>
          <a:pPr algn="ctr"/>
          <a:endParaRPr lang="en-US"/>
        </a:p>
      </dgm:t>
    </dgm:pt>
    <dgm:pt modelId="{F86A4A7F-829B-43AA-A505-F07E9695FDA3}" type="sibTrans" cxnId="{85039D70-D9C4-4046-AD9E-C578431581EC}">
      <dgm:prSet/>
      <dgm:spPr/>
      <dgm:t>
        <a:bodyPr/>
        <a:lstStyle/>
        <a:p>
          <a:pPr algn="ctr"/>
          <a:endParaRPr lang="en-US"/>
        </a:p>
      </dgm:t>
    </dgm:pt>
    <dgm:pt modelId="{6FE14B53-D57F-4F63-9EB3-8FA3C6A5B11C}">
      <dgm:prSet/>
      <dgm:spPr/>
      <dgm:t>
        <a:bodyPr/>
        <a:lstStyle/>
        <a:p>
          <a:pPr algn="ctr"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APPRISE </a:t>
          </a:r>
        </a:p>
      </dgm:t>
    </dgm:pt>
    <dgm:pt modelId="{A822DD31-3073-49A1-87E9-ABE31955B839}" type="parTrans" cxnId="{55F5F552-A5BF-4D59-B15D-C2B1FE23A324}">
      <dgm:prSet/>
      <dgm:spPr/>
      <dgm:t>
        <a:bodyPr/>
        <a:lstStyle/>
        <a:p>
          <a:pPr algn="ctr"/>
          <a:endParaRPr lang="en-US"/>
        </a:p>
      </dgm:t>
    </dgm:pt>
    <dgm:pt modelId="{84BE034B-8740-444C-A85E-05D8D7D441B7}" type="sibTrans" cxnId="{55F5F552-A5BF-4D59-B15D-C2B1FE23A324}">
      <dgm:prSet/>
      <dgm:spPr/>
      <dgm:t>
        <a:bodyPr/>
        <a:lstStyle/>
        <a:p>
          <a:pPr algn="ctr"/>
          <a:endParaRPr lang="en-US"/>
        </a:p>
      </dgm:t>
    </dgm:pt>
    <dgm:pt modelId="{49A24244-DE9E-4F41-827F-7A8845FC3411}">
      <dgm:prSet/>
      <dgm:spPr/>
      <dgm:t>
        <a:bodyPr/>
        <a:lstStyle/>
        <a:p>
          <a:pPr algn="ctr"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32 Nassau Street, Suite 200</a:t>
          </a:r>
        </a:p>
      </dgm:t>
    </dgm:pt>
    <dgm:pt modelId="{6AD268F1-AF6F-4E15-B1A0-9E2A761F70CF}" type="parTrans" cxnId="{BE0F2297-D946-44F9-9156-620D715889C3}">
      <dgm:prSet/>
      <dgm:spPr/>
      <dgm:t>
        <a:bodyPr/>
        <a:lstStyle/>
        <a:p>
          <a:pPr algn="ctr"/>
          <a:endParaRPr lang="en-US"/>
        </a:p>
      </dgm:t>
    </dgm:pt>
    <dgm:pt modelId="{69D2767F-60CB-4778-BCB7-AD69EBE0E60E}" type="sibTrans" cxnId="{BE0F2297-D946-44F9-9156-620D715889C3}">
      <dgm:prSet/>
      <dgm:spPr/>
      <dgm:t>
        <a:bodyPr/>
        <a:lstStyle/>
        <a:p>
          <a:pPr algn="ctr"/>
          <a:endParaRPr lang="en-US"/>
        </a:p>
      </dgm:t>
    </dgm:pt>
    <dgm:pt modelId="{1D8FF74C-AB0E-461A-99AC-D5853964FC66}">
      <dgm:prSet/>
      <dgm:spPr/>
      <dgm:t>
        <a:bodyPr/>
        <a:lstStyle/>
        <a:p>
          <a:pPr algn="ctr"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Princeton, NJ 08540</a:t>
          </a:r>
        </a:p>
      </dgm:t>
    </dgm:pt>
    <dgm:pt modelId="{7D6F48F4-2EB7-4641-85E5-B142A108ADBA}" type="parTrans" cxnId="{0508EA14-F976-477D-A4C7-60016EB58B83}">
      <dgm:prSet/>
      <dgm:spPr/>
      <dgm:t>
        <a:bodyPr/>
        <a:lstStyle/>
        <a:p>
          <a:pPr algn="ctr"/>
          <a:endParaRPr lang="en-US"/>
        </a:p>
      </dgm:t>
    </dgm:pt>
    <dgm:pt modelId="{DB8FF28F-AD50-44B0-A893-65671CE3B38E}" type="sibTrans" cxnId="{0508EA14-F976-477D-A4C7-60016EB58B83}">
      <dgm:prSet/>
      <dgm:spPr/>
      <dgm:t>
        <a:bodyPr/>
        <a:lstStyle/>
        <a:p>
          <a:pPr algn="ctr"/>
          <a:endParaRPr lang="en-US"/>
        </a:p>
      </dgm:t>
    </dgm:pt>
    <dgm:pt modelId="{D8B4E436-DF48-4E40-B373-4E3EDD2A22A7}">
      <dgm:prSet/>
      <dgm:spPr/>
      <dgm:t>
        <a:bodyPr/>
        <a:lstStyle/>
        <a:p>
          <a:pPr algn="ctr"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609-252-8009</a:t>
          </a:r>
        </a:p>
      </dgm:t>
    </dgm:pt>
    <dgm:pt modelId="{38D7B00F-27F2-4117-8A30-9E5A0DD0ECBA}" type="parTrans" cxnId="{0AEC4BCD-52C2-440D-B079-70D5F8E2830B}">
      <dgm:prSet/>
      <dgm:spPr/>
      <dgm:t>
        <a:bodyPr/>
        <a:lstStyle/>
        <a:p>
          <a:pPr algn="ctr"/>
          <a:endParaRPr lang="en-US"/>
        </a:p>
      </dgm:t>
    </dgm:pt>
    <dgm:pt modelId="{EC37FE76-7283-40C6-9150-07D44953A47E}" type="sibTrans" cxnId="{0AEC4BCD-52C2-440D-B079-70D5F8E2830B}">
      <dgm:prSet/>
      <dgm:spPr/>
      <dgm:t>
        <a:bodyPr/>
        <a:lstStyle/>
        <a:p>
          <a:pPr algn="ctr"/>
          <a:endParaRPr lang="en-US"/>
        </a:p>
      </dgm:t>
    </dgm:pt>
    <dgm:pt modelId="{0328F69F-223B-418C-AA1C-1F073F0643A5}">
      <dgm:prSet/>
      <dgm:spPr/>
      <dgm:t>
        <a:bodyPr/>
        <a:lstStyle/>
        <a:p>
          <a:pPr algn="ctr"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jackie-berger@appriseinc.org</a:t>
          </a:r>
        </a:p>
      </dgm:t>
    </dgm:pt>
    <dgm:pt modelId="{768A33C7-9221-4528-8F42-864D9212CE5D}" type="parTrans" cxnId="{128B6D96-EC0E-4131-9460-4E9BFDA1CC97}">
      <dgm:prSet/>
      <dgm:spPr/>
      <dgm:t>
        <a:bodyPr/>
        <a:lstStyle/>
        <a:p>
          <a:pPr algn="ctr"/>
          <a:endParaRPr lang="en-US"/>
        </a:p>
      </dgm:t>
    </dgm:pt>
    <dgm:pt modelId="{AD6EA37B-D689-4584-9475-130E780D6B2D}" type="sibTrans" cxnId="{128B6D96-EC0E-4131-9460-4E9BFDA1CC97}">
      <dgm:prSet/>
      <dgm:spPr/>
      <dgm:t>
        <a:bodyPr/>
        <a:lstStyle/>
        <a:p>
          <a:pPr algn="ctr"/>
          <a:endParaRPr lang="en-US"/>
        </a:p>
      </dgm:t>
    </dgm:pt>
    <dgm:pt modelId="{FDF5531F-AA35-4EEA-A5DD-50E83248325F}">
      <dgm:prSet/>
      <dgm:spPr/>
      <dgm:t>
        <a:bodyPr/>
        <a:lstStyle/>
        <a:p>
          <a:pPr algn="ctr"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www.appriseinc.org</a:t>
          </a:r>
        </a:p>
      </dgm:t>
    </dgm:pt>
    <dgm:pt modelId="{87DF464D-082F-4610-B53D-337DAD667A58}" type="parTrans" cxnId="{E32B2804-B0C8-4955-8132-09755D6CB52B}">
      <dgm:prSet/>
      <dgm:spPr/>
      <dgm:t>
        <a:bodyPr/>
        <a:lstStyle/>
        <a:p>
          <a:pPr algn="ctr"/>
          <a:endParaRPr lang="en-US"/>
        </a:p>
      </dgm:t>
    </dgm:pt>
    <dgm:pt modelId="{1DA015BA-35B4-406A-BA6A-69687EBB3DC2}" type="sibTrans" cxnId="{E32B2804-B0C8-4955-8132-09755D6CB52B}">
      <dgm:prSet/>
      <dgm:spPr/>
      <dgm:t>
        <a:bodyPr/>
        <a:lstStyle/>
        <a:p>
          <a:pPr algn="ctr"/>
          <a:endParaRPr lang="en-US"/>
        </a:p>
      </dgm:t>
    </dgm:pt>
    <dgm:pt modelId="{85CE544F-E10B-4EAB-9FA5-1162B174CF4F}" type="pres">
      <dgm:prSet presAssocID="{DDBD7F93-7618-4C5D-B5C1-B07892DE0E64}" presName="vert0" presStyleCnt="0">
        <dgm:presLayoutVars>
          <dgm:dir/>
          <dgm:animOne val="branch"/>
          <dgm:animLvl val="lvl"/>
        </dgm:presLayoutVars>
      </dgm:prSet>
      <dgm:spPr/>
    </dgm:pt>
    <dgm:pt modelId="{FE3DB30A-1AFC-4580-9957-720A7D067704}" type="pres">
      <dgm:prSet presAssocID="{9E7831C8-8639-4020-B2F1-B9FF44A32D99}" presName="thickLine" presStyleLbl="alignNode1" presStyleIdx="0" presStyleCnt="7"/>
      <dgm:spPr/>
    </dgm:pt>
    <dgm:pt modelId="{D8E50501-8C13-4DE6-9D1C-D2C8516E5827}" type="pres">
      <dgm:prSet presAssocID="{9E7831C8-8639-4020-B2F1-B9FF44A32D99}" presName="horz1" presStyleCnt="0"/>
      <dgm:spPr/>
    </dgm:pt>
    <dgm:pt modelId="{8E33AC33-4149-46C0-9B73-BC8E0BBD2541}" type="pres">
      <dgm:prSet presAssocID="{9E7831C8-8639-4020-B2F1-B9FF44A32D99}" presName="tx1" presStyleLbl="revTx" presStyleIdx="0" presStyleCnt="7"/>
      <dgm:spPr/>
    </dgm:pt>
    <dgm:pt modelId="{346D6028-B02C-4617-BF1C-C5EE3060095D}" type="pres">
      <dgm:prSet presAssocID="{9E7831C8-8639-4020-B2F1-B9FF44A32D99}" presName="vert1" presStyleCnt="0"/>
      <dgm:spPr/>
    </dgm:pt>
    <dgm:pt modelId="{5149C1B1-4759-4446-927D-06080FE5604A}" type="pres">
      <dgm:prSet presAssocID="{6FE14B53-D57F-4F63-9EB3-8FA3C6A5B11C}" presName="thickLine" presStyleLbl="alignNode1" presStyleIdx="1" presStyleCnt="7"/>
      <dgm:spPr/>
    </dgm:pt>
    <dgm:pt modelId="{7F235F55-0B19-4E5A-B8D0-41BDF3DDD858}" type="pres">
      <dgm:prSet presAssocID="{6FE14B53-D57F-4F63-9EB3-8FA3C6A5B11C}" presName="horz1" presStyleCnt="0"/>
      <dgm:spPr/>
    </dgm:pt>
    <dgm:pt modelId="{CCF008D6-1FFB-4FF7-B1B8-FA69CFCC3821}" type="pres">
      <dgm:prSet presAssocID="{6FE14B53-D57F-4F63-9EB3-8FA3C6A5B11C}" presName="tx1" presStyleLbl="revTx" presStyleIdx="1" presStyleCnt="7"/>
      <dgm:spPr/>
    </dgm:pt>
    <dgm:pt modelId="{F51C9ADE-383C-4C9D-A45E-105FB914D8DC}" type="pres">
      <dgm:prSet presAssocID="{6FE14B53-D57F-4F63-9EB3-8FA3C6A5B11C}" presName="vert1" presStyleCnt="0"/>
      <dgm:spPr/>
    </dgm:pt>
    <dgm:pt modelId="{CDF11568-1DBF-4AAB-92FC-9B6E584C6C86}" type="pres">
      <dgm:prSet presAssocID="{49A24244-DE9E-4F41-827F-7A8845FC3411}" presName="thickLine" presStyleLbl="alignNode1" presStyleIdx="2" presStyleCnt="7"/>
      <dgm:spPr/>
    </dgm:pt>
    <dgm:pt modelId="{5C10B51C-EDFF-403E-A1BE-5C603710A928}" type="pres">
      <dgm:prSet presAssocID="{49A24244-DE9E-4F41-827F-7A8845FC3411}" presName="horz1" presStyleCnt="0"/>
      <dgm:spPr/>
    </dgm:pt>
    <dgm:pt modelId="{9F268455-5486-48F8-A4A2-78E757ADD216}" type="pres">
      <dgm:prSet presAssocID="{49A24244-DE9E-4F41-827F-7A8845FC3411}" presName="tx1" presStyleLbl="revTx" presStyleIdx="2" presStyleCnt="7"/>
      <dgm:spPr/>
    </dgm:pt>
    <dgm:pt modelId="{84E02697-42EC-4CA2-80D2-8969CB927661}" type="pres">
      <dgm:prSet presAssocID="{49A24244-DE9E-4F41-827F-7A8845FC3411}" presName="vert1" presStyleCnt="0"/>
      <dgm:spPr/>
    </dgm:pt>
    <dgm:pt modelId="{2F5B27A4-E9AE-47BB-B4DD-82D424FF883A}" type="pres">
      <dgm:prSet presAssocID="{1D8FF74C-AB0E-461A-99AC-D5853964FC66}" presName="thickLine" presStyleLbl="alignNode1" presStyleIdx="3" presStyleCnt="7"/>
      <dgm:spPr/>
    </dgm:pt>
    <dgm:pt modelId="{358ACBF8-AEF4-47BF-A140-CC019E5B8D19}" type="pres">
      <dgm:prSet presAssocID="{1D8FF74C-AB0E-461A-99AC-D5853964FC66}" presName="horz1" presStyleCnt="0"/>
      <dgm:spPr/>
    </dgm:pt>
    <dgm:pt modelId="{EAEC9570-A1EB-4819-BDCB-56D5ACDFFEE6}" type="pres">
      <dgm:prSet presAssocID="{1D8FF74C-AB0E-461A-99AC-D5853964FC66}" presName="tx1" presStyleLbl="revTx" presStyleIdx="3" presStyleCnt="7"/>
      <dgm:spPr/>
    </dgm:pt>
    <dgm:pt modelId="{8FCF18D9-38B0-4780-9C7A-FC57B59DB852}" type="pres">
      <dgm:prSet presAssocID="{1D8FF74C-AB0E-461A-99AC-D5853964FC66}" presName="vert1" presStyleCnt="0"/>
      <dgm:spPr/>
    </dgm:pt>
    <dgm:pt modelId="{8756023F-CF3C-4779-AE4B-1ADBD0AF594F}" type="pres">
      <dgm:prSet presAssocID="{D8B4E436-DF48-4E40-B373-4E3EDD2A22A7}" presName="thickLine" presStyleLbl="alignNode1" presStyleIdx="4" presStyleCnt="7"/>
      <dgm:spPr/>
    </dgm:pt>
    <dgm:pt modelId="{08A57D2C-2EE0-416C-B751-EF3A38E28962}" type="pres">
      <dgm:prSet presAssocID="{D8B4E436-DF48-4E40-B373-4E3EDD2A22A7}" presName="horz1" presStyleCnt="0"/>
      <dgm:spPr/>
    </dgm:pt>
    <dgm:pt modelId="{8536EAD3-7126-4353-A448-80B473C03E41}" type="pres">
      <dgm:prSet presAssocID="{D8B4E436-DF48-4E40-B373-4E3EDD2A22A7}" presName="tx1" presStyleLbl="revTx" presStyleIdx="4" presStyleCnt="7"/>
      <dgm:spPr/>
    </dgm:pt>
    <dgm:pt modelId="{90AE9D3E-CC01-419C-872F-D8D77B7C82C3}" type="pres">
      <dgm:prSet presAssocID="{D8B4E436-DF48-4E40-B373-4E3EDD2A22A7}" presName="vert1" presStyleCnt="0"/>
      <dgm:spPr/>
    </dgm:pt>
    <dgm:pt modelId="{F2C50E6D-1C2F-4FEC-BE1C-E500D15B403A}" type="pres">
      <dgm:prSet presAssocID="{0328F69F-223B-418C-AA1C-1F073F0643A5}" presName="thickLine" presStyleLbl="alignNode1" presStyleIdx="5" presStyleCnt="7"/>
      <dgm:spPr/>
    </dgm:pt>
    <dgm:pt modelId="{59ADB77B-D9E2-46F8-9564-606BF91B33EE}" type="pres">
      <dgm:prSet presAssocID="{0328F69F-223B-418C-AA1C-1F073F0643A5}" presName="horz1" presStyleCnt="0"/>
      <dgm:spPr/>
    </dgm:pt>
    <dgm:pt modelId="{814FF6A7-0D37-449C-898C-18CCB6F85707}" type="pres">
      <dgm:prSet presAssocID="{0328F69F-223B-418C-AA1C-1F073F0643A5}" presName="tx1" presStyleLbl="revTx" presStyleIdx="5" presStyleCnt="7"/>
      <dgm:spPr/>
    </dgm:pt>
    <dgm:pt modelId="{190BCE60-E184-4921-89F6-412A252222DF}" type="pres">
      <dgm:prSet presAssocID="{0328F69F-223B-418C-AA1C-1F073F0643A5}" presName="vert1" presStyleCnt="0"/>
      <dgm:spPr/>
    </dgm:pt>
    <dgm:pt modelId="{19C2E2B3-6354-49AE-A8DB-5DF00815A597}" type="pres">
      <dgm:prSet presAssocID="{FDF5531F-AA35-4EEA-A5DD-50E83248325F}" presName="thickLine" presStyleLbl="alignNode1" presStyleIdx="6" presStyleCnt="7"/>
      <dgm:spPr/>
    </dgm:pt>
    <dgm:pt modelId="{46B4D2AB-7A3C-4294-814A-D6EE2923FA52}" type="pres">
      <dgm:prSet presAssocID="{FDF5531F-AA35-4EEA-A5DD-50E83248325F}" presName="horz1" presStyleCnt="0"/>
      <dgm:spPr/>
    </dgm:pt>
    <dgm:pt modelId="{F697450A-0C97-4AC4-8B06-C25435D43642}" type="pres">
      <dgm:prSet presAssocID="{FDF5531F-AA35-4EEA-A5DD-50E83248325F}" presName="tx1" presStyleLbl="revTx" presStyleIdx="6" presStyleCnt="7"/>
      <dgm:spPr/>
    </dgm:pt>
    <dgm:pt modelId="{53EAECB2-4700-415B-A6A2-0AC2DE9E5873}" type="pres">
      <dgm:prSet presAssocID="{FDF5531F-AA35-4EEA-A5DD-50E83248325F}" presName="vert1" presStyleCnt="0"/>
      <dgm:spPr/>
    </dgm:pt>
  </dgm:ptLst>
  <dgm:cxnLst>
    <dgm:cxn modelId="{E32B2804-B0C8-4955-8132-09755D6CB52B}" srcId="{DDBD7F93-7618-4C5D-B5C1-B07892DE0E64}" destId="{FDF5531F-AA35-4EEA-A5DD-50E83248325F}" srcOrd="6" destOrd="0" parTransId="{87DF464D-082F-4610-B53D-337DAD667A58}" sibTransId="{1DA015BA-35B4-406A-BA6A-69687EBB3DC2}"/>
    <dgm:cxn modelId="{E8D0A509-1FD7-4D13-83CA-01F7758E3561}" type="presOf" srcId="{49A24244-DE9E-4F41-827F-7A8845FC3411}" destId="{9F268455-5486-48F8-A4A2-78E757ADD216}" srcOrd="0" destOrd="0" presId="urn:microsoft.com/office/officeart/2008/layout/LinedList"/>
    <dgm:cxn modelId="{0508EA14-F976-477D-A4C7-60016EB58B83}" srcId="{DDBD7F93-7618-4C5D-B5C1-B07892DE0E64}" destId="{1D8FF74C-AB0E-461A-99AC-D5853964FC66}" srcOrd="3" destOrd="0" parTransId="{7D6F48F4-2EB7-4641-85E5-B142A108ADBA}" sibTransId="{DB8FF28F-AD50-44B0-A893-65671CE3B38E}"/>
    <dgm:cxn modelId="{C2C30D16-F4BA-4652-A209-6732262593F9}" type="presOf" srcId="{0328F69F-223B-418C-AA1C-1F073F0643A5}" destId="{814FF6A7-0D37-449C-898C-18CCB6F85707}" srcOrd="0" destOrd="0" presId="urn:microsoft.com/office/officeart/2008/layout/LinedList"/>
    <dgm:cxn modelId="{A5C95925-E875-43C4-9C06-3335D04A8007}" type="presOf" srcId="{6FE14B53-D57F-4F63-9EB3-8FA3C6A5B11C}" destId="{CCF008D6-1FFB-4FF7-B1B8-FA69CFCC3821}" srcOrd="0" destOrd="0" presId="urn:microsoft.com/office/officeart/2008/layout/LinedList"/>
    <dgm:cxn modelId="{8168124C-6B22-4DB1-9099-970D8A9C0901}" type="presOf" srcId="{FDF5531F-AA35-4EEA-A5DD-50E83248325F}" destId="{F697450A-0C97-4AC4-8B06-C25435D43642}" srcOrd="0" destOrd="0" presId="urn:microsoft.com/office/officeart/2008/layout/LinedList"/>
    <dgm:cxn modelId="{85039D70-D9C4-4046-AD9E-C578431581EC}" srcId="{DDBD7F93-7618-4C5D-B5C1-B07892DE0E64}" destId="{9E7831C8-8639-4020-B2F1-B9FF44A32D99}" srcOrd="0" destOrd="0" parTransId="{24272EF9-FA47-46FC-9159-20C566A87CAF}" sibTransId="{F86A4A7F-829B-43AA-A505-F07E9695FDA3}"/>
    <dgm:cxn modelId="{55F5F552-A5BF-4D59-B15D-C2B1FE23A324}" srcId="{DDBD7F93-7618-4C5D-B5C1-B07892DE0E64}" destId="{6FE14B53-D57F-4F63-9EB3-8FA3C6A5B11C}" srcOrd="1" destOrd="0" parTransId="{A822DD31-3073-49A1-87E9-ABE31955B839}" sibTransId="{84BE034B-8740-444C-A85E-05D8D7D441B7}"/>
    <dgm:cxn modelId="{B99ADD74-FCB1-4E81-B347-E581D34A9F5F}" type="presOf" srcId="{DDBD7F93-7618-4C5D-B5C1-B07892DE0E64}" destId="{85CE544F-E10B-4EAB-9FA5-1162B174CF4F}" srcOrd="0" destOrd="0" presId="urn:microsoft.com/office/officeart/2008/layout/LinedList"/>
    <dgm:cxn modelId="{E3DD5A86-DBD9-4A71-93DF-2E8C831048E2}" type="presOf" srcId="{9E7831C8-8639-4020-B2F1-B9FF44A32D99}" destId="{8E33AC33-4149-46C0-9B73-BC8E0BBD2541}" srcOrd="0" destOrd="0" presId="urn:microsoft.com/office/officeart/2008/layout/LinedList"/>
    <dgm:cxn modelId="{128B6D96-EC0E-4131-9460-4E9BFDA1CC97}" srcId="{DDBD7F93-7618-4C5D-B5C1-B07892DE0E64}" destId="{0328F69F-223B-418C-AA1C-1F073F0643A5}" srcOrd="5" destOrd="0" parTransId="{768A33C7-9221-4528-8F42-864D9212CE5D}" sibTransId="{AD6EA37B-D689-4584-9475-130E780D6B2D}"/>
    <dgm:cxn modelId="{BE0F2297-D946-44F9-9156-620D715889C3}" srcId="{DDBD7F93-7618-4C5D-B5C1-B07892DE0E64}" destId="{49A24244-DE9E-4F41-827F-7A8845FC3411}" srcOrd="2" destOrd="0" parTransId="{6AD268F1-AF6F-4E15-B1A0-9E2A761F70CF}" sibTransId="{69D2767F-60CB-4778-BCB7-AD69EBE0E60E}"/>
    <dgm:cxn modelId="{1AE625BF-8BAB-4FE4-803E-74F8348BF568}" type="presOf" srcId="{D8B4E436-DF48-4E40-B373-4E3EDD2A22A7}" destId="{8536EAD3-7126-4353-A448-80B473C03E41}" srcOrd="0" destOrd="0" presId="urn:microsoft.com/office/officeart/2008/layout/LinedList"/>
    <dgm:cxn modelId="{0AEC4BCD-52C2-440D-B079-70D5F8E2830B}" srcId="{DDBD7F93-7618-4C5D-B5C1-B07892DE0E64}" destId="{D8B4E436-DF48-4E40-B373-4E3EDD2A22A7}" srcOrd="4" destOrd="0" parTransId="{38D7B00F-27F2-4117-8A30-9E5A0DD0ECBA}" sibTransId="{EC37FE76-7283-40C6-9150-07D44953A47E}"/>
    <dgm:cxn modelId="{52E7B0F5-6C93-48A9-8712-00ECD2703274}" type="presOf" srcId="{1D8FF74C-AB0E-461A-99AC-D5853964FC66}" destId="{EAEC9570-A1EB-4819-BDCB-56D5ACDFFEE6}" srcOrd="0" destOrd="0" presId="urn:microsoft.com/office/officeart/2008/layout/LinedList"/>
    <dgm:cxn modelId="{C27C4134-1D99-45CC-B25E-201003C46972}" type="presParOf" srcId="{85CE544F-E10B-4EAB-9FA5-1162B174CF4F}" destId="{FE3DB30A-1AFC-4580-9957-720A7D067704}" srcOrd="0" destOrd="0" presId="urn:microsoft.com/office/officeart/2008/layout/LinedList"/>
    <dgm:cxn modelId="{D6CDB0FA-22D0-4C76-81B7-B3B845AD06DF}" type="presParOf" srcId="{85CE544F-E10B-4EAB-9FA5-1162B174CF4F}" destId="{D8E50501-8C13-4DE6-9D1C-D2C8516E5827}" srcOrd="1" destOrd="0" presId="urn:microsoft.com/office/officeart/2008/layout/LinedList"/>
    <dgm:cxn modelId="{59566B6F-74CA-40BF-8C52-473F11FC4553}" type="presParOf" srcId="{D8E50501-8C13-4DE6-9D1C-D2C8516E5827}" destId="{8E33AC33-4149-46C0-9B73-BC8E0BBD2541}" srcOrd="0" destOrd="0" presId="urn:microsoft.com/office/officeart/2008/layout/LinedList"/>
    <dgm:cxn modelId="{FA13F884-3B7E-4840-A676-348909CE773A}" type="presParOf" srcId="{D8E50501-8C13-4DE6-9D1C-D2C8516E5827}" destId="{346D6028-B02C-4617-BF1C-C5EE3060095D}" srcOrd="1" destOrd="0" presId="urn:microsoft.com/office/officeart/2008/layout/LinedList"/>
    <dgm:cxn modelId="{647CED0A-08F1-490E-AA9D-07096C02AC47}" type="presParOf" srcId="{85CE544F-E10B-4EAB-9FA5-1162B174CF4F}" destId="{5149C1B1-4759-4446-927D-06080FE5604A}" srcOrd="2" destOrd="0" presId="urn:microsoft.com/office/officeart/2008/layout/LinedList"/>
    <dgm:cxn modelId="{1F7C6D57-83EF-4516-A156-B2BAE4756E3D}" type="presParOf" srcId="{85CE544F-E10B-4EAB-9FA5-1162B174CF4F}" destId="{7F235F55-0B19-4E5A-B8D0-41BDF3DDD858}" srcOrd="3" destOrd="0" presId="urn:microsoft.com/office/officeart/2008/layout/LinedList"/>
    <dgm:cxn modelId="{9BBDD25F-7F61-4E85-878F-8848E2D61596}" type="presParOf" srcId="{7F235F55-0B19-4E5A-B8D0-41BDF3DDD858}" destId="{CCF008D6-1FFB-4FF7-B1B8-FA69CFCC3821}" srcOrd="0" destOrd="0" presId="urn:microsoft.com/office/officeart/2008/layout/LinedList"/>
    <dgm:cxn modelId="{7FEAA5F7-9B51-4D85-AAFB-4991D167D3F8}" type="presParOf" srcId="{7F235F55-0B19-4E5A-B8D0-41BDF3DDD858}" destId="{F51C9ADE-383C-4C9D-A45E-105FB914D8DC}" srcOrd="1" destOrd="0" presId="urn:microsoft.com/office/officeart/2008/layout/LinedList"/>
    <dgm:cxn modelId="{D1865108-958E-480B-A31B-20FF332F97AB}" type="presParOf" srcId="{85CE544F-E10B-4EAB-9FA5-1162B174CF4F}" destId="{CDF11568-1DBF-4AAB-92FC-9B6E584C6C86}" srcOrd="4" destOrd="0" presId="urn:microsoft.com/office/officeart/2008/layout/LinedList"/>
    <dgm:cxn modelId="{95CF79CA-24E1-4C8A-9605-A5179E6FFBFB}" type="presParOf" srcId="{85CE544F-E10B-4EAB-9FA5-1162B174CF4F}" destId="{5C10B51C-EDFF-403E-A1BE-5C603710A928}" srcOrd="5" destOrd="0" presId="urn:microsoft.com/office/officeart/2008/layout/LinedList"/>
    <dgm:cxn modelId="{55F5875D-2090-4D5D-93E9-302FE8191550}" type="presParOf" srcId="{5C10B51C-EDFF-403E-A1BE-5C603710A928}" destId="{9F268455-5486-48F8-A4A2-78E757ADD216}" srcOrd="0" destOrd="0" presId="urn:microsoft.com/office/officeart/2008/layout/LinedList"/>
    <dgm:cxn modelId="{2F484314-BB65-417D-A839-63F3025E6C6B}" type="presParOf" srcId="{5C10B51C-EDFF-403E-A1BE-5C603710A928}" destId="{84E02697-42EC-4CA2-80D2-8969CB927661}" srcOrd="1" destOrd="0" presId="urn:microsoft.com/office/officeart/2008/layout/LinedList"/>
    <dgm:cxn modelId="{915963E0-6AEA-45E2-B0F9-A3310B3226E9}" type="presParOf" srcId="{85CE544F-E10B-4EAB-9FA5-1162B174CF4F}" destId="{2F5B27A4-E9AE-47BB-B4DD-82D424FF883A}" srcOrd="6" destOrd="0" presId="urn:microsoft.com/office/officeart/2008/layout/LinedList"/>
    <dgm:cxn modelId="{9C97C7B7-3F4D-46C9-AFBE-5C86FF457D90}" type="presParOf" srcId="{85CE544F-E10B-4EAB-9FA5-1162B174CF4F}" destId="{358ACBF8-AEF4-47BF-A140-CC019E5B8D19}" srcOrd="7" destOrd="0" presId="urn:microsoft.com/office/officeart/2008/layout/LinedList"/>
    <dgm:cxn modelId="{E226BCAF-B162-408A-A5C8-C3504454C148}" type="presParOf" srcId="{358ACBF8-AEF4-47BF-A140-CC019E5B8D19}" destId="{EAEC9570-A1EB-4819-BDCB-56D5ACDFFEE6}" srcOrd="0" destOrd="0" presId="urn:microsoft.com/office/officeart/2008/layout/LinedList"/>
    <dgm:cxn modelId="{BD87929C-D215-476C-92AA-04773CE7617B}" type="presParOf" srcId="{358ACBF8-AEF4-47BF-A140-CC019E5B8D19}" destId="{8FCF18D9-38B0-4780-9C7A-FC57B59DB852}" srcOrd="1" destOrd="0" presId="urn:microsoft.com/office/officeart/2008/layout/LinedList"/>
    <dgm:cxn modelId="{C4F2FB61-C721-4A12-90EA-8D0DA0F0A409}" type="presParOf" srcId="{85CE544F-E10B-4EAB-9FA5-1162B174CF4F}" destId="{8756023F-CF3C-4779-AE4B-1ADBD0AF594F}" srcOrd="8" destOrd="0" presId="urn:microsoft.com/office/officeart/2008/layout/LinedList"/>
    <dgm:cxn modelId="{C618D379-4600-4B7A-A7F2-3A9164B590A9}" type="presParOf" srcId="{85CE544F-E10B-4EAB-9FA5-1162B174CF4F}" destId="{08A57D2C-2EE0-416C-B751-EF3A38E28962}" srcOrd="9" destOrd="0" presId="urn:microsoft.com/office/officeart/2008/layout/LinedList"/>
    <dgm:cxn modelId="{F00D6A2B-B4A7-474E-B21E-3433443DB25F}" type="presParOf" srcId="{08A57D2C-2EE0-416C-B751-EF3A38E28962}" destId="{8536EAD3-7126-4353-A448-80B473C03E41}" srcOrd="0" destOrd="0" presId="urn:microsoft.com/office/officeart/2008/layout/LinedList"/>
    <dgm:cxn modelId="{913B3D91-5D7C-484A-BF8F-BBADB37CD6D1}" type="presParOf" srcId="{08A57D2C-2EE0-416C-B751-EF3A38E28962}" destId="{90AE9D3E-CC01-419C-872F-D8D77B7C82C3}" srcOrd="1" destOrd="0" presId="urn:microsoft.com/office/officeart/2008/layout/LinedList"/>
    <dgm:cxn modelId="{939B9A87-990E-476C-97AB-4A5987A5D51E}" type="presParOf" srcId="{85CE544F-E10B-4EAB-9FA5-1162B174CF4F}" destId="{F2C50E6D-1C2F-4FEC-BE1C-E500D15B403A}" srcOrd="10" destOrd="0" presId="urn:microsoft.com/office/officeart/2008/layout/LinedList"/>
    <dgm:cxn modelId="{F6C2EB27-D101-41C7-8A16-7C575B2494C0}" type="presParOf" srcId="{85CE544F-E10B-4EAB-9FA5-1162B174CF4F}" destId="{59ADB77B-D9E2-46F8-9564-606BF91B33EE}" srcOrd="11" destOrd="0" presId="urn:microsoft.com/office/officeart/2008/layout/LinedList"/>
    <dgm:cxn modelId="{25133620-5079-407F-9896-0A542C9507AD}" type="presParOf" srcId="{59ADB77B-D9E2-46F8-9564-606BF91B33EE}" destId="{814FF6A7-0D37-449C-898C-18CCB6F85707}" srcOrd="0" destOrd="0" presId="urn:microsoft.com/office/officeart/2008/layout/LinedList"/>
    <dgm:cxn modelId="{5DE42FFD-9D58-4A1D-A255-B163FBAC5EF7}" type="presParOf" srcId="{59ADB77B-D9E2-46F8-9564-606BF91B33EE}" destId="{190BCE60-E184-4921-89F6-412A252222DF}" srcOrd="1" destOrd="0" presId="urn:microsoft.com/office/officeart/2008/layout/LinedList"/>
    <dgm:cxn modelId="{59925EBC-CCDC-4C6D-BA33-4F2CB638B59D}" type="presParOf" srcId="{85CE544F-E10B-4EAB-9FA5-1162B174CF4F}" destId="{19C2E2B3-6354-49AE-A8DB-5DF00815A597}" srcOrd="12" destOrd="0" presId="urn:microsoft.com/office/officeart/2008/layout/LinedList"/>
    <dgm:cxn modelId="{46989C07-A0E1-43BF-B414-5690131855CB}" type="presParOf" srcId="{85CE544F-E10B-4EAB-9FA5-1162B174CF4F}" destId="{46B4D2AB-7A3C-4294-814A-D6EE2923FA52}" srcOrd="13" destOrd="0" presId="urn:microsoft.com/office/officeart/2008/layout/LinedList"/>
    <dgm:cxn modelId="{4EB3DEF2-BDA0-4CC8-8527-1B80737A4833}" type="presParOf" srcId="{46B4D2AB-7A3C-4294-814A-D6EE2923FA52}" destId="{F697450A-0C97-4AC4-8B06-C25435D43642}" srcOrd="0" destOrd="0" presId="urn:microsoft.com/office/officeart/2008/layout/LinedList"/>
    <dgm:cxn modelId="{4DC80F80-3580-42DB-B1AB-1F2A86B1992F}" type="presParOf" srcId="{46B4D2AB-7A3C-4294-814A-D6EE2923FA52}" destId="{53EAECB2-4700-415B-A6A2-0AC2DE9E587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BE3137-E282-4627-8074-CDCE60C40566}" type="doc">
      <dgm:prSet loTypeId="urn:microsoft.com/office/officeart/2005/8/layout/lProcess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0AD56A0-52B1-4395-8837-42B25B3F65A3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Nonprofit Research Institute</a:t>
          </a:r>
        </a:p>
      </dgm:t>
    </dgm:pt>
    <dgm:pt modelId="{ABDA258C-5DF4-41A0-BF67-AAC762766B6B}" type="parTrans" cxnId="{701DF129-250B-46D0-B0E8-43180B69019B}">
      <dgm:prSet/>
      <dgm:spPr/>
      <dgm:t>
        <a:bodyPr/>
        <a:lstStyle/>
        <a:p>
          <a:endParaRPr lang="en-US"/>
        </a:p>
      </dgm:t>
    </dgm:pt>
    <dgm:pt modelId="{CC4DA66D-9EDA-4553-8814-32BF69CB22F1}" type="sibTrans" cxnId="{701DF129-250B-46D0-B0E8-43180B69019B}">
      <dgm:prSet/>
      <dgm:spPr/>
      <dgm:t>
        <a:bodyPr/>
        <a:lstStyle/>
        <a:p>
          <a:endParaRPr lang="en-US"/>
        </a:p>
      </dgm:t>
    </dgm:pt>
    <dgm:pt modelId="{9283A251-6A59-4F5B-BA5C-F6FCBCAFE92A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Mission</a:t>
          </a:r>
        </a:p>
      </dgm:t>
    </dgm:pt>
    <dgm:pt modelId="{8059A8E5-68FD-4722-B289-65EC61582BF5}" type="parTrans" cxnId="{96568EF1-ABBF-4435-9EDC-643B0132CE26}">
      <dgm:prSet/>
      <dgm:spPr/>
      <dgm:t>
        <a:bodyPr/>
        <a:lstStyle/>
        <a:p>
          <a:endParaRPr lang="en-US"/>
        </a:p>
      </dgm:t>
    </dgm:pt>
    <dgm:pt modelId="{BEA77C71-9B14-4E91-911E-FC0F489CE462}" type="sibTrans" cxnId="{96568EF1-ABBF-4435-9EDC-643B0132CE26}">
      <dgm:prSet/>
      <dgm:spPr/>
      <dgm:t>
        <a:bodyPr/>
        <a:lstStyle/>
        <a:p>
          <a:endParaRPr lang="en-US"/>
        </a:p>
      </dgm:t>
    </dgm:pt>
    <dgm:pt modelId="{F0700222-7E6A-4C12-AF9D-A43D32FBE23E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Research Areas</a:t>
          </a:r>
        </a:p>
      </dgm:t>
    </dgm:pt>
    <dgm:pt modelId="{9737057F-4475-4352-A767-CF3E6E15A0D8}" type="parTrans" cxnId="{DFF15134-6126-493F-919D-AE4A127EEBEE}">
      <dgm:prSet/>
      <dgm:spPr/>
      <dgm:t>
        <a:bodyPr/>
        <a:lstStyle/>
        <a:p>
          <a:endParaRPr lang="en-US"/>
        </a:p>
      </dgm:t>
    </dgm:pt>
    <dgm:pt modelId="{B1F47B05-D101-422F-A304-46A8550B70F1}" type="sibTrans" cxnId="{DFF15134-6126-493F-919D-AE4A127EEBEE}">
      <dgm:prSet/>
      <dgm:spPr/>
      <dgm:t>
        <a:bodyPr/>
        <a:lstStyle/>
        <a:p>
          <a:endParaRPr lang="en-US"/>
        </a:p>
      </dgm:t>
    </dgm:pt>
    <dgm:pt modelId="{25F68536-4570-48C6-BB17-0B300EB435D5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Clients</a:t>
          </a:r>
        </a:p>
      </dgm:t>
    </dgm:pt>
    <dgm:pt modelId="{49C70B88-74DB-4B75-914F-1B8230ED78E3}" type="parTrans" cxnId="{952AB7B5-5A1E-430A-932C-9F9C86861648}">
      <dgm:prSet/>
      <dgm:spPr/>
      <dgm:t>
        <a:bodyPr/>
        <a:lstStyle/>
        <a:p>
          <a:endParaRPr lang="en-US"/>
        </a:p>
      </dgm:t>
    </dgm:pt>
    <dgm:pt modelId="{491556FA-0453-4158-A9CB-2676B37E1097}" type="sibTrans" cxnId="{952AB7B5-5A1E-430A-932C-9F9C86861648}">
      <dgm:prSet/>
      <dgm:spPr/>
      <dgm:t>
        <a:bodyPr/>
        <a:lstStyle/>
        <a:p>
          <a:endParaRPr lang="en-US"/>
        </a:p>
      </dgm:t>
    </dgm:pt>
    <dgm:pt modelId="{EE5E6B1A-1C4B-4627-988B-6804424271E0}">
      <dgm:prSet custT="1"/>
      <dgm:spPr/>
      <dgm:t>
        <a:bodyPr/>
        <a:lstStyle/>
        <a:p>
          <a:pPr rtl="0"/>
          <a:r>
            <a:rPr lang="en-US" sz="1600" dirty="0">
              <a:latin typeface="Verdana" panose="020B0604030504040204" pitchFamily="34" charset="0"/>
              <a:ea typeface="Verdana" panose="020B0604030504040204" pitchFamily="34" charset="0"/>
            </a:rPr>
            <a:t>Federal Government (DOE, HHS)</a:t>
          </a:r>
        </a:p>
      </dgm:t>
    </dgm:pt>
    <dgm:pt modelId="{F774A64C-3641-48D4-97CA-A207A3897391}" type="parTrans" cxnId="{89589847-29D4-46F6-9000-2CC6032C779D}">
      <dgm:prSet/>
      <dgm:spPr/>
      <dgm:t>
        <a:bodyPr/>
        <a:lstStyle/>
        <a:p>
          <a:endParaRPr lang="en-US"/>
        </a:p>
      </dgm:t>
    </dgm:pt>
    <dgm:pt modelId="{4DEE5312-EF89-48F0-9DB4-FC8DE6B32223}" type="sibTrans" cxnId="{89589847-29D4-46F6-9000-2CC6032C779D}">
      <dgm:prSet/>
      <dgm:spPr/>
      <dgm:t>
        <a:bodyPr/>
        <a:lstStyle/>
        <a:p>
          <a:endParaRPr lang="en-US"/>
        </a:p>
      </dgm:t>
    </dgm:pt>
    <dgm:pt modelId="{FFD4A39F-6E63-4CDF-AEAE-01CEB116896E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State Governments</a:t>
          </a:r>
        </a:p>
      </dgm:t>
    </dgm:pt>
    <dgm:pt modelId="{4D7CD676-56E8-4722-950C-9723922FD276}" type="parTrans" cxnId="{DACA7E7B-28B0-4287-BF04-DE651A3AC393}">
      <dgm:prSet/>
      <dgm:spPr/>
      <dgm:t>
        <a:bodyPr/>
        <a:lstStyle/>
        <a:p>
          <a:endParaRPr lang="en-US"/>
        </a:p>
      </dgm:t>
    </dgm:pt>
    <dgm:pt modelId="{2F566AB0-D3C1-4141-9E5C-F0E1BA2B2F76}" type="sibTrans" cxnId="{DACA7E7B-28B0-4287-BF04-DE651A3AC393}">
      <dgm:prSet/>
      <dgm:spPr/>
      <dgm:t>
        <a:bodyPr/>
        <a:lstStyle/>
        <a:p>
          <a:endParaRPr lang="en-US"/>
        </a:p>
      </dgm:t>
    </dgm:pt>
    <dgm:pt modelId="{F65AFEF5-4308-433A-968C-18978029C63E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Utility Companies</a:t>
          </a:r>
        </a:p>
      </dgm:t>
    </dgm:pt>
    <dgm:pt modelId="{6D36EB11-AF23-4562-9B4F-160F3B1F0DF0}" type="parTrans" cxnId="{87EFDE76-929E-4B22-ACE8-8D38841ADFE7}">
      <dgm:prSet/>
      <dgm:spPr/>
      <dgm:t>
        <a:bodyPr/>
        <a:lstStyle/>
        <a:p>
          <a:endParaRPr lang="en-US"/>
        </a:p>
      </dgm:t>
    </dgm:pt>
    <dgm:pt modelId="{B48D67EF-A4A7-4955-996B-96A196EAB971}" type="sibTrans" cxnId="{87EFDE76-929E-4B22-ACE8-8D38841ADFE7}">
      <dgm:prSet/>
      <dgm:spPr/>
      <dgm:t>
        <a:bodyPr/>
        <a:lstStyle/>
        <a:p>
          <a:endParaRPr lang="en-US"/>
        </a:p>
      </dgm:t>
    </dgm:pt>
    <dgm:pt modelId="{EBEC3990-861D-4759-8176-C8AD54F091C0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Nonprofits</a:t>
          </a:r>
        </a:p>
      </dgm:t>
    </dgm:pt>
    <dgm:pt modelId="{4DA84659-7FF2-42AD-805A-AD7FF3DEC696}" type="parTrans" cxnId="{FEC7619E-2D0F-45A0-A526-CCFE7B95AAF5}">
      <dgm:prSet/>
      <dgm:spPr/>
      <dgm:t>
        <a:bodyPr/>
        <a:lstStyle/>
        <a:p>
          <a:endParaRPr lang="en-US"/>
        </a:p>
      </dgm:t>
    </dgm:pt>
    <dgm:pt modelId="{20AFBF63-DF3B-4973-84C8-8A6E80ED48D2}" type="sibTrans" cxnId="{FEC7619E-2D0F-45A0-A526-CCFE7B95AAF5}">
      <dgm:prSet/>
      <dgm:spPr/>
      <dgm:t>
        <a:bodyPr/>
        <a:lstStyle/>
        <a:p>
          <a:endParaRPr lang="en-US"/>
        </a:p>
      </dgm:t>
    </dgm:pt>
    <dgm:pt modelId="{134A6F47-C996-42E7-A8D5-2DF87C1D79F1}">
      <dgm:prSet custT="1"/>
      <dgm:spPr/>
      <dgm:t>
        <a:bodyPr/>
        <a:lstStyle/>
        <a:p>
          <a:pPr rtl="0"/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</a:rPr>
            <a:t>Energy Efficiency &amp; Renewables</a:t>
          </a:r>
        </a:p>
      </dgm:t>
    </dgm:pt>
    <dgm:pt modelId="{E844236C-BD12-4DF9-85CF-A30C12890601}" type="parTrans" cxnId="{25A5CCA3-72A4-45FA-B852-A11A3C7FAAAD}">
      <dgm:prSet/>
      <dgm:spPr/>
      <dgm:t>
        <a:bodyPr/>
        <a:lstStyle/>
        <a:p>
          <a:endParaRPr lang="en-US"/>
        </a:p>
      </dgm:t>
    </dgm:pt>
    <dgm:pt modelId="{7EFB7D16-47A3-48DB-8350-365CC8E532BD}" type="sibTrans" cxnId="{25A5CCA3-72A4-45FA-B852-A11A3C7FAAAD}">
      <dgm:prSet/>
      <dgm:spPr/>
      <dgm:t>
        <a:bodyPr/>
        <a:lstStyle/>
        <a:p>
          <a:endParaRPr lang="en-US"/>
        </a:p>
      </dgm:t>
    </dgm:pt>
    <dgm:pt modelId="{16BDA32F-895C-4B0F-BBCA-C279AF5D30F9}">
      <dgm:prSet custT="1"/>
      <dgm:spPr/>
      <dgm:t>
        <a:bodyPr/>
        <a:lstStyle/>
        <a:p>
          <a:pPr rtl="0"/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</a:rPr>
            <a:t>Energy Affordability</a:t>
          </a:r>
        </a:p>
      </dgm:t>
    </dgm:pt>
    <dgm:pt modelId="{7F0A7302-51F2-4E7B-BA88-084CC372B811}" type="parTrans" cxnId="{10F861CF-CD2D-43D2-A2C6-E0EB8E96C094}">
      <dgm:prSet/>
      <dgm:spPr/>
      <dgm:t>
        <a:bodyPr/>
        <a:lstStyle/>
        <a:p>
          <a:endParaRPr lang="en-US"/>
        </a:p>
      </dgm:t>
    </dgm:pt>
    <dgm:pt modelId="{DB63B29E-CF1D-419E-9C64-440DD32AEAEF}" type="sibTrans" cxnId="{10F861CF-CD2D-43D2-A2C6-E0EB8E96C094}">
      <dgm:prSet/>
      <dgm:spPr/>
      <dgm:t>
        <a:bodyPr/>
        <a:lstStyle/>
        <a:p>
          <a:endParaRPr lang="en-US"/>
        </a:p>
      </dgm:t>
    </dgm:pt>
    <dgm:pt modelId="{93234F9D-32E3-4B67-901B-D29016C026D4}">
      <dgm:prSet custT="1"/>
      <dgm:spPr/>
      <dgm:t>
        <a:bodyPr/>
        <a:lstStyle/>
        <a:p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</a:rPr>
            <a:t>Princeton, NJ</a:t>
          </a:r>
        </a:p>
      </dgm:t>
    </dgm:pt>
    <dgm:pt modelId="{F6DCF1BB-213A-4761-BFFB-B5D15A2D77C7}" type="parTrans" cxnId="{1CCDF135-6B77-4B2F-A3EB-9E97A9691630}">
      <dgm:prSet/>
      <dgm:spPr/>
      <dgm:t>
        <a:bodyPr/>
        <a:lstStyle/>
        <a:p>
          <a:endParaRPr lang="en-US"/>
        </a:p>
      </dgm:t>
    </dgm:pt>
    <dgm:pt modelId="{91A39747-F13E-4C8C-8421-6ADADE91FCE0}" type="sibTrans" cxnId="{1CCDF135-6B77-4B2F-A3EB-9E97A9691630}">
      <dgm:prSet/>
      <dgm:spPr/>
      <dgm:t>
        <a:bodyPr/>
        <a:lstStyle/>
        <a:p>
          <a:endParaRPr lang="en-US"/>
        </a:p>
      </dgm:t>
    </dgm:pt>
    <dgm:pt modelId="{A44B838D-91F9-489A-B05B-5D2EB49EE7A4}">
      <dgm:prSet custT="1"/>
      <dgm:spPr/>
      <dgm:t>
        <a:bodyPr/>
        <a:lstStyle/>
        <a:p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</a:rPr>
            <a:t>Established in 2002</a:t>
          </a:r>
        </a:p>
      </dgm:t>
    </dgm:pt>
    <dgm:pt modelId="{44A46321-0514-496E-B1F7-8FBA4B06BCD1}" type="parTrans" cxnId="{F652A490-E3A6-4F9E-BF46-CC12C0485C4B}">
      <dgm:prSet/>
      <dgm:spPr/>
      <dgm:t>
        <a:bodyPr/>
        <a:lstStyle/>
        <a:p>
          <a:endParaRPr lang="en-US"/>
        </a:p>
      </dgm:t>
    </dgm:pt>
    <dgm:pt modelId="{6CC7D530-C16F-4D58-8B05-F332A57219B0}" type="sibTrans" cxnId="{F652A490-E3A6-4F9E-BF46-CC12C0485C4B}">
      <dgm:prSet/>
      <dgm:spPr/>
      <dgm:t>
        <a:bodyPr/>
        <a:lstStyle/>
        <a:p>
          <a:endParaRPr lang="en-US"/>
        </a:p>
      </dgm:t>
    </dgm:pt>
    <dgm:pt modelId="{1A1C2D85-8633-411D-8C79-C5A8ECEA3895}">
      <dgm:prSet custT="1"/>
      <dgm:spPr/>
      <dgm:t>
        <a:bodyPr/>
        <a:lstStyle/>
        <a:p>
          <a:pPr rtl="0"/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</a:rPr>
            <a:t>Analyze data and information to assess and improve public programs</a:t>
          </a:r>
        </a:p>
      </dgm:t>
    </dgm:pt>
    <dgm:pt modelId="{FEC2A3AA-4F4D-40DC-94E8-176B4BEA5112}" type="parTrans" cxnId="{00B9CBED-DF98-4DAD-B166-3020E18FC672}">
      <dgm:prSet/>
      <dgm:spPr/>
      <dgm:t>
        <a:bodyPr/>
        <a:lstStyle/>
        <a:p>
          <a:endParaRPr lang="en-US"/>
        </a:p>
      </dgm:t>
    </dgm:pt>
    <dgm:pt modelId="{F48F3AD6-22E1-4F9F-AC3A-914C644AE61C}" type="sibTrans" cxnId="{00B9CBED-DF98-4DAD-B166-3020E18FC672}">
      <dgm:prSet/>
      <dgm:spPr/>
      <dgm:t>
        <a:bodyPr/>
        <a:lstStyle/>
        <a:p>
          <a:endParaRPr lang="en-US"/>
        </a:p>
      </dgm:t>
    </dgm:pt>
    <dgm:pt modelId="{E77486D3-F917-4D0E-867F-AB2DE76F4903}" type="pres">
      <dgm:prSet presAssocID="{FABE3137-E282-4627-8074-CDCE60C40566}" presName="theList" presStyleCnt="0">
        <dgm:presLayoutVars>
          <dgm:dir/>
          <dgm:animLvl val="lvl"/>
          <dgm:resizeHandles val="exact"/>
        </dgm:presLayoutVars>
      </dgm:prSet>
      <dgm:spPr/>
    </dgm:pt>
    <dgm:pt modelId="{191039A5-BB1B-4DF0-A6DE-9A766C97DF15}" type="pres">
      <dgm:prSet presAssocID="{40AD56A0-52B1-4395-8837-42B25B3F65A3}" presName="compNode" presStyleCnt="0"/>
      <dgm:spPr/>
    </dgm:pt>
    <dgm:pt modelId="{5EFF94A2-6886-4963-8636-9F929D3545F2}" type="pres">
      <dgm:prSet presAssocID="{40AD56A0-52B1-4395-8837-42B25B3F65A3}" presName="aNode" presStyleLbl="bgShp" presStyleIdx="0" presStyleCnt="4"/>
      <dgm:spPr/>
    </dgm:pt>
    <dgm:pt modelId="{15BDE3DE-9C70-494E-AE14-3E9172FB077D}" type="pres">
      <dgm:prSet presAssocID="{40AD56A0-52B1-4395-8837-42B25B3F65A3}" presName="textNode" presStyleLbl="bgShp" presStyleIdx="0" presStyleCnt="4"/>
      <dgm:spPr/>
    </dgm:pt>
    <dgm:pt modelId="{31781000-BEB3-4F87-844A-1A117CF2B03F}" type="pres">
      <dgm:prSet presAssocID="{40AD56A0-52B1-4395-8837-42B25B3F65A3}" presName="compChildNode" presStyleCnt="0"/>
      <dgm:spPr/>
    </dgm:pt>
    <dgm:pt modelId="{568A2932-7B76-44D5-98E3-343A5631774C}" type="pres">
      <dgm:prSet presAssocID="{40AD56A0-52B1-4395-8837-42B25B3F65A3}" presName="theInnerList" presStyleCnt="0"/>
      <dgm:spPr/>
    </dgm:pt>
    <dgm:pt modelId="{F90B2262-775A-46D8-A251-085A8DAACCED}" type="pres">
      <dgm:prSet presAssocID="{A44B838D-91F9-489A-B05B-5D2EB49EE7A4}" presName="childNode" presStyleLbl="node1" presStyleIdx="0" presStyleCnt="9">
        <dgm:presLayoutVars>
          <dgm:bulletEnabled val="1"/>
        </dgm:presLayoutVars>
      </dgm:prSet>
      <dgm:spPr/>
    </dgm:pt>
    <dgm:pt modelId="{51CCE90F-CF43-4398-9D91-133C779E8BC0}" type="pres">
      <dgm:prSet presAssocID="{A44B838D-91F9-489A-B05B-5D2EB49EE7A4}" presName="aSpace2" presStyleCnt="0"/>
      <dgm:spPr/>
    </dgm:pt>
    <dgm:pt modelId="{58E60506-250B-443E-B5B4-2B26C2B64354}" type="pres">
      <dgm:prSet presAssocID="{93234F9D-32E3-4B67-901B-D29016C026D4}" presName="childNode" presStyleLbl="node1" presStyleIdx="1" presStyleCnt="9">
        <dgm:presLayoutVars>
          <dgm:bulletEnabled val="1"/>
        </dgm:presLayoutVars>
      </dgm:prSet>
      <dgm:spPr/>
    </dgm:pt>
    <dgm:pt modelId="{FF6BBACD-0112-4B4A-941E-D53982351AD4}" type="pres">
      <dgm:prSet presAssocID="{40AD56A0-52B1-4395-8837-42B25B3F65A3}" presName="aSpace" presStyleCnt="0"/>
      <dgm:spPr/>
    </dgm:pt>
    <dgm:pt modelId="{029D8ED2-31E0-436E-BCB4-76C5BBFB3E14}" type="pres">
      <dgm:prSet presAssocID="{9283A251-6A59-4F5B-BA5C-F6FCBCAFE92A}" presName="compNode" presStyleCnt="0"/>
      <dgm:spPr/>
    </dgm:pt>
    <dgm:pt modelId="{3CCB18A8-A9B5-425A-A2CA-53E65F665369}" type="pres">
      <dgm:prSet presAssocID="{9283A251-6A59-4F5B-BA5C-F6FCBCAFE92A}" presName="aNode" presStyleLbl="bgShp" presStyleIdx="1" presStyleCnt="4"/>
      <dgm:spPr/>
    </dgm:pt>
    <dgm:pt modelId="{4D9160A9-F897-40D5-BE93-E6C34BBFAF88}" type="pres">
      <dgm:prSet presAssocID="{9283A251-6A59-4F5B-BA5C-F6FCBCAFE92A}" presName="textNode" presStyleLbl="bgShp" presStyleIdx="1" presStyleCnt="4"/>
      <dgm:spPr/>
    </dgm:pt>
    <dgm:pt modelId="{7C67D9A4-6262-4CE1-9B5B-5E79949CCEB0}" type="pres">
      <dgm:prSet presAssocID="{9283A251-6A59-4F5B-BA5C-F6FCBCAFE92A}" presName="compChildNode" presStyleCnt="0"/>
      <dgm:spPr/>
    </dgm:pt>
    <dgm:pt modelId="{72BE4AEE-E1D6-4196-8671-B425841241EC}" type="pres">
      <dgm:prSet presAssocID="{9283A251-6A59-4F5B-BA5C-F6FCBCAFE92A}" presName="theInnerList" presStyleCnt="0"/>
      <dgm:spPr/>
    </dgm:pt>
    <dgm:pt modelId="{389239D3-DC3C-4780-B7E8-9F98F95EA4F1}" type="pres">
      <dgm:prSet presAssocID="{1A1C2D85-8633-411D-8C79-C5A8ECEA3895}" presName="childNode" presStyleLbl="node1" presStyleIdx="2" presStyleCnt="9">
        <dgm:presLayoutVars>
          <dgm:bulletEnabled val="1"/>
        </dgm:presLayoutVars>
      </dgm:prSet>
      <dgm:spPr/>
    </dgm:pt>
    <dgm:pt modelId="{8D15DC91-410B-4794-A5C2-79A7F802EFED}" type="pres">
      <dgm:prSet presAssocID="{9283A251-6A59-4F5B-BA5C-F6FCBCAFE92A}" presName="aSpace" presStyleCnt="0"/>
      <dgm:spPr/>
    </dgm:pt>
    <dgm:pt modelId="{F8B79BAD-3985-478F-8AB7-63DD47D92288}" type="pres">
      <dgm:prSet presAssocID="{F0700222-7E6A-4C12-AF9D-A43D32FBE23E}" presName="compNode" presStyleCnt="0"/>
      <dgm:spPr/>
    </dgm:pt>
    <dgm:pt modelId="{00C91692-C218-4234-B276-CFEAAAC71CDF}" type="pres">
      <dgm:prSet presAssocID="{F0700222-7E6A-4C12-AF9D-A43D32FBE23E}" presName="aNode" presStyleLbl="bgShp" presStyleIdx="2" presStyleCnt="4"/>
      <dgm:spPr/>
    </dgm:pt>
    <dgm:pt modelId="{113FDE73-E6AE-4F02-AE1E-120971ABE46E}" type="pres">
      <dgm:prSet presAssocID="{F0700222-7E6A-4C12-AF9D-A43D32FBE23E}" presName="textNode" presStyleLbl="bgShp" presStyleIdx="2" presStyleCnt="4"/>
      <dgm:spPr/>
    </dgm:pt>
    <dgm:pt modelId="{67A3246A-FEF5-4D41-B3E0-7D5B59BE7DDD}" type="pres">
      <dgm:prSet presAssocID="{F0700222-7E6A-4C12-AF9D-A43D32FBE23E}" presName="compChildNode" presStyleCnt="0"/>
      <dgm:spPr/>
    </dgm:pt>
    <dgm:pt modelId="{88D76355-C153-418E-913F-F9F35A9C8979}" type="pres">
      <dgm:prSet presAssocID="{F0700222-7E6A-4C12-AF9D-A43D32FBE23E}" presName="theInnerList" presStyleCnt="0"/>
      <dgm:spPr/>
    </dgm:pt>
    <dgm:pt modelId="{1E7CB04E-DF15-4549-BBB2-8D78B858DC90}" type="pres">
      <dgm:prSet presAssocID="{134A6F47-C996-42E7-A8D5-2DF87C1D79F1}" presName="childNode" presStyleLbl="node1" presStyleIdx="3" presStyleCnt="9">
        <dgm:presLayoutVars>
          <dgm:bulletEnabled val="1"/>
        </dgm:presLayoutVars>
      </dgm:prSet>
      <dgm:spPr/>
    </dgm:pt>
    <dgm:pt modelId="{62DBF859-2324-445D-BD68-45721237440A}" type="pres">
      <dgm:prSet presAssocID="{134A6F47-C996-42E7-A8D5-2DF87C1D79F1}" presName="aSpace2" presStyleCnt="0"/>
      <dgm:spPr/>
    </dgm:pt>
    <dgm:pt modelId="{54D2B289-37D8-4189-97B4-2849C99E9C29}" type="pres">
      <dgm:prSet presAssocID="{16BDA32F-895C-4B0F-BBCA-C279AF5D30F9}" presName="childNode" presStyleLbl="node1" presStyleIdx="4" presStyleCnt="9">
        <dgm:presLayoutVars>
          <dgm:bulletEnabled val="1"/>
        </dgm:presLayoutVars>
      </dgm:prSet>
      <dgm:spPr/>
    </dgm:pt>
    <dgm:pt modelId="{31E458D6-5C77-46E6-A903-8FFDF526608A}" type="pres">
      <dgm:prSet presAssocID="{F0700222-7E6A-4C12-AF9D-A43D32FBE23E}" presName="aSpace" presStyleCnt="0"/>
      <dgm:spPr/>
    </dgm:pt>
    <dgm:pt modelId="{EF30BF09-4E18-4189-B31F-DE03995713B1}" type="pres">
      <dgm:prSet presAssocID="{25F68536-4570-48C6-BB17-0B300EB435D5}" presName="compNode" presStyleCnt="0"/>
      <dgm:spPr/>
    </dgm:pt>
    <dgm:pt modelId="{959CE366-F0CB-4E59-8354-6D5C16C6FF85}" type="pres">
      <dgm:prSet presAssocID="{25F68536-4570-48C6-BB17-0B300EB435D5}" presName="aNode" presStyleLbl="bgShp" presStyleIdx="3" presStyleCnt="4"/>
      <dgm:spPr/>
    </dgm:pt>
    <dgm:pt modelId="{83FFBE3E-0FB9-4FB5-82D8-C041AA4E9DA2}" type="pres">
      <dgm:prSet presAssocID="{25F68536-4570-48C6-BB17-0B300EB435D5}" presName="textNode" presStyleLbl="bgShp" presStyleIdx="3" presStyleCnt="4"/>
      <dgm:spPr/>
    </dgm:pt>
    <dgm:pt modelId="{9EDEE449-F236-4BD1-9F00-11636CBC5DD1}" type="pres">
      <dgm:prSet presAssocID="{25F68536-4570-48C6-BB17-0B300EB435D5}" presName="compChildNode" presStyleCnt="0"/>
      <dgm:spPr/>
    </dgm:pt>
    <dgm:pt modelId="{100E1746-60F2-438A-974F-EE14FD01B1F0}" type="pres">
      <dgm:prSet presAssocID="{25F68536-4570-48C6-BB17-0B300EB435D5}" presName="theInnerList" presStyleCnt="0"/>
      <dgm:spPr/>
    </dgm:pt>
    <dgm:pt modelId="{D6A204B6-EE08-4E69-9669-B684B6CB21E7}" type="pres">
      <dgm:prSet presAssocID="{EE5E6B1A-1C4B-4627-988B-6804424271E0}" presName="childNode" presStyleLbl="node1" presStyleIdx="5" presStyleCnt="9">
        <dgm:presLayoutVars>
          <dgm:bulletEnabled val="1"/>
        </dgm:presLayoutVars>
      </dgm:prSet>
      <dgm:spPr/>
    </dgm:pt>
    <dgm:pt modelId="{99220DFF-09B3-4EAA-8F6B-7F68EC408517}" type="pres">
      <dgm:prSet presAssocID="{EE5E6B1A-1C4B-4627-988B-6804424271E0}" presName="aSpace2" presStyleCnt="0"/>
      <dgm:spPr/>
    </dgm:pt>
    <dgm:pt modelId="{E34AA1BF-4C5B-4721-9D7C-DF50F872DE30}" type="pres">
      <dgm:prSet presAssocID="{FFD4A39F-6E63-4CDF-AEAE-01CEB116896E}" presName="childNode" presStyleLbl="node1" presStyleIdx="6" presStyleCnt="9">
        <dgm:presLayoutVars>
          <dgm:bulletEnabled val="1"/>
        </dgm:presLayoutVars>
      </dgm:prSet>
      <dgm:spPr/>
    </dgm:pt>
    <dgm:pt modelId="{5CE57266-2E4A-4555-B3F5-CF603DF8643B}" type="pres">
      <dgm:prSet presAssocID="{FFD4A39F-6E63-4CDF-AEAE-01CEB116896E}" presName="aSpace2" presStyleCnt="0"/>
      <dgm:spPr/>
    </dgm:pt>
    <dgm:pt modelId="{941B98A4-A6F0-4586-92D1-7D4B643F3244}" type="pres">
      <dgm:prSet presAssocID="{F65AFEF5-4308-433A-968C-18978029C63E}" presName="childNode" presStyleLbl="node1" presStyleIdx="7" presStyleCnt="9">
        <dgm:presLayoutVars>
          <dgm:bulletEnabled val="1"/>
        </dgm:presLayoutVars>
      </dgm:prSet>
      <dgm:spPr/>
    </dgm:pt>
    <dgm:pt modelId="{8D2EA636-3CA2-4714-A1C8-C557235CC190}" type="pres">
      <dgm:prSet presAssocID="{F65AFEF5-4308-433A-968C-18978029C63E}" presName="aSpace2" presStyleCnt="0"/>
      <dgm:spPr/>
    </dgm:pt>
    <dgm:pt modelId="{A672801B-24AB-47DE-8F6C-0F3B0EDD2943}" type="pres">
      <dgm:prSet presAssocID="{EBEC3990-861D-4759-8176-C8AD54F091C0}" presName="childNode" presStyleLbl="node1" presStyleIdx="8" presStyleCnt="9">
        <dgm:presLayoutVars>
          <dgm:bulletEnabled val="1"/>
        </dgm:presLayoutVars>
      </dgm:prSet>
      <dgm:spPr/>
    </dgm:pt>
  </dgm:ptLst>
  <dgm:cxnLst>
    <dgm:cxn modelId="{EC183E0E-5900-41C6-81B7-572CDCD64E25}" type="presOf" srcId="{F0700222-7E6A-4C12-AF9D-A43D32FBE23E}" destId="{00C91692-C218-4234-B276-CFEAAAC71CDF}" srcOrd="0" destOrd="0" presId="urn:microsoft.com/office/officeart/2005/8/layout/lProcess2"/>
    <dgm:cxn modelId="{04BF5D18-2AD3-4F9A-A918-A9E3F35B2AF8}" type="presOf" srcId="{FFD4A39F-6E63-4CDF-AEAE-01CEB116896E}" destId="{E34AA1BF-4C5B-4721-9D7C-DF50F872DE30}" srcOrd="0" destOrd="0" presId="urn:microsoft.com/office/officeart/2005/8/layout/lProcess2"/>
    <dgm:cxn modelId="{FE3BC423-3A3D-415D-9C81-FEE322887F1D}" type="presOf" srcId="{25F68536-4570-48C6-BB17-0B300EB435D5}" destId="{83FFBE3E-0FB9-4FB5-82D8-C041AA4E9DA2}" srcOrd="1" destOrd="0" presId="urn:microsoft.com/office/officeart/2005/8/layout/lProcess2"/>
    <dgm:cxn modelId="{77056829-6169-4250-92E6-E58697CD83DA}" type="presOf" srcId="{9283A251-6A59-4F5B-BA5C-F6FCBCAFE92A}" destId="{4D9160A9-F897-40D5-BE93-E6C34BBFAF88}" srcOrd="1" destOrd="0" presId="urn:microsoft.com/office/officeart/2005/8/layout/lProcess2"/>
    <dgm:cxn modelId="{701DF129-250B-46D0-B0E8-43180B69019B}" srcId="{FABE3137-E282-4627-8074-CDCE60C40566}" destId="{40AD56A0-52B1-4395-8837-42B25B3F65A3}" srcOrd="0" destOrd="0" parTransId="{ABDA258C-5DF4-41A0-BF67-AAC762766B6B}" sibTransId="{CC4DA66D-9EDA-4553-8814-32BF69CB22F1}"/>
    <dgm:cxn modelId="{78B3952F-E011-477A-85E9-A6C88F069ECE}" type="presOf" srcId="{40AD56A0-52B1-4395-8837-42B25B3F65A3}" destId="{15BDE3DE-9C70-494E-AE14-3E9172FB077D}" srcOrd="1" destOrd="0" presId="urn:microsoft.com/office/officeart/2005/8/layout/lProcess2"/>
    <dgm:cxn modelId="{DDCD2132-6757-4F99-881F-05DC73069AE6}" type="presOf" srcId="{FABE3137-E282-4627-8074-CDCE60C40566}" destId="{E77486D3-F917-4D0E-867F-AB2DE76F4903}" srcOrd="0" destOrd="0" presId="urn:microsoft.com/office/officeart/2005/8/layout/lProcess2"/>
    <dgm:cxn modelId="{DFF15134-6126-493F-919D-AE4A127EEBEE}" srcId="{FABE3137-E282-4627-8074-CDCE60C40566}" destId="{F0700222-7E6A-4C12-AF9D-A43D32FBE23E}" srcOrd="2" destOrd="0" parTransId="{9737057F-4475-4352-A767-CF3E6E15A0D8}" sibTransId="{B1F47B05-D101-422F-A304-46A8550B70F1}"/>
    <dgm:cxn modelId="{1CCDF135-6B77-4B2F-A3EB-9E97A9691630}" srcId="{40AD56A0-52B1-4395-8837-42B25B3F65A3}" destId="{93234F9D-32E3-4B67-901B-D29016C026D4}" srcOrd="1" destOrd="0" parTransId="{F6DCF1BB-213A-4761-BFFB-B5D15A2D77C7}" sibTransId="{91A39747-F13E-4C8C-8421-6ADADE91FCE0}"/>
    <dgm:cxn modelId="{A254B336-93F7-424A-B92D-461CA5C80F8A}" type="presOf" srcId="{40AD56A0-52B1-4395-8837-42B25B3F65A3}" destId="{5EFF94A2-6886-4963-8636-9F929D3545F2}" srcOrd="0" destOrd="0" presId="urn:microsoft.com/office/officeart/2005/8/layout/lProcess2"/>
    <dgm:cxn modelId="{89589847-29D4-46F6-9000-2CC6032C779D}" srcId="{25F68536-4570-48C6-BB17-0B300EB435D5}" destId="{EE5E6B1A-1C4B-4627-988B-6804424271E0}" srcOrd="0" destOrd="0" parTransId="{F774A64C-3641-48D4-97CA-A207A3897391}" sibTransId="{4DEE5312-EF89-48F0-9DB4-FC8DE6B32223}"/>
    <dgm:cxn modelId="{E1DE374C-5CCB-41CF-8AE1-174206184548}" type="presOf" srcId="{93234F9D-32E3-4B67-901B-D29016C026D4}" destId="{58E60506-250B-443E-B5B4-2B26C2B64354}" srcOrd="0" destOrd="0" presId="urn:microsoft.com/office/officeart/2005/8/layout/lProcess2"/>
    <dgm:cxn modelId="{55A6A44E-16E4-43C4-ACE7-CDC4A2AE70F9}" type="presOf" srcId="{EBEC3990-861D-4759-8176-C8AD54F091C0}" destId="{A672801B-24AB-47DE-8F6C-0F3B0EDD2943}" srcOrd="0" destOrd="0" presId="urn:microsoft.com/office/officeart/2005/8/layout/lProcess2"/>
    <dgm:cxn modelId="{E8AE7171-1E69-4ECD-9B1F-8DDB714FF2FE}" type="presOf" srcId="{F0700222-7E6A-4C12-AF9D-A43D32FBE23E}" destId="{113FDE73-E6AE-4F02-AE1E-120971ABE46E}" srcOrd="1" destOrd="0" presId="urn:microsoft.com/office/officeart/2005/8/layout/lProcess2"/>
    <dgm:cxn modelId="{A522C153-5374-417C-AAC9-D06325262483}" type="presOf" srcId="{F65AFEF5-4308-433A-968C-18978029C63E}" destId="{941B98A4-A6F0-4586-92D1-7D4B643F3244}" srcOrd="0" destOrd="0" presId="urn:microsoft.com/office/officeart/2005/8/layout/lProcess2"/>
    <dgm:cxn modelId="{87EFDE76-929E-4B22-ACE8-8D38841ADFE7}" srcId="{25F68536-4570-48C6-BB17-0B300EB435D5}" destId="{F65AFEF5-4308-433A-968C-18978029C63E}" srcOrd="2" destOrd="0" parTransId="{6D36EB11-AF23-4562-9B4F-160F3B1F0DF0}" sibTransId="{B48D67EF-A4A7-4955-996B-96A196EAB971}"/>
    <dgm:cxn modelId="{82BC8A7A-6AC0-4A58-9C43-01871E661A66}" type="presOf" srcId="{A44B838D-91F9-489A-B05B-5D2EB49EE7A4}" destId="{F90B2262-775A-46D8-A251-085A8DAACCED}" srcOrd="0" destOrd="0" presId="urn:microsoft.com/office/officeart/2005/8/layout/lProcess2"/>
    <dgm:cxn modelId="{DACA7E7B-28B0-4287-BF04-DE651A3AC393}" srcId="{25F68536-4570-48C6-BB17-0B300EB435D5}" destId="{FFD4A39F-6E63-4CDF-AEAE-01CEB116896E}" srcOrd="1" destOrd="0" parTransId="{4D7CD676-56E8-4722-950C-9723922FD276}" sibTransId="{2F566AB0-D3C1-4141-9E5C-F0E1BA2B2F76}"/>
    <dgm:cxn modelId="{F652A490-E3A6-4F9E-BF46-CC12C0485C4B}" srcId="{40AD56A0-52B1-4395-8837-42B25B3F65A3}" destId="{A44B838D-91F9-489A-B05B-5D2EB49EE7A4}" srcOrd="0" destOrd="0" parTransId="{44A46321-0514-496E-B1F7-8FBA4B06BCD1}" sibTransId="{6CC7D530-C16F-4D58-8B05-F332A57219B0}"/>
    <dgm:cxn modelId="{FEC7619E-2D0F-45A0-A526-CCFE7B95AAF5}" srcId="{25F68536-4570-48C6-BB17-0B300EB435D5}" destId="{EBEC3990-861D-4759-8176-C8AD54F091C0}" srcOrd="3" destOrd="0" parTransId="{4DA84659-7FF2-42AD-805A-AD7FF3DEC696}" sibTransId="{20AFBF63-DF3B-4973-84C8-8A6E80ED48D2}"/>
    <dgm:cxn modelId="{A23D0AA3-109B-40E2-A39C-E03751E03CCF}" type="presOf" srcId="{134A6F47-C996-42E7-A8D5-2DF87C1D79F1}" destId="{1E7CB04E-DF15-4549-BBB2-8D78B858DC90}" srcOrd="0" destOrd="0" presId="urn:microsoft.com/office/officeart/2005/8/layout/lProcess2"/>
    <dgm:cxn modelId="{25A5CCA3-72A4-45FA-B852-A11A3C7FAAAD}" srcId="{F0700222-7E6A-4C12-AF9D-A43D32FBE23E}" destId="{134A6F47-C996-42E7-A8D5-2DF87C1D79F1}" srcOrd="0" destOrd="0" parTransId="{E844236C-BD12-4DF9-85CF-A30C12890601}" sibTransId="{7EFB7D16-47A3-48DB-8350-365CC8E532BD}"/>
    <dgm:cxn modelId="{952AB7B5-5A1E-430A-932C-9F9C86861648}" srcId="{FABE3137-E282-4627-8074-CDCE60C40566}" destId="{25F68536-4570-48C6-BB17-0B300EB435D5}" srcOrd="3" destOrd="0" parTransId="{49C70B88-74DB-4B75-914F-1B8230ED78E3}" sibTransId="{491556FA-0453-4158-A9CB-2676B37E1097}"/>
    <dgm:cxn modelId="{7682CEBD-D055-4C23-BA22-D106A9B97A3F}" type="presOf" srcId="{1A1C2D85-8633-411D-8C79-C5A8ECEA3895}" destId="{389239D3-DC3C-4780-B7E8-9F98F95EA4F1}" srcOrd="0" destOrd="0" presId="urn:microsoft.com/office/officeart/2005/8/layout/lProcess2"/>
    <dgm:cxn modelId="{10F861CF-CD2D-43D2-A2C6-E0EB8E96C094}" srcId="{F0700222-7E6A-4C12-AF9D-A43D32FBE23E}" destId="{16BDA32F-895C-4B0F-BBCA-C279AF5D30F9}" srcOrd="1" destOrd="0" parTransId="{7F0A7302-51F2-4E7B-BA88-084CC372B811}" sibTransId="{DB63B29E-CF1D-419E-9C64-440DD32AEAEF}"/>
    <dgm:cxn modelId="{3960C8D9-2F67-453B-B35C-48CC4556C2DE}" type="presOf" srcId="{25F68536-4570-48C6-BB17-0B300EB435D5}" destId="{959CE366-F0CB-4E59-8354-6D5C16C6FF85}" srcOrd="0" destOrd="0" presId="urn:microsoft.com/office/officeart/2005/8/layout/lProcess2"/>
    <dgm:cxn modelId="{06AE8EDA-1C26-4015-892D-93C8F58EA169}" type="presOf" srcId="{9283A251-6A59-4F5B-BA5C-F6FCBCAFE92A}" destId="{3CCB18A8-A9B5-425A-A2CA-53E65F665369}" srcOrd="0" destOrd="0" presId="urn:microsoft.com/office/officeart/2005/8/layout/lProcess2"/>
    <dgm:cxn modelId="{2C7234DF-12D1-4EA7-A5FB-E9F3C31C856B}" type="presOf" srcId="{16BDA32F-895C-4B0F-BBCA-C279AF5D30F9}" destId="{54D2B289-37D8-4189-97B4-2849C99E9C29}" srcOrd="0" destOrd="0" presId="urn:microsoft.com/office/officeart/2005/8/layout/lProcess2"/>
    <dgm:cxn modelId="{00B9CBED-DF98-4DAD-B166-3020E18FC672}" srcId="{9283A251-6A59-4F5B-BA5C-F6FCBCAFE92A}" destId="{1A1C2D85-8633-411D-8C79-C5A8ECEA3895}" srcOrd="0" destOrd="0" parTransId="{FEC2A3AA-4F4D-40DC-94E8-176B4BEA5112}" sibTransId="{F48F3AD6-22E1-4F9F-AC3A-914C644AE61C}"/>
    <dgm:cxn modelId="{96568EF1-ABBF-4435-9EDC-643B0132CE26}" srcId="{FABE3137-E282-4627-8074-CDCE60C40566}" destId="{9283A251-6A59-4F5B-BA5C-F6FCBCAFE92A}" srcOrd="1" destOrd="0" parTransId="{8059A8E5-68FD-4722-B289-65EC61582BF5}" sibTransId="{BEA77C71-9B14-4E91-911E-FC0F489CE462}"/>
    <dgm:cxn modelId="{95F6F9FA-6CAD-48CA-A7C8-DCD902500678}" type="presOf" srcId="{EE5E6B1A-1C4B-4627-988B-6804424271E0}" destId="{D6A204B6-EE08-4E69-9669-B684B6CB21E7}" srcOrd="0" destOrd="0" presId="urn:microsoft.com/office/officeart/2005/8/layout/lProcess2"/>
    <dgm:cxn modelId="{517E7B92-BD12-42C9-9B40-CAFFCCCFE732}" type="presParOf" srcId="{E77486D3-F917-4D0E-867F-AB2DE76F4903}" destId="{191039A5-BB1B-4DF0-A6DE-9A766C97DF15}" srcOrd="0" destOrd="0" presId="urn:microsoft.com/office/officeart/2005/8/layout/lProcess2"/>
    <dgm:cxn modelId="{4462FC0C-C055-446A-A05F-9B82E81542A4}" type="presParOf" srcId="{191039A5-BB1B-4DF0-A6DE-9A766C97DF15}" destId="{5EFF94A2-6886-4963-8636-9F929D3545F2}" srcOrd="0" destOrd="0" presId="urn:microsoft.com/office/officeart/2005/8/layout/lProcess2"/>
    <dgm:cxn modelId="{A9E1C45C-B314-48ED-95B7-BBB80D3DF6E4}" type="presParOf" srcId="{191039A5-BB1B-4DF0-A6DE-9A766C97DF15}" destId="{15BDE3DE-9C70-494E-AE14-3E9172FB077D}" srcOrd="1" destOrd="0" presId="urn:microsoft.com/office/officeart/2005/8/layout/lProcess2"/>
    <dgm:cxn modelId="{FA125718-80A6-41BA-842A-EF50B6A51D28}" type="presParOf" srcId="{191039A5-BB1B-4DF0-A6DE-9A766C97DF15}" destId="{31781000-BEB3-4F87-844A-1A117CF2B03F}" srcOrd="2" destOrd="0" presId="urn:microsoft.com/office/officeart/2005/8/layout/lProcess2"/>
    <dgm:cxn modelId="{F4C8259B-E1F7-43F4-83CC-877115C7F789}" type="presParOf" srcId="{31781000-BEB3-4F87-844A-1A117CF2B03F}" destId="{568A2932-7B76-44D5-98E3-343A5631774C}" srcOrd="0" destOrd="0" presId="urn:microsoft.com/office/officeart/2005/8/layout/lProcess2"/>
    <dgm:cxn modelId="{46C54D24-3288-4D1E-90AC-61166A329AB5}" type="presParOf" srcId="{568A2932-7B76-44D5-98E3-343A5631774C}" destId="{F90B2262-775A-46D8-A251-085A8DAACCED}" srcOrd="0" destOrd="0" presId="urn:microsoft.com/office/officeart/2005/8/layout/lProcess2"/>
    <dgm:cxn modelId="{92410965-8383-48F9-A7DF-FA36D47787EF}" type="presParOf" srcId="{568A2932-7B76-44D5-98E3-343A5631774C}" destId="{51CCE90F-CF43-4398-9D91-133C779E8BC0}" srcOrd="1" destOrd="0" presId="urn:microsoft.com/office/officeart/2005/8/layout/lProcess2"/>
    <dgm:cxn modelId="{CCFF115A-71AC-4126-8C5B-C4FDCB015E12}" type="presParOf" srcId="{568A2932-7B76-44D5-98E3-343A5631774C}" destId="{58E60506-250B-443E-B5B4-2B26C2B64354}" srcOrd="2" destOrd="0" presId="urn:microsoft.com/office/officeart/2005/8/layout/lProcess2"/>
    <dgm:cxn modelId="{BC2CE904-AC59-4299-A8E9-8073BBCBB3A1}" type="presParOf" srcId="{E77486D3-F917-4D0E-867F-AB2DE76F4903}" destId="{FF6BBACD-0112-4B4A-941E-D53982351AD4}" srcOrd="1" destOrd="0" presId="urn:microsoft.com/office/officeart/2005/8/layout/lProcess2"/>
    <dgm:cxn modelId="{CD4BE14F-0B72-4B78-A8EF-8025411FC2E0}" type="presParOf" srcId="{E77486D3-F917-4D0E-867F-AB2DE76F4903}" destId="{029D8ED2-31E0-436E-BCB4-76C5BBFB3E14}" srcOrd="2" destOrd="0" presId="urn:microsoft.com/office/officeart/2005/8/layout/lProcess2"/>
    <dgm:cxn modelId="{A7D505C7-4472-49A3-80A3-8C328101679B}" type="presParOf" srcId="{029D8ED2-31E0-436E-BCB4-76C5BBFB3E14}" destId="{3CCB18A8-A9B5-425A-A2CA-53E65F665369}" srcOrd="0" destOrd="0" presId="urn:microsoft.com/office/officeart/2005/8/layout/lProcess2"/>
    <dgm:cxn modelId="{49626BC5-1530-465B-ACAC-44C51D60FDC9}" type="presParOf" srcId="{029D8ED2-31E0-436E-BCB4-76C5BBFB3E14}" destId="{4D9160A9-F897-40D5-BE93-E6C34BBFAF88}" srcOrd="1" destOrd="0" presId="urn:microsoft.com/office/officeart/2005/8/layout/lProcess2"/>
    <dgm:cxn modelId="{D49AF8AD-22CB-4486-A1E4-49A887E355C9}" type="presParOf" srcId="{029D8ED2-31E0-436E-BCB4-76C5BBFB3E14}" destId="{7C67D9A4-6262-4CE1-9B5B-5E79949CCEB0}" srcOrd="2" destOrd="0" presId="urn:microsoft.com/office/officeart/2005/8/layout/lProcess2"/>
    <dgm:cxn modelId="{EDF9369E-02C0-4418-AF10-B86537ADBBBC}" type="presParOf" srcId="{7C67D9A4-6262-4CE1-9B5B-5E79949CCEB0}" destId="{72BE4AEE-E1D6-4196-8671-B425841241EC}" srcOrd="0" destOrd="0" presId="urn:microsoft.com/office/officeart/2005/8/layout/lProcess2"/>
    <dgm:cxn modelId="{49407949-F226-4297-AF73-C751162ACC62}" type="presParOf" srcId="{72BE4AEE-E1D6-4196-8671-B425841241EC}" destId="{389239D3-DC3C-4780-B7E8-9F98F95EA4F1}" srcOrd="0" destOrd="0" presId="urn:microsoft.com/office/officeart/2005/8/layout/lProcess2"/>
    <dgm:cxn modelId="{60E9A562-A760-470E-B637-C016226243A7}" type="presParOf" srcId="{E77486D3-F917-4D0E-867F-AB2DE76F4903}" destId="{8D15DC91-410B-4794-A5C2-79A7F802EFED}" srcOrd="3" destOrd="0" presId="urn:microsoft.com/office/officeart/2005/8/layout/lProcess2"/>
    <dgm:cxn modelId="{22504B9D-8998-44A4-894F-93BA910C73BC}" type="presParOf" srcId="{E77486D3-F917-4D0E-867F-AB2DE76F4903}" destId="{F8B79BAD-3985-478F-8AB7-63DD47D92288}" srcOrd="4" destOrd="0" presId="urn:microsoft.com/office/officeart/2005/8/layout/lProcess2"/>
    <dgm:cxn modelId="{1E0C695F-8213-4BF2-9C9B-F6ADEFDE482F}" type="presParOf" srcId="{F8B79BAD-3985-478F-8AB7-63DD47D92288}" destId="{00C91692-C218-4234-B276-CFEAAAC71CDF}" srcOrd="0" destOrd="0" presId="urn:microsoft.com/office/officeart/2005/8/layout/lProcess2"/>
    <dgm:cxn modelId="{C156421B-19DC-45F4-A03B-A3995A1CEBBA}" type="presParOf" srcId="{F8B79BAD-3985-478F-8AB7-63DD47D92288}" destId="{113FDE73-E6AE-4F02-AE1E-120971ABE46E}" srcOrd="1" destOrd="0" presId="urn:microsoft.com/office/officeart/2005/8/layout/lProcess2"/>
    <dgm:cxn modelId="{E130E4C2-80D8-41D3-8989-0D7D89944DEF}" type="presParOf" srcId="{F8B79BAD-3985-478F-8AB7-63DD47D92288}" destId="{67A3246A-FEF5-4D41-B3E0-7D5B59BE7DDD}" srcOrd="2" destOrd="0" presId="urn:microsoft.com/office/officeart/2005/8/layout/lProcess2"/>
    <dgm:cxn modelId="{A30238E4-2B1A-402C-A78D-0AE377B73C9B}" type="presParOf" srcId="{67A3246A-FEF5-4D41-B3E0-7D5B59BE7DDD}" destId="{88D76355-C153-418E-913F-F9F35A9C8979}" srcOrd="0" destOrd="0" presId="urn:microsoft.com/office/officeart/2005/8/layout/lProcess2"/>
    <dgm:cxn modelId="{A510155C-6659-4067-8A6C-3D74FB8464CE}" type="presParOf" srcId="{88D76355-C153-418E-913F-F9F35A9C8979}" destId="{1E7CB04E-DF15-4549-BBB2-8D78B858DC90}" srcOrd="0" destOrd="0" presId="urn:microsoft.com/office/officeart/2005/8/layout/lProcess2"/>
    <dgm:cxn modelId="{DB2C7B10-B5DE-4D47-9FE9-52D116F809FC}" type="presParOf" srcId="{88D76355-C153-418E-913F-F9F35A9C8979}" destId="{62DBF859-2324-445D-BD68-45721237440A}" srcOrd="1" destOrd="0" presId="urn:microsoft.com/office/officeart/2005/8/layout/lProcess2"/>
    <dgm:cxn modelId="{7F3CDFBD-6188-4D77-B4C0-2E7620E45AC1}" type="presParOf" srcId="{88D76355-C153-418E-913F-F9F35A9C8979}" destId="{54D2B289-37D8-4189-97B4-2849C99E9C29}" srcOrd="2" destOrd="0" presId="urn:microsoft.com/office/officeart/2005/8/layout/lProcess2"/>
    <dgm:cxn modelId="{D19A4132-E944-4F12-ACB0-E46FEC349D14}" type="presParOf" srcId="{E77486D3-F917-4D0E-867F-AB2DE76F4903}" destId="{31E458D6-5C77-46E6-A903-8FFDF526608A}" srcOrd="5" destOrd="0" presId="urn:microsoft.com/office/officeart/2005/8/layout/lProcess2"/>
    <dgm:cxn modelId="{162424D1-0CF3-47B2-A96D-6CEC9C1193DC}" type="presParOf" srcId="{E77486D3-F917-4D0E-867F-AB2DE76F4903}" destId="{EF30BF09-4E18-4189-B31F-DE03995713B1}" srcOrd="6" destOrd="0" presId="urn:microsoft.com/office/officeart/2005/8/layout/lProcess2"/>
    <dgm:cxn modelId="{8447F14C-0890-4BBE-B8CD-23F3F2ACBF92}" type="presParOf" srcId="{EF30BF09-4E18-4189-B31F-DE03995713B1}" destId="{959CE366-F0CB-4E59-8354-6D5C16C6FF85}" srcOrd="0" destOrd="0" presId="urn:microsoft.com/office/officeart/2005/8/layout/lProcess2"/>
    <dgm:cxn modelId="{758AC0CD-57FA-4C7C-80B2-42E2577AF876}" type="presParOf" srcId="{EF30BF09-4E18-4189-B31F-DE03995713B1}" destId="{83FFBE3E-0FB9-4FB5-82D8-C041AA4E9DA2}" srcOrd="1" destOrd="0" presId="urn:microsoft.com/office/officeart/2005/8/layout/lProcess2"/>
    <dgm:cxn modelId="{869E658D-21C2-4402-A69E-6D32B807BEB3}" type="presParOf" srcId="{EF30BF09-4E18-4189-B31F-DE03995713B1}" destId="{9EDEE449-F236-4BD1-9F00-11636CBC5DD1}" srcOrd="2" destOrd="0" presId="urn:microsoft.com/office/officeart/2005/8/layout/lProcess2"/>
    <dgm:cxn modelId="{48505138-D6F3-4253-9F14-3DB8EFEF34D2}" type="presParOf" srcId="{9EDEE449-F236-4BD1-9F00-11636CBC5DD1}" destId="{100E1746-60F2-438A-974F-EE14FD01B1F0}" srcOrd="0" destOrd="0" presId="urn:microsoft.com/office/officeart/2005/8/layout/lProcess2"/>
    <dgm:cxn modelId="{31A71359-8320-4BE9-8792-147F070C11F9}" type="presParOf" srcId="{100E1746-60F2-438A-974F-EE14FD01B1F0}" destId="{D6A204B6-EE08-4E69-9669-B684B6CB21E7}" srcOrd="0" destOrd="0" presId="urn:microsoft.com/office/officeart/2005/8/layout/lProcess2"/>
    <dgm:cxn modelId="{A16A1B90-83CF-4550-9950-52DDDDC008E6}" type="presParOf" srcId="{100E1746-60F2-438A-974F-EE14FD01B1F0}" destId="{99220DFF-09B3-4EAA-8F6B-7F68EC408517}" srcOrd="1" destOrd="0" presId="urn:microsoft.com/office/officeart/2005/8/layout/lProcess2"/>
    <dgm:cxn modelId="{4E19D7EC-F3D9-4943-AD64-2B518988B4F3}" type="presParOf" srcId="{100E1746-60F2-438A-974F-EE14FD01B1F0}" destId="{E34AA1BF-4C5B-4721-9D7C-DF50F872DE30}" srcOrd="2" destOrd="0" presId="urn:microsoft.com/office/officeart/2005/8/layout/lProcess2"/>
    <dgm:cxn modelId="{718F5923-6B42-49B8-8A5D-82BB1608FDE5}" type="presParOf" srcId="{100E1746-60F2-438A-974F-EE14FD01B1F0}" destId="{5CE57266-2E4A-4555-B3F5-CF603DF8643B}" srcOrd="3" destOrd="0" presId="urn:microsoft.com/office/officeart/2005/8/layout/lProcess2"/>
    <dgm:cxn modelId="{62A661AB-F282-4578-9DD1-01D5552CEE4A}" type="presParOf" srcId="{100E1746-60F2-438A-974F-EE14FD01B1F0}" destId="{941B98A4-A6F0-4586-92D1-7D4B643F3244}" srcOrd="4" destOrd="0" presId="urn:microsoft.com/office/officeart/2005/8/layout/lProcess2"/>
    <dgm:cxn modelId="{38D12744-336E-41A6-B8FB-4A9B9C9D9E31}" type="presParOf" srcId="{100E1746-60F2-438A-974F-EE14FD01B1F0}" destId="{8D2EA636-3CA2-4714-A1C8-C557235CC190}" srcOrd="5" destOrd="0" presId="urn:microsoft.com/office/officeart/2005/8/layout/lProcess2"/>
    <dgm:cxn modelId="{E12E9A9F-CCB7-4562-A131-8FB163FAB23A}" type="presParOf" srcId="{100E1746-60F2-438A-974F-EE14FD01B1F0}" destId="{A672801B-24AB-47DE-8F6C-0F3B0EDD2943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9E7970-D320-4D56-96CA-E3D4E9C92818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D1AE855-1B2E-487B-B84B-CAE66867B96C}">
      <dgm:prSet/>
      <dgm:spPr/>
      <dgm:t>
        <a:bodyPr/>
        <a:lstStyle/>
        <a:p>
          <a:pPr rtl="0"/>
          <a:r>
            <a:rPr lang="en-US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Energy Efficiency Evaluation Typical Assessments</a:t>
          </a:r>
          <a:endParaRPr lang="en-US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4031238-32D4-4AE0-B327-087E477A8F62}" type="parTrans" cxnId="{39673D72-6489-4467-A9F4-8B277ED07446}">
      <dgm:prSet/>
      <dgm:spPr/>
      <dgm:t>
        <a:bodyPr/>
        <a:lstStyle/>
        <a:p>
          <a:endParaRPr lang="en-US"/>
        </a:p>
      </dgm:t>
    </dgm:pt>
    <dgm:pt modelId="{CA3E25E1-B8AD-482D-A34C-CAC2251268C2}" type="sibTrans" cxnId="{39673D72-6489-4467-A9F4-8B277ED07446}">
      <dgm:prSet/>
      <dgm:spPr/>
      <dgm:t>
        <a:bodyPr/>
        <a:lstStyle/>
        <a:p>
          <a:endParaRPr lang="en-US"/>
        </a:p>
      </dgm:t>
    </dgm:pt>
    <dgm:pt modelId="{A0188932-6175-4DF1-AB46-88903F8DD7B8}">
      <dgm:prSet/>
      <dgm:spPr/>
      <dgm:t>
        <a:bodyPr/>
        <a:lstStyle/>
        <a:p>
          <a:pPr rtl="0"/>
          <a:r>
            <a:rPr lang="en-US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Annual Energy Savings (kWh, </a:t>
          </a:r>
          <a:r>
            <a:rPr lang="en-US" b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ccf</a:t>
          </a:r>
          <a:r>
            <a:rPr lang="en-US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)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E2A6922-FBDA-4BE8-9FBC-FD0598F9D152}" type="parTrans" cxnId="{CE8F22BB-E987-49F1-A0DD-7E39F9102410}">
      <dgm:prSet/>
      <dgm:spPr/>
      <dgm:t>
        <a:bodyPr/>
        <a:lstStyle/>
        <a:p>
          <a:endParaRPr lang="en-US"/>
        </a:p>
      </dgm:t>
    </dgm:pt>
    <dgm:pt modelId="{50431CDA-D4A4-4CCC-BFFC-20C93032B81D}" type="sibTrans" cxnId="{CE8F22BB-E987-49F1-A0DD-7E39F9102410}">
      <dgm:prSet/>
      <dgm:spPr/>
      <dgm:t>
        <a:bodyPr/>
        <a:lstStyle/>
        <a:p>
          <a:endParaRPr lang="en-US"/>
        </a:p>
      </dgm:t>
    </dgm:pt>
    <dgm:pt modelId="{1C92D46D-3EC9-403E-8A10-2B7EC0130F63}">
      <dgm:prSet/>
      <dgm:spPr/>
      <dgm:t>
        <a:bodyPr/>
        <a:lstStyle/>
        <a:p>
          <a:pPr rtl="0"/>
          <a:r>
            <a:rPr lang="en-US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Demand Reduction (kW)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1B695C3-1DF1-4C54-945A-EAC657B76B5A}" type="parTrans" cxnId="{D1F104B5-5F5D-4743-80F5-4312C87F4B7E}">
      <dgm:prSet/>
      <dgm:spPr/>
      <dgm:t>
        <a:bodyPr/>
        <a:lstStyle/>
        <a:p>
          <a:endParaRPr lang="en-US"/>
        </a:p>
      </dgm:t>
    </dgm:pt>
    <dgm:pt modelId="{0E6AEDC3-F4BA-438F-9FFC-39ABB649E0AC}" type="sibTrans" cxnId="{D1F104B5-5F5D-4743-80F5-4312C87F4B7E}">
      <dgm:prSet/>
      <dgm:spPr/>
      <dgm:t>
        <a:bodyPr/>
        <a:lstStyle/>
        <a:p>
          <a:endParaRPr lang="en-US"/>
        </a:p>
      </dgm:t>
    </dgm:pt>
    <dgm:pt modelId="{882D526B-EF6B-4568-8972-48224035C88A}">
      <dgm:prSet/>
      <dgm:spPr/>
      <dgm:t>
        <a:bodyPr/>
        <a:lstStyle/>
        <a:p>
          <a:pPr rtl="0"/>
          <a:r>
            <a:rPr lang="en-US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Measure-Level Savings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B135843-A653-40F6-9DFC-B83FA4BF2239}" type="parTrans" cxnId="{26CFDAFD-BA02-4456-B785-8CCCF5FF05F5}">
      <dgm:prSet/>
      <dgm:spPr/>
      <dgm:t>
        <a:bodyPr/>
        <a:lstStyle/>
        <a:p>
          <a:endParaRPr lang="en-US"/>
        </a:p>
      </dgm:t>
    </dgm:pt>
    <dgm:pt modelId="{06675660-4182-4583-BA5F-CD8EF3FE4EFF}" type="sibTrans" cxnId="{26CFDAFD-BA02-4456-B785-8CCCF5FF05F5}">
      <dgm:prSet/>
      <dgm:spPr/>
      <dgm:t>
        <a:bodyPr/>
        <a:lstStyle/>
        <a:p>
          <a:endParaRPr lang="en-US"/>
        </a:p>
      </dgm:t>
    </dgm:pt>
    <dgm:pt modelId="{12512EE1-55B3-414C-9096-75CE7B36D099}">
      <dgm:prSet/>
      <dgm:spPr/>
      <dgm:t>
        <a:bodyPr/>
        <a:lstStyle/>
        <a:p>
          <a:pPr rtl="0"/>
          <a:r>
            <a:rPr lang="en-US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Cost-Effectiveness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6C49FFD-C835-4818-85EF-EE88F1F995C7}" type="parTrans" cxnId="{532F74CF-DA0C-474B-831F-1B6E7F08F2B9}">
      <dgm:prSet/>
      <dgm:spPr/>
      <dgm:t>
        <a:bodyPr/>
        <a:lstStyle/>
        <a:p>
          <a:endParaRPr lang="en-US"/>
        </a:p>
      </dgm:t>
    </dgm:pt>
    <dgm:pt modelId="{390FEA4E-3154-4277-A9FD-1DEC3E9E54FF}" type="sibTrans" cxnId="{532F74CF-DA0C-474B-831F-1B6E7F08F2B9}">
      <dgm:prSet/>
      <dgm:spPr/>
      <dgm:t>
        <a:bodyPr/>
        <a:lstStyle/>
        <a:p>
          <a:endParaRPr lang="en-US"/>
        </a:p>
      </dgm:t>
    </dgm:pt>
    <dgm:pt modelId="{CC11DE2D-0F99-4224-A510-5D5E2F3863BE}">
      <dgm:prSet/>
      <dgm:spPr/>
      <dgm:t>
        <a:bodyPr/>
        <a:lstStyle/>
        <a:p>
          <a:pPr rtl="0"/>
          <a:r>
            <a:rPr lang="en-US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Additional Impacts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66313C7-A254-4FA8-BB2E-EEAD71E1A918}" type="parTrans" cxnId="{2DDF19F0-926C-453F-A49F-E2F7AB1CE265}">
      <dgm:prSet/>
      <dgm:spPr/>
      <dgm:t>
        <a:bodyPr/>
        <a:lstStyle/>
        <a:p>
          <a:endParaRPr lang="en-US"/>
        </a:p>
      </dgm:t>
    </dgm:pt>
    <dgm:pt modelId="{75CC3987-D22D-4EC6-854C-41E0D2F2E400}" type="sibTrans" cxnId="{2DDF19F0-926C-453F-A49F-E2F7AB1CE265}">
      <dgm:prSet/>
      <dgm:spPr/>
      <dgm:t>
        <a:bodyPr/>
        <a:lstStyle/>
        <a:p>
          <a:endParaRPr lang="en-US"/>
        </a:p>
      </dgm:t>
    </dgm:pt>
    <dgm:pt modelId="{71A6DC7D-18B4-444C-8990-98CC149B97BA}">
      <dgm:prSet/>
      <dgm:spPr/>
      <dgm:t>
        <a:bodyPr/>
        <a:lstStyle/>
        <a:p>
          <a:pPr rtl="0"/>
          <a:r>
            <a:rPr lang="en-US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Environmental Impacts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513C302-004E-49C1-A6AD-CD80C176761D}" type="parTrans" cxnId="{809DDFF4-B74B-4B71-A388-8F9CE036B144}">
      <dgm:prSet/>
      <dgm:spPr/>
      <dgm:t>
        <a:bodyPr/>
        <a:lstStyle/>
        <a:p>
          <a:endParaRPr lang="en-US"/>
        </a:p>
      </dgm:t>
    </dgm:pt>
    <dgm:pt modelId="{537D4AB0-44CB-48B4-A000-E250CAD412E5}" type="sibTrans" cxnId="{809DDFF4-B74B-4B71-A388-8F9CE036B144}">
      <dgm:prSet/>
      <dgm:spPr/>
      <dgm:t>
        <a:bodyPr/>
        <a:lstStyle/>
        <a:p>
          <a:endParaRPr lang="en-US"/>
        </a:p>
      </dgm:t>
    </dgm:pt>
    <dgm:pt modelId="{3962346C-3DF3-441C-8CF5-21F1EEF65FDC}">
      <dgm:prSet/>
      <dgm:spPr/>
      <dgm:t>
        <a:bodyPr/>
        <a:lstStyle/>
        <a:p>
          <a:pPr rtl="0"/>
          <a:r>
            <a:rPr lang="en-US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Economic Impacts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F53D49C-2040-478F-84DB-7FF728A662D6}" type="parTrans" cxnId="{55DD5458-9AA6-4000-8117-0114ADAA14C3}">
      <dgm:prSet/>
      <dgm:spPr/>
      <dgm:t>
        <a:bodyPr/>
        <a:lstStyle/>
        <a:p>
          <a:endParaRPr lang="en-US"/>
        </a:p>
      </dgm:t>
    </dgm:pt>
    <dgm:pt modelId="{9AE814DF-3A12-493E-8C9F-A2DC0707DBF9}" type="sibTrans" cxnId="{55DD5458-9AA6-4000-8117-0114ADAA14C3}">
      <dgm:prSet/>
      <dgm:spPr/>
      <dgm:t>
        <a:bodyPr/>
        <a:lstStyle/>
        <a:p>
          <a:endParaRPr lang="en-US"/>
        </a:p>
      </dgm:t>
    </dgm:pt>
    <dgm:pt modelId="{74C36BC5-9E0D-4F42-9F94-FB189C487696}">
      <dgm:prSet/>
      <dgm:spPr/>
      <dgm:t>
        <a:bodyPr/>
        <a:lstStyle/>
        <a:p>
          <a:pPr rtl="0"/>
          <a:r>
            <a:rPr lang="en-US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Comfort Impacts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C5CBD91-CC15-457F-BEE7-981FA537EBD8}" type="parTrans" cxnId="{AB34EF39-F0F5-43AD-8B40-BA89650DACC4}">
      <dgm:prSet/>
      <dgm:spPr/>
      <dgm:t>
        <a:bodyPr/>
        <a:lstStyle/>
        <a:p>
          <a:endParaRPr lang="en-US"/>
        </a:p>
      </dgm:t>
    </dgm:pt>
    <dgm:pt modelId="{38986844-FF96-4818-8FFA-95A840834C17}" type="sibTrans" cxnId="{AB34EF39-F0F5-43AD-8B40-BA89650DACC4}">
      <dgm:prSet/>
      <dgm:spPr/>
      <dgm:t>
        <a:bodyPr/>
        <a:lstStyle/>
        <a:p>
          <a:endParaRPr lang="en-US"/>
        </a:p>
      </dgm:t>
    </dgm:pt>
    <dgm:pt modelId="{E2F25FA1-DECE-47B1-A220-46B2A0D84E4C}">
      <dgm:prSet/>
      <dgm:spPr/>
      <dgm:t>
        <a:bodyPr/>
        <a:lstStyle/>
        <a:p>
          <a:pPr rtl="0"/>
          <a:r>
            <a:rPr lang="en-US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…and many more!!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5CA9F88-B5E1-41D2-B2C2-9C0F53BA6306}" type="parTrans" cxnId="{3204CA9C-C59E-4CDF-B5B9-087DD387D359}">
      <dgm:prSet/>
      <dgm:spPr/>
      <dgm:t>
        <a:bodyPr/>
        <a:lstStyle/>
        <a:p>
          <a:endParaRPr lang="en-US"/>
        </a:p>
      </dgm:t>
    </dgm:pt>
    <dgm:pt modelId="{A4BB2071-962C-469A-99AF-7EB10F9850AF}" type="sibTrans" cxnId="{3204CA9C-C59E-4CDF-B5B9-087DD387D359}">
      <dgm:prSet/>
      <dgm:spPr/>
      <dgm:t>
        <a:bodyPr/>
        <a:lstStyle/>
        <a:p>
          <a:endParaRPr lang="en-US"/>
        </a:p>
      </dgm:t>
    </dgm:pt>
    <dgm:pt modelId="{F9E770E4-2724-423F-89E7-B62ACD800B2A}" type="pres">
      <dgm:prSet presAssocID="{9D9E7970-D320-4D56-96CA-E3D4E9C92818}" presName="Name0" presStyleCnt="0">
        <dgm:presLayoutVars>
          <dgm:dir/>
          <dgm:animLvl val="lvl"/>
          <dgm:resizeHandles val="exact"/>
        </dgm:presLayoutVars>
      </dgm:prSet>
      <dgm:spPr/>
    </dgm:pt>
    <dgm:pt modelId="{9BA066EF-0D0B-4550-89E8-BFFF4FEA36A5}" type="pres">
      <dgm:prSet presAssocID="{3D1AE855-1B2E-487B-B84B-CAE66867B96C}" presName="linNode" presStyleCnt="0"/>
      <dgm:spPr/>
    </dgm:pt>
    <dgm:pt modelId="{168CF24A-0F7D-4B92-AC06-81CF7002793E}" type="pres">
      <dgm:prSet presAssocID="{3D1AE855-1B2E-487B-B84B-CAE66867B96C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DAEA6C2C-3ED8-472F-B903-30487F99234E}" type="pres">
      <dgm:prSet presAssocID="{3D1AE855-1B2E-487B-B84B-CAE66867B96C}" presName="descendantText" presStyleLbl="alignAccFollowNode1" presStyleIdx="0" presStyleCnt="2">
        <dgm:presLayoutVars>
          <dgm:bulletEnabled val="1"/>
        </dgm:presLayoutVars>
      </dgm:prSet>
      <dgm:spPr/>
    </dgm:pt>
    <dgm:pt modelId="{8357FF0E-45A7-44BD-9C44-1157D586AAB4}" type="pres">
      <dgm:prSet presAssocID="{CA3E25E1-B8AD-482D-A34C-CAC2251268C2}" presName="sp" presStyleCnt="0"/>
      <dgm:spPr/>
    </dgm:pt>
    <dgm:pt modelId="{BADDB114-29AC-435B-B191-209773399A58}" type="pres">
      <dgm:prSet presAssocID="{CC11DE2D-0F99-4224-A510-5D5E2F3863BE}" presName="linNode" presStyleCnt="0"/>
      <dgm:spPr/>
    </dgm:pt>
    <dgm:pt modelId="{F2F18ACF-1DA0-4E8B-BF5A-8FCF60A8790E}" type="pres">
      <dgm:prSet presAssocID="{CC11DE2D-0F99-4224-A510-5D5E2F3863BE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EE1EEBE0-44D0-4BEE-9890-F27F28304C36}" type="pres">
      <dgm:prSet presAssocID="{CC11DE2D-0F99-4224-A510-5D5E2F3863BE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3BB02E08-A096-4E6C-9A58-A283E0C2AE09}" type="presOf" srcId="{12512EE1-55B3-414C-9096-75CE7B36D099}" destId="{DAEA6C2C-3ED8-472F-B903-30487F99234E}" srcOrd="0" destOrd="3" presId="urn:microsoft.com/office/officeart/2005/8/layout/vList5"/>
    <dgm:cxn modelId="{AB34EF39-F0F5-43AD-8B40-BA89650DACC4}" srcId="{CC11DE2D-0F99-4224-A510-5D5E2F3863BE}" destId="{74C36BC5-9E0D-4F42-9F94-FB189C487696}" srcOrd="2" destOrd="0" parTransId="{0C5CBD91-CC15-457F-BEE7-981FA537EBD8}" sibTransId="{38986844-FF96-4818-8FFA-95A840834C17}"/>
    <dgm:cxn modelId="{AE497540-3654-4AD8-B87F-CDBF8C76AEED}" type="presOf" srcId="{CC11DE2D-0F99-4224-A510-5D5E2F3863BE}" destId="{F2F18ACF-1DA0-4E8B-BF5A-8FCF60A8790E}" srcOrd="0" destOrd="0" presId="urn:microsoft.com/office/officeart/2005/8/layout/vList5"/>
    <dgm:cxn modelId="{8B25B066-9F7E-4A01-8ABC-F1B0826C6FDE}" type="presOf" srcId="{882D526B-EF6B-4568-8972-48224035C88A}" destId="{DAEA6C2C-3ED8-472F-B903-30487F99234E}" srcOrd="0" destOrd="2" presId="urn:microsoft.com/office/officeart/2005/8/layout/vList5"/>
    <dgm:cxn modelId="{0165564C-D213-4BDA-A524-690F16A46998}" type="presOf" srcId="{3962346C-3DF3-441C-8CF5-21F1EEF65FDC}" destId="{EE1EEBE0-44D0-4BEE-9890-F27F28304C36}" srcOrd="0" destOrd="1" presId="urn:microsoft.com/office/officeart/2005/8/layout/vList5"/>
    <dgm:cxn modelId="{B2D4F54E-2536-4D11-BB78-D2E6B7467B7E}" type="presOf" srcId="{3D1AE855-1B2E-487B-B84B-CAE66867B96C}" destId="{168CF24A-0F7D-4B92-AC06-81CF7002793E}" srcOrd="0" destOrd="0" presId="urn:microsoft.com/office/officeart/2005/8/layout/vList5"/>
    <dgm:cxn modelId="{39673D72-6489-4467-A9F4-8B277ED07446}" srcId="{9D9E7970-D320-4D56-96CA-E3D4E9C92818}" destId="{3D1AE855-1B2E-487B-B84B-CAE66867B96C}" srcOrd="0" destOrd="0" parTransId="{B4031238-32D4-4AE0-B327-087E477A8F62}" sibTransId="{CA3E25E1-B8AD-482D-A34C-CAC2251268C2}"/>
    <dgm:cxn modelId="{55DD5458-9AA6-4000-8117-0114ADAA14C3}" srcId="{CC11DE2D-0F99-4224-A510-5D5E2F3863BE}" destId="{3962346C-3DF3-441C-8CF5-21F1EEF65FDC}" srcOrd="1" destOrd="0" parTransId="{5F53D49C-2040-478F-84DB-7FF728A662D6}" sibTransId="{9AE814DF-3A12-493E-8C9F-A2DC0707DBF9}"/>
    <dgm:cxn modelId="{7C98F29A-2D5B-4B35-B90A-0655359AC795}" type="presOf" srcId="{71A6DC7D-18B4-444C-8990-98CC149B97BA}" destId="{EE1EEBE0-44D0-4BEE-9890-F27F28304C36}" srcOrd="0" destOrd="0" presId="urn:microsoft.com/office/officeart/2005/8/layout/vList5"/>
    <dgm:cxn modelId="{3204CA9C-C59E-4CDF-B5B9-087DD387D359}" srcId="{CC11DE2D-0F99-4224-A510-5D5E2F3863BE}" destId="{E2F25FA1-DECE-47B1-A220-46B2A0D84E4C}" srcOrd="3" destOrd="0" parTransId="{95CA9F88-B5E1-41D2-B2C2-9C0F53BA6306}" sibTransId="{A4BB2071-962C-469A-99AF-7EB10F9850AF}"/>
    <dgm:cxn modelId="{D350C7AD-2305-49DE-AE8C-2EB845616E07}" type="presOf" srcId="{A0188932-6175-4DF1-AB46-88903F8DD7B8}" destId="{DAEA6C2C-3ED8-472F-B903-30487F99234E}" srcOrd="0" destOrd="0" presId="urn:microsoft.com/office/officeart/2005/8/layout/vList5"/>
    <dgm:cxn modelId="{D1F104B5-5F5D-4743-80F5-4312C87F4B7E}" srcId="{3D1AE855-1B2E-487B-B84B-CAE66867B96C}" destId="{1C92D46D-3EC9-403E-8A10-2B7EC0130F63}" srcOrd="1" destOrd="0" parTransId="{F1B695C3-1DF1-4C54-945A-EAC657B76B5A}" sibTransId="{0E6AEDC3-F4BA-438F-9FFC-39ABB649E0AC}"/>
    <dgm:cxn modelId="{CE8F22BB-E987-49F1-A0DD-7E39F9102410}" srcId="{3D1AE855-1B2E-487B-B84B-CAE66867B96C}" destId="{A0188932-6175-4DF1-AB46-88903F8DD7B8}" srcOrd="0" destOrd="0" parTransId="{CE2A6922-FBDA-4BE8-9FBC-FD0598F9D152}" sibTransId="{50431CDA-D4A4-4CCC-BFFC-20C93032B81D}"/>
    <dgm:cxn modelId="{0F9C39C2-689C-4A85-8351-5449FF9B464B}" type="presOf" srcId="{1C92D46D-3EC9-403E-8A10-2B7EC0130F63}" destId="{DAEA6C2C-3ED8-472F-B903-30487F99234E}" srcOrd="0" destOrd="1" presId="urn:microsoft.com/office/officeart/2005/8/layout/vList5"/>
    <dgm:cxn modelId="{532F74CF-DA0C-474B-831F-1B6E7F08F2B9}" srcId="{3D1AE855-1B2E-487B-B84B-CAE66867B96C}" destId="{12512EE1-55B3-414C-9096-75CE7B36D099}" srcOrd="3" destOrd="0" parTransId="{46C49FFD-C835-4818-85EF-EE88F1F995C7}" sibTransId="{390FEA4E-3154-4277-A9FD-1DEC3E9E54FF}"/>
    <dgm:cxn modelId="{97D03ED8-B0F5-4406-BA30-33CF854D306A}" type="presOf" srcId="{74C36BC5-9E0D-4F42-9F94-FB189C487696}" destId="{EE1EEBE0-44D0-4BEE-9890-F27F28304C36}" srcOrd="0" destOrd="2" presId="urn:microsoft.com/office/officeart/2005/8/layout/vList5"/>
    <dgm:cxn modelId="{C5B234DF-2D62-42BA-87DD-459927BBA573}" type="presOf" srcId="{E2F25FA1-DECE-47B1-A220-46B2A0D84E4C}" destId="{EE1EEBE0-44D0-4BEE-9890-F27F28304C36}" srcOrd="0" destOrd="3" presId="urn:microsoft.com/office/officeart/2005/8/layout/vList5"/>
    <dgm:cxn modelId="{2DDF19F0-926C-453F-A49F-E2F7AB1CE265}" srcId="{9D9E7970-D320-4D56-96CA-E3D4E9C92818}" destId="{CC11DE2D-0F99-4224-A510-5D5E2F3863BE}" srcOrd="1" destOrd="0" parTransId="{C66313C7-A254-4FA8-BB2E-EEAD71E1A918}" sibTransId="{75CC3987-D22D-4EC6-854C-41E0D2F2E400}"/>
    <dgm:cxn modelId="{809DDFF4-B74B-4B71-A388-8F9CE036B144}" srcId="{CC11DE2D-0F99-4224-A510-5D5E2F3863BE}" destId="{71A6DC7D-18B4-444C-8990-98CC149B97BA}" srcOrd="0" destOrd="0" parTransId="{F513C302-004E-49C1-A6AD-CD80C176761D}" sibTransId="{537D4AB0-44CB-48B4-A000-E250CAD412E5}"/>
    <dgm:cxn modelId="{5E9241F6-BEBB-41DC-AEDD-1A6AD8829364}" type="presOf" srcId="{9D9E7970-D320-4D56-96CA-E3D4E9C92818}" destId="{F9E770E4-2724-423F-89E7-B62ACD800B2A}" srcOrd="0" destOrd="0" presId="urn:microsoft.com/office/officeart/2005/8/layout/vList5"/>
    <dgm:cxn modelId="{26CFDAFD-BA02-4456-B785-8CCCF5FF05F5}" srcId="{3D1AE855-1B2E-487B-B84B-CAE66867B96C}" destId="{882D526B-EF6B-4568-8972-48224035C88A}" srcOrd="2" destOrd="0" parTransId="{6B135843-A653-40F6-9DFC-B83FA4BF2239}" sibTransId="{06675660-4182-4583-BA5F-CD8EF3FE4EFF}"/>
    <dgm:cxn modelId="{6A97013E-7D94-4753-99F0-6FDC5BAC3E79}" type="presParOf" srcId="{F9E770E4-2724-423F-89E7-B62ACD800B2A}" destId="{9BA066EF-0D0B-4550-89E8-BFFF4FEA36A5}" srcOrd="0" destOrd="0" presId="urn:microsoft.com/office/officeart/2005/8/layout/vList5"/>
    <dgm:cxn modelId="{804C677E-6E8C-45FA-B461-85CFD112C0B8}" type="presParOf" srcId="{9BA066EF-0D0B-4550-89E8-BFFF4FEA36A5}" destId="{168CF24A-0F7D-4B92-AC06-81CF7002793E}" srcOrd="0" destOrd="0" presId="urn:microsoft.com/office/officeart/2005/8/layout/vList5"/>
    <dgm:cxn modelId="{7FB935D5-8121-4959-9245-34416A6424B7}" type="presParOf" srcId="{9BA066EF-0D0B-4550-89E8-BFFF4FEA36A5}" destId="{DAEA6C2C-3ED8-472F-B903-30487F99234E}" srcOrd="1" destOrd="0" presId="urn:microsoft.com/office/officeart/2005/8/layout/vList5"/>
    <dgm:cxn modelId="{CC729EBC-B655-4ACE-9644-5A12CA73871B}" type="presParOf" srcId="{F9E770E4-2724-423F-89E7-B62ACD800B2A}" destId="{8357FF0E-45A7-44BD-9C44-1157D586AAB4}" srcOrd="1" destOrd="0" presId="urn:microsoft.com/office/officeart/2005/8/layout/vList5"/>
    <dgm:cxn modelId="{72903398-7A7D-486B-90B6-2905C3562376}" type="presParOf" srcId="{F9E770E4-2724-423F-89E7-B62ACD800B2A}" destId="{BADDB114-29AC-435B-B191-209773399A58}" srcOrd="2" destOrd="0" presId="urn:microsoft.com/office/officeart/2005/8/layout/vList5"/>
    <dgm:cxn modelId="{2B7F7283-0367-47E8-950A-5CBDE9DAB6FD}" type="presParOf" srcId="{BADDB114-29AC-435B-B191-209773399A58}" destId="{F2F18ACF-1DA0-4E8B-BF5A-8FCF60A8790E}" srcOrd="0" destOrd="0" presId="urn:microsoft.com/office/officeart/2005/8/layout/vList5"/>
    <dgm:cxn modelId="{3BCEB117-24FB-4516-BC65-FF2AC58EBFB9}" type="presParOf" srcId="{BADDB114-29AC-435B-B191-209773399A58}" destId="{EE1EEBE0-44D0-4BEE-9890-F27F28304C3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BADFC7-4D80-4C04-BAB5-E55609E4177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B662333-EE44-42D5-B771-5A0340622878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Ratepayer Benefit Examples</a:t>
          </a:r>
        </a:p>
      </dgm:t>
    </dgm:pt>
    <dgm:pt modelId="{E7F3D158-A4C6-4277-9BFC-05E086996089}" type="parTrans" cxnId="{860B2CE4-4322-4E7B-8EBA-A3A23BB65CDD}">
      <dgm:prSet/>
      <dgm:spPr/>
      <dgm:t>
        <a:bodyPr/>
        <a:lstStyle/>
        <a:p>
          <a:endParaRPr lang="en-US"/>
        </a:p>
      </dgm:t>
    </dgm:pt>
    <dgm:pt modelId="{B3740129-0AB6-49DF-8B7A-1A3ED4246CFD}" type="sibTrans" cxnId="{860B2CE4-4322-4E7B-8EBA-A3A23BB65CDD}">
      <dgm:prSet/>
      <dgm:spPr/>
      <dgm:t>
        <a:bodyPr/>
        <a:lstStyle/>
        <a:p>
          <a:endParaRPr lang="en-US"/>
        </a:p>
      </dgm:t>
    </dgm:pt>
    <dgm:pt modelId="{58555413-7BD5-4A45-ABAB-43E6E5F4009D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Air sealing increases comfort</a:t>
          </a:r>
        </a:p>
      </dgm:t>
    </dgm:pt>
    <dgm:pt modelId="{156DEAE2-682A-4D56-A8E1-8F46CE8314CD}" type="parTrans" cxnId="{383406C2-0B22-4099-A521-FDC883CCFE6D}">
      <dgm:prSet/>
      <dgm:spPr/>
      <dgm:t>
        <a:bodyPr/>
        <a:lstStyle/>
        <a:p>
          <a:endParaRPr lang="en-US"/>
        </a:p>
      </dgm:t>
    </dgm:pt>
    <dgm:pt modelId="{643C0CF5-8CAE-4006-A775-3AFA8EDD0A43}" type="sibTrans" cxnId="{383406C2-0B22-4099-A521-FDC883CCFE6D}">
      <dgm:prSet/>
      <dgm:spPr/>
      <dgm:t>
        <a:bodyPr/>
        <a:lstStyle/>
        <a:p>
          <a:endParaRPr lang="en-US"/>
        </a:p>
      </dgm:t>
    </dgm:pt>
    <dgm:pt modelId="{A7B2AF48-3BFB-40E3-817E-65A4045F94F4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Reduced usage improves affordability and may reduce collections costs</a:t>
          </a:r>
        </a:p>
      </dgm:t>
    </dgm:pt>
    <dgm:pt modelId="{ED771EDF-02B7-4FA0-A1FF-0665295A01FF}" type="parTrans" cxnId="{09D797FE-DD40-42FA-A507-0A47544C8832}">
      <dgm:prSet/>
      <dgm:spPr/>
      <dgm:t>
        <a:bodyPr/>
        <a:lstStyle/>
        <a:p>
          <a:endParaRPr lang="en-US"/>
        </a:p>
      </dgm:t>
    </dgm:pt>
    <dgm:pt modelId="{841354EA-02AF-4CB2-870F-FC6C91EEB9E9}" type="sibTrans" cxnId="{09D797FE-DD40-42FA-A507-0A47544C8832}">
      <dgm:prSet/>
      <dgm:spPr/>
      <dgm:t>
        <a:bodyPr/>
        <a:lstStyle/>
        <a:p>
          <a:endParaRPr lang="en-US"/>
        </a:p>
      </dgm:t>
    </dgm:pt>
    <dgm:pt modelId="{EA9EA530-0BBA-48EC-AEA7-E84A21D74817}">
      <dgm:prSet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Societal Benefit Examples</a:t>
          </a:r>
        </a:p>
      </dgm:t>
    </dgm:pt>
    <dgm:pt modelId="{19D9F082-D994-4FC4-B19A-E5E38E17C0DF}" type="parTrans" cxnId="{C24314FD-E691-45F0-976D-14056CEB061A}">
      <dgm:prSet/>
      <dgm:spPr/>
      <dgm:t>
        <a:bodyPr/>
        <a:lstStyle/>
        <a:p>
          <a:endParaRPr lang="en-US"/>
        </a:p>
      </dgm:t>
    </dgm:pt>
    <dgm:pt modelId="{9770A0FB-D8C8-4D6F-B925-FD67AD51A596}" type="sibTrans" cxnId="{C24314FD-E691-45F0-976D-14056CEB061A}">
      <dgm:prSet/>
      <dgm:spPr/>
      <dgm:t>
        <a:bodyPr/>
        <a:lstStyle/>
        <a:p>
          <a:endParaRPr lang="en-US"/>
        </a:p>
      </dgm:t>
    </dgm:pt>
    <dgm:pt modelId="{DD62B7AF-10E6-4949-A1E6-74512FB53BE8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Reduced emissions positively impact the environment</a:t>
          </a:r>
        </a:p>
      </dgm:t>
    </dgm:pt>
    <dgm:pt modelId="{2032E924-D8A9-4163-B2F4-335B053669E7}" type="parTrans" cxnId="{AED7051E-9D21-4828-8540-79E325E5F3E0}">
      <dgm:prSet/>
      <dgm:spPr/>
      <dgm:t>
        <a:bodyPr/>
        <a:lstStyle/>
        <a:p>
          <a:endParaRPr lang="en-US"/>
        </a:p>
      </dgm:t>
    </dgm:pt>
    <dgm:pt modelId="{FA8311D4-2B08-499C-8013-E222C24A8A41}" type="sibTrans" cxnId="{AED7051E-9D21-4828-8540-79E325E5F3E0}">
      <dgm:prSet/>
      <dgm:spPr/>
      <dgm:t>
        <a:bodyPr/>
        <a:lstStyle/>
        <a:p>
          <a:endParaRPr lang="en-US"/>
        </a:p>
      </dgm:t>
    </dgm:pt>
    <dgm:pt modelId="{6A4CACA4-F817-4098-865F-BEFE236A0BA2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Household Benefit Examples</a:t>
          </a:r>
        </a:p>
      </dgm:t>
    </dgm:pt>
    <dgm:pt modelId="{A7608D6C-DEFD-4F0A-9CF4-838D0256F9CE}" type="parTrans" cxnId="{B32743DF-37B0-4286-98ED-7489C877C9C6}">
      <dgm:prSet/>
      <dgm:spPr/>
      <dgm:t>
        <a:bodyPr/>
        <a:lstStyle/>
        <a:p>
          <a:endParaRPr lang="en-US"/>
        </a:p>
      </dgm:t>
    </dgm:pt>
    <dgm:pt modelId="{28E1F2E4-7110-4A27-887B-1FB7C2A30288}" type="sibTrans" cxnId="{B32743DF-37B0-4286-98ED-7489C877C9C6}">
      <dgm:prSet/>
      <dgm:spPr/>
      <dgm:t>
        <a:bodyPr/>
        <a:lstStyle/>
        <a:p>
          <a:endParaRPr lang="en-US"/>
        </a:p>
      </dgm:t>
    </dgm:pt>
    <dgm:pt modelId="{645AF185-0BE7-4EE6-B9E7-CFB4E3AF9D34}" type="pres">
      <dgm:prSet presAssocID="{0FBADFC7-4D80-4C04-BAB5-E55609E4177E}" presName="linear" presStyleCnt="0">
        <dgm:presLayoutVars>
          <dgm:animLvl val="lvl"/>
          <dgm:resizeHandles val="exact"/>
        </dgm:presLayoutVars>
      </dgm:prSet>
      <dgm:spPr/>
    </dgm:pt>
    <dgm:pt modelId="{AF631144-26BC-4B43-B34C-D12300D8FC8E}" type="pres">
      <dgm:prSet presAssocID="{EA9EA530-0BBA-48EC-AEA7-E84A21D7481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67D9D8A-0CF4-4C28-B0D3-3CB682741D14}" type="pres">
      <dgm:prSet presAssocID="{EA9EA530-0BBA-48EC-AEA7-E84A21D74817}" presName="childText" presStyleLbl="revTx" presStyleIdx="0" presStyleCnt="3">
        <dgm:presLayoutVars>
          <dgm:bulletEnabled val="1"/>
        </dgm:presLayoutVars>
      </dgm:prSet>
      <dgm:spPr/>
    </dgm:pt>
    <dgm:pt modelId="{47005F68-B55C-4E5B-8323-A152AA6B8886}" type="pres">
      <dgm:prSet presAssocID="{6A4CACA4-F817-4098-865F-BEFE236A0BA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64130AD-F97D-46DE-AFBF-684AEA5B4C3E}" type="pres">
      <dgm:prSet presAssocID="{6A4CACA4-F817-4098-865F-BEFE236A0BA2}" presName="childText" presStyleLbl="revTx" presStyleIdx="1" presStyleCnt="3">
        <dgm:presLayoutVars>
          <dgm:bulletEnabled val="1"/>
        </dgm:presLayoutVars>
      </dgm:prSet>
      <dgm:spPr/>
    </dgm:pt>
    <dgm:pt modelId="{883F1ACC-1C38-4EB5-9754-2891FFCA4785}" type="pres">
      <dgm:prSet presAssocID="{AB662333-EE44-42D5-B771-5A034062287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BEE6057-A6F8-4CF4-807C-EE68A5058AB5}" type="pres">
      <dgm:prSet presAssocID="{AB662333-EE44-42D5-B771-5A0340622878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70C1960D-D9A7-44ED-8534-D0B519BD0DDE}" type="presOf" srcId="{AB662333-EE44-42D5-B771-5A0340622878}" destId="{883F1ACC-1C38-4EB5-9754-2891FFCA4785}" srcOrd="0" destOrd="0" presId="urn:microsoft.com/office/officeart/2005/8/layout/vList2"/>
    <dgm:cxn modelId="{AED7051E-9D21-4828-8540-79E325E5F3E0}" srcId="{EA9EA530-0BBA-48EC-AEA7-E84A21D74817}" destId="{DD62B7AF-10E6-4949-A1E6-74512FB53BE8}" srcOrd="0" destOrd="0" parTransId="{2032E924-D8A9-4163-B2F4-335B053669E7}" sibTransId="{FA8311D4-2B08-499C-8013-E222C24A8A41}"/>
    <dgm:cxn modelId="{D31C5836-B353-4049-AE6C-9ABF9A6CB103}" type="presOf" srcId="{A7B2AF48-3BFB-40E3-817E-65A4045F94F4}" destId="{3BEE6057-A6F8-4CF4-807C-EE68A5058AB5}" srcOrd="0" destOrd="0" presId="urn:microsoft.com/office/officeart/2005/8/layout/vList2"/>
    <dgm:cxn modelId="{BB02F36C-C839-49EF-AD4C-45ACC6C7B5D8}" type="presOf" srcId="{DD62B7AF-10E6-4949-A1E6-74512FB53BE8}" destId="{167D9D8A-0CF4-4C28-B0D3-3CB682741D14}" srcOrd="0" destOrd="0" presId="urn:microsoft.com/office/officeart/2005/8/layout/vList2"/>
    <dgm:cxn modelId="{2FA5CB9A-5D81-4E03-BBC4-0761124FC00F}" type="presOf" srcId="{0FBADFC7-4D80-4C04-BAB5-E55609E4177E}" destId="{645AF185-0BE7-4EE6-B9E7-CFB4E3AF9D34}" srcOrd="0" destOrd="0" presId="urn:microsoft.com/office/officeart/2005/8/layout/vList2"/>
    <dgm:cxn modelId="{D1101EA4-9090-44C2-8E5E-DBD825692A4F}" type="presOf" srcId="{EA9EA530-0BBA-48EC-AEA7-E84A21D74817}" destId="{AF631144-26BC-4B43-B34C-D12300D8FC8E}" srcOrd="0" destOrd="0" presId="urn:microsoft.com/office/officeart/2005/8/layout/vList2"/>
    <dgm:cxn modelId="{2F6829AF-A518-4427-9092-D88D86683353}" type="presOf" srcId="{6A4CACA4-F817-4098-865F-BEFE236A0BA2}" destId="{47005F68-B55C-4E5B-8323-A152AA6B8886}" srcOrd="0" destOrd="0" presId="urn:microsoft.com/office/officeart/2005/8/layout/vList2"/>
    <dgm:cxn modelId="{887E1BB4-759C-49F7-BAB7-04B77F2255A2}" type="presOf" srcId="{58555413-7BD5-4A45-ABAB-43E6E5F4009D}" destId="{464130AD-F97D-46DE-AFBF-684AEA5B4C3E}" srcOrd="0" destOrd="0" presId="urn:microsoft.com/office/officeart/2005/8/layout/vList2"/>
    <dgm:cxn modelId="{383406C2-0B22-4099-A521-FDC883CCFE6D}" srcId="{6A4CACA4-F817-4098-865F-BEFE236A0BA2}" destId="{58555413-7BD5-4A45-ABAB-43E6E5F4009D}" srcOrd="0" destOrd="0" parTransId="{156DEAE2-682A-4D56-A8E1-8F46CE8314CD}" sibTransId="{643C0CF5-8CAE-4006-A775-3AFA8EDD0A43}"/>
    <dgm:cxn modelId="{B32743DF-37B0-4286-98ED-7489C877C9C6}" srcId="{0FBADFC7-4D80-4C04-BAB5-E55609E4177E}" destId="{6A4CACA4-F817-4098-865F-BEFE236A0BA2}" srcOrd="1" destOrd="0" parTransId="{A7608D6C-DEFD-4F0A-9CF4-838D0256F9CE}" sibTransId="{28E1F2E4-7110-4A27-887B-1FB7C2A30288}"/>
    <dgm:cxn modelId="{860B2CE4-4322-4E7B-8EBA-A3A23BB65CDD}" srcId="{0FBADFC7-4D80-4C04-BAB5-E55609E4177E}" destId="{AB662333-EE44-42D5-B771-5A0340622878}" srcOrd="2" destOrd="0" parTransId="{E7F3D158-A4C6-4277-9BFC-05E086996089}" sibTransId="{B3740129-0AB6-49DF-8B7A-1A3ED4246CFD}"/>
    <dgm:cxn modelId="{C24314FD-E691-45F0-976D-14056CEB061A}" srcId="{0FBADFC7-4D80-4C04-BAB5-E55609E4177E}" destId="{EA9EA530-0BBA-48EC-AEA7-E84A21D74817}" srcOrd="0" destOrd="0" parTransId="{19D9F082-D994-4FC4-B19A-E5E38E17C0DF}" sibTransId="{9770A0FB-D8C8-4D6F-B925-FD67AD51A596}"/>
    <dgm:cxn modelId="{09D797FE-DD40-42FA-A507-0A47544C8832}" srcId="{AB662333-EE44-42D5-B771-5A0340622878}" destId="{A7B2AF48-3BFB-40E3-817E-65A4045F94F4}" srcOrd="0" destOrd="0" parTransId="{ED771EDF-02B7-4FA0-A1FF-0665295A01FF}" sibTransId="{841354EA-02AF-4CB2-870F-FC6C91EEB9E9}"/>
    <dgm:cxn modelId="{9B3FCE0B-4C5F-4EE7-ACAB-728040C1BE82}" type="presParOf" srcId="{645AF185-0BE7-4EE6-B9E7-CFB4E3AF9D34}" destId="{AF631144-26BC-4B43-B34C-D12300D8FC8E}" srcOrd="0" destOrd="0" presId="urn:microsoft.com/office/officeart/2005/8/layout/vList2"/>
    <dgm:cxn modelId="{1D3ACCEF-8E9F-41F9-8DEF-CEF3D0E41BA8}" type="presParOf" srcId="{645AF185-0BE7-4EE6-B9E7-CFB4E3AF9D34}" destId="{167D9D8A-0CF4-4C28-B0D3-3CB682741D14}" srcOrd="1" destOrd="0" presId="urn:microsoft.com/office/officeart/2005/8/layout/vList2"/>
    <dgm:cxn modelId="{C84CDB17-EFBB-4D00-881F-73E946F84B2F}" type="presParOf" srcId="{645AF185-0BE7-4EE6-B9E7-CFB4E3AF9D34}" destId="{47005F68-B55C-4E5B-8323-A152AA6B8886}" srcOrd="2" destOrd="0" presId="urn:microsoft.com/office/officeart/2005/8/layout/vList2"/>
    <dgm:cxn modelId="{E8A04D78-9DEF-4709-A80E-EC8642ABCB00}" type="presParOf" srcId="{645AF185-0BE7-4EE6-B9E7-CFB4E3AF9D34}" destId="{464130AD-F97D-46DE-AFBF-684AEA5B4C3E}" srcOrd="3" destOrd="0" presId="urn:microsoft.com/office/officeart/2005/8/layout/vList2"/>
    <dgm:cxn modelId="{862E5841-9777-4339-8BF7-2709D210ADB4}" type="presParOf" srcId="{645AF185-0BE7-4EE6-B9E7-CFB4E3AF9D34}" destId="{883F1ACC-1C38-4EB5-9754-2891FFCA4785}" srcOrd="4" destOrd="0" presId="urn:microsoft.com/office/officeart/2005/8/layout/vList2"/>
    <dgm:cxn modelId="{3B5C3B5E-2182-4A76-BE9C-FF6A997F7EE2}" type="presParOf" srcId="{645AF185-0BE7-4EE6-B9E7-CFB4E3AF9D34}" destId="{3BEE6057-A6F8-4CF4-807C-EE68A5058AB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BADFC7-4D80-4C04-BAB5-E55609E4177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C5F7CE-8B73-4760-B92C-92C5ECD76F92}">
      <dgm:prSet/>
      <dgm:spPr>
        <a:solidFill>
          <a:srgbClr val="00B0F0"/>
        </a:solidFill>
      </dgm:spPr>
      <dgm:t>
        <a:bodyPr/>
        <a:lstStyle/>
        <a:p>
          <a:pPr rtl="0"/>
          <a:r>
            <a:rPr lang="en-US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Household level benefits may result in benefits to society</a:t>
          </a:r>
        </a:p>
      </dgm:t>
    </dgm:pt>
    <dgm:pt modelId="{33D2AF94-CB65-4691-B45D-10D1FD4F3A21}" type="parTrans" cxnId="{8221C8D7-0127-4569-8CED-F4233532FB22}">
      <dgm:prSet/>
      <dgm:spPr/>
      <dgm:t>
        <a:bodyPr/>
        <a:lstStyle/>
        <a:p>
          <a:endParaRPr lang="en-US"/>
        </a:p>
      </dgm:t>
    </dgm:pt>
    <dgm:pt modelId="{03223487-9DD0-4816-8F73-668C024923C4}" type="sibTrans" cxnId="{8221C8D7-0127-4569-8CED-F4233532FB22}">
      <dgm:prSet/>
      <dgm:spPr/>
      <dgm:t>
        <a:bodyPr/>
        <a:lstStyle/>
        <a:p>
          <a:endParaRPr lang="en-US"/>
        </a:p>
      </dgm:t>
    </dgm:pt>
    <dgm:pt modelId="{2C36F370-AF27-4B65-9F71-194191B3FD86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Program participant affordability improvements</a:t>
          </a:r>
        </a:p>
      </dgm:t>
    </dgm:pt>
    <dgm:pt modelId="{F78F59DD-EC56-4830-AC94-2298DF731C26}" type="parTrans" cxnId="{3EB7F940-AB3B-4CE0-A11E-CCD4DB391DB3}">
      <dgm:prSet/>
      <dgm:spPr/>
      <dgm:t>
        <a:bodyPr/>
        <a:lstStyle/>
        <a:p>
          <a:endParaRPr lang="en-US"/>
        </a:p>
      </dgm:t>
    </dgm:pt>
    <dgm:pt modelId="{C7E0415D-ED2F-4787-BAF2-B6BC05B2A7DD}" type="sibTrans" cxnId="{3EB7F940-AB3B-4CE0-A11E-CCD4DB391DB3}">
      <dgm:prSet/>
      <dgm:spPr/>
      <dgm:t>
        <a:bodyPr/>
        <a:lstStyle/>
        <a:p>
          <a:endParaRPr lang="en-US"/>
        </a:p>
      </dgm:t>
    </dgm:pt>
    <dgm:pt modelId="{AB662333-EE44-42D5-B771-5A0340622878}">
      <dgm:prSet/>
      <dgm:spPr>
        <a:solidFill>
          <a:srgbClr val="00B0F0"/>
        </a:solidFill>
      </dgm:spPr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Household level benefits may result in benefits to ratepayers</a:t>
          </a:r>
        </a:p>
      </dgm:t>
    </dgm:pt>
    <dgm:pt modelId="{E7F3D158-A4C6-4277-9BFC-05E086996089}" type="parTrans" cxnId="{860B2CE4-4322-4E7B-8EBA-A3A23BB65CDD}">
      <dgm:prSet/>
      <dgm:spPr/>
      <dgm:t>
        <a:bodyPr/>
        <a:lstStyle/>
        <a:p>
          <a:endParaRPr lang="en-US"/>
        </a:p>
      </dgm:t>
    </dgm:pt>
    <dgm:pt modelId="{B3740129-0AB6-49DF-8B7A-1A3ED4246CFD}" type="sibTrans" cxnId="{860B2CE4-4322-4E7B-8EBA-A3A23BB65CDD}">
      <dgm:prSet/>
      <dgm:spPr/>
      <dgm:t>
        <a:bodyPr/>
        <a:lstStyle/>
        <a:p>
          <a:endParaRPr lang="en-US"/>
        </a:p>
      </dgm:t>
    </dgm:pt>
    <dgm:pt modelId="{58555413-7BD5-4A45-ABAB-43E6E5F4009D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Program participant health improvements</a:t>
          </a:r>
        </a:p>
      </dgm:t>
    </dgm:pt>
    <dgm:pt modelId="{156DEAE2-682A-4D56-A8E1-8F46CE8314CD}" type="parTrans" cxnId="{383406C2-0B22-4099-A521-FDC883CCFE6D}">
      <dgm:prSet/>
      <dgm:spPr/>
      <dgm:t>
        <a:bodyPr/>
        <a:lstStyle/>
        <a:p>
          <a:endParaRPr lang="en-US"/>
        </a:p>
      </dgm:t>
    </dgm:pt>
    <dgm:pt modelId="{643C0CF5-8CAE-4006-A775-3AFA8EDD0A43}" type="sibTrans" cxnId="{383406C2-0B22-4099-A521-FDC883CCFE6D}">
      <dgm:prSet/>
      <dgm:spPr/>
      <dgm:t>
        <a:bodyPr/>
        <a:lstStyle/>
        <a:p>
          <a:endParaRPr lang="en-US"/>
        </a:p>
      </dgm:t>
    </dgm:pt>
    <dgm:pt modelId="{F66E47C1-E162-45FE-B328-E70F12A6DCBC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May lead to reductions in Medicaid or Medicare costs</a:t>
          </a:r>
        </a:p>
      </dgm:t>
    </dgm:pt>
    <dgm:pt modelId="{36B75A43-7C8E-4CFE-999A-FC09A0AB5E0E}" type="parTrans" cxnId="{3BC34EAD-037F-4AD6-83BB-0AB3CFF07D65}">
      <dgm:prSet/>
      <dgm:spPr/>
      <dgm:t>
        <a:bodyPr/>
        <a:lstStyle/>
        <a:p>
          <a:endParaRPr lang="en-US"/>
        </a:p>
      </dgm:t>
    </dgm:pt>
    <dgm:pt modelId="{1FDEDA89-1EE1-4F5E-B5B5-CBDCCC6980DD}" type="sibTrans" cxnId="{3BC34EAD-037F-4AD6-83BB-0AB3CFF07D65}">
      <dgm:prSet/>
      <dgm:spPr/>
      <dgm:t>
        <a:bodyPr/>
        <a:lstStyle/>
        <a:p>
          <a:endParaRPr lang="en-US"/>
        </a:p>
      </dgm:t>
    </dgm:pt>
    <dgm:pt modelId="{6320FF4B-E42E-4BD7-9229-EC80210FA4E4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Benefits accrue to taxpayers</a:t>
          </a:r>
        </a:p>
      </dgm:t>
    </dgm:pt>
    <dgm:pt modelId="{4E987793-4AAD-4763-AFD1-022E335F30EF}" type="parTrans" cxnId="{640BD348-A606-4984-96E4-737B6EA1E776}">
      <dgm:prSet/>
      <dgm:spPr/>
      <dgm:t>
        <a:bodyPr/>
        <a:lstStyle/>
        <a:p>
          <a:endParaRPr lang="en-US"/>
        </a:p>
      </dgm:t>
    </dgm:pt>
    <dgm:pt modelId="{7E3F9024-5A7B-479B-B53D-0563A461159E}" type="sibTrans" cxnId="{640BD348-A606-4984-96E4-737B6EA1E776}">
      <dgm:prSet/>
      <dgm:spPr/>
      <dgm:t>
        <a:bodyPr/>
        <a:lstStyle/>
        <a:p>
          <a:endParaRPr lang="en-US"/>
        </a:p>
      </dgm:t>
    </dgm:pt>
    <dgm:pt modelId="{C519F98E-03D6-46D1-BD1C-446DA46451B9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May lead to reductions in the cost of bill payment subsidy</a:t>
          </a:r>
        </a:p>
      </dgm:t>
    </dgm:pt>
    <dgm:pt modelId="{57062EE5-421A-4383-B859-A7F2BEB9325B}" type="parTrans" cxnId="{7233CD7F-648C-4658-93FD-E9018CCC5087}">
      <dgm:prSet/>
      <dgm:spPr/>
      <dgm:t>
        <a:bodyPr/>
        <a:lstStyle/>
        <a:p>
          <a:endParaRPr lang="en-US"/>
        </a:p>
      </dgm:t>
    </dgm:pt>
    <dgm:pt modelId="{708DAEBC-63DC-44F9-A99C-80CA304761E9}" type="sibTrans" cxnId="{7233CD7F-648C-4658-93FD-E9018CCC5087}">
      <dgm:prSet/>
      <dgm:spPr/>
      <dgm:t>
        <a:bodyPr/>
        <a:lstStyle/>
        <a:p>
          <a:endParaRPr lang="en-US"/>
        </a:p>
      </dgm:t>
    </dgm:pt>
    <dgm:pt modelId="{0E6C50A9-4C26-437F-8945-5B5E12A338EE}">
      <dgm:prSet/>
      <dgm:spPr/>
      <dgm:t>
        <a:bodyPr/>
        <a:lstStyle/>
        <a:p>
          <a:pPr rtl="0"/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Benefits accrue to ratepayers</a:t>
          </a:r>
        </a:p>
      </dgm:t>
    </dgm:pt>
    <dgm:pt modelId="{080157A0-B885-43E6-B996-6993A7BAC52D}" type="parTrans" cxnId="{FE06B5A2-8AE4-4596-B083-6CF0ED57CEDD}">
      <dgm:prSet/>
      <dgm:spPr/>
      <dgm:t>
        <a:bodyPr/>
        <a:lstStyle/>
        <a:p>
          <a:endParaRPr lang="en-US"/>
        </a:p>
      </dgm:t>
    </dgm:pt>
    <dgm:pt modelId="{6AD1DC35-B025-4538-A8FD-186D63059AE0}" type="sibTrans" cxnId="{FE06B5A2-8AE4-4596-B083-6CF0ED57CEDD}">
      <dgm:prSet/>
      <dgm:spPr/>
      <dgm:t>
        <a:bodyPr/>
        <a:lstStyle/>
        <a:p>
          <a:endParaRPr lang="en-US"/>
        </a:p>
      </dgm:t>
    </dgm:pt>
    <dgm:pt modelId="{645AF185-0BE7-4EE6-B9E7-CFB4E3AF9D34}" type="pres">
      <dgm:prSet presAssocID="{0FBADFC7-4D80-4C04-BAB5-E55609E4177E}" presName="linear" presStyleCnt="0">
        <dgm:presLayoutVars>
          <dgm:animLvl val="lvl"/>
          <dgm:resizeHandles val="exact"/>
        </dgm:presLayoutVars>
      </dgm:prSet>
      <dgm:spPr/>
    </dgm:pt>
    <dgm:pt modelId="{48465864-AA22-4158-B09E-A581F29360F8}" type="pres">
      <dgm:prSet presAssocID="{2CC5F7CE-8B73-4760-B92C-92C5ECD76F92}" presName="parentText" presStyleLbl="node1" presStyleIdx="0" presStyleCnt="2" custLinFactNeighborX="-1811" custLinFactNeighborY="-8128">
        <dgm:presLayoutVars>
          <dgm:chMax val="0"/>
          <dgm:bulletEnabled val="1"/>
        </dgm:presLayoutVars>
      </dgm:prSet>
      <dgm:spPr/>
    </dgm:pt>
    <dgm:pt modelId="{22C6024C-E58A-4378-A6D6-AF7A0EE9BEC7}" type="pres">
      <dgm:prSet presAssocID="{2CC5F7CE-8B73-4760-B92C-92C5ECD76F92}" presName="childText" presStyleLbl="revTx" presStyleIdx="0" presStyleCnt="2">
        <dgm:presLayoutVars>
          <dgm:bulletEnabled val="1"/>
        </dgm:presLayoutVars>
      </dgm:prSet>
      <dgm:spPr/>
    </dgm:pt>
    <dgm:pt modelId="{883F1ACC-1C38-4EB5-9754-2891FFCA4785}" type="pres">
      <dgm:prSet presAssocID="{AB662333-EE44-42D5-B771-5A034062287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BEE6057-A6F8-4CF4-807C-EE68A5058AB5}" type="pres">
      <dgm:prSet presAssocID="{AB662333-EE44-42D5-B771-5A034062287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1BF5427-10EE-4D3B-B11A-989D321711BB}" type="presOf" srcId="{C519F98E-03D6-46D1-BD1C-446DA46451B9}" destId="{3BEE6057-A6F8-4CF4-807C-EE68A5058AB5}" srcOrd="0" destOrd="1" presId="urn:microsoft.com/office/officeart/2005/8/layout/vList2"/>
    <dgm:cxn modelId="{1E733C3A-8BD0-4FCB-B325-67F8C1BF0142}" type="presOf" srcId="{0FBADFC7-4D80-4C04-BAB5-E55609E4177E}" destId="{645AF185-0BE7-4EE6-B9E7-CFB4E3AF9D34}" srcOrd="0" destOrd="0" presId="urn:microsoft.com/office/officeart/2005/8/layout/vList2"/>
    <dgm:cxn modelId="{3EB7F940-AB3B-4CE0-A11E-CCD4DB391DB3}" srcId="{AB662333-EE44-42D5-B771-5A0340622878}" destId="{2C36F370-AF27-4B65-9F71-194191B3FD86}" srcOrd="0" destOrd="0" parTransId="{F78F59DD-EC56-4830-AC94-2298DF731C26}" sibTransId="{C7E0415D-ED2F-4787-BAF2-B6BC05B2A7DD}"/>
    <dgm:cxn modelId="{181E1F60-A377-468B-9C84-ED87EFAF9EE1}" type="presOf" srcId="{2C36F370-AF27-4B65-9F71-194191B3FD86}" destId="{3BEE6057-A6F8-4CF4-807C-EE68A5058AB5}" srcOrd="0" destOrd="0" presId="urn:microsoft.com/office/officeart/2005/8/layout/vList2"/>
    <dgm:cxn modelId="{E3B7CC41-BED1-4E72-BBF6-56BECE3FDA0F}" type="presOf" srcId="{AB662333-EE44-42D5-B771-5A0340622878}" destId="{883F1ACC-1C38-4EB5-9754-2891FFCA4785}" srcOrd="0" destOrd="0" presId="urn:microsoft.com/office/officeart/2005/8/layout/vList2"/>
    <dgm:cxn modelId="{640BD348-A606-4984-96E4-737B6EA1E776}" srcId="{2CC5F7CE-8B73-4760-B92C-92C5ECD76F92}" destId="{6320FF4B-E42E-4BD7-9229-EC80210FA4E4}" srcOrd="2" destOrd="0" parTransId="{4E987793-4AAD-4763-AFD1-022E335F30EF}" sibTransId="{7E3F9024-5A7B-479B-B53D-0563A461159E}"/>
    <dgm:cxn modelId="{38257269-257D-4E32-92B3-61B3BF7C9AD5}" type="presOf" srcId="{58555413-7BD5-4A45-ABAB-43E6E5F4009D}" destId="{22C6024C-E58A-4378-A6D6-AF7A0EE9BEC7}" srcOrd="0" destOrd="0" presId="urn:microsoft.com/office/officeart/2005/8/layout/vList2"/>
    <dgm:cxn modelId="{7233CD7F-648C-4658-93FD-E9018CCC5087}" srcId="{AB662333-EE44-42D5-B771-5A0340622878}" destId="{C519F98E-03D6-46D1-BD1C-446DA46451B9}" srcOrd="1" destOrd="0" parTransId="{57062EE5-421A-4383-B859-A7F2BEB9325B}" sibTransId="{708DAEBC-63DC-44F9-A99C-80CA304761E9}"/>
    <dgm:cxn modelId="{202BF989-72E5-4C72-B507-A537D13FA384}" type="presOf" srcId="{2CC5F7CE-8B73-4760-B92C-92C5ECD76F92}" destId="{48465864-AA22-4158-B09E-A581F29360F8}" srcOrd="0" destOrd="0" presId="urn:microsoft.com/office/officeart/2005/8/layout/vList2"/>
    <dgm:cxn modelId="{FE06B5A2-8AE4-4596-B083-6CF0ED57CEDD}" srcId="{AB662333-EE44-42D5-B771-5A0340622878}" destId="{0E6C50A9-4C26-437F-8945-5B5E12A338EE}" srcOrd="2" destOrd="0" parTransId="{080157A0-B885-43E6-B996-6993A7BAC52D}" sibTransId="{6AD1DC35-B025-4538-A8FD-186D63059AE0}"/>
    <dgm:cxn modelId="{3BC34EAD-037F-4AD6-83BB-0AB3CFF07D65}" srcId="{2CC5F7CE-8B73-4760-B92C-92C5ECD76F92}" destId="{F66E47C1-E162-45FE-B328-E70F12A6DCBC}" srcOrd="1" destOrd="0" parTransId="{36B75A43-7C8E-4CFE-999A-FC09A0AB5E0E}" sibTransId="{1FDEDA89-1EE1-4F5E-B5B5-CBDCCC6980DD}"/>
    <dgm:cxn modelId="{383406C2-0B22-4099-A521-FDC883CCFE6D}" srcId="{2CC5F7CE-8B73-4760-B92C-92C5ECD76F92}" destId="{58555413-7BD5-4A45-ABAB-43E6E5F4009D}" srcOrd="0" destOrd="0" parTransId="{156DEAE2-682A-4D56-A8E1-8F46CE8314CD}" sibTransId="{643C0CF5-8CAE-4006-A775-3AFA8EDD0A43}"/>
    <dgm:cxn modelId="{48D423C4-6824-4691-B200-3E22C8D8687D}" type="presOf" srcId="{6320FF4B-E42E-4BD7-9229-EC80210FA4E4}" destId="{22C6024C-E58A-4378-A6D6-AF7A0EE9BEC7}" srcOrd="0" destOrd="2" presId="urn:microsoft.com/office/officeart/2005/8/layout/vList2"/>
    <dgm:cxn modelId="{8221C8D7-0127-4569-8CED-F4233532FB22}" srcId="{0FBADFC7-4D80-4C04-BAB5-E55609E4177E}" destId="{2CC5F7CE-8B73-4760-B92C-92C5ECD76F92}" srcOrd="0" destOrd="0" parTransId="{33D2AF94-CB65-4691-B45D-10D1FD4F3A21}" sibTransId="{03223487-9DD0-4816-8F73-668C024923C4}"/>
    <dgm:cxn modelId="{860B2CE4-4322-4E7B-8EBA-A3A23BB65CDD}" srcId="{0FBADFC7-4D80-4C04-BAB5-E55609E4177E}" destId="{AB662333-EE44-42D5-B771-5A0340622878}" srcOrd="1" destOrd="0" parTransId="{E7F3D158-A4C6-4277-9BFC-05E086996089}" sibTransId="{B3740129-0AB6-49DF-8B7A-1A3ED4246CFD}"/>
    <dgm:cxn modelId="{FCD245E4-45F5-41B0-8C83-82D790965DBB}" type="presOf" srcId="{F66E47C1-E162-45FE-B328-E70F12A6DCBC}" destId="{22C6024C-E58A-4378-A6D6-AF7A0EE9BEC7}" srcOrd="0" destOrd="1" presId="urn:microsoft.com/office/officeart/2005/8/layout/vList2"/>
    <dgm:cxn modelId="{9EF171F4-DF05-4B7D-BE78-97B9120B08D3}" type="presOf" srcId="{0E6C50A9-4C26-437F-8945-5B5E12A338EE}" destId="{3BEE6057-A6F8-4CF4-807C-EE68A5058AB5}" srcOrd="0" destOrd="2" presId="urn:microsoft.com/office/officeart/2005/8/layout/vList2"/>
    <dgm:cxn modelId="{9941C437-29B1-4522-886E-2199D21EBC9F}" type="presParOf" srcId="{645AF185-0BE7-4EE6-B9E7-CFB4E3AF9D34}" destId="{48465864-AA22-4158-B09E-A581F29360F8}" srcOrd="0" destOrd="0" presId="urn:microsoft.com/office/officeart/2005/8/layout/vList2"/>
    <dgm:cxn modelId="{C56F9D8D-5DF6-4AD7-8DC7-A9C1A802F466}" type="presParOf" srcId="{645AF185-0BE7-4EE6-B9E7-CFB4E3AF9D34}" destId="{22C6024C-E58A-4378-A6D6-AF7A0EE9BEC7}" srcOrd="1" destOrd="0" presId="urn:microsoft.com/office/officeart/2005/8/layout/vList2"/>
    <dgm:cxn modelId="{F63B6C7E-9A0B-461E-AF08-D4556AB58E74}" type="presParOf" srcId="{645AF185-0BE7-4EE6-B9E7-CFB4E3AF9D34}" destId="{883F1ACC-1C38-4EB5-9754-2891FFCA4785}" srcOrd="2" destOrd="0" presId="urn:microsoft.com/office/officeart/2005/8/layout/vList2"/>
    <dgm:cxn modelId="{AAFB8D59-16C0-4513-B5FD-6C62A3473C28}" type="presParOf" srcId="{645AF185-0BE7-4EE6-B9E7-CFB4E3AF9D34}" destId="{3BEE6057-A6F8-4CF4-807C-EE68A5058AB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44818C-8FEF-4941-B3F5-31A48D777BA4}" type="doc">
      <dgm:prSet loTypeId="urn:microsoft.com/office/officeart/2005/8/layout/hProcess9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B7D8D805-B153-4580-9D8B-12A67914FB35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Review Past Studies</a:t>
          </a:r>
        </a:p>
      </dgm:t>
    </dgm:pt>
    <dgm:pt modelId="{C988E64D-6DFC-4D24-B5EE-D4615722BED2}" type="parTrans" cxnId="{B7EC54BD-21CD-4596-9CF2-235D50EF74AD}">
      <dgm:prSet/>
      <dgm:spPr/>
      <dgm:t>
        <a:bodyPr/>
        <a:lstStyle/>
        <a:p>
          <a:endParaRPr lang="en-US"/>
        </a:p>
      </dgm:t>
    </dgm:pt>
    <dgm:pt modelId="{D1090A19-366C-47D5-ABD7-CBF70CF67F1B}" type="sibTrans" cxnId="{B7EC54BD-21CD-4596-9CF2-235D50EF74AD}">
      <dgm:prSet/>
      <dgm:spPr/>
      <dgm:t>
        <a:bodyPr/>
        <a:lstStyle/>
        <a:p>
          <a:endParaRPr lang="en-US"/>
        </a:p>
      </dgm:t>
    </dgm:pt>
    <dgm:pt modelId="{8101D963-D035-4C7D-9117-FC28413164F8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Select</a:t>
          </a:r>
          <a:r>
            <a:rPr lang="en-US" dirty="0"/>
            <a:t> </a:t>
          </a:r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Particular Benefits for Inclusion</a:t>
          </a:r>
        </a:p>
      </dgm:t>
    </dgm:pt>
    <dgm:pt modelId="{E327A236-7AD1-48B9-86C6-AB2650B1F478}" type="parTrans" cxnId="{4F831F8B-1984-4DF4-A3F9-6B096C79D0DB}">
      <dgm:prSet/>
      <dgm:spPr/>
      <dgm:t>
        <a:bodyPr/>
        <a:lstStyle/>
        <a:p>
          <a:endParaRPr lang="en-US"/>
        </a:p>
      </dgm:t>
    </dgm:pt>
    <dgm:pt modelId="{2FA4EEC2-C4A3-400D-987E-C8CCBD96C1F4}" type="sibTrans" cxnId="{4F831F8B-1984-4DF4-A3F9-6B096C79D0DB}">
      <dgm:prSet/>
      <dgm:spPr/>
      <dgm:t>
        <a:bodyPr/>
        <a:lstStyle/>
        <a:p>
          <a:endParaRPr lang="en-US"/>
        </a:p>
      </dgm:t>
    </dgm:pt>
    <dgm:pt modelId="{924DDC87-7182-425F-8A49-AFDC73435B39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Take Average of Past Study Impacts</a:t>
          </a:r>
        </a:p>
      </dgm:t>
    </dgm:pt>
    <dgm:pt modelId="{BBB2F223-3CBE-4A79-907D-AE81F4E5FA74}" type="parTrans" cxnId="{C4D60B66-56C3-41CA-92DB-AF5358A89A09}">
      <dgm:prSet/>
      <dgm:spPr/>
      <dgm:t>
        <a:bodyPr/>
        <a:lstStyle/>
        <a:p>
          <a:endParaRPr lang="en-US"/>
        </a:p>
      </dgm:t>
    </dgm:pt>
    <dgm:pt modelId="{1473BDB5-A47A-4054-B397-58609CA6D699}" type="sibTrans" cxnId="{C4D60B66-56C3-41CA-92DB-AF5358A89A09}">
      <dgm:prSet/>
      <dgm:spPr/>
      <dgm:t>
        <a:bodyPr/>
        <a:lstStyle/>
        <a:p>
          <a:endParaRPr lang="en-US"/>
        </a:p>
      </dgm:t>
    </dgm:pt>
    <dgm:pt modelId="{48F1BD12-345B-426B-B64D-BB5826C291B9}" type="pres">
      <dgm:prSet presAssocID="{DC44818C-8FEF-4941-B3F5-31A48D777BA4}" presName="CompostProcess" presStyleCnt="0">
        <dgm:presLayoutVars>
          <dgm:dir/>
          <dgm:resizeHandles val="exact"/>
        </dgm:presLayoutVars>
      </dgm:prSet>
      <dgm:spPr/>
    </dgm:pt>
    <dgm:pt modelId="{BBF838EA-475A-4D0D-B789-59B90753336E}" type="pres">
      <dgm:prSet presAssocID="{DC44818C-8FEF-4941-B3F5-31A48D777BA4}" presName="arrow" presStyleLbl="bgShp" presStyleIdx="0" presStyleCnt="1" custLinFactNeighborX="-408" custLinFactNeighborY="3766"/>
      <dgm:spPr/>
    </dgm:pt>
    <dgm:pt modelId="{73213BBB-3D9E-4B15-B73B-8644F90E4FE7}" type="pres">
      <dgm:prSet presAssocID="{DC44818C-8FEF-4941-B3F5-31A48D777BA4}" presName="linearProcess" presStyleCnt="0"/>
      <dgm:spPr/>
    </dgm:pt>
    <dgm:pt modelId="{AF3A9583-8405-4A24-A946-E27609960406}" type="pres">
      <dgm:prSet presAssocID="{B7D8D805-B153-4580-9D8B-12A67914FB35}" presName="textNode" presStyleLbl="node1" presStyleIdx="0" presStyleCnt="3">
        <dgm:presLayoutVars>
          <dgm:bulletEnabled val="1"/>
        </dgm:presLayoutVars>
      </dgm:prSet>
      <dgm:spPr/>
    </dgm:pt>
    <dgm:pt modelId="{EB1A077C-62DB-4A0B-A835-E168ADEF141E}" type="pres">
      <dgm:prSet presAssocID="{D1090A19-366C-47D5-ABD7-CBF70CF67F1B}" presName="sibTrans" presStyleCnt="0"/>
      <dgm:spPr/>
    </dgm:pt>
    <dgm:pt modelId="{AD5BFF49-BDB7-4C6A-A9E8-1E4DA36C9235}" type="pres">
      <dgm:prSet presAssocID="{8101D963-D035-4C7D-9117-FC28413164F8}" presName="textNode" presStyleLbl="node1" presStyleIdx="1" presStyleCnt="3">
        <dgm:presLayoutVars>
          <dgm:bulletEnabled val="1"/>
        </dgm:presLayoutVars>
      </dgm:prSet>
      <dgm:spPr/>
    </dgm:pt>
    <dgm:pt modelId="{66698388-14BD-474D-AA44-FCEEE618FA87}" type="pres">
      <dgm:prSet presAssocID="{2FA4EEC2-C4A3-400D-987E-C8CCBD96C1F4}" presName="sibTrans" presStyleCnt="0"/>
      <dgm:spPr/>
    </dgm:pt>
    <dgm:pt modelId="{B8BFC587-F39F-440A-8918-201E7F3756C1}" type="pres">
      <dgm:prSet presAssocID="{924DDC87-7182-425F-8A49-AFDC73435B39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0F0B090F-A07E-4D5A-9412-6D16563DE159}" type="presOf" srcId="{924DDC87-7182-425F-8A49-AFDC73435B39}" destId="{B8BFC587-F39F-440A-8918-201E7F3756C1}" srcOrd="0" destOrd="0" presId="urn:microsoft.com/office/officeart/2005/8/layout/hProcess9"/>
    <dgm:cxn modelId="{C4D60B66-56C3-41CA-92DB-AF5358A89A09}" srcId="{DC44818C-8FEF-4941-B3F5-31A48D777BA4}" destId="{924DDC87-7182-425F-8A49-AFDC73435B39}" srcOrd="2" destOrd="0" parTransId="{BBB2F223-3CBE-4A79-907D-AE81F4E5FA74}" sibTransId="{1473BDB5-A47A-4054-B397-58609CA6D699}"/>
    <dgm:cxn modelId="{4F831F8B-1984-4DF4-A3F9-6B096C79D0DB}" srcId="{DC44818C-8FEF-4941-B3F5-31A48D777BA4}" destId="{8101D963-D035-4C7D-9117-FC28413164F8}" srcOrd="1" destOrd="0" parTransId="{E327A236-7AD1-48B9-86C6-AB2650B1F478}" sibTransId="{2FA4EEC2-C4A3-400D-987E-C8CCBD96C1F4}"/>
    <dgm:cxn modelId="{B7EC54BD-21CD-4596-9CF2-235D50EF74AD}" srcId="{DC44818C-8FEF-4941-B3F5-31A48D777BA4}" destId="{B7D8D805-B153-4580-9D8B-12A67914FB35}" srcOrd="0" destOrd="0" parTransId="{C988E64D-6DFC-4D24-B5EE-D4615722BED2}" sibTransId="{D1090A19-366C-47D5-ABD7-CBF70CF67F1B}"/>
    <dgm:cxn modelId="{48299DCD-FBAE-49E0-BCF4-623113320D90}" type="presOf" srcId="{DC44818C-8FEF-4941-B3F5-31A48D777BA4}" destId="{48F1BD12-345B-426B-B64D-BB5826C291B9}" srcOrd="0" destOrd="0" presId="urn:microsoft.com/office/officeart/2005/8/layout/hProcess9"/>
    <dgm:cxn modelId="{08675CE0-9119-432D-89A6-1830407CAB26}" type="presOf" srcId="{B7D8D805-B153-4580-9D8B-12A67914FB35}" destId="{AF3A9583-8405-4A24-A946-E27609960406}" srcOrd="0" destOrd="0" presId="urn:microsoft.com/office/officeart/2005/8/layout/hProcess9"/>
    <dgm:cxn modelId="{1BB91CF7-0213-4DF8-9ABF-06827FD86E39}" type="presOf" srcId="{8101D963-D035-4C7D-9117-FC28413164F8}" destId="{AD5BFF49-BDB7-4C6A-A9E8-1E4DA36C9235}" srcOrd="0" destOrd="0" presId="urn:microsoft.com/office/officeart/2005/8/layout/hProcess9"/>
    <dgm:cxn modelId="{CAF5F76D-A657-48E7-958C-011364FAE83F}" type="presParOf" srcId="{48F1BD12-345B-426B-B64D-BB5826C291B9}" destId="{BBF838EA-475A-4D0D-B789-59B90753336E}" srcOrd="0" destOrd="0" presId="urn:microsoft.com/office/officeart/2005/8/layout/hProcess9"/>
    <dgm:cxn modelId="{64A29ACC-780D-461B-A5CE-E3AB52596A91}" type="presParOf" srcId="{48F1BD12-345B-426B-B64D-BB5826C291B9}" destId="{73213BBB-3D9E-4B15-B73B-8644F90E4FE7}" srcOrd="1" destOrd="0" presId="urn:microsoft.com/office/officeart/2005/8/layout/hProcess9"/>
    <dgm:cxn modelId="{FB1DA88C-F427-49C6-9EA1-736F3B369327}" type="presParOf" srcId="{73213BBB-3D9E-4B15-B73B-8644F90E4FE7}" destId="{AF3A9583-8405-4A24-A946-E27609960406}" srcOrd="0" destOrd="0" presId="urn:microsoft.com/office/officeart/2005/8/layout/hProcess9"/>
    <dgm:cxn modelId="{355A44F2-8582-491F-A33C-BE541C187F29}" type="presParOf" srcId="{73213BBB-3D9E-4B15-B73B-8644F90E4FE7}" destId="{EB1A077C-62DB-4A0B-A835-E168ADEF141E}" srcOrd="1" destOrd="0" presId="urn:microsoft.com/office/officeart/2005/8/layout/hProcess9"/>
    <dgm:cxn modelId="{3486C222-700A-4621-895F-CEA2170B09C7}" type="presParOf" srcId="{73213BBB-3D9E-4B15-B73B-8644F90E4FE7}" destId="{AD5BFF49-BDB7-4C6A-A9E8-1E4DA36C9235}" srcOrd="2" destOrd="0" presId="urn:microsoft.com/office/officeart/2005/8/layout/hProcess9"/>
    <dgm:cxn modelId="{61D3ABEC-AC9A-45C4-8EF9-13CB2F8C991C}" type="presParOf" srcId="{73213BBB-3D9E-4B15-B73B-8644F90E4FE7}" destId="{66698388-14BD-474D-AA44-FCEEE618FA87}" srcOrd="3" destOrd="0" presId="urn:microsoft.com/office/officeart/2005/8/layout/hProcess9"/>
    <dgm:cxn modelId="{A69386D0-CDF9-4E18-A30D-9C8FFF7F00C8}" type="presParOf" srcId="{73213BBB-3D9E-4B15-B73B-8644F90E4FE7}" destId="{B8BFC587-F39F-440A-8918-201E7F3756C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DCF0761-8C44-4697-9BCA-651B2127C47B}" type="doc">
      <dgm:prSet loTypeId="urn:microsoft.com/office/officeart/2005/8/layout/lProcess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4A3A129-FDBD-4A6C-8B35-1A060E40E45E}">
      <dgm:prSet phldrT="[Text]" custT="1"/>
      <dgm:spPr/>
      <dgm:t>
        <a:bodyPr/>
        <a:lstStyle/>
        <a:p>
          <a:r>
            <a: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Utilizes Past Estimates</a:t>
          </a:r>
        </a:p>
      </dgm:t>
    </dgm:pt>
    <dgm:pt modelId="{A815D1BC-AE49-4E95-BE6D-7EC844BD563E}" type="parTrans" cxnId="{3E4821C8-D2CF-453F-BCEE-9F5225D11841}">
      <dgm:prSet/>
      <dgm:spPr/>
      <dgm:t>
        <a:bodyPr/>
        <a:lstStyle/>
        <a:p>
          <a:endParaRPr lang="en-US"/>
        </a:p>
      </dgm:t>
    </dgm:pt>
    <dgm:pt modelId="{C236C4E3-5389-46B3-8429-1E9FE9E49E13}" type="sibTrans" cxnId="{3E4821C8-D2CF-453F-BCEE-9F5225D11841}">
      <dgm:prSet/>
      <dgm:spPr/>
      <dgm:t>
        <a:bodyPr/>
        <a:lstStyle/>
        <a:p>
          <a:endParaRPr lang="en-US"/>
        </a:p>
      </dgm:t>
    </dgm:pt>
    <dgm:pt modelId="{BFFD038B-7F98-4FBF-A5AB-1B84918FF28F}">
      <dgm:prSet phldrT="[Text]" custT="1"/>
      <dgm:spPr/>
      <dgm:t>
        <a:bodyPr/>
        <a:lstStyle/>
        <a:p>
          <a:r>
            <a: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Lack of Documentation</a:t>
          </a:r>
        </a:p>
      </dgm:t>
    </dgm:pt>
    <dgm:pt modelId="{3664CFA0-6ED4-4DAD-B060-ADFB2A3AA0DC}" type="parTrans" cxnId="{CF67180B-2298-4EF3-ABF3-88F7C3EBFAA1}">
      <dgm:prSet/>
      <dgm:spPr/>
      <dgm:t>
        <a:bodyPr/>
        <a:lstStyle/>
        <a:p>
          <a:endParaRPr lang="en-US"/>
        </a:p>
      </dgm:t>
    </dgm:pt>
    <dgm:pt modelId="{3639EBDA-07DB-458B-B1A2-34CAC9BFB36F}" type="sibTrans" cxnId="{CF67180B-2298-4EF3-ABF3-88F7C3EBFAA1}">
      <dgm:prSet/>
      <dgm:spPr/>
      <dgm:t>
        <a:bodyPr/>
        <a:lstStyle/>
        <a:p>
          <a:endParaRPr lang="en-US"/>
        </a:p>
      </dgm:t>
    </dgm:pt>
    <dgm:pt modelId="{79D32DEB-4448-4EE8-B38B-7ECA9D256535}">
      <dgm:prSet phldrT="[Text]" custT="1"/>
      <dgm:spPr/>
      <dgm:t>
        <a:bodyPr/>
        <a:lstStyle/>
        <a:p>
          <a:r>
            <a: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Research Quality Not Assessed</a:t>
          </a:r>
        </a:p>
      </dgm:t>
    </dgm:pt>
    <dgm:pt modelId="{B90568C3-C12A-4C28-848F-2A0526CCDD96}" type="parTrans" cxnId="{8DB76D18-4016-4AFA-A21A-5A09E34123FB}">
      <dgm:prSet/>
      <dgm:spPr/>
      <dgm:t>
        <a:bodyPr/>
        <a:lstStyle/>
        <a:p>
          <a:endParaRPr lang="en-US"/>
        </a:p>
      </dgm:t>
    </dgm:pt>
    <dgm:pt modelId="{7203ECCD-ABD7-42EF-9C0F-8C9404CB9334}" type="sibTrans" cxnId="{8DB76D18-4016-4AFA-A21A-5A09E34123FB}">
      <dgm:prSet/>
      <dgm:spPr/>
      <dgm:t>
        <a:bodyPr/>
        <a:lstStyle/>
        <a:p>
          <a:endParaRPr lang="en-US"/>
        </a:p>
      </dgm:t>
    </dgm:pt>
    <dgm:pt modelId="{2A418BEA-04AD-478D-9FAC-68608CDD8901}">
      <dgm:prSet phldrT="[Text]" custT="1"/>
      <dgm:spPr/>
      <dgm:t>
        <a:bodyPr/>
        <a:lstStyle/>
        <a:p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Methodology</a:t>
          </a:r>
        </a:p>
      </dgm:t>
    </dgm:pt>
    <dgm:pt modelId="{80EBD911-EFB7-4148-B9AF-B15C9F0773D6}" type="parTrans" cxnId="{F5E4821F-6290-4E2C-8C8C-9A182A289E9C}">
      <dgm:prSet/>
      <dgm:spPr/>
      <dgm:t>
        <a:bodyPr/>
        <a:lstStyle/>
        <a:p>
          <a:endParaRPr lang="en-US"/>
        </a:p>
      </dgm:t>
    </dgm:pt>
    <dgm:pt modelId="{0BF1AE35-B65C-4661-8060-3FA7737F5F7C}" type="sibTrans" cxnId="{F5E4821F-6290-4E2C-8C8C-9A182A289E9C}">
      <dgm:prSet/>
      <dgm:spPr/>
      <dgm:t>
        <a:bodyPr/>
        <a:lstStyle/>
        <a:p>
          <a:endParaRPr lang="en-US"/>
        </a:p>
      </dgm:t>
    </dgm:pt>
    <dgm:pt modelId="{7A1F1861-5BFE-4D2D-BDAE-01C9CDEB5DD3}">
      <dgm:prSet phldrT="[Text]" custT="1"/>
      <dgm:spPr/>
      <dgm:t>
        <a:bodyPr/>
        <a:lstStyle/>
        <a:p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Assumptions</a:t>
          </a:r>
        </a:p>
      </dgm:t>
    </dgm:pt>
    <dgm:pt modelId="{C3E5440D-BD91-45E6-9728-5F001D206248}" type="parTrans" cxnId="{1BCF7764-67E3-4AE7-8A41-51F5C334F7FA}">
      <dgm:prSet/>
      <dgm:spPr/>
      <dgm:t>
        <a:bodyPr/>
        <a:lstStyle/>
        <a:p>
          <a:endParaRPr lang="en-US"/>
        </a:p>
      </dgm:t>
    </dgm:pt>
    <dgm:pt modelId="{789F1255-5CF6-48A0-BDAA-7EAFC602E9C1}" type="sibTrans" cxnId="{1BCF7764-67E3-4AE7-8A41-51F5C334F7FA}">
      <dgm:prSet/>
      <dgm:spPr/>
      <dgm:t>
        <a:bodyPr/>
        <a:lstStyle/>
        <a:p>
          <a:endParaRPr lang="en-US"/>
        </a:p>
      </dgm:t>
    </dgm:pt>
    <dgm:pt modelId="{8C5B8974-9F4E-4F64-AAAA-B8C8508A9F0D}">
      <dgm:prSet phldrT="[Text]" custT="1"/>
      <dgm:spPr/>
      <dgm:t>
        <a:bodyPr/>
        <a:lstStyle/>
        <a:p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Robustness of Approach</a:t>
          </a:r>
        </a:p>
      </dgm:t>
    </dgm:pt>
    <dgm:pt modelId="{CA9BA2B7-08E8-4B44-B450-A51AA08D6D46}" type="parTrans" cxnId="{03A81ED2-7971-4F87-A957-66292A48BB7F}">
      <dgm:prSet/>
      <dgm:spPr/>
      <dgm:t>
        <a:bodyPr/>
        <a:lstStyle/>
        <a:p>
          <a:endParaRPr lang="en-US"/>
        </a:p>
      </dgm:t>
    </dgm:pt>
    <dgm:pt modelId="{377A7A2A-44D0-4A95-AE2F-C138413FBDB3}" type="sibTrans" cxnId="{03A81ED2-7971-4F87-A957-66292A48BB7F}">
      <dgm:prSet/>
      <dgm:spPr/>
      <dgm:t>
        <a:bodyPr/>
        <a:lstStyle/>
        <a:p>
          <a:endParaRPr lang="en-US"/>
        </a:p>
      </dgm:t>
    </dgm:pt>
    <dgm:pt modelId="{BD4EDF3B-D6C8-46FD-8090-5BD7F9AA307C}">
      <dgm:prSet phldrT="[Text]" custT="1"/>
      <dgm:spPr/>
      <dgm:t>
        <a:bodyPr/>
        <a:lstStyle/>
        <a:p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Sample Size</a:t>
          </a:r>
        </a:p>
      </dgm:t>
    </dgm:pt>
    <dgm:pt modelId="{9BE3A54C-E58E-42D2-A084-77BF61B0EF6A}" type="parTrans" cxnId="{C064DA36-894C-4F2B-B180-131FE96AC254}">
      <dgm:prSet/>
      <dgm:spPr/>
      <dgm:t>
        <a:bodyPr/>
        <a:lstStyle/>
        <a:p>
          <a:endParaRPr lang="en-US"/>
        </a:p>
      </dgm:t>
    </dgm:pt>
    <dgm:pt modelId="{1C14BA94-7AE7-4BDD-8479-C5E677068109}" type="sibTrans" cxnId="{C064DA36-894C-4F2B-B180-131FE96AC254}">
      <dgm:prSet/>
      <dgm:spPr/>
      <dgm:t>
        <a:bodyPr/>
        <a:lstStyle/>
        <a:p>
          <a:endParaRPr lang="en-US"/>
        </a:p>
      </dgm:t>
    </dgm:pt>
    <dgm:pt modelId="{E3A79CF0-6A1A-40FA-B26F-8790433C0BA9}">
      <dgm:prSet phldrT="[Text]" custT="1"/>
      <dgm:spPr/>
      <dgm:t>
        <a:bodyPr/>
        <a:lstStyle/>
        <a:p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Statistical Significance</a:t>
          </a:r>
        </a:p>
      </dgm:t>
    </dgm:pt>
    <dgm:pt modelId="{A70E8F49-3098-43CF-9BA5-2DDB47761F24}" type="parTrans" cxnId="{0BD273AB-C702-4AAF-8FAB-88D040D64885}">
      <dgm:prSet/>
      <dgm:spPr/>
      <dgm:t>
        <a:bodyPr/>
        <a:lstStyle/>
        <a:p>
          <a:endParaRPr lang="en-US"/>
        </a:p>
      </dgm:t>
    </dgm:pt>
    <dgm:pt modelId="{1A7CD6F3-52C7-4756-9126-24E601DD69D5}" type="sibTrans" cxnId="{0BD273AB-C702-4AAF-8FAB-88D040D64885}">
      <dgm:prSet/>
      <dgm:spPr/>
      <dgm:t>
        <a:bodyPr/>
        <a:lstStyle/>
        <a:p>
          <a:endParaRPr lang="en-US"/>
        </a:p>
      </dgm:t>
    </dgm:pt>
    <dgm:pt modelId="{BA8D8D79-13F0-4751-BA38-E17A1BE0E207}">
      <dgm:prSet phldrT="[Text]"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Not Applicable to Current Study</a:t>
          </a:r>
        </a:p>
      </dgm:t>
    </dgm:pt>
    <dgm:pt modelId="{C57185DE-777A-4D03-886F-8FD6594E263A}" type="parTrans" cxnId="{6FAD6FDE-D996-4129-984E-579970A99F87}">
      <dgm:prSet/>
      <dgm:spPr/>
      <dgm:t>
        <a:bodyPr/>
        <a:lstStyle/>
        <a:p>
          <a:endParaRPr lang="en-US"/>
        </a:p>
      </dgm:t>
    </dgm:pt>
    <dgm:pt modelId="{B82068AA-C2E4-4C32-819F-C25BB4DC29F3}" type="sibTrans" cxnId="{6FAD6FDE-D996-4129-984E-579970A99F87}">
      <dgm:prSet/>
      <dgm:spPr/>
      <dgm:t>
        <a:bodyPr/>
        <a:lstStyle/>
        <a:p>
          <a:endParaRPr lang="en-US"/>
        </a:p>
      </dgm:t>
    </dgm:pt>
    <dgm:pt modelId="{74C0FCC9-A8EB-411A-B368-8008A9403D7A}">
      <dgm:prSet phldrT="[Text]" custT="1"/>
      <dgm:spPr/>
      <dgm:t>
        <a:bodyPr/>
        <a:lstStyle/>
        <a:p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Limitations</a:t>
          </a:r>
        </a:p>
      </dgm:t>
    </dgm:pt>
    <dgm:pt modelId="{63B107D1-EE94-4056-9C08-D14C11F5B045}" type="parTrans" cxnId="{909CE05D-0E18-4538-A7A0-4B4C1F541A2D}">
      <dgm:prSet/>
      <dgm:spPr/>
      <dgm:t>
        <a:bodyPr/>
        <a:lstStyle/>
        <a:p>
          <a:endParaRPr lang="en-US"/>
        </a:p>
      </dgm:t>
    </dgm:pt>
    <dgm:pt modelId="{36C7ACF2-55B6-4FD2-AFB1-7DAC1443EB32}" type="sibTrans" cxnId="{909CE05D-0E18-4538-A7A0-4B4C1F541A2D}">
      <dgm:prSet/>
      <dgm:spPr/>
      <dgm:t>
        <a:bodyPr/>
        <a:lstStyle/>
        <a:p>
          <a:endParaRPr lang="en-US"/>
        </a:p>
      </dgm:t>
    </dgm:pt>
    <dgm:pt modelId="{8BB10AF7-80F8-4AF6-A357-3D40C53FAAE8}">
      <dgm:prSet phldrT="[Text]"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Out of Date</a:t>
          </a:r>
        </a:p>
      </dgm:t>
    </dgm:pt>
    <dgm:pt modelId="{308F28CA-2CF8-4330-8231-542A38A2CEF2}" type="parTrans" cxnId="{08A7A086-C1A7-4FD2-A504-3D6CE4BEEA45}">
      <dgm:prSet/>
      <dgm:spPr/>
      <dgm:t>
        <a:bodyPr/>
        <a:lstStyle/>
        <a:p>
          <a:endParaRPr lang="en-US"/>
        </a:p>
      </dgm:t>
    </dgm:pt>
    <dgm:pt modelId="{601403EC-55C9-4268-9B74-49C960EF1023}" type="sibTrans" cxnId="{08A7A086-C1A7-4FD2-A504-3D6CE4BEEA45}">
      <dgm:prSet/>
      <dgm:spPr/>
      <dgm:t>
        <a:bodyPr/>
        <a:lstStyle/>
        <a:p>
          <a:endParaRPr lang="en-US"/>
        </a:p>
      </dgm:t>
    </dgm:pt>
    <dgm:pt modelId="{874B8449-7E3A-469D-92E6-3C4D400BAA82}" type="pres">
      <dgm:prSet presAssocID="{3DCF0761-8C44-4697-9BCA-651B2127C47B}" presName="theList" presStyleCnt="0">
        <dgm:presLayoutVars>
          <dgm:dir/>
          <dgm:animLvl val="lvl"/>
          <dgm:resizeHandles val="exact"/>
        </dgm:presLayoutVars>
      </dgm:prSet>
      <dgm:spPr/>
    </dgm:pt>
    <dgm:pt modelId="{7AABB929-2E2C-45B4-B6A9-CEA35A18FE32}" type="pres">
      <dgm:prSet presAssocID="{74A3A129-FDBD-4A6C-8B35-1A060E40E45E}" presName="compNode" presStyleCnt="0"/>
      <dgm:spPr/>
    </dgm:pt>
    <dgm:pt modelId="{E4AB34DA-8605-4EED-A0BF-2BE31E624D22}" type="pres">
      <dgm:prSet presAssocID="{74A3A129-FDBD-4A6C-8B35-1A060E40E45E}" presName="aNode" presStyleLbl="bgShp" presStyleIdx="0" presStyleCnt="3"/>
      <dgm:spPr/>
    </dgm:pt>
    <dgm:pt modelId="{A47800A3-1213-46C1-AD3A-0C2554E35028}" type="pres">
      <dgm:prSet presAssocID="{74A3A129-FDBD-4A6C-8B35-1A060E40E45E}" presName="textNode" presStyleLbl="bgShp" presStyleIdx="0" presStyleCnt="3"/>
      <dgm:spPr/>
    </dgm:pt>
    <dgm:pt modelId="{02C2F289-58F5-492D-925E-5FC11B16C0A0}" type="pres">
      <dgm:prSet presAssocID="{74A3A129-FDBD-4A6C-8B35-1A060E40E45E}" presName="compChildNode" presStyleCnt="0"/>
      <dgm:spPr/>
    </dgm:pt>
    <dgm:pt modelId="{5709FD7D-5DAD-49E3-8940-9B83F17B1CDC}" type="pres">
      <dgm:prSet presAssocID="{74A3A129-FDBD-4A6C-8B35-1A060E40E45E}" presName="theInnerList" presStyleCnt="0"/>
      <dgm:spPr/>
    </dgm:pt>
    <dgm:pt modelId="{DD50F22A-CDC3-4A9C-983D-C86602665ED6}" type="pres">
      <dgm:prSet presAssocID="{8BB10AF7-80F8-4AF6-A357-3D40C53FAAE8}" presName="childNode" presStyleLbl="node1" presStyleIdx="0" presStyleCnt="8">
        <dgm:presLayoutVars>
          <dgm:bulletEnabled val="1"/>
        </dgm:presLayoutVars>
      </dgm:prSet>
      <dgm:spPr/>
    </dgm:pt>
    <dgm:pt modelId="{37B5D7A2-16E8-4A8B-BF7E-FE9A9B919FFC}" type="pres">
      <dgm:prSet presAssocID="{8BB10AF7-80F8-4AF6-A357-3D40C53FAAE8}" presName="aSpace2" presStyleCnt="0"/>
      <dgm:spPr/>
    </dgm:pt>
    <dgm:pt modelId="{EC4A8E87-0A5A-4222-A1AD-B0D8CEE6261B}" type="pres">
      <dgm:prSet presAssocID="{BA8D8D79-13F0-4751-BA38-E17A1BE0E207}" presName="childNode" presStyleLbl="node1" presStyleIdx="1" presStyleCnt="8">
        <dgm:presLayoutVars>
          <dgm:bulletEnabled val="1"/>
        </dgm:presLayoutVars>
      </dgm:prSet>
      <dgm:spPr/>
    </dgm:pt>
    <dgm:pt modelId="{24D816D0-1D0F-42EC-84B4-41E4596AE10B}" type="pres">
      <dgm:prSet presAssocID="{74A3A129-FDBD-4A6C-8B35-1A060E40E45E}" presName="aSpace" presStyleCnt="0"/>
      <dgm:spPr/>
    </dgm:pt>
    <dgm:pt modelId="{FA57C2C9-9267-45BE-A19E-E998B8240C7A}" type="pres">
      <dgm:prSet presAssocID="{79D32DEB-4448-4EE8-B38B-7ECA9D256535}" presName="compNode" presStyleCnt="0"/>
      <dgm:spPr/>
    </dgm:pt>
    <dgm:pt modelId="{BD216581-4F6F-4649-B1A9-5CE932C94D02}" type="pres">
      <dgm:prSet presAssocID="{79D32DEB-4448-4EE8-B38B-7ECA9D256535}" presName="aNode" presStyleLbl="bgShp" presStyleIdx="1" presStyleCnt="3"/>
      <dgm:spPr/>
    </dgm:pt>
    <dgm:pt modelId="{E6A26AB7-B60B-47DB-8591-44BA08509155}" type="pres">
      <dgm:prSet presAssocID="{79D32DEB-4448-4EE8-B38B-7ECA9D256535}" presName="textNode" presStyleLbl="bgShp" presStyleIdx="1" presStyleCnt="3"/>
      <dgm:spPr/>
    </dgm:pt>
    <dgm:pt modelId="{321E23FA-96A0-4E59-AA7E-8983ABFC7E4B}" type="pres">
      <dgm:prSet presAssocID="{79D32DEB-4448-4EE8-B38B-7ECA9D256535}" presName="compChildNode" presStyleCnt="0"/>
      <dgm:spPr/>
    </dgm:pt>
    <dgm:pt modelId="{E07410DF-10C7-4585-826E-A86DF7E20BF6}" type="pres">
      <dgm:prSet presAssocID="{79D32DEB-4448-4EE8-B38B-7ECA9D256535}" presName="theInnerList" presStyleCnt="0"/>
      <dgm:spPr/>
    </dgm:pt>
    <dgm:pt modelId="{795E3C9F-4E42-4B6C-AC3A-652F6C55E0F4}" type="pres">
      <dgm:prSet presAssocID="{8C5B8974-9F4E-4F64-AAAA-B8C8508A9F0D}" presName="childNode" presStyleLbl="node1" presStyleIdx="2" presStyleCnt="8">
        <dgm:presLayoutVars>
          <dgm:bulletEnabled val="1"/>
        </dgm:presLayoutVars>
      </dgm:prSet>
      <dgm:spPr/>
    </dgm:pt>
    <dgm:pt modelId="{18E9200C-2857-4E0F-A900-7FDECF0FDCC5}" type="pres">
      <dgm:prSet presAssocID="{8C5B8974-9F4E-4F64-AAAA-B8C8508A9F0D}" presName="aSpace2" presStyleCnt="0"/>
      <dgm:spPr/>
    </dgm:pt>
    <dgm:pt modelId="{C7F1A8EB-82F2-4B82-B01A-C2A8B750B2D4}" type="pres">
      <dgm:prSet presAssocID="{BD4EDF3B-D6C8-46FD-8090-5BD7F9AA307C}" presName="childNode" presStyleLbl="node1" presStyleIdx="3" presStyleCnt="8">
        <dgm:presLayoutVars>
          <dgm:bulletEnabled val="1"/>
        </dgm:presLayoutVars>
      </dgm:prSet>
      <dgm:spPr/>
    </dgm:pt>
    <dgm:pt modelId="{30931692-26C0-4045-BBF1-EA666687602A}" type="pres">
      <dgm:prSet presAssocID="{BD4EDF3B-D6C8-46FD-8090-5BD7F9AA307C}" presName="aSpace2" presStyleCnt="0"/>
      <dgm:spPr/>
    </dgm:pt>
    <dgm:pt modelId="{F1481A73-4B3C-4E8D-A478-A9D4EB184630}" type="pres">
      <dgm:prSet presAssocID="{E3A79CF0-6A1A-40FA-B26F-8790433C0BA9}" presName="childNode" presStyleLbl="node1" presStyleIdx="4" presStyleCnt="8">
        <dgm:presLayoutVars>
          <dgm:bulletEnabled val="1"/>
        </dgm:presLayoutVars>
      </dgm:prSet>
      <dgm:spPr/>
    </dgm:pt>
    <dgm:pt modelId="{A90E84BF-5905-48CE-8C27-932258B4DBCF}" type="pres">
      <dgm:prSet presAssocID="{79D32DEB-4448-4EE8-B38B-7ECA9D256535}" presName="aSpace" presStyleCnt="0"/>
      <dgm:spPr/>
    </dgm:pt>
    <dgm:pt modelId="{5DEA0523-2213-4A04-A8CC-C49CA5A2EF50}" type="pres">
      <dgm:prSet presAssocID="{BFFD038B-7F98-4FBF-A5AB-1B84918FF28F}" presName="compNode" presStyleCnt="0"/>
      <dgm:spPr/>
    </dgm:pt>
    <dgm:pt modelId="{B572A7D8-E708-4B7A-A433-D747E9E25C73}" type="pres">
      <dgm:prSet presAssocID="{BFFD038B-7F98-4FBF-A5AB-1B84918FF28F}" presName="aNode" presStyleLbl="bgShp" presStyleIdx="2" presStyleCnt="3"/>
      <dgm:spPr/>
    </dgm:pt>
    <dgm:pt modelId="{8882CE6C-3D76-4418-BF15-5337205B45E4}" type="pres">
      <dgm:prSet presAssocID="{BFFD038B-7F98-4FBF-A5AB-1B84918FF28F}" presName="textNode" presStyleLbl="bgShp" presStyleIdx="2" presStyleCnt="3"/>
      <dgm:spPr/>
    </dgm:pt>
    <dgm:pt modelId="{36121E53-CE0F-4879-A026-CD874B90F4B0}" type="pres">
      <dgm:prSet presAssocID="{BFFD038B-7F98-4FBF-A5AB-1B84918FF28F}" presName="compChildNode" presStyleCnt="0"/>
      <dgm:spPr/>
    </dgm:pt>
    <dgm:pt modelId="{E5F78FC4-D6A7-42E0-890E-EAFD0FC6EDA2}" type="pres">
      <dgm:prSet presAssocID="{BFFD038B-7F98-4FBF-A5AB-1B84918FF28F}" presName="theInnerList" presStyleCnt="0"/>
      <dgm:spPr/>
    </dgm:pt>
    <dgm:pt modelId="{02CDED09-71FD-4AF7-9A32-23157CD2D44D}" type="pres">
      <dgm:prSet presAssocID="{2A418BEA-04AD-478D-9FAC-68608CDD8901}" presName="childNode" presStyleLbl="node1" presStyleIdx="5" presStyleCnt="8">
        <dgm:presLayoutVars>
          <dgm:bulletEnabled val="1"/>
        </dgm:presLayoutVars>
      </dgm:prSet>
      <dgm:spPr/>
    </dgm:pt>
    <dgm:pt modelId="{E042CD60-6474-4DAC-9329-D829D86CFB37}" type="pres">
      <dgm:prSet presAssocID="{2A418BEA-04AD-478D-9FAC-68608CDD8901}" presName="aSpace2" presStyleCnt="0"/>
      <dgm:spPr/>
    </dgm:pt>
    <dgm:pt modelId="{1D63303E-6D3D-4961-A649-22FB0EDF8BAC}" type="pres">
      <dgm:prSet presAssocID="{7A1F1861-5BFE-4D2D-BDAE-01C9CDEB5DD3}" presName="childNode" presStyleLbl="node1" presStyleIdx="6" presStyleCnt="8">
        <dgm:presLayoutVars>
          <dgm:bulletEnabled val="1"/>
        </dgm:presLayoutVars>
      </dgm:prSet>
      <dgm:spPr/>
    </dgm:pt>
    <dgm:pt modelId="{18D7A47F-CC71-4CA0-8BEF-39DDAD4242BF}" type="pres">
      <dgm:prSet presAssocID="{7A1F1861-5BFE-4D2D-BDAE-01C9CDEB5DD3}" presName="aSpace2" presStyleCnt="0"/>
      <dgm:spPr/>
    </dgm:pt>
    <dgm:pt modelId="{3BD0D5E3-38BF-4F62-94B4-8300E97C3539}" type="pres">
      <dgm:prSet presAssocID="{74C0FCC9-A8EB-411A-B368-8008A9403D7A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CF67180B-2298-4EF3-ABF3-88F7C3EBFAA1}" srcId="{3DCF0761-8C44-4697-9BCA-651B2127C47B}" destId="{BFFD038B-7F98-4FBF-A5AB-1B84918FF28F}" srcOrd="2" destOrd="0" parTransId="{3664CFA0-6ED4-4DAD-B060-ADFB2A3AA0DC}" sibTransId="{3639EBDA-07DB-458B-B1A2-34CAC9BFB36F}"/>
    <dgm:cxn modelId="{F5602E18-8C06-4530-B7FD-9EDBFD58BE36}" type="presOf" srcId="{BD4EDF3B-D6C8-46FD-8090-5BD7F9AA307C}" destId="{C7F1A8EB-82F2-4B82-B01A-C2A8B750B2D4}" srcOrd="0" destOrd="0" presId="urn:microsoft.com/office/officeart/2005/8/layout/lProcess2"/>
    <dgm:cxn modelId="{8DB76D18-4016-4AFA-A21A-5A09E34123FB}" srcId="{3DCF0761-8C44-4697-9BCA-651B2127C47B}" destId="{79D32DEB-4448-4EE8-B38B-7ECA9D256535}" srcOrd="1" destOrd="0" parTransId="{B90568C3-C12A-4C28-848F-2A0526CCDD96}" sibTransId="{7203ECCD-ABD7-42EF-9C0F-8C9404CB9334}"/>
    <dgm:cxn modelId="{F5E4821F-6290-4E2C-8C8C-9A182A289E9C}" srcId="{BFFD038B-7F98-4FBF-A5AB-1B84918FF28F}" destId="{2A418BEA-04AD-478D-9FAC-68608CDD8901}" srcOrd="0" destOrd="0" parTransId="{80EBD911-EFB7-4148-B9AF-B15C9F0773D6}" sibTransId="{0BF1AE35-B65C-4661-8060-3FA7737F5F7C}"/>
    <dgm:cxn modelId="{C064DA36-894C-4F2B-B180-131FE96AC254}" srcId="{79D32DEB-4448-4EE8-B38B-7ECA9D256535}" destId="{BD4EDF3B-D6C8-46FD-8090-5BD7F9AA307C}" srcOrd="1" destOrd="0" parTransId="{9BE3A54C-E58E-42D2-A084-77BF61B0EF6A}" sibTransId="{1C14BA94-7AE7-4BDD-8479-C5E677068109}"/>
    <dgm:cxn modelId="{909CE05D-0E18-4538-A7A0-4B4C1F541A2D}" srcId="{BFFD038B-7F98-4FBF-A5AB-1B84918FF28F}" destId="{74C0FCC9-A8EB-411A-B368-8008A9403D7A}" srcOrd="2" destOrd="0" parTransId="{63B107D1-EE94-4056-9C08-D14C11F5B045}" sibTransId="{36C7ACF2-55B6-4FD2-AFB1-7DAC1443EB32}"/>
    <dgm:cxn modelId="{1BCF7764-67E3-4AE7-8A41-51F5C334F7FA}" srcId="{BFFD038B-7F98-4FBF-A5AB-1B84918FF28F}" destId="{7A1F1861-5BFE-4D2D-BDAE-01C9CDEB5DD3}" srcOrd="1" destOrd="0" parTransId="{C3E5440D-BD91-45E6-9728-5F001D206248}" sibTransId="{789F1255-5CF6-48A0-BDAA-7EAFC602E9C1}"/>
    <dgm:cxn modelId="{72058B6C-85E5-40F0-A117-F493DE537E87}" type="presOf" srcId="{8BB10AF7-80F8-4AF6-A357-3D40C53FAAE8}" destId="{DD50F22A-CDC3-4A9C-983D-C86602665ED6}" srcOrd="0" destOrd="0" presId="urn:microsoft.com/office/officeart/2005/8/layout/lProcess2"/>
    <dgm:cxn modelId="{015AD573-7663-471B-A5FA-5D953F10BEA4}" type="presOf" srcId="{74A3A129-FDBD-4A6C-8B35-1A060E40E45E}" destId="{E4AB34DA-8605-4EED-A0BF-2BE31E624D22}" srcOrd="0" destOrd="0" presId="urn:microsoft.com/office/officeart/2005/8/layout/lProcess2"/>
    <dgm:cxn modelId="{C3FF5275-010A-4E24-9850-C80297028409}" type="presOf" srcId="{79D32DEB-4448-4EE8-B38B-7ECA9D256535}" destId="{E6A26AB7-B60B-47DB-8591-44BA08509155}" srcOrd="1" destOrd="0" presId="urn:microsoft.com/office/officeart/2005/8/layout/lProcess2"/>
    <dgm:cxn modelId="{08A7A086-C1A7-4FD2-A504-3D6CE4BEEA45}" srcId="{74A3A129-FDBD-4A6C-8B35-1A060E40E45E}" destId="{8BB10AF7-80F8-4AF6-A357-3D40C53FAAE8}" srcOrd="0" destOrd="0" parTransId="{308F28CA-2CF8-4330-8231-542A38A2CEF2}" sibTransId="{601403EC-55C9-4268-9B74-49C960EF1023}"/>
    <dgm:cxn modelId="{A394DF8A-4C24-4349-B5DF-E9C4E79B671E}" type="presOf" srcId="{74A3A129-FDBD-4A6C-8B35-1A060E40E45E}" destId="{A47800A3-1213-46C1-AD3A-0C2554E35028}" srcOrd="1" destOrd="0" presId="urn:microsoft.com/office/officeart/2005/8/layout/lProcess2"/>
    <dgm:cxn modelId="{BCE8489E-A3F1-4830-9555-5C252DE93377}" type="presOf" srcId="{79D32DEB-4448-4EE8-B38B-7ECA9D256535}" destId="{BD216581-4F6F-4649-B1A9-5CE932C94D02}" srcOrd="0" destOrd="0" presId="urn:microsoft.com/office/officeart/2005/8/layout/lProcess2"/>
    <dgm:cxn modelId="{496ED9A1-A40D-4846-A955-3EC23C3D4823}" type="presOf" srcId="{BA8D8D79-13F0-4751-BA38-E17A1BE0E207}" destId="{EC4A8E87-0A5A-4222-A1AD-B0D8CEE6261B}" srcOrd="0" destOrd="0" presId="urn:microsoft.com/office/officeart/2005/8/layout/lProcess2"/>
    <dgm:cxn modelId="{2A6483A2-4AF5-4391-9558-68FF43019173}" type="presOf" srcId="{7A1F1861-5BFE-4D2D-BDAE-01C9CDEB5DD3}" destId="{1D63303E-6D3D-4961-A649-22FB0EDF8BAC}" srcOrd="0" destOrd="0" presId="urn:microsoft.com/office/officeart/2005/8/layout/lProcess2"/>
    <dgm:cxn modelId="{0BD273AB-C702-4AAF-8FAB-88D040D64885}" srcId="{79D32DEB-4448-4EE8-B38B-7ECA9D256535}" destId="{E3A79CF0-6A1A-40FA-B26F-8790433C0BA9}" srcOrd="2" destOrd="0" parTransId="{A70E8F49-3098-43CF-9BA5-2DDB47761F24}" sibTransId="{1A7CD6F3-52C7-4756-9126-24E601DD69D5}"/>
    <dgm:cxn modelId="{C6D744B1-05F8-4EF9-B1D6-CF3751AAD91C}" type="presOf" srcId="{74C0FCC9-A8EB-411A-B368-8008A9403D7A}" destId="{3BD0D5E3-38BF-4F62-94B4-8300E97C3539}" srcOrd="0" destOrd="0" presId="urn:microsoft.com/office/officeart/2005/8/layout/lProcess2"/>
    <dgm:cxn modelId="{BB745DB2-C0DD-4651-89B6-6186770EA5EE}" type="presOf" srcId="{E3A79CF0-6A1A-40FA-B26F-8790433C0BA9}" destId="{F1481A73-4B3C-4E8D-A478-A9D4EB184630}" srcOrd="0" destOrd="0" presId="urn:microsoft.com/office/officeart/2005/8/layout/lProcess2"/>
    <dgm:cxn modelId="{8488B8BD-4353-4FE9-95BB-EFE64A23FBA7}" type="presOf" srcId="{BFFD038B-7F98-4FBF-A5AB-1B84918FF28F}" destId="{8882CE6C-3D76-4418-BF15-5337205B45E4}" srcOrd="1" destOrd="0" presId="urn:microsoft.com/office/officeart/2005/8/layout/lProcess2"/>
    <dgm:cxn modelId="{39B5CDBD-D74B-4A14-B397-963771F8B6EC}" type="presOf" srcId="{8C5B8974-9F4E-4F64-AAAA-B8C8508A9F0D}" destId="{795E3C9F-4E42-4B6C-AC3A-652F6C55E0F4}" srcOrd="0" destOrd="0" presId="urn:microsoft.com/office/officeart/2005/8/layout/lProcess2"/>
    <dgm:cxn modelId="{3E4821C8-D2CF-453F-BCEE-9F5225D11841}" srcId="{3DCF0761-8C44-4697-9BCA-651B2127C47B}" destId="{74A3A129-FDBD-4A6C-8B35-1A060E40E45E}" srcOrd="0" destOrd="0" parTransId="{A815D1BC-AE49-4E95-BE6D-7EC844BD563E}" sibTransId="{C236C4E3-5389-46B3-8429-1E9FE9E49E13}"/>
    <dgm:cxn modelId="{03A81ED2-7971-4F87-A957-66292A48BB7F}" srcId="{79D32DEB-4448-4EE8-B38B-7ECA9D256535}" destId="{8C5B8974-9F4E-4F64-AAAA-B8C8508A9F0D}" srcOrd="0" destOrd="0" parTransId="{CA9BA2B7-08E8-4B44-B450-A51AA08D6D46}" sibTransId="{377A7A2A-44D0-4A95-AE2F-C138413FBDB3}"/>
    <dgm:cxn modelId="{B7C81DDB-9117-40B7-A165-8E42DBA65C50}" type="presOf" srcId="{3DCF0761-8C44-4697-9BCA-651B2127C47B}" destId="{874B8449-7E3A-469D-92E6-3C4D400BAA82}" srcOrd="0" destOrd="0" presId="urn:microsoft.com/office/officeart/2005/8/layout/lProcess2"/>
    <dgm:cxn modelId="{15EE74DD-23C0-48D3-A598-5CB79A1A03C7}" type="presOf" srcId="{2A418BEA-04AD-478D-9FAC-68608CDD8901}" destId="{02CDED09-71FD-4AF7-9A32-23157CD2D44D}" srcOrd="0" destOrd="0" presId="urn:microsoft.com/office/officeart/2005/8/layout/lProcess2"/>
    <dgm:cxn modelId="{6FAD6FDE-D996-4129-984E-579970A99F87}" srcId="{74A3A129-FDBD-4A6C-8B35-1A060E40E45E}" destId="{BA8D8D79-13F0-4751-BA38-E17A1BE0E207}" srcOrd="1" destOrd="0" parTransId="{C57185DE-777A-4D03-886F-8FD6594E263A}" sibTransId="{B82068AA-C2E4-4C32-819F-C25BB4DC29F3}"/>
    <dgm:cxn modelId="{FA2638F4-8890-4817-B0B2-A216AB4FACAF}" type="presOf" srcId="{BFFD038B-7F98-4FBF-A5AB-1B84918FF28F}" destId="{B572A7D8-E708-4B7A-A433-D747E9E25C73}" srcOrd="0" destOrd="0" presId="urn:microsoft.com/office/officeart/2005/8/layout/lProcess2"/>
    <dgm:cxn modelId="{2FB02092-7CAB-49AF-96CD-EE4B3B2A9EA7}" type="presParOf" srcId="{874B8449-7E3A-469D-92E6-3C4D400BAA82}" destId="{7AABB929-2E2C-45B4-B6A9-CEA35A18FE32}" srcOrd="0" destOrd="0" presId="urn:microsoft.com/office/officeart/2005/8/layout/lProcess2"/>
    <dgm:cxn modelId="{C7909F5E-C35E-46B0-93CC-177591453925}" type="presParOf" srcId="{7AABB929-2E2C-45B4-B6A9-CEA35A18FE32}" destId="{E4AB34DA-8605-4EED-A0BF-2BE31E624D22}" srcOrd="0" destOrd="0" presId="urn:microsoft.com/office/officeart/2005/8/layout/lProcess2"/>
    <dgm:cxn modelId="{6D6886DF-06E0-42FE-A344-4D20F6051BE5}" type="presParOf" srcId="{7AABB929-2E2C-45B4-B6A9-CEA35A18FE32}" destId="{A47800A3-1213-46C1-AD3A-0C2554E35028}" srcOrd="1" destOrd="0" presId="urn:microsoft.com/office/officeart/2005/8/layout/lProcess2"/>
    <dgm:cxn modelId="{8A573662-A8FD-4ECE-A6EB-40F8861887E1}" type="presParOf" srcId="{7AABB929-2E2C-45B4-B6A9-CEA35A18FE32}" destId="{02C2F289-58F5-492D-925E-5FC11B16C0A0}" srcOrd="2" destOrd="0" presId="urn:microsoft.com/office/officeart/2005/8/layout/lProcess2"/>
    <dgm:cxn modelId="{D67E9A7E-C910-4C4D-9A8B-6E68D58938EF}" type="presParOf" srcId="{02C2F289-58F5-492D-925E-5FC11B16C0A0}" destId="{5709FD7D-5DAD-49E3-8940-9B83F17B1CDC}" srcOrd="0" destOrd="0" presId="urn:microsoft.com/office/officeart/2005/8/layout/lProcess2"/>
    <dgm:cxn modelId="{CC7D089B-560E-4481-82FC-33ABF6DEE840}" type="presParOf" srcId="{5709FD7D-5DAD-49E3-8940-9B83F17B1CDC}" destId="{DD50F22A-CDC3-4A9C-983D-C86602665ED6}" srcOrd="0" destOrd="0" presId="urn:microsoft.com/office/officeart/2005/8/layout/lProcess2"/>
    <dgm:cxn modelId="{A3FD08E5-1E69-4E3F-B884-A779269CA0DB}" type="presParOf" srcId="{5709FD7D-5DAD-49E3-8940-9B83F17B1CDC}" destId="{37B5D7A2-16E8-4A8B-BF7E-FE9A9B919FFC}" srcOrd="1" destOrd="0" presId="urn:microsoft.com/office/officeart/2005/8/layout/lProcess2"/>
    <dgm:cxn modelId="{1AC45D68-F962-4AF0-AE88-ADF9EF39D43F}" type="presParOf" srcId="{5709FD7D-5DAD-49E3-8940-9B83F17B1CDC}" destId="{EC4A8E87-0A5A-4222-A1AD-B0D8CEE6261B}" srcOrd="2" destOrd="0" presId="urn:microsoft.com/office/officeart/2005/8/layout/lProcess2"/>
    <dgm:cxn modelId="{C06B2796-70C0-44D5-87CF-A282C8A49F1D}" type="presParOf" srcId="{874B8449-7E3A-469D-92E6-3C4D400BAA82}" destId="{24D816D0-1D0F-42EC-84B4-41E4596AE10B}" srcOrd="1" destOrd="0" presId="urn:microsoft.com/office/officeart/2005/8/layout/lProcess2"/>
    <dgm:cxn modelId="{B75E7799-16A9-46E2-B086-091586A67841}" type="presParOf" srcId="{874B8449-7E3A-469D-92E6-3C4D400BAA82}" destId="{FA57C2C9-9267-45BE-A19E-E998B8240C7A}" srcOrd="2" destOrd="0" presId="urn:microsoft.com/office/officeart/2005/8/layout/lProcess2"/>
    <dgm:cxn modelId="{D1C4E6B6-5877-42EE-8B4A-D50DEBF0D346}" type="presParOf" srcId="{FA57C2C9-9267-45BE-A19E-E998B8240C7A}" destId="{BD216581-4F6F-4649-B1A9-5CE932C94D02}" srcOrd="0" destOrd="0" presId="urn:microsoft.com/office/officeart/2005/8/layout/lProcess2"/>
    <dgm:cxn modelId="{EA389A0A-FE5A-4A2C-BAD7-C03F544ED5E8}" type="presParOf" srcId="{FA57C2C9-9267-45BE-A19E-E998B8240C7A}" destId="{E6A26AB7-B60B-47DB-8591-44BA08509155}" srcOrd="1" destOrd="0" presId="urn:microsoft.com/office/officeart/2005/8/layout/lProcess2"/>
    <dgm:cxn modelId="{16F0B30E-7CDE-410C-A291-97B7EAAB0FC8}" type="presParOf" srcId="{FA57C2C9-9267-45BE-A19E-E998B8240C7A}" destId="{321E23FA-96A0-4E59-AA7E-8983ABFC7E4B}" srcOrd="2" destOrd="0" presId="urn:microsoft.com/office/officeart/2005/8/layout/lProcess2"/>
    <dgm:cxn modelId="{FCB5D259-056D-457D-9186-4A41DFFFF091}" type="presParOf" srcId="{321E23FA-96A0-4E59-AA7E-8983ABFC7E4B}" destId="{E07410DF-10C7-4585-826E-A86DF7E20BF6}" srcOrd="0" destOrd="0" presId="urn:microsoft.com/office/officeart/2005/8/layout/lProcess2"/>
    <dgm:cxn modelId="{498D1F13-1D38-4BB6-8B4A-D4D92C2D7114}" type="presParOf" srcId="{E07410DF-10C7-4585-826E-A86DF7E20BF6}" destId="{795E3C9F-4E42-4B6C-AC3A-652F6C55E0F4}" srcOrd="0" destOrd="0" presId="urn:microsoft.com/office/officeart/2005/8/layout/lProcess2"/>
    <dgm:cxn modelId="{9E6E219D-2FD4-4207-9A31-14F36B391BF3}" type="presParOf" srcId="{E07410DF-10C7-4585-826E-A86DF7E20BF6}" destId="{18E9200C-2857-4E0F-A900-7FDECF0FDCC5}" srcOrd="1" destOrd="0" presId="urn:microsoft.com/office/officeart/2005/8/layout/lProcess2"/>
    <dgm:cxn modelId="{7ACBB4FA-34C1-40C8-8417-485D6C36CF48}" type="presParOf" srcId="{E07410DF-10C7-4585-826E-A86DF7E20BF6}" destId="{C7F1A8EB-82F2-4B82-B01A-C2A8B750B2D4}" srcOrd="2" destOrd="0" presId="urn:microsoft.com/office/officeart/2005/8/layout/lProcess2"/>
    <dgm:cxn modelId="{CB14096C-62ED-4929-84FF-C909D8B376F6}" type="presParOf" srcId="{E07410DF-10C7-4585-826E-A86DF7E20BF6}" destId="{30931692-26C0-4045-BBF1-EA666687602A}" srcOrd="3" destOrd="0" presId="urn:microsoft.com/office/officeart/2005/8/layout/lProcess2"/>
    <dgm:cxn modelId="{55FA5AC9-EEC1-4C9C-9C86-A32B1CEF2571}" type="presParOf" srcId="{E07410DF-10C7-4585-826E-A86DF7E20BF6}" destId="{F1481A73-4B3C-4E8D-A478-A9D4EB184630}" srcOrd="4" destOrd="0" presId="urn:microsoft.com/office/officeart/2005/8/layout/lProcess2"/>
    <dgm:cxn modelId="{32336168-C24C-4226-BD06-78A40F9A40AB}" type="presParOf" srcId="{874B8449-7E3A-469D-92E6-3C4D400BAA82}" destId="{A90E84BF-5905-48CE-8C27-932258B4DBCF}" srcOrd="3" destOrd="0" presId="urn:microsoft.com/office/officeart/2005/8/layout/lProcess2"/>
    <dgm:cxn modelId="{7B9F7708-7949-4F6C-9E8E-0BA837DE4244}" type="presParOf" srcId="{874B8449-7E3A-469D-92E6-3C4D400BAA82}" destId="{5DEA0523-2213-4A04-A8CC-C49CA5A2EF50}" srcOrd="4" destOrd="0" presId="urn:microsoft.com/office/officeart/2005/8/layout/lProcess2"/>
    <dgm:cxn modelId="{CDA36F4A-55D2-4ECE-A9FF-1E0AD7026ABB}" type="presParOf" srcId="{5DEA0523-2213-4A04-A8CC-C49CA5A2EF50}" destId="{B572A7D8-E708-4B7A-A433-D747E9E25C73}" srcOrd="0" destOrd="0" presId="urn:microsoft.com/office/officeart/2005/8/layout/lProcess2"/>
    <dgm:cxn modelId="{FE811474-3F8D-40D3-9B7D-8D354A667DFD}" type="presParOf" srcId="{5DEA0523-2213-4A04-A8CC-C49CA5A2EF50}" destId="{8882CE6C-3D76-4418-BF15-5337205B45E4}" srcOrd="1" destOrd="0" presId="urn:microsoft.com/office/officeart/2005/8/layout/lProcess2"/>
    <dgm:cxn modelId="{EF55DCB1-DF18-44DD-891B-EED106710953}" type="presParOf" srcId="{5DEA0523-2213-4A04-A8CC-C49CA5A2EF50}" destId="{36121E53-CE0F-4879-A026-CD874B90F4B0}" srcOrd="2" destOrd="0" presId="urn:microsoft.com/office/officeart/2005/8/layout/lProcess2"/>
    <dgm:cxn modelId="{69E83D66-BBE5-432C-91E7-68E3EA30ACF6}" type="presParOf" srcId="{36121E53-CE0F-4879-A026-CD874B90F4B0}" destId="{E5F78FC4-D6A7-42E0-890E-EAFD0FC6EDA2}" srcOrd="0" destOrd="0" presId="urn:microsoft.com/office/officeart/2005/8/layout/lProcess2"/>
    <dgm:cxn modelId="{C06F1469-CA79-4F84-AA35-F5EC964CA481}" type="presParOf" srcId="{E5F78FC4-D6A7-42E0-890E-EAFD0FC6EDA2}" destId="{02CDED09-71FD-4AF7-9A32-23157CD2D44D}" srcOrd="0" destOrd="0" presId="urn:microsoft.com/office/officeart/2005/8/layout/lProcess2"/>
    <dgm:cxn modelId="{37B38808-1237-48B8-B2FC-074D78DAAE4C}" type="presParOf" srcId="{E5F78FC4-D6A7-42E0-890E-EAFD0FC6EDA2}" destId="{E042CD60-6474-4DAC-9329-D829D86CFB37}" srcOrd="1" destOrd="0" presId="urn:microsoft.com/office/officeart/2005/8/layout/lProcess2"/>
    <dgm:cxn modelId="{08C8E356-6005-476F-8B7E-1F53CB9F94AA}" type="presParOf" srcId="{E5F78FC4-D6A7-42E0-890E-EAFD0FC6EDA2}" destId="{1D63303E-6D3D-4961-A649-22FB0EDF8BAC}" srcOrd="2" destOrd="0" presId="urn:microsoft.com/office/officeart/2005/8/layout/lProcess2"/>
    <dgm:cxn modelId="{63FC6A11-39D0-4E75-BAFB-2E45FD3D4542}" type="presParOf" srcId="{E5F78FC4-D6A7-42E0-890E-EAFD0FC6EDA2}" destId="{18D7A47F-CC71-4CA0-8BEF-39DDAD4242BF}" srcOrd="3" destOrd="0" presId="urn:microsoft.com/office/officeart/2005/8/layout/lProcess2"/>
    <dgm:cxn modelId="{858BD38D-1087-4A67-BDC0-9F17DFEF412E}" type="presParOf" srcId="{E5F78FC4-D6A7-42E0-890E-EAFD0FC6EDA2}" destId="{3BD0D5E3-38BF-4F62-94B4-8300E97C3539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4BDA646-1DB3-4C27-BF24-4640D0C92F72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1C74285-8347-42BC-92EB-5E21B1C81A4D}">
      <dgm:prSet phldrT="[Text]"/>
      <dgm:spPr/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Economic Benefits</a:t>
          </a:r>
        </a:p>
      </dgm:t>
    </dgm:pt>
    <dgm:pt modelId="{7FA61537-02F2-4401-A93D-D9B7ABE4A268}" type="parTrans" cxnId="{EF1DD8F2-2130-45B2-9408-6E42812FB331}">
      <dgm:prSet/>
      <dgm:spPr/>
      <dgm:t>
        <a:bodyPr/>
        <a:lstStyle/>
        <a:p>
          <a:endParaRPr lang="en-US"/>
        </a:p>
      </dgm:t>
    </dgm:pt>
    <dgm:pt modelId="{03D2E918-B85A-43A5-A28E-71B8328A6417}" type="sibTrans" cxnId="{EF1DD8F2-2130-45B2-9408-6E42812FB331}">
      <dgm:prSet/>
      <dgm:spPr/>
      <dgm:t>
        <a:bodyPr/>
        <a:lstStyle/>
        <a:p>
          <a:endParaRPr lang="en-US"/>
        </a:p>
      </dgm:t>
    </dgm:pt>
    <dgm:pt modelId="{9A5654B1-134D-4237-B032-49760FDB2707}">
      <dgm:prSet phldrT="[Text]"/>
      <dgm:spPr/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Net Benefit</a:t>
          </a:r>
        </a:p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What would the funds be used for in the absence of the program?</a:t>
          </a:r>
        </a:p>
      </dgm:t>
    </dgm:pt>
    <dgm:pt modelId="{65BDB73B-8603-46A5-8B91-CB6BAB85F556}" type="parTrans" cxnId="{82F1563F-D6F8-4ECB-86BF-BAB74E1E7A36}">
      <dgm:prSet/>
      <dgm:spPr/>
      <dgm:t>
        <a:bodyPr/>
        <a:lstStyle/>
        <a:p>
          <a:endParaRPr lang="en-US"/>
        </a:p>
      </dgm:t>
    </dgm:pt>
    <dgm:pt modelId="{80A5A01A-3F82-4901-9256-77B3B7100F8A}" type="sibTrans" cxnId="{82F1563F-D6F8-4ECB-86BF-BAB74E1E7A36}">
      <dgm:prSet/>
      <dgm:spPr/>
      <dgm:t>
        <a:bodyPr/>
        <a:lstStyle/>
        <a:p>
          <a:endParaRPr lang="en-US"/>
        </a:p>
      </dgm:t>
    </dgm:pt>
    <dgm:pt modelId="{EE57033A-471B-413A-AF9F-20CFE2438A5D}">
      <dgm:prSet phldrT="[Text]"/>
      <dgm:spPr/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Other Influencing Factors</a:t>
          </a:r>
        </a:p>
      </dgm:t>
    </dgm:pt>
    <dgm:pt modelId="{3ACB2162-30E1-420E-B06B-D3CD17DC8A52}" type="parTrans" cxnId="{6A6A69F0-CE78-4E69-AD0D-C062CA0F69FF}">
      <dgm:prSet/>
      <dgm:spPr/>
      <dgm:t>
        <a:bodyPr/>
        <a:lstStyle/>
        <a:p>
          <a:endParaRPr lang="en-US"/>
        </a:p>
      </dgm:t>
    </dgm:pt>
    <dgm:pt modelId="{8E4D4D32-405F-4FED-BD15-9BB57EC88471}" type="sibTrans" cxnId="{6A6A69F0-CE78-4E69-AD0D-C062CA0F69FF}">
      <dgm:prSet/>
      <dgm:spPr/>
      <dgm:t>
        <a:bodyPr/>
        <a:lstStyle/>
        <a:p>
          <a:endParaRPr lang="en-US"/>
        </a:p>
      </dgm:t>
    </dgm:pt>
    <dgm:pt modelId="{FE5A0FF3-97C0-4A26-AF18-27EEE31050A1}">
      <dgm:prSet phldrT="[Text]"/>
      <dgm:spPr/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Energy Assistance</a:t>
          </a:r>
        </a:p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When households sign up for WAP, are they enrolled in LIHEAP?  </a:t>
          </a:r>
        </a:p>
      </dgm:t>
    </dgm:pt>
    <dgm:pt modelId="{80C464C6-779C-4C2E-AA74-4492596B4BD3}" type="parTrans" cxnId="{AF5E9DFC-FBD2-4784-9E22-1C99D78A3F93}">
      <dgm:prSet/>
      <dgm:spPr/>
      <dgm:t>
        <a:bodyPr/>
        <a:lstStyle/>
        <a:p>
          <a:endParaRPr lang="en-US"/>
        </a:p>
      </dgm:t>
    </dgm:pt>
    <dgm:pt modelId="{66F05FDC-7484-41CA-A4DA-47E323DEBA4D}" type="sibTrans" cxnId="{AF5E9DFC-FBD2-4784-9E22-1C99D78A3F93}">
      <dgm:prSet/>
      <dgm:spPr/>
      <dgm:t>
        <a:bodyPr/>
        <a:lstStyle/>
        <a:p>
          <a:endParaRPr lang="en-US"/>
        </a:p>
      </dgm:t>
    </dgm:pt>
    <dgm:pt modelId="{1A033E78-5DCE-4E5B-B637-BC93AE230174}">
      <dgm:prSet phldrT="[Text]"/>
      <dgm:spPr/>
      <dgm:t>
        <a:bodyPr/>
        <a:lstStyle/>
        <a:p>
          <a:r>
            <a:rPr lang="en-US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Double </a:t>
          </a:r>
        </a:p>
        <a:p>
          <a:r>
            <a:rPr lang="en-US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Counting</a:t>
          </a:r>
          <a:endParaRPr lang="en-US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78CA284-CBB4-431F-99A0-94595946643A}" type="parTrans" cxnId="{19F979E2-864C-4E11-91B6-00253A88D367}">
      <dgm:prSet/>
      <dgm:spPr/>
      <dgm:t>
        <a:bodyPr/>
        <a:lstStyle/>
        <a:p>
          <a:endParaRPr lang="en-US"/>
        </a:p>
      </dgm:t>
    </dgm:pt>
    <dgm:pt modelId="{5BD65B47-28B3-4BF6-AF03-762724580FAB}" type="sibTrans" cxnId="{19F979E2-864C-4E11-91B6-00253A88D367}">
      <dgm:prSet/>
      <dgm:spPr/>
      <dgm:t>
        <a:bodyPr/>
        <a:lstStyle/>
        <a:p>
          <a:endParaRPr lang="en-US"/>
        </a:p>
      </dgm:t>
    </dgm:pt>
    <dgm:pt modelId="{0120614C-B3E3-4D82-80F0-ABF2801A3FD1}">
      <dgm:prSet phldrT="[Text]"/>
      <dgm:spPr/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Health Impacts</a:t>
          </a:r>
        </a:p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Is the same benefit counted more than once when valuing the impact of increased prescription adherence, health status, colds, allergies, etc.?</a:t>
          </a:r>
        </a:p>
      </dgm:t>
    </dgm:pt>
    <dgm:pt modelId="{7245EFA6-3B1F-403B-863B-BD819FAADB8A}" type="parTrans" cxnId="{591BE748-A990-47FF-98C8-9BB308B51F29}">
      <dgm:prSet/>
      <dgm:spPr/>
      <dgm:t>
        <a:bodyPr/>
        <a:lstStyle/>
        <a:p>
          <a:endParaRPr lang="en-US"/>
        </a:p>
      </dgm:t>
    </dgm:pt>
    <dgm:pt modelId="{B3B88E8B-2F60-45CD-84FD-23827297B147}" type="sibTrans" cxnId="{591BE748-A990-47FF-98C8-9BB308B51F29}">
      <dgm:prSet/>
      <dgm:spPr/>
      <dgm:t>
        <a:bodyPr/>
        <a:lstStyle/>
        <a:p>
          <a:endParaRPr lang="en-US"/>
        </a:p>
      </dgm:t>
    </dgm:pt>
    <dgm:pt modelId="{935A2944-0E5F-4AAB-B591-EA9445B74335}" type="pres">
      <dgm:prSet presAssocID="{34BDA646-1DB3-4C27-BF24-4640D0C92F72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141687B6-F34C-44B9-A385-4BC8753A50F5}" type="pres">
      <dgm:prSet presAssocID="{B1C74285-8347-42BC-92EB-5E21B1C81A4D}" presName="circle1" presStyleLbl="node1" presStyleIdx="0" presStyleCnt="3"/>
      <dgm:spPr/>
    </dgm:pt>
    <dgm:pt modelId="{67CB7FF2-EEBE-48C0-AC86-8154B65B2F0E}" type="pres">
      <dgm:prSet presAssocID="{B1C74285-8347-42BC-92EB-5E21B1C81A4D}" presName="space" presStyleCnt="0"/>
      <dgm:spPr/>
    </dgm:pt>
    <dgm:pt modelId="{35756E45-3CBA-455C-9071-D45930DA74C4}" type="pres">
      <dgm:prSet presAssocID="{B1C74285-8347-42BC-92EB-5E21B1C81A4D}" presName="rect1" presStyleLbl="alignAcc1" presStyleIdx="0" presStyleCnt="3"/>
      <dgm:spPr/>
    </dgm:pt>
    <dgm:pt modelId="{2A7DB3AB-E132-4A7A-B13E-FBFF5413C779}" type="pres">
      <dgm:prSet presAssocID="{EE57033A-471B-413A-AF9F-20CFE2438A5D}" presName="vertSpace2" presStyleLbl="node1" presStyleIdx="0" presStyleCnt="3"/>
      <dgm:spPr/>
    </dgm:pt>
    <dgm:pt modelId="{183E8000-94DA-41D7-BDE7-7525A8576C4B}" type="pres">
      <dgm:prSet presAssocID="{EE57033A-471B-413A-AF9F-20CFE2438A5D}" presName="circle2" presStyleLbl="node1" presStyleIdx="1" presStyleCnt="3"/>
      <dgm:spPr/>
    </dgm:pt>
    <dgm:pt modelId="{89A8CD65-2F9A-484D-96F3-E1D3BBDD4E63}" type="pres">
      <dgm:prSet presAssocID="{EE57033A-471B-413A-AF9F-20CFE2438A5D}" presName="rect2" presStyleLbl="alignAcc1" presStyleIdx="1" presStyleCnt="3"/>
      <dgm:spPr/>
    </dgm:pt>
    <dgm:pt modelId="{BF681DC1-BD4E-4BF6-8E6D-ED8C9899DCB0}" type="pres">
      <dgm:prSet presAssocID="{1A033E78-5DCE-4E5B-B637-BC93AE230174}" presName="vertSpace3" presStyleLbl="node1" presStyleIdx="1" presStyleCnt="3"/>
      <dgm:spPr/>
    </dgm:pt>
    <dgm:pt modelId="{A1BB7BD8-AD29-4ACF-B995-9F448895C6C1}" type="pres">
      <dgm:prSet presAssocID="{1A033E78-5DCE-4E5B-B637-BC93AE230174}" presName="circle3" presStyleLbl="node1" presStyleIdx="2" presStyleCnt="3"/>
      <dgm:spPr/>
    </dgm:pt>
    <dgm:pt modelId="{A8FB2FB8-CF45-48FB-B9B4-AE2D6A0BF8FA}" type="pres">
      <dgm:prSet presAssocID="{1A033E78-5DCE-4E5B-B637-BC93AE230174}" presName="rect3" presStyleLbl="alignAcc1" presStyleIdx="2" presStyleCnt="3"/>
      <dgm:spPr/>
    </dgm:pt>
    <dgm:pt modelId="{D821E759-E01E-4766-9D63-1E510D0E2157}" type="pres">
      <dgm:prSet presAssocID="{B1C74285-8347-42BC-92EB-5E21B1C81A4D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1260053F-62E2-45D2-852B-92E37265F838}" type="pres">
      <dgm:prSet presAssocID="{B1C74285-8347-42BC-92EB-5E21B1C81A4D}" presName="rect1ChTx" presStyleLbl="alignAcc1" presStyleIdx="2" presStyleCnt="3">
        <dgm:presLayoutVars>
          <dgm:bulletEnabled val="1"/>
        </dgm:presLayoutVars>
      </dgm:prSet>
      <dgm:spPr/>
    </dgm:pt>
    <dgm:pt modelId="{FF26196F-7912-4599-BB1D-6B251AA6541A}" type="pres">
      <dgm:prSet presAssocID="{EE57033A-471B-413A-AF9F-20CFE2438A5D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311ADFD6-7D53-46CB-92A8-F74A06660B6B}" type="pres">
      <dgm:prSet presAssocID="{EE57033A-471B-413A-AF9F-20CFE2438A5D}" presName="rect2ChTx" presStyleLbl="alignAcc1" presStyleIdx="2" presStyleCnt="3">
        <dgm:presLayoutVars>
          <dgm:bulletEnabled val="1"/>
        </dgm:presLayoutVars>
      </dgm:prSet>
      <dgm:spPr/>
    </dgm:pt>
    <dgm:pt modelId="{0A21D9CF-FA1A-43A5-B1AF-36A6653F67FD}" type="pres">
      <dgm:prSet presAssocID="{1A033E78-5DCE-4E5B-B637-BC93AE230174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F495D04C-CB98-45E5-82B2-2033BBA505E9}" type="pres">
      <dgm:prSet presAssocID="{1A033E78-5DCE-4E5B-B637-BC93AE230174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75AE7D15-5CDF-46D5-8A48-201CD9E75A29}" type="presOf" srcId="{B1C74285-8347-42BC-92EB-5E21B1C81A4D}" destId="{35756E45-3CBA-455C-9071-D45930DA74C4}" srcOrd="0" destOrd="0" presId="urn:microsoft.com/office/officeart/2005/8/layout/target3"/>
    <dgm:cxn modelId="{915FA327-0633-4F4B-AD0F-B14C6364519D}" type="presOf" srcId="{EE57033A-471B-413A-AF9F-20CFE2438A5D}" destId="{89A8CD65-2F9A-484D-96F3-E1D3BBDD4E63}" srcOrd="0" destOrd="0" presId="urn:microsoft.com/office/officeart/2005/8/layout/target3"/>
    <dgm:cxn modelId="{82F1563F-D6F8-4ECB-86BF-BAB74E1E7A36}" srcId="{B1C74285-8347-42BC-92EB-5E21B1C81A4D}" destId="{9A5654B1-134D-4237-B032-49760FDB2707}" srcOrd="0" destOrd="0" parTransId="{65BDB73B-8603-46A5-8B91-CB6BAB85F556}" sibTransId="{80A5A01A-3F82-4901-9256-77B3B7100F8A}"/>
    <dgm:cxn modelId="{6BB3DB67-58B1-4C59-9EE1-ADF216D14700}" type="presOf" srcId="{9A5654B1-134D-4237-B032-49760FDB2707}" destId="{1260053F-62E2-45D2-852B-92E37265F838}" srcOrd="0" destOrd="0" presId="urn:microsoft.com/office/officeart/2005/8/layout/target3"/>
    <dgm:cxn modelId="{591BE748-A990-47FF-98C8-9BB308B51F29}" srcId="{1A033E78-5DCE-4E5B-B637-BC93AE230174}" destId="{0120614C-B3E3-4D82-80F0-ABF2801A3FD1}" srcOrd="0" destOrd="0" parTransId="{7245EFA6-3B1F-403B-863B-BD819FAADB8A}" sibTransId="{B3B88E8B-2F60-45CD-84FD-23827297B147}"/>
    <dgm:cxn modelId="{C322AF4C-AAED-4884-91D0-0257DA3B81B5}" type="presOf" srcId="{FE5A0FF3-97C0-4A26-AF18-27EEE31050A1}" destId="{311ADFD6-7D53-46CB-92A8-F74A06660B6B}" srcOrd="0" destOrd="0" presId="urn:microsoft.com/office/officeart/2005/8/layout/target3"/>
    <dgm:cxn modelId="{F5C6D28C-EF7D-4E32-93BB-E34F69805103}" type="presOf" srcId="{B1C74285-8347-42BC-92EB-5E21B1C81A4D}" destId="{D821E759-E01E-4766-9D63-1E510D0E2157}" srcOrd="1" destOrd="0" presId="urn:microsoft.com/office/officeart/2005/8/layout/target3"/>
    <dgm:cxn modelId="{D9157297-3EE5-4E3F-AECB-C6AFB6E16377}" type="presOf" srcId="{1A033E78-5DCE-4E5B-B637-BC93AE230174}" destId="{0A21D9CF-FA1A-43A5-B1AF-36A6653F67FD}" srcOrd="1" destOrd="0" presId="urn:microsoft.com/office/officeart/2005/8/layout/target3"/>
    <dgm:cxn modelId="{0415529D-8F39-47E7-8222-D4AF19082334}" type="presOf" srcId="{EE57033A-471B-413A-AF9F-20CFE2438A5D}" destId="{FF26196F-7912-4599-BB1D-6B251AA6541A}" srcOrd="1" destOrd="0" presId="urn:microsoft.com/office/officeart/2005/8/layout/target3"/>
    <dgm:cxn modelId="{7B2E91A1-7E57-4BB1-A5EF-A25DFB5ABCCB}" type="presOf" srcId="{0120614C-B3E3-4D82-80F0-ABF2801A3FD1}" destId="{F495D04C-CB98-45E5-82B2-2033BBA505E9}" srcOrd="0" destOrd="0" presId="urn:microsoft.com/office/officeart/2005/8/layout/target3"/>
    <dgm:cxn modelId="{19F979E2-864C-4E11-91B6-00253A88D367}" srcId="{34BDA646-1DB3-4C27-BF24-4640D0C92F72}" destId="{1A033E78-5DCE-4E5B-B637-BC93AE230174}" srcOrd="2" destOrd="0" parTransId="{078CA284-CBB4-431F-99A0-94595946643A}" sibTransId="{5BD65B47-28B3-4BF6-AF03-762724580FAB}"/>
    <dgm:cxn modelId="{6A6A69F0-CE78-4E69-AD0D-C062CA0F69FF}" srcId="{34BDA646-1DB3-4C27-BF24-4640D0C92F72}" destId="{EE57033A-471B-413A-AF9F-20CFE2438A5D}" srcOrd="1" destOrd="0" parTransId="{3ACB2162-30E1-420E-B06B-D3CD17DC8A52}" sibTransId="{8E4D4D32-405F-4FED-BD15-9BB57EC88471}"/>
    <dgm:cxn modelId="{A89C69F0-51DF-4EB4-8220-977B4D69E0DC}" type="presOf" srcId="{1A033E78-5DCE-4E5B-B637-BC93AE230174}" destId="{A8FB2FB8-CF45-48FB-B9B4-AE2D6A0BF8FA}" srcOrd="0" destOrd="0" presId="urn:microsoft.com/office/officeart/2005/8/layout/target3"/>
    <dgm:cxn modelId="{EF1DD8F2-2130-45B2-9408-6E42812FB331}" srcId="{34BDA646-1DB3-4C27-BF24-4640D0C92F72}" destId="{B1C74285-8347-42BC-92EB-5E21B1C81A4D}" srcOrd="0" destOrd="0" parTransId="{7FA61537-02F2-4401-A93D-D9B7ABE4A268}" sibTransId="{03D2E918-B85A-43A5-A28E-71B8328A6417}"/>
    <dgm:cxn modelId="{7ACEA4F5-DA55-4E01-922F-F7DB5A8212B7}" type="presOf" srcId="{34BDA646-1DB3-4C27-BF24-4640D0C92F72}" destId="{935A2944-0E5F-4AAB-B591-EA9445B74335}" srcOrd="0" destOrd="0" presId="urn:microsoft.com/office/officeart/2005/8/layout/target3"/>
    <dgm:cxn modelId="{AF5E9DFC-FBD2-4784-9E22-1C99D78A3F93}" srcId="{EE57033A-471B-413A-AF9F-20CFE2438A5D}" destId="{FE5A0FF3-97C0-4A26-AF18-27EEE31050A1}" srcOrd="0" destOrd="0" parTransId="{80C464C6-779C-4C2E-AA74-4492596B4BD3}" sibTransId="{66F05FDC-7484-41CA-A4DA-47E323DEBA4D}"/>
    <dgm:cxn modelId="{312CDAD6-1F7E-4C03-A27E-A494E0AE48A3}" type="presParOf" srcId="{935A2944-0E5F-4AAB-B591-EA9445B74335}" destId="{141687B6-F34C-44B9-A385-4BC8753A50F5}" srcOrd="0" destOrd="0" presId="urn:microsoft.com/office/officeart/2005/8/layout/target3"/>
    <dgm:cxn modelId="{6CC3C3D7-17B5-49EC-97DD-BC353D499C82}" type="presParOf" srcId="{935A2944-0E5F-4AAB-B591-EA9445B74335}" destId="{67CB7FF2-EEBE-48C0-AC86-8154B65B2F0E}" srcOrd="1" destOrd="0" presId="urn:microsoft.com/office/officeart/2005/8/layout/target3"/>
    <dgm:cxn modelId="{B07D8B4C-5447-480D-B56A-4D2136BEBE5D}" type="presParOf" srcId="{935A2944-0E5F-4AAB-B591-EA9445B74335}" destId="{35756E45-3CBA-455C-9071-D45930DA74C4}" srcOrd="2" destOrd="0" presId="urn:microsoft.com/office/officeart/2005/8/layout/target3"/>
    <dgm:cxn modelId="{1B8C7B08-E646-4066-8582-8BC7C5F6110B}" type="presParOf" srcId="{935A2944-0E5F-4AAB-B591-EA9445B74335}" destId="{2A7DB3AB-E132-4A7A-B13E-FBFF5413C779}" srcOrd="3" destOrd="0" presId="urn:microsoft.com/office/officeart/2005/8/layout/target3"/>
    <dgm:cxn modelId="{C5E81B40-08F5-4FDB-8D2F-CB4D9121F033}" type="presParOf" srcId="{935A2944-0E5F-4AAB-B591-EA9445B74335}" destId="{183E8000-94DA-41D7-BDE7-7525A8576C4B}" srcOrd="4" destOrd="0" presId="urn:microsoft.com/office/officeart/2005/8/layout/target3"/>
    <dgm:cxn modelId="{E2D11DEE-7CE0-4806-9EDB-F8BB4DB10F1B}" type="presParOf" srcId="{935A2944-0E5F-4AAB-B591-EA9445B74335}" destId="{89A8CD65-2F9A-484D-96F3-E1D3BBDD4E63}" srcOrd="5" destOrd="0" presId="urn:microsoft.com/office/officeart/2005/8/layout/target3"/>
    <dgm:cxn modelId="{4AC9CD8A-A8A6-45D3-B722-BAF8817A5A56}" type="presParOf" srcId="{935A2944-0E5F-4AAB-B591-EA9445B74335}" destId="{BF681DC1-BD4E-4BF6-8E6D-ED8C9899DCB0}" srcOrd="6" destOrd="0" presId="urn:microsoft.com/office/officeart/2005/8/layout/target3"/>
    <dgm:cxn modelId="{BA012602-6C5A-48B1-A75E-3C66EEA51330}" type="presParOf" srcId="{935A2944-0E5F-4AAB-B591-EA9445B74335}" destId="{A1BB7BD8-AD29-4ACF-B995-9F448895C6C1}" srcOrd="7" destOrd="0" presId="urn:microsoft.com/office/officeart/2005/8/layout/target3"/>
    <dgm:cxn modelId="{9A40B09D-7DBA-4221-965C-115643F53BD0}" type="presParOf" srcId="{935A2944-0E5F-4AAB-B591-EA9445B74335}" destId="{A8FB2FB8-CF45-48FB-B9B4-AE2D6A0BF8FA}" srcOrd="8" destOrd="0" presId="urn:microsoft.com/office/officeart/2005/8/layout/target3"/>
    <dgm:cxn modelId="{C8ACBB57-B032-4F06-9ACE-5DA81749129B}" type="presParOf" srcId="{935A2944-0E5F-4AAB-B591-EA9445B74335}" destId="{D821E759-E01E-4766-9D63-1E510D0E2157}" srcOrd="9" destOrd="0" presId="urn:microsoft.com/office/officeart/2005/8/layout/target3"/>
    <dgm:cxn modelId="{22BFF372-4F87-441F-9643-AA63403698DA}" type="presParOf" srcId="{935A2944-0E5F-4AAB-B591-EA9445B74335}" destId="{1260053F-62E2-45D2-852B-92E37265F838}" srcOrd="10" destOrd="0" presId="urn:microsoft.com/office/officeart/2005/8/layout/target3"/>
    <dgm:cxn modelId="{64304412-C8AC-4C09-B8C1-9DEE1A1E77B7}" type="presParOf" srcId="{935A2944-0E5F-4AAB-B591-EA9445B74335}" destId="{FF26196F-7912-4599-BB1D-6B251AA6541A}" srcOrd="11" destOrd="0" presId="urn:microsoft.com/office/officeart/2005/8/layout/target3"/>
    <dgm:cxn modelId="{DADC033A-4E07-4B51-B928-40D71142894C}" type="presParOf" srcId="{935A2944-0E5F-4AAB-B591-EA9445B74335}" destId="{311ADFD6-7D53-46CB-92A8-F74A06660B6B}" srcOrd="12" destOrd="0" presId="urn:microsoft.com/office/officeart/2005/8/layout/target3"/>
    <dgm:cxn modelId="{590EA0F7-E96F-4660-A183-B3B2383ECD77}" type="presParOf" srcId="{935A2944-0E5F-4AAB-B591-EA9445B74335}" destId="{0A21D9CF-FA1A-43A5-B1AF-36A6653F67FD}" srcOrd="13" destOrd="0" presId="urn:microsoft.com/office/officeart/2005/8/layout/target3"/>
    <dgm:cxn modelId="{771A860D-3342-47A3-8A9D-069C64B7BE83}" type="presParOf" srcId="{935A2944-0E5F-4AAB-B591-EA9445B74335}" destId="{F495D04C-CB98-45E5-82B2-2033BBA505E9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52C7068-E1B9-4A82-A725-CD386D1620AA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4910B3-7663-4136-B40A-B28D1727A94A}">
      <dgm:prSet phldrT="[Text]"/>
      <dgm:spPr/>
      <dgm:t>
        <a:bodyPr/>
        <a:lstStyle/>
        <a:p>
          <a:r>
            <a:rPr lang="en-US" dirty="0"/>
            <a:t>Measure Impact</a:t>
          </a:r>
        </a:p>
      </dgm:t>
    </dgm:pt>
    <dgm:pt modelId="{BA9B9A7B-2024-44A2-B306-85D940B57482}" type="parTrans" cxnId="{4825D832-3004-4D39-AE7F-8666F6073A86}">
      <dgm:prSet/>
      <dgm:spPr/>
      <dgm:t>
        <a:bodyPr/>
        <a:lstStyle/>
        <a:p>
          <a:endParaRPr lang="en-US"/>
        </a:p>
      </dgm:t>
    </dgm:pt>
    <dgm:pt modelId="{9B205730-F468-4A15-B150-D15787672D15}" type="sibTrans" cxnId="{4825D832-3004-4D39-AE7F-8666F6073A86}">
      <dgm:prSet/>
      <dgm:spPr/>
      <dgm:t>
        <a:bodyPr/>
        <a:lstStyle/>
        <a:p>
          <a:endParaRPr lang="en-US"/>
        </a:p>
      </dgm:t>
    </dgm:pt>
    <dgm:pt modelId="{A8A5AB0B-F15B-4F3B-9157-7B9BD8910F3D}">
      <dgm:prSet phldrT="[Text]"/>
      <dgm:spPr/>
      <dgm:t>
        <a:bodyPr/>
        <a:lstStyle/>
        <a:p>
          <a:r>
            <a:rPr lang="en-US" dirty="0"/>
            <a:t>$ Monetize Impact</a:t>
          </a:r>
        </a:p>
      </dgm:t>
    </dgm:pt>
    <dgm:pt modelId="{413B6D9C-D282-49F0-AB53-CC11DA8AF612}" type="parTrans" cxnId="{38F28C87-7819-40D6-8309-370E8478A74E}">
      <dgm:prSet/>
      <dgm:spPr/>
      <dgm:t>
        <a:bodyPr/>
        <a:lstStyle/>
        <a:p>
          <a:endParaRPr lang="en-US"/>
        </a:p>
      </dgm:t>
    </dgm:pt>
    <dgm:pt modelId="{F5600097-DD9E-4120-BB0A-73186C203C15}" type="sibTrans" cxnId="{38F28C87-7819-40D6-8309-370E8478A74E}">
      <dgm:prSet/>
      <dgm:spPr/>
      <dgm:t>
        <a:bodyPr/>
        <a:lstStyle/>
        <a:p>
          <a:endParaRPr lang="en-US"/>
        </a:p>
      </dgm:t>
    </dgm:pt>
    <dgm:pt modelId="{5B5591ED-B06A-4A04-BFFD-EC3D3958B744}" type="pres">
      <dgm:prSet presAssocID="{B52C7068-E1B9-4A82-A725-CD386D1620AA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7B53405A-107D-4AC8-AE01-2A74FB0AC584}" type="pres">
      <dgm:prSet presAssocID="{0F4910B3-7663-4136-B40A-B28D1727A94A}" presName="Accent1" presStyleCnt="0"/>
      <dgm:spPr/>
    </dgm:pt>
    <dgm:pt modelId="{31F1F093-182D-4631-90E5-BB26415F4F21}" type="pres">
      <dgm:prSet presAssocID="{0F4910B3-7663-4136-B40A-B28D1727A94A}" presName="Accent" presStyleLbl="node1" presStyleIdx="0" presStyleCnt="2"/>
      <dgm:spPr/>
    </dgm:pt>
    <dgm:pt modelId="{4CE778CC-508B-4EBA-AB9E-2D4ED016707B}" type="pres">
      <dgm:prSet presAssocID="{0F4910B3-7663-4136-B40A-B28D1727A94A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4E979F66-79DA-4424-9C9D-AF6C47EC0B8B}" type="pres">
      <dgm:prSet presAssocID="{A8A5AB0B-F15B-4F3B-9157-7B9BD8910F3D}" presName="Accent2" presStyleCnt="0"/>
      <dgm:spPr/>
    </dgm:pt>
    <dgm:pt modelId="{723C2C57-94FB-4F40-944C-7DE27C8F2EFB}" type="pres">
      <dgm:prSet presAssocID="{A8A5AB0B-F15B-4F3B-9157-7B9BD8910F3D}" presName="Accent" presStyleLbl="node1" presStyleIdx="1" presStyleCnt="2"/>
      <dgm:spPr/>
    </dgm:pt>
    <dgm:pt modelId="{4C3FD939-3165-4AF5-8D9E-F95667CF9C01}" type="pres">
      <dgm:prSet presAssocID="{A8A5AB0B-F15B-4F3B-9157-7B9BD8910F3D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945A1214-A100-45C3-9E3C-35ABCA68D6FA}" type="presOf" srcId="{B52C7068-E1B9-4A82-A725-CD386D1620AA}" destId="{5B5591ED-B06A-4A04-BFFD-EC3D3958B744}" srcOrd="0" destOrd="0" presId="urn:microsoft.com/office/officeart/2009/layout/CircleArrowProcess"/>
    <dgm:cxn modelId="{4825D832-3004-4D39-AE7F-8666F6073A86}" srcId="{B52C7068-E1B9-4A82-A725-CD386D1620AA}" destId="{0F4910B3-7663-4136-B40A-B28D1727A94A}" srcOrd="0" destOrd="0" parTransId="{BA9B9A7B-2024-44A2-B306-85D940B57482}" sibTransId="{9B205730-F468-4A15-B150-D15787672D15}"/>
    <dgm:cxn modelId="{38F28C87-7819-40D6-8309-370E8478A74E}" srcId="{B52C7068-E1B9-4A82-A725-CD386D1620AA}" destId="{A8A5AB0B-F15B-4F3B-9157-7B9BD8910F3D}" srcOrd="1" destOrd="0" parTransId="{413B6D9C-D282-49F0-AB53-CC11DA8AF612}" sibTransId="{F5600097-DD9E-4120-BB0A-73186C203C15}"/>
    <dgm:cxn modelId="{D18925BA-F74A-414D-A169-53210F04C271}" type="presOf" srcId="{A8A5AB0B-F15B-4F3B-9157-7B9BD8910F3D}" destId="{4C3FD939-3165-4AF5-8D9E-F95667CF9C01}" srcOrd="0" destOrd="0" presId="urn:microsoft.com/office/officeart/2009/layout/CircleArrowProcess"/>
    <dgm:cxn modelId="{814D90E0-B929-49EC-94E4-38F12D9A9461}" type="presOf" srcId="{0F4910B3-7663-4136-B40A-B28D1727A94A}" destId="{4CE778CC-508B-4EBA-AB9E-2D4ED016707B}" srcOrd="0" destOrd="0" presId="urn:microsoft.com/office/officeart/2009/layout/CircleArrowProcess"/>
    <dgm:cxn modelId="{8146F06B-EF08-436E-AAE8-8AA594978FA6}" type="presParOf" srcId="{5B5591ED-B06A-4A04-BFFD-EC3D3958B744}" destId="{7B53405A-107D-4AC8-AE01-2A74FB0AC584}" srcOrd="0" destOrd="0" presId="urn:microsoft.com/office/officeart/2009/layout/CircleArrowProcess"/>
    <dgm:cxn modelId="{93237A48-1163-4759-8845-B10D626A9F9B}" type="presParOf" srcId="{7B53405A-107D-4AC8-AE01-2A74FB0AC584}" destId="{31F1F093-182D-4631-90E5-BB26415F4F21}" srcOrd="0" destOrd="0" presId="urn:microsoft.com/office/officeart/2009/layout/CircleArrowProcess"/>
    <dgm:cxn modelId="{59CAEFEA-E4B3-470E-8CFC-260E77A7DFF7}" type="presParOf" srcId="{5B5591ED-B06A-4A04-BFFD-EC3D3958B744}" destId="{4CE778CC-508B-4EBA-AB9E-2D4ED016707B}" srcOrd="1" destOrd="0" presId="urn:microsoft.com/office/officeart/2009/layout/CircleArrowProcess"/>
    <dgm:cxn modelId="{8E695CA6-9F4A-47EC-BAF1-177069A1A558}" type="presParOf" srcId="{5B5591ED-B06A-4A04-BFFD-EC3D3958B744}" destId="{4E979F66-79DA-4424-9C9D-AF6C47EC0B8B}" srcOrd="2" destOrd="0" presId="urn:microsoft.com/office/officeart/2009/layout/CircleArrowProcess"/>
    <dgm:cxn modelId="{3AC66519-8818-44AC-A9D2-0E133DC31155}" type="presParOf" srcId="{4E979F66-79DA-4424-9C9D-AF6C47EC0B8B}" destId="{723C2C57-94FB-4F40-944C-7DE27C8F2EFB}" srcOrd="0" destOrd="0" presId="urn:microsoft.com/office/officeart/2009/layout/CircleArrowProcess"/>
    <dgm:cxn modelId="{DF39D022-D408-4505-AB04-B786821A85C4}" type="presParOf" srcId="{5B5591ED-B06A-4A04-BFFD-EC3D3958B744}" destId="{4C3FD939-3165-4AF5-8D9E-F95667CF9C01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27450-9A79-4A1C-BFD6-BD09BA7DBAA3}">
      <dsp:nvSpPr>
        <dsp:cNvPr id="0" name=""/>
        <dsp:cNvSpPr/>
      </dsp:nvSpPr>
      <dsp:spPr>
        <a:xfrm>
          <a:off x="0" y="278099"/>
          <a:ext cx="77724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760EE-9559-4385-A851-DBDE0132D111}">
      <dsp:nvSpPr>
        <dsp:cNvPr id="0" name=""/>
        <dsp:cNvSpPr/>
      </dsp:nvSpPr>
      <dsp:spPr>
        <a:xfrm>
          <a:off x="388620" y="56699"/>
          <a:ext cx="5440680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What are Non-Energy Impacts (NEIs)?</a:t>
          </a:r>
        </a:p>
      </dsp:txBody>
      <dsp:txXfrm>
        <a:off x="410236" y="78315"/>
        <a:ext cx="5397448" cy="399568"/>
      </dsp:txXfrm>
    </dsp:sp>
    <dsp:sp modelId="{9B1285D4-C919-421B-9D26-2027CB1BBF75}">
      <dsp:nvSpPr>
        <dsp:cNvPr id="0" name=""/>
        <dsp:cNvSpPr/>
      </dsp:nvSpPr>
      <dsp:spPr>
        <a:xfrm>
          <a:off x="0" y="958500"/>
          <a:ext cx="77724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028567"/>
              <a:satOff val="2350"/>
              <a:lumOff val="-6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7F5AF-9C10-4685-8EB8-196DB7AE0E86}">
      <dsp:nvSpPr>
        <dsp:cNvPr id="0" name=""/>
        <dsp:cNvSpPr/>
      </dsp:nvSpPr>
      <dsp:spPr>
        <a:xfrm>
          <a:off x="388620" y="737099"/>
          <a:ext cx="5440680" cy="442800"/>
        </a:xfrm>
        <a:prstGeom prst="roundRect">
          <a:avLst/>
        </a:prstGeom>
        <a:solidFill>
          <a:schemeClr val="accent5">
            <a:hueOff val="1028567"/>
            <a:satOff val="2350"/>
            <a:lumOff val="-65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Why are NEI’s Important to Study?</a:t>
          </a:r>
        </a:p>
      </dsp:txBody>
      <dsp:txXfrm>
        <a:off x="410236" y="758715"/>
        <a:ext cx="5397448" cy="399568"/>
      </dsp:txXfrm>
    </dsp:sp>
    <dsp:sp modelId="{4C64FADD-88B5-4076-95B8-10849D13FC48}">
      <dsp:nvSpPr>
        <dsp:cNvPr id="0" name=""/>
        <dsp:cNvSpPr/>
      </dsp:nvSpPr>
      <dsp:spPr>
        <a:xfrm>
          <a:off x="0" y="1638900"/>
          <a:ext cx="77724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2057134"/>
              <a:satOff val="4699"/>
              <a:lumOff val="-13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52726-64CF-4B50-930F-B6803FE25A4E}">
      <dsp:nvSpPr>
        <dsp:cNvPr id="0" name=""/>
        <dsp:cNvSpPr/>
      </dsp:nvSpPr>
      <dsp:spPr>
        <a:xfrm>
          <a:off x="388620" y="1417500"/>
          <a:ext cx="5440680" cy="442800"/>
        </a:xfrm>
        <a:prstGeom prst="roundRect">
          <a:avLst/>
        </a:prstGeom>
        <a:solidFill>
          <a:schemeClr val="accent5">
            <a:hueOff val="2057134"/>
            <a:satOff val="4699"/>
            <a:lumOff val="-13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Challenges in the NEI Literature</a:t>
          </a:r>
        </a:p>
      </dsp:txBody>
      <dsp:txXfrm>
        <a:off x="410236" y="1439116"/>
        <a:ext cx="5397448" cy="399568"/>
      </dsp:txXfrm>
    </dsp:sp>
    <dsp:sp modelId="{745E227B-5AEF-4915-AA2D-CA0D0F05BBC0}">
      <dsp:nvSpPr>
        <dsp:cNvPr id="0" name=""/>
        <dsp:cNvSpPr/>
      </dsp:nvSpPr>
      <dsp:spPr>
        <a:xfrm>
          <a:off x="0" y="2319300"/>
          <a:ext cx="77724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85702"/>
              <a:satOff val="7049"/>
              <a:lumOff val="-19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AC5DE-13F8-45E9-84F8-70AEFC85628E}">
      <dsp:nvSpPr>
        <dsp:cNvPr id="0" name=""/>
        <dsp:cNvSpPr/>
      </dsp:nvSpPr>
      <dsp:spPr>
        <a:xfrm>
          <a:off x="388620" y="2097900"/>
          <a:ext cx="5440680" cy="442800"/>
        </a:xfrm>
        <a:prstGeom prst="roundRect">
          <a:avLst/>
        </a:prstGeom>
        <a:solidFill>
          <a:schemeClr val="accent5">
            <a:hueOff val="3085702"/>
            <a:satOff val="7049"/>
            <a:lumOff val="-195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NEI Estimation</a:t>
          </a:r>
        </a:p>
      </dsp:txBody>
      <dsp:txXfrm>
        <a:off x="410236" y="2119516"/>
        <a:ext cx="5397448" cy="399568"/>
      </dsp:txXfrm>
    </dsp:sp>
    <dsp:sp modelId="{393901FB-4BFB-4145-9CC5-8093A1384435}">
      <dsp:nvSpPr>
        <dsp:cNvPr id="0" name=""/>
        <dsp:cNvSpPr/>
      </dsp:nvSpPr>
      <dsp:spPr>
        <a:xfrm>
          <a:off x="0" y="2999700"/>
          <a:ext cx="77724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4114269"/>
              <a:satOff val="9398"/>
              <a:lumOff val="-26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899B29-87ED-4579-BA76-2C05678BA278}">
      <dsp:nvSpPr>
        <dsp:cNvPr id="0" name=""/>
        <dsp:cNvSpPr/>
      </dsp:nvSpPr>
      <dsp:spPr>
        <a:xfrm>
          <a:off x="388620" y="2778300"/>
          <a:ext cx="5440680" cy="442800"/>
        </a:xfrm>
        <a:prstGeom prst="roundRect">
          <a:avLst/>
        </a:prstGeom>
        <a:solidFill>
          <a:schemeClr val="accent5">
            <a:hueOff val="4114269"/>
            <a:satOff val="9398"/>
            <a:lumOff val="-260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Assessing NEI Calculations</a:t>
          </a:r>
        </a:p>
      </dsp:txBody>
      <dsp:txXfrm>
        <a:off x="410236" y="2799916"/>
        <a:ext cx="5397448" cy="399568"/>
      </dsp:txXfrm>
    </dsp:sp>
    <dsp:sp modelId="{3EDB453A-E929-43C5-94CF-94EB3DC5D4AC}">
      <dsp:nvSpPr>
        <dsp:cNvPr id="0" name=""/>
        <dsp:cNvSpPr/>
      </dsp:nvSpPr>
      <dsp:spPr>
        <a:xfrm>
          <a:off x="0" y="3680100"/>
          <a:ext cx="77724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5142836"/>
              <a:satOff val="11748"/>
              <a:lumOff val="-3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DEE440-A874-41F9-B5F7-D8D38771A47F}">
      <dsp:nvSpPr>
        <dsp:cNvPr id="0" name=""/>
        <dsp:cNvSpPr/>
      </dsp:nvSpPr>
      <dsp:spPr>
        <a:xfrm>
          <a:off x="388620" y="3458700"/>
          <a:ext cx="5440680" cy="442800"/>
        </a:xfrm>
        <a:prstGeom prst="roundRect">
          <a:avLst/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Recommendations for NEI Research</a:t>
          </a:r>
        </a:p>
      </dsp:txBody>
      <dsp:txXfrm>
        <a:off x="410236" y="3480316"/>
        <a:ext cx="5397448" cy="3995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4928A-1EE1-4531-9D30-CB160BC7EB93}">
      <dsp:nvSpPr>
        <dsp:cNvPr id="0" name=""/>
        <dsp:cNvSpPr/>
      </dsp:nvSpPr>
      <dsp:spPr>
        <a:xfrm>
          <a:off x="0" y="168044"/>
          <a:ext cx="8077544" cy="44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6907" tIns="145796" rIns="62690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Households scheduled for an audit.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168044"/>
        <a:ext cx="8077544" cy="441000"/>
      </dsp:txXfrm>
    </dsp:sp>
    <dsp:sp modelId="{F18DE85A-E42F-4C2D-A631-93F9D248A8FD}">
      <dsp:nvSpPr>
        <dsp:cNvPr id="0" name=""/>
        <dsp:cNvSpPr/>
      </dsp:nvSpPr>
      <dsp:spPr>
        <a:xfrm>
          <a:off x="403877" y="64724"/>
          <a:ext cx="5654280" cy="206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718" tIns="0" rIns="21371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Treatment Group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13964" y="74811"/>
        <a:ext cx="5634106" cy="186466"/>
      </dsp:txXfrm>
    </dsp:sp>
    <dsp:sp modelId="{77370E3B-F546-4532-B34E-B56848F2A609}">
      <dsp:nvSpPr>
        <dsp:cNvPr id="0" name=""/>
        <dsp:cNvSpPr/>
      </dsp:nvSpPr>
      <dsp:spPr>
        <a:xfrm>
          <a:off x="0" y="750165"/>
          <a:ext cx="8077544" cy="44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6907" tIns="145796" rIns="62690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Treated one year prior to survey.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750165"/>
        <a:ext cx="8077544" cy="441000"/>
      </dsp:txXfrm>
    </dsp:sp>
    <dsp:sp modelId="{4C928F59-2DA8-4EE3-B453-03C31F60548D}">
      <dsp:nvSpPr>
        <dsp:cNvPr id="0" name=""/>
        <dsp:cNvSpPr/>
      </dsp:nvSpPr>
      <dsp:spPr>
        <a:xfrm>
          <a:off x="403877" y="646845"/>
          <a:ext cx="5654280" cy="206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718" tIns="0" rIns="21371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Comparison Group</a:t>
          </a:r>
          <a:endParaRPr lang="en-US" sz="14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13964" y="656932"/>
        <a:ext cx="5634106" cy="186466"/>
      </dsp:txXfrm>
    </dsp:sp>
    <dsp:sp modelId="{23788189-F442-4B79-ACDC-844A1B6CC562}">
      <dsp:nvSpPr>
        <dsp:cNvPr id="0" name=""/>
        <dsp:cNvSpPr/>
      </dsp:nvSpPr>
      <dsp:spPr>
        <a:xfrm>
          <a:off x="0" y="1332285"/>
          <a:ext cx="8077544" cy="639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6907" tIns="145796" rIns="62690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Collect client self-reports of housing unit conditions and health status prior to audit (one year after audit for comparison group).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1332285"/>
        <a:ext cx="8077544" cy="639450"/>
      </dsp:txXfrm>
    </dsp:sp>
    <dsp:sp modelId="{A82F7EFA-2D84-40F0-9E0B-33F480E56C13}">
      <dsp:nvSpPr>
        <dsp:cNvPr id="0" name=""/>
        <dsp:cNvSpPr/>
      </dsp:nvSpPr>
      <dsp:spPr>
        <a:xfrm>
          <a:off x="403877" y="1228965"/>
          <a:ext cx="5654280" cy="206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718" tIns="0" rIns="21371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Baseline Survey</a:t>
          </a:r>
          <a:endParaRPr lang="en-US" sz="14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13964" y="1239052"/>
        <a:ext cx="5634106" cy="186466"/>
      </dsp:txXfrm>
    </dsp:sp>
    <dsp:sp modelId="{20849582-00DF-4956-9A6F-C9821E256FDF}">
      <dsp:nvSpPr>
        <dsp:cNvPr id="0" name=""/>
        <dsp:cNvSpPr/>
      </dsp:nvSpPr>
      <dsp:spPr>
        <a:xfrm>
          <a:off x="0" y="2112855"/>
          <a:ext cx="8077544" cy="837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6907" tIns="145796" rIns="62690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One year after services (two years after for comparison group), same time of year as baseline survey, ask same survey questions on housing unit conditions and health status.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2112855"/>
        <a:ext cx="8077544" cy="837900"/>
      </dsp:txXfrm>
    </dsp:sp>
    <dsp:sp modelId="{DA572455-F734-4B6F-8BDB-2E0B8A3C15D9}">
      <dsp:nvSpPr>
        <dsp:cNvPr id="0" name=""/>
        <dsp:cNvSpPr/>
      </dsp:nvSpPr>
      <dsp:spPr>
        <a:xfrm>
          <a:off x="403877" y="2009535"/>
          <a:ext cx="5654280" cy="206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718" tIns="0" rIns="21371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Follow-Up Survey</a:t>
          </a:r>
          <a:endParaRPr lang="en-US" sz="14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13964" y="2019622"/>
        <a:ext cx="5634106" cy="186466"/>
      </dsp:txXfrm>
    </dsp:sp>
    <dsp:sp modelId="{EE9AC2C0-F161-4506-9BE7-120A74E45E77}">
      <dsp:nvSpPr>
        <dsp:cNvPr id="0" name=""/>
        <dsp:cNvSpPr/>
      </dsp:nvSpPr>
      <dsp:spPr>
        <a:xfrm>
          <a:off x="0" y="3091875"/>
          <a:ext cx="8077544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6907" tIns="145796" rIns="62690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Restricted to homes that were weatherized and still occupying the weatherized home. 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Compare changes for Treatment Group to changes for Comparison Group.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3091875"/>
        <a:ext cx="8077544" cy="882000"/>
      </dsp:txXfrm>
    </dsp:sp>
    <dsp:sp modelId="{8E29D0F3-13A9-441B-8326-5891D867BF7C}">
      <dsp:nvSpPr>
        <dsp:cNvPr id="0" name=""/>
        <dsp:cNvSpPr/>
      </dsp:nvSpPr>
      <dsp:spPr>
        <a:xfrm>
          <a:off x="403877" y="2988555"/>
          <a:ext cx="5654280" cy="206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718" tIns="0" rIns="21371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Analysis</a:t>
          </a:r>
          <a:endParaRPr lang="en-US" sz="14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13964" y="2998642"/>
        <a:ext cx="5634106" cy="18646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D8CAA-9D38-43CF-90D7-26E55CB380F9}">
      <dsp:nvSpPr>
        <dsp:cNvPr id="0" name=""/>
        <dsp:cNvSpPr/>
      </dsp:nvSpPr>
      <dsp:spPr>
        <a:xfrm>
          <a:off x="0" y="2360146"/>
          <a:ext cx="3974298" cy="774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$ in Reduced Arrearages</a:t>
          </a:r>
        </a:p>
      </dsp:txBody>
      <dsp:txXfrm>
        <a:off x="0" y="2360146"/>
        <a:ext cx="3974298" cy="418312"/>
      </dsp:txXfrm>
    </dsp:sp>
    <dsp:sp modelId="{3D48C637-A002-4D13-88C0-23A2898B5DED}">
      <dsp:nvSpPr>
        <dsp:cNvPr id="0" name=""/>
        <dsp:cNvSpPr/>
      </dsp:nvSpPr>
      <dsp:spPr>
        <a:xfrm>
          <a:off x="0" y="2762965"/>
          <a:ext cx="1987148" cy="3563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$80</a:t>
          </a:r>
        </a:p>
      </dsp:txBody>
      <dsp:txXfrm>
        <a:off x="0" y="2762965"/>
        <a:ext cx="1987148" cy="356340"/>
      </dsp:txXfrm>
    </dsp:sp>
    <dsp:sp modelId="{6897048B-8F7D-40D4-98A6-3F18F1135325}">
      <dsp:nvSpPr>
        <dsp:cNvPr id="0" name=""/>
        <dsp:cNvSpPr/>
      </dsp:nvSpPr>
      <dsp:spPr>
        <a:xfrm>
          <a:off x="1987149" y="2762965"/>
          <a:ext cx="1987148" cy="3563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$16</a:t>
          </a:r>
        </a:p>
      </dsp:txBody>
      <dsp:txXfrm>
        <a:off x="1987149" y="2762965"/>
        <a:ext cx="1987148" cy="356340"/>
      </dsp:txXfrm>
    </dsp:sp>
    <dsp:sp modelId="{EA87C442-DBF6-4334-8EE6-BCF1B065A9F5}">
      <dsp:nvSpPr>
        <dsp:cNvPr id="0" name=""/>
        <dsp:cNvSpPr/>
      </dsp:nvSpPr>
      <dsp:spPr>
        <a:xfrm rot="10800000">
          <a:off x="0" y="1180350"/>
          <a:ext cx="3974298" cy="119141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Arrearage Reduction</a:t>
          </a:r>
        </a:p>
      </dsp:txBody>
      <dsp:txXfrm rot="-10800000">
        <a:off x="0" y="1180350"/>
        <a:ext cx="3974298" cy="418186"/>
      </dsp:txXfrm>
    </dsp:sp>
    <dsp:sp modelId="{283898D3-81D7-4E2D-B30B-C93567A50A20}">
      <dsp:nvSpPr>
        <dsp:cNvPr id="0" name=""/>
        <dsp:cNvSpPr/>
      </dsp:nvSpPr>
      <dsp:spPr>
        <a:xfrm>
          <a:off x="0" y="1598537"/>
          <a:ext cx="1987148" cy="3562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40% of bill reduction</a:t>
          </a:r>
        </a:p>
      </dsp:txBody>
      <dsp:txXfrm>
        <a:off x="0" y="1598537"/>
        <a:ext cx="1987148" cy="356233"/>
      </dsp:txXfrm>
    </dsp:sp>
    <dsp:sp modelId="{C23CD972-1ACB-4C22-9136-4B6A45150B9C}">
      <dsp:nvSpPr>
        <dsp:cNvPr id="0" name=""/>
        <dsp:cNvSpPr/>
      </dsp:nvSpPr>
      <dsp:spPr>
        <a:xfrm>
          <a:off x="1987149" y="1598537"/>
          <a:ext cx="1987148" cy="3562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40% of bill reduction</a:t>
          </a:r>
        </a:p>
      </dsp:txBody>
      <dsp:txXfrm>
        <a:off x="1987149" y="1598537"/>
        <a:ext cx="1987148" cy="356233"/>
      </dsp:txXfrm>
    </dsp:sp>
    <dsp:sp modelId="{9D802639-42DE-4DAF-B36A-D1261A497E14}">
      <dsp:nvSpPr>
        <dsp:cNvPr id="0" name=""/>
        <dsp:cNvSpPr/>
      </dsp:nvSpPr>
      <dsp:spPr>
        <a:xfrm rot="10800000">
          <a:off x="0" y="554"/>
          <a:ext cx="3974298" cy="119141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Bill Reduction*</a:t>
          </a:r>
        </a:p>
      </dsp:txBody>
      <dsp:txXfrm rot="-10800000">
        <a:off x="0" y="554"/>
        <a:ext cx="3974298" cy="418186"/>
      </dsp:txXfrm>
    </dsp:sp>
    <dsp:sp modelId="{5C5C2FFF-4750-4763-830A-B4A264E95F06}">
      <dsp:nvSpPr>
        <dsp:cNvPr id="0" name=""/>
        <dsp:cNvSpPr/>
      </dsp:nvSpPr>
      <dsp:spPr>
        <a:xfrm>
          <a:off x="0" y="418741"/>
          <a:ext cx="1987148" cy="3562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$</a:t>
          </a: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200</a:t>
          </a:r>
        </a:p>
      </dsp:txBody>
      <dsp:txXfrm>
        <a:off x="0" y="418741"/>
        <a:ext cx="1987148" cy="356233"/>
      </dsp:txXfrm>
    </dsp:sp>
    <dsp:sp modelId="{547AB6F3-7EBB-4672-B1AB-F0BA0599F1E4}">
      <dsp:nvSpPr>
        <dsp:cNvPr id="0" name=""/>
        <dsp:cNvSpPr/>
      </dsp:nvSpPr>
      <dsp:spPr>
        <a:xfrm>
          <a:off x="1987149" y="418741"/>
          <a:ext cx="1987148" cy="3562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$40</a:t>
          </a:r>
        </a:p>
      </dsp:txBody>
      <dsp:txXfrm>
        <a:off x="1987149" y="418741"/>
        <a:ext cx="1987148" cy="35623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BC244-4B13-4AEF-9849-06D61B1866AD}">
      <dsp:nvSpPr>
        <dsp:cNvPr id="0" name=""/>
        <dsp:cNvSpPr/>
      </dsp:nvSpPr>
      <dsp:spPr>
        <a:xfrm>
          <a:off x="0" y="2360146"/>
          <a:ext cx="3921311" cy="774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Arrearage Reduction</a:t>
          </a:r>
        </a:p>
      </dsp:txBody>
      <dsp:txXfrm>
        <a:off x="0" y="2360146"/>
        <a:ext cx="3921311" cy="418312"/>
      </dsp:txXfrm>
    </dsp:sp>
    <dsp:sp modelId="{1138CA24-F247-45CB-A589-49227DCD76FE}">
      <dsp:nvSpPr>
        <dsp:cNvPr id="0" name=""/>
        <dsp:cNvSpPr/>
      </dsp:nvSpPr>
      <dsp:spPr>
        <a:xfrm>
          <a:off x="0" y="2762965"/>
          <a:ext cx="1960655" cy="3563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?</a:t>
          </a:r>
        </a:p>
      </dsp:txBody>
      <dsp:txXfrm>
        <a:off x="0" y="2762965"/>
        <a:ext cx="1960655" cy="356340"/>
      </dsp:txXfrm>
    </dsp:sp>
    <dsp:sp modelId="{24F483BF-0607-45C1-80BC-58E7A0BB1E88}">
      <dsp:nvSpPr>
        <dsp:cNvPr id="0" name=""/>
        <dsp:cNvSpPr/>
      </dsp:nvSpPr>
      <dsp:spPr>
        <a:xfrm>
          <a:off x="1960655" y="2762965"/>
          <a:ext cx="1960655" cy="3563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$70</a:t>
          </a:r>
        </a:p>
      </dsp:txBody>
      <dsp:txXfrm>
        <a:off x="1960655" y="2762965"/>
        <a:ext cx="1960655" cy="356340"/>
      </dsp:txXfrm>
    </dsp:sp>
    <dsp:sp modelId="{EA87C442-DBF6-4334-8EE6-BCF1B065A9F5}">
      <dsp:nvSpPr>
        <dsp:cNvPr id="0" name=""/>
        <dsp:cNvSpPr/>
      </dsp:nvSpPr>
      <dsp:spPr>
        <a:xfrm rot="10800000">
          <a:off x="0" y="1180350"/>
          <a:ext cx="3921311" cy="119141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Starting Arrearages</a:t>
          </a:r>
        </a:p>
      </dsp:txBody>
      <dsp:txXfrm rot="-10800000">
        <a:off x="0" y="1180350"/>
        <a:ext cx="3921311" cy="418186"/>
      </dsp:txXfrm>
    </dsp:sp>
    <dsp:sp modelId="{283898D3-81D7-4E2D-B30B-C93567A50A20}">
      <dsp:nvSpPr>
        <dsp:cNvPr id="0" name=""/>
        <dsp:cNvSpPr/>
      </dsp:nvSpPr>
      <dsp:spPr>
        <a:xfrm>
          <a:off x="0" y="1598537"/>
          <a:ext cx="1960655" cy="3562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?</a:t>
          </a:r>
        </a:p>
      </dsp:txBody>
      <dsp:txXfrm>
        <a:off x="0" y="1598537"/>
        <a:ext cx="1960655" cy="356233"/>
      </dsp:txXfrm>
    </dsp:sp>
    <dsp:sp modelId="{C23CD972-1ACB-4C22-9136-4B6A45150B9C}">
      <dsp:nvSpPr>
        <dsp:cNvPr id="0" name=""/>
        <dsp:cNvSpPr/>
      </dsp:nvSpPr>
      <dsp:spPr>
        <a:xfrm>
          <a:off x="1960655" y="1598537"/>
          <a:ext cx="1960655" cy="3562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$218</a:t>
          </a:r>
        </a:p>
      </dsp:txBody>
      <dsp:txXfrm>
        <a:off x="1960655" y="1598537"/>
        <a:ext cx="1960655" cy="356233"/>
      </dsp:txXfrm>
    </dsp:sp>
    <dsp:sp modelId="{9D802639-42DE-4DAF-B36A-D1261A497E14}">
      <dsp:nvSpPr>
        <dsp:cNvPr id="0" name=""/>
        <dsp:cNvSpPr/>
      </dsp:nvSpPr>
      <dsp:spPr>
        <a:xfrm rot="10800000">
          <a:off x="0" y="554"/>
          <a:ext cx="3921311" cy="119141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Arrearage</a:t>
          </a:r>
          <a:r>
            <a:rPr lang="en-US" sz="1800" kern="1200" dirty="0"/>
            <a:t> </a:t>
          </a:r>
          <a:r>
            <a:rPr lang="en-US" sz="1800" kern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Reduction</a:t>
          </a:r>
        </a:p>
      </dsp:txBody>
      <dsp:txXfrm rot="-10800000">
        <a:off x="0" y="554"/>
        <a:ext cx="3921311" cy="418186"/>
      </dsp:txXfrm>
    </dsp:sp>
    <dsp:sp modelId="{5C5C2FFF-4750-4763-830A-B4A264E95F06}">
      <dsp:nvSpPr>
        <dsp:cNvPr id="0" name=""/>
        <dsp:cNvSpPr/>
      </dsp:nvSpPr>
      <dsp:spPr>
        <a:xfrm>
          <a:off x="0" y="418741"/>
          <a:ext cx="1960655" cy="3562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32%</a:t>
          </a:r>
        </a:p>
      </dsp:txBody>
      <dsp:txXfrm>
        <a:off x="0" y="418741"/>
        <a:ext cx="1960655" cy="356233"/>
      </dsp:txXfrm>
    </dsp:sp>
    <dsp:sp modelId="{547AB6F3-7EBB-4672-B1AB-F0BA0599F1E4}">
      <dsp:nvSpPr>
        <dsp:cNvPr id="0" name=""/>
        <dsp:cNvSpPr/>
      </dsp:nvSpPr>
      <dsp:spPr>
        <a:xfrm>
          <a:off x="1960655" y="418741"/>
          <a:ext cx="1960655" cy="3562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32%</a:t>
          </a:r>
        </a:p>
      </dsp:txBody>
      <dsp:txXfrm>
        <a:off x="1960655" y="418741"/>
        <a:ext cx="1960655" cy="35623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1A824-5AAC-49A2-92CF-051671585864}">
      <dsp:nvSpPr>
        <dsp:cNvPr id="0" name=""/>
        <dsp:cNvSpPr/>
      </dsp:nvSpPr>
      <dsp:spPr>
        <a:xfrm>
          <a:off x="0" y="0"/>
          <a:ext cx="4351338" cy="435133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F0A31-790E-4F46-BA42-180DC1486142}">
      <dsp:nvSpPr>
        <dsp:cNvPr id="0" name=""/>
        <dsp:cNvSpPr/>
      </dsp:nvSpPr>
      <dsp:spPr>
        <a:xfrm>
          <a:off x="2175669" y="0"/>
          <a:ext cx="5711031" cy="43513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Large benefit value from small probability event</a:t>
          </a:r>
        </a:p>
      </dsp:txBody>
      <dsp:txXfrm>
        <a:off x="2175669" y="0"/>
        <a:ext cx="5711031" cy="543918"/>
      </dsp:txXfrm>
    </dsp:sp>
    <dsp:sp modelId="{307D6D09-0595-48A4-8966-EF875D75520D}">
      <dsp:nvSpPr>
        <dsp:cNvPr id="0" name=""/>
        <dsp:cNvSpPr/>
      </dsp:nvSpPr>
      <dsp:spPr>
        <a:xfrm>
          <a:off x="380742" y="543918"/>
          <a:ext cx="3589852" cy="358985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A6CBD-3DF9-4222-8186-3405971D498A}">
      <dsp:nvSpPr>
        <dsp:cNvPr id="0" name=""/>
        <dsp:cNvSpPr/>
      </dsp:nvSpPr>
      <dsp:spPr>
        <a:xfrm>
          <a:off x="2175669" y="543918"/>
          <a:ext cx="5711031" cy="35898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Avoided deaths due to thermal stress</a:t>
          </a:r>
        </a:p>
      </dsp:txBody>
      <dsp:txXfrm>
        <a:off x="2175669" y="543918"/>
        <a:ext cx="5711031" cy="543918"/>
      </dsp:txXfrm>
    </dsp:sp>
    <dsp:sp modelId="{9808AFA6-EB48-4E9C-AC69-814F158F214A}">
      <dsp:nvSpPr>
        <dsp:cNvPr id="0" name=""/>
        <dsp:cNvSpPr/>
      </dsp:nvSpPr>
      <dsp:spPr>
        <a:xfrm>
          <a:off x="761485" y="1087837"/>
          <a:ext cx="2828366" cy="28283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70BF2E-0D4F-4D22-9197-5F99E0491C74}">
      <dsp:nvSpPr>
        <dsp:cNvPr id="0" name=""/>
        <dsp:cNvSpPr/>
      </dsp:nvSpPr>
      <dsp:spPr>
        <a:xfrm>
          <a:off x="2175669" y="1087837"/>
          <a:ext cx="5711031" cy="28283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Reduction in deaths due to weatherization=.00004/home</a:t>
          </a:r>
        </a:p>
      </dsp:txBody>
      <dsp:txXfrm>
        <a:off x="2175669" y="1087837"/>
        <a:ext cx="5711031" cy="543914"/>
      </dsp:txXfrm>
    </dsp:sp>
    <dsp:sp modelId="{C45AAEC8-643D-4960-9B68-65C86F1A9484}">
      <dsp:nvSpPr>
        <dsp:cNvPr id="0" name=""/>
        <dsp:cNvSpPr/>
      </dsp:nvSpPr>
      <dsp:spPr>
        <a:xfrm>
          <a:off x="1142226" y="1631751"/>
          <a:ext cx="2066885" cy="206688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BC233-6497-4F0C-93B7-5B1170954E02}">
      <dsp:nvSpPr>
        <dsp:cNvPr id="0" name=""/>
        <dsp:cNvSpPr/>
      </dsp:nvSpPr>
      <dsp:spPr>
        <a:xfrm>
          <a:off x="2175669" y="1631751"/>
          <a:ext cx="5711031" cy="206688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For every 100,000 homes treated, 4 deaths are avoided</a:t>
          </a:r>
        </a:p>
      </dsp:txBody>
      <dsp:txXfrm>
        <a:off x="2175669" y="1631751"/>
        <a:ext cx="5711031" cy="543918"/>
      </dsp:txXfrm>
    </dsp:sp>
    <dsp:sp modelId="{2E24A9D2-81C0-45DC-8247-21C043D06276}">
      <dsp:nvSpPr>
        <dsp:cNvPr id="0" name=""/>
        <dsp:cNvSpPr/>
      </dsp:nvSpPr>
      <dsp:spPr>
        <a:xfrm>
          <a:off x="1522968" y="2175670"/>
          <a:ext cx="1305400" cy="13054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D4DB7-4FE0-4AB1-BE87-3ACAE3B3D013}">
      <dsp:nvSpPr>
        <dsp:cNvPr id="0" name=""/>
        <dsp:cNvSpPr/>
      </dsp:nvSpPr>
      <dsp:spPr>
        <a:xfrm>
          <a:off x="2175669" y="2175670"/>
          <a:ext cx="5711031" cy="1305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Benefit of one avoided death = $9.6 million</a:t>
          </a:r>
        </a:p>
      </dsp:txBody>
      <dsp:txXfrm>
        <a:off x="2175669" y="2175670"/>
        <a:ext cx="5711031" cy="543918"/>
      </dsp:txXfrm>
    </dsp:sp>
    <dsp:sp modelId="{06104E9D-596A-44A0-BD21-126CC26BA1FF}">
      <dsp:nvSpPr>
        <dsp:cNvPr id="0" name=""/>
        <dsp:cNvSpPr/>
      </dsp:nvSpPr>
      <dsp:spPr>
        <a:xfrm>
          <a:off x="1903711" y="2719589"/>
          <a:ext cx="543914" cy="54391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6D7F3-45A1-4B66-909F-12720DA24001}">
      <dsp:nvSpPr>
        <dsp:cNvPr id="0" name=""/>
        <dsp:cNvSpPr/>
      </dsp:nvSpPr>
      <dsp:spPr>
        <a:xfrm>
          <a:off x="2175669" y="2719589"/>
          <a:ext cx="5711031" cy="5439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Benefit to average home = $384</a:t>
          </a:r>
        </a:p>
      </dsp:txBody>
      <dsp:txXfrm>
        <a:off x="2175669" y="2719589"/>
        <a:ext cx="5711031" cy="54391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594CA-B158-4897-B01C-6F83A59A9183}">
      <dsp:nvSpPr>
        <dsp:cNvPr id="0" name=""/>
        <dsp:cNvSpPr/>
      </dsp:nvSpPr>
      <dsp:spPr>
        <a:xfrm>
          <a:off x="659008" y="0"/>
          <a:ext cx="6703695" cy="3263504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6E3C911-F1C6-4715-A4FD-BB164D66FABF}">
      <dsp:nvSpPr>
        <dsp:cNvPr id="0" name=""/>
        <dsp:cNvSpPr/>
      </dsp:nvSpPr>
      <dsp:spPr>
        <a:xfrm>
          <a:off x="267254" y="979051"/>
          <a:ext cx="2366010" cy="1305401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</a:rPr>
            <a:t>Review Referenced Studies</a:t>
          </a:r>
        </a:p>
      </dsp:txBody>
      <dsp:txXfrm>
        <a:off x="330978" y="1042775"/>
        <a:ext cx="2238562" cy="1177953"/>
      </dsp:txXfrm>
    </dsp:sp>
    <dsp:sp modelId="{6D0E605E-A683-4A0B-80EA-7F754EE970AD}">
      <dsp:nvSpPr>
        <dsp:cNvPr id="0" name=""/>
        <dsp:cNvSpPr/>
      </dsp:nvSpPr>
      <dsp:spPr>
        <a:xfrm>
          <a:off x="2760344" y="979051"/>
          <a:ext cx="2366010" cy="1305401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</a:rPr>
            <a:t>Understand Methodologies and Limitations</a:t>
          </a:r>
        </a:p>
      </dsp:txBody>
      <dsp:txXfrm>
        <a:off x="2824068" y="1042775"/>
        <a:ext cx="2238562" cy="1177953"/>
      </dsp:txXfrm>
    </dsp:sp>
    <dsp:sp modelId="{8BE2B128-A738-4659-AEF8-DA874720979C}">
      <dsp:nvSpPr>
        <dsp:cNvPr id="0" name=""/>
        <dsp:cNvSpPr/>
      </dsp:nvSpPr>
      <dsp:spPr>
        <a:xfrm>
          <a:off x="5253435" y="979051"/>
          <a:ext cx="2366010" cy="1305401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</a:rPr>
            <a:t>Assess Applicability to Evaluated Program</a:t>
          </a:r>
        </a:p>
      </dsp:txBody>
      <dsp:txXfrm>
        <a:off x="5317159" y="1042775"/>
        <a:ext cx="2238562" cy="117795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BBE9B-AEFD-4D08-B0E7-D103FE411405}">
      <dsp:nvSpPr>
        <dsp:cNvPr id="0" name=""/>
        <dsp:cNvSpPr/>
      </dsp:nvSpPr>
      <dsp:spPr>
        <a:xfrm>
          <a:off x="-5639198" y="-863254"/>
          <a:ext cx="6714037" cy="6714037"/>
        </a:xfrm>
        <a:prstGeom prst="blockArc">
          <a:avLst>
            <a:gd name="adj1" fmla="val 18900000"/>
            <a:gd name="adj2" fmla="val 2700000"/>
            <a:gd name="adj3" fmla="val 322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01EA63-4964-4A70-A273-B20764132DB8}">
      <dsp:nvSpPr>
        <dsp:cNvPr id="0" name=""/>
        <dsp:cNvSpPr/>
      </dsp:nvSpPr>
      <dsp:spPr>
        <a:xfrm>
          <a:off x="400551" y="262643"/>
          <a:ext cx="8097475" cy="52508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78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Methodologies have been developed to measure NEIs</a:t>
          </a:r>
        </a:p>
      </dsp:txBody>
      <dsp:txXfrm>
        <a:off x="400551" y="262643"/>
        <a:ext cx="8097475" cy="525086"/>
      </dsp:txXfrm>
    </dsp:sp>
    <dsp:sp modelId="{C6FD50FB-4FC2-4E46-A591-F5E08D79D0AB}">
      <dsp:nvSpPr>
        <dsp:cNvPr id="0" name=""/>
        <dsp:cNvSpPr/>
      </dsp:nvSpPr>
      <dsp:spPr>
        <a:xfrm>
          <a:off x="72371" y="197007"/>
          <a:ext cx="656358" cy="6563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0E5EE-7D79-4A96-80B6-5987D3A3FFED}">
      <dsp:nvSpPr>
        <dsp:cNvPr id="0" name=""/>
        <dsp:cNvSpPr/>
      </dsp:nvSpPr>
      <dsp:spPr>
        <a:xfrm>
          <a:off x="832471" y="1050173"/>
          <a:ext cx="7665555" cy="525086"/>
        </a:xfrm>
        <a:prstGeom prst="rect">
          <a:avLst/>
        </a:prstGeom>
        <a:solidFill>
          <a:schemeClr val="accent5">
            <a:hueOff val="1028567"/>
            <a:satOff val="2350"/>
            <a:lumOff val="-65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78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Current literature on NEIs has many challenges</a:t>
          </a:r>
        </a:p>
      </dsp:txBody>
      <dsp:txXfrm>
        <a:off x="832471" y="1050173"/>
        <a:ext cx="7665555" cy="525086"/>
      </dsp:txXfrm>
    </dsp:sp>
    <dsp:sp modelId="{1BFD5822-AF0D-42F4-B1DE-93078B7E9653}">
      <dsp:nvSpPr>
        <dsp:cNvPr id="0" name=""/>
        <dsp:cNvSpPr/>
      </dsp:nvSpPr>
      <dsp:spPr>
        <a:xfrm>
          <a:off x="504291" y="984538"/>
          <a:ext cx="656358" cy="6563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028567"/>
              <a:satOff val="2350"/>
              <a:lumOff val="-6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1BBE1-EC68-4A38-B3D6-D2F963BCEECA}">
      <dsp:nvSpPr>
        <dsp:cNvPr id="0" name=""/>
        <dsp:cNvSpPr/>
      </dsp:nvSpPr>
      <dsp:spPr>
        <a:xfrm>
          <a:off x="1029977" y="1837704"/>
          <a:ext cx="7468049" cy="525086"/>
        </a:xfrm>
        <a:prstGeom prst="rect">
          <a:avLst/>
        </a:prstGeom>
        <a:solidFill>
          <a:schemeClr val="accent5">
            <a:hueOff val="2057134"/>
            <a:satOff val="4699"/>
            <a:lumOff val="-13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78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Additional research is needed</a:t>
          </a:r>
        </a:p>
      </dsp:txBody>
      <dsp:txXfrm>
        <a:off x="1029977" y="1837704"/>
        <a:ext cx="7468049" cy="525086"/>
      </dsp:txXfrm>
    </dsp:sp>
    <dsp:sp modelId="{FA2FC386-D7C9-4C40-AF80-0EEABD50C28F}">
      <dsp:nvSpPr>
        <dsp:cNvPr id="0" name=""/>
        <dsp:cNvSpPr/>
      </dsp:nvSpPr>
      <dsp:spPr>
        <a:xfrm>
          <a:off x="701797" y="1772068"/>
          <a:ext cx="656358" cy="6563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2057134"/>
              <a:satOff val="4699"/>
              <a:lumOff val="-13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5250D-ADEA-4A8E-B892-558E285FB01A}">
      <dsp:nvSpPr>
        <dsp:cNvPr id="0" name=""/>
        <dsp:cNvSpPr/>
      </dsp:nvSpPr>
      <dsp:spPr>
        <a:xfrm>
          <a:off x="1029977" y="2624736"/>
          <a:ext cx="7468049" cy="525086"/>
        </a:xfrm>
        <a:prstGeom prst="rect">
          <a:avLst/>
        </a:prstGeom>
        <a:solidFill>
          <a:schemeClr val="accent5">
            <a:hueOff val="3085702"/>
            <a:satOff val="7049"/>
            <a:lumOff val="-195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78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Difficult to apply findings from previous studies</a:t>
          </a:r>
        </a:p>
      </dsp:txBody>
      <dsp:txXfrm>
        <a:off x="1029977" y="2624736"/>
        <a:ext cx="7468049" cy="525086"/>
      </dsp:txXfrm>
    </dsp:sp>
    <dsp:sp modelId="{66E53C93-4655-4574-8755-B2DBBF901144}">
      <dsp:nvSpPr>
        <dsp:cNvPr id="0" name=""/>
        <dsp:cNvSpPr/>
      </dsp:nvSpPr>
      <dsp:spPr>
        <a:xfrm>
          <a:off x="701797" y="2559100"/>
          <a:ext cx="656358" cy="6563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85702"/>
              <a:satOff val="7049"/>
              <a:lumOff val="-19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F5DBF-A542-4096-9D73-44BC468EC785}">
      <dsp:nvSpPr>
        <dsp:cNvPr id="0" name=""/>
        <dsp:cNvSpPr/>
      </dsp:nvSpPr>
      <dsp:spPr>
        <a:xfrm>
          <a:off x="832471" y="3412267"/>
          <a:ext cx="7665555" cy="525086"/>
        </a:xfrm>
        <a:prstGeom prst="rect">
          <a:avLst/>
        </a:prstGeom>
        <a:solidFill>
          <a:schemeClr val="accent5">
            <a:hueOff val="4114269"/>
            <a:satOff val="9398"/>
            <a:lumOff val="-260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78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Factors specific to programs, jurisdictions, participants, and implementation can impact the NEIs</a:t>
          </a:r>
        </a:p>
      </dsp:txBody>
      <dsp:txXfrm>
        <a:off x="832471" y="3412267"/>
        <a:ext cx="7665555" cy="525086"/>
      </dsp:txXfrm>
    </dsp:sp>
    <dsp:sp modelId="{841DE93B-823C-4AE3-B76B-03AF2FA6F231}">
      <dsp:nvSpPr>
        <dsp:cNvPr id="0" name=""/>
        <dsp:cNvSpPr/>
      </dsp:nvSpPr>
      <dsp:spPr>
        <a:xfrm>
          <a:off x="504291" y="3346631"/>
          <a:ext cx="656358" cy="6563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4114269"/>
              <a:satOff val="9398"/>
              <a:lumOff val="-26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1D5D4-6DFA-4C36-96CB-90739A3B3DB4}">
      <dsp:nvSpPr>
        <dsp:cNvPr id="0" name=""/>
        <dsp:cNvSpPr/>
      </dsp:nvSpPr>
      <dsp:spPr>
        <a:xfrm>
          <a:off x="400551" y="4199797"/>
          <a:ext cx="8097475" cy="525086"/>
        </a:xfrm>
        <a:prstGeom prst="rect">
          <a:avLst/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78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Additional challenges relate to valuing benefits relating to health, comfort, and safety</a:t>
          </a:r>
        </a:p>
      </dsp:txBody>
      <dsp:txXfrm>
        <a:off x="400551" y="4199797"/>
        <a:ext cx="8097475" cy="525086"/>
      </dsp:txXfrm>
    </dsp:sp>
    <dsp:sp modelId="{0F0FBFF2-30D6-49CB-A75F-C0847B169C8A}">
      <dsp:nvSpPr>
        <dsp:cNvPr id="0" name=""/>
        <dsp:cNvSpPr/>
      </dsp:nvSpPr>
      <dsp:spPr>
        <a:xfrm>
          <a:off x="72371" y="4134161"/>
          <a:ext cx="656358" cy="6563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5142836"/>
              <a:satOff val="11748"/>
              <a:lumOff val="-3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DB30A-1AFC-4580-9957-720A7D067704}">
      <dsp:nvSpPr>
        <dsp:cNvPr id="0" name=""/>
        <dsp:cNvSpPr/>
      </dsp:nvSpPr>
      <dsp:spPr>
        <a:xfrm>
          <a:off x="0" y="376"/>
          <a:ext cx="5829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3AC33-4149-46C0-9B73-BC8E0BBD2541}">
      <dsp:nvSpPr>
        <dsp:cNvPr id="0" name=""/>
        <dsp:cNvSpPr/>
      </dsp:nvSpPr>
      <dsp:spPr>
        <a:xfrm>
          <a:off x="0" y="376"/>
          <a:ext cx="5829300" cy="440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Jackie Berger</a:t>
          </a:r>
        </a:p>
      </dsp:txBody>
      <dsp:txXfrm>
        <a:off x="0" y="376"/>
        <a:ext cx="5829300" cy="440763"/>
      </dsp:txXfrm>
    </dsp:sp>
    <dsp:sp modelId="{5149C1B1-4759-4446-927D-06080FE5604A}">
      <dsp:nvSpPr>
        <dsp:cNvPr id="0" name=""/>
        <dsp:cNvSpPr/>
      </dsp:nvSpPr>
      <dsp:spPr>
        <a:xfrm>
          <a:off x="0" y="441140"/>
          <a:ext cx="5829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008D6-1FFB-4FF7-B1B8-FA69CFCC3821}">
      <dsp:nvSpPr>
        <dsp:cNvPr id="0" name=""/>
        <dsp:cNvSpPr/>
      </dsp:nvSpPr>
      <dsp:spPr>
        <a:xfrm>
          <a:off x="0" y="441140"/>
          <a:ext cx="5829300" cy="440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APPRISE </a:t>
          </a:r>
        </a:p>
      </dsp:txBody>
      <dsp:txXfrm>
        <a:off x="0" y="441140"/>
        <a:ext cx="5829300" cy="440763"/>
      </dsp:txXfrm>
    </dsp:sp>
    <dsp:sp modelId="{CDF11568-1DBF-4AAB-92FC-9B6E584C6C86}">
      <dsp:nvSpPr>
        <dsp:cNvPr id="0" name=""/>
        <dsp:cNvSpPr/>
      </dsp:nvSpPr>
      <dsp:spPr>
        <a:xfrm>
          <a:off x="0" y="881904"/>
          <a:ext cx="5829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268455-5486-48F8-A4A2-78E757ADD216}">
      <dsp:nvSpPr>
        <dsp:cNvPr id="0" name=""/>
        <dsp:cNvSpPr/>
      </dsp:nvSpPr>
      <dsp:spPr>
        <a:xfrm>
          <a:off x="0" y="881904"/>
          <a:ext cx="5829300" cy="440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32 Nassau Street, Suite 200</a:t>
          </a:r>
        </a:p>
      </dsp:txBody>
      <dsp:txXfrm>
        <a:off x="0" y="881904"/>
        <a:ext cx="5829300" cy="440763"/>
      </dsp:txXfrm>
    </dsp:sp>
    <dsp:sp modelId="{2F5B27A4-E9AE-47BB-B4DD-82D424FF883A}">
      <dsp:nvSpPr>
        <dsp:cNvPr id="0" name=""/>
        <dsp:cNvSpPr/>
      </dsp:nvSpPr>
      <dsp:spPr>
        <a:xfrm>
          <a:off x="0" y="1322668"/>
          <a:ext cx="5829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C9570-A1EB-4819-BDCB-56D5ACDFFEE6}">
      <dsp:nvSpPr>
        <dsp:cNvPr id="0" name=""/>
        <dsp:cNvSpPr/>
      </dsp:nvSpPr>
      <dsp:spPr>
        <a:xfrm>
          <a:off x="0" y="1322668"/>
          <a:ext cx="5829300" cy="440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Princeton, NJ 08540</a:t>
          </a:r>
        </a:p>
      </dsp:txBody>
      <dsp:txXfrm>
        <a:off x="0" y="1322668"/>
        <a:ext cx="5829300" cy="440763"/>
      </dsp:txXfrm>
    </dsp:sp>
    <dsp:sp modelId="{8756023F-CF3C-4779-AE4B-1ADBD0AF594F}">
      <dsp:nvSpPr>
        <dsp:cNvPr id="0" name=""/>
        <dsp:cNvSpPr/>
      </dsp:nvSpPr>
      <dsp:spPr>
        <a:xfrm>
          <a:off x="0" y="1763431"/>
          <a:ext cx="5829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6EAD3-7126-4353-A448-80B473C03E41}">
      <dsp:nvSpPr>
        <dsp:cNvPr id="0" name=""/>
        <dsp:cNvSpPr/>
      </dsp:nvSpPr>
      <dsp:spPr>
        <a:xfrm>
          <a:off x="0" y="1763431"/>
          <a:ext cx="5829300" cy="440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609-252-8009</a:t>
          </a:r>
        </a:p>
      </dsp:txBody>
      <dsp:txXfrm>
        <a:off x="0" y="1763431"/>
        <a:ext cx="5829300" cy="440763"/>
      </dsp:txXfrm>
    </dsp:sp>
    <dsp:sp modelId="{F2C50E6D-1C2F-4FEC-BE1C-E500D15B403A}">
      <dsp:nvSpPr>
        <dsp:cNvPr id="0" name=""/>
        <dsp:cNvSpPr/>
      </dsp:nvSpPr>
      <dsp:spPr>
        <a:xfrm>
          <a:off x="0" y="2204195"/>
          <a:ext cx="5829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FF6A7-0D37-449C-898C-18CCB6F85707}">
      <dsp:nvSpPr>
        <dsp:cNvPr id="0" name=""/>
        <dsp:cNvSpPr/>
      </dsp:nvSpPr>
      <dsp:spPr>
        <a:xfrm>
          <a:off x="0" y="2204195"/>
          <a:ext cx="5829300" cy="440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jackie-berger@appriseinc.org</a:t>
          </a:r>
        </a:p>
      </dsp:txBody>
      <dsp:txXfrm>
        <a:off x="0" y="2204195"/>
        <a:ext cx="5829300" cy="440763"/>
      </dsp:txXfrm>
    </dsp:sp>
    <dsp:sp modelId="{19C2E2B3-6354-49AE-A8DB-5DF00815A597}">
      <dsp:nvSpPr>
        <dsp:cNvPr id="0" name=""/>
        <dsp:cNvSpPr/>
      </dsp:nvSpPr>
      <dsp:spPr>
        <a:xfrm>
          <a:off x="0" y="2644959"/>
          <a:ext cx="5829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7450A-0C97-4AC4-8B06-C25435D43642}">
      <dsp:nvSpPr>
        <dsp:cNvPr id="0" name=""/>
        <dsp:cNvSpPr/>
      </dsp:nvSpPr>
      <dsp:spPr>
        <a:xfrm>
          <a:off x="0" y="2644959"/>
          <a:ext cx="5829300" cy="440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www.appriseinc.org</a:t>
          </a:r>
        </a:p>
      </dsp:txBody>
      <dsp:txXfrm>
        <a:off x="0" y="2644959"/>
        <a:ext cx="5829300" cy="4407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F94A2-6886-4963-8636-9F929D3545F2}">
      <dsp:nvSpPr>
        <dsp:cNvPr id="0" name=""/>
        <dsp:cNvSpPr/>
      </dsp:nvSpPr>
      <dsp:spPr>
        <a:xfrm>
          <a:off x="2018" y="0"/>
          <a:ext cx="1981071" cy="471987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Verdana" panose="020B0604030504040204" pitchFamily="34" charset="0"/>
              <a:ea typeface="Verdana" panose="020B0604030504040204" pitchFamily="34" charset="0"/>
            </a:rPr>
            <a:t>Nonprofit Research Institute</a:t>
          </a:r>
        </a:p>
      </dsp:txBody>
      <dsp:txXfrm>
        <a:off x="2018" y="0"/>
        <a:ext cx="1981071" cy="1415961"/>
      </dsp:txXfrm>
    </dsp:sp>
    <dsp:sp modelId="{F90B2262-775A-46D8-A251-085A8DAACCED}">
      <dsp:nvSpPr>
        <dsp:cNvPr id="0" name=""/>
        <dsp:cNvSpPr/>
      </dsp:nvSpPr>
      <dsp:spPr>
        <a:xfrm>
          <a:off x="200126" y="1417344"/>
          <a:ext cx="1584857" cy="142310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</a:rPr>
            <a:t>Established in 2002</a:t>
          </a:r>
        </a:p>
      </dsp:txBody>
      <dsp:txXfrm>
        <a:off x="241807" y="1459025"/>
        <a:ext cx="1501495" cy="1339744"/>
      </dsp:txXfrm>
    </dsp:sp>
    <dsp:sp modelId="{58E60506-250B-443E-B5B4-2B26C2B64354}">
      <dsp:nvSpPr>
        <dsp:cNvPr id="0" name=""/>
        <dsp:cNvSpPr/>
      </dsp:nvSpPr>
      <dsp:spPr>
        <a:xfrm>
          <a:off x="200126" y="3059390"/>
          <a:ext cx="1584857" cy="1423106"/>
        </a:xfrm>
        <a:prstGeom prst="roundRect">
          <a:avLst>
            <a:gd name="adj" fmla="val 10000"/>
          </a:avLst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</a:rPr>
            <a:t>Princeton, NJ</a:t>
          </a:r>
        </a:p>
      </dsp:txBody>
      <dsp:txXfrm>
        <a:off x="241807" y="3101071"/>
        <a:ext cx="1501495" cy="1339744"/>
      </dsp:txXfrm>
    </dsp:sp>
    <dsp:sp modelId="{3CCB18A8-A9B5-425A-A2CA-53E65F665369}">
      <dsp:nvSpPr>
        <dsp:cNvPr id="0" name=""/>
        <dsp:cNvSpPr/>
      </dsp:nvSpPr>
      <dsp:spPr>
        <a:xfrm>
          <a:off x="2131670" y="0"/>
          <a:ext cx="1981071" cy="471987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Verdana" panose="020B0604030504040204" pitchFamily="34" charset="0"/>
              <a:ea typeface="Verdana" panose="020B0604030504040204" pitchFamily="34" charset="0"/>
            </a:rPr>
            <a:t>Mission</a:t>
          </a:r>
        </a:p>
      </dsp:txBody>
      <dsp:txXfrm>
        <a:off x="2131670" y="0"/>
        <a:ext cx="1981071" cy="1415961"/>
      </dsp:txXfrm>
    </dsp:sp>
    <dsp:sp modelId="{389239D3-DC3C-4780-B7E8-9F98F95EA4F1}">
      <dsp:nvSpPr>
        <dsp:cNvPr id="0" name=""/>
        <dsp:cNvSpPr/>
      </dsp:nvSpPr>
      <dsp:spPr>
        <a:xfrm>
          <a:off x="2329777" y="1415961"/>
          <a:ext cx="1584857" cy="3067917"/>
        </a:xfrm>
        <a:prstGeom prst="roundRect">
          <a:avLst>
            <a:gd name="adj" fmla="val 1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</a:rPr>
            <a:t>Analyze data and information to assess and improve public programs</a:t>
          </a:r>
        </a:p>
      </dsp:txBody>
      <dsp:txXfrm>
        <a:off x="2376196" y="1462380"/>
        <a:ext cx="1492019" cy="2975079"/>
      </dsp:txXfrm>
    </dsp:sp>
    <dsp:sp modelId="{00C91692-C218-4234-B276-CFEAAAC71CDF}">
      <dsp:nvSpPr>
        <dsp:cNvPr id="0" name=""/>
        <dsp:cNvSpPr/>
      </dsp:nvSpPr>
      <dsp:spPr>
        <a:xfrm>
          <a:off x="4261322" y="0"/>
          <a:ext cx="1981071" cy="471987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Verdana" panose="020B0604030504040204" pitchFamily="34" charset="0"/>
              <a:ea typeface="Verdana" panose="020B0604030504040204" pitchFamily="34" charset="0"/>
            </a:rPr>
            <a:t>Research Areas</a:t>
          </a:r>
        </a:p>
      </dsp:txBody>
      <dsp:txXfrm>
        <a:off x="4261322" y="0"/>
        <a:ext cx="1981071" cy="1415961"/>
      </dsp:txXfrm>
    </dsp:sp>
    <dsp:sp modelId="{1E7CB04E-DF15-4549-BBB2-8D78B858DC90}">
      <dsp:nvSpPr>
        <dsp:cNvPr id="0" name=""/>
        <dsp:cNvSpPr/>
      </dsp:nvSpPr>
      <dsp:spPr>
        <a:xfrm>
          <a:off x="4459429" y="1417344"/>
          <a:ext cx="1584857" cy="1423106"/>
        </a:xfrm>
        <a:prstGeom prst="roundRect">
          <a:avLst>
            <a:gd name="adj" fmla="val 10000"/>
          </a:avLst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</a:rPr>
            <a:t>Energy Efficiency &amp; Renewables</a:t>
          </a:r>
        </a:p>
      </dsp:txBody>
      <dsp:txXfrm>
        <a:off x="4501110" y="1459025"/>
        <a:ext cx="1501495" cy="1339744"/>
      </dsp:txXfrm>
    </dsp:sp>
    <dsp:sp modelId="{54D2B289-37D8-4189-97B4-2849C99E9C29}">
      <dsp:nvSpPr>
        <dsp:cNvPr id="0" name=""/>
        <dsp:cNvSpPr/>
      </dsp:nvSpPr>
      <dsp:spPr>
        <a:xfrm>
          <a:off x="4459429" y="3059390"/>
          <a:ext cx="1584857" cy="1423106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</a:rPr>
            <a:t>Energy Affordability</a:t>
          </a:r>
        </a:p>
      </dsp:txBody>
      <dsp:txXfrm>
        <a:off x="4501110" y="3101071"/>
        <a:ext cx="1501495" cy="1339744"/>
      </dsp:txXfrm>
    </dsp:sp>
    <dsp:sp modelId="{959CE366-F0CB-4E59-8354-6D5C16C6FF85}">
      <dsp:nvSpPr>
        <dsp:cNvPr id="0" name=""/>
        <dsp:cNvSpPr/>
      </dsp:nvSpPr>
      <dsp:spPr>
        <a:xfrm>
          <a:off x="6390973" y="0"/>
          <a:ext cx="1981071" cy="471987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Verdana" panose="020B0604030504040204" pitchFamily="34" charset="0"/>
              <a:ea typeface="Verdana" panose="020B0604030504040204" pitchFamily="34" charset="0"/>
            </a:rPr>
            <a:t>Clients</a:t>
          </a:r>
        </a:p>
      </dsp:txBody>
      <dsp:txXfrm>
        <a:off x="6390973" y="0"/>
        <a:ext cx="1981071" cy="1415961"/>
      </dsp:txXfrm>
    </dsp:sp>
    <dsp:sp modelId="{D6A204B6-EE08-4E69-9669-B684B6CB21E7}">
      <dsp:nvSpPr>
        <dsp:cNvPr id="0" name=""/>
        <dsp:cNvSpPr/>
      </dsp:nvSpPr>
      <dsp:spPr>
        <a:xfrm>
          <a:off x="6589080" y="1416077"/>
          <a:ext cx="1584857" cy="687585"/>
        </a:xfrm>
        <a:prstGeom prst="roundRect">
          <a:avLst>
            <a:gd name="adj" fmla="val 10000"/>
          </a:avLst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Verdana" panose="020B0604030504040204" pitchFamily="34" charset="0"/>
              <a:ea typeface="Verdana" panose="020B0604030504040204" pitchFamily="34" charset="0"/>
            </a:rPr>
            <a:t>Federal Government (DOE, HHS)</a:t>
          </a:r>
        </a:p>
      </dsp:txBody>
      <dsp:txXfrm>
        <a:off x="6609219" y="1436216"/>
        <a:ext cx="1544579" cy="647307"/>
      </dsp:txXfrm>
    </dsp:sp>
    <dsp:sp modelId="{E34AA1BF-4C5B-4721-9D7C-DF50F872DE30}">
      <dsp:nvSpPr>
        <dsp:cNvPr id="0" name=""/>
        <dsp:cNvSpPr/>
      </dsp:nvSpPr>
      <dsp:spPr>
        <a:xfrm>
          <a:off x="6589080" y="2209444"/>
          <a:ext cx="1584857" cy="687585"/>
        </a:xfrm>
        <a:prstGeom prst="roundRect">
          <a:avLst>
            <a:gd name="adj" fmla="val 1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Verdana" panose="020B0604030504040204" pitchFamily="34" charset="0"/>
              <a:ea typeface="Verdana" panose="020B0604030504040204" pitchFamily="34" charset="0"/>
            </a:rPr>
            <a:t>State Governments</a:t>
          </a:r>
        </a:p>
      </dsp:txBody>
      <dsp:txXfrm>
        <a:off x="6609219" y="2229583"/>
        <a:ext cx="1544579" cy="647307"/>
      </dsp:txXfrm>
    </dsp:sp>
    <dsp:sp modelId="{941B98A4-A6F0-4586-92D1-7D4B643F3244}">
      <dsp:nvSpPr>
        <dsp:cNvPr id="0" name=""/>
        <dsp:cNvSpPr/>
      </dsp:nvSpPr>
      <dsp:spPr>
        <a:xfrm>
          <a:off x="6589080" y="3002811"/>
          <a:ext cx="1584857" cy="687585"/>
        </a:xfrm>
        <a:prstGeom prst="roundRect">
          <a:avLst>
            <a:gd name="adj" fmla="val 10000"/>
          </a:avLst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Verdana" panose="020B0604030504040204" pitchFamily="34" charset="0"/>
              <a:ea typeface="Verdana" panose="020B0604030504040204" pitchFamily="34" charset="0"/>
            </a:rPr>
            <a:t>Utility Companies</a:t>
          </a:r>
        </a:p>
      </dsp:txBody>
      <dsp:txXfrm>
        <a:off x="6609219" y="3022950"/>
        <a:ext cx="1544579" cy="647307"/>
      </dsp:txXfrm>
    </dsp:sp>
    <dsp:sp modelId="{A672801B-24AB-47DE-8F6C-0F3B0EDD2943}">
      <dsp:nvSpPr>
        <dsp:cNvPr id="0" name=""/>
        <dsp:cNvSpPr/>
      </dsp:nvSpPr>
      <dsp:spPr>
        <a:xfrm>
          <a:off x="6589080" y="3796179"/>
          <a:ext cx="1584857" cy="687585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Verdana" panose="020B0604030504040204" pitchFamily="34" charset="0"/>
              <a:ea typeface="Verdana" panose="020B0604030504040204" pitchFamily="34" charset="0"/>
            </a:rPr>
            <a:t>Nonprofits</a:t>
          </a:r>
        </a:p>
      </dsp:txBody>
      <dsp:txXfrm>
        <a:off x="6609219" y="3816318"/>
        <a:ext cx="1544579" cy="6473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A6C2C-3ED8-472F-B903-30487F99234E}">
      <dsp:nvSpPr>
        <dsp:cNvPr id="0" name=""/>
        <dsp:cNvSpPr/>
      </dsp:nvSpPr>
      <dsp:spPr>
        <a:xfrm rot="5400000">
          <a:off x="4483384" y="-1556445"/>
          <a:ext cx="1419887" cy="488783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Annual Energy Savings (kWh, </a:t>
          </a:r>
          <a:r>
            <a:rPr lang="en-US" sz="1900" b="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ccf</a:t>
          </a:r>
          <a:r>
            <a:rPr lang="en-US" sz="1900" b="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)</a:t>
          </a:r>
          <a:endParaRPr lang="en-US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Demand Reduction (kW)</a:t>
          </a:r>
          <a:endParaRPr lang="en-US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Measure-Level Savings</a:t>
          </a:r>
          <a:endParaRPr lang="en-US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Cost-Effectiveness</a:t>
          </a:r>
          <a:endParaRPr lang="en-US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-5400000">
        <a:off x="2749409" y="246843"/>
        <a:ext cx="4818525" cy="1281261"/>
      </dsp:txXfrm>
    </dsp:sp>
    <dsp:sp modelId="{168CF24A-0F7D-4B92-AC06-81CF7002793E}">
      <dsp:nvSpPr>
        <dsp:cNvPr id="0" name=""/>
        <dsp:cNvSpPr/>
      </dsp:nvSpPr>
      <dsp:spPr>
        <a:xfrm>
          <a:off x="0" y="44"/>
          <a:ext cx="2749409" cy="17748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Energy Efficiency Evaluation Typical Assessments</a:t>
          </a:r>
          <a:endParaRPr lang="en-US" sz="22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86641" y="86685"/>
        <a:ext cx="2576127" cy="1601577"/>
      </dsp:txXfrm>
    </dsp:sp>
    <dsp:sp modelId="{EE1EEBE0-44D0-4BEE-9890-F27F28304C36}">
      <dsp:nvSpPr>
        <dsp:cNvPr id="0" name=""/>
        <dsp:cNvSpPr/>
      </dsp:nvSpPr>
      <dsp:spPr>
        <a:xfrm rot="5400000">
          <a:off x="4483384" y="307156"/>
          <a:ext cx="1419887" cy="4887838"/>
        </a:xfrm>
        <a:prstGeom prst="round2SameRect">
          <a:avLst/>
        </a:prstGeom>
        <a:solidFill>
          <a:schemeClr val="accent5">
            <a:tint val="40000"/>
            <a:alpha val="90000"/>
            <a:hueOff val="5260814"/>
            <a:satOff val="-10792"/>
            <a:lumOff val="-6789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5260814"/>
              <a:satOff val="-10792"/>
              <a:lumOff val="-67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Environmental Impacts</a:t>
          </a:r>
          <a:endParaRPr lang="en-US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Economic Impacts</a:t>
          </a:r>
          <a:endParaRPr lang="en-US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Comfort Impacts</a:t>
          </a:r>
          <a:endParaRPr lang="en-US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…and many more!!</a:t>
          </a:r>
          <a:endParaRPr lang="en-US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-5400000">
        <a:off x="2749409" y="2110445"/>
        <a:ext cx="4818525" cy="1281261"/>
      </dsp:txXfrm>
    </dsp:sp>
    <dsp:sp modelId="{F2F18ACF-1DA0-4E8B-BF5A-8FCF60A8790E}">
      <dsp:nvSpPr>
        <dsp:cNvPr id="0" name=""/>
        <dsp:cNvSpPr/>
      </dsp:nvSpPr>
      <dsp:spPr>
        <a:xfrm>
          <a:off x="0" y="1863646"/>
          <a:ext cx="2749409" cy="1774859"/>
        </a:xfrm>
        <a:prstGeom prst="roundRect">
          <a:avLst/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Additional Impacts</a:t>
          </a:r>
          <a:endParaRPr lang="en-US" sz="22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86641" y="1950287"/>
        <a:ext cx="2576127" cy="16015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631144-26BC-4B43-B34C-D12300D8FC8E}">
      <dsp:nvSpPr>
        <dsp:cNvPr id="0" name=""/>
        <dsp:cNvSpPr/>
      </dsp:nvSpPr>
      <dsp:spPr>
        <a:xfrm>
          <a:off x="0" y="5239"/>
          <a:ext cx="7919532" cy="6475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Societal Benefit Examples</a:t>
          </a:r>
        </a:p>
      </dsp:txBody>
      <dsp:txXfrm>
        <a:off x="31613" y="36852"/>
        <a:ext cx="7856306" cy="584369"/>
      </dsp:txXfrm>
    </dsp:sp>
    <dsp:sp modelId="{167D9D8A-0CF4-4C28-B0D3-3CB682741D14}">
      <dsp:nvSpPr>
        <dsp:cNvPr id="0" name=""/>
        <dsp:cNvSpPr/>
      </dsp:nvSpPr>
      <dsp:spPr>
        <a:xfrm>
          <a:off x="0" y="652834"/>
          <a:ext cx="7919532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45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Reduced emissions positively impact the environment</a:t>
          </a:r>
        </a:p>
      </dsp:txBody>
      <dsp:txXfrm>
        <a:off x="0" y="652834"/>
        <a:ext cx="7919532" cy="447120"/>
      </dsp:txXfrm>
    </dsp:sp>
    <dsp:sp modelId="{47005F68-B55C-4E5B-8323-A152AA6B8886}">
      <dsp:nvSpPr>
        <dsp:cNvPr id="0" name=""/>
        <dsp:cNvSpPr/>
      </dsp:nvSpPr>
      <dsp:spPr>
        <a:xfrm>
          <a:off x="0" y="1099954"/>
          <a:ext cx="7919532" cy="647595"/>
        </a:xfrm>
        <a:prstGeom prst="roundRect">
          <a:avLst/>
        </a:prstGeom>
        <a:solidFill>
          <a:schemeClr val="accent5">
            <a:hueOff val="2571418"/>
            <a:satOff val="5874"/>
            <a:lumOff val="-162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Household Benefit Examples</a:t>
          </a:r>
        </a:p>
      </dsp:txBody>
      <dsp:txXfrm>
        <a:off x="31613" y="1131567"/>
        <a:ext cx="7856306" cy="584369"/>
      </dsp:txXfrm>
    </dsp:sp>
    <dsp:sp modelId="{464130AD-F97D-46DE-AFBF-684AEA5B4C3E}">
      <dsp:nvSpPr>
        <dsp:cNvPr id="0" name=""/>
        <dsp:cNvSpPr/>
      </dsp:nvSpPr>
      <dsp:spPr>
        <a:xfrm>
          <a:off x="0" y="1747549"/>
          <a:ext cx="7919532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45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Air sealing increases comfort</a:t>
          </a:r>
        </a:p>
      </dsp:txBody>
      <dsp:txXfrm>
        <a:off x="0" y="1747549"/>
        <a:ext cx="7919532" cy="447120"/>
      </dsp:txXfrm>
    </dsp:sp>
    <dsp:sp modelId="{883F1ACC-1C38-4EB5-9754-2891FFCA4785}">
      <dsp:nvSpPr>
        <dsp:cNvPr id="0" name=""/>
        <dsp:cNvSpPr/>
      </dsp:nvSpPr>
      <dsp:spPr>
        <a:xfrm>
          <a:off x="0" y="2194669"/>
          <a:ext cx="7919532" cy="647595"/>
        </a:xfrm>
        <a:prstGeom prst="roundRect">
          <a:avLst/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Ratepayer Benefit Examples</a:t>
          </a:r>
        </a:p>
      </dsp:txBody>
      <dsp:txXfrm>
        <a:off x="31613" y="2226282"/>
        <a:ext cx="7856306" cy="584369"/>
      </dsp:txXfrm>
    </dsp:sp>
    <dsp:sp modelId="{3BEE6057-A6F8-4CF4-807C-EE68A5058AB5}">
      <dsp:nvSpPr>
        <dsp:cNvPr id="0" name=""/>
        <dsp:cNvSpPr/>
      </dsp:nvSpPr>
      <dsp:spPr>
        <a:xfrm>
          <a:off x="0" y="2842264"/>
          <a:ext cx="7919532" cy="656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45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Reduced usage improves affordability and may reduce collections costs</a:t>
          </a:r>
        </a:p>
      </dsp:txBody>
      <dsp:txXfrm>
        <a:off x="0" y="2842264"/>
        <a:ext cx="7919532" cy="6567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65864-AA22-4158-B09E-A581F29360F8}">
      <dsp:nvSpPr>
        <dsp:cNvPr id="0" name=""/>
        <dsp:cNvSpPr/>
      </dsp:nvSpPr>
      <dsp:spPr>
        <a:xfrm>
          <a:off x="0" y="24815"/>
          <a:ext cx="7919532" cy="834228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Household level benefits may result in benefits to society</a:t>
          </a:r>
        </a:p>
      </dsp:txBody>
      <dsp:txXfrm>
        <a:off x="40724" y="65539"/>
        <a:ext cx="7838084" cy="752780"/>
      </dsp:txXfrm>
    </dsp:sp>
    <dsp:sp modelId="{22C6024C-E58A-4378-A6D6-AF7A0EE9BEC7}">
      <dsp:nvSpPr>
        <dsp:cNvPr id="0" name=""/>
        <dsp:cNvSpPr/>
      </dsp:nvSpPr>
      <dsp:spPr>
        <a:xfrm>
          <a:off x="0" y="926175"/>
          <a:ext cx="7919532" cy="8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45" tIns="26670" rIns="149352" bIns="2667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Program participant health improvements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May lead to reductions in Medicaid or Medicare costs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Benefits accrue to taxpayers</a:t>
          </a:r>
        </a:p>
      </dsp:txBody>
      <dsp:txXfrm>
        <a:off x="0" y="926175"/>
        <a:ext cx="7919532" cy="825930"/>
      </dsp:txXfrm>
    </dsp:sp>
    <dsp:sp modelId="{883F1ACC-1C38-4EB5-9754-2891FFCA4785}">
      <dsp:nvSpPr>
        <dsp:cNvPr id="0" name=""/>
        <dsp:cNvSpPr/>
      </dsp:nvSpPr>
      <dsp:spPr>
        <a:xfrm>
          <a:off x="0" y="1752105"/>
          <a:ext cx="7919532" cy="834228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Household level benefits may result in benefits to ratepayers</a:t>
          </a:r>
        </a:p>
      </dsp:txBody>
      <dsp:txXfrm>
        <a:off x="40724" y="1792829"/>
        <a:ext cx="7838084" cy="752780"/>
      </dsp:txXfrm>
    </dsp:sp>
    <dsp:sp modelId="{3BEE6057-A6F8-4CF4-807C-EE68A5058AB5}">
      <dsp:nvSpPr>
        <dsp:cNvPr id="0" name=""/>
        <dsp:cNvSpPr/>
      </dsp:nvSpPr>
      <dsp:spPr>
        <a:xfrm>
          <a:off x="0" y="2586333"/>
          <a:ext cx="7919532" cy="8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45" tIns="26670" rIns="149352" bIns="2667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Program participant affordability improvements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May lead to reductions in the cost of bill payment subsidy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Benefits accrue to ratepayers</a:t>
          </a:r>
        </a:p>
      </dsp:txBody>
      <dsp:txXfrm>
        <a:off x="0" y="2586333"/>
        <a:ext cx="7919532" cy="8259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838EA-475A-4D0D-B789-59B90753336E}">
      <dsp:nvSpPr>
        <dsp:cNvPr id="0" name=""/>
        <dsp:cNvSpPr/>
      </dsp:nvSpPr>
      <dsp:spPr>
        <a:xfrm>
          <a:off x="523617" y="0"/>
          <a:ext cx="6222036" cy="3086099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A9583-8405-4A24-A946-E27609960406}">
      <dsp:nvSpPr>
        <dsp:cNvPr id="0" name=""/>
        <dsp:cNvSpPr/>
      </dsp:nvSpPr>
      <dsp:spPr>
        <a:xfrm>
          <a:off x="7863" y="925830"/>
          <a:ext cx="2356138" cy="123444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Review Past Studies</a:t>
          </a:r>
        </a:p>
      </dsp:txBody>
      <dsp:txXfrm>
        <a:off x="68123" y="986090"/>
        <a:ext cx="2235618" cy="1113920"/>
      </dsp:txXfrm>
    </dsp:sp>
    <dsp:sp modelId="{AD5BFF49-BDB7-4C6A-A9E8-1E4DA36C9235}">
      <dsp:nvSpPr>
        <dsp:cNvPr id="0" name=""/>
        <dsp:cNvSpPr/>
      </dsp:nvSpPr>
      <dsp:spPr>
        <a:xfrm>
          <a:off x="2481952" y="925830"/>
          <a:ext cx="2356138" cy="123444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Select</a:t>
          </a:r>
          <a:r>
            <a:rPr lang="en-US" sz="2000" kern="1200" dirty="0"/>
            <a:t> </a:t>
          </a: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Particular Benefits for Inclusion</a:t>
          </a:r>
        </a:p>
      </dsp:txBody>
      <dsp:txXfrm>
        <a:off x="2542212" y="986090"/>
        <a:ext cx="2235618" cy="1113920"/>
      </dsp:txXfrm>
    </dsp:sp>
    <dsp:sp modelId="{B8BFC587-F39F-440A-8918-201E7F3756C1}">
      <dsp:nvSpPr>
        <dsp:cNvPr id="0" name=""/>
        <dsp:cNvSpPr/>
      </dsp:nvSpPr>
      <dsp:spPr>
        <a:xfrm>
          <a:off x="4956040" y="925830"/>
          <a:ext cx="2356138" cy="123444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Take Average of Past Study Impacts</a:t>
          </a:r>
        </a:p>
      </dsp:txBody>
      <dsp:txXfrm>
        <a:off x="5016300" y="986090"/>
        <a:ext cx="2235618" cy="11139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AB34DA-8605-4EED-A0BF-2BE31E624D22}">
      <dsp:nvSpPr>
        <dsp:cNvPr id="0" name=""/>
        <dsp:cNvSpPr/>
      </dsp:nvSpPr>
      <dsp:spPr>
        <a:xfrm>
          <a:off x="1027" y="0"/>
          <a:ext cx="2672170" cy="384905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Utilizes Past Estimates</a:t>
          </a:r>
        </a:p>
      </dsp:txBody>
      <dsp:txXfrm>
        <a:off x="1027" y="0"/>
        <a:ext cx="2672170" cy="1154717"/>
      </dsp:txXfrm>
    </dsp:sp>
    <dsp:sp modelId="{DD50F22A-CDC3-4A9C-983D-C86602665ED6}">
      <dsp:nvSpPr>
        <dsp:cNvPr id="0" name=""/>
        <dsp:cNvSpPr/>
      </dsp:nvSpPr>
      <dsp:spPr>
        <a:xfrm>
          <a:off x="268244" y="1155845"/>
          <a:ext cx="2137736" cy="11605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Out of Date</a:t>
          </a:r>
        </a:p>
      </dsp:txBody>
      <dsp:txXfrm>
        <a:off x="302235" y="1189836"/>
        <a:ext cx="2069754" cy="1092561"/>
      </dsp:txXfrm>
    </dsp:sp>
    <dsp:sp modelId="{EC4A8E87-0A5A-4222-A1AD-B0D8CEE6261B}">
      <dsp:nvSpPr>
        <dsp:cNvPr id="0" name=""/>
        <dsp:cNvSpPr/>
      </dsp:nvSpPr>
      <dsp:spPr>
        <a:xfrm>
          <a:off x="268244" y="2494934"/>
          <a:ext cx="2137736" cy="1160543"/>
        </a:xfrm>
        <a:prstGeom prst="roundRect">
          <a:avLst>
            <a:gd name="adj" fmla="val 10000"/>
          </a:avLst>
        </a:prstGeom>
        <a:solidFill>
          <a:schemeClr val="accent5">
            <a:hueOff val="734691"/>
            <a:satOff val="1678"/>
            <a:lumOff val="-46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Not Applicable to Current Study</a:t>
          </a:r>
        </a:p>
      </dsp:txBody>
      <dsp:txXfrm>
        <a:off x="302235" y="2528925"/>
        <a:ext cx="2069754" cy="1092561"/>
      </dsp:txXfrm>
    </dsp:sp>
    <dsp:sp modelId="{BD216581-4F6F-4649-B1A9-5CE932C94D02}">
      <dsp:nvSpPr>
        <dsp:cNvPr id="0" name=""/>
        <dsp:cNvSpPr/>
      </dsp:nvSpPr>
      <dsp:spPr>
        <a:xfrm>
          <a:off x="2873611" y="0"/>
          <a:ext cx="2672170" cy="384905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Research Quality Not Assessed</a:t>
          </a:r>
        </a:p>
      </dsp:txBody>
      <dsp:txXfrm>
        <a:off x="2873611" y="0"/>
        <a:ext cx="2672170" cy="1154717"/>
      </dsp:txXfrm>
    </dsp:sp>
    <dsp:sp modelId="{795E3C9F-4E42-4B6C-AC3A-652F6C55E0F4}">
      <dsp:nvSpPr>
        <dsp:cNvPr id="0" name=""/>
        <dsp:cNvSpPr/>
      </dsp:nvSpPr>
      <dsp:spPr>
        <a:xfrm>
          <a:off x="3140828" y="1155046"/>
          <a:ext cx="2137736" cy="756185"/>
        </a:xfrm>
        <a:prstGeom prst="roundRect">
          <a:avLst>
            <a:gd name="adj" fmla="val 10000"/>
          </a:avLst>
        </a:prstGeom>
        <a:solidFill>
          <a:schemeClr val="accent5">
            <a:hueOff val="1469382"/>
            <a:satOff val="3357"/>
            <a:lumOff val="-93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Robustness of Approach</a:t>
          </a:r>
        </a:p>
      </dsp:txBody>
      <dsp:txXfrm>
        <a:off x="3162976" y="1177194"/>
        <a:ext cx="2093440" cy="711889"/>
      </dsp:txXfrm>
    </dsp:sp>
    <dsp:sp modelId="{C7F1A8EB-82F2-4B82-B01A-C2A8B750B2D4}">
      <dsp:nvSpPr>
        <dsp:cNvPr id="0" name=""/>
        <dsp:cNvSpPr/>
      </dsp:nvSpPr>
      <dsp:spPr>
        <a:xfrm>
          <a:off x="3140828" y="2027568"/>
          <a:ext cx="2137736" cy="756185"/>
        </a:xfrm>
        <a:prstGeom prst="roundRect">
          <a:avLst>
            <a:gd name="adj" fmla="val 10000"/>
          </a:avLst>
        </a:prstGeom>
        <a:solidFill>
          <a:schemeClr val="accent5">
            <a:hueOff val="2204073"/>
            <a:satOff val="5035"/>
            <a:lumOff val="-139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Sample Size</a:t>
          </a:r>
        </a:p>
      </dsp:txBody>
      <dsp:txXfrm>
        <a:off x="3162976" y="2049716"/>
        <a:ext cx="2093440" cy="711889"/>
      </dsp:txXfrm>
    </dsp:sp>
    <dsp:sp modelId="{F1481A73-4B3C-4E8D-A478-A9D4EB184630}">
      <dsp:nvSpPr>
        <dsp:cNvPr id="0" name=""/>
        <dsp:cNvSpPr/>
      </dsp:nvSpPr>
      <dsp:spPr>
        <a:xfrm>
          <a:off x="3140828" y="2900091"/>
          <a:ext cx="2137736" cy="756185"/>
        </a:xfrm>
        <a:prstGeom prst="roundRect">
          <a:avLst>
            <a:gd name="adj" fmla="val 10000"/>
          </a:avLst>
        </a:prstGeom>
        <a:solidFill>
          <a:schemeClr val="accent5">
            <a:hueOff val="2938763"/>
            <a:satOff val="6713"/>
            <a:lumOff val="-185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Statistical Significance</a:t>
          </a:r>
        </a:p>
      </dsp:txBody>
      <dsp:txXfrm>
        <a:off x="3162976" y="2922239"/>
        <a:ext cx="2093440" cy="711889"/>
      </dsp:txXfrm>
    </dsp:sp>
    <dsp:sp modelId="{B572A7D8-E708-4B7A-A433-D747E9E25C73}">
      <dsp:nvSpPr>
        <dsp:cNvPr id="0" name=""/>
        <dsp:cNvSpPr/>
      </dsp:nvSpPr>
      <dsp:spPr>
        <a:xfrm>
          <a:off x="5746195" y="0"/>
          <a:ext cx="2672170" cy="384905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Lack of Documentation</a:t>
          </a:r>
        </a:p>
      </dsp:txBody>
      <dsp:txXfrm>
        <a:off x="5746195" y="0"/>
        <a:ext cx="2672170" cy="1154717"/>
      </dsp:txXfrm>
    </dsp:sp>
    <dsp:sp modelId="{02CDED09-71FD-4AF7-9A32-23157CD2D44D}">
      <dsp:nvSpPr>
        <dsp:cNvPr id="0" name=""/>
        <dsp:cNvSpPr/>
      </dsp:nvSpPr>
      <dsp:spPr>
        <a:xfrm>
          <a:off x="6013412" y="1155046"/>
          <a:ext cx="2137736" cy="756185"/>
        </a:xfrm>
        <a:prstGeom prst="roundRect">
          <a:avLst>
            <a:gd name="adj" fmla="val 10000"/>
          </a:avLst>
        </a:prstGeom>
        <a:solidFill>
          <a:schemeClr val="accent5">
            <a:hueOff val="3673454"/>
            <a:satOff val="8391"/>
            <a:lumOff val="-232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Methodology</a:t>
          </a:r>
        </a:p>
      </dsp:txBody>
      <dsp:txXfrm>
        <a:off x="6035560" y="1177194"/>
        <a:ext cx="2093440" cy="711889"/>
      </dsp:txXfrm>
    </dsp:sp>
    <dsp:sp modelId="{1D63303E-6D3D-4961-A649-22FB0EDF8BAC}">
      <dsp:nvSpPr>
        <dsp:cNvPr id="0" name=""/>
        <dsp:cNvSpPr/>
      </dsp:nvSpPr>
      <dsp:spPr>
        <a:xfrm>
          <a:off x="6013412" y="2027568"/>
          <a:ext cx="2137736" cy="756185"/>
        </a:xfrm>
        <a:prstGeom prst="roundRect">
          <a:avLst>
            <a:gd name="adj" fmla="val 10000"/>
          </a:avLst>
        </a:prstGeom>
        <a:solidFill>
          <a:schemeClr val="accent5">
            <a:hueOff val="4408145"/>
            <a:satOff val="10070"/>
            <a:lumOff val="-278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Assumptions</a:t>
          </a:r>
        </a:p>
      </dsp:txBody>
      <dsp:txXfrm>
        <a:off x="6035560" y="2049716"/>
        <a:ext cx="2093440" cy="711889"/>
      </dsp:txXfrm>
    </dsp:sp>
    <dsp:sp modelId="{3BD0D5E3-38BF-4F62-94B4-8300E97C3539}">
      <dsp:nvSpPr>
        <dsp:cNvPr id="0" name=""/>
        <dsp:cNvSpPr/>
      </dsp:nvSpPr>
      <dsp:spPr>
        <a:xfrm>
          <a:off x="6013412" y="2900091"/>
          <a:ext cx="2137736" cy="756185"/>
        </a:xfrm>
        <a:prstGeom prst="roundRect">
          <a:avLst>
            <a:gd name="adj" fmla="val 10000"/>
          </a:avLst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Limitations</a:t>
          </a:r>
        </a:p>
      </dsp:txBody>
      <dsp:txXfrm>
        <a:off x="6035560" y="2922239"/>
        <a:ext cx="2093440" cy="7118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687B6-F34C-44B9-A385-4BC8753A50F5}">
      <dsp:nvSpPr>
        <dsp:cNvPr id="0" name=""/>
        <dsp:cNvSpPr/>
      </dsp:nvSpPr>
      <dsp:spPr>
        <a:xfrm>
          <a:off x="0" y="0"/>
          <a:ext cx="4065633" cy="4065633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56E45-3CBA-455C-9071-D45930DA74C4}">
      <dsp:nvSpPr>
        <dsp:cNvPr id="0" name=""/>
        <dsp:cNvSpPr/>
      </dsp:nvSpPr>
      <dsp:spPr>
        <a:xfrm>
          <a:off x="2032816" y="0"/>
          <a:ext cx="6520065" cy="40656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Economic Benefits</a:t>
          </a:r>
        </a:p>
      </dsp:txBody>
      <dsp:txXfrm>
        <a:off x="2032816" y="0"/>
        <a:ext cx="3260032" cy="1219692"/>
      </dsp:txXfrm>
    </dsp:sp>
    <dsp:sp modelId="{183E8000-94DA-41D7-BDE7-7525A8576C4B}">
      <dsp:nvSpPr>
        <dsp:cNvPr id="0" name=""/>
        <dsp:cNvSpPr/>
      </dsp:nvSpPr>
      <dsp:spPr>
        <a:xfrm>
          <a:off x="711487" y="1219692"/>
          <a:ext cx="2642658" cy="264265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2571418"/>
            <a:satOff val="5874"/>
            <a:lumOff val="-162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A8CD65-2F9A-484D-96F3-E1D3BBDD4E63}">
      <dsp:nvSpPr>
        <dsp:cNvPr id="0" name=""/>
        <dsp:cNvSpPr/>
      </dsp:nvSpPr>
      <dsp:spPr>
        <a:xfrm>
          <a:off x="2032816" y="1219692"/>
          <a:ext cx="6520065" cy="26426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2571418"/>
              <a:satOff val="5874"/>
              <a:lumOff val="-16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Other Influencing Factors</a:t>
          </a:r>
        </a:p>
      </dsp:txBody>
      <dsp:txXfrm>
        <a:off x="2032816" y="1219692"/>
        <a:ext cx="3260032" cy="1219688"/>
      </dsp:txXfrm>
    </dsp:sp>
    <dsp:sp modelId="{A1BB7BD8-AD29-4ACF-B995-9F448895C6C1}">
      <dsp:nvSpPr>
        <dsp:cNvPr id="0" name=""/>
        <dsp:cNvSpPr/>
      </dsp:nvSpPr>
      <dsp:spPr>
        <a:xfrm>
          <a:off x="1422972" y="2439381"/>
          <a:ext cx="1219688" cy="121968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FB2FB8-CF45-48FB-B9B4-AE2D6A0BF8FA}">
      <dsp:nvSpPr>
        <dsp:cNvPr id="0" name=""/>
        <dsp:cNvSpPr/>
      </dsp:nvSpPr>
      <dsp:spPr>
        <a:xfrm>
          <a:off x="2032816" y="2439381"/>
          <a:ext cx="6520065" cy="121968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5142836"/>
              <a:satOff val="11748"/>
              <a:lumOff val="-3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Double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Counting</a:t>
          </a:r>
          <a:endParaRPr lang="en-US" sz="24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032816" y="2439381"/>
        <a:ext cx="3260032" cy="1219688"/>
      </dsp:txXfrm>
    </dsp:sp>
    <dsp:sp modelId="{1260053F-62E2-45D2-852B-92E37265F838}">
      <dsp:nvSpPr>
        <dsp:cNvPr id="0" name=""/>
        <dsp:cNvSpPr/>
      </dsp:nvSpPr>
      <dsp:spPr>
        <a:xfrm>
          <a:off x="5292849" y="0"/>
          <a:ext cx="3260032" cy="121969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Net Benefit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What would the funds be used for in the absence of the program?</a:t>
          </a:r>
        </a:p>
      </dsp:txBody>
      <dsp:txXfrm>
        <a:off x="5292849" y="0"/>
        <a:ext cx="3260032" cy="1219692"/>
      </dsp:txXfrm>
    </dsp:sp>
    <dsp:sp modelId="{311ADFD6-7D53-46CB-92A8-F74A06660B6B}">
      <dsp:nvSpPr>
        <dsp:cNvPr id="0" name=""/>
        <dsp:cNvSpPr/>
      </dsp:nvSpPr>
      <dsp:spPr>
        <a:xfrm>
          <a:off x="5292849" y="1219692"/>
          <a:ext cx="3260032" cy="12196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Energy Assistance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When households sign up for WAP, are they enrolled in LIHEAP?  </a:t>
          </a:r>
        </a:p>
      </dsp:txBody>
      <dsp:txXfrm>
        <a:off x="5292849" y="1219692"/>
        <a:ext cx="3260032" cy="1219688"/>
      </dsp:txXfrm>
    </dsp:sp>
    <dsp:sp modelId="{F495D04C-CB98-45E5-82B2-2033BBA505E9}">
      <dsp:nvSpPr>
        <dsp:cNvPr id="0" name=""/>
        <dsp:cNvSpPr/>
      </dsp:nvSpPr>
      <dsp:spPr>
        <a:xfrm>
          <a:off x="5292849" y="2439381"/>
          <a:ext cx="3260032" cy="12196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Health Impacts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Is the same benefit counted more than once when valuing the impact of increased prescription adherence, health status, colds, allergies, etc.?</a:t>
          </a:r>
        </a:p>
      </dsp:txBody>
      <dsp:txXfrm>
        <a:off x="5292849" y="2439381"/>
        <a:ext cx="3260032" cy="121968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1F093-182D-4631-90E5-BB26415F4F21}">
      <dsp:nvSpPr>
        <dsp:cNvPr id="0" name=""/>
        <dsp:cNvSpPr/>
      </dsp:nvSpPr>
      <dsp:spPr>
        <a:xfrm>
          <a:off x="1973268" y="0"/>
          <a:ext cx="2708578" cy="270865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778CC-508B-4EBA-AB9E-2D4ED016707B}">
      <dsp:nvSpPr>
        <dsp:cNvPr id="0" name=""/>
        <dsp:cNvSpPr/>
      </dsp:nvSpPr>
      <dsp:spPr>
        <a:xfrm>
          <a:off x="2571481" y="980643"/>
          <a:ext cx="1511173" cy="75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Measure Impact</a:t>
          </a:r>
        </a:p>
      </dsp:txBody>
      <dsp:txXfrm>
        <a:off x="2571481" y="980643"/>
        <a:ext cx="1511173" cy="755497"/>
      </dsp:txXfrm>
    </dsp:sp>
    <dsp:sp modelId="{723C2C57-94FB-4F40-944C-7DE27C8F2EFB}">
      <dsp:nvSpPr>
        <dsp:cNvPr id="0" name=""/>
        <dsp:cNvSpPr/>
      </dsp:nvSpPr>
      <dsp:spPr>
        <a:xfrm>
          <a:off x="1414153" y="1736140"/>
          <a:ext cx="2326875" cy="232785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FD939-3165-4AF5-8D9E-F95667CF9C01}">
      <dsp:nvSpPr>
        <dsp:cNvPr id="0" name=""/>
        <dsp:cNvSpPr/>
      </dsp:nvSpPr>
      <dsp:spPr>
        <a:xfrm>
          <a:off x="1815894" y="2540000"/>
          <a:ext cx="1511173" cy="75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$ Monetize Impact</a:t>
          </a:r>
        </a:p>
      </dsp:txBody>
      <dsp:txXfrm>
        <a:off x="1815894" y="2540000"/>
        <a:ext cx="1511173" cy="755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>
            <a:extLst>
              <a:ext uri="{FF2B5EF4-FFF2-40B4-BE49-F238E27FC236}">
                <a16:creationId xmlns:a16="http://schemas.microsoft.com/office/drawing/2014/main" id="{88962BCF-CA69-4842-916F-2C7BC65A105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1027">
            <a:extLst>
              <a:ext uri="{FF2B5EF4-FFF2-40B4-BE49-F238E27FC236}">
                <a16:creationId xmlns:a16="http://schemas.microsoft.com/office/drawing/2014/main" id="{56667A3E-AB87-4F57-A70F-D48E4FCE179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1028">
            <a:extLst>
              <a:ext uri="{FF2B5EF4-FFF2-40B4-BE49-F238E27FC236}">
                <a16:creationId xmlns:a16="http://schemas.microsoft.com/office/drawing/2014/main" id="{CBF2B21B-53D7-4030-8140-590A7EFB68A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1029">
            <a:extLst>
              <a:ext uri="{FF2B5EF4-FFF2-40B4-BE49-F238E27FC236}">
                <a16:creationId xmlns:a16="http://schemas.microsoft.com/office/drawing/2014/main" id="{CEFE7900-332B-4F78-9EA3-58814C425FA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0C7259-5919-4FC6-AE68-6AA8BDD9A51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465EB-6748-4DD2-9AD3-CB5A9AE7714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7950" y="1139825"/>
            <a:ext cx="4102100" cy="3076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7850"/>
            <a:ext cx="5486400" cy="3589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598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598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F9411-F4EB-44E7-9462-5D14EE75B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84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7865FE2-18F9-4C25-B948-2DD4EF83002F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5855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12BE0-9276-4F97-ACEB-F66F95329C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77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B0F64DA-A22D-44F5-B75F-71945A492761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9172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12BE0-9276-4F97-ACEB-F66F95329C9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84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12BE0-9276-4F97-ACEB-F66F95329C9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71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DB781A-E86D-465E-B276-78CA5A8703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2D79B1-1A16-471F-BE66-440599A0BB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AA700D-94B6-45E6-A22D-A5A8F2F21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01F95A-63F7-4067-8E89-65B605D727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153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7FE4C7-F542-4784-8D2A-E947019E68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38DE76-212B-4E87-8D77-5B6A39DFD6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F152FE-B56C-4B8C-90BB-E065145A60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53F16-76B1-49D8-9895-0A9E0784B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1059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89E3D0-F1D6-472B-B07A-CD7760E816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BE573F-E53D-4535-B8C0-7096778363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44FB69-5709-44C0-A8C1-E510EC317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113FCC-24E3-4482-B60B-698FF78799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948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C636-3926-4140-B815-429093BFB77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4D4C2062-9555-41D7-9B13-FB1645FA0A8B}" type="slidenum">
              <a:rPr lang="en-US" smtClean="0"/>
              <a:pPr/>
              <a:t>‹#›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098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C636-3926-4140-B815-429093BFB77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2062-9555-41D7-9B13-FB1645FA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53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CFE2B-BF37-4661-89BB-87A5E75519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6297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56E73C-FA42-48D7-A364-A0EB8D9A1D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86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2CFD5E-5321-4CDF-87E4-EDFEAD99A7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8FB1C1-2487-49C4-AE0F-A6140534B0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D69D97-59AA-4530-AC6B-F850BB7CEB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6C975-BBBC-44E6-88E7-7C3CD2DDF9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53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ACDA41-8F2D-4CF6-83BC-EED7EC1B16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A58AC7-2E48-437D-90EA-A0D6618C65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0F0368-C6B0-4EA6-942C-35173BE986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86EDE9-4062-4038-B0FE-B8C34A5CF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02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C30AC3-00D7-4E24-8992-7F0148B41E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99BBA7-AC4C-4B3D-9CBF-EF4156FBA6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2559B-70FA-4428-8F37-92D5606A73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562C72-B1A3-48DA-9343-E0AA6F650E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02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170F5EB-48A7-497D-8698-ACEE5D8E11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8D071E5-15D9-452F-8899-A4361A0260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790CDD0-3CD7-4581-BCA7-E22A14C29E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0D6059-0E41-4991-BADA-3499F1EA01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73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0C502AD-536A-4843-81C5-C016A8ED03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53BB912-1D4F-4E54-A2EE-E480AB0972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F9DE1C-887E-4C26-9CDD-6791D0CAAD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57B199-3FDE-4974-8CB0-665C0AF29A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90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ADD661-7906-48DF-A99A-FE6D486BCA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F5669CF-9051-4110-B341-2669C46F44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7D9D661-666E-42A6-9304-83B903FA35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8A7A4-DB3D-4559-9452-27EEAF1A1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829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BF9B26-F844-4F7B-9360-DF9A2BD9BE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E44313-859E-43A9-87A0-D355151ECC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CE86AE-FADC-401E-BD2A-D6B6AFC55B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2A0C7-B400-4EFC-9A51-AAD5E90FDA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167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420B25-C9B2-44F8-86BA-72F8CE88FD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143004-416A-4F6D-B82C-F5C6330F47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6CE103-405E-4B87-9501-1D128356D1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56652-D6E1-4242-BE11-D02CAA6136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0373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2A475CA-1913-4D62-AD46-9A8B8CA03E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9518F94-A33C-4376-8807-C6691FA6D0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6971DC4-AD96-4000-A2CB-55FEEEB1A3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8417CD-17EE-4993-B9AE-5BB127E874D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B9A7643-3DFC-41A4-B4C0-B035FF74BE9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3A96AF5-A03F-4A97-BCA0-63E61DAE87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6C636-3926-4140-B815-429093BFB77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C2062-9555-41D7-9B13-FB1645FA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1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66335AF-97E4-4951-A545-35B32DBA44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8BA4A5D-F2EE-4962-A352-C4C7F162C30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24.jpeg"/><Relationship Id="rId7" Type="http://schemas.openxmlformats.org/officeDocument/2006/relationships/diagramData" Target="../diagrams/data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11" Type="http://schemas.microsoft.com/office/2007/relationships/diagramDrawing" Target="../diagrams/drawing6.xml"/><Relationship Id="rId5" Type="http://schemas.openxmlformats.org/officeDocument/2006/relationships/image" Target="../media/image1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25.jpeg"/><Relationship Id="rId9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diagramColors" Target="../diagrams/colors12.xml"/><Relationship Id="rId18" Type="http://schemas.openxmlformats.org/officeDocument/2006/relationships/image" Target="../media/image32.sv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diagramQuickStyle" Target="../diagrams/quickStyle12.xml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1.xml"/><Relationship Id="rId11" Type="http://schemas.openxmlformats.org/officeDocument/2006/relationships/diagramLayout" Target="../diagrams/layout12.xml"/><Relationship Id="rId5" Type="http://schemas.openxmlformats.org/officeDocument/2006/relationships/diagramQuickStyle" Target="../diagrams/quickStyle11.xml"/><Relationship Id="rId15" Type="http://schemas.openxmlformats.org/officeDocument/2006/relationships/image" Target="../media/image29.png"/><Relationship Id="rId10" Type="http://schemas.openxmlformats.org/officeDocument/2006/relationships/diagramData" Target="../diagrams/data12.xml"/><Relationship Id="rId19" Type="http://schemas.openxmlformats.org/officeDocument/2006/relationships/image" Target="../media/image33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.png"/><Relationship Id="rId14" Type="http://schemas.microsoft.com/office/2007/relationships/diagramDrawing" Target="../diagrams/drawing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microsoft.com/office/2007/relationships/diagramDrawing" Target="../diagrams/drawing14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3.xml"/><Relationship Id="rId12" Type="http://schemas.openxmlformats.org/officeDocument/2006/relationships/diagramColors" Target="../diagrams/colors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11" Type="http://schemas.openxmlformats.org/officeDocument/2006/relationships/diagramQuickStyle" Target="../diagrams/quickStyle14.xml"/><Relationship Id="rId5" Type="http://schemas.openxmlformats.org/officeDocument/2006/relationships/diagramLayout" Target="../diagrams/layout13.xml"/><Relationship Id="rId10" Type="http://schemas.openxmlformats.org/officeDocument/2006/relationships/diagramLayout" Target="../diagrams/layout14.xml"/><Relationship Id="rId4" Type="http://schemas.openxmlformats.org/officeDocument/2006/relationships/diagramData" Target="../diagrams/data13.xml"/><Relationship Id="rId9" Type="http://schemas.openxmlformats.org/officeDocument/2006/relationships/diagramData" Target="../diagrams/data1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svg"/><Relationship Id="rId18" Type="http://schemas.openxmlformats.org/officeDocument/2006/relationships/image" Target="../media/image23.jpeg"/><Relationship Id="rId3" Type="http://schemas.openxmlformats.org/officeDocument/2006/relationships/image" Target="../media/image2.jpeg"/><Relationship Id="rId21" Type="http://schemas.openxmlformats.org/officeDocument/2006/relationships/image" Target="../media/image50.jpeg"/><Relationship Id="rId7" Type="http://schemas.openxmlformats.org/officeDocument/2006/relationships/image" Target="../media/image39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20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28.svg"/><Relationship Id="rId5" Type="http://schemas.openxmlformats.org/officeDocument/2006/relationships/image" Target="../media/image37.svg"/><Relationship Id="rId15" Type="http://schemas.openxmlformats.org/officeDocument/2006/relationships/image" Target="../media/image45.svg"/><Relationship Id="rId10" Type="http://schemas.openxmlformats.org/officeDocument/2006/relationships/image" Target="../media/image27.png"/><Relationship Id="rId19" Type="http://schemas.openxmlformats.org/officeDocument/2006/relationships/image" Target="../media/image48.jp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Relationship Id="rId9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7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6.jpeg"/><Relationship Id="rId4" Type="http://schemas.openxmlformats.org/officeDocument/2006/relationships/diagramData" Target="../diagrams/data3.xml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1.jpeg"/><Relationship Id="rId5" Type="http://schemas.openxmlformats.org/officeDocument/2006/relationships/diagramLayout" Target="../diagrams/layout4.xml"/><Relationship Id="rId10" Type="http://schemas.openxmlformats.org/officeDocument/2006/relationships/image" Target="../media/image20.jpeg"/><Relationship Id="rId4" Type="http://schemas.openxmlformats.org/officeDocument/2006/relationships/diagramData" Target="../diagrams/data4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06">
            <a:extLst>
              <a:ext uri="{FF2B5EF4-FFF2-40B4-BE49-F238E27FC236}">
                <a16:creationId xmlns:a16="http://schemas.microsoft.com/office/drawing/2014/main" id="{DD82B732-FC98-4B7B-8BEF-95BAEA0653E5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1" name="Freeform 207">
            <a:extLst>
              <a:ext uri="{FF2B5EF4-FFF2-40B4-BE49-F238E27FC236}">
                <a16:creationId xmlns:a16="http://schemas.microsoft.com/office/drawing/2014/main" id="{8987F22E-DBC8-4656-9C51-31D98E949EB0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2" name="Freeform 208">
            <a:extLst>
              <a:ext uri="{FF2B5EF4-FFF2-40B4-BE49-F238E27FC236}">
                <a16:creationId xmlns:a16="http://schemas.microsoft.com/office/drawing/2014/main" id="{21CAF021-97D8-42E1-B145-EF9A5232A4BC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3" name="Freeform 209">
            <a:extLst>
              <a:ext uri="{FF2B5EF4-FFF2-40B4-BE49-F238E27FC236}">
                <a16:creationId xmlns:a16="http://schemas.microsoft.com/office/drawing/2014/main" id="{655C788B-6D4F-4D97-9718-B3A59ED58FE4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4" name="Freeform 210">
            <a:extLst>
              <a:ext uri="{FF2B5EF4-FFF2-40B4-BE49-F238E27FC236}">
                <a16:creationId xmlns:a16="http://schemas.microsoft.com/office/drawing/2014/main" id="{12913E65-5EBA-4DD3-8390-DCB0903FFC8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5" name="Freeform 211">
            <a:extLst>
              <a:ext uri="{FF2B5EF4-FFF2-40B4-BE49-F238E27FC236}">
                <a16:creationId xmlns:a16="http://schemas.microsoft.com/office/drawing/2014/main" id="{9368131F-FD36-4325-9517-D6788019D204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6" name="Freeform 212">
            <a:extLst>
              <a:ext uri="{FF2B5EF4-FFF2-40B4-BE49-F238E27FC236}">
                <a16:creationId xmlns:a16="http://schemas.microsoft.com/office/drawing/2014/main" id="{3948B92E-922B-4D8F-91E5-D97D543E1A35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7" name="Freeform 213">
            <a:extLst>
              <a:ext uri="{FF2B5EF4-FFF2-40B4-BE49-F238E27FC236}">
                <a16:creationId xmlns:a16="http://schemas.microsoft.com/office/drawing/2014/main" id="{A3A9E9BC-AB4D-46E1-A00B-5C37A805F6D7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" name="Freeform 214">
            <a:extLst>
              <a:ext uri="{FF2B5EF4-FFF2-40B4-BE49-F238E27FC236}">
                <a16:creationId xmlns:a16="http://schemas.microsoft.com/office/drawing/2014/main" id="{4B5FA709-F7F4-49EC-A66E-6AF20C43DF3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9" name="Freeform 215">
            <a:extLst>
              <a:ext uri="{FF2B5EF4-FFF2-40B4-BE49-F238E27FC236}">
                <a16:creationId xmlns:a16="http://schemas.microsoft.com/office/drawing/2014/main" id="{B93110AA-F8D3-4F21-8F8E-E83410F0EE31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0" name="Freeform 216">
            <a:extLst>
              <a:ext uri="{FF2B5EF4-FFF2-40B4-BE49-F238E27FC236}">
                <a16:creationId xmlns:a16="http://schemas.microsoft.com/office/drawing/2014/main" id="{CC4115B4-B8D5-4BDD-A104-7522084828A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1" name="Freeform 217">
            <a:extLst>
              <a:ext uri="{FF2B5EF4-FFF2-40B4-BE49-F238E27FC236}">
                <a16:creationId xmlns:a16="http://schemas.microsoft.com/office/drawing/2014/main" id="{4E6AE943-B376-4117-AD81-9B4753F5FA7B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2" name="Freeform 218">
            <a:extLst>
              <a:ext uri="{FF2B5EF4-FFF2-40B4-BE49-F238E27FC236}">
                <a16:creationId xmlns:a16="http://schemas.microsoft.com/office/drawing/2014/main" id="{563EB02A-8D74-4109-89CD-76597BFE6F6B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3" name="Freeform 219">
            <a:extLst>
              <a:ext uri="{FF2B5EF4-FFF2-40B4-BE49-F238E27FC236}">
                <a16:creationId xmlns:a16="http://schemas.microsoft.com/office/drawing/2014/main" id="{E410073F-E784-4FE3-A2EA-3894CB3088DC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4" name="Freeform 220">
            <a:extLst>
              <a:ext uri="{FF2B5EF4-FFF2-40B4-BE49-F238E27FC236}">
                <a16:creationId xmlns:a16="http://schemas.microsoft.com/office/drawing/2014/main" id="{FB834BF5-A41F-4924-BC73-D8D81DCC3BA9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5" name="Freeform 221">
            <a:extLst>
              <a:ext uri="{FF2B5EF4-FFF2-40B4-BE49-F238E27FC236}">
                <a16:creationId xmlns:a16="http://schemas.microsoft.com/office/drawing/2014/main" id="{97C4B0A1-2D88-406F-B38F-89A08A708CE1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6" name="Freeform 222">
            <a:extLst>
              <a:ext uri="{FF2B5EF4-FFF2-40B4-BE49-F238E27FC236}">
                <a16:creationId xmlns:a16="http://schemas.microsoft.com/office/drawing/2014/main" id="{EC1B941D-9B5D-4C71-A8D3-F0115E815EB0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7" name="Freeform 223">
            <a:extLst>
              <a:ext uri="{FF2B5EF4-FFF2-40B4-BE49-F238E27FC236}">
                <a16:creationId xmlns:a16="http://schemas.microsoft.com/office/drawing/2014/main" id="{C8D175D9-C634-4225-9C0E-AABA15970DC4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8" name="Freeform 224">
            <a:extLst>
              <a:ext uri="{FF2B5EF4-FFF2-40B4-BE49-F238E27FC236}">
                <a16:creationId xmlns:a16="http://schemas.microsoft.com/office/drawing/2014/main" id="{9C838CC5-5318-4627-B96A-1D9398E8EEA4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9" name="Freeform 225">
            <a:extLst>
              <a:ext uri="{FF2B5EF4-FFF2-40B4-BE49-F238E27FC236}">
                <a16:creationId xmlns:a16="http://schemas.microsoft.com/office/drawing/2014/main" id="{0AD3F52A-D957-43CF-90CA-5DD999A3C382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0" name="Freeform 226">
            <a:extLst>
              <a:ext uri="{FF2B5EF4-FFF2-40B4-BE49-F238E27FC236}">
                <a16:creationId xmlns:a16="http://schemas.microsoft.com/office/drawing/2014/main" id="{1580420C-FB31-4922-98A1-67D6178666E7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1" name="Freeform 227">
            <a:extLst>
              <a:ext uri="{FF2B5EF4-FFF2-40B4-BE49-F238E27FC236}">
                <a16:creationId xmlns:a16="http://schemas.microsoft.com/office/drawing/2014/main" id="{37B73B90-7BA8-418D-8925-7560AD0ABB97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2" name="Freeform 228">
            <a:extLst>
              <a:ext uri="{FF2B5EF4-FFF2-40B4-BE49-F238E27FC236}">
                <a16:creationId xmlns:a16="http://schemas.microsoft.com/office/drawing/2014/main" id="{12FE3E1A-9B9B-420C-A5EE-BD7A4F2E5A72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3" name="Freeform 229">
            <a:extLst>
              <a:ext uri="{FF2B5EF4-FFF2-40B4-BE49-F238E27FC236}">
                <a16:creationId xmlns:a16="http://schemas.microsoft.com/office/drawing/2014/main" id="{E706DADA-1F98-46E2-B51E-FCC7B7CFACEB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4" name="Freeform 230">
            <a:extLst>
              <a:ext uri="{FF2B5EF4-FFF2-40B4-BE49-F238E27FC236}">
                <a16:creationId xmlns:a16="http://schemas.microsoft.com/office/drawing/2014/main" id="{C172CA6F-2F70-4992-A611-82B653134760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5" name="Freeform 231">
            <a:extLst>
              <a:ext uri="{FF2B5EF4-FFF2-40B4-BE49-F238E27FC236}">
                <a16:creationId xmlns:a16="http://schemas.microsoft.com/office/drawing/2014/main" id="{CA38411E-B2F0-42E7-8F86-3E9D7E3892F1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6" name="Freeform 232">
            <a:extLst>
              <a:ext uri="{FF2B5EF4-FFF2-40B4-BE49-F238E27FC236}">
                <a16:creationId xmlns:a16="http://schemas.microsoft.com/office/drawing/2014/main" id="{99E02957-F492-4973-8E71-EB6C0A7B9559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7" name="Freeform 233">
            <a:extLst>
              <a:ext uri="{FF2B5EF4-FFF2-40B4-BE49-F238E27FC236}">
                <a16:creationId xmlns:a16="http://schemas.microsoft.com/office/drawing/2014/main" id="{FA74E61E-BE03-42BD-B2AD-3153F214DF2C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8" name="Freeform 234">
            <a:extLst>
              <a:ext uri="{FF2B5EF4-FFF2-40B4-BE49-F238E27FC236}">
                <a16:creationId xmlns:a16="http://schemas.microsoft.com/office/drawing/2014/main" id="{43E8EC5C-FE53-4CFD-BFCA-DB7C15196D1C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9" name="Freeform 235">
            <a:extLst>
              <a:ext uri="{FF2B5EF4-FFF2-40B4-BE49-F238E27FC236}">
                <a16:creationId xmlns:a16="http://schemas.microsoft.com/office/drawing/2014/main" id="{97432814-991F-4B2C-A9AF-35DC26D8C96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0" name="Freeform 236">
            <a:extLst>
              <a:ext uri="{FF2B5EF4-FFF2-40B4-BE49-F238E27FC236}">
                <a16:creationId xmlns:a16="http://schemas.microsoft.com/office/drawing/2014/main" id="{1D80192B-F439-48C2-A82D-10C10A4EAA49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1" name="Freeform 237">
            <a:extLst>
              <a:ext uri="{FF2B5EF4-FFF2-40B4-BE49-F238E27FC236}">
                <a16:creationId xmlns:a16="http://schemas.microsoft.com/office/drawing/2014/main" id="{C4E8162C-4EA9-4C3B-8245-DBC444AB3712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2" name="Freeform 238">
            <a:extLst>
              <a:ext uri="{FF2B5EF4-FFF2-40B4-BE49-F238E27FC236}">
                <a16:creationId xmlns:a16="http://schemas.microsoft.com/office/drawing/2014/main" id="{07B5FAF4-E30B-475C-9E28-3A9866154BE3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3" name="Freeform 239">
            <a:extLst>
              <a:ext uri="{FF2B5EF4-FFF2-40B4-BE49-F238E27FC236}">
                <a16:creationId xmlns:a16="http://schemas.microsoft.com/office/drawing/2014/main" id="{AEF3309A-4914-4D0A-AE0A-CE4F6B3AA71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4" name="Freeform 240">
            <a:extLst>
              <a:ext uri="{FF2B5EF4-FFF2-40B4-BE49-F238E27FC236}">
                <a16:creationId xmlns:a16="http://schemas.microsoft.com/office/drawing/2014/main" id="{96902BA2-9765-49A3-AC85-25F2A9767763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5" name="Freeform 241">
            <a:extLst>
              <a:ext uri="{FF2B5EF4-FFF2-40B4-BE49-F238E27FC236}">
                <a16:creationId xmlns:a16="http://schemas.microsoft.com/office/drawing/2014/main" id="{56AB3E0F-E001-43BC-8179-0B3AE5097949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6" name="Freeform 242">
            <a:extLst>
              <a:ext uri="{FF2B5EF4-FFF2-40B4-BE49-F238E27FC236}">
                <a16:creationId xmlns:a16="http://schemas.microsoft.com/office/drawing/2014/main" id="{7DCFE180-4864-4D77-A095-A6E98BB65442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7" name="Freeform 243">
            <a:extLst>
              <a:ext uri="{FF2B5EF4-FFF2-40B4-BE49-F238E27FC236}">
                <a16:creationId xmlns:a16="http://schemas.microsoft.com/office/drawing/2014/main" id="{068AC991-F4A1-45D2-B342-26586C1FE5C8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8" name="Freeform 244">
            <a:extLst>
              <a:ext uri="{FF2B5EF4-FFF2-40B4-BE49-F238E27FC236}">
                <a16:creationId xmlns:a16="http://schemas.microsoft.com/office/drawing/2014/main" id="{62D08388-1E45-479E-9BCC-80230C97C17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089" name="Picture 248" descr="BD14742_">
            <a:extLst>
              <a:ext uri="{FF2B5EF4-FFF2-40B4-BE49-F238E27FC236}">
                <a16:creationId xmlns:a16="http://schemas.microsoft.com/office/drawing/2014/main" id="{FE2E2BFF-E52F-4644-9942-8F3493AA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0" name="Rectangle 250">
            <a:extLst>
              <a:ext uri="{FF2B5EF4-FFF2-40B4-BE49-F238E27FC236}">
                <a16:creationId xmlns:a16="http://schemas.microsoft.com/office/drawing/2014/main" id="{52F120DA-0AB4-4F5A-97B2-DE9BBB2C0D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altLang="en-US" sz="3600" dirty="0">
                <a:latin typeface="Verdana" panose="020B0604030504040204" pitchFamily="34" charset="0"/>
                <a:ea typeface="Verdana" panose="020B0604030504040204" pitchFamily="34" charset="0"/>
              </a:rPr>
              <a:t>Analysis and Assessment of </a:t>
            </a:r>
            <a:br>
              <a:rPr lang="en-US" altLang="en-US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en-US" sz="3600" dirty="0">
                <a:latin typeface="Verdana" panose="020B0604030504040204" pitchFamily="34" charset="0"/>
                <a:ea typeface="Verdana" panose="020B0604030504040204" pitchFamily="34" charset="0"/>
              </a:rPr>
              <a:t>Non-Energy Impact Calculations</a:t>
            </a:r>
          </a:p>
        </p:txBody>
      </p:sp>
      <p:sp>
        <p:nvSpPr>
          <p:cNvPr id="2091" name="Rectangle 251">
            <a:extLst>
              <a:ext uri="{FF2B5EF4-FFF2-40B4-BE49-F238E27FC236}">
                <a16:creationId xmlns:a16="http://schemas.microsoft.com/office/drawing/2014/main" id="{BDAC512E-FF3C-4AD6-803C-E04E5EC966F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47675" y="3886200"/>
            <a:ext cx="8448675" cy="1752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Jackie Berger</a:t>
            </a:r>
          </a:p>
          <a:p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2021 Home Performance Conference</a:t>
            </a:r>
          </a:p>
        </p:txBody>
      </p:sp>
      <p:pic>
        <p:nvPicPr>
          <p:cNvPr id="2092" name="Picture 252" descr="Logo">
            <a:extLst>
              <a:ext uri="{FF2B5EF4-FFF2-40B4-BE49-F238E27FC236}">
                <a16:creationId xmlns:a16="http://schemas.microsoft.com/office/drawing/2014/main" id="{AE28D7EA-6887-42AE-B838-A6B1638C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275"/>
            <a:ext cx="27432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246" descr="BD14742_">
            <a:extLst>
              <a:ext uri="{FF2B5EF4-FFF2-40B4-BE49-F238E27FC236}">
                <a16:creationId xmlns:a16="http://schemas.microsoft.com/office/drawing/2014/main" id="{B277580D-16F0-4140-867E-7435BCB48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249" descr="BD14742_">
            <a:extLst>
              <a:ext uri="{FF2B5EF4-FFF2-40B4-BE49-F238E27FC236}">
                <a16:creationId xmlns:a16="http://schemas.microsoft.com/office/drawing/2014/main" id="{D5F55A6B-AA1E-4A7F-907A-86DF04C51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152400"/>
            <a:ext cx="246888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29" y="-37968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Why Study Non-Energy Impacts?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10</a:t>
            </a:fld>
            <a:endParaRPr lang="en-US" altLang="en-US" sz="100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5EFEE3C-F5DD-4F32-A17C-7FEB62B322DA}"/>
              </a:ext>
            </a:extLst>
          </p:cNvPr>
          <p:cNvGrpSpPr/>
          <p:nvPr/>
        </p:nvGrpSpPr>
        <p:grpSpPr>
          <a:xfrm>
            <a:off x="140454" y="2025778"/>
            <a:ext cx="9257595" cy="3563574"/>
            <a:chOff x="202771" y="1738256"/>
            <a:chExt cx="12338606" cy="4612153"/>
          </a:xfrm>
        </p:grpSpPr>
        <p:sp>
          <p:nvSpPr>
            <p:cNvPr id="48" name="Straight Connector 47">
              <a:extLst>
                <a:ext uri="{FF2B5EF4-FFF2-40B4-BE49-F238E27FC236}">
                  <a16:creationId xmlns:a16="http://schemas.microsoft.com/office/drawing/2014/main" id="{6B82311F-6734-45B5-AF6B-5B2279C22148}"/>
                </a:ext>
              </a:extLst>
            </p:cNvPr>
            <p:cNvSpPr/>
            <p:nvPr/>
          </p:nvSpPr>
          <p:spPr>
            <a:xfrm>
              <a:off x="373251" y="1748133"/>
              <a:ext cx="11575942" cy="0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7C70A3B9-076E-4E06-A78A-1ECCDEBA8F10}"/>
                </a:ext>
              </a:extLst>
            </p:cNvPr>
            <p:cNvSpPr/>
            <p:nvPr/>
          </p:nvSpPr>
          <p:spPr>
            <a:xfrm>
              <a:off x="290913" y="4174740"/>
              <a:ext cx="3656309" cy="2175669"/>
            </a:xfrm>
            <a:custGeom>
              <a:avLst/>
              <a:gdLst>
                <a:gd name="connsiteX0" fmla="*/ 0 w 3097949"/>
                <a:gd name="connsiteY0" fmla="*/ 0 h 2175669"/>
                <a:gd name="connsiteX1" fmla="*/ 3097949 w 3097949"/>
                <a:gd name="connsiteY1" fmla="*/ 0 h 2175669"/>
                <a:gd name="connsiteX2" fmla="*/ 3097949 w 3097949"/>
                <a:gd name="connsiteY2" fmla="*/ 2175669 h 2175669"/>
                <a:gd name="connsiteX3" fmla="*/ 0 w 3097949"/>
                <a:gd name="connsiteY3" fmla="*/ 2175669 h 2175669"/>
                <a:gd name="connsiteX4" fmla="*/ 0 w 3097949"/>
                <a:gd name="connsiteY4" fmla="*/ 0 h 217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7949" h="2175669">
                  <a:moveTo>
                    <a:pt x="0" y="0"/>
                  </a:moveTo>
                  <a:lnTo>
                    <a:pt x="3097949" y="0"/>
                  </a:lnTo>
                  <a:lnTo>
                    <a:pt x="3097949" y="2175669"/>
                  </a:lnTo>
                  <a:lnTo>
                    <a:pt x="0" y="21756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868" tIns="82868" rIns="82868" bIns="82868" numCol="1" spcCol="1270" anchor="t" anchorCtr="0">
              <a:noAutofit/>
            </a:bodyPr>
            <a:lstStyle/>
            <a:p>
              <a:pPr lvl="0" algn="l" defTabSz="9667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b="1" kern="120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Cost-Effectiveness Testing</a:t>
              </a:r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2EB778F8-F076-4145-A53E-0FC12246309F}"/>
                </a:ext>
              </a:extLst>
            </p:cNvPr>
            <p:cNvSpPr/>
            <p:nvPr/>
          </p:nvSpPr>
          <p:spPr>
            <a:xfrm>
              <a:off x="3841186" y="3990478"/>
              <a:ext cx="4078089" cy="1975949"/>
            </a:xfrm>
            <a:custGeom>
              <a:avLst/>
              <a:gdLst>
                <a:gd name="connsiteX0" fmla="*/ 0 w 4078089"/>
                <a:gd name="connsiteY0" fmla="*/ 0 h 1975949"/>
                <a:gd name="connsiteX1" fmla="*/ 4078089 w 4078089"/>
                <a:gd name="connsiteY1" fmla="*/ 0 h 1975949"/>
                <a:gd name="connsiteX2" fmla="*/ 4078089 w 4078089"/>
                <a:gd name="connsiteY2" fmla="*/ 1975949 h 1975949"/>
                <a:gd name="connsiteX3" fmla="*/ 0 w 4078089"/>
                <a:gd name="connsiteY3" fmla="*/ 1975949 h 1975949"/>
                <a:gd name="connsiteX4" fmla="*/ 0 w 4078089"/>
                <a:gd name="connsiteY4" fmla="*/ 0 h 197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8089" h="1975949">
                  <a:moveTo>
                    <a:pt x="0" y="0"/>
                  </a:moveTo>
                  <a:lnTo>
                    <a:pt x="4078089" y="0"/>
                  </a:lnTo>
                  <a:lnTo>
                    <a:pt x="4078089" y="1975949"/>
                  </a:lnTo>
                  <a:lnTo>
                    <a:pt x="0" y="19759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443" tIns="111443" rIns="111443" bIns="111443" numCol="1" spcCol="1270" anchor="t" anchorCtr="0">
              <a:noAutofit/>
            </a:bodyPr>
            <a:lstStyle/>
            <a:p>
              <a:pPr lvl="0" algn="l" defTabSz="13001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25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Non-Energy Benefits Increase SIR </a:t>
              </a:r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A04B06DF-C623-4094-9A4E-1924369B7978}"/>
                </a:ext>
              </a:extLst>
            </p:cNvPr>
            <p:cNvSpPr/>
            <p:nvPr/>
          </p:nvSpPr>
          <p:spPr>
            <a:xfrm>
              <a:off x="8084640" y="3858313"/>
              <a:ext cx="4078089" cy="987974"/>
            </a:xfrm>
            <a:custGeom>
              <a:avLst/>
              <a:gdLst>
                <a:gd name="connsiteX0" fmla="*/ 0 w 4078089"/>
                <a:gd name="connsiteY0" fmla="*/ 0 h 987974"/>
                <a:gd name="connsiteX1" fmla="*/ 4078089 w 4078089"/>
                <a:gd name="connsiteY1" fmla="*/ 0 h 987974"/>
                <a:gd name="connsiteX2" fmla="*/ 4078089 w 4078089"/>
                <a:gd name="connsiteY2" fmla="*/ 987974 h 987974"/>
                <a:gd name="connsiteX3" fmla="*/ 0 w 4078089"/>
                <a:gd name="connsiteY3" fmla="*/ 987974 h 987974"/>
                <a:gd name="connsiteX4" fmla="*/ 0 w 4078089"/>
                <a:gd name="connsiteY4" fmla="*/ 0 h 98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8089" h="987974">
                  <a:moveTo>
                    <a:pt x="0" y="0"/>
                  </a:moveTo>
                  <a:lnTo>
                    <a:pt x="4078089" y="0"/>
                  </a:lnTo>
                  <a:lnTo>
                    <a:pt x="4078089" y="987974"/>
                  </a:lnTo>
                  <a:lnTo>
                    <a:pt x="0" y="9879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865" tIns="62865" rIns="62865" bIns="62865" numCol="1" spcCol="1270" anchor="t" anchorCtr="0">
              <a:noAutofit/>
            </a:bodyPr>
            <a:lstStyle/>
            <a:p>
              <a:pPr lvl="0" algn="l" defTabSz="733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Greater Investment in Measures</a:t>
              </a:r>
            </a:p>
          </p:txBody>
        </p:sp>
        <p:sp>
          <p:nvSpPr>
            <p:cNvPr id="52" name="Straight Connector 51">
              <a:extLst>
                <a:ext uri="{FF2B5EF4-FFF2-40B4-BE49-F238E27FC236}">
                  <a16:creationId xmlns:a16="http://schemas.microsoft.com/office/drawing/2014/main" id="{0B9A9CC0-BF9B-4CDC-BE94-6BCD2147243C}"/>
                </a:ext>
              </a:extLst>
            </p:cNvPr>
            <p:cNvSpPr/>
            <p:nvPr/>
          </p:nvSpPr>
          <p:spPr>
            <a:xfrm flipV="1">
              <a:off x="8172573" y="2786211"/>
              <a:ext cx="3613689" cy="28033"/>
            </a:xfrm>
            <a:prstGeom prst="line">
              <a:avLst/>
            </a:prstGeom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1E7EA82F-5C0A-4F53-B210-57B7CBF39F2F}"/>
                </a:ext>
              </a:extLst>
            </p:cNvPr>
            <p:cNvSpPr/>
            <p:nvPr/>
          </p:nvSpPr>
          <p:spPr>
            <a:xfrm>
              <a:off x="8084640" y="4878212"/>
              <a:ext cx="4078089" cy="987974"/>
            </a:xfrm>
            <a:custGeom>
              <a:avLst/>
              <a:gdLst>
                <a:gd name="connsiteX0" fmla="*/ 0 w 4078089"/>
                <a:gd name="connsiteY0" fmla="*/ 0 h 987974"/>
                <a:gd name="connsiteX1" fmla="*/ 4078089 w 4078089"/>
                <a:gd name="connsiteY1" fmla="*/ 0 h 987974"/>
                <a:gd name="connsiteX2" fmla="*/ 4078089 w 4078089"/>
                <a:gd name="connsiteY2" fmla="*/ 987974 h 987974"/>
                <a:gd name="connsiteX3" fmla="*/ 0 w 4078089"/>
                <a:gd name="connsiteY3" fmla="*/ 987974 h 987974"/>
                <a:gd name="connsiteX4" fmla="*/ 0 w 4078089"/>
                <a:gd name="connsiteY4" fmla="*/ 0 h 98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8089" h="987974">
                  <a:moveTo>
                    <a:pt x="0" y="0"/>
                  </a:moveTo>
                  <a:lnTo>
                    <a:pt x="4078089" y="0"/>
                  </a:lnTo>
                  <a:lnTo>
                    <a:pt x="4078089" y="987974"/>
                  </a:lnTo>
                  <a:lnTo>
                    <a:pt x="0" y="9879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865" tIns="62865" rIns="62865" bIns="62865" numCol="1" spcCol="1270" anchor="t" anchorCtr="0">
              <a:noAutofit/>
            </a:bodyPr>
            <a:lstStyle/>
            <a:p>
              <a:pPr defTabSz="733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Increased Energy Savings</a:t>
              </a:r>
            </a:p>
          </p:txBody>
        </p:sp>
        <p:sp>
          <p:nvSpPr>
            <p:cNvPr id="54" name="Straight Connector 53">
              <a:extLst>
                <a:ext uri="{FF2B5EF4-FFF2-40B4-BE49-F238E27FC236}">
                  <a16:creationId xmlns:a16="http://schemas.microsoft.com/office/drawing/2014/main" id="{A2ABEBD2-6C4C-4EED-ACFC-80399DA11724}"/>
                </a:ext>
              </a:extLst>
            </p:cNvPr>
            <p:cNvSpPr/>
            <p:nvPr/>
          </p:nvSpPr>
          <p:spPr>
            <a:xfrm>
              <a:off x="410044" y="3841872"/>
              <a:ext cx="11575942" cy="0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AFD7D010-E9D9-4C13-B0BF-45189D25FD42}"/>
                </a:ext>
              </a:extLst>
            </p:cNvPr>
            <p:cNvSpPr/>
            <p:nvPr/>
          </p:nvSpPr>
          <p:spPr>
            <a:xfrm>
              <a:off x="202771" y="2307020"/>
              <a:ext cx="3256836" cy="2175669"/>
            </a:xfrm>
            <a:custGeom>
              <a:avLst/>
              <a:gdLst>
                <a:gd name="connsiteX0" fmla="*/ 0 w 2315188"/>
                <a:gd name="connsiteY0" fmla="*/ 0 h 2175669"/>
                <a:gd name="connsiteX1" fmla="*/ 2315188 w 2315188"/>
                <a:gd name="connsiteY1" fmla="*/ 0 h 2175669"/>
                <a:gd name="connsiteX2" fmla="*/ 2315188 w 2315188"/>
                <a:gd name="connsiteY2" fmla="*/ 2175669 h 2175669"/>
                <a:gd name="connsiteX3" fmla="*/ 0 w 2315188"/>
                <a:gd name="connsiteY3" fmla="*/ 2175669 h 2175669"/>
                <a:gd name="connsiteX4" fmla="*/ 0 w 2315188"/>
                <a:gd name="connsiteY4" fmla="*/ 0 h 217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188" h="2175669">
                  <a:moveTo>
                    <a:pt x="0" y="0"/>
                  </a:moveTo>
                  <a:lnTo>
                    <a:pt x="2315188" y="0"/>
                  </a:lnTo>
                  <a:lnTo>
                    <a:pt x="2315188" y="2175669"/>
                  </a:lnTo>
                  <a:lnTo>
                    <a:pt x="0" y="21756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868" tIns="82868" rIns="82868" bIns="82868" numCol="1" spcCol="1270" anchor="t" anchorCtr="0">
              <a:noAutofit/>
            </a:bodyPr>
            <a:lstStyle/>
            <a:p>
              <a:pPr lvl="0" algn="l" defTabSz="9667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b="1" kern="120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Program Marketing</a:t>
              </a:r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3424385A-5835-4D4D-B046-92C0A0F72779}"/>
                </a:ext>
              </a:extLst>
            </p:cNvPr>
            <p:cNvSpPr/>
            <p:nvPr/>
          </p:nvSpPr>
          <p:spPr>
            <a:xfrm>
              <a:off x="8084640" y="1738256"/>
              <a:ext cx="4456737" cy="493987"/>
            </a:xfrm>
            <a:custGeom>
              <a:avLst/>
              <a:gdLst>
                <a:gd name="connsiteX0" fmla="*/ 0 w 4456737"/>
                <a:gd name="connsiteY0" fmla="*/ 0 h 493987"/>
                <a:gd name="connsiteX1" fmla="*/ 4456737 w 4456737"/>
                <a:gd name="connsiteY1" fmla="*/ 0 h 493987"/>
                <a:gd name="connsiteX2" fmla="*/ 4456737 w 4456737"/>
                <a:gd name="connsiteY2" fmla="*/ 493987 h 493987"/>
                <a:gd name="connsiteX3" fmla="*/ 0 w 4456737"/>
                <a:gd name="connsiteY3" fmla="*/ 493987 h 493987"/>
                <a:gd name="connsiteX4" fmla="*/ 0 w 4456737"/>
                <a:gd name="connsiteY4" fmla="*/ 0 h 493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6737" h="493987">
                  <a:moveTo>
                    <a:pt x="0" y="0"/>
                  </a:moveTo>
                  <a:lnTo>
                    <a:pt x="4456737" y="0"/>
                  </a:lnTo>
                  <a:lnTo>
                    <a:pt x="4456737" y="493987"/>
                  </a:lnTo>
                  <a:lnTo>
                    <a:pt x="0" y="49398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865" tIns="62865" rIns="62865" bIns="62865" numCol="1" spcCol="1270" anchor="t" anchorCtr="0">
              <a:noAutofit/>
            </a:bodyPr>
            <a:lstStyle/>
            <a:p>
              <a:pPr defTabSz="733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Monetary</a:t>
              </a:r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2A3ED1DB-E44B-4B05-83D0-504610531230}"/>
                </a:ext>
              </a:extLst>
            </p:cNvPr>
            <p:cNvSpPr/>
            <p:nvPr/>
          </p:nvSpPr>
          <p:spPr>
            <a:xfrm>
              <a:off x="8084640" y="2255237"/>
              <a:ext cx="4456737" cy="493987"/>
            </a:xfrm>
            <a:custGeom>
              <a:avLst/>
              <a:gdLst>
                <a:gd name="connsiteX0" fmla="*/ 0 w 4456737"/>
                <a:gd name="connsiteY0" fmla="*/ 0 h 493987"/>
                <a:gd name="connsiteX1" fmla="*/ 4456737 w 4456737"/>
                <a:gd name="connsiteY1" fmla="*/ 0 h 493987"/>
                <a:gd name="connsiteX2" fmla="*/ 4456737 w 4456737"/>
                <a:gd name="connsiteY2" fmla="*/ 493987 h 493987"/>
                <a:gd name="connsiteX3" fmla="*/ 0 w 4456737"/>
                <a:gd name="connsiteY3" fmla="*/ 493987 h 493987"/>
                <a:gd name="connsiteX4" fmla="*/ 0 w 4456737"/>
                <a:gd name="connsiteY4" fmla="*/ 0 h 493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6737" h="493987">
                  <a:moveTo>
                    <a:pt x="0" y="0"/>
                  </a:moveTo>
                  <a:lnTo>
                    <a:pt x="4456737" y="0"/>
                  </a:lnTo>
                  <a:lnTo>
                    <a:pt x="4456737" y="493987"/>
                  </a:lnTo>
                  <a:lnTo>
                    <a:pt x="0" y="49398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865" tIns="62865" rIns="62865" bIns="62865" numCol="1" spcCol="1270" anchor="t" anchorCtr="0">
              <a:noAutofit/>
            </a:bodyPr>
            <a:lstStyle/>
            <a:p>
              <a:pPr defTabSz="733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Comfort</a:t>
              </a:r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8B5851A7-2ECD-4D1E-A4A3-E6FD11580F7F}"/>
                </a:ext>
              </a:extLst>
            </p:cNvPr>
            <p:cNvSpPr/>
            <p:nvPr/>
          </p:nvSpPr>
          <p:spPr>
            <a:xfrm>
              <a:off x="8084640" y="2824267"/>
              <a:ext cx="4456737" cy="493986"/>
            </a:xfrm>
            <a:custGeom>
              <a:avLst/>
              <a:gdLst>
                <a:gd name="connsiteX0" fmla="*/ 0 w 4456737"/>
                <a:gd name="connsiteY0" fmla="*/ 0 h 493987"/>
                <a:gd name="connsiteX1" fmla="*/ 4456737 w 4456737"/>
                <a:gd name="connsiteY1" fmla="*/ 0 h 493987"/>
                <a:gd name="connsiteX2" fmla="*/ 4456737 w 4456737"/>
                <a:gd name="connsiteY2" fmla="*/ 493987 h 493987"/>
                <a:gd name="connsiteX3" fmla="*/ 0 w 4456737"/>
                <a:gd name="connsiteY3" fmla="*/ 493987 h 493987"/>
                <a:gd name="connsiteX4" fmla="*/ 0 w 4456737"/>
                <a:gd name="connsiteY4" fmla="*/ 0 h 493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6737" h="493987">
                  <a:moveTo>
                    <a:pt x="0" y="0"/>
                  </a:moveTo>
                  <a:lnTo>
                    <a:pt x="4456737" y="0"/>
                  </a:lnTo>
                  <a:lnTo>
                    <a:pt x="4456737" y="493987"/>
                  </a:lnTo>
                  <a:lnTo>
                    <a:pt x="0" y="49398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865" tIns="62865" rIns="62865" bIns="62865" numCol="1" spcCol="1270" anchor="t" anchorCtr="0">
              <a:noAutofit/>
            </a:bodyPr>
            <a:lstStyle/>
            <a:p>
              <a:pPr defTabSz="733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Health &amp; Safety</a:t>
              </a:r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64E9F670-4481-460E-97F1-760F002585F2}"/>
                </a:ext>
              </a:extLst>
            </p:cNvPr>
            <p:cNvSpPr/>
            <p:nvPr/>
          </p:nvSpPr>
          <p:spPr>
            <a:xfrm>
              <a:off x="8084640" y="3343796"/>
              <a:ext cx="4456737" cy="493987"/>
            </a:xfrm>
            <a:custGeom>
              <a:avLst/>
              <a:gdLst>
                <a:gd name="connsiteX0" fmla="*/ 0 w 4456737"/>
                <a:gd name="connsiteY0" fmla="*/ 0 h 493987"/>
                <a:gd name="connsiteX1" fmla="*/ 4456737 w 4456737"/>
                <a:gd name="connsiteY1" fmla="*/ 0 h 493987"/>
                <a:gd name="connsiteX2" fmla="*/ 4456737 w 4456737"/>
                <a:gd name="connsiteY2" fmla="*/ 493987 h 493987"/>
                <a:gd name="connsiteX3" fmla="*/ 0 w 4456737"/>
                <a:gd name="connsiteY3" fmla="*/ 493987 h 493987"/>
                <a:gd name="connsiteX4" fmla="*/ 0 w 4456737"/>
                <a:gd name="connsiteY4" fmla="*/ 0 h 493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6737" h="493987">
                  <a:moveTo>
                    <a:pt x="0" y="0"/>
                  </a:moveTo>
                  <a:lnTo>
                    <a:pt x="4456737" y="0"/>
                  </a:lnTo>
                  <a:lnTo>
                    <a:pt x="4456737" y="493987"/>
                  </a:lnTo>
                  <a:lnTo>
                    <a:pt x="0" y="49398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865" tIns="62865" rIns="62865" bIns="62865" numCol="1" spcCol="1270" anchor="t" anchorCtr="0">
              <a:noAutofit/>
            </a:bodyPr>
            <a:lstStyle/>
            <a:p>
              <a:pPr defTabSz="733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Environmental</a:t>
              </a:r>
            </a:p>
          </p:txBody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AFDC3C70-D535-45FE-B69D-52076C877959}"/>
                </a:ext>
              </a:extLst>
            </p:cNvPr>
            <p:cNvSpPr/>
            <p:nvPr/>
          </p:nvSpPr>
          <p:spPr>
            <a:xfrm>
              <a:off x="3779459" y="1860328"/>
              <a:ext cx="4201544" cy="1975949"/>
            </a:xfrm>
            <a:custGeom>
              <a:avLst/>
              <a:gdLst>
                <a:gd name="connsiteX0" fmla="*/ 0 w 4201544"/>
                <a:gd name="connsiteY0" fmla="*/ 0 h 1975949"/>
                <a:gd name="connsiteX1" fmla="*/ 4201544 w 4201544"/>
                <a:gd name="connsiteY1" fmla="*/ 0 h 1975949"/>
                <a:gd name="connsiteX2" fmla="*/ 4201544 w 4201544"/>
                <a:gd name="connsiteY2" fmla="*/ 1975949 h 1975949"/>
                <a:gd name="connsiteX3" fmla="*/ 0 w 4201544"/>
                <a:gd name="connsiteY3" fmla="*/ 1975949 h 1975949"/>
                <a:gd name="connsiteX4" fmla="*/ 0 w 4201544"/>
                <a:gd name="connsiteY4" fmla="*/ 0 h 197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01544" h="1975949">
                  <a:moveTo>
                    <a:pt x="0" y="0"/>
                  </a:moveTo>
                  <a:lnTo>
                    <a:pt x="4201544" y="0"/>
                  </a:lnTo>
                  <a:lnTo>
                    <a:pt x="4201544" y="1975949"/>
                  </a:lnTo>
                  <a:lnTo>
                    <a:pt x="0" y="19759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443" tIns="111443" rIns="111443" bIns="111443" numCol="1" spcCol="1270" anchor="t" anchorCtr="0">
              <a:noAutofit/>
            </a:bodyPr>
            <a:lstStyle/>
            <a:p>
              <a:pPr lvl="0" algn="l" defTabSz="13001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25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Various Motivations for EE Participation</a:t>
              </a:r>
            </a:p>
          </p:txBody>
        </p:sp>
      </p:grpSp>
      <p:sp>
        <p:nvSpPr>
          <p:cNvPr id="61" name="Straight Connector 60">
            <a:extLst>
              <a:ext uri="{FF2B5EF4-FFF2-40B4-BE49-F238E27FC236}">
                <a16:creationId xmlns:a16="http://schemas.microsoft.com/office/drawing/2014/main" id="{F39022FD-84C9-4ACA-9480-D9F9E1FF94EA}"/>
              </a:ext>
            </a:extLst>
          </p:cNvPr>
          <p:cNvSpPr/>
          <p:nvPr/>
        </p:nvSpPr>
        <p:spPr>
          <a:xfrm flipV="1">
            <a:off x="6094967" y="2417479"/>
            <a:ext cx="2711333" cy="21660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2" name="Straight Connector 61">
            <a:extLst>
              <a:ext uri="{FF2B5EF4-FFF2-40B4-BE49-F238E27FC236}">
                <a16:creationId xmlns:a16="http://schemas.microsoft.com/office/drawing/2014/main" id="{0F98C3AB-C351-4358-9FFC-9D9DBDBA7535}"/>
              </a:ext>
            </a:extLst>
          </p:cNvPr>
          <p:cNvSpPr/>
          <p:nvPr/>
        </p:nvSpPr>
        <p:spPr>
          <a:xfrm flipV="1">
            <a:off x="6135688" y="3266258"/>
            <a:ext cx="2711333" cy="21660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3" name="Straight Connector 62">
            <a:extLst>
              <a:ext uri="{FF2B5EF4-FFF2-40B4-BE49-F238E27FC236}">
                <a16:creationId xmlns:a16="http://schemas.microsoft.com/office/drawing/2014/main" id="{B894F0C9-EB94-4352-AD52-BEBDF6748003}"/>
              </a:ext>
            </a:extLst>
          </p:cNvPr>
          <p:cNvSpPr/>
          <p:nvPr/>
        </p:nvSpPr>
        <p:spPr>
          <a:xfrm flipV="1">
            <a:off x="6120157" y="4391819"/>
            <a:ext cx="2711333" cy="21660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404779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2" y="152400"/>
            <a:ext cx="2535237" cy="140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D13E4B-79F6-4E15-9102-E6F715D2DDBA}"/>
              </a:ext>
            </a:extLst>
          </p:cNvPr>
          <p:cNvSpPr txBox="1"/>
          <p:nvPr/>
        </p:nvSpPr>
        <p:spPr>
          <a:xfrm>
            <a:off x="12070" y="1022454"/>
            <a:ext cx="8065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Verdana" panose="020B0604030504040204" pitchFamily="34" charset="0"/>
                <a:ea typeface="Verdana" panose="020B0604030504040204" pitchFamily="34" charset="0"/>
              </a:rPr>
              <a:t>NEI Literature</a:t>
            </a:r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11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0" name="Picture 49" descr="A picture containing indoor, wall, floor&#10;&#10;Description automatically generated">
            <a:extLst>
              <a:ext uri="{FF2B5EF4-FFF2-40B4-BE49-F238E27FC236}">
                <a16:creationId xmlns:a16="http://schemas.microsoft.com/office/drawing/2014/main" id="{6F9A2FFC-8459-4486-B29C-67F01D12B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" y="1784465"/>
            <a:ext cx="8466286" cy="492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36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Binders06-web">
            <a:extLst>
              <a:ext uri="{FF2B5EF4-FFF2-40B4-BE49-F238E27FC236}">
                <a16:creationId xmlns:a16="http://schemas.microsoft.com/office/drawing/2014/main" id="{9788A222-C844-45F4-B965-962DD8D7E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35" y="4187397"/>
            <a:ext cx="1785938" cy="14358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/>
            </a:solidFill>
          </a:ln>
        </p:spPr>
      </p:pic>
      <p:pic>
        <p:nvPicPr>
          <p:cNvPr id="49" name="Picture 2" descr="Checklist clipart free clipart images jpg">
            <a:extLst>
              <a:ext uri="{FF2B5EF4-FFF2-40B4-BE49-F238E27FC236}">
                <a16:creationId xmlns:a16="http://schemas.microsoft.com/office/drawing/2014/main" id="{962BEA95-77BF-424E-AA14-205A1757A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60" y="4096451"/>
            <a:ext cx="1823330" cy="1458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/>
            </a:solidFill>
          </a:ln>
        </p:spPr>
      </p:pic>
      <p:pic>
        <p:nvPicPr>
          <p:cNvPr id="50" name="Picture 4" descr="vector office desktop">
            <a:extLst>
              <a:ext uri="{FF2B5EF4-FFF2-40B4-BE49-F238E27FC236}">
                <a16:creationId xmlns:a16="http://schemas.microsoft.com/office/drawing/2014/main" id="{AE62B0F8-D3AB-4380-A592-A45451E9A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2"/>
          <a:stretch/>
        </p:blipFill>
        <p:spPr bwMode="auto">
          <a:xfrm>
            <a:off x="6828917" y="3989340"/>
            <a:ext cx="1594069" cy="16339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/>
            </a:solidFill>
          </a:ln>
        </p:spPr>
      </p:pic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2400"/>
            <a:ext cx="2438400" cy="13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29" y="-37968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Challenges in the NEI Literature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12</a:t>
            </a:fld>
            <a:endParaRPr lang="en-US" altLang="en-US" sz="1000"/>
          </a:p>
        </p:txBody>
      </p:sp>
      <p:graphicFrame>
        <p:nvGraphicFramePr>
          <p:cNvPr id="47" name="Content Placeholder 2">
            <a:extLst>
              <a:ext uri="{FF2B5EF4-FFF2-40B4-BE49-F238E27FC236}">
                <a16:creationId xmlns:a16="http://schemas.microsoft.com/office/drawing/2014/main" id="{89ECF44B-B880-45D4-9B21-A0BAA33047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6921878"/>
              </p:ext>
            </p:extLst>
          </p:nvPr>
        </p:nvGraphicFramePr>
        <p:xfrm>
          <a:off x="1236277" y="1594878"/>
          <a:ext cx="7320043" cy="3086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0997F46C-E53F-41CF-9C1A-92C3D720AB85}"/>
              </a:ext>
            </a:extLst>
          </p:cNvPr>
          <p:cNvSpPr txBox="1"/>
          <p:nvPr/>
        </p:nvSpPr>
        <p:spPr>
          <a:xfrm>
            <a:off x="1281516" y="1739684"/>
            <a:ext cx="6393051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Common Approach to NEI Estimation</a:t>
            </a:r>
          </a:p>
        </p:txBody>
      </p:sp>
    </p:spTree>
    <p:extLst>
      <p:ext uri="{BB962C8B-B14F-4D97-AF65-F5344CB8AC3E}">
        <p14:creationId xmlns:p14="http://schemas.microsoft.com/office/powerpoint/2010/main" val="1287109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52400"/>
            <a:ext cx="233172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29" y="-37968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Challenges in the NEI Literature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13</a:t>
            </a:fld>
            <a:endParaRPr lang="en-US" altLang="en-US" sz="1000"/>
          </a:p>
        </p:txBody>
      </p:sp>
      <p:graphicFrame>
        <p:nvGraphicFramePr>
          <p:cNvPr id="47" name="Content Placeholder 3">
            <a:extLst>
              <a:ext uri="{FF2B5EF4-FFF2-40B4-BE49-F238E27FC236}">
                <a16:creationId xmlns:a16="http://schemas.microsoft.com/office/drawing/2014/main" id="{6AAC5D84-CE23-41EE-93E0-813F2D56D8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9844179"/>
              </p:ext>
            </p:extLst>
          </p:nvPr>
        </p:nvGraphicFramePr>
        <p:xfrm>
          <a:off x="346577" y="1680749"/>
          <a:ext cx="8419394" cy="3849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32758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52400"/>
            <a:ext cx="233172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29" y="-37968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Challenges in the NEI Literature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14</a:t>
            </a:fld>
            <a:endParaRPr lang="en-US" altLang="en-US" sz="10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F61A8C-352B-436C-AF60-BBC8338788EB}"/>
              </a:ext>
            </a:extLst>
          </p:cNvPr>
          <p:cNvSpPr txBox="1"/>
          <p:nvPr/>
        </p:nvSpPr>
        <p:spPr>
          <a:xfrm>
            <a:off x="1193873" y="1875813"/>
            <a:ext cx="639305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Important Questions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6F9F7DC-0DCC-4474-9432-7A991526E4FC}"/>
              </a:ext>
            </a:extLst>
          </p:cNvPr>
          <p:cNvGrpSpPr/>
          <p:nvPr/>
        </p:nvGrpSpPr>
        <p:grpSpPr>
          <a:xfrm>
            <a:off x="522287" y="2533959"/>
            <a:ext cx="8085077" cy="3268865"/>
            <a:chOff x="1302301" y="2576574"/>
            <a:chExt cx="10780103" cy="4358487"/>
          </a:xfrm>
        </p:grpSpPr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DC311F3F-D242-4FBD-AA14-795173E8E0F3}"/>
                </a:ext>
              </a:extLst>
            </p:cNvPr>
            <p:cNvSpPr/>
            <p:nvPr/>
          </p:nvSpPr>
          <p:spPr>
            <a:xfrm>
              <a:off x="1302301" y="2576574"/>
              <a:ext cx="3665693" cy="1134000"/>
            </a:xfrm>
            <a:custGeom>
              <a:avLst/>
              <a:gdLst>
                <a:gd name="connsiteX0" fmla="*/ 0 w 3665693"/>
                <a:gd name="connsiteY0" fmla="*/ 0 h 1134000"/>
                <a:gd name="connsiteX1" fmla="*/ 3098693 w 3665693"/>
                <a:gd name="connsiteY1" fmla="*/ 0 h 1134000"/>
                <a:gd name="connsiteX2" fmla="*/ 3665693 w 3665693"/>
                <a:gd name="connsiteY2" fmla="*/ 567000 h 1134000"/>
                <a:gd name="connsiteX3" fmla="*/ 3098693 w 3665693"/>
                <a:gd name="connsiteY3" fmla="*/ 1134000 h 1134000"/>
                <a:gd name="connsiteX4" fmla="*/ 0 w 3665693"/>
                <a:gd name="connsiteY4" fmla="*/ 1134000 h 1134000"/>
                <a:gd name="connsiteX5" fmla="*/ 567000 w 3665693"/>
                <a:gd name="connsiteY5" fmla="*/ 567000 h 1134000"/>
                <a:gd name="connsiteX6" fmla="*/ 0 w 3665693"/>
                <a:gd name="connsiteY6" fmla="*/ 0 h 113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5693" h="1134000">
                  <a:moveTo>
                    <a:pt x="0" y="0"/>
                  </a:moveTo>
                  <a:lnTo>
                    <a:pt x="3098693" y="0"/>
                  </a:lnTo>
                  <a:lnTo>
                    <a:pt x="3665693" y="567000"/>
                  </a:lnTo>
                  <a:lnTo>
                    <a:pt x="3098693" y="1134000"/>
                  </a:lnTo>
                  <a:lnTo>
                    <a:pt x="0" y="1134000"/>
                  </a:lnTo>
                  <a:lnTo>
                    <a:pt x="567000" y="567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09261" tIns="28004" rIns="453254" bIns="28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Methodology</a:t>
              </a: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D36EA5AB-10F9-4210-A73E-E82BF258CAF3}"/>
                </a:ext>
              </a:extLst>
            </p:cNvPr>
            <p:cNvSpPr/>
            <p:nvPr/>
          </p:nvSpPr>
          <p:spPr>
            <a:xfrm>
              <a:off x="1519277" y="3832060"/>
              <a:ext cx="2932555" cy="2368221"/>
            </a:xfrm>
            <a:custGeom>
              <a:avLst/>
              <a:gdLst>
                <a:gd name="connsiteX0" fmla="*/ 0 w 2932555"/>
                <a:gd name="connsiteY0" fmla="*/ 0 h 2368221"/>
                <a:gd name="connsiteX1" fmla="*/ 2932555 w 2932555"/>
                <a:gd name="connsiteY1" fmla="*/ 0 h 2368221"/>
                <a:gd name="connsiteX2" fmla="*/ 2932555 w 2932555"/>
                <a:gd name="connsiteY2" fmla="*/ 2368221 h 2368221"/>
                <a:gd name="connsiteX3" fmla="*/ 0 w 2932555"/>
                <a:gd name="connsiteY3" fmla="*/ 2368221 h 2368221"/>
                <a:gd name="connsiteX4" fmla="*/ 0 w 2932555"/>
                <a:gd name="connsiteY4" fmla="*/ 0 h 236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2555" h="2368221">
                  <a:moveTo>
                    <a:pt x="0" y="0"/>
                  </a:moveTo>
                  <a:lnTo>
                    <a:pt x="2932555" y="0"/>
                  </a:lnTo>
                  <a:lnTo>
                    <a:pt x="2932555" y="2368221"/>
                  </a:lnTo>
                  <a:lnTo>
                    <a:pt x="0" y="236822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71450" lvl="1" indent="-171450" algn="l" defTabSz="7000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Design</a:t>
              </a:r>
            </a:p>
            <a:p>
              <a:pPr marL="171450" lvl="1" indent="-171450" algn="l" defTabSz="7000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Sample Size</a:t>
              </a:r>
            </a:p>
            <a:p>
              <a:pPr marL="171450" lvl="1" indent="-171450" algn="l" defTabSz="7000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Statistical Significance</a:t>
              </a:r>
            </a:p>
            <a:p>
              <a:pPr marL="171450" lvl="1" indent="-171450" algn="l" defTabSz="7000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Calculations Performed</a:t>
              </a: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2349E90-4312-412A-B824-9010C357F84F}"/>
                </a:ext>
              </a:extLst>
            </p:cNvPr>
            <p:cNvSpPr/>
            <p:nvPr/>
          </p:nvSpPr>
          <p:spPr>
            <a:xfrm>
              <a:off x="4751995" y="2576574"/>
              <a:ext cx="3665693" cy="1134000"/>
            </a:xfrm>
            <a:custGeom>
              <a:avLst/>
              <a:gdLst>
                <a:gd name="connsiteX0" fmla="*/ 0 w 3665693"/>
                <a:gd name="connsiteY0" fmla="*/ 0 h 1134000"/>
                <a:gd name="connsiteX1" fmla="*/ 3098693 w 3665693"/>
                <a:gd name="connsiteY1" fmla="*/ 0 h 1134000"/>
                <a:gd name="connsiteX2" fmla="*/ 3665693 w 3665693"/>
                <a:gd name="connsiteY2" fmla="*/ 567000 h 1134000"/>
                <a:gd name="connsiteX3" fmla="*/ 3098693 w 3665693"/>
                <a:gd name="connsiteY3" fmla="*/ 1134000 h 1134000"/>
                <a:gd name="connsiteX4" fmla="*/ 0 w 3665693"/>
                <a:gd name="connsiteY4" fmla="*/ 1134000 h 1134000"/>
                <a:gd name="connsiteX5" fmla="*/ 567000 w 3665693"/>
                <a:gd name="connsiteY5" fmla="*/ 567000 h 1134000"/>
                <a:gd name="connsiteX6" fmla="*/ 0 w 3665693"/>
                <a:gd name="connsiteY6" fmla="*/ 0 h 113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5693" h="1134000">
                  <a:moveTo>
                    <a:pt x="0" y="0"/>
                  </a:moveTo>
                  <a:lnTo>
                    <a:pt x="3098693" y="0"/>
                  </a:lnTo>
                  <a:lnTo>
                    <a:pt x="3665693" y="567000"/>
                  </a:lnTo>
                  <a:lnTo>
                    <a:pt x="3098693" y="1134000"/>
                  </a:lnTo>
                  <a:lnTo>
                    <a:pt x="0" y="1134000"/>
                  </a:lnTo>
                  <a:lnTo>
                    <a:pt x="567000" y="567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09261" tIns="28004" rIns="453254" bIns="28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Robustness</a:t>
              </a: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BD82D552-98F8-4BB9-A3A4-E32E0FFA4FD9}"/>
                </a:ext>
              </a:extLst>
            </p:cNvPr>
            <p:cNvSpPr/>
            <p:nvPr/>
          </p:nvSpPr>
          <p:spPr>
            <a:xfrm>
              <a:off x="4967994" y="3830071"/>
              <a:ext cx="2932555" cy="2368221"/>
            </a:xfrm>
            <a:custGeom>
              <a:avLst/>
              <a:gdLst>
                <a:gd name="connsiteX0" fmla="*/ 0 w 2932555"/>
                <a:gd name="connsiteY0" fmla="*/ 0 h 2368221"/>
                <a:gd name="connsiteX1" fmla="*/ 2932555 w 2932555"/>
                <a:gd name="connsiteY1" fmla="*/ 0 h 2368221"/>
                <a:gd name="connsiteX2" fmla="*/ 2932555 w 2932555"/>
                <a:gd name="connsiteY2" fmla="*/ 2368221 h 2368221"/>
                <a:gd name="connsiteX3" fmla="*/ 0 w 2932555"/>
                <a:gd name="connsiteY3" fmla="*/ 2368221 h 2368221"/>
                <a:gd name="connsiteX4" fmla="*/ 0 w 2932555"/>
                <a:gd name="connsiteY4" fmla="*/ 0 h 236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2555" h="2368221">
                  <a:moveTo>
                    <a:pt x="0" y="0"/>
                  </a:moveTo>
                  <a:lnTo>
                    <a:pt x="2932555" y="0"/>
                  </a:lnTo>
                  <a:lnTo>
                    <a:pt x="2932555" y="2368221"/>
                  </a:lnTo>
                  <a:lnTo>
                    <a:pt x="0" y="236822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71450" lvl="1" indent="-171450" algn="l" defTabSz="7000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Causality</a:t>
              </a:r>
            </a:p>
            <a:p>
              <a:pPr marL="171450" lvl="1" indent="-171450" algn="l" defTabSz="7000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Response Rate</a:t>
              </a:r>
            </a:p>
            <a:p>
              <a:pPr marL="171450" lvl="1" indent="-171450" algn="l" defTabSz="7000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Impact of Attrition</a:t>
              </a:r>
            </a:p>
            <a:p>
              <a:pPr marL="171450" lvl="1" indent="-171450" algn="l" defTabSz="7000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Comparison Group Quality</a:t>
              </a: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965D66C5-4882-45E0-8C70-6DA3451719A9}"/>
                </a:ext>
              </a:extLst>
            </p:cNvPr>
            <p:cNvSpPr/>
            <p:nvPr/>
          </p:nvSpPr>
          <p:spPr>
            <a:xfrm>
              <a:off x="8201688" y="2576574"/>
              <a:ext cx="3665693" cy="1134000"/>
            </a:xfrm>
            <a:custGeom>
              <a:avLst/>
              <a:gdLst>
                <a:gd name="connsiteX0" fmla="*/ 0 w 3665693"/>
                <a:gd name="connsiteY0" fmla="*/ 0 h 1134000"/>
                <a:gd name="connsiteX1" fmla="*/ 3098693 w 3665693"/>
                <a:gd name="connsiteY1" fmla="*/ 0 h 1134000"/>
                <a:gd name="connsiteX2" fmla="*/ 3665693 w 3665693"/>
                <a:gd name="connsiteY2" fmla="*/ 567000 h 1134000"/>
                <a:gd name="connsiteX3" fmla="*/ 3098693 w 3665693"/>
                <a:gd name="connsiteY3" fmla="*/ 1134000 h 1134000"/>
                <a:gd name="connsiteX4" fmla="*/ 0 w 3665693"/>
                <a:gd name="connsiteY4" fmla="*/ 1134000 h 1134000"/>
                <a:gd name="connsiteX5" fmla="*/ 567000 w 3665693"/>
                <a:gd name="connsiteY5" fmla="*/ 567000 h 1134000"/>
                <a:gd name="connsiteX6" fmla="*/ 0 w 3665693"/>
                <a:gd name="connsiteY6" fmla="*/ 0 h 113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5693" h="1134000">
                  <a:moveTo>
                    <a:pt x="0" y="0"/>
                  </a:moveTo>
                  <a:lnTo>
                    <a:pt x="3098693" y="0"/>
                  </a:lnTo>
                  <a:lnTo>
                    <a:pt x="3665693" y="567000"/>
                  </a:lnTo>
                  <a:lnTo>
                    <a:pt x="3098693" y="1134000"/>
                  </a:lnTo>
                  <a:lnTo>
                    <a:pt x="0" y="1134000"/>
                  </a:lnTo>
                  <a:lnTo>
                    <a:pt x="567000" y="567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09261" tIns="28004" rIns="453254" bIns="28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Factors</a:t>
              </a: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CFE08F63-A00D-4BAD-946A-92AF1252411F}"/>
                </a:ext>
              </a:extLst>
            </p:cNvPr>
            <p:cNvSpPr/>
            <p:nvPr/>
          </p:nvSpPr>
          <p:spPr>
            <a:xfrm>
              <a:off x="8416711" y="3830071"/>
              <a:ext cx="3665693" cy="3104990"/>
            </a:xfrm>
            <a:custGeom>
              <a:avLst/>
              <a:gdLst>
                <a:gd name="connsiteX0" fmla="*/ 0 w 2932555"/>
                <a:gd name="connsiteY0" fmla="*/ 0 h 2368221"/>
                <a:gd name="connsiteX1" fmla="*/ 2932555 w 2932555"/>
                <a:gd name="connsiteY1" fmla="*/ 0 h 2368221"/>
                <a:gd name="connsiteX2" fmla="*/ 2932555 w 2932555"/>
                <a:gd name="connsiteY2" fmla="*/ 2368221 h 2368221"/>
                <a:gd name="connsiteX3" fmla="*/ 0 w 2932555"/>
                <a:gd name="connsiteY3" fmla="*/ 2368221 h 2368221"/>
                <a:gd name="connsiteX4" fmla="*/ 0 w 2932555"/>
                <a:gd name="connsiteY4" fmla="*/ 0 h 236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2555" h="2368221">
                  <a:moveTo>
                    <a:pt x="0" y="0"/>
                  </a:moveTo>
                  <a:lnTo>
                    <a:pt x="2932555" y="0"/>
                  </a:lnTo>
                  <a:lnTo>
                    <a:pt x="2932555" y="2368221"/>
                  </a:lnTo>
                  <a:lnTo>
                    <a:pt x="0" y="236822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71450" lvl="1" indent="-171450" algn="l" defTabSz="7000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Population Served</a:t>
              </a:r>
            </a:p>
            <a:p>
              <a:pPr marL="171450" lvl="1" indent="-171450" algn="l" defTabSz="7000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Program Design</a:t>
              </a:r>
            </a:p>
            <a:p>
              <a:pPr marL="171450" lvl="1" indent="-171450" algn="l" defTabSz="7000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Program Delivery</a:t>
              </a:r>
            </a:p>
            <a:p>
              <a:pPr marL="171450" lvl="1" indent="-171450" algn="l" defTabSz="7000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Weather</a:t>
              </a:r>
            </a:p>
            <a:p>
              <a:pPr marL="171450" lvl="1" indent="-171450" algn="l" defTabSz="7000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Fuels</a:t>
              </a:r>
            </a:p>
            <a:p>
              <a:pPr marL="171450" lvl="1" indent="-171450" algn="l" defTabSz="7000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Baseline</a:t>
              </a:r>
            </a:p>
            <a:p>
              <a:pPr marL="171450" lvl="1" indent="-171450" algn="l" defTabSz="7000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Other Services Available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273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52400"/>
            <a:ext cx="233172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29" y="-37968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Challenges in the NEI Literature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15</a:t>
            </a:fld>
            <a:endParaRPr lang="en-US" altLang="en-US" sz="10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76FAB5-967B-40C1-BC70-9227FF3DA000}"/>
              </a:ext>
            </a:extLst>
          </p:cNvPr>
          <p:cNvSpPr txBox="1"/>
          <p:nvPr/>
        </p:nvSpPr>
        <p:spPr>
          <a:xfrm>
            <a:off x="1165910" y="1527483"/>
            <a:ext cx="639305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Important Questions</a:t>
            </a:r>
          </a:p>
        </p:txBody>
      </p:sp>
      <p:graphicFrame>
        <p:nvGraphicFramePr>
          <p:cNvPr id="47" name="Diagram 46">
            <a:extLst>
              <a:ext uri="{FF2B5EF4-FFF2-40B4-BE49-F238E27FC236}">
                <a16:creationId xmlns:a16="http://schemas.microsoft.com/office/drawing/2014/main" id="{71A39F23-E7B5-4DCC-AE17-F2F463DC26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844471"/>
              </p:ext>
            </p:extLst>
          </p:nvPr>
        </p:nvGraphicFramePr>
        <p:xfrm>
          <a:off x="138681" y="2089093"/>
          <a:ext cx="8552882" cy="4065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79585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tationary, pencil&#10;&#10;Description automatically generated">
            <a:extLst>
              <a:ext uri="{FF2B5EF4-FFF2-40B4-BE49-F238E27FC236}">
                <a16:creationId xmlns:a16="http://schemas.microsoft.com/office/drawing/2014/main" id="{ACD9BAD2-1EB4-48BD-8710-61151EA97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" y="161924"/>
            <a:ext cx="6486829" cy="6543675"/>
          </a:xfrm>
          <a:prstGeom prst="rect">
            <a:avLst/>
          </a:prstGeom>
        </p:spPr>
      </p:pic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16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621771-D791-4C0B-80C8-3B2A783B48EF}"/>
              </a:ext>
            </a:extLst>
          </p:cNvPr>
          <p:cNvSpPr txBox="1"/>
          <p:nvPr/>
        </p:nvSpPr>
        <p:spPr>
          <a:xfrm>
            <a:off x="3687182" y="5685219"/>
            <a:ext cx="5157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NEI Estimation</a:t>
            </a:r>
          </a:p>
        </p:txBody>
      </p:sp>
    </p:spTree>
    <p:extLst>
      <p:ext uri="{BB962C8B-B14F-4D97-AF65-F5344CB8AC3E}">
        <p14:creationId xmlns:p14="http://schemas.microsoft.com/office/powerpoint/2010/main" val="3065014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52400"/>
            <a:ext cx="233172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29" y="-37968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Designing NEI Study Example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17</a:t>
            </a:fld>
            <a:endParaRPr lang="en-US" altLang="en-US" sz="100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198C796-CC8B-460F-9096-0612A9E8F0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7252807"/>
              </p:ext>
            </p:extLst>
          </p:nvPr>
        </p:nvGraphicFramePr>
        <p:xfrm>
          <a:off x="-319087" y="137626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DF796EB-E74B-4034-A789-D0001412B5B0}"/>
              </a:ext>
            </a:extLst>
          </p:cNvPr>
          <p:cNvSpPr txBox="1"/>
          <p:nvPr/>
        </p:nvSpPr>
        <p:spPr>
          <a:xfrm>
            <a:off x="4542632" y="2036657"/>
            <a:ext cx="3134191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Survey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Program/Utility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Literature Review</a:t>
            </a:r>
          </a:p>
        </p:txBody>
      </p:sp>
    </p:spTree>
    <p:extLst>
      <p:ext uri="{BB962C8B-B14F-4D97-AF65-F5344CB8AC3E}">
        <p14:creationId xmlns:p14="http://schemas.microsoft.com/office/powerpoint/2010/main" val="1145045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52400"/>
            <a:ext cx="233172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29" y="-37968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Designing NEI Study Example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18</a:t>
            </a:fld>
            <a:endParaRPr lang="en-US" altLang="en-US" sz="1000"/>
          </a:p>
        </p:txBody>
      </p:sp>
      <p:graphicFrame>
        <p:nvGraphicFramePr>
          <p:cNvPr id="46" name="Diagram 45">
            <a:extLst>
              <a:ext uri="{FF2B5EF4-FFF2-40B4-BE49-F238E27FC236}">
                <a16:creationId xmlns:a16="http://schemas.microsoft.com/office/drawing/2014/main" id="{57D772A1-A5D4-48C6-B918-48CDA5150C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3416054"/>
              </p:ext>
            </p:extLst>
          </p:nvPr>
        </p:nvGraphicFramePr>
        <p:xfrm>
          <a:off x="596900" y="2209801"/>
          <a:ext cx="8077544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01BC9E33-9C6B-4276-BBE0-D3AA0BF21B0D}"/>
              </a:ext>
            </a:extLst>
          </p:cNvPr>
          <p:cNvSpPr txBox="1"/>
          <p:nvPr/>
        </p:nvSpPr>
        <p:spPr>
          <a:xfrm>
            <a:off x="1335394" y="1687725"/>
            <a:ext cx="6507235" cy="4154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Non-Energy Impact Measurement Framework</a:t>
            </a:r>
          </a:p>
        </p:txBody>
      </p:sp>
    </p:spTree>
    <p:extLst>
      <p:ext uri="{BB962C8B-B14F-4D97-AF65-F5344CB8AC3E}">
        <p14:creationId xmlns:p14="http://schemas.microsoft.com/office/powerpoint/2010/main" val="18546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7 w 94"/>
              <a:gd name="T1" fmla="*/ 2147483647 h 35"/>
              <a:gd name="T2" fmla="*/ 2147483647 w 94"/>
              <a:gd name="T3" fmla="*/ 0 h 35"/>
              <a:gd name="T4" fmla="*/ 0 w 94"/>
              <a:gd name="T5" fmla="*/ 2147483647 h 35"/>
              <a:gd name="T6" fmla="*/ 2147483647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7 w 92"/>
              <a:gd name="T1" fmla="*/ 2147483647 h 35"/>
              <a:gd name="T2" fmla="*/ 2147483647 w 92"/>
              <a:gd name="T3" fmla="*/ 0 h 35"/>
              <a:gd name="T4" fmla="*/ 0 w 92"/>
              <a:gd name="T5" fmla="*/ 2147483647 h 35"/>
              <a:gd name="T6" fmla="*/ 2147483647 w 92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7 w 93"/>
              <a:gd name="T1" fmla="*/ 2147483647 h 35"/>
              <a:gd name="T2" fmla="*/ 2147483647 w 93"/>
              <a:gd name="T3" fmla="*/ 0 h 35"/>
              <a:gd name="T4" fmla="*/ 0 w 93"/>
              <a:gd name="T5" fmla="*/ 2147483647 h 35"/>
              <a:gd name="T6" fmla="*/ 2147483647 w 93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9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7 w 94"/>
              <a:gd name="T1" fmla="*/ 2147483647 h 35"/>
              <a:gd name="T2" fmla="*/ 2147483647 w 94"/>
              <a:gd name="T3" fmla="*/ 0 h 35"/>
              <a:gd name="T4" fmla="*/ 0 w 94"/>
              <a:gd name="T5" fmla="*/ 2147483647 h 35"/>
              <a:gd name="T6" fmla="*/ 2147483647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0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7 w 92"/>
              <a:gd name="T1" fmla="*/ 2147483647 h 35"/>
              <a:gd name="T2" fmla="*/ 2147483647 w 92"/>
              <a:gd name="T3" fmla="*/ 0 h 35"/>
              <a:gd name="T4" fmla="*/ 0 w 92"/>
              <a:gd name="T5" fmla="*/ 2147483647 h 35"/>
              <a:gd name="T6" fmla="*/ 2147483647 w 92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1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7 w 93"/>
              <a:gd name="T1" fmla="*/ 2147483647 h 35"/>
              <a:gd name="T2" fmla="*/ 2147483647 w 93"/>
              <a:gd name="T3" fmla="*/ 0 h 35"/>
              <a:gd name="T4" fmla="*/ 0 w 93"/>
              <a:gd name="T5" fmla="*/ 2147483647 h 35"/>
              <a:gd name="T6" fmla="*/ 2147483647 w 93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2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7 w 94"/>
              <a:gd name="T1" fmla="*/ 2147483647 h 35"/>
              <a:gd name="T2" fmla="*/ 2147483647 w 94"/>
              <a:gd name="T3" fmla="*/ 0 h 35"/>
              <a:gd name="T4" fmla="*/ 0 w 94"/>
              <a:gd name="T5" fmla="*/ 2147483647 h 35"/>
              <a:gd name="T6" fmla="*/ 2147483647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7 w 92"/>
              <a:gd name="T1" fmla="*/ 2147483647 h 35"/>
              <a:gd name="T2" fmla="*/ 2147483647 w 92"/>
              <a:gd name="T3" fmla="*/ 0 h 35"/>
              <a:gd name="T4" fmla="*/ 0 w 92"/>
              <a:gd name="T5" fmla="*/ 2147483647 h 35"/>
              <a:gd name="T6" fmla="*/ 2147483647 w 92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7 w 94"/>
              <a:gd name="T1" fmla="*/ 2147483647 h 35"/>
              <a:gd name="T2" fmla="*/ 2147483647 w 94"/>
              <a:gd name="T3" fmla="*/ 0 h 35"/>
              <a:gd name="T4" fmla="*/ 0 w 94"/>
              <a:gd name="T5" fmla="*/ 2147483647 h 35"/>
              <a:gd name="T6" fmla="*/ 2147483647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5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7 w 92"/>
              <a:gd name="T1" fmla="*/ 2147483647 h 35"/>
              <a:gd name="T2" fmla="*/ 2147483647 w 92"/>
              <a:gd name="T3" fmla="*/ 0 h 35"/>
              <a:gd name="T4" fmla="*/ 0 w 92"/>
              <a:gd name="T5" fmla="*/ 2147483647 h 35"/>
              <a:gd name="T6" fmla="*/ 2147483647 w 92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7 h 35"/>
              <a:gd name="T2" fmla="*/ 2147483647 w 94"/>
              <a:gd name="T3" fmla="*/ 0 h 35"/>
              <a:gd name="T4" fmla="*/ 2147483647 w 94"/>
              <a:gd name="T5" fmla="*/ 2147483647 h 35"/>
              <a:gd name="T6" fmla="*/ 0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7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7 h 35"/>
              <a:gd name="T2" fmla="*/ 2147483647 w 93"/>
              <a:gd name="T3" fmla="*/ 0 h 35"/>
              <a:gd name="T4" fmla="*/ 2147483647 w 93"/>
              <a:gd name="T5" fmla="*/ 2147483647 h 35"/>
              <a:gd name="T6" fmla="*/ 0 w 93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7 h 35"/>
              <a:gd name="T2" fmla="*/ 2147483647 w 94"/>
              <a:gd name="T3" fmla="*/ 0 h 35"/>
              <a:gd name="T4" fmla="*/ 2147483647 w 94"/>
              <a:gd name="T5" fmla="*/ 2147483647 h 35"/>
              <a:gd name="T6" fmla="*/ 0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9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7 h 35"/>
              <a:gd name="T2" fmla="*/ 2147483647 w 93"/>
              <a:gd name="T3" fmla="*/ 0 h 35"/>
              <a:gd name="T4" fmla="*/ 2147483647 w 93"/>
              <a:gd name="T5" fmla="*/ 2147483647 h 35"/>
              <a:gd name="T6" fmla="*/ 0 w 93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0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7 h 35"/>
              <a:gd name="T2" fmla="*/ 2147483647 w 93"/>
              <a:gd name="T3" fmla="*/ 0 h 35"/>
              <a:gd name="T4" fmla="*/ 2147483647 w 93"/>
              <a:gd name="T5" fmla="*/ 2147483647 h 35"/>
              <a:gd name="T6" fmla="*/ 0 w 93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7 h 35"/>
              <a:gd name="T2" fmla="*/ 2147483647 w 94"/>
              <a:gd name="T3" fmla="*/ 0 h 35"/>
              <a:gd name="T4" fmla="*/ 2147483647 w 94"/>
              <a:gd name="T5" fmla="*/ 2147483647 h 35"/>
              <a:gd name="T6" fmla="*/ 0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2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7 h 35"/>
              <a:gd name="T2" fmla="*/ 2147483647 w 93"/>
              <a:gd name="T3" fmla="*/ 0 h 35"/>
              <a:gd name="T4" fmla="*/ 2147483647 w 93"/>
              <a:gd name="T5" fmla="*/ 2147483647 h 35"/>
              <a:gd name="T6" fmla="*/ 0 w 93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3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7 h 35"/>
              <a:gd name="T2" fmla="*/ 2147483647 w 94"/>
              <a:gd name="T3" fmla="*/ 0 h 35"/>
              <a:gd name="T4" fmla="*/ 2147483647 w 94"/>
              <a:gd name="T5" fmla="*/ 2147483647 h 35"/>
              <a:gd name="T6" fmla="*/ 0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4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7 h 35"/>
              <a:gd name="T2" fmla="*/ 2147483647 w 92"/>
              <a:gd name="T3" fmla="*/ 0 h 35"/>
              <a:gd name="T4" fmla="*/ 2147483647 w 92"/>
              <a:gd name="T5" fmla="*/ 2147483647 h 35"/>
              <a:gd name="T6" fmla="*/ 0 w 92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7 h 35"/>
              <a:gd name="T2" fmla="*/ 2147483647 w 92"/>
              <a:gd name="T3" fmla="*/ 0 h 35"/>
              <a:gd name="T4" fmla="*/ 2147483647 w 92"/>
              <a:gd name="T5" fmla="*/ 2147483647 h 35"/>
              <a:gd name="T6" fmla="*/ 0 w 92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6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7 h 35"/>
              <a:gd name="T2" fmla="*/ 2147483647 w 94"/>
              <a:gd name="T3" fmla="*/ 0 h 35"/>
              <a:gd name="T4" fmla="*/ 2147483647 w 94"/>
              <a:gd name="T5" fmla="*/ 2147483647 h 35"/>
              <a:gd name="T6" fmla="*/ 0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7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7 h 35"/>
              <a:gd name="T2" fmla="*/ 2147483647 w 92"/>
              <a:gd name="T3" fmla="*/ 0 h 35"/>
              <a:gd name="T4" fmla="*/ 2147483647 w 92"/>
              <a:gd name="T5" fmla="*/ 2147483647 h 35"/>
              <a:gd name="T6" fmla="*/ 0 w 92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8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7 h 35"/>
              <a:gd name="T2" fmla="*/ 2147483647 w 93"/>
              <a:gd name="T3" fmla="*/ 0 h 35"/>
              <a:gd name="T4" fmla="*/ 2147483647 w 93"/>
              <a:gd name="T5" fmla="*/ 2147483647 h 35"/>
              <a:gd name="T6" fmla="*/ 0 w 93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9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7 h 35"/>
              <a:gd name="T2" fmla="*/ 2147483647 w 94"/>
              <a:gd name="T3" fmla="*/ 0 h 35"/>
              <a:gd name="T4" fmla="*/ 2147483647 w 94"/>
              <a:gd name="T5" fmla="*/ 2147483647 h 35"/>
              <a:gd name="T6" fmla="*/ 0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0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7 h 35"/>
              <a:gd name="T2" fmla="*/ 2147483647 w 94"/>
              <a:gd name="T3" fmla="*/ 0 h 35"/>
              <a:gd name="T4" fmla="*/ 2147483647 w 94"/>
              <a:gd name="T5" fmla="*/ 2147483647 h 35"/>
              <a:gd name="T6" fmla="*/ 0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1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7 h 35"/>
              <a:gd name="T2" fmla="*/ 2147483647 w 92"/>
              <a:gd name="T3" fmla="*/ 0 h 35"/>
              <a:gd name="T4" fmla="*/ 2147483647 w 92"/>
              <a:gd name="T5" fmla="*/ 2147483647 h 35"/>
              <a:gd name="T6" fmla="*/ 0 w 92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2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7 h 35"/>
              <a:gd name="T2" fmla="*/ 2147483647 w 92"/>
              <a:gd name="T3" fmla="*/ 0 h 35"/>
              <a:gd name="T4" fmla="*/ 2147483647 w 92"/>
              <a:gd name="T5" fmla="*/ 2147483647 h 35"/>
              <a:gd name="T6" fmla="*/ 0 w 92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3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7 h 35"/>
              <a:gd name="T2" fmla="*/ 2147483647 w 94"/>
              <a:gd name="T3" fmla="*/ 0 h 35"/>
              <a:gd name="T4" fmla="*/ 2147483647 w 94"/>
              <a:gd name="T5" fmla="*/ 2147483647 h 35"/>
              <a:gd name="T6" fmla="*/ 0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4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7 h 35"/>
              <a:gd name="T2" fmla="*/ 2147483647 w 93"/>
              <a:gd name="T3" fmla="*/ 0 h 35"/>
              <a:gd name="T4" fmla="*/ 2147483647 w 93"/>
              <a:gd name="T5" fmla="*/ 2147483647 h 35"/>
              <a:gd name="T6" fmla="*/ 0 w 93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5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7 h 35"/>
              <a:gd name="T2" fmla="*/ 2147483647 w 94"/>
              <a:gd name="T3" fmla="*/ 0 h 35"/>
              <a:gd name="T4" fmla="*/ 2147483647 w 94"/>
              <a:gd name="T5" fmla="*/ 2147483647 h 35"/>
              <a:gd name="T6" fmla="*/ 0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6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7 h 35"/>
              <a:gd name="T2" fmla="*/ 2147483647 w 93"/>
              <a:gd name="T3" fmla="*/ 0 h 35"/>
              <a:gd name="T4" fmla="*/ 2147483647 w 93"/>
              <a:gd name="T5" fmla="*/ 2147483647 h 35"/>
              <a:gd name="T6" fmla="*/ 0 w 93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7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7 h 35"/>
              <a:gd name="T2" fmla="*/ 2147483647 w 94"/>
              <a:gd name="T3" fmla="*/ 0 h 35"/>
              <a:gd name="T4" fmla="*/ 2147483647 w 94"/>
              <a:gd name="T5" fmla="*/ 2147483647 h 35"/>
              <a:gd name="T6" fmla="*/ 0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8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7 h 35"/>
              <a:gd name="T2" fmla="*/ 2147483647 w 94"/>
              <a:gd name="T3" fmla="*/ 0 h 35"/>
              <a:gd name="T4" fmla="*/ 2147483647 w 94"/>
              <a:gd name="T5" fmla="*/ 2147483647 h 35"/>
              <a:gd name="T6" fmla="*/ 0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9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7 h 35"/>
              <a:gd name="T2" fmla="*/ 2147483647 w 93"/>
              <a:gd name="T3" fmla="*/ 0 h 35"/>
              <a:gd name="T4" fmla="*/ 2147483647 w 93"/>
              <a:gd name="T5" fmla="*/ 2147483647 h 35"/>
              <a:gd name="T6" fmla="*/ 0 w 93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0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7 h 35"/>
              <a:gd name="T2" fmla="*/ 2147483647 w 94"/>
              <a:gd name="T3" fmla="*/ 0 h 35"/>
              <a:gd name="T4" fmla="*/ 2147483647 w 94"/>
              <a:gd name="T5" fmla="*/ 2147483647 h 35"/>
              <a:gd name="T6" fmla="*/ 0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1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7 h 35"/>
              <a:gd name="T2" fmla="*/ 2147483647 w 93"/>
              <a:gd name="T3" fmla="*/ 0 h 35"/>
              <a:gd name="T4" fmla="*/ 2147483647 w 93"/>
              <a:gd name="T5" fmla="*/ 2147483647 h 35"/>
              <a:gd name="T6" fmla="*/ 0 w 93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2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7 h 35"/>
              <a:gd name="T2" fmla="*/ 2147483647 w 94"/>
              <a:gd name="T3" fmla="*/ 0 h 35"/>
              <a:gd name="T4" fmla="*/ 2147483647 w 94"/>
              <a:gd name="T5" fmla="*/ 2147483647 h 35"/>
              <a:gd name="T6" fmla="*/ 0 w 94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3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7 h 35"/>
              <a:gd name="T2" fmla="*/ 2147483647 w 93"/>
              <a:gd name="T3" fmla="*/ 0 h 35"/>
              <a:gd name="T4" fmla="*/ 2147483647 w 93"/>
              <a:gd name="T5" fmla="*/ 2147483647 h 35"/>
              <a:gd name="T6" fmla="*/ 0 w 93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4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7 h 35"/>
              <a:gd name="T2" fmla="*/ 2147483647 w 93"/>
              <a:gd name="T3" fmla="*/ 0 h 35"/>
              <a:gd name="T4" fmla="*/ 2147483647 w 93"/>
              <a:gd name="T5" fmla="*/ 2147483647 h 35"/>
              <a:gd name="T6" fmla="*/ 0 w 93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665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66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67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68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F813C9F0-0A18-4ACF-886A-E458524289ED}" type="slidenum">
              <a:rPr lang="en-US" altLang="en-US" sz="1000"/>
              <a:pPr>
                <a:spcBef>
                  <a:spcPct val="50000"/>
                </a:spcBef>
              </a:pPr>
              <a:t>19</a:t>
            </a:fld>
            <a:endParaRPr lang="en-US" altLang="en-US" sz="1000"/>
          </a:p>
        </p:txBody>
      </p:sp>
      <p:sp>
        <p:nvSpPr>
          <p:cNvPr id="26669" name="Title 46"/>
          <p:cNvSpPr>
            <a:spLocks noGrp="1"/>
          </p:cNvSpPr>
          <p:nvPr>
            <p:ph type="title"/>
          </p:nvPr>
        </p:nvSpPr>
        <p:spPr>
          <a:xfrm>
            <a:off x="11906" y="80962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Quasi-Experimental </a:t>
            </a:r>
            <a:b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Earlier Participant Comparison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199182"/>
              </p:ext>
            </p:extLst>
          </p:nvPr>
        </p:nvGraphicFramePr>
        <p:xfrm>
          <a:off x="247650" y="2433637"/>
          <a:ext cx="8696326" cy="335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9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4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24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</a:t>
                      </a: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Post</a:t>
                      </a: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Change</a:t>
                      </a:r>
                    </a:p>
                  </a:txBody>
                  <a:tcPr marL="68567" marR="68567" marT="0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Measured</a:t>
                      </a:r>
                    </a:p>
                  </a:txBody>
                  <a:tcPr marL="68567" marR="68567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7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Treatment Group</a:t>
                      </a: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Year Before Services</a:t>
                      </a: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Year After Services</a:t>
                      </a: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After - Before</a:t>
                      </a:r>
                    </a:p>
                  </a:txBody>
                  <a:tcPr marL="68567" marR="68567" marT="0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Program Impact +Other Factors</a:t>
                      </a:r>
                    </a:p>
                  </a:txBody>
                  <a:tcPr marL="68567" marR="68567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7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Comparison Group</a:t>
                      </a: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Year After</a:t>
                      </a: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Years After</a:t>
                      </a: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Years After –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Year After</a:t>
                      </a:r>
                    </a:p>
                  </a:txBody>
                  <a:tcPr marL="68567" marR="68567" marT="0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Other Factors</a:t>
                      </a:r>
                    </a:p>
                  </a:txBody>
                  <a:tcPr marL="68567" marR="68567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4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Treatment - Comparison</a:t>
                      </a: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68567" marR="68567" marT="0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Program Impact</a:t>
                      </a:r>
                    </a:p>
                  </a:txBody>
                  <a:tcPr marL="68567" marR="68567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BB62F6E-D887-4E6D-BBA7-E427883E56B4}"/>
              </a:ext>
            </a:extLst>
          </p:cNvPr>
          <p:cNvSpPr txBox="1"/>
          <p:nvPr/>
        </p:nvSpPr>
        <p:spPr>
          <a:xfrm>
            <a:off x="2368512" y="1904477"/>
            <a:ext cx="4406976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Difference-in-Difference Analysis</a:t>
            </a:r>
          </a:p>
        </p:txBody>
      </p:sp>
    </p:spTree>
    <p:extLst>
      <p:ext uri="{BB962C8B-B14F-4D97-AF65-F5344CB8AC3E}">
        <p14:creationId xmlns:p14="http://schemas.microsoft.com/office/powerpoint/2010/main" val="2733233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29" y="-37968"/>
            <a:ext cx="7772400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Overview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C3EC725-CB3A-4111-8377-ED123C8D0E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5802026"/>
              </p:ext>
            </p:extLst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2</a:t>
            </a:fld>
            <a:endParaRPr lang="en-US" altLang="en-US" sz="1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own Arrow 55">
            <a:extLst>
              <a:ext uri="{FF2B5EF4-FFF2-40B4-BE49-F238E27FC236}">
                <a16:creationId xmlns:a16="http://schemas.microsoft.com/office/drawing/2014/main" id="{3AC871F4-725A-490F-9177-B16EDBED7756}"/>
              </a:ext>
            </a:extLst>
          </p:cNvPr>
          <p:cNvSpPr/>
          <p:nvPr/>
        </p:nvSpPr>
        <p:spPr>
          <a:xfrm>
            <a:off x="3414714" y="2348915"/>
            <a:ext cx="265113" cy="5683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97" name="Picture 41" descr="BD14742_">
            <a:extLst>
              <a:ext uri="{FF2B5EF4-FFF2-40B4-BE49-F238E27FC236}">
                <a16:creationId xmlns:a16="http://schemas.microsoft.com/office/drawing/2014/main" id="{1D9CA25F-EB43-4700-9B5D-5F75074A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241" y="120866"/>
            <a:ext cx="2185830" cy="12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44">
            <a:extLst>
              <a:ext uri="{FF2B5EF4-FFF2-40B4-BE49-F238E27FC236}">
                <a16:creationId xmlns:a16="http://schemas.microsoft.com/office/drawing/2014/main" id="{53CE5187-53DC-443C-90BD-E602728A2A36}"/>
              </a:ext>
            </a:extLst>
          </p:cNvPr>
          <p:cNvSpPr txBox="1">
            <a:spLocks noChangeArrowheads="1"/>
          </p:cNvSpPr>
          <p:nvPr/>
        </p:nvSpPr>
        <p:spPr>
          <a:xfrm>
            <a:off x="12762" y="-5992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dirty="0">
                <a:latin typeface="Verdana" panose="020B0604030504040204" pitchFamily="34" charset="0"/>
                <a:ea typeface="Verdana" panose="020B0604030504040204" pitchFamily="34" charset="0"/>
              </a:rPr>
              <a:t>Quasi-Experimental Design</a:t>
            </a:r>
          </a:p>
        </p:txBody>
      </p:sp>
      <p:sp>
        <p:nvSpPr>
          <p:cNvPr id="165" name="Bevel 6">
            <a:extLst>
              <a:ext uri="{FF2B5EF4-FFF2-40B4-BE49-F238E27FC236}">
                <a16:creationId xmlns:a16="http://schemas.microsoft.com/office/drawing/2014/main" id="{E26739C2-6990-4E85-BA04-B5897FA32B16}"/>
              </a:ext>
            </a:extLst>
          </p:cNvPr>
          <p:cNvSpPr/>
          <p:nvPr/>
        </p:nvSpPr>
        <p:spPr>
          <a:xfrm>
            <a:off x="111498" y="5021432"/>
            <a:ext cx="8845550" cy="14224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6" name="Text Box 46">
            <a:extLst>
              <a:ext uri="{FF2B5EF4-FFF2-40B4-BE49-F238E27FC236}">
                <a16:creationId xmlns:a16="http://schemas.microsoft.com/office/drawing/2014/main" id="{0C9E03D4-1277-44A2-9041-1A4BD90E7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34667E16-5CA4-437A-AD10-BF6FE726B6E0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20</a:t>
            </a:fld>
            <a:endParaRPr lang="en-US" altLang="en-US" sz="1000"/>
          </a:p>
        </p:txBody>
      </p:sp>
      <p:sp>
        <p:nvSpPr>
          <p:cNvPr id="167" name="Right Arrow 50">
            <a:extLst>
              <a:ext uri="{FF2B5EF4-FFF2-40B4-BE49-F238E27FC236}">
                <a16:creationId xmlns:a16="http://schemas.microsoft.com/office/drawing/2014/main" id="{3A6BB511-13A2-45A1-BEEF-7393B79941E8}"/>
              </a:ext>
            </a:extLst>
          </p:cNvPr>
          <p:cNvSpPr/>
          <p:nvPr/>
        </p:nvSpPr>
        <p:spPr>
          <a:xfrm>
            <a:off x="153107" y="2733075"/>
            <a:ext cx="8790729" cy="9128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8" name="Diamond 167">
            <a:extLst>
              <a:ext uri="{FF2B5EF4-FFF2-40B4-BE49-F238E27FC236}">
                <a16:creationId xmlns:a16="http://schemas.microsoft.com/office/drawing/2014/main" id="{5B0A7A2E-FC83-48F5-849F-45F963521015}"/>
              </a:ext>
            </a:extLst>
          </p:cNvPr>
          <p:cNvSpPr/>
          <p:nvPr/>
        </p:nvSpPr>
        <p:spPr>
          <a:xfrm>
            <a:off x="3473116" y="2901366"/>
            <a:ext cx="155131" cy="615950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9" name="Right Brace 168">
            <a:extLst>
              <a:ext uri="{FF2B5EF4-FFF2-40B4-BE49-F238E27FC236}">
                <a16:creationId xmlns:a16="http://schemas.microsoft.com/office/drawing/2014/main" id="{E807701C-D3C7-430C-B02C-B2E5396A7E59}"/>
              </a:ext>
            </a:extLst>
          </p:cNvPr>
          <p:cNvSpPr/>
          <p:nvPr/>
        </p:nvSpPr>
        <p:spPr>
          <a:xfrm rot="16200000">
            <a:off x="1724027" y="1217027"/>
            <a:ext cx="236538" cy="3116263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70" name="Right Brace 169">
            <a:extLst>
              <a:ext uri="{FF2B5EF4-FFF2-40B4-BE49-F238E27FC236}">
                <a16:creationId xmlns:a16="http://schemas.microsoft.com/office/drawing/2014/main" id="{EE369767-E70B-4379-9D44-EF461536483C}"/>
              </a:ext>
            </a:extLst>
          </p:cNvPr>
          <p:cNvSpPr/>
          <p:nvPr/>
        </p:nvSpPr>
        <p:spPr>
          <a:xfrm rot="16200000">
            <a:off x="5174722" y="1203269"/>
            <a:ext cx="236537" cy="3159655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85BFE58C-05FE-48D7-9E92-82CC7EBE0FF4}"/>
              </a:ext>
            </a:extLst>
          </p:cNvPr>
          <p:cNvSpPr txBox="1"/>
          <p:nvPr/>
        </p:nvSpPr>
        <p:spPr>
          <a:xfrm>
            <a:off x="3009900" y="1914444"/>
            <a:ext cx="202997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Treatment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Wx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32E88FD4-BE26-4BAD-820A-046E9ADA3757}"/>
              </a:ext>
            </a:extLst>
          </p:cNvPr>
          <p:cNvSpPr txBox="1"/>
          <p:nvPr/>
        </p:nvSpPr>
        <p:spPr>
          <a:xfrm>
            <a:off x="1435978" y="2080246"/>
            <a:ext cx="138805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Survey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0AF961DE-B54C-4B2E-A396-2FEF61EF26EC}"/>
              </a:ext>
            </a:extLst>
          </p:cNvPr>
          <p:cNvSpPr txBox="1"/>
          <p:nvPr/>
        </p:nvSpPr>
        <p:spPr>
          <a:xfrm>
            <a:off x="5292990" y="2029753"/>
            <a:ext cx="138805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Survey</a:t>
            </a:r>
          </a:p>
        </p:txBody>
      </p:sp>
      <p:sp>
        <p:nvSpPr>
          <p:cNvPr id="175" name="Right Brace 174">
            <a:extLst>
              <a:ext uri="{FF2B5EF4-FFF2-40B4-BE49-F238E27FC236}">
                <a16:creationId xmlns:a16="http://schemas.microsoft.com/office/drawing/2014/main" id="{2ED50BAB-88B8-4223-A077-38C1DE22B593}"/>
              </a:ext>
            </a:extLst>
          </p:cNvPr>
          <p:cNvSpPr/>
          <p:nvPr/>
        </p:nvSpPr>
        <p:spPr>
          <a:xfrm rot="5400000" flipV="1">
            <a:off x="1749425" y="1937378"/>
            <a:ext cx="209550" cy="3141663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385023C-DEDA-49EF-9745-C5C7A651755A}"/>
              </a:ext>
            </a:extLst>
          </p:cNvPr>
          <p:cNvSpPr txBox="1"/>
          <p:nvPr/>
        </p:nvSpPr>
        <p:spPr>
          <a:xfrm>
            <a:off x="153107" y="3854581"/>
            <a:ext cx="1471615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Comp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Wx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8779693-3789-4B1F-BF40-EBC7E64EB901}"/>
              </a:ext>
            </a:extLst>
          </p:cNvPr>
          <p:cNvSpPr txBox="1"/>
          <p:nvPr/>
        </p:nvSpPr>
        <p:spPr>
          <a:xfrm>
            <a:off x="2513488" y="3776311"/>
            <a:ext cx="1429789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Survey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061BBFC-D92F-4F3C-87D7-34DBE565E2C6}"/>
              </a:ext>
            </a:extLst>
          </p:cNvPr>
          <p:cNvSpPr txBox="1"/>
          <p:nvPr/>
        </p:nvSpPr>
        <p:spPr>
          <a:xfrm>
            <a:off x="5165725" y="3915880"/>
            <a:ext cx="144303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Survey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03946129-CA30-4D32-8DB0-EA6A63D72C31}"/>
              </a:ext>
            </a:extLst>
          </p:cNvPr>
          <p:cNvSpPr txBox="1"/>
          <p:nvPr/>
        </p:nvSpPr>
        <p:spPr>
          <a:xfrm>
            <a:off x="2402115" y="1959041"/>
            <a:ext cx="5180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FB757EDD-EADD-48C8-8F35-C1B3A1ECB820}"/>
              </a:ext>
            </a:extLst>
          </p:cNvPr>
          <p:cNvSpPr txBox="1"/>
          <p:nvPr/>
        </p:nvSpPr>
        <p:spPr>
          <a:xfrm>
            <a:off x="6248082" y="1886235"/>
            <a:ext cx="4924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95959DB2-CB38-4974-B21A-82BBDA3C0248}"/>
              </a:ext>
            </a:extLst>
          </p:cNvPr>
          <p:cNvSpPr txBox="1"/>
          <p:nvPr/>
        </p:nvSpPr>
        <p:spPr>
          <a:xfrm>
            <a:off x="7669773" y="1606753"/>
            <a:ext cx="86433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B-A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4C10619D-BCB2-4391-AE58-BA468623E759}"/>
              </a:ext>
            </a:extLst>
          </p:cNvPr>
          <p:cNvSpPr txBox="1"/>
          <p:nvPr/>
        </p:nvSpPr>
        <p:spPr>
          <a:xfrm>
            <a:off x="7052453" y="2279490"/>
            <a:ext cx="201358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Gross Change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799DB4EB-1B3A-4EB4-87E2-79D71B6DB269}"/>
              </a:ext>
            </a:extLst>
          </p:cNvPr>
          <p:cNvSpPr txBox="1"/>
          <p:nvPr/>
        </p:nvSpPr>
        <p:spPr>
          <a:xfrm>
            <a:off x="3473116" y="3636303"/>
            <a:ext cx="5180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12349F05-AC3F-4E0C-B9D8-AA197D8462D2}"/>
              </a:ext>
            </a:extLst>
          </p:cNvPr>
          <p:cNvSpPr txBox="1"/>
          <p:nvPr/>
        </p:nvSpPr>
        <p:spPr>
          <a:xfrm>
            <a:off x="6110497" y="3776311"/>
            <a:ext cx="5180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233AFAD6-A405-4884-9DAA-6DB2675B8DF7}"/>
              </a:ext>
            </a:extLst>
          </p:cNvPr>
          <p:cNvSpPr txBox="1"/>
          <p:nvPr/>
        </p:nvSpPr>
        <p:spPr>
          <a:xfrm>
            <a:off x="7427558" y="3460422"/>
            <a:ext cx="86113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D-C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E450B8ED-0C49-40B9-BE4A-89C5A0F8A8F2}"/>
              </a:ext>
            </a:extLst>
          </p:cNvPr>
          <p:cNvSpPr txBox="1"/>
          <p:nvPr/>
        </p:nvSpPr>
        <p:spPr>
          <a:xfrm>
            <a:off x="6906155" y="4128163"/>
            <a:ext cx="205089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Comp Change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7A448142-2051-4192-8496-80972BFE13D3}"/>
              </a:ext>
            </a:extLst>
          </p:cNvPr>
          <p:cNvSpPr txBox="1"/>
          <p:nvPr/>
        </p:nvSpPr>
        <p:spPr>
          <a:xfrm>
            <a:off x="3524431" y="5598033"/>
            <a:ext cx="86433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B-A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A4C420E-6C3B-488B-B0FC-43375257E246}"/>
              </a:ext>
            </a:extLst>
          </p:cNvPr>
          <p:cNvSpPr txBox="1"/>
          <p:nvPr/>
        </p:nvSpPr>
        <p:spPr>
          <a:xfrm>
            <a:off x="439466" y="5537640"/>
            <a:ext cx="188436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Net Change</a:t>
            </a:r>
          </a:p>
        </p:txBody>
      </p:sp>
      <p:sp>
        <p:nvSpPr>
          <p:cNvPr id="189" name="Equal 72">
            <a:extLst>
              <a:ext uri="{FF2B5EF4-FFF2-40B4-BE49-F238E27FC236}">
                <a16:creationId xmlns:a16="http://schemas.microsoft.com/office/drawing/2014/main" id="{A47D2162-075D-4F4E-9EC1-E704FA2A1670}"/>
              </a:ext>
            </a:extLst>
          </p:cNvPr>
          <p:cNvSpPr/>
          <p:nvPr/>
        </p:nvSpPr>
        <p:spPr>
          <a:xfrm>
            <a:off x="2333033" y="5582749"/>
            <a:ext cx="895350" cy="352425"/>
          </a:xfrm>
          <a:prstGeom prst="mathEqua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0" name="Minus 73">
            <a:extLst>
              <a:ext uri="{FF2B5EF4-FFF2-40B4-BE49-F238E27FC236}">
                <a16:creationId xmlns:a16="http://schemas.microsoft.com/office/drawing/2014/main" id="{A0FEA549-AD60-46A5-A871-921E801D50F8}"/>
              </a:ext>
            </a:extLst>
          </p:cNvPr>
          <p:cNvSpPr/>
          <p:nvPr/>
        </p:nvSpPr>
        <p:spPr>
          <a:xfrm>
            <a:off x="4942264" y="5444277"/>
            <a:ext cx="919163" cy="595313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C1996A77-EFB2-4E2C-BBFD-33237A2273B6}"/>
              </a:ext>
            </a:extLst>
          </p:cNvPr>
          <p:cNvSpPr txBox="1"/>
          <p:nvPr/>
        </p:nvSpPr>
        <p:spPr>
          <a:xfrm>
            <a:off x="6644768" y="5598033"/>
            <a:ext cx="86113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D-C</a:t>
            </a:r>
          </a:p>
        </p:txBody>
      </p:sp>
      <p:sp>
        <p:nvSpPr>
          <p:cNvPr id="193" name="Right Brace 192">
            <a:extLst>
              <a:ext uri="{FF2B5EF4-FFF2-40B4-BE49-F238E27FC236}">
                <a16:creationId xmlns:a16="http://schemas.microsoft.com/office/drawing/2014/main" id="{0CB405EA-0A94-4D44-B0A1-2A88455C6CF1}"/>
              </a:ext>
            </a:extLst>
          </p:cNvPr>
          <p:cNvSpPr/>
          <p:nvPr/>
        </p:nvSpPr>
        <p:spPr>
          <a:xfrm rot="5400000" flipV="1">
            <a:off x="5159956" y="1977222"/>
            <a:ext cx="209550" cy="3141662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5CB01E37-EE40-4E95-B3FD-0200826A832E}"/>
              </a:ext>
            </a:extLst>
          </p:cNvPr>
          <p:cNvSpPr txBox="1"/>
          <p:nvPr/>
        </p:nvSpPr>
        <p:spPr>
          <a:xfrm>
            <a:off x="3242134" y="5223628"/>
            <a:ext cx="1660707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Gross Change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28C8977F-E255-45DB-9F40-482CC760DD74}"/>
              </a:ext>
            </a:extLst>
          </p:cNvPr>
          <p:cNvSpPr txBox="1"/>
          <p:nvPr/>
        </p:nvSpPr>
        <p:spPr>
          <a:xfrm>
            <a:off x="5707320" y="5214224"/>
            <a:ext cx="2970630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Comparison Group Change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E7BE74E-7185-49F2-9BE5-D1A478F966F6}"/>
              </a:ext>
            </a:extLst>
          </p:cNvPr>
          <p:cNvCxnSpPr>
            <a:cxnSpLocks/>
          </p:cNvCxnSpPr>
          <p:nvPr/>
        </p:nvCxnSpPr>
        <p:spPr>
          <a:xfrm>
            <a:off x="2808508" y="2432700"/>
            <a:ext cx="590877" cy="7585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D292321-59E8-4A63-AE78-9D7F3112C470}"/>
              </a:ext>
            </a:extLst>
          </p:cNvPr>
          <p:cNvCxnSpPr>
            <a:cxnSpLocks/>
          </p:cNvCxnSpPr>
          <p:nvPr/>
        </p:nvCxnSpPr>
        <p:spPr>
          <a:xfrm>
            <a:off x="6394381" y="2480356"/>
            <a:ext cx="511773" cy="7168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1" name="Diamond 80">
            <a:extLst>
              <a:ext uri="{FF2B5EF4-FFF2-40B4-BE49-F238E27FC236}">
                <a16:creationId xmlns:a16="http://schemas.microsoft.com/office/drawing/2014/main" id="{AB904DC9-40AA-42FD-8F28-F893E057B3E1}"/>
              </a:ext>
            </a:extLst>
          </p:cNvPr>
          <p:cNvSpPr/>
          <p:nvPr/>
        </p:nvSpPr>
        <p:spPr>
          <a:xfrm>
            <a:off x="101627" y="2864672"/>
            <a:ext cx="137518" cy="614362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0D2797AA-5FC8-4187-9D56-1F2BE157531C}"/>
              </a:ext>
            </a:extLst>
          </p:cNvPr>
          <p:cNvCxnSpPr>
            <a:cxnSpLocks/>
          </p:cNvCxnSpPr>
          <p:nvPr/>
        </p:nvCxnSpPr>
        <p:spPr>
          <a:xfrm flipV="1">
            <a:off x="2555683" y="3240108"/>
            <a:ext cx="853166" cy="5707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6" name="Down Arrow 79">
            <a:extLst>
              <a:ext uri="{FF2B5EF4-FFF2-40B4-BE49-F238E27FC236}">
                <a16:creationId xmlns:a16="http://schemas.microsoft.com/office/drawing/2014/main" id="{8B8F17FB-45CF-4877-9E30-92DF7E62E038}"/>
              </a:ext>
            </a:extLst>
          </p:cNvPr>
          <p:cNvSpPr/>
          <p:nvPr/>
        </p:nvSpPr>
        <p:spPr>
          <a:xfrm flipV="1">
            <a:off x="34256" y="3533709"/>
            <a:ext cx="265113" cy="3723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B7E1B1B3-BA21-425C-A823-2BE8978EADA1}"/>
              </a:ext>
            </a:extLst>
          </p:cNvPr>
          <p:cNvCxnSpPr>
            <a:cxnSpLocks/>
          </p:cNvCxnSpPr>
          <p:nvPr/>
        </p:nvCxnSpPr>
        <p:spPr>
          <a:xfrm flipV="1">
            <a:off x="6055857" y="3267949"/>
            <a:ext cx="853166" cy="5707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113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52400"/>
            <a:ext cx="233172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29" y="-37968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National WAP Example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21</a:t>
            </a:fld>
            <a:endParaRPr lang="en-US" altLang="en-US" sz="100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037AF2C-F893-48F7-BFAD-B57391BC2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550731"/>
              </p:ext>
            </p:extLst>
          </p:nvPr>
        </p:nvGraphicFramePr>
        <p:xfrm>
          <a:off x="262678" y="1447800"/>
          <a:ext cx="8652722" cy="47068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7567">
                  <a:extLst>
                    <a:ext uri="{9D8B030D-6E8A-4147-A177-3AD203B41FA5}">
                      <a16:colId xmlns:a16="http://schemas.microsoft.com/office/drawing/2014/main" val="3129096063"/>
                    </a:ext>
                  </a:extLst>
                </a:gridCol>
                <a:gridCol w="871647">
                  <a:extLst>
                    <a:ext uri="{9D8B030D-6E8A-4147-A177-3AD203B41FA5}">
                      <a16:colId xmlns:a16="http://schemas.microsoft.com/office/drawing/2014/main" val="3779148472"/>
                    </a:ext>
                  </a:extLst>
                </a:gridCol>
                <a:gridCol w="1016588">
                  <a:extLst>
                    <a:ext uri="{9D8B030D-6E8A-4147-A177-3AD203B41FA5}">
                      <a16:colId xmlns:a16="http://schemas.microsoft.com/office/drawing/2014/main" val="3265636685"/>
                    </a:ext>
                  </a:extLst>
                </a:gridCol>
                <a:gridCol w="767070">
                  <a:extLst>
                    <a:ext uri="{9D8B030D-6E8A-4147-A177-3AD203B41FA5}">
                      <a16:colId xmlns:a16="http://schemas.microsoft.com/office/drawing/2014/main" val="754425453"/>
                    </a:ext>
                  </a:extLst>
                </a:gridCol>
                <a:gridCol w="555701">
                  <a:extLst>
                    <a:ext uri="{9D8B030D-6E8A-4147-A177-3AD203B41FA5}">
                      <a16:colId xmlns:a16="http://schemas.microsoft.com/office/drawing/2014/main" val="205843049"/>
                    </a:ext>
                  </a:extLst>
                </a:gridCol>
                <a:gridCol w="679284">
                  <a:extLst>
                    <a:ext uri="{9D8B030D-6E8A-4147-A177-3AD203B41FA5}">
                      <a16:colId xmlns:a16="http://schemas.microsoft.com/office/drawing/2014/main" val="3446682774"/>
                    </a:ext>
                  </a:extLst>
                </a:gridCol>
                <a:gridCol w="679284">
                  <a:extLst>
                    <a:ext uri="{9D8B030D-6E8A-4147-A177-3AD203B41FA5}">
                      <a16:colId xmlns:a16="http://schemas.microsoft.com/office/drawing/2014/main" val="2582043328"/>
                    </a:ext>
                  </a:extLst>
                </a:gridCol>
                <a:gridCol w="805581">
                  <a:extLst>
                    <a:ext uri="{9D8B030D-6E8A-4147-A177-3AD203B41FA5}">
                      <a16:colId xmlns:a16="http://schemas.microsoft.com/office/drawing/2014/main" val="2301336289"/>
                    </a:ext>
                  </a:extLst>
                </a:gridCol>
              </a:tblGrid>
              <a:tr h="200717">
                <a:tc rowSpan="2"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273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Treatment Group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73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Comparison Group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730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Net Change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4560499"/>
                  </a:ext>
                </a:extLst>
              </a:tr>
              <a:tr h="3222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73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Change</a:t>
                      </a:r>
                    </a:p>
                  </a:txBody>
                  <a:tcPr marL="8440" marR="844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73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73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Change</a:t>
                      </a:r>
                    </a:p>
                  </a:txBody>
                  <a:tcPr marL="8440" marR="844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198869"/>
                  </a:ext>
                </a:extLst>
              </a:tr>
              <a:tr h="199728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AFFORDABILITY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97712306"/>
                  </a:ext>
                </a:extLst>
              </a:tr>
              <a:tr h="230081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Very hard or hard to pay energy bills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76%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49%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-26%***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58%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52%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-6%**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-20%***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1702270245"/>
                  </a:ext>
                </a:extLst>
              </a:tr>
              <a:tr h="199728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BILL PAYMENT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453520439"/>
                  </a:ext>
                </a:extLst>
              </a:tr>
              <a:tr h="196950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Fuel ran out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-4%***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-3%*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1756480953"/>
                  </a:ext>
                </a:extLst>
              </a:tr>
              <a:tr h="199728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PESTS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2624259819"/>
                  </a:ext>
                </a:extLst>
              </a:tr>
              <a:tr h="393899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Extremely/very infested w/roaches, spiders, other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-3%**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0%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-3%**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3481048718"/>
                  </a:ext>
                </a:extLst>
              </a:tr>
              <a:tr h="190486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Somewhat infested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-7%***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3%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-10%***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1701107946"/>
                  </a:ext>
                </a:extLst>
              </a:tr>
              <a:tr h="199728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MOISTURE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2242375793"/>
                  </a:ext>
                </a:extLst>
              </a:tr>
              <a:tr h="226866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Mildew odor or musty smell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-8%***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-10%***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2787524738"/>
                  </a:ext>
                </a:extLst>
              </a:tr>
              <a:tr h="199728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Sometimes observed standing water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-6%***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-5%**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3079677111"/>
                  </a:ext>
                </a:extLst>
              </a:tr>
              <a:tr h="199728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NOISE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3069742939"/>
                  </a:ext>
                </a:extLst>
              </a:tr>
              <a:tr h="235749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 great deal of noise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-12%***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0%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-12%***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1222708859"/>
                  </a:ext>
                </a:extLst>
              </a:tr>
              <a:tr h="199728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DRAFTINESS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3746410355"/>
                  </a:ext>
                </a:extLst>
              </a:tr>
              <a:tr h="199728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Drafty all the time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12%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-10%***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3%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-1%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-9%***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2442230823"/>
                  </a:ext>
                </a:extLst>
              </a:tr>
              <a:tr h="235749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Drafty most of the time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-12%***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-2%**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-10%***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2097082450"/>
                  </a:ext>
                </a:extLst>
              </a:tr>
              <a:tr h="214855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INDOOR WINTER TEMPERATURE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1868632596"/>
                  </a:ext>
                </a:extLst>
              </a:tr>
              <a:tr h="214855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Very Cold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-4%***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-2%**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-3%*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2881050007"/>
                  </a:ext>
                </a:extLst>
              </a:tr>
              <a:tr h="231718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Cold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33%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-19%***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-17%***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1085536266"/>
                  </a:ext>
                </a:extLst>
              </a:tr>
              <a:tr h="214855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Comfortable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58%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82%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23%***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79%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83%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20%***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240036178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7F8952C-EEC7-4366-B4EE-FFE88C640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" y="633783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Statistical significance at the ***99 percent, **95 percent, and *90 percent levels.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77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52400"/>
            <a:ext cx="233172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29" y="-37968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National WAP Example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22</a:t>
            </a:fld>
            <a:endParaRPr lang="en-US" altLang="en-US" sz="100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7F8952C-EEC7-4366-B4EE-FFE88C640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29" y="62076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Statistical significance at the ***99 percent, **95 percent, and *90 percent levels.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9752060E-CF4A-4EEB-A974-88C82FF39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470631"/>
              </p:ext>
            </p:extLst>
          </p:nvPr>
        </p:nvGraphicFramePr>
        <p:xfrm>
          <a:off x="204488" y="1636303"/>
          <a:ext cx="8618837" cy="44649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2175">
                  <a:extLst>
                    <a:ext uri="{9D8B030D-6E8A-4147-A177-3AD203B41FA5}">
                      <a16:colId xmlns:a16="http://schemas.microsoft.com/office/drawing/2014/main" val="312909606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79148472"/>
                    </a:ext>
                  </a:extLst>
                </a:gridCol>
                <a:gridCol w="654470">
                  <a:extLst>
                    <a:ext uri="{9D8B030D-6E8A-4147-A177-3AD203B41FA5}">
                      <a16:colId xmlns:a16="http://schemas.microsoft.com/office/drawing/2014/main" val="3265636685"/>
                    </a:ext>
                  </a:extLst>
                </a:gridCol>
                <a:gridCol w="945730">
                  <a:extLst>
                    <a:ext uri="{9D8B030D-6E8A-4147-A177-3AD203B41FA5}">
                      <a16:colId xmlns:a16="http://schemas.microsoft.com/office/drawing/2014/main" val="754425453"/>
                    </a:ext>
                  </a:extLst>
                </a:gridCol>
                <a:gridCol w="674261">
                  <a:extLst>
                    <a:ext uri="{9D8B030D-6E8A-4147-A177-3AD203B41FA5}">
                      <a16:colId xmlns:a16="http://schemas.microsoft.com/office/drawing/2014/main" val="205843049"/>
                    </a:ext>
                  </a:extLst>
                </a:gridCol>
                <a:gridCol w="684526">
                  <a:extLst>
                    <a:ext uri="{9D8B030D-6E8A-4147-A177-3AD203B41FA5}">
                      <a16:colId xmlns:a16="http://schemas.microsoft.com/office/drawing/2014/main" val="3446682774"/>
                    </a:ext>
                  </a:extLst>
                </a:gridCol>
                <a:gridCol w="684526">
                  <a:extLst>
                    <a:ext uri="{9D8B030D-6E8A-4147-A177-3AD203B41FA5}">
                      <a16:colId xmlns:a16="http://schemas.microsoft.com/office/drawing/2014/main" val="2582043328"/>
                    </a:ext>
                  </a:extLst>
                </a:gridCol>
                <a:gridCol w="711149">
                  <a:extLst>
                    <a:ext uri="{9D8B030D-6E8A-4147-A177-3AD203B41FA5}">
                      <a16:colId xmlns:a16="http://schemas.microsoft.com/office/drawing/2014/main" val="2301336289"/>
                    </a:ext>
                  </a:extLst>
                </a:gridCol>
              </a:tblGrid>
              <a:tr h="216343">
                <a:tc rowSpan="2"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273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Treatment Group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73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Comparison Group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73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Net Change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4560499"/>
                  </a:ext>
                </a:extLst>
              </a:tr>
              <a:tr h="3197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73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Change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73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730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Change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198869"/>
                  </a:ext>
                </a:extLst>
              </a:tr>
              <a:tr h="216343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INDOOR SUMMER TEMPERATURE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63430664"/>
                  </a:ext>
                </a:extLst>
              </a:tr>
              <a:tr h="216343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Comfortable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57%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13%***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72%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74%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12%***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133941432"/>
                  </a:ext>
                </a:extLst>
              </a:tr>
              <a:tr h="216343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Very hot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-8%***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-8%***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994586183"/>
                  </a:ext>
                </a:extLst>
              </a:tr>
              <a:tr h="216343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UNSAFE/UNHEALTHY INDOOR TEMP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2065230246"/>
                  </a:ext>
                </a:extLst>
              </a:tr>
              <a:tr h="216343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Some months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-4%***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3%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-6%***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570203300"/>
                  </a:ext>
                </a:extLst>
              </a:tr>
              <a:tr h="216343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1-2 months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-5%***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-5%***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3207144109"/>
                  </a:ext>
                </a:extLst>
              </a:tr>
              <a:tr h="216343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Never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81%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93%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12%***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91%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91%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12%***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2165444251"/>
                  </a:ext>
                </a:extLst>
              </a:tr>
              <a:tr h="235554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MEDICAL CARE ACCESS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2299231394"/>
                  </a:ext>
                </a:extLst>
              </a:tr>
              <a:tr h="216343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Could not afford to see doctor with coverage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-8%***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15%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-2%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-7%**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3353302057"/>
                  </a:ext>
                </a:extLst>
              </a:tr>
              <a:tr h="357364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Could not afford prescription with Rx coverage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-6%***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17%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0%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-7%**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770553318"/>
                  </a:ext>
                </a:extLst>
              </a:tr>
              <a:tr h="357364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Could not afford prescription without Rx coverage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-2%**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1%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-3%**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1842830280"/>
                  </a:ext>
                </a:extLst>
              </a:tr>
              <a:tr h="216343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DAYS OF POOR PHYSICAL HEALTH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466994848"/>
                  </a:ext>
                </a:extLst>
              </a:tr>
              <a:tr h="216343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All 30 days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-5%**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-8%**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869947220"/>
                  </a:ext>
                </a:extLst>
              </a:tr>
              <a:tr h="216343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HOME SAFETY DEVICES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1573572919"/>
                  </a:ext>
                </a:extLst>
              </a:tr>
              <a:tr h="216343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Has working smoke detectors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97%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7%***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97%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96%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8%***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2672362586"/>
                  </a:ext>
                </a:extLst>
              </a:tr>
              <a:tr h="216343">
                <a:tc>
                  <a:txBody>
                    <a:bodyPr/>
                    <a:lstStyle/>
                    <a:p>
                      <a:pPr marL="273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Has working carbon monoxide monitors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44%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80%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36%***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76%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73%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-4%*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40%***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0" marR="8440" marT="0" marB="0" anchor="ctr"/>
                </a:tc>
                <a:extLst>
                  <a:ext uri="{0D108BD9-81ED-4DB2-BD59-A6C34878D82A}">
                    <a16:rowId xmlns:a16="http://schemas.microsoft.com/office/drawing/2014/main" val="3100013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785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52400"/>
            <a:ext cx="233172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154" y="104775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Valuation of Benefits</a:t>
            </a:r>
            <a:b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Participant Surveys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EA2FBF-4455-4C37-926C-B5DDC60DE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15" y="1265238"/>
            <a:ext cx="8585448" cy="4114800"/>
          </a:xfrm>
        </p:spPr>
        <p:txBody>
          <a:bodyPr/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Ask participant to…</a:t>
            </a:r>
          </a:p>
          <a:p>
            <a:pPr lvl="1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Estimate monetary value of benefit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Have you noticed a change in your home comfort in the </a:t>
            </a:r>
            <a:r>
              <a:rPr lang="en-US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winter</a:t>
            </a:r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since the energy efficiency work? Is the home now much more comfortable, somewhat more comfortable, no change, somewhat less comfortable, or much less comfortable?</a:t>
            </a: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What is that dollar value from the change in winter comfort?</a:t>
            </a: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Value benefit compared to energy benefit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Think about the positive or negative value you experienced from this change in winter comfort — would you say it is more value, less value, or the same value to you as any possible energy savings you may have received from the program?</a:t>
            </a: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How does the dollar value from the change in winter comfort compare to the energy savings — 10% of energy savings, 20%, 30%, etc.? </a:t>
            </a: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For example, if it was half as valuable you would choose 50%, if it was just as valuable you would choose 100%.</a:t>
            </a:r>
          </a:p>
          <a:p>
            <a:pPr lvl="2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2"/>
            <a:endParaRPr lang="en-US" dirty="0"/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23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2117793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602538B-AE23-4769-83E6-7671AD6E5F2C}"/>
              </a:ext>
            </a:extLst>
          </p:cNvPr>
          <p:cNvSpPr/>
          <p:nvPr/>
        </p:nvSpPr>
        <p:spPr>
          <a:xfrm>
            <a:off x="7462612" y="1660451"/>
            <a:ext cx="1404937" cy="13826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3" name="Diagram 62">
            <a:extLst>
              <a:ext uri="{FF2B5EF4-FFF2-40B4-BE49-F238E27FC236}">
                <a16:creationId xmlns:a16="http://schemas.microsoft.com/office/drawing/2014/main" id="{87A4C61E-A3FD-4142-AD6A-2EFC1765E27B}"/>
              </a:ext>
            </a:extLst>
          </p:cNvPr>
          <p:cNvGraphicFramePr/>
          <p:nvPr/>
        </p:nvGraphicFramePr>
        <p:xfrm>
          <a:off x="7318303" y="1551240"/>
          <a:ext cx="1911494" cy="1582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24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Rectangle 44">
            <a:extLst>
              <a:ext uri="{FF2B5EF4-FFF2-40B4-BE49-F238E27FC236}">
                <a16:creationId xmlns:a16="http://schemas.microsoft.com/office/drawing/2014/main" id="{53CE5187-53DC-443C-90BD-E602728A2A36}"/>
              </a:ext>
            </a:extLst>
          </p:cNvPr>
          <p:cNvSpPr txBox="1">
            <a:spLocks noChangeArrowheads="1"/>
          </p:cNvSpPr>
          <p:nvPr/>
        </p:nvSpPr>
        <p:spPr>
          <a:xfrm>
            <a:off x="28904" y="14539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B3DB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Participant Surveys</a:t>
            </a:r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71BD3A36-D586-4F18-93B3-D31DFD0CA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32" y="0"/>
            <a:ext cx="5896701" cy="1143000"/>
          </a:xfrm>
        </p:spPr>
        <p:txBody>
          <a:bodyPr>
            <a:noAutofit/>
          </a:bodyPr>
          <a:lstStyle/>
          <a:p>
            <a:pPr algn="l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Participant Surveys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77EAFEE-F8F6-45B1-A58A-8E2114798F8C}"/>
              </a:ext>
            </a:extLst>
          </p:cNvPr>
          <p:cNvGraphicFramePr/>
          <p:nvPr/>
        </p:nvGraphicFramePr>
        <p:xfrm>
          <a:off x="817418" y="743448"/>
          <a:ext cx="7688263" cy="5089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6C075D1-A167-474C-8D89-D4E33DB71B48}"/>
              </a:ext>
            </a:extLst>
          </p:cNvPr>
          <p:cNvGrpSpPr/>
          <p:nvPr/>
        </p:nvGrpSpPr>
        <p:grpSpPr>
          <a:xfrm>
            <a:off x="140803" y="1365536"/>
            <a:ext cx="6417760" cy="2829206"/>
            <a:chOff x="140803" y="1365536"/>
            <a:chExt cx="6417760" cy="2829206"/>
          </a:xfrm>
        </p:grpSpPr>
        <p:sp>
          <p:nvSpPr>
            <p:cNvPr id="6" name="Rectangle: Rounded Corners 5" descr="Group of people with solid fill">
              <a:extLst>
                <a:ext uri="{FF2B5EF4-FFF2-40B4-BE49-F238E27FC236}">
                  <a16:creationId xmlns:a16="http://schemas.microsoft.com/office/drawing/2014/main" id="{B13AA4B3-AA05-48D4-B817-C50CFECEAA49}"/>
                </a:ext>
              </a:extLst>
            </p:cNvPr>
            <p:cNvSpPr/>
            <p:nvPr/>
          </p:nvSpPr>
          <p:spPr>
            <a:xfrm>
              <a:off x="140803" y="1365536"/>
              <a:ext cx="1572922" cy="1572922"/>
            </a:xfrm>
            <a:prstGeom prst="roundRect">
              <a:avLst>
                <a:gd name="adj" fmla="val 10000"/>
              </a:avLst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1BA7723-E1EB-4E64-8E16-5113394D44D7}"/>
                </a:ext>
              </a:extLst>
            </p:cNvPr>
            <p:cNvSpPr/>
            <p:nvPr/>
          </p:nvSpPr>
          <p:spPr>
            <a:xfrm>
              <a:off x="393340" y="2670747"/>
              <a:ext cx="1572922" cy="1523995"/>
            </a:xfrm>
            <a:custGeom>
              <a:avLst/>
              <a:gdLst>
                <a:gd name="connsiteX0" fmla="*/ 0 w 1572922"/>
                <a:gd name="connsiteY0" fmla="*/ 157292 h 1572922"/>
                <a:gd name="connsiteX1" fmla="*/ 157292 w 1572922"/>
                <a:gd name="connsiteY1" fmla="*/ 0 h 1572922"/>
                <a:gd name="connsiteX2" fmla="*/ 1415630 w 1572922"/>
                <a:gd name="connsiteY2" fmla="*/ 0 h 1572922"/>
                <a:gd name="connsiteX3" fmla="*/ 1572922 w 1572922"/>
                <a:gd name="connsiteY3" fmla="*/ 157292 h 1572922"/>
                <a:gd name="connsiteX4" fmla="*/ 1572922 w 1572922"/>
                <a:gd name="connsiteY4" fmla="*/ 1415630 h 1572922"/>
                <a:gd name="connsiteX5" fmla="*/ 1415630 w 1572922"/>
                <a:gd name="connsiteY5" fmla="*/ 1572922 h 1572922"/>
                <a:gd name="connsiteX6" fmla="*/ 157292 w 1572922"/>
                <a:gd name="connsiteY6" fmla="*/ 1572922 h 1572922"/>
                <a:gd name="connsiteX7" fmla="*/ 0 w 1572922"/>
                <a:gd name="connsiteY7" fmla="*/ 1415630 h 1572922"/>
                <a:gd name="connsiteX8" fmla="*/ 0 w 1572922"/>
                <a:gd name="connsiteY8" fmla="*/ 157292 h 157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922" h="1572922">
                  <a:moveTo>
                    <a:pt x="0" y="157292"/>
                  </a:moveTo>
                  <a:cubicBezTo>
                    <a:pt x="0" y="70422"/>
                    <a:pt x="70422" y="0"/>
                    <a:pt x="157292" y="0"/>
                  </a:cubicBezTo>
                  <a:lnTo>
                    <a:pt x="1415630" y="0"/>
                  </a:lnTo>
                  <a:cubicBezTo>
                    <a:pt x="1502500" y="0"/>
                    <a:pt x="1572922" y="70422"/>
                    <a:pt x="1572922" y="157292"/>
                  </a:cubicBezTo>
                  <a:lnTo>
                    <a:pt x="1572922" y="1415630"/>
                  </a:lnTo>
                  <a:cubicBezTo>
                    <a:pt x="1572922" y="1502500"/>
                    <a:pt x="1502500" y="1572922"/>
                    <a:pt x="1415630" y="1572922"/>
                  </a:cubicBezTo>
                  <a:lnTo>
                    <a:pt x="157292" y="1572922"/>
                  </a:lnTo>
                  <a:cubicBezTo>
                    <a:pt x="70422" y="1572922"/>
                    <a:pt x="0" y="1502500"/>
                    <a:pt x="0" y="1415630"/>
                  </a:cubicBezTo>
                  <a:lnTo>
                    <a:pt x="0" y="15729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509" tIns="137509" rIns="137509" bIns="137509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Select Survey Sample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6827DCE-DBFD-4DA7-9897-B88EFB4A65ED}"/>
                </a:ext>
              </a:extLst>
            </p:cNvPr>
            <p:cNvSpPr/>
            <p:nvPr/>
          </p:nvSpPr>
          <p:spPr>
            <a:xfrm rot="87191">
              <a:off x="2026863" y="1994890"/>
              <a:ext cx="313288" cy="377951"/>
            </a:xfrm>
            <a:custGeom>
              <a:avLst/>
              <a:gdLst>
                <a:gd name="connsiteX0" fmla="*/ 0 w 313288"/>
                <a:gd name="connsiteY0" fmla="*/ 75590 h 377951"/>
                <a:gd name="connsiteX1" fmla="*/ 156644 w 313288"/>
                <a:gd name="connsiteY1" fmla="*/ 75590 h 377951"/>
                <a:gd name="connsiteX2" fmla="*/ 156644 w 313288"/>
                <a:gd name="connsiteY2" fmla="*/ 0 h 377951"/>
                <a:gd name="connsiteX3" fmla="*/ 313288 w 313288"/>
                <a:gd name="connsiteY3" fmla="*/ 188976 h 377951"/>
                <a:gd name="connsiteX4" fmla="*/ 156644 w 313288"/>
                <a:gd name="connsiteY4" fmla="*/ 377951 h 377951"/>
                <a:gd name="connsiteX5" fmla="*/ 156644 w 313288"/>
                <a:gd name="connsiteY5" fmla="*/ 302361 h 377951"/>
                <a:gd name="connsiteX6" fmla="*/ 0 w 313288"/>
                <a:gd name="connsiteY6" fmla="*/ 302361 h 377951"/>
                <a:gd name="connsiteX7" fmla="*/ 0 w 313288"/>
                <a:gd name="connsiteY7" fmla="*/ 75590 h 37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3288" h="377951">
                  <a:moveTo>
                    <a:pt x="0" y="75590"/>
                  </a:moveTo>
                  <a:lnTo>
                    <a:pt x="156644" y="75590"/>
                  </a:lnTo>
                  <a:lnTo>
                    <a:pt x="156644" y="0"/>
                  </a:lnTo>
                  <a:lnTo>
                    <a:pt x="313288" y="188976"/>
                  </a:lnTo>
                  <a:lnTo>
                    <a:pt x="156644" y="377951"/>
                  </a:lnTo>
                  <a:lnTo>
                    <a:pt x="156644" y="302361"/>
                  </a:lnTo>
                  <a:lnTo>
                    <a:pt x="0" y="302361"/>
                  </a:lnTo>
                  <a:lnTo>
                    <a:pt x="0" y="75590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75589" rIns="93986" bIns="7559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/>
            </a:p>
          </p:txBody>
        </p:sp>
        <p:sp>
          <p:nvSpPr>
            <p:cNvPr id="9" name="Rectangle: Rounded Corners 8" descr="Envelope">
              <a:extLst>
                <a:ext uri="{FF2B5EF4-FFF2-40B4-BE49-F238E27FC236}">
                  <a16:creationId xmlns:a16="http://schemas.microsoft.com/office/drawing/2014/main" id="{A0CB4B36-A706-4A4C-8C85-E2AA82E762AC}"/>
                </a:ext>
              </a:extLst>
            </p:cNvPr>
            <p:cNvSpPr/>
            <p:nvPr/>
          </p:nvSpPr>
          <p:spPr>
            <a:xfrm>
              <a:off x="2608548" y="1428138"/>
              <a:ext cx="1572922" cy="1572922"/>
            </a:xfrm>
            <a:prstGeom prst="roundRect">
              <a:avLst>
                <a:gd name="adj" fmla="val 10000"/>
              </a:avLst>
            </a:prstGeom>
            <a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38676A-1E99-4413-8F53-E6F833E7A193}"/>
                </a:ext>
              </a:extLst>
            </p:cNvPr>
            <p:cNvSpPr/>
            <p:nvPr/>
          </p:nvSpPr>
          <p:spPr>
            <a:xfrm>
              <a:off x="2672252" y="2681056"/>
              <a:ext cx="1572922" cy="1513686"/>
            </a:xfrm>
            <a:custGeom>
              <a:avLst/>
              <a:gdLst>
                <a:gd name="connsiteX0" fmla="*/ 0 w 1572922"/>
                <a:gd name="connsiteY0" fmla="*/ 157292 h 1572922"/>
                <a:gd name="connsiteX1" fmla="*/ 157292 w 1572922"/>
                <a:gd name="connsiteY1" fmla="*/ 0 h 1572922"/>
                <a:gd name="connsiteX2" fmla="*/ 1415630 w 1572922"/>
                <a:gd name="connsiteY2" fmla="*/ 0 h 1572922"/>
                <a:gd name="connsiteX3" fmla="*/ 1572922 w 1572922"/>
                <a:gd name="connsiteY3" fmla="*/ 157292 h 1572922"/>
                <a:gd name="connsiteX4" fmla="*/ 1572922 w 1572922"/>
                <a:gd name="connsiteY4" fmla="*/ 1415630 h 1572922"/>
                <a:gd name="connsiteX5" fmla="*/ 1415630 w 1572922"/>
                <a:gd name="connsiteY5" fmla="*/ 1572922 h 1572922"/>
                <a:gd name="connsiteX6" fmla="*/ 157292 w 1572922"/>
                <a:gd name="connsiteY6" fmla="*/ 1572922 h 1572922"/>
                <a:gd name="connsiteX7" fmla="*/ 0 w 1572922"/>
                <a:gd name="connsiteY7" fmla="*/ 1415630 h 1572922"/>
                <a:gd name="connsiteX8" fmla="*/ 0 w 1572922"/>
                <a:gd name="connsiteY8" fmla="*/ 157292 h 157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922" h="1572922">
                  <a:moveTo>
                    <a:pt x="0" y="157292"/>
                  </a:moveTo>
                  <a:cubicBezTo>
                    <a:pt x="0" y="70422"/>
                    <a:pt x="70422" y="0"/>
                    <a:pt x="157292" y="0"/>
                  </a:cubicBezTo>
                  <a:lnTo>
                    <a:pt x="1415630" y="0"/>
                  </a:lnTo>
                  <a:cubicBezTo>
                    <a:pt x="1502500" y="0"/>
                    <a:pt x="1572922" y="70422"/>
                    <a:pt x="1572922" y="157292"/>
                  </a:cubicBezTo>
                  <a:lnTo>
                    <a:pt x="1572922" y="1415630"/>
                  </a:lnTo>
                  <a:cubicBezTo>
                    <a:pt x="1572922" y="1502500"/>
                    <a:pt x="1502500" y="1572922"/>
                    <a:pt x="1415630" y="1572922"/>
                  </a:cubicBezTo>
                  <a:lnTo>
                    <a:pt x="157292" y="1572922"/>
                  </a:lnTo>
                  <a:cubicBezTo>
                    <a:pt x="70422" y="1572922"/>
                    <a:pt x="0" y="1502500"/>
                    <a:pt x="0" y="1415630"/>
                  </a:cubicBezTo>
                  <a:lnTo>
                    <a:pt x="0" y="15729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509" tIns="137509" rIns="137509" bIns="137509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Send Advance Letters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931739-1D5B-41E7-B699-21C72F5C8790}"/>
                </a:ext>
              </a:extLst>
            </p:cNvPr>
            <p:cNvSpPr/>
            <p:nvPr/>
          </p:nvSpPr>
          <p:spPr>
            <a:xfrm rot="43627">
              <a:off x="4462919" y="2040963"/>
              <a:ext cx="281482" cy="377951"/>
            </a:xfrm>
            <a:custGeom>
              <a:avLst/>
              <a:gdLst>
                <a:gd name="connsiteX0" fmla="*/ 0 w 281482"/>
                <a:gd name="connsiteY0" fmla="*/ 75590 h 377951"/>
                <a:gd name="connsiteX1" fmla="*/ 140741 w 281482"/>
                <a:gd name="connsiteY1" fmla="*/ 75590 h 377951"/>
                <a:gd name="connsiteX2" fmla="*/ 140741 w 281482"/>
                <a:gd name="connsiteY2" fmla="*/ 0 h 377951"/>
                <a:gd name="connsiteX3" fmla="*/ 281482 w 281482"/>
                <a:gd name="connsiteY3" fmla="*/ 188976 h 377951"/>
                <a:gd name="connsiteX4" fmla="*/ 140741 w 281482"/>
                <a:gd name="connsiteY4" fmla="*/ 377951 h 377951"/>
                <a:gd name="connsiteX5" fmla="*/ 140741 w 281482"/>
                <a:gd name="connsiteY5" fmla="*/ 302361 h 377951"/>
                <a:gd name="connsiteX6" fmla="*/ 0 w 281482"/>
                <a:gd name="connsiteY6" fmla="*/ 302361 h 377951"/>
                <a:gd name="connsiteX7" fmla="*/ 0 w 281482"/>
                <a:gd name="connsiteY7" fmla="*/ 75590 h 37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482" h="377951">
                  <a:moveTo>
                    <a:pt x="0" y="75590"/>
                  </a:moveTo>
                  <a:lnTo>
                    <a:pt x="140741" y="75590"/>
                  </a:lnTo>
                  <a:lnTo>
                    <a:pt x="140741" y="0"/>
                  </a:lnTo>
                  <a:lnTo>
                    <a:pt x="281482" y="188976"/>
                  </a:lnTo>
                  <a:lnTo>
                    <a:pt x="140741" y="377951"/>
                  </a:lnTo>
                  <a:lnTo>
                    <a:pt x="140741" y="302361"/>
                  </a:lnTo>
                  <a:lnTo>
                    <a:pt x="0" y="302361"/>
                  </a:lnTo>
                  <a:lnTo>
                    <a:pt x="0" y="75590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75589" rIns="84445" bIns="7559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/>
            </a:p>
          </p:txBody>
        </p:sp>
        <p:sp>
          <p:nvSpPr>
            <p:cNvPr id="12" name="Rectangle: Rounded Corners 11" descr="Speaker phone with solid fill">
              <a:extLst>
                <a:ext uri="{FF2B5EF4-FFF2-40B4-BE49-F238E27FC236}">
                  <a16:creationId xmlns:a16="http://schemas.microsoft.com/office/drawing/2014/main" id="{CC7C8964-8D95-46FC-8C06-105B6E22DF57}"/>
                </a:ext>
              </a:extLst>
            </p:cNvPr>
            <p:cNvSpPr/>
            <p:nvPr/>
          </p:nvSpPr>
          <p:spPr>
            <a:xfrm>
              <a:off x="4985641" y="1458307"/>
              <a:ext cx="1572922" cy="1572922"/>
            </a:xfrm>
            <a:prstGeom prst="roundRect">
              <a:avLst>
                <a:gd name="adj" fmla="val 10000"/>
              </a:avLst>
            </a:pr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63CB8FF-3BF1-47FC-967B-87DD0A87D5C9}"/>
                </a:ext>
              </a:extLst>
            </p:cNvPr>
            <p:cNvSpPr/>
            <p:nvPr/>
          </p:nvSpPr>
          <p:spPr>
            <a:xfrm>
              <a:off x="4872989" y="2694163"/>
              <a:ext cx="1670863" cy="1500579"/>
            </a:xfrm>
            <a:custGeom>
              <a:avLst/>
              <a:gdLst>
                <a:gd name="connsiteX0" fmla="*/ 0 w 1572922"/>
                <a:gd name="connsiteY0" fmla="*/ 150787 h 1507866"/>
                <a:gd name="connsiteX1" fmla="*/ 150787 w 1572922"/>
                <a:gd name="connsiteY1" fmla="*/ 0 h 1507866"/>
                <a:gd name="connsiteX2" fmla="*/ 1422135 w 1572922"/>
                <a:gd name="connsiteY2" fmla="*/ 0 h 1507866"/>
                <a:gd name="connsiteX3" fmla="*/ 1572922 w 1572922"/>
                <a:gd name="connsiteY3" fmla="*/ 150787 h 1507866"/>
                <a:gd name="connsiteX4" fmla="*/ 1572922 w 1572922"/>
                <a:gd name="connsiteY4" fmla="*/ 1357079 h 1507866"/>
                <a:gd name="connsiteX5" fmla="*/ 1422135 w 1572922"/>
                <a:gd name="connsiteY5" fmla="*/ 1507866 h 1507866"/>
                <a:gd name="connsiteX6" fmla="*/ 150787 w 1572922"/>
                <a:gd name="connsiteY6" fmla="*/ 1507866 h 1507866"/>
                <a:gd name="connsiteX7" fmla="*/ 0 w 1572922"/>
                <a:gd name="connsiteY7" fmla="*/ 1357079 h 1507866"/>
                <a:gd name="connsiteX8" fmla="*/ 0 w 1572922"/>
                <a:gd name="connsiteY8" fmla="*/ 150787 h 150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922" h="1507866">
                  <a:moveTo>
                    <a:pt x="0" y="150787"/>
                  </a:moveTo>
                  <a:cubicBezTo>
                    <a:pt x="0" y="67510"/>
                    <a:pt x="67510" y="0"/>
                    <a:pt x="150787" y="0"/>
                  </a:cubicBezTo>
                  <a:lnTo>
                    <a:pt x="1422135" y="0"/>
                  </a:lnTo>
                  <a:cubicBezTo>
                    <a:pt x="1505412" y="0"/>
                    <a:pt x="1572922" y="67510"/>
                    <a:pt x="1572922" y="150787"/>
                  </a:cubicBezTo>
                  <a:lnTo>
                    <a:pt x="1572922" y="1357079"/>
                  </a:lnTo>
                  <a:cubicBezTo>
                    <a:pt x="1572922" y="1440356"/>
                    <a:pt x="1505412" y="1507866"/>
                    <a:pt x="1422135" y="1507866"/>
                  </a:cubicBezTo>
                  <a:lnTo>
                    <a:pt x="150787" y="1507866"/>
                  </a:lnTo>
                  <a:cubicBezTo>
                    <a:pt x="67510" y="1507866"/>
                    <a:pt x="0" y="1440356"/>
                    <a:pt x="0" y="1357079"/>
                  </a:cubicBezTo>
                  <a:lnTo>
                    <a:pt x="0" y="15078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604" tIns="135604" rIns="135604" bIns="13560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Aft>
                  <a:spcPct val="35000"/>
                </a:spcAft>
                <a:buNone/>
              </a:pPr>
              <a:r>
                <a:rPr lang="en-US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Conduct Telephone Interviews</a:t>
              </a:r>
            </a:p>
          </p:txBody>
        </p:sp>
      </p:grpSp>
      <p:sp>
        <p:nvSpPr>
          <p:cNvPr id="52" name="Content Placeholder 3">
            <a:extLst>
              <a:ext uri="{FF2B5EF4-FFF2-40B4-BE49-F238E27FC236}">
                <a16:creationId xmlns:a16="http://schemas.microsoft.com/office/drawing/2014/main" id="{DDF4FC28-118A-4BAF-AD91-8335869DAB68}"/>
              </a:ext>
            </a:extLst>
          </p:cNvPr>
          <p:cNvSpPr txBox="1">
            <a:spLocks/>
          </p:cNvSpPr>
          <p:nvPr/>
        </p:nvSpPr>
        <p:spPr>
          <a:xfrm>
            <a:off x="42933" y="829269"/>
            <a:ext cx="6165779" cy="4428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Methodology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54345C-93C8-43E7-9995-8DC8B795960B}"/>
              </a:ext>
            </a:extLst>
          </p:cNvPr>
          <p:cNvSpPr txBox="1"/>
          <p:nvPr/>
        </p:nvSpPr>
        <p:spPr>
          <a:xfrm>
            <a:off x="2462374" y="4298647"/>
            <a:ext cx="1992673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Explain purpose of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Provide call-in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Incentive with letter increases response rates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E58AE6-CC86-44D5-83F1-572F3633EDDE}"/>
              </a:ext>
            </a:extLst>
          </p:cNvPr>
          <p:cNvSpPr txBox="1"/>
          <p:nvPr/>
        </p:nvSpPr>
        <p:spPr>
          <a:xfrm>
            <a:off x="4616901" y="4298647"/>
            <a:ext cx="2074863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Calls made day, evening, and weekends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Leave message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12-call minimum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3-week survey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73045A-DA6A-485A-B88C-8C3F34B92A1A}"/>
              </a:ext>
            </a:extLst>
          </p:cNvPr>
          <p:cNvSpPr txBox="1"/>
          <p:nvPr/>
        </p:nvSpPr>
        <p:spPr>
          <a:xfrm>
            <a:off x="214705" y="4304437"/>
            <a:ext cx="2112676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Understand who is represented – the sample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Stratify to ensure sub-groups are represented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B1A1A70-A482-4563-85B5-2DF22F326BA7}"/>
              </a:ext>
            </a:extLst>
          </p:cNvPr>
          <p:cNvGrpSpPr/>
          <p:nvPr/>
        </p:nvGrpSpPr>
        <p:grpSpPr>
          <a:xfrm>
            <a:off x="7100364" y="2670742"/>
            <a:ext cx="1572922" cy="1524000"/>
            <a:chOff x="5136554" y="1824445"/>
            <a:chExt cx="1572922" cy="1572922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3621D197-E183-4345-B594-90A2EB1D3348}"/>
                </a:ext>
              </a:extLst>
            </p:cNvPr>
            <p:cNvSpPr/>
            <p:nvPr/>
          </p:nvSpPr>
          <p:spPr>
            <a:xfrm>
              <a:off x="5136554" y="1824445"/>
              <a:ext cx="1572922" cy="15729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Rectangle: Rounded Corners 4">
              <a:extLst>
                <a:ext uri="{FF2B5EF4-FFF2-40B4-BE49-F238E27FC236}">
                  <a16:creationId xmlns:a16="http://schemas.microsoft.com/office/drawing/2014/main" id="{AB2905C5-4459-47AE-815E-B22C625DF38D}"/>
                </a:ext>
              </a:extLst>
            </p:cNvPr>
            <p:cNvSpPr txBox="1"/>
            <p:nvPr/>
          </p:nvSpPr>
          <p:spPr>
            <a:xfrm>
              <a:off x="5182622" y="1848618"/>
              <a:ext cx="1480784" cy="1433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Results &amp; Reporting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D38EACB0-56B6-4057-A607-3C483D779953}"/>
              </a:ext>
            </a:extLst>
          </p:cNvPr>
          <p:cNvSpPr txBox="1"/>
          <p:nvPr/>
        </p:nvSpPr>
        <p:spPr>
          <a:xfrm>
            <a:off x="6854432" y="4291246"/>
            <a:ext cx="2074863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Weight for selection &amp; response –to represent sample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Report response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Assess potential bias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542DB9C-C362-4D7C-82C5-244F931ED680}"/>
              </a:ext>
            </a:extLst>
          </p:cNvPr>
          <p:cNvGrpSpPr/>
          <p:nvPr/>
        </p:nvGrpSpPr>
        <p:grpSpPr>
          <a:xfrm>
            <a:off x="6674397" y="2068947"/>
            <a:ext cx="281482" cy="377951"/>
            <a:chOff x="4322116" y="1241393"/>
            <a:chExt cx="281482" cy="377951"/>
          </a:xfrm>
        </p:grpSpPr>
        <p:sp>
          <p:nvSpPr>
            <p:cNvPr id="60" name="Arrow: Right 59">
              <a:extLst>
                <a:ext uri="{FF2B5EF4-FFF2-40B4-BE49-F238E27FC236}">
                  <a16:creationId xmlns:a16="http://schemas.microsoft.com/office/drawing/2014/main" id="{A65C075B-20D7-44C7-BE16-704FE605BDCA}"/>
                </a:ext>
              </a:extLst>
            </p:cNvPr>
            <p:cNvSpPr/>
            <p:nvPr/>
          </p:nvSpPr>
          <p:spPr>
            <a:xfrm rot="43627">
              <a:off x="4322116" y="1241393"/>
              <a:ext cx="281482" cy="37795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Arrow: Right 4">
              <a:extLst>
                <a:ext uri="{FF2B5EF4-FFF2-40B4-BE49-F238E27FC236}">
                  <a16:creationId xmlns:a16="http://schemas.microsoft.com/office/drawing/2014/main" id="{1E4FA52D-1E96-4FC2-8B2D-F0B28934ABA1}"/>
                </a:ext>
              </a:extLst>
            </p:cNvPr>
            <p:cNvSpPr txBox="1"/>
            <p:nvPr/>
          </p:nvSpPr>
          <p:spPr>
            <a:xfrm rot="43627">
              <a:off x="4322119" y="1316447"/>
              <a:ext cx="197037" cy="226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096463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25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505861-3175-4DF3-BD28-353B6F0734AF}"/>
              </a:ext>
            </a:extLst>
          </p:cNvPr>
          <p:cNvSpPr txBox="1"/>
          <p:nvPr/>
        </p:nvSpPr>
        <p:spPr>
          <a:xfrm>
            <a:off x="3070067" y="4821297"/>
            <a:ext cx="58205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Verdana" panose="020B0604030504040204" pitchFamily="34" charset="0"/>
                <a:ea typeface="Verdana" panose="020B0604030504040204" pitchFamily="34" charset="0"/>
              </a:rPr>
              <a:t>Assessing NEI Calculations</a:t>
            </a:r>
          </a:p>
        </p:txBody>
      </p:sp>
      <p:pic>
        <p:nvPicPr>
          <p:cNvPr id="8" name="Picture 7" descr="A calculator on a paper&#10;&#10;Description automatically generated with medium confidence">
            <a:extLst>
              <a:ext uri="{FF2B5EF4-FFF2-40B4-BE49-F238E27FC236}">
                <a16:creationId xmlns:a16="http://schemas.microsoft.com/office/drawing/2014/main" id="{C11017F7-F77B-4FA0-A8F2-88879F100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" y="194148"/>
            <a:ext cx="6475338" cy="43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38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52400"/>
            <a:ext cx="233172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73" y="80962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Assessing NEI Calculations</a:t>
            </a:r>
            <a:b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Example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26</a:t>
            </a:fld>
            <a:endParaRPr lang="en-US" altLang="en-US" sz="1000"/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A081F6EF-B585-4642-8703-501653816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601339"/>
              </p:ext>
            </p:extLst>
          </p:nvPr>
        </p:nvGraphicFramePr>
        <p:xfrm>
          <a:off x="404792" y="1960505"/>
          <a:ext cx="8434408" cy="4347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1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0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06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0674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Benefit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Reduction Estimate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 Job Monetization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First Year Benefit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7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Estimate 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Estimate 2</a:t>
                      </a: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Estimate 1</a:t>
                      </a: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Estimate 2</a:t>
                      </a: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9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 Poisoning</a:t>
                      </a: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0%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 Report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$31.43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8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Home Fires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0%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0%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$84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8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Cold-Related Illness/Death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1%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1%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$393.26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8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Heat-Related Illness/Death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0%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1%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$87.45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8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Asthma Emergency Dept. Visits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1%</a:t>
                      </a: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12%</a:t>
                      </a: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$202.00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8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Sleep Problems/Work Productivity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1%</a:t>
                      </a: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21%</a:t>
                      </a: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$182.33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6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Sleep Problems/Housework Productivity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1%</a:t>
                      </a: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21%</a:t>
                      </a: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$133.67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8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Missed Days of Work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.49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.52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$20.25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8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Short-Term Loans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2%</a:t>
                      </a: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9%</a:t>
                      </a: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$7.12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8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Prescriptions Affordability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10%***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10%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$43</a:t>
                      </a:r>
                    </a:p>
                  </a:txBody>
                  <a:tcPr marL="51435" marR="514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$193.98</a:t>
                      </a:r>
                    </a:p>
                  </a:txBody>
                  <a:tcPr marL="51435" marR="514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68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Food Affordability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4%</a:t>
                      </a: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16%</a:t>
                      </a: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$19.92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8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Food Assistance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3%</a:t>
                      </a: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6%</a:t>
                      </a: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$84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68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 Benefit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$43</a:t>
                      </a: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$1,439</a:t>
                      </a: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6F53A20E-A546-4190-8882-A61A0EDD0F6D}"/>
              </a:ext>
            </a:extLst>
          </p:cNvPr>
          <p:cNvSpPr txBox="1"/>
          <p:nvPr/>
        </p:nvSpPr>
        <p:spPr>
          <a:xfrm>
            <a:off x="1482854" y="1532708"/>
            <a:ext cx="5748209" cy="300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Non-Energy Impact Estimates from the Same Survey</a:t>
            </a:r>
          </a:p>
        </p:txBody>
      </p:sp>
    </p:spTree>
    <p:extLst>
      <p:ext uri="{BB962C8B-B14F-4D97-AF65-F5344CB8AC3E}">
        <p14:creationId xmlns:p14="http://schemas.microsoft.com/office/powerpoint/2010/main" val="1378711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52400"/>
            <a:ext cx="233172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73" y="80962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Assessing NEI Calculations</a:t>
            </a:r>
            <a:b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Example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27</a:t>
            </a:fld>
            <a:endParaRPr lang="en-US" altLang="en-US" sz="100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5DBCEB8-A84B-4194-9A40-F13EACD0E76E}"/>
              </a:ext>
            </a:extLst>
          </p:cNvPr>
          <p:cNvGrpSpPr/>
          <p:nvPr/>
        </p:nvGrpSpPr>
        <p:grpSpPr>
          <a:xfrm>
            <a:off x="542392" y="1880579"/>
            <a:ext cx="7795158" cy="4219351"/>
            <a:chOff x="1526608" y="1764534"/>
            <a:chExt cx="10393544" cy="4815858"/>
          </a:xfrm>
        </p:grpSpPr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25100A97-3161-4AF2-86CD-DBDBF1AF0B05}"/>
                </a:ext>
              </a:extLst>
            </p:cNvPr>
            <p:cNvSpPr/>
            <p:nvPr/>
          </p:nvSpPr>
          <p:spPr>
            <a:xfrm>
              <a:off x="1526608" y="5715631"/>
              <a:ext cx="10393544" cy="864761"/>
            </a:xfrm>
            <a:custGeom>
              <a:avLst/>
              <a:gdLst>
                <a:gd name="connsiteX0" fmla="*/ 0 w 10393544"/>
                <a:gd name="connsiteY0" fmla="*/ 0 h 864761"/>
                <a:gd name="connsiteX1" fmla="*/ 10393544 w 10393544"/>
                <a:gd name="connsiteY1" fmla="*/ 0 h 864761"/>
                <a:gd name="connsiteX2" fmla="*/ 10393544 w 10393544"/>
                <a:gd name="connsiteY2" fmla="*/ 864761 h 864761"/>
                <a:gd name="connsiteX3" fmla="*/ 0 w 10393544"/>
                <a:gd name="connsiteY3" fmla="*/ 864761 h 864761"/>
                <a:gd name="connsiteX4" fmla="*/ 0 w 10393544"/>
                <a:gd name="connsiteY4" fmla="*/ 0 h 86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93544" h="864761">
                  <a:moveTo>
                    <a:pt x="0" y="0"/>
                  </a:moveTo>
                  <a:lnTo>
                    <a:pt x="10393544" y="0"/>
                  </a:lnTo>
                  <a:lnTo>
                    <a:pt x="10393544" y="864761"/>
                  </a:lnTo>
                  <a:lnTo>
                    <a:pt x="0" y="8647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85344" tIns="85344" rIns="85344" bIns="383687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External Data</a:t>
              </a:r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C81C6D36-B165-43C5-8BAD-C5A70F1ADE6D}"/>
                </a:ext>
              </a:extLst>
            </p:cNvPr>
            <p:cNvSpPr/>
            <p:nvPr/>
          </p:nvSpPr>
          <p:spPr>
            <a:xfrm>
              <a:off x="1526608" y="6165308"/>
              <a:ext cx="5196772" cy="397790"/>
            </a:xfrm>
            <a:custGeom>
              <a:avLst/>
              <a:gdLst>
                <a:gd name="connsiteX0" fmla="*/ 0 w 5196772"/>
                <a:gd name="connsiteY0" fmla="*/ 0 h 397790"/>
                <a:gd name="connsiteX1" fmla="*/ 5196772 w 5196772"/>
                <a:gd name="connsiteY1" fmla="*/ 0 h 397790"/>
                <a:gd name="connsiteX2" fmla="*/ 5196772 w 5196772"/>
                <a:gd name="connsiteY2" fmla="*/ 397790 h 397790"/>
                <a:gd name="connsiteX3" fmla="*/ 0 w 5196772"/>
                <a:gd name="connsiteY3" fmla="*/ 397790 h 397790"/>
                <a:gd name="connsiteX4" fmla="*/ 0 w 5196772"/>
                <a:gd name="connsiteY4" fmla="*/ 0 h 39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6772" h="397790">
                  <a:moveTo>
                    <a:pt x="0" y="0"/>
                  </a:moveTo>
                  <a:lnTo>
                    <a:pt x="5196772" y="0"/>
                  </a:lnTo>
                  <a:lnTo>
                    <a:pt x="5196772" y="397790"/>
                  </a:lnTo>
                  <a:lnTo>
                    <a:pt x="0" y="397790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8674" tIns="10478" rIns="58674" bIns="10478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Only Data from Referenced Survey</a:t>
              </a:r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895E6CC1-2B82-4E3A-8D61-F6E6FB4E986F}"/>
                </a:ext>
              </a:extLst>
            </p:cNvPr>
            <p:cNvSpPr/>
            <p:nvPr/>
          </p:nvSpPr>
          <p:spPr>
            <a:xfrm>
              <a:off x="6723380" y="6165308"/>
              <a:ext cx="5196772" cy="397790"/>
            </a:xfrm>
            <a:custGeom>
              <a:avLst/>
              <a:gdLst>
                <a:gd name="connsiteX0" fmla="*/ 0 w 5196772"/>
                <a:gd name="connsiteY0" fmla="*/ 0 h 397790"/>
                <a:gd name="connsiteX1" fmla="*/ 5196772 w 5196772"/>
                <a:gd name="connsiteY1" fmla="*/ 0 h 397790"/>
                <a:gd name="connsiteX2" fmla="*/ 5196772 w 5196772"/>
                <a:gd name="connsiteY2" fmla="*/ 397790 h 397790"/>
                <a:gd name="connsiteX3" fmla="*/ 0 w 5196772"/>
                <a:gd name="connsiteY3" fmla="*/ 397790 h 397790"/>
                <a:gd name="connsiteX4" fmla="*/ 0 w 5196772"/>
                <a:gd name="connsiteY4" fmla="*/ 0 h 39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6772" h="397790">
                  <a:moveTo>
                    <a:pt x="0" y="0"/>
                  </a:moveTo>
                  <a:lnTo>
                    <a:pt x="5196772" y="0"/>
                  </a:lnTo>
                  <a:lnTo>
                    <a:pt x="5196772" y="397790"/>
                  </a:lnTo>
                  <a:lnTo>
                    <a:pt x="0" y="397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8674" tIns="10478" rIns="58674" bIns="10478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External Data Used when Survey Found Small NEI</a:t>
              </a:r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4A1A7D14-AF8D-4FEB-9985-33A36793E3EB}"/>
                </a:ext>
              </a:extLst>
            </p:cNvPr>
            <p:cNvSpPr/>
            <p:nvPr/>
          </p:nvSpPr>
          <p:spPr>
            <a:xfrm>
              <a:off x="1526608" y="4398599"/>
              <a:ext cx="10393544" cy="1330004"/>
            </a:xfrm>
            <a:custGeom>
              <a:avLst/>
              <a:gdLst>
                <a:gd name="connsiteX0" fmla="*/ 0 w 10393544"/>
                <a:gd name="connsiteY0" fmla="*/ 465807 h 1330003"/>
                <a:gd name="connsiteX1" fmla="*/ 5030522 w 10393544"/>
                <a:gd name="connsiteY1" fmla="*/ 465807 h 1330003"/>
                <a:gd name="connsiteX2" fmla="*/ 5030522 w 10393544"/>
                <a:gd name="connsiteY2" fmla="*/ 332501 h 1330003"/>
                <a:gd name="connsiteX3" fmla="*/ 4864271 w 10393544"/>
                <a:gd name="connsiteY3" fmla="*/ 332501 h 1330003"/>
                <a:gd name="connsiteX4" fmla="*/ 5196772 w 10393544"/>
                <a:gd name="connsiteY4" fmla="*/ 0 h 1330003"/>
                <a:gd name="connsiteX5" fmla="*/ 5529273 w 10393544"/>
                <a:gd name="connsiteY5" fmla="*/ 332501 h 1330003"/>
                <a:gd name="connsiteX6" fmla="*/ 5363022 w 10393544"/>
                <a:gd name="connsiteY6" fmla="*/ 332501 h 1330003"/>
                <a:gd name="connsiteX7" fmla="*/ 5363022 w 10393544"/>
                <a:gd name="connsiteY7" fmla="*/ 465807 h 1330003"/>
                <a:gd name="connsiteX8" fmla="*/ 10393544 w 10393544"/>
                <a:gd name="connsiteY8" fmla="*/ 465807 h 1330003"/>
                <a:gd name="connsiteX9" fmla="*/ 10393544 w 10393544"/>
                <a:gd name="connsiteY9" fmla="*/ 1330003 h 1330003"/>
                <a:gd name="connsiteX10" fmla="*/ 0 w 10393544"/>
                <a:gd name="connsiteY10" fmla="*/ 1330003 h 1330003"/>
                <a:gd name="connsiteX11" fmla="*/ 0 w 10393544"/>
                <a:gd name="connsiteY11" fmla="*/ 465807 h 133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393544" h="1330003">
                  <a:moveTo>
                    <a:pt x="10393544" y="864196"/>
                  </a:moveTo>
                  <a:lnTo>
                    <a:pt x="5363022" y="864196"/>
                  </a:lnTo>
                  <a:lnTo>
                    <a:pt x="5363022" y="997502"/>
                  </a:lnTo>
                  <a:lnTo>
                    <a:pt x="5529273" y="997502"/>
                  </a:lnTo>
                  <a:lnTo>
                    <a:pt x="5196772" y="1330002"/>
                  </a:lnTo>
                  <a:lnTo>
                    <a:pt x="4864271" y="997502"/>
                  </a:lnTo>
                  <a:lnTo>
                    <a:pt x="5030522" y="997502"/>
                  </a:lnTo>
                  <a:lnTo>
                    <a:pt x="5030522" y="864196"/>
                  </a:lnTo>
                  <a:lnTo>
                    <a:pt x="0" y="864196"/>
                  </a:lnTo>
                  <a:lnTo>
                    <a:pt x="0" y="1"/>
                  </a:lnTo>
                  <a:lnTo>
                    <a:pt x="10393544" y="1"/>
                  </a:lnTo>
                  <a:lnTo>
                    <a:pt x="10393544" y="864196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85344" tIns="85344" rIns="85344" bIns="73272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Statistical Significance</a:t>
              </a:r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D7A3A212-F549-44F2-AF12-3DAC0132AB3D}"/>
                </a:ext>
              </a:extLst>
            </p:cNvPr>
            <p:cNvSpPr/>
            <p:nvPr/>
          </p:nvSpPr>
          <p:spPr>
            <a:xfrm>
              <a:off x="1526608" y="4865430"/>
              <a:ext cx="5196772" cy="397671"/>
            </a:xfrm>
            <a:custGeom>
              <a:avLst/>
              <a:gdLst>
                <a:gd name="connsiteX0" fmla="*/ 0 w 5196772"/>
                <a:gd name="connsiteY0" fmla="*/ 0 h 397671"/>
                <a:gd name="connsiteX1" fmla="*/ 5196772 w 5196772"/>
                <a:gd name="connsiteY1" fmla="*/ 0 h 397671"/>
                <a:gd name="connsiteX2" fmla="*/ 5196772 w 5196772"/>
                <a:gd name="connsiteY2" fmla="*/ 397671 h 397671"/>
                <a:gd name="connsiteX3" fmla="*/ 0 w 5196772"/>
                <a:gd name="connsiteY3" fmla="*/ 397671 h 397671"/>
                <a:gd name="connsiteX4" fmla="*/ 0 w 5196772"/>
                <a:gd name="connsiteY4" fmla="*/ 0 h 39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6772" h="397671">
                  <a:moveTo>
                    <a:pt x="0" y="0"/>
                  </a:moveTo>
                  <a:lnTo>
                    <a:pt x="5196772" y="0"/>
                  </a:lnTo>
                  <a:lnTo>
                    <a:pt x="5196772" y="397671"/>
                  </a:lnTo>
                  <a:lnTo>
                    <a:pt x="0" y="397671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8674" tIns="10478" rIns="58674" bIns="10478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At Least 90 Percent Confidence Level</a:t>
              </a:r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C3FB49B4-1284-40D2-97AA-EB9AA6D9824F}"/>
                </a:ext>
              </a:extLst>
            </p:cNvPr>
            <p:cNvSpPr/>
            <p:nvPr/>
          </p:nvSpPr>
          <p:spPr>
            <a:xfrm>
              <a:off x="6723380" y="4865430"/>
              <a:ext cx="5196772" cy="397671"/>
            </a:xfrm>
            <a:custGeom>
              <a:avLst/>
              <a:gdLst>
                <a:gd name="connsiteX0" fmla="*/ 0 w 5196772"/>
                <a:gd name="connsiteY0" fmla="*/ 0 h 397671"/>
                <a:gd name="connsiteX1" fmla="*/ 5196772 w 5196772"/>
                <a:gd name="connsiteY1" fmla="*/ 0 h 397671"/>
                <a:gd name="connsiteX2" fmla="*/ 5196772 w 5196772"/>
                <a:gd name="connsiteY2" fmla="*/ 397671 h 397671"/>
                <a:gd name="connsiteX3" fmla="*/ 0 w 5196772"/>
                <a:gd name="connsiteY3" fmla="*/ 397671 h 397671"/>
                <a:gd name="connsiteX4" fmla="*/ 0 w 5196772"/>
                <a:gd name="connsiteY4" fmla="*/ 0 h 39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6772" h="397671">
                  <a:moveTo>
                    <a:pt x="0" y="0"/>
                  </a:moveTo>
                  <a:lnTo>
                    <a:pt x="5196772" y="0"/>
                  </a:lnTo>
                  <a:lnTo>
                    <a:pt x="5196772" y="397671"/>
                  </a:lnTo>
                  <a:lnTo>
                    <a:pt x="0" y="39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8674" tIns="10478" rIns="58674" bIns="10478" numCol="1" spcCol="1270" anchor="ctr" anchorCtr="0">
              <a:noAutofit/>
            </a:bodyPr>
            <a:lstStyle/>
            <a:p>
              <a:pPr lvl="0"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</a:t>
              </a:r>
              <a:r>
                <a:rPr lang="en-US" sz="825" kern="1200" dirty="0"/>
                <a:t> </a:t>
              </a: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Requirement</a:t>
              </a:r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31B6D6E9-1A39-471B-A326-B12B1158D617}"/>
                </a:ext>
              </a:extLst>
            </p:cNvPr>
            <p:cNvSpPr/>
            <p:nvPr/>
          </p:nvSpPr>
          <p:spPr>
            <a:xfrm>
              <a:off x="1526608" y="3098721"/>
              <a:ext cx="10393544" cy="1330004"/>
            </a:xfrm>
            <a:custGeom>
              <a:avLst/>
              <a:gdLst>
                <a:gd name="connsiteX0" fmla="*/ 0 w 10393544"/>
                <a:gd name="connsiteY0" fmla="*/ 465807 h 1330003"/>
                <a:gd name="connsiteX1" fmla="*/ 5030522 w 10393544"/>
                <a:gd name="connsiteY1" fmla="*/ 465807 h 1330003"/>
                <a:gd name="connsiteX2" fmla="*/ 5030522 w 10393544"/>
                <a:gd name="connsiteY2" fmla="*/ 332501 h 1330003"/>
                <a:gd name="connsiteX3" fmla="*/ 4864271 w 10393544"/>
                <a:gd name="connsiteY3" fmla="*/ 332501 h 1330003"/>
                <a:gd name="connsiteX4" fmla="*/ 5196772 w 10393544"/>
                <a:gd name="connsiteY4" fmla="*/ 0 h 1330003"/>
                <a:gd name="connsiteX5" fmla="*/ 5529273 w 10393544"/>
                <a:gd name="connsiteY5" fmla="*/ 332501 h 1330003"/>
                <a:gd name="connsiteX6" fmla="*/ 5363022 w 10393544"/>
                <a:gd name="connsiteY6" fmla="*/ 332501 h 1330003"/>
                <a:gd name="connsiteX7" fmla="*/ 5363022 w 10393544"/>
                <a:gd name="connsiteY7" fmla="*/ 465807 h 1330003"/>
                <a:gd name="connsiteX8" fmla="*/ 10393544 w 10393544"/>
                <a:gd name="connsiteY8" fmla="*/ 465807 h 1330003"/>
                <a:gd name="connsiteX9" fmla="*/ 10393544 w 10393544"/>
                <a:gd name="connsiteY9" fmla="*/ 1330003 h 1330003"/>
                <a:gd name="connsiteX10" fmla="*/ 0 w 10393544"/>
                <a:gd name="connsiteY10" fmla="*/ 1330003 h 1330003"/>
                <a:gd name="connsiteX11" fmla="*/ 0 w 10393544"/>
                <a:gd name="connsiteY11" fmla="*/ 465807 h 133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393544" h="1330003">
                  <a:moveTo>
                    <a:pt x="10393544" y="864196"/>
                  </a:moveTo>
                  <a:lnTo>
                    <a:pt x="5363022" y="864196"/>
                  </a:lnTo>
                  <a:lnTo>
                    <a:pt x="5363022" y="997502"/>
                  </a:lnTo>
                  <a:lnTo>
                    <a:pt x="5529273" y="997502"/>
                  </a:lnTo>
                  <a:lnTo>
                    <a:pt x="5196772" y="1330002"/>
                  </a:lnTo>
                  <a:lnTo>
                    <a:pt x="4864271" y="997502"/>
                  </a:lnTo>
                  <a:lnTo>
                    <a:pt x="5030522" y="997502"/>
                  </a:lnTo>
                  <a:lnTo>
                    <a:pt x="5030522" y="864196"/>
                  </a:lnTo>
                  <a:lnTo>
                    <a:pt x="0" y="864196"/>
                  </a:lnTo>
                  <a:lnTo>
                    <a:pt x="0" y="1"/>
                  </a:lnTo>
                  <a:lnTo>
                    <a:pt x="10393544" y="1"/>
                  </a:lnTo>
                  <a:lnTo>
                    <a:pt x="10393544" y="864196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85344" tIns="85345" rIns="85344" bIns="732723" numCol="1" spcCol="1270" anchor="t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Comparison</a:t>
              </a:r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F6BB3C7F-5BED-41AD-920F-56BADDB94103}"/>
                </a:ext>
              </a:extLst>
            </p:cNvPr>
            <p:cNvSpPr/>
            <p:nvPr/>
          </p:nvSpPr>
          <p:spPr>
            <a:xfrm>
              <a:off x="1526608" y="3486700"/>
              <a:ext cx="5196772" cy="554045"/>
            </a:xfrm>
            <a:custGeom>
              <a:avLst/>
              <a:gdLst>
                <a:gd name="connsiteX0" fmla="*/ 0 w 5196772"/>
                <a:gd name="connsiteY0" fmla="*/ 0 h 397671"/>
                <a:gd name="connsiteX1" fmla="*/ 5196772 w 5196772"/>
                <a:gd name="connsiteY1" fmla="*/ 0 h 397671"/>
                <a:gd name="connsiteX2" fmla="*/ 5196772 w 5196772"/>
                <a:gd name="connsiteY2" fmla="*/ 397671 h 397671"/>
                <a:gd name="connsiteX3" fmla="*/ 0 w 5196772"/>
                <a:gd name="connsiteY3" fmla="*/ 397671 h 397671"/>
                <a:gd name="connsiteX4" fmla="*/ 0 w 5196772"/>
                <a:gd name="connsiteY4" fmla="*/ 0 h 39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6772" h="397671">
                  <a:moveTo>
                    <a:pt x="0" y="0"/>
                  </a:moveTo>
                  <a:lnTo>
                    <a:pt x="5196772" y="0"/>
                  </a:lnTo>
                  <a:lnTo>
                    <a:pt x="5196772" y="397671"/>
                  </a:lnTo>
                  <a:lnTo>
                    <a:pt x="0" y="397671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8674" tIns="10478" rIns="58674" bIns="10478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Net Change = (Pre-Treatment–Post-Treatment) – </a:t>
              </a:r>
            </a:p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(Pre-Comparison–Post-Comparison)</a:t>
              </a:r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C738974F-BF40-49FB-BA16-F1D316D8FA5A}"/>
                </a:ext>
              </a:extLst>
            </p:cNvPr>
            <p:cNvSpPr/>
            <p:nvPr/>
          </p:nvSpPr>
          <p:spPr>
            <a:xfrm>
              <a:off x="6723380" y="3486700"/>
              <a:ext cx="5196772" cy="554045"/>
            </a:xfrm>
            <a:custGeom>
              <a:avLst/>
              <a:gdLst>
                <a:gd name="connsiteX0" fmla="*/ 0 w 5196772"/>
                <a:gd name="connsiteY0" fmla="*/ 0 h 397671"/>
                <a:gd name="connsiteX1" fmla="*/ 5196772 w 5196772"/>
                <a:gd name="connsiteY1" fmla="*/ 0 h 397671"/>
                <a:gd name="connsiteX2" fmla="*/ 5196772 w 5196772"/>
                <a:gd name="connsiteY2" fmla="*/ 397671 h 397671"/>
                <a:gd name="connsiteX3" fmla="*/ 0 w 5196772"/>
                <a:gd name="connsiteY3" fmla="*/ 397671 h 397671"/>
                <a:gd name="connsiteX4" fmla="*/ 0 w 5196772"/>
                <a:gd name="connsiteY4" fmla="*/ 0 h 39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6772" h="397671">
                  <a:moveTo>
                    <a:pt x="0" y="0"/>
                  </a:moveTo>
                  <a:lnTo>
                    <a:pt x="5196772" y="0"/>
                  </a:lnTo>
                  <a:lnTo>
                    <a:pt x="5196772" y="397671"/>
                  </a:lnTo>
                  <a:lnTo>
                    <a:pt x="0" y="39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8674" tIns="10478" rIns="58674" bIns="10478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Gross Change = Pre-Treatment – Post-Treatment</a:t>
              </a:r>
            </a:p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Additional Measure = Pre-Treatment – Pre-Comparison</a:t>
              </a:r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452C60FB-7C29-4878-BD90-F40EBFCF1A12}"/>
                </a:ext>
              </a:extLst>
            </p:cNvPr>
            <p:cNvSpPr/>
            <p:nvPr/>
          </p:nvSpPr>
          <p:spPr>
            <a:xfrm>
              <a:off x="1526608" y="1764534"/>
              <a:ext cx="10393544" cy="1330005"/>
            </a:xfrm>
            <a:custGeom>
              <a:avLst/>
              <a:gdLst>
                <a:gd name="connsiteX0" fmla="*/ 0 w 10393544"/>
                <a:gd name="connsiteY0" fmla="*/ 465807 h 1330003"/>
                <a:gd name="connsiteX1" fmla="*/ 5030522 w 10393544"/>
                <a:gd name="connsiteY1" fmla="*/ 465807 h 1330003"/>
                <a:gd name="connsiteX2" fmla="*/ 5030522 w 10393544"/>
                <a:gd name="connsiteY2" fmla="*/ 332501 h 1330003"/>
                <a:gd name="connsiteX3" fmla="*/ 4864271 w 10393544"/>
                <a:gd name="connsiteY3" fmla="*/ 332501 h 1330003"/>
                <a:gd name="connsiteX4" fmla="*/ 5196772 w 10393544"/>
                <a:gd name="connsiteY4" fmla="*/ 0 h 1330003"/>
                <a:gd name="connsiteX5" fmla="*/ 5529273 w 10393544"/>
                <a:gd name="connsiteY5" fmla="*/ 332501 h 1330003"/>
                <a:gd name="connsiteX6" fmla="*/ 5363022 w 10393544"/>
                <a:gd name="connsiteY6" fmla="*/ 332501 h 1330003"/>
                <a:gd name="connsiteX7" fmla="*/ 5363022 w 10393544"/>
                <a:gd name="connsiteY7" fmla="*/ 465807 h 1330003"/>
                <a:gd name="connsiteX8" fmla="*/ 10393544 w 10393544"/>
                <a:gd name="connsiteY8" fmla="*/ 465807 h 1330003"/>
                <a:gd name="connsiteX9" fmla="*/ 10393544 w 10393544"/>
                <a:gd name="connsiteY9" fmla="*/ 1330003 h 1330003"/>
                <a:gd name="connsiteX10" fmla="*/ 0 w 10393544"/>
                <a:gd name="connsiteY10" fmla="*/ 1330003 h 1330003"/>
                <a:gd name="connsiteX11" fmla="*/ 0 w 10393544"/>
                <a:gd name="connsiteY11" fmla="*/ 465807 h 133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393544" h="1330003">
                  <a:moveTo>
                    <a:pt x="10393544" y="864196"/>
                  </a:moveTo>
                  <a:lnTo>
                    <a:pt x="5363022" y="864196"/>
                  </a:lnTo>
                  <a:lnTo>
                    <a:pt x="5363022" y="997502"/>
                  </a:lnTo>
                  <a:lnTo>
                    <a:pt x="5529273" y="997502"/>
                  </a:lnTo>
                  <a:lnTo>
                    <a:pt x="5196772" y="1330002"/>
                  </a:lnTo>
                  <a:lnTo>
                    <a:pt x="4864271" y="997502"/>
                  </a:lnTo>
                  <a:lnTo>
                    <a:pt x="5030522" y="997502"/>
                  </a:lnTo>
                  <a:lnTo>
                    <a:pt x="5030522" y="864196"/>
                  </a:lnTo>
                  <a:lnTo>
                    <a:pt x="0" y="864196"/>
                  </a:lnTo>
                  <a:lnTo>
                    <a:pt x="0" y="1"/>
                  </a:lnTo>
                  <a:lnTo>
                    <a:pt x="10393544" y="1"/>
                  </a:lnTo>
                  <a:lnTo>
                    <a:pt x="10393544" y="864196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85344" tIns="85345" rIns="85344" bIns="73272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Longitudinal</a:t>
              </a:r>
              <a:r>
                <a:rPr lang="en-US" sz="135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Framework</a:t>
              </a:r>
            </a:p>
          </p:txBody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67814DAA-1D11-429D-A08A-3CE86C76E9C0}"/>
                </a:ext>
              </a:extLst>
            </p:cNvPr>
            <p:cNvSpPr/>
            <p:nvPr/>
          </p:nvSpPr>
          <p:spPr>
            <a:xfrm>
              <a:off x="1526608" y="2231366"/>
              <a:ext cx="5196772" cy="397671"/>
            </a:xfrm>
            <a:custGeom>
              <a:avLst/>
              <a:gdLst>
                <a:gd name="connsiteX0" fmla="*/ 0 w 5196772"/>
                <a:gd name="connsiteY0" fmla="*/ 0 h 397671"/>
                <a:gd name="connsiteX1" fmla="*/ 5196772 w 5196772"/>
                <a:gd name="connsiteY1" fmla="*/ 0 h 397671"/>
                <a:gd name="connsiteX2" fmla="*/ 5196772 w 5196772"/>
                <a:gd name="connsiteY2" fmla="*/ 397671 h 397671"/>
                <a:gd name="connsiteX3" fmla="*/ 0 w 5196772"/>
                <a:gd name="connsiteY3" fmla="*/ 397671 h 397671"/>
                <a:gd name="connsiteX4" fmla="*/ 0 w 5196772"/>
                <a:gd name="connsiteY4" fmla="*/ 0 h 39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6772" h="397671">
                  <a:moveTo>
                    <a:pt x="0" y="0"/>
                  </a:moveTo>
                  <a:lnTo>
                    <a:pt x="5196772" y="0"/>
                  </a:lnTo>
                  <a:lnTo>
                    <a:pt x="5196772" y="397671"/>
                  </a:lnTo>
                  <a:lnTo>
                    <a:pt x="0" y="397671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8674" tIns="10478" rIns="58674" bIns="10478" numCol="1" spcCol="1270" anchor="ctr" anchorCtr="0">
              <a:noAutofit/>
            </a:bodyPr>
            <a:lstStyle/>
            <a:p>
              <a:pPr lvl="0"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Same Participants in Pre and Post </a:t>
              </a: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  <a:r>
                <a:rPr lang="en-US" sz="105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eriods</a:t>
              </a:r>
            </a:p>
          </p:txBody>
        </p:sp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F45D9FB5-91D4-4E79-BCD6-B4B6B502809F}"/>
                </a:ext>
              </a:extLst>
            </p:cNvPr>
            <p:cNvSpPr/>
            <p:nvPr/>
          </p:nvSpPr>
          <p:spPr>
            <a:xfrm>
              <a:off x="6723380" y="2231366"/>
              <a:ext cx="5196772" cy="397671"/>
            </a:xfrm>
            <a:custGeom>
              <a:avLst/>
              <a:gdLst>
                <a:gd name="connsiteX0" fmla="*/ 0 w 5196772"/>
                <a:gd name="connsiteY0" fmla="*/ 0 h 397671"/>
                <a:gd name="connsiteX1" fmla="*/ 5196772 w 5196772"/>
                <a:gd name="connsiteY1" fmla="*/ 0 h 397671"/>
                <a:gd name="connsiteX2" fmla="*/ 5196772 w 5196772"/>
                <a:gd name="connsiteY2" fmla="*/ 397671 h 397671"/>
                <a:gd name="connsiteX3" fmla="*/ 0 w 5196772"/>
                <a:gd name="connsiteY3" fmla="*/ 397671 h 397671"/>
                <a:gd name="connsiteX4" fmla="*/ 0 w 5196772"/>
                <a:gd name="connsiteY4" fmla="*/ 0 h 39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6772" h="397671">
                  <a:moveTo>
                    <a:pt x="0" y="0"/>
                  </a:moveTo>
                  <a:lnTo>
                    <a:pt x="5196772" y="0"/>
                  </a:lnTo>
                  <a:lnTo>
                    <a:pt x="5196772" y="397671"/>
                  </a:lnTo>
                  <a:lnTo>
                    <a:pt x="0" y="39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8674" tIns="10478" rIns="58674" bIns="10478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Unmatched Samples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E4C89CD-0BB6-4087-8751-159406CD7969}"/>
              </a:ext>
            </a:extLst>
          </p:cNvPr>
          <p:cNvSpPr txBox="1"/>
          <p:nvPr/>
        </p:nvSpPr>
        <p:spPr>
          <a:xfrm>
            <a:off x="2401888" y="1344926"/>
            <a:ext cx="3733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Did the Results Differ?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50F315D-A540-4E3B-B599-F5EC1F01BC35}"/>
              </a:ext>
            </a:extLst>
          </p:cNvPr>
          <p:cNvSpPr txBox="1"/>
          <p:nvPr/>
        </p:nvSpPr>
        <p:spPr>
          <a:xfrm>
            <a:off x="7021179" y="1544408"/>
            <a:ext cx="1171235" cy="5078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Estimate 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222A3B-DC71-44AF-A4D9-E753D726E325}"/>
              </a:ext>
            </a:extLst>
          </p:cNvPr>
          <p:cNvSpPr txBox="1"/>
          <p:nvPr/>
        </p:nvSpPr>
        <p:spPr>
          <a:xfrm>
            <a:off x="752510" y="1539799"/>
            <a:ext cx="1171235" cy="50783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Estimate 1</a:t>
            </a:r>
          </a:p>
        </p:txBody>
      </p:sp>
    </p:spTree>
    <p:extLst>
      <p:ext uri="{BB962C8B-B14F-4D97-AF65-F5344CB8AC3E}">
        <p14:creationId xmlns:p14="http://schemas.microsoft.com/office/powerpoint/2010/main" val="637047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52400"/>
            <a:ext cx="233172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73" y="80962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Assessing NEI Calculations</a:t>
            </a:r>
            <a:b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Example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28</a:t>
            </a:fld>
            <a:endParaRPr lang="en-US" altLang="en-US" sz="100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C223185-4B98-4C87-B2E6-1D4309F5CFAA}"/>
              </a:ext>
            </a:extLst>
          </p:cNvPr>
          <p:cNvGrpSpPr/>
          <p:nvPr/>
        </p:nvGrpSpPr>
        <p:grpSpPr>
          <a:xfrm>
            <a:off x="140454" y="1713215"/>
            <a:ext cx="6622309" cy="1851914"/>
            <a:chOff x="459085" y="2713578"/>
            <a:chExt cx="8829745" cy="2469219"/>
          </a:xfrm>
        </p:grpSpPr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5419A96F-78A7-4877-90C1-FADE9B7E1532}"/>
                </a:ext>
              </a:extLst>
            </p:cNvPr>
            <p:cNvSpPr/>
            <p:nvPr/>
          </p:nvSpPr>
          <p:spPr>
            <a:xfrm>
              <a:off x="459085" y="2841161"/>
              <a:ext cx="2341636" cy="2341636"/>
            </a:xfrm>
            <a:custGeom>
              <a:avLst/>
              <a:gdLst>
                <a:gd name="connsiteX0" fmla="*/ 0 w 2341636"/>
                <a:gd name="connsiteY0" fmla="*/ 1170818 h 2341636"/>
                <a:gd name="connsiteX1" fmla="*/ 1170818 w 2341636"/>
                <a:gd name="connsiteY1" fmla="*/ 0 h 2341636"/>
                <a:gd name="connsiteX2" fmla="*/ 2341636 w 2341636"/>
                <a:gd name="connsiteY2" fmla="*/ 1170818 h 2341636"/>
                <a:gd name="connsiteX3" fmla="*/ 1170818 w 2341636"/>
                <a:gd name="connsiteY3" fmla="*/ 2341636 h 2341636"/>
                <a:gd name="connsiteX4" fmla="*/ 0 w 2341636"/>
                <a:gd name="connsiteY4" fmla="*/ 1170818 h 234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1636" h="2341636">
                  <a:moveTo>
                    <a:pt x="0" y="1170818"/>
                  </a:moveTo>
                  <a:cubicBezTo>
                    <a:pt x="0" y="524193"/>
                    <a:pt x="524193" y="0"/>
                    <a:pt x="1170818" y="0"/>
                  </a:cubicBezTo>
                  <a:cubicBezTo>
                    <a:pt x="1817443" y="0"/>
                    <a:pt x="2341636" y="524193"/>
                    <a:pt x="2341636" y="1170818"/>
                  </a:cubicBezTo>
                  <a:cubicBezTo>
                    <a:pt x="2341636" y="1817443"/>
                    <a:pt x="1817443" y="2341636"/>
                    <a:pt x="1170818" y="2341636"/>
                  </a:cubicBezTo>
                  <a:cubicBezTo>
                    <a:pt x="524193" y="2341636"/>
                    <a:pt x="0" y="1817443"/>
                    <a:pt x="0" y="117081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8149" tIns="278149" rIns="278149" bIns="278149" numCol="1" spcCol="1270" anchor="ctr" anchorCtr="0">
              <a:noAutofit/>
            </a:bodyPr>
            <a:lstStyle/>
            <a:p>
              <a:pPr lvl="0" algn="ctr" defTabSz="733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50" kern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Reduction in Arrearage Carrying Costs</a:t>
              </a:r>
            </a:p>
          </p:txBody>
        </p:sp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57AC7A1F-2896-45F1-AD77-6A70249F7E71}"/>
                </a:ext>
              </a:extLst>
            </p:cNvPr>
            <p:cNvSpPr/>
            <p:nvPr/>
          </p:nvSpPr>
          <p:spPr>
            <a:xfrm>
              <a:off x="3862154" y="2788392"/>
              <a:ext cx="2341636" cy="2341636"/>
            </a:xfrm>
            <a:custGeom>
              <a:avLst/>
              <a:gdLst>
                <a:gd name="connsiteX0" fmla="*/ 0 w 2341636"/>
                <a:gd name="connsiteY0" fmla="*/ 1170818 h 2341636"/>
                <a:gd name="connsiteX1" fmla="*/ 1170818 w 2341636"/>
                <a:gd name="connsiteY1" fmla="*/ 0 h 2341636"/>
                <a:gd name="connsiteX2" fmla="*/ 2341636 w 2341636"/>
                <a:gd name="connsiteY2" fmla="*/ 1170818 h 2341636"/>
                <a:gd name="connsiteX3" fmla="*/ 1170818 w 2341636"/>
                <a:gd name="connsiteY3" fmla="*/ 2341636 h 2341636"/>
                <a:gd name="connsiteX4" fmla="*/ 0 w 2341636"/>
                <a:gd name="connsiteY4" fmla="*/ 1170818 h 234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1636" h="2341636">
                  <a:moveTo>
                    <a:pt x="0" y="1170818"/>
                  </a:moveTo>
                  <a:cubicBezTo>
                    <a:pt x="0" y="524193"/>
                    <a:pt x="524193" y="0"/>
                    <a:pt x="1170818" y="0"/>
                  </a:cubicBezTo>
                  <a:cubicBezTo>
                    <a:pt x="1817443" y="0"/>
                    <a:pt x="2341636" y="524193"/>
                    <a:pt x="2341636" y="1170818"/>
                  </a:cubicBezTo>
                  <a:cubicBezTo>
                    <a:pt x="2341636" y="1817443"/>
                    <a:pt x="1817443" y="2341636"/>
                    <a:pt x="1170818" y="2341636"/>
                  </a:cubicBezTo>
                  <a:cubicBezTo>
                    <a:pt x="524193" y="2341636"/>
                    <a:pt x="0" y="1817443"/>
                    <a:pt x="0" y="117081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8149" tIns="278149" rIns="278149" bIns="278149" numCol="1" spcCol="1270" anchor="ctr" anchorCtr="0">
              <a:noAutofit/>
            </a:bodyPr>
            <a:lstStyle/>
            <a:p>
              <a:pPr algn="ctr" defTabSz="733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Average Low-Income Arrearage</a:t>
              </a:r>
            </a:p>
          </p:txBody>
        </p: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F5B79A02-9DA1-4755-AD9D-CD63DDE5A57C}"/>
                </a:ext>
              </a:extLst>
            </p:cNvPr>
            <p:cNvSpPr/>
            <p:nvPr/>
          </p:nvSpPr>
          <p:spPr>
            <a:xfrm>
              <a:off x="6947194" y="2713578"/>
              <a:ext cx="2341636" cy="2341636"/>
            </a:xfrm>
            <a:custGeom>
              <a:avLst/>
              <a:gdLst>
                <a:gd name="connsiteX0" fmla="*/ 0 w 2341636"/>
                <a:gd name="connsiteY0" fmla="*/ 1170818 h 2341636"/>
                <a:gd name="connsiteX1" fmla="*/ 1170818 w 2341636"/>
                <a:gd name="connsiteY1" fmla="*/ 0 h 2341636"/>
                <a:gd name="connsiteX2" fmla="*/ 2341636 w 2341636"/>
                <a:gd name="connsiteY2" fmla="*/ 1170818 h 2341636"/>
                <a:gd name="connsiteX3" fmla="*/ 1170818 w 2341636"/>
                <a:gd name="connsiteY3" fmla="*/ 2341636 h 2341636"/>
                <a:gd name="connsiteX4" fmla="*/ 0 w 2341636"/>
                <a:gd name="connsiteY4" fmla="*/ 1170818 h 234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1636" h="2341636">
                  <a:moveTo>
                    <a:pt x="0" y="1170818"/>
                  </a:moveTo>
                  <a:cubicBezTo>
                    <a:pt x="0" y="524193"/>
                    <a:pt x="524193" y="0"/>
                    <a:pt x="1170818" y="0"/>
                  </a:cubicBezTo>
                  <a:cubicBezTo>
                    <a:pt x="1817443" y="0"/>
                    <a:pt x="2341636" y="524193"/>
                    <a:pt x="2341636" y="1170818"/>
                  </a:cubicBezTo>
                  <a:cubicBezTo>
                    <a:pt x="2341636" y="1817443"/>
                    <a:pt x="1817443" y="2341636"/>
                    <a:pt x="1170818" y="2341636"/>
                  </a:cubicBezTo>
                  <a:cubicBezTo>
                    <a:pt x="524193" y="2341636"/>
                    <a:pt x="0" y="1817443"/>
                    <a:pt x="0" y="117081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8149" tIns="278149" rIns="278149" bIns="278149" numCol="1" spcCol="1270" anchor="ctr" anchorCtr="0">
              <a:noAutofit/>
            </a:bodyPr>
            <a:lstStyle/>
            <a:p>
              <a:pPr algn="ctr" defTabSz="733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5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Impact of Energy Efficiency Program on Arrearages</a:t>
              </a:r>
            </a:p>
          </p:txBody>
        </p:sp>
      </p:grpSp>
      <p:sp>
        <p:nvSpPr>
          <p:cNvPr id="68" name="Freeform 10">
            <a:extLst>
              <a:ext uri="{FF2B5EF4-FFF2-40B4-BE49-F238E27FC236}">
                <a16:creationId xmlns:a16="http://schemas.microsoft.com/office/drawing/2014/main" id="{3CBDE641-505C-4015-A2CF-7937A0F7C858}"/>
              </a:ext>
            </a:extLst>
          </p:cNvPr>
          <p:cNvSpPr/>
          <p:nvPr/>
        </p:nvSpPr>
        <p:spPr>
          <a:xfrm>
            <a:off x="1766076" y="2160924"/>
            <a:ext cx="1018611" cy="1018611"/>
          </a:xfrm>
          <a:custGeom>
            <a:avLst/>
            <a:gdLst>
              <a:gd name="connsiteX0" fmla="*/ 180023 w 1358148"/>
              <a:gd name="connsiteY0" fmla="*/ 279778 h 1358148"/>
              <a:gd name="connsiteX1" fmla="*/ 1178125 w 1358148"/>
              <a:gd name="connsiteY1" fmla="*/ 279778 h 1358148"/>
              <a:gd name="connsiteX2" fmla="*/ 1178125 w 1358148"/>
              <a:gd name="connsiteY2" fmla="*/ 599215 h 1358148"/>
              <a:gd name="connsiteX3" fmla="*/ 180023 w 1358148"/>
              <a:gd name="connsiteY3" fmla="*/ 599215 h 1358148"/>
              <a:gd name="connsiteX4" fmla="*/ 180023 w 1358148"/>
              <a:gd name="connsiteY4" fmla="*/ 279778 h 1358148"/>
              <a:gd name="connsiteX5" fmla="*/ 180023 w 1358148"/>
              <a:gd name="connsiteY5" fmla="*/ 758933 h 1358148"/>
              <a:gd name="connsiteX6" fmla="*/ 1178125 w 1358148"/>
              <a:gd name="connsiteY6" fmla="*/ 758933 h 1358148"/>
              <a:gd name="connsiteX7" fmla="*/ 1178125 w 1358148"/>
              <a:gd name="connsiteY7" fmla="*/ 1078370 h 1358148"/>
              <a:gd name="connsiteX8" fmla="*/ 180023 w 1358148"/>
              <a:gd name="connsiteY8" fmla="*/ 1078370 h 1358148"/>
              <a:gd name="connsiteX9" fmla="*/ 180023 w 1358148"/>
              <a:gd name="connsiteY9" fmla="*/ 758933 h 135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58148" h="1358148">
                <a:moveTo>
                  <a:pt x="180023" y="279778"/>
                </a:moveTo>
                <a:lnTo>
                  <a:pt x="1178125" y="279778"/>
                </a:lnTo>
                <a:lnTo>
                  <a:pt x="1178125" y="599215"/>
                </a:lnTo>
                <a:lnTo>
                  <a:pt x="180023" y="599215"/>
                </a:lnTo>
                <a:lnTo>
                  <a:pt x="180023" y="279778"/>
                </a:lnTo>
                <a:close/>
                <a:moveTo>
                  <a:pt x="180023" y="758933"/>
                </a:moveTo>
                <a:lnTo>
                  <a:pt x="1178125" y="758933"/>
                </a:lnTo>
                <a:lnTo>
                  <a:pt x="1178125" y="1078370"/>
                </a:lnTo>
                <a:lnTo>
                  <a:pt x="180023" y="1078370"/>
                </a:lnTo>
                <a:lnTo>
                  <a:pt x="180023" y="758933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017" tIns="209834" rIns="135017" bIns="209834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50" kern="12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69740E1-EDCC-425E-85C3-56EF63054A4C}"/>
              </a:ext>
            </a:extLst>
          </p:cNvPr>
          <p:cNvSpPr txBox="1"/>
          <p:nvPr/>
        </p:nvSpPr>
        <p:spPr>
          <a:xfrm>
            <a:off x="4297834" y="1906897"/>
            <a:ext cx="859851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125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0355977-AE7E-44CC-A711-3F1A89F868D1}"/>
              </a:ext>
            </a:extLst>
          </p:cNvPr>
          <p:cNvSpPr txBox="1"/>
          <p:nvPr/>
        </p:nvSpPr>
        <p:spPr>
          <a:xfrm>
            <a:off x="6615114" y="1896672"/>
            <a:ext cx="859851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125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1" name="Freeform 13">
            <a:extLst>
              <a:ext uri="{FF2B5EF4-FFF2-40B4-BE49-F238E27FC236}">
                <a16:creationId xmlns:a16="http://schemas.microsoft.com/office/drawing/2014/main" id="{87DBA9E7-9EB6-4A89-9F05-013CDB8CF3BF}"/>
              </a:ext>
            </a:extLst>
          </p:cNvPr>
          <p:cNvSpPr/>
          <p:nvPr/>
        </p:nvSpPr>
        <p:spPr>
          <a:xfrm>
            <a:off x="7342079" y="1674621"/>
            <a:ext cx="1756227" cy="1756227"/>
          </a:xfrm>
          <a:custGeom>
            <a:avLst/>
            <a:gdLst>
              <a:gd name="connsiteX0" fmla="*/ 0 w 2341636"/>
              <a:gd name="connsiteY0" fmla="*/ 1170818 h 2341636"/>
              <a:gd name="connsiteX1" fmla="*/ 1170818 w 2341636"/>
              <a:gd name="connsiteY1" fmla="*/ 0 h 2341636"/>
              <a:gd name="connsiteX2" fmla="*/ 2341636 w 2341636"/>
              <a:gd name="connsiteY2" fmla="*/ 1170818 h 2341636"/>
              <a:gd name="connsiteX3" fmla="*/ 1170818 w 2341636"/>
              <a:gd name="connsiteY3" fmla="*/ 2341636 h 2341636"/>
              <a:gd name="connsiteX4" fmla="*/ 0 w 2341636"/>
              <a:gd name="connsiteY4" fmla="*/ 1170818 h 2341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1636" h="2341636">
                <a:moveTo>
                  <a:pt x="0" y="1170818"/>
                </a:moveTo>
                <a:cubicBezTo>
                  <a:pt x="0" y="524193"/>
                  <a:pt x="524193" y="0"/>
                  <a:pt x="1170818" y="0"/>
                </a:cubicBezTo>
                <a:cubicBezTo>
                  <a:pt x="1817443" y="0"/>
                  <a:pt x="2341636" y="524193"/>
                  <a:pt x="2341636" y="1170818"/>
                </a:cubicBezTo>
                <a:cubicBezTo>
                  <a:pt x="2341636" y="1817443"/>
                  <a:pt x="1817443" y="2341636"/>
                  <a:pt x="1170818" y="2341636"/>
                </a:cubicBezTo>
                <a:cubicBezTo>
                  <a:pt x="524193" y="2341636"/>
                  <a:pt x="0" y="1817443"/>
                  <a:pt x="0" y="117081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8149" tIns="278149" rIns="278149" bIns="278149" numCol="1" spcCol="1270" anchor="ctr" anchorCtr="0">
            <a:noAutofit/>
          </a:bodyPr>
          <a:lstStyle/>
          <a:p>
            <a:pPr lvl="0" algn="ctr" defTabSz="733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Interest Rate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BBD5F94-48B3-48AD-83A1-A1B74EFDAD67}"/>
              </a:ext>
            </a:extLst>
          </p:cNvPr>
          <p:cNvSpPr txBox="1"/>
          <p:nvPr/>
        </p:nvSpPr>
        <p:spPr>
          <a:xfrm>
            <a:off x="268318" y="4724154"/>
            <a:ext cx="8348632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Assessment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referenced energy efficiency program reduced arrearages by 32%.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much energy did that referenced program save?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bill reduction did that translate into?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$ amount of arrearage reduction did that translate into?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Should arrearage reduction be a % of average arrearages or a % of bill reduction?</a:t>
            </a:r>
          </a:p>
          <a:p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35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1ACAD52-A4A2-4BB6-BCD7-6C841A922857}"/>
              </a:ext>
            </a:extLst>
          </p:cNvPr>
          <p:cNvSpPr txBox="1"/>
          <p:nvPr/>
        </p:nvSpPr>
        <p:spPr>
          <a:xfrm>
            <a:off x="1344206" y="3298618"/>
            <a:ext cx="834639" cy="3231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$5.58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5F44966-7D9A-4BC5-A40C-77EF1BF1B8E8}"/>
              </a:ext>
            </a:extLst>
          </p:cNvPr>
          <p:cNvSpPr txBox="1"/>
          <p:nvPr/>
        </p:nvSpPr>
        <p:spPr>
          <a:xfrm>
            <a:off x="3802185" y="3282771"/>
            <a:ext cx="736477" cy="3231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$218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3EF7170-3F4A-4574-9C57-18F9FCB2B4A1}"/>
              </a:ext>
            </a:extLst>
          </p:cNvPr>
          <p:cNvSpPr txBox="1"/>
          <p:nvPr/>
        </p:nvSpPr>
        <p:spPr>
          <a:xfrm>
            <a:off x="6321456" y="3282771"/>
            <a:ext cx="703232" cy="3231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32%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52A0A1B-172D-443C-BE3B-E3FE6ED052A3}"/>
              </a:ext>
            </a:extLst>
          </p:cNvPr>
          <p:cNvSpPr txBox="1"/>
          <p:nvPr/>
        </p:nvSpPr>
        <p:spPr>
          <a:xfrm>
            <a:off x="8464478" y="3225469"/>
            <a:ext cx="539068" cy="3231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004F4C-72F8-44A9-B122-F45E0CEE7495}"/>
              </a:ext>
            </a:extLst>
          </p:cNvPr>
          <p:cNvSpPr txBox="1"/>
          <p:nvPr/>
        </p:nvSpPr>
        <p:spPr>
          <a:xfrm>
            <a:off x="4843715" y="4059465"/>
            <a:ext cx="210636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Applied from previous study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E19D3D6-5465-4813-AC82-164706236174}"/>
              </a:ext>
            </a:extLst>
          </p:cNvPr>
          <p:cNvCxnSpPr>
            <a:cxnSpLocks/>
          </p:cNvCxnSpPr>
          <p:nvPr/>
        </p:nvCxnSpPr>
        <p:spPr>
          <a:xfrm flipV="1">
            <a:off x="6833049" y="3548634"/>
            <a:ext cx="0" cy="6141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963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52400"/>
            <a:ext cx="233172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73" y="80962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Assessing NEI Calculations</a:t>
            </a:r>
            <a:b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Example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29</a:t>
            </a:fld>
            <a:endParaRPr lang="en-US" altLang="en-US" sz="1000"/>
          </a:p>
        </p:txBody>
      </p:sp>
      <p:graphicFrame>
        <p:nvGraphicFramePr>
          <p:cNvPr id="46" name="Diagram 45">
            <a:extLst>
              <a:ext uri="{FF2B5EF4-FFF2-40B4-BE49-F238E27FC236}">
                <a16:creationId xmlns:a16="http://schemas.microsoft.com/office/drawing/2014/main" id="{76FE65B4-D53F-4F22-BD05-BA82FF4198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9540216"/>
              </p:ext>
            </p:extLst>
          </p:nvPr>
        </p:nvGraphicFramePr>
        <p:xfrm>
          <a:off x="4770252" y="2158126"/>
          <a:ext cx="3974298" cy="3135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7" name="Diagram 46">
            <a:extLst>
              <a:ext uri="{FF2B5EF4-FFF2-40B4-BE49-F238E27FC236}">
                <a16:creationId xmlns:a16="http://schemas.microsoft.com/office/drawing/2014/main" id="{41E511E0-FF5D-4F58-817E-9EA49A37B6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220512"/>
              </p:ext>
            </p:extLst>
          </p:nvPr>
        </p:nvGraphicFramePr>
        <p:xfrm>
          <a:off x="545455" y="2133600"/>
          <a:ext cx="3921311" cy="3135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A35E0B79-D177-4806-B916-41D1A9BFA265}"/>
              </a:ext>
            </a:extLst>
          </p:cNvPr>
          <p:cNvSpPr txBox="1"/>
          <p:nvPr/>
        </p:nvSpPr>
        <p:spPr>
          <a:xfrm>
            <a:off x="547889" y="1739346"/>
            <a:ext cx="2086424" cy="3000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Referenced Program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9B2D939-57F8-4B90-BDF9-4057B01F3F05}"/>
              </a:ext>
            </a:extLst>
          </p:cNvPr>
          <p:cNvSpPr txBox="1"/>
          <p:nvPr/>
        </p:nvSpPr>
        <p:spPr>
          <a:xfrm>
            <a:off x="4753305" y="1739346"/>
            <a:ext cx="2086424" cy="3000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Referenced Program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756008-EA18-424C-87CE-73170A3922DD}"/>
              </a:ext>
            </a:extLst>
          </p:cNvPr>
          <p:cNvSpPr txBox="1"/>
          <p:nvPr/>
        </p:nvSpPr>
        <p:spPr>
          <a:xfrm>
            <a:off x="2718141" y="1729772"/>
            <a:ext cx="1748626" cy="3000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 Studied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617E80-3109-4DBE-9D6D-C6A4A9856CAE}"/>
              </a:ext>
            </a:extLst>
          </p:cNvPr>
          <p:cNvSpPr txBox="1"/>
          <p:nvPr/>
        </p:nvSpPr>
        <p:spPr>
          <a:xfrm>
            <a:off x="6995924" y="1744911"/>
            <a:ext cx="1748626" cy="3000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 Studied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DD3E03-838F-4C97-B777-1BF6ADF8FCB3}"/>
              </a:ext>
            </a:extLst>
          </p:cNvPr>
          <p:cNvSpPr txBox="1"/>
          <p:nvPr/>
        </p:nvSpPr>
        <p:spPr>
          <a:xfrm>
            <a:off x="482919" y="5628571"/>
            <a:ext cx="826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*Use energy billing data to calculate bill reduction as opposed to engineering estimates or technical reference manuals.</a:t>
            </a:r>
          </a:p>
        </p:txBody>
      </p:sp>
    </p:spTree>
    <p:extLst>
      <p:ext uri="{BB962C8B-B14F-4D97-AF65-F5344CB8AC3E}">
        <p14:creationId xmlns:p14="http://schemas.microsoft.com/office/powerpoint/2010/main" val="2252353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C94C45-F204-4FC9-8445-03CF39651D86}"/>
              </a:ext>
            </a:extLst>
          </p:cNvPr>
          <p:cNvSpPr txBox="1">
            <a:spLocks/>
          </p:cNvSpPr>
          <p:nvPr/>
        </p:nvSpPr>
        <p:spPr>
          <a:xfrm>
            <a:off x="59464" y="231054"/>
            <a:ext cx="6551218" cy="6347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>
                <a:solidFill>
                  <a:srgbClr val="D5EBE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APPRISE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FF0F8780-68C5-440C-AC94-010CC9DD8C6A}"/>
              </a:ext>
            </a:extLst>
          </p:cNvPr>
          <p:cNvSpPr>
            <a:spLocks/>
          </p:cNvSpPr>
          <p:nvPr/>
        </p:nvSpPr>
        <p:spPr bwMode="auto">
          <a:xfrm>
            <a:off x="2114554" y="2"/>
            <a:ext cx="149225" cy="55563"/>
          </a:xfrm>
          <a:custGeom>
            <a:avLst/>
            <a:gdLst>
              <a:gd name="T0" fmla="*/ 149225 w 94"/>
              <a:gd name="T1" fmla="*/ 55563 h 35"/>
              <a:gd name="T2" fmla="*/ 74613 w 94"/>
              <a:gd name="T3" fmla="*/ 0 h 35"/>
              <a:gd name="T4" fmla="*/ 0 w 94"/>
              <a:gd name="T5" fmla="*/ 55563 h 35"/>
              <a:gd name="T6" fmla="*/ 149225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765D51FA-8EC3-4CB3-872F-9C594AE60A56}"/>
              </a:ext>
            </a:extLst>
          </p:cNvPr>
          <p:cNvSpPr>
            <a:spLocks/>
          </p:cNvSpPr>
          <p:nvPr/>
        </p:nvSpPr>
        <p:spPr bwMode="auto">
          <a:xfrm>
            <a:off x="1909764" y="2"/>
            <a:ext cx="146051" cy="55563"/>
          </a:xfrm>
          <a:custGeom>
            <a:avLst/>
            <a:gdLst>
              <a:gd name="T0" fmla="*/ 146050 w 92"/>
              <a:gd name="T1" fmla="*/ 55563 h 35"/>
              <a:gd name="T2" fmla="*/ 73025 w 92"/>
              <a:gd name="T3" fmla="*/ 0 h 35"/>
              <a:gd name="T4" fmla="*/ 0 w 92"/>
              <a:gd name="T5" fmla="*/ 55563 h 35"/>
              <a:gd name="T6" fmla="*/ 14605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9F8C0D03-9F7C-4402-9A5A-713E78EDC606}"/>
              </a:ext>
            </a:extLst>
          </p:cNvPr>
          <p:cNvSpPr>
            <a:spLocks/>
          </p:cNvSpPr>
          <p:nvPr/>
        </p:nvSpPr>
        <p:spPr bwMode="auto">
          <a:xfrm>
            <a:off x="1693865" y="2"/>
            <a:ext cx="147637" cy="55563"/>
          </a:xfrm>
          <a:custGeom>
            <a:avLst/>
            <a:gdLst>
              <a:gd name="T0" fmla="*/ 147637 w 93"/>
              <a:gd name="T1" fmla="*/ 55563 h 35"/>
              <a:gd name="T2" fmla="*/ 74612 w 93"/>
              <a:gd name="T3" fmla="*/ 0 h 35"/>
              <a:gd name="T4" fmla="*/ 0 w 93"/>
              <a:gd name="T5" fmla="*/ 55563 h 35"/>
              <a:gd name="T6" fmla="*/ 147637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E77E94B-7D0A-4D56-8145-9292A71AF9B8}"/>
              </a:ext>
            </a:extLst>
          </p:cNvPr>
          <p:cNvSpPr>
            <a:spLocks/>
          </p:cNvSpPr>
          <p:nvPr/>
        </p:nvSpPr>
        <p:spPr bwMode="auto">
          <a:xfrm>
            <a:off x="1487491" y="2"/>
            <a:ext cx="149225" cy="55563"/>
          </a:xfrm>
          <a:custGeom>
            <a:avLst/>
            <a:gdLst>
              <a:gd name="T0" fmla="*/ 149225 w 94"/>
              <a:gd name="T1" fmla="*/ 55563 h 35"/>
              <a:gd name="T2" fmla="*/ 74613 w 94"/>
              <a:gd name="T3" fmla="*/ 0 h 35"/>
              <a:gd name="T4" fmla="*/ 0 w 94"/>
              <a:gd name="T5" fmla="*/ 55563 h 35"/>
              <a:gd name="T6" fmla="*/ 149225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66B2849-1F50-4DA1-ACFB-189FC555ED31}"/>
              </a:ext>
            </a:extLst>
          </p:cNvPr>
          <p:cNvSpPr>
            <a:spLocks/>
          </p:cNvSpPr>
          <p:nvPr/>
        </p:nvSpPr>
        <p:spPr bwMode="auto">
          <a:xfrm>
            <a:off x="1282701" y="2"/>
            <a:ext cx="146051" cy="55563"/>
          </a:xfrm>
          <a:custGeom>
            <a:avLst/>
            <a:gdLst>
              <a:gd name="T0" fmla="*/ 146050 w 92"/>
              <a:gd name="T1" fmla="*/ 55563 h 35"/>
              <a:gd name="T2" fmla="*/ 74613 w 92"/>
              <a:gd name="T3" fmla="*/ 0 h 35"/>
              <a:gd name="T4" fmla="*/ 0 w 92"/>
              <a:gd name="T5" fmla="*/ 55563 h 35"/>
              <a:gd name="T6" fmla="*/ 14605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EF32AE89-0DC0-48F3-92B5-255EB3B9859A}"/>
              </a:ext>
            </a:extLst>
          </p:cNvPr>
          <p:cNvSpPr>
            <a:spLocks/>
          </p:cNvSpPr>
          <p:nvPr/>
        </p:nvSpPr>
        <p:spPr bwMode="auto">
          <a:xfrm>
            <a:off x="1063627" y="2"/>
            <a:ext cx="147639" cy="55563"/>
          </a:xfrm>
          <a:custGeom>
            <a:avLst/>
            <a:gdLst>
              <a:gd name="T0" fmla="*/ 147638 w 93"/>
              <a:gd name="T1" fmla="*/ 55563 h 35"/>
              <a:gd name="T2" fmla="*/ 74613 w 93"/>
              <a:gd name="T3" fmla="*/ 0 h 35"/>
              <a:gd name="T4" fmla="*/ 0 w 93"/>
              <a:gd name="T5" fmla="*/ 55563 h 35"/>
              <a:gd name="T6" fmla="*/ 147638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7BAA54B4-58B8-4C1F-BF31-6A4AA11DC582}"/>
              </a:ext>
            </a:extLst>
          </p:cNvPr>
          <p:cNvSpPr>
            <a:spLocks/>
          </p:cNvSpPr>
          <p:nvPr/>
        </p:nvSpPr>
        <p:spPr bwMode="auto">
          <a:xfrm>
            <a:off x="865191" y="2"/>
            <a:ext cx="149225" cy="55563"/>
          </a:xfrm>
          <a:custGeom>
            <a:avLst/>
            <a:gdLst>
              <a:gd name="T0" fmla="*/ 149225 w 94"/>
              <a:gd name="T1" fmla="*/ 55563 h 35"/>
              <a:gd name="T2" fmla="*/ 74613 w 94"/>
              <a:gd name="T3" fmla="*/ 0 h 35"/>
              <a:gd name="T4" fmla="*/ 0 w 94"/>
              <a:gd name="T5" fmla="*/ 55563 h 35"/>
              <a:gd name="T6" fmla="*/ 149225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13D3DFC0-62E7-44FB-AFE3-346FF15514A2}"/>
              </a:ext>
            </a:extLst>
          </p:cNvPr>
          <p:cNvSpPr>
            <a:spLocks/>
          </p:cNvSpPr>
          <p:nvPr/>
        </p:nvSpPr>
        <p:spPr bwMode="auto">
          <a:xfrm>
            <a:off x="655638" y="2"/>
            <a:ext cx="146051" cy="55563"/>
          </a:xfrm>
          <a:custGeom>
            <a:avLst/>
            <a:gdLst>
              <a:gd name="T0" fmla="*/ 146050 w 92"/>
              <a:gd name="T1" fmla="*/ 55563 h 35"/>
              <a:gd name="T2" fmla="*/ 74613 w 92"/>
              <a:gd name="T3" fmla="*/ 0 h 35"/>
              <a:gd name="T4" fmla="*/ 0 w 92"/>
              <a:gd name="T5" fmla="*/ 55563 h 35"/>
              <a:gd name="T6" fmla="*/ 14605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00A4995-0E34-42F8-ADCD-054DF2B0516A}"/>
              </a:ext>
            </a:extLst>
          </p:cNvPr>
          <p:cNvSpPr>
            <a:spLocks/>
          </p:cNvSpPr>
          <p:nvPr/>
        </p:nvSpPr>
        <p:spPr bwMode="auto">
          <a:xfrm>
            <a:off x="447678" y="2"/>
            <a:ext cx="149225" cy="55563"/>
          </a:xfrm>
          <a:custGeom>
            <a:avLst/>
            <a:gdLst>
              <a:gd name="T0" fmla="*/ 149225 w 94"/>
              <a:gd name="T1" fmla="*/ 55563 h 35"/>
              <a:gd name="T2" fmla="*/ 74613 w 94"/>
              <a:gd name="T3" fmla="*/ 0 h 35"/>
              <a:gd name="T4" fmla="*/ 0 w 94"/>
              <a:gd name="T5" fmla="*/ 55563 h 35"/>
              <a:gd name="T6" fmla="*/ 149225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244F206E-9104-4067-93C3-026200E6C8FD}"/>
              </a:ext>
            </a:extLst>
          </p:cNvPr>
          <p:cNvSpPr>
            <a:spLocks/>
          </p:cNvSpPr>
          <p:nvPr/>
        </p:nvSpPr>
        <p:spPr bwMode="auto">
          <a:xfrm>
            <a:off x="242889" y="2"/>
            <a:ext cx="146051" cy="55563"/>
          </a:xfrm>
          <a:custGeom>
            <a:avLst/>
            <a:gdLst>
              <a:gd name="T0" fmla="*/ 146050 w 92"/>
              <a:gd name="T1" fmla="*/ 55563 h 35"/>
              <a:gd name="T2" fmla="*/ 74613 w 92"/>
              <a:gd name="T3" fmla="*/ 0 h 35"/>
              <a:gd name="T4" fmla="*/ 0 w 92"/>
              <a:gd name="T5" fmla="*/ 55563 h 35"/>
              <a:gd name="T6" fmla="*/ 14605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E49EA502-09B5-44C5-9393-E268ED52BC32}"/>
              </a:ext>
            </a:extLst>
          </p:cNvPr>
          <p:cNvSpPr>
            <a:spLocks/>
          </p:cNvSpPr>
          <p:nvPr/>
        </p:nvSpPr>
        <p:spPr bwMode="auto">
          <a:xfrm>
            <a:off x="6665917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BC467157-56E6-40D4-8E4C-99A3A8246B6F}"/>
              </a:ext>
            </a:extLst>
          </p:cNvPr>
          <p:cNvSpPr>
            <a:spLocks/>
          </p:cNvSpPr>
          <p:nvPr/>
        </p:nvSpPr>
        <p:spPr bwMode="auto">
          <a:xfrm>
            <a:off x="6461127" y="2"/>
            <a:ext cx="147639" cy="55563"/>
          </a:xfrm>
          <a:custGeom>
            <a:avLst/>
            <a:gdLst>
              <a:gd name="T0" fmla="*/ 0 w 93"/>
              <a:gd name="T1" fmla="*/ 55563 h 35"/>
              <a:gd name="T2" fmla="*/ 73025 w 93"/>
              <a:gd name="T3" fmla="*/ 0 h 35"/>
              <a:gd name="T4" fmla="*/ 147638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E00F7AC1-A5E3-4AE3-917E-D657278E5145}"/>
              </a:ext>
            </a:extLst>
          </p:cNvPr>
          <p:cNvSpPr>
            <a:spLocks/>
          </p:cNvSpPr>
          <p:nvPr/>
        </p:nvSpPr>
        <p:spPr bwMode="auto">
          <a:xfrm>
            <a:off x="6875466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50D800B2-D1B8-4944-AD94-E8B091DF7889}"/>
              </a:ext>
            </a:extLst>
          </p:cNvPr>
          <p:cNvSpPr>
            <a:spLocks/>
          </p:cNvSpPr>
          <p:nvPr/>
        </p:nvSpPr>
        <p:spPr bwMode="auto">
          <a:xfrm>
            <a:off x="7083427" y="2"/>
            <a:ext cx="147639" cy="55563"/>
          </a:xfrm>
          <a:custGeom>
            <a:avLst/>
            <a:gdLst>
              <a:gd name="T0" fmla="*/ 0 w 93"/>
              <a:gd name="T1" fmla="*/ 55563 h 35"/>
              <a:gd name="T2" fmla="*/ 74613 w 93"/>
              <a:gd name="T3" fmla="*/ 0 h 35"/>
              <a:gd name="T4" fmla="*/ 147638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B50A85D0-12AE-42B5-A228-B9A308369047}"/>
              </a:ext>
            </a:extLst>
          </p:cNvPr>
          <p:cNvSpPr>
            <a:spLocks/>
          </p:cNvSpPr>
          <p:nvPr/>
        </p:nvSpPr>
        <p:spPr bwMode="auto">
          <a:xfrm>
            <a:off x="7297741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4612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19CEE536-A838-4782-B382-5D2068281072}"/>
              </a:ext>
            </a:extLst>
          </p:cNvPr>
          <p:cNvSpPr>
            <a:spLocks/>
          </p:cNvSpPr>
          <p:nvPr/>
        </p:nvSpPr>
        <p:spPr bwMode="auto">
          <a:xfrm>
            <a:off x="7502529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422BF7C2-3ACF-4B0F-B1D9-031B866E6CA0}"/>
              </a:ext>
            </a:extLst>
          </p:cNvPr>
          <p:cNvSpPr>
            <a:spLocks/>
          </p:cNvSpPr>
          <p:nvPr/>
        </p:nvSpPr>
        <p:spPr bwMode="auto">
          <a:xfrm>
            <a:off x="7710491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4612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4150ADE1-EE89-4C02-BE8B-166611794A9C}"/>
              </a:ext>
            </a:extLst>
          </p:cNvPr>
          <p:cNvSpPr>
            <a:spLocks/>
          </p:cNvSpPr>
          <p:nvPr/>
        </p:nvSpPr>
        <p:spPr bwMode="auto">
          <a:xfrm>
            <a:off x="7927978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1AF7C34C-7269-4E16-9169-338C08A5C38F}"/>
              </a:ext>
            </a:extLst>
          </p:cNvPr>
          <p:cNvSpPr>
            <a:spLocks/>
          </p:cNvSpPr>
          <p:nvPr/>
        </p:nvSpPr>
        <p:spPr bwMode="auto">
          <a:xfrm>
            <a:off x="8128001" y="2"/>
            <a:ext cx="146051" cy="55563"/>
          </a:xfrm>
          <a:custGeom>
            <a:avLst/>
            <a:gdLst>
              <a:gd name="T0" fmla="*/ 0 w 92"/>
              <a:gd name="T1" fmla="*/ 55563 h 35"/>
              <a:gd name="T2" fmla="*/ 71438 w 92"/>
              <a:gd name="T3" fmla="*/ 0 h 35"/>
              <a:gd name="T4" fmla="*/ 146050 w 92"/>
              <a:gd name="T5" fmla="*/ 55563 h 35"/>
              <a:gd name="T6" fmla="*/ 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AEF2645C-0CBD-40C9-AE2F-D3AFDD9B7BB3}"/>
              </a:ext>
            </a:extLst>
          </p:cNvPr>
          <p:cNvSpPr>
            <a:spLocks/>
          </p:cNvSpPr>
          <p:nvPr/>
        </p:nvSpPr>
        <p:spPr bwMode="auto">
          <a:xfrm>
            <a:off x="8337550" y="2"/>
            <a:ext cx="146051" cy="55563"/>
          </a:xfrm>
          <a:custGeom>
            <a:avLst/>
            <a:gdLst>
              <a:gd name="T0" fmla="*/ 0 w 92"/>
              <a:gd name="T1" fmla="*/ 55563 h 35"/>
              <a:gd name="T2" fmla="*/ 74613 w 92"/>
              <a:gd name="T3" fmla="*/ 0 h 35"/>
              <a:gd name="T4" fmla="*/ 146050 w 92"/>
              <a:gd name="T5" fmla="*/ 55563 h 35"/>
              <a:gd name="T6" fmla="*/ 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A04F4CB8-E42D-4340-ABCC-1AC33888700D}"/>
              </a:ext>
            </a:extLst>
          </p:cNvPr>
          <p:cNvSpPr>
            <a:spLocks/>
          </p:cNvSpPr>
          <p:nvPr/>
        </p:nvSpPr>
        <p:spPr bwMode="auto">
          <a:xfrm>
            <a:off x="8542342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7C41C16C-6DE8-4204-8350-75EBF54D419C}"/>
              </a:ext>
            </a:extLst>
          </p:cNvPr>
          <p:cNvSpPr>
            <a:spLocks/>
          </p:cNvSpPr>
          <p:nvPr/>
        </p:nvSpPr>
        <p:spPr bwMode="auto">
          <a:xfrm>
            <a:off x="8750301" y="2"/>
            <a:ext cx="146051" cy="55563"/>
          </a:xfrm>
          <a:custGeom>
            <a:avLst/>
            <a:gdLst>
              <a:gd name="T0" fmla="*/ 0 w 92"/>
              <a:gd name="T1" fmla="*/ 55563 h 35"/>
              <a:gd name="T2" fmla="*/ 74613 w 92"/>
              <a:gd name="T3" fmla="*/ 0 h 35"/>
              <a:gd name="T4" fmla="*/ 146050 w 92"/>
              <a:gd name="T5" fmla="*/ 55563 h 35"/>
              <a:gd name="T6" fmla="*/ 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9C3629D2-34B9-4795-9068-D260B6486039}"/>
              </a:ext>
            </a:extLst>
          </p:cNvPr>
          <p:cNvSpPr>
            <a:spLocks/>
          </p:cNvSpPr>
          <p:nvPr/>
        </p:nvSpPr>
        <p:spPr bwMode="auto">
          <a:xfrm>
            <a:off x="5430841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4612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4B8C015A-6AC0-49F6-84AE-E77C92FDDFD8}"/>
              </a:ext>
            </a:extLst>
          </p:cNvPr>
          <p:cNvSpPr>
            <a:spLocks/>
          </p:cNvSpPr>
          <p:nvPr/>
        </p:nvSpPr>
        <p:spPr bwMode="auto">
          <a:xfrm>
            <a:off x="5222878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DAF267F0-8758-49E0-955F-2356B617D975}"/>
              </a:ext>
            </a:extLst>
          </p:cNvPr>
          <p:cNvSpPr>
            <a:spLocks/>
          </p:cNvSpPr>
          <p:nvPr/>
        </p:nvSpPr>
        <p:spPr bwMode="auto">
          <a:xfrm>
            <a:off x="5640391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Freeform 27">
            <a:extLst>
              <a:ext uri="{FF2B5EF4-FFF2-40B4-BE49-F238E27FC236}">
                <a16:creationId xmlns:a16="http://schemas.microsoft.com/office/drawing/2014/main" id="{24302165-DAEC-41BA-98EC-4053CC7E5D59}"/>
              </a:ext>
            </a:extLst>
          </p:cNvPr>
          <p:cNvSpPr>
            <a:spLocks/>
          </p:cNvSpPr>
          <p:nvPr/>
        </p:nvSpPr>
        <p:spPr bwMode="auto">
          <a:xfrm>
            <a:off x="5848350" y="2"/>
            <a:ext cx="146051" cy="55563"/>
          </a:xfrm>
          <a:custGeom>
            <a:avLst/>
            <a:gdLst>
              <a:gd name="T0" fmla="*/ 0 w 92"/>
              <a:gd name="T1" fmla="*/ 55563 h 35"/>
              <a:gd name="T2" fmla="*/ 71438 w 92"/>
              <a:gd name="T3" fmla="*/ 0 h 35"/>
              <a:gd name="T4" fmla="*/ 146050 w 92"/>
              <a:gd name="T5" fmla="*/ 55563 h 35"/>
              <a:gd name="T6" fmla="*/ 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D9908971-A53E-4F3B-A4B9-8BCBF3AE4BE1}"/>
              </a:ext>
            </a:extLst>
          </p:cNvPr>
          <p:cNvSpPr>
            <a:spLocks/>
          </p:cNvSpPr>
          <p:nvPr/>
        </p:nvSpPr>
        <p:spPr bwMode="auto">
          <a:xfrm>
            <a:off x="6062664" y="2"/>
            <a:ext cx="146051" cy="55563"/>
          </a:xfrm>
          <a:custGeom>
            <a:avLst/>
            <a:gdLst>
              <a:gd name="T0" fmla="*/ 0 w 92"/>
              <a:gd name="T1" fmla="*/ 55563 h 35"/>
              <a:gd name="T2" fmla="*/ 71438 w 92"/>
              <a:gd name="T3" fmla="*/ 0 h 35"/>
              <a:gd name="T4" fmla="*/ 146050 w 92"/>
              <a:gd name="T5" fmla="*/ 55563 h 35"/>
              <a:gd name="T6" fmla="*/ 0 w 92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AFD543B1-051F-4F28-B8C7-BD2970C8D80E}"/>
              </a:ext>
            </a:extLst>
          </p:cNvPr>
          <p:cNvSpPr>
            <a:spLocks/>
          </p:cNvSpPr>
          <p:nvPr/>
        </p:nvSpPr>
        <p:spPr bwMode="auto">
          <a:xfrm>
            <a:off x="6265866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Freeform 30">
            <a:extLst>
              <a:ext uri="{FF2B5EF4-FFF2-40B4-BE49-F238E27FC236}">
                <a16:creationId xmlns:a16="http://schemas.microsoft.com/office/drawing/2014/main" id="{CD3E0A86-8AD3-414A-9398-83A8222A0D7D}"/>
              </a:ext>
            </a:extLst>
          </p:cNvPr>
          <p:cNvSpPr>
            <a:spLocks/>
          </p:cNvSpPr>
          <p:nvPr/>
        </p:nvSpPr>
        <p:spPr bwMode="auto">
          <a:xfrm>
            <a:off x="4181476" y="2"/>
            <a:ext cx="147639" cy="55563"/>
          </a:xfrm>
          <a:custGeom>
            <a:avLst/>
            <a:gdLst>
              <a:gd name="T0" fmla="*/ 0 w 93"/>
              <a:gd name="T1" fmla="*/ 55563 h 35"/>
              <a:gd name="T2" fmla="*/ 73025 w 93"/>
              <a:gd name="T3" fmla="*/ 0 h 35"/>
              <a:gd name="T4" fmla="*/ 147638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Freeform 31">
            <a:extLst>
              <a:ext uri="{FF2B5EF4-FFF2-40B4-BE49-F238E27FC236}">
                <a16:creationId xmlns:a16="http://schemas.microsoft.com/office/drawing/2014/main" id="{3C059C50-89E3-4DAB-BB05-CB29A285311A}"/>
              </a:ext>
            </a:extLst>
          </p:cNvPr>
          <p:cNvSpPr>
            <a:spLocks/>
          </p:cNvSpPr>
          <p:nvPr/>
        </p:nvSpPr>
        <p:spPr bwMode="auto">
          <a:xfrm>
            <a:off x="3973517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Freeform 32">
            <a:extLst>
              <a:ext uri="{FF2B5EF4-FFF2-40B4-BE49-F238E27FC236}">
                <a16:creationId xmlns:a16="http://schemas.microsoft.com/office/drawing/2014/main" id="{C4419BDA-B0A5-4DE7-B1F9-4F00244AE2E6}"/>
              </a:ext>
            </a:extLst>
          </p:cNvPr>
          <p:cNvSpPr>
            <a:spLocks/>
          </p:cNvSpPr>
          <p:nvPr/>
        </p:nvSpPr>
        <p:spPr bwMode="auto">
          <a:xfrm>
            <a:off x="4391027" y="2"/>
            <a:ext cx="147639" cy="55563"/>
          </a:xfrm>
          <a:custGeom>
            <a:avLst/>
            <a:gdLst>
              <a:gd name="T0" fmla="*/ 0 w 93"/>
              <a:gd name="T1" fmla="*/ 55563 h 35"/>
              <a:gd name="T2" fmla="*/ 74613 w 93"/>
              <a:gd name="T3" fmla="*/ 0 h 35"/>
              <a:gd name="T4" fmla="*/ 147638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33">
            <a:extLst>
              <a:ext uri="{FF2B5EF4-FFF2-40B4-BE49-F238E27FC236}">
                <a16:creationId xmlns:a16="http://schemas.microsoft.com/office/drawing/2014/main" id="{3D8D6384-DD86-4B30-9CD1-B56EAC5992E7}"/>
              </a:ext>
            </a:extLst>
          </p:cNvPr>
          <p:cNvSpPr>
            <a:spLocks/>
          </p:cNvSpPr>
          <p:nvPr/>
        </p:nvSpPr>
        <p:spPr bwMode="auto">
          <a:xfrm>
            <a:off x="4595817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Freeform 34">
            <a:extLst>
              <a:ext uri="{FF2B5EF4-FFF2-40B4-BE49-F238E27FC236}">
                <a16:creationId xmlns:a16="http://schemas.microsoft.com/office/drawing/2014/main" id="{7E5B5940-698B-4BF4-A6E4-BA56DBF5F42D}"/>
              </a:ext>
            </a:extLst>
          </p:cNvPr>
          <p:cNvSpPr>
            <a:spLocks/>
          </p:cNvSpPr>
          <p:nvPr/>
        </p:nvSpPr>
        <p:spPr bwMode="auto">
          <a:xfrm>
            <a:off x="4810129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35">
            <a:extLst>
              <a:ext uri="{FF2B5EF4-FFF2-40B4-BE49-F238E27FC236}">
                <a16:creationId xmlns:a16="http://schemas.microsoft.com/office/drawing/2014/main" id="{10F7E107-F371-41BE-B1B9-2E16C7BB3303}"/>
              </a:ext>
            </a:extLst>
          </p:cNvPr>
          <p:cNvSpPr>
            <a:spLocks/>
          </p:cNvSpPr>
          <p:nvPr/>
        </p:nvSpPr>
        <p:spPr bwMode="auto">
          <a:xfrm>
            <a:off x="5018091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4612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Freeform 36">
            <a:extLst>
              <a:ext uri="{FF2B5EF4-FFF2-40B4-BE49-F238E27FC236}">
                <a16:creationId xmlns:a16="http://schemas.microsoft.com/office/drawing/2014/main" id="{B753CA9D-861E-4208-9315-6EB657AC0964}"/>
              </a:ext>
            </a:extLst>
          </p:cNvPr>
          <p:cNvSpPr>
            <a:spLocks/>
          </p:cNvSpPr>
          <p:nvPr/>
        </p:nvSpPr>
        <p:spPr bwMode="auto">
          <a:xfrm>
            <a:off x="2935291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Freeform 37">
            <a:extLst>
              <a:ext uri="{FF2B5EF4-FFF2-40B4-BE49-F238E27FC236}">
                <a16:creationId xmlns:a16="http://schemas.microsoft.com/office/drawing/2014/main" id="{56C8F78E-0B6A-40D6-B9F1-E0A7AE2825BF}"/>
              </a:ext>
            </a:extLst>
          </p:cNvPr>
          <p:cNvSpPr>
            <a:spLocks/>
          </p:cNvSpPr>
          <p:nvPr/>
        </p:nvSpPr>
        <p:spPr bwMode="auto">
          <a:xfrm>
            <a:off x="2728916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3025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38">
            <a:extLst>
              <a:ext uri="{FF2B5EF4-FFF2-40B4-BE49-F238E27FC236}">
                <a16:creationId xmlns:a16="http://schemas.microsoft.com/office/drawing/2014/main" id="{19EBFBB7-F8D3-4B4C-8254-0EC65C381A09}"/>
              </a:ext>
            </a:extLst>
          </p:cNvPr>
          <p:cNvSpPr>
            <a:spLocks/>
          </p:cNvSpPr>
          <p:nvPr/>
        </p:nvSpPr>
        <p:spPr bwMode="auto">
          <a:xfrm>
            <a:off x="3144842" y="2"/>
            <a:ext cx="149225" cy="55563"/>
          </a:xfrm>
          <a:custGeom>
            <a:avLst/>
            <a:gdLst>
              <a:gd name="T0" fmla="*/ 0 w 94"/>
              <a:gd name="T1" fmla="*/ 55563 h 35"/>
              <a:gd name="T2" fmla="*/ 74613 w 94"/>
              <a:gd name="T3" fmla="*/ 0 h 35"/>
              <a:gd name="T4" fmla="*/ 149225 w 94"/>
              <a:gd name="T5" fmla="*/ 55563 h 35"/>
              <a:gd name="T6" fmla="*/ 0 w 94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Freeform 39">
            <a:extLst>
              <a:ext uri="{FF2B5EF4-FFF2-40B4-BE49-F238E27FC236}">
                <a16:creationId xmlns:a16="http://schemas.microsoft.com/office/drawing/2014/main" id="{1F3CCC23-DE41-4849-A1A2-2850FDCAA316}"/>
              </a:ext>
            </a:extLst>
          </p:cNvPr>
          <p:cNvSpPr>
            <a:spLocks/>
          </p:cNvSpPr>
          <p:nvPr/>
        </p:nvSpPr>
        <p:spPr bwMode="auto">
          <a:xfrm>
            <a:off x="3351216" y="2"/>
            <a:ext cx="147637" cy="55563"/>
          </a:xfrm>
          <a:custGeom>
            <a:avLst/>
            <a:gdLst>
              <a:gd name="T0" fmla="*/ 0 w 93"/>
              <a:gd name="T1" fmla="*/ 55563 h 35"/>
              <a:gd name="T2" fmla="*/ 74612 w 93"/>
              <a:gd name="T3" fmla="*/ 0 h 35"/>
              <a:gd name="T4" fmla="*/ 147637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Freeform 40">
            <a:extLst>
              <a:ext uri="{FF2B5EF4-FFF2-40B4-BE49-F238E27FC236}">
                <a16:creationId xmlns:a16="http://schemas.microsoft.com/office/drawing/2014/main" id="{2A4D282D-675D-4A25-97F3-86B88D1B3DEA}"/>
              </a:ext>
            </a:extLst>
          </p:cNvPr>
          <p:cNvSpPr>
            <a:spLocks/>
          </p:cNvSpPr>
          <p:nvPr/>
        </p:nvSpPr>
        <p:spPr bwMode="auto">
          <a:xfrm>
            <a:off x="3565527" y="2"/>
            <a:ext cx="147639" cy="55563"/>
          </a:xfrm>
          <a:custGeom>
            <a:avLst/>
            <a:gdLst>
              <a:gd name="T0" fmla="*/ 0 w 93"/>
              <a:gd name="T1" fmla="*/ 55563 h 35"/>
              <a:gd name="T2" fmla="*/ 73025 w 93"/>
              <a:gd name="T3" fmla="*/ 0 h 35"/>
              <a:gd name="T4" fmla="*/ 147638 w 93"/>
              <a:gd name="T5" fmla="*/ 55563 h 35"/>
              <a:gd name="T6" fmla="*/ 0 w 93"/>
              <a:gd name="T7" fmla="*/ 55563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" name="Picture 41" descr="BD14742_">
            <a:extLst>
              <a:ext uri="{FF2B5EF4-FFF2-40B4-BE49-F238E27FC236}">
                <a16:creationId xmlns:a16="http://schemas.microsoft.com/office/drawing/2014/main" id="{18FD6127-6CB5-4434-AE8E-50F21C56A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7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3" descr="BD14742_">
            <a:extLst>
              <a:ext uri="{FF2B5EF4-FFF2-40B4-BE49-F238E27FC236}">
                <a16:creationId xmlns:a16="http://schemas.microsoft.com/office/drawing/2014/main" id="{F56EEFDD-719F-4E1D-8F12-577F7134E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86CD9BE7-454E-44B7-809D-575CFF3AA8E3}"/>
              </a:ext>
            </a:extLst>
          </p:cNvPr>
          <p:cNvSpPr txBox="1">
            <a:spLocks/>
          </p:cNvSpPr>
          <p:nvPr/>
        </p:nvSpPr>
        <p:spPr>
          <a:xfrm>
            <a:off x="29427" y="207962"/>
            <a:ext cx="6551218" cy="6347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APPRISE</a:t>
            </a:r>
          </a:p>
        </p:txBody>
      </p:sp>
      <p:pic>
        <p:nvPicPr>
          <p:cNvPr id="48" name="Picture 42" descr="Logo">
            <a:extLst>
              <a:ext uri="{FF2B5EF4-FFF2-40B4-BE49-F238E27FC236}">
                <a16:creationId xmlns:a16="http://schemas.microsoft.com/office/drawing/2014/main" id="{40DDFF30-491D-4858-8C2B-9CA207AB1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3" name="Diagram 52">
            <a:extLst>
              <a:ext uri="{FF2B5EF4-FFF2-40B4-BE49-F238E27FC236}">
                <a16:creationId xmlns:a16="http://schemas.microsoft.com/office/drawing/2014/main" id="{C7760E04-ABD8-4351-8F2D-116140294F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7926966"/>
              </p:ext>
            </p:extLst>
          </p:nvPr>
        </p:nvGraphicFramePr>
        <p:xfrm>
          <a:off x="408785" y="1949569"/>
          <a:ext cx="8374064" cy="471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ECB593B-4814-431A-AA02-08FEF1EFEB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8581" y="226370"/>
            <a:ext cx="3771897" cy="1652153"/>
          </a:xfrm>
          <a:prstGeom prst="rect">
            <a:avLst/>
          </a:prstGeom>
        </p:spPr>
      </p:pic>
      <p:sp>
        <p:nvSpPr>
          <p:cNvPr id="47" name="Text Box 46">
            <a:extLst>
              <a:ext uri="{FF2B5EF4-FFF2-40B4-BE49-F238E27FC236}">
                <a16:creationId xmlns:a16="http://schemas.microsoft.com/office/drawing/2014/main" id="{DBEAD693-4609-4FBC-9EAE-3EAEFB4AC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3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0B4A6CEF-0C3C-466E-A381-D1B0883DA228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  <a:buFontTx/>
                <a:buNone/>
              </a:pPr>
              <a:t>3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751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52400"/>
            <a:ext cx="233172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63" y="-19050"/>
            <a:ext cx="7886700" cy="1325563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Assessing NEI Calculations</a:t>
            </a:r>
            <a:b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Example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6AD730A-5340-4EB9-87E9-6F22B96E27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4838650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30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4027755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E684F20-74A1-47F7-8D74-71B977C5B2BD}"/>
              </a:ext>
            </a:extLst>
          </p:cNvPr>
          <p:cNvSpPr/>
          <p:nvPr/>
        </p:nvSpPr>
        <p:spPr>
          <a:xfrm>
            <a:off x="4312669" y="1730694"/>
            <a:ext cx="4739159" cy="4451758"/>
          </a:xfrm>
          <a:custGeom>
            <a:avLst/>
            <a:gdLst>
              <a:gd name="connsiteX0" fmla="*/ 1090632 w 3808665"/>
              <a:gd name="connsiteY0" fmla="*/ 1551963 h 3993160"/>
              <a:gd name="connsiteX1" fmla="*/ 981575 w 3808665"/>
              <a:gd name="connsiteY1" fmla="*/ 1543574 h 3993160"/>
              <a:gd name="connsiteX2" fmla="*/ 956408 w 3808665"/>
              <a:gd name="connsiteY2" fmla="*/ 1535185 h 3993160"/>
              <a:gd name="connsiteX3" fmla="*/ 897685 w 3808665"/>
              <a:gd name="connsiteY3" fmla="*/ 1518408 h 3993160"/>
              <a:gd name="connsiteX4" fmla="*/ 864129 w 3808665"/>
              <a:gd name="connsiteY4" fmla="*/ 1501630 h 3993160"/>
              <a:gd name="connsiteX5" fmla="*/ 830573 w 3808665"/>
              <a:gd name="connsiteY5" fmla="*/ 1493241 h 3993160"/>
              <a:gd name="connsiteX6" fmla="*/ 780239 w 3808665"/>
              <a:gd name="connsiteY6" fmla="*/ 1476463 h 3993160"/>
              <a:gd name="connsiteX7" fmla="*/ 755072 w 3808665"/>
              <a:gd name="connsiteY7" fmla="*/ 1468074 h 3993160"/>
              <a:gd name="connsiteX8" fmla="*/ 704738 w 3808665"/>
              <a:gd name="connsiteY8" fmla="*/ 1434518 h 3993160"/>
              <a:gd name="connsiteX9" fmla="*/ 679571 w 3808665"/>
              <a:gd name="connsiteY9" fmla="*/ 1417740 h 3993160"/>
              <a:gd name="connsiteX10" fmla="*/ 662793 w 3808665"/>
              <a:gd name="connsiteY10" fmla="*/ 1392573 h 3993160"/>
              <a:gd name="connsiteX11" fmla="*/ 637627 w 3808665"/>
              <a:gd name="connsiteY11" fmla="*/ 1375795 h 3993160"/>
              <a:gd name="connsiteX12" fmla="*/ 595682 w 3808665"/>
              <a:gd name="connsiteY12" fmla="*/ 1342239 h 3993160"/>
              <a:gd name="connsiteX13" fmla="*/ 545348 w 3808665"/>
              <a:gd name="connsiteY13" fmla="*/ 1308683 h 3993160"/>
              <a:gd name="connsiteX14" fmla="*/ 528570 w 3808665"/>
              <a:gd name="connsiteY14" fmla="*/ 1283516 h 3993160"/>
              <a:gd name="connsiteX15" fmla="*/ 503403 w 3808665"/>
              <a:gd name="connsiteY15" fmla="*/ 1275127 h 3993160"/>
              <a:gd name="connsiteX16" fmla="*/ 495014 w 3808665"/>
              <a:gd name="connsiteY16" fmla="*/ 1249960 h 3993160"/>
              <a:gd name="connsiteX17" fmla="*/ 469847 w 3808665"/>
              <a:gd name="connsiteY17" fmla="*/ 1216404 h 3993160"/>
              <a:gd name="connsiteX18" fmla="*/ 419513 w 3808665"/>
              <a:gd name="connsiteY18" fmla="*/ 1124125 h 3993160"/>
              <a:gd name="connsiteX19" fmla="*/ 394346 w 3808665"/>
              <a:gd name="connsiteY19" fmla="*/ 1098958 h 3993160"/>
              <a:gd name="connsiteX20" fmla="*/ 385957 w 3808665"/>
              <a:gd name="connsiteY20" fmla="*/ 1073791 h 3993160"/>
              <a:gd name="connsiteX21" fmla="*/ 344012 w 3808665"/>
              <a:gd name="connsiteY21" fmla="*/ 1023457 h 3993160"/>
              <a:gd name="connsiteX22" fmla="*/ 335623 w 3808665"/>
              <a:gd name="connsiteY22" fmla="*/ 998290 h 3993160"/>
              <a:gd name="connsiteX23" fmla="*/ 302067 w 3808665"/>
              <a:gd name="connsiteY23" fmla="*/ 947956 h 3993160"/>
              <a:gd name="connsiteX24" fmla="*/ 285289 w 3808665"/>
              <a:gd name="connsiteY24" fmla="*/ 897622 h 3993160"/>
              <a:gd name="connsiteX25" fmla="*/ 268511 w 3808665"/>
              <a:gd name="connsiteY25" fmla="*/ 864066 h 3993160"/>
              <a:gd name="connsiteX26" fmla="*/ 260122 w 3808665"/>
              <a:gd name="connsiteY26" fmla="*/ 830510 h 3993160"/>
              <a:gd name="connsiteX27" fmla="*/ 243344 w 3808665"/>
              <a:gd name="connsiteY27" fmla="*/ 780176 h 3993160"/>
              <a:gd name="connsiteX28" fmla="*/ 234955 w 3808665"/>
              <a:gd name="connsiteY28" fmla="*/ 746620 h 3993160"/>
              <a:gd name="connsiteX29" fmla="*/ 226566 w 3808665"/>
              <a:gd name="connsiteY29" fmla="*/ 721453 h 3993160"/>
              <a:gd name="connsiteX30" fmla="*/ 218177 w 3808665"/>
              <a:gd name="connsiteY30" fmla="*/ 679508 h 3993160"/>
              <a:gd name="connsiteX31" fmla="*/ 201399 w 3808665"/>
              <a:gd name="connsiteY31" fmla="*/ 620785 h 3993160"/>
              <a:gd name="connsiteX32" fmla="*/ 218177 w 3808665"/>
              <a:gd name="connsiteY32" fmla="*/ 461395 h 3993160"/>
              <a:gd name="connsiteX33" fmla="*/ 226566 w 3808665"/>
              <a:gd name="connsiteY33" fmla="*/ 427839 h 3993160"/>
              <a:gd name="connsiteX34" fmla="*/ 260122 w 3808665"/>
              <a:gd name="connsiteY34" fmla="*/ 377505 h 3993160"/>
              <a:gd name="connsiteX35" fmla="*/ 276900 w 3808665"/>
              <a:gd name="connsiteY35" fmla="*/ 352338 h 3993160"/>
              <a:gd name="connsiteX36" fmla="*/ 302067 w 3808665"/>
              <a:gd name="connsiteY36" fmla="*/ 335560 h 3993160"/>
              <a:gd name="connsiteX37" fmla="*/ 360790 w 3808665"/>
              <a:gd name="connsiteY37" fmla="*/ 285226 h 3993160"/>
              <a:gd name="connsiteX38" fmla="*/ 385957 w 3808665"/>
              <a:gd name="connsiteY38" fmla="*/ 260059 h 3993160"/>
              <a:gd name="connsiteX39" fmla="*/ 427902 w 3808665"/>
              <a:gd name="connsiteY39" fmla="*/ 243281 h 3993160"/>
              <a:gd name="connsiteX40" fmla="*/ 461458 w 3808665"/>
              <a:gd name="connsiteY40" fmla="*/ 218114 h 3993160"/>
              <a:gd name="connsiteX41" fmla="*/ 536959 w 3808665"/>
              <a:gd name="connsiteY41" fmla="*/ 192947 h 3993160"/>
              <a:gd name="connsiteX42" fmla="*/ 570515 w 3808665"/>
              <a:gd name="connsiteY42" fmla="*/ 176169 h 3993160"/>
              <a:gd name="connsiteX43" fmla="*/ 604071 w 3808665"/>
              <a:gd name="connsiteY43" fmla="*/ 167780 h 3993160"/>
              <a:gd name="connsiteX44" fmla="*/ 679571 w 3808665"/>
              <a:gd name="connsiteY44" fmla="*/ 142613 h 3993160"/>
              <a:gd name="connsiteX45" fmla="*/ 755072 w 3808665"/>
              <a:gd name="connsiteY45" fmla="*/ 117446 h 3993160"/>
              <a:gd name="connsiteX46" fmla="*/ 788628 w 3808665"/>
              <a:gd name="connsiteY46" fmla="*/ 100668 h 3993160"/>
              <a:gd name="connsiteX47" fmla="*/ 872518 w 3808665"/>
              <a:gd name="connsiteY47" fmla="*/ 83890 h 3993160"/>
              <a:gd name="connsiteX48" fmla="*/ 939630 w 3808665"/>
              <a:gd name="connsiteY48" fmla="*/ 58723 h 3993160"/>
              <a:gd name="connsiteX49" fmla="*/ 981575 w 3808665"/>
              <a:gd name="connsiteY49" fmla="*/ 50334 h 3993160"/>
              <a:gd name="connsiteX50" fmla="*/ 1031909 w 3808665"/>
              <a:gd name="connsiteY50" fmla="*/ 33556 h 3993160"/>
              <a:gd name="connsiteX51" fmla="*/ 1115799 w 3808665"/>
              <a:gd name="connsiteY51" fmla="*/ 16778 h 3993160"/>
              <a:gd name="connsiteX52" fmla="*/ 1325524 w 3808665"/>
              <a:gd name="connsiteY52" fmla="*/ 0 h 3993160"/>
              <a:gd name="connsiteX53" fmla="*/ 1694639 w 3808665"/>
              <a:gd name="connsiteY53" fmla="*/ 8389 h 3993160"/>
              <a:gd name="connsiteX54" fmla="*/ 1736584 w 3808665"/>
              <a:gd name="connsiteY54" fmla="*/ 16778 h 3993160"/>
              <a:gd name="connsiteX55" fmla="*/ 1845641 w 3808665"/>
              <a:gd name="connsiteY55" fmla="*/ 33556 h 3993160"/>
              <a:gd name="connsiteX56" fmla="*/ 1937920 w 3808665"/>
              <a:gd name="connsiteY56" fmla="*/ 58723 h 3993160"/>
              <a:gd name="connsiteX57" fmla="*/ 1971476 w 3808665"/>
              <a:gd name="connsiteY57" fmla="*/ 75501 h 3993160"/>
              <a:gd name="connsiteX58" fmla="*/ 2005032 w 3808665"/>
              <a:gd name="connsiteY58" fmla="*/ 83890 h 3993160"/>
              <a:gd name="connsiteX59" fmla="*/ 2030199 w 3808665"/>
              <a:gd name="connsiteY59" fmla="*/ 92279 h 3993160"/>
              <a:gd name="connsiteX60" fmla="*/ 2072144 w 3808665"/>
              <a:gd name="connsiteY60" fmla="*/ 100668 h 3993160"/>
              <a:gd name="connsiteX61" fmla="*/ 2114089 w 3808665"/>
              <a:gd name="connsiteY61" fmla="*/ 117446 h 3993160"/>
              <a:gd name="connsiteX62" fmla="*/ 2164423 w 3808665"/>
              <a:gd name="connsiteY62" fmla="*/ 125835 h 3993160"/>
              <a:gd name="connsiteX63" fmla="*/ 2214757 w 3808665"/>
              <a:gd name="connsiteY63" fmla="*/ 142613 h 3993160"/>
              <a:gd name="connsiteX64" fmla="*/ 2239924 w 3808665"/>
              <a:gd name="connsiteY64" fmla="*/ 151002 h 3993160"/>
              <a:gd name="connsiteX65" fmla="*/ 2307036 w 3808665"/>
              <a:gd name="connsiteY65" fmla="*/ 159391 h 3993160"/>
              <a:gd name="connsiteX66" fmla="*/ 2390926 w 3808665"/>
              <a:gd name="connsiteY66" fmla="*/ 184558 h 3993160"/>
              <a:gd name="connsiteX67" fmla="*/ 2449649 w 3808665"/>
              <a:gd name="connsiteY67" fmla="*/ 201336 h 3993160"/>
              <a:gd name="connsiteX68" fmla="*/ 2508371 w 3808665"/>
              <a:gd name="connsiteY68" fmla="*/ 226503 h 3993160"/>
              <a:gd name="connsiteX69" fmla="*/ 2541927 w 3808665"/>
              <a:gd name="connsiteY69" fmla="*/ 234892 h 3993160"/>
              <a:gd name="connsiteX70" fmla="*/ 2575483 w 3808665"/>
              <a:gd name="connsiteY70" fmla="*/ 251670 h 3993160"/>
              <a:gd name="connsiteX71" fmla="*/ 2676151 w 3808665"/>
              <a:gd name="connsiteY71" fmla="*/ 293615 h 3993160"/>
              <a:gd name="connsiteX72" fmla="*/ 2734874 w 3808665"/>
              <a:gd name="connsiteY72" fmla="*/ 335560 h 3993160"/>
              <a:gd name="connsiteX73" fmla="*/ 2760041 w 3808665"/>
              <a:gd name="connsiteY73" fmla="*/ 360727 h 3993160"/>
              <a:gd name="connsiteX74" fmla="*/ 2793597 w 3808665"/>
              <a:gd name="connsiteY74" fmla="*/ 377505 h 3993160"/>
              <a:gd name="connsiteX75" fmla="*/ 2818764 w 3808665"/>
              <a:gd name="connsiteY75" fmla="*/ 402672 h 3993160"/>
              <a:gd name="connsiteX76" fmla="*/ 2877487 w 3808665"/>
              <a:gd name="connsiteY76" fmla="*/ 436228 h 3993160"/>
              <a:gd name="connsiteX77" fmla="*/ 2902654 w 3808665"/>
              <a:gd name="connsiteY77" fmla="*/ 461395 h 3993160"/>
              <a:gd name="connsiteX78" fmla="*/ 2936210 w 3808665"/>
              <a:gd name="connsiteY78" fmla="*/ 478173 h 3993160"/>
              <a:gd name="connsiteX79" fmla="*/ 3003322 w 3808665"/>
              <a:gd name="connsiteY79" fmla="*/ 528507 h 3993160"/>
              <a:gd name="connsiteX80" fmla="*/ 3028489 w 3808665"/>
              <a:gd name="connsiteY80" fmla="*/ 545285 h 3993160"/>
              <a:gd name="connsiteX81" fmla="*/ 3053656 w 3808665"/>
              <a:gd name="connsiteY81" fmla="*/ 570452 h 3993160"/>
              <a:gd name="connsiteX82" fmla="*/ 3112379 w 3808665"/>
              <a:gd name="connsiteY82" fmla="*/ 612396 h 3993160"/>
              <a:gd name="connsiteX83" fmla="*/ 3145935 w 3808665"/>
              <a:gd name="connsiteY83" fmla="*/ 637563 h 3993160"/>
              <a:gd name="connsiteX84" fmla="*/ 3171102 w 3808665"/>
              <a:gd name="connsiteY84" fmla="*/ 654341 h 3993160"/>
              <a:gd name="connsiteX85" fmla="*/ 3196269 w 3808665"/>
              <a:gd name="connsiteY85" fmla="*/ 679508 h 3993160"/>
              <a:gd name="connsiteX86" fmla="*/ 3288548 w 3808665"/>
              <a:gd name="connsiteY86" fmla="*/ 763398 h 3993160"/>
              <a:gd name="connsiteX87" fmla="*/ 3330493 w 3808665"/>
              <a:gd name="connsiteY87" fmla="*/ 813732 h 3993160"/>
              <a:gd name="connsiteX88" fmla="*/ 3372438 w 3808665"/>
              <a:gd name="connsiteY88" fmla="*/ 855677 h 3993160"/>
              <a:gd name="connsiteX89" fmla="*/ 3389215 w 3808665"/>
              <a:gd name="connsiteY89" fmla="*/ 880844 h 3993160"/>
              <a:gd name="connsiteX90" fmla="*/ 3414382 w 3808665"/>
              <a:gd name="connsiteY90" fmla="*/ 906011 h 3993160"/>
              <a:gd name="connsiteX91" fmla="*/ 3523439 w 3808665"/>
              <a:gd name="connsiteY91" fmla="*/ 1073791 h 3993160"/>
              <a:gd name="connsiteX92" fmla="*/ 3615718 w 3808665"/>
              <a:gd name="connsiteY92" fmla="*/ 1216404 h 3993160"/>
              <a:gd name="connsiteX93" fmla="*/ 3632496 w 3808665"/>
              <a:gd name="connsiteY93" fmla="*/ 1258349 h 3993160"/>
              <a:gd name="connsiteX94" fmla="*/ 3649274 w 3808665"/>
              <a:gd name="connsiteY94" fmla="*/ 1308683 h 3993160"/>
              <a:gd name="connsiteX95" fmla="*/ 3699608 w 3808665"/>
              <a:gd name="connsiteY95" fmla="*/ 1392573 h 3993160"/>
              <a:gd name="connsiteX96" fmla="*/ 3716386 w 3808665"/>
              <a:gd name="connsiteY96" fmla="*/ 1434518 h 3993160"/>
              <a:gd name="connsiteX97" fmla="*/ 3724775 w 3808665"/>
              <a:gd name="connsiteY97" fmla="*/ 1468074 h 3993160"/>
              <a:gd name="connsiteX98" fmla="*/ 3749942 w 3808665"/>
              <a:gd name="connsiteY98" fmla="*/ 1526796 h 3993160"/>
              <a:gd name="connsiteX99" fmla="*/ 3758331 w 3808665"/>
              <a:gd name="connsiteY99" fmla="*/ 1560352 h 3993160"/>
              <a:gd name="connsiteX100" fmla="*/ 3775109 w 3808665"/>
              <a:gd name="connsiteY100" fmla="*/ 1602297 h 3993160"/>
              <a:gd name="connsiteX101" fmla="*/ 3791887 w 3808665"/>
              <a:gd name="connsiteY101" fmla="*/ 1669409 h 3993160"/>
              <a:gd name="connsiteX102" fmla="*/ 3808665 w 3808665"/>
              <a:gd name="connsiteY102" fmla="*/ 1853967 h 3993160"/>
              <a:gd name="connsiteX103" fmla="*/ 3800276 w 3808665"/>
              <a:gd name="connsiteY103" fmla="*/ 2231472 h 3993160"/>
              <a:gd name="connsiteX104" fmla="*/ 3783498 w 3808665"/>
              <a:gd name="connsiteY104" fmla="*/ 2332140 h 3993160"/>
              <a:gd name="connsiteX105" fmla="*/ 3766720 w 3808665"/>
              <a:gd name="connsiteY105" fmla="*/ 2407641 h 3993160"/>
              <a:gd name="connsiteX106" fmla="*/ 3749942 w 3808665"/>
              <a:gd name="connsiteY106" fmla="*/ 2441196 h 3993160"/>
              <a:gd name="connsiteX107" fmla="*/ 3733164 w 3808665"/>
              <a:gd name="connsiteY107" fmla="*/ 2516697 h 3993160"/>
              <a:gd name="connsiteX108" fmla="*/ 3716386 w 3808665"/>
              <a:gd name="connsiteY108" fmla="*/ 2558642 h 3993160"/>
              <a:gd name="connsiteX109" fmla="*/ 3707997 w 3808665"/>
              <a:gd name="connsiteY109" fmla="*/ 2583809 h 3993160"/>
              <a:gd name="connsiteX110" fmla="*/ 3682830 w 3808665"/>
              <a:gd name="connsiteY110" fmla="*/ 2625754 h 3993160"/>
              <a:gd name="connsiteX111" fmla="*/ 3657663 w 3808665"/>
              <a:gd name="connsiteY111" fmla="*/ 2684477 h 3993160"/>
              <a:gd name="connsiteX112" fmla="*/ 3598940 w 3808665"/>
              <a:gd name="connsiteY112" fmla="*/ 2768367 h 3993160"/>
              <a:gd name="connsiteX113" fmla="*/ 3582162 w 3808665"/>
              <a:gd name="connsiteY113" fmla="*/ 2793534 h 3993160"/>
              <a:gd name="connsiteX114" fmla="*/ 3573773 w 3808665"/>
              <a:gd name="connsiteY114" fmla="*/ 2827090 h 3993160"/>
              <a:gd name="connsiteX115" fmla="*/ 3464716 w 3808665"/>
              <a:gd name="connsiteY115" fmla="*/ 2944536 h 3993160"/>
              <a:gd name="connsiteX116" fmla="*/ 3414382 w 3808665"/>
              <a:gd name="connsiteY116" fmla="*/ 3003259 h 3993160"/>
              <a:gd name="connsiteX117" fmla="*/ 3380827 w 3808665"/>
              <a:gd name="connsiteY117" fmla="*/ 3045204 h 3993160"/>
              <a:gd name="connsiteX118" fmla="*/ 3305326 w 3808665"/>
              <a:gd name="connsiteY118" fmla="*/ 3095538 h 3993160"/>
              <a:gd name="connsiteX119" fmla="*/ 3254992 w 3808665"/>
              <a:gd name="connsiteY119" fmla="*/ 3154261 h 3993160"/>
              <a:gd name="connsiteX120" fmla="*/ 3179491 w 3808665"/>
              <a:gd name="connsiteY120" fmla="*/ 3212984 h 3993160"/>
              <a:gd name="connsiteX121" fmla="*/ 3120768 w 3808665"/>
              <a:gd name="connsiteY121" fmla="*/ 3263318 h 3993160"/>
              <a:gd name="connsiteX122" fmla="*/ 3070434 w 3808665"/>
              <a:gd name="connsiteY122" fmla="*/ 3305263 h 3993160"/>
              <a:gd name="connsiteX123" fmla="*/ 3045267 w 3808665"/>
              <a:gd name="connsiteY123" fmla="*/ 3330430 h 3993160"/>
              <a:gd name="connsiteX124" fmla="*/ 2936210 w 3808665"/>
              <a:gd name="connsiteY124" fmla="*/ 3397541 h 3993160"/>
              <a:gd name="connsiteX125" fmla="*/ 2877487 w 3808665"/>
              <a:gd name="connsiteY125" fmla="*/ 3431097 h 3993160"/>
              <a:gd name="connsiteX126" fmla="*/ 2801986 w 3808665"/>
              <a:gd name="connsiteY126" fmla="*/ 3481431 h 3993160"/>
              <a:gd name="connsiteX127" fmla="*/ 2743263 w 3808665"/>
              <a:gd name="connsiteY127" fmla="*/ 3523376 h 3993160"/>
              <a:gd name="connsiteX128" fmla="*/ 2676151 w 3808665"/>
              <a:gd name="connsiteY128" fmla="*/ 3565321 h 3993160"/>
              <a:gd name="connsiteX129" fmla="*/ 2650984 w 3808665"/>
              <a:gd name="connsiteY129" fmla="*/ 3582099 h 3993160"/>
              <a:gd name="connsiteX130" fmla="*/ 2617428 w 3808665"/>
              <a:gd name="connsiteY130" fmla="*/ 3607266 h 3993160"/>
              <a:gd name="connsiteX131" fmla="*/ 2567094 w 3808665"/>
              <a:gd name="connsiteY131" fmla="*/ 3624044 h 3993160"/>
              <a:gd name="connsiteX132" fmla="*/ 2516760 w 3808665"/>
              <a:gd name="connsiteY132" fmla="*/ 3649211 h 3993160"/>
              <a:gd name="connsiteX133" fmla="*/ 2466427 w 3808665"/>
              <a:gd name="connsiteY133" fmla="*/ 3682767 h 3993160"/>
              <a:gd name="connsiteX134" fmla="*/ 2416093 w 3808665"/>
              <a:gd name="connsiteY134" fmla="*/ 3699545 h 3993160"/>
              <a:gd name="connsiteX135" fmla="*/ 2390926 w 3808665"/>
              <a:gd name="connsiteY135" fmla="*/ 3716323 h 3993160"/>
              <a:gd name="connsiteX136" fmla="*/ 2340592 w 3808665"/>
              <a:gd name="connsiteY136" fmla="*/ 3733101 h 3993160"/>
              <a:gd name="connsiteX137" fmla="*/ 2248313 w 3808665"/>
              <a:gd name="connsiteY137" fmla="*/ 3766657 h 3993160"/>
              <a:gd name="connsiteX138" fmla="*/ 2206368 w 3808665"/>
              <a:gd name="connsiteY138" fmla="*/ 3775046 h 3993160"/>
              <a:gd name="connsiteX139" fmla="*/ 2156034 w 3808665"/>
              <a:gd name="connsiteY139" fmla="*/ 3791824 h 3993160"/>
              <a:gd name="connsiteX140" fmla="*/ 2105700 w 3808665"/>
              <a:gd name="connsiteY140" fmla="*/ 3800213 h 3993160"/>
              <a:gd name="connsiteX141" fmla="*/ 2021810 w 3808665"/>
              <a:gd name="connsiteY141" fmla="*/ 3825380 h 3993160"/>
              <a:gd name="connsiteX142" fmla="*/ 1854030 w 3808665"/>
              <a:gd name="connsiteY142" fmla="*/ 3850547 h 3993160"/>
              <a:gd name="connsiteX143" fmla="*/ 1803696 w 3808665"/>
              <a:gd name="connsiteY143" fmla="*/ 3867325 h 3993160"/>
              <a:gd name="connsiteX144" fmla="*/ 1753362 w 3808665"/>
              <a:gd name="connsiteY144" fmla="*/ 3875714 h 3993160"/>
              <a:gd name="connsiteX145" fmla="*/ 1644305 w 3808665"/>
              <a:gd name="connsiteY145" fmla="*/ 3892492 h 3993160"/>
              <a:gd name="connsiteX146" fmla="*/ 1585582 w 3808665"/>
              <a:gd name="connsiteY146" fmla="*/ 3909270 h 3993160"/>
              <a:gd name="connsiteX147" fmla="*/ 1484915 w 3808665"/>
              <a:gd name="connsiteY147" fmla="*/ 3926048 h 3993160"/>
              <a:gd name="connsiteX148" fmla="*/ 1442970 w 3808665"/>
              <a:gd name="connsiteY148" fmla="*/ 3934437 h 3993160"/>
              <a:gd name="connsiteX149" fmla="*/ 1392636 w 3808665"/>
              <a:gd name="connsiteY149" fmla="*/ 3951215 h 3993160"/>
              <a:gd name="connsiteX150" fmla="*/ 1342302 w 3808665"/>
              <a:gd name="connsiteY150" fmla="*/ 3959604 h 3993160"/>
              <a:gd name="connsiteX151" fmla="*/ 1182911 w 3808665"/>
              <a:gd name="connsiteY151" fmla="*/ 3984771 h 3993160"/>
              <a:gd name="connsiteX152" fmla="*/ 1040298 w 3808665"/>
              <a:gd name="connsiteY152" fmla="*/ 3993160 h 3993160"/>
              <a:gd name="connsiteX153" fmla="*/ 771850 w 3808665"/>
              <a:gd name="connsiteY153" fmla="*/ 3984771 h 3993160"/>
              <a:gd name="connsiteX154" fmla="*/ 721516 w 3808665"/>
              <a:gd name="connsiteY154" fmla="*/ 3967993 h 3993160"/>
              <a:gd name="connsiteX155" fmla="*/ 696349 w 3808665"/>
              <a:gd name="connsiteY155" fmla="*/ 3959604 h 3993160"/>
              <a:gd name="connsiteX156" fmla="*/ 637627 w 3808665"/>
              <a:gd name="connsiteY156" fmla="*/ 3934437 h 3993160"/>
              <a:gd name="connsiteX157" fmla="*/ 604071 w 3808665"/>
              <a:gd name="connsiteY157" fmla="*/ 3909270 h 3993160"/>
              <a:gd name="connsiteX158" fmla="*/ 570515 w 3808665"/>
              <a:gd name="connsiteY158" fmla="*/ 3892492 h 3993160"/>
              <a:gd name="connsiteX159" fmla="*/ 495014 w 3808665"/>
              <a:gd name="connsiteY159" fmla="*/ 3842158 h 3993160"/>
              <a:gd name="connsiteX160" fmla="*/ 461458 w 3808665"/>
              <a:gd name="connsiteY160" fmla="*/ 3825380 h 3993160"/>
              <a:gd name="connsiteX161" fmla="*/ 436291 w 3808665"/>
              <a:gd name="connsiteY161" fmla="*/ 3800213 h 3993160"/>
              <a:gd name="connsiteX162" fmla="*/ 402735 w 3808665"/>
              <a:gd name="connsiteY162" fmla="*/ 3775046 h 3993160"/>
              <a:gd name="connsiteX163" fmla="*/ 360790 w 3808665"/>
              <a:gd name="connsiteY163" fmla="*/ 3733101 h 3993160"/>
              <a:gd name="connsiteX164" fmla="*/ 285289 w 3808665"/>
              <a:gd name="connsiteY164" fmla="*/ 3665989 h 3993160"/>
              <a:gd name="connsiteX165" fmla="*/ 218177 w 3808665"/>
              <a:gd name="connsiteY165" fmla="*/ 3573710 h 3993160"/>
              <a:gd name="connsiteX166" fmla="*/ 193010 w 3808665"/>
              <a:gd name="connsiteY166" fmla="*/ 3523376 h 3993160"/>
              <a:gd name="connsiteX167" fmla="*/ 184621 w 3808665"/>
              <a:gd name="connsiteY167" fmla="*/ 3498209 h 3993160"/>
              <a:gd name="connsiteX168" fmla="*/ 159454 w 3808665"/>
              <a:gd name="connsiteY168" fmla="*/ 3473042 h 3993160"/>
              <a:gd name="connsiteX169" fmla="*/ 142676 w 3808665"/>
              <a:gd name="connsiteY169" fmla="*/ 3439486 h 3993160"/>
              <a:gd name="connsiteX170" fmla="*/ 125898 w 3808665"/>
              <a:gd name="connsiteY170" fmla="*/ 3363985 h 3993160"/>
              <a:gd name="connsiteX171" fmla="*/ 109120 w 3808665"/>
              <a:gd name="connsiteY171" fmla="*/ 3338819 h 3993160"/>
              <a:gd name="connsiteX172" fmla="*/ 100731 w 3808665"/>
              <a:gd name="connsiteY172" fmla="*/ 3288485 h 3993160"/>
              <a:gd name="connsiteX173" fmla="*/ 92342 w 3808665"/>
              <a:gd name="connsiteY173" fmla="*/ 3263318 h 3993160"/>
              <a:gd name="connsiteX174" fmla="*/ 75564 w 3808665"/>
              <a:gd name="connsiteY174" fmla="*/ 3196206 h 3993160"/>
              <a:gd name="connsiteX175" fmla="*/ 67175 w 3808665"/>
              <a:gd name="connsiteY175" fmla="*/ 3171039 h 3993160"/>
              <a:gd name="connsiteX176" fmla="*/ 50397 w 3808665"/>
              <a:gd name="connsiteY176" fmla="*/ 3112316 h 3993160"/>
              <a:gd name="connsiteX177" fmla="*/ 33619 w 3808665"/>
              <a:gd name="connsiteY177" fmla="*/ 3087149 h 3993160"/>
              <a:gd name="connsiteX178" fmla="*/ 25230 w 3808665"/>
              <a:gd name="connsiteY178" fmla="*/ 3036815 h 3993160"/>
              <a:gd name="connsiteX179" fmla="*/ 16841 w 3808665"/>
              <a:gd name="connsiteY179" fmla="*/ 3003259 h 3993160"/>
              <a:gd name="connsiteX180" fmla="*/ 8452 w 3808665"/>
              <a:gd name="connsiteY180" fmla="*/ 2961314 h 3993160"/>
              <a:gd name="connsiteX181" fmla="*/ 63 w 3808665"/>
              <a:gd name="connsiteY181" fmla="*/ 2625754 h 399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3808665" h="3993160">
                <a:moveTo>
                  <a:pt x="1090632" y="1551963"/>
                </a:moveTo>
                <a:cubicBezTo>
                  <a:pt x="1054280" y="1549167"/>
                  <a:pt x="1017753" y="1548096"/>
                  <a:pt x="981575" y="1543574"/>
                </a:cubicBezTo>
                <a:cubicBezTo>
                  <a:pt x="972801" y="1542477"/>
                  <a:pt x="964911" y="1537614"/>
                  <a:pt x="956408" y="1535185"/>
                </a:cubicBezTo>
                <a:cubicBezTo>
                  <a:pt x="935134" y="1529107"/>
                  <a:pt x="917791" y="1527025"/>
                  <a:pt x="897685" y="1518408"/>
                </a:cubicBezTo>
                <a:cubicBezTo>
                  <a:pt x="886190" y="1513482"/>
                  <a:pt x="875838" y="1506021"/>
                  <a:pt x="864129" y="1501630"/>
                </a:cubicBezTo>
                <a:cubicBezTo>
                  <a:pt x="853334" y="1497582"/>
                  <a:pt x="841616" y="1496554"/>
                  <a:pt x="830573" y="1493241"/>
                </a:cubicBezTo>
                <a:cubicBezTo>
                  <a:pt x="813633" y="1488159"/>
                  <a:pt x="797017" y="1482056"/>
                  <a:pt x="780239" y="1476463"/>
                </a:cubicBezTo>
                <a:cubicBezTo>
                  <a:pt x="771850" y="1473667"/>
                  <a:pt x="762430" y="1472979"/>
                  <a:pt x="755072" y="1468074"/>
                </a:cubicBezTo>
                <a:lnTo>
                  <a:pt x="704738" y="1434518"/>
                </a:lnTo>
                <a:lnTo>
                  <a:pt x="679571" y="1417740"/>
                </a:lnTo>
                <a:cubicBezTo>
                  <a:pt x="673978" y="1409351"/>
                  <a:pt x="669922" y="1399702"/>
                  <a:pt x="662793" y="1392573"/>
                </a:cubicBezTo>
                <a:cubicBezTo>
                  <a:pt x="655664" y="1385444"/>
                  <a:pt x="645693" y="1381844"/>
                  <a:pt x="637627" y="1375795"/>
                </a:cubicBezTo>
                <a:cubicBezTo>
                  <a:pt x="623303" y="1365052"/>
                  <a:pt x="609157" y="1354030"/>
                  <a:pt x="595682" y="1342239"/>
                </a:cubicBezTo>
                <a:cubicBezTo>
                  <a:pt x="557011" y="1308402"/>
                  <a:pt x="587174" y="1322625"/>
                  <a:pt x="545348" y="1308683"/>
                </a:cubicBezTo>
                <a:cubicBezTo>
                  <a:pt x="539755" y="1300294"/>
                  <a:pt x="536443" y="1289814"/>
                  <a:pt x="528570" y="1283516"/>
                </a:cubicBezTo>
                <a:cubicBezTo>
                  <a:pt x="521665" y="1277992"/>
                  <a:pt x="509656" y="1281380"/>
                  <a:pt x="503403" y="1275127"/>
                </a:cubicBezTo>
                <a:cubicBezTo>
                  <a:pt x="497150" y="1268874"/>
                  <a:pt x="499401" y="1257638"/>
                  <a:pt x="495014" y="1249960"/>
                </a:cubicBezTo>
                <a:cubicBezTo>
                  <a:pt x="488077" y="1237821"/>
                  <a:pt x="476892" y="1228481"/>
                  <a:pt x="469847" y="1216404"/>
                </a:cubicBezTo>
                <a:cubicBezTo>
                  <a:pt x="454990" y="1190935"/>
                  <a:pt x="440809" y="1149680"/>
                  <a:pt x="419513" y="1124125"/>
                </a:cubicBezTo>
                <a:cubicBezTo>
                  <a:pt x="411918" y="1115011"/>
                  <a:pt x="402735" y="1107347"/>
                  <a:pt x="394346" y="1098958"/>
                </a:cubicBezTo>
                <a:cubicBezTo>
                  <a:pt x="391550" y="1090569"/>
                  <a:pt x="389912" y="1081700"/>
                  <a:pt x="385957" y="1073791"/>
                </a:cubicBezTo>
                <a:cubicBezTo>
                  <a:pt x="374278" y="1050432"/>
                  <a:pt x="362565" y="1042010"/>
                  <a:pt x="344012" y="1023457"/>
                </a:cubicBezTo>
                <a:cubicBezTo>
                  <a:pt x="341216" y="1015068"/>
                  <a:pt x="339917" y="1006020"/>
                  <a:pt x="335623" y="998290"/>
                </a:cubicBezTo>
                <a:cubicBezTo>
                  <a:pt x="325830" y="980663"/>
                  <a:pt x="308444" y="967086"/>
                  <a:pt x="302067" y="947956"/>
                </a:cubicBezTo>
                <a:cubicBezTo>
                  <a:pt x="296474" y="931178"/>
                  <a:pt x="293198" y="913440"/>
                  <a:pt x="285289" y="897622"/>
                </a:cubicBezTo>
                <a:cubicBezTo>
                  <a:pt x="279696" y="886437"/>
                  <a:pt x="272902" y="875775"/>
                  <a:pt x="268511" y="864066"/>
                </a:cubicBezTo>
                <a:cubicBezTo>
                  <a:pt x="264463" y="853271"/>
                  <a:pt x="263435" y="841553"/>
                  <a:pt x="260122" y="830510"/>
                </a:cubicBezTo>
                <a:cubicBezTo>
                  <a:pt x="255040" y="813570"/>
                  <a:pt x="247633" y="797334"/>
                  <a:pt x="243344" y="780176"/>
                </a:cubicBezTo>
                <a:cubicBezTo>
                  <a:pt x="240548" y="768991"/>
                  <a:pt x="238122" y="757706"/>
                  <a:pt x="234955" y="746620"/>
                </a:cubicBezTo>
                <a:cubicBezTo>
                  <a:pt x="232526" y="738117"/>
                  <a:pt x="228711" y="730032"/>
                  <a:pt x="226566" y="721453"/>
                </a:cubicBezTo>
                <a:cubicBezTo>
                  <a:pt x="223108" y="707620"/>
                  <a:pt x="221270" y="693427"/>
                  <a:pt x="218177" y="679508"/>
                </a:cubicBezTo>
                <a:cubicBezTo>
                  <a:pt x="211155" y="647907"/>
                  <a:pt x="210741" y="648811"/>
                  <a:pt x="201399" y="620785"/>
                </a:cubicBezTo>
                <a:cubicBezTo>
                  <a:pt x="208473" y="521744"/>
                  <a:pt x="202937" y="529973"/>
                  <a:pt x="218177" y="461395"/>
                </a:cubicBezTo>
                <a:cubicBezTo>
                  <a:pt x="220678" y="450140"/>
                  <a:pt x="221410" y="438151"/>
                  <a:pt x="226566" y="427839"/>
                </a:cubicBezTo>
                <a:cubicBezTo>
                  <a:pt x="235584" y="409803"/>
                  <a:pt x="248937" y="394283"/>
                  <a:pt x="260122" y="377505"/>
                </a:cubicBezTo>
                <a:cubicBezTo>
                  <a:pt x="265715" y="369116"/>
                  <a:pt x="268511" y="357931"/>
                  <a:pt x="276900" y="352338"/>
                </a:cubicBezTo>
                <a:lnTo>
                  <a:pt x="302067" y="335560"/>
                </a:lnTo>
                <a:cubicBezTo>
                  <a:pt x="334146" y="287441"/>
                  <a:pt x="300081" y="330757"/>
                  <a:pt x="360790" y="285226"/>
                </a:cubicBezTo>
                <a:cubicBezTo>
                  <a:pt x="370281" y="278108"/>
                  <a:pt x="375896" y="266347"/>
                  <a:pt x="385957" y="260059"/>
                </a:cubicBezTo>
                <a:cubicBezTo>
                  <a:pt x="398727" y="252078"/>
                  <a:pt x="414738" y="250594"/>
                  <a:pt x="427902" y="243281"/>
                </a:cubicBezTo>
                <a:cubicBezTo>
                  <a:pt x="440124" y="236491"/>
                  <a:pt x="449236" y="224904"/>
                  <a:pt x="461458" y="218114"/>
                </a:cubicBezTo>
                <a:cubicBezTo>
                  <a:pt x="512300" y="189869"/>
                  <a:pt x="490178" y="210490"/>
                  <a:pt x="536959" y="192947"/>
                </a:cubicBezTo>
                <a:cubicBezTo>
                  <a:pt x="548668" y="188556"/>
                  <a:pt x="558806" y="180560"/>
                  <a:pt x="570515" y="176169"/>
                </a:cubicBezTo>
                <a:cubicBezTo>
                  <a:pt x="581310" y="172121"/>
                  <a:pt x="593276" y="171828"/>
                  <a:pt x="604071" y="167780"/>
                </a:cubicBezTo>
                <a:cubicBezTo>
                  <a:pt x="683459" y="138010"/>
                  <a:pt x="587650" y="160998"/>
                  <a:pt x="679571" y="142613"/>
                </a:cubicBezTo>
                <a:cubicBezTo>
                  <a:pt x="763915" y="100441"/>
                  <a:pt x="657498" y="149971"/>
                  <a:pt x="755072" y="117446"/>
                </a:cubicBezTo>
                <a:cubicBezTo>
                  <a:pt x="766936" y="113491"/>
                  <a:pt x="776604" y="104104"/>
                  <a:pt x="788628" y="100668"/>
                </a:cubicBezTo>
                <a:cubicBezTo>
                  <a:pt x="816048" y="92834"/>
                  <a:pt x="846041" y="94481"/>
                  <a:pt x="872518" y="83890"/>
                </a:cubicBezTo>
                <a:cubicBezTo>
                  <a:pt x="885348" y="78758"/>
                  <a:pt x="922095" y="63107"/>
                  <a:pt x="939630" y="58723"/>
                </a:cubicBezTo>
                <a:cubicBezTo>
                  <a:pt x="953463" y="55265"/>
                  <a:pt x="967819" y="54086"/>
                  <a:pt x="981575" y="50334"/>
                </a:cubicBezTo>
                <a:cubicBezTo>
                  <a:pt x="998637" y="45681"/>
                  <a:pt x="1014751" y="37845"/>
                  <a:pt x="1031909" y="33556"/>
                </a:cubicBezTo>
                <a:cubicBezTo>
                  <a:pt x="1066475" y="24914"/>
                  <a:pt x="1076947" y="21349"/>
                  <a:pt x="1115799" y="16778"/>
                </a:cubicBezTo>
                <a:cubicBezTo>
                  <a:pt x="1171168" y="10264"/>
                  <a:pt x="1273842" y="3692"/>
                  <a:pt x="1325524" y="0"/>
                </a:cubicBezTo>
                <a:lnTo>
                  <a:pt x="1694639" y="8389"/>
                </a:lnTo>
                <a:cubicBezTo>
                  <a:pt x="1708886" y="8970"/>
                  <a:pt x="1722555" y="14227"/>
                  <a:pt x="1736584" y="16778"/>
                </a:cubicBezTo>
                <a:cubicBezTo>
                  <a:pt x="1779263" y="24538"/>
                  <a:pt x="1801651" y="27272"/>
                  <a:pt x="1845641" y="33556"/>
                </a:cubicBezTo>
                <a:cubicBezTo>
                  <a:pt x="1980328" y="87431"/>
                  <a:pt x="1785815" y="13092"/>
                  <a:pt x="1937920" y="58723"/>
                </a:cubicBezTo>
                <a:cubicBezTo>
                  <a:pt x="1949898" y="62316"/>
                  <a:pt x="1959767" y="71110"/>
                  <a:pt x="1971476" y="75501"/>
                </a:cubicBezTo>
                <a:cubicBezTo>
                  <a:pt x="1982271" y="79549"/>
                  <a:pt x="1993946" y="80723"/>
                  <a:pt x="2005032" y="83890"/>
                </a:cubicBezTo>
                <a:cubicBezTo>
                  <a:pt x="2013535" y="86319"/>
                  <a:pt x="2021620" y="90134"/>
                  <a:pt x="2030199" y="92279"/>
                </a:cubicBezTo>
                <a:cubicBezTo>
                  <a:pt x="2044032" y="95737"/>
                  <a:pt x="2058487" y="96571"/>
                  <a:pt x="2072144" y="100668"/>
                </a:cubicBezTo>
                <a:cubicBezTo>
                  <a:pt x="2086568" y="104995"/>
                  <a:pt x="2099561" y="113484"/>
                  <a:pt x="2114089" y="117446"/>
                </a:cubicBezTo>
                <a:cubicBezTo>
                  <a:pt x="2130499" y="121921"/>
                  <a:pt x="2147921" y="121710"/>
                  <a:pt x="2164423" y="125835"/>
                </a:cubicBezTo>
                <a:cubicBezTo>
                  <a:pt x="2181581" y="130124"/>
                  <a:pt x="2197979" y="137020"/>
                  <a:pt x="2214757" y="142613"/>
                </a:cubicBezTo>
                <a:cubicBezTo>
                  <a:pt x="2223146" y="145409"/>
                  <a:pt x="2231150" y="149905"/>
                  <a:pt x="2239924" y="151002"/>
                </a:cubicBezTo>
                <a:lnTo>
                  <a:pt x="2307036" y="159391"/>
                </a:lnTo>
                <a:cubicBezTo>
                  <a:pt x="2426651" y="199263"/>
                  <a:pt x="2302177" y="159201"/>
                  <a:pt x="2390926" y="184558"/>
                </a:cubicBezTo>
                <a:cubicBezTo>
                  <a:pt x="2475171" y="208628"/>
                  <a:pt x="2344748" y="175111"/>
                  <a:pt x="2449649" y="201336"/>
                </a:cubicBezTo>
                <a:cubicBezTo>
                  <a:pt x="2479477" y="216250"/>
                  <a:pt x="2479569" y="218274"/>
                  <a:pt x="2508371" y="226503"/>
                </a:cubicBezTo>
                <a:cubicBezTo>
                  <a:pt x="2519457" y="229670"/>
                  <a:pt x="2531132" y="230844"/>
                  <a:pt x="2541927" y="234892"/>
                </a:cubicBezTo>
                <a:cubicBezTo>
                  <a:pt x="2553636" y="239283"/>
                  <a:pt x="2563774" y="247279"/>
                  <a:pt x="2575483" y="251670"/>
                </a:cubicBezTo>
                <a:cubicBezTo>
                  <a:pt x="2637689" y="274997"/>
                  <a:pt x="2589213" y="235657"/>
                  <a:pt x="2676151" y="293615"/>
                </a:cubicBezTo>
                <a:cubicBezTo>
                  <a:pt x="2696069" y="306893"/>
                  <a:pt x="2716664" y="319952"/>
                  <a:pt x="2734874" y="335560"/>
                </a:cubicBezTo>
                <a:cubicBezTo>
                  <a:pt x="2743882" y="343281"/>
                  <a:pt x="2750387" y="353831"/>
                  <a:pt x="2760041" y="360727"/>
                </a:cubicBezTo>
                <a:cubicBezTo>
                  <a:pt x="2770217" y="367996"/>
                  <a:pt x="2783421" y="370236"/>
                  <a:pt x="2793597" y="377505"/>
                </a:cubicBezTo>
                <a:cubicBezTo>
                  <a:pt x="2803251" y="384401"/>
                  <a:pt x="2809650" y="395077"/>
                  <a:pt x="2818764" y="402672"/>
                </a:cubicBezTo>
                <a:cubicBezTo>
                  <a:pt x="2866319" y="442301"/>
                  <a:pt x="2820051" y="395202"/>
                  <a:pt x="2877487" y="436228"/>
                </a:cubicBezTo>
                <a:cubicBezTo>
                  <a:pt x="2887141" y="443124"/>
                  <a:pt x="2893000" y="454499"/>
                  <a:pt x="2902654" y="461395"/>
                </a:cubicBezTo>
                <a:cubicBezTo>
                  <a:pt x="2912830" y="468664"/>
                  <a:pt x="2925805" y="471236"/>
                  <a:pt x="2936210" y="478173"/>
                </a:cubicBezTo>
                <a:cubicBezTo>
                  <a:pt x="2959477" y="493684"/>
                  <a:pt x="2980055" y="512996"/>
                  <a:pt x="3003322" y="528507"/>
                </a:cubicBezTo>
                <a:cubicBezTo>
                  <a:pt x="3011711" y="534100"/>
                  <a:pt x="3020744" y="538830"/>
                  <a:pt x="3028489" y="545285"/>
                </a:cubicBezTo>
                <a:cubicBezTo>
                  <a:pt x="3037603" y="552880"/>
                  <a:pt x="3044648" y="562731"/>
                  <a:pt x="3053656" y="570452"/>
                </a:cubicBezTo>
                <a:cubicBezTo>
                  <a:pt x="3081083" y="593961"/>
                  <a:pt x="3085814" y="593422"/>
                  <a:pt x="3112379" y="612396"/>
                </a:cubicBezTo>
                <a:cubicBezTo>
                  <a:pt x="3123756" y="620523"/>
                  <a:pt x="3134558" y="629436"/>
                  <a:pt x="3145935" y="637563"/>
                </a:cubicBezTo>
                <a:cubicBezTo>
                  <a:pt x="3154139" y="643423"/>
                  <a:pt x="3163357" y="647886"/>
                  <a:pt x="3171102" y="654341"/>
                </a:cubicBezTo>
                <a:cubicBezTo>
                  <a:pt x="3180216" y="661936"/>
                  <a:pt x="3187261" y="671787"/>
                  <a:pt x="3196269" y="679508"/>
                </a:cubicBezTo>
                <a:cubicBezTo>
                  <a:pt x="3234302" y="712108"/>
                  <a:pt x="3254921" y="712957"/>
                  <a:pt x="3288548" y="763398"/>
                </a:cubicBezTo>
                <a:cubicBezTo>
                  <a:pt x="3330205" y="825883"/>
                  <a:pt x="3276666" y="749139"/>
                  <a:pt x="3330493" y="813732"/>
                </a:cubicBezTo>
                <a:cubicBezTo>
                  <a:pt x="3365447" y="855677"/>
                  <a:pt x="3326299" y="824917"/>
                  <a:pt x="3372438" y="855677"/>
                </a:cubicBezTo>
                <a:cubicBezTo>
                  <a:pt x="3378030" y="864066"/>
                  <a:pt x="3382761" y="873099"/>
                  <a:pt x="3389215" y="880844"/>
                </a:cubicBezTo>
                <a:cubicBezTo>
                  <a:pt x="3396810" y="889958"/>
                  <a:pt x="3407629" y="896257"/>
                  <a:pt x="3414382" y="906011"/>
                </a:cubicBezTo>
                <a:cubicBezTo>
                  <a:pt x="3554667" y="1108644"/>
                  <a:pt x="3370245" y="869533"/>
                  <a:pt x="3523439" y="1073791"/>
                </a:cubicBezTo>
                <a:cubicBezTo>
                  <a:pt x="3555929" y="1117111"/>
                  <a:pt x="3597108" y="1169879"/>
                  <a:pt x="3615718" y="1216404"/>
                </a:cubicBezTo>
                <a:cubicBezTo>
                  <a:pt x="3621311" y="1230386"/>
                  <a:pt x="3627350" y="1244197"/>
                  <a:pt x="3632496" y="1258349"/>
                </a:cubicBezTo>
                <a:cubicBezTo>
                  <a:pt x="3638540" y="1274970"/>
                  <a:pt x="3641365" y="1292865"/>
                  <a:pt x="3649274" y="1308683"/>
                </a:cubicBezTo>
                <a:cubicBezTo>
                  <a:pt x="3663858" y="1337851"/>
                  <a:pt x="3687497" y="1362295"/>
                  <a:pt x="3699608" y="1392573"/>
                </a:cubicBezTo>
                <a:cubicBezTo>
                  <a:pt x="3705201" y="1406555"/>
                  <a:pt x="3711624" y="1420232"/>
                  <a:pt x="3716386" y="1434518"/>
                </a:cubicBezTo>
                <a:cubicBezTo>
                  <a:pt x="3720032" y="1445456"/>
                  <a:pt x="3720835" y="1457239"/>
                  <a:pt x="3724775" y="1468074"/>
                </a:cubicBezTo>
                <a:cubicBezTo>
                  <a:pt x="3732053" y="1488088"/>
                  <a:pt x="3742664" y="1506782"/>
                  <a:pt x="3749942" y="1526796"/>
                </a:cubicBezTo>
                <a:cubicBezTo>
                  <a:pt x="3753882" y="1537631"/>
                  <a:pt x="3754685" y="1549414"/>
                  <a:pt x="3758331" y="1560352"/>
                </a:cubicBezTo>
                <a:cubicBezTo>
                  <a:pt x="3763093" y="1574638"/>
                  <a:pt x="3770680" y="1587904"/>
                  <a:pt x="3775109" y="1602297"/>
                </a:cubicBezTo>
                <a:cubicBezTo>
                  <a:pt x="3781890" y="1624336"/>
                  <a:pt x="3791887" y="1669409"/>
                  <a:pt x="3791887" y="1669409"/>
                </a:cubicBezTo>
                <a:cubicBezTo>
                  <a:pt x="3794677" y="1697312"/>
                  <a:pt x="3808665" y="1832521"/>
                  <a:pt x="3808665" y="1853967"/>
                </a:cubicBezTo>
                <a:cubicBezTo>
                  <a:pt x="3808665" y="1979833"/>
                  <a:pt x="3804935" y="2105692"/>
                  <a:pt x="3800276" y="2231472"/>
                </a:cubicBezTo>
                <a:cubicBezTo>
                  <a:pt x="3796199" y="2341562"/>
                  <a:pt x="3798048" y="2273941"/>
                  <a:pt x="3783498" y="2332140"/>
                </a:cubicBezTo>
                <a:cubicBezTo>
                  <a:pt x="3779512" y="2348085"/>
                  <a:pt x="3773179" y="2390418"/>
                  <a:pt x="3766720" y="2407641"/>
                </a:cubicBezTo>
                <a:cubicBezTo>
                  <a:pt x="3762329" y="2419350"/>
                  <a:pt x="3755535" y="2430011"/>
                  <a:pt x="3749942" y="2441196"/>
                </a:cubicBezTo>
                <a:cubicBezTo>
                  <a:pt x="3746618" y="2457818"/>
                  <a:pt x="3739088" y="2498926"/>
                  <a:pt x="3733164" y="2516697"/>
                </a:cubicBezTo>
                <a:cubicBezTo>
                  <a:pt x="3728402" y="2530983"/>
                  <a:pt x="3721673" y="2544542"/>
                  <a:pt x="3716386" y="2558642"/>
                </a:cubicBezTo>
                <a:cubicBezTo>
                  <a:pt x="3713281" y="2566922"/>
                  <a:pt x="3711952" y="2575900"/>
                  <a:pt x="3707997" y="2583809"/>
                </a:cubicBezTo>
                <a:cubicBezTo>
                  <a:pt x="3700705" y="2598393"/>
                  <a:pt x="3690122" y="2611170"/>
                  <a:pt x="3682830" y="2625754"/>
                </a:cubicBezTo>
                <a:cubicBezTo>
                  <a:pt x="3648116" y="2695183"/>
                  <a:pt x="3710033" y="2597194"/>
                  <a:pt x="3657663" y="2684477"/>
                </a:cubicBezTo>
                <a:cubicBezTo>
                  <a:pt x="3628735" y="2732691"/>
                  <a:pt x="3627619" y="2728216"/>
                  <a:pt x="3598940" y="2768367"/>
                </a:cubicBezTo>
                <a:cubicBezTo>
                  <a:pt x="3593080" y="2776571"/>
                  <a:pt x="3587755" y="2785145"/>
                  <a:pt x="3582162" y="2793534"/>
                </a:cubicBezTo>
                <a:cubicBezTo>
                  <a:pt x="3579366" y="2804719"/>
                  <a:pt x="3580008" y="2817392"/>
                  <a:pt x="3573773" y="2827090"/>
                </a:cubicBezTo>
                <a:cubicBezTo>
                  <a:pt x="3527140" y="2899630"/>
                  <a:pt x="3518792" y="2901275"/>
                  <a:pt x="3464716" y="2944536"/>
                </a:cubicBezTo>
                <a:cubicBezTo>
                  <a:pt x="3403039" y="3047331"/>
                  <a:pt x="3472484" y="2945156"/>
                  <a:pt x="3414382" y="3003259"/>
                </a:cubicBezTo>
                <a:cubicBezTo>
                  <a:pt x="3401721" y="3015920"/>
                  <a:pt x="3393488" y="3032543"/>
                  <a:pt x="3380827" y="3045204"/>
                </a:cubicBezTo>
                <a:cubicBezTo>
                  <a:pt x="3363353" y="3062679"/>
                  <a:pt x="3325294" y="3083557"/>
                  <a:pt x="3305326" y="3095538"/>
                </a:cubicBezTo>
                <a:cubicBezTo>
                  <a:pt x="3285875" y="3124714"/>
                  <a:pt x="3286104" y="3127935"/>
                  <a:pt x="3254992" y="3154261"/>
                </a:cubicBezTo>
                <a:cubicBezTo>
                  <a:pt x="3230653" y="3174856"/>
                  <a:pt x="3198621" y="3187478"/>
                  <a:pt x="3179491" y="3212984"/>
                </a:cubicBezTo>
                <a:cubicBezTo>
                  <a:pt x="3146821" y="3256544"/>
                  <a:pt x="3166830" y="3240287"/>
                  <a:pt x="3120768" y="3263318"/>
                </a:cubicBezTo>
                <a:cubicBezTo>
                  <a:pt x="3087692" y="3312932"/>
                  <a:pt x="3124619" y="3266559"/>
                  <a:pt x="3070434" y="3305263"/>
                </a:cubicBezTo>
                <a:cubicBezTo>
                  <a:pt x="3060780" y="3312159"/>
                  <a:pt x="3054758" y="3323312"/>
                  <a:pt x="3045267" y="3330430"/>
                </a:cubicBezTo>
                <a:cubicBezTo>
                  <a:pt x="3016995" y="3351633"/>
                  <a:pt x="2958426" y="3375325"/>
                  <a:pt x="2936210" y="3397541"/>
                </a:cubicBezTo>
                <a:cubicBezTo>
                  <a:pt x="2902890" y="3430861"/>
                  <a:pt x="2922553" y="3419831"/>
                  <a:pt x="2877487" y="3431097"/>
                </a:cubicBezTo>
                <a:cubicBezTo>
                  <a:pt x="2821637" y="3472984"/>
                  <a:pt x="2866707" y="3440980"/>
                  <a:pt x="2801986" y="3481431"/>
                </a:cubicBezTo>
                <a:cubicBezTo>
                  <a:pt x="2741958" y="3518948"/>
                  <a:pt x="2817096" y="3474154"/>
                  <a:pt x="2743263" y="3523376"/>
                </a:cubicBezTo>
                <a:cubicBezTo>
                  <a:pt x="2721313" y="3538009"/>
                  <a:pt x="2698101" y="3550688"/>
                  <a:pt x="2676151" y="3565321"/>
                </a:cubicBezTo>
                <a:cubicBezTo>
                  <a:pt x="2667762" y="3570914"/>
                  <a:pt x="2659188" y="3576239"/>
                  <a:pt x="2650984" y="3582099"/>
                </a:cubicBezTo>
                <a:cubicBezTo>
                  <a:pt x="2639607" y="3590226"/>
                  <a:pt x="2629934" y="3601013"/>
                  <a:pt x="2617428" y="3607266"/>
                </a:cubicBezTo>
                <a:cubicBezTo>
                  <a:pt x="2601610" y="3615175"/>
                  <a:pt x="2581809" y="3614234"/>
                  <a:pt x="2567094" y="3624044"/>
                </a:cubicBezTo>
                <a:cubicBezTo>
                  <a:pt x="2455361" y="3698533"/>
                  <a:pt x="2620963" y="3591320"/>
                  <a:pt x="2516760" y="3649211"/>
                </a:cubicBezTo>
                <a:cubicBezTo>
                  <a:pt x="2499133" y="3659004"/>
                  <a:pt x="2485557" y="3676390"/>
                  <a:pt x="2466427" y="3682767"/>
                </a:cubicBezTo>
                <a:cubicBezTo>
                  <a:pt x="2449649" y="3688360"/>
                  <a:pt x="2432254" y="3692362"/>
                  <a:pt x="2416093" y="3699545"/>
                </a:cubicBezTo>
                <a:cubicBezTo>
                  <a:pt x="2406880" y="3703640"/>
                  <a:pt x="2400139" y="3712228"/>
                  <a:pt x="2390926" y="3716323"/>
                </a:cubicBezTo>
                <a:cubicBezTo>
                  <a:pt x="2374765" y="3723506"/>
                  <a:pt x="2357013" y="3726533"/>
                  <a:pt x="2340592" y="3733101"/>
                </a:cubicBezTo>
                <a:cubicBezTo>
                  <a:pt x="2318908" y="3741775"/>
                  <a:pt x="2269853" y="3762349"/>
                  <a:pt x="2248313" y="3766657"/>
                </a:cubicBezTo>
                <a:cubicBezTo>
                  <a:pt x="2234331" y="3769453"/>
                  <a:pt x="2220124" y="3771294"/>
                  <a:pt x="2206368" y="3775046"/>
                </a:cubicBezTo>
                <a:cubicBezTo>
                  <a:pt x="2189306" y="3779699"/>
                  <a:pt x="2173479" y="3788917"/>
                  <a:pt x="2156034" y="3791824"/>
                </a:cubicBezTo>
                <a:cubicBezTo>
                  <a:pt x="2139256" y="3794620"/>
                  <a:pt x="2122202" y="3796088"/>
                  <a:pt x="2105700" y="3800213"/>
                </a:cubicBezTo>
                <a:cubicBezTo>
                  <a:pt x="2074563" y="3807997"/>
                  <a:pt x="2052878" y="3820942"/>
                  <a:pt x="2021810" y="3825380"/>
                </a:cubicBezTo>
                <a:cubicBezTo>
                  <a:pt x="1961164" y="3834044"/>
                  <a:pt x="1913096" y="3830858"/>
                  <a:pt x="1854030" y="3850547"/>
                </a:cubicBezTo>
                <a:cubicBezTo>
                  <a:pt x="1837252" y="3856140"/>
                  <a:pt x="1820854" y="3863036"/>
                  <a:pt x="1803696" y="3867325"/>
                </a:cubicBezTo>
                <a:cubicBezTo>
                  <a:pt x="1787194" y="3871450"/>
                  <a:pt x="1770097" y="3872671"/>
                  <a:pt x="1753362" y="3875714"/>
                </a:cubicBezTo>
                <a:cubicBezTo>
                  <a:pt x="1668813" y="3891086"/>
                  <a:pt x="1757973" y="3878283"/>
                  <a:pt x="1644305" y="3892492"/>
                </a:cubicBezTo>
                <a:cubicBezTo>
                  <a:pt x="1624731" y="3898085"/>
                  <a:pt x="1605503" y="3905076"/>
                  <a:pt x="1585582" y="3909270"/>
                </a:cubicBezTo>
                <a:cubicBezTo>
                  <a:pt x="1552293" y="3916278"/>
                  <a:pt x="1518273" y="3919376"/>
                  <a:pt x="1484915" y="3926048"/>
                </a:cubicBezTo>
                <a:cubicBezTo>
                  <a:pt x="1470933" y="3928844"/>
                  <a:pt x="1456726" y="3930685"/>
                  <a:pt x="1442970" y="3934437"/>
                </a:cubicBezTo>
                <a:cubicBezTo>
                  <a:pt x="1425908" y="3939090"/>
                  <a:pt x="1409794" y="3946926"/>
                  <a:pt x="1392636" y="3951215"/>
                </a:cubicBezTo>
                <a:cubicBezTo>
                  <a:pt x="1376134" y="3955340"/>
                  <a:pt x="1359037" y="3956561"/>
                  <a:pt x="1342302" y="3959604"/>
                </a:cubicBezTo>
                <a:cubicBezTo>
                  <a:pt x="1282055" y="3970558"/>
                  <a:pt x="1257682" y="3980373"/>
                  <a:pt x="1182911" y="3984771"/>
                </a:cubicBezTo>
                <a:lnTo>
                  <a:pt x="1040298" y="3993160"/>
                </a:lnTo>
                <a:cubicBezTo>
                  <a:pt x="950815" y="3990364"/>
                  <a:pt x="861099" y="3991817"/>
                  <a:pt x="771850" y="3984771"/>
                </a:cubicBezTo>
                <a:cubicBezTo>
                  <a:pt x="754219" y="3983379"/>
                  <a:pt x="738294" y="3973586"/>
                  <a:pt x="721516" y="3967993"/>
                </a:cubicBezTo>
                <a:lnTo>
                  <a:pt x="696349" y="3959604"/>
                </a:lnTo>
                <a:cubicBezTo>
                  <a:pt x="671883" y="3951449"/>
                  <a:pt x="661322" y="3949247"/>
                  <a:pt x="637627" y="3934437"/>
                </a:cubicBezTo>
                <a:cubicBezTo>
                  <a:pt x="625771" y="3927027"/>
                  <a:pt x="615927" y="3916680"/>
                  <a:pt x="604071" y="3909270"/>
                </a:cubicBezTo>
                <a:cubicBezTo>
                  <a:pt x="593466" y="3902642"/>
                  <a:pt x="581120" y="3899120"/>
                  <a:pt x="570515" y="3892492"/>
                </a:cubicBezTo>
                <a:cubicBezTo>
                  <a:pt x="469633" y="3829441"/>
                  <a:pt x="612251" y="3907290"/>
                  <a:pt x="495014" y="3842158"/>
                </a:cubicBezTo>
                <a:cubicBezTo>
                  <a:pt x="484082" y="3836085"/>
                  <a:pt x="471634" y="3832649"/>
                  <a:pt x="461458" y="3825380"/>
                </a:cubicBezTo>
                <a:cubicBezTo>
                  <a:pt x="451804" y="3818484"/>
                  <a:pt x="445299" y="3807934"/>
                  <a:pt x="436291" y="3800213"/>
                </a:cubicBezTo>
                <a:cubicBezTo>
                  <a:pt x="425675" y="3791114"/>
                  <a:pt x="413185" y="3784335"/>
                  <a:pt x="402735" y="3775046"/>
                </a:cubicBezTo>
                <a:cubicBezTo>
                  <a:pt x="387956" y="3761909"/>
                  <a:pt x="375671" y="3746122"/>
                  <a:pt x="360790" y="3733101"/>
                </a:cubicBezTo>
                <a:cubicBezTo>
                  <a:pt x="320444" y="3697798"/>
                  <a:pt x="332012" y="3736073"/>
                  <a:pt x="285289" y="3665989"/>
                </a:cubicBezTo>
                <a:cubicBezTo>
                  <a:pt x="241801" y="3600757"/>
                  <a:pt x="264330" y="3631401"/>
                  <a:pt x="218177" y="3573710"/>
                </a:cubicBezTo>
                <a:cubicBezTo>
                  <a:pt x="197091" y="3510452"/>
                  <a:pt x="225535" y="3588425"/>
                  <a:pt x="193010" y="3523376"/>
                </a:cubicBezTo>
                <a:cubicBezTo>
                  <a:pt x="189055" y="3515467"/>
                  <a:pt x="189526" y="3505567"/>
                  <a:pt x="184621" y="3498209"/>
                </a:cubicBezTo>
                <a:cubicBezTo>
                  <a:pt x="178040" y="3488338"/>
                  <a:pt x="166350" y="3482696"/>
                  <a:pt x="159454" y="3473042"/>
                </a:cubicBezTo>
                <a:cubicBezTo>
                  <a:pt x="152185" y="3462866"/>
                  <a:pt x="148269" y="3450671"/>
                  <a:pt x="142676" y="3439486"/>
                </a:cubicBezTo>
                <a:cubicBezTo>
                  <a:pt x="139454" y="3420155"/>
                  <a:pt x="136224" y="3384636"/>
                  <a:pt x="125898" y="3363985"/>
                </a:cubicBezTo>
                <a:cubicBezTo>
                  <a:pt x="121389" y="3354967"/>
                  <a:pt x="114713" y="3347208"/>
                  <a:pt x="109120" y="3338819"/>
                </a:cubicBezTo>
                <a:cubicBezTo>
                  <a:pt x="106324" y="3322041"/>
                  <a:pt x="104421" y="3305089"/>
                  <a:pt x="100731" y="3288485"/>
                </a:cubicBezTo>
                <a:cubicBezTo>
                  <a:pt x="98813" y="3279853"/>
                  <a:pt x="94669" y="3271849"/>
                  <a:pt x="92342" y="3263318"/>
                </a:cubicBezTo>
                <a:cubicBezTo>
                  <a:pt x="86275" y="3241071"/>
                  <a:pt x="82856" y="3218082"/>
                  <a:pt x="75564" y="3196206"/>
                </a:cubicBezTo>
                <a:cubicBezTo>
                  <a:pt x="72768" y="3187817"/>
                  <a:pt x="69604" y="3179542"/>
                  <a:pt x="67175" y="3171039"/>
                </a:cubicBezTo>
                <a:cubicBezTo>
                  <a:pt x="63591" y="3158496"/>
                  <a:pt x="57102" y="3125725"/>
                  <a:pt x="50397" y="3112316"/>
                </a:cubicBezTo>
                <a:cubicBezTo>
                  <a:pt x="45888" y="3103298"/>
                  <a:pt x="39212" y="3095538"/>
                  <a:pt x="33619" y="3087149"/>
                </a:cubicBezTo>
                <a:cubicBezTo>
                  <a:pt x="30823" y="3070371"/>
                  <a:pt x="28566" y="3053494"/>
                  <a:pt x="25230" y="3036815"/>
                </a:cubicBezTo>
                <a:cubicBezTo>
                  <a:pt x="22969" y="3025509"/>
                  <a:pt x="19342" y="3014514"/>
                  <a:pt x="16841" y="3003259"/>
                </a:cubicBezTo>
                <a:cubicBezTo>
                  <a:pt x="13748" y="2989340"/>
                  <a:pt x="11248" y="2975296"/>
                  <a:pt x="8452" y="2961314"/>
                </a:cubicBezTo>
                <a:cubicBezTo>
                  <a:pt x="-1282" y="2698484"/>
                  <a:pt x="63" y="2810364"/>
                  <a:pt x="63" y="2625754"/>
                </a:cubicBezTo>
              </a:path>
            </a:pathLst>
          </a:cu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31</a:t>
            </a:fld>
            <a:endParaRPr lang="en-US" alt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Graphic 3" descr="Computer">
            <a:extLst>
              <a:ext uri="{FF2B5EF4-FFF2-40B4-BE49-F238E27FC236}">
                <a16:creationId xmlns:a16="http://schemas.microsoft.com/office/drawing/2014/main" id="{0605B35E-1D19-470C-9717-60652E8581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010"/>
          <a:stretch/>
        </p:blipFill>
        <p:spPr>
          <a:xfrm>
            <a:off x="5464636" y="2074745"/>
            <a:ext cx="2206456" cy="3245273"/>
          </a:xfrm>
          <a:prstGeom prst="rect">
            <a:avLst/>
          </a:prstGeom>
        </p:spPr>
      </p:pic>
      <p:pic>
        <p:nvPicPr>
          <p:cNvPr id="5" name="Graphic 4" descr="Statistics">
            <a:extLst>
              <a:ext uri="{FF2B5EF4-FFF2-40B4-BE49-F238E27FC236}">
                <a16:creationId xmlns:a16="http://schemas.microsoft.com/office/drawing/2014/main" id="{E3AA8677-8E68-4600-B9B2-C36C864ED4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49498" y="4254273"/>
            <a:ext cx="1137797" cy="1137797"/>
          </a:xfrm>
          <a:prstGeom prst="rect">
            <a:avLst/>
          </a:prstGeom>
        </p:spPr>
      </p:pic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AD45BC00-4DCF-423E-89A3-4475D0811EB8}"/>
              </a:ext>
            </a:extLst>
          </p:cNvPr>
          <p:cNvSpPr/>
          <p:nvPr/>
        </p:nvSpPr>
        <p:spPr>
          <a:xfrm>
            <a:off x="4726305" y="4014995"/>
            <a:ext cx="1217443" cy="54029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Home">
            <a:extLst>
              <a:ext uri="{FF2B5EF4-FFF2-40B4-BE49-F238E27FC236}">
                <a16:creationId xmlns:a16="http://schemas.microsoft.com/office/drawing/2014/main" id="{A9E0E7EA-FB0D-4374-8E03-0E0189D32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50931" y="3354225"/>
            <a:ext cx="1137797" cy="1137797"/>
          </a:xfrm>
          <a:prstGeom prst="rect">
            <a:avLst/>
          </a:prstGeom>
        </p:spPr>
      </p:pic>
      <p:pic>
        <p:nvPicPr>
          <p:cNvPr id="9" name="Graphic 8" descr="Clipboard">
            <a:extLst>
              <a:ext uri="{FF2B5EF4-FFF2-40B4-BE49-F238E27FC236}">
                <a16:creationId xmlns:a16="http://schemas.microsoft.com/office/drawing/2014/main" id="{0C3C2A3B-5965-41E3-BBFC-5AF82FDD29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92942" y="2979280"/>
            <a:ext cx="1137797" cy="1137797"/>
          </a:xfrm>
          <a:prstGeom prst="rect">
            <a:avLst/>
          </a:prstGeom>
        </p:spPr>
      </p:pic>
      <p:pic>
        <p:nvPicPr>
          <p:cNvPr id="10" name="Graphic 9" descr="Research">
            <a:extLst>
              <a:ext uri="{FF2B5EF4-FFF2-40B4-BE49-F238E27FC236}">
                <a16:creationId xmlns:a16="http://schemas.microsoft.com/office/drawing/2014/main" id="{4365550B-244C-4E79-BAE3-04A704C1D9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51012" y="4995547"/>
            <a:ext cx="1137797" cy="1137797"/>
          </a:xfrm>
          <a:prstGeom prst="rect">
            <a:avLst/>
          </a:prstGeom>
        </p:spPr>
      </p:pic>
      <p:pic>
        <p:nvPicPr>
          <p:cNvPr id="11" name="Graphic 10" descr="Recycle">
            <a:extLst>
              <a:ext uri="{FF2B5EF4-FFF2-40B4-BE49-F238E27FC236}">
                <a16:creationId xmlns:a16="http://schemas.microsoft.com/office/drawing/2014/main" id="{F8FFDF62-1EB1-48A3-9D9A-B27FA45569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35178" y="1646439"/>
            <a:ext cx="1137797" cy="1137797"/>
          </a:xfrm>
          <a:prstGeom prst="rect">
            <a:avLst/>
          </a:prstGeom>
        </p:spPr>
      </p:pic>
      <p:pic>
        <p:nvPicPr>
          <p:cNvPr id="12" name="Graphic 11" descr="Customer review">
            <a:extLst>
              <a:ext uri="{FF2B5EF4-FFF2-40B4-BE49-F238E27FC236}">
                <a16:creationId xmlns:a16="http://schemas.microsoft.com/office/drawing/2014/main" id="{13C51188-9591-4B97-8229-4E4ED73D77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37485" y="5324085"/>
            <a:ext cx="1137797" cy="1137797"/>
          </a:xfrm>
          <a:prstGeom prst="rect">
            <a:avLst/>
          </a:prstGeom>
        </p:spPr>
      </p:pic>
      <p:pic>
        <p:nvPicPr>
          <p:cNvPr id="13" name="Picture 2" descr="Binders06-web">
            <a:extLst>
              <a:ext uri="{FF2B5EF4-FFF2-40B4-BE49-F238E27FC236}">
                <a16:creationId xmlns:a16="http://schemas.microsoft.com/office/drawing/2014/main" id="{EDC1F979-8A43-426B-B9A7-84918B65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299" y="4611606"/>
            <a:ext cx="1461785" cy="1175275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0A2009C-670A-4182-AD52-3E9F0ABA7D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011" y="5683864"/>
            <a:ext cx="1319844" cy="879896"/>
          </a:xfrm>
          <a:prstGeom prst="rect">
            <a:avLst/>
          </a:prstGeom>
        </p:spPr>
      </p:pic>
      <p:pic>
        <p:nvPicPr>
          <p:cNvPr id="15" name="Picture 14" descr="A person sitting on a couch&#10;&#10;Description automatically generated">
            <a:extLst>
              <a:ext uri="{FF2B5EF4-FFF2-40B4-BE49-F238E27FC236}">
                <a16:creationId xmlns:a16="http://schemas.microsoft.com/office/drawing/2014/main" id="{B49BCA1F-3B2D-40BC-AD73-B88609DF4B0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2625" y="3088694"/>
            <a:ext cx="1720851" cy="1147234"/>
          </a:xfrm>
          <a:prstGeom prst="rect">
            <a:avLst/>
          </a:prstGeom>
        </p:spPr>
      </p:pic>
      <p:pic>
        <p:nvPicPr>
          <p:cNvPr id="16" name="Picture 15" descr="A person sitting next to a window&#10;&#10;Description automatically generated">
            <a:extLst>
              <a:ext uri="{FF2B5EF4-FFF2-40B4-BE49-F238E27FC236}">
                <a16:creationId xmlns:a16="http://schemas.microsoft.com/office/drawing/2014/main" id="{D14BE863-DEE0-457B-B750-B7275FE708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84" y="2532312"/>
            <a:ext cx="1262244" cy="8409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C70C13-7F47-4BF2-974A-57A57E3466B5}"/>
              </a:ext>
            </a:extLst>
          </p:cNvPr>
          <p:cNvSpPr txBox="1"/>
          <p:nvPr/>
        </p:nvSpPr>
        <p:spPr>
          <a:xfrm>
            <a:off x="-50889" y="1856397"/>
            <a:ext cx="6626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Recommendations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C319C-C474-453C-9DC6-FF4068A3FE0D}"/>
              </a:ext>
            </a:extLst>
          </p:cNvPr>
          <p:cNvSpPr txBox="1"/>
          <p:nvPr/>
        </p:nvSpPr>
        <p:spPr>
          <a:xfrm>
            <a:off x="-18058" y="1827031"/>
            <a:ext cx="6626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Verdana" panose="020B0604030504040204" pitchFamily="34" charset="0"/>
                <a:ea typeface="Verdana" panose="020B0604030504040204" pitchFamily="34" charset="0"/>
              </a:rPr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559646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52400"/>
            <a:ext cx="233172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73" y="80962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Recommendations for </a:t>
            </a:r>
            <a:b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NEI Research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32</a:t>
            </a:fld>
            <a:endParaRPr lang="en-US" altLang="en-US" sz="1000"/>
          </a:p>
        </p:txBody>
      </p:sp>
      <p:graphicFrame>
        <p:nvGraphicFramePr>
          <p:cNvPr id="46" name="Content Placeholder 3">
            <a:extLst>
              <a:ext uri="{FF2B5EF4-FFF2-40B4-BE49-F238E27FC236}">
                <a16:creationId xmlns:a16="http://schemas.microsoft.com/office/drawing/2014/main" id="{0D7EA78A-BCC4-4312-89B6-D1BD853D4E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3900531"/>
              </p:ext>
            </p:extLst>
          </p:nvPr>
        </p:nvGraphicFramePr>
        <p:xfrm>
          <a:off x="626277" y="1376362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6ECB8C1-C981-4142-9E7F-FFE93594BFA6}"/>
              </a:ext>
            </a:extLst>
          </p:cNvPr>
          <p:cNvSpPr txBox="1"/>
          <p:nvPr/>
        </p:nvSpPr>
        <p:spPr>
          <a:xfrm>
            <a:off x="1282700" y="4953000"/>
            <a:ext cx="6377067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If possible: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Conduct primary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Survey response rates are important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Use billing data instead of projections</a:t>
            </a:r>
          </a:p>
        </p:txBody>
      </p:sp>
    </p:spTree>
    <p:extLst>
      <p:ext uri="{BB962C8B-B14F-4D97-AF65-F5344CB8AC3E}">
        <p14:creationId xmlns:p14="http://schemas.microsoft.com/office/powerpoint/2010/main" val="1397863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52400"/>
            <a:ext cx="233172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29" y="-37968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Summary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33</a:t>
            </a:fld>
            <a:endParaRPr lang="en-US" altLang="en-US" sz="1000"/>
          </a:p>
        </p:txBody>
      </p:sp>
      <p:graphicFrame>
        <p:nvGraphicFramePr>
          <p:cNvPr id="46" name="Content Placeholder 2">
            <a:extLst>
              <a:ext uri="{FF2B5EF4-FFF2-40B4-BE49-F238E27FC236}">
                <a16:creationId xmlns:a16="http://schemas.microsoft.com/office/drawing/2014/main" id="{0944A409-4DF4-40A3-A4E8-D061F7F0C1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0631068"/>
              </p:ext>
            </p:extLst>
          </p:nvPr>
        </p:nvGraphicFramePr>
        <p:xfrm>
          <a:off x="271401" y="1260872"/>
          <a:ext cx="8567799" cy="4987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77818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52400"/>
            <a:ext cx="233172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29" y="-37968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Contact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34</a:t>
            </a:fld>
            <a:endParaRPr lang="en-US" altLang="en-US" sz="1000"/>
          </a:p>
        </p:txBody>
      </p:sp>
      <p:graphicFrame>
        <p:nvGraphicFramePr>
          <p:cNvPr id="46" name="Diagram 45">
            <a:extLst>
              <a:ext uri="{FF2B5EF4-FFF2-40B4-BE49-F238E27FC236}">
                <a16:creationId xmlns:a16="http://schemas.microsoft.com/office/drawing/2014/main" id="{A6124539-F8F2-47A9-B73C-556FE191BE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895112"/>
              </p:ext>
            </p:extLst>
          </p:nvPr>
        </p:nvGraphicFramePr>
        <p:xfrm>
          <a:off x="1550194" y="2560506"/>
          <a:ext cx="5829300" cy="3086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B96E0BE2-30D7-4F46-AFAC-DFD937F8D4A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09"/>
          <a:stretch/>
        </p:blipFill>
        <p:spPr>
          <a:xfrm>
            <a:off x="6762929" y="1718568"/>
            <a:ext cx="1777642" cy="192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8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51461F0-37FD-4145-A956-B1D34A8A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2" y="152400"/>
            <a:ext cx="2535237" cy="140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E7D19A-5C93-4772-8CFF-154222604002}"/>
              </a:ext>
            </a:extLst>
          </p:cNvPr>
          <p:cNvGrpSpPr/>
          <p:nvPr/>
        </p:nvGrpSpPr>
        <p:grpSpPr>
          <a:xfrm>
            <a:off x="-26786" y="1001826"/>
            <a:ext cx="8103986" cy="943958"/>
            <a:chOff x="-63730" y="1138691"/>
            <a:chExt cx="8103986" cy="94395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D13E4B-79F6-4E15-9102-E6F715D2DDBA}"/>
                </a:ext>
              </a:extLst>
            </p:cNvPr>
            <p:cNvSpPr txBox="1"/>
            <p:nvPr/>
          </p:nvSpPr>
          <p:spPr>
            <a:xfrm>
              <a:off x="-24874" y="1159319"/>
              <a:ext cx="80651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Non-Energy Impacts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58C319C-C474-453C-9DC6-FF4068A3FE0D}"/>
                </a:ext>
              </a:extLst>
            </p:cNvPr>
            <p:cNvSpPr txBox="1"/>
            <p:nvPr/>
          </p:nvSpPr>
          <p:spPr>
            <a:xfrm>
              <a:off x="-63730" y="1138691"/>
              <a:ext cx="7444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Verdana" panose="020B0604030504040204" pitchFamily="34" charset="0"/>
                  <a:ea typeface="Verdana" panose="020B0604030504040204" pitchFamily="34" charset="0"/>
                </a:rPr>
                <a:t>Non-Energy Impacts</a:t>
              </a:r>
            </a:p>
          </p:txBody>
        </p:sp>
      </p:grpSp>
      <p:sp>
        <p:nvSpPr>
          <p:cNvPr id="3074" name="Freeform 2">
            <a:extLst>
              <a:ext uri="{FF2B5EF4-FFF2-40B4-BE49-F238E27FC236}">
                <a16:creationId xmlns:a16="http://schemas.microsoft.com/office/drawing/2014/main" id="{701C3034-118F-41DB-9CFE-F8557687DA5E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0C453E4F-60FC-40EF-A7CA-04A3AE8D18DA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6E11A23B-6AA1-4638-8DF8-C8DA456A30C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417A15DE-83C4-47F1-BF31-906B0080D783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AFFB5537-B46A-481C-8531-937DE1FBCDD7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C6946791-FF2A-49F6-9629-26C17D0C5F43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A095106-72C0-4166-805C-7C8A1A2AA480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163E6E1F-62B3-46FF-877E-6ADBE34B5520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BC42ECD-6F0D-4CE2-8270-6CF2F719FB99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A100907F-9E30-49B9-934D-B8DD4E1DD7F8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BB29D3C0-59E6-46A7-BF7B-F2F1E2F534EF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21C866C6-1941-4C41-AD83-BFB0A705F452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E2DC4866-87E2-4397-BEDC-A2472A256AC0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CB1A7531-808E-40CE-8CEB-AA43D5ED453A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01AB2CC3-5FD8-4142-A212-F0BD23F62F9D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517DCDD8-FA9A-44A7-AA37-40AA48376055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44A0796D-4B6A-42A7-A717-3D46D097E74D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CC4A406D-8EC3-4D53-A9D6-782906E47B33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18F8C53C-3465-46D9-B04D-C1AD67C6B9D7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0EF953D3-BB58-49EE-86E9-884120EB28A4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CAE64592-8F0C-4CCB-85A3-F1308397785E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A5301209-D03B-4AEB-BC51-B5263CDE6C88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FA107194-7FAC-486F-A718-D33615AAEA08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7DE75C04-274D-4FAA-B0D2-AEEE684B4061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37CB0A90-4FEA-48E8-8A7A-BB7EFE7942CB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DC631CB0-4522-4610-AD01-06B4E0DAF575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CF6BCE61-D109-4E69-96FC-D1AF5AE69698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B7068515-62E9-4ED7-B973-0C9F8637332A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E56408F2-4648-4234-9EA1-A27449A75C95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C74BB9F-A509-407E-B241-CFAE28D8A312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3AEDE10B-715A-4724-A0C6-D07482EC5EF3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F600A8D0-3D6B-4BCA-AA22-7A86226AC5AB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8AB69179-D9DC-45F1-82F3-2CAEF2C21E6D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39157F25-0C1C-407C-9546-D4260D0E277A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628ED2F0-5853-4861-A124-4CEC7AEFF52A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17EC863E-DC3D-4A12-B268-C56BEC1552E6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4AFF13CD-C078-457E-B951-0D43631E09AC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72EFC778-18C8-4632-AF9C-E8D7CE1F0524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6E7386A-3DC3-4FCB-AD27-7E355AB34C2A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302E74EF-840D-44AF-94C2-51CB1578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BDADACE4-16A2-4880-BCFC-485F0587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844D693B-F732-4172-8792-A6FC4D9C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9DAEFB8-B3A1-47AD-A73F-FC2A4CC7A1AF}" type="slidenum">
              <a:rPr lang="en-US" altLang="en-US" sz="900">
                <a:latin typeface="Verdana" panose="020B0604030504040204" pitchFamily="34" charset="0"/>
                <a:ea typeface="Verdana" panose="020B0604030504040204" pitchFamily="34" charset="0"/>
              </a:rPr>
              <a:pPr eaLnBrk="1" hangingPunct="1">
                <a:spcBef>
                  <a:spcPct val="50000"/>
                </a:spcBef>
              </a:pPr>
              <a:t>4</a:t>
            </a:fld>
            <a:endParaRPr lang="en-US" altLang="en-US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A group of people standing around a table with cards on it&#10;&#10;Description automatically generated with low confidence">
            <a:extLst>
              <a:ext uri="{FF2B5EF4-FFF2-40B4-BE49-F238E27FC236}">
                <a16:creationId xmlns:a16="http://schemas.microsoft.com/office/drawing/2014/main" id="{D5594627-A3B4-4DFC-B43D-4774468B7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7" y="1903722"/>
            <a:ext cx="7231063" cy="480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07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29" y="-37968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What are Non-Energy Impacts?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5</a:t>
            </a:fld>
            <a:endParaRPr lang="en-US" altLang="en-US" sz="1000"/>
          </a:p>
        </p:txBody>
      </p:sp>
      <p:graphicFrame>
        <p:nvGraphicFramePr>
          <p:cNvPr id="47" name="Content Placeholder 4">
            <a:extLst>
              <a:ext uri="{FF2B5EF4-FFF2-40B4-BE49-F238E27FC236}">
                <a16:creationId xmlns:a16="http://schemas.microsoft.com/office/drawing/2014/main" id="{E13A31A8-A221-4B23-BDE2-FADB4F77FF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6703046"/>
              </p:ext>
            </p:extLst>
          </p:nvPr>
        </p:nvGraphicFramePr>
        <p:xfrm>
          <a:off x="220877" y="1629001"/>
          <a:ext cx="7637248" cy="36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8" name="Picture 47">
            <a:extLst>
              <a:ext uri="{FF2B5EF4-FFF2-40B4-BE49-F238E27FC236}">
                <a16:creationId xmlns:a16="http://schemas.microsoft.com/office/drawing/2014/main" id="{07E6B324-82E0-4BC3-92E2-F8C3FE707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62" y="3657834"/>
            <a:ext cx="1428524" cy="107852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A82B8B1-CC3C-49D7-8282-4AE9521E85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61" y="4794656"/>
            <a:ext cx="1428524" cy="108720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0A55BA9-2C93-4F4D-A8BC-B4811AE211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35" y="1791584"/>
            <a:ext cx="1439063" cy="143864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E0B04CD-E8DA-4B87-B394-7BAAC508D9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26" y="3657834"/>
            <a:ext cx="1350424" cy="107852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19F5B3C-9C97-4F4F-9BD8-A2FED5526DF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26" y="4810044"/>
            <a:ext cx="1350424" cy="10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05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61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2" y="152400"/>
            <a:ext cx="2478087" cy="137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4" name="Rectangle 44"/>
          <p:cNvSpPr>
            <a:spLocks noGrp="1" noChangeArrowheads="1"/>
          </p:cNvSpPr>
          <p:nvPr>
            <p:ph type="title"/>
          </p:nvPr>
        </p:nvSpPr>
        <p:spPr>
          <a:xfrm>
            <a:off x="14073" y="-6822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What are Non-Energy Impacts?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A416E1-F7D6-4B6B-ABF4-A0AB23873785}"/>
              </a:ext>
            </a:extLst>
          </p:cNvPr>
          <p:cNvGrpSpPr/>
          <p:nvPr/>
        </p:nvGrpSpPr>
        <p:grpSpPr>
          <a:xfrm>
            <a:off x="104095" y="1844878"/>
            <a:ext cx="4780642" cy="4801985"/>
            <a:chOff x="198211" y="1833558"/>
            <a:chExt cx="4780642" cy="48019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D4FD24-3E41-4433-B051-60CF56BDA3EB}"/>
                </a:ext>
              </a:extLst>
            </p:cNvPr>
            <p:cNvSpPr/>
            <p:nvPr/>
          </p:nvSpPr>
          <p:spPr>
            <a:xfrm>
              <a:off x="198211" y="2210103"/>
              <a:ext cx="2330675" cy="1974766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6673CC5-AE4B-4E1F-85BD-2041BDD7B1A7}"/>
                </a:ext>
              </a:extLst>
            </p:cNvPr>
            <p:cNvSpPr/>
            <p:nvPr/>
          </p:nvSpPr>
          <p:spPr>
            <a:xfrm>
              <a:off x="198211" y="1833558"/>
              <a:ext cx="2330675" cy="340047"/>
            </a:xfrm>
            <a:custGeom>
              <a:avLst/>
              <a:gdLst>
                <a:gd name="connsiteX0" fmla="*/ 0 w 2330675"/>
                <a:gd name="connsiteY0" fmla="*/ 0 h 340047"/>
                <a:gd name="connsiteX1" fmla="*/ 2330675 w 2330675"/>
                <a:gd name="connsiteY1" fmla="*/ 0 h 340047"/>
                <a:gd name="connsiteX2" fmla="*/ 2330675 w 2330675"/>
                <a:gd name="connsiteY2" fmla="*/ 340047 h 340047"/>
                <a:gd name="connsiteX3" fmla="*/ 0 w 2330675"/>
                <a:gd name="connsiteY3" fmla="*/ 340047 h 340047"/>
                <a:gd name="connsiteX4" fmla="*/ 0 w 2330675"/>
                <a:gd name="connsiteY4" fmla="*/ 0 h 34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0675" h="340047">
                  <a:moveTo>
                    <a:pt x="0" y="0"/>
                  </a:moveTo>
                  <a:lnTo>
                    <a:pt x="2330675" y="0"/>
                  </a:lnTo>
                  <a:lnTo>
                    <a:pt x="2330675" y="340047"/>
                  </a:lnTo>
                  <a:lnTo>
                    <a:pt x="0" y="340047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Drafts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BF1E4E-0B5D-4B70-9C8B-C7ADE284BE24}"/>
                </a:ext>
              </a:extLst>
            </p:cNvPr>
            <p:cNvSpPr/>
            <p:nvPr/>
          </p:nvSpPr>
          <p:spPr>
            <a:xfrm>
              <a:off x="2648178" y="2241104"/>
              <a:ext cx="2330675" cy="1974766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1F37CDF-2ACC-4CA4-8FE5-5BEA3C6FA62E}"/>
                </a:ext>
              </a:extLst>
            </p:cNvPr>
            <p:cNvSpPr/>
            <p:nvPr/>
          </p:nvSpPr>
          <p:spPr>
            <a:xfrm>
              <a:off x="2632353" y="1833570"/>
              <a:ext cx="2330675" cy="340047"/>
            </a:xfrm>
            <a:custGeom>
              <a:avLst/>
              <a:gdLst>
                <a:gd name="connsiteX0" fmla="*/ 0 w 2330675"/>
                <a:gd name="connsiteY0" fmla="*/ 0 h 340047"/>
                <a:gd name="connsiteX1" fmla="*/ 2330675 w 2330675"/>
                <a:gd name="connsiteY1" fmla="*/ 0 h 340047"/>
                <a:gd name="connsiteX2" fmla="*/ 2330675 w 2330675"/>
                <a:gd name="connsiteY2" fmla="*/ 340047 h 340047"/>
                <a:gd name="connsiteX3" fmla="*/ 0 w 2330675"/>
                <a:gd name="connsiteY3" fmla="*/ 340047 h 340047"/>
                <a:gd name="connsiteX4" fmla="*/ 0 w 2330675"/>
                <a:gd name="connsiteY4" fmla="*/ 0 h 34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0675" h="340047">
                  <a:moveTo>
                    <a:pt x="0" y="0"/>
                  </a:moveTo>
                  <a:lnTo>
                    <a:pt x="2330675" y="0"/>
                  </a:lnTo>
                  <a:lnTo>
                    <a:pt x="2330675" y="340047"/>
                  </a:lnTo>
                  <a:lnTo>
                    <a:pt x="0" y="340047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Humidity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3BD27A-CC10-483C-A407-8B62D620CCCC}"/>
                </a:ext>
              </a:extLst>
            </p:cNvPr>
            <p:cNvSpPr/>
            <p:nvPr/>
          </p:nvSpPr>
          <p:spPr>
            <a:xfrm>
              <a:off x="228600" y="4660777"/>
              <a:ext cx="2330675" cy="1974766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BEF6868-12BF-4AF1-BE09-EE5901B0B236}"/>
                </a:ext>
              </a:extLst>
            </p:cNvPr>
            <p:cNvSpPr/>
            <p:nvPr/>
          </p:nvSpPr>
          <p:spPr>
            <a:xfrm>
              <a:off x="228600" y="4284232"/>
              <a:ext cx="2330675" cy="340047"/>
            </a:xfrm>
            <a:custGeom>
              <a:avLst/>
              <a:gdLst>
                <a:gd name="connsiteX0" fmla="*/ 0 w 2330675"/>
                <a:gd name="connsiteY0" fmla="*/ 0 h 340047"/>
                <a:gd name="connsiteX1" fmla="*/ 2330675 w 2330675"/>
                <a:gd name="connsiteY1" fmla="*/ 0 h 340047"/>
                <a:gd name="connsiteX2" fmla="*/ 2330675 w 2330675"/>
                <a:gd name="connsiteY2" fmla="*/ 340047 h 340047"/>
                <a:gd name="connsiteX3" fmla="*/ 0 w 2330675"/>
                <a:gd name="connsiteY3" fmla="*/ 340047 h 340047"/>
                <a:gd name="connsiteX4" fmla="*/ 0 w 2330675"/>
                <a:gd name="connsiteY4" fmla="*/ 0 h 34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0675" h="340047">
                  <a:moveTo>
                    <a:pt x="0" y="0"/>
                  </a:moveTo>
                  <a:lnTo>
                    <a:pt x="2330675" y="0"/>
                  </a:lnTo>
                  <a:lnTo>
                    <a:pt x="2330675" y="340047"/>
                  </a:lnTo>
                  <a:lnTo>
                    <a:pt x="0" y="340047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Cold/Hot Rooms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89E9EB-537C-4713-BD8D-9C1EB5E334AB}"/>
                </a:ext>
              </a:extLst>
            </p:cNvPr>
            <p:cNvSpPr/>
            <p:nvPr/>
          </p:nvSpPr>
          <p:spPr>
            <a:xfrm>
              <a:off x="2646590" y="4640484"/>
              <a:ext cx="2330675" cy="1974766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556778-74D6-4A67-892C-349EF20FCC3D}"/>
                </a:ext>
              </a:extLst>
            </p:cNvPr>
            <p:cNvSpPr/>
            <p:nvPr/>
          </p:nvSpPr>
          <p:spPr>
            <a:xfrm>
              <a:off x="2646590" y="4263939"/>
              <a:ext cx="2330675" cy="340047"/>
            </a:xfrm>
            <a:custGeom>
              <a:avLst/>
              <a:gdLst>
                <a:gd name="connsiteX0" fmla="*/ 0 w 2330675"/>
                <a:gd name="connsiteY0" fmla="*/ 0 h 340047"/>
                <a:gd name="connsiteX1" fmla="*/ 2330675 w 2330675"/>
                <a:gd name="connsiteY1" fmla="*/ 0 h 340047"/>
                <a:gd name="connsiteX2" fmla="*/ 2330675 w 2330675"/>
                <a:gd name="connsiteY2" fmla="*/ 340047 h 340047"/>
                <a:gd name="connsiteX3" fmla="*/ 0 w 2330675"/>
                <a:gd name="connsiteY3" fmla="*/ 340047 h 340047"/>
                <a:gd name="connsiteX4" fmla="*/ 0 w 2330675"/>
                <a:gd name="connsiteY4" fmla="*/ 0 h 34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0675" h="340047">
                  <a:moveTo>
                    <a:pt x="0" y="0"/>
                  </a:moveTo>
                  <a:lnTo>
                    <a:pt x="2330675" y="0"/>
                  </a:lnTo>
                  <a:lnTo>
                    <a:pt x="2330675" y="340047"/>
                  </a:lnTo>
                  <a:lnTo>
                    <a:pt x="0" y="3400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Noise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9D80ABA-686B-40FB-A769-EA49A9934502}"/>
              </a:ext>
            </a:extLst>
          </p:cNvPr>
          <p:cNvSpPr txBox="1"/>
          <p:nvPr/>
        </p:nvSpPr>
        <p:spPr>
          <a:xfrm>
            <a:off x="865188" y="1186922"/>
            <a:ext cx="319350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Home Comfort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3D58FDF-0DA5-40FC-A179-624B1AEA1C53}"/>
              </a:ext>
            </a:extLst>
          </p:cNvPr>
          <p:cNvGrpSpPr/>
          <p:nvPr/>
        </p:nvGrpSpPr>
        <p:grpSpPr>
          <a:xfrm>
            <a:off x="5165725" y="1510515"/>
            <a:ext cx="3824761" cy="5157673"/>
            <a:chOff x="4986590" y="1511226"/>
            <a:chExt cx="3988123" cy="5392394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8835EE0-C283-4BC2-A4E4-2A7A0B6F13A5}"/>
                </a:ext>
              </a:extLst>
            </p:cNvPr>
            <p:cNvSpPr/>
            <p:nvPr/>
          </p:nvSpPr>
          <p:spPr>
            <a:xfrm>
              <a:off x="6986198" y="1511226"/>
              <a:ext cx="1958280" cy="1566624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D95EF9-4548-41C1-B17B-A9B9A3C606AF}"/>
                </a:ext>
              </a:extLst>
            </p:cNvPr>
            <p:cNvSpPr/>
            <p:nvPr/>
          </p:nvSpPr>
          <p:spPr>
            <a:xfrm>
              <a:off x="4986590" y="3250064"/>
              <a:ext cx="1958280" cy="1566624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384B02-6FDD-46BB-B100-5FEFF30EC9EB}"/>
                </a:ext>
              </a:extLst>
            </p:cNvPr>
            <p:cNvSpPr/>
            <p:nvPr/>
          </p:nvSpPr>
          <p:spPr>
            <a:xfrm>
              <a:off x="5162837" y="4660025"/>
              <a:ext cx="1742869" cy="387231"/>
            </a:xfrm>
            <a:custGeom>
              <a:avLst/>
              <a:gdLst>
                <a:gd name="connsiteX0" fmla="*/ 0 w 1742869"/>
                <a:gd name="connsiteY0" fmla="*/ 0 h 548318"/>
                <a:gd name="connsiteX1" fmla="*/ 1016674 w 1742869"/>
                <a:gd name="connsiteY1" fmla="*/ 0 h 548318"/>
                <a:gd name="connsiteX2" fmla="*/ 1224365 w 1742869"/>
                <a:gd name="connsiteY2" fmla="*/ -58670 h 548318"/>
                <a:gd name="connsiteX3" fmla="*/ 1452391 w 1742869"/>
                <a:gd name="connsiteY3" fmla="*/ 0 h 548318"/>
                <a:gd name="connsiteX4" fmla="*/ 1742869 w 1742869"/>
                <a:gd name="connsiteY4" fmla="*/ 0 h 548318"/>
                <a:gd name="connsiteX5" fmla="*/ 1742869 w 1742869"/>
                <a:gd name="connsiteY5" fmla="*/ 91386 h 548318"/>
                <a:gd name="connsiteX6" fmla="*/ 1742869 w 1742869"/>
                <a:gd name="connsiteY6" fmla="*/ 91386 h 548318"/>
                <a:gd name="connsiteX7" fmla="*/ 1742869 w 1742869"/>
                <a:gd name="connsiteY7" fmla="*/ 228466 h 548318"/>
                <a:gd name="connsiteX8" fmla="*/ 1742869 w 1742869"/>
                <a:gd name="connsiteY8" fmla="*/ 548318 h 548318"/>
                <a:gd name="connsiteX9" fmla="*/ 1452391 w 1742869"/>
                <a:gd name="connsiteY9" fmla="*/ 548318 h 548318"/>
                <a:gd name="connsiteX10" fmla="*/ 1016674 w 1742869"/>
                <a:gd name="connsiteY10" fmla="*/ 548318 h 548318"/>
                <a:gd name="connsiteX11" fmla="*/ 1016674 w 1742869"/>
                <a:gd name="connsiteY11" fmla="*/ 548318 h 548318"/>
                <a:gd name="connsiteX12" fmla="*/ 0 w 1742869"/>
                <a:gd name="connsiteY12" fmla="*/ 548318 h 548318"/>
                <a:gd name="connsiteX13" fmla="*/ 0 w 1742869"/>
                <a:gd name="connsiteY13" fmla="*/ 228466 h 548318"/>
                <a:gd name="connsiteX14" fmla="*/ 0 w 1742869"/>
                <a:gd name="connsiteY14" fmla="*/ 91386 h 548318"/>
                <a:gd name="connsiteX15" fmla="*/ 0 w 1742869"/>
                <a:gd name="connsiteY15" fmla="*/ 91386 h 548318"/>
                <a:gd name="connsiteX16" fmla="*/ 0 w 1742869"/>
                <a:gd name="connsiteY16" fmla="*/ 0 h 54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42869" h="548318">
                  <a:moveTo>
                    <a:pt x="0" y="0"/>
                  </a:moveTo>
                  <a:lnTo>
                    <a:pt x="1016674" y="0"/>
                  </a:lnTo>
                  <a:lnTo>
                    <a:pt x="1224365" y="-58670"/>
                  </a:lnTo>
                  <a:lnTo>
                    <a:pt x="1452391" y="0"/>
                  </a:lnTo>
                  <a:lnTo>
                    <a:pt x="1742869" y="0"/>
                  </a:lnTo>
                  <a:lnTo>
                    <a:pt x="1742869" y="91386"/>
                  </a:lnTo>
                  <a:lnTo>
                    <a:pt x="1742869" y="91386"/>
                  </a:lnTo>
                  <a:lnTo>
                    <a:pt x="1742869" y="228466"/>
                  </a:lnTo>
                  <a:lnTo>
                    <a:pt x="1742869" y="548318"/>
                  </a:lnTo>
                  <a:lnTo>
                    <a:pt x="1452391" y="548318"/>
                  </a:lnTo>
                  <a:lnTo>
                    <a:pt x="1016674" y="548318"/>
                  </a:lnTo>
                  <a:lnTo>
                    <a:pt x="1016674" y="548318"/>
                  </a:lnTo>
                  <a:lnTo>
                    <a:pt x="0" y="548318"/>
                  </a:lnTo>
                  <a:lnTo>
                    <a:pt x="0" y="228466"/>
                  </a:lnTo>
                  <a:lnTo>
                    <a:pt x="0" y="91386"/>
                  </a:lnTo>
                  <a:lnTo>
                    <a:pt x="0" y="9138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Air Quality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20D774D-5C8B-43D2-8964-A78B4AC2F266}"/>
                </a:ext>
              </a:extLst>
            </p:cNvPr>
            <p:cNvSpPr/>
            <p:nvPr/>
          </p:nvSpPr>
          <p:spPr>
            <a:xfrm>
              <a:off x="7008136" y="3239911"/>
              <a:ext cx="1958280" cy="1566624"/>
            </a:xfrm>
            <a:prstGeom prst="rect">
              <a:avLst/>
            </a:prstGeom>
            <a:blipFill rotWithShape="1">
              <a:blip r:embed="rId11"/>
              <a:stretch>
                <a:fillRect/>
              </a:stretch>
            </a:blip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9EBC7A1-8A7E-4AC7-B6AF-359EC703CEC5}"/>
                </a:ext>
              </a:extLst>
            </p:cNvPr>
            <p:cNvSpPr/>
            <p:nvPr/>
          </p:nvSpPr>
          <p:spPr>
            <a:xfrm>
              <a:off x="7184380" y="4649874"/>
              <a:ext cx="1742869" cy="493783"/>
            </a:xfrm>
            <a:custGeom>
              <a:avLst/>
              <a:gdLst>
                <a:gd name="connsiteX0" fmla="*/ 0 w 1742869"/>
                <a:gd name="connsiteY0" fmla="*/ 0 h 548318"/>
                <a:gd name="connsiteX1" fmla="*/ 1016674 w 1742869"/>
                <a:gd name="connsiteY1" fmla="*/ 0 h 548318"/>
                <a:gd name="connsiteX2" fmla="*/ 1224365 w 1742869"/>
                <a:gd name="connsiteY2" fmla="*/ -58670 h 548318"/>
                <a:gd name="connsiteX3" fmla="*/ 1452391 w 1742869"/>
                <a:gd name="connsiteY3" fmla="*/ 0 h 548318"/>
                <a:gd name="connsiteX4" fmla="*/ 1742869 w 1742869"/>
                <a:gd name="connsiteY4" fmla="*/ 0 h 548318"/>
                <a:gd name="connsiteX5" fmla="*/ 1742869 w 1742869"/>
                <a:gd name="connsiteY5" fmla="*/ 91386 h 548318"/>
                <a:gd name="connsiteX6" fmla="*/ 1742869 w 1742869"/>
                <a:gd name="connsiteY6" fmla="*/ 91386 h 548318"/>
                <a:gd name="connsiteX7" fmla="*/ 1742869 w 1742869"/>
                <a:gd name="connsiteY7" fmla="*/ 228466 h 548318"/>
                <a:gd name="connsiteX8" fmla="*/ 1742869 w 1742869"/>
                <a:gd name="connsiteY8" fmla="*/ 548318 h 548318"/>
                <a:gd name="connsiteX9" fmla="*/ 1452391 w 1742869"/>
                <a:gd name="connsiteY9" fmla="*/ 548318 h 548318"/>
                <a:gd name="connsiteX10" fmla="*/ 1016674 w 1742869"/>
                <a:gd name="connsiteY10" fmla="*/ 548318 h 548318"/>
                <a:gd name="connsiteX11" fmla="*/ 1016674 w 1742869"/>
                <a:gd name="connsiteY11" fmla="*/ 548318 h 548318"/>
                <a:gd name="connsiteX12" fmla="*/ 0 w 1742869"/>
                <a:gd name="connsiteY12" fmla="*/ 548318 h 548318"/>
                <a:gd name="connsiteX13" fmla="*/ 0 w 1742869"/>
                <a:gd name="connsiteY13" fmla="*/ 228466 h 548318"/>
                <a:gd name="connsiteX14" fmla="*/ 0 w 1742869"/>
                <a:gd name="connsiteY14" fmla="*/ 91386 h 548318"/>
                <a:gd name="connsiteX15" fmla="*/ 0 w 1742869"/>
                <a:gd name="connsiteY15" fmla="*/ 91386 h 548318"/>
                <a:gd name="connsiteX16" fmla="*/ 0 w 1742869"/>
                <a:gd name="connsiteY16" fmla="*/ 0 h 54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42869" h="548318">
                  <a:moveTo>
                    <a:pt x="0" y="0"/>
                  </a:moveTo>
                  <a:lnTo>
                    <a:pt x="1016674" y="0"/>
                  </a:lnTo>
                  <a:lnTo>
                    <a:pt x="1224365" y="-58670"/>
                  </a:lnTo>
                  <a:lnTo>
                    <a:pt x="1452391" y="0"/>
                  </a:lnTo>
                  <a:lnTo>
                    <a:pt x="1742869" y="0"/>
                  </a:lnTo>
                  <a:lnTo>
                    <a:pt x="1742869" y="91386"/>
                  </a:lnTo>
                  <a:lnTo>
                    <a:pt x="1742869" y="91386"/>
                  </a:lnTo>
                  <a:lnTo>
                    <a:pt x="1742869" y="228466"/>
                  </a:lnTo>
                  <a:lnTo>
                    <a:pt x="1742869" y="548318"/>
                  </a:lnTo>
                  <a:lnTo>
                    <a:pt x="1452391" y="548318"/>
                  </a:lnTo>
                  <a:lnTo>
                    <a:pt x="1016674" y="548318"/>
                  </a:lnTo>
                  <a:lnTo>
                    <a:pt x="1016674" y="548318"/>
                  </a:lnTo>
                  <a:lnTo>
                    <a:pt x="0" y="548318"/>
                  </a:lnTo>
                  <a:lnTo>
                    <a:pt x="0" y="228466"/>
                  </a:lnTo>
                  <a:lnTo>
                    <a:pt x="0" y="91386"/>
                  </a:lnTo>
                  <a:lnTo>
                    <a:pt x="0" y="9138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Carbon Monoxide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07D0DBB-3FE4-4F90-A41A-8E8571B596B6}"/>
                </a:ext>
              </a:extLst>
            </p:cNvPr>
            <p:cNvSpPr/>
            <p:nvPr/>
          </p:nvSpPr>
          <p:spPr>
            <a:xfrm>
              <a:off x="7016433" y="5189676"/>
              <a:ext cx="1958280" cy="1566624"/>
            </a:xfrm>
            <a:prstGeom prst="rect">
              <a:avLst/>
            </a:prstGeom>
            <a:blipFill rotWithShape="1">
              <a:blip r:embed="rId12"/>
              <a:stretch>
                <a:fillRect/>
              </a:stretch>
            </a:blip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DF1A53F-2DFB-4086-A585-092B45103E4C}"/>
                </a:ext>
              </a:extLst>
            </p:cNvPr>
            <p:cNvSpPr/>
            <p:nvPr/>
          </p:nvSpPr>
          <p:spPr>
            <a:xfrm>
              <a:off x="7209665" y="6545966"/>
              <a:ext cx="1742869" cy="357654"/>
            </a:xfrm>
            <a:custGeom>
              <a:avLst/>
              <a:gdLst>
                <a:gd name="connsiteX0" fmla="*/ 0 w 1742869"/>
                <a:gd name="connsiteY0" fmla="*/ 0 h 548318"/>
                <a:gd name="connsiteX1" fmla="*/ 1016674 w 1742869"/>
                <a:gd name="connsiteY1" fmla="*/ 0 h 548318"/>
                <a:gd name="connsiteX2" fmla="*/ 1224365 w 1742869"/>
                <a:gd name="connsiteY2" fmla="*/ -58670 h 548318"/>
                <a:gd name="connsiteX3" fmla="*/ 1452391 w 1742869"/>
                <a:gd name="connsiteY3" fmla="*/ 0 h 548318"/>
                <a:gd name="connsiteX4" fmla="*/ 1742869 w 1742869"/>
                <a:gd name="connsiteY4" fmla="*/ 0 h 548318"/>
                <a:gd name="connsiteX5" fmla="*/ 1742869 w 1742869"/>
                <a:gd name="connsiteY5" fmla="*/ 91386 h 548318"/>
                <a:gd name="connsiteX6" fmla="*/ 1742869 w 1742869"/>
                <a:gd name="connsiteY6" fmla="*/ 91386 h 548318"/>
                <a:gd name="connsiteX7" fmla="*/ 1742869 w 1742869"/>
                <a:gd name="connsiteY7" fmla="*/ 228466 h 548318"/>
                <a:gd name="connsiteX8" fmla="*/ 1742869 w 1742869"/>
                <a:gd name="connsiteY8" fmla="*/ 548318 h 548318"/>
                <a:gd name="connsiteX9" fmla="*/ 1452391 w 1742869"/>
                <a:gd name="connsiteY9" fmla="*/ 548318 h 548318"/>
                <a:gd name="connsiteX10" fmla="*/ 1016674 w 1742869"/>
                <a:gd name="connsiteY10" fmla="*/ 548318 h 548318"/>
                <a:gd name="connsiteX11" fmla="*/ 1016674 w 1742869"/>
                <a:gd name="connsiteY11" fmla="*/ 548318 h 548318"/>
                <a:gd name="connsiteX12" fmla="*/ 0 w 1742869"/>
                <a:gd name="connsiteY12" fmla="*/ 548318 h 548318"/>
                <a:gd name="connsiteX13" fmla="*/ 0 w 1742869"/>
                <a:gd name="connsiteY13" fmla="*/ 228466 h 548318"/>
                <a:gd name="connsiteX14" fmla="*/ 0 w 1742869"/>
                <a:gd name="connsiteY14" fmla="*/ 91386 h 548318"/>
                <a:gd name="connsiteX15" fmla="*/ 0 w 1742869"/>
                <a:gd name="connsiteY15" fmla="*/ 91386 h 548318"/>
                <a:gd name="connsiteX16" fmla="*/ 0 w 1742869"/>
                <a:gd name="connsiteY16" fmla="*/ 0 h 54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42869" h="548318">
                  <a:moveTo>
                    <a:pt x="0" y="0"/>
                  </a:moveTo>
                  <a:lnTo>
                    <a:pt x="1016674" y="0"/>
                  </a:lnTo>
                  <a:lnTo>
                    <a:pt x="1224365" y="-58670"/>
                  </a:lnTo>
                  <a:lnTo>
                    <a:pt x="1452391" y="0"/>
                  </a:lnTo>
                  <a:lnTo>
                    <a:pt x="1742869" y="0"/>
                  </a:lnTo>
                  <a:lnTo>
                    <a:pt x="1742869" y="91386"/>
                  </a:lnTo>
                  <a:lnTo>
                    <a:pt x="1742869" y="91386"/>
                  </a:lnTo>
                  <a:lnTo>
                    <a:pt x="1742869" y="228466"/>
                  </a:lnTo>
                  <a:lnTo>
                    <a:pt x="1742869" y="548318"/>
                  </a:lnTo>
                  <a:lnTo>
                    <a:pt x="1452391" y="548318"/>
                  </a:lnTo>
                  <a:lnTo>
                    <a:pt x="1016674" y="548318"/>
                  </a:lnTo>
                  <a:lnTo>
                    <a:pt x="1016674" y="548318"/>
                  </a:lnTo>
                  <a:lnTo>
                    <a:pt x="0" y="548318"/>
                  </a:lnTo>
                  <a:lnTo>
                    <a:pt x="0" y="228466"/>
                  </a:lnTo>
                  <a:lnTo>
                    <a:pt x="0" y="91386"/>
                  </a:lnTo>
                  <a:lnTo>
                    <a:pt x="0" y="9138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Pests</a:t>
              </a: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DB89E26-40C5-4D96-8B79-3C4BC11DD84E}"/>
                </a:ext>
              </a:extLst>
            </p:cNvPr>
            <p:cNvSpPr/>
            <p:nvPr/>
          </p:nvSpPr>
          <p:spPr>
            <a:xfrm>
              <a:off x="7174490" y="2859405"/>
              <a:ext cx="1742869" cy="328521"/>
            </a:xfrm>
            <a:custGeom>
              <a:avLst/>
              <a:gdLst>
                <a:gd name="connsiteX0" fmla="*/ 0 w 1742869"/>
                <a:gd name="connsiteY0" fmla="*/ 0 h 548318"/>
                <a:gd name="connsiteX1" fmla="*/ 1016674 w 1742869"/>
                <a:gd name="connsiteY1" fmla="*/ 0 h 548318"/>
                <a:gd name="connsiteX2" fmla="*/ 1224365 w 1742869"/>
                <a:gd name="connsiteY2" fmla="*/ -58670 h 548318"/>
                <a:gd name="connsiteX3" fmla="*/ 1452391 w 1742869"/>
                <a:gd name="connsiteY3" fmla="*/ 0 h 548318"/>
                <a:gd name="connsiteX4" fmla="*/ 1742869 w 1742869"/>
                <a:gd name="connsiteY4" fmla="*/ 0 h 548318"/>
                <a:gd name="connsiteX5" fmla="*/ 1742869 w 1742869"/>
                <a:gd name="connsiteY5" fmla="*/ 91386 h 548318"/>
                <a:gd name="connsiteX6" fmla="*/ 1742869 w 1742869"/>
                <a:gd name="connsiteY6" fmla="*/ 91386 h 548318"/>
                <a:gd name="connsiteX7" fmla="*/ 1742869 w 1742869"/>
                <a:gd name="connsiteY7" fmla="*/ 228466 h 548318"/>
                <a:gd name="connsiteX8" fmla="*/ 1742869 w 1742869"/>
                <a:gd name="connsiteY8" fmla="*/ 548318 h 548318"/>
                <a:gd name="connsiteX9" fmla="*/ 1452391 w 1742869"/>
                <a:gd name="connsiteY9" fmla="*/ 548318 h 548318"/>
                <a:gd name="connsiteX10" fmla="*/ 1016674 w 1742869"/>
                <a:gd name="connsiteY10" fmla="*/ 548318 h 548318"/>
                <a:gd name="connsiteX11" fmla="*/ 1016674 w 1742869"/>
                <a:gd name="connsiteY11" fmla="*/ 548318 h 548318"/>
                <a:gd name="connsiteX12" fmla="*/ 0 w 1742869"/>
                <a:gd name="connsiteY12" fmla="*/ 548318 h 548318"/>
                <a:gd name="connsiteX13" fmla="*/ 0 w 1742869"/>
                <a:gd name="connsiteY13" fmla="*/ 228466 h 548318"/>
                <a:gd name="connsiteX14" fmla="*/ 0 w 1742869"/>
                <a:gd name="connsiteY14" fmla="*/ 91386 h 548318"/>
                <a:gd name="connsiteX15" fmla="*/ 0 w 1742869"/>
                <a:gd name="connsiteY15" fmla="*/ 91386 h 548318"/>
                <a:gd name="connsiteX16" fmla="*/ 0 w 1742869"/>
                <a:gd name="connsiteY16" fmla="*/ 0 h 54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42869" h="548318">
                  <a:moveTo>
                    <a:pt x="0" y="0"/>
                  </a:moveTo>
                  <a:lnTo>
                    <a:pt x="1016674" y="0"/>
                  </a:lnTo>
                  <a:lnTo>
                    <a:pt x="1224365" y="-58670"/>
                  </a:lnTo>
                  <a:lnTo>
                    <a:pt x="1452391" y="0"/>
                  </a:lnTo>
                  <a:lnTo>
                    <a:pt x="1742869" y="0"/>
                  </a:lnTo>
                  <a:lnTo>
                    <a:pt x="1742869" y="91386"/>
                  </a:lnTo>
                  <a:lnTo>
                    <a:pt x="1742869" y="91386"/>
                  </a:lnTo>
                  <a:lnTo>
                    <a:pt x="1742869" y="228466"/>
                  </a:lnTo>
                  <a:lnTo>
                    <a:pt x="1742869" y="548318"/>
                  </a:lnTo>
                  <a:lnTo>
                    <a:pt x="1452391" y="548318"/>
                  </a:lnTo>
                  <a:lnTo>
                    <a:pt x="1016674" y="548318"/>
                  </a:lnTo>
                  <a:lnTo>
                    <a:pt x="1016674" y="548318"/>
                  </a:lnTo>
                  <a:lnTo>
                    <a:pt x="0" y="548318"/>
                  </a:lnTo>
                  <a:lnTo>
                    <a:pt x="0" y="228466"/>
                  </a:lnTo>
                  <a:lnTo>
                    <a:pt x="0" y="91386"/>
                  </a:lnTo>
                  <a:lnTo>
                    <a:pt x="0" y="9138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Mold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98B2DEB-3483-4C01-BD26-67EC52D97864}"/>
                </a:ext>
              </a:extLst>
            </p:cNvPr>
            <p:cNvSpPr/>
            <p:nvPr/>
          </p:nvSpPr>
          <p:spPr>
            <a:xfrm>
              <a:off x="5154879" y="5135141"/>
              <a:ext cx="1958280" cy="1566624"/>
            </a:xfrm>
            <a:prstGeom prst="rect">
              <a:avLst/>
            </a:prstGeom>
            <a:blipFill rotWithShape="1">
              <a:blip r:embed="rId13"/>
              <a:stretch>
                <a:fillRect/>
              </a:stretch>
            </a:blip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F18C4F1-1480-4BAF-8906-789425B4E702}"/>
                </a:ext>
              </a:extLst>
            </p:cNvPr>
            <p:cNvSpPr/>
            <p:nvPr/>
          </p:nvSpPr>
          <p:spPr>
            <a:xfrm>
              <a:off x="5331124" y="6545104"/>
              <a:ext cx="1742869" cy="334514"/>
            </a:xfrm>
            <a:custGeom>
              <a:avLst/>
              <a:gdLst>
                <a:gd name="connsiteX0" fmla="*/ 0 w 1742869"/>
                <a:gd name="connsiteY0" fmla="*/ 0 h 548318"/>
                <a:gd name="connsiteX1" fmla="*/ 1016674 w 1742869"/>
                <a:gd name="connsiteY1" fmla="*/ 0 h 548318"/>
                <a:gd name="connsiteX2" fmla="*/ 1224365 w 1742869"/>
                <a:gd name="connsiteY2" fmla="*/ -58670 h 548318"/>
                <a:gd name="connsiteX3" fmla="*/ 1452391 w 1742869"/>
                <a:gd name="connsiteY3" fmla="*/ 0 h 548318"/>
                <a:gd name="connsiteX4" fmla="*/ 1742869 w 1742869"/>
                <a:gd name="connsiteY4" fmla="*/ 0 h 548318"/>
                <a:gd name="connsiteX5" fmla="*/ 1742869 w 1742869"/>
                <a:gd name="connsiteY5" fmla="*/ 91386 h 548318"/>
                <a:gd name="connsiteX6" fmla="*/ 1742869 w 1742869"/>
                <a:gd name="connsiteY6" fmla="*/ 91386 h 548318"/>
                <a:gd name="connsiteX7" fmla="*/ 1742869 w 1742869"/>
                <a:gd name="connsiteY7" fmla="*/ 228466 h 548318"/>
                <a:gd name="connsiteX8" fmla="*/ 1742869 w 1742869"/>
                <a:gd name="connsiteY8" fmla="*/ 548318 h 548318"/>
                <a:gd name="connsiteX9" fmla="*/ 1452391 w 1742869"/>
                <a:gd name="connsiteY9" fmla="*/ 548318 h 548318"/>
                <a:gd name="connsiteX10" fmla="*/ 1016674 w 1742869"/>
                <a:gd name="connsiteY10" fmla="*/ 548318 h 548318"/>
                <a:gd name="connsiteX11" fmla="*/ 1016674 w 1742869"/>
                <a:gd name="connsiteY11" fmla="*/ 548318 h 548318"/>
                <a:gd name="connsiteX12" fmla="*/ 0 w 1742869"/>
                <a:gd name="connsiteY12" fmla="*/ 548318 h 548318"/>
                <a:gd name="connsiteX13" fmla="*/ 0 w 1742869"/>
                <a:gd name="connsiteY13" fmla="*/ 228466 h 548318"/>
                <a:gd name="connsiteX14" fmla="*/ 0 w 1742869"/>
                <a:gd name="connsiteY14" fmla="*/ 91386 h 548318"/>
                <a:gd name="connsiteX15" fmla="*/ 0 w 1742869"/>
                <a:gd name="connsiteY15" fmla="*/ 91386 h 548318"/>
                <a:gd name="connsiteX16" fmla="*/ 0 w 1742869"/>
                <a:gd name="connsiteY16" fmla="*/ 0 h 54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42869" h="548318">
                  <a:moveTo>
                    <a:pt x="0" y="0"/>
                  </a:moveTo>
                  <a:lnTo>
                    <a:pt x="1016674" y="0"/>
                  </a:lnTo>
                  <a:lnTo>
                    <a:pt x="1224365" y="-58670"/>
                  </a:lnTo>
                  <a:lnTo>
                    <a:pt x="1452391" y="0"/>
                  </a:lnTo>
                  <a:lnTo>
                    <a:pt x="1742869" y="0"/>
                  </a:lnTo>
                  <a:lnTo>
                    <a:pt x="1742869" y="91386"/>
                  </a:lnTo>
                  <a:lnTo>
                    <a:pt x="1742869" y="91386"/>
                  </a:lnTo>
                  <a:lnTo>
                    <a:pt x="1742869" y="228466"/>
                  </a:lnTo>
                  <a:lnTo>
                    <a:pt x="1742869" y="548318"/>
                  </a:lnTo>
                  <a:lnTo>
                    <a:pt x="1452391" y="548318"/>
                  </a:lnTo>
                  <a:lnTo>
                    <a:pt x="1016674" y="548318"/>
                  </a:lnTo>
                  <a:lnTo>
                    <a:pt x="1016674" y="548318"/>
                  </a:lnTo>
                  <a:lnTo>
                    <a:pt x="0" y="548318"/>
                  </a:lnTo>
                  <a:lnTo>
                    <a:pt x="0" y="228466"/>
                  </a:lnTo>
                  <a:lnTo>
                    <a:pt x="0" y="91386"/>
                  </a:lnTo>
                  <a:lnTo>
                    <a:pt x="0" y="9138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Asbestos</a:t>
              </a:r>
            </a:p>
          </p:txBody>
        </p:sp>
      </p:grpSp>
      <p:sp>
        <p:nvSpPr>
          <p:cNvPr id="516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44596D3E-80A4-47CF-9F5E-1C8DE1FDA01E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6</a:t>
            </a:fld>
            <a:endParaRPr lang="en-US" altLang="en-US" sz="1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9316C27-B10F-4A2F-BE57-E7295344D22F}"/>
              </a:ext>
            </a:extLst>
          </p:cNvPr>
          <p:cNvSpPr txBox="1"/>
          <p:nvPr/>
        </p:nvSpPr>
        <p:spPr>
          <a:xfrm>
            <a:off x="5261393" y="1519549"/>
            <a:ext cx="1641578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Health &amp; Safety</a:t>
            </a:r>
          </a:p>
        </p:txBody>
      </p:sp>
    </p:spTree>
    <p:extLst>
      <p:ext uri="{BB962C8B-B14F-4D97-AF65-F5344CB8AC3E}">
        <p14:creationId xmlns:p14="http://schemas.microsoft.com/office/powerpoint/2010/main" val="376645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29" y="-37968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What are Non-Energy Impacts?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7</a:t>
            </a:fld>
            <a:endParaRPr lang="en-US" altLang="en-US" sz="1000"/>
          </a:p>
        </p:txBody>
      </p:sp>
      <p:graphicFrame>
        <p:nvGraphicFramePr>
          <p:cNvPr id="49" name="Content Placeholder 1">
            <a:extLst>
              <a:ext uri="{FF2B5EF4-FFF2-40B4-BE49-F238E27FC236}">
                <a16:creationId xmlns:a16="http://schemas.microsoft.com/office/drawing/2014/main" id="{D0C7CA96-684B-44DB-8CC0-F769ECD27C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228753"/>
              </p:ext>
            </p:extLst>
          </p:nvPr>
        </p:nvGraphicFramePr>
        <p:xfrm>
          <a:off x="1129698" y="1880826"/>
          <a:ext cx="7919532" cy="3504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0" name="Picture 2" descr="Air Pollution Png , Transparent Cartoon ">
            <a:extLst>
              <a:ext uri="{FF2B5EF4-FFF2-40B4-BE49-F238E27FC236}">
                <a16:creationId xmlns:a16="http://schemas.microsoft.com/office/drawing/2014/main" id="{A4BF1335-38FE-4A96-8150-CE0442E1D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r="32827"/>
          <a:stretch/>
        </p:blipFill>
        <p:spPr bwMode="auto">
          <a:xfrm>
            <a:off x="230039" y="1771625"/>
            <a:ext cx="873507" cy="861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B0F0"/>
            </a:solidFill>
          </a:ln>
        </p:spPr>
      </p:pic>
      <p:pic>
        <p:nvPicPr>
          <p:cNvPr id="51" name="Picture 4" descr="Warmth 20clipart | Clipart Panda - Free Clipart Images">
            <a:extLst>
              <a:ext uri="{FF2B5EF4-FFF2-40B4-BE49-F238E27FC236}">
                <a16:creationId xmlns:a16="http://schemas.microsoft.com/office/drawing/2014/main" id="{0EA433F8-15D6-4D2A-A565-0E8E26808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57" y="2889058"/>
            <a:ext cx="834789" cy="8756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B0F0"/>
            </a:solidFill>
          </a:ln>
        </p:spPr>
      </p:pic>
      <p:pic>
        <p:nvPicPr>
          <p:cNvPr id="52" name="Picture 10" descr="Bill, Envelope, Invoice, Letter, Mail, Money, Tax Icon - Mail Bill ...">
            <a:extLst>
              <a:ext uri="{FF2B5EF4-FFF2-40B4-BE49-F238E27FC236}">
                <a16:creationId xmlns:a16="http://schemas.microsoft.com/office/drawing/2014/main" id="{D88E95DE-A3CC-4833-9B17-F0EE9CA6A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6" r="17840"/>
          <a:stretch/>
        </p:blipFill>
        <p:spPr bwMode="auto">
          <a:xfrm>
            <a:off x="240448" y="4020580"/>
            <a:ext cx="852689" cy="9267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897049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29" y="-37968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What are Non-Energy Impacts?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8</a:t>
            </a:fld>
            <a:endParaRPr lang="en-US" altLang="en-US" sz="1000"/>
          </a:p>
        </p:txBody>
      </p:sp>
      <p:graphicFrame>
        <p:nvGraphicFramePr>
          <p:cNvPr id="54" name="Content Placeholder 2">
            <a:extLst>
              <a:ext uri="{FF2B5EF4-FFF2-40B4-BE49-F238E27FC236}">
                <a16:creationId xmlns:a16="http://schemas.microsoft.com/office/drawing/2014/main" id="{9C25FB75-3CDE-484E-97E1-7173685E9B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3229037"/>
              </p:ext>
            </p:extLst>
          </p:nvPr>
        </p:nvGraphicFramePr>
        <p:xfrm>
          <a:off x="271543" y="1826703"/>
          <a:ext cx="8453357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1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4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9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8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Benefit Level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Societal</a:t>
                      </a: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Household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Benefits To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General Population</a:t>
                      </a:r>
                    </a:p>
                  </a:txBody>
                  <a:tcPr marL="68580" marR="68580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Ratepayer</a:t>
                      </a:r>
                    </a:p>
                  </a:txBody>
                  <a:tcPr marL="68580" marR="68580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Participant</a:t>
                      </a:r>
                    </a:p>
                  </a:txBody>
                  <a:tcPr marL="68580" marR="68580" marT="34290" marB="3429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Economic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Environmental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Health &amp; Safety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Affordability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Collection Costs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System Reliability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Indoor Air Quality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Noise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Water Usage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Maintenance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8917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58F9C9AC-9887-4C34-94E7-F7DC97DD14E7}"/>
              </a:ext>
            </a:extLst>
          </p:cNvPr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8130C117-F320-4A2C-8BC7-029639022B57}"/>
              </a:ext>
            </a:extLst>
          </p:cNvPr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186F75C6-64CB-45E9-A66D-3E36B4CFC323}"/>
              </a:ext>
            </a:extLst>
          </p:cNvPr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AF1FCD62-6F77-4950-BC73-51262CE3A8F1}"/>
              </a:ext>
            </a:extLst>
          </p:cNvPr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C9107F6C-D1A3-4607-87C4-B4356BE29475}"/>
              </a:ext>
            </a:extLst>
          </p:cNvPr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96CE01B7-399F-4E28-BF1F-9CA53776DD6D}"/>
              </a:ext>
            </a:extLst>
          </p:cNvPr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FF291155-9EAF-4F64-9413-C5B26B599B42}"/>
              </a:ext>
            </a:extLst>
          </p:cNvPr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024CEAA-4BD2-42BC-BE92-D70698325585}"/>
              </a:ext>
            </a:extLst>
          </p:cNvPr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36583D61-3B02-418A-B1CF-CA45C8C93B15}"/>
              </a:ext>
            </a:extLst>
          </p:cNvPr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D9340AEE-2176-40CC-BBD8-346BDCFBF77B}"/>
              </a:ext>
            </a:extLst>
          </p:cNvPr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5315E029-52FE-4894-817E-8991D81BBABE}"/>
              </a:ext>
            </a:extLst>
          </p:cNvPr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1B5A3657-37B4-41B0-95A4-67AC99330ECA}"/>
              </a:ext>
            </a:extLst>
          </p:cNvPr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7ADF6F3B-BF9F-46C1-B0E6-8BC15A6A6D61}"/>
              </a:ext>
            </a:extLst>
          </p:cNvPr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1877D765-EF7D-47D8-8E9A-9CED88B90D30}"/>
              </a:ext>
            </a:extLst>
          </p:cNvPr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8E0838C6-F271-40B0-8721-A75755ACB65A}"/>
              </a:ext>
            </a:extLst>
          </p:cNvPr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A1532CA7-803C-44F7-A220-267B42B8996D}"/>
              </a:ext>
            </a:extLst>
          </p:cNvPr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2EA12882-A4A7-48A3-ADC0-8D335178CEE1}"/>
              </a:ext>
            </a:extLst>
          </p:cNvPr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43977388-9987-4BEE-9454-2DAA6926CAA2}"/>
              </a:ext>
            </a:extLst>
          </p:cNvPr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34C01A7C-DEA9-4C03-B983-559B41699413}"/>
              </a:ext>
            </a:extLst>
          </p:cNvPr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203F65D9-92BD-4624-AC3B-6F1C40F04ECA}"/>
              </a:ext>
            </a:extLst>
          </p:cNvPr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9D45413D-7F0E-44C1-8839-D23E6DF7A896}"/>
              </a:ext>
            </a:extLst>
          </p:cNvPr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9269CCB5-CD95-4D0C-9716-7D34E82423E4}"/>
              </a:ext>
            </a:extLst>
          </p:cNvPr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C2DF7A85-AAF5-4AB7-A7CD-0E9D59C77B7D}"/>
              </a:ext>
            </a:extLst>
          </p:cNvPr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66E9E826-8F9D-454E-A278-807F011B2C5A}"/>
              </a:ext>
            </a:extLst>
          </p:cNvPr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80D86ACB-7151-41DF-9DD2-E718726840E8}"/>
              </a:ext>
            </a:extLst>
          </p:cNvPr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F127781C-A93D-4045-B23B-7BC3146E9EDC}"/>
              </a:ext>
            </a:extLst>
          </p:cNvPr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E6FF17D1-F83E-4807-B068-68C81AEF768D}"/>
              </a:ext>
            </a:extLst>
          </p:cNvPr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8D1AB4F7-6C98-4CE6-8382-17CEA2C7D1EE}"/>
              </a:ext>
            </a:extLst>
          </p:cNvPr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44E7A6CE-B571-4472-9494-7543EC2C2A9F}"/>
              </a:ext>
            </a:extLst>
          </p:cNvPr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904D2752-6A8E-4870-92AE-33E1BC2AB359}"/>
              </a:ext>
            </a:extLst>
          </p:cNvPr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80D1F3A8-D028-499A-B9DE-A05BB8357AFF}"/>
              </a:ext>
            </a:extLst>
          </p:cNvPr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3B58BD40-FAE2-485C-8869-75291EDFBF66}"/>
              </a:ext>
            </a:extLst>
          </p:cNvPr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46DED7FF-76E1-4150-97E3-ECF0CADB610F}"/>
              </a:ext>
            </a:extLst>
          </p:cNvPr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0AD9F753-9DD8-4CF6-8ACA-68FFBFAC3D94}"/>
              </a:ext>
            </a:extLst>
          </p:cNvPr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82EC1754-71EF-4C22-BF1C-3102B27CC519}"/>
              </a:ext>
            </a:extLst>
          </p:cNvPr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9055ECE8-350F-42C9-9EDB-C314CEDD21D7}"/>
              </a:ext>
            </a:extLst>
          </p:cNvPr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F7EDC204-27A8-4005-9102-834B29F2C637}"/>
              </a:ext>
            </a:extLst>
          </p:cNvPr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2572555D-E038-4995-9389-425900BA025E}"/>
              </a:ext>
            </a:extLst>
          </p:cNvPr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7E6308DD-B794-4FF0-A77F-00679C6811F8}"/>
              </a:ext>
            </a:extLst>
          </p:cNvPr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2851D083-38DC-43D3-87E0-1357F85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2" descr="Logo">
            <a:extLst>
              <a:ext uri="{FF2B5EF4-FFF2-40B4-BE49-F238E27FC236}">
                <a16:creationId xmlns:a16="http://schemas.microsoft.com/office/drawing/2014/main" id="{FB2E79C8-3209-464A-9BE5-23C5742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71CD8FC5-6C4D-49AB-B1BE-83C8D7F1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746B94C2-B980-46F7-9E86-D082A5D1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29" y="-37968"/>
            <a:ext cx="7772400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What are Non-Energy Impacts?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4A03D3CC-3268-4145-B863-CBF0D0EB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CC17B2D-22B7-413E-88D0-AE247B8EC4B0}" type="slidenum">
              <a:rPr lang="en-US" altLang="en-US" sz="1000"/>
              <a:pPr eaLnBrk="1" hangingPunct="1">
                <a:spcBef>
                  <a:spcPct val="50000"/>
                </a:spcBef>
              </a:pPr>
              <a:t>9</a:t>
            </a:fld>
            <a:endParaRPr lang="en-US" altLang="en-US" sz="1000"/>
          </a:p>
        </p:txBody>
      </p:sp>
      <p:graphicFrame>
        <p:nvGraphicFramePr>
          <p:cNvPr id="47" name="Content Placeholder 1">
            <a:extLst>
              <a:ext uri="{FF2B5EF4-FFF2-40B4-BE49-F238E27FC236}">
                <a16:creationId xmlns:a16="http://schemas.microsoft.com/office/drawing/2014/main" id="{33C57344-13DE-4D71-BC43-231FBADA93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044154"/>
              </p:ext>
            </p:extLst>
          </p:nvPr>
        </p:nvGraphicFramePr>
        <p:xfrm>
          <a:off x="453428" y="1725612"/>
          <a:ext cx="7919532" cy="3504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99527846"/>
      </p:ext>
    </p:extLst>
  </p:cSld>
  <p:clrMapOvr>
    <a:masterClrMapping/>
  </p:clrMapOvr>
</p:sld>
</file>

<file path=ppt/theme/theme1.xml><?xml version="1.0" encoding="utf-8"?>
<a:theme xmlns:a="http://schemas.openxmlformats.org/drawingml/2006/main" name="Power Point Template - Cover and Page">
  <a:themeElements>
    <a:clrScheme name="Power Point Template - Cover and Pag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ower Point Template - Cover and Pa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 Point Template - Cover and Pa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 Point Template - Cover and Pa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ower Point Template - Cover and Page">
  <a:themeElements>
    <a:clrScheme name="Power Point Template - Cover and Pag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ower Point Template - Cover and Pa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 Point Template - Cover and Pa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 Point Template - Cover and Pa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ower Point Template - Cover and Page">
  <a:themeElements>
    <a:clrScheme name="Power Point Template - Cover and Pag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ower Point Template - Cover and Pa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 Point Template - Cover and Pa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 Point Template - Cover and Pa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 Point Template - Cover and Page</Template>
  <TotalTime>844</TotalTime>
  <Words>2216</Words>
  <Application>Microsoft Office PowerPoint</Application>
  <PresentationFormat>On-screen Show (4:3)</PresentationFormat>
  <Paragraphs>755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Verdana</vt:lpstr>
      <vt:lpstr>Power Point Template - Cover and Page</vt:lpstr>
      <vt:lpstr>Office Theme</vt:lpstr>
      <vt:lpstr>Power Point Template - Cover and Page</vt:lpstr>
      <vt:lpstr>Power Point Template - Cover and Page</vt:lpstr>
      <vt:lpstr>Analysis and Assessment of  Non-Energy Impact Calculations</vt:lpstr>
      <vt:lpstr>Overview</vt:lpstr>
      <vt:lpstr>PowerPoint Presentation</vt:lpstr>
      <vt:lpstr>PowerPoint Presentation</vt:lpstr>
      <vt:lpstr>What are Non-Energy Impacts?</vt:lpstr>
      <vt:lpstr>What are Non-Energy Impacts?</vt:lpstr>
      <vt:lpstr>What are Non-Energy Impacts?</vt:lpstr>
      <vt:lpstr>What are Non-Energy Impacts?</vt:lpstr>
      <vt:lpstr>What are Non-Energy Impacts?</vt:lpstr>
      <vt:lpstr>Why Study Non-Energy Impacts?</vt:lpstr>
      <vt:lpstr>PowerPoint Presentation</vt:lpstr>
      <vt:lpstr>Challenges in the NEI Literature</vt:lpstr>
      <vt:lpstr>Challenges in the NEI Literature</vt:lpstr>
      <vt:lpstr>Challenges in the NEI Literature</vt:lpstr>
      <vt:lpstr>Challenges in the NEI Literature</vt:lpstr>
      <vt:lpstr>PowerPoint Presentation</vt:lpstr>
      <vt:lpstr>Designing NEI Study Example</vt:lpstr>
      <vt:lpstr>Designing NEI Study Example</vt:lpstr>
      <vt:lpstr>Quasi-Experimental  Earlier Participant Comparison</vt:lpstr>
      <vt:lpstr>PowerPoint Presentation</vt:lpstr>
      <vt:lpstr>National WAP Example</vt:lpstr>
      <vt:lpstr>National WAP Example</vt:lpstr>
      <vt:lpstr>Valuation of Benefits Participant Surveys</vt:lpstr>
      <vt:lpstr>Participant Surveys</vt:lpstr>
      <vt:lpstr>PowerPoint Presentation</vt:lpstr>
      <vt:lpstr>Assessing NEI Calculations Example</vt:lpstr>
      <vt:lpstr>Assessing NEI Calculations Example</vt:lpstr>
      <vt:lpstr>Assessing NEI Calculations Example</vt:lpstr>
      <vt:lpstr>Assessing NEI Calculations Example</vt:lpstr>
      <vt:lpstr>Assessing NEI Calculations Example</vt:lpstr>
      <vt:lpstr>PowerPoint Presentation</vt:lpstr>
      <vt:lpstr>Recommendations for  NEI Research</vt:lpstr>
      <vt:lpstr>Summary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Berger</dc:creator>
  <cp:lastModifiedBy>Jackie Berger</cp:lastModifiedBy>
  <cp:revision>73</cp:revision>
  <dcterms:created xsi:type="dcterms:W3CDTF">2021-03-15T18:58:48Z</dcterms:created>
  <dcterms:modified xsi:type="dcterms:W3CDTF">2021-03-23T20:36:47Z</dcterms:modified>
</cp:coreProperties>
</file>