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58" r:id="rId4"/>
    <p:sldId id="277" r:id="rId5"/>
    <p:sldId id="339" r:id="rId6"/>
    <p:sldId id="341" r:id="rId7"/>
    <p:sldId id="268" r:id="rId8"/>
    <p:sldId id="349" r:id="rId9"/>
    <p:sldId id="345" r:id="rId10"/>
    <p:sldId id="347" r:id="rId11"/>
    <p:sldId id="300" r:id="rId12"/>
    <p:sldId id="348" r:id="rId13"/>
    <p:sldId id="262" r:id="rId14"/>
    <p:sldId id="319" r:id="rId15"/>
    <p:sldId id="336" r:id="rId16"/>
    <p:sldId id="342" r:id="rId17"/>
    <p:sldId id="343" r:id="rId18"/>
    <p:sldId id="271" r:id="rId19"/>
    <p:sldId id="337" r:id="rId20"/>
    <p:sldId id="314" r:id="rId21"/>
    <p:sldId id="273" r:id="rId22"/>
    <p:sldId id="322" r:id="rId23"/>
    <p:sldId id="321" r:id="rId24"/>
    <p:sldId id="333" r:id="rId25"/>
    <p:sldId id="278" r:id="rId26"/>
    <p:sldId id="328" r:id="rId27"/>
    <p:sldId id="303" r:id="rId28"/>
    <p:sldId id="327" r:id="rId29"/>
    <p:sldId id="305" r:id="rId30"/>
    <p:sldId id="279" r:id="rId31"/>
    <p:sldId id="330" r:id="rId32"/>
    <p:sldId id="351" r:id="rId33"/>
    <p:sldId id="350" r:id="rId34"/>
    <p:sldId id="352" r:id="rId35"/>
    <p:sldId id="34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1F1"/>
    <a:srgbClr val="50C8A7"/>
    <a:srgbClr val="CEEED9"/>
    <a:srgbClr val="4ABA46"/>
    <a:srgbClr val="B3DBC7"/>
    <a:srgbClr val="D5EBE0"/>
    <a:srgbClr val="CBE3BB"/>
    <a:srgbClr val="70AD47"/>
    <a:srgbClr val="D6EFD5"/>
    <a:srgbClr val="B2E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D9B057-F8D9-4057-AF75-184257EB1360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B8E12E3-E7AA-4F88-B66C-253DADD64A16}">
      <dgm:prSet phldrT="[Text]"/>
      <dgm:spPr>
        <a:solidFill>
          <a:srgbClr val="4DC58D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ESA Background</a:t>
          </a:r>
        </a:p>
      </dgm:t>
    </dgm:pt>
    <dgm:pt modelId="{7C076442-DBC9-4D41-8593-2CFC2A0E389D}" type="parTrans" cxnId="{4C01BC21-E005-4B70-B9E4-0A0E3B1F4961}">
      <dgm:prSet/>
      <dgm:spPr/>
      <dgm:t>
        <a:bodyPr/>
        <a:lstStyle/>
        <a:p>
          <a:endParaRPr lang="en-US"/>
        </a:p>
      </dgm:t>
    </dgm:pt>
    <dgm:pt modelId="{2CB4E77B-7E8C-44BE-A536-6B4C268D216A}" type="sibTrans" cxnId="{4C01BC21-E005-4B70-B9E4-0A0E3B1F4961}">
      <dgm:prSet/>
      <dgm:spPr/>
      <dgm:t>
        <a:bodyPr/>
        <a:lstStyle/>
        <a:p>
          <a:endParaRPr lang="en-US"/>
        </a:p>
      </dgm:t>
    </dgm:pt>
    <dgm:pt modelId="{66937EC6-B19E-454E-ACD1-910914453020}">
      <dgm:prSet phldrT="[Text]"/>
      <dgm:spPr>
        <a:solidFill>
          <a:srgbClr val="D5ECE3"/>
        </a:solidFill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Energy Savings Assistance Program</a:t>
          </a:r>
        </a:p>
      </dgm:t>
    </dgm:pt>
    <dgm:pt modelId="{F10F35BD-EF1A-4406-B834-6505D19E5E65}" type="parTrans" cxnId="{B0DA182C-5CC0-449D-8B1F-9B7708AAD28D}">
      <dgm:prSet/>
      <dgm:spPr/>
      <dgm:t>
        <a:bodyPr/>
        <a:lstStyle/>
        <a:p>
          <a:endParaRPr lang="en-US"/>
        </a:p>
      </dgm:t>
    </dgm:pt>
    <dgm:pt modelId="{CA921301-4C63-4ED9-A795-52DCF37B691D}" type="sibTrans" cxnId="{B0DA182C-5CC0-449D-8B1F-9B7708AAD28D}">
      <dgm:prSet/>
      <dgm:spPr/>
      <dgm:t>
        <a:bodyPr/>
        <a:lstStyle/>
        <a:p>
          <a:endParaRPr lang="en-US"/>
        </a:p>
      </dgm:t>
    </dgm:pt>
    <dgm:pt modelId="{D9D64207-1E48-417E-9998-47A9ACF24B57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NEB Background</a:t>
          </a:r>
        </a:p>
      </dgm:t>
    </dgm:pt>
    <dgm:pt modelId="{665D72C3-FE0E-4CAF-AB55-8A73B96E8AE8}" type="parTrans" cxnId="{CA85403D-62D2-458A-92F6-D97023DF24C0}">
      <dgm:prSet/>
      <dgm:spPr/>
      <dgm:t>
        <a:bodyPr/>
        <a:lstStyle/>
        <a:p>
          <a:endParaRPr lang="en-US"/>
        </a:p>
      </dgm:t>
    </dgm:pt>
    <dgm:pt modelId="{AB72B4C7-4D59-40DF-A14B-2D8E80F20499}" type="sibTrans" cxnId="{CA85403D-62D2-458A-92F6-D97023DF24C0}">
      <dgm:prSet/>
      <dgm:spPr/>
      <dgm:t>
        <a:bodyPr/>
        <a:lstStyle/>
        <a:p>
          <a:endParaRPr lang="en-US"/>
        </a:p>
      </dgm:t>
    </dgm:pt>
    <dgm:pt modelId="{F4C84272-FC8A-4CFF-B553-58B8D40712CF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Non-Energy Benefits (NEBs) accrue to utilities, society, and ESA participants</a:t>
          </a:r>
        </a:p>
      </dgm:t>
    </dgm:pt>
    <dgm:pt modelId="{8F3C6DD8-E39A-49C2-AEEE-BF212A537EE1}" type="parTrans" cxnId="{5BA4D6EB-2913-46A9-936A-9FD0B7BE1827}">
      <dgm:prSet/>
      <dgm:spPr/>
      <dgm:t>
        <a:bodyPr/>
        <a:lstStyle/>
        <a:p>
          <a:endParaRPr lang="en-US"/>
        </a:p>
      </dgm:t>
    </dgm:pt>
    <dgm:pt modelId="{86ADC618-CA97-4B09-8A02-278AB5EB0148}" type="sibTrans" cxnId="{5BA4D6EB-2913-46A9-936A-9FD0B7BE1827}">
      <dgm:prSet/>
      <dgm:spPr/>
      <dgm:t>
        <a:bodyPr/>
        <a:lstStyle/>
        <a:p>
          <a:endParaRPr lang="en-US"/>
        </a:p>
      </dgm:t>
    </dgm:pt>
    <dgm:pt modelId="{ECC3B8D6-9D1B-41DA-9852-ADB84DF18252}">
      <dgm:prSet phldrT="[Text]"/>
      <dgm:spPr>
        <a:solidFill>
          <a:srgbClr val="D5ECE3"/>
        </a:solidFill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No-cost direct installed weatherization and energy efficiency measures</a:t>
          </a:r>
        </a:p>
      </dgm:t>
    </dgm:pt>
    <dgm:pt modelId="{4E8AA794-4D98-4D79-9269-1393DCB9ABE8}" type="parTrans" cxnId="{687C0C68-44E3-4ED9-89C8-1F003DE91172}">
      <dgm:prSet/>
      <dgm:spPr/>
      <dgm:t>
        <a:bodyPr/>
        <a:lstStyle/>
        <a:p>
          <a:endParaRPr lang="en-US"/>
        </a:p>
      </dgm:t>
    </dgm:pt>
    <dgm:pt modelId="{0EE1AEA2-50C0-4938-A5BE-C316CD18F59B}" type="sibTrans" cxnId="{687C0C68-44E3-4ED9-89C8-1F003DE91172}">
      <dgm:prSet/>
      <dgm:spPr/>
      <dgm:t>
        <a:bodyPr/>
        <a:lstStyle/>
        <a:p>
          <a:endParaRPr lang="en-US"/>
        </a:p>
      </dgm:t>
    </dgm:pt>
    <dgm:pt modelId="{21BD95FB-7C1C-4113-8798-4C56F0FF1710}">
      <dgm:prSet phldrT="[Text]"/>
      <dgm:spPr>
        <a:solidFill>
          <a:srgbClr val="D5ECE3"/>
        </a:solidFill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Low-Income Program</a:t>
          </a:r>
        </a:p>
      </dgm:t>
    </dgm:pt>
    <dgm:pt modelId="{AA984689-501A-42C1-9A0D-5ACEABD0DDC7}" type="parTrans" cxnId="{6E3B3051-3000-4077-882A-9B48F3BB53DC}">
      <dgm:prSet/>
      <dgm:spPr/>
      <dgm:t>
        <a:bodyPr/>
        <a:lstStyle/>
        <a:p>
          <a:endParaRPr lang="en-US"/>
        </a:p>
      </dgm:t>
    </dgm:pt>
    <dgm:pt modelId="{C6507219-2E8A-4ECC-BDC3-6C87676B143C}" type="sibTrans" cxnId="{6E3B3051-3000-4077-882A-9B48F3BB53DC}">
      <dgm:prSet/>
      <dgm:spPr/>
      <dgm:t>
        <a:bodyPr/>
        <a:lstStyle/>
        <a:p>
          <a:endParaRPr lang="en-US"/>
        </a:p>
      </dgm:t>
    </dgm:pt>
    <dgm:pt modelId="{FDD064AD-7F95-4A8B-83E2-ECF3A24FE175}">
      <dgm:prSet phldrT="[Text]"/>
      <dgm:spPr>
        <a:solidFill>
          <a:srgbClr val="D5ECE3"/>
        </a:solidFill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Energy savings</a:t>
          </a:r>
        </a:p>
      </dgm:t>
    </dgm:pt>
    <dgm:pt modelId="{07BA0239-5922-4EFE-A6F8-69E8BC337EEA}" type="parTrans" cxnId="{76C9C157-57A5-4BB4-B45D-A80B284B461E}">
      <dgm:prSet/>
      <dgm:spPr/>
      <dgm:t>
        <a:bodyPr/>
        <a:lstStyle/>
        <a:p>
          <a:endParaRPr lang="en-US"/>
        </a:p>
      </dgm:t>
    </dgm:pt>
    <dgm:pt modelId="{CD8CEB37-7D85-4F85-8241-8DBB6734A841}" type="sibTrans" cxnId="{76C9C157-57A5-4BB4-B45D-A80B284B461E}">
      <dgm:prSet/>
      <dgm:spPr/>
      <dgm:t>
        <a:bodyPr/>
        <a:lstStyle/>
        <a:p>
          <a:endParaRPr lang="en-US"/>
        </a:p>
      </dgm:t>
    </dgm:pt>
    <dgm:pt modelId="{BF826C69-9E9D-4ABA-BF0E-E99E1D9A9B07}">
      <dgm:prSet phldrT="[Text]"/>
      <dgm:spPr>
        <a:solidFill>
          <a:srgbClr val="D5ECE3"/>
        </a:solidFill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Improved health, comfort, and safety</a:t>
          </a:r>
        </a:p>
      </dgm:t>
    </dgm:pt>
    <dgm:pt modelId="{72991A1D-D587-4D4B-B15E-13F3EFAA9A61}" type="parTrans" cxnId="{6D2AB438-C342-411B-8EF7-0DADA60C0720}">
      <dgm:prSet/>
      <dgm:spPr/>
      <dgm:t>
        <a:bodyPr/>
        <a:lstStyle/>
        <a:p>
          <a:endParaRPr lang="en-US"/>
        </a:p>
      </dgm:t>
    </dgm:pt>
    <dgm:pt modelId="{4974F5B1-3804-42E6-A77C-B5F6C50777F4}" type="sibTrans" cxnId="{6D2AB438-C342-411B-8EF7-0DADA60C0720}">
      <dgm:prSet/>
      <dgm:spPr/>
      <dgm:t>
        <a:bodyPr/>
        <a:lstStyle/>
        <a:p>
          <a:endParaRPr lang="en-US"/>
        </a:p>
      </dgm:t>
    </dgm:pt>
    <dgm:pt modelId="{50BBB3B7-3F8A-4918-9CD4-59D6547675E9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NEBs are included in cost-effectiveness testing</a:t>
          </a:r>
        </a:p>
      </dgm:t>
    </dgm:pt>
    <dgm:pt modelId="{93590215-1BBA-44E2-B1B4-E7656F4B6C5C}" type="parTrans" cxnId="{BFB29DDA-F590-44CE-9201-D6B7847FB187}">
      <dgm:prSet/>
      <dgm:spPr/>
      <dgm:t>
        <a:bodyPr/>
        <a:lstStyle/>
        <a:p>
          <a:endParaRPr lang="en-US"/>
        </a:p>
      </dgm:t>
    </dgm:pt>
    <dgm:pt modelId="{477E209E-1913-4C57-A88D-1FBC217E2F52}" type="sibTrans" cxnId="{BFB29DDA-F590-44CE-9201-D6B7847FB187}">
      <dgm:prSet/>
      <dgm:spPr/>
      <dgm:t>
        <a:bodyPr/>
        <a:lstStyle/>
        <a:p>
          <a:endParaRPr lang="en-US"/>
        </a:p>
      </dgm:t>
    </dgm:pt>
    <dgm:pt modelId="{2AC19776-7127-4DF0-A9FD-09B76359DCA4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Examples: reduced collections costs, increased economic output, and improved comfort</a:t>
          </a:r>
        </a:p>
      </dgm:t>
    </dgm:pt>
    <dgm:pt modelId="{BAD051C2-89F0-407C-9C7E-E0A10A3D4871}" type="parTrans" cxnId="{FED7E01B-7BBB-46B2-A751-446D332EF286}">
      <dgm:prSet/>
      <dgm:spPr/>
      <dgm:t>
        <a:bodyPr/>
        <a:lstStyle/>
        <a:p>
          <a:endParaRPr lang="en-US"/>
        </a:p>
      </dgm:t>
    </dgm:pt>
    <dgm:pt modelId="{3AFACB7C-1C4F-42FA-A205-890581E1BC42}" type="sibTrans" cxnId="{FED7E01B-7BBB-46B2-A751-446D332EF286}">
      <dgm:prSet/>
      <dgm:spPr/>
      <dgm:t>
        <a:bodyPr/>
        <a:lstStyle/>
        <a:p>
          <a:endParaRPr lang="en-US"/>
        </a:p>
      </dgm:t>
    </dgm:pt>
    <dgm:pt modelId="{ED7F91DC-8B5D-407C-9281-E4DD485FE0D0}" type="pres">
      <dgm:prSet presAssocID="{00D9B057-F8D9-4057-AF75-184257EB1360}" presName="Name0" presStyleCnt="0">
        <dgm:presLayoutVars>
          <dgm:dir/>
          <dgm:animLvl val="lvl"/>
          <dgm:resizeHandles val="exact"/>
        </dgm:presLayoutVars>
      </dgm:prSet>
      <dgm:spPr/>
    </dgm:pt>
    <dgm:pt modelId="{4F5C6312-1C71-42F3-B707-7A6C6B6889C4}" type="pres">
      <dgm:prSet presAssocID="{EB8E12E3-E7AA-4F88-B66C-253DADD64A16}" presName="composite" presStyleCnt="0"/>
      <dgm:spPr/>
    </dgm:pt>
    <dgm:pt modelId="{3DBB01BE-A93D-4E28-8C0A-F950D2F0600E}" type="pres">
      <dgm:prSet presAssocID="{EB8E12E3-E7AA-4F88-B66C-253DADD64A1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F3ACC73-C845-4185-BF0C-28D3C15A9D44}" type="pres">
      <dgm:prSet presAssocID="{EB8E12E3-E7AA-4F88-B66C-253DADD64A16}" presName="desTx" presStyleLbl="alignAccFollowNode1" presStyleIdx="0" presStyleCnt="2">
        <dgm:presLayoutVars>
          <dgm:bulletEnabled val="1"/>
        </dgm:presLayoutVars>
      </dgm:prSet>
      <dgm:spPr/>
    </dgm:pt>
    <dgm:pt modelId="{19FF46DD-A180-49A4-A29A-04335F74F78E}" type="pres">
      <dgm:prSet presAssocID="{2CB4E77B-7E8C-44BE-A536-6B4C268D216A}" presName="space" presStyleCnt="0"/>
      <dgm:spPr/>
    </dgm:pt>
    <dgm:pt modelId="{5D79299E-1B30-4096-BDFA-F06BF5DB134A}" type="pres">
      <dgm:prSet presAssocID="{D9D64207-1E48-417E-9998-47A9ACF24B57}" presName="composite" presStyleCnt="0"/>
      <dgm:spPr/>
    </dgm:pt>
    <dgm:pt modelId="{D017DF72-719B-45CA-9F79-A50B60BDA1DF}" type="pres">
      <dgm:prSet presAssocID="{D9D64207-1E48-417E-9998-47A9ACF24B5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75FA946-305C-4358-8D9D-17DDCA82CC76}" type="pres">
      <dgm:prSet presAssocID="{D9D64207-1E48-417E-9998-47A9ACF24B5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ED7E01B-7BBB-46B2-A751-446D332EF286}" srcId="{D9D64207-1E48-417E-9998-47A9ACF24B57}" destId="{2AC19776-7127-4DF0-A9FD-09B76359DCA4}" srcOrd="1" destOrd="0" parTransId="{BAD051C2-89F0-407C-9C7E-E0A10A3D4871}" sibTransId="{3AFACB7C-1C4F-42FA-A205-890581E1BC42}"/>
    <dgm:cxn modelId="{4C01BC21-E005-4B70-B9E4-0A0E3B1F4961}" srcId="{00D9B057-F8D9-4057-AF75-184257EB1360}" destId="{EB8E12E3-E7AA-4F88-B66C-253DADD64A16}" srcOrd="0" destOrd="0" parTransId="{7C076442-DBC9-4D41-8593-2CFC2A0E389D}" sibTransId="{2CB4E77B-7E8C-44BE-A536-6B4C268D216A}"/>
    <dgm:cxn modelId="{8EA7AE25-0E1E-4FFE-A477-D361C2F64356}" type="presOf" srcId="{BF826C69-9E9D-4ABA-BF0E-E99E1D9A9B07}" destId="{2F3ACC73-C845-4185-BF0C-28D3C15A9D44}" srcOrd="0" destOrd="4" presId="urn:microsoft.com/office/officeart/2005/8/layout/hList1"/>
    <dgm:cxn modelId="{B0DA182C-5CC0-449D-8B1F-9B7708AAD28D}" srcId="{EB8E12E3-E7AA-4F88-B66C-253DADD64A16}" destId="{66937EC6-B19E-454E-ACD1-910914453020}" srcOrd="0" destOrd="0" parTransId="{F10F35BD-EF1A-4406-B834-6505D19E5E65}" sibTransId="{CA921301-4C63-4ED9-A795-52DCF37B691D}"/>
    <dgm:cxn modelId="{6D2AB438-C342-411B-8EF7-0DADA60C0720}" srcId="{ECC3B8D6-9D1B-41DA-9852-ADB84DF18252}" destId="{BF826C69-9E9D-4ABA-BF0E-E99E1D9A9B07}" srcOrd="1" destOrd="0" parTransId="{72991A1D-D587-4D4B-B15E-13F3EFAA9A61}" sibTransId="{4974F5B1-3804-42E6-A77C-B5F6C50777F4}"/>
    <dgm:cxn modelId="{CA85403D-62D2-458A-92F6-D97023DF24C0}" srcId="{00D9B057-F8D9-4057-AF75-184257EB1360}" destId="{D9D64207-1E48-417E-9998-47A9ACF24B57}" srcOrd="1" destOrd="0" parTransId="{665D72C3-FE0E-4CAF-AB55-8A73B96E8AE8}" sibTransId="{AB72B4C7-4D59-40DF-A14B-2D8E80F20499}"/>
    <dgm:cxn modelId="{C8B63840-E55F-434B-881F-CD04955E179A}" type="presOf" srcId="{ECC3B8D6-9D1B-41DA-9852-ADB84DF18252}" destId="{2F3ACC73-C845-4185-BF0C-28D3C15A9D44}" srcOrd="0" destOrd="2" presId="urn:microsoft.com/office/officeart/2005/8/layout/hList1"/>
    <dgm:cxn modelId="{687C0C68-44E3-4ED9-89C8-1F003DE91172}" srcId="{EB8E12E3-E7AA-4F88-B66C-253DADD64A16}" destId="{ECC3B8D6-9D1B-41DA-9852-ADB84DF18252}" srcOrd="2" destOrd="0" parTransId="{4E8AA794-4D98-4D79-9269-1393DCB9ABE8}" sibTransId="{0EE1AEA2-50C0-4938-A5BE-C316CD18F59B}"/>
    <dgm:cxn modelId="{6E3B3051-3000-4077-882A-9B48F3BB53DC}" srcId="{EB8E12E3-E7AA-4F88-B66C-253DADD64A16}" destId="{21BD95FB-7C1C-4113-8798-4C56F0FF1710}" srcOrd="1" destOrd="0" parTransId="{AA984689-501A-42C1-9A0D-5ACEABD0DDC7}" sibTransId="{C6507219-2E8A-4ECC-BDC3-6C87676B143C}"/>
    <dgm:cxn modelId="{76C9C157-57A5-4BB4-B45D-A80B284B461E}" srcId="{ECC3B8D6-9D1B-41DA-9852-ADB84DF18252}" destId="{FDD064AD-7F95-4A8B-83E2-ECF3A24FE175}" srcOrd="0" destOrd="0" parTransId="{07BA0239-5922-4EFE-A6F8-69E8BC337EEA}" sibTransId="{CD8CEB37-7D85-4F85-8241-8DBB6734A841}"/>
    <dgm:cxn modelId="{96D79287-CBEF-40B6-BEC9-9236061682C6}" type="presOf" srcId="{50BBB3B7-3F8A-4918-9CD4-59D6547675E9}" destId="{975FA946-305C-4358-8D9D-17DDCA82CC76}" srcOrd="0" destOrd="2" presId="urn:microsoft.com/office/officeart/2005/8/layout/hList1"/>
    <dgm:cxn modelId="{47DFE0A9-8F2E-491E-82FC-5A8EA6136383}" type="presOf" srcId="{D9D64207-1E48-417E-9998-47A9ACF24B57}" destId="{D017DF72-719B-45CA-9F79-A50B60BDA1DF}" srcOrd="0" destOrd="0" presId="urn:microsoft.com/office/officeart/2005/8/layout/hList1"/>
    <dgm:cxn modelId="{0D40C7B1-24E3-4442-98D6-D4B8D87DB1E3}" type="presOf" srcId="{21BD95FB-7C1C-4113-8798-4C56F0FF1710}" destId="{2F3ACC73-C845-4185-BF0C-28D3C15A9D44}" srcOrd="0" destOrd="1" presId="urn:microsoft.com/office/officeart/2005/8/layout/hList1"/>
    <dgm:cxn modelId="{5CBFBEC0-0939-4570-9C23-FBA96EB86FCF}" type="presOf" srcId="{FDD064AD-7F95-4A8B-83E2-ECF3A24FE175}" destId="{2F3ACC73-C845-4185-BF0C-28D3C15A9D44}" srcOrd="0" destOrd="3" presId="urn:microsoft.com/office/officeart/2005/8/layout/hList1"/>
    <dgm:cxn modelId="{556AABCE-A9CF-4FC1-AC0D-6E3845FEB526}" type="presOf" srcId="{2AC19776-7127-4DF0-A9FD-09B76359DCA4}" destId="{975FA946-305C-4358-8D9D-17DDCA82CC76}" srcOrd="0" destOrd="1" presId="urn:microsoft.com/office/officeart/2005/8/layout/hList1"/>
    <dgm:cxn modelId="{BFB29DDA-F590-44CE-9201-D6B7847FB187}" srcId="{D9D64207-1E48-417E-9998-47A9ACF24B57}" destId="{50BBB3B7-3F8A-4918-9CD4-59D6547675E9}" srcOrd="2" destOrd="0" parTransId="{93590215-1BBA-44E2-B1B4-E7656F4B6C5C}" sibTransId="{477E209E-1913-4C57-A88D-1FBC217E2F52}"/>
    <dgm:cxn modelId="{5B3CA0DF-77CC-44F0-9413-BBF69B231C7C}" type="presOf" srcId="{66937EC6-B19E-454E-ACD1-910914453020}" destId="{2F3ACC73-C845-4185-BF0C-28D3C15A9D44}" srcOrd="0" destOrd="0" presId="urn:microsoft.com/office/officeart/2005/8/layout/hList1"/>
    <dgm:cxn modelId="{5BA4D6EB-2913-46A9-936A-9FD0B7BE1827}" srcId="{D9D64207-1E48-417E-9998-47A9ACF24B57}" destId="{F4C84272-FC8A-4CFF-B553-58B8D40712CF}" srcOrd="0" destOrd="0" parTransId="{8F3C6DD8-E39A-49C2-AEEE-BF212A537EE1}" sibTransId="{86ADC618-CA97-4B09-8A02-278AB5EB0148}"/>
    <dgm:cxn modelId="{39796DEE-4D49-4192-A5FB-74E0BDEF72B4}" type="presOf" srcId="{F4C84272-FC8A-4CFF-B553-58B8D40712CF}" destId="{975FA946-305C-4358-8D9D-17DDCA82CC76}" srcOrd="0" destOrd="0" presId="urn:microsoft.com/office/officeart/2005/8/layout/hList1"/>
    <dgm:cxn modelId="{665E9AFC-D233-442D-A4FE-E8682002739D}" type="presOf" srcId="{00D9B057-F8D9-4057-AF75-184257EB1360}" destId="{ED7F91DC-8B5D-407C-9281-E4DD485FE0D0}" srcOrd="0" destOrd="0" presId="urn:microsoft.com/office/officeart/2005/8/layout/hList1"/>
    <dgm:cxn modelId="{3C669AFF-75ED-4F19-B85F-B0B4EAF3249A}" type="presOf" srcId="{EB8E12E3-E7AA-4F88-B66C-253DADD64A16}" destId="{3DBB01BE-A93D-4E28-8C0A-F950D2F0600E}" srcOrd="0" destOrd="0" presId="urn:microsoft.com/office/officeart/2005/8/layout/hList1"/>
    <dgm:cxn modelId="{FA94F401-C130-43CD-95AB-6D1D0D383234}" type="presParOf" srcId="{ED7F91DC-8B5D-407C-9281-E4DD485FE0D0}" destId="{4F5C6312-1C71-42F3-B707-7A6C6B6889C4}" srcOrd="0" destOrd="0" presId="urn:microsoft.com/office/officeart/2005/8/layout/hList1"/>
    <dgm:cxn modelId="{29D86F56-0E9D-46AE-A016-853F4CDB6241}" type="presParOf" srcId="{4F5C6312-1C71-42F3-B707-7A6C6B6889C4}" destId="{3DBB01BE-A93D-4E28-8C0A-F950D2F0600E}" srcOrd="0" destOrd="0" presId="urn:microsoft.com/office/officeart/2005/8/layout/hList1"/>
    <dgm:cxn modelId="{7F0B1FCC-314D-473A-9643-D8F851EDC2EB}" type="presParOf" srcId="{4F5C6312-1C71-42F3-B707-7A6C6B6889C4}" destId="{2F3ACC73-C845-4185-BF0C-28D3C15A9D44}" srcOrd="1" destOrd="0" presId="urn:microsoft.com/office/officeart/2005/8/layout/hList1"/>
    <dgm:cxn modelId="{A25401B2-7574-4772-89A4-C9FF19A56E90}" type="presParOf" srcId="{ED7F91DC-8B5D-407C-9281-E4DD485FE0D0}" destId="{19FF46DD-A180-49A4-A29A-04335F74F78E}" srcOrd="1" destOrd="0" presId="urn:microsoft.com/office/officeart/2005/8/layout/hList1"/>
    <dgm:cxn modelId="{D25883DD-3C68-4ADF-9B72-E9D45744B50E}" type="presParOf" srcId="{ED7F91DC-8B5D-407C-9281-E4DD485FE0D0}" destId="{5D79299E-1B30-4096-BDFA-F06BF5DB134A}" srcOrd="2" destOrd="0" presId="urn:microsoft.com/office/officeart/2005/8/layout/hList1"/>
    <dgm:cxn modelId="{777410B8-E5F7-4BBC-B0D3-5C212E07FAEA}" type="presParOf" srcId="{5D79299E-1B30-4096-BDFA-F06BF5DB134A}" destId="{D017DF72-719B-45CA-9F79-A50B60BDA1DF}" srcOrd="0" destOrd="0" presId="urn:microsoft.com/office/officeart/2005/8/layout/hList1"/>
    <dgm:cxn modelId="{D4BB77B2-7183-4911-A5FD-D93D58AA3D3E}" type="presParOf" srcId="{5D79299E-1B30-4096-BDFA-F06BF5DB134A}" destId="{975FA946-305C-4358-8D9D-17DDCA82CC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B0B533-FB9A-4386-8E15-6925FFD59D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C79C0-88BF-46A9-8EE3-40030BCFB112}">
      <dgm:prSet custT="1"/>
      <dgm:spPr>
        <a:solidFill>
          <a:schemeClr val="accent5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Revised Energy Savings Calculation</a:t>
          </a:r>
        </a:p>
      </dgm:t>
    </dgm:pt>
    <dgm:pt modelId="{AE2C2E5D-8A25-4DEE-82AC-3D9986DA1C90}" type="parTrans" cxnId="{AD9B476D-D689-4D83-81BD-B43F8C76034E}">
      <dgm:prSet/>
      <dgm:spPr/>
      <dgm:t>
        <a:bodyPr/>
        <a:lstStyle/>
        <a:p>
          <a:endParaRPr lang="en-US"/>
        </a:p>
      </dgm:t>
    </dgm:pt>
    <dgm:pt modelId="{BC6445D0-7A29-497D-AF3A-F1941D3150A0}" type="sibTrans" cxnId="{AD9B476D-D689-4D83-81BD-B43F8C76034E}">
      <dgm:prSet/>
      <dgm:spPr/>
      <dgm:t>
        <a:bodyPr/>
        <a:lstStyle/>
        <a:p>
          <a:endParaRPr lang="en-US"/>
        </a:p>
      </dgm:t>
    </dgm:pt>
    <dgm:pt modelId="{268CBBFE-83CF-4510-9052-A4E6E10D8AE6}">
      <dgm:prSet custT="1"/>
      <dgm:spPr>
        <a:noFill/>
      </dgm:spPr>
      <dgm:t>
        <a:bodyPr/>
        <a:lstStyle/>
        <a:p>
          <a:endParaRPr lang="en-US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F87112-4EF7-41EB-A4F8-A89D676317F8}" type="parTrans" cxnId="{057C1F8D-47D8-430D-926A-87B13922B9AE}">
      <dgm:prSet/>
      <dgm:spPr/>
      <dgm:t>
        <a:bodyPr/>
        <a:lstStyle/>
        <a:p>
          <a:endParaRPr lang="en-US"/>
        </a:p>
      </dgm:t>
    </dgm:pt>
    <dgm:pt modelId="{85ACFA4F-B7FF-4D26-BD91-B1D044FB4AA9}" type="sibTrans" cxnId="{057C1F8D-47D8-430D-926A-87B13922B9AE}">
      <dgm:prSet/>
      <dgm:spPr/>
      <dgm:t>
        <a:bodyPr/>
        <a:lstStyle/>
        <a:p>
          <a:endParaRPr lang="en-US"/>
        </a:p>
      </dgm:t>
    </dgm:pt>
    <dgm:pt modelId="{0A62C599-325A-4308-83DF-490D861B05E3}" type="pres">
      <dgm:prSet presAssocID="{1FB0B533-FB9A-4386-8E15-6925FFD59D78}" presName="linear" presStyleCnt="0">
        <dgm:presLayoutVars>
          <dgm:dir/>
          <dgm:animLvl val="lvl"/>
          <dgm:resizeHandles val="exact"/>
        </dgm:presLayoutVars>
      </dgm:prSet>
      <dgm:spPr/>
    </dgm:pt>
    <dgm:pt modelId="{14CE4519-1CB7-43E3-83E3-AC19B8D42617}" type="pres">
      <dgm:prSet presAssocID="{FCBC79C0-88BF-46A9-8EE3-40030BCFB112}" presName="parentLin" presStyleCnt="0"/>
      <dgm:spPr/>
    </dgm:pt>
    <dgm:pt modelId="{5AC7C25B-5C6B-4EBA-9634-793DB05C297D}" type="pres">
      <dgm:prSet presAssocID="{FCBC79C0-88BF-46A9-8EE3-40030BCFB112}" presName="parentLeftMargin" presStyleLbl="node1" presStyleIdx="0" presStyleCnt="1"/>
      <dgm:spPr/>
    </dgm:pt>
    <dgm:pt modelId="{4C76E425-968C-4384-A40B-6ACD56C71BC1}" type="pres">
      <dgm:prSet presAssocID="{FCBC79C0-88BF-46A9-8EE3-40030BCFB112}" presName="parentText" presStyleLbl="node1" presStyleIdx="0" presStyleCnt="1" custScaleX="115963" custScaleY="123550" custLinFactNeighborX="6708" custLinFactNeighborY="34166">
        <dgm:presLayoutVars>
          <dgm:chMax val="0"/>
          <dgm:bulletEnabled val="1"/>
        </dgm:presLayoutVars>
      </dgm:prSet>
      <dgm:spPr/>
    </dgm:pt>
    <dgm:pt modelId="{2E4D28C9-9266-4BCE-9399-0F2A8BC94150}" type="pres">
      <dgm:prSet presAssocID="{FCBC79C0-88BF-46A9-8EE3-40030BCFB112}" presName="negativeSpace" presStyleCnt="0"/>
      <dgm:spPr/>
    </dgm:pt>
    <dgm:pt modelId="{8E3D56BF-2D00-4D71-8D33-CE28B2361CC8}" type="pres">
      <dgm:prSet presAssocID="{FCBC79C0-88BF-46A9-8EE3-40030BCFB112}" presName="childText" presStyleLbl="conFgAcc1" presStyleIdx="0" presStyleCnt="1" custScaleY="1356056" custLinFactY="95176" custLinFactNeighborX="138" custLinFactNeighborY="100000">
        <dgm:presLayoutVars>
          <dgm:bulletEnabled val="1"/>
        </dgm:presLayoutVars>
      </dgm:prSet>
      <dgm:spPr/>
    </dgm:pt>
  </dgm:ptLst>
  <dgm:cxnLst>
    <dgm:cxn modelId="{8551C103-7E48-47FF-ABC0-5CFF6DC34501}" type="presOf" srcId="{FCBC79C0-88BF-46A9-8EE3-40030BCFB112}" destId="{5AC7C25B-5C6B-4EBA-9634-793DB05C297D}" srcOrd="0" destOrd="0" presId="urn:microsoft.com/office/officeart/2005/8/layout/list1"/>
    <dgm:cxn modelId="{7AC84E35-6341-4D94-849F-76ED2BCC3008}" type="presOf" srcId="{268CBBFE-83CF-4510-9052-A4E6E10D8AE6}" destId="{8E3D56BF-2D00-4D71-8D33-CE28B2361CC8}" srcOrd="0" destOrd="0" presId="urn:microsoft.com/office/officeart/2005/8/layout/list1"/>
    <dgm:cxn modelId="{F27EDE42-BDDC-437D-8A31-5DE7D62268C0}" type="presOf" srcId="{FCBC79C0-88BF-46A9-8EE3-40030BCFB112}" destId="{4C76E425-968C-4384-A40B-6ACD56C71BC1}" srcOrd="1" destOrd="0" presId="urn:microsoft.com/office/officeart/2005/8/layout/list1"/>
    <dgm:cxn modelId="{AD9B476D-D689-4D83-81BD-B43F8C76034E}" srcId="{1FB0B533-FB9A-4386-8E15-6925FFD59D78}" destId="{FCBC79C0-88BF-46A9-8EE3-40030BCFB112}" srcOrd="0" destOrd="0" parTransId="{AE2C2E5D-8A25-4DEE-82AC-3D9986DA1C90}" sibTransId="{BC6445D0-7A29-497D-AF3A-F1941D3150A0}"/>
    <dgm:cxn modelId="{057C1F8D-47D8-430D-926A-87B13922B9AE}" srcId="{FCBC79C0-88BF-46A9-8EE3-40030BCFB112}" destId="{268CBBFE-83CF-4510-9052-A4E6E10D8AE6}" srcOrd="0" destOrd="0" parTransId="{18F87112-4EF7-41EB-A4F8-A89D676317F8}" sibTransId="{85ACFA4F-B7FF-4D26-BD91-B1D044FB4AA9}"/>
    <dgm:cxn modelId="{C6B116D0-DBF9-40BB-A4CE-44743638558C}" type="presOf" srcId="{1FB0B533-FB9A-4386-8E15-6925FFD59D78}" destId="{0A62C599-325A-4308-83DF-490D861B05E3}" srcOrd="0" destOrd="0" presId="urn:microsoft.com/office/officeart/2005/8/layout/list1"/>
    <dgm:cxn modelId="{D82ED825-FBA6-46DC-8EA4-22AFE1B65750}" type="presParOf" srcId="{0A62C599-325A-4308-83DF-490D861B05E3}" destId="{14CE4519-1CB7-43E3-83E3-AC19B8D42617}" srcOrd="0" destOrd="0" presId="urn:microsoft.com/office/officeart/2005/8/layout/list1"/>
    <dgm:cxn modelId="{B973B670-DF94-4769-926E-E0B0E65D341A}" type="presParOf" srcId="{14CE4519-1CB7-43E3-83E3-AC19B8D42617}" destId="{5AC7C25B-5C6B-4EBA-9634-793DB05C297D}" srcOrd="0" destOrd="0" presId="urn:microsoft.com/office/officeart/2005/8/layout/list1"/>
    <dgm:cxn modelId="{F3AE7F38-3922-4EEF-A06B-1014E996C143}" type="presParOf" srcId="{14CE4519-1CB7-43E3-83E3-AC19B8D42617}" destId="{4C76E425-968C-4384-A40B-6ACD56C71BC1}" srcOrd="1" destOrd="0" presId="urn:microsoft.com/office/officeart/2005/8/layout/list1"/>
    <dgm:cxn modelId="{5F654E42-710E-4151-8C21-40ECD1088DF9}" type="presParOf" srcId="{0A62C599-325A-4308-83DF-490D861B05E3}" destId="{2E4D28C9-9266-4BCE-9399-0F2A8BC94150}" srcOrd="1" destOrd="0" presId="urn:microsoft.com/office/officeart/2005/8/layout/list1"/>
    <dgm:cxn modelId="{1B397211-1A29-4B51-A3F6-3A403EB98082}" type="presParOf" srcId="{0A62C599-325A-4308-83DF-490D861B05E3}" destId="{8E3D56BF-2D00-4D71-8D33-CE28B2361CC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B0B533-FB9A-4386-8E15-6925FFD59D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C79C0-88BF-46A9-8EE3-40030BCFB112}">
      <dgm:prSet custT="1"/>
      <dgm:spPr>
        <a:solidFill>
          <a:schemeClr val="accent5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Payment-Related NEBs are Scaled to ESA Bill Impact</a:t>
          </a:r>
        </a:p>
      </dgm:t>
    </dgm:pt>
    <dgm:pt modelId="{AE2C2E5D-8A25-4DEE-82AC-3D9986DA1C90}" type="parTrans" cxnId="{AD9B476D-D689-4D83-81BD-B43F8C76034E}">
      <dgm:prSet/>
      <dgm:spPr/>
      <dgm:t>
        <a:bodyPr/>
        <a:lstStyle/>
        <a:p>
          <a:endParaRPr lang="en-US"/>
        </a:p>
      </dgm:t>
    </dgm:pt>
    <dgm:pt modelId="{BC6445D0-7A29-497D-AF3A-F1941D3150A0}" type="sibTrans" cxnId="{AD9B476D-D689-4D83-81BD-B43F8C76034E}">
      <dgm:prSet/>
      <dgm:spPr/>
      <dgm:t>
        <a:bodyPr/>
        <a:lstStyle/>
        <a:p>
          <a:endParaRPr lang="en-US"/>
        </a:p>
      </dgm:t>
    </dgm:pt>
    <dgm:pt modelId="{268CBBFE-83CF-4510-9052-A4E6E10D8AE6}">
      <dgm:prSet custT="1"/>
      <dgm:spPr>
        <a:noFill/>
      </dgm:spPr>
      <dgm:t>
        <a:bodyPr/>
        <a:lstStyle/>
        <a:p>
          <a:endParaRPr lang="en-US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F87112-4EF7-41EB-A4F8-A89D676317F8}" type="parTrans" cxnId="{057C1F8D-47D8-430D-926A-87B13922B9AE}">
      <dgm:prSet/>
      <dgm:spPr/>
      <dgm:t>
        <a:bodyPr/>
        <a:lstStyle/>
        <a:p>
          <a:endParaRPr lang="en-US"/>
        </a:p>
      </dgm:t>
    </dgm:pt>
    <dgm:pt modelId="{85ACFA4F-B7FF-4D26-BD91-B1D044FB4AA9}" type="sibTrans" cxnId="{057C1F8D-47D8-430D-926A-87B13922B9AE}">
      <dgm:prSet/>
      <dgm:spPr/>
      <dgm:t>
        <a:bodyPr/>
        <a:lstStyle/>
        <a:p>
          <a:endParaRPr lang="en-US"/>
        </a:p>
      </dgm:t>
    </dgm:pt>
    <dgm:pt modelId="{0A62C599-325A-4308-83DF-490D861B05E3}" type="pres">
      <dgm:prSet presAssocID="{1FB0B533-FB9A-4386-8E15-6925FFD59D78}" presName="linear" presStyleCnt="0">
        <dgm:presLayoutVars>
          <dgm:dir/>
          <dgm:animLvl val="lvl"/>
          <dgm:resizeHandles val="exact"/>
        </dgm:presLayoutVars>
      </dgm:prSet>
      <dgm:spPr/>
    </dgm:pt>
    <dgm:pt modelId="{14CE4519-1CB7-43E3-83E3-AC19B8D42617}" type="pres">
      <dgm:prSet presAssocID="{FCBC79C0-88BF-46A9-8EE3-40030BCFB112}" presName="parentLin" presStyleCnt="0"/>
      <dgm:spPr/>
    </dgm:pt>
    <dgm:pt modelId="{5AC7C25B-5C6B-4EBA-9634-793DB05C297D}" type="pres">
      <dgm:prSet presAssocID="{FCBC79C0-88BF-46A9-8EE3-40030BCFB112}" presName="parentLeftMargin" presStyleLbl="node1" presStyleIdx="0" presStyleCnt="1"/>
      <dgm:spPr/>
    </dgm:pt>
    <dgm:pt modelId="{4C76E425-968C-4384-A40B-6ACD56C71BC1}" type="pres">
      <dgm:prSet presAssocID="{FCBC79C0-88BF-46A9-8EE3-40030BCFB112}" presName="parentText" presStyleLbl="node1" presStyleIdx="0" presStyleCnt="1" custScaleX="140215" custScaleY="123550" custLinFactNeighborX="6708" custLinFactNeighborY="34166">
        <dgm:presLayoutVars>
          <dgm:chMax val="0"/>
          <dgm:bulletEnabled val="1"/>
        </dgm:presLayoutVars>
      </dgm:prSet>
      <dgm:spPr/>
    </dgm:pt>
    <dgm:pt modelId="{2E4D28C9-9266-4BCE-9399-0F2A8BC94150}" type="pres">
      <dgm:prSet presAssocID="{FCBC79C0-88BF-46A9-8EE3-40030BCFB112}" presName="negativeSpace" presStyleCnt="0"/>
      <dgm:spPr/>
    </dgm:pt>
    <dgm:pt modelId="{8E3D56BF-2D00-4D71-8D33-CE28B2361CC8}" type="pres">
      <dgm:prSet presAssocID="{FCBC79C0-88BF-46A9-8EE3-40030BCFB112}" presName="childText" presStyleLbl="conFgAcc1" presStyleIdx="0" presStyleCnt="1" custScaleY="1356056" custLinFactY="95176" custLinFactNeighborX="138" custLinFactNeighborY="100000">
        <dgm:presLayoutVars>
          <dgm:bulletEnabled val="1"/>
        </dgm:presLayoutVars>
      </dgm:prSet>
      <dgm:spPr/>
    </dgm:pt>
  </dgm:ptLst>
  <dgm:cxnLst>
    <dgm:cxn modelId="{8551C103-7E48-47FF-ABC0-5CFF6DC34501}" type="presOf" srcId="{FCBC79C0-88BF-46A9-8EE3-40030BCFB112}" destId="{5AC7C25B-5C6B-4EBA-9634-793DB05C297D}" srcOrd="0" destOrd="0" presId="urn:microsoft.com/office/officeart/2005/8/layout/list1"/>
    <dgm:cxn modelId="{7AC84E35-6341-4D94-849F-76ED2BCC3008}" type="presOf" srcId="{268CBBFE-83CF-4510-9052-A4E6E10D8AE6}" destId="{8E3D56BF-2D00-4D71-8D33-CE28B2361CC8}" srcOrd="0" destOrd="0" presId="urn:microsoft.com/office/officeart/2005/8/layout/list1"/>
    <dgm:cxn modelId="{F27EDE42-BDDC-437D-8A31-5DE7D62268C0}" type="presOf" srcId="{FCBC79C0-88BF-46A9-8EE3-40030BCFB112}" destId="{4C76E425-968C-4384-A40B-6ACD56C71BC1}" srcOrd="1" destOrd="0" presId="urn:microsoft.com/office/officeart/2005/8/layout/list1"/>
    <dgm:cxn modelId="{AD9B476D-D689-4D83-81BD-B43F8C76034E}" srcId="{1FB0B533-FB9A-4386-8E15-6925FFD59D78}" destId="{FCBC79C0-88BF-46A9-8EE3-40030BCFB112}" srcOrd="0" destOrd="0" parTransId="{AE2C2E5D-8A25-4DEE-82AC-3D9986DA1C90}" sibTransId="{BC6445D0-7A29-497D-AF3A-F1941D3150A0}"/>
    <dgm:cxn modelId="{057C1F8D-47D8-430D-926A-87B13922B9AE}" srcId="{FCBC79C0-88BF-46A9-8EE3-40030BCFB112}" destId="{268CBBFE-83CF-4510-9052-A4E6E10D8AE6}" srcOrd="0" destOrd="0" parTransId="{18F87112-4EF7-41EB-A4F8-A89D676317F8}" sibTransId="{85ACFA4F-B7FF-4D26-BD91-B1D044FB4AA9}"/>
    <dgm:cxn modelId="{C6B116D0-DBF9-40BB-A4CE-44743638558C}" type="presOf" srcId="{1FB0B533-FB9A-4386-8E15-6925FFD59D78}" destId="{0A62C599-325A-4308-83DF-490D861B05E3}" srcOrd="0" destOrd="0" presId="urn:microsoft.com/office/officeart/2005/8/layout/list1"/>
    <dgm:cxn modelId="{D82ED825-FBA6-46DC-8EA4-22AFE1B65750}" type="presParOf" srcId="{0A62C599-325A-4308-83DF-490D861B05E3}" destId="{14CE4519-1CB7-43E3-83E3-AC19B8D42617}" srcOrd="0" destOrd="0" presId="urn:microsoft.com/office/officeart/2005/8/layout/list1"/>
    <dgm:cxn modelId="{B973B670-DF94-4769-926E-E0B0E65D341A}" type="presParOf" srcId="{14CE4519-1CB7-43E3-83E3-AC19B8D42617}" destId="{5AC7C25B-5C6B-4EBA-9634-793DB05C297D}" srcOrd="0" destOrd="0" presId="urn:microsoft.com/office/officeart/2005/8/layout/list1"/>
    <dgm:cxn modelId="{F3AE7F38-3922-4EEF-A06B-1014E996C143}" type="presParOf" srcId="{14CE4519-1CB7-43E3-83E3-AC19B8D42617}" destId="{4C76E425-968C-4384-A40B-6ACD56C71BC1}" srcOrd="1" destOrd="0" presId="urn:microsoft.com/office/officeart/2005/8/layout/list1"/>
    <dgm:cxn modelId="{5F654E42-710E-4151-8C21-40ECD1088DF9}" type="presParOf" srcId="{0A62C599-325A-4308-83DF-490D861B05E3}" destId="{2E4D28C9-9266-4BCE-9399-0F2A8BC94150}" srcOrd="1" destOrd="0" presId="urn:microsoft.com/office/officeart/2005/8/layout/list1"/>
    <dgm:cxn modelId="{1B397211-1A29-4B51-A3F6-3A403EB98082}" type="presParOf" srcId="{0A62C599-325A-4308-83DF-490D861B05E3}" destId="{8E3D56BF-2D00-4D71-8D33-CE28B2361CC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B0B533-FB9A-4386-8E15-6925FFD59D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C79C0-88BF-46A9-8EE3-40030BCFB112}">
      <dgm:prSet custT="1"/>
      <dgm:spPr>
        <a:solidFill>
          <a:schemeClr val="accent5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Economic Benefit Calculation</a:t>
          </a:r>
        </a:p>
      </dgm:t>
    </dgm:pt>
    <dgm:pt modelId="{AE2C2E5D-8A25-4DEE-82AC-3D9986DA1C90}" type="parTrans" cxnId="{AD9B476D-D689-4D83-81BD-B43F8C76034E}">
      <dgm:prSet/>
      <dgm:spPr/>
      <dgm:t>
        <a:bodyPr/>
        <a:lstStyle/>
        <a:p>
          <a:endParaRPr lang="en-US"/>
        </a:p>
      </dgm:t>
    </dgm:pt>
    <dgm:pt modelId="{BC6445D0-7A29-497D-AF3A-F1941D3150A0}" type="sibTrans" cxnId="{AD9B476D-D689-4D83-81BD-B43F8C76034E}">
      <dgm:prSet/>
      <dgm:spPr/>
      <dgm:t>
        <a:bodyPr/>
        <a:lstStyle/>
        <a:p>
          <a:endParaRPr lang="en-US"/>
        </a:p>
      </dgm:t>
    </dgm:pt>
    <dgm:pt modelId="{268CBBFE-83CF-4510-9052-A4E6E10D8AE6}">
      <dgm:prSet custT="1"/>
      <dgm:spPr>
        <a:noFill/>
      </dgm:spPr>
      <dgm:t>
        <a:bodyPr/>
        <a:lstStyle/>
        <a:p>
          <a:endParaRPr lang="en-US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F87112-4EF7-41EB-A4F8-A89D676317F8}" type="parTrans" cxnId="{057C1F8D-47D8-430D-926A-87B13922B9AE}">
      <dgm:prSet/>
      <dgm:spPr/>
      <dgm:t>
        <a:bodyPr/>
        <a:lstStyle/>
        <a:p>
          <a:endParaRPr lang="en-US"/>
        </a:p>
      </dgm:t>
    </dgm:pt>
    <dgm:pt modelId="{85ACFA4F-B7FF-4D26-BD91-B1D044FB4AA9}" type="sibTrans" cxnId="{057C1F8D-47D8-430D-926A-87B13922B9AE}">
      <dgm:prSet/>
      <dgm:spPr/>
      <dgm:t>
        <a:bodyPr/>
        <a:lstStyle/>
        <a:p>
          <a:endParaRPr lang="en-US"/>
        </a:p>
      </dgm:t>
    </dgm:pt>
    <dgm:pt modelId="{0A62C599-325A-4308-83DF-490D861B05E3}" type="pres">
      <dgm:prSet presAssocID="{1FB0B533-FB9A-4386-8E15-6925FFD59D78}" presName="linear" presStyleCnt="0">
        <dgm:presLayoutVars>
          <dgm:dir/>
          <dgm:animLvl val="lvl"/>
          <dgm:resizeHandles val="exact"/>
        </dgm:presLayoutVars>
      </dgm:prSet>
      <dgm:spPr/>
    </dgm:pt>
    <dgm:pt modelId="{14CE4519-1CB7-43E3-83E3-AC19B8D42617}" type="pres">
      <dgm:prSet presAssocID="{FCBC79C0-88BF-46A9-8EE3-40030BCFB112}" presName="parentLin" presStyleCnt="0"/>
      <dgm:spPr/>
    </dgm:pt>
    <dgm:pt modelId="{5AC7C25B-5C6B-4EBA-9634-793DB05C297D}" type="pres">
      <dgm:prSet presAssocID="{FCBC79C0-88BF-46A9-8EE3-40030BCFB112}" presName="parentLeftMargin" presStyleLbl="node1" presStyleIdx="0" presStyleCnt="1"/>
      <dgm:spPr/>
    </dgm:pt>
    <dgm:pt modelId="{4C76E425-968C-4384-A40B-6ACD56C71BC1}" type="pres">
      <dgm:prSet presAssocID="{FCBC79C0-88BF-46A9-8EE3-40030BCFB112}" presName="parentText" presStyleLbl="node1" presStyleIdx="0" presStyleCnt="1" custScaleX="77615" custScaleY="123550" custLinFactNeighborX="6594" custLinFactNeighborY="10929">
        <dgm:presLayoutVars>
          <dgm:chMax val="0"/>
          <dgm:bulletEnabled val="1"/>
        </dgm:presLayoutVars>
      </dgm:prSet>
      <dgm:spPr/>
    </dgm:pt>
    <dgm:pt modelId="{2E4D28C9-9266-4BCE-9399-0F2A8BC94150}" type="pres">
      <dgm:prSet presAssocID="{FCBC79C0-88BF-46A9-8EE3-40030BCFB112}" presName="negativeSpace" presStyleCnt="0"/>
      <dgm:spPr/>
    </dgm:pt>
    <dgm:pt modelId="{8E3D56BF-2D00-4D71-8D33-CE28B2361CC8}" type="pres">
      <dgm:prSet presAssocID="{FCBC79C0-88BF-46A9-8EE3-40030BCFB112}" presName="childText" presStyleLbl="conFgAcc1" presStyleIdx="0" presStyleCnt="1" custScaleY="1356056" custLinFactY="95176" custLinFactNeighborX="138" custLinFactNeighborY="100000">
        <dgm:presLayoutVars>
          <dgm:bulletEnabled val="1"/>
        </dgm:presLayoutVars>
      </dgm:prSet>
      <dgm:spPr/>
    </dgm:pt>
  </dgm:ptLst>
  <dgm:cxnLst>
    <dgm:cxn modelId="{8551C103-7E48-47FF-ABC0-5CFF6DC34501}" type="presOf" srcId="{FCBC79C0-88BF-46A9-8EE3-40030BCFB112}" destId="{5AC7C25B-5C6B-4EBA-9634-793DB05C297D}" srcOrd="0" destOrd="0" presId="urn:microsoft.com/office/officeart/2005/8/layout/list1"/>
    <dgm:cxn modelId="{7AC84E35-6341-4D94-849F-76ED2BCC3008}" type="presOf" srcId="{268CBBFE-83CF-4510-9052-A4E6E10D8AE6}" destId="{8E3D56BF-2D00-4D71-8D33-CE28B2361CC8}" srcOrd="0" destOrd="0" presId="urn:microsoft.com/office/officeart/2005/8/layout/list1"/>
    <dgm:cxn modelId="{F27EDE42-BDDC-437D-8A31-5DE7D62268C0}" type="presOf" srcId="{FCBC79C0-88BF-46A9-8EE3-40030BCFB112}" destId="{4C76E425-968C-4384-A40B-6ACD56C71BC1}" srcOrd="1" destOrd="0" presId="urn:microsoft.com/office/officeart/2005/8/layout/list1"/>
    <dgm:cxn modelId="{AD9B476D-D689-4D83-81BD-B43F8C76034E}" srcId="{1FB0B533-FB9A-4386-8E15-6925FFD59D78}" destId="{FCBC79C0-88BF-46A9-8EE3-40030BCFB112}" srcOrd="0" destOrd="0" parTransId="{AE2C2E5D-8A25-4DEE-82AC-3D9986DA1C90}" sibTransId="{BC6445D0-7A29-497D-AF3A-F1941D3150A0}"/>
    <dgm:cxn modelId="{057C1F8D-47D8-430D-926A-87B13922B9AE}" srcId="{FCBC79C0-88BF-46A9-8EE3-40030BCFB112}" destId="{268CBBFE-83CF-4510-9052-A4E6E10D8AE6}" srcOrd="0" destOrd="0" parTransId="{18F87112-4EF7-41EB-A4F8-A89D676317F8}" sibTransId="{85ACFA4F-B7FF-4D26-BD91-B1D044FB4AA9}"/>
    <dgm:cxn modelId="{C6B116D0-DBF9-40BB-A4CE-44743638558C}" type="presOf" srcId="{1FB0B533-FB9A-4386-8E15-6925FFD59D78}" destId="{0A62C599-325A-4308-83DF-490D861B05E3}" srcOrd="0" destOrd="0" presId="urn:microsoft.com/office/officeart/2005/8/layout/list1"/>
    <dgm:cxn modelId="{D82ED825-FBA6-46DC-8EA4-22AFE1B65750}" type="presParOf" srcId="{0A62C599-325A-4308-83DF-490D861B05E3}" destId="{14CE4519-1CB7-43E3-83E3-AC19B8D42617}" srcOrd="0" destOrd="0" presId="urn:microsoft.com/office/officeart/2005/8/layout/list1"/>
    <dgm:cxn modelId="{B973B670-DF94-4769-926E-E0B0E65D341A}" type="presParOf" srcId="{14CE4519-1CB7-43E3-83E3-AC19B8D42617}" destId="{5AC7C25B-5C6B-4EBA-9634-793DB05C297D}" srcOrd="0" destOrd="0" presId="urn:microsoft.com/office/officeart/2005/8/layout/list1"/>
    <dgm:cxn modelId="{F3AE7F38-3922-4EEF-A06B-1014E996C143}" type="presParOf" srcId="{14CE4519-1CB7-43E3-83E3-AC19B8D42617}" destId="{4C76E425-968C-4384-A40B-6ACD56C71BC1}" srcOrd="1" destOrd="0" presId="urn:microsoft.com/office/officeart/2005/8/layout/list1"/>
    <dgm:cxn modelId="{5F654E42-710E-4151-8C21-40ECD1088DF9}" type="presParOf" srcId="{0A62C599-325A-4308-83DF-490D861B05E3}" destId="{2E4D28C9-9266-4BCE-9399-0F2A8BC94150}" srcOrd="1" destOrd="0" presId="urn:microsoft.com/office/officeart/2005/8/layout/list1"/>
    <dgm:cxn modelId="{1B397211-1A29-4B51-A3F6-3A403EB98082}" type="presParOf" srcId="{0A62C599-325A-4308-83DF-490D861B05E3}" destId="{8E3D56BF-2D00-4D71-8D33-CE28B2361CC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B0B533-FB9A-4386-8E15-6925FFD59D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C79C0-88BF-46A9-8EE3-40030BCFB112}">
      <dgm:prSet/>
      <dgm:spPr>
        <a:solidFill>
          <a:schemeClr val="accent5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Changes in Allocation Methodology</a:t>
          </a:r>
        </a:p>
      </dgm:t>
    </dgm:pt>
    <dgm:pt modelId="{AE2C2E5D-8A25-4DEE-82AC-3D9986DA1C90}" type="parTrans" cxnId="{AD9B476D-D689-4D83-81BD-B43F8C76034E}">
      <dgm:prSet/>
      <dgm:spPr/>
      <dgm:t>
        <a:bodyPr/>
        <a:lstStyle/>
        <a:p>
          <a:endParaRPr lang="en-US"/>
        </a:p>
      </dgm:t>
    </dgm:pt>
    <dgm:pt modelId="{BC6445D0-7A29-497D-AF3A-F1941D3150A0}" type="sibTrans" cxnId="{AD9B476D-D689-4D83-81BD-B43F8C76034E}">
      <dgm:prSet/>
      <dgm:spPr/>
      <dgm:t>
        <a:bodyPr/>
        <a:lstStyle/>
        <a:p>
          <a:endParaRPr lang="en-US"/>
        </a:p>
      </dgm:t>
    </dgm:pt>
    <dgm:pt modelId="{268CBBFE-83CF-4510-9052-A4E6E10D8AE6}">
      <dgm:prSet custT="1"/>
      <dgm:spPr>
        <a:noFill/>
      </dgm:spPr>
      <dgm:t>
        <a:bodyPr/>
        <a:lstStyle/>
        <a:p>
          <a:endParaRPr lang="en-US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F87112-4EF7-41EB-A4F8-A89D676317F8}" type="parTrans" cxnId="{057C1F8D-47D8-430D-926A-87B13922B9AE}">
      <dgm:prSet/>
      <dgm:spPr/>
      <dgm:t>
        <a:bodyPr/>
        <a:lstStyle/>
        <a:p>
          <a:endParaRPr lang="en-US"/>
        </a:p>
      </dgm:t>
    </dgm:pt>
    <dgm:pt modelId="{85ACFA4F-B7FF-4D26-BD91-B1D044FB4AA9}" type="sibTrans" cxnId="{057C1F8D-47D8-430D-926A-87B13922B9AE}">
      <dgm:prSet/>
      <dgm:spPr/>
      <dgm:t>
        <a:bodyPr/>
        <a:lstStyle/>
        <a:p>
          <a:endParaRPr lang="en-US"/>
        </a:p>
      </dgm:t>
    </dgm:pt>
    <dgm:pt modelId="{0A62C599-325A-4308-83DF-490D861B05E3}" type="pres">
      <dgm:prSet presAssocID="{1FB0B533-FB9A-4386-8E15-6925FFD59D78}" presName="linear" presStyleCnt="0">
        <dgm:presLayoutVars>
          <dgm:dir/>
          <dgm:animLvl val="lvl"/>
          <dgm:resizeHandles val="exact"/>
        </dgm:presLayoutVars>
      </dgm:prSet>
      <dgm:spPr/>
    </dgm:pt>
    <dgm:pt modelId="{14CE4519-1CB7-43E3-83E3-AC19B8D42617}" type="pres">
      <dgm:prSet presAssocID="{FCBC79C0-88BF-46A9-8EE3-40030BCFB112}" presName="parentLin" presStyleCnt="0"/>
      <dgm:spPr/>
    </dgm:pt>
    <dgm:pt modelId="{5AC7C25B-5C6B-4EBA-9634-793DB05C297D}" type="pres">
      <dgm:prSet presAssocID="{FCBC79C0-88BF-46A9-8EE3-40030BCFB112}" presName="parentLeftMargin" presStyleLbl="node1" presStyleIdx="0" presStyleCnt="1"/>
      <dgm:spPr/>
    </dgm:pt>
    <dgm:pt modelId="{4C76E425-968C-4384-A40B-6ACD56C71BC1}" type="pres">
      <dgm:prSet presAssocID="{FCBC79C0-88BF-46A9-8EE3-40030BCFB112}" presName="parentText" presStyleLbl="node1" presStyleIdx="0" presStyleCnt="1" custScaleY="81070">
        <dgm:presLayoutVars>
          <dgm:chMax val="0"/>
          <dgm:bulletEnabled val="1"/>
        </dgm:presLayoutVars>
      </dgm:prSet>
      <dgm:spPr/>
    </dgm:pt>
    <dgm:pt modelId="{2E4D28C9-9266-4BCE-9399-0F2A8BC94150}" type="pres">
      <dgm:prSet presAssocID="{FCBC79C0-88BF-46A9-8EE3-40030BCFB112}" presName="negativeSpace" presStyleCnt="0"/>
      <dgm:spPr/>
    </dgm:pt>
    <dgm:pt modelId="{8E3D56BF-2D00-4D71-8D33-CE28B2361CC8}" type="pres">
      <dgm:prSet presAssocID="{FCBC79C0-88BF-46A9-8EE3-40030BCFB112}" presName="childText" presStyleLbl="conFgAcc1" presStyleIdx="0" presStyleCnt="1" custScaleY="856845" custLinFactY="95176" custLinFactNeighborX="138" custLinFactNeighborY="100000">
        <dgm:presLayoutVars>
          <dgm:bulletEnabled val="1"/>
        </dgm:presLayoutVars>
      </dgm:prSet>
      <dgm:spPr/>
    </dgm:pt>
  </dgm:ptLst>
  <dgm:cxnLst>
    <dgm:cxn modelId="{8551C103-7E48-47FF-ABC0-5CFF6DC34501}" type="presOf" srcId="{FCBC79C0-88BF-46A9-8EE3-40030BCFB112}" destId="{5AC7C25B-5C6B-4EBA-9634-793DB05C297D}" srcOrd="0" destOrd="0" presId="urn:microsoft.com/office/officeart/2005/8/layout/list1"/>
    <dgm:cxn modelId="{7AC84E35-6341-4D94-849F-76ED2BCC3008}" type="presOf" srcId="{268CBBFE-83CF-4510-9052-A4E6E10D8AE6}" destId="{8E3D56BF-2D00-4D71-8D33-CE28B2361CC8}" srcOrd="0" destOrd="0" presId="urn:microsoft.com/office/officeart/2005/8/layout/list1"/>
    <dgm:cxn modelId="{F27EDE42-BDDC-437D-8A31-5DE7D62268C0}" type="presOf" srcId="{FCBC79C0-88BF-46A9-8EE3-40030BCFB112}" destId="{4C76E425-968C-4384-A40B-6ACD56C71BC1}" srcOrd="1" destOrd="0" presId="urn:microsoft.com/office/officeart/2005/8/layout/list1"/>
    <dgm:cxn modelId="{AD9B476D-D689-4D83-81BD-B43F8C76034E}" srcId="{1FB0B533-FB9A-4386-8E15-6925FFD59D78}" destId="{FCBC79C0-88BF-46A9-8EE3-40030BCFB112}" srcOrd="0" destOrd="0" parTransId="{AE2C2E5D-8A25-4DEE-82AC-3D9986DA1C90}" sibTransId="{BC6445D0-7A29-497D-AF3A-F1941D3150A0}"/>
    <dgm:cxn modelId="{057C1F8D-47D8-430D-926A-87B13922B9AE}" srcId="{FCBC79C0-88BF-46A9-8EE3-40030BCFB112}" destId="{268CBBFE-83CF-4510-9052-A4E6E10D8AE6}" srcOrd="0" destOrd="0" parTransId="{18F87112-4EF7-41EB-A4F8-A89D676317F8}" sibTransId="{85ACFA4F-B7FF-4D26-BD91-B1D044FB4AA9}"/>
    <dgm:cxn modelId="{C6B116D0-DBF9-40BB-A4CE-44743638558C}" type="presOf" srcId="{1FB0B533-FB9A-4386-8E15-6925FFD59D78}" destId="{0A62C599-325A-4308-83DF-490D861B05E3}" srcOrd="0" destOrd="0" presId="urn:microsoft.com/office/officeart/2005/8/layout/list1"/>
    <dgm:cxn modelId="{D82ED825-FBA6-46DC-8EA4-22AFE1B65750}" type="presParOf" srcId="{0A62C599-325A-4308-83DF-490D861B05E3}" destId="{14CE4519-1CB7-43E3-83E3-AC19B8D42617}" srcOrd="0" destOrd="0" presId="urn:microsoft.com/office/officeart/2005/8/layout/list1"/>
    <dgm:cxn modelId="{B973B670-DF94-4769-926E-E0B0E65D341A}" type="presParOf" srcId="{14CE4519-1CB7-43E3-83E3-AC19B8D42617}" destId="{5AC7C25B-5C6B-4EBA-9634-793DB05C297D}" srcOrd="0" destOrd="0" presId="urn:microsoft.com/office/officeart/2005/8/layout/list1"/>
    <dgm:cxn modelId="{F3AE7F38-3922-4EEF-A06B-1014E996C143}" type="presParOf" srcId="{14CE4519-1CB7-43E3-83E3-AC19B8D42617}" destId="{4C76E425-968C-4384-A40B-6ACD56C71BC1}" srcOrd="1" destOrd="0" presId="urn:microsoft.com/office/officeart/2005/8/layout/list1"/>
    <dgm:cxn modelId="{5F654E42-710E-4151-8C21-40ECD1088DF9}" type="presParOf" srcId="{0A62C599-325A-4308-83DF-490D861B05E3}" destId="{2E4D28C9-9266-4BCE-9399-0F2A8BC94150}" srcOrd="1" destOrd="0" presId="urn:microsoft.com/office/officeart/2005/8/layout/list1"/>
    <dgm:cxn modelId="{1B397211-1A29-4B51-A3F6-3A403EB98082}" type="presParOf" srcId="{0A62C599-325A-4308-83DF-490D861B05E3}" destId="{8E3D56BF-2D00-4D71-8D33-CE28B2361CC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18560F-38B0-4766-9EDB-431EB50EA36A}" type="doc">
      <dgm:prSet loTypeId="urn:microsoft.com/office/officeart/2005/8/layout/chevron2" loCatId="process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F05568A3-0F7D-407B-A2EE-60E54EF4A283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Step 1.</a:t>
          </a:r>
        </a:p>
      </dgm:t>
    </dgm:pt>
    <dgm:pt modelId="{79D5E2A4-6446-4532-944D-3DDB6E9106E7}" type="parTrans" cxnId="{79CF7740-9BEC-4119-BAA3-0767AC2867B8}">
      <dgm:prSet/>
      <dgm:spPr/>
      <dgm:t>
        <a:bodyPr/>
        <a:lstStyle/>
        <a:p>
          <a:endParaRPr lang="en-US"/>
        </a:p>
      </dgm:t>
    </dgm:pt>
    <dgm:pt modelId="{7E95E866-BC5F-456D-AE35-38C667AA820B}" type="sibTrans" cxnId="{79CF7740-9BEC-4119-BAA3-0767AC2867B8}">
      <dgm:prSet/>
      <dgm:spPr/>
      <dgm:t>
        <a:bodyPr/>
        <a:lstStyle/>
        <a:p>
          <a:endParaRPr lang="en-US"/>
        </a:p>
      </dgm:t>
    </dgm:pt>
    <dgm:pt modelId="{13D556B2-B55E-4574-BB89-84CDABD4A728}">
      <dgm:prSet/>
      <dgm:spPr/>
      <dgm:t>
        <a:bodyPr/>
        <a:lstStyle/>
        <a:p>
          <a:pPr algn="just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Determine which measures are responsible for each NEB</a:t>
          </a:r>
        </a:p>
      </dgm:t>
    </dgm:pt>
    <dgm:pt modelId="{8E20ADD3-9150-4F17-A6AD-CFB28CBA2024}" type="parTrans" cxnId="{7BA721FD-CB15-4106-860D-9808E5834828}">
      <dgm:prSet/>
      <dgm:spPr/>
      <dgm:t>
        <a:bodyPr/>
        <a:lstStyle/>
        <a:p>
          <a:endParaRPr lang="en-US"/>
        </a:p>
      </dgm:t>
    </dgm:pt>
    <dgm:pt modelId="{BAC06611-1DB9-41D0-B5F8-1AA0DD845ED3}" type="sibTrans" cxnId="{7BA721FD-CB15-4106-860D-9808E5834828}">
      <dgm:prSet/>
      <dgm:spPr/>
      <dgm:t>
        <a:bodyPr/>
        <a:lstStyle/>
        <a:p>
          <a:endParaRPr lang="en-US"/>
        </a:p>
      </dgm:t>
    </dgm:pt>
    <dgm:pt modelId="{0F633ABE-8ACA-4318-989C-8864F45F313A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Step 2.</a:t>
          </a:r>
        </a:p>
      </dgm:t>
    </dgm:pt>
    <dgm:pt modelId="{17390A52-3F85-4646-B21A-B1CF660B111A}" type="parTrans" cxnId="{BD54A43E-0615-4FA8-BF71-A54220EB6CFC}">
      <dgm:prSet/>
      <dgm:spPr/>
      <dgm:t>
        <a:bodyPr/>
        <a:lstStyle/>
        <a:p>
          <a:endParaRPr lang="en-US"/>
        </a:p>
      </dgm:t>
    </dgm:pt>
    <dgm:pt modelId="{B4A464C0-01BF-4B2E-B34F-06E383D8764A}" type="sibTrans" cxnId="{BD54A43E-0615-4FA8-BF71-A54220EB6CFC}">
      <dgm:prSet/>
      <dgm:spPr/>
      <dgm:t>
        <a:bodyPr/>
        <a:lstStyle/>
        <a:p>
          <a:endParaRPr lang="en-US"/>
        </a:p>
      </dgm:t>
    </dgm:pt>
    <dgm:pt modelId="{82CF87CA-FD89-4BC1-A4EA-3E38744DDC5A}">
      <dgm:prSet/>
      <dgm:spPr/>
      <dgm:t>
        <a:bodyPr/>
        <a:lstStyle/>
        <a:p>
          <a:pPr algn="l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Determine the percent of the NEB to allocate to each measure</a:t>
          </a:r>
        </a:p>
      </dgm:t>
    </dgm:pt>
    <dgm:pt modelId="{B54EE013-1346-40EA-89F6-2D1C32BD8479}" type="parTrans" cxnId="{0FF6E65B-378E-4696-83D3-1FAAFD474AE7}">
      <dgm:prSet/>
      <dgm:spPr/>
      <dgm:t>
        <a:bodyPr/>
        <a:lstStyle/>
        <a:p>
          <a:endParaRPr lang="en-US"/>
        </a:p>
      </dgm:t>
    </dgm:pt>
    <dgm:pt modelId="{8F8CDD2F-4557-4A5B-BEAE-8836C679F3BF}" type="sibTrans" cxnId="{0FF6E65B-378E-4696-83D3-1FAAFD474AE7}">
      <dgm:prSet/>
      <dgm:spPr/>
      <dgm:t>
        <a:bodyPr/>
        <a:lstStyle/>
        <a:p>
          <a:endParaRPr lang="en-US"/>
        </a:p>
      </dgm:t>
    </dgm:pt>
    <dgm:pt modelId="{65EB3440-49AE-4FEF-8844-3CD3A182B54E}">
      <dgm:prSet/>
      <dgm:spPr/>
      <dgm:t>
        <a:bodyPr/>
        <a:lstStyle/>
        <a:p>
          <a:pPr algn="l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NEB values are allocated to measures in proportion to the % of costs that the measures represent out of all responsible measures for the particular NEB</a:t>
          </a:r>
        </a:p>
      </dgm:t>
    </dgm:pt>
    <dgm:pt modelId="{1BE655CC-FE35-4590-A04F-6D1A64B761DE}" type="parTrans" cxnId="{3FB05CB0-DF2F-4671-AC73-AF13B0664F1C}">
      <dgm:prSet/>
      <dgm:spPr/>
      <dgm:t>
        <a:bodyPr/>
        <a:lstStyle/>
        <a:p>
          <a:endParaRPr lang="en-US"/>
        </a:p>
      </dgm:t>
    </dgm:pt>
    <dgm:pt modelId="{2443FE5E-7C66-4292-A77D-922CE8F59CC9}" type="sibTrans" cxnId="{3FB05CB0-DF2F-4671-AC73-AF13B0664F1C}">
      <dgm:prSet/>
      <dgm:spPr/>
      <dgm:t>
        <a:bodyPr/>
        <a:lstStyle/>
        <a:p>
          <a:endParaRPr lang="en-US"/>
        </a:p>
      </dgm:t>
    </dgm:pt>
    <dgm:pt modelId="{72420FCC-43F1-4EAE-8980-D3EE64BCE0F1}" type="pres">
      <dgm:prSet presAssocID="{2F18560F-38B0-4766-9EDB-431EB50EA36A}" presName="linearFlow" presStyleCnt="0">
        <dgm:presLayoutVars>
          <dgm:dir/>
          <dgm:animLvl val="lvl"/>
          <dgm:resizeHandles val="exact"/>
        </dgm:presLayoutVars>
      </dgm:prSet>
      <dgm:spPr/>
    </dgm:pt>
    <dgm:pt modelId="{DEA9F2C6-129B-44B4-86D7-BDC59248E5B1}" type="pres">
      <dgm:prSet presAssocID="{F05568A3-0F7D-407B-A2EE-60E54EF4A283}" presName="composite" presStyleCnt="0"/>
      <dgm:spPr/>
    </dgm:pt>
    <dgm:pt modelId="{542F9C2A-AB75-4CC3-AD9B-903A0FB384D7}" type="pres">
      <dgm:prSet presAssocID="{F05568A3-0F7D-407B-A2EE-60E54EF4A283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F99B4B3C-0861-45D8-8DCE-0F17B4679746}" type="pres">
      <dgm:prSet presAssocID="{F05568A3-0F7D-407B-A2EE-60E54EF4A283}" presName="descendantText" presStyleLbl="alignAcc1" presStyleIdx="0" presStyleCnt="2">
        <dgm:presLayoutVars>
          <dgm:bulletEnabled val="1"/>
        </dgm:presLayoutVars>
      </dgm:prSet>
      <dgm:spPr/>
    </dgm:pt>
    <dgm:pt modelId="{713DDBE2-A281-40E8-9DBB-079879BCE83D}" type="pres">
      <dgm:prSet presAssocID="{7E95E866-BC5F-456D-AE35-38C667AA820B}" presName="sp" presStyleCnt="0"/>
      <dgm:spPr/>
    </dgm:pt>
    <dgm:pt modelId="{B65AB605-032A-4A67-8261-1FDB59351876}" type="pres">
      <dgm:prSet presAssocID="{0F633ABE-8ACA-4318-989C-8864F45F313A}" presName="composite" presStyleCnt="0"/>
      <dgm:spPr/>
    </dgm:pt>
    <dgm:pt modelId="{9196FCFB-D31E-47DF-B0FB-F5EC18BF9C1F}" type="pres">
      <dgm:prSet presAssocID="{0F633ABE-8ACA-4318-989C-8864F45F313A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2BE10784-8D13-4BF9-955D-4349249ED56E}" type="pres">
      <dgm:prSet presAssocID="{0F633ABE-8ACA-4318-989C-8864F45F313A}" presName="descendantText" presStyleLbl="alignAcc1" presStyleIdx="1" presStyleCnt="2" custScaleY="141051">
        <dgm:presLayoutVars>
          <dgm:bulletEnabled val="1"/>
        </dgm:presLayoutVars>
      </dgm:prSet>
      <dgm:spPr/>
    </dgm:pt>
  </dgm:ptLst>
  <dgm:cxnLst>
    <dgm:cxn modelId="{AA463C13-3A10-4F63-96A3-8852B6EA0DF0}" type="presOf" srcId="{2F18560F-38B0-4766-9EDB-431EB50EA36A}" destId="{72420FCC-43F1-4EAE-8980-D3EE64BCE0F1}" srcOrd="0" destOrd="0" presId="urn:microsoft.com/office/officeart/2005/8/layout/chevron2"/>
    <dgm:cxn modelId="{A9394516-2D17-4207-B947-2F4D9D0EA1AB}" type="presOf" srcId="{65EB3440-49AE-4FEF-8844-3CD3A182B54E}" destId="{2BE10784-8D13-4BF9-955D-4349249ED56E}" srcOrd="0" destOrd="1" presId="urn:microsoft.com/office/officeart/2005/8/layout/chevron2"/>
    <dgm:cxn modelId="{C3CE341E-2232-4039-8FA7-D228AE98E5A8}" type="presOf" srcId="{13D556B2-B55E-4574-BB89-84CDABD4A728}" destId="{F99B4B3C-0861-45D8-8DCE-0F17B4679746}" srcOrd="0" destOrd="0" presId="urn:microsoft.com/office/officeart/2005/8/layout/chevron2"/>
    <dgm:cxn modelId="{BA2BD830-5A7F-4335-B00A-B0204FD1FCAB}" type="presOf" srcId="{F05568A3-0F7D-407B-A2EE-60E54EF4A283}" destId="{542F9C2A-AB75-4CC3-AD9B-903A0FB384D7}" srcOrd="0" destOrd="0" presId="urn:microsoft.com/office/officeart/2005/8/layout/chevron2"/>
    <dgm:cxn modelId="{0607123D-C20E-429B-9784-2A40BB30D38B}" type="presOf" srcId="{82CF87CA-FD89-4BC1-A4EA-3E38744DDC5A}" destId="{2BE10784-8D13-4BF9-955D-4349249ED56E}" srcOrd="0" destOrd="0" presId="urn:microsoft.com/office/officeart/2005/8/layout/chevron2"/>
    <dgm:cxn modelId="{BD54A43E-0615-4FA8-BF71-A54220EB6CFC}" srcId="{2F18560F-38B0-4766-9EDB-431EB50EA36A}" destId="{0F633ABE-8ACA-4318-989C-8864F45F313A}" srcOrd="1" destOrd="0" parTransId="{17390A52-3F85-4646-B21A-B1CF660B111A}" sibTransId="{B4A464C0-01BF-4B2E-B34F-06E383D8764A}"/>
    <dgm:cxn modelId="{79CF7740-9BEC-4119-BAA3-0767AC2867B8}" srcId="{2F18560F-38B0-4766-9EDB-431EB50EA36A}" destId="{F05568A3-0F7D-407B-A2EE-60E54EF4A283}" srcOrd="0" destOrd="0" parTransId="{79D5E2A4-6446-4532-944D-3DDB6E9106E7}" sibTransId="{7E95E866-BC5F-456D-AE35-38C667AA820B}"/>
    <dgm:cxn modelId="{0FF6E65B-378E-4696-83D3-1FAAFD474AE7}" srcId="{0F633ABE-8ACA-4318-989C-8864F45F313A}" destId="{82CF87CA-FD89-4BC1-A4EA-3E38744DDC5A}" srcOrd="0" destOrd="0" parTransId="{B54EE013-1346-40EA-89F6-2D1C32BD8479}" sibTransId="{8F8CDD2F-4557-4A5B-BEAE-8836C679F3BF}"/>
    <dgm:cxn modelId="{D28BFA58-013F-46D9-9394-165787B2D3F3}" type="presOf" srcId="{0F633ABE-8ACA-4318-989C-8864F45F313A}" destId="{9196FCFB-D31E-47DF-B0FB-F5EC18BF9C1F}" srcOrd="0" destOrd="0" presId="urn:microsoft.com/office/officeart/2005/8/layout/chevron2"/>
    <dgm:cxn modelId="{3FB05CB0-DF2F-4671-AC73-AF13B0664F1C}" srcId="{82CF87CA-FD89-4BC1-A4EA-3E38744DDC5A}" destId="{65EB3440-49AE-4FEF-8844-3CD3A182B54E}" srcOrd="0" destOrd="0" parTransId="{1BE655CC-FE35-4590-A04F-6D1A64B761DE}" sibTransId="{2443FE5E-7C66-4292-A77D-922CE8F59CC9}"/>
    <dgm:cxn modelId="{7BA721FD-CB15-4106-860D-9808E5834828}" srcId="{F05568A3-0F7D-407B-A2EE-60E54EF4A283}" destId="{13D556B2-B55E-4574-BB89-84CDABD4A728}" srcOrd="0" destOrd="0" parTransId="{8E20ADD3-9150-4F17-A6AD-CFB28CBA2024}" sibTransId="{BAC06611-1DB9-41D0-B5F8-1AA0DD845ED3}"/>
    <dgm:cxn modelId="{154D2B28-1B1A-4AC9-B5C6-B1EDAA18450E}" type="presParOf" srcId="{72420FCC-43F1-4EAE-8980-D3EE64BCE0F1}" destId="{DEA9F2C6-129B-44B4-86D7-BDC59248E5B1}" srcOrd="0" destOrd="0" presId="urn:microsoft.com/office/officeart/2005/8/layout/chevron2"/>
    <dgm:cxn modelId="{47BB044F-3E7C-4347-8380-EEB36C6036FF}" type="presParOf" srcId="{DEA9F2C6-129B-44B4-86D7-BDC59248E5B1}" destId="{542F9C2A-AB75-4CC3-AD9B-903A0FB384D7}" srcOrd="0" destOrd="0" presId="urn:microsoft.com/office/officeart/2005/8/layout/chevron2"/>
    <dgm:cxn modelId="{CA104348-5F03-4FCC-841D-6705AE19CDA7}" type="presParOf" srcId="{DEA9F2C6-129B-44B4-86D7-BDC59248E5B1}" destId="{F99B4B3C-0861-45D8-8DCE-0F17B4679746}" srcOrd="1" destOrd="0" presId="urn:microsoft.com/office/officeart/2005/8/layout/chevron2"/>
    <dgm:cxn modelId="{53AF7804-35FF-4666-91B5-A15D66D9F967}" type="presParOf" srcId="{72420FCC-43F1-4EAE-8980-D3EE64BCE0F1}" destId="{713DDBE2-A281-40E8-9DBB-079879BCE83D}" srcOrd="1" destOrd="0" presId="urn:microsoft.com/office/officeart/2005/8/layout/chevron2"/>
    <dgm:cxn modelId="{2216FD85-D2E0-427F-A118-7A3D34166511}" type="presParOf" srcId="{72420FCC-43F1-4EAE-8980-D3EE64BCE0F1}" destId="{B65AB605-032A-4A67-8261-1FDB59351876}" srcOrd="2" destOrd="0" presId="urn:microsoft.com/office/officeart/2005/8/layout/chevron2"/>
    <dgm:cxn modelId="{69286C93-C6C6-4B4A-BBDC-02843E031ADE}" type="presParOf" srcId="{B65AB605-032A-4A67-8261-1FDB59351876}" destId="{9196FCFB-D31E-47DF-B0FB-F5EC18BF9C1F}" srcOrd="0" destOrd="0" presId="urn:microsoft.com/office/officeart/2005/8/layout/chevron2"/>
    <dgm:cxn modelId="{BA95AB84-8901-4060-99DB-540C6BF43E34}" type="presParOf" srcId="{B65AB605-032A-4A67-8261-1FDB59351876}" destId="{2BE10784-8D13-4BF9-955D-4349249ED56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E9B892-F597-40CD-9CD4-2500BE046EB7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372DFC-4C2F-4E60-A4DC-1FDA98CB82B9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Utility Inputs</a:t>
          </a:r>
        </a:p>
      </dgm:t>
    </dgm:pt>
    <dgm:pt modelId="{B960915C-FEA7-47A4-99D2-C138CE234F93}" type="parTrans" cxnId="{49D9F0D4-A4A3-45C9-91B4-789850FCA4CA}">
      <dgm:prSet/>
      <dgm:spPr/>
      <dgm:t>
        <a:bodyPr/>
        <a:lstStyle/>
        <a:p>
          <a:endParaRPr lang="en-US"/>
        </a:p>
      </dgm:t>
    </dgm:pt>
    <dgm:pt modelId="{53A5120C-6AB5-4FB8-805D-2C08A0CCF95E}" type="sibTrans" cxnId="{49D9F0D4-A4A3-45C9-91B4-789850FCA4CA}">
      <dgm:prSet/>
      <dgm:spPr/>
      <dgm:t>
        <a:bodyPr/>
        <a:lstStyle/>
        <a:p>
          <a:endParaRPr lang="en-US"/>
        </a:p>
      </dgm:t>
    </dgm:pt>
    <dgm:pt modelId="{9F8ADB2D-3E0B-41CB-8E86-02D4E5706D13}">
      <dgm:prSet phldrT="[Text]"/>
      <dgm:spPr/>
      <dgm:t>
        <a:bodyPr/>
        <a:lstStyle/>
        <a:p>
          <a:r>
            <a:rPr lang="en-US" dirty="0"/>
            <a:t>Measure Inputs</a:t>
          </a:r>
        </a:p>
      </dgm:t>
    </dgm:pt>
    <dgm:pt modelId="{AF3E9E1F-8362-4E3B-A81E-1030C89557E8}" type="parTrans" cxnId="{444AEA71-7820-4868-934B-8323CA3BD2DB}">
      <dgm:prSet/>
      <dgm:spPr/>
      <dgm:t>
        <a:bodyPr/>
        <a:lstStyle/>
        <a:p>
          <a:endParaRPr lang="en-US"/>
        </a:p>
      </dgm:t>
    </dgm:pt>
    <dgm:pt modelId="{9FAF3C7E-79C4-4B32-981B-53C5AE935301}" type="sibTrans" cxnId="{444AEA71-7820-4868-934B-8323CA3BD2DB}">
      <dgm:prSet/>
      <dgm:spPr/>
      <dgm:t>
        <a:bodyPr/>
        <a:lstStyle/>
        <a:p>
          <a:endParaRPr lang="en-US"/>
        </a:p>
      </dgm:t>
    </dgm:pt>
    <dgm:pt modelId="{E87C7EF3-3A36-4E28-B9E6-F9E73B78E605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Literature Inputs</a:t>
          </a:r>
          <a:endParaRPr lang="en-US" dirty="0"/>
        </a:p>
      </dgm:t>
    </dgm:pt>
    <dgm:pt modelId="{E540966D-0023-4511-93CF-306986353D22}" type="parTrans" cxnId="{6C076DC3-0377-4090-9BD9-3CC980309FEC}">
      <dgm:prSet/>
      <dgm:spPr/>
      <dgm:t>
        <a:bodyPr/>
        <a:lstStyle/>
        <a:p>
          <a:endParaRPr lang="en-US"/>
        </a:p>
      </dgm:t>
    </dgm:pt>
    <dgm:pt modelId="{848CF763-480F-4B48-861C-1735E2B4C047}" type="sibTrans" cxnId="{6C076DC3-0377-4090-9BD9-3CC980309FEC}">
      <dgm:prSet/>
      <dgm:spPr/>
      <dgm:t>
        <a:bodyPr/>
        <a:lstStyle/>
        <a:p>
          <a:endParaRPr lang="en-US"/>
        </a:p>
      </dgm:t>
    </dgm:pt>
    <dgm:pt modelId="{8E44831D-21F9-4E94-AAC2-F2B359ABE8B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96F2E99-770C-422E-ADBE-EAC42E8A6625}" type="sibTrans" cxnId="{60CD03C0-6494-4538-843A-18CE94890236}">
      <dgm:prSet/>
      <dgm:spPr/>
      <dgm:t>
        <a:bodyPr/>
        <a:lstStyle/>
        <a:p>
          <a:endParaRPr lang="en-US"/>
        </a:p>
      </dgm:t>
    </dgm:pt>
    <dgm:pt modelId="{BDE3DCC6-7EB7-4BBF-B54F-45D777D926FE}" type="parTrans" cxnId="{60CD03C0-6494-4538-843A-18CE94890236}">
      <dgm:prSet/>
      <dgm:spPr/>
      <dgm:t>
        <a:bodyPr/>
        <a:lstStyle/>
        <a:p>
          <a:endParaRPr lang="en-US"/>
        </a:p>
      </dgm:t>
    </dgm:pt>
    <dgm:pt modelId="{6D1B6B1B-DD6C-4832-8A52-CC0838937C49}" type="pres">
      <dgm:prSet presAssocID="{29E9B892-F597-40CD-9CD4-2500BE046EB7}" presName="Name0" presStyleCnt="0">
        <dgm:presLayoutVars>
          <dgm:chMax val="4"/>
          <dgm:resizeHandles val="exact"/>
        </dgm:presLayoutVars>
      </dgm:prSet>
      <dgm:spPr/>
    </dgm:pt>
    <dgm:pt modelId="{3AC29C21-725B-4F16-9B5F-E3A82DE5E102}" type="pres">
      <dgm:prSet presAssocID="{29E9B892-F597-40CD-9CD4-2500BE046EB7}" presName="ellipse" presStyleLbl="trBgShp" presStyleIdx="0" presStyleCnt="1"/>
      <dgm:spPr/>
    </dgm:pt>
    <dgm:pt modelId="{E0D4FEB0-1E1E-47A6-BA55-7679D6240D74}" type="pres">
      <dgm:prSet presAssocID="{29E9B892-F597-40CD-9CD4-2500BE046EB7}" presName="arrow1" presStyleLbl="fgShp" presStyleIdx="0" presStyleCnt="1"/>
      <dgm:spPr/>
    </dgm:pt>
    <dgm:pt modelId="{E9107A92-2060-45B8-99FA-99E941EBFAF9}" type="pres">
      <dgm:prSet presAssocID="{29E9B892-F597-40CD-9CD4-2500BE046EB7}" presName="rectangle" presStyleLbl="revTx" presStyleIdx="0" presStyleCnt="1">
        <dgm:presLayoutVars>
          <dgm:bulletEnabled val="1"/>
        </dgm:presLayoutVars>
      </dgm:prSet>
      <dgm:spPr/>
    </dgm:pt>
    <dgm:pt modelId="{5F5AFE70-AACE-4BDA-ACAA-DD0763DE3216}" type="pres">
      <dgm:prSet presAssocID="{9F8ADB2D-3E0B-41CB-8E86-02D4E5706D13}" presName="item1" presStyleLbl="node1" presStyleIdx="0" presStyleCnt="3">
        <dgm:presLayoutVars>
          <dgm:bulletEnabled val="1"/>
        </dgm:presLayoutVars>
      </dgm:prSet>
      <dgm:spPr/>
    </dgm:pt>
    <dgm:pt modelId="{C36E1FDA-01AD-4D9C-8793-80A5C269B353}" type="pres">
      <dgm:prSet presAssocID="{E87C7EF3-3A36-4E28-B9E6-F9E73B78E605}" presName="item2" presStyleLbl="node1" presStyleIdx="1" presStyleCnt="3">
        <dgm:presLayoutVars>
          <dgm:bulletEnabled val="1"/>
        </dgm:presLayoutVars>
      </dgm:prSet>
      <dgm:spPr/>
    </dgm:pt>
    <dgm:pt modelId="{88CA6127-BACB-4F42-BFD8-EEBA0537A5E8}" type="pres">
      <dgm:prSet presAssocID="{8E44831D-21F9-4E94-AAC2-F2B359ABE8BE}" presName="item3" presStyleLbl="node1" presStyleIdx="2" presStyleCnt="3">
        <dgm:presLayoutVars>
          <dgm:bulletEnabled val="1"/>
        </dgm:presLayoutVars>
      </dgm:prSet>
      <dgm:spPr/>
    </dgm:pt>
    <dgm:pt modelId="{5EDAE650-68B9-4416-8923-E837179C5B58}" type="pres">
      <dgm:prSet presAssocID="{29E9B892-F597-40CD-9CD4-2500BE046EB7}" presName="funnel" presStyleLbl="trAlignAcc1" presStyleIdx="0" presStyleCnt="1" custLinFactNeighborX="-937" custLinFactNeighborY="-446"/>
      <dgm:spPr/>
    </dgm:pt>
  </dgm:ptLst>
  <dgm:cxnLst>
    <dgm:cxn modelId="{CFFF8663-E71A-423B-8349-601B9498888A}" type="presOf" srcId="{29E9B892-F597-40CD-9CD4-2500BE046EB7}" destId="{6D1B6B1B-DD6C-4832-8A52-CC0838937C49}" srcOrd="0" destOrd="0" presId="urn:microsoft.com/office/officeart/2005/8/layout/funnel1"/>
    <dgm:cxn modelId="{85BA2F6E-F685-4FD3-A4D8-18DF19582157}" type="presOf" srcId="{9F8ADB2D-3E0B-41CB-8E86-02D4E5706D13}" destId="{C36E1FDA-01AD-4D9C-8793-80A5C269B353}" srcOrd="0" destOrd="0" presId="urn:microsoft.com/office/officeart/2005/8/layout/funnel1"/>
    <dgm:cxn modelId="{444AEA71-7820-4868-934B-8323CA3BD2DB}" srcId="{29E9B892-F597-40CD-9CD4-2500BE046EB7}" destId="{9F8ADB2D-3E0B-41CB-8E86-02D4E5706D13}" srcOrd="1" destOrd="0" parTransId="{AF3E9E1F-8362-4E3B-A81E-1030C89557E8}" sibTransId="{9FAF3C7E-79C4-4B32-981B-53C5AE935301}"/>
    <dgm:cxn modelId="{81DD6589-4B64-4766-934E-14CB73A78452}" type="presOf" srcId="{E87C7EF3-3A36-4E28-B9E6-F9E73B78E605}" destId="{5F5AFE70-AACE-4BDA-ACAA-DD0763DE3216}" srcOrd="0" destOrd="0" presId="urn:microsoft.com/office/officeart/2005/8/layout/funnel1"/>
    <dgm:cxn modelId="{60CD03C0-6494-4538-843A-18CE94890236}" srcId="{29E9B892-F597-40CD-9CD4-2500BE046EB7}" destId="{8E44831D-21F9-4E94-AAC2-F2B359ABE8BE}" srcOrd="3" destOrd="0" parTransId="{BDE3DCC6-7EB7-4BBF-B54F-45D777D926FE}" sibTransId="{496F2E99-770C-422E-ADBE-EAC42E8A6625}"/>
    <dgm:cxn modelId="{6C076DC3-0377-4090-9BD9-3CC980309FEC}" srcId="{29E9B892-F597-40CD-9CD4-2500BE046EB7}" destId="{E87C7EF3-3A36-4E28-B9E6-F9E73B78E605}" srcOrd="2" destOrd="0" parTransId="{E540966D-0023-4511-93CF-306986353D22}" sibTransId="{848CF763-480F-4B48-861C-1735E2B4C047}"/>
    <dgm:cxn modelId="{19A738D0-C3EC-4FF6-A54F-20C5CE603888}" type="presOf" srcId="{8E44831D-21F9-4E94-AAC2-F2B359ABE8BE}" destId="{E9107A92-2060-45B8-99FA-99E941EBFAF9}" srcOrd="0" destOrd="0" presId="urn:microsoft.com/office/officeart/2005/8/layout/funnel1"/>
    <dgm:cxn modelId="{49D9F0D4-A4A3-45C9-91B4-789850FCA4CA}" srcId="{29E9B892-F597-40CD-9CD4-2500BE046EB7}" destId="{E6372DFC-4C2F-4E60-A4DC-1FDA98CB82B9}" srcOrd="0" destOrd="0" parTransId="{B960915C-FEA7-47A4-99D2-C138CE234F93}" sibTransId="{53A5120C-6AB5-4FB8-805D-2C08A0CCF95E}"/>
    <dgm:cxn modelId="{70E527EF-1A43-4B86-88DD-1E3A91A8ADDB}" type="presOf" srcId="{E6372DFC-4C2F-4E60-A4DC-1FDA98CB82B9}" destId="{88CA6127-BACB-4F42-BFD8-EEBA0537A5E8}" srcOrd="0" destOrd="0" presId="urn:microsoft.com/office/officeart/2005/8/layout/funnel1"/>
    <dgm:cxn modelId="{A7A086F0-E2B1-40B2-BC41-DA947A3C2BAC}" type="presParOf" srcId="{6D1B6B1B-DD6C-4832-8A52-CC0838937C49}" destId="{3AC29C21-725B-4F16-9B5F-E3A82DE5E102}" srcOrd="0" destOrd="0" presId="urn:microsoft.com/office/officeart/2005/8/layout/funnel1"/>
    <dgm:cxn modelId="{CED612EC-6449-43CB-A8A2-984C26157F70}" type="presParOf" srcId="{6D1B6B1B-DD6C-4832-8A52-CC0838937C49}" destId="{E0D4FEB0-1E1E-47A6-BA55-7679D6240D74}" srcOrd="1" destOrd="0" presId="urn:microsoft.com/office/officeart/2005/8/layout/funnel1"/>
    <dgm:cxn modelId="{5C46D0DA-E082-4116-9939-86E48F4C6585}" type="presParOf" srcId="{6D1B6B1B-DD6C-4832-8A52-CC0838937C49}" destId="{E9107A92-2060-45B8-99FA-99E941EBFAF9}" srcOrd="2" destOrd="0" presId="urn:microsoft.com/office/officeart/2005/8/layout/funnel1"/>
    <dgm:cxn modelId="{5C26AB18-E73F-414D-848B-56CABACC0419}" type="presParOf" srcId="{6D1B6B1B-DD6C-4832-8A52-CC0838937C49}" destId="{5F5AFE70-AACE-4BDA-ACAA-DD0763DE3216}" srcOrd="3" destOrd="0" presId="urn:microsoft.com/office/officeart/2005/8/layout/funnel1"/>
    <dgm:cxn modelId="{A9BD154B-6706-4316-9215-49E770FA3B21}" type="presParOf" srcId="{6D1B6B1B-DD6C-4832-8A52-CC0838937C49}" destId="{C36E1FDA-01AD-4D9C-8793-80A5C269B353}" srcOrd="4" destOrd="0" presId="urn:microsoft.com/office/officeart/2005/8/layout/funnel1"/>
    <dgm:cxn modelId="{4CE58F5B-598F-4AA1-B3D9-3F4204AA7AF7}" type="presParOf" srcId="{6D1B6B1B-DD6C-4832-8A52-CC0838937C49}" destId="{88CA6127-BACB-4F42-BFD8-EEBA0537A5E8}" srcOrd="5" destOrd="0" presId="urn:microsoft.com/office/officeart/2005/8/layout/funnel1"/>
    <dgm:cxn modelId="{565D040E-D845-4EB7-8B7C-24F5C6A28E23}" type="presParOf" srcId="{6D1B6B1B-DD6C-4832-8A52-CC0838937C49}" destId="{5EDAE650-68B9-4416-8923-E837179C5B5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D0DDDE-F317-460A-8793-383E37A902B0}" type="doc">
      <dgm:prSet loTypeId="urn:diagrams.loki3.com/VaryingWidthList" loCatId="officeonline" qsTypeId="urn:microsoft.com/office/officeart/2005/8/quickstyle/simple1" qsCatId="simple" csTypeId="urn:microsoft.com/office/officeart/2005/8/colors/colorful5" csCatId="colorful" phldr="1"/>
      <dgm:spPr/>
    </dgm:pt>
    <dgm:pt modelId="{8DB1B9DD-3488-4605-946F-B004C46DF6CE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First year and lifetime value for each NEB</a:t>
          </a:r>
        </a:p>
      </dgm:t>
    </dgm:pt>
    <dgm:pt modelId="{E53DBB8A-35EF-4CF3-9B92-246E0EE6531A}" type="parTrans" cxnId="{79E495B2-57BA-49C0-BA85-85C8821D6C74}">
      <dgm:prSet/>
      <dgm:spPr/>
      <dgm:t>
        <a:bodyPr/>
        <a:lstStyle/>
        <a:p>
          <a:endParaRPr lang="en-US"/>
        </a:p>
      </dgm:t>
    </dgm:pt>
    <dgm:pt modelId="{E9690AED-122C-4915-BE60-92038D27C227}" type="sibTrans" cxnId="{79E495B2-57BA-49C0-BA85-85C8821D6C74}">
      <dgm:prSet/>
      <dgm:spPr/>
      <dgm:t>
        <a:bodyPr/>
        <a:lstStyle/>
        <a:p>
          <a:endParaRPr lang="en-US"/>
        </a:p>
      </dgm:t>
    </dgm:pt>
    <dgm:pt modelId="{59B9D536-B92A-4725-A945-6D4092927CA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Allocation of NEBs to measures</a:t>
          </a:r>
        </a:p>
      </dgm:t>
    </dgm:pt>
    <dgm:pt modelId="{9DECC6DA-7ECE-4514-842D-B9A94552E914}" type="parTrans" cxnId="{DBFAD8A2-2B96-47CA-BA44-AA4FA363BCC5}">
      <dgm:prSet/>
      <dgm:spPr/>
      <dgm:t>
        <a:bodyPr/>
        <a:lstStyle/>
        <a:p>
          <a:endParaRPr lang="en-US"/>
        </a:p>
      </dgm:t>
    </dgm:pt>
    <dgm:pt modelId="{BEADD447-8550-4765-8185-5EFE6E40B100}" type="sibTrans" cxnId="{DBFAD8A2-2B96-47CA-BA44-AA4FA363BCC5}">
      <dgm:prSet/>
      <dgm:spPr/>
      <dgm:t>
        <a:bodyPr/>
        <a:lstStyle/>
        <a:p>
          <a:endParaRPr lang="en-US"/>
        </a:p>
      </dgm:t>
    </dgm:pt>
    <dgm:pt modelId="{E9DF99E9-04B2-4098-91A1-FFDF65052A68}" type="pres">
      <dgm:prSet presAssocID="{80D0DDDE-F317-460A-8793-383E37A902B0}" presName="Name0" presStyleCnt="0">
        <dgm:presLayoutVars>
          <dgm:resizeHandles/>
        </dgm:presLayoutVars>
      </dgm:prSet>
      <dgm:spPr/>
    </dgm:pt>
    <dgm:pt modelId="{087B039D-C242-4631-905D-9128D18CF643}" type="pres">
      <dgm:prSet presAssocID="{8DB1B9DD-3488-4605-946F-B004C46DF6CE}" presName="text" presStyleLbl="node1" presStyleIdx="0" presStyleCnt="2">
        <dgm:presLayoutVars>
          <dgm:bulletEnabled val="1"/>
        </dgm:presLayoutVars>
      </dgm:prSet>
      <dgm:spPr/>
    </dgm:pt>
    <dgm:pt modelId="{747D3182-42E9-4673-9971-9F90C7E1BD89}" type="pres">
      <dgm:prSet presAssocID="{E9690AED-122C-4915-BE60-92038D27C227}" presName="space" presStyleCnt="0"/>
      <dgm:spPr/>
    </dgm:pt>
    <dgm:pt modelId="{61F332B3-5E1A-4D75-86DC-9E2462E77A2E}" type="pres">
      <dgm:prSet presAssocID="{59B9D536-B92A-4725-A945-6D4092927CAB}" presName="text" presStyleLbl="node1" presStyleIdx="1" presStyleCnt="2">
        <dgm:presLayoutVars>
          <dgm:bulletEnabled val="1"/>
        </dgm:presLayoutVars>
      </dgm:prSet>
      <dgm:spPr/>
    </dgm:pt>
  </dgm:ptLst>
  <dgm:cxnLst>
    <dgm:cxn modelId="{DC57A119-E7DB-4C8C-B6AF-3EDB288B1ABC}" type="presOf" srcId="{8DB1B9DD-3488-4605-946F-B004C46DF6CE}" destId="{087B039D-C242-4631-905D-9128D18CF643}" srcOrd="0" destOrd="0" presId="urn:diagrams.loki3.com/VaryingWidthList"/>
    <dgm:cxn modelId="{2A0EE623-1504-4DAD-86C7-46042C0DDB06}" type="presOf" srcId="{80D0DDDE-F317-460A-8793-383E37A902B0}" destId="{E9DF99E9-04B2-4098-91A1-FFDF65052A68}" srcOrd="0" destOrd="0" presId="urn:diagrams.loki3.com/VaryingWidthList"/>
    <dgm:cxn modelId="{DBFAD8A2-2B96-47CA-BA44-AA4FA363BCC5}" srcId="{80D0DDDE-F317-460A-8793-383E37A902B0}" destId="{59B9D536-B92A-4725-A945-6D4092927CAB}" srcOrd="1" destOrd="0" parTransId="{9DECC6DA-7ECE-4514-842D-B9A94552E914}" sibTransId="{BEADD447-8550-4765-8185-5EFE6E40B100}"/>
    <dgm:cxn modelId="{79E495B2-57BA-49C0-BA85-85C8821D6C74}" srcId="{80D0DDDE-F317-460A-8793-383E37A902B0}" destId="{8DB1B9DD-3488-4605-946F-B004C46DF6CE}" srcOrd="0" destOrd="0" parTransId="{E53DBB8A-35EF-4CF3-9B92-246E0EE6531A}" sibTransId="{E9690AED-122C-4915-BE60-92038D27C227}"/>
    <dgm:cxn modelId="{B97334E8-8B08-4235-8BFC-9AC9829440A8}" type="presOf" srcId="{59B9D536-B92A-4725-A945-6D4092927CAB}" destId="{61F332B3-5E1A-4D75-86DC-9E2462E77A2E}" srcOrd="0" destOrd="0" presId="urn:diagrams.loki3.com/VaryingWidthList"/>
    <dgm:cxn modelId="{654E5384-E49F-4BBB-A009-33B982E4E2A8}" type="presParOf" srcId="{E9DF99E9-04B2-4098-91A1-FFDF65052A68}" destId="{087B039D-C242-4631-905D-9128D18CF643}" srcOrd="0" destOrd="0" presId="urn:diagrams.loki3.com/VaryingWidthList"/>
    <dgm:cxn modelId="{B82BD792-2596-4E99-AC39-B21FEA57305E}" type="presParOf" srcId="{E9DF99E9-04B2-4098-91A1-FFDF65052A68}" destId="{747D3182-42E9-4673-9971-9F90C7E1BD89}" srcOrd="1" destOrd="0" presId="urn:diagrams.loki3.com/VaryingWidthList"/>
    <dgm:cxn modelId="{1BAC20D2-6326-4EE4-92A0-71A28C62B5CF}" type="presParOf" srcId="{E9DF99E9-04B2-4098-91A1-FFDF65052A68}" destId="{61F332B3-5E1A-4D75-86DC-9E2462E77A2E}" srcOrd="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BD7F93-7618-4C5D-B5C1-B07892DE0E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7831C8-8639-4020-B2F1-B9FF44A32D99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 Berger</a:t>
          </a:r>
        </a:p>
      </dgm:t>
    </dgm:pt>
    <dgm:pt modelId="{24272EF9-FA47-46FC-9159-20C566A87CAF}" type="parTrans" cxnId="{85039D70-D9C4-4046-AD9E-C578431581EC}">
      <dgm:prSet/>
      <dgm:spPr/>
      <dgm:t>
        <a:bodyPr/>
        <a:lstStyle/>
        <a:p>
          <a:pPr algn="ctr"/>
          <a:endParaRPr lang="en-US"/>
        </a:p>
      </dgm:t>
    </dgm:pt>
    <dgm:pt modelId="{F86A4A7F-829B-43AA-A505-F07E9695FDA3}" type="sibTrans" cxnId="{85039D70-D9C4-4046-AD9E-C578431581EC}">
      <dgm:prSet/>
      <dgm:spPr/>
      <dgm:t>
        <a:bodyPr/>
        <a:lstStyle/>
        <a:p>
          <a:pPr algn="ctr"/>
          <a:endParaRPr lang="en-US"/>
        </a:p>
      </dgm:t>
    </dgm:pt>
    <dgm:pt modelId="{6FE14B53-D57F-4F63-9EB3-8FA3C6A5B11C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APPRISE </a:t>
          </a:r>
        </a:p>
      </dgm:t>
    </dgm:pt>
    <dgm:pt modelId="{A822DD31-3073-49A1-87E9-ABE31955B839}" type="parTrans" cxnId="{55F5F552-A5BF-4D59-B15D-C2B1FE23A324}">
      <dgm:prSet/>
      <dgm:spPr/>
      <dgm:t>
        <a:bodyPr/>
        <a:lstStyle/>
        <a:p>
          <a:pPr algn="ctr"/>
          <a:endParaRPr lang="en-US"/>
        </a:p>
      </dgm:t>
    </dgm:pt>
    <dgm:pt modelId="{84BE034B-8740-444C-A85E-05D8D7D441B7}" type="sibTrans" cxnId="{55F5F552-A5BF-4D59-B15D-C2B1FE23A324}">
      <dgm:prSet/>
      <dgm:spPr/>
      <dgm:t>
        <a:bodyPr/>
        <a:lstStyle/>
        <a:p>
          <a:pPr algn="ctr"/>
          <a:endParaRPr lang="en-US"/>
        </a:p>
      </dgm:t>
    </dgm:pt>
    <dgm:pt modelId="{49A24244-DE9E-4F41-827F-7A8845FC3411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 Nassau Street, Suite 200</a:t>
          </a:r>
        </a:p>
      </dgm:t>
    </dgm:pt>
    <dgm:pt modelId="{6AD268F1-AF6F-4E15-B1A0-9E2A761F70CF}" type="parTrans" cxnId="{BE0F2297-D946-44F9-9156-620D715889C3}">
      <dgm:prSet/>
      <dgm:spPr/>
      <dgm:t>
        <a:bodyPr/>
        <a:lstStyle/>
        <a:p>
          <a:pPr algn="ctr"/>
          <a:endParaRPr lang="en-US"/>
        </a:p>
      </dgm:t>
    </dgm:pt>
    <dgm:pt modelId="{69D2767F-60CB-4778-BCB7-AD69EBE0E60E}" type="sibTrans" cxnId="{BE0F2297-D946-44F9-9156-620D715889C3}">
      <dgm:prSet/>
      <dgm:spPr/>
      <dgm:t>
        <a:bodyPr/>
        <a:lstStyle/>
        <a:p>
          <a:pPr algn="ctr"/>
          <a:endParaRPr lang="en-US"/>
        </a:p>
      </dgm:t>
    </dgm:pt>
    <dgm:pt modelId="{1D8FF74C-AB0E-461A-99AC-D5853964FC66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Princeton, NJ 08542</a:t>
          </a:r>
        </a:p>
      </dgm:t>
    </dgm:pt>
    <dgm:pt modelId="{7D6F48F4-2EB7-4641-85E5-B142A108ADBA}" type="parTrans" cxnId="{0508EA14-F976-477D-A4C7-60016EB58B83}">
      <dgm:prSet/>
      <dgm:spPr/>
      <dgm:t>
        <a:bodyPr/>
        <a:lstStyle/>
        <a:p>
          <a:pPr algn="ctr"/>
          <a:endParaRPr lang="en-US"/>
        </a:p>
      </dgm:t>
    </dgm:pt>
    <dgm:pt modelId="{DB8FF28F-AD50-44B0-A893-65671CE3B38E}" type="sibTrans" cxnId="{0508EA14-F976-477D-A4C7-60016EB58B83}">
      <dgm:prSet/>
      <dgm:spPr/>
      <dgm:t>
        <a:bodyPr/>
        <a:lstStyle/>
        <a:p>
          <a:pPr algn="ctr"/>
          <a:endParaRPr lang="en-US"/>
        </a:p>
      </dgm:t>
    </dgm:pt>
    <dgm:pt modelId="{D8B4E436-DF48-4E40-B373-4E3EDD2A22A7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609-252-8009</a:t>
          </a:r>
        </a:p>
      </dgm:t>
    </dgm:pt>
    <dgm:pt modelId="{38D7B00F-27F2-4117-8A30-9E5A0DD0ECBA}" type="parTrans" cxnId="{0AEC4BCD-52C2-440D-B079-70D5F8E2830B}">
      <dgm:prSet/>
      <dgm:spPr/>
      <dgm:t>
        <a:bodyPr/>
        <a:lstStyle/>
        <a:p>
          <a:pPr algn="ctr"/>
          <a:endParaRPr lang="en-US"/>
        </a:p>
      </dgm:t>
    </dgm:pt>
    <dgm:pt modelId="{EC37FE76-7283-40C6-9150-07D44953A47E}" type="sibTrans" cxnId="{0AEC4BCD-52C2-440D-B079-70D5F8E2830B}">
      <dgm:prSet/>
      <dgm:spPr/>
      <dgm:t>
        <a:bodyPr/>
        <a:lstStyle/>
        <a:p>
          <a:pPr algn="ctr"/>
          <a:endParaRPr lang="en-US"/>
        </a:p>
      </dgm:t>
    </dgm:pt>
    <dgm:pt modelId="{0328F69F-223B-418C-AA1C-1F073F0643A5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jackie-berger@appriseinc.org</a:t>
          </a:r>
        </a:p>
      </dgm:t>
    </dgm:pt>
    <dgm:pt modelId="{768A33C7-9221-4528-8F42-864D9212CE5D}" type="parTrans" cxnId="{128B6D96-EC0E-4131-9460-4E9BFDA1CC97}">
      <dgm:prSet/>
      <dgm:spPr/>
      <dgm:t>
        <a:bodyPr/>
        <a:lstStyle/>
        <a:p>
          <a:pPr algn="ctr"/>
          <a:endParaRPr lang="en-US"/>
        </a:p>
      </dgm:t>
    </dgm:pt>
    <dgm:pt modelId="{AD6EA37B-D689-4584-9475-130E780D6B2D}" type="sibTrans" cxnId="{128B6D96-EC0E-4131-9460-4E9BFDA1CC97}">
      <dgm:prSet/>
      <dgm:spPr/>
      <dgm:t>
        <a:bodyPr/>
        <a:lstStyle/>
        <a:p>
          <a:pPr algn="ctr"/>
          <a:endParaRPr lang="en-US"/>
        </a:p>
      </dgm:t>
    </dgm:pt>
    <dgm:pt modelId="{FDF5531F-AA35-4EEA-A5DD-50E83248325F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www.appriseinc.org</a:t>
          </a:r>
        </a:p>
      </dgm:t>
    </dgm:pt>
    <dgm:pt modelId="{87DF464D-082F-4610-B53D-337DAD667A58}" type="parTrans" cxnId="{E32B2804-B0C8-4955-8132-09755D6CB52B}">
      <dgm:prSet/>
      <dgm:spPr/>
      <dgm:t>
        <a:bodyPr/>
        <a:lstStyle/>
        <a:p>
          <a:pPr algn="ctr"/>
          <a:endParaRPr lang="en-US"/>
        </a:p>
      </dgm:t>
    </dgm:pt>
    <dgm:pt modelId="{1DA015BA-35B4-406A-BA6A-69687EBB3DC2}" type="sibTrans" cxnId="{E32B2804-B0C8-4955-8132-09755D6CB52B}">
      <dgm:prSet/>
      <dgm:spPr/>
      <dgm:t>
        <a:bodyPr/>
        <a:lstStyle/>
        <a:p>
          <a:pPr algn="ctr"/>
          <a:endParaRPr lang="en-US"/>
        </a:p>
      </dgm:t>
    </dgm:pt>
    <dgm:pt modelId="{85CE544F-E10B-4EAB-9FA5-1162B174CF4F}" type="pres">
      <dgm:prSet presAssocID="{DDBD7F93-7618-4C5D-B5C1-B07892DE0E64}" presName="vert0" presStyleCnt="0">
        <dgm:presLayoutVars>
          <dgm:dir/>
          <dgm:animOne val="branch"/>
          <dgm:animLvl val="lvl"/>
        </dgm:presLayoutVars>
      </dgm:prSet>
      <dgm:spPr/>
    </dgm:pt>
    <dgm:pt modelId="{FE3DB30A-1AFC-4580-9957-720A7D067704}" type="pres">
      <dgm:prSet presAssocID="{9E7831C8-8639-4020-B2F1-B9FF44A32D99}" presName="thickLine" presStyleLbl="alignNode1" presStyleIdx="0" presStyleCnt="7"/>
      <dgm:spPr/>
    </dgm:pt>
    <dgm:pt modelId="{D8E50501-8C13-4DE6-9D1C-D2C8516E5827}" type="pres">
      <dgm:prSet presAssocID="{9E7831C8-8639-4020-B2F1-B9FF44A32D99}" presName="horz1" presStyleCnt="0"/>
      <dgm:spPr/>
    </dgm:pt>
    <dgm:pt modelId="{8E33AC33-4149-46C0-9B73-BC8E0BBD2541}" type="pres">
      <dgm:prSet presAssocID="{9E7831C8-8639-4020-B2F1-B9FF44A32D99}" presName="tx1" presStyleLbl="revTx" presStyleIdx="0" presStyleCnt="7"/>
      <dgm:spPr/>
    </dgm:pt>
    <dgm:pt modelId="{346D6028-B02C-4617-BF1C-C5EE3060095D}" type="pres">
      <dgm:prSet presAssocID="{9E7831C8-8639-4020-B2F1-B9FF44A32D99}" presName="vert1" presStyleCnt="0"/>
      <dgm:spPr/>
    </dgm:pt>
    <dgm:pt modelId="{5149C1B1-4759-4446-927D-06080FE5604A}" type="pres">
      <dgm:prSet presAssocID="{6FE14B53-D57F-4F63-9EB3-8FA3C6A5B11C}" presName="thickLine" presStyleLbl="alignNode1" presStyleIdx="1" presStyleCnt="7"/>
      <dgm:spPr/>
    </dgm:pt>
    <dgm:pt modelId="{7F235F55-0B19-4E5A-B8D0-41BDF3DDD858}" type="pres">
      <dgm:prSet presAssocID="{6FE14B53-D57F-4F63-9EB3-8FA3C6A5B11C}" presName="horz1" presStyleCnt="0"/>
      <dgm:spPr/>
    </dgm:pt>
    <dgm:pt modelId="{CCF008D6-1FFB-4FF7-B1B8-FA69CFCC3821}" type="pres">
      <dgm:prSet presAssocID="{6FE14B53-D57F-4F63-9EB3-8FA3C6A5B11C}" presName="tx1" presStyleLbl="revTx" presStyleIdx="1" presStyleCnt="7"/>
      <dgm:spPr/>
    </dgm:pt>
    <dgm:pt modelId="{F51C9ADE-383C-4C9D-A45E-105FB914D8DC}" type="pres">
      <dgm:prSet presAssocID="{6FE14B53-D57F-4F63-9EB3-8FA3C6A5B11C}" presName="vert1" presStyleCnt="0"/>
      <dgm:spPr/>
    </dgm:pt>
    <dgm:pt modelId="{CDF11568-1DBF-4AAB-92FC-9B6E584C6C86}" type="pres">
      <dgm:prSet presAssocID="{49A24244-DE9E-4F41-827F-7A8845FC3411}" presName="thickLine" presStyleLbl="alignNode1" presStyleIdx="2" presStyleCnt="7"/>
      <dgm:spPr/>
    </dgm:pt>
    <dgm:pt modelId="{5C10B51C-EDFF-403E-A1BE-5C603710A928}" type="pres">
      <dgm:prSet presAssocID="{49A24244-DE9E-4F41-827F-7A8845FC3411}" presName="horz1" presStyleCnt="0"/>
      <dgm:spPr/>
    </dgm:pt>
    <dgm:pt modelId="{9F268455-5486-48F8-A4A2-78E757ADD216}" type="pres">
      <dgm:prSet presAssocID="{49A24244-DE9E-4F41-827F-7A8845FC3411}" presName="tx1" presStyleLbl="revTx" presStyleIdx="2" presStyleCnt="7"/>
      <dgm:spPr/>
    </dgm:pt>
    <dgm:pt modelId="{84E02697-42EC-4CA2-80D2-8969CB927661}" type="pres">
      <dgm:prSet presAssocID="{49A24244-DE9E-4F41-827F-7A8845FC3411}" presName="vert1" presStyleCnt="0"/>
      <dgm:spPr/>
    </dgm:pt>
    <dgm:pt modelId="{2F5B27A4-E9AE-47BB-B4DD-82D424FF883A}" type="pres">
      <dgm:prSet presAssocID="{1D8FF74C-AB0E-461A-99AC-D5853964FC66}" presName="thickLine" presStyleLbl="alignNode1" presStyleIdx="3" presStyleCnt="7"/>
      <dgm:spPr/>
    </dgm:pt>
    <dgm:pt modelId="{358ACBF8-AEF4-47BF-A140-CC019E5B8D19}" type="pres">
      <dgm:prSet presAssocID="{1D8FF74C-AB0E-461A-99AC-D5853964FC66}" presName="horz1" presStyleCnt="0"/>
      <dgm:spPr/>
    </dgm:pt>
    <dgm:pt modelId="{EAEC9570-A1EB-4819-BDCB-56D5ACDFFEE6}" type="pres">
      <dgm:prSet presAssocID="{1D8FF74C-AB0E-461A-99AC-D5853964FC66}" presName="tx1" presStyleLbl="revTx" presStyleIdx="3" presStyleCnt="7"/>
      <dgm:spPr/>
    </dgm:pt>
    <dgm:pt modelId="{8FCF18D9-38B0-4780-9C7A-FC57B59DB852}" type="pres">
      <dgm:prSet presAssocID="{1D8FF74C-AB0E-461A-99AC-D5853964FC66}" presName="vert1" presStyleCnt="0"/>
      <dgm:spPr/>
    </dgm:pt>
    <dgm:pt modelId="{8756023F-CF3C-4779-AE4B-1ADBD0AF594F}" type="pres">
      <dgm:prSet presAssocID="{D8B4E436-DF48-4E40-B373-4E3EDD2A22A7}" presName="thickLine" presStyleLbl="alignNode1" presStyleIdx="4" presStyleCnt="7"/>
      <dgm:spPr/>
    </dgm:pt>
    <dgm:pt modelId="{08A57D2C-2EE0-416C-B751-EF3A38E28962}" type="pres">
      <dgm:prSet presAssocID="{D8B4E436-DF48-4E40-B373-4E3EDD2A22A7}" presName="horz1" presStyleCnt="0"/>
      <dgm:spPr/>
    </dgm:pt>
    <dgm:pt modelId="{8536EAD3-7126-4353-A448-80B473C03E41}" type="pres">
      <dgm:prSet presAssocID="{D8B4E436-DF48-4E40-B373-4E3EDD2A22A7}" presName="tx1" presStyleLbl="revTx" presStyleIdx="4" presStyleCnt="7"/>
      <dgm:spPr/>
    </dgm:pt>
    <dgm:pt modelId="{90AE9D3E-CC01-419C-872F-D8D77B7C82C3}" type="pres">
      <dgm:prSet presAssocID="{D8B4E436-DF48-4E40-B373-4E3EDD2A22A7}" presName="vert1" presStyleCnt="0"/>
      <dgm:spPr/>
    </dgm:pt>
    <dgm:pt modelId="{F2C50E6D-1C2F-4FEC-BE1C-E500D15B403A}" type="pres">
      <dgm:prSet presAssocID="{0328F69F-223B-418C-AA1C-1F073F0643A5}" presName="thickLine" presStyleLbl="alignNode1" presStyleIdx="5" presStyleCnt="7"/>
      <dgm:spPr/>
    </dgm:pt>
    <dgm:pt modelId="{59ADB77B-D9E2-46F8-9564-606BF91B33EE}" type="pres">
      <dgm:prSet presAssocID="{0328F69F-223B-418C-AA1C-1F073F0643A5}" presName="horz1" presStyleCnt="0"/>
      <dgm:spPr/>
    </dgm:pt>
    <dgm:pt modelId="{814FF6A7-0D37-449C-898C-18CCB6F85707}" type="pres">
      <dgm:prSet presAssocID="{0328F69F-223B-418C-AA1C-1F073F0643A5}" presName="tx1" presStyleLbl="revTx" presStyleIdx="5" presStyleCnt="7"/>
      <dgm:spPr/>
    </dgm:pt>
    <dgm:pt modelId="{190BCE60-E184-4921-89F6-412A252222DF}" type="pres">
      <dgm:prSet presAssocID="{0328F69F-223B-418C-AA1C-1F073F0643A5}" presName="vert1" presStyleCnt="0"/>
      <dgm:spPr/>
    </dgm:pt>
    <dgm:pt modelId="{19C2E2B3-6354-49AE-A8DB-5DF00815A597}" type="pres">
      <dgm:prSet presAssocID="{FDF5531F-AA35-4EEA-A5DD-50E83248325F}" presName="thickLine" presStyleLbl="alignNode1" presStyleIdx="6" presStyleCnt="7"/>
      <dgm:spPr/>
    </dgm:pt>
    <dgm:pt modelId="{46B4D2AB-7A3C-4294-814A-D6EE2923FA52}" type="pres">
      <dgm:prSet presAssocID="{FDF5531F-AA35-4EEA-A5DD-50E83248325F}" presName="horz1" presStyleCnt="0"/>
      <dgm:spPr/>
    </dgm:pt>
    <dgm:pt modelId="{F697450A-0C97-4AC4-8B06-C25435D43642}" type="pres">
      <dgm:prSet presAssocID="{FDF5531F-AA35-4EEA-A5DD-50E83248325F}" presName="tx1" presStyleLbl="revTx" presStyleIdx="6" presStyleCnt="7"/>
      <dgm:spPr/>
    </dgm:pt>
    <dgm:pt modelId="{53EAECB2-4700-415B-A6A2-0AC2DE9E5873}" type="pres">
      <dgm:prSet presAssocID="{FDF5531F-AA35-4EEA-A5DD-50E83248325F}" presName="vert1" presStyleCnt="0"/>
      <dgm:spPr/>
    </dgm:pt>
  </dgm:ptLst>
  <dgm:cxnLst>
    <dgm:cxn modelId="{E32B2804-B0C8-4955-8132-09755D6CB52B}" srcId="{DDBD7F93-7618-4C5D-B5C1-B07892DE0E64}" destId="{FDF5531F-AA35-4EEA-A5DD-50E83248325F}" srcOrd="6" destOrd="0" parTransId="{87DF464D-082F-4610-B53D-337DAD667A58}" sibTransId="{1DA015BA-35B4-406A-BA6A-69687EBB3DC2}"/>
    <dgm:cxn modelId="{E8D0A509-1FD7-4D13-83CA-01F7758E3561}" type="presOf" srcId="{49A24244-DE9E-4F41-827F-7A8845FC3411}" destId="{9F268455-5486-48F8-A4A2-78E757ADD216}" srcOrd="0" destOrd="0" presId="urn:microsoft.com/office/officeart/2008/layout/LinedList"/>
    <dgm:cxn modelId="{0508EA14-F976-477D-A4C7-60016EB58B83}" srcId="{DDBD7F93-7618-4C5D-B5C1-B07892DE0E64}" destId="{1D8FF74C-AB0E-461A-99AC-D5853964FC66}" srcOrd="3" destOrd="0" parTransId="{7D6F48F4-2EB7-4641-85E5-B142A108ADBA}" sibTransId="{DB8FF28F-AD50-44B0-A893-65671CE3B38E}"/>
    <dgm:cxn modelId="{C2C30D16-F4BA-4652-A209-6732262593F9}" type="presOf" srcId="{0328F69F-223B-418C-AA1C-1F073F0643A5}" destId="{814FF6A7-0D37-449C-898C-18CCB6F85707}" srcOrd="0" destOrd="0" presId="urn:microsoft.com/office/officeart/2008/layout/LinedList"/>
    <dgm:cxn modelId="{A5C95925-E875-43C4-9C06-3335D04A8007}" type="presOf" srcId="{6FE14B53-D57F-4F63-9EB3-8FA3C6A5B11C}" destId="{CCF008D6-1FFB-4FF7-B1B8-FA69CFCC3821}" srcOrd="0" destOrd="0" presId="urn:microsoft.com/office/officeart/2008/layout/LinedList"/>
    <dgm:cxn modelId="{8168124C-6B22-4DB1-9099-970D8A9C0901}" type="presOf" srcId="{FDF5531F-AA35-4EEA-A5DD-50E83248325F}" destId="{F697450A-0C97-4AC4-8B06-C25435D43642}" srcOrd="0" destOrd="0" presId="urn:microsoft.com/office/officeart/2008/layout/LinedList"/>
    <dgm:cxn modelId="{85039D70-D9C4-4046-AD9E-C578431581EC}" srcId="{DDBD7F93-7618-4C5D-B5C1-B07892DE0E64}" destId="{9E7831C8-8639-4020-B2F1-B9FF44A32D99}" srcOrd="0" destOrd="0" parTransId="{24272EF9-FA47-46FC-9159-20C566A87CAF}" sibTransId="{F86A4A7F-829B-43AA-A505-F07E9695FDA3}"/>
    <dgm:cxn modelId="{55F5F552-A5BF-4D59-B15D-C2B1FE23A324}" srcId="{DDBD7F93-7618-4C5D-B5C1-B07892DE0E64}" destId="{6FE14B53-D57F-4F63-9EB3-8FA3C6A5B11C}" srcOrd="1" destOrd="0" parTransId="{A822DD31-3073-49A1-87E9-ABE31955B839}" sibTransId="{84BE034B-8740-444C-A85E-05D8D7D441B7}"/>
    <dgm:cxn modelId="{B99ADD74-FCB1-4E81-B347-E581D34A9F5F}" type="presOf" srcId="{DDBD7F93-7618-4C5D-B5C1-B07892DE0E64}" destId="{85CE544F-E10B-4EAB-9FA5-1162B174CF4F}" srcOrd="0" destOrd="0" presId="urn:microsoft.com/office/officeart/2008/layout/LinedList"/>
    <dgm:cxn modelId="{E3DD5A86-DBD9-4A71-93DF-2E8C831048E2}" type="presOf" srcId="{9E7831C8-8639-4020-B2F1-B9FF44A32D99}" destId="{8E33AC33-4149-46C0-9B73-BC8E0BBD2541}" srcOrd="0" destOrd="0" presId="urn:microsoft.com/office/officeart/2008/layout/LinedList"/>
    <dgm:cxn modelId="{128B6D96-EC0E-4131-9460-4E9BFDA1CC97}" srcId="{DDBD7F93-7618-4C5D-B5C1-B07892DE0E64}" destId="{0328F69F-223B-418C-AA1C-1F073F0643A5}" srcOrd="5" destOrd="0" parTransId="{768A33C7-9221-4528-8F42-864D9212CE5D}" sibTransId="{AD6EA37B-D689-4584-9475-130E780D6B2D}"/>
    <dgm:cxn modelId="{BE0F2297-D946-44F9-9156-620D715889C3}" srcId="{DDBD7F93-7618-4C5D-B5C1-B07892DE0E64}" destId="{49A24244-DE9E-4F41-827F-7A8845FC3411}" srcOrd="2" destOrd="0" parTransId="{6AD268F1-AF6F-4E15-B1A0-9E2A761F70CF}" sibTransId="{69D2767F-60CB-4778-BCB7-AD69EBE0E60E}"/>
    <dgm:cxn modelId="{1AE625BF-8BAB-4FE4-803E-74F8348BF568}" type="presOf" srcId="{D8B4E436-DF48-4E40-B373-4E3EDD2A22A7}" destId="{8536EAD3-7126-4353-A448-80B473C03E41}" srcOrd="0" destOrd="0" presId="urn:microsoft.com/office/officeart/2008/layout/LinedList"/>
    <dgm:cxn modelId="{0AEC4BCD-52C2-440D-B079-70D5F8E2830B}" srcId="{DDBD7F93-7618-4C5D-B5C1-B07892DE0E64}" destId="{D8B4E436-DF48-4E40-B373-4E3EDD2A22A7}" srcOrd="4" destOrd="0" parTransId="{38D7B00F-27F2-4117-8A30-9E5A0DD0ECBA}" sibTransId="{EC37FE76-7283-40C6-9150-07D44953A47E}"/>
    <dgm:cxn modelId="{52E7B0F5-6C93-48A9-8712-00ECD2703274}" type="presOf" srcId="{1D8FF74C-AB0E-461A-99AC-D5853964FC66}" destId="{EAEC9570-A1EB-4819-BDCB-56D5ACDFFEE6}" srcOrd="0" destOrd="0" presId="urn:microsoft.com/office/officeart/2008/layout/LinedList"/>
    <dgm:cxn modelId="{C27C4134-1D99-45CC-B25E-201003C46972}" type="presParOf" srcId="{85CE544F-E10B-4EAB-9FA5-1162B174CF4F}" destId="{FE3DB30A-1AFC-4580-9957-720A7D067704}" srcOrd="0" destOrd="0" presId="urn:microsoft.com/office/officeart/2008/layout/LinedList"/>
    <dgm:cxn modelId="{D6CDB0FA-22D0-4C76-81B7-B3B845AD06DF}" type="presParOf" srcId="{85CE544F-E10B-4EAB-9FA5-1162B174CF4F}" destId="{D8E50501-8C13-4DE6-9D1C-D2C8516E5827}" srcOrd="1" destOrd="0" presId="urn:microsoft.com/office/officeart/2008/layout/LinedList"/>
    <dgm:cxn modelId="{59566B6F-74CA-40BF-8C52-473F11FC4553}" type="presParOf" srcId="{D8E50501-8C13-4DE6-9D1C-D2C8516E5827}" destId="{8E33AC33-4149-46C0-9B73-BC8E0BBD2541}" srcOrd="0" destOrd="0" presId="urn:microsoft.com/office/officeart/2008/layout/LinedList"/>
    <dgm:cxn modelId="{FA13F884-3B7E-4840-A676-348909CE773A}" type="presParOf" srcId="{D8E50501-8C13-4DE6-9D1C-D2C8516E5827}" destId="{346D6028-B02C-4617-BF1C-C5EE3060095D}" srcOrd="1" destOrd="0" presId="urn:microsoft.com/office/officeart/2008/layout/LinedList"/>
    <dgm:cxn modelId="{647CED0A-08F1-490E-AA9D-07096C02AC47}" type="presParOf" srcId="{85CE544F-E10B-4EAB-9FA5-1162B174CF4F}" destId="{5149C1B1-4759-4446-927D-06080FE5604A}" srcOrd="2" destOrd="0" presId="urn:microsoft.com/office/officeart/2008/layout/LinedList"/>
    <dgm:cxn modelId="{1F7C6D57-83EF-4516-A156-B2BAE4756E3D}" type="presParOf" srcId="{85CE544F-E10B-4EAB-9FA5-1162B174CF4F}" destId="{7F235F55-0B19-4E5A-B8D0-41BDF3DDD858}" srcOrd="3" destOrd="0" presId="urn:microsoft.com/office/officeart/2008/layout/LinedList"/>
    <dgm:cxn modelId="{9BBDD25F-7F61-4E85-878F-8848E2D61596}" type="presParOf" srcId="{7F235F55-0B19-4E5A-B8D0-41BDF3DDD858}" destId="{CCF008D6-1FFB-4FF7-B1B8-FA69CFCC3821}" srcOrd="0" destOrd="0" presId="urn:microsoft.com/office/officeart/2008/layout/LinedList"/>
    <dgm:cxn modelId="{7FEAA5F7-9B51-4D85-AAFB-4991D167D3F8}" type="presParOf" srcId="{7F235F55-0B19-4E5A-B8D0-41BDF3DDD858}" destId="{F51C9ADE-383C-4C9D-A45E-105FB914D8DC}" srcOrd="1" destOrd="0" presId="urn:microsoft.com/office/officeart/2008/layout/LinedList"/>
    <dgm:cxn modelId="{D1865108-958E-480B-A31B-20FF332F97AB}" type="presParOf" srcId="{85CE544F-E10B-4EAB-9FA5-1162B174CF4F}" destId="{CDF11568-1DBF-4AAB-92FC-9B6E584C6C86}" srcOrd="4" destOrd="0" presId="urn:microsoft.com/office/officeart/2008/layout/LinedList"/>
    <dgm:cxn modelId="{95CF79CA-24E1-4C8A-9605-A5179E6FFBFB}" type="presParOf" srcId="{85CE544F-E10B-4EAB-9FA5-1162B174CF4F}" destId="{5C10B51C-EDFF-403E-A1BE-5C603710A928}" srcOrd="5" destOrd="0" presId="urn:microsoft.com/office/officeart/2008/layout/LinedList"/>
    <dgm:cxn modelId="{55F5875D-2090-4D5D-93E9-302FE8191550}" type="presParOf" srcId="{5C10B51C-EDFF-403E-A1BE-5C603710A928}" destId="{9F268455-5486-48F8-A4A2-78E757ADD216}" srcOrd="0" destOrd="0" presId="urn:microsoft.com/office/officeart/2008/layout/LinedList"/>
    <dgm:cxn modelId="{2F484314-BB65-417D-A839-63F3025E6C6B}" type="presParOf" srcId="{5C10B51C-EDFF-403E-A1BE-5C603710A928}" destId="{84E02697-42EC-4CA2-80D2-8969CB927661}" srcOrd="1" destOrd="0" presId="urn:microsoft.com/office/officeart/2008/layout/LinedList"/>
    <dgm:cxn modelId="{915963E0-6AEA-45E2-B0F9-A3310B3226E9}" type="presParOf" srcId="{85CE544F-E10B-4EAB-9FA5-1162B174CF4F}" destId="{2F5B27A4-E9AE-47BB-B4DD-82D424FF883A}" srcOrd="6" destOrd="0" presId="urn:microsoft.com/office/officeart/2008/layout/LinedList"/>
    <dgm:cxn modelId="{9C97C7B7-3F4D-46C9-AFBE-5C86FF457D90}" type="presParOf" srcId="{85CE544F-E10B-4EAB-9FA5-1162B174CF4F}" destId="{358ACBF8-AEF4-47BF-A140-CC019E5B8D19}" srcOrd="7" destOrd="0" presId="urn:microsoft.com/office/officeart/2008/layout/LinedList"/>
    <dgm:cxn modelId="{E226BCAF-B162-408A-A5C8-C3504454C148}" type="presParOf" srcId="{358ACBF8-AEF4-47BF-A140-CC019E5B8D19}" destId="{EAEC9570-A1EB-4819-BDCB-56D5ACDFFEE6}" srcOrd="0" destOrd="0" presId="urn:microsoft.com/office/officeart/2008/layout/LinedList"/>
    <dgm:cxn modelId="{BD87929C-D215-476C-92AA-04773CE7617B}" type="presParOf" srcId="{358ACBF8-AEF4-47BF-A140-CC019E5B8D19}" destId="{8FCF18D9-38B0-4780-9C7A-FC57B59DB852}" srcOrd="1" destOrd="0" presId="urn:microsoft.com/office/officeart/2008/layout/LinedList"/>
    <dgm:cxn modelId="{C4F2FB61-C721-4A12-90EA-8D0DA0F0A409}" type="presParOf" srcId="{85CE544F-E10B-4EAB-9FA5-1162B174CF4F}" destId="{8756023F-CF3C-4779-AE4B-1ADBD0AF594F}" srcOrd="8" destOrd="0" presId="urn:microsoft.com/office/officeart/2008/layout/LinedList"/>
    <dgm:cxn modelId="{C618D379-4600-4B7A-A7F2-3A9164B590A9}" type="presParOf" srcId="{85CE544F-E10B-4EAB-9FA5-1162B174CF4F}" destId="{08A57D2C-2EE0-416C-B751-EF3A38E28962}" srcOrd="9" destOrd="0" presId="urn:microsoft.com/office/officeart/2008/layout/LinedList"/>
    <dgm:cxn modelId="{F00D6A2B-B4A7-474E-B21E-3433443DB25F}" type="presParOf" srcId="{08A57D2C-2EE0-416C-B751-EF3A38E28962}" destId="{8536EAD3-7126-4353-A448-80B473C03E41}" srcOrd="0" destOrd="0" presId="urn:microsoft.com/office/officeart/2008/layout/LinedList"/>
    <dgm:cxn modelId="{913B3D91-5D7C-484A-BF8F-BBADB37CD6D1}" type="presParOf" srcId="{08A57D2C-2EE0-416C-B751-EF3A38E28962}" destId="{90AE9D3E-CC01-419C-872F-D8D77B7C82C3}" srcOrd="1" destOrd="0" presId="urn:microsoft.com/office/officeart/2008/layout/LinedList"/>
    <dgm:cxn modelId="{939B9A87-990E-476C-97AB-4A5987A5D51E}" type="presParOf" srcId="{85CE544F-E10B-4EAB-9FA5-1162B174CF4F}" destId="{F2C50E6D-1C2F-4FEC-BE1C-E500D15B403A}" srcOrd="10" destOrd="0" presId="urn:microsoft.com/office/officeart/2008/layout/LinedList"/>
    <dgm:cxn modelId="{F6C2EB27-D101-41C7-8A16-7C575B2494C0}" type="presParOf" srcId="{85CE544F-E10B-4EAB-9FA5-1162B174CF4F}" destId="{59ADB77B-D9E2-46F8-9564-606BF91B33EE}" srcOrd="11" destOrd="0" presId="urn:microsoft.com/office/officeart/2008/layout/LinedList"/>
    <dgm:cxn modelId="{25133620-5079-407F-9896-0A542C9507AD}" type="presParOf" srcId="{59ADB77B-D9E2-46F8-9564-606BF91B33EE}" destId="{814FF6A7-0D37-449C-898C-18CCB6F85707}" srcOrd="0" destOrd="0" presId="urn:microsoft.com/office/officeart/2008/layout/LinedList"/>
    <dgm:cxn modelId="{5DE42FFD-9D58-4A1D-A255-B163FBAC5EF7}" type="presParOf" srcId="{59ADB77B-D9E2-46F8-9564-606BF91B33EE}" destId="{190BCE60-E184-4921-89F6-412A252222DF}" srcOrd="1" destOrd="0" presId="urn:microsoft.com/office/officeart/2008/layout/LinedList"/>
    <dgm:cxn modelId="{59925EBC-CCDC-4C6D-BA33-4F2CB638B59D}" type="presParOf" srcId="{85CE544F-E10B-4EAB-9FA5-1162B174CF4F}" destId="{19C2E2B3-6354-49AE-A8DB-5DF00815A597}" srcOrd="12" destOrd="0" presId="urn:microsoft.com/office/officeart/2008/layout/LinedList"/>
    <dgm:cxn modelId="{46989C07-A0E1-43BF-B414-5690131855CB}" type="presParOf" srcId="{85CE544F-E10B-4EAB-9FA5-1162B174CF4F}" destId="{46B4D2AB-7A3C-4294-814A-D6EE2923FA52}" srcOrd="13" destOrd="0" presId="urn:microsoft.com/office/officeart/2008/layout/LinedList"/>
    <dgm:cxn modelId="{4EB3DEF2-BDA0-4CC8-8527-1B80737A4833}" type="presParOf" srcId="{46B4D2AB-7A3C-4294-814A-D6EE2923FA52}" destId="{F697450A-0C97-4AC4-8B06-C25435D43642}" srcOrd="0" destOrd="0" presId="urn:microsoft.com/office/officeart/2008/layout/LinedList"/>
    <dgm:cxn modelId="{4DC80F80-3580-42DB-B1AB-1F2A86B1992F}" type="presParOf" srcId="{46B4D2AB-7A3C-4294-814A-D6EE2923FA52}" destId="{53EAECB2-4700-415B-A6A2-0AC2DE9E587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B01BE-A93D-4E28-8C0A-F950D2F0600E}">
      <dsp:nvSpPr>
        <dsp:cNvPr id="0" name=""/>
        <dsp:cNvSpPr/>
      </dsp:nvSpPr>
      <dsp:spPr>
        <a:xfrm>
          <a:off x="42" y="50811"/>
          <a:ext cx="4036216" cy="633600"/>
        </a:xfrm>
        <a:prstGeom prst="rect">
          <a:avLst/>
        </a:prstGeom>
        <a:solidFill>
          <a:srgbClr val="4DC58D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Verdana" panose="020B0604030504040204" pitchFamily="34" charset="0"/>
              <a:ea typeface="Verdana" panose="020B0604030504040204" pitchFamily="34" charset="0"/>
            </a:rPr>
            <a:t>ESA Background</a:t>
          </a:r>
        </a:p>
      </dsp:txBody>
      <dsp:txXfrm>
        <a:off x="42" y="50811"/>
        <a:ext cx="4036216" cy="633600"/>
      </dsp:txXfrm>
    </dsp:sp>
    <dsp:sp modelId="{2F3ACC73-C845-4185-BF0C-28D3C15A9D44}">
      <dsp:nvSpPr>
        <dsp:cNvPr id="0" name=""/>
        <dsp:cNvSpPr/>
      </dsp:nvSpPr>
      <dsp:spPr>
        <a:xfrm>
          <a:off x="42" y="684411"/>
          <a:ext cx="4036216" cy="4119730"/>
        </a:xfrm>
        <a:prstGeom prst="rect">
          <a:avLst/>
        </a:prstGeom>
        <a:solidFill>
          <a:srgbClr val="D5ECE3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Energy Savings Assistance Program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Low-Income Program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No-cost direct installed weatherization and energy efficiency measures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Energy savings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Improved health, comfort, and safety</a:t>
          </a:r>
        </a:p>
      </dsp:txBody>
      <dsp:txXfrm>
        <a:off x="42" y="684411"/>
        <a:ext cx="4036216" cy="4119730"/>
      </dsp:txXfrm>
    </dsp:sp>
    <dsp:sp modelId="{D017DF72-719B-45CA-9F79-A50B60BDA1DF}">
      <dsp:nvSpPr>
        <dsp:cNvPr id="0" name=""/>
        <dsp:cNvSpPr/>
      </dsp:nvSpPr>
      <dsp:spPr>
        <a:xfrm>
          <a:off x="4601329" y="50811"/>
          <a:ext cx="4036216" cy="63360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Verdana" panose="020B0604030504040204" pitchFamily="34" charset="0"/>
              <a:ea typeface="Verdana" panose="020B0604030504040204" pitchFamily="34" charset="0"/>
            </a:rPr>
            <a:t>NEB Background</a:t>
          </a:r>
        </a:p>
      </dsp:txBody>
      <dsp:txXfrm>
        <a:off x="4601329" y="50811"/>
        <a:ext cx="4036216" cy="633600"/>
      </dsp:txXfrm>
    </dsp:sp>
    <dsp:sp modelId="{975FA946-305C-4358-8D9D-17DDCA82CC76}">
      <dsp:nvSpPr>
        <dsp:cNvPr id="0" name=""/>
        <dsp:cNvSpPr/>
      </dsp:nvSpPr>
      <dsp:spPr>
        <a:xfrm>
          <a:off x="4601329" y="684411"/>
          <a:ext cx="4036216" cy="411973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Non-Energy Benefits (NEBs) accrue to utilities, society, and ESA participants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Examples: reduced collections costs, increased economic output, and improved comfort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Verdana" panose="020B0604030504040204" pitchFamily="34" charset="0"/>
              <a:ea typeface="Verdana" panose="020B0604030504040204" pitchFamily="34" charset="0"/>
            </a:rPr>
            <a:t>NEBs are included in cost-effectiveness testing</a:t>
          </a:r>
        </a:p>
      </dsp:txBody>
      <dsp:txXfrm>
        <a:off x="4601329" y="684411"/>
        <a:ext cx="4036216" cy="4119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6BF-2D00-4D71-8D33-CE28B2361CC8}">
      <dsp:nvSpPr>
        <dsp:cNvPr id="0" name=""/>
        <dsp:cNvSpPr/>
      </dsp:nvSpPr>
      <dsp:spPr>
        <a:xfrm>
          <a:off x="0" y="341726"/>
          <a:ext cx="8860414" cy="4442439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667" tIns="270764" rIns="68766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341726"/>
        <a:ext cx="8860414" cy="4442439"/>
      </dsp:txXfrm>
    </dsp:sp>
    <dsp:sp modelId="{4C76E425-968C-4384-A40B-6ACD56C71BC1}">
      <dsp:nvSpPr>
        <dsp:cNvPr id="0" name=""/>
        <dsp:cNvSpPr/>
      </dsp:nvSpPr>
      <dsp:spPr>
        <a:xfrm>
          <a:off x="472738" y="160850"/>
          <a:ext cx="7192361" cy="47413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432" tIns="0" rIns="2344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Revised Energy Savings Calculation</a:t>
          </a:r>
        </a:p>
      </dsp:txBody>
      <dsp:txXfrm>
        <a:off x="495883" y="183995"/>
        <a:ext cx="7146071" cy="4278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6BF-2D00-4D71-8D33-CE28B2361CC8}">
      <dsp:nvSpPr>
        <dsp:cNvPr id="0" name=""/>
        <dsp:cNvSpPr/>
      </dsp:nvSpPr>
      <dsp:spPr>
        <a:xfrm>
          <a:off x="0" y="341726"/>
          <a:ext cx="8860414" cy="4442439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667" tIns="270764" rIns="68766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341726"/>
        <a:ext cx="8860414" cy="4442439"/>
      </dsp:txXfrm>
    </dsp:sp>
    <dsp:sp modelId="{4C76E425-968C-4384-A40B-6ACD56C71BC1}">
      <dsp:nvSpPr>
        <dsp:cNvPr id="0" name=""/>
        <dsp:cNvSpPr/>
      </dsp:nvSpPr>
      <dsp:spPr>
        <a:xfrm>
          <a:off x="435640" y="160850"/>
          <a:ext cx="8424773" cy="47413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432" tIns="0" rIns="2344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Payment-Related NEBs are Scaled to ESA Bill Impact</a:t>
          </a:r>
        </a:p>
      </dsp:txBody>
      <dsp:txXfrm>
        <a:off x="458785" y="183995"/>
        <a:ext cx="8378483" cy="4278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6BF-2D00-4D71-8D33-CE28B2361CC8}">
      <dsp:nvSpPr>
        <dsp:cNvPr id="0" name=""/>
        <dsp:cNvSpPr/>
      </dsp:nvSpPr>
      <dsp:spPr>
        <a:xfrm>
          <a:off x="0" y="341726"/>
          <a:ext cx="8860414" cy="4442439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667" tIns="270764" rIns="68766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341726"/>
        <a:ext cx="8860414" cy="4442439"/>
      </dsp:txXfrm>
    </dsp:sp>
    <dsp:sp modelId="{4C76E425-968C-4384-A40B-6ACD56C71BC1}">
      <dsp:nvSpPr>
        <dsp:cNvPr id="0" name=""/>
        <dsp:cNvSpPr/>
      </dsp:nvSpPr>
      <dsp:spPr>
        <a:xfrm>
          <a:off x="472233" y="71676"/>
          <a:ext cx="4813907" cy="47413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432" tIns="0" rIns="2344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Economic Benefit Calculation</a:t>
          </a:r>
        </a:p>
      </dsp:txBody>
      <dsp:txXfrm>
        <a:off x="495378" y="94821"/>
        <a:ext cx="4767617" cy="4278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6BF-2D00-4D71-8D33-CE28B2361CC8}">
      <dsp:nvSpPr>
        <dsp:cNvPr id="0" name=""/>
        <dsp:cNvSpPr/>
      </dsp:nvSpPr>
      <dsp:spPr>
        <a:xfrm>
          <a:off x="0" y="249742"/>
          <a:ext cx="8860414" cy="4534423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667" tIns="437388" rIns="68766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249742"/>
        <a:ext cx="8860414" cy="4534423"/>
      </dsp:txXfrm>
    </dsp:sp>
    <dsp:sp modelId="{4C76E425-968C-4384-A40B-6ACD56C71BC1}">
      <dsp:nvSpPr>
        <dsp:cNvPr id="0" name=""/>
        <dsp:cNvSpPr/>
      </dsp:nvSpPr>
      <dsp:spPr>
        <a:xfrm>
          <a:off x="443020" y="28566"/>
          <a:ext cx="6202289" cy="502569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432" tIns="0" rIns="23443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Changes in Allocation Methodology</a:t>
          </a:r>
        </a:p>
      </dsp:txBody>
      <dsp:txXfrm>
        <a:off x="467553" y="53099"/>
        <a:ext cx="6153223" cy="4535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F9C2A-AB75-4CC3-AD9B-903A0FB384D7}">
      <dsp:nvSpPr>
        <dsp:cNvPr id="0" name=""/>
        <dsp:cNvSpPr/>
      </dsp:nvSpPr>
      <dsp:spPr>
        <a:xfrm rot="5400000">
          <a:off x="-308007" y="308707"/>
          <a:ext cx="2053381" cy="1437367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Verdana" panose="020B0604030504040204" pitchFamily="34" charset="0"/>
              <a:ea typeface="Verdana" panose="020B0604030504040204" pitchFamily="34" charset="0"/>
            </a:rPr>
            <a:t>Step 1.</a:t>
          </a:r>
        </a:p>
      </dsp:txBody>
      <dsp:txXfrm rot="-5400000">
        <a:off x="1" y="719384"/>
        <a:ext cx="1437367" cy="616014"/>
      </dsp:txXfrm>
    </dsp:sp>
    <dsp:sp modelId="{F99B4B3C-0861-45D8-8DCE-0F17B4679746}">
      <dsp:nvSpPr>
        <dsp:cNvPr id="0" name=""/>
        <dsp:cNvSpPr/>
      </dsp:nvSpPr>
      <dsp:spPr>
        <a:xfrm rot="5400000">
          <a:off x="4470934" y="-3032867"/>
          <a:ext cx="1334698" cy="7401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Determine which measures are responsible for each NEB</a:t>
          </a:r>
        </a:p>
      </dsp:txBody>
      <dsp:txXfrm rot="-5400000">
        <a:off x="1437368" y="65854"/>
        <a:ext cx="7336677" cy="1204388"/>
      </dsp:txXfrm>
    </dsp:sp>
    <dsp:sp modelId="{9196FCFB-D31E-47DF-B0FB-F5EC18BF9C1F}">
      <dsp:nvSpPr>
        <dsp:cNvPr id="0" name=""/>
        <dsp:cNvSpPr/>
      </dsp:nvSpPr>
      <dsp:spPr>
        <a:xfrm rot="5400000">
          <a:off x="-308007" y="2368725"/>
          <a:ext cx="2053381" cy="1437367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Verdana" panose="020B0604030504040204" pitchFamily="34" charset="0"/>
              <a:ea typeface="Verdana" panose="020B0604030504040204" pitchFamily="34" charset="0"/>
            </a:rPr>
            <a:t>Step 2.</a:t>
          </a:r>
        </a:p>
      </dsp:txBody>
      <dsp:txXfrm rot="-5400000">
        <a:off x="1" y="2779402"/>
        <a:ext cx="1437367" cy="616014"/>
      </dsp:txXfrm>
    </dsp:sp>
    <dsp:sp modelId="{2BE10784-8D13-4BF9-955D-4349249ED56E}">
      <dsp:nvSpPr>
        <dsp:cNvPr id="0" name=""/>
        <dsp:cNvSpPr/>
      </dsp:nvSpPr>
      <dsp:spPr>
        <a:xfrm rot="5400000">
          <a:off x="4196981" y="-972849"/>
          <a:ext cx="1882604" cy="7401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Determine the percent of the NEB to allocate to each measure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NEB values are allocated to measures in proportion to the % of costs that the measures represent out of all responsible measures for the particular NEB</a:t>
          </a:r>
        </a:p>
      </dsp:txBody>
      <dsp:txXfrm rot="-5400000">
        <a:off x="1437368" y="1878665"/>
        <a:ext cx="7309931" cy="16988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29C21-725B-4F16-9B5F-E3A82DE5E102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4FEB0-1E1E-47A6-BA55-7679D6240D74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7A92-2060-45B8-99FA-99E941EBFAF9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 </a:t>
          </a:r>
        </a:p>
      </dsp:txBody>
      <dsp:txXfrm>
        <a:off x="1524000" y="3276600"/>
        <a:ext cx="3048000" cy="762000"/>
      </dsp:txXfrm>
    </dsp:sp>
    <dsp:sp modelId="{5F5AFE70-AACE-4BDA-ACAA-DD0763DE3216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Literature Inputs</a:t>
          </a:r>
          <a:endParaRPr lang="en-US" sz="1500" kern="1200" dirty="0"/>
        </a:p>
      </dsp:txBody>
      <dsp:txXfrm>
        <a:off x="2763268" y="1558292"/>
        <a:ext cx="808224" cy="808224"/>
      </dsp:txXfrm>
    </dsp:sp>
    <dsp:sp modelId="{C36E1FDA-01AD-4D9C-8793-80A5C269B353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Measure Inputs</a:t>
          </a:r>
        </a:p>
      </dsp:txBody>
      <dsp:txXfrm>
        <a:off x="1945388" y="700787"/>
        <a:ext cx="808224" cy="808224"/>
      </dsp:txXfrm>
    </dsp:sp>
    <dsp:sp modelId="{88CA6127-BACB-4F42-BFD8-EEBA0537A5E8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Utility Inputs</a:t>
          </a:r>
        </a:p>
      </dsp:txBody>
      <dsp:txXfrm>
        <a:off x="3113788" y="424435"/>
        <a:ext cx="808224" cy="808224"/>
      </dsp:txXfrm>
    </dsp:sp>
    <dsp:sp modelId="{5EDAE650-68B9-4416-8923-E837179C5B58}">
      <dsp:nvSpPr>
        <dsp:cNvPr id="0" name=""/>
        <dsp:cNvSpPr/>
      </dsp:nvSpPr>
      <dsp:spPr>
        <a:xfrm>
          <a:off x="1236680" y="12712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B039D-C242-4631-905D-9128D18CF643}">
      <dsp:nvSpPr>
        <dsp:cNvPr id="0" name=""/>
        <dsp:cNvSpPr/>
      </dsp:nvSpPr>
      <dsp:spPr>
        <a:xfrm>
          <a:off x="590688" y="20"/>
          <a:ext cx="2835000" cy="821114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First year and lifetime value for each NEB</a:t>
          </a:r>
        </a:p>
      </dsp:txBody>
      <dsp:txXfrm>
        <a:off x="590688" y="20"/>
        <a:ext cx="2835000" cy="821114"/>
      </dsp:txXfrm>
    </dsp:sp>
    <dsp:sp modelId="{61F332B3-5E1A-4D75-86DC-9E2462E77A2E}">
      <dsp:nvSpPr>
        <dsp:cNvPr id="0" name=""/>
        <dsp:cNvSpPr/>
      </dsp:nvSpPr>
      <dsp:spPr>
        <a:xfrm>
          <a:off x="815688" y="862190"/>
          <a:ext cx="2385000" cy="821114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Allocation of NEBs to measures</a:t>
          </a:r>
        </a:p>
      </dsp:txBody>
      <dsp:txXfrm>
        <a:off x="815688" y="862190"/>
        <a:ext cx="2385000" cy="8211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DB30A-1AFC-4580-9957-720A7D067704}">
      <dsp:nvSpPr>
        <dsp:cNvPr id="0" name=""/>
        <dsp:cNvSpPr/>
      </dsp:nvSpPr>
      <dsp:spPr>
        <a:xfrm>
          <a:off x="0" y="282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3AC33-4149-46C0-9B73-BC8E0BBD2541}">
      <dsp:nvSpPr>
        <dsp:cNvPr id="0" name=""/>
        <dsp:cNvSpPr/>
      </dsp:nvSpPr>
      <dsp:spPr>
        <a:xfrm>
          <a:off x="0" y="282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 Berger</a:t>
          </a:r>
        </a:p>
      </dsp:txBody>
      <dsp:txXfrm>
        <a:off x="0" y="282"/>
        <a:ext cx="5686426" cy="331073"/>
      </dsp:txXfrm>
    </dsp:sp>
    <dsp:sp modelId="{5149C1B1-4759-4446-927D-06080FE5604A}">
      <dsp:nvSpPr>
        <dsp:cNvPr id="0" name=""/>
        <dsp:cNvSpPr/>
      </dsp:nvSpPr>
      <dsp:spPr>
        <a:xfrm>
          <a:off x="0" y="331356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008D6-1FFB-4FF7-B1B8-FA69CFCC3821}">
      <dsp:nvSpPr>
        <dsp:cNvPr id="0" name=""/>
        <dsp:cNvSpPr/>
      </dsp:nvSpPr>
      <dsp:spPr>
        <a:xfrm>
          <a:off x="0" y="331356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APPRISE </a:t>
          </a:r>
        </a:p>
      </dsp:txBody>
      <dsp:txXfrm>
        <a:off x="0" y="331356"/>
        <a:ext cx="5686426" cy="331073"/>
      </dsp:txXfrm>
    </dsp:sp>
    <dsp:sp modelId="{CDF11568-1DBF-4AAB-92FC-9B6E584C6C86}">
      <dsp:nvSpPr>
        <dsp:cNvPr id="0" name=""/>
        <dsp:cNvSpPr/>
      </dsp:nvSpPr>
      <dsp:spPr>
        <a:xfrm>
          <a:off x="0" y="662430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68455-5486-48F8-A4A2-78E757ADD216}">
      <dsp:nvSpPr>
        <dsp:cNvPr id="0" name=""/>
        <dsp:cNvSpPr/>
      </dsp:nvSpPr>
      <dsp:spPr>
        <a:xfrm>
          <a:off x="0" y="662430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 Nassau Street, Suite 200</a:t>
          </a:r>
        </a:p>
      </dsp:txBody>
      <dsp:txXfrm>
        <a:off x="0" y="662430"/>
        <a:ext cx="5686426" cy="331073"/>
      </dsp:txXfrm>
    </dsp:sp>
    <dsp:sp modelId="{2F5B27A4-E9AE-47BB-B4DD-82D424FF883A}">
      <dsp:nvSpPr>
        <dsp:cNvPr id="0" name=""/>
        <dsp:cNvSpPr/>
      </dsp:nvSpPr>
      <dsp:spPr>
        <a:xfrm>
          <a:off x="0" y="993504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C9570-A1EB-4819-BDCB-56D5ACDFFEE6}">
      <dsp:nvSpPr>
        <dsp:cNvPr id="0" name=""/>
        <dsp:cNvSpPr/>
      </dsp:nvSpPr>
      <dsp:spPr>
        <a:xfrm>
          <a:off x="0" y="993504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Princeton, NJ 08542</a:t>
          </a:r>
        </a:p>
      </dsp:txBody>
      <dsp:txXfrm>
        <a:off x="0" y="993504"/>
        <a:ext cx="5686426" cy="331073"/>
      </dsp:txXfrm>
    </dsp:sp>
    <dsp:sp modelId="{8756023F-CF3C-4779-AE4B-1ADBD0AF594F}">
      <dsp:nvSpPr>
        <dsp:cNvPr id="0" name=""/>
        <dsp:cNvSpPr/>
      </dsp:nvSpPr>
      <dsp:spPr>
        <a:xfrm>
          <a:off x="0" y="1324578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6EAD3-7126-4353-A448-80B473C03E41}">
      <dsp:nvSpPr>
        <dsp:cNvPr id="0" name=""/>
        <dsp:cNvSpPr/>
      </dsp:nvSpPr>
      <dsp:spPr>
        <a:xfrm>
          <a:off x="0" y="1324578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609-252-8009</a:t>
          </a:r>
        </a:p>
      </dsp:txBody>
      <dsp:txXfrm>
        <a:off x="0" y="1324578"/>
        <a:ext cx="5686426" cy="331073"/>
      </dsp:txXfrm>
    </dsp:sp>
    <dsp:sp modelId="{F2C50E6D-1C2F-4FEC-BE1C-E500D15B403A}">
      <dsp:nvSpPr>
        <dsp:cNvPr id="0" name=""/>
        <dsp:cNvSpPr/>
      </dsp:nvSpPr>
      <dsp:spPr>
        <a:xfrm>
          <a:off x="0" y="1655652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FF6A7-0D37-449C-898C-18CCB6F85707}">
      <dsp:nvSpPr>
        <dsp:cNvPr id="0" name=""/>
        <dsp:cNvSpPr/>
      </dsp:nvSpPr>
      <dsp:spPr>
        <a:xfrm>
          <a:off x="0" y="1655652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jackie-berger@appriseinc.org</a:t>
          </a:r>
        </a:p>
      </dsp:txBody>
      <dsp:txXfrm>
        <a:off x="0" y="1655652"/>
        <a:ext cx="5686426" cy="331073"/>
      </dsp:txXfrm>
    </dsp:sp>
    <dsp:sp modelId="{19C2E2B3-6354-49AE-A8DB-5DF00815A597}">
      <dsp:nvSpPr>
        <dsp:cNvPr id="0" name=""/>
        <dsp:cNvSpPr/>
      </dsp:nvSpPr>
      <dsp:spPr>
        <a:xfrm>
          <a:off x="0" y="1986726"/>
          <a:ext cx="5686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7450A-0C97-4AC4-8B06-C25435D43642}">
      <dsp:nvSpPr>
        <dsp:cNvPr id="0" name=""/>
        <dsp:cNvSpPr/>
      </dsp:nvSpPr>
      <dsp:spPr>
        <a:xfrm>
          <a:off x="0" y="1986726"/>
          <a:ext cx="5686426" cy="33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www.appriseinc.org</a:t>
          </a:r>
        </a:p>
      </dsp:txBody>
      <dsp:txXfrm>
        <a:off x="0" y="1986726"/>
        <a:ext cx="5686426" cy="331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58D20-00DE-403C-B5A2-20E84ACB373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12BE0-9276-4F97-ACEB-F66F95329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0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56B49C-6452-4467-ACC9-3DF648942A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0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56B49C-6452-4467-ACC9-3DF648942A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9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9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3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D4C2062-9555-41D7-9B13-FB1645FA0A8B}" type="slidenum">
              <a:rPr lang="en-US" smtClean="0"/>
              <a:pPr/>
              <a:t>‹#›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9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5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1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1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4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1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7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6C636-3926-4140-B815-429093BFB77E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jpeg"/><Relationship Id="rId3" Type="http://schemas.openxmlformats.org/officeDocument/2006/relationships/image" Target="../media/image2.jpeg"/><Relationship Id="rId21" Type="http://schemas.openxmlformats.org/officeDocument/2006/relationships/image" Target="../media/image26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jp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06">
            <a:extLst>
              <a:ext uri="{FF2B5EF4-FFF2-40B4-BE49-F238E27FC236}">
                <a16:creationId xmlns:a16="http://schemas.microsoft.com/office/drawing/2014/main" id="{DE8201EF-6437-47DF-9833-800819BEC18D}"/>
              </a:ext>
            </a:extLst>
          </p:cNvPr>
          <p:cNvSpPr>
            <a:spLocks/>
          </p:cNvSpPr>
          <p:nvPr/>
        </p:nvSpPr>
        <p:spPr bwMode="auto">
          <a:xfrm>
            <a:off x="2114554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1" name="Freeform 207">
            <a:extLst>
              <a:ext uri="{FF2B5EF4-FFF2-40B4-BE49-F238E27FC236}">
                <a16:creationId xmlns:a16="http://schemas.microsoft.com/office/drawing/2014/main" id="{5E13DD87-4483-43FF-8F7F-ECB2B48C82BD}"/>
              </a:ext>
            </a:extLst>
          </p:cNvPr>
          <p:cNvSpPr>
            <a:spLocks/>
          </p:cNvSpPr>
          <p:nvPr/>
        </p:nvSpPr>
        <p:spPr bwMode="auto">
          <a:xfrm>
            <a:off x="1909764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" name="Freeform 208">
            <a:extLst>
              <a:ext uri="{FF2B5EF4-FFF2-40B4-BE49-F238E27FC236}">
                <a16:creationId xmlns:a16="http://schemas.microsoft.com/office/drawing/2014/main" id="{24F7B799-A620-4393-9874-D08670CDBDFE}"/>
              </a:ext>
            </a:extLst>
          </p:cNvPr>
          <p:cNvSpPr>
            <a:spLocks/>
          </p:cNvSpPr>
          <p:nvPr/>
        </p:nvSpPr>
        <p:spPr bwMode="auto">
          <a:xfrm>
            <a:off x="1693865" y="2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3" name="Freeform 209">
            <a:extLst>
              <a:ext uri="{FF2B5EF4-FFF2-40B4-BE49-F238E27FC236}">
                <a16:creationId xmlns:a16="http://schemas.microsoft.com/office/drawing/2014/main" id="{CB28E380-EFE9-4058-9EC0-341AEC31A22A}"/>
              </a:ext>
            </a:extLst>
          </p:cNvPr>
          <p:cNvSpPr>
            <a:spLocks/>
          </p:cNvSpPr>
          <p:nvPr/>
        </p:nvSpPr>
        <p:spPr bwMode="auto">
          <a:xfrm>
            <a:off x="1487491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4" name="Freeform 210">
            <a:extLst>
              <a:ext uri="{FF2B5EF4-FFF2-40B4-BE49-F238E27FC236}">
                <a16:creationId xmlns:a16="http://schemas.microsoft.com/office/drawing/2014/main" id="{75BE2E63-517F-4221-8CBD-4CBD772A569C}"/>
              </a:ext>
            </a:extLst>
          </p:cNvPr>
          <p:cNvSpPr>
            <a:spLocks/>
          </p:cNvSpPr>
          <p:nvPr/>
        </p:nvSpPr>
        <p:spPr bwMode="auto">
          <a:xfrm>
            <a:off x="1282701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5" name="Freeform 211">
            <a:extLst>
              <a:ext uri="{FF2B5EF4-FFF2-40B4-BE49-F238E27FC236}">
                <a16:creationId xmlns:a16="http://schemas.microsoft.com/office/drawing/2014/main" id="{DCDCCE68-1D14-474E-A4AB-85F3950D0C0B}"/>
              </a:ext>
            </a:extLst>
          </p:cNvPr>
          <p:cNvSpPr>
            <a:spLocks/>
          </p:cNvSpPr>
          <p:nvPr/>
        </p:nvSpPr>
        <p:spPr bwMode="auto">
          <a:xfrm>
            <a:off x="1063627" y="2"/>
            <a:ext cx="147639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Freeform 212">
            <a:extLst>
              <a:ext uri="{FF2B5EF4-FFF2-40B4-BE49-F238E27FC236}">
                <a16:creationId xmlns:a16="http://schemas.microsoft.com/office/drawing/2014/main" id="{4332BEFB-1C8A-4D05-95CD-875F22052266}"/>
              </a:ext>
            </a:extLst>
          </p:cNvPr>
          <p:cNvSpPr>
            <a:spLocks/>
          </p:cNvSpPr>
          <p:nvPr/>
        </p:nvSpPr>
        <p:spPr bwMode="auto">
          <a:xfrm>
            <a:off x="865191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Freeform 213">
            <a:extLst>
              <a:ext uri="{FF2B5EF4-FFF2-40B4-BE49-F238E27FC236}">
                <a16:creationId xmlns:a16="http://schemas.microsoft.com/office/drawing/2014/main" id="{E05BD828-5CE7-429E-85A1-2CE4F7EC3F26}"/>
              </a:ext>
            </a:extLst>
          </p:cNvPr>
          <p:cNvSpPr>
            <a:spLocks/>
          </p:cNvSpPr>
          <p:nvPr/>
        </p:nvSpPr>
        <p:spPr bwMode="auto">
          <a:xfrm>
            <a:off x="655638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Freeform 214">
            <a:extLst>
              <a:ext uri="{FF2B5EF4-FFF2-40B4-BE49-F238E27FC236}">
                <a16:creationId xmlns:a16="http://schemas.microsoft.com/office/drawing/2014/main" id="{E0D82BEC-197D-48B6-A265-E486AA7831E4}"/>
              </a:ext>
            </a:extLst>
          </p:cNvPr>
          <p:cNvSpPr>
            <a:spLocks/>
          </p:cNvSpPr>
          <p:nvPr/>
        </p:nvSpPr>
        <p:spPr bwMode="auto">
          <a:xfrm>
            <a:off x="447678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Freeform 215">
            <a:extLst>
              <a:ext uri="{FF2B5EF4-FFF2-40B4-BE49-F238E27FC236}">
                <a16:creationId xmlns:a16="http://schemas.microsoft.com/office/drawing/2014/main" id="{27491641-A61E-4706-A9A7-BAEC6ECF57DC}"/>
              </a:ext>
            </a:extLst>
          </p:cNvPr>
          <p:cNvSpPr>
            <a:spLocks/>
          </p:cNvSpPr>
          <p:nvPr/>
        </p:nvSpPr>
        <p:spPr bwMode="auto">
          <a:xfrm>
            <a:off x="242889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Freeform 216">
            <a:extLst>
              <a:ext uri="{FF2B5EF4-FFF2-40B4-BE49-F238E27FC236}">
                <a16:creationId xmlns:a16="http://schemas.microsoft.com/office/drawing/2014/main" id="{62A85892-AF21-41AE-9461-1AF95BD93CB2}"/>
              </a:ext>
            </a:extLst>
          </p:cNvPr>
          <p:cNvSpPr>
            <a:spLocks/>
          </p:cNvSpPr>
          <p:nvPr/>
        </p:nvSpPr>
        <p:spPr bwMode="auto">
          <a:xfrm>
            <a:off x="66659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1" name="Freeform 217">
            <a:extLst>
              <a:ext uri="{FF2B5EF4-FFF2-40B4-BE49-F238E27FC236}">
                <a16:creationId xmlns:a16="http://schemas.microsoft.com/office/drawing/2014/main" id="{8E52FC7F-3DED-4E1E-BE86-EA674907EF46}"/>
              </a:ext>
            </a:extLst>
          </p:cNvPr>
          <p:cNvSpPr>
            <a:spLocks/>
          </p:cNvSpPr>
          <p:nvPr/>
        </p:nvSpPr>
        <p:spPr bwMode="auto">
          <a:xfrm>
            <a:off x="64611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2" name="Freeform 218">
            <a:extLst>
              <a:ext uri="{FF2B5EF4-FFF2-40B4-BE49-F238E27FC236}">
                <a16:creationId xmlns:a16="http://schemas.microsoft.com/office/drawing/2014/main" id="{FBEB4946-F2A9-4398-9936-37AD41D35A94}"/>
              </a:ext>
            </a:extLst>
          </p:cNvPr>
          <p:cNvSpPr>
            <a:spLocks/>
          </p:cNvSpPr>
          <p:nvPr/>
        </p:nvSpPr>
        <p:spPr bwMode="auto">
          <a:xfrm>
            <a:off x="6875466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3" name="Freeform 219">
            <a:extLst>
              <a:ext uri="{FF2B5EF4-FFF2-40B4-BE49-F238E27FC236}">
                <a16:creationId xmlns:a16="http://schemas.microsoft.com/office/drawing/2014/main" id="{5A15C5B1-DCFD-4361-A663-1970556A4FBF}"/>
              </a:ext>
            </a:extLst>
          </p:cNvPr>
          <p:cNvSpPr>
            <a:spLocks/>
          </p:cNvSpPr>
          <p:nvPr/>
        </p:nvSpPr>
        <p:spPr bwMode="auto">
          <a:xfrm>
            <a:off x="70834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4" name="Freeform 220">
            <a:extLst>
              <a:ext uri="{FF2B5EF4-FFF2-40B4-BE49-F238E27FC236}">
                <a16:creationId xmlns:a16="http://schemas.microsoft.com/office/drawing/2014/main" id="{7ABE7802-D588-43AE-84A1-BEC41D3142B6}"/>
              </a:ext>
            </a:extLst>
          </p:cNvPr>
          <p:cNvSpPr>
            <a:spLocks/>
          </p:cNvSpPr>
          <p:nvPr/>
        </p:nvSpPr>
        <p:spPr bwMode="auto">
          <a:xfrm>
            <a:off x="729774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5" name="Freeform 221">
            <a:extLst>
              <a:ext uri="{FF2B5EF4-FFF2-40B4-BE49-F238E27FC236}">
                <a16:creationId xmlns:a16="http://schemas.microsoft.com/office/drawing/2014/main" id="{7227889D-14CE-448D-BDE1-66941A77A5B1}"/>
              </a:ext>
            </a:extLst>
          </p:cNvPr>
          <p:cNvSpPr>
            <a:spLocks/>
          </p:cNvSpPr>
          <p:nvPr/>
        </p:nvSpPr>
        <p:spPr bwMode="auto">
          <a:xfrm>
            <a:off x="7502529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6" name="Freeform 222">
            <a:extLst>
              <a:ext uri="{FF2B5EF4-FFF2-40B4-BE49-F238E27FC236}">
                <a16:creationId xmlns:a16="http://schemas.microsoft.com/office/drawing/2014/main" id="{837D7F30-B58B-4137-B2B8-1F17FB3DDEB5}"/>
              </a:ext>
            </a:extLst>
          </p:cNvPr>
          <p:cNvSpPr>
            <a:spLocks/>
          </p:cNvSpPr>
          <p:nvPr/>
        </p:nvSpPr>
        <p:spPr bwMode="auto">
          <a:xfrm>
            <a:off x="771049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7" name="Freeform 223">
            <a:extLst>
              <a:ext uri="{FF2B5EF4-FFF2-40B4-BE49-F238E27FC236}">
                <a16:creationId xmlns:a16="http://schemas.microsoft.com/office/drawing/2014/main" id="{0BEE42A2-0A98-4060-8F79-81AE663BFE44}"/>
              </a:ext>
            </a:extLst>
          </p:cNvPr>
          <p:cNvSpPr>
            <a:spLocks/>
          </p:cNvSpPr>
          <p:nvPr/>
        </p:nvSpPr>
        <p:spPr bwMode="auto">
          <a:xfrm>
            <a:off x="7927978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8" name="Freeform 224">
            <a:extLst>
              <a:ext uri="{FF2B5EF4-FFF2-40B4-BE49-F238E27FC236}">
                <a16:creationId xmlns:a16="http://schemas.microsoft.com/office/drawing/2014/main" id="{A3BBB2C4-AE05-4DC5-A848-FB85A4C2FBE9}"/>
              </a:ext>
            </a:extLst>
          </p:cNvPr>
          <p:cNvSpPr>
            <a:spLocks/>
          </p:cNvSpPr>
          <p:nvPr/>
        </p:nvSpPr>
        <p:spPr bwMode="auto">
          <a:xfrm>
            <a:off x="8128001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9" name="Freeform 225">
            <a:extLst>
              <a:ext uri="{FF2B5EF4-FFF2-40B4-BE49-F238E27FC236}">
                <a16:creationId xmlns:a16="http://schemas.microsoft.com/office/drawing/2014/main" id="{795A0DAF-E33A-43E2-9A19-3E8E6452615D}"/>
              </a:ext>
            </a:extLst>
          </p:cNvPr>
          <p:cNvSpPr>
            <a:spLocks/>
          </p:cNvSpPr>
          <p:nvPr/>
        </p:nvSpPr>
        <p:spPr bwMode="auto">
          <a:xfrm>
            <a:off x="8337550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0" name="Freeform 226">
            <a:extLst>
              <a:ext uri="{FF2B5EF4-FFF2-40B4-BE49-F238E27FC236}">
                <a16:creationId xmlns:a16="http://schemas.microsoft.com/office/drawing/2014/main" id="{05CFFF0D-3B42-4BBA-BE44-9A1F7C7F7B19}"/>
              </a:ext>
            </a:extLst>
          </p:cNvPr>
          <p:cNvSpPr>
            <a:spLocks/>
          </p:cNvSpPr>
          <p:nvPr/>
        </p:nvSpPr>
        <p:spPr bwMode="auto">
          <a:xfrm>
            <a:off x="8542342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1" name="Freeform 227">
            <a:extLst>
              <a:ext uri="{FF2B5EF4-FFF2-40B4-BE49-F238E27FC236}">
                <a16:creationId xmlns:a16="http://schemas.microsoft.com/office/drawing/2014/main" id="{F3F19668-36C0-4BEA-B7DA-445C00020255}"/>
              </a:ext>
            </a:extLst>
          </p:cNvPr>
          <p:cNvSpPr>
            <a:spLocks/>
          </p:cNvSpPr>
          <p:nvPr/>
        </p:nvSpPr>
        <p:spPr bwMode="auto">
          <a:xfrm>
            <a:off x="8750301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2" name="Freeform 228">
            <a:extLst>
              <a:ext uri="{FF2B5EF4-FFF2-40B4-BE49-F238E27FC236}">
                <a16:creationId xmlns:a16="http://schemas.microsoft.com/office/drawing/2014/main" id="{93A16AEF-F2E3-4FF0-9F24-18AC520C814C}"/>
              </a:ext>
            </a:extLst>
          </p:cNvPr>
          <p:cNvSpPr>
            <a:spLocks/>
          </p:cNvSpPr>
          <p:nvPr/>
        </p:nvSpPr>
        <p:spPr bwMode="auto">
          <a:xfrm>
            <a:off x="543084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3" name="Freeform 229">
            <a:extLst>
              <a:ext uri="{FF2B5EF4-FFF2-40B4-BE49-F238E27FC236}">
                <a16:creationId xmlns:a16="http://schemas.microsoft.com/office/drawing/2014/main" id="{D010BD38-452B-43ED-8AA8-08AEBB5BA9D8}"/>
              </a:ext>
            </a:extLst>
          </p:cNvPr>
          <p:cNvSpPr>
            <a:spLocks/>
          </p:cNvSpPr>
          <p:nvPr/>
        </p:nvSpPr>
        <p:spPr bwMode="auto">
          <a:xfrm>
            <a:off x="5222878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4" name="Freeform 230">
            <a:extLst>
              <a:ext uri="{FF2B5EF4-FFF2-40B4-BE49-F238E27FC236}">
                <a16:creationId xmlns:a16="http://schemas.microsoft.com/office/drawing/2014/main" id="{80EDA5A7-2F65-4E44-994C-8ECB6C540643}"/>
              </a:ext>
            </a:extLst>
          </p:cNvPr>
          <p:cNvSpPr>
            <a:spLocks/>
          </p:cNvSpPr>
          <p:nvPr/>
        </p:nvSpPr>
        <p:spPr bwMode="auto">
          <a:xfrm>
            <a:off x="5640391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5" name="Freeform 231">
            <a:extLst>
              <a:ext uri="{FF2B5EF4-FFF2-40B4-BE49-F238E27FC236}">
                <a16:creationId xmlns:a16="http://schemas.microsoft.com/office/drawing/2014/main" id="{338EA60E-4D2E-4B63-B7AA-C58AD12CBDB6}"/>
              </a:ext>
            </a:extLst>
          </p:cNvPr>
          <p:cNvSpPr>
            <a:spLocks/>
          </p:cNvSpPr>
          <p:nvPr/>
        </p:nvSpPr>
        <p:spPr bwMode="auto">
          <a:xfrm>
            <a:off x="5848350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6" name="Freeform 232">
            <a:extLst>
              <a:ext uri="{FF2B5EF4-FFF2-40B4-BE49-F238E27FC236}">
                <a16:creationId xmlns:a16="http://schemas.microsoft.com/office/drawing/2014/main" id="{09AEF5B3-B8B6-4C6F-A797-7C697A040202}"/>
              </a:ext>
            </a:extLst>
          </p:cNvPr>
          <p:cNvSpPr>
            <a:spLocks/>
          </p:cNvSpPr>
          <p:nvPr/>
        </p:nvSpPr>
        <p:spPr bwMode="auto">
          <a:xfrm>
            <a:off x="6062664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7" name="Freeform 233">
            <a:extLst>
              <a:ext uri="{FF2B5EF4-FFF2-40B4-BE49-F238E27FC236}">
                <a16:creationId xmlns:a16="http://schemas.microsoft.com/office/drawing/2014/main" id="{2F8DF0E0-BBB3-4D02-97F1-6FA68E8162AF}"/>
              </a:ext>
            </a:extLst>
          </p:cNvPr>
          <p:cNvSpPr>
            <a:spLocks/>
          </p:cNvSpPr>
          <p:nvPr/>
        </p:nvSpPr>
        <p:spPr bwMode="auto">
          <a:xfrm>
            <a:off x="6265866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8" name="Freeform 234">
            <a:extLst>
              <a:ext uri="{FF2B5EF4-FFF2-40B4-BE49-F238E27FC236}">
                <a16:creationId xmlns:a16="http://schemas.microsoft.com/office/drawing/2014/main" id="{4F02FD59-C34D-464E-BE82-526B248C7D16}"/>
              </a:ext>
            </a:extLst>
          </p:cNvPr>
          <p:cNvSpPr>
            <a:spLocks/>
          </p:cNvSpPr>
          <p:nvPr/>
        </p:nvSpPr>
        <p:spPr bwMode="auto">
          <a:xfrm>
            <a:off x="4181476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9" name="Freeform 235">
            <a:extLst>
              <a:ext uri="{FF2B5EF4-FFF2-40B4-BE49-F238E27FC236}">
                <a16:creationId xmlns:a16="http://schemas.microsoft.com/office/drawing/2014/main" id="{773928C7-2D36-42DF-BF49-A40556B6BBCB}"/>
              </a:ext>
            </a:extLst>
          </p:cNvPr>
          <p:cNvSpPr>
            <a:spLocks/>
          </p:cNvSpPr>
          <p:nvPr/>
        </p:nvSpPr>
        <p:spPr bwMode="auto">
          <a:xfrm>
            <a:off x="39735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Freeform 236">
            <a:extLst>
              <a:ext uri="{FF2B5EF4-FFF2-40B4-BE49-F238E27FC236}">
                <a16:creationId xmlns:a16="http://schemas.microsoft.com/office/drawing/2014/main" id="{55DC047E-13F9-45C0-8FE7-95B3A8C2D04C}"/>
              </a:ext>
            </a:extLst>
          </p:cNvPr>
          <p:cNvSpPr>
            <a:spLocks/>
          </p:cNvSpPr>
          <p:nvPr/>
        </p:nvSpPr>
        <p:spPr bwMode="auto">
          <a:xfrm>
            <a:off x="43910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1" name="Freeform 237">
            <a:extLst>
              <a:ext uri="{FF2B5EF4-FFF2-40B4-BE49-F238E27FC236}">
                <a16:creationId xmlns:a16="http://schemas.microsoft.com/office/drawing/2014/main" id="{0EE9D375-F5A9-4A41-B119-B097E29B70C8}"/>
              </a:ext>
            </a:extLst>
          </p:cNvPr>
          <p:cNvSpPr>
            <a:spLocks/>
          </p:cNvSpPr>
          <p:nvPr/>
        </p:nvSpPr>
        <p:spPr bwMode="auto">
          <a:xfrm>
            <a:off x="45958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2" name="Freeform 238">
            <a:extLst>
              <a:ext uri="{FF2B5EF4-FFF2-40B4-BE49-F238E27FC236}">
                <a16:creationId xmlns:a16="http://schemas.microsoft.com/office/drawing/2014/main" id="{D92726E8-D29B-4A23-A6F2-F5B23A67D7A7}"/>
              </a:ext>
            </a:extLst>
          </p:cNvPr>
          <p:cNvSpPr>
            <a:spLocks/>
          </p:cNvSpPr>
          <p:nvPr/>
        </p:nvSpPr>
        <p:spPr bwMode="auto">
          <a:xfrm>
            <a:off x="4810129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3" name="Freeform 239">
            <a:extLst>
              <a:ext uri="{FF2B5EF4-FFF2-40B4-BE49-F238E27FC236}">
                <a16:creationId xmlns:a16="http://schemas.microsoft.com/office/drawing/2014/main" id="{72D0A5BB-A8BD-4E01-A07B-6357EF9C5E95}"/>
              </a:ext>
            </a:extLst>
          </p:cNvPr>
          <p:cNvSpPr>
            <a:spLocks/>
          </p:cNvSpPr>
          <p:nvPr/>
        </p:nvSpPr>
        <p:spPr bwMode="auto">
          <a:xfrm>
            <a:off x="501809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4" name="Freeform 240">
            <a:extLst>
              <a:ext uri="{FF2B5EF4-FFF2-40B4-BE49-F238E27FC236}">
                <a16:creationId xmlns:a16="http://schemas.microsoft.com/office/drawing/2014/main" id="{248423F7-6826-4D7D-BCC1-DCC333CD9096}"/>
              </a:ext>
            </a:extLst>
          </p:cNvPr>
          <p:cNvSpPr>
            <a:spLocks/>
          </p:cNvSpPr>
          <p:nvPr/>
        </p:nvSpPr>
        <p:spPr bwMode="auto">
          <a:xfrm>
            <a:off x="2935291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5" name="Freeform 241">
            <a:extLst>
              <a:ext uri="{FF2B5EF4-FFF2-40B4-BE49-F238E27FC236}">
                <a16:creationId xmlns:a16="http://schemas.microsoft.com/office/drawing/2014/main" id="{4D8FE6CF-563D-4BA8-9EDA-E4124DD87E72}"/>
              </a:ext>
            </a:extLst>
          </p:cNvPr>
          <p:cNvSpPr>
            <a:spLocks/>
          </p:cNvSpPr>
          <p:nvPr/>
        </p:nvSpPr>
        <p:spPr bwMode="auto">
          <a:xfrm>
            <a:off x="2728916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6" name="Freeform 242">
            <a:extLst>
              <a:ext uri="{FF2B5EF4-FFF2-40B4-BE49-F238E27FC236}">
                <a16:creationId xmlns:a16="http://schemas.microsoft.com/office/drawing/2014/main" id="{BE48B34F-C885-4081-ACF1-51A0673A54D8}"/>
              </a:ext>
            </a:extLst>
          </p:cNvPr>
          <p:cNvSpPr>
            <a:spLocks/>
          </p:cNvSpPr>
          <p:nvPr/>
        </p:nvSpPr>
        <p:spPr bwMode="auto">
          <a:xfrm>
            <a:off x="3144842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7" name="Freeform 243">
            <a:extLst>
              <a:ext uri="{FF2B5EF4-FFF2-40B4-BE49-F238E27FC236}">
                <a16:creationId xmlns:a16="http://schemas.microsoft.com/office/drawing/2014/main" id="{BC14E761-34E8-406C-9A6A-8A48A5A95E95}"/>
              </a:ext>
            </a:extLst>
          </p:cNvPr>
          <p:cNvSpPr>
            <a:spLocks/>
          </p:cNvSpPr>
          <p:nvPr/>
        </p:nvSpPr>
        <p:spPr bwMode="auto">
          <a:xfrm>
            <a:off x="3351216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8" name="Freeform 244">
            <a:extLst>
              <a:ext uri="{FF2B5EF4-FFF2-40B4-BE49-F238E27FC236}">
                <a16:creationId xmlns:a16="http://schemas.microsoft.com/office/drawing/2014/main" id="{C439CAA3-8B96-43EC-86E8-3DDCE452B137}"/>
              </a:ext>
            </a:extLst>
          </p:cNvPr>
          <p:cNvSpPr>
            <a:spLocks/>
          </p:cNvSpPr>
          <p:nvPr/>
        </p:nvSpPr>
        <p:spPr bwMode="auto">
          <a:xfrm>
            <a:off x="35655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89" name="Picture 248" descr="BD14742_">
            <a:extLst>
              <a:ext uri="{FF2B5EF4-FFF2-40B4-BE49-F238E27FC236}">
                <a16:creationId xmlns:a16="http://schemas.microsoft.com/office/drawing/2014/main" id="{F0D7F029-04A3-4149-82E6-3A4509A6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7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0" name="Rectangle 250">
            <a:extLst>
              <a:ext uri="{FF2B5EF4-FFF2-40B4-BE49-F238E27FC236}">
                <a16:creationId xmlns:a16="http://schemas.microsoft.com/office/drawing/2014/main" id="{74DA876D-ECDC-4B9E-9ED8-A322932D92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18712" y="2040372"/>
            <a:ext cx="6852660" cy="2403764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latin typeface="Verdana" panose="020B0604030504040204" pitchFamily="34" charset="0"/>
                <a:ea typeface="Verdana" panose="020B0604030504040204" pitchFamily="34" charset="0"/>
              </a:rPr>
              <a:t>California Energy Savings Assistance Program </a:t>
            </a:r>
            <a:br>
              <a:rPr lang="en-US" alt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4400" dirty="0">
                <a:latin typeface="Verdana" panose="020B0604030504040204" pitchFamily="34" charset="0"/>
                <a:ea typeface="Verdana" panose="020B0604030504040204" pitchFamily="34" charset="0"/>
              </a:rPr>
              <a:t>Non-Energy Benefits 2020 Study </a:t>
            </a:r>
          </a:p>
        </p:txBody>
      </p:sp>
      <p:sp>
        <p:nvSpPr>
          <p:cNvPr id="2091" name="Rectangle 251">
            <a:extLst>
              <a:ext uri="{FF2B5EF4-FFF2-40B4-BE49-F238E27FC236}">
                <a16:creationId xmlns:a16="http://schemas.microsoft.com/office/drawing/2014/main" id="{4189904D-74D1-44FC-836B-8BC21E94BD2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95415" y="4970320"/>
            <a:ext cx="6400800" cy="1199573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Jackie Berger</a:t>
            </a:r>
          </a:p>
          <a:p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January 6, 2021</a:t>
            </a:r>
          </a:p>
        </p:txBody>
      </p:sp>
      <p:pic>
        <p:nvPicPr>
          <p:cNvPr id="2092" name="Picture 252" descr="Logo">
            <a:extLst>
              <a:ext uri="{FF2B5EF4-FFF2-40B4-BE49-F238E27FC236}">
                <a16:creationId xmlns:a16="http://schemas.microsoft.com/office/drawing/2014/main" id="{F882E0FF-D5C8-410A-99A8-5DA57215B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277"/>
            <a:ext cx="27432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246" descr="BD14742_">
            <a:extLst>
              <a:ext uri="{FF2B5EF4-FFF2-40B4-BE49-F238E27FC236}">
                <a16:creationId xmlns:a16="http://schemas.microsoft.com/office/drawing/2014/main" id="{DD943D3E-87A2-4C2E-BED4-707C3A1E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249" descr="BD14742_">
            <a:extLst>
              <a:ext uri="{FF2B5EF4-FFF2-40B4-BE49-F238E27FC236}">
                <a16:creationId xmlns:a16="http://schemas.microsoft.com/office/drawing/2014/main" id="{38FF795D-1519-4723-80A0-B80D08BC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10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28904" y="1453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Included NEBs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79504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Included NEBs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F53E3A-4450-451F-B9DC-B93116CF27C6}"/>
              </a:ext>
            </a:extLst>
          </p:cNvPr>
          <p:cNvSpPr txBox="1"/>
          <p:nvPr/>
        </p:nvSpPr>
        <p:spPr>
          <a:xfrm>
            <a:off x="1767681" y="1956097"/>
            <a:ext cx="5479385" cy="461665"/>
          </a:xfrm>
          <a:prstGeom prst="rect">
            <a:avLst/>
          </a:prstGeom>
          <a:solidFill>
            <a:srgbClr val="00B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NEBs Added to the 2020 Model</a:t>
            </a: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3702355-3B76-43A1-8D2D-E3EDAC247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752406"/>
              </p:ext>
            </p:extLst>
          </p:nvPr>
        </p:nvGraphicFramePr>
        <p:xfrm>
          <a:off x="596900" y="2531327"/>
          <a:ext cx="7945438" cy="364846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837657">
                  <a:extLst>
                    <a:ext uri="{9D8B030D-6E8A-4147-A177-3AD203B41FA5}">
                      <a16:colId xmlns:a16="http://schemas.microsoft.com/office/drawing/2014/main" val="500657145"/>
                    </a:ext>
                  </a:extLst>
                </a:gridCol>
                <a:gridCol w="1907536">
                  <a:extLst>
                    <a:ext uri="{9D8B030D-6E8A-4147-A177-3AD203B41FA5}">
                      <a16:colId xmlns:a16="http://schemas.microsoft.com/office/drawing/2014/main" val="3485902694"/>
                    </a:ext>
                  </a:extLst>
                </a:gridCol>
                <a:gridCol w="3200245">
                  <a:extLst>
                    <a:ext uri="{9D8B030D-6E8A-4147-A177-3AD203B41FA5}">
                      <a16:colId xmlns:a16="http://schemas.microsoft.com/office/drawing/2014/main" val="714593769"/>
                    </a:ext>
                  </a:extLst>
                </a:gridCol>
              </a:tblGrid>
              <a:tr h="386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Type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Category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57738"/>
                  </a:ext>
                </a:extLst>
              </a:tr>
              <a:tr h="815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Bad Debt Write-Off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256115"/>
                  </a:ext>
                </a:extLst>
              </a:tr>
              <a:tr h="815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Calls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422242"/>
                  </a:ext>
                </a:extLst>
              </a:tr>
              <a:tr h="815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 Output 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Societal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3123803"/>
                  </a:ext>
                </a:extLst>
              </a:tr>
              <a:tr h="815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1068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25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4">
            <a:extLst>
              <a:ext uri="{FF2B5EF4-FFF2-40B4-BE49-F238E27FC236}">
                <a16:creationId xmlns:a16="http://schemas.microsoft.com/office/drawing/2014/main" id="{0E37BEEF-E744-4F69-ACBB-198F69C4E4BA}"/>
              </a:ext>
            </a:extLst>
          </p:cNvPr>
          <p:cNvSpPr txBox="1">
            <a:spLocks noChangeArrowheads="1"/>
          </p:cNvSpPr>
          <p:nvPr/>
        </p:nvSpPr>
        <p:spPr>
          <a:xfrm>
            <a:off x="32328" y="0"/>
            <a:ext cx="6869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Excluded NEBs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3095"/>
            <a:ext cx="460057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Excluded NEBs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11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44">
            <a:extLst>
              <a:ext uri="{FF2B5EF4-FFF2-40B4-BE49-F238E27FC236}">
                <a16:creationId xmlns:a16="http://schemas.microsoft.com/office/drawing/2014/main" id="{BB9AE443-C5BD-43B3-AB58-89F9F360F36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91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FCE529-5955-4CE3-84ED-4BA9A5EEAFE7}"/>
              </a:ext>
            </a:extLst>
          </p:cNvPr>
          <p:cNvSpPr txBox="1"/>
          <p:nvPr/>
        </p:nvSpPr>
        <p:spPr>
          <a:xfrm>
            <a:off x="1244202" y="2085554"/>
            <a:ext cx="6758385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NEBs Excluded from the 2020 Model</a:t>
            </a: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71AE7E-CE17-4358-89DA-15BEE985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0431"/>
              </p:ext>
            </p:extLst>
          </p:nvPr>
        </p:nvGraphicFramePr>
        <p:xfrm>
          <a:off x="284957" y="2736108"/>
          <a:ext cx="8507412" cy="255574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115535">
                  <a:extLst>
                    <a:ext uri="{9D8B030D-6E8A-4147-A177-3AD203B41FA5}">
                      <a16:colId xmlns:a16="http://schemas.microsoft.com/office/drawing/2014/main" val="2132767393"/>
                    </a:ext>
                  </a:extLst>
                </a:gridCol>
                <a:gridCol w="1639229">
                  <a:extLst>
                    <a:ext uri="{9D8B030D-6E8A-4147-A177-3AD203B41FA5}">
                      <a16:colId xmlns:a16="http://schemas.microsoft.com/office/drawing/2014/main" val="2838758497"/>
                    </a:ext>
                  </a:extLst>
                </a:gridCol>
                <a:gridCol w="2752648">
                  <a:extLst>
                    <a:ext uri="{9D8B030D-6E8A-4147-A177-3AD203B41FA5}">
                      <a16:colId xmlns:a16="http://schemas.microsoft.com/office/drawing/2014/main" val="738230445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Type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Category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72497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Water / Wastewater Infrastructure 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Societal 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Other Cost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387881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Fires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 &amp; Safety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708211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 Poisonings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 &amp; Safety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0544714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Asthma Incidence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 &amp; Safety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504807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Allergies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 &amp; Safety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849638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Scaldings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 &amp; Safety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279447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Detergent Usage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Op. &amp; Value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232641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Appearance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Op. &amp; Value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32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856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4">
            <a:extLst>
              <a:ext uri="{FF2B5EF4-FFF2-40B4-BE49-F238E27FC236}">
                <a16:creationId xmlns:a16="http://schemas.microsoft.com/office/drawing/2014/main" id="{0E37BEEF-E744-4F69-ACBB-198F69C4E4BA}"/>
              </a:ext>
            </a:extLst>
          </p:cNvPr>
          <p:cNvSpPr txBox="1">
            <a:spLocks noChangeArrowheads="1"/>
          </p:cNvSpPr>
          <p:nvPr/>
        </p:nvSpPr>
        <p:spPr>
          <a:xfrm>
            <a:off x="32328" y="0"/>
            <a:ext cx="6869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Excluded NEBs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3095"/>
            <a:ext cx="460057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Excluded NEBs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12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44">
            <a:extLst>
              <a:ext uri="{FF2B5EF4-FFF2-40B4-BE49-F238E27FC236}">
                <a16:creationId xmlns:a16="http://schemas.microsoft.com/office/drawing/2014/main" id="{BB9AE443-C5BD-43B3-AB58-89F9F360F36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91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71AE7E-CE17-4358-89DA-15BEE985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372858"/>
              </p:ext>
            </p:extLst>
          </p:nvPr>
        </p:nvGraphicFramePr>
        <p:xfrm>
          <a:off x="210790" y="2441970"/>
          <a:ext cx="8685212" cy="396507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565516">
                  <a:extLst>
                    <a:ext uri="{9D8B030D-6E8A-4147-A177-3AD203B41FA5}">
                      <a16:colId xmlns:a16="http://schemas.microsoft.com/office/drawing/2014/main" val="2132767393"/>
                    </a:ext>
                  </a:extLst>
                </a:gridCol>
                <a:gridCol w="6119696">
                  <a:extLst>
                    <a:ext uri="{9D8B030D-6E8A-4147-A177-3AD203B41FA5}">
                      <a16:colId xmlns:a16="http://schemas.microsoft.com/office/drawing/2014/main" val="2838758497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Exclusion Reasons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72497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Water / Wastewater Infrastructure 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 defensible estimation method available, values used in 2019 model do not match referenced sources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387881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Fires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Number of fires is too low to measure significant impact, National WAP Evaluation did not find statistically significant impact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708211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 Poisonings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Number of CO poisonings is too low to measure significant impact, included as part of the general health impact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0544714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Asthma Incidence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The 2019 model used a study with a very small sample size, National WAP Evaluation did not find a significant impact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504807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Allergies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Included in the 2020 model as part of the Health NEB instead of as a separate NEB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849638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Scaldings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 literature to support the NEB, valued at $0 in the 2019 model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279447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Detergent Usage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2019 model referred to 2001 study, may no longer apply to current washing machine replacements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232641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Appearance</a:t>
                      </a:r>
                      <a:endParaRPr lang="en-US" sz="18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Measures provided by energy efficiency programs do not improve the home’s appearance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323930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DBE531DA-BFB8-4670-A0A8-2566976326FC}"/>
              </a:ext>
            </a:extLst>
          </p:cNvPr>
          <p:cNvSpPr txBox="1"/>
          <p:nvPr/>
        </p:nvSpPr>
        <p:spPr>
          <a:xfrm>
            <a:off x="1174667" y="1855466"/>
            <a:ext cx="6869111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NEBs Excluded from the 2020 Model</a:t>
            </a: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13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647303-55F5-4FDC-8418-C01DAFA0F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5"/>
          <a:stretch/>
        </p:blipFill>
        <p:spPr>
          <a:xfrm>
            <a:off x="3551958" y="1856161"/>
            <a:ext cx="4949826" cy="4544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AC291-0DB9-47B9-8900-4FEA196AB614}"/>
              </a:ext>
            </a:extLst>
          </p:cNvPr>
          <p:cNvGrpSpPr/>
          <p:nvPr/>
        </p:nvGrpSpPr>
        <p:grpSpPr>
          <a:xfrm>
            <a:off x="45462" y="635431"/>
            <a:ext cx="6431538" cy="1754326"/>
            <a:chOff x="-85439" y="664616"/>
            <a:chExt cx="6431538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C5EE55-7BF5-4AD8-ADBE-0B585F21AA64}"/>
                </a:ext>
              </a:extLst>
            </p:cNvPr>
            <p:cNvSpPr txBox="1"/>
            <p:nvPr/>
          </p:nvSpPr>
          <p:spPr>
            <a:xfrm>
              <a:off x="-85439" y="664616"/>
              <a:ext cx="59814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Calculations</a:t>
              </a:r>
            </a:p>
            <a:p>
              <a:endPara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58C319C-C474-453C-9DC6-FF4068A3FE0D}"/>
                </a:ext>
              </a:extLst>
            </p:cNvPr>
            <p:cNvSpPr txBox="1"/>
            <p:nvPr/>
          </p:nvSpPr>
          <p:spPr>
            <a:xfrm>
              <a:off x="-19776" y="664616"/>
              <a:ext cx="63658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Verdana" panose="020B0604030504040204" pitchFamily="34" charset="0"/>
                  <a:ea typeface="Verdana" panose="020B0604030504040204" pitchFamily="34" charset="0"/>
                </a:rPr>
                <a:t>Calculations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17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51C92C-67E6-434C-BEAF-86F91A55A20F}"/>
              </a:ext>
            </a:extLst>
          </p:cNvPr>
          <p:cNvGrpSpPr/>
          <p:nvPr/>
        </p:nvGrpSpPr>
        <p:grpSpPr>
          <a:xfrm>
            <a:off x="189422" y="1007341"/>
            <a:ext cx="8860414" cy="5615697"/>
            <a:chOff x="90705" y="1300069"/>
            <a:chExt cx="8860414" cy="497721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53D0A3D-4C06-4E58-B67B-AF447008C3F7}"/>
                </a:ext>
              </a:extLst>
            </p:cNvPr>
            <p:cNvSpPr/>
            <p:nvPr/>
          </p:nvSpPr>
          <p:spPr>
            <a:xfrm>
              <a:off x="90705" y="1834843"/>
              <a:ext cx="8860414" cy="4442439"/>
            </a:xfrm>
            <a:custGeom>
              <a:avLst/>
              <a:gdLst>
                <a:gd name="connsiteX0" fmla="*/ 0 w 8860414"/>
                <a:gd name="connsiteY0" fmla="*/ 0 h 4442439"/>
                <a:gd name="connsiteX1" fmla="*/ 8860414 w 8860414"/>
                <a:gd name="connsiteY1" fmla="*/ 0 h 4442439"/>
                <a:gd name="connsiteX2" fmla="*/ 8860414 w 8860414"/>
                <a:gd name="connsiteY2" fmla="*/ 4442439 h 4442439"/>
                <a:gd name="connsiteX3" fmla="*/ 0 w 8860414"/>
                <a:gd name="connsiteY3" fmla="*/ 4442439 h 4442439"/>
                <a:gd name="connsiteX4" fmla="*/ 0 w 8860414"/>
                <a:gd name="connsiteY4" fmla="*/ 0 h 444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0414" h="4442439">
                  <a:moveTo>
                    <a:pt x="0" y="0"/>
                  </a:moveTo>
                  <a:lnTo>
                    <a:pt x="8860414" y="0"/>
                  </a:lnTo>
                  <a:lnTo>
                    <a:pt x="8860414" y="4442439"/>
                  </a:lnTo>
                  <a:lnTo>
                    <a:pt x="0" y="444243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7667" tIns="270764" rIns="687667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4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1EC3DD8-4C44-4EBE-87AB-1503D29CDF80}"/>
                </a:ext>
              </a:extLst>
            </p:cNvPr>
            <p:cNvSpPr/>
            <p:nvPr/>
          </p:nvSpPr>
          <p:spPr>
            <a:xfrm>
              <a:off x="121299" y="1300069"/>
              <a:ext cx="5971176" cy="474135"/>
            </a:xfrm>
            <a:custGeom>
              <a:avLst/>
              <a:gdLst>
                <a:gd name="connsiteX0" fmla="*/ 0 w 7192361"/>
                <a:gd name="connsiteY0" fmla="*/ 79024 h 474135"/>
                <a:gd name="connsiteX1" fmla="*/ 79024 w 7192361"/>
                <a:gd name="connsiteY1" fmla="*/ 0 h 474135"/>
                <a:gd name="connsiteX2" fmla="*/ 7113337 w 7192361"/>
                <a:gd name="connsiteY2" fmla="*/ 0 h 474135"/>
                <a:gd name="connsiteX3" fmla="*/ 7192361 w 7192361"/>
                <a:gd name="connsiteY3" fmla="*/ 79024 h 474135"/>
                <a:gd name="connsiteX4" fmla="*/ 7192361 w 7192361"/>
                <a:gd name="connsiteY4" fmla="*/ 395111 h 474135"/>
                <a:gd name="connsiteX5" fmla="*/ 7113337 w 7192361"/>
                <a:gd name="connsiteY5" fmla="*/ 474135 h 474135"/>
                <a:gd name="connsiteX6" fmla="*/ 79024 w 7192361"/>
                <a:gd name="connsiteY6" fmla="*/ 474135 h 474135"/>
                <a:gd name="connsiteX7" fmla="*/ 0 w 7192361"/>
                <a:gd name="connsiteY7" fmla="*/ 395111 h 474135"/>
                <a:gd name="connsiteX8" fmla="*/ 0 w 7192361"/>
                <a:gd name="connsiteY8" fmla="*/ 79024 h 47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2361" h="474135">
                  <a:moveTo>
                    <a:pt x="0" y="79024"/>
                  </a:moveTo>
                  <a:cubicBezTo>
                    <a:pt x="0" y="35380"/>
                    <a:pt x="35380" y="0"/>
                    <a:pt x="79024" y="0"/>
                  </a:cubicBezTo>
                  <a:lnTo>
                    <a:pt x="7113337" y="0"/>
                  </a:lnTo>
                  <a:cubicBezTo>
                    <a:pt x="7156981" y="0"/>
                    <a:pt x="7192361" y="35380"/>
                    <a:pt x="7192361" y="79024"/>
                  </a:cubicBezTo>
                  <a:lnTo>
                    <a:pt x="7192361" y="395111"/>
                  </a:lnTo>
                  <a:cubicBezTo>
                    <a:pt x="7192361" y="438755"/>
                    <a:pt x="7156981" y="474135"/>
                    <a:pt x="7113337" y="474135"/>
                  </a:cubicBezTo>
                  <a:lnTo>
                    <a:pt x="79024" y="474135"/>
                  </a:lnTo>
                  <a:cubicBezTo>
                    <a:pt x="35380" y="474135"/>
                    <a:pt x="0" y="438755"/>
                    <a:pt x="0" y="395111"/>
                  </a:cubicBezTo>
                  <a:lnTo>
                    <a:pt x="0" y="79024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577" tIns="23145" rIns="257577" bIns="23145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Energy Savings Calculation</a:t>
              </a:r>
            </a:p>
          </p:txBody>
        </p:sp>
      </p:grp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89F2C88-D58B-43FB-8BD4-A7F04A26CBCB}"/>
              </a:ext>
            </a:extLst>
          </p:cNvPr>
          <p:cNvGrpSpPr/>
          <p:nvPr/>
        </p:nvGrpSpPr>
        <p:grpSpPr>
          <a:xfrm>
            <a:off x="192882" y="2318332"/>
            <a:ext cx="4194044" cy="3803233"/>
            <a:chOff x="192882" y="2318332"/>
            <a:chExt cx="4194044" cy="380323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BC03F3C-3CFD-4777-975A-E5C7E8F6B171}"/>
                </a:ext>
              </a:extLst>
            </p:cNvPr>
            <p:cNvSpPr/>
            <p:nvPr/>
          </p:nvSpPr>
          <p:spPr>
            <a:xfrm>
              <a:off x="192882" y="2318332"/>
              <a:ext cx="4194044" cy="3803233"/>
            </a:xfrm>
            <a:custGeom>
              <a:avLst/>
              <a:gdLst>
                <a:gd name="connsiteX0" fmla="*/ 0 w 4194044"/>
                <a:gd name="connsiteY0" fmla="*/ 380323 h 3803233"/>
                <a:gd name="connsiteX1" fmla="*/ 380323 w 4194044"/>
                <a:gd name="connsiteY1" fmla="*/ 0 h 3803233"/>
                <a:gd name="connsiteX2" fmla="*/ 3813721 w 4194044"/>
                <a:gd name="connsiteY2" fmla="*/ 0 h 3803233"/>
                <a:gd name="connsiteX3" fmla="*/ 4194044 w 4194044"/>
                <a:gd name="connsiteY3" fmla="*/ 380323 h 3803233"/>
                <a:gd name="connsiteX4" fmla="*/ 4194044 w 4194044"/>
                <a:gd name="connsiteY4" fmla="*/ 3422910 h 3803233"/>
                <a:gd name="connsiteX5" fmla="*/ 3813721 w 4194044"/>
                <a:gd name="connsiteY5" fmla="*/ 3803233 h 3803233"/>
                <a:gd name="connsiteX6" fmla="*/ 380323 w 4194044"/>
                <a:gd name="connsiteY6" fmla="*/ 3803233 h 3803233"/>
                <a:gd name="connsiteX7" fmla="*/ 0 w 4194044"/>
                <a:gd name="connsiteY7" fmla="*/ 3422910 h 3803233"/>
                <a:gd name="connsiteX8" fmla="*/ 0 w 4194044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4044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13721" y="0"/>
                  </a:lnTo>
                  <a:cubicBezTo>
                    <a:pt x="4023768" y="0"/>
                    <a:pt x="4194044" y="170276"/>
                    <a:pt x="4194044" y="380323"/>
                  </a:cubicBezTo>
                  <a:lnTo>
                    <a:pt x="4194044" y="3422910"/>
                  </a:lnTo>
                  <a:cubicBezTo>
                    <a:pt x="4194044" y="3632957"/>
                    <a:pt x="4023768" y="3803233"/>
                    <a:pt x="3813721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2019 Model 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A8810C-E951-4582-A33A-D654574D8FD9}"/>
                </a:ext>
              </a:extLst>
            </p:cNvPr>
            <p:cNvSpPr/>
            <p:nvPr/>
          </p:nvSpPr>
          <p:spPr>
            <a:xfrm>
              <a:off x="466957" y="3813050"/>
              <a:ext cx="1649668" cy="685800"/>
            </a:xfrm>
            <a:custGeom>
              <a:avLst/>
              <a:gdLst>
                <a:gd name="connsiteX0" fmla="*/ 0 w 1649668"/>
                <a:gd name="connsiteY0" fmla="*/ 49116 h 491156"/>
                <a:gd name="connsiteX1" fmla="*/ 49116 w 1649668"/>
                <a:gd name="connsiteY1" fmla="*/ 0 h 491156"/>
                <a:gd name="connsiteX2" fmla="*/ 1600552 w 1649668"/>
                <a:gd name="connsiteY2" fmla="*/ 0 h 491156"/>
                <a:gd name="connsiteX3" fmla="*/ 1649668 w 1649668"/>
                <a:gd name="connsiteY3" fmla="*/ 49116 h 491156"/>
                <a:gd name="connsiteX4" fmla="*/ 1649668 w 1649668"/>
                <a:gd name="connsiteY4" fmla="*/ 442040 h 491156"/>
                <a:gd name="connsiteX5" fmla="*/ 1600552 w 1649668"/>
                <a:gd name="connsiteY5" fmla="*/ 491156 h 491156"/>
                <a:gd name="connsiteX6" fmla="*/ 49116 w 1649668"/>
                <a:gd name="connsiteY6" fmla="*/ 491156 h 491156"/>
                <a:gd name="connsiteX7" fmla="*/ 0 w 1649668"/>
                <a:gd name="connsiteY7" fmla="*/ 442040 h 491156"/>
                <a:gd name="connsiteX8" fmla="*/ 0 w 1649668"/>
                <a:gd name="connsiteY8" fmla="*/ 49116 h 49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9668" h="491156">
                  <a:moveTo>
                    <a:pt x="0" y="49116"/>
                  </a:moveTo>
                  <a:cubicBezTo>
                    <a:pt x="0" y="21990"/>
                    <a:pt x="21990" y="0"/>
                    <a:pt x="49116" y="0"/>
                  </a:cubicBezTo>
                  <a:lnTo>
                    <a:pt x="1600552" y="0"/>
                  </a:lnTo>
                  <a:cubicBezTo>
                    <a:pt x="1627678" y="0"/>
                    <a:pt x="1649668" y="21990"/>
                    <a:pt x="1649668" y="49116"/>
                  </a:cubicBezTo>
                  <a:lnTo>
                    <a:pt x="1649668" y="442040"/>
                  </a:lnTo>
                  <a:cubicBezTo>
                    <a:pt x="1649668" y="469166"/>
                    <a:pt x="1627678" y="491156"/>
                    <a:pt x="1600552" y="491156"/>
                  </a:cubicBezTo>
                  <a:lnTo>
                    <a:pt x="49116" y="491156"/>
                  </a:lnTo>
                  <a:cubicBezTo>
                    <a:pt x="21990" y="491156"/>
                    <a:pt x="0" y="469166"/>
                    <a:pt x="0" y="442040"/>
                  </a:cubicBezTo>
                  <a:lnTo>
                    <a:pt x="0" y="4911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185" tIns="52485" rIns="65185" bIns="52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Measure Savings</a:t>
              </a:r>
              <a:endParaRPr lang="en-US" sz="2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3B54DCD-3B06-4C86-9774-6EB1587AEC64}"/>
                </a:ext>
              </a:extLst>
            </p:cNvPr>
            <p:cNvSpPr/>
            <p:nvPr/>
          </p:nvSpPr>
          <p:spPr>
            <a:xfrm>
              <a:off x="2517509" y="3828877"/>
              <a:ext cx="1649668" cy="685800"/>
            </a:xfrm>
            <a:custGeom>
              <a:avLst/>
              <a:gdLst>
                <a:gd name="connsiteX0" fmla="*/ 0 w 1649668"/>
                <a:gd name="connsiteY0" fmla="*/ 65396 h 653956"/>
                <a:gd name="connsiteX1" fmla="*/ 65396 w 1649668"/>
                <a:gd name="connsiteY1" fmla="*/ 0 h 653956"/>
                <a:gd name="connsiteX2" fmla="*/ 1584272 w 1649668"/>
                <a:gd name="connsiteY2" fmla="*/ 0 h 653956"/>
                <a:gd name="connsiteX3" fmla="*/ 1649668 w 1649668"/>
                <a:gd name="connsiteY3" fmla="*/ 65396 h 653956"/>
                <a:gd name="connsiteX4" fmla="*/ 1649668 w 1649668"/>
                <a:gd name="connsiteY4" fmla="*/ 588560 h 653956"/>
                <a:gd name="connsiteX5" fmla="*/ 1584272 w 1649668"/>
                <a:gd name="connsiteY5" fmla="*/ 653956 h 653956"/>
                <a:gd name="connsiteX6" fmla="*/ 65396 w 1649668"/>
                <a:gd name="connsiteY6" fmla="*/ 653956 h 653956"/>
                <a:gd name="connsiteX7" fmla="*/ 0 w 1649668"/>
                <a:gd name="connsiteY7" fmla="*/ 588560 h 653956"/>
                <a:gd name="connsiteX8" fmla="*/ 0 w 1649668"/>
                <a:gd name="connsiteY8" fmla="*/ 65396 h 65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9668" h="653956">
                  <a:moveTo>
                    <a:pt x="0" y="65396"/>
                  </a:moveTo>
                  <a:cubicBezTo>
                    <a:pt x="0" y="29279"/>
                    <a:pt x="29279" y="0"/>
                    <a:pt x="65396" y="0"/>
                  </a:cubicBezTo>
                  <a:lnTo>
                    <a:pt x="1584272" y="0"/>
                  </a:lnTo>
                  <a:cubicBezTo>
                    <a:pt x="1620389" y="0"/>
                    <a:pt x="1649668" y="29279"/>
                    <a:pt x="1649668" y="65396"/>
                  </a:cubicBezTo>
                  <a:lnTo>
                    <a:pt x="1649668" y="588560"/>
                  </a:lnTo>
                  <a:cubicBezTo>
                    <a:pt x="1649668" y="624677"/>
                    <a:pt x="1620389" y="653956"/>
                    <a:pt x="1584272" y="653956"/>
                  </a:cubicBezTo>
                  <a:lnTo>
                    <a:pt x="65396" y="653956"/>
                  </a:lnTo>
                  <a:cubicBezTo>
                    <a:pt x="29279" y="653956"/>
                    <a:pt x="0" y="624677"/>
                    <a:pt x="0" y="588560"/>
                  </a:cubicBezTo>
                  <a:lnTo>
                    <a:pt x="0" y="6539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54" tIns="57254" rIns="69954" bIns="572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Evaluation</a:t>
              </a:r>
              <a:endParaRPr lang="en-US" sz="2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463323-55C6-47D5-B5FA-7423E2DC58F0}"/>
                </a:ext>
              </a:extLst>
            </p:cNvPr>
            <p:cNvSpPr/>
            <p:nvPr/>
          </p:nvSpPr>
          <p:spPr>
            <a:xfrm>
              <a:off x="468635" y="5085327"/>
              <a:ext cx="1649668" cy="811243"/>
            </a:xfrm>
            <a:custGeom>
              <a:avLst/>
              <a:gdLst>
                <a:gd name="connsiteX0" fmla="*/ 0 w 1649668"/>
                <a:gd name="connsiteY0" fmla="*/ 81124 h 811243"/>
                <a:gd name="connsiteX1" fmla="*/ 81124 w 1649668"/>
                <a:gd name="connsiteY1" fmla="*/ 0 h 811243"/>
                <a:gd name="connsiteX2" fmla="*/ 1568544 w 1649668"/>
                <a:gd name="connsiteY2" fmla="*/ 0 h 811243"/>
                <a:gd name="connsiteX3" fmla="*/ 1649668 w 1649668"/>
                <a:gd name="connsiteY3" fmla="*/ 81124 h 811243"/>
                <a:gd name="connsiteX4" fmla="*/ 1649668 w 1649668"/>
                <a:gd name="connsiteY4" fmla="*/ 730119 h 811243"/>
                <a:gd name="connsiteX5" fmla="*/ 1568544 w 1649668"/>
                <a:gd name="connsiteY5" fmla="*/ 811243 h 811243"/>
                <a:gd name="connsiteX6" fmla="*/ 81124 w 1649668"/>
                <a:gd name="connsiteY6" fmla="*/ 811243 h 811243"/>
                <a:gd name="connsiteX7" fmla="*/ 0 w 1649668"/>
                <a:gd name="connsiteY7" fmla="*/ 730119 h 811243"/>
                <a:gd name="connsiteX8" fmla="*/ 0 w 1649668"/>
                <a:gd name="connsiteY8" fmla="*/ 81124 h 81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9668" h="811243">
                  <a:moveTo>
                    <a:pt x="0" y="81124"/>
                  </a:moveTo>
                  <a:cubicBezTo>
                    <a:pt x="0" y="36320"/>
                    <a:pt x="36320" y="0"/>
                    <a:pt x="81124" y="0"/>
                  </a:cubicBezTo>
                  <a:lnTo>
                    <a:pt x="1568544" y="0"/>
                  </a:lnTo>
                  <a:cubicBezTo>
                    <a:pt x="1613348" y="0"/>
                    <a:pt x="1649668" y="36320"/>
                    <a:pt x="1649668" y="81124"/>
                  </a:cubicBezTo>
                  <a:lnTo>
                    <a:pt x="1649668" y="730119"/>
                  </a:lnTo>
                  <a:cubicBezTo>
                    <a:pt x="1649668" y="774923"/>
                    <a:pt x="1613348" y="811243"/>
                    <a:pt x="1568544" y="811243"/>
                  </a:cubicBezTo>
                  <a:lnTo>
                    <a:pt x="81124" y="811243"/>
                  </a:lnTo>
                  <a:cubicBezTo>
                    <a:pt x="36320" y="811243"/>
                    <a:pt x="0" y="774923"/>
                    <a:pt x="0" y="730119"/>
                  </a:cubicBezTo>
                  <a:lnTo>
                    <a:pt x="0" y="8112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560" tIns="61860" rIns="74560" bIns="6186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Average # Measures Installed</a:t>
              </a:r>
              <a:endParaRPr lang="en-US" sz="2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14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-11151" y="-3326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1151" y="0"/>
            <a:ext cx="479504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17E32D-95E0-401E-B1F2-73C43D0901B3}"/>
              </a:ext>
            </a:extLst>
          </p:cNvPr>
          <p:cNvSpPr/>
          <p:nvPr/>
        </p:nvSpPr>
        <p:spPr>
          <a:xfrm>
            <a:off x="2521268" y="3154680"/>
            <a:ext cx="1645920" cy="548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70C0E9-5B50-4BBB-8EBB-7BD72DB1F568}"/>
              </a:ext>
            </a:extLst>
          </p:cNvPr>
          <p:cNvSpPr/>
          <p:nvPr/>
        </p:nvSpPr>
        <p:spPr>
          <a:xfrm>
            <a:off x="454343" y="3154680"/>
            <a:ext cx="1645920" cy="548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D267CB9-CCA5-475F-94B8-B317D6190781}"/>
              </a:ext>
            </a:extLst>
          </p:cNvPr>
          <p:cNvSpPr/>
          <p:nvPr/>
        </p:nvSpPr>
        <p:spPr>
          <a:xfrm>
            <a:off x="981623" y="4431006"/>
            <a:ext cx="620335" cy="6818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30E22E-167B-4B36-8390-568346467DE6}"/>
              </a:ext>
            </a:extLst>
          </p:cNvPr>
          <p:cNvSpPr/>
          <p:nvPr/>
        </p:nvSpPr>
        <p:spPr>
          <a:xfrm>
            <a:off x="2475548" y="5186278"/>
            <a:ext cx="1647190" cy="6858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Annual Reporting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035F51-7C10-4A0C-835A-A8727BF9A924}"/>
              </a:ext>
            </a:extLst>
          </p:cNvPr>
          <p:cNvGrpSpPr/>
          <p:nvPr/>
        </p:nvGrpSpPr>
        <p:grpSpPr>
          <a:xfrm>
            <a:off x="4603997" y="2333930"/>
            <a:ext cx="4241622" cy="3803233"/>
            <a:chOff x="4603997" y="2333930"/>
            <a:chExt cx="4241622" cy="38032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C65AEDC-5DCA-462A-A129-6EA080ABAA2A}"/>
                </a:ext>
              </a:extLst>
            </p:cNvPr>
            <p:cNvSpPr/>
            <p:nvPr/>
          </p:nvSpPr>
          <p:spPr>
            <a:xfrm>
              <a:off x="4603997" y="2333930"/>
              <a:ext cx="4241622" cy="3803233"/>
            </a:xfrm>
            <a:custGeom>
              <a:avLst/>
              <a:gdLst>
                <a:gd name="connsiteX0" fmla="*/ 0 w 4241622"/>
                <a:gd name="connsiteY0" fmla="*/ 380323 h 3803233"/>
                <a:gd name="connsiteX1" fmla="*/ 380323 w 4241622"/>
                <a:gd name="connsiteY1" fmla="*/ 0 h 3803233"/>
                <a:gd name="connsiteX2" fmla="*/ 3861299 w 4241622"/>
                <a:gd name="connsiteY2" fmla="*/ 0 h 3803233"/>
                <a:gd name="connsiteX3" fmla="*/ 4241622 w 4241622"/>
                <a:gd name="connsiteY3" fmla="*/ 380323 h 3803233"/>
                <a:gd name="connsiteX4" fmla="*/ 4241622 w 4241622"/>
                <a:gd name="connsiteY4" fmla="*/ 3422910 h 3803233"/>
                <a:gd name="connsiteX5" fmla="*/ 3861299 w 4241622"/>
                <a:gd name="connsiteY5" fmla="*/ 3803233 h 3803233"/>
                <a:gd name="connsiteX6" fmla="*/ 380323 w 4241622"/>
                <a:gd name="connsiteY6" fmla="*/ 3803233 h 3803233"/>
                <a:gd name="connsiteX7" fmla="*/ 0 w 4241622"/>
                <a:gd name="connsiteY7" fmla="*/ 3422910 h 3803233"/>
                <a:gd name="connsiteX8" fmla="*/ 0 w 424162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162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61299" y="0"/>
                  </a:lnTo>
                  <a:cubicBezTo>
                    <a:pt x="4071346" y="0"/>
                    <a:pt x="4241622" y="170276"/>
                    <a:pt x="4241622" y="380323"/>
                  </a:cubicBezTo>
                  <a:lnTo>
                    <a:pt x="4241622" y="3422910"/>
                  </a:lnTo>
                  <a:cubicBezTo>
                    <a:pt x="4241622" y="3632957"/>
                    <a:pt x="4071346" y="3803233"/>
                    <a:pt x="386129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2020 Model 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3EB65BE-37DE-4262-AF48-9991DBE2FCDD}"/>
                </a:ext>
              </a:extLst>
            </p:cNvPr>
            <p:cNvSpPr/>
            <p:nvPr/>
          </p:nvSpPr>
          <p:spPr>
            <a:xfrm>
              <a:off x="4884737" y="3805311"/>
              <a:ext cx="1668382" cy="868680"/>
            </a:xfrm>
            <a:custGeom>
              <a:avLst/>
              <a:gdLst>
                <a:gd name="connsiteX0" fmla="*/ 0 w 1668382"/>
                <a:gd name="connsiteY0" fmla="*/ 76185 h 761851"/>
                <a:gd name="connsiteX1" fmla="*/ 76185 w 1668382"/>
                <a:gd name="connsiteY1" fmla="*/ 0 h 761851"/>
                <a:gd name="connsiteX2" fmla="*/ 1592197 w 1668382"/>
                <a:gd name="connsiteY2" fmla="*/ 0 h 761851"/>
                <a:gd name="connsiteX3" fmla="*/ 1668382 w 1668382"/>
                <a:gd name="connsiteY3" fmla="*/ 76185 h 761851"/>
                <a:gd name="connsiteX4" fmla="*/ 1668382 w 1668382"/>
                <a:gd name="connsiteY4" fmla="*/ 685666 h 761851"/>
                <a:gd name="connsiteX5" fmla="*/ 1592197 w 1668382"/>
                <a:gd name="connsiteY5" fmla="*/ 761851 h 761851"/>
                <a:gd name="connsiteX6" fmla="*/ 76185 w 1668382"/>
                <a:gd name="connsiteY6" fmla="*/ 761851 h 761851"/>
                <a:gd name="connsiteX7" fmla="*/ 0 w 1668382"/>
                <a:gd name="connsiteY7" fmla="*/ 685666 h 761851"/>
                <a:gd name="connsiteX8" fmla="*/ 0 w 1668382"/>
                <a:gd name="connsiteY8" fmla="*/ 76185 h 76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8382" h="761851">
                  <a:moveTo>
                    <a:pt x="0" y="76185"/>
                  </a:moveTo>
                  <a:cubicBezTo>
                    <a:pt x="0" y="34109"/>
                    <a:pt x="34109" y="0"/>
                    <a:pt x="76185" y="0"/>
                  </a:cubicBezTo>
                  <a:lnTo>
                    <a:pt x="1592197" y="0"/>
                  </a:lnTo>
                  <a:cubicBezTo>
                    <a:pt x="1634273" y="0"/>
                    <a:pt x="1668382" y="34109"/>
                    <a:pt x="1668382" y="76185"/>
                  </a:cubicBezTo>
                  <a:lnTo>
                    <a:pt x="1668382" y="685666"/>
                  </a:lnTo>
                  <a:cubicBezTo>
                    <a:pt x="1668382" y="727742"/>
                    <a:pt x="1634273" y="761851"/>
                    <a:pt x="1592197" y="761851"/>
                  </a:cubicBezTo>
                  <a:lnTo>
                    <a:pt x="76185" y="761851"/>
                  </a:lnTo>
                  <a:cubicBezTo>
                    <a:pt x="34109" y="761851"/>
                    <a:pt x="0" y="727742"/>
                    <a:pt x="0" y="685666"/>
                  </a:cubicBezTo>
                  <a:lnTo>
                    <a:pt x="0" y="7618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114" tIns="60414" rIns="73114" bIns="604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Average Electric Savings</a:t>
              </a:r>
              <a:endParaRPr lang="en-US" sz="2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6DAB6C-9E18-41F1-AE02-4E155E93D812}"/>
                </a:ext>
              </a:extLst>
            </p:cNvPr>
            <p:cNvSpPr/>
            <p:nvPr/>
          </p:nvSpPr>
          <p:spPr>
            <a:xfrm>
              <a:off x="6973718" y="3828876"/>
              <a:ext cx="1668382" cy="1968242"/>
            </a:xfrm>
            <a:custGeom>
              <a:avLst/>
              <a:gdLst>
                <a:gd name="connsiteX0" fmla="*/ 0 w 1668382"/>
                <a:gd name="connsiteY0" fmla="*/ 54864 h 548642"/>
                <a:gd name="connsiteX1" fmla="*/ 54864 w 1668382"/>
                <a:gd name="connsiteY1" fmla="*/ 0 h 548642"/>
                <a:gd name="connsiteX2" fmla="*/ 1613518 w 1668382"/>
                <a:gd name="connsiteY2" fmla="*/ 0 h 548642"/>
                <a:gd name="connsiteX3" fmla="*/ 1668382 w 1668382"/>
                <a:gd name="connsiteY3" fmla="*/ 54864 h 548642"/>
                <a:gd name="connsiteX4" fmla="*/ 1668382 w 1668382"/>
                <a:gd name="connsiteY4" fmla="*/ 493778 h 548642"/>
                <a:gd name="connsiteX5" fmla="*/ 1613518 w 1668382"/>
                <a:gd name="connsiteY5" fmla="*/ 548642 h 548642"/>
                <a:gd name="connsiteX6" fmla="*/ 54864 w 1668382"/>
                <a:gd name="connsiteY6" fmla="*/ 548642 h 548642"/>
                <a:gd name="connsiteX7" fmla="*/ 0 w 1668382"/>
                <a:gd name="connsiteY7" fmla="*/ 493778 h 548642"/>
                <a:gd name="connsiteX8" fmla="*/ 0 w 1668382"/>
                <a:gd name="connsiteY8" fmla="*/ 54864 h 54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8382" h="548642">
                  <a:moveTo>
                    <a:pt x="0" y="54864"/>
                  </a:moveTo>
                  <a:cubicBezTo>
                    <a:pt x="0" y="24563"/>
                    <a:pt x="24563" y="0"/>
                    <a:pt x="54864" y="0"/>
                  </a:cubicBezTo>
                  <a:lnTo>
                    <a:pt x="1613518" y="0"/>
                  </a:lnTo>
                  <a:cubicBezTo>
                    <a:pt x="1643819" y="0"/>
                    <a:pt x="1668382" y="24563"/>
                    <a:pt x="1668382" y="54864"/>
                  </a:cubicBezTo>
                  <a:lnTo>
                    <a:pt x="1668382" y="493778"/>
                  </a:lnTo>
                  <a:cubicBezTo>
                    <a:pt x="1668382" y="524079"/>
                    <a:pt x="1643819" y="548642"/>
                    <a:pt x="1613518" y="548642"/>
                  </a:cubicBezTo>
                  <a:lnTo>
                    <a:pt x="54864" y="548642"/>
                  </a:lnTo>
                  <a:cubicBezTo>
                    <a:pt x="24563" y="548642"/>
                    <a:pt x="0" y="524079"/>
                    <a:pt x="0" y="493778"/>
                  </a:cubicBezTo>
                  <a:lnTo>
                    <a:pt x="0" y="5486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69" tIns="54169" rIns="66869" bIns="5416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Evaluation</a:t>
              </a:r>
              <a:endParaRPr lang="en-US" sz="2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29EB3E-2C0B-4D98-A4C7-32696138CE26}"/>
                </a:ext>
              </a:extLst>
            </p:cNvPr>
            <p:cNvSpPr/>
            <p:nvPr/>
          </p:nvSpPr>
          <p:spPr>
            <a:xfrm>
              <a:off x="4899914" y="5003398"/>
              <a:ext cx="1668382" cy="868680"/>
            </a:xfrm>
            <a:custGeom>
              <a:avLst/>
              <a:gdLst>
                <a:gd name="connsiteX0" fmla="*/ 0 w 1668382"/>
                <a:gd name="connsiteY0" fmla="*/ 79766 h 797655"/>
                <a:gd name="connsiteX1" fmla="*/ 79766 w 1668382"/>
                <a:gd name="connsiteY1" fmla="*/ 0 h 797655"/>
                <a:gd name="connsiteX2" fmla="*/ 1588617 w 1668382"/>
                <a:gd name="connsiteY2" fmla="*/ 0 h 797655"/>
                <a:gd name="connsiteX3" fmla="*/ 1668383 w 1668382"/>
                <a:gd name="connsiteY3" fmla="*/ 79766 h 797655"/>
                <a:gd name="connsiteX4" fmla="*/ 1668382 w 1668382"/>
                <a:gd name="connsiteY4" fmla="*/ 717890 h 797655"/>
                <a:gd name="connsiteX5" fmla="*/ 1588616 w 1668382"/>
                <a:gd name="connsiteY5" fmla="*/ 797656 h 797655"/>
                <a:gd name="connsiteX6" fmla="*/ 79766 w 1668382"/>
                <a:gd name="connsiteY6" fmla="*/ 797655 h 797655"/>
                <a:gd name="connsiteX7" fmla="*/ 0 w 1668382"/>
                <a:gd name="connsiteY7" fmla="*/ 717889 h 797655"/>
                <a:gd name="connsiteX8" fmla="*/ 0 w 1668382"/>
                <a:gd name="connsiteY8" fmla="*/ 79766 h 79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8382" h="797655">
                  <a:moveTo>
                    <a:pt x="0" y="79766"/>
                  </a:moveTo>
                  <a:cubicBezTo>
                    <a:pt x="0" y="35712"/>
                    <a:pt x="35712" y="0"/>
                    <a:pt x="79766" y="0"/>
                  </a:cubicBezTo>
                  <a:lnTo>
                    <a:pt x="1588617" y="0"/>
                  </a:lnTo>
                  <a:cubicBezTo>
                    <a:pt x="1632671" y="0"/>
                    <a:pt x="1668383" y="35712"/>
                    <a:pt x="1668383" y="79766"/>
                  </a:cubicBezTo>
                  <a:cubicBezTo>
                    <a:pt x="1668383" y="292474"/>
                    <a:pt x="1668382" y="505182"/>
                    <a:pt x="1668382" y="717890"/>
                  </a:cubicBezTo>
                  <a:cubicBezTo>
                    <a:pt x="1668382" y="761944"/>
                    <a:pt x="1632670" y="797656"/>
                    <a:pt x="1588616" y="797656"/>
                  </a:cubicBezTo>
                  <a:lnTo>
                    <a:pt x="79766" y="797655"/>
                  </a:lnTo>
                  <a:cubicBezTo>
                    <a:pt x="35712" y="797655"/>
                    <a:pt x="0" y="761943"/>
                    <a:pt x="0" y="717889"/>
                  </a:cubicBezTo>
                  <a:lnTo>
                    <a:pt x="0" y="7976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163" tIns="61463" rIns="74163" bIns="6146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Average Gas Savings</a:t>
              </a:r>
              <a:endParaRPr lang="en-US" sz="2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93C19C-BF0A-4615-B9A6-AB8BA7B70E24}"/>
              </a:ext>
            </a:extLst>
          </p:cNvPr>
          <p:cNvSpPr/>
          <p:nvPr/>
        </p:nvSpPr>
        <p:spPr>
          <a:xfrm>
            <a:off x="6955624" y="3156586"/>
            <a:ext cx="1645920" cy="548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3DE6FA2-B78A-46DF-80FF-AD838CD43C94}"/>
              </a:ext>
            </a:extLst>
          </p:cNvPr>
          <p:cNvSpPr/>
          <p:nvPr/>
        </p:nvSpPr>
        <p:spPr>
          <a:xfrm>
            <a:off x="4888699" y="3156586"/>
            <a:ext cx="1645920" cy="548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629DE9-5D70-4A7E-82CB-8E91E006A3C6}"/>
              </a:ext>
            </a:extLst>
          </p:cNvPr>
          <p:cNvSpPr/>
          <p:nvPr/>
        </p:nvSpPr>
        <p:spPr>
          <a:xfrm>
            <a:off x="241594" y="1688257"/>
            <a:ext cx="1116689" cy="5454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Used in NEBs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55187F-60F7-4B1E-91CA-C2F88A22D740}"/>
              </a:ext>
            </a:extLst>
          </p:cNvPr>
          <p:cNvSpPr/>
          <p:nvPr/>
        </p:nvSpPr>
        <p:spPr>
          <a:xfrm>
            <a:off x="1441711" y="1696170"/>
            <a:ext cx="1404597" cy="545452"/>
          </a:xfrm>
          <a:prstGeom prst="roundRect">
            <a:avLst/>
          </a:prstGeom>
          <a:solidFill>
            <a:srgbClr val="50C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Payment-Related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F57BFD-671A-42D9-BC86-0126894A7EE4}"/>
              </a:ext>
            </a:extLst>
          </p:cNvPr>
          <p:cNvSpPr/>
          <p:nvPr/>
        </p:nvSpPr>
        <p:spPr>
          <a:xfrm>
            <a:off x="2925779" y="1706622"/>
            <a:ext cx="1379794" cy="545452"/>
          </a:xfrm>
          <a:prstGeom prst="roundRect">
            <a:avLst/>
          </a:prstGeom>
          <a:solidFill>
            <a:srgbClr val="50C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Economic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D197681-9013-403F-9DA9-D1445ADE6C9A}"/>
              </a:ext>
            </a:extLst>
          </p:cNvPr>
          <p:cNvSpPr/>
          <p:nvPr/>
        </p:nvSpPr>
        <p:spPr>
          <a:xfrm>
            <a:off x="4395603" y="1696170"/>
            <a:ext cx="995362" cy="545452"/>
          </a:xfrm>
          <a:prstGeom prst="roundRect">
            <a:avLst/>
          </a:prstGeom>
          <a:solidFill>
            <a:srgbClr val="50C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Health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B4E8494-E12B-4146-81F6-98A66802AD9B}"/>
              </a:ext>
            </a:extLst>
          </p:cNvPr>
          <p:cNvSpPr/>
          <p:nvPr/>
        </p:nvSpPr>
        <p:spPr>
          <a:xfrm>
            <a:off x="5482394" y="1696170"/>
            <a:ext cx="995363" cy="541278"/>
          </a:xfrm>
          <a:prstGeom prst="roundRect">
            <a:avLst/>
          </a:prstGeom>
          <a:solidFill>
            <a:srgbClr val="50C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Safety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AD8F9E0-9BA6-4620-9684-488DDAAF54FE}"/>
              </a:ext>
            </a:extLst>
          </p:cNvPr>
          <p:cNvSpPr/>
          <p:nvPr/>
        </p:nvSpPr>
        <p:spPr>
          <a:xfrm>
            <a:off x="6571541" y="1697670"/>
            <a:ext cx="1229764" cy="545452"/>
          </a:xfrm>
          <a:prstGeom prst="roundRect">
            <a:avLst/>
          </a:prstGeom>
          <a:solidFill>
            <a:srgbClr val="50C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Comfort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DFF65D-5AAA-4FC4-9950-C31BE8D4742B}"/>
              </a:ext>
            </a:extLst>
          </p:cNvPr>
          <p:cNvSpPr/>
          <p:nvPr/>
        </p:nvSpPr>
        <p:spPr>
          <a:xfrm>
            <a:off x="7879859" y="1705458"/>
            <a:ext cx="1016491" cy="545452"/>
          </a:xfrm>
          <a:prstGeom prst="roundRect">
            <a:avLst/>
          </a:prstGeom>
          <a:solidFill>
            <a:srgbClr val="50C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Noise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D4A9A-56E4-43BC-AEA7-3CD0A78D082D}"/>
              </a:ext>
            </a:extLst>
          </p:cNvPr>
          <p:cNvSpPr txBox="1"/>
          <p:nvPr/>
        </p:nvSpPr>
        <p:spPr>
          <a:xfrm>
            <a:off x="325673" y="6212885"/>
            <a:ext cx="593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There is an option to use the 2019 method for energy saving calculations.</a:t>
            </a:r>
          </a:p>
        </p:txBody>
      </p:sp>
    </p:spTree>
    <p:extLst>
      <p:ext uri="{BB962C8B-B14F-4D97-AF65-F5344CB8AC3E}">
        <p14:creationId xmlns:p14="http://schemas.microsoft.com/office/powerpoint/2010/main" val="3610113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4C1E3E-DCC1-43C9-BDFA-4F1544833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784060"/>
              </p:ext>
            </p:extLst>
          </p:nvPr>
        </p:nvGraphicFramePr>
        <p:xfrm>
          <a:off x="108456" y="1393048"/>
          <a:ext cx="8860414" cy="478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9E5C66-7F99-4E02-932A-8C338AADE04D}"/>
              </a:ext>
            </a:extLst>
          </p:cNvPr>
          <p:cNvGrpSpPr/>
          <p:nvPr/>
        </p:nvGrpSpPr>
        <p:grpSpPr>
          <a:xfrm>
            <a:off x="230569" y="2182581"/>
            <a:ext cx="8682862" cy="3803233"/>
            <a:chOff x="197231" y="2318332"/>
            <a:chExt cx="8682862" cy="380323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6FFAAA0-891B-4EC0-91AB-EB1DDDCE9E0F}"/>
                </a:ext>
              </a:extLst>
            </p:cNvPr>
            <p:cNvSpPr/>
            <p:nvPr/>
          </p:nvSpPr>
          <p:spPr>
            <a:xfrm>
              <a:off x="197231" y="2318332"/>
              <a:ext cx="4184512" cy="3803233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Advantages of </a:t>
              </a:r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New Model 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2231674-C8CA-480C-9A73-D9E2952082EC}"/>
                </a:ext>
              </a:extLst>
            </p:cNvPr>
            <p:cNvSpPr/>
            <p:nvPr/>
          </p:nvSpPr>
          <p:spPr>
            <a:xfrm>
              <a:off x="615682" y="3346883"/>
              <a:ext cx="3347609" cy="2521258"/>
            </a:xfrm>
            <a:custGeom>
              <a:avLst/>
              <a:gdLst>
                <a:gd name="connsiteX0" fmla="*/ 0 w 3347609"/>
                <a:gd name="connsiteY0" fmla="*/ 113109 h 1131085"/>
                <a:gd name="connsiteX1" fmla="*/ 113109 w 3347609"/>
                <a:gd name="connsiteY1" fmla="*/ 0 h 1131085"/>
                <a:gd name="connsiteX2" fmla="*/ 3234501 w 3347609"/>
                <a:gd name="connsiteY2" fmla="*/ 0 h 1131085"/>
                <a:gd name="connsiteX3" fmla="*/ 3347610 w 3347609"/>
                <a:gd name="connsiteY3" fmla="*/ 113109 h 1131085"/>
                <a:gd name="connsiteX4" fmla="*/ 3347609 w 3347609"/>
                <a:gd name="connsiteY4" fmla="*/ 1017977 h 1131085"/>
                <a:gd name="connsiteX5" fmla="*/ 3234500 w 3347609"/>
                <a:gd name="connsiteY5" fmla="*/ 1131086 h 1131085"/>
                <a:gd name="connsiteX6" fmla="*/ 113109 w 3347609"/>
                <a:gd name="connsiteY6" fmla="*/ 1131085 h 1131085"/>
                <a:gd name="connsiteX7" fmla="*/ 0 w 3347609"/>
                <a:gd name="connsiteY7" fmla="*/ 1017976 h 1131085"/>
                <a:gd name="connsiteX8" fmla="*/ 0 w 3347609"/>
                <a:gd name="connsiteY8" fmla="*/ 113109 h 11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131085">
                  <a:moveTo>
                    <a:pt x="0" y="113109"/>
                  </a:moveTo>
                  <a:cubicBezTo>
                    <a:pt x="0" y="50641"/>
                    <a:pt x="50641" y="0"/>
                    <a:pt x="113109" y="0"/>
                  </a:cubicBezTo>
                  <a:lnTo>
                    <a:pt x="3234501" y="0"/>
                  </a:lnTo>
                  <a:cubicBezTo>
                    <a:pt x="3296969" y="0"/>
                    <a:pt x="3347610" y="50641"/>
                    <a:pt x="3347610" y="113109"/>
                  </a:cubicBezTo>
                  <a:cubicBezTo>
                    <a:pt x="3347610" y="414732"/>
                    <a:pt x="3347609" y="716354"/>
                    <a:pt x="3347609" y="1017977"/>
                  </a:cubicBezTo>
                  <a:cubicBezTo>
                    <a:pt x="3347609" y="1080445"/>
                    <a:pt x="3296968" y="1131086"/>
                    <a:pt x="3234500" y="1131086"/>
                  </a:cubicBezTo>
                  <a:lnTo>
                    <a:pt x="113109" y="1131085"/>
                  </a:lnTo>
                  <a:cubicBezTo>
                    <a:pt x="50641" y="1131085"/>
                    <a:pt x="0" y="1080444"/>
                    <a:pt x="0" y="1017976"/>
                  </a:cubicBezTo>
                  <a:lnTo>
                    <a:pt x="0" y="113109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768" tIns="63608" rIns="73768" bIns="63608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Improved accuracy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Measure level savings used in 2019 model were not always robust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Projected savings were used in 2019 model when good regression estimates were not available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Projected savings were overstate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d*</a:t>
              </a:r>
              <a:endParaRPr lang="en-US" sz="1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1AE9E20-9A30-4D6B-B92A-A61EC5872054}"/>
                </a:ext>
              </a:extLst>
            </p:cNvPr>
            <p:cNvSpPr/>
            <p:nvPr/>
          </p:nvSpPr>
          <p:spPr>
            <a:xfrm>
              <a:off x="4695581" y="2318332"/>
              <a:ext cx="4184512" cy="3803233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Disadvantages of New Model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048B593-4BC0-4632-BF90-36F1DD2944C1}"/>
                </a:ext>
              </a:extLst>
            </p:cNvPr>
            <p:cNvSpPr/>
            <p:nvPr/>
          </p:nvSpPr>
          <p:spPr>
            <a:xfrm>
              <a:off x="5135991" y="3344397"/>
              <a:ext cx="3347609" cy="2523744"/>
            </a:xfrm>
            <a:custGeom>
              <a:avLst/>
              <a:gdLst>
                <a:gd name="connsiteX0" fmla="*/ 0 w 3347609"/>
                <a:gd name="connsiteY0" fmla="*/ 114673 h 1146726"/>
                <a:gd name="connsiteX1" fmla="*/ 114673 w 3347609"/>
                <a:gd name="connsiteY1" fmla="*/ 0 h 1146726"/>
                <a:gd name="connsiteX2" fmla="*/ 3232936 w 3347609"/>
                <a:gd name="connsiteY2" fmla="*/ 0 h 1146726"/>
                <a:gd name="connsiteX3" fmla="*/ 3347609 w 3347609"/>
                <a:gd name="connsiteY3" fmla="*/ 114673 h 1146726"/>
                <a:gd name="connsiteX4" fmla="*/ 3347609 w 3347609"/>
                <a:gd name="connsiteY4" fmla="*/ 1032053 h 1146726"/>
                <a:gd name="connsiteX5" fmla="*/ 3232936 w 3347609"/>
                <a:gd name="connsiteY5" fmla="*/ 1146726 h 1146726"/>
                <a:gd name="connsiteX6" fmla="*/ 114673 w 3347609"/>
                <a:gd name="connsiteY6" fmla="*/ 1146726 h 1146726"/>
                <a:gd name="connsiteX7" fmla="*/ 0 w 3347609"/>
                <a:gd name="connsiteY7" fmla="*/ 1032053 h 1146726"/>
                <a:gd name="connsiteX8" fmla="*/ 0 w 3347609"/>
                <a:gd name="connsiteY8" fmla="*/ 114673 h 114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146726">
                  <a:moveTo>
                    <a:pt x="0" y="114673"/>
                  </a:moveTo>
                  <a:cubicBezTo>
                    <a:pt x="0" y="51341"/>
                    <a:pt x="51341" y="0"/>
                    <a:pt x="114673" y="0"/>
                  </a:cubicBezTo>
                  <a:lnTo>
                    <a:pt x="3232936" y="0"/>
                  </a:lnTo>
                  <a:cubicBezTo>
                    <a:pt x="3296268" y="0"/>
                    <a:pt x="3347609" y="51341"/>
                    <a:pt x="3347609" y="114673"/>
                  </a:cubicBezTo>
                  <a:lnTo>
                    <a:pt x="3347609" y="1032053"/>
                  </a:lnTo>
                  <a:cubicBezTo>
                    <a:pt x="3347609" y="1095385"/>
                    <a:pt x="3296268" y="1146726"/>
                    <a:pt x="3232936" y="1146726"/>
                  </a:cubicBezTo>
                  <a:lnTo>
                    <a:pt x="114673" y="1146726"/>
                  </a:lnTo>
                  <a:cubicBezTo>
                    <a:pt x="51341" y="1146726"/>
                    <a:pt x="0" y="1095385"/>
                    <a:pt x="0" y="1032053"/>
                  </a:cubicBezTo>
                  <a:lnTo>
                    <a:pt x="0" y="11467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226" tIns="64066" rIns="74226" bIns="64066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All data from most recent evaluation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Estimate may be a few years old</a:t>
              </a:r>
              <a:endParaRPr lang="en-US" sz="16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Measure mix may have changed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May not represent current measure mix</a:t>
              </a:r>
            </a:p>
          </p:txBody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15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28904" y="1453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48" y="44227"/>
            <a:ext cx="479504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B12B7-853E-4498-AF1B-1783B8863BDC}"/>
              </a:ext>
            </a:extLst>
          </p:cNvPr>
          <p:cNvSpPr txBox="1"/>
          <p:nvPr/>
        </p:nvSpPr>
        <p:spPr>
          <a:xfrm>
            <a:off x="127545" y="6236589"/>
            <a:ext cx="8604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*In some cases, utilities used disaggregated measure savings that sum to the whole house evaluated savings.  The use of measure-level savings is another option in these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80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4C1E3E-DCC1-43C9-BDFA-4F1544833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748479"/>
              </p:ext>
            </p:extLst>
          </p:nvPr>
        </p:nvGraphicFramePr>
        <p:xfrm>
          <a:off x="103423" y="1393048"/>
          <a:ext cx="8860414" cy="478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9E5C66-7F99-4E02-932A-8C338AADE04D}"/>
              </a:ext>
            </a:extLst>
          </p:cNvPr>
          <p:cNvGrpSpPr/>
          <p:nvPr/>
        </p:nvGrpSpPr>
        <p:grpSpPr>
          <a:xfrm>
            <a:off x="125584" y="2080206"/>
            <a:ext cx="8627426" cy="4551426"/>
            <a:chOff x="252667" y="2318332"/>
            <a:chExt cx="8627426" cy="408246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6FFAAA0-891B-4EC0-91AB-EB1DDDCE9E0F}"/>
                </a:ext>
              </a:extLst>
            </p:cNvPr>
            <p:cNvSpPr/>
            <p:nvPr/>
          </p:nvSpPr>
          <p:spPr>
            <a:xfrm>
              <a:off x="252667" y="2318332"/>
              <a:ext cx="4184512" cy="4082468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2231674-C8CA-480C-9A73-D9E2952082EC}"/>
                </a:ext>
              </a:extLst>
            </p:cNvPr>
            <p:cNvSpPr/>
            <p:nvPr/>
          </p:nvSpPr>
          <p:spPr>
            <a:xfrm>
              <a:off x="426556" y="2858006"/>
              <a:ext cx="3872532" cy="3418647"/>
            </a:xfrm>
            <a:custGeom>
              <a:avLst/>
              <a:gdLst>
                <a:gd name="connsiteX0" fmla="*/ 0 w 3347609"/>
                <a:gd name="connsiteY0" fmla="*/ 113109 h 1131085"/>
                <a:gd name="connsiteX1" fmla="*/ 113109 w 3347609"/>
                <a:gd name="connsiteY1" fmla="*/ 0 h 1131085"/>
                <a:gd name="connsiteX2" fmla="*/ 3234501 w 3347609"/>
                <a:gd name="connsiteY2" fmla="*/ 0 h 1131085"/>
                <a:gd name="connsiteX3" fmla="*/ 3347610 w 3347609"/>
                <a:gd name="connsiteY3" fmla="*/ 113109 h 1131085"/>
                <a:gd name="connsiteX4" fmla="*/ 3347609 w 3347609"/>
                <a:gd name="connsiteY4" fmla="*/ 1017977 h 1131085"/>
                <a:gd name="connsiteX5" fmla="*/ 3234500 w 3347609"/>
                <a:gd name="connsiteY5" fmla="*/ 1131086 h 1131085"/>
                <a:gd name="connsiteX6" fmla="*/ 113109 w 3347609"/>
                <a:gd name="connsiteY6" fmla="*/ 1131085 h 1131085"/>
                <a:gd name="connsiteX7" fmla="*/ 0 w 3347609"/>
                <a:gd name="connsiteY7" fmla="*/ 1017976 h 1131085"/>
                <a:gd name="connsiteX8" fmla="*/ 0 w 3347609"/>
                <a:gd name="connsiteY8" fmla="*/ 113109 h 11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131085">
                  <a:moveTo>
                    <a:pt x="0" y="113109"/>
                  </a:moveTo>
                  <a:cubicBezTo>
                    <a:pt x="0" y="50641"/>
                    <a:pt x="50641" y="0"/>
                    <a:pt x="113109" y="0"/>
                  </a:cubicBezTo>
                  <a:lnTo>
                    <a:pt x="3234501" y="0"/>
                  </a:lnTo>
                  <a:cubicBezTo>
                    <a:pt x="3296969" y="0"/>
                    <a:pt x="3347610" y="50641"/>
                    <a:pt x="3347610" y="113109"/>
                  </a:cubicBezTo>
                  <a:cubicBezTo>
                    <a:pt x="3347610" y="414732"/>
                    <a:pt x="3347609" y="716354"/>
                    <a:pt x="3347609" y="1017977"/>
                  </a:cubicBezTo>
                  <a:cubicBezTo>
                    <a:pt x="3347609" y="1080445"/>
                    <a:pt x="3296968" y="1131086"/>
                    <a:pt x="3234500" y="1131086"/>
                  </a:cubicBezTo>
                  <a:lnTo>
                    <a:pt x="113109" y="1131085"/>
                  </a:lnTo>
                  <a:cubicBezTo>
                    <a:pt x="50641" y="1131085"/>
                    <a:pt x="0" y="1080444"/>
                    <a:pt x="0" y="1017976"/>
                  </a:cubicBezTo>
                  <a:lnTo>
                    <a:pt x="0" y="113109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768" tIns="63608" rIns="73768" bIns="63608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Source: 1999 Connecticut Light &amp; Power Weatherization Program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Participants reduced arrearages by 32%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Unknown variables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Sample size, attrition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Energy savings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Coordination with other programs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32% arrearage reduction used in 2019 model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Applied to NEBs: Arrearage, Bad Debt, Collection Calls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1AE9E20-9A30-4D6B-B92A-A61EC5872054}"/>
                </a:ext>
              </a:extLst>
            </p:cNvPr>
            <p:cNvSpPr/>
            <p:nvPr/>
          </p:nvSpPr>
          <p:spPr>
            <a:xfrm>
              <a:off x="4695581" y="2318332"/>
              <a:ext cx="4184512" cy="4082469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048B593-4BC0-4632-BF90-36F1DD2944C1}"/>
                </a:ext>
              </a:extLst>
            </p:cNvPr>
            <p:cNvSpPr/>
            <p:nvPr/>
          </p:nvSpPr>
          <p:spPr>
            <a:xfrm>
              <a:off x="4847118" y="2850821"/>
              <a:ext cx="3881437" cy="3425832"/>
            </a:xfrm>
            <a:custGeom>
              <a:avLst/>
              <a:gdLst>
                <a:gd name="connsiteX0" fmla="*/ 0 w 3347609"/>
                <a:gd name="connsiteY0" fmla="*/ 114673 h 1146726"/>
                <a:gd name="connsiteX1" fmla="*/ 114673 w 3347609"/>
                <a:gd name="connsiteY1" fmla="*/ 0 h 1146726"/>
                <a:gd name="connsiteX2" fmla="*/ 3232936 w 3347609"/>
                <a:gd name="connsiteY2" fmla="*/ 0 h 1146726"/>
                <a:gd name="connsiteX3" fmla="*/ 3347609 w 3347609"/>
                <a:gd name="connsiteY3" fmla="*/ 114673 h 1146726"/>
                <a:gd name="connsiteX4" fmla="*/ 3347609 w 3347609"/>
                <a:gd name="connsiteY4" fmla="*/ 1032053 h 1146726"/>
                <a:gd name="connsiteX5" fmla="*/ 3232936 w 3347609"/>
                <a:gd name="connsiteY5" fmla="*/ 1146726 h 1146726"/>
                <a:gd name="connsiteX6" fmla="*/ 114673 w 3347609"/>
                <a:gd name="connsiteY6" fmla="*/ 1146726 h 1146726"/>
                <a:gd name="connsiteX7" fmla="*/ 0 w 3347609"/>
                <a:gd name="connsiteY7" fmla="*/ 1032053 h 1146726"/>
                <a:gd name="connsiteX8" fmla="*/ 0 w 3347609"/>
                <a:gd name="connsiteY8" fmla="*/ 114673 h 114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146726">
                  <a:moveTo>
                    <a:pt x="0" y="114673"/>
                  </a:moveTo>
                  <a:cubicBezTo>
                    <a:pt x="0" y="51341"/>
                    <a:pt x="51341" y="0"/>
                    <a:pt x="114673" y="0"/>
                  </a:cubicBezTo>
                  <a:lnTo>
                    <a:pt x="3232936" y="0"/>
                  </a:lnTo>
                  <a:cubicBezTo>
                    <a:pt x="3296268" y="0"/>
                    <a:pt x="3347609" y="51341"/>
                    <a:pt x="3347609" y="114673"/>
                  </a:cubicBezTo>
                  <a:lnTo>
                    <a:pt x="3347609" y="1032053"/>
                  </a:lnTo>
                  <a:cubicBezTo>
                    <a:pt x="3347609" y="1095385"/>
                    <a:pt x="3296268" y="1146726"/>
                    <a:pt x="3232936" y="1146726"/>
                  </a:cubicBezTo>
                  <a:lnTo>
                    <a:pt x="114673" y="1146726"/>
                  </a:lnTo>
                  <a:cubicBezTo>
                    <a:pt x="51341" y="1146726"/>
                    <a:pt x="0" y="1095385"/>
                    <a:pt x="0" y="1032053"/>
                  </a:cubicBezTo>
                  <a:lnTo>
                    <a:pt x="0" y="11467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226" tIns="64066" rIns="74226" bIns="64066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Arrearage reduction relates to bill reduction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Examined 10 studies from 2010 to 2018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On average, arrearages reduced by 37% of bill reduction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Bills down by $564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Arrearages reduced by $238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2017 ESA Bill Reduction (Average across IOUs) = $19</a:t>
              </a:r>
              <a:endParaRPr lang="en-US" sz="16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Applied to NEBs: Arrearage, Bad Debt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latin typeface="Verdana" panose="020B0604030504040204" pitchFamily="34" charset="0"/>
                  <a:ea typeface="Verdana" panose="020B0604030504040204" pitchFamily="34" charset="0"/>
                </a:rPr>
                <a:t>Same principle </a:t>
              </a: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applied to NEBs: Shutoffs, Notices, Collection Calls</a:t>
              </a:r>
              <a:endParaRPr lang="en-US" sz="16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16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28904" y="1453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494" y="22319"/>
            <a:ext cx="479504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3698E5-68A3-45CE-A22D-8941EA3B8FFC}"/>
              </a:ext>
            </a:extLst>
          </p:cNvPr>
          <p:cNvSpPr txBox="1"/>
          <p:nvPr/>
        </p:nvSpPr>
        <p:spPr>
          <a:xfrm>
            <a:off x="4204631" y="2148596"/>
            <a:ext cx="469466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2020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8DD04-1978-4603-B360-4F0726097836}"/>
              </a:ext>
            </a:extLst>
          </p:cNvPr>
          <p:cNvSpPr txBox="1"/>
          <p:nvPr/>
        </p:nvSpPr>
        <p:spPr>
          <a:xfrm>
            <a:off x="-113464" y="2169520"/>
            <a:ext cx="469466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2019 Model</a:t>
            </a:r>
          </a:p>
        </p:txBody>
      </p:sp>
    </p:spTree>
    <p:extLst>
      <p:ext uri="{BB962C8B-B14F-4D97-AF65-F5344CB8AC3E}">
        <p14:creationId xmlns:p14="http://schemas.microsoft.com/office/powerpoint/2010/main" val="241352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4C1E3E-DCC1-43C9-BDFA-4F1544833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274421"/>
              </p:ext>
            </p:extLst>
          </p:nvPr>
        </p:nvGraphicFramePr>
        <p:xfrm>
          <a:off x="108456" y="914400"/>
          <a:ext cx="8860414" cy="478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9E5C66-7F99-4E02-932A-8C338AADE04D}"/>
              </a:ext>
            </a:extLst>
          </p:cNvPr>
          <p:cNvGrpSpPr/>
          <p:nvPr/>
        </p:nvGrpSpPr>
        <p:grpSpPr>
          <a:xfrm>
            <a:off x="180555" y="1498259"/>
            <a:ext cx="8619538" cy="5133372"/>
            <a:chOff x="369971" y="2318333"/>
            <a:chExt cx="8619538" cy="460445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6FFAAA0-891B-4EC0-91AB-EB1DDDCE9E0F}"/>
                </a:ext>
              </a:extLst>
            </p:cNvPr>
            <p:cNvSpPr/>
            <p:nvPr/>
          </p:nvSpPr>
          <p:spPr>
            <a:xfrm>
              <a:off x="369971" y="2318333"/>
              <a:ext cx="8619538" cy="1499205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2231674-C8CA-480C-9A73-D9E2952082EC}"/>
                </a:ext>
              </a:extLst>
            </p:cNvPr>
            <p:cNvSpPr/>
            <p:nvPr/>
          </p:nvSpPr>
          <p:spPr>
            <a:xfrm>
              <a:off x="425413" y="2787632"/>
              <a:ext cx="8476840" cy="946491"/>
            </a:xfrm>
            <a:custGeom>
              <a:avLst/>
              <a:gdLst>
                <a:gd name="connsiteX0" fmla="*/ 0 w 3347609"/>
                <a:gd name="connsiteY0" fmla="*/ 113109 h 1131085"/>
                <a:gd name="connsiteX1" fmla="*/ 113109 w 3347609"/>
                <a:gd name="connsiteY1" fmla="*/ 0 h 1131085"/>
                <a:gd name="connsiteX2" fmla="*/ 3234501 w 3347609"/>
                <a:gd name="connsiteY2" fmla="*/ 0 h 1131085"/>
                <a:gd name="connsiteX3" fmla="*/ 3347610 w 3347609"/>
                <a:gd name="connsiteY3" fmla="*/ 113109 h 1131085"/>
                <a:gd name="connsiteX4" fmla="*/ 3347609 w 3347609"/>
                <a:gd name="connsiteY4" fmla="*/ 1017977 h 1131085"/>
                <a:gd name="connsiteX5" fmla="*/ 3234500 w 3347609"/>
                <a:gd name="connsiteY5" fmla="*/ 1131086 h 1131085"/>
                <a:gd name="connsiteX6" fmla="*/ 113109 w 3347609"/>
                <a:gd name="connsiteY6" fmla="*/ 1131085 h 1131085"/>
                <a:gd name="connsiteX7" fmla="*/ 0 w 3347609"/>
                <a:gd name="connsiteY7" fmla="*/ 1017976 h 1131085"/>
                <a:gd name="connsiteX8" fmla="*/ 0 w 3347609"/>
                <a:gd name="connsiteY8" fmla="*/ 113109 h 11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131085">
                  <a:moveTo>
                    <a:pt x="0" y="113109"/>
                  </a:moveTo>
                  <a:cubicBezTo>
                    <a:pt x="0" y="50641"/>
                    <a:pt x="50641" y="0"/>
                    <a:pt x="113109" y="0"/>
                  </a:cubicBezTo>
                  <a:lnTo>
                    <a:pt x="3234501" y="0"/>
                  </a:lnTo>
                  <a:cubicBezTo>
                    <a:pt x="3296969" y="0"/>
                    <a:pt x="3347610" y="50641"/>
                    <a:pt x="3347610" y="113109"/>
                  </a:cubicBezTo>
                  <a:cubicBezTo>
                    <a:pt x="3347610" y="414732"/>
                    <a:pt x="3347609" y="716354"/>
                    <a:pt x="3347609" y="1017977"/>
                  </a:cubicBezTo>
                  <a:cubicBezTo>
                    <a:pt x="3347609" y="1080445"/>
                    <a:pt x="3296968" y="1131086"/>
                    <a:pt x="3234500" y="1131086"/>
                  </a:cubicBezTo>
                  <a:lnTo>
                    <a:pt x="113109" y="1131085"/>
                  </a:lnTo>
                  <a:cubicBezTo>
                    <a:pt x="50641" y="1131085"/>
                    <a:pt x="0" y="1080444"/>
                    <a:pt x="0" y="1017976"/>
                  </a:cubicBezTo>
                  <a:lnTo>
                    <a:pt x="0" y="113109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768" tIns="63608" rIns="73768" bIns="63608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Economic NEB = Measure Spending * RIMS Multiplier * Adjustment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RIMS Multiplier from 2016 CA Study and </a:t>
              </a:r>
              <a:r>
                <a:rPr lang="en-US" sz="16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input assumptions not provided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Economic NEB </a:t>
              </a:r>
              <a:r>
                <a:rPr lang="en-US" sz="1600" u="sng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not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included in 2019 model</a:t>
              </a:r>
              <a:endParaRPr lang="en-US" sz="1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1AE9E20-9A30-4D6B-B92A-A61EC5872054}"/>
                </a:ext>
              </a:extLst>
            </p:cNvPr>
            <p:cNvSpPr/>
            <p:nvPr/>
          </p:nvSpPr>
          <p:spPr>
            <a:xfrm>
              <a:off x="369971" y="3897647"/>
              <a:ext cx="8619538" cy="3025140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048B593-4BC0-4632-BF90-36F1DD2944C1}"/>
                </a:ext>
              </a:extLst>
            </p:cNvPr>
            <p:cNvSpPr/>
            <p:nvPr/>
          </p:nvSpPr>
          <p:spPr>
            <a:xfrm>
              <a:off x="425414" y="4315777"/>
              <a:ext cx="6371825" cy="2607010"/>
            </a:xfrm>
            <a:custGeom>
              <a:avLst/>
              <a:gdLst>
                <a:gd name="connsiteX0" fmla="*/ 0 w 3347609"/>
                <a:gd name="connsiteY0" fmla="*/ 114673 h 1146726"/>
                <a:gd name="connsiteX1" fmla="*/ 114673 w 3347609"/>
                <a:gd name="connsiteY1" fmla="*/ 0 h 1146726"/>
                <a:gd name="connsiteX2" fmla="*/ 3232936 w 3347609"/>
                <a:gd name="connsiteY2" fmla="*/ 0 h 1146726"/>
                <a:gd name="connsiteX3" fmla="*/ 3347609 w 3347609"/>
                <a:gd name="connsiteY3" fmla="*/ 114673 h 1146726"/>
                <a:gd name="connsiteX4" fmla="*/ 3347609 w 3347609"/>
                <a:gd name="connsiteY4" fmla="*/ 1032053 h 1146726"/>
                <a:gd name="connsiteX5" fmla="*/ 3232936 w 3347609"/>
                <a:gd name="connsiteY5" fmla="*/ 1146726 h 1146726"/>
                <a:gd name="connsiteX6" fmla="*/ 114673 w 3347609"/>
                <a:gd name="connsiteY6" fmla="*/ 1146726 h 1146726"/>
                <a:gd name="connsiteX7" fmla="*/ 0 w 3347609"/>
                <a:gd name="connsiteY7" fmla="*/ 1032053 h 1146726"/>
                <a:gd name="connsiteX8" fmla="*/ 0 w 3347609"/>
                <a:gd name="connsiteY8" fmla="*/ 114673 h 114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146726">
                  <a:moveTo>
                    <a:pt x="0" y="114673"/>
                  </a:moveTo>
                  <a:cubicBezTo>
                    <a:pt x="0" y="51341"/>
                    <a:pt x="51341" y="0"/>
                    <a:pt x="114673" y="0"/>
                  </a:cubicBezTo>
                  <a:lnTo>
                    <a:pt x="3232936" y="0"/>
                  </a:lnTo>
                  <a:cubicBezTo>
                    <a:pt x="3296268" y="0"/>
                    <a:pt x="3347609" y="51341"/>
                    <a:pt x="3347609" y="114673"/>
                  </a:cubicBezTo>
                  <a:lnTo>
                    <a:pt x="3347609" y="1032053"/>
                  </a:lnTo>
                  <a:cubicBezTo>
                    <a:pt x="3347609" y="1095385"/>
                    <a:pt x="3296268" y="1146726"/>
                    <a:pt x="3232936" y="1146726"/>
                  </a:cubicBezTo>
                  <a:lnTo>
                    <a:pt x="114673" y="1146726"/>
                  </a:lnTo>
                  <a:cubicBezTo>
                    <a:pt x="51341" y="1146726"/>
                    <a:pt x="0" y="1095385"/>
                    <a:pt x="0" y="1032053"/>
                  </a:cubicBezTo>
                  <a:lnTo>
                    <a:pt x="0" y="11467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226" tIns="64066" rIns="74226" bIns="64066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Part 1: Impact of Program Expenditures Replacing Retail Expenditures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$ Spent in CA * (ESA Multiplier – Retail Multiplier)</a:t>
              </a:r>
            </a:p>
            <a:p>
              <a:pPr lvl="2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-$ Spent outside CA * Retail Multiplier</a:t>
              </a:r>
            </a:p>
            <a:p>
              <a:pPr lvl="2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/# Jobs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Part 2: Impact of Retail Expenditures Replacing Energy Expenditures</a:t>
              </a:r>
            </a:p>
            <a:p>
              <a:pPr marL="742950" lvl="1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$ ESA Bill Savings * </a:t>
              </a:r>
            </a:p>
            <a:p>
              <a:pPr lvl="2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(Retail Multiplier – Energy Multiplier)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Economic NEB </a:t>
              </a:r>
              <a:r>
                <a:rPr lang="en-US" sz="1600" u="sng" dirty="0">
                  <a:latin typeface="Verdana" panose="020B0604030504040204" pitchFamily="34" charset="0"/>
                  <a:ea typeface="Verdana" panose="020B0604030504040204" pitchFamily="34" charset="0"/>
                </a:rPr>
                <a:t>is</a:t>
              </a: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 included in 2020 model</a:t>
              </a:r>
              <a:endParaRPr lang="en-US" sz="16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17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-19555" y="-1872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2260" y="2139"/>
            <a:ext cx="479504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3698E5-68A3-45CE-A22D-8941EA3B8FFC}"/>
              </a:ext>
            </a:extLst>
          </p:cNvPr>
          <p:cNvSpPr txBox="1"/>
          <p:nvPr/>
        </p:nvSpPr>
        <p:spPr>
          <a:xfrm>
            <a:off x="2180801" y="3252006"/>
            <a:ext cx="469466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2020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8DD04-1978-4603-B360-4F0726097836}"/>
              </a:ext>
            </a:extLst>
          </p:cNvPr>
          <p:cNvSpPr txBox="1"/>
          <p:nvPr/>
        </p:nvSpPr>
        <p:spPr>
          <a:xfrm>
            <a:off x="2011266" y="1563865"/>
            <a:ext cx="469466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2019 Model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AE341-9336-47E1-92A6-3765DFBBA551}"/>
              </a:ext>
            </a:extLst>
          </p:cNvPr>
          <p:cNvSpPr/>
          <p:nvPr/>
        </p:nvSpPr>
        <p:spPr>
          <a:xfrm>
            <a:off x="6705928" y="3725151"/>
            <a:ext cx="1985635" cy="2675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ESA Multiplier Categories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D909C9-8209-47F4-B72A-0D48CA8B3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915438"/>
              </p:ext>
            </p:extLst>
          </p:nvPr>
        </p:nvGraphicFramePr>
        <p:xfrm>
          <a:off x="6740525" y="4627756"/>
          <a:ext cx="1896883" cy="1135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5132">
                  <a:extLst>
                    <a:ext uri="{9D8B030D-6E8A-4147-A177-3AD203B41FA5}">
                      <a16:colId xmlns:a16="http://schemas.microsoft.com/office/drawing/2014/main" val="1314811070"/>
                    </a:ext>
                  </a:extLst>
                </a:gridCol>
                <a:gridCol w="1251751">
                  <a:extLst>
                    <a:ext uri="{9D8B030D-6E8A-4147-A177-3AD203B41FA5}">
                      <a16:colId xmlns:a16="http://schemas.microsoft.com/office/drawing/2014/main" val="1271521825"/>
                    </a:ext>
                  </a:extLst>
                </a:gridCol>
              </a:tblGrid>
              <a:tr h="330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Materials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&amp; Labor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Other Retail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&amp; Construction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334329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Marketing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Admin &amp; Support Svc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533078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QC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Prof, Scientific, Tech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9909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M&amp;V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Prof, Scientific, Tech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635572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Admin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Admin &amp; Support Svc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437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584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394815C-88D3-44EA-B56B-612BBEBB6B46}"/>
              </a:ext>
            </a:extLst>
          </p:cNvPr>
          <p:cNvSpPr txBox="1"/>
          <p:nvPr/>
        </p:nvSpPr>
        <p:spPr>
          <a:xfrm>
            <a:off x="52883" y="1462873"/>
            <a:ext cx="840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Measure Allocation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18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319C-C474-453C-9DC6-FF4068A3FE0D}"/>
              </a:ext>
            </a:extLst>
          </p:cNvPr>
          <p:cNvSpPr txBox="1"/>
          <p:nvPr/>
        </p:nvSpPr>
        <p:spPr>
          <a:xfrm>
            <a:off x="12530" y="1494433"/>
            <a:ext cx="840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Measure Allocation</a:t>
            </a:r>
          </a:p>
        </p:txBody>
      </p:sp>
      <p:pic>
        <p:nvPicPr>
          <p:cNvPr id="22" name="Picture 21" descr="Text, letter&#10;&#10;Description automatically generated">
            <a:extLst>
              <a:ext uri="{FF2B5EF4-FFF2-40B4-BE49-F238E27FC236}">
                <a16:creationId xmlns:a16="http://schemas.microsoft.com/office/drawing/2014/main" id="{4A50ABDF-A12D-47AF-B15C-2BF8BCD25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" y="2386203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4">
            <a:extLst>
              <a:ext uri="{FF2B5EF4-FFF2-40B4-BE49-F238E27FC236}">
                <a16:creationId xmlns:a16="http://schemas.microsoft.com/office/drawing/2014/main" id="{E4F7BA9E-5B06-4418-BF2C-0B27860F58DE}"/>
              </a:ext>
            </a:extLst>
          </p:cNvPr>
          <p:cNvSpPr txBox="1">
            <a:spLocks noChangeArrowheads="1"/>
          </p:cNvSpPr>
          <p:nvPr/>
        </p:nvSpPr>
        <p:spPr>
          <a:xfrm>
            <a:off x="11906" y="1212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EEE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Allocation Methodology</a:t>
            </a:r>
          </a:p>
        </p:txBody>
      </p:sp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7A38FE-7F0E-474B-AAE7-00B47C7AD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529941"/>
              </p:ext>
            </p:extLst>
          </p:nvPr>
        </p:nvGraphicFramePr>
        <p:xfrm>
          <a:off x="90705" y="1591888"/>
          <a:ext cx="8860414" cy="478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F657A6-2D0A-4F07-BC08-52D4351C2A67}"/>
              </a:ext>
            </a:extLst>
          </p:cNvPr>
          <p:cNvGrpSpPr/>
          <p:nvPr/>
        </p:nvGrpSpPr>
        <p:grpSpPr>
          <a:xfrm>
            <a:off x="197231" y="2318332"/>
            <a:ext cx="8682862" cy="3803233"/>
            <a:chOff x="197231" y="2318332"/>
            <a:chExt cx="8682862" cy="380323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1F83168-DB7B-45D0-81A5-CF22DEA779EE}"/>
                </a:ext>
              </a:extLst>
            </p:cNvPr>
            <p:cNvSpPr/>
            <p:nvPr/>
          </p:nvSpPr>
          <p:spPr>
            <a:xfrm>
              <a:off x="197231" y="2318332"/>
              <a:ext cx="4184512" cy="3803233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2019 Model 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AED2AEB-646C-4555-B165-25D99BD66FF8}"/>
                </a:ext>
              </a:extLst>
            </p:cNvPr>
            <p:cNvSpPr/>
            <p:nvPr/>
          </p:nvSpPr>
          <p:spPr>
            <a:xfrm>
              <a:off x="388938" y="3240350"/>
              <a:ext cx="3792537" cy="2462523"/>
            </a:xfrm>
            <a:custGeom>
              <a:avLst/>
              <a:gdLst>
                <a:gd name="connsiteX0" fmla="*/ 0 w 3347609"/>
                <a:gd name="connsiteY0" fmla="*/ 142423 h 1424230"/>
                <a:gd name="connsiteX1" fmla="*/ 142423 w 3347609"/>
                <a:gd name="connsiteY1" fmla="*/ 0 h 1424230"/>
                <a:gd name="connsiteX2" fmla="*/ 3205186 w 3347609"/>
                <a:gd name="connsiteY2" fmla="*/ 0 h 1424230"/>
                <a:gd name="connsiteX3" fmla="*/ 3347609 w 3347609"/>
                <a:gd name="connsiteY3" fmla="*/ 142423 h 1424230"/>
                <a:gd name="connsiteX4" fmla="*/ 3347609 w 3347609"/>
                <a:gd name="connsiteY4" fmla="*/ 1281807 h 1424230"/>
                <a:gd name="connsiteX5" fmla="*/ 3205186 w 3347609"/>
                <a:gd name="connsiteY5" fmla="*/ 1424230 h 1424230"/>
                <a:gd name="connsiteX6" fmla="*/ 142423 w 3347609"/>
                <a:gd name="connsiteY6" fmla="*/ 1424230 h 1424230"/>
                <a:gd name="connsiteX7" fmla="*/ 0 w 3347609"/>
                <a:gd name="connsiteY7" fmla="*/ 1281807 h 1424230"/>
                <a:gd name="connsiteX8" fmla="*/ 0 w 3347609"/>
                <a:gd name="connsiteY8" fmla="*/ 142423 h 142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09" h="1424230">
                  <a:moveTo>
                    <a:pt x="0" y="142423"/>
                  </a:moveTo>
                  <a:cubicBezTo>
                    <a:pt x="0" y="63765"/>
                    <a:pt x="63765" y="0"/>
                    <a:pt x="142423" y="0"/>
                  </a:cubicBezTo>
                  <a:lnTo>
                    <a:pt x="3205186" y="0"/>
                  </a:lnTo>
                  <a:cubicBezTo>
                    <a:pt x="3283844" y="0"/>
                    <a:pt x="3347609" y="63765"/>
                    <a:pt x="3347609" y="142423"/>
                  </a:cubicBezTo>
                  <a:lnTo>
                    <a:pt x="3347609" y="1281807"/>
                  </a:lnTo>
                  <a:cubicBezTo>
                    <a:pt x="3347609" y="1360465"/>
                    <a:pt x="3283844" y="1424230"/>
                    <a:pt x="3205186" y="1424230"/>
                  </a:cubicBezTo>
                  <a:lnTo>
                    <a:pt x="142423" y="1424230"/>
                  </a:lnTo>
                  <a:cubicBezTo>
                    <a:pt x="63765" y="1424230"/>
                    <a:pt x="0" y="1360465"/>
                    <a:pt x="0" y="1281807"/>
                  </a:cubicBezTo>
                  <a:lnTo>
                    <a:pt x="0" y="14242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74" tIns="68384" rIns="77274" bIns="68384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NEB value allocated to measures using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% of energy savings, negative and $0 values included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% of energy savings, negative values set to $0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%</a:t>
              </a: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 of expenditures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%</a:t>
              </a: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 of water savings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C43A9F-C4D2-4EEC-8285-57DF148C4EBA}"/>
                </a:ext>
              </a:extLst>
            </p:cNvPr>
            <p:cNvSpPr/>
            <p:nvPr/>
          </p:nvSpPr>
          <p:spPr>
            <a:xfrm>
              <a:off x="4695581" y="2318332"/>
              <a:ext cx="4184512" cy="3803233"/>
            </a:xfrm>
            <a:custGeom>
              <a:avLst/>
              <a:gdLst>
                <a:gd name="connsiteX0" fmla="*/ 0 w 4184512"/>
                <a:gd name="connsiteY0" fmla="*/ 380323 h 3803233"/>
                <a:gd name="connsiteX1" fmla="*/ 380323 w 4184512"/>
                <a:gd name="connsiteY1" fmla="*/ 0 h 3803233"/>
                <a:gd name="connsiteX2" fmla="*/ 3804189 w 4184512"/>
                <a:gd name="connsiteY2" fmla="*/ 0 h 3803233"/>
                <a:gd name="connsiteX3" fmla="*/ 4184512 w 4184512"/>
                <a:gd name="connsiteY3" fmla="*/ 380323 h 3803233"/>
                <a:gd name="connsiteX4" fmla="*/ 4184512 w 4184512"/>
                <a:gd name="connsiteY4" fmla="*/ 3422910 h 3803233"/>
                <a:gd name="connsiteX5" fmla="*/ 3804189 w 4184512"/>
                <a:gd name="connsiteY5" fmla="*/ 3803233 h 3803233"/>
                <a:gd name="connsiteX6" fmla="*/ 380323 w 4184512"/>
                <a:gd name="connsiteY6" fmla="*/ 3803233 h 3803233"/>
                <a:gd name="connsiteX7" fmla="*/ 0 w 4184512"/>
                <a:gd name="connsiteY7" fmla="*/ 3422910 h 3803233"/>
                <a:gd name="connsiteX8" fmla="*/ 0 w 4184512"/>
                <a:gd name="connsiteY8" fmla="*/ 380323 h 380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4512" h="3803233">
                  <a:moveTo>
                    <a:pt x="0" y="380323"/>
                  </a:moveTo>
                  <a:cubicBezTo>
                    <a:pt x="0" y="170276"/>
                    <a:pt x="170276" y="0"/>
                    <a:pt x="380323" y="0"/>
                  </a:cubicBezTo>
                  <a:lnTo>
                    <a:pt x="3804189" y="0"/>
                  </a:lnTo>
                  <a:cubicBezTo>
                    <a:pt x="4014236" y="0"/>
                    <a:pt x="4184512" y="170276"/>
                    <a:pt x="4184512" y="380323"/>
                  </a:cubicBezTo>
                  <a:lnTo>
                    <a:pt x="4184512" y="3422910"/>
                  </a:lnTo>
                  <a:cubicBezTo>
                    <a:pt x="4184512" y="3632957"/>
                    <a:pt x="4014236" y="3803233"/>
                    <a:pt x="3804189" y="3803233"/>
                  </a:cubicBezTo>
                  <a:lnTo>
                    <a:pt x="380323" y="3803233"/>
                  </a:lnTo>
                  <a:cubicBezTo>
                    <a:pt x="170276" y="3803233"/>
                    <a:pt x="0" y="3632957"/>
                    <a:pt x="0" y="3422910"/>
                  </a:cubicBezTo>
                  <a:lnTo>
                    <a:pt x="0" y="380323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27689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2020 Model </a:t>
              </a:r>
            </a:p>
          </p:txBody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19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F27A0EB9-D743-4A60-BF34-BDFFAB22C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982" y="0"/>
            <a:ext cx="6891445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Allocation Methodology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10FDDAC-FD5D-4B82-BFC0-1E1D1305CED7}"/>
              </a:ext>
            </a:extLst>
          </p:cNvPr>
          <p:cNvSpPr/>
          <p:nvPr/>
        </p:nvSpPr>
        <p:spPr>
          <a:xfrm>
            <a:off x="4891568" y="3252477"/>
            <a:ext cx="3792537" cy="2462523"/>
          </a:xfrm>
          <a:custGeom>
            <a:avLst/>
            <a:gdLst>
              <a:gd name="connsiteX0" fmla="*/ 0 w 3347609"/>
              <a:gd name="connsiteY0" fmla="*/ 142423 h 1424230"/>
              <a:gd name="connsiteX1" fmla="*/ 142423 w 3347609"/>
              <a:gd name="connsiteY1" fmla="*/ 0 h 1424230"/>
              <a:gd name="connsiteX2" fmla="*/ 3205186 w 3347609"/>
              <a:gd name="connsiteY2" fmla="*/ 0 h 1424230"/>
              <a:gd name="connsiteX3" fmla="*/ 3347609 w 3347609"/>
              <a:gd name="connsiteY3" fmla="*/ 142423 h 1424230"/>
              <a:gd name="connsiteX4" fmla="*/ 3347609 w 3347609"/>
              <a:gd name="connsiteY4" fmla="*/ 1281807 h 1424230"/>
              <a:gd name="connsiteX5" fmla="*/ 3205186 w 3347609"/>
              <a:gd name="connsiteY5" fmla="*/ 1424230 h 1424230"/>
              <a:gd name="connsiteX6" fmla="*/ 142423 w 3347609"/>
              <a:gd name="connsiteY6" fmla="*/ 1424230 h 1424230"/>
              <a:gd name="connsiteX7" fmla="*/ 0 w 3347609"/>
              <a:gd name="connsiteY7" fmla="*/ 1281807 h 1424230"/>
              <a:gd name="connsiteX8" fmla="*/ 0 w 3347609"/>
              <a:gd name="connsiteY8" fmla="*/ 142423 h 142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7609" h="1424230">
                <a:moveTo>
                  <a:pt x="0" y="142423"/>
                </a:moveTo>
                <a:cubicBezTo>
                  <a:pt x="0" y="63765"/>
                  <a:pt x="63765" y="0"/>
                  <a:pt x="142423" y="0"/>
                </a:cubicBezTo>
                <a:lnTo>
                  <a:pt x="3205186" y="0"/>
                </a:lnTo>
                <a:cubicBezTo>
                  <a:pt x="3283844" y="0"/>
                  <a:pt x="3347609" y="63765"/>
                  <a:pt x="3347609" y="142423"/>
                </a:cubicBezTo>
                <a:lnTo>
                  <a:pt x="3347609" y="1281807"/>
                </a:lnTo>
                <a:cubicBezTo>
                  <a:pt x="3347609" y="1360465"/>
                  <a:pt x="3283844" y="1424230"/>
                  <a:pt x="3205186" y="1424230"/>
                </a:cubicBezTo>
                <a:lnTo>
                  <a:pt x="142423" y="1424230"/>
                </a:lnTo>
                <a:cubicBezTo>
                  <a:pt x="63765" y="1424230"/>
                  <a:pt x="0" y="1360465"/>
                  <a:pt x="0" y="1281807"/>
                </a:cubicBezTo>
                <a:lnTo>
                  <a:pt x="0" y="14242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274" tIns="68384" rIns="77274" bIns="68384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NEB value allocated to measures using</a:t>
            </a:r>
          </a:p>
          <a:p>
            <a:pPr marL="285750" lvl="0" indent="-28575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 of expenditures</a:t>
            </a: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This method</a:t>
            </a:r>
          </a:p>
          <a:p>
            <a:pPr marL="285750" lvl="0" indent="-28575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Simplifies the calculation</a:t>
            </a:r>
          </a:p>
          <a:p>
            <a:pPr marL="285750" lvl="0" indent="-28575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Reduces false sense of precision</a:t>
            </a:r>
            <a:endParaRPr lang="en-US" sz="16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10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44">
            <a:extLst>
              <a:ext uri="{FF2B5EF4-FFF2-40B4-BE49-F238E27FC236}">
                <a16:creationId xmlns:a16="http://schemas.microsoft.com/office/drawing/2014/main" id="{D7025E43-D41D-49C3-8F41-74FDA71F89A9}"/>
              </a:ext>
            </a:extLst>
          </p:cNvPr>
          <p:cNvSpPr txBox="1">
            <a:spLocks noChangeArrowheads="1"/>
          </p:cNvSpPr>
          <p:nvPr/>
        </p:nvSpPr>
        <p:spPr>
          <a:xfrm>
            <a:off x="100881" y="158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D6E1F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Overview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4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4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5" y="2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91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1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7" y="2"/>
            <a:ext cx="147639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91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8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9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6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4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9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9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8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1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42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1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4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8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91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4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6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6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9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9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91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6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42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6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7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" y="-32857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Overview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3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EBC2B2-B4BB-4C5C-A358-29BCFB901075}"/>
              </a:ext>
            </a:extLst>
          </p:cNvPr>
          <p:cNvGrpSpPr/>
          <p:nvPr/>
        </p:nvGrpSpPr>
        <p:grpSpPr>
          <a:xfrm>
            <a:off x="217225" y="2637746"/>
            <a:ext cx="1291502" cy="1781007"/>
            <a:chOff x="273131" y="2277528"/>
            <a:chExt cx="1272147" cy="178100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8939FC-4119-4BB7-884C-53651343D59F}"/>
                </a:ext>
              </a:extLst>
            </p:cNvPr>
            <p:cNvSpPr/>
            <p:nvPr/>
          </p:nvSpPr>
          <p:spPr>
            <a:xfrm>
              <a:off x="273131" y="2277528"/>
              <a:ext cx="1215711" cy="1781006"/>
            </a:xfrm>
            <a:custGeom>
              <a:avLst/>
              <a:gdLst>
                <a:gd name="connsiteX0" fmla="*/ 0 w 1272147"/>
                <a:gd name="connsiteY0" fmla="*/ 890503 h 1781006"/>
                <a:gd name="connsiteX1" fmla="*/ 318037 w 1272147"/>
                <a:gd name="connsiteY1" fmla="*/ 0 h 1781006"/>
                <a:gd name="connsiteX2" fmla="*/ 954110 w 1272147"/>
                <a:gd name="connsiteY2" fmla="*/ 0 h 1781006"/>
                <a:gd name="connsiteX3" fmla="*/ 1272147 w 1272147"/>
                <a:gd name="connsiteY3" fmla="*/ 890503 h 1781006"/>
                <a:gd name="connsiteX4" fmla="*/ 954110 w 1272147"/>
                <a:gd name="connsiteY4" fmla="*/ 1781006 h 1781006"/>
                <a:gd name="connsiteX5" fmla="*/ 318037 w 1272147"/>
                <a:gd name="connsiteY5" fmla="*/ 1781006 h 1781006"/>
                <a:gd name="connsiteX6" fmla="*/ 0 w 1272147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2147" h="1781006">
                  <a:moveTo>
                    <a:pt x="0" y="890503"/>
                  </a:moveTo>
                  <a:lnTo>
                    <a:pt x="318037" y="0"/>
                  </a:lnTo>
                  <a:lnTo>
                    <a:pt x="954110" y="0"/>
                  </a:lnTo>
                  <a:lnTo>
                    <a:pt x="1272147" y="890503"/>
                  </a:lnTo>
                  <a:lnTo>
                    <a:pt x="954110" y="1781006"/>
                  </a:lnTo>
                  <a:lnTo>
                    <a:pt x="318037" y="1781006"/>
                  </a:lnTo>
                  <a:lnTo>
                    <a:pt x="0" y="890503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i="0" u="none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Introduction</a:t>
              </a:r>
              <a:endPara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20C9E-9449-4B0E-BF9F-0566054A17F3}"/>
                </a:ext>
              </a:extLst>
            </p:cNvPr>
            <p:cNvSpPr/>
            <p:nvPr/>
          </p:nvSpPr>
          <p:spPr>
            <a:xfrm>
              <a:off x="642054" y="2454417"/>
              <a:ext cx="534301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5326E7-B8F4-440A-BE52-C484EA4C4E32}"/>
                </a:ext>
              </a:extLst>
            </p:cNvPr>
            <p:cNvSpPr/>
            <p:nvPr/>
          </p:nvSpPr>
          <p:spPr>
            <a:xfrm>
              <a:off x="273131" y="4058463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614413"/>
                <a:satOff val="-1584"/>
                <a:lumOff val="-1070"/>
                <a:alphaOff val="0"/>
              </a:schemeClr>
            </a:lnRef>
            <a:fillRef idx="1">
              <a:schemeClr val="accent5">
                <a:hueOff val="-614413"/>
                <a:satOff val="-1584"/>
                <a:lumOff val="-1070"/>
                <a:alphaOff val="0"/>
              </a:schemeClr>
            </a:fillRef>
            <a:effectRef idx="0">
              <a:schemeClr val="accent5">
                <a:hueOff val="-614413"/>
                <a:satOff val="-1584"/>
                <a:lumOff val="-107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0C742B-52A4-4D58-A261-E609AAE52456}"/>
              </a:ext>
            </a:extLst>
          </p:cNvPr>
          <p:cNvGrpSpPr/>
          <p:nvPr/>
        </p:nvGrpSpPr>
        <p:grpSpPr>
          <a:xfrm>
            <a:off x="1454002" y="2636534"/>
            <a:ext cx="1272147" cy="1781007"/>
            <a:chOff x="3071856" y="2277528"/>
            <a:chExt cx="1272147" cy="178100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B883160-8269-41CD-90A3-B61C2510BB83}"/>
                </a:ext>
              </a:extLst>
            </p:cNvPr>
            <p:cNvSpPr/>
            <p:nvPr/>
          </p:nvSpPr>
          <p:spPr>
            <a:xfrm>
              <a:off x="3071856" y="2277528"/>
              <a:ext cx="1165907" cy="1781006"/>
            </a:xfrm>
            <a:custGeom>
              <a:avLst/>
              <a:gdLst>
                <a:gd name="connsiteX0" fmla="*/ 0 w 1272147"/>
                <a:gd name="connsiteY0" fmla="*/ 890503 h 1781006"/>
                <a:gd name="connsiteX1" fmla="*/ 318037 w 1272147"/>
                <a:gd name="connsiteY1" fmla="*/ 0 h 1781006"/>
                <a:gd name="connsiteX2" fmla="*/ 954110 w 1272147"/>
                <a:gd name="connsiteY2" fmla="*/ 0 h 1781006"/>
                <a:gd name="connsiteX3" fmla="*/ 1272147 w 1272147"/>
                <a:gd name="connsiteY3" fmla="*/ 890503 h 1781006"/>
                <a:gd name="connsiteX4" fmla="*/ 954110 w 1272147"/>
                <a:gd name="connsiteY4" fmla="*/ 1781006 h 1781006"/>
                <a:gd name="connsiteX5" fmla="*/ 318037 w 1272147"/>
                <a:gd name="connsiteY5" fmla="*/ 1781006 h 1781006"/>
                <a:gd name="connsiteX6" fmla="*/ 0 w 1272147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2147" h="1781006">
                  <a:moveTo>
                    <a:pt x="0" y="890503"/>
                  </a:moveTo>
                  <a:lnTo>
                    <a:pt x="318037" y="0"/>
                  </a:lnTo>
                  <a:lnTo>
                    <a:pt x="954110" y="0"/>
                  </a:lnTo>
                  <a:lnTo>
                    <a:pt x="1272147" y="890503"/>
                  </a:lnTo>
                  <a:lnTo>
                    <a:pt x="954110" y="1781006"/>
                  </a:lnTo>
                  <a:lnTo>
                    <a:pt x="318037" y="1781006"/>
                  </a:lnTo>
                  <a:lnTo>
                    <a:pt x="0" y="890503"/>
                  </a:lnTo>
                  <a:close/>
                </a:path>
              </a:pathLst>
            </a:custGeom>
            <a:solidFill>
              <a:srgbClr val="D6E8F0"/>
            </a:solidFill>
          </p:spPr>
          <p:style>
            <a:lnRef idx="2">
              <a:schemeClr val="accent5">
                <a:tint val="40000"/>
                <a:alpha val="90000"/>
                <a:hueOff val="-2695905"/>
                <a:satOff val="-9133"/>
                <a:lumOff val="-1171"/>
                <a:alphaOff val="0"/>
              </a:schemeClr>
            </a:lnRef>
            <a:fillRef idx="1">
              <a:schemeClr val="accent5">
                <a:tint val="40000"/>
                <a:alpha val="90000"/>
                <a:hueOff val="-2695905"/>
                <a:satOff val="-9133"/>
                <a:lumOff val="-117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2695905"/>
                <a:satOff val="-9133"/>
                <a:lumOff val="-117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i="0" u="none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NEB Review</a:t>
              </a:r>
              <a:endPara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F62308C-9A23-4859-B09B-66C286A60D98}"/>
                </a:ext>
              </a:extLst>
            </p:cNvPr>
            <p:cNvSpPr/>
            <p:nvPr/>
          </p:nvSpPr>
          <p:spPr>
            <a:xfrm>
              <a:off x="3387327" y="2454418"/>
              <a:ext cx="534302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  <a:solidFill>
              <a:srgbClr val="57B5D1"/>
            </a:solidFill>
          </p:spPr>
          <p:style>
            <a:lnRef idx="2">
              <a:schemeClr val="accent5">
                <a:hueOff val="-2457652"/>
                <a:satOff val="-6334"/>
                <a:lumOff val="-4278"/>
                <a:alphaOff val="0"/>
              </a:schemeClr>
            </a:lnRef>
            <a:fillRef idx="1">
              <a:schemeClr val="accent5">
                <a:hueOff val="-2457652"/>
                <a:satOff val="-6334"/>
                <a:lumOff val="-4278"/>
                <a:alphaOff val="0"/>
              </a:schemeClr>
            </a:fillRef>
            <a:effectRef idx="0">
              <a:schemeClr val="accent5">
                <a:hueOff val="-2457652"/>
                <a:satOff val="-6334"/>
                <a:lumOff val="-42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F9B52A-B916-47E8-97E3-06E4F4F93416}"/>
                </a:ext>
              </a:extLst>
            </p:cNvPr>
            <p:cNvSpPr/>
            <p:nvPr/>
          </p:nvSpPr>
          <p:spPr>
            <a:xfrm>
              <a:off x="3071856" y="4058463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3072065"/>
                <a:satOff val="-7918"/>
                <a:lumOff val="-5348"/>
                <a:alphaOff val="0"/>
              </a:schemeClr>
            </a:lnRef>
            <a:fillRef idx="1">
              <a:schemeClr val="accent5">
                <a:hueOff val="-3072065"/>
                <a:satOff val="-7918"/>
                <a:lumOff val="-5348"/>
                <a:alphaOff val="0"/>
              </a:schemeClr>
            </a:fillRef>
            <a:effectRef idx="0">
              <a:schemeClr val="accent5">
                <a:hueOff val="-3072065"/>
                <a:satOff val="-7918"/>
                <a:lumOff val="-5348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D022F3-9BF6-4D90-AAC8-DDD771DE63BC}"/>
              </a:ext>
            </a:extLst>
          </p:cNvPr>
          <p:cNvGrpSpPr/>
          <p:nvPr/>
        </p:nvGrpSpPr>
        <p:grpSpPr>
          <a:xfrm>
            <a:off x="2619332" y="2636534"/>
            <a:ext cx="1157646" cy="1781007"/>
            <a:chOff x="4471218" y="2277528"/>
            <a:chExt cx="1290607" cy="178100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DBEA065-BA11-4CDB-A03F-7FF7CFF67A43}"/>
                </a:ext>
              </a:extLst>
            </p:cNvPr>
            <p:cNvSpPr/>
            <p:nvPr/>
          </p:nvSpPr>
          <p:spPr>
            <a:xfrm>
              <a:off x="4471218" y="2277528"/>
              <a:ext cx="1290607" cy="1781006"/>
            </a:xfrm>
            <a:custGeom>
              <a:avLst/>
              <a:gdLst>
                <a:gd name="connsiteX0" fmla="*/ 0 w 1272147"/>
                <a:gd name="connsiteY0" fmla="*/ 890503 h 1781006"/>
                <a:gd name="connsiteX1" fmla="*/ 318037 w 1272147"/>
                <a:gd name="connsiteY1" fmla="*/ 0 h 1781006"/>
                <a:gd name="connsiteX2" fmla="*/ 954110 w 1272147"/>
                <a:gd name="connsiteY2" fmla="*/ 0 h 1781006"/>
                <a:gd name="connsiteX3" fmla="*/ 1272147 w 1272147"/>
                <a:gd name="connsiteY3" fmla="*/ 890503 h 1781006"/>
                <a:gd name="connsiteX4" fmla="*/ 954110 w 1272147"/>
                <a:gd name="connsiteY4" fmla="*/ 1781006 h 1781006"/>
                <a:gd name="connsiteX5" fmla="*/ 318037 w 1272147"/>
                <a:gd name="connsiteY5" fmla="*/ 1781006 h 1781006"/>
                <a:gd name="connsiteX6" fmla="*/ 0 w 1272147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2147" h="1781006">
                  <a:moveTo>
                    <a:pt x="0" y="890503"/>
                  </a:moveTo>
                  <a:lnTo>
                    <a:pt x="318037" y="0"/>
                  </a:lnTo>
                  <a:lnTo>
                    <a:pt x="954110" y="0"/>
                  </a:lnTo>
                  <a:lnTo>
                    <a:pt x="1272147" y="890503"/>
                  </a:lnTo>
                  <a:lnTo>
                    <a:pt x="954110" y="1781006"/>
                  </a:lnTo>
                  <a:lnTo>
                    <a:pt x="318037" y="1781006"/>
                  </a:lnTo>
                  <a:lnTo>
                    <a:pt x="0" y="890503"/>
                  </a:lnTo>
                  <a:close/>
                </a:path>
              </a:pathLst>
            </a:custGeom>
            <a:solidFill>
              <a:srgbClr val="D6EDEE"/>
            </a:solidFill>
          </p:spPr>
          <p:style>
            <a:lnRef idx="2">
              <a:schemeClr val="accent5">
                <a:tint val="40000"/>
                <a:alpha val="90000"/>
                <a:hueOff val="-4043857"/>
                <a:satOff val="-13699"/>
                <a:lumOff val="-1757"/>
                <a:alphaOff val="0"/>
              </a:schemeClr>
            </a:lnRef>
            <a:fillRef idx="1">
              <a:schemeClr val="accent5">
                <a:tint val="40000"/>
                <a:alpha val="90000"/>
                <a:hueOff val="-4043857"/>
                <a:satOff val="-13699"/>
                <a:lumOff val="-175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4043857"/>
                <a:satOff val="-13699"/>
                <a:lumOff val="-175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i="0" u="none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Calculations</a:t>
              </a:r>
              <a:endPara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4D76A0-043D-4C6F-887C-325A7BBA73AB}"/>
                </a:ext>
              </a:extLst>
            </p:cNvPr>
            <p:cNvSpPr/>
            <p:nvPr/>
          </p:nvSpPr>
          <p:spPr>
            <a:xfrm>
              <a:off x="4816620" y="2454418"/>
              <a:ext cx="581343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  <a:solidFill>
              <a:srgbClr val="53CDCA"/>
            </a:solidFill>
          </p:spPr>
          <p:style>
            <a:lnRef idx="2">
              <a:schemeClr val="accent5">
                <a:hueOff val="-3686478"/>
                <a:satOff val="-9501"/>
                <a:lumOff val="-6417"/>
                <a:alphaOff val="0"/>
              </a:schemeClr>
            </a:lnRef>
            <a:fillRef idx="1">
              <a:schemeClr val="accent5">
                <a:hueOff val="-3686478"/>
                <a:satOff val="-9501"/>
                <a:lumOff val="-6417"/>
                <a:alphaOff val="0"/>
              </a:schemeClr>
            </a:fillRef>
            <a:effectRef idx="0">
              <a:schemeClr val="accent5">
                <a:hueOff val="-3686478"/>
                <a:satOff val="-9501"/>
                <a:lumOff val="-64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29243E-D6B7-4DAF-8CBD-0B5D276283D5}"/>
                </a:ext>
              </a:extLst>
            </p:cNvPr>
            <p:cNvSpPr/>
            <p:nvPr/>
          </p:nvSpPr>
          <p:spPr>
            <a:xfrm>
              <a:off x="4471218" y="4058463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4300891"/>
                <a:satOff val="-11085"/>
                <a:lumOff val="-7487"/>
                <a:alphaOff val="0"/>
              </a:schemeClr>
            </a:lnRef>
            <a:fillRef idx="1">
              <a:schemeClr val="accent5">
                <a:hueOff val="-4300891"/>
                <a:satOff val="-11085"/>
                <a:lumOff val="-7487"/>
                <a:alphaOff val="0"/>
              </a:schemeClr>
            </a:fillRef>
            <a:effectRef idx="0">
              <a:schemeClr val="accent5">
                <a:hueOff val="-4300891"/>
                <a:satOff val="-11085"/>
                <a:lumOff val="-7487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FB885-E88A-4FC5-B67F-7A5CC68FF85A}"/>
              </a:ext>
            </a:extLst>
          </p:cNvPr>
          <p:cNvGrpSpPr/>
          <p:nvPr/>
        </p:nvGrpSpPr>
        <p:grpSpPr>
          <a:xfrm>
            <a:off x="3759845" y="2636533"/>
            <a:ext cx="1141088" cy="1781007"/>
            <a:chOff x="5870581" y="2277528"/>
            <a:chExt cx="1272147" cy="178100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FCCAB4-95C3-41C3-834C-82F7EACD652D}"/>
                </a:ext>
              </a:extLst>
            </p:cNvPr>
            <p:cNvSpPr/>
            <p:nvPr/>
          </p:nvSpPr>
          <p:spPr>
            <a:xfrm>
              <a:off x="5870581" y="2277528"/>
              <a:ext cx="1272147" cy="1781006"/>
            </a:xfrm>
            <a:custGeom>
              <a:avLst/>
              <a:gdLst>
                <a:gd name="connsiteX0" fmla="*/ 0 w 1272147"/>
                <a:gd name="connsiteY0" fmla="*/ 890503 h 1781006"/>
                <a:gd name="connsiteX1" fmla="*/ 318037 w 1272147"/>
                <a:gd name="connsiteY1" fmla="*/ 0 h 1781006"/>
                <a:gd name="connsiteX2" fmla="*/ 954110 w 1272147"/>
                <a:gd name="connsiteY2" fmla="*/ 0 h 1781006"/>
                <a:gd name="connsiteX3" fmla="*/ 1272147 w 1272147"/>
                <a:gd name="connsiteY3" fmla="*/ 890503 h 1781006"/>
                <a:gd name="connsiteX4" fmla="*/ 954110 w 1272147"/>
                <a:gd name="connsiteY4" fmla="*/ 1781006 h 1781006"/>
                <a:gd name="connsiteX5" fmla="*/ 318037 w 1272147"/>
                <a:gd name="connsiteY5" fmla="*/ 1781006 h 1781006"/>
                <a:gd name="connsiteX6" fmla="*/ 0 w 1272147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2147" h="1781006">
                  <a:moveTo>
                    <a:pt x="0" y="890503"/>
                  </a:moveTo>
                  <a:lnTo>
                    <a:pt x="318037" y="0"/>
                  </a:lnTo>
                  <a:lnTo>
                    <a:pt x="954110" y="0"/>
                  </a:lnTo>
                  <a:lnTo>
                    <a:pt x="1272147" y="890503"/>
                  </a:lnTo>
                  <a:lnTo>
                    <a:pt x="954110" y="1781006"/>
                  </a:lnTo>
                  <a:lnTo>
                    <a:pt x="318037" y="1781006"/>
                  </a:lnTo>
                  <a:lnTo>
                    <a:pt x="0" y="890503"/>
                  </a:lnTo>
                  <a:close/>
                </a:path>
              </a:pathLst>
            </a:custGeom>
            <a:solidFill>
              <a:srgbClr val="D5ECE8"/>
            </a:solidFill>
          </p:spPr>
          <p:style>
            <a:lnRef idx="2">
              <a:schemeClr val="accent5">
                <a:tint val="40000"/>
                <a:alpha val="90000"/>
                <a:hueOff val="-5391810"/>
                <a:satOff val="-18266"/>
                <a:lumOff val="-2342"/>
                <a:alphaOff val="0"/>
              </a:schemeClr>
            </a:lnRef>
            <a:fillRef idx="1">
              <a:schemeClr val="accent5">
                <a:tint val="40000"/>
                <a:alpha val="90000"/>
                <a:hueOff val="-5391810"/>
                <a:satOff val="-18266"/>
                <a:lumOff val="-2342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391810"/>
                <a:satOff val="-18266"/>
                <a:lumOff val="-234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940BF0F-ECE6-4751-8F33-C30AF2380126}"/>
                </a:ext>
              </a:extLst>
            </p:cNvPr>
            <p:cNvSpPr/>
            <p:nvPr/>
          </p:nvSpPr>
          <p:spPr>
            <a:xfrm>
              <a:off x="6239503" y="2454418"/>
              <a:ext cx="534302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  <a:solidFill>
              <a:srgbClr val="50C8A7"/>
            </a:solidFill>
          </p:spPr>
          <p:style>
            <a:lnRef idx="2">
              <a:schemeClr val="accent5">
                <a:hueOff val="-4915304"/>
                <a:satOff val="-12668"/>
                <a:lumOff val="-8556"/>
                <a:alphaOff val="0"/>
              </a:schemeClr>
            </a:lnRef>
            <a:fillRef idx="1">
              <a:schemeClr val="accent5">
                <a:hueOff val="-4915304"/>
                <a:satOff val="-12668"/>
                <a:lumOff val="-8556"/>
                <a:alphaOff val="0"/>
              </a:schemeClr>
            </a:fillRef>
            <a:effectRef idx="0">
              <a:schemeClr val="accent5">
                <a:hueOff val="-4915304"/>
                <a:satOff val="-12668"/>
                <a:lumOff val="-85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9E2D9-E739-454E-BF36-940B8644B4E5}"/>
                </a:ext>
              </a:extLst>
            </p:cNvPr>
            <p:cNvSpPr/>
            <p:nvPr/>
          </p:nvSpPr>
          <p:spPr>
            <a:xfrm>
              <a:off x="5870581" y="4058463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5529717"/>
                <a:satOff val="-14252"/>
                <a:lumOff val="-9626"/>
                <a:alphaOff val="0"/>
              </a:schemeClr>
            </a:lnRef>
            <a:fillRef idx="1">
              <a:schemeClr val="accent5">
                <a:hueOff val="-5529717"/>
                <a:satOff val="-14252"/>
                <a:lumOff val="-9626"/>
                <a:alphaOff val="0"/>
              </a:schemeClr>
            </a:fillRef>
            <a:effectRef idx="0">
              <a:schemeClr val="accent5">
                <a:hueOff val="-5529717"/>
                <a:satOff val="-14252"/>
                <a:lumOff val="-9626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231A5C-6ECD-4B3E-8B85-0FD4E9DF211F}"/>
              </a:ext>
            </a:extLst>
          </p:cNvPr>
          <p:cNvGrpSpPr/>
          <p:nvPr/>
        </p:nvGrpSpPr>
        <p:grpSpPr>
          <a:xfrm>
            <a:off x="4898026" y="2636533"/>
            <a:ext cx="1165907" cy="1781007"/>
            <a:chOff x="6381321" y="2285552"/>
            <a:chExt cx="1294096" cy="178100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32B413-A241-4771-8BBB-497EB3E9B1A7}"/>
                </a:ext>
              </a:extLst>
            </p:cNvPr>
            <p:cNvSpPr/>
            <p:nvPr/>
          </p:nvSpPr>
          <p:spPr>
            <a:xfrm>
              <a:off x="6381321" y="2285552"/>
              <a:ext cx="1272147" cy="1781006"/>
            </a:xfrm>
            <a:custGeom>
              <a:avLst/>
              <a:gdLst>
                <a:gd name="connsiteX0" fmla="*/ 0 w 1648550"/>
                <a:gd name="connsiteY0" fmla="*/ 890503 h 1781006"/>
                <a:gd name="connsiteX1" fmla="*/ 412138 w 1648550"/>
                <a:gd name="connsiteY1" fmla="*/ 0 h 1781006"/>
                <a:gd name="connsiteX2" fmla="*/ 1236413 w 1648550"/>
                <a:gd name="connsiteY2" fmla="*/ 0 h 1781006"/>
                <a:gd name="connsiteX3" fmla="*/ 1648550 w 1648550"/>
                <a:gd name="connsiteY3" fmla="*/ 890503 h 1781006"/>
                <a:gd name="connsiteX4" fmla="*/ 1236413 w 1648550"/>
                <a:gd name="connsiteY4" fmla="*/ 1781006 h 1781006"/>
                <a:gd name="connsiteX5" fmla="*/ 412138 w 1648550"/>
                <a:gd name="connsiteY5" fmla="*/ 1781006 h 1781006"/>
                <a:gd name="connsiteX6" fmla="*/ 0 w 1648550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550" h="1781006">
                  <a:moveTo>
                    <a:pt x="0" y="890503"/>
                  </a:moveTo>
                  <a:lnTo>
                    <a:pt x="412138" y="0"/>
                  </a:lnTo>
                  <a:lnTo>
                    <a:pt x="1236413" y="0"/>
                  </a:lnTo>
                  <a:lnTo>
                    <a:pt x="1648550" y="890503"/>
                  </a:lnTo>
                  <a:lnTo>
                    <a:pt x="1236413" y="1781006"/>
                  </a:lnTo>
                  <a:lnTo>
                    <a:pt x="412138" y="1781006"/>
                  </a:lnTo>
                  <a:lnTo>
                    <a:pt x="0" y="890503"/>
                  </a:lnTo>
                  <a:close/>
                </a:path>
              </a:pathLst>
            </a:custGeom>
            <a:solidFill>
              <a:srgbClr val="D5EBE0"/>
            </a:solidFill>
          </p:spPr>
          <p:style>
            <a:lnRef idx="2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lnRef>
            <a:fillRef idx="1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Excel Model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C847D38-6780-4B57-9E49-4ECB69258C2C}"/>
                </a:ext>
              </a:extLst>
            </p:cNvPr>
            <p:cNvSpPr/>
            <p:nvPr/>
          </p:nvSpPr>
          <p:spPr>
            <a:xfrm>
              <a:off x="6750242" y="2463653"/>
              <a:ext cx="538701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  <a:solidFill>
              <a:srgbClr val="4DC385"/>
            </a:solidFill>
          </p:spPr>
          <p:style>
            <a:lnRef idx="2">
              <a:schemeClr val="accent5">
                <a:hueOff val="-6144130"/>
                <a:satOff val="-15835"/>
                <a:lumOff val="-10695"/>
                <a:alphaOff val="0"/>
              </a:schemeClr>
            </a:lnRef>
            <a:fillRef idx="1">
              <a:schemeClr val="accent5">
                <a:hueOff val="-6144130"/>
                <a:satOff val="-15835"/>
                <a:lumOff val="-10695"/>
                <a:alphaOff val="0"/>
              </a:schemeClr>
            </a:fillRef>
            <a:effectRef idx="0">
              <a:schemeClr val="accent5">
                <a:hueOff val="-6144130"/>
                <a:satOff val="-15835"/>
                <a:lumOff val="-1069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2D60E4-1A66-4D3D-8AF6-B24A37C11F32}"/>
                </a:ext>
              </a:extLst>
            </p:cNvPr>
            <p:cNvSpPr/>
            <p:nvPr/>
          </p:nvSpPr>
          <p:spPr>
            <a:xfrm>
              <a:off x="6403270" y="4066487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3A41525-4817-4579-A163-5F13E37A4209}"/>
              </a:ext>
            </a:extLst>
          </p:cNvPr>
          <p:cNvGrpSpPr/>
          <p:nvPr/>
        </p:nvGrpSpPr>
        <p:grpSpPr>
          <a:xfrm>
            <a:off x="6025561" y="2636532"/>
            <a:ext cx="1165907" cy="1781007"/>
            <a:chOff x="6381321" y="2285552"/>
            <a:chExt cx="1294096" cy="1781007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4C10EA0-0759-47B9-AECE-BF1994EDBB0C}"/>
                </a:ext>
              </a:extLst>
            </p:cNvPr>
            <p:cNvSpPr/>
            <p:nvPr/>
          </p:nvSpPr>
          <p:spPr>
            <a:xfrm>
              <a:off x="6381321" y="2285552"/>
              <a:ext cx="1272147" cy="1781006"/>
            </a:xfrm>
            <a:custGeom>
              <a:avLst/>
              <a:gdLst>
                <a:gd name="connsiteX0" fmla="*/ 0 w 1648550"/>
                <a:gd name="connsiteY0" fmla="*/ 890503 h 1781006"/>
                <a:gd name="connsiteX1" fmla="*/ 412138 w 1648550"/>
                <a:gd name="connsiteY1" fmla="*/ 0 h 1781006"/>
                <a:gd name="connsiteX2" fmla="*/ 1236413 w 1648550"/>
                <a:gd name="connsiteY2" fmla="*/ 0 h 1781006"/>
                <a:gd name="connsiteX3" fmla="*/ 1648550 w 1648550"/>
                <a:gd name="connsiteY3" fmla="*/ 890503 h 1781006"/>
                <a:gd name="connsiteX4" fmla="*/ 1236413 w 1648550"/>
                <a:gd name="connsiteY4" fmla="*/ 1781006 h 1781006"/>
                <a:gd name="connsiteX5" fmla="*/ 412138 w 1648550"/>
                <a:gd name="connsiteY5" fmla="*/ 1781006 h 1781006"/>
                <a:gd name="connsiteX6" fmla="*/ 0 w 1648550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550" h="1781006">
                  <a:moveTo>
                    <a:pt x="0" y="890503"/>
                  </a:moveTo>
                  <a:lnTo>
                    <a:pt x="412138" y="0"/>
                  </a:lnTo>
                  <a:lnTo>
                    <a:pt x="1236413" y="0"/>
                  </a:lnTo>
                  <a:lnTo>
                    <a:pt x="1648550" y="890503"/>
                  </a:lnTo>
                  <a:lnTo>
                    <a:pt x="1236413" y="1781006"/>
                  </a:lnTo>
                  <a:lnTo>
                    <a:pt x="412138" y="1781006"/>
                  </a:lnTo>
                  <a:lnTo>
                    <a:pt x="0" y="890503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lnRef>
            <a:fillRef idx="1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NEB Results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DEC3D33-D3F1-403A-BD6D-ACC7CDDE8244}"/>
                </a:ext>
              </a:extLst>
            </p:cNvPr>
            <p:cNvSpPr/>
            <p:nvPr/>
          </p:nvSpPr>
          <p:spPr>
            <a:xfrm>
              <a:off x="6750243" y="2463653"/>
              <a:ext cx="525919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6144130"/>
                <a:satOff val="-15835"/>
                <a:lumOff val="-10695"/>
                <a:alphaOff val="0"/>
              </a:schemeClr>
            </a:lnRef>
            <a:fillRef idx="1">
              <a:schemeClr val="accent5">
                <a:hueOff val="-6144130"/>
                <a:satOff val="-15835"/>
                <a:lumOff val="-10695"/>
                <a:alphaOff val="0"/>
              </a:schemeClr>
            </a:fillRef>
            <a:effectRef idx="0">
              <a:schemeClr val="accent5">
                <a:hueOff val="-6144130"/>
                <a:satOff val="-15835"/>
                <a:lumOff val="-1069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6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48780E5-3D82-4E5B-9564-3A6A61E255E9}"/>
                </a:ext>
              </a:extLst>
            </p:cNvPr>
            <p:cNvSpPr/>
            <p:nvPr/>
          </p:nvSpPr>
          <p:spPr>
            <a:xfrm>
              <a:off x="6403270" y="4066487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0DDA973-8DF2-4930-9CEE-CADA71DD1E57}"/>
              </a:ext>
            </a:extLst>
          </p:cNvPr>
          <p:cNvGrpSpPr/>
          <p:nvPr/>
        </p:nvGrpSpPr>
        <p:grpSpPr>
          <a:xfrm>
            <a:off x="7149006" y="2636531"/>
            <a:ext cx="1746387" cy="1781007"/>
            <a:chOff x="6381323" y="2285552"/>
            <a:chExt cx="1294094" cy="178100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972EC2E-E2C6-4B0B-BC03-052E7C9074A5}"/>
                </a:ext>
              </a:extLst>
            </p:cNvPr>
            <p:cNvSpPr/>
            <p:nvPr/>
          </p:nvSpPr>
          <p:spPr>
            <a:xfrm>
              <a:off x="6381323" y="2285552"/>
              <a:ext cx="1272147" cy="1781006"/>
            </a:xfrm>
            <a:custGeom>
              <a:avLst/>
              <a:gdLst>
                <a:gd name="connsiteX0" fmla="*/ 0 w 1648550"/>
                <a:gd name="connsiteY0" fmla="*/ 890503 h 1781006"/>
                <a:gd name="connsiteX1" fmla="*/ 412138 w 1648550"/>
                <a:gd name="connsiteY1" fmla="*/ 0 h 1781006"/>
                <a:gd name="connsiteX2" fmla="*/ 1236413 w 1648550"/>
                <a:gd name="connsiteY2" fmla="*/ 0 h 1781006"/>
                <a:gd name="connsiteX3" fmla="*/ 1648550 w 1648550"/>
                <a:gd name="connsiteY3" fmla="*/ 890503 h 1781006"/>
                <a:gd name="connsiteX4" fmla="*/ 1236413 w 1648550"/>
                <a:gd name="connsiteY4" fmla="*/ 1781006 h 1781006"/>
                <a:gd name="connsiteX5" fmla="*/ 412138 w 1648550"/>
                <a:gd name="connsiteY5" fmla="*/ 1781006 h 1781006"/>
                <a:gd name="connsiteX6" fmla="*/ 0 w 1648550"/>
                <a:gd name="connsiteY6" fmla="*/ 890503 h 17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550" h="1781006">
                  <a:moveTo>
                    <a:pt x="0" y="890503"/>
                  </a:moveTo>
                  <a:lnTo>
                    <a:pt x="412138" y="0"/>
                  </a:lnTo>
                  <a:lnTo>
                    <a:pt x="1236413" y="0"/>
                  </a:lnTo>
                  <a:lnTo>
                    <a:pt x="1648550" y="890503"/>
                  </a:lnTo>
                  <a:lnTo>
                    <a:pt x="1236413" y="1781006"/>
                  </a:lnTo>
                  <a:lnTo>
                    <a:pt x="412138" y="1781006"/>
                  </a:lnTo>
                  <a:lnTo>
                    <a:pt x="0" y="890503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lnRef>
            <a:fillRef idx="1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82" tIns="1006983" rIns="99182" bIns="365819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42D4CFF-B7C1-4F09-99BD-CE62F1A8E7F6}"/>
                </a:ext>
              </a:extLst>
            </p:cNvPr>
            <p:cNvSpPr/>
            <p:nvPr/>
          </p:nvSpPr>
          <p:spPr>
            <a:xfrm>
              <a:off x="6819032" y="2462444"/>
              <a:ext cx="402810" cy="534302"/>
            </a:xfrm>
            <a:custGeom>
              <a:avLst/>
              <a:gdLst>
                <a:gd name="connsiteX0" fmla="*/ 0 w 534302"/>
                <a:gd name="connsiteY0" fmla="*/ 267151 h 534302"/>
                <a:gd name="connsiteX1" fmla="*/ 267151 w 534302"/>
                <a:gd name="connsiteY1" fmla="*/ 0 h 534302"/>
                <a:gd name="connsiteX2" fmla="*/ 534302 w 534302"/>
                <a:gd name="connsiteY2" fmla="*/ 267151 h 534302"/>
                <a:gd name="connsiteX3" fmla="*/ 267151 w 534302"/>
                <a:gd name="connsiteY3" fmla="*/ 534302 h 534302"/>
                <a:gd name="connsiteX4" fmla="*/ 0 w 534302"/>
                <a:gd name="connsiteY4" fmla="*/ 267151 h 53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02" h="534302">
                  <a:moveTo>
                    <a:pt x="0" y="267151"/>
                  </a:moveTo>
                  <a:cubicBezTo>
                    <a:pt x="0" y="119608"/>
                    <a:pt x="119608" y="0"/>
                    <a:pt x="267151" y="0"/>
                  </a:cubicBezTo>
                  <a:cubicBezTo>
                    <a:pt x="414694" y="0"/>
                    <a:pt x="534302" y="119608"/>
                    <a:pt x="534302" y="267151"/>
                  </a:cubicBezTo>
                  <a:cubicBezTo>
                    <a:pt x="534302" y="414694"/>
                    <a:pt x="414694" y="534302"/>
                    <a:pt x="267151" y="534302"/>
                  </a:cubicBezTo>
                  <a:cubicBezTo>
                    <a:pt x="119608" y="534302"/>
                    <a:pt x="0" y="414694"/>
                    <a:pt x="0" y="267151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6144130"/>
                <a:satOff val="-15835"/>
                <a:lumOff val="-10695"/>
                <a:alphaOff val="0"/>
              </a:schemeClr>
            </a:lnRef>
            <a:fillRef idx="1">
              <a:schemeClr val="accent5">
                <a:hueOff val="-6144130"/>
                <a:satOff val="-15835"/>
                <a:lumOff val="-10695"/>
                <a:alphaOff val="0"/>
              </a:schemeClr>
            </a:fillRef>
            <a:effectRef idx="0">
              <a:schemeClr val="accent5">
                <a:hueOff val="-6144130"/>
                <a:satOff val="-15835"/>
                <a:lumOff val="-1069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903" tIns="90947" rIns="119903" bIns="9094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7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62A117F-102B-4C85-879E-698C6092E9C0}"/>
                </a:ext>
              </a:extLst>
            </p:cNvPr>
            <p:cNvSpPr/>
            <p:nvPr/>
          </p:nvSpPr>
          <p:spPr>
            <a:xfrm>
              <a:off x="6403270" y="4066487"/>
              <a:ext cx="1272147" cy="72"/>
            </a:xfrm>
            <a:prstGeom prst="rect">
              <a:avLst/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9677CDB-E2BF-40F8-BDEF-6261E06AF496}"/>
              </a:ext>
            </a:extLst>
          </p:cNvPr>
          <p:cNvSpPr txBox="1"/>
          <p:nvPr/>
        </p:nvSpPr>
        <p:spPr>
          <a:xfrm>
            <a:off x="7193729" y="3389937"/>
            <a:ext cx="1652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Findings &amp; Recommendations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AC7E9A-74D9-4B46-B48B-6DD7F7E3B852}"/>
              </a:ext>
            </a:extLst>
          </p:cNvPr>
          <p:cNvSpPr txBox="1"/>
          <p:nvPr/>
        </p:nvSpPr>
        <p:spPr>
          <a:xfrm>
            <a:off x="3519539" y="3387467"/>
            <a:ext cx="1652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Measure Allocation</a:t>
            </a:r>
          </a:p>
        </p:txBody>
      </p:sp>
    </p:spTree>
    <p:extLst>
      <p:ext uri="{BB962C8B-B14F-4D97-AF65-F5344CB8AC3E}">
        <p14:creationId xmlns:p14="http://schemas.microsoft.com/office/powerpoint/2010/main" val="2116642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3B27B4-E59B-40FA-824E-EDF04B98D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802619"/>
              </p:ext>
            </p:extLst>
          </p:nvPr>
        </p:nvGraphicFramePr>
        <p:xfrm>
          <a:off x="176213" y="1945268"/>
          <a:ext cx="8839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20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219F4A6B-4D07-4C4A-91C1-FCF8D2B6230E}"/>
              </a:ext>
            </a:extLst>
          </p:cNvPr>
          <p:cNvSpPr txBox="1">
            <a:spLocks noChangeArrowheads="1"/>
          </p:cNvSpPr>
          <p:nvPr/>
        </p:nvSpPr>
        <p:spPr>
          <a:xfrm>
            <a:off x="85725" y="-2863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EEE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Allocation Methodology</a:t>
            </a:r>
          </a:p>
        </p:txBody>
      </p:sp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30" y="-38988"/>
            <a:ext cx="6891445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Allocation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3086996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21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4" descr="vector office desktop">
            <a:extLst>
              <a:ext uri="{FF2B5EF4-FFF2-40B4-BE49-F238E27FC236}">
                <a16:creationId xmlns:a16="http://schemas.microsoft.com/office/drawing/2014/main" id="{0497E2EC-56C7-4DF4-BE88-3BDCE11F0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2"/>
          <a:stretch/>
        </p:blipFill>
        <p:spPr bwMode="auto">
          <a:xfrm>
            <a:off x="2522682" y="1845109"/>
            <a:ext cx="5751368" cy="493192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9F8F60-5B5D-45E3-9BFC-24F8E1952F4E}"/>
              </a:ext>
            </a:extLst>
          </p:cNvPr>
          <p:cNvSpPr txBox="1"/>
          <p:nvPr/>
        </p:nvSpPr>
        <p:spPr>
          <a:xfrm>
            <a:off x="165373" y="1175152"/>
            <a:ext cx="662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319C-C474-453C-9DC6-FF4068A3FE0D}"/>
              </a:ext>
            </a:extLst>
          </p:cNvPr>
          <p:cNvSpPr txBox="1"/>
          <p:nvPr/>
        </p:nvSpPr>
        <p:spPr>
          <a:xfrm>
            <a:off x="123806" y="1189006"/>
            <a:ext cx="4686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0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C728AB66-B245-47AC-8916-4271DC477664}"/>
              </a:ext>
            </a:extLst>
          </p:cNvPr>
          <p:cNvSpPr txBox="1">
            <a:spLocks noChangeArrowheads="1"/>
          </p:cNvSpPr>
          <p:nvPr/>
        </p:nvSpPr>
        <p:spPr>
          <a:xfrm>
            <a:off x="30738" y="2314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22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6FAE08-4FB3-49B5-AF9F-38291AC98706}"/>
              </a:ext>
            </a:extLst>
          </p:cNvPr>
          <p:cNvGrpSpPr/>
          <p:nvPr/>
        </p:nvGrpSpPr>
        <p:grpSpPr>
          <a:xfrm>
            <a:off x="171053" y="1585005"/>
            <a:ext cx="8652272" cy="4783574"/>
            <a:chOff x="248625" y="1733226"/>
            <a:chExt cx="8652272" cy="478357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8BFD35-3815-418E-800A-A24573CDC5A7}"/>
                </a:ext>
              </a:extLst>
            </p:cNvPr>
            <p:cNvSpPr/>
            <p:nvPr/>
          </p:nvSpPr>
          <p:spPr>
            <a:xfrm>
              <a:off x="264103" y="1967433"/>
              <a:ext cx="8636794" cy="875150"/>
            </a:xfrm>
            <a:custGeom>
              <a:avLst/>
              <a:gdLst>
                <a:gd name="connsiteX0" fmla="*/ 0 w 8636794"/>
                <a:gd name="connsiteY0" fmla="*/ 0 h 1915531"/>
                <a:gd name="connsiteX1" fmla="*/ 8636794 w 8636794"/>
                <a:gd name="connsiteY1" fmla="*/ 0 h 1915531"/>
                <a:gd name="connsiteX2" fmla="*/ 8636794 w 8636794"/>
                <a:gd name="connsiteY2" fmla="*/ 1915531 h 1915531"/>
                <a:gd name="connsiteX3" fmla="*/ 0 w 8636794"/>
                <a:gd name="connsiteY3" fmla="*/ 1915531 h 1915531"/>
                <a:gd name="connsiteX4" fmla="*/ 0 w 8636794"/>
                <a:gd name="connsiteY4" fmla="*/ 0 h 191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6794" h="1915531">
                  <a:moveTo>
                    <a:pt x="0" y="0"/>
                  </a:moveTo>
                  <a:lnTo>
                    <a:pt x="8636794" y="0"/>
                  </a:lnTo>
                  <a:lnTo>
                    <a:pt x="8636794" y="1915531"/>
                  </a:lnTo>
                  <a:lnTo>
                    <a:pt x="0" y="19155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0311" tIns="270764" rIns="670311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Calculate annual and lifetime NEB values for the CA ESA program cost-effectiveness tests  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6A99F50-22C8-4EAA-977E-F2A9E15BA3E5}"/>
                </a:ext>
              </a:extLst>
            </p:cNvPr>
            <p:cNvSpPr/>
            <p:nvPr/>
          </p:nvSpPr>
          <p:spPr>
            <a:xfrm>
              <a:off x="769383" y="1733226"/>
              <a:ext cx="6461680" cy="454588"/>
            </a:xfrm>
            <a:custGeom>
              <a:avLst/>
              <a:gdLst>
                <a:gd name="connsiteX0" fmla="*/ 0 w 6045755"/>
                <a:gd name="connsiteY0" fmla="*/ 24940 h 149635"/>
                <a:gd name="connsiteX1" fmla="*/ 24940 w 6045755"/>
                <a:gd name="connsiteY1" fmla="*/ 0 h 149635"/>
                <a:gd name="connsiteX2" fmla="*/ 6020815 w 6045755"/>
                <a:gd name="connsiteY2" fmla="*/ 0 h 149635"/>
                <a:gd name="connsiteX3" fmla="*/ 6045755 w 6045755"/>
                <a:gd name="connsiteY3" fmla="*/ 24940 h 149635"/>
                <a:gd name="connsiteX4" fmla="*/ 6045755 w 6045755"/>
                <a:gd name="connsiteY4" fmla="*/ 124695 h 149635"/>
                <a:gd name="connsiteX5" fmla="*/ 6020815 w 6045755"/>
                <a:gd name="connsiteY5" fmla="*/ 149635 h 149635"/>
                <a:gd name="connsiteX6" fmla="*/ 24940 w 6045755"/>
                <a:gd name="connsiteY6" fmla="*/ 149635 h 149635"/>
                <a:gd name="connsiteX7" fmla="*/ 0 w 6045755"/>
                <a:gd name="connsiteY7" fmla="*/ 124695 h 149635"/>
                <a:gd name="connsiteX8" fmla="*/ 0 w 6045755"/>
                <a:gd name="connsiteY8" fmla="*/ 24940 h 14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5755" h="149635">
                  <a:moveTo>
                    <a:pt x="0" y="24940"/>
                  </a:moveTo>
                  <a:cubicBezTo>
                    <a:pt x="0" y="11166"/>
                    <a:pt x="11166" y="0"/>
                    <a:pt x="24940" y="0"/>
                  </a:cubicBezTo>
                  <a:lnTo>
                    <a:pt x="6020815" y="0"/>
                  </a:lnTo>
                  <a:cubicBezTo>
                    <a:pt x="6034589" y="0"/>
                    <a:pt x="6045755" y="11166"/>
                    <a:pt x="6045755" y="24940"/>
                  </a:cubicBezTo>
                  <a:lnTo>
                    <a:pt x="6045755" y="124695"/>
                  </a:lnTo>
                  <a:cubicBezTo>
                    <a:pt x="6045755" y="138469"/>
                    <a:pt x="6034589" y="149635"/>
                    <a:pt x="6020815" y="149635"/>
                  </a:cubicBezTo>
                  <a:lnTo>
                    <a:pt x="24940" y="149635"/>
                  </a:lnTo>
                  <a:cubicBezTo>
                    <a:pt x="11166" y="149635"/>
                    <a:pt x="0" y="138469"/>
                    <a:pt x="0" y="124695"/>
                  </a:cubicBezTo>
                  <a:lnTo>
                    <a:pt x="0" y="249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820" tIns="7305" rIns="235820" bIns="7305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Purpose</a:t>
              </a:r>
              <a:endParaRPr lang="en-US" sz="6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5FED5F3-B5F8-4C87-BF70-A549B74223FA}"/>
                </a:ext>
              </a:extLst>
            </p:cNvPr>
            <p:cNvSpPr/>
            <p:nvPr/>
          </p:nvSpPr>
          <p:spPr>
            <a:xfrm>
              <a:off x="248625" y="3394553"/>
              <a:ext cx="8636794" cy="3122247"/>
            </a:xfrm>
            <a:custGeom>
              <a:avLst/>
              <a:gdLst>
                <a:gd name="connsiteX0" fmla="*/ 0 w 8636794"/>
                <a:gd name="connsiteY0" fmla="*/ 0 h 1514627"/>
                <a:gd name="connsiteX1" fmla="*/ 8636794 w 8636794"/>
                <a:gd name="connsiteY1" fmla="*/ 0 h 1514627"/>
                <a:gd name="connsiteX2" fmla="*/ 8636794 w 8636794"/>
                <a:gd name="connsiteY2" fmla="*/ 1514627 h 1514627"/>
                <a:gd name="connsiteX3" fmla="*/ 0 w 8636794"/>
                <a:gd name="connsiteY3" fmla="*/ 1514627 h 1514627"/>
                <a:gd name="connsiteX4" fmla="*/ 0 w 8636794"/>
                <a:gd name="connsiteY4" fmla="*/ 0 h 151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6794" h="1514627">
                  <a:moveTo>
                    <a:pt x="0" y="0"/>
                  </a:moveTo>
                  <a:lnTo>
                    <a:pt x="8636794" y="0"/>
                  </a:lnTo>
                  <a:lnTo>
                    <a:pt x="8636794" y="1514627"/>
                  </a:lnTo>
                  <a:lnTo>
                    <a:pt x="0" y="15146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0311" tIns="270764" rIns="670311" bIns="92456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b="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Introduction, Overview, and Instructions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Utility Inputs: Update inputs and exclude individual NEBs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b="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Measure List: Update measures &amp; NEBs allocated to measures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Measure Inputs: Update installations, costs, &amp; lifetime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b="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Literature Inputs: Update referenced literature &amp; values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NEB Calculation: Review calculation inputs &amp; methodology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b="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NEB Results: Review first year and lifetime values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Allocation Calculations: Review allocation methodology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b="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Allocation Results: Review measure-specific NEBs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F14418-3022-45B4-ABCE-63A618230BEC}"/>
                </a:ext>
              </a:extLst>
            </p:cNvPr>
            <p:cNvSpPr/>
            <p:nvPr/>
          </p:nvSpPr>
          <p:spPr>
            <a:xfrm>
              <a:off x="695942" y="2948508"/>
              <a:ext cx="6535121" cy="476000"/>
            </a:xfrm>
            <a:custGeom>
              <a:avLst/>
              <a:gdLst>
                <a:gd name="connsiteX0" fmla="*/ 0 w 6045755"/>
                <a:gd name="connsiteY0" fmla="*/ 79335 h 476000"/>
                <a:gd name="connsiteX1" fmla="*/ 79335 w 6045755"/>
                <a:gd name="connsiteY1" fmla="*/ 0 h 476000"/>
                <a:gd name="connsiteX2" fmla="*/ 5966420 w 6045755"/>
                <a:gd name="connsiteY2" fmla="*/ 0 h 476000"/>
                <a:gd name="connsiteX3" fmla="*/ 6045755 w 6045755"/>
                <a:gd name="connsiteY3" fmla="*/ 79335 h 476000"/>
                <a:gd name="connsiteX4" fmla="*/ 6045755 w 6045755"/>
                <a:gd name="connsiteY4" fmla="*/ 396665 h 476000"/>
                <a:gd name="connsiteX5" fmla="*/ 5966420 w 6045755"/>
                <a:gd name="connsiteY5" fmla="*/ 476000 h 476000"/>
                <a:gd name="connsiteX6" fmla="*/ 79335 w 6045755"/>
                <a:gd name="connsiteY6" fmla="*/ 476000 h 476000"/>
                <a:gd name="connsiteX7" fmla="*/ 0 w 6045755"/>
                <a:gd name="connsiteY7" fmla="*/ 396665 h 476000"/>
                <a:gd name="connsiteX8" fmla="*/ 0 w 6045755"/>
                <a:gd name="connsiteY8" fmla="*/ 79335 h 4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5755" h="476000">
                  <a:moveTo>
                    <a:pt x="0" y="79335"/>
                  </a:moveTo>
                  <a:cubicBezTo>
                    <a:pt x="0" y="35519"/>
                    <a:pt x="35519" y="0"/>
                    <a:pt x="79335" y="0"/>
                  </a:cubicBezTo>
                  <a:lnTo>
                    <a:pt x="5966420" y="0"/>
                  </a:lnTo>
                  <a:cubicBezTo>
                    <a:pt x="6010236" y="0"/>
                    <a:pt x="6045755" y="35519"/>
                    <a:pt x="6045755" y="79335"/>
                  </a:cubicBezTo>
                  <a:lnTo>
                    <a:pt x="6045755" y="396665"/>
                  </a:lnTo>
                  <a:cubicBezTo>
                    <a:pt x="6045755" y="440481"/>
                    <a:pt x="6010236" y="476000"/>
                    <a:pt x="5966420" y="476000"/>
                  </a:cubicBezTo>
                  <a:lnTo>
                    <a:pt x="79335" y="476000"/>
                  </a:lnTo>
                  <a:cubicBezTo>
                    <a:pt x="35519" y="476000"/>
                    <a:pt x="0" y="440481"/>
                    <a:pt x="0" y="396665"/>
                  </a:cubicBezTo>
                  <a:lnTo>
                    <a:pt x="0" y="79335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751" tIns="23236" rIns="251751" bIns="23236" numCol="1" spcCol="1270" anchor="ctr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205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 smtClean="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23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5B5A11-84F9-426C-A767-743BB2FF4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735690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018F60-61EC-4FA2-A3FB-A76F7676B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986862"/>
              </p:ext>
            </p:extLst>
          </p:nvPr>
        </p:nvGraphicFramePr>
        <p:xfrm>
          <a:off x="2662237" y="4840505"/>
          <a:ext cx="4016376" cy="168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0" name="Rectangle 44">
            <a:extLst>
              <a:ext uri="{FF2B5EF4-FFF2-40B4-BE49-F238E27FC236}">
                <a16:creationId xmlns:a16="http://schemas.microsoft.com/office/drawing/2014/main" id="{3992E175-720B-47BB-B681-92507F8D4045}"/>
              </a:ext>
            </a:extLst>
          </p:cNvPr>
          <p:cNvSpPr txBox="1">
            <a:spLocks noChangeArrowheads="1"/>
          </p:cNvSpPr>
          <p:nvPr/>
        </p:nvSpPr>
        <p:spPr>
          <a:xfrm>
            <a:off x="30738" y="2314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84A66A67-3EE7-4F9C-A806-B58CBD5D9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</p:spTree>
    <p:extLst>
      <p:ext uri="{BB962C8B-B14F-4D97-AF65-F5344CB8AC3E}">
        <p14:creationId xmlns:p14="http://schemas.microsoft.com/office/powerpoint/2010/main" val="247356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C728AB66-B245-47AC-8916-4271DC477664}"/>
              </a:ext>
            </a:extLst>
          </p:cNvPr>
          <p:cNvSpPr txBox="1">
            <a:spLocks noChangeArrowheads="1"/>
          </p:cNvSpPr>
          <p:nvPr/>
        </p:nvSpPr>
        <p:spPr>
          <a:xfrm>
            <a:off x="30738" y="2314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Excel Model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24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C6C645D-E0E7-4CA0-8B90-03A33B2CE8ED}"/>
              </a:ext>
            </a:extLst>
          </p:cNvPr>
          <p:cNvSpPr/>
          <p:nvPr/>
        </p:nvSpPr>
        <p:spPr>
          <a:xfrm>
            <a:off x="166256" y="1143001"/>
            <a:ext cx="5720534" cy="5257800"/>
          </a:xfrm>
          <a:custGeom>
            <a:avLst/>
            <a:gdLst>
              <a:gd name="connsiteX0" fmla="*/ 0 w 5532897"/>
              <a:gd name="connsiteY0" fmla="*/ 459343 h 4593431"/>
              <a:gd name="connsiteX1" fmla="*/ 459343 w 5532897"/>
              <a:gd name="connsiteY1" fmla="*/ 0 h 4593431"/>
              <a:gd name="connsiteX2" fmla="*/ 5073554 w 5532897"/>
              <a:gd name="connsiteY2" fmla="*/ 0 h 4593431"/>
              <a:gd name="connsiteX3" fmla="*/ 5532897 w 5532897"/>
              <a:gd name="connsiteY3" fmla="*/ 459343 h 4593431"/>
              <a:gd name="connsiteX4" fmla="*/ 5532897 w 5532897"/>
              <a:gd name="connsiteY4" fmla="*/ 4134088 h 4593431"/>
              <a:gd name="connsiteX5" fmla="*/ 5073554 w 5532897"/>
              <a:gd name="connsiteY5" fmla="*/ 4593431 h 4593431"/>
              <a:gd name="connsiteX6" fmla="*/ 459343 w 5532897"/>
              <a:gd name="connsiteY6" fmla="*/ 4593431 h 4593431"/>
              <a:gd name="connsiteX7" fmla="*/ 0 w 5532897"/>
              <a:gd name="connsiteY7" fmla="*/ 4134088 h 4593431"/>
              <a:gd name="connsiteX8" fmla="*/ 0 w 5532897"/>
              <a:gd name="connsiteY8" fmla="*/ 459343 h 459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2897" h="4593431">
                <a:moveTo>
                  <a:pt x="0" y="459343"/>
                </a:moveTo>
                <a:cubicBezTo>
                  <a:pt x="0" y="205655"/>
                  <a:pt x="205655" y="0"/>
                  <a:pt x="459343" y="0"/>
                </a:cubicBezTo>
                <a:lnTo>
                  <a:pt x="5073554" y="0"/>
                </a:lnTo>
                <a:cubicBezTo>
                  <a:pt x="5327242" y="0"/>
                  <a:pt x="5532897" y="205655"/>
                  <a:pt x="5532897" y="459343"/>
                </a:cubicBezTo>
                <a:lnTo>
                  <a:pt x="5532897" y="4134088"/>
                </a:lnTo>
                <a:cubicBezTo>
                  <a:pt x="5532897" y="4387776"/>
                  <a:pt x="5327242" y="4593431"/>
                  <a:pt x="5073554" y="4593431"/>
                </a:cubicBezTo>
                <a:lnTo>
                  <a:pt x="459343" y="4593431"/>
                </a:lnTo>
                <a:cubicBezTo>
                  <a:pt x="205655" y="4593431"/>
                  <a:pt x="0" y="4387776"/>
                  <a:pt x="0" y="4134088"/>
                </a:cubicBezTo>
                <a:lnTo>
                  <a:pt x="0" y="459343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335256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400" b="1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3A41C9-5B9F-4EF2-BF2A-C6572E343862}"/>
              </a:ext>
            </a:extLst>
          </p:cNvPr>
          <p:cNvSpPr/>
          <p:nvPr/>
        </p:nvSpPr>
        <p:spPr>
          <a:xfrm>
            <a:off x="307974" y="1986578"/>
            <a:ext cx="2316285" cy="3552191"/>
          </a:xfrm>
          <a:custGeom>
            <a:avLst/>
            <a:gdLst>
              <a:gd name="connsiteX0" fmla="*/ 0 w 2112942"/>
              <a:gd name="connsiteY0" fmla="*/ 99151 h 991514"/>
              <a:gd name="connsiteX1" fmla="*/ 99151 w 2112942"/>
              <a:gd name="connsiteY1" fmla="*/ 0 h 991514"/>
              <a:gd name="connsiteX2" fmla="*/ 2013791 w 2112942"/>
              <a:gd name="connsiteY2" fmla="*/ 0 h 991514"/>
              <a:gd name="connsiteX3" fmla="*/ 2112942 w 2112942"/>
              <a:gd name="connsiteY3" fmla="*/ 99151 h 991514"/>
              <a:gd name="connsiteX4" fmla="*/ 2112942 w 2112942"/>
              <a:gd name="connsiteY4" fmla="*/ 892363 h 991514"/>
              <a:gd name="connsiteX5" fmla="*/ 2013791 w 2112942"/>
              <a:gd name="connsiteY5" fmla="*/ 991514 h 991514"/>
              <a:gd name="connsiteX6" fmla="*/ 99151 w 2112942"/>
              <a:gd name="connsiteY6" fmla="*/ 991514 h 991514"/>
              <a:gd name="connsiteX7" fmla="*/ 0 w 2112942"/>
              <a:gd name="connsiteY7" fmla="*/ 892363 h 991514"/>
              <a:gd name="connsiteX8" fmla="*/ 0 w 2112942"/>
              <a:gd name="connsiteY8" fmla="*/ 99151 h 99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942" h="991514">
                <a:moveTo>
                  <a:pt x="0" y="99151"/>
                </a:moveTo>
                <a:cubicBezTo>
                  <a:pt x="0" y="44391"/>
                  <a:pt x="44391" y="0"/>
                  <a:pt x="99151" y="0"/>
                </a:cubicBezTo>
                <a:lnTo>
                  <a:pt x="2013791" y="0"/>
                </a:lnTo>
                <a:cubicBezTo>
                  <a:pt x="2068551" y="0"/>
                  <a:pt x="2112942" y="44391"/>
                  <a:pt x="2112942" y="99151"/>
                </a:cubicBezTo>
                <a:lnTo>
                  <a:pt x="2112942" y="892363"/>
                </a:lnTo>
                <a:cubicBezTo>
                  <a:pt x="2112942" y="947123"/>
                  <a:pt x="2068551" y="991514"/>
                  <a:pt x="2013791" y="991514"/>
                </a:cubicBezTo>
                <a:lnTo>
                  <a:pt x="99151" y="991514"/>
                </a:lnTo>
                <a:cubicBezTo>
                  <a:pt x="44391" y="991514"/>
                  <a:pt x="0" y="947123"/>
                  <a:pt x="0" y="892363"/>
                </a:cubicBezTo>
                <a:lnTo>
                  <a:pt x="0" y="99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740" tIns="38565" rIns="41740" bIns="38565" numCol="1" spcCol="1270" anchor="t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 Utility Inputs 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Electric/gas rates 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Water/wastewater rates 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ESA data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Arrearage and collections data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Economic impact data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Interest rate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8C2D8B9-7737-4575-AF57-F4A9A256A4FB}"/>
              </a:ext>
            </a:extLst>
          </p:cNvPr>
          <p:cNvSpPr/>
          <p:nvPr/>
        </p:nvSpPr>
        <p:spPr>
          <a:xfrm>
            <a:off x="2763973" y="2011001"/>
            <a:ext cx="2913063" cy="1594668"/>
          </a:xfrm>
          <a:custGeom>
            <a:avLst/>
            <a:gdLst>
              <a:gd name="connsiteX0" fmla="*/ 0 w 2112942"/>
              <a:gd name="connsiteY0" fmla="*/ 148049 h 1480489"/>
              <a:gd name="connsiteX1" fmla="*/ 148049 w 2112942"/>
              <a:gd name="connsiteY1" fmla="*/ 0 h 1480489"/>
              <a:gd name="connsiteX2" fmla="*/ 1964893 w 2112942"/>
              <a:gd name="connsiteY2" fmla="*/ 0 h 1480489"/>
              <a:gd name="connsiteX3" fmla="*/ 2112942 w 2112942"/>
              <a:gd name="connsiteY3" fmla="*/ 148049 h 1480489"/>
              <a:gd name="connsiteX4" fmla="*/ 2112942 w 2112942"/>
              <a:gd name="connsiteY4" fmla="*/ 1332440 h 1480489"/>
              <a:gd name="connsiteX5" fmla="*/ 1964893 w 2112942"/>
              <a:gd name="connsiteY5" fmla="*/ 1480489 h 1480489"/>
              <a:gd name="connsiteX6" fmla="*/ 148049 w 2112942"/>
              <a:gd name="connsiteY6" fmla="*/ 1480489 h 1480489"/>
              <a:gd name="connsiteX7" fmla="*/ 0 w 2112942"/>
              <a:gd name="connsiteY7" fmla="*/ 1332440 h 1480489"/>
              <a:gd name="connsiteX8" fmla="*/ 0 w 2112942"/>
              <a:gd name="connsiteY8" fmla="*/ 148049 h 148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942" h="1480489">
                <a:moveTo>
                  <a:pt x="0" y="148049"/>
                </a:moveTo>
                <a:cubicBezTo>
                  <a:pt x="0" y="66284"/>
                  <a:pt x="66284" y="0"/>
                  <a:pt x="148049" y="0"/>
                </a:cubicBezTo>
                <a:lnTo>
                  <a:pt x="1964893" y="0"/>
                </a:lnTo>
                <a:cubicBezTo>
                  <a:pt x="2046658" y="0"/>
                  <a:pt x="2112942" y="66284"/>
                  <a:pt x="2112942" y="148049"/>
                </a:cubicBezTo>
                <a:lnTo>
                  <a:pt x="2112942" y="1332440"/>
                </a:lnTo>
                <a:cubicBezTo>
                  <a:pt x="2112942" y="1414205"/>
                  <a:pt x="2046658" y="1480489"/>
                  <a:pt x="1964893" y="1480489"/>
                </a:cubicBezTo>
                <a:lnTo>
                  <a:pt x="148049" y="1480489"/>
                </a:lnTo>
                <a:cubicBezTo>
                  <a:pt x="66284" y="1480489"/>
                  <a:pt x="0" y="1414205"/>
                  <a:pt x="0" y="1332440"/>
                </a:cubicBezTo>
                <a:lnTo>
                  <a:pt x="0" y="1480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252848"/>
              <a:satOff val="-5806"/>
              <a:lumOff val="-3922"/>
              <a:alphaOff val="0"/>
            </a:schemeClr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062" tIns="52887" rIns="56062" bIns="52887" numCol="1" spcCol="1270" anchor="t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Measure Inputs 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# measures installed 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Measure cost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dirty="0"/>
              <a:t>Measure lifetime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NEB allocation to measures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DF56547-AFB0-49D2-90BC-4034DF75B83D}"/>
              </a:ext>
            </a:extLst>
          </p:cNvPr>
          <p:cNvSpPr/>
          <p:nvPr/>
        </p:nvSpPr>
        <p:spPr>
          <a:xfrm>
            <a:off x="2763973" y="3752184"/>
            <a:ext cx="2913063" cy="2151302"/>
          </a:xfrm>
          <a:custGeom>
            <a:avLst/>
            <a:gdLst>
              <a:gd name="connsiteX0" fmla="*/ 0 w 2112942"/>
              <a:gd name="connsiteY0" fmla="*/ 39071 h 390710"/>
              <a:gd name="connsiteX1" fmla="*/ 39071 w 2112942"/>
              <a:gd name="connsiteY1" fmla="*/ 0 h 390710"/>
              <a:gd name="connsiteX2" fmla="*/ 2073871 w 2112942"/>
              <a:gd name="connsiteY2" fmla="*/ 0 h 390710"/>
              <a:gd name="connsiteX3" fmla="*/ 2112942 w 2112942"/>
              <a:gd name="connsiteY3" fmla="*/ 39071 h 390710"/>
              <a:gd name="connsiteX4" fmla="*/ 2112942 w 2112942"/>
              <a:gd name="connsiteY4" fmla="*/ 351639 h 390710"/>
              <a:gd name="connsiteX5" fmla="*/ 2073871 w 2112942"/>
              <a:gd name="connsiteY5" fmla="*/ 390710 h 390710"/>
              <a:gd name="connsiteX6" fmla="*/ 39071 w 2112942"/>
              <a:gd name="connsiteY6" fmla="*/ 390710 h 390710"/>
              <a:gd name="connsiteX7" fmla="*/ 0 w 2112942"/>
              <a:gd name="connsiteY7" fmla="*/ 351639 h 390710"/>
              <a:gd name="connsiteX8" fmla="*/ 0 w 2112942"/>
              <a:gd name="connsiteY8" fmla="*/ 39071 h 3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942" h="390710">
                <a:moveTo>
                  <a:pt x="0" y="39071"/>
                </a:moveTo>
                <a:cubicBezTo>
                  <a:pt x="0" y="17493"/>
                  <a:pt x="17493" y="0"/>
                  <a:pt x="39071" y="0"/>
                </a:cubicBezTo>
                <a:lnTo>
                  <a:pt x="2073871" y="0"/>
                </a:lnTo>
                <a:cubicBezTo>
                  <a:pt x="2095449" y="0"/>
                  <a:pt x="2112942" y="17493"/>
                  <a:pt x="2112942" y="39071"/>
                </a:cubicBezTo>
                <a:lnTo>
                  <a:pt x="2112942" y="351639"/>
                </a:lnTo>
                <a:cubicBezTo>
                  <a:pt x="2112942" y="373217"/>
                  <a:pt x="2095449" y="390710"/>
                  <a:pt x="2073871" y="390710"/>
                </a:cubicBezTo>
                <a:lnTo>
                  <a:pt x="39071" y="390710"/>
                </a:lnTo>
                <a:cubicBezTo>
                  <a:pt x="17493" y="390710"/>
                  <a:pt x="0" y="373217"/>
                  <a:pt x="0" y="351639"/>
                </a:cubicBezTo>
                <a:lnTo>
                  <a:pt x="0" y="390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505695"/>
              <a:satOff val="-11613"/>
              <a:lumOff val="-7843"/>
              <a:alphaOff val="0"/>
            </a:schemeClr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44" tIns="20969" rIns="24144" bIns="20969" numCol="1" spcCol="1270" anchor="t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Literature Inputs 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Payment-related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Water/wastewater reduction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Economic multipliers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Appliance repair rate/cost</a:t>
            </a:r>
          </a:p>
          <a:p>
            <a:pPr marL="57150" lvl="1" indent="-57150" algn="l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Health/safety/comfort multipliers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B67431-713B-4A99-9D2C-A9E00CA64B11}"/>
              </a:ext>
            </a:extLst>
          </p:cNvPr>
          <p:cNvSpPr/>
          <p:nvPr/>
        </p:nvSpPr>
        <p:spPr>
          <a:xfrm>
            <a:off x="6084878" y="1676400"/>
            <a:ext cx="2830522" cy="4593431"/>
          </a:xfrm>
          <a:custGeom>
            <a:avLst/>
            <a:gdLst>
              <a:gd name="connsiteX0" fmla="*/ 0 w 2641177"/>
              <a:gd name="connsiteY0" fmla="*/ 264118 h 4593431"/>
              <a:gd name="connsiteX1" fmla="*/ 264118 w 2641177"/>
              <a:gd name="connsiteY1" fmla="*/ 0 h 4593431"/>
              <a:gd name="connsiteX2" fmla="*/ 2377059 w 2641177"/>
              <a:gd name="connsiteY2" fmla="*/ 0 h 4593431"/>
              <a:gd name="connsiteX3" fmla="*/ 2641177 w 2641177"/>
              <a:gd name="connsiteY3" fmla="*/ 264118 h 4593431"/>
              <a:gd name="connsiteX4" fmla="*/ 2641177 w 2641177"/>
              <a:gd name="connsiteY4" fmla="*/ 4329313 h 4593431"/>
              <a:gd name="connsiteX5" fmla="*/ 2377059 w 2641177"/>
              <a:gd name="connsiteY5" fmla="*/ 4593431 h 4593431"/>
              <a:gd name="connsiteX6" fmla="*/ 264118 w 2641177"/>
              <a:gd name="connsiteY6" fmla="*/ 4593431 h 4593431"/>
              <a:gd name="connsiteX7" fmla="*/ 0 w 2641177"/>
              <a:gd name="connsiteY7" fmla="*/ 4329313 h 4593431"/>
              <a:gd name="connsiteX8" fmla="*/ 0 w 2641177"/>
              <a:gd name="connsiteY8" fmla="*/ 264118 h 459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177" h="4593431">
                <a:moveTo>
                  <a:pt x="0" y="264118"/>
                </a:moveTo>
                <a:cubicBezTo>
                  <a:pt x="0" y="118250"/>
                  <a:pt x="118250" y="0"/>
                  <a:pt x="264118" y="0"/>
                </a:cubicBezTo>
                <a:lnTo>
                  <a:pt x="2377059" y="0"/>
                </a:lnTo>
                <a:cubicBezTo>
                  <a:pt x="2522927" y="0"/>
                  <a:pt x="2641177" y="118250"/>
                  <a:pt x="2641177" y="264118"/>
                </a:cubicBezTo>
                <a:lnTo>
                  <a:pt x="2641177" y="4329313"/>
                </a:lnTo>
                <a:cubicBezTo>
                  <a:pt x="2641177" y="4475181"/>
                  <a:pt x="2522927" y="4593431"/>
                  <a:pt x="2377059" y="4593431"/>
                </a:cubicBezTo>
                <a:lnTo>
                  <a:pt x="264118" y="4593431"/>
                </a:lnTo>
                <a:cubicBezTo>
                  <a:pt x="118250" y="4593431"/>
                  <a:pt x="0" y="4475181"/>
                  <a:pt x="0" y="4329313"/>
                </a:cubicBezTo>
                <a:lnTo>
                  <a:pt x="0" y="264118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335256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b="1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9BE527-0397-4B4B-8F9D-86955A92508C}"/>
              </a:ext>
            </a:extLst>
          </p:cNvPr>
          <p:cNvSpPr/>
          <p:nvPr/>
        </p:nvSpPr>
        <p:spPr>
          <a:xfrm>
            <a:off x="6232500" y="2609118"/>
            <a:ext cx="2517799" cy="2174755"/>
          </a:xfrm>
          <a:custGeom>
            <a:avLst/>
            <a:gdLst>
              <a:gd name="connsiteX0" fmla="*/ 0 w 2112942"/>
              <a:gd name="connsiteY0" fmla="*/ 211294 h 2985730"/>
              <a:gd name="connsiteX1" fmla="*/ 211294 w 2112942"/>
              <a:gd name="connsiteY1" fmla="*/ 0 h 2985730"/>
              <a:gd name="connsiteX2" fmla="*/ 1901648 w 2112942"/>
              <a:gd name="connsiteY2" fmla="*/ 0 h 2985730"/>
              <a:gd name="connsiteX3" fmla="*/ 2112942 w 2112942"/>
              <a:gd name="connsiteY3" fmla="*/ 211294 h 2985730"/>
              <a:gd name="connsiteX4" fmla="*/ 2112942 w 2112942"/>
              <a:gd name="connsiteY4" fmla="*/ 2774436 h 2985730"/>
              <a:gd name="connsiteX5" fmla="*/ 1901648 w 2112942"/>
              <a:gd name="connsiteY5" fmla="*/ 2985730 h 2985730"/>
              <a:gd name="connsiteX6" fmla="*/ 211294 w 2112942"/>
              <a:gd name="connsiteY6" fmla="*/ 2985730 h 2985730"/>
              <a:gd name="connsiteX7" fmla="*/ 0 w 2112942"/>
              <a:gd name="connsiteY7" fmla="*/ 2774436 h 2985730"/>
              <a:gd name="connsiteX8" fmla="*/ 0 w 2112942"/>
              <a:gd name="connsiteY8" fmla="*/ 211294 h 298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942" h="2985730">
                <a:moveTo>
                  <a:pt x="0" y="211294"/>
                </a:moveTo>
                <a:cubicBezTo>
                  <a:pt x="0" y="94600"/>
                  <a:pt x="94600" y="0"/>
                  <a:pt x="211294" y="0"/>
                </a:cubicBezTo>
                <a:lnTo>
                  <a:pt x="1901648" y="0"/>
                </a:lnTo>
                <a:cubicBezTo>
                  <a:pt x="2018342" y="0"/>
                  <a:pt x="2112942" y="94600"/>
                  <a:pt x="2112942" y="211294"/>
                </a:cubicBezTo>
                <a:lnTo>
                  <a:pt x="2112942" y="2774436"/>
                </a:lnTo>
                <a:cubicBezTo>
                  <a:pt x="2112942" y="2891130"/>
                  <a:pt x="2018342" y="2985730"/>
                  <a:pt x="1901648" y="2985730"/>
                </a:cubicBezTo>
                <a:lnTo>
                  <a:pt x="211294" y="2985730"/>
                </a:lnTo>
                <a:cubicBezTo>
                  <a:pt x="94600" y="2985730"/>
                  <a:pt x="0" y="2891130"/>
                  <a:pt x="0" y="2774436"/>
                </a:cubicBezTo>
                <a:lnTo>
                  <a:pt x="0" y="21129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586" tIns="71411" rIns="74586" bIns="71411" numCol="1" spcCol="1270" anchor="t" anchorCtr="0">
            <a:noAutofit/>
          </a:bodyPr>
          <a:lstStyle/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kern="1200" dirty="0"/>
              <a:t>First year benefit</a:t>
            </a:r>
          </a:p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dirty="0"/>
              <a:t>Lifetime benefit</a:t>
            </a:r>
          </a:p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kern="1200" dirty="0"/>
              <a:t>Total NEB</a:t>
            </a:r>
            <a:endParaRPr lang="en-US" dirty="0"/>
          </a:p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kern="1200" dirty="0"/>
              <a:t>Utility NEB </a:t>
            </a:r>
            <a:endParaRPr lang="en-US" dirty="0"/>
          </a:p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kern="1200" dirty="0"/>
              <a:t>Participant NEB</a:t>
            </a:r>
          </a:p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dirty="0"/>
              <a:t>Societal NEB</a:t>
            </a:r>
          </a:p>
          <a:p>
            <a:pPr marL="57150" lvl="1" indent="-57150" defTabSz="177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kern="1200" dirty="0"/>
              <a:t>Measure</a:t>
            </a:r>
            <a:r>
              <a:rPr lang="en-US" dirty="0"/>
              <a:t>-level NEB</a:t>
            </a:r>
            <a:endParaRPr lang="en-US" kern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8FAB8-BD19-4FC7-95E0-C529768A038A}"/>
              </a:ext>
            </a:extLst>
          </p:cNvPr>
          <p:cNvSpPr txBox="1"/>
          <p:nvPr/>
        </p:nvSpPr>
        <p:spPr>
          <a:xfrm>
            <a:off x="1615919" y="1341266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Data Inputs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A79CFCC-FB2F-457C-A108-F914048CA725}"/>
              </a:ext>
            </a:extLst>
          </p:cNvPr>
          <p:cNvSpPr txBox="1"/>
          <p:nvPr/>
        </p:nvSpPr>
        <p:spPr>
          <a:xfrm>
            <a:off x="6224271" y="1762585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Calculations</a:t>
            </a:r>
          </a:p>
        </p:txBody>
      </p:sp>
    </p:spTree>
    <p:extLst>
      <p:ext uri="{BB962C8B-B14F-4D97-AF65-F5344CB8AC3E}">
        <p14:creationId xmlns:p14="http://schemas.microsoft.com/office/powerpoint/2010/main" val="419585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D13E4B-79F6-4E15-9102-E6F715D2DDBA}"/>
              </a:ext>
            </a:extLst>
          </p:cNvPr>
          <p:cNvSpPr txBox="1"/>
          <p:nvPr/>
        </p:nvSpPr>
        <p:spPr>
          <a:xfrm>
            <a:off x="12070" y="1214735"/>
            <a:ext cx="662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319C-C474-453C-9DC6-FF4068A3FE0D}"/>
              </a:ext>
            </a:extLst>
          </p:cNvPr>
          <p:cNvSpPr txBox="1"/>
          <p:nvPr/>
        </p:nvSpPr>
        <p:spPr>
          <a:xfrm>
            <a:off x="-15322" y="1213229"/>
            <a:ext cx="5208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25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Picture 21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7FBDC948-23CC-4710-80B1-9B70E8088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5" y="2044455"/>
            <a:ext cx="7035954" cy="46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0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26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4EF0247F-E2F4-49D9-BCA9-21ED735C8AF0}"/>
              </a:ext>
            </a:extLst>
          </p:cNvPr>
          <p:cNvSpPr txBox="1">
            <a:spLocks noChangeArrowheads="1"/>
          </p:cNvSpPr>
          <p:nvPr/>
        </p:nvSpPr>
        <p:spPr>
          <a:xfrm>
            <a:off x="27348" y="-757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0437719C-E635-4290-809B-2ACA08F5F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755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F68483F6-0C44-4D7F-A8AB-337729CEE27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91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72E647-741E-46FD-808B-407230FEE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617119"/>
              </p:ext>
            </p:extLst>
          </p:nvPr>
        </p:nvGraphicFramePr>
        <p:xfrm>
          <a:off x="260834" y="1622172"/>
          <a:ext cx="8622331" cy="418327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805751">
                  <a:extLst>
                    <a:ext uri="{9D8B030D-6E8A-4147-A177-3AD203B41FA5}">
                      <a16:colId xmlns:a16="http://schemas.microsoft.com/office/drawing/2014/main" val="2751948822"/>
                    </a:ext>
                  </a:extLst>
                </a:gridCol>
                <a:gridCol w="113486">
                  <a:extLst>
                    <a:ext uri="{9D8B030D-6E8A-4147-A177-3AD203B41FA5}">
                      <a16:colId xmlns:a16="http://schemas.microsoft.com/office/drawing/2014/main" val="196205616"/>
                    </a:ext>
                  </a:extLst>
                </a:gridCol>
                <a:gridCol w="2213333">
                  <a:extLst>
                    <a:ext uri="{9D8B030D-6E8A-4147-A177-3AD203B41FA5}">
                      <a16:colId xmlns:a16="http://schemas.microsoft.com/office/drawing/2014/main" val="3871242783"/>
                    </a:ext>
                  </a:extLst>
                </a:gridCol>
                <a:gridCol w="244756">
                  <a:extLst>
                    <a:ext uri="{9D8B030D-6E8A-4147-A177-3AD203B41FA5}">
                      <a16:colId xmlns:a16="http://schemas.microsoft.com/office/drawing/2014/main" val="1722903803"/>
                    </a:ext>
                  </a:extLst>
                </a:gridCol>
                <a:gridCol w="3245005">
                  <a:extLst>
                    <a:ext uri="{9D8B030D-6E8A-4147-A177-3AD203B41FA5}">
                      <a16:colId xmlns:a16="http://schemas.microsoft.com/office/drawing/2014/main" val="915393013"/>
                    </a:ext>
                  </a:extLst>
                </a:gridCol>
              </a:tblGrid>
              <a:tr h="2832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 Benefits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Societal Benefits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Societal Benefits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 Benefits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 Benefits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582091"/>
                  </a:ext>
                </a:extLst>
              </a:tr>
              <a:tr h="3076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Arrearage Carrying Cost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 Output 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 Output 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0832413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Bad Debt Write-Off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Calls to Utility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Calls to Utility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472801"/>
                  </a:ext>
                </a:extLst>
              </a:tr>
              <a:tr h="280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Water / Wastewater Bills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Water / Wastewater Bills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85386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Notices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Operation &amp; Maintenance Cost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Operation &amp; Maintenance Cost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2739622"/>
                  </a:ext>
                </a:extLst>
              </a:tr>
              <a:tr h="312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Calls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42089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Safety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**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Safety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**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6925047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Comfort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***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Comfort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63296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Noise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Noise (Indoor &amp; Outdoor)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622437"/>
                  </a:ext>
                </a:extLst>
              </a:tr>
              <a:tr h="2518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2019 Non-Energy Benefit First Year Value per ESA Participant = $66.46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#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2194269"/>
                  </a:ext>
                </a:extLst>
              </a:tr>
              <a:tr h="2518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 Benefits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Societal Benefits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 Benefits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2604328"/>
                  </a:ext>
                </a:extLst>
              </a:tr>
              <a:tr h="2518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$6.68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$16.65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$43.13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4925628"/>
                  </a:ext>
                </a:extLst>
              </a:tr>
              <a:tr h="2518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2020 Non-Energy Benefit First Year Value per ESA Participant = $55.95</a:t>
                      </a:r>
                      <a:r>
                        <a:rPr lang="en-US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##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5319268"/>
                  </a:ext>
                </a:extLst>
              </a:tr>
              <a:tr h="2518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 Benefits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Societal Benefits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 Benefits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890199"/>
                  </a:ext>
                </a:extLst>
              </a:tr>
              <a:tr h="2518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$2.46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$35.27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$18.22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7197091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B880EDC8-149E-4EFD-98D5-F18A03BF58ED}"/>
              </a:ext>
            </a:extLst>
          </p:cNvPr>
          <p:cNvSpPr txBox="1"/>
          <p:nvPr/>
        </p:nvSpPr>
        <p:spPr>
          <a:xfrm>
            <a:off x="-120723" y="5816024"/>
            <a:ext cx="93187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2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1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Health includes CO Poisonings, Asthma Incidents, &amp; Reduction in Allergies from 2019 model. </a:t>
            </a:r>
            <a:r>
              <a:rPr lang="en-US" sz="12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**</a:t>
            </a:r>
            <a:r>
              <a:rPr lang="en-US" sz="1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Safety includes Fires and Scalding from 2019 model.</a:t>
            </a:r>
          </a:p>
          <a:p>
            <a:pPr marL="342900"/>
            <a:r>
              <a:rPr lang="en-US" sz="12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#</a:t>
            </a:r>
            <a:r>
              <a:rPr lang="en-US" sz="1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2019 NEB value is the SDG&amp;E value.  </a:t>
            </a:r>
            <a:r>
              <a:rPr lang="en-US" sz="12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##</a:t>
            </a:r>
            <a:r>
              <a:rPr lang="en-US" sz="1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2020 NEB value is the average of the four IOUs.  Updated inputs are used where available.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66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4">
            <a:extLst>
              <a:ext uri="{FF2B5EF4-FFF2-40B4-BE49-F238E27FC236}">
                <a16:creationId xmlns:a16="http://schemas.microsoft.com/office/drawing/2014/main" id="{6ADC2C5F-CA19-4EF9-B983-A5CEE0797F0D}"/>
              </a:ext>
            </a:extLst>
          </p:cNvPr>
          <p:cNvSpPr txBox="1">
            <a:spLocks noChangeArrowheads="1"/>
          </p:cNvSpPr>
          <p:nvPr/>
        </p:nvSpPr>
        <p:spPr>
          <a:xfrm>
            <a:off x="27348" y="-757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27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7D52E6-0FFE-4B59-A505-92F14E048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00887"/>
              </p:ext>
            </p:extLst>
          </p:nvPr>
        </p:nvGraphicFramePr>
        <p:xfrm>
          <a:off x="138602" y="2068945"/>
          <a:ext cx="8776798" cy="3422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721">
                  <a:extLst>
                    <a:ext uri="{9D8B030D-6E8A-4147-A177-3AD203B41FA5}">
                      <a16:colId xmlns:a16="http://schemas.microsoft.com/office/drawing/2014/main" val="1894454075"/>
                    </a:ext>
                  </a:extLst>
                </a:gridCol>
                <a:gridCol w="2308359">
                  <a:extLst>
                    <a:ext uri="{9D8B030D-6E8A-4147-A177-3AD203B41FA5}">
                      <a16:colId xmlns:a16="http://schemas.microsoft.com/office/drawing/2014/main" val="462168788"/>
                    </a:ext>
                  </a:extLst>
                </a:gridCol>
                <a:gridCol w="725251">
                  <a:extLst>
                    <a:ext uri="{9D8B030D-6E8A-4147-A177-3AD203B41FA5}">
                      <a16:colId xmlns:a16="http://schemas.microsoft.com/office/drawing/2014/main" val="607147810"/>
                    </a:ext>
                  </a:extLst>
                </a:gridCol>
                <a:gridCol w="852317">
                  <a:extLst>
                    <a:ext uri="{9D8B030D-6E8A-4147-A177-3AD203B41FA5}">
                      <a16:colId xmlns:a16="http://schemas.microsoft.com/office/drawing/2014/main" val="2727453555"/>
                    </a:ext>
                  </a:extLst>
                </a:gridCol>
                <a:gridCol w="591670">
                  <a:extLst>
                    <a:ext uri="{9D8B030D-6E8A-4147-A177-3AD203B41FA5}">
                      <a16:colId xmlns:a16="http://schemas.microsoft.com/office/drawing/2014/main" val="1462380057"/>
                    </a:ext>
                  </a:extLst>
                </a:gridCol>
                <a:gridCol w="572121">
                  <a:extLst>
                    <a:ext uri="{9D8B030D-6E8A-4147-A177-3AD203B41FA5}">
                      <a16:colId xmlns:a16="http://schemas.microsoft.com/office/drawing/2014/main" val="1453963927"/>
                    </a:ext>
                  </a:extLst>
                </a:gridCol>
                <a:gridCol w="725251">
                  <a:extLst>
                    <a:ext uri="{9D8B030D-6E8A-4147-A177-3AD203B41FA5}">
                      <a16:colId xmlns:a16="http://schemas.microsoft.com/office/drawing/2014/main" val="1913933751"/>
                    </a:ext>
                  </a:extLst>
                </a:gridCol>
                <a:gridCol w="852317">
                  <a:extLst>
                    <a:ext uri="{9D8B030D-6E8A-4147-A177-3AD203B41FA5}">
                      <a16:colId xmlns:a16="http://schemas.microsoft.com/office/drawing/2014/main" val="105075127"/>
                    </a:ext>
                  </a:extLst>
                </a:gridCol>
                <a:gridCol w="591670">
                  <a:extLst>
                    <a:ext uri="{9D8B030D-6E8A-4147-A177-3AD203B41FA5}">
                      <a16:colId xmlns:a16="http://schemas.microsoft.com/office/drawing/2014/main" val="3057546954"/>
                    </a:ext>
                  </a:extLst>
                </a:gridCol>
                <a:gridCol w="572121">
                  <a:extLst>
                    <a:ext uri="{9D8B030D-6E8A-4147-A177-3AD203B41FA5}">
                      <a16:colId xmlns:a16="http://schemas.microsoft.com/office/drawing/2014/main" val="1616699879"/>
                    </a:ext>
                  </a:extLst>
                </a:gridCol>
              </a:tblGrid>
              <a:tr h="294735">
                <a:tc rowSpan="2">
                  <a:txBody>
                    <a:bodyPr/>
                    <a:lstStyle/>
                    <a:p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Non-Energy Benefit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First Year Benefit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Lifetime Benefit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28396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PG&amp;E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SDG&amp;E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PG&amp;E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SDG&amp;E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006761"/>
                  </a:ext>
                </a:extLst>
              </a:tr>
              <a:tr h="347493">
                <a:tc rowSpan="8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 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Arrearage Carrying Cost (Utility)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$0.88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$0.43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$0.77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$3.18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$1.38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$5.88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18675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Bad Debt Write-Off (Utility)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$3.59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$1.19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$0.44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$0.96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$30.29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$8.82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$3.71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$7.39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196034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6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 (Utility)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$0.01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891575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 (Participant)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011046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6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Notices (Utility)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$0.02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$0.77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$0.92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856214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Calls (Utility)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$0.78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$0.24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$1.79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$1.06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825203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6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Calls (Participant)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$0.11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$0.02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$0.05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$0.03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$0.16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$0.39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52483"/>
                  </a:ext>
                </a:extLst>
              </a:tr>
              <a:tr h="347493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6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per Participant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$5.40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$1.97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$0.86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$1.82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$45.57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$14.61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$7.26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$13.92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833396"/>
                  </a:ext>
                </a:extLst>
              </a:tr>
            </a:tbl>
          </a:graphicData>
        </a:graphic>
      </p:graphicFrame>
      <p:sp>
        <p:nvSpPr>
          <p:cNvPr id="54" name="Rectangle 44">
            <a:extLst>
              <a:ext uri="{FF2B5EF4-FFF2-40B4-BE49-F238E27FC236}">
                <a16:creationId xmlns:a16="http://schemas.microsoft.com/office/drawing/2014/main" id="{1205B0AF-444A-4B91-B352-8906AA58C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755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48" name="Rectangle 44">
            <a:extLst>
              <a:ext uri="{FF2B5EF4-FFF2-40B4-BE49-F238E27FC236}">
                <a16:creationId xmlns:a16="http://schemas.microsoft.com/office/drawing/2014/main" id="{32F208AD-F26F-4C09-8A5F-D37496F7517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91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74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28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7D52E6-0FFE-4B59-A505-92F14E048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72462"/>
              </p:ext>
            </p:extLst>
          </p:nvPr>
        </p:nvGraphicFramePr>
        <p:xfrm>
          <a:off x="138544" y="1846839"/>
          <a:ext cx="8776856" cy="4265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46">
                  <a:extLst>
                    <a:ext uri="{9D8B030D-6E8A-4147-A177-3AD203B41FA5}">
                      <a16:colId xmlns:a16="http://schemas.microsoft.com/office/drawing/2014/main" val="2186792362"/>
                    </a:ext>
                  </a:extLst>
                </a:gridCol>
                <a:gridCol w="2078138">
                  <a:extLst>
                    <a:ext uri="{9D8B030D-6E8A-4147-A177-3AD203B41FA5}">
                      <a16:colId xmlns:a16="http://schemas.microsoft.com/office/drawing/2014/main" val="462168788"/>
                    </a:ext>
                  </a:extLst>
                </a:gridCol>
                <a:gridCol w="722802">
                  <a:extLst>
                    <a:ext uri="{9D8B030D-6E8A-4147-A177-3AD203B41FA5}">
                      <a16:colId xmlns:a16="http://schemas.microsoft.com/office/drawing/2014/main" val="607147810"/>
                    </a:ext>
                  </a:extLst>
                </a:gridCol>
                <a:gridCol w="849439">
                  <a:extLst>
                    <a:ext uri="{9D8B030D-6E8A-4147-A177-3AD203B41FA5}">
                      <a16:colId xmlns:a16="http://schemas.microsoft.com/office/drawing/2014/main" val="2727453555"/>
                    </a:ext>
                  </a:extLst>
                </a:gridCol>
                <a:gridCol w="589672">
                  <a:extLst>
                    <a:ext uri="{9D8B030D-6E8A-4147-A177-3AD203B41FA5}">
                      <a16:colId xmlns:a16="http://schemas.microsoft.com/office/drawing/2014/main" val="1462380057"/>
                    </a:ext>
                  </a:extLst>
                </a:gridCol>
                <a:gridCol w="570189">
                  <a:extLst>
                    <a:ext uri="{9D8B030D-6E8A-4147-A177-3AD203B41FA5}">
                      <a16:colId xmlns:a16="http://schemas.microsoft.com/office/drawing/2014/main" val="1453963927"/>
                    </a:ext>
                  </a:extLst>
                </a:gridCol>
                <a:gridCol w="722802">
                  <a:extLst>
                    <a:ext uri="{9D8B030D-6E8A-4147-A177-3AD203B41FA5}">
                      <a16:colId xmlns:a16="http://schemas.microsoft.com/office/drawing/2014/main" val="1913933751"/>
                    </a:ext>
                  </a:extLst>
                </a:gridCol>
                <a:gridCol w="849439">
                  <a:extLst>
                    <a:ext uri="{9D8B030D-6E8A-4147-A177-3AD203B41FA5}">
                      <a16:colId xmlns:a16="http://schemas.microsoft.com/office/drawing/2014/main" val="105075127"/>
                    </a:ext>
                  </a:extLst>
                </a:gridCol>
                <a:gridCol w="634806">
                  <a:extLst>
                    <a:ext uri="{9D8B030D-6E8A-4147-A177-3AD203B41FA5}">
                      <a16:colId xmlns:a16="http://schemas.microsoft.com/office/drawing/2014/main" val="3057546954"/>
                    </a:ext>
                  </a:extLst>
                </a:gridCol>
                <a:gridCol w="663823">
                  <a:extLst>
                    <a:ext uri="{9D8B030D-6E8A-4147-A177-3AD203B41FA5}">
                      <a16:colId xmlns:a16="http://schemas.microsoft.com/office/drawing/2014/main" val="1616699879"/>
                    </a:ext>
                  </a:extLst>
                </a:gridCol>
              </a:tblGrid>
              <a:tr h="361536">
                <a:tc rowSpan="2">
                  <a:txBody>
                    <a:bodyPr/>
                    <a:lstStyle/>
                    <a:p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Non-Energy Benefit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First Year Benefit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Lifetime Benefit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28396"/>
                  </a:ext>
                </a:extLst>
              </a:tr>
              <a:tr h="4293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PG&amp;E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SDG&amp;E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PG&amp;E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SDG&amp;E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00676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Other Cost Reduction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Water and Wastewater Bills (Participant)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$17.44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$4.71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$17.54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$0.09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$147.18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$34.90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$147.20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$0.66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80134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 Impact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 Output (Societal)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$45.49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$47.73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$24.15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$23.71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$135.22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$86.45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$41.11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$86.54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33085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Operation and Value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Operations and Maintenance Cost Changes (Participant)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$1.63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$0.88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$2.14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$0.85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$13.74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$6.56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$17.95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$6.51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13236"/>
                  </a:ext>
                </a:extLst>
              </a:tr>
            </a:tbl>
          </a:graphicData>
        </a:graphic>
      </p:graphicFrame>
      <p:sp>
        <p:nvSpPr>
          <p:cNvPr id="49" name="Rectangle 44">
            <a:extLst>
              <a:ext uri="{FF2B5EF4-FFF2-40B4-BE49-F238E27FC236}">
                <a16:creationId xmlns:a16="http://schemas.microsoft.com/office/drawing/2014/main" id="{1440CEB3-EB0C-43BD-AB64-BD33945BCCD4}"/>
              </a:ext>
            </a:extLst>
          </p:cNvPr>
          <p:cNvSpPr txBox="1">
            <a:spLocks noChangeArrowheads="1"/>
          </p:cNvSpPr>
          <p:nvPr/>
        </p:nvSpPr>
        <p:spPr>
          <a:xfrm>
            <a:off x="27348" y="-757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2CD54AFD-2FDA-4B3A-B08A-ECCCA43BE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755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2" name="Rectangle 44">
            <a:extLst>
              <a:ext uri="{FF2B5EF4-FFF2-40B4-BE49-F238E27FC236}">
                <a16:creationId xmlns:a16="http://schemas.microsoft.com/office/drawing/2014/main" id="{47FA8487-B46B-42F4-8180-01546CA217C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91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1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29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7D52E6-0FFE-4B59-A505-92F14E048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9985"/>
              </p:ext>
            </p:extLst>
          </p:nvPr>
        </p:nvGraphicFramePr>
        <p:xfrm>
          <a:off x="150235" y="1985168"/>
          <a:ext cx="8776856" cy="330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880">
                  <a:extLst>
                    <a:ext uri="{9D8B030D-6E8A-4147-A177-3AD203B41FA5}">
                      <a16:colId xmlns:a16="http://schemas.microsoft.com/office/drawing/2014/main" val="1916424532"/>
                    </a:ext>
                  </a:extLst>
                </a:gridCol>
                <a:gridCol w="1697909">
                  <a:extLst>
                    <a:ext uri="{9D8B030D-6E8A-4147-A177-3AD203B41FA5}">
                      <a16:colId xmlns:a16="http://schemas.microsoft.com/office/drawing/2014/main" val="462168788"/>
                    </a:ext>
                  </a:extLst>
                </a:gridCol>
                <a:gridCol w="718692">
                  <a:extLst>
                    <a:ext uri="{9D8B030D-6E8A-4147-A177-3AD203B41FA5}">
                      <a16:colId xmlns:a16="http://schemas.microsoft.com/office/drawing/2014/main" val="607147810"/>
                    </a:ext>
                  </a:extLst>
                </a:gridCol>
                <a:gridCol w="843021">
                  <a:extLst>
                    <a:ext uri="{9D8B030D-6E8A-4147-A177-3AD203B41FA5}">
                      <a16:colId xmlns:a16="http://schemas.microsoft.com/office/drawing/2014/main" val="2727453555"/>
                    </a:ext>
                  </a:extLst>
                </a:gridCol>
                <a:gridCol w="592636">
                  <a:extLst>
                    <a:ext uri="{9D8B030D-6E8A-4147-A177-3AD203B41FA5}">
                      <a16:colId xmlns:a16="http://schemas.microsoft.com/office/drawing/2014/main" val="1462380057"/>
                    </a:ext>
                  </a:extLst>
                </a:gridCol>
                <a:gridCol w="573641">
                  <a:extLst>
                    <a:ext uri="{9D8B030D-6E8A-4147-A177-3AD203B41FA5}">
                      <a16:colId xmlns:a16="http://schemas.microsoft.com/office/drawing/2014/main" val="1453963927"/>
                    </a:ext>
                  </a:extLst>
                </a:gridCol>
                <a:gridCol w="718692">
                  <a:extLst>
                    <a:ext uri="{9D8B030D-6E8A-4147-A177-3AD203B41FA5}">
                      <a16:colId xmlns:a16="http://schemas.microsoft.com/office/drawing/2014/main" val="1913933751"/>
                    </a:ext>
                  </a:extLst>
                </a:gridCol>
                <a:gridCol w="843021">
                  <a:extLst>
                    <a:ext uri="{9D8B030D-6E8A-4147-A177-3AD203B41FA5}">
                      <a16:colId xmlns:a16="http://schemas.microsoft.com/office/drawing/2014/main" val="105075127"/>
                    </a:ext>
                  </a:extLst>
                </a:gridCol>
                <a:gridCol w="656182">
                  <a:extLst>
                    <a:ext uri="{9D8B030D-6E8A-4147-A177-3AD203B41FA5}">
                      <a16:colId xmlns:a16="http://schemas.microsoft.com/office/drawing/2014/main" val="3057546954"/>
                    </a:ext>
                  </a:extLst>
                </a:gridCol>
                <a:gridCol w="656182">
                  <a:extLst>
                    <a:ext uri="{9D8B030D-6E8A-4147-A177-3AD203B41FA5}">
                      <a16:colId xmlns:a16="http://schemas.microsoft.com/office/drawing/2014/main" val="1616699879"/>
                    </a:ext>
                  </a:extLst>
                </a:gridCol>
              </a:tblGrid>
              <a:tr h="409618">
                <a:tc rowSpan="2">
                  <a:txBody>
                    <a:bodyPr/>
                    <a:lstStyle/>
                    <a:p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Non-Energy Benefit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First Year Benefit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Lifetime Benefit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28396"/>
                  </a:ext>
                </a:extLst>
              </a:tr>
              <a:tr h="482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PG&amp;E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SDG&amp;E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PG&amp;E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SDG&amp;E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006761"/>
                  </a:ext>
                </a:extLst>
              </a:tr>
              <a:tr h="482941">
                <a:tc rowSpan="5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Health, Safety, and Comfort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 (Participant)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$2.73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$1.36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$0.52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$2.13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$23.02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$10.12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$4.36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$16.34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891575"/>
                  </a:ext>
                </a:extLst>
              </a:tr>
              <a:tr h="482941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Safety (Participant)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$2.88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$1.44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$0.55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$2.25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$24.30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$10.69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$4.60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$17.25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011046"/>
                  </a:ext>
                </a:extLst>
              </a:tr>
              <a:tr h="482941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Comfort (Participant)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$2.64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$1.32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$0.50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$2.06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$22.26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$9.79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$4.21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$15.80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856214"/>
                  </a:ext>
                </a:extLst>
              </a:tr>
              <a:tr h="482941">
                <a:tc v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Noise Reduction (Participant)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$2.85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$1.43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$0.54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$2.23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$24.05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$10.57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$4.55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$17.07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825203"/>
                  </a:ext>
                </a:extLst>
              </a:tr>
              <a:tr h="482941">
                <a:tc vMerge="1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per Participant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$11.09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$5.55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$2.11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$8.67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$93.63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$41.17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$17.71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$66.46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25665"/>
                  </a:ext>
                </a:extLst>
              </a:tr>
            </a:tbl>
          </a:graphicData>
        </a:graphic>
      </p:graphicFrame>
      <p:sp>
        <p:nvSpPr>
          <p:cNvPr id="52" name="Rectangle 44">
            <a:extLst>
              <a:ext uri="{FF2B5EF4-FFF2-40B4-BE49-F238E27FC236}">
                <a16:creationId xmlns:a16="http://schemas.microsoft.com/office/drawing/2014/main" id="{188E3175-DC03-48DE-99AB-C9643E7C069D}"/>
              </a:ext>
            </a:extLst>
          </p:cNvPr>
          <p:cNvSpPr txBox="1">
            <a:spLocks noChangeArrowheads="1"/>
          </p:cNvSpPr>
          <p:nvPr/>
        </p:nvSpPr>
        <p:spPr>
          <a:xfrm>
            <a:off x="27348" y="-757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53" name="Rectangle 44">
            <a:extLst>
              <a:ext uri="{FF2B5EF4-FFF2-40B4-BE49-F238E27FC236}">
                <a16:creationId xmlns:a16="http://schemas.microsoft.com/office/drawing/2014/main" id="{D9648FB5-7824-439E-95C0-253F531B7F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755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NEB Results</a:t>
            </a:r>
          </a:p>
        </p:txBody>
      </p:sp>
      <p:sp>
        <p:nvSpPr>
          <p:cNvPr id="2" name="Rectangle 44">
            <a:extLst>
              <a:ext uri="{FF2B5EF4-FFF2-40B4-BE49-F238E27FC236}">
                <a16:creationId xmlns:a16="http://schemas.microsoft.com/office/drawing/2014/main" id="{42BEDE98-781B-4E6A-B264-FF3E6492463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91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6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4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4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5" y="2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91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1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7" y="2"/>
            <a:ext cx="147639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91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8" y="2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9" y="2"/>
            <a:ext cx="146051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6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4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9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9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8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1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42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1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4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8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91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4" y="2"/>
            <a:ext cx="146051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6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6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7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9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91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91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6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42" y="2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6" y="2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7" y="2"/>
            <a:ext cx="147639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7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3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98988-0DBD-4DB5-88F5-B2C5F98784D1}"/>
              </a:ext>
            </a:extLst>
          </p:cNvPr>
          <p:cNvSpPr txBox="1"/>
          <p:nvPr/>
        </p:nvSpPr>
        <p:spPr>
          <a:xfrm>
            <a:off x="0" y="861134"/>
            <a:ext cx="5192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</p:txBody>
      </p:sp>
      <p:pic>
        <p:nvPicPr>
          <p:cNvPr id="6" name="Picture 5" descr="A picture containing building, outdoor, house, brick&#10;&#10;Description automatically generated">
            <a:extLst>
              <a:ext uri="{FF2B5EF4-FFF2-40B4-BE49-F238E27FC236}">
                <a16:creationId xmlns:a16="http://schemas.microsoft.com/office/drawing/2014/main" id="{22E59C9E-241D-4C46-8404-9511C4CBB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b="16112"/>
          <a:stretch/>
        </p:blipFill>
        <p:spPr>
          <a:xfrm>
            <a:off x="0" y="1699188"/>
            <a:ext cx="9144000" cy="46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6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E684F20-74A1-47F7-8D74-71B977C5B2BD}"/>
              </a:ext>
            </a:extLst>
          </p:cNvPr>
          <p:cNvSpPr/>
          <p:nvPr/>
        </p:nvSpPr>
        <p:spPr>
          <a:xfrm>
            <a:off x="4312669" y="1730694"/>
            <a:ext cx="4739159" cy="4451758"/>
          </a:xfrm>
          <a:custGeom>
            <a:avLst/>
            <a:gdLst>
              <a:gd name="connsiteX0" fmla="*/ 1090632 w 3808665"/>
              <a:gd name="connsiteY0" fmla="*/ 1551963 h 3993160"/>
              <a:gd name="connsiteX1" fmla="*/ 981575 w 3808665"/>
              <a:gd name="connsiteY1" fmla="*/ 1543574 h 3993160"/>
              <a:gd name="connsiteX2" fmla="*/ 956408 w 3808665"/>
              <a:gd name="connsiteY2" fmla="*/ 1535185 h 3993160"/>
              <a:gd name="connsiteX3" fmla="*/ 897685 w 3808665"/>
              <a:gd name="connsiteY3" fmla="*/ 1518408 h 3993160"/>
              <a:gd name="connsiteX4" fmla="*/ 864129 w 3808665"/>
              <a:gd name="connsiteY4" fmla="*/ 1501630 h 3993160"/>
              <a:gd name="connsiteX5" fmla="*/ 830573 w 3808665"/>
              <a:gd name="connsiteY5" fmla="*/ 1493241 h 3993160"/>
              <a:gd name="connsiteX6" fmla="*/ 780239 w 3808665"/>
              <a:gd name="connsiteY6" fmla="*/ 1476463 h 3993160"/>
              <a:gd name="connsiteX7" fmla="*/ 755072 w 3808665"/>
              <a:gd name="connsiteY7" fmla="*/ 1468074 h 3993160"/>
              <a:gd name="connsiteX8" fmla="*/ 704738 w 3808665"/>
              <a:gd name="connsiteY8" fmla="*/ 1434518 h 3993160"/>
              <a:gd name="connsiteX9" fmla="*/ 679571 w 3808665"/>
              <a:gd name="connsiteY9" fmla="*/ 1417740 h 3993160"/>
              <a:gd name="connsiteX10" fmla="*/ 662793 w 3808665"/>
              <a:gd name="connsiteY10" fmla="*/ 1392573 h 3993160"/>
              <a:gd name="connsiteX11" fmla="*/ 637627 w 3808665"/>
              <a:gd name="connsiteY11" fmla="*/ 1375795 h 3993160"/>
              <a:gd name="connsiteX12" fmla="*/ 595682 w 3808665"/>
              <a:gd name="connsiteY12" fmla="*/ 1342239 h 3993160"/>
              <a:gd name="connsiteX13" fmla="*/ 545348 w 3808665"/>
              <a:gd name="connsiteY13" fmla="*/ 1308683 h 3993160"/>
              <a:gd name="connsiteX14" fmla="*/ 528570 w 3808665"/>
              <a:gd name="connsiteY14" fmla="*/ 1283516 h 3993160"/>
              <a:gd name="connsiteX15" fmla="*/ 503403 w 3808665"/>
              <a:gd name="connsiteY15" fmla="*/ 1275127 h 3993160"/>
              <a:gd name="connsiteX16" fmla="*/ 495014 w 3808665"/>
              <a:gd name="connsiteY16" fmla="*/ 1249960 h 3993160"/>
              <a:gd name="connsiteX17" fmla="*/ 469847 w 3808665"/>
              <a:gd name="connsiteY17" fmla="*/ 1216404 h 3993160"/>
              <a:gd name="connsiteX18" fmla="*/ 419513 w 3808665"/>
              <a:gd name="connsiteY18" fmla="*/ 1124125 h 3993160"/>
              <a:gd name="connsiteX19" fmla="*/ 394346 w 3808665"/>
              <a:gd name="connsiteY19" fmla="*/ 1098958 h 3993160"/>
              <a:gd name="connsiteX20" fmla="*/ 385957 w 3808665"/>
              <a:gd name="connsiteY20" fmla="*/ 1073791 h 3993160"/>
              <a:gd name="connsiteX21" fmla="*/ 344012 w 3808665"/>
              <a:gd name="connsiteY21" fmla="*/ 1023457 h 3993160"/>
              <a:gd name="connsiteX22" fmla="*/ 335623 w 3808665"/>
              <a:gd name="connsiteY22" fmla="*/ 998290 h 3993160"/>
              <a:gd name="connsiteX23" fmla="*/ 302067 w 3808665"/>
              <a:gd name="connsiteY23" fmla="*/ 947956 h 3993160"/>
              <a:gd name="connsiteX24" fmla="*/ 285289 w 3808665"/>
              <a:gd name="connsiteY24" fmla="*/ 897622 h 3993160"/>
              <a:gd name="connsiteX25" fmla="*/ 268511 w 3808665"/>
              <a:gd name="connsiteY25" fmla="*/ 864066 h 3993160"/>
              <a:gd name="connsiteX26" fmla="*/ 260122 w 3808665"/>
              <a:gd name="connsiteY26" fmla="*/ 830510 h 3993160"/>
              <a:gd name="connsiteX27" fmla="*/ 243344 w 3808665"/>
              <a:gd name="connsiteY27" fmla="*/ 780176 h 3993160"/>
              <a:gd name="connsiteX28" fmla="*/ 234955 w 3808665"/>
              <a:gd name="connsiteY28" fmla="*/ 746620 h 3993160"/>
              <a:gd name="connsiteX29" fmla="*/ 226566 w 3808665"/>
              <a:gd name="connsiteY29" fmla="*/ 721453 h 3993160"/>
              <a:gd name="connsiteX30" fmla="*/ 218177 w 3808665"/>
              <a:gd name="connsiteY30" fmla="*/ 679508 h 3993160"/>
              <a:gd name="connsiteX31" fmla="*/ 201399 w 3808665"/>
              <a:gd name="connsiteY31" fmla="*/ 620785 h 3993160"/>
              <a:gd name="connsiteX32" fmla="*/ 218177 w 3808665"/>
              <a:gd name="connsiteY32" fmla="*/ 461395 h 3993160"/>
              <a:gd name="connsiteX33" fmla="*/ 226566 w 3808665"/>
              <a:gd name="connsiteY33" fmla="*/ 427839 h 3993160"/>
              <a:gd name="connsiteX34" fmla="*/ 260122 w 3808665"/>
              <a:gd name="connsiteY34" fmla="*/ 377505 h 3993160"/>
              <a:gd name="connsiteX35" fmla="*/ 276900 w 3808665"/>
              <a:gd name="connsiteY35" fmla="*/ 352338 h 3993160"/>
              <a:gd name="connsiteX36" fmla="*/ 302067 w 3808665"/>
              <a:gd name="connsiteY36" fmla="*/ 335560 h 3993160"/>
              <a:gd name="connsiteX37" fmla="*/ 360790 w 3808665"/>
              <a:gd name="connsiteY37" fmla="*/ 285226 h 3993160"/>
              <a:gd name="connsiteX38" fmla="*/ 385957 w 3808665"/>
              <a:gd name="connsiteY38" fmla="*/ 260059 h 3993160"/>
              <a:gd name="connsiteX39" fmla="*/ 427902 w 3808665"/>
              <a:gd name="connsiteY39" fmla="*/ 243281 h 3993160"/>
              <a:gd name="connsiteX40" fmla="*/ 461458 w 3808665"/>
              <a:gd name="connsiteY40" fmla="*/ 218114 h 3993160"/>
              <a:gd name="connsiteX41" fmla="*/ 536959 w 3808665"/>
              <a:gd name="connsiteY41" fmla="*/ 192947 h 3993160"/>
              <a:gd name="connsiteX42" fmla="*/ 570515 w 3808665"/>
              <a:gd name="connsiteY42" fmla="*/ 176169 h 3993160"/>
              <a:gd name="connsiteX43" fmla="*/ 604071 w 3808665"/>
              <a:gd name="connsiteY43" fmla="*/ 167780 h 3993160"/>
              <a:gd name="connsiteX44" fmla="*/ 679571 w 3808665"/>
              <a:gd name="connsiteY44" fmla="*/ 142613 h 3993160"/>
              <a:gd name="connsiteX45" fmla="*/ 755072 w 3808665"/>
              <a:gd name="connsiteY45" fmla="*/ 117446 h 3993160"/>
              <a:gd name="connsiteX46" fmla="*/ 788628 w 3808665"/>
              <a:gd name="connsiteY46" fmla="*/ 100668 h 3993160"/>
              <a:gd name="connsiteX47" fmla="*/ 872518 w 3808665"/>
              <a:gd name="connsiteY47" fmla="*/ 83890 h 3993160"/>
              <a:gd name="connsiteX48" fmla="*/ 939630 w 3808665"/>
              <a:gd name="connsiteY48" fmla="*/ 58723 h 3993160"/>
              <a:gd name="connsiteX49" fmla="*/ 981575 w 3808665"/>
              <a:gd name="connsiteY49" fmla="*/ 50334 h 3993160"/>
              <a:gd name="connsiteX50" fmla="*/ 1031909 w 3808665"/>
              <a:gd name="connsiteY50" fmla="*/ 33556 h 3993160"/>
              <a:gd name="connsiteX51" fmla="*/ 1115799 w 3808665"/>
              <a:gd name="connsiteY51" fmla="*/ 16778 h 3993160"/>
              <a:gd name="connsiteX52" fmla="*/ 1325524 w 3808665"/>
              <a:gd name="connsiteY52" fmla="*/ 0 h 3993160"/>
              <a:gd name="connsiteX53" fmla="*/ 1694639 w 3808665"/>
              <a:gd name="connsiteY53" fmla="*/ 8389 h 3993160"/>
              <a:gd name="connsiteX54" fmla="*/ 1736584 w 3808665"/>
              <a:gd name="connsiteY54" fmla="*/ 16778 h 3993160"/>
              <a:gd name="connsiteX55" fmla="*/ 1845641 w 3808665"/>
              <a:gd name="connsiteY55" fmla="*/ 33556 h 3993160"/>
              <a:gd name="connsiteX56" fmla="*/ 1937920 w 3808665"/>
              <a:gd name="connsiteY56" fmla="*/ 58723 h 3993160"/>
              <a:gd name="connsiteX57" fmla="*/ 1971476 w 3808665"/>
              <a:gd name="connsiteY57" fmla="*/ 75501 h 3993160"/>
              <a:gd name="connsiteX58" fmla="*/ 2005032 w 3808665"/>
              <a:gd name="connsiteY58" fmla="*/ 83890 h 3993160"/>
              <a:gd name="connsiteX59" fmla="*/ 2030199 w 3808665"/>
              <a:gd name="connsiteY59" fmla="*/ 92279 h 3993160"/>
              <a:gd name="connsiteX60" fmla="*/ 2072144 w 3808665"/>
              <a:gd name="connsiteY60" fmla="*/ 100668 h 3993160"/>
              <a:gd name="connsiteX61" fmla="*/ 2114089 w 3808665"/>
              <a:gd name="connsiteY61" fmla="*/ 117446 h 3993160"/>
              <a:gd name="connsiteX62" fmla="*/ 2164423 w 3808665"/>
              <a:gd name="connsiteY62" fmla="*/ 125835 h 3993160"/>
              <a:gd name="connsiteX63" fmla="*/ 2214757 w 3808665"/>
              <a:gd name="connsiteY63" fmla="*/ 142613 h 3993160"/>
              <a:gd name="connsiteX64" fmla="*/ 2239924 w 3808665"/>
              <a:gd name="connsiteY64" fmla="*/ 151002 h 3993160"/>
              <a:gd name="connsiteX65" fmla="*/ 2307036 w 3808665"/>
              <a:gd name="connsiteY65" fmla="*/ 159391 h 3993160"/>
              <a:gd name="connsiteX66" fmla="*/ 2390926 w 3808665"/>
              <a:gd name="connsiteY66" fmla="*/ 184558 h 3993160"/>
              <a:gd name="connsiteX67" fmla="*/ 2449649 w 3808665"/>
              <a:gd name="connsiteY67" fmla="*/ 201336 h 3993160"/>
              <a:gd name="connsiteX68" fmla="*/ 2508371 w 3808665"/>
              <a:gd name="connsiteY68" fmla="*/ 226503 h 3993160"/>
              <a:gd name="connsiteX69" fmla="*/ 2541927 w 3808665"/>
              <a:gd name="connsiteY69" fmla="*/ 234892 h 3993160"/>
              <a:gd name="connsiteX70" fmla="*/ 2575483 w 3808665"/>
              <a:gd name="connsiteY70" fmla="*/ 251670 h 3993160"/>
              <a:gd name="connsiteX71" fmla="*/ 2676151 w 3808665"/>
              <a:gd name="connsiteY71" fmla="*/ 293615 h 3993160"/>
              <a:gd name="connsiteX72" fmla="*/ 2734874 w 3808665"/>
              <a:gd name="connsiteY72" fmla="*/ 335560 h 3993160"/>
              <a:gd name="connsiteX73" fmla="*/ 2760041 w 3808665"/>
              <a:gd name="connsiteY73" fmla="*/ 360727 h 3993160"/>
              <a:gd name="connsiteX74" fmla="*/ 2793597 w 3808665"/>
              <a:gd name="connsiteY74" fmla="*/ 377505 h 3993160"/>
              <a:gd name="connsiteX75" fmla="*/ 2818764 w 3808665"/>
              <a:gd name="connsiteY75" fmla="*/ 402672 h 3993160"/>
              <a:gd name="connsiteX76" fmla="*/ 2877487 w 3808665"/>
              <a:gd name="connsiteY76" fmla="*/ 436228 h 3993160"/>
              <a:gd name="connsiteX77" fmla="*/ 2902654 w 3808665"/>
              <a:gd name="connsiteY77" fmla="*/ 461395 h 3993160"/>
              <a:gd name="connsiteX78" fmla="*/ 2936210 w 3808665"/>
              <a:gd name="connsiteY78" fmla="*/ 478173 h 3993160"/>
              <a:gd name="connsiteX79" fmla="*/ 3003322 w 3808665"/>
              <a:gd name="connsiteY79" fmla="*/ 528507 h 3993160"/>
              <a:gd name="connsiteX80" fmla="*/ 3028489 w 3808665"/>
              <a:gd name="connsiteY80" fmla="*/ 545285 h 3993160"/>
              <a:gd name="connsiteX81" fmla="*/ 3053656 w 3808665"/>
              <a:gd name="connsiteY81" fmla="*/ 570452 h 3993160"/>
              <a:gd name="connsiteX82" fmla="*/ 3112379 w 3808665"/>
              <a:gd name="connsiteY82" fmla="*/ 612396 h 3993160"/>
              <a:gd name="connsiteX83" fmla="*/ 3145935 w 3808665"/>
              <a:gd name="connsiteY83" fmla="*/ 637563 h 3993160"/>
              <a:gd name="connsiteX84" fmla="*/ 3171102 w 3808665"/>
              <a:gd name="connsiteY84" fmla="*/ 654341 h 3993160"/>
              <a:gd name="connsiteX85" fmla="*/ 3196269 w 3808665"/>
              <a:gd name="connsiteY85" fmla="*/ 679508 h 3993160"/>
              <a:gd name="connsiteX86" fmla="*/ 3288548 w 3808665"/>
              <a:gd name="connsiteY86" fmla="*/ 763398 h 3993160"/>
              <a:gd name="connsiteX87" fmla="*/ 3330493 w 3808665"/>
              <a:gd name="connsiteY87" fmla="*/ 813732 h 3993160"/>
              <a:gd name="connsiteX88" fmla="*/ 3372438 w 3808665"/>
              <a:gd name="connsiteY88" fmla="*/ 855677 h 3993160"/>
              <a:gd name="connsiteX89" fmla="*/ 3389215 w 3808665"/>
              <a:gd name="connsiteY89" fmla="*/ 880844 h 3993160"/>
              <a:gd name="connsiteX90" fmla="*/ 3414382 w 3808665"/>
              <a:gd name="connsiteY90" fmla="*/ 906011 h 3993160"/>
              <a:gd name="connsiteX91" fmla="*/ 3523439 w 3808665"/>
              <a:gd name="connsiteY91" fmla="*/ 1073791 h 3993160"/>
              <a:gd name="connsiteX92" fmla="*/ 3615718 w 3808665"/>
              <a:gd name="connsiteY92" fmla="*/ 1216404 h 3993160"/>
              <a:gd name="connsiteX93" fmla="*/ 3632496 w 3808665"/>
              <a:gd name="connsiteY93" fmla="*/ 1258349 h 3993160"/>
              <a:gd name="connsiteX94" fmla="*/ 3649274 w 3808665"/>
              <a:gd name="connsiteY94" fmla="*/ 1308683 h 3993160"/>
              <a:gd name="connsiteX95" fmla="*/ 3699608 w 3808665"/>
              <a:gd name="connsiteY95" fmla="*/ 1392573 h 3993160"/>
              <a:gd name="connsiteX96" fmla="*/ 3716386 w 3808665"/>
              <a:gd name="connsiteY96" fmla="*/ 1434518 h 3993160"/>
              <a:gd name="connsiteX97" fmla="*/ 3724775 w 3808665"/>
              <a:gd name="connsiteY97" fmla="*/ 1468074 h 3993160"/>
              <a:gd name="connsiteX98" fmla="*/ 3749942 w 3808665"/>
              <a:gd name="connsiteY98" fmla="*/ 1526796 h 3993160"/>
              <a:gd name="connsiteX99" fmla="*/ 3758331 w 3808665"/>
              <a:gd name="connsiteY99" fmla="*/ 1560352 h 3993160"/>
              <a:gd name="connsiteX100" fmla="*/ 3775109 w 3808665"/>
              <a:gd name="connsiteY100" fmla="*/ 1602297 h 3993160"/>
              <a:gd name="connsiteX101" fmla="*/ 3791887 w 3808665"/>
              <a:gd name="connsiteY101" fmla="*/ 1669409 h 3993160"/>
              <a:gd name="connsiteX102" fmla="*/ 3808665 w 3808665"/>
              <a:gd name="connsiteY102" fmla="*/ 1853967 h 3993160"/>
              <a:gd name="connsiteX103" fmla="*/ 3800276 w 3808665"/>
              <a:gd name="connsiteY103" fmla="*/ 2231472 h 3993160"/>
              <a:gd name="connsiteX104" fmla="*/ 3783498 w 3808665"/>
              <a:gd name="connsiteY104" fmla="*/ 2332140 h 3993160"/>
              <a:gd name="connsiteX105" fmla="*/ 3766720 w 3808665"/>
              <a:gd name="connsiteY105" fmla="*/ 2407641 h 3993160"/>
              <a:gd name="connsiteX106" fmla="*/ 3749942 w 3808665"/>
              <a:gd name="connsiteY106" fmla="*/ 2441196 h 3993160"/>
              <a:gd name="connsiteX107" fmla="*/ 3733164 w 3808665"/>
              <a:gd name="connsiteY107" fmla="*/ 2516697 h 3993160"/>
              <a:gd name="connsiteX108" fmla="*/ 3716386 w 3808665"/>
              <a:gd name="connsiteY108" fmla="*/ 2558642 h 3993160"/>
              <a:gd name="connsiteX109" fmla="*/ 3707997 w 3808665"/>
              <a:gd name="connsiteY109" fmla="*/ 2583809 h 3993160"/>
              <a:gd name="connsiteX110" fmla="*/ 3682830 w 3808665"/>
              <a:gd name="connsiteY110" fmla="*/ 2625754 h 3993160"/>
              <a:gd name="connsiteX111" fmla="*/ 3657663 w 3808665"/>
              <a:gd name="connsiteY111" fmla="*/ 2684477 h 3993160"/>
              <a:gd name="connsiteX112" fmla="*/ 3598940 w 3808665"/>
              <a:gd name="connsiteY112" fmla="*/ 2768367 h 3993160"/>
              <a:gd name="connsiteX113" fmla="*/ 3582162 w 3808665"/>
              <a:gd name="connsiteY113" fmla="*/ 2793534 h 3993160"/>
              <a:gd name="connsiteX114" fmla="*/ 3573773 w 3808665"/>
              <a:gd name="connsiteY114" fmla="*/ 2827090 h 3993160"/>
              <a:gd name="connsiteX115" fmla="*/ 3464716 w 3808665"/>
              <a:gd name="connsiteY115" fmla="*/ 2944536 h 3993160"/>
              <a:gd name="connsiteX116" fmla="*/ 3414382 w 3808665"/>
              <a:gd name="connsiteY116" fmla="*/ 3003259 h 3993160"/>
              <a:gd name="connsiteX117" fmla="*/ 3380827 w 3808665"/>
              <a:gd name="connsiteY117" fmla="*/ 3045204 h 3993160"/>
              <a:gd name="connsiteX118" fmla="*/ 3305326 w 3808665"/>
              <a:gd name="connsiteY118" fmla="*/ 3095538 h 3993160"/>
              <a:gd name="connsiteX119" fmla="*/ 3254992 w 3808665"/>
              <a:gd name="connsiteY119" fmla="*/ 3154261 h 3993160"/>
              <a:gd name="connsiteX120" fmla="*/ 3179491 w 3808665"/>
              <a:gd name="connsiteY120" fmla="*/ 3212984 h 3993160"/>
              <a:gd name="connsiteX121" fmla="*/ 3120768 w 3808665"/>
              <a:gd name="connsiteY121" fmla="*/ 3263318 h 3993160"/>
              <a:gd name="connsiteX122" fmla="*/ 3070434 w 3808665"/>
              <a:gd name="connsiteY122" fmla="*/ 3305263 h 3993160"/>
              <a:gd name="connsiteX123" fmla="*/ 3045267 w 3808665"/>
              <a:gd name="connsiteY123" fmla="*/ 3330430 h 3993160"/>
              <a:gd name="connsiteX124" fmla="*/ 2936210 w 3808665"/>
              <a:gd name="connsiteY124" fmla="*/ 3397541 h 3993160"/>
              <a:gd name="connsiteX125" fmla="*/ 2877487 w 3808665"/>
              <a:gd name="connsiteY125" fmla="*/ 3431097 h 3993160"/>
              <a:gd name="connsiteX126" fmla="*/ 2801986 w 3808665"/>
              <a:gd name="connsiteY126" fmla="*/ 3481431 h 3993160"/>
              <a:gd name="connsiteX127" fmla="*/ 2743263 w 3808665"/>
              <a:gd name="connsiteY127" fmla="*/ 3523376 h 3993160"/>
              <a:gd name="connsiteX128" fmla="*/ 2676151 w 3808665"/>
              <a:gd name="connsiteY128" fmla="*/ 3565321 h 3993160"/>
              <a:gd name="connsiteX129" fmla="*/ 2650984 w 3808665"/>
              <a:gd name="connsiteY129" fmla="*/ 3582099 h 3993160"/>
              <a:gd name="connsiteX130" fmla="*/ 2617428 w 3808665"/>
              <a:gd name="connsiteY130" fmla="*/ 3607266 h 3993160"/>
              <a:gd name="connsiteX131" fmla="*/ 2567094 w 3808665"/>
              <a:gd name="connsiteY131" fmla="*/ 3624044 h 3993160"/>
              <a:gd name="connsiteX132" fmla="*/ 2516760 w 3808665"/>
              <a:gd name="connsiteY132" fmla="*/ 3649211 h 3993160"/>
              <a:gd name="connsiteX133" fmla="*/ 2466427 w 3808665"/>
              <a:gd name="connsiteY133" fmla="*/ 3682767 h 3993160"/>
              <a:gd name="connsiteX134" fmla="*/ 2416093 w 3808665"/>
              <a:gd name="connsiteY134" fmla="*/ 3699545 h 3993160"/>
              <a:gd name="connsiteX135" fmla="*/ 2390926 w 3808665"/>
              <a:gd name="connsiteY135" fmla="*/ 3716323 h 3993160"/>
              <a:gd name="connsiteX136" fmla="*/ 2340592 w 3808665"/>
              <a:gd name="connsiteY136" fmla="*/ 3733101 h 3993160"/>
              <a:gd name="connsiteX137" fmla="*/ 2248313 w 3808665"/>
              <a:gd name="connsiteY137" fmla="*/ 3766657 h 3993160"/>
              <a:gd name="connsiteX138" fmla="*/ 2206368 w 3808665"/>
              <a:gd name="connsiteY138" fmla="*/ 3775046 h 3993160"/>
              <a:gd name="connsiteX139" fmla="*/ 2156034 w 3808665"/>
              <a:gd name="connsiteY139" fmla="*/ 3791824 h 3993160"/>
              <a:gd name="connsiteX140" fmla="*/ 2105700 w 3808665"/>
              <a:gd name="connsiteY140" fmla="*/ 3800213 h 3993160"/>
              <a:gd name="connsiteX141" fmla="*/ 2021810 w 3808665"/>
              <a:gd name="connsiteY141" fmla="*/ 3825380 h 3993160"/>
              <a:gd name="connsiteX142" fmla="*/ 1854030 w 3808665"/>
              <a:gd name="connsiteY142" fmla="*/ 3850547 h 3993160"/>
              <a:gd name="connsiteX143" fmla="*/ 1803696 w 3808665"/>
              <a:gd name="connsiteY143" fmla="*/ 3867325 h 3993160"/>
              <a:gd name="connsiteX144" fmla="*/ 1753362 w 3808665"/>
              <a:gd name="connsiteY144" fmla="*/ 3875714 h 3993160"/>
              <a:gd name="connsiteX145" fmla="*/ 1644305 w 3808665"/>
              <a:gd name="connsiteY145" fmla="*/ 3892492 h 3993160"/>
              <a:gd name="connsiteX146" fmla="*/ 1585582 w 3808665"/>
              <a:gd name="connsiteY146" fmla="*/ 3909270 h 3993160"/>
              <a:gd name="connsiteX147" fmla="*/ 1484915 w 3808665"/>
              <a:gd name="connsiteY147" fmla="*/ 3926048 h 3993160"/>
              <a:gd name="connsiteX148" fmla="*/ 1442970 w 3808665"/>
              <a:gd name="connsiteY148" fmla="*/ 3934437 h 3993160"/>
              <a:gd name="connsiteX149" fmla="*/ 1392636 w 3808665"/>
              <a:gd name="connsiteY149" fmla="*/ 3951215 h 3993160"/>
              <a:gd name="connsiteX150" fmla="*/ 1342302 w 3808665"/>
              <a:gd name="connsiteY150" fmla="*/ 3959604 h 3993160"/>
              <a:gd name="connsiteX151" fmla="*/ 1182911 w 3808665"/>
              <a:gd name="connsiteY151" fmla="*/ 3984771 h 3993160"/>
              <a:gd name="connsiteX152" fmla="*/ 1040298 w 3808665"/>
              <a:gd name="connsiteY152" fmla="*/ 3993160 h 3993160"/>
              <a:gd name="connsiteX153" fmla="*/ 771850 w 3808665"/>
              <a:gd name="connsiteY153" fmla="*/ 3984771 h 3993160"/>
              <a:gd name="connsiteX154" fmla="*/ 721516 w 3808665"/>
              <a:gd name="connsiteY154" fmla="*/ 3967993 h 3993160"/>
              <a:gd name="connsiteX155" fmla="*/ 696349 w 3808665"/>
              <a:gd name="connsiteY155" fmla="*/ 3959604 h 3993160"/>
              <a:gd name="connsiteX156" fmla="*/ 637627 w 3808665"/>
              <a:gd name="connsiteY156" fmla="*/ 3934437 h 3993160"/>
              <a:gd name="connsiteX157" fmla="*/ 604071 w 3808665"/>
              <a:gd name="connsiteY157" fmla="*/ 3909270 h 3993160"/>
              <a:gd name="connsiteX158" fmla="*/ 570515 w 3808665"/>
              <a:gd name="connsiteY158" fmla="*/ 3892492 h 3993160"/>
              <a:gd name="connsiteX159" fmla="*/ 495014 w 3808665"/>
              <a:gd name="connsiteY159" fmla="*/ 3842158 h 3993160"/>
              <a:gd name="connsiteX160" fmla="*/ 461458 w 3808665"/>
              <a:gd name="connsiteY160" fmla="*/ 3825380 h 3993160"/>
              <a:gd name="connsiteX161" fmla="*/ 436291 w 3808665"/>
              <a:gd name="connsiteY161" fmla="*/ 3800213 h 3993160"/>
              <a:gd name="connsiteX162" fmla="*/ 402735 w 3808665"/>
              <a:gd name="connsiteY162" fmla="*/ 3775046 h 3993160"/>
              <a:gd name="connsiteX163" fmla="*/ 360790 w 3808665"/>
              <a:gd name="connsiteY163" fmla="*/ 3733101 h 3993160"/>
              <a:gd name="connsiteX164" fmla="*/ 285289 w 3808665"/>
              <a:gd name="connsiteY164" fmla="*/ 3665989 h 3993160"/>
              <a:gd name="connsiteX165" fmla="*/ 218177 w 3808665"/>
              <a:gd name="connsiteY165" fmla="*/ 3573710 h 3993160"/>
              <a:gd name="connsiteX166" fmla="*/ 193010 w 3808665"/>
              <a:gd name="connsiteY166" fmla="*/ 3523376 h 3993160"/>
              <a:gd name="connsiteX167" fmla="*/ 184621 w 3808665"/>
              <a:gd name="connsiteY167" fmla="*/ 3498209 h 3993160"/>
              <a:gd name="connsiteX168" fmla="*/ 159454 w 3808665"/>
              <a:gd name="connsiteY168" fmla="*/ 3473042 h 3993160"/>
              <a:gd name="connsiteX169" fmla="*/ 142676 w 3808665"/>
              <a:gd name="connsiteY169" fmla="*/ 3439486 h 3993160"/>
              <a:gd name="connsiteX170" fmla="*/ 125898 w 3808665"/>
              <a:gd name="connsiteY170" fmla="*/ 3363985 h 3993160"/>
              <a:gd name="connsiteX171" fmla="*/ 109120 w 3808665"/>
              <a:gd name="connsiteY171" fmla="*/ 3338819 h 3993160"/>
              <a:gd name="connsiteX172" fmla="*/ 100731 w 3808665"/>
              <a:gd name="connsiteY172" fmla="*/ 3288485 h 3993160"/>
              <a:gd name="connsiteX173" fmla="*/ 92342 w 3808665"/>
              <a:gd name="connsiteY173" fmla="*/ 3263318 h 3993160"/>
              <a:gd name="connsiteX174" fmla="*/ 75564 w 3808665"/>
              <a:gd name="connsiteY174" fmla="*/ 3196206 h 3993160"/>
              <a:gd name="connsiteX175" fmla="*/ 67175 w 3808665"/>
              <a:gd name="connsiteY175" fmla="*/ 3171039 h 3993160"/>
              <a:gd name="connsiteX176" fmla="*/ 50397 w 3808665"/>
              <a:gd name="connsiteY176" fmla="*/ 3112316 h 3993160"/>
              <a:gd name="connsiteX177" fmla="*/ 33619 w 3808665"/>
              <a:gd name="connsiteY177" fmla="*/ 3087149 h 3993160"/>
              <a:gd name="connsiteX178" fmla="*/ 25230 w 3808665"/>
              <a:gd name="connsiteY178" fmla="*/ 3036815 h 3993160"/>
              <a:gd name="connsiteX179" fmla="*/ 16841 w 3808665"/>
              <a:gd name="connsiteY179" fmla="*/ 3003259 h 3993160"/>
              <a:gd name="connsiteX180" fmla="*/ 8452 w 3808665"/>
              <a:gd name="connsiteY180" fmla="*/ 2961314 h 3993160"/>
              <a:gd name="connsiteX181" fmla="*/ 63 w 3808665"/>
              <a:gd name="connsiteY181" fmla="*/ 2625754 h 399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808665" h="3993160">
                <a:moveTo>
                  <a:pt x="1090632" y="1551963"/>
                </a:moveTo>
                <a:cubicBezTo>
                  <a:pt x="1054280" y="1549167"/>
                  <a:pt x="1017753" y="1548096"/>
                  <a:pt x="981575" y="1543574"/>
                </a:cubicBezTo>
                <a:cubicBezTo>
                  <a:pt x="972801" y="1542477"/>
                  <a:pt x="964911" y="1537614"/>
                  <a:pt x="956408" y="1535185"/>
                </a:cubicBezTo>
                <a:cubicBezTo>
                  <a:pt x="935134" y="1529107"/>
                  <a:pt x="917791" y="1527025"/>
                  <a:pt x="897685" y="1518408"/>
                </a:cubicBezTo>
                <a:cubicBezTo>
                  <a:pt x="886190" y="1513482"/>
                  <a:pt x="875838" y="1506021"/>
                  <a:pt x="864129" y="1501630"/>
                </a:cubicBezTo>
                <a:cubicBezTo>
                  <a:pt x="853334" y="1497582"/>
                  <a:pt x="841616" y="1496554"/>
                  <a:pt x="830573" y="1493241"/>
                </a:cubicBezTo>
                <a:cubicBezTo>
                  <a:pt x="813633" y="1488159"/>
                  <a:pt x="797017" y="1482056"/>
                  <a:pt x="780239" y="1476463"/>
                </a:cubicBezTo>
                <a:cubicBezTo>
                  <a:pt x="771850" y="1473667"/>
                  <a:pt x="762430" y="1472979"/>
                  <a:pt x="755072" y="1468074"/>
                </a:cubicBezTo>
                <a:lnTo>
                  <a:pt x="704738" y="1434518"/>
                </a:lnTo>
                <a:lnTo>
                  <a:pt x="679571" y="1417740"/>
                </a:lnTo>
                <a:cubicBezTo>
                  <a:pt x="673978" y="1409351"/>
                  <a:pt x="669922" y="1399702"/>
                  <a:pt x="662793" y="1392573"/>
                </a:cubicBezTo>
                <a:cubicBezTo>
                  <a:pt x="655664" y="1385444"/>
                  <a:pt x="645693" y="1381844"/>
                  <a:pt x="637627" y="1375795"/>
                </a:cubicBezTo>
                <a:cubicBezTo>
                  <a:pt x="623303" y="1365052"/>
                  <a:pt x="609157" y="1354030"/>
                  <a:pt x="595682" y="1342239"/>
                </a:cubicBezTo>
                <a:cubicBezTo>
                  <a:pt x="557011" y="1308402"/>
                  <a:pt x="587174" y="1322625"/>
                  <a:pt x="545348" y="1308683"/>
                </a:cubicBezTo>
                <a:cubicBezTo>
                  <a:pt x="539755" y="1300294"/>
                  <a:pt x="536443" y="1289814"/>
                  <a:pt x="528570" y="1283516"/>
                </a:cubicBezTo>
                <a:cubicBezTo>
                  <a:pt x="521665" y="1277992"/>
                  <a:pt x="509656" y="1281380"/>
                  <a:pt x="503403" y="1275127"/>
                </a:cubicBezTo>
                <a:cubicBezTo>
                  <a:pt x="497150" y="1268874"/>
                  <a:pt x="499401" y="1257638"/>
                  <a:pt x="495014" y="1249960"/>
                </a:cubicBezTo>
                <a:cubicBezTo>
                  <a:pt x="488077" y="1237821"/>
                  <a:pt x="476892" y="1228481"/>
                  <a:pt x="469847" y="1216404"/>
                </a:cubicBezTo>
                <a:cubicBezTo>
                  <a:pt x="454990" y="1190935"/>
                  <a:pt x="440809" y="1149680"/>
                  <a:pt x="419513" y="1124125"/>
                </a:cubicBezTo>
                <a:cubicBezTo>
                  <a:pt x="411918" y="1115011"/>
                  <a:pt x="402735" y="1107347"/>
                  <a:pt x="394346" y="1098958"/>
                </a:cubicBezTo>
                <a:cubicBezTo>
                  <a:pt x="391550" y="1090569"/>
                  <a:pt x="389912" y="1081700"/>
                  <a:pt x="385957" y="1073791"/>
                </a:cubicBezTo>
                <a:cubicBezTo>
                  <a:pt x="374278" y="1050432"/>
                  <a:pt x="362565" y="1042010"/>
                  <a:pt x="344012" y="1023457"/>
                </a:cubicBezTo>
                <a:cubicBezTo>
                  <a:pt x="341216" y="1015068"/>
                  <a:pt x="339917" y="1006020"/>
                  <a:pt x="335623" y="998290"/>
                </a:cubicBezTo>
                <a:cubicBezTo>
                  <a:pt x="325830" y="980663"/>
                  <a:pt x="308444" y="967086"/>
                  <a:pt x="302067" y="947956"/>
                </a:cubicBezTo>
                <a:cubicBezTo>
                  <a:pt x="296474" y="931178"/>
                  <a:pt x="293198" y="913440"/>
                  <a:pt x="285289" y="897622"/>
                </a:cubicBezTo>
                <a:cubicBezTo>
                  <a:pt x="279696" y="886437"/>
                  <a:pt x="272902" y="875775"/>
                  <a:pt x="268511" y="864066"/>
                </a:cubicBezTo>
                <a:cubicBezTo>
                  <a:pt x="264463" y="853271"/>
                  <a:pt x="263435" y="841553"/>
                  <a:pt x="260122" y="830510"/>
                </a:cubicBezTo>
                <a:cubicBezTo>
                  <a:pt x="255040" y="813570"/>
                  <a:pt x="247633" y="797334"/>
                  <a:pt x="243344" y="780176"/>
                </a:cubicBezTo>
                <a:cubicBezTo>
                  <a:pt x="240548" y="768991"/>
                  <a:pt x="238122" y="757706"/>
                  <a:pt x="234955" y="746620"/>
                </a:cubicBezTo>
                <a:cubicBezTo>
                  <a:pt x="232526" y="738117"/>
                  <a:pt x="228711" y="730032"/>
                  <a:pt x="226566" y="721453"/>
                </a:cubicBezTo>
                <a:cubicBezTo>
                  <a:pt x="223108" y="707620"/>
                  <a:pt x="221270" y="693427"/>
                  <a:pt x="218177" y="679508"/>
                </a:cubicBezTo>
                <a:cubicBezTo>
                  <a:pt x="211155" y="647907"/>
                  <a:pt x="210741" y="648811"/>
                  <a:pt x="201399" y="620785"/>
                </a:cubicBezTo>
                <a:cubicBezTo>
                  <a:pt x="208473" y="521744"/>
                  <a:pt x="202937" y="529973"/>
                  <a:pt x="218177" y="461395"/>
                </a:cubicBezTo>
                <a:cubicBezTo>
                  <a:pt x="220678" y="450140"/>
                  <a:pt x="221410" y="438151"/>
                  <a:pt x="226566" y="427839"/>
                </a:cubicBezTo>
                <a:cubicBezTo>
                  <a:pt x="235584" y="409803"/>
                  <a:pt x="248937" y="394283"/>
                  <a:pt x="260122" y="377505"/>
                </a:cubicBezTo>
                <a:cubicBezTo>
                  <a:pt x="265715" y="369116"/>
                  <a:pt x="268511" y="357931"/>
                  <a:pt x="276900" y="352338"/>
                </a:cubicBezTo>
                <a:lnTo>
                  <a:pt x="302067" y="335560"/>
                </a:lnTo>
                <a:cubicBezTo>
                  <a:pt x="334146" y="287441"/>
                  <a:pt x="300081" y="330757"/>
                  <a:pt x="360790" y="285226"/>
                </a:cubicBezTo>
                <a:cubicBezTo>
                  <a:pt x="370281" y="278108"/>
                  <a:pt x="375896" y="266347"/>
                  <a:pt x="385957" y="260059"/>
                </a:cubicBezTo>
                <a:cubicBezTo>
                  <a:pt x="398727" y="252078"/>
                  <a:pt x="414738" y="250594"/>
                  <a:pt x="427902" y="243281"/>
                </a:cubicBezTo>
                <a:cubicBezTo>
                  <a:pt x="440124" y="236491"/>
                  <a:pt x="449236" y="224904"/>
                  <a:pt x="461458" y="218114"/>
                </a:cubicBezTo>
                <a:cubicBezTo>
                  <a:pt x="512300" y="189869"/>
                  <a:pt x="490178" y="210490"/>
                  <a:pt x="536959" y="192947"/>
                </a:cubicBezTo>
                <a:cubicBezTo>
                  <a:pt x="548668" y="188556"/>
                  <a:pt x="558806" y="180560"/>
                  <a:pt x="570515" y="176169"/>
                </a:cubicBezTo>
                <a:cubicBezTo>
                  <a:pt x="581310" y="172121"/>
                  <a:pt x="593276" y="171828"/>
                  <a:pt x="604071" y="167780"/>
                </a:cubicBezTo>
                <a:cubicBezTo>
                  <a:pt x="683459" y="138010"/>
                  <a:pt x="587650" y="160998"/>
                  <a:pt x="679571" y="142613"/>
                </a:cubicBezTo>
                <a:cubicBezTo>
                  <a:pt x="763915" y="100441"/>
                  <a:pt x="657498" y="149971"/>
                  <a:pt x="755072" y="117446"/>
                </a:cubicBezTo>
                <a:cubicBezTo>
                  <a:pt x="766936" y="113491"/>
                  <a:pt x="776604" y="104104"/>
                  <a:pt x="788628" y="100668"/>
                </a:cubicBezTo>
                <a:cubicBezTo>
                  <a:pt x="816048" y="92834"/>
                  <a:pt x="846041" y="94481"/>
                  <a:pt x="872518" y="83890"/>
                </a:cubicBezTo>
                <a:cubicBezTo>
                  <a:pt x="885348" y="78758"/>
                  <a:pt x="922095" y="63107"/>
                  <a:pt x="939630" y="58723"/>
                </a:cubicBezTo>
                <a:cubicBezTo>
                  <a:pt x="953463" y="55265"/>
                  <a:pt x="967819" y="54086"/>
                  <a:pt x="981575" y="50334"/>
                </a:cubicBezTo>
                <a:cubicBezTo>
                  <a:pt x="998637" y="45681"/>
                  <a:pt x="1014751" y="37845"/>
                  <a:pt x="1031909" y="33556"/>
                </a:cubicBezTo>
                <a:cubicBezTo>
                  <a:pt x="1066475" y="24914"/>
                  <a:pt x="1076947" y="21349"/>
                  <a:pt x="1115799" y="16778"/>
                </a:cubicBezTo>
                <a:cubicBezTo>
                  <a:pt x="1171168" y="10264"/>
                  <a:pt x="1273842" y="3692"/>
                  <a:pt x="1325524" y="0"/>
                </a:cubicBezTo>
                <a:lnTo>
                  <a:pt x="1694639" y="8389"/>
                </a:lnTo>
                <a:cubicBezTo>
                  <a:pt x="1708886" y="8970"/>
                  <a:pt x="1722555" y="14227"/>
                  <a:pt x="1736584" y="16778"/>
                </a:cubicBezTo>
                <a:cubicBezTo>
                  <a:pt x="1779263" y="24538"/>
                  <a:pt x="1801651" y="27272"/>
                  <a:pt x="1845641" y="33556"/>
                </a:cubicBezTo>
                <a:cubicBezTo>
                  <a:pt x="1980328" y="87431"/>
                  <a:pt x="1785815" y="13092"/>
                  <a:pt x="1937920" y="58723"/>
                </a:cubicBezTo>
                <a:cubicBezTo>
                  <a:pt x="1949898" y="62316"/>
                  <a:pt x="1959767" y="71110"/>
                  <a:pt x="1971476" y="75501"/>
                </a:cubicBezTo>
                <a:cubicBezTo>
                  <a:pt x="1982271" y="79549"/>
                  <a:pt x="1993946" y="80723"/>
                  <a:pt x="2005032" y="83890"/>
                </a:cubicBezTo>
                <a:cubicBezTo>
                  <a:pt x="2013535" y="86319"/>
                  <a:pt x="2021620" y="90134"/>
                  <a:pt x="2030199" y="92279"/>
                </a:cubicBezTo>
                <a:cubicBezTo>
                  <a:pt x="2044032" y="95737"/>
                  <a:pt x="2058487" y="96571"/>
                  <a:pt x="2072144" y="100668"/>
                </a:cubicBezTo>
                <a:cubicBezTo>
                  <a:pt x="2086568" y="104995"/>
                  <a:pt x="2099561" y="113484"/>
                  <a:pt x="2114089" y="117446"/>
                </a:cubicBezTo>
                <a:cubicBezTo>
                  <a:pt x="2130499" y="121921"/>
                  <a:pt x="2147921" y="121710"/>
                  <a:pt x="2164423" y="125835"/>
                </a:cubicBezTo>
                <a:cubicBezTo>
                  <a:pt x="2181581" y="130124"/>
                  <a:pt x="2197979" y="137020"/>
                  <a:pt x="2214757" y="142613"/>
                </a:cubicBezTo>
                <a:cubicBezTo>
                  <a:pt x="2223146" y="145409"/>
                  <a:pt x="2231150" y="149905"/>
                  <a:pt x="2239924" y="151002"/>
                </a:cubicBezTo>
                <a:lnTo>
                  <a:pt x="2307036" y="159391"/>
                </a:lnTo>
                <a:cubicBezTo>
                  <a:pt x="2426651" y="199263"/>
                  <a:pt x="2302177" y="159201"/>
                  <a:pt x="2390926" y="184558"/>
                </a:cubicBezTo>
                <a:cubicBezTo>
                  <a:pt x="2475171" y="208628"/>
                  <a:pt x="2344748" y="175111"/>
                  <a:pt x="2449649" y="201336"/>
                </a:cubicBezTo>
                <a:cubicBezTo>
                  <a:pt x="2479477" y="216250"/>
                  <a:pt x="2479569" y="218274"/>
                  <a:pt x="2508371" y="226503"/>
                </a:cubicBezTo>
                <a:cubicBezTo>
                  <a:pt x="2519457" y="229670"/>
                  <a:pt x="2531132" y="230844"/>
                  <a:pt x="2541927" y="234892"/>
                </a:cubicBezTo>
                <a:cubicBezTo>
                  <a:pt x="2553636" y="239283"/>
                  <a:pt x="2563774" y="247279"/>
                  <a:pt x="2575483" y="251670"/>
                </a:cubicBezTo>
                <a:cubicBezTo>
                  <a:pt x="2637689" y="274997"/>
                  <a:pt x="2589213" y="235657"/>
                  <a:pt x="2676151" y="293615"/>
                </a:cubicBezTo>
                <a:cubicBezTo>
                  <a:pt x="2696069" y="306893"/>
                  <a:pt x="2716664" y="319952"/>
                  <a:pt x="2734874" y="335560"/>
                </a:cubicBezTo>
                <a:cubicBezTo>
                  <a:pt x="2743882" y="343281"/>
                  <a:pt x="2750387" y="353831"/>
                  <a:pt x="2760041" y="360727"/>
                </a:cubicBezTo>
                <a:cubicBezTo>
                  <a:pt x="2770217" y="367996"/>
                  <a:pt x="2783421" y="370236"/>
                  <a:pt x="2793597" y="377505"/>
                </a:cubicBezTo>
                <a:cubicBezTo>
                  <a:pt x="2803251" y="384401"/>
                  <a:pt x="2809650" y="395077"/>
                  <a:pt x="2818764" y="402672"/>
                </a:cubicBezTo>
                <a:cubicBezTo>
                  <a:pt x="2866319" y="442301"/>
                  <a:pt x="2820051" y="395202"/>
                  <a:pt x="2877487" y="436228"/>
                </a:cubicBezTo>
                <a:cubicBezTo>
                  <a:pt x="2887141" y="443124"/>
                  <a:pt x="2893000" y="454499"/>
                  <a:pt x="2902654" y="461395"/>
                </a:cubicBezTo>
                <a:cubicBezTo>
                  <a:pt x="2912830" y="468664"/>
                  <a:pt x="2925805" y="471236"/>
                  <a:pt x="2936210" y="478173"/>
                </a:cubicBezTo>
                <a:cubicBezTo>
                  <a:pt x="2959477" y="493684"/>
                  <a:pt x="2980055" y="512996"/>
                  <a:pt x="3003322" y="528507"/>
                </a:cubicBezTo>
                <a:cubicBezTo>
                  <a:pt x="3011711" y="534100"/>
                  <a:pt x="3020744" y="538830"/>
                  <a:pt x="3028489" y="545285"/>
                </a:cubicBezTo>
                <a:cubicBezTo>
                  <a:pt x="3037603" y="552880"/>
                  <a:pt x="3044648" y="562731"/>
                  <a:pt x="3053656" y="570452"/>
                </a:cubicBezTo>
                <a:cubicBezTo>
                  <a:pt x="3081083" y="593961"/>
                  <a:pt x="3085814" y="593422"/>
                  <a:pt x="3112379" y="612396"/>
                </a:cubicBezTo>
                <a:cubicBezTo>
                  <a:pt x="3123756" y="620523"/>
                  <a:pt x="3134558" y="629436"/>
                  <a:pt x="3145935" y="637563"/>
                </a:cubicBezTo>
                <a:cubicBezTo>
                  <a:pt x="3154139" y="643423"/>
                  <a:pt x="3163357" y="647886"/>
                  <a:pt x="3171102" y="654341"/>
                </a:cubicBezTo>
                <a:cubicBezTo>
                  <a:pt x="3180216" y="661936"/>
                  <a:pt x="3187261" y="671787"/>
                  <a:pt x="3196269" y="679508"/>
                </a:cubicBezTo>
                <a:cubicBezTo>
                  <a:pt x="3234302" y="712108"/>
                  <a:pt x="3254921" y="712957"/>
                  <a:pt x="3288548" y="763398"/>
                </a:cubicBezTo>
                <a:cubicBezTo>
                  <a:pt x="3330205" y="825883"/>
                  <a:pt x="3276666" y="749139"/>
                  <a:pt x="3330493" y="813732"/>
                </a:cubicBezTo>
                <a:cubicBezTo>
                  <a:pt x="3365447" y="855677"/>
                  <a:pt x="3326299" y="824917"/>
                  <a:pt x="3372438" y="855677"/>
                </a:cubicBezTo>
                <a:cubicBezTo>
                  <a:pt x="3378030" y="864066"/>
                  <a:pt x="3382761" y="873099"/>
                  <a:pt x="3389215" y="880844"/>
                </a:cubicBezTo>
                <a:cubicBezTo>
                  <a:pt x="3396810" y="889958"/>
                  <a:pt x="3407629" y="896257"/>
                  <a:pt x="3414382" y="906011"/>
                </a:cubicBezTo>
                <a:cubicBezTo>
                  <a:pt x="3554667" y="1108644"/>
                  <a:pt x="3370245" y="869533"/>
                  <a:pt x="3523439" y="1073791"/>
                </a:cubicBezTo>
                <a:cubicBezTo>
                  <a:pt x="3555929" y="1117111"/>
                  <a:pt x="3597108" y="1169879"/>
                  <a:pt x="3615718" y="1216404"/>
                </a:cubicBezTo>
                <a:cubicBezTo>
                  <a:pt x="3621311" y="1230386"/>
                  <a:pt x="3627350" y="1244197"/>
                  <a:pt x="3632496" y="1258349"/>
                </a:cubicBezTo>
                <a:cubicBezTo>
                  <a:pt x="3638540" y="1274970"/>
                  <a:pt x="3641365" y="1292865"/>
                  <a:pt x="3649274" y="1308683"/>
                </a:cubicBezTo>
                <a:cubicBezTo>
                  <a:pt x="3663858" y="1337851"/>
                  <a:pt x="3687497" y="1362295"/>
                  <a:pt x="3699608" y="1392573"/>
                </a:cubicBezTo>
                <a:cubicBezTo>
                  <a:pt x="3705201" y="1406555"/>
                  <a:pt x="3711624" y="1420232"/>
                  <a:pt x="3716386" y="1434518"/>
                </a:cubicBezTo>
                <a:cubicBezTo>
                  <a:pt x="3720032" y="1445456"/>
                  <a:pt x="3720835" y="1457239"/>
                  <a:pt x="3724775" y="1468074"/>
                </a:cubicBezTo>
                <a:cubicBezTo>
                  <a:pt x="3732053" y="1488088"/>
                  <a:pt x="3742664" y="1506782"/>
                  <a:pt x="3749942" y="1526796"/>
                </a:cubicBezTo>
                <a:cubicBezTo>
                  <a:pt x="3753882" y="1537631"/>
                  <a:pt x="3754685" y="1549414"/>
                  <a:pt x="3758331" y="1560352"/>
                </a:cubicBezTo>
                <a:cubicBezTo>
                  <a:pt x="3763093" y="1574638"/>
                  <a:pt x="3770680" y="1587904"/>
                  <a:pt x="3775109" y="1602297"/>
                </a:cubicBezTo>
                <a:cubicBezTo>
                  <a:pt x="3781890" y="1624336"/>
                  <a:pt x="3791887" y="1669409"/>
                  <a:pt x="3791887" y="1669409"/>
                </a:cubicBezTo>
                <a:cubicBezTo>
                  <a:pt x="3794677" y="1697312"/>
                  <a:pt x="3808665" y="1832521"/>
                  <a:pt x="3808665" y="1853967"/>
                </a:cubicBezTo>
                <a:cubicBezTo>
                  <a:pt x="3808665" y="1979833"/>
                  <a:pt x="3804935" y="2105692"/>
                  <a:pt x="3800276" y="2231472"/>
                </a:cubicBezTo>
                <a:cubicBezTo>
                  <a:pt x="3796199" y="2341562"/>
                  <a:pt x="3798048" y="2273941"/>
                  <a:pt x="3783498" y="2332140"/>
                </a:cubicBezTo>
                <a:cubicBezTo>
                  <a:pt x="3779512" y="2348085"/>
                  <a:pt x="3773179" y="2390418"/>
                  <a:pt x="3766720" y="2407641"/>
                </a:cubicBezTo>
                <a:cubicBezTo>
                  <a:pt x="3762329" y="2419350"/>
                  <a:pt x="3755535" y="2430011"/>
                  <a:pt x="3749942" y="2441196"/>
                </a:cubicBezTo>
                <a:cubicBezTo>
                  <a:pt x="3746618" y="2457818"/>
                  <a:pt x="3739088" y="2498926"/>
                  <a:pt x="3733164" y="2516697"/>
                </a:cubicBezTo>
                <a:cubicBezTo>
                  <a:pt x="3728402" y="2530983"/>
                  <a:pt x="3721673" y="2544542"/>
                  <a:pt x="3716386" y="2558642"/>
                </a:cubicBezTo>
                <a:cubicBezTo>
                  <a:pt x="3713281" y="2566922"/>
                  <a:pt x="3711952" y="2575900"/>
                  <a:pt x="3707997" y="2583809"/>
                </a:cubicBezTo>
                <a:cubicBezTo>
                  <a:pt x="3700705" y="2598393"/>
                  <a:pt x="3690122" y="2611170"/>
                  <a:pt x="3682830" y="2625754"/>
                </a:cubicBezTo>
                <a:cubicBezTo>
                  <a:pt x="3648116" y="2695183"/>
                  <a:pt x="3710033" y="2597194"/>
                  <a:pt x="3657663" y="2684477"/>
                </a:cubicBezTo>
                <a:cubicBezTo>
                  <a:pt x="3628735" y="2732691"/>
                  <a:pt x="3627619" y="2728216"/>
                  <a:pt x="3598940" y="2768367"/>
                </a:cubicBezTo>
                <a:cubicBezTo>
                  <a:pt x="3593080" y="2776571"/>
                  <a:pt x="3587755" y="2785145"/>
                  <a:pt x="3582162" y="2793534"/>
                </a:cubicBezTo>
                <a:cubicBezTo>
                  <a:pt x="3579366" y="2804719"/>
                  <a:pt x="3580008" y="2817392"/>
                  <a:pt x="3573773" y="2827090"/>
                </a:cubicBezTo>
                <a:cubicBezTo>
                  <a:pt x="3527140" y="2899630"/>
                  <a:pt x="3518792" y="2901275"/>
                  <a:pt x="3464716" y="2944536"/>
                </a:cubicBezTo>
                <a:cubicBezTo>
                  <a:pt x="3403039" y="3047331"/>
                  <a:pt x="3472484" y="2945156"/>
                  <a:pt x="3414382" y="3003259"/>
                </a:cubicBezTo>
                <a:cubicBezTo>
                  <a:pt x="3401721" y="3015920"/>
                  <a:pt x="3393488" y="3032543"/>
                  <a:pt x="3380827" y="3045204"/>
                </a:cubicBezTo>
                <a:cubicBezTo>
                  <a:pt x="3363353" y="3062679"/>
                  <a:pt x="3325294" y="3083557"/>
                  <a:pt x="3305326" y="3095538"/>
                </a:cubicBezTo>
                <a:cubicBezTo>
                  <a:pt x="3285875" y="3124714"/>
                  <a:pt x="3286104" y="3127935"/>
                  <a:pt x="3254992" y="3154261"/>
                </a:cubicBezTo>
                <a:cubicBezTo>
                  <a:pt x="3230653" y="3174856"/>
                  <a:pt x="3198621" y="3187478"/>
                  <a:pt x="3179491" y="3212984"/>
                </a:cubicBezTo>
                <a:cubicBezTo>
                  <a:pt x="3146821" y="3256544"/>
                  <a:pt x="3166830" y="3240287"/>
                  <a:pt x="3120768" y="3263318"/>
                </a:cubicBezTo>
                <a:cubicBezTo>
                  <a:pt x="3087692" y="3312932"/>
                  <a:pt x="3124619" y="3266559"/>
                  <a:pt x="3070434" y="3305263"/>
                </a:cubicBezTo>
                <a:cubicBezTo>
                  <a:pt x="3060780" y="3312159"/>
                  <a:pt x="3054758" y="3323312"/>
                  <a:pt x="3045267" y="3330430"/>
                </a:cubicBezTo>
                <a:cubicBezTo>
                  <a:pt x="3016995" y="3351633"/>
                  <a:pt x="2958426" y="3375325"/>
                  <a:pt x="2936210" y="3397541"/>
                </a:cubicBezTo>
                <a:cubicBezTo>
                  <a:pt x="2902890" y="3430861"/>
                  <a:pt x="2922553" y="3419831"/>
                  <a:pt x="2877487" y="3431097"/>
                </a:cubicBezTo>
                <a:cubicBezTo>
                  <a:pt x="2821637" y="3472984"/>
                  <a:pt x="2866707" y="3440980"/>
                  <a:pt x="2801986" y="3481431"/>
                </a:cubicBezTo>
                <a:cubicBezTo>
                  <a:pt x="2741958" y="3518948"/>
                  <a:pt x="2817096" y="3474154"/>
                  <a:pt x="2743263" y="3523376"/>
                </a:cubicBezTo>
                <a:cubicBezTo>
                  <a:pt x="2721313" y="3538009"/>
                  <a:pt x="2698101" y="3550688"/>
                  <a:pt x="2676151" y="3565321"/>
                </a:cubicBezTo>
                <a:cubicBezTo>
                  <a:pt x="2667762" y="3570914"/>
                  <a:pt x="2659188" y="3576239"/>
                  <a:pt x="2650984" y="3582099"/>
                </a:cubicBezTo>
                <a:cubicBezTo>
                  <a:pt x="2639607" y="3590226"/>
                  <a:pt x="2629934" y="3601013"/>
                  <a:pt x="2617428" y="3607266"/>
                </a:cubicBezTo>
                <a:cubicBezTo>
                  <a:pt x="2601610" y="3615175"/>
                  <a:pt x="2581809" y="3614234"/>
                  <a:pt x="2567094" y="3624044"/>
                </a:cubicBezTo>
                <a:cubicBezTo>
                  <a:pt x="2455361" y="3698533"/>
                  <a:pt x="2620963" y="3591320"/>
                  <a:pt x="2516760" y="3649211"/>
                </a:cubicBezTo>
                <a:cubicBezTo>
                  <a:pt x="2499133" y="3659004"/>
                  <a:pt x="2485557" y="3676390"/>
                  <a:pt x="2466427" y="3682767"/>
                </a:cubicBezTo>
                <a:cubicBezTo>
                  <a:pt x="2449649" y="3688360"/>
                  <a:pt x="2432254" y="3692362"/>
                  <a:pt x="2416093" y="3699545"/>
                </a:cubicBezTo>
                <a:cubicBezTo>
                  <a:pt x="2406880" y="3703640"/>
                  <a:pt x="2400139" y="3712228"/>
                  <a:pt x="2390926" y="3716323"/>
                </a:cubicBezTo>
                <a:cubicBezTo>
                  <a:pt x="2374765" y="3723506"/>
                  <a:pt x="2357013" y="3726533"/>
                  <a:pt x="2340592" y="3733101"/>
                </a:cubicBezTo>
                <a:cubicBezTo>
                  <a:pt x="2318908" y="3741775"/>
                  <a:pt x="2269853" y="3762349"/>
                  <a:pt x="2248313" y="3766657"/>
                </a:cubicBezTo>
                <a:cubicBezTo>
                  <a:pt x="2234331" y="3769453"/>
                  <a:pt x="2220124" y="3771294"/>
                  <a:pt x="2206368" y="3775046"/>
                </a:cubicBezTo>
                <a:cubicBezTo>
                  <a:pt x="2189306" y="3779699"/>
                  <a:pt x="2173479" y="3788917"/>
                  <a:pt x="2156034" y="3791824"/>
                </a:cubicBezTo>
                <a:cubicBezTo>
                  <a:pt x="2139256" y="3794620"/>
                  <a:pt x="2122202" y="3796088"/>
                  <a:pt x="2105700" y="3800213"/>
                </a:cubicBezTo>
                <a:cubicBezTo>
                  <a:pt x="2074563" y="3807997"/>
                  <a:pt x="2052878" y="3820942"/>
                  <a:pt x="2021810" y="3825380"/>
                </a:cubicBezTo>
                <a:cubicBezTo>
                  <a:pt x="1961164" y="3834044"/>
                  <a:pt x="1913096" y="3830858"/>
                  <a:pt x="1854030" y="3850547"/>
                </a:cubicBezTo>
                <a:cubicBezTo>
                  <a:pt x="1837252" y="3856140"/>
                  <a:pt x="1820854" y="3863036"/>
                  <a:pt x="1803696" y="3867325"/>
                </a:cubicBezTo>
                <a:cubicBezTo>
                  <a:pt x="1787194" y="3871450"/>
                  <a:pt x="1770097" y="3872671"/>
                  <a:pt x="1753362" y="3875714"/>
                </a:cubicBezTo>
                <a:cubicBezTo>
                  <a:pt x="1668813" y="3891086"/>
                  <a:pt x="1757973" y="3878283"/>
                  <a:pt x="1644305" y="3892492"/>
                </a:cubicBezTo>
                <a:cubicBezTo>
                  <a:pt x="1624731" y="3898085"/>
                  <a:pt x="1605503" y="3905076"/>
                  <a:pt x="1585582" y="3909270"/>
                </a:cubicBezTo>
                <a:cubicBezTo>
                  <a:pt x="1552293" y="3916278"/>
                  <a:pt x="1518273" y="3919376"/>
                  <a:pt x="1484915" y="3926048"/>
                </a:cubicBezTo>
                <a:cubicBezTo>
                  <a:pt x="1470933" y="3928844"/>
                  <a:pt x="1456726" y="3930685"/>
                  <a:pt x="1442970" y="3934437"/>
                </a:cubicBezTo>
                <a:cubicBezTo>
                  <a:pt x="1425908" y="3939090"/>
                  <a:pt x="1409794" y="3946926"/>
                  <a:pt x="1392636" y="3951215"/>
                </a:cubicBezTo>
                <a:cubicBezTo>
                  <a:pt x="1376134" y="3955340"/>
                  <a:pt x="1359037" y="3956561"/>
                  <a:pt x="1342302" y="3959604"/>
                </a:cubicBezTo>
                <a:cubicBezTo>
                  <a:pt x="1282055" y="3970558"/>
                  <a:pt x="1257682" y="3980373"/>
                  <a:pt x="1182911" y="3984771"/>
                </a:cubicBezTo>
                <a:lnTo>
                  <a:pt x="1040298" y="3993160"/>
                </a:lnTo>
                <a:cubicBezTo>
                  <a:pt x="950815" y="3990364"/>
                  <a:pt x="861099" y="3991817"/>
                  <a:pt x="771850" y="3984771"/>
                </a:cubicBezTo>
                <a:cubicBezTo>
                  <a:pt x="754219" y="3983379"/>
                  <a:pt x="738294" y="3973586"/>
                  <a:pt x="721516" y="3967993"/>
                </a:cubicBezTo>
                <a:lnTo>
                  <a:pt x="696349" y="3959604"/>
                </a:lnTo>
                <a:cubicBezTo>
                  <a:pt x="671883" y="3951449"/>
                  <a:pt x="661322" y="3949247"/>
                  <a:pt x="637627" y="3934437"/>
                </a:cubicBezTo>
                <a:cubicBezTo>
                  <a:pt x="625771" y="3927027"/>
                  <a:pt x="615927" y="3916680"/>
                  <a:pt x="604071" y="3909270"/>
                </a:cubicBezTo>
                <a:cubicBezTo>
                  <a:pt x="593466" y="3902642"/>
                  <a:pt x="581120" y="3899120"/>
                  <a:pt x="570515" y="3892492"/>
                </a:cubicBezTo>
                <a:cubicBezTo>
                  <a:pt x="469633" y="3829441"/>
                  <a:pt x="612251" y="3907290"/>
                  <a:pt x="495014" y="3842158"/>
                </a:cubicBezTo>
                <a:cubicBezTo>
                  <a:pt x="484082" y="3836085"/>
                  <a:pt x="471634" y="3832649"/>
                  <a:pt x="461458" y="3825380"/>
                </a:cubicBezTo>
                <a:cubicBezTo>
                  <a:pt x="451804" y="3818484"/>
                  <a:pt x="445299" y="3807934"/>
                  <a:pt x="436291" y="3800213"/>
                </a:cubicBezTo>
                <a:cubicBezTo>
                  <a:pt x="425675" y="3791114"/>
                  <a:pt x="413185" y="3784335"/>
                  <a:pt x="402735" y="3775046"/>
                </a:cubicBezTo>
                <a:cubicBezTo>
                  <a:pt x="387956" y="3761909"/>
                  <a:pt x="375671" y="3746122"/>
                  <a:pt x="360790" y="3733101"/>
                </a:cubicBezTo>
                <a:cubicBezTo>
                  <a:pt x="320444" y="3697798"/>
                  <a:pt x="332012" y="3736073"/>
                  <a:pt x="285289" y="3665989"/>
                </a:cubicBezTo>
                <a:cubicBezTo>
                  <a:pt x="241801" y="3600757"/>
                  <a:pt x="264330" y="3631401"/>
                  <a:pt x="218177" y="3573710"/>
                </a:cubicBezTo>
                <a:cubicBezTo>
                  <a:pt x="197091" y="3510452"/>
                  <a:pt x="225535" y="3588425"/>
                  <a:pt x="193010" y="3523376"/>
                </a:cubicBezTo>
                <a:cubicBezTo>
                  <a:pt x="189055" y="3515467"/>
                  <a:pt x="189526" y="3505567"/>
                  <a:pt x="184621" y="3498209"/>
                </a:cubicBezTo>
                <a:cubicBezTo>
                  <a:pt x="178040" y="3488338"/>
                  <a:pt x="166350" y="3482696"/>
                  <a:pt x="159454" y="3473042"/>
                </a:cubicBezTo>
                <a:cubicBezTo>
                  <a:pt x="152185" y="3462866"/>
                  <a:pt x="148269" y="3450671"/>
                  <a:pt x="142676" y="3439486"/>
                </a:cubicBezTo>
                <a:cubicBezTo>
                  <a:pt x="139454" y="3420155"/>
                  <a:pt x="136224" y="3384636"/>
                  <a:pt x="125898" y="3363985"/>
                </a:cubicBezTo>
                <a:cubicBezTo>
                  <a:pt x="121389" y="3354967"/>
                  <a:pt x="114713" y="3347208"/>
                  <a:pt x="109120" y="3338819"/>
                </a:cubicBezTo>
                <a:cubicBezTo>
                  <a:pt x="106324" y="3322041"/>
                  <a:pt x="104421" y="3305089"/>
                  <a:pt x="100731" y="3288485"/>
                </a:cubicBezTo>
                <a:cubicBezTo>
                  <a:pt x="98813" y="3279853"/>
                  <a:pt x="94669" y="3271849"/>
                  <a:pt x="92342" y="3263318"/>
                </a:cubicBezTo>
                <a:cubicBezTo>
                  <a:pt x="86275" y="3241071"/>
                  <a:pt x="82856" y="3218082"/>
                  <a:pt x="75564" y="3196206"/>
                </a:cubicBezTo>
                <a:cubicBezTo>
                  <a:pt x="72768" y="3187817"/>
                  <a:pt x="69604" y="3179542"/>
                  <a:pt x="67175" y="3171039"/>
                </a:cubicBezTo>
                <a:cubicBezTo>
                  <a:pt x="63591" y="3158496"/>
                  <a:pt x="57102" y="3125725"/>
                  <a:pt x="50397" y="3112316"/>
                </a:cubicBezTo>
                <a:cubicBezTo>
                  <a:pt x="45888" y="3103298"/>
                  <a:pt x="39212" y="3095538"/>
                  <a:pt x="33619" y="3087149"/>
                </a:cubicBezTo>
                <a:cubicBezTo>
                  <a:pt x="30823" y="3070371"/>
                  <a:pt x="28566" y="3053494"/>
                  <a:pt x="25230" y="3036815"/>
                </a:cubicBezTo>
                <a:cubicBezTo>
                  <a:pt x="22969" y="3025509"/>
                  <a:pt x="19342" y="3014514"/>
                  <a:pt x="16841" y="3003259"/>
                </a:cubicBezTo>
                <a:cubicBezTo>
                  <a:pt x="13748" y="2989340"/>
                  <a:pt x="11248" y="2975296"/>
                  <a:pt x="8452" y="2961314"/>
                </a:cubicBezTo>
                <a:cubicBezTo>
                  <a:pt x="-1282" y="2698484"/>
                  <a:pt x="63" y="2810364"/>
                  <a:pt x="63" y="2625754"/>
                </a:cubicBezTo>
              </a:path>
            </a:pathLst>
          </a:cu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30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Graphic 3" descr="Computer">
            <a:extLst>
              <a:ext uri="{FF2B5EF4-FFF2-40B4-BE49-F238E27FC236}">
                <a16:creationId xmlns:a16="http://schemas.microsoft.com/office/drawing/2014/main" id="{0605B35E-1D19-470C-9717-60652E858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010"/>
          <a:stretch/>
        </p:blipFill>
        <p:spPr>
          <a:xfrm>
            <a:off x="5464636" y="2074745"/>
            <a:ext cx="2206456" cy="3245273"/>
          </a:xfrm>
          <a:prstGeom prst="rect">
            <a:avLst/>
          </a:prstGeom>
        </p:spPr>
      </p:pic>
      <p:pic>
        <p:nvPicPr>
          <p:cNvPr id="5" name="Graphic 4" descr="Statistics">
            <a:extLst>
              <a:ext uri="{FF2B5EF4-FFF2-40B4-BE49-F238E27FC236}">
                <a16:creationId xmlns:a16="http://schemas.microsoft.com/office/drawing/2014/main" id="{E3AA8677-8E68-4600-B9B2-C36C864ED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9498" y="4254273"/>
            <a:ext cx="1137797" cy="1137797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AD45BC00-4DCF-423E-89A3-4475D0811EB8}"/>
              </a:ext>
            </a:extLst>
          </p:cNvPr>
          <p:cNvSpPr/>
          <p:nvPr/>
        </p:nvSpPr>
        <p:spPr>
          <a:xfrm>
            <a:off x="4726305" y="4014995"/>
            <a:ext cx="1217443" cy="54029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Home">
            <a:extLst>
              <a:ext uri="{FF2B5EF4-FFF2-40B4-BE49-F238E27FC236}">
                <a16:creationId xmlns:a16="http://schemas.microsoft.com/office/drawing/2014/main" id="{A9E0E7EA-FB0D-4374-8E03-0E0189D32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0931" y="3354225"/>
            <a:ext cx="1137797" cy="1137797"/>
          </a:xfrm>
          <a:prstGeom prst="rect">
            <a:avLst/>
          </a:prstGeom>
        </p:spPr>
      </p:pic>
      <p:pic>
        <p:nvPicPr>
          <p:cNvPr id="9" name="Graphic 8" descr="Clipboard">
            <a:extLst>
              <a:ext uri="{FF2B5EF4-FFF2-40B4-BE49-F238E27FC236}">
                <a16:creationId xmlns:a16="http://schemas.microsoft.com/office/drawing/2014/main" id="{0C3C2A3B-5965-41E3-BBFC-5AF82FDD29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92942" y="2979280"/>
            <a:ext cx="1137797" cy="1137797"/>
          </a:xfrm>
          <a:prstGeom prst="rect">
            <a:avLst/>
          </a:prstGeom>
        </p:spPr>
      </p:pic>
      <p:pic>
        <p:nvPicPr>
          <p:cNvPr id="10" name="Graphic 9" descr="Research">
            <a:extLst>
              <a:ext uri="{FF2B5EF4-FFF2-40B4-BE49-F238E27FC236}">
                <a16:creationId xmlns:a16="http://schemas.microsoft.com/office/drawing/2014/main" id="{4365550B-244C-4E79-BAE3-04A704C1D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1012" y="4995547"/>
            <a:ext cx="1137797" cy="1137797"/>
          </a:xfrm>
          <a:prstGeom prst="rect">
            <a:avLst/>
          </a:prstGeom>
        </p:spPr>
      </p:pic>
      <p:pic>
        <p:nvPicPr>
          <p:cNvPr id="11" name="Graphic 10" descr="Recycle">
            <a:extLst>
              <a:ext uri="{FF2B5EF4-FFF2-40B4-BE49-F238E27FC236}">
                <a16:creationId xmlns:a16="http://schemas.microsoft.com/office/drawing/2014/main" id="{F8FFDF62-1EB1-48A3-9D9A-B27FA45569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35178" y="1646439"/>
            <a:ext cx="1137797" cy="1137797"/>
          </a:xfrm>
          <a:prstGeom prst="rect">
            <a:avLst/>
          </a:prstGeom>
        </p:spPr>
      </p:pic>
      <p:pic>
        <p:nvPicPr>
          <p:cNvPr id="12" name="Graphic 11" descr="Customer review">
            <a:extLst>
              <a:ext uri="{FF2B5EF4-FFF2-40B4-BE49-F238E27FC236}">
                <a16:creationId xmlns:a16="http://schemas.microsoft.com/office/drawing/2014/main" id="{13C51188-9591-4B97-8229-4E4ED73D7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7485" y="5324085"/>
            <a:ext cx="1137797" cy="1137797"/>
          </a:xfrm>
          <a:prstGeom prst="rect">
            <a:avLst/>
          </a:prstGeom>
        </p:spPr>
      </p:pic>
      <p:pic>
        <p:nvPicPr>
          <p:cNvPr id="13" name="Picture 2" descr="Binders06-web">
            <a:extLst>
              <a:ext uri="{FF2B5EF4-FFF2-40B4-BE49-F238E27FC236}">
                <a16:creationId xmlns:a16="http://schemas.microsoft.com/office/drawing/2014/main" id="{EDC1F979-8A43-426B-B9A7-84918B65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99" y="4611606"/>
            <a:ext cx="1461785" cy="117527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0A2009C-670A-4182-AD52-3E9F0ABA7D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11" y="5683864"/>
            <a:ext cx="1319844" cy="879896"/>
          </a:xfrm>
          <a:prstGeom prst="rect">
            <a:avLst/>
          </a:prstGeom>
        </p:spPr>
      </p:pic>
      <p:pic>
        <p:nvPicPr>
          <p:cNvPr id="15" name="Picture 14" descr="A person sitting on a couch&#10;&#10;Description automatically generated">
            <a:extLst>
              <a:ext uri="{FF2B5EF4-FFF2-40B4-BE49-F238E27FC236}">
                <a16:creationId xmlns:a16="http://schemas.microsoft.com/office/drawing/2014/main" id="{B49BCA1F-3B2D-40BC-AD73-B88609DF4B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625" y="3088694"/>
            <a:ext cx="1720851" cy="1147234"/>
          </a:xfrm>
          <a:prstGeom prst="rect">
            <a:avLst/>
          </a:prstGeom>
        </p:spPr>
      </p:pic>
      <p:pic>
        <p:nvPicPr>
          <p:cNvPr id="16" name="Picture 15" descr="A person sitting next to a window&#10;&#10;Description automatically generated">
            <a:extLst>
              <a:ext uri="{FF2B5EF4-FFF2-40B4-BE49-F238E27FC236}">
                <a16:creationId xmlns:a16="http://schemas.microsoft.com/office/drawing/2014/main" id="{D14BE863-DEE0-457B-B750-B7275FE708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84" y="2532312"/>
            <a:ext cx="1262244" cy="840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C70C13-7F47-4BF2-974A-57A57E3466B5}"/>
              </a:ext>
            </a:extLst>
          </p:cNvPr>
          <p:cNvSpPr txBox="1"/>
          <p:nvPr/>
        </p:nvSpPr>
        <p:spPr>
          <a:xfrm>
            <a:off x="55427" y="89989"/>
            <a:ext cx="6626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Findings and Recommendations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319C-C474-453C-9DC6-FF4068A3FE0D}"/>
              </a:ext>
            </a:extLst>
          </p:cNvPr>
          <p:cNvSpPr txBox="1"/>
          <p:nvPr/>
        </p:nvSpPr>
        <p:spPr>
          <a:xfrm>
            <a:off x="0" y="106814"/>
            <a:ext cx="6626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Findings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559646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44">
            <a:extLst>
              <a:ext uri="{FF2B5EF4-FFF2-40B4-BE49-F238E27FC236}">
                <a16:creationId xmlns:a16="http://schemas.microsoft.com/office/drawing/2014/main" id="{7EA589B3-D121-4F68-9A8E-C9AB0F3ADC53}"/>
              </a:ext>
            </a:extLst>
          </p:cNvPr>
          <p:cNvSpPr txBox="1">
            <a:spLocks noChangeArrowheads="1"/>
          </p:cNvSpPr>
          <p:nvPr/>
        </p:nvSpPr>
        <p:spPr>
          <a:xfrm>
            <a:off x="-28937" y="-6482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BE3B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 Improvements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31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74C7E4-21B2-47E8-976A-90ED8973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-156111"/>
            <a:ext cx="7886700" cy="132556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Model Improvements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5012DC-BCF7-40EB-BAAA-E370EF49DCC1}"/>
              </a:ext>
            </a:extLst>
          </p:cNvPr>
          <p:cNvGrpSpPr/>
          <p:nvPr/>
        </p:nvGrpSpPr>
        <p:grpSpPr>
          <a:xfrm>
            <a:off x="604713" y="1132815"/>
            <a:ext cx="8236531" cy="4372250"/>
            <a:chOff x="604713" y="2318095"/>
            <a:chExt cx="8236531" cy="193014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B307E1-7BB5-4952-81CB-8B403EF66CF6}"/>
                </a:ext>
              </a:extLst>
            </p:cNvPr>
            <p:cNvSpPr/>
            <p:nvPr/>
          </p:nvSpPr>
          <p:spPr>
            <a:xfrm>
              <a:off x="604713" y="2318095"/>
              <a:ext cx="1896389" cy="249406"/>
            </a:xfrm>
            <a:custGeom>
              <a:avLst/>
              <a:gdLst>
                <a:gd name="connsiteX0" fmla="*/ 0 w 1896389"/>
                <a:gd name="connsiteY0" fmla="*/ 0 h 489600"/>
                <a:gd name="connsiteX1" fmla="*/ 1896389 w 1896389"/>
                <a:gd name="connsiteY1" fmla="*/ 0 h 489600"/>
                <a:gd name="connsiteX2" fmla="*/ 1896389 w 1896389"/>
                <a:gd name="connsiteY2" fmla="*/ 489600 h 489600"/>
                <a:gd name="connsiteX3" fmla="*/ 0 w 1896389"/>
                <a:gd name="connsiteY3" fmla="*/ 489600 h 489600"/>
                <a:gd name="connsiteX4" fmla="*/ 0 w 1896389"/>
                <a:gd name="connsiteY4" fmla="*/ 0 h 4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489600">
                  <a:moveTo>
                    <a:pt x="0" y="0"/>
                  </a:moveTo>
                  <a:lnTo>
                    <a:pt x="1896389" y="0"/>
                  </a:lnTo>
                  <a:lnTo>
                    <a:pt x="1896389" y="489600"/>
                  </a:lnTo>
                  <a:lnTo>
                    <a:pt x="0" y="489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NEB Inclusion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D07482E-0DE6-4899-86ED-3D288B2D5E76}"/>
                </a:ext>
              </a:extLst>
            </p:cNvPr>
            <p:cNvSpPr/>
            <p:nvPr/>
          </p:nvSpPr>
          <p:spPr>
            <a:xfrm>
              <a:off x="604713" y="2567502"/>
              <a:ext cx="1896389" cy="1087182"/>
            </a:xfrm>
            <a:custGeom>
              <a:avLst/>
              <a:gdLst>
                <a:gd name="connsiteX0" fmla="*/ 0 w 1896389"/>
                <a:gd name="connsiteY0" fmla="*/ 0 h 746639"/>
                <a:gd name="connsiteX1" fmla="*/ 1896389 w 1896389"/>
                <a:gd name="connsiteY1" fmla="*/ 0 h 746639"/>
                <a:gd name="connsiteX2" fmla="*/ 1896389 w 1896389"/>
                <a:gd name="connsiteY2" fmla="*/ 746639 h 746639"/>
                <a:gd name="connsiteX3" fmla="*/ 0 w 1896389"/>
                <a:gd name="connsiteY3" fmla="*/ 746639 h 746639"/>
                <a:gd name="connsiteX4" fmla="*/ 0 w 1896389"/>
                <a:gd name="connsiteY4" fmla="*/ 0 h 74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746639">
                  <a:moveTo>
                    <a:pt x="0" y="0"/>
                  </a:moveTo>
                  <a:lnTo>
                    <a:pt x="1896389" y="0"/>
                  </a:lnTo>
                  <a:lnTo>
                    <a:pt x="1896389" y="746639"/>
                  </a:lnTo>
                  <a:lnTo>
                    <a:pt x="0" y="746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NEBs relevant to ESA measures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Justifiable data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Excludes double counting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AE524D-B5BA-48A9-A059-207B92AEDD8B}"/>
                </a:ext>
              </a:extLst>
            </p:cNvPr>
            <p:cNvSpPr/>
            <p:nvPr/>
          </p:nvSpPr>
          <p:spPr>
            <a:xfrm>
              <a:off x="2715129" y="2557241"/>
              <a:ext cx="1896389" cy="227540"/>
            </a:xfrm>
            <a:custGeom>
              <a:avLst/>
              <a:gdLst>
                <a:gd name="connsiteX0" fmla="*/ 0 w 1896389"/>
                <a:gd name="connsiteY0" fmla="*/ 0 h 489600"/>
                <a:gd name="connsiteX1" fmla="*/ 1896389 w 1896389"/>
                <a:gd name="connsiteY1" fmla="*/ 0 h 489600"/>
                <a:gd name="connsiteX2" fmla="*/ 1896389 w 1896389"/>
                <a:gd name="connsiteY2" fmla="*/ 489600 h 489600"/>
                <a:gd name="connsiteX3" fmla="*/ 0 w 1896389"/>
                <a:gd name="connsiteY3" fmla="*/ 489600 h 489600"/>
                <a:gd name="connsiteX4" fmla="*/ 0 w 1896389"/>
                <a:gd name="connsiteY4" fmla="*/ 0 h 4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489600">
                  <a:moveTo>
                    <a:pt x="0" y="0"/>
                  </a:moveTo>
                  <a:lnTo>
                    <a:pt x="1896389" y="0"/>
                  </a:lnTo>
                  <a:lnTo>
                    <a:pt x="1896389" y="489600"/>
                  </a:lnTo>
                  <a:lnTo>
                    <a:pt x="0" y="489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Data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3C35B2B-96BD-40A3-9151-9375FDAD6583}"/>
                </a:ext>
              </a:extLst>
            </p:cNvPr>
            <p:cNvSpPr/>
            <p:nvPr/>
          </p:nvSpPr>
          <p:spPr>
            <a:xfrm>
              <a:off x="2715129" y="2784781"/>
              <a:ext cx="1896389" cy="1008700"/>
            </a:xfrm>
            <a:custGeom>
              <a:avLst/>
              <a:gdLst>
                <a:gd name="connsiteX0" fmla="*/ 0 w 1896389"/>
                <a:gd name="connsiteY0" fmla="*/ 0 h 746639"/>
                <a:gd name="connsiteX1" fmla="*/ 1896389 w 1896389"/>
                <a:gd name="connsiteY1" fmla="*/ 0 h 746639"/>
                <a:gd name="connsiteX2" fmla="*/ 1896389 w 1896389"/>
                <a:gd name="connsiteY2" fmla="*/ 746639 h 746639"/>
                <a:gd name="connsiteX3" fmla="*/ 0 w 1896389"/>
                <a:gd name="connsiteY3" fmla="*/ 746639 h 746639"/>
                <a:gd name="connsiteX4" fmla="*/ 0 w 1896389"/>
                <a:gd name="connsiteY4" fmla="*/ 0 h 74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746639">
                  <a:moveTo>
                    <a:pt x="0" y="0"/>
                  </a:moveTo>
                  <a:lnTo>
                    <a:pt x="1896389" y="0"/>
                  </a:lnTo>
                  <a:lnTo>
                    <a:pt x="1896389" y="746639"/>
                  </a:lnTo>
                  <a:lnTo>
                    <a:pt x="0" y="746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Sources are clearly identified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Updated to most recently available information</a:t>
              </a:r>
              <a:endParaRPr lang="en-US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4F09F3-5560-49FD-AAFF-2B2AC3B16BD2}"/>
                </a:ext>
              </a:extLst>
            </p:cNvPr>
            <p:cNvSpPr/>
            <p:nvPr/>
          </p:nvSpPr>
          <p:spPr>
            <a:xfrm>
              <a:off x="4810125" y="2785600"/>
              <a:ext cx="1920703" cy="225511"/>
            </a:xfrm>
            <a:custGeom>
              <a:avLst/>
              <a:gdLst>
                <a:gd name="connsiteX0" fmla="*/ 0 w 1896389"/>
                <a:gd name="connsiteY0" fmla="*/ 0 h 489600"/>
                <a:gd name="connsiteX1" fmla="*/ 1896389 w 1896389"/>
                <a:gd name="connsiteY1" fmla="*/ 0 h 489600"/>
                <a:gd name="connsiteX2" fmla="*/ 1896389 w 1896389"/>
                <a:gd name="connsiteY2" fmla="*/ 489600 h 489600"/>
                <a:gd name="connsiteX3" fmla="*/ 0 w 1896389"/>
                <a:gd name="connsiteY3" fmla="*/ 489600 h 489600"/>
                <a:gd name="connsiteX4" fmla="*/ 0 w 1896389"/>
                <a:gd name="connsiteY4" fmla="*/ 0 h 4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489600">
                  <a:moveTo>
                    <a:pt x="0" y="0"/>
                  </a:moveTo>
                  <a:lnTo>
                    <a:pt x="1896389" y="0"/>
                  </a:lnTo>
                  <a:lnTo>
                    <a:pt x="1896389" y="489600"/>
                  </a:lnTo>
                  <a:lnTo>
                    <a:pt x="0" y="489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Calculation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9BE20-D736-4514-91F5-4B8F4C2648D4}"/>
                </a:ext>
              </a:extLst>
            </p:cNvPr>
            <p:cNvSpPr/>
            <p:nvPr/>
          </p:nvSpPr>
          <p:spPr>
            <a:xfrm>
              <a:off x="4810125" y="3013140"/>
              <a:ext cx="1920703" cy="1008700"/>
            </a:xfrm>
            <a:custGeom>
              <a:avLst/>
              <a:gdLst>
                <a:gd name="connsiteX0" fmla="*/ 0 w 1896389"/>
                <a:gd name="connsiteY0" fmla="*/ 0 h 746639"/>
                <a:gd name="connsiteX1" fmla="*/ 1896389 w 1896389"/>
                <a:gd name="connsiteY1" fmla="*/ 0 h 746639"/>
                <a:gd name="connsiteX2" fmla="*/ 1896389 w 1896389"/>
                <a:gd name="connsiteY2" fmla="*/ 746639 h 746639"/>
                <a:gd name="connsiteX3" fmla="*/ 0 w 1896389"/>
                <a:gd name="connsiteY3" fmla="*/ 746639 h 746639"/>
                <a:gd name="connsiteX4" fmla="*/ 0 w 1896389"/>
                <a:gd name="connsiteY4" fmla="*/ 0 h 74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746639">
                  <a:moveTo>
                    <a:pt x="0" y="0"/>
                  </a:moveTo>
                  <a:lnTo>
                    <a:pt x="1896389" y="0"/>
                  </a:lnTo>
                  <a:lnTo>
                    <a:pt x="1896389" y="746639"/>
                  </a:lnTo>
                  <a:lnTo>
                    <a:pt x="0" y="746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Adjusted for ESA relevancy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Errors removed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Allocation simplified</a:t>
              </a:r>
              <a:endParaRPr lang="en-US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17A3F86-2226-4670-ABCB-982E9855D72A}"/>
                </a:ext>
              </a:extLst>
            </p:cNvPr>
            <p:cNvSpPr/>
            <p:nvPr/>
          </p:nvSpPr>
          <p:spPr>
            <a:xfrm>
              <a:off x="6944855" y="3011997"/>
              <a:ext cx="1896389" cy="264189"/>
            </a:xfrm>
            <a:custGeom>
              <a:avLst/>
              <a:gdLst>
                <a:gd name="connsiteX0" fmla="*/ 0 w 1896389"/>
                <a:gd name="connsiteY0" fmla="*/ 0 h 489600"/>
                <a:gd name="connsiteX1" fmla="*/ 1896389 w 1896389"/>
                <a:gd name="connsiteY1" fmla="*/ 0 h 489600"/>
                <a:gd name="connsiteX2" fmla="*/ 1896389 w 1896389"/>
                <a:gd name="connsiteY2" fmla="*/ 489600 h 489600"/>
                <a:gd name="connsiteX3" fmla="*/ 0 w 1896389"/>
                <a:gd name="connsiteY3" fmla="*/ 489600 h 489600"/>
                <a:gd name="connsiteX4" fmla="*/ 0 w 1896389"/>
                <a:gd name="connsiteY4" fmla="*/ 0 h 4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489600">
                  <a:moveTo>
                    <a:pt x="0" y="0"/>
                  </a:moveTo>
                  <a:lnTo>
                    <a:pt x="1896389" y="0"/>
                  </a:lnTo>
                  <a:lnTo>
                    <a:pt x="1896389" y="489600"/>
                  </a:lnTo>
                  <a:lnTo>
                    <a:pt x="0" y="489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Overall Model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D603968-1DDA-452D-959B-5D7DC4870768}"/>
                </a:ext>
              </a:extLst>
            </p:cNvPr>
            <p:cNvSpPr/>
            <p:nvPr/>
          </p:nvSpPr>
          <p:spPr>
            <a:xfrm>
              <a:off x="6944855" y="3276186"/>
              <a:ext cx="1896389" cy="972051"/>
            </a:xfrm>
            <a:custGeom>
              <a:avLst/>
              <a:gdLst>
                <a:gd name="connsiteX0" fmla="*/ 0 w 1896389"/>
                <a:gd name="connsiteY0" fmla="*/ 0 h 746639"/>
                <a:gd name="connsiteX1" fmla="*/ 1896389 w 1896389"/>
                <a:gd name="connsiteY1" fmla="*/ 0 h 746639"/>
                <a:gd name="connsiteX2" fmla="*/ 1896389 w 1896389"/>
                <a:gd name="connsiteY2" fmla="*/ 746639 h 746639"/>
                <a:gd name="connsiteX3" fmla="*/ 0 w 1896389"/>
                <a:gd name="connsiteY3" fmla="*/ 746639 h 746639"/>
                <a:gd name="connsiteX4" fmla="*/ 0 w 1896389"/>
                <a:gd name="connsiteY4" fmla="*/ 0 h 74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389" h="746639">
                  <a:moveTo>
                    <a:pt x="0" y="0"/>
                  </a:moveTo>
                  <a:lnTo>
                    <a:pt x="1896389" y="0"/>
                  </a:lnTo>
                  <a:lnTo>
                    <a:pt x="1896389" y="746639"/>
                  </a:lnTo>
                  <a:lnTo>
                    <a:pt x="0" y="746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False precision reduced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Increased transparency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1744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44">
            <a:extLst>
              <a:ext uri="{FF2B5EF4-FFF2-40B4-BE49-F238E27FC236}">
                <a16:creationId xmlns:a16="http://schemas.microsoft.com/office/drawing/2014/main" id="{7EA589B3-D121-4F68-9A8E-C9AB0F3ADC53}"/>
              </a:ext>
            </a:extLst>
          </p:cNvPr>
          <p:cNvSpPr txBox="1">
            <a:spLocks noChangeArrowheads="1"/>
          </p:cNvSpPr>
          <p:nvPr/>
        </p:nvSpPr>
        <p:spPr>
          <a:xfrm>
            <a:off x="-28937" y="-6482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BE3B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Limitations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796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32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74C7E4-21B2-47E8-976A-90ED8973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" y="-179549"/>
            <a:ext cx="7886700" cy="132556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Limitations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D1766-3A73-41E3-95F0-FE5B0B1C2D86}"/>
              </a:ext>
            </a:extLst>
          </p:cNvPr>
          <p:cNvGrpSpPr/>
          <p:nvPr/>
        </p:nvGrpSpPr>
        <p:grpSpPr>
          <a:xfrm>
            <a:off x="130929" y="1030836"/>
            <a:ext cx="8712718" cy="5093505"/>
            <a:chOff x="235108" y="1624147"/>
            <a:chExt cx="8712718" cy="4620238"/>
          </a:xfrm>
        </p:grpSpPr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C647D2FE-A6A9-4683-82D0-DBE576673B21}"/>
                </a:ext>
              </a:extLst>
            </p:cNvPr>
            <p:cNvSpPr/>
            <p:nvPr/>
          </p:nvSpPr>
          <p:spPr>
            <a:xfrm>
              <a:off x="251405" y="6116768"/>
              <a:ext cx="8620125" cy="0"/>
            </a:xfrm>
            <a:prstGeom prst="lin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D95C6F81-BD86-498A-B3D5-0F8978D3CD3A}"/>
                </a:ext>
              </a:extLst>
            </p:cNvPr>
            <p:cNvSpPr/>
            <p:nvPr/>
          </p:nvSpPr>
          <p:spPr>
            <a:xfrm>
              <a:off x="235108" y="5278790"/>
              <a:ext cx="8620125" cy="0"/>
            </a:xfrm>
            <a:prstGeom prst="lin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Straight Connector 37">
              <a:extLst>
                <a:ext uri="{FF2B5EF4-FFF2-40B4-BE49-F238E27FC236}">
                  <a16:creationId xmlns:a16="http://schemas.microsoft.com/office/drawing/2014/main" id="{D3A6B7D8-F570-458F-B235-CBFFD62C28E8}"/>
                </a:ext>
              </a:extLst>
            </p:cNvPr>
            <p:cNvSpPr/>
            <p:nvPr/>
          </p:nvSpPr>
          <p:spPr>
            <a:xfrm>
              <a:off x="276224" y="4414634"/>
              <a:ext cx="8620125" cy="0"/>
            </a:xfrm>
            <a:prstGeom prst="lin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111F760D-3A48-4C18-84CB-9C356C58B841}"/>
                </a:ext>
              </a:extLst>
            </p:cNvPr>
            <p:cNvSpPr/>
            <p:nvPr/>
          </p:nvSpPr>
          <p:spPr>
            <a:xfrm>
              <a:off x="301624" y="3343122"/>
              <a:ext cx="8620125" cy="0"/>
            </a:xfrm>
            <a:prstGeom prst="lin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Straight Connector 39">
              <a:extLst>
                <a:ext uri="{FF2B5EF4-FFF2-40B4-BE49-F238E27FC236}">
                  <a16:creationId xmlns:a16="http://schemas.microsoft.com/office/drawing/2014/main" id="{E241F587-2836-429E-8D6F-5EA9B01F7560}"/>
                </a:ext>
              </a:extLst>
            </p:cNvPr>
            <p:cNvSpPr/>
            <p:nvPr/>
          </p:nvSpPr>
          <p:spPr>
            <a:xfrm>
              <a:off x="315912" y="2671769"/>
              <a:ext cx="8620125" cy="0"/>
            </a:xfrm>
            <a:prstGeom prst="lin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Straight Connector 40">
              <a:extLst>
                <a:ext uri="{FF2B5EF4-FFF2-40B4-BE49-F238E27FC236}">
                  <a16:creationId xmlns:a16="http://schemas.microsoft.com/office/drawing/2014/main" id="{A4641BE2-17AC-423F-BB97-A98849B2BD8C}"/>
                </a:ext>
              </a:extLst>
            </p:cNvPr>
            <p:cNvSpPr/>
            <p:nvPr/>
          </p:nvSpPr>
          <p:spPr>
            <a:xfrm>
              <a:off x="276224" y="2001282"/>
              <a:ext cx="8620125" cy="0"/>
            </a:xfrm>
            <a:prstGeom prst="lin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08D06ED-5A6E-4E7D-B805-EF0AB679DFDE}"/>
                </a:ext>
              </a:extLst>
            </p:cNvPr>
            <p:cNvSpPr/>
            <p:nvPr/>
          </p:nvSpPr>
          <p:spPr>
            <a:xfrm>
              <a:off x="2517456" y="1624147"/>
              <a:ext cx="6378892" cy="377134"/>
            </a:xfrm>
            <a:custGeom>
              <a:avLst/>
              <a:gdLst>
                <a:gd name="connsiteX0" fmla="*/ 0 w 6378892"/>
                <a:gd name="connsiteY0" fmla="*/ 0 h 377134"/>
                <a:gd name="connsiteX1" fmla="*/ 6378892 w 6378892"/>
                <a:gd name="connsiteY1" fmla="*/ 0 h 377134"/>
                <a:gd name="connsiteX2" fmla="*/ 6378892 w 6378892"/>
                <a:gd name="connsiteY2" fmla="*/ 377134 h 377134"/>
                <a:gd name="connsiteX3" fmla="*/ 0 w 6378892"/>
                <a:gd name="connsiteY3" fmla="*/ 377134 h 377134"/>
                <a:gd name="connsiteX4" fmla="*/ 0 w 6378892"/>
                <a:gd name="connsiteY4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8892" h="377134">
                  <a:moveTo>
                    <a:pt x="0" y="0"/>
                  </a:moveTo>
                  <a:lnTo>
                    <a:pt x="6378892" y="0"/>
                  </a:lnTo>
                  <a:lnTo>
                    <a:pt x="6378892" y="377134"/>
                  </a:lnTo>
                  <a:lnTo>
                    <a:pt x="0" y="3771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9DB709-F98B-4D8A-8326-B57A336F9058}"/>
                </a:ext>
              </a:extLst>
            </p:cNvPr>
            <p:cNvSpPr/>
            <p:nvPr/>
          </p:nvSpPr>
          <p:spPr>
            <a:xfrm>
              <a:off x="276224" y="1624147"/>
              <a:ext cx="2241232" cy="377134"/>
            </a:xfrm>
            <a:custGeom>
              <a:avLst/>
              <a:gdLst>
                <a:gd name="connsiteX0" fmla="*/ 62868 w 2241232"/>
                <a:gd name="connsiteY0" fmla="*/ 0 h 377134"/>
                <a:gd name="connsiteX1" fmla="*/ 2178364 w 2241232"/>
                <a:gd name="connsiteY1" fmla="*/ 0 h 377134"/>
                <a:gd name="connsiteX2" fmla="*/ 2241232 w 2241232"/>
                <a:gd name="connsiteY2" fmla="*/ 62868 h 377134"/>
                <a:gd name="connsiteX3" fmla="*/ 2241232 w 2241232"/>
                <a:gd name="connsiteY3" fmla="*/ 377134 h 377134"/>
                <a:gd name="connsiteX4" fmla="*/ 2241232 w 2241232"/>
                <a:gd name="connsiteY4" fmla="*/ 377134 h 377134"/>
                <a:gd name="connsiteX5" fmla="*/ 0 w 2241232"/>
                <a:gd name="connsiteY5" fmla="*/ 377134 h 377134"/>
                <a:gd name="connsiteX6" fmla="*/ 0 w 2241232"/>
                <a:gd name="connsiteY6" fmla="*/ 377134 h 377134"/>
                <a:gd name="connsiteX7" fmla="*/ 0 w 2241232"/>
                <a:gd name="connsiteY7" fmla="*/ 62868 h 377134"/>
                <a:gd name="connsiteX8" fmla="*/ 62868 w 2241232"/>
                <a:gd name="connsiteY8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232" h="377134">
                  <a:moveTo>
                    <a:pt x="62868" y="0"/>
                  </a:moveTo>
                  <a:lnTo>
                    <a:pt x="2178364" y="0"/>
                  </a:lnTo>
                  <a:cubicBezTo>
                    <a:pt x="2213085" y="0"/>
                    <a:pt x="2241232" y="28147"/>
                    <a:pt x="2241232" y="62868"/>
                  </a:cubicBezTo>
                  <a:lnTo>
                    <a:pt x="2241232" y="377134"/>
                  </a:lnTo>
                  <a:lnTo>
                    <a:pt x="2241232" y="377134"/>
                  </a:lnTo>
                  <a:lnTo>
                    <a:pt x="0" y="377134"/>
                  </a:lnTo>
                  <a:lnTo>
                    <a:pt x="0" y="377134"/>
                  </a:lnTo>
                  <a:lnTo>
                    <a:pt x="0" y="62868"/>
                  </a:lnTo>
                  <a:cubicBezTo>
                    <a:pt x="0" y="28147"/>
                    <a:pt x="28147" y="0"/>
                    <a:pt x="62868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13" tIns="56513" rIns="56513" bIns="381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Data Inputs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E01BE94-9C50-4D8E-917F-3AF45C36A736}"/>
                </a:ext>
              </a:extLst>
            </p:cNvPr>
            <p:cNvSpPr/>
            <p:nvPr/>
          </p:nvSpPr>
          <p:spPr>
            <a:xfrm>
              <a:off x="276224" y="2001282"/>
              <a:ext cx="8620125" cy="754382"/>
            </a:xfrm>
            <a:custGeom>
              <a:avLst/>
              <a:gdLst>
                <a:gd name="connsiteX0" fmla="*/ 0 w 8620125"/>
                <a:gd name="connsiteY0" fmla="*/ 0 h 754382"/>
                <a:gd name="connsiteX1" fmla="*/ 8620125 w 8620125"/>
                <a:gd name="connsiteY1" fmla="*/ 0 h 754382"/>
                <a:gd name="connsiteX2" fmla="*/ 8620125 w 8620125"/>
                <a:gd name="connsiteY2" fmla="*/ 754382 h 754382"/>
                <a:gd name="connsiteX3" fmla="*/ 0 w 8620125"/>
                <a:gd name="connsiteY3" fmla="*/ 754382 h 754382"/>
                <a:gd name="connsiteX4" fmla="*/ 0 w 8620125"/>
                <a:gd name="connsiteY4" fmla="*/ 0 h 75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0125" h="754382">
                  <a:moveTo>
                    <a:pt x="0" y="0"/>
                  </a:moveTo>
                  <a:lnTo>
                    <a:pt x="8620125" y="0"/>
                  </a:lnTo>
                  <a:lnTo>
                    <a:pt x="8620125" y="754382"/>
                  </a:lnTo>
                  <a:lnTo>
                    <a:pt x="0" y="754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Used best available data, but they are limited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F0B85F-26BD-411E-94C8-EBAA6EEEAA21}"/>
                </a:ext>
              </a:extLst>
            </p:cNvPr>
            <p:cNvSpPr/>
            <p:nvPr/>
          </p:nvSpPr>
          <p:spPr>
            <a:xfrm>
              <a:off x="2517456" y="2774521"/>
              <a:ext cx="6378892" cy="377134"/>
            </a:xfrm>
            <a:custGeom>
              <a:avLst/>
              <a:gdLst>
                <a:gd name="connsiteX0" fmla="*/ 0 w 6378892"/>
                <a:gd name="connsiteY0" fmla="*/ 0 h 377134"/>
                <a:gd name="connsiteX1" fmla="*/ 6378892 w 6378892"/>
                <a:gd name="connsiteY1" fmla="*/ 0 h 377134"/>
                <a:gd name="connsiteX2" fmla="*/ 6378892 w 6378892"/>
                <a:gd name="connsiteY2" fmla="*/ 377134 h 377134"/>
                <a:gd name="connsiteX3" fmla="*/ 0 w 6378892"/>
                <a:gd name="connsiteY3" fmla="*/ 377134 h 377134"/>
                <a:gd name="connsiteX4" fmla="*/ 0 w 6378892"/>
                <a:gd name="connsiteY4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8892" h="377134">
                  <a:moveTo>
                    <a:pt x="0" y="0"/>
                  </a:moveTo>
                  <a:lnTo>
                    <a:pt x="6378892" y="0"/>
                  </a:lnTo>
                  <a:lnTo>
                    <a:pt x="6378892" y="377134"/>
                  </a:lnTo>
                  <a:lnTo>
                    <a:pt x="0" y="3771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373B88-3746-41F1-B021-8EDC6E97CE0E}"/>
                </a:ext>
              </a:extLst>
            </p:cNvPr>
            <p:cNvSpPr/>
            <p:nvPr/>
          </p:nvSpPr>
          <p:spPr>
            <a:xfrm>
              <a:off x="276224" y="2294635"/>
              <a:ext cx="2241232" cy="377134"/>
            </a:xfrm>
            <a:custGeom>
              <a:avLst/>
              <a:gdLst>
                <a:gd name="connsiteX0" fmla="*/ 62868 w 2241232"/>
                <a:gd name="connsiteY0" fmla="*/ 0 h 377134"/>
                <a:gd name="connsiteX1" fmla="*/ 2178364 w 2241232"/>
                <a:gd name="connsiteY1" fmla="*/ 0 h 377134"/>
                <a:gd name="connsiteX2" fmla="*/ 2241232 w 2241232"/>
                <a:gd name="connsiteY2" fmla="*/ 62868 h 377134"/>
                <a:gd name="connsiteX3" fmla="*/ 2241232 w 2241232"/>
                <a:gd name="connsiteY3" fmla="*/ 377134 h 377134"/>
                <a:gd name="connsiteX4" fmla="*/ 2241232 w 2241232"/>
                <a:gd name="connsiteY4" fmla="*/ 377134 h 377134"/>
                <a:gd name="connsiteX5" fmla="*/ 0 w 2241232"/>
                <a:gd name="connsiteY5" fmla="*/ 377134 h 377134"/>
                <a:gd name="connsiteX6" fmla="*/ 0 w 2241232"/>
                <a:gd name="connsiteY6" fmla="*/ 377134 h 377134"/>
                <a:gd name="connsiteX7" fmla="*/ 0 w 2241232"/>
                <a:gd name="connsiteY7" fmla="*/ 62868 h 377134"/>
                <a:gd name="connsiteX8" fmla="*/ 62868 w 2241232"/>
                <a:gd name="connsiteY8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232" h="377134">
                  <a:moveTo>
                    <a:pt x="62868" y="0"/>
                  </a:moveTo>
                  <a:lnTo>
                    <a:pt x="2178364" y="0"/>
                  </a:lnTo>
                  <a:cubicBezTo>
                    <a:pt x="2213085" y="0"/>
                    <a:pt x="2241232" y="28147"/>
                    <a:pt x="2241232" y="62868"/>
                  </a:cubicBezTo>
                  <a:lnTo>
                    <a:pt x="2241232" y="377134"/>
                  </a:lnTo>
                  <a:lnTo>
                    <a:pt x="2241232" y="377134"/>
                  </a:lnTo>
                  <a:lnTo>
                    <a:pt x="0" y="377134"/>
                  </a:lnTo>
                  <a:lnTo>
                    <a:pt x="0" y="377134"/>
                  </a:lnTo>
                  <a:lnTo>
                    <a:pt x="0" y="62868"/>
                  </a:lnTo>
                  <a:cubicBezTo>
                    <a:pt x="0" y="28147"/>
                    <a:pt x="28147" y="0"/>
                    <a:pt x="62868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1351709"/>
                <a:satOff val="-3484"/>
                <a:lumOff val="-2353"/>
                <a:alphaOff val="0"/>
              </a:schemeClr>
            </a:lnRef>
            <a:fillRef idx="1">
              <a:schemeClr val="accent5">
                <a:hueOff val="-1351709"/>
                <a:satOff val="-3484"/>
                <a:lumOff val="-2353"/>
                <a:alphaOff val="0"/>
              </a:schemeClr>
            </a:fillRef>
            <a:effectRef idx="0">
              <a:schemeClr val="accent5">
                <a:hueOff val="-1351709"/>
                <a:satOff val="-3484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13" tIns="56513" rIns="56513" bIns="381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IOU Data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08AB005-1C03-4852-B309-E86A0661C00E}"/>
                </a:ext>
              </a:extLst>
            </p:cNvPr>
            <p:cNvSpPr/>
            <p:nvPr/>
          </p:nvSpPr>
          <p:spPr>
            <a:xfrm>
              <a:off x="276224" y="2671769"/>
              <a:ext cx="8620125" cy="754382"/>
            </a:xfrm>
            <a:custGeom>
              <a:avLst/>
              <a:gdLst>
                <a:gd name="connsiteX0" fmla="*/ 0 w 8620125"/>
                <a:gd name="connsiteY0" fmla="*/ 0 h 754382"/>
                <a:gd name="connsiteX1" fmla="*/ 8620125 w 8620125"/>
                <a:gd name="connsiteY1" fmla="*/ 0 h 754382"/>
                <a:gd name="connsiteX2" fmla="*/ 8620125 w 8620125"/>
                <a:gd name="connsiteY2" fmla="*/ 754382 h 754382"/>
                <a:gd name="connsiteX3" fmla="*/ 0 w 8620125"/>
                <a:gd name="connsiteY3" fmla="*/ 754382 h 754382"/>
                <a:gd name="connsiteX4" fmla="*/ 0 w 8620125"/>
                <a:gd name="connsiteY4" fmla="*/ 0 h 75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0125" h="754382">
                  <a:moveTo>
                    <a:pt x="0" y="0"/>
                  </a:moveTo>
                  <a:lnTo>
                    <a:pt x="8620125" y="0"/>
                  </a:lnTo>
                  <a:lnTo>
                    <a:pt x="8620125" y="754382"/>
                  </a:lnTo>
                  <a:lnTo>
                    <a:pt x="0" y="754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Some IOU input data are not “apples to apples” since they may be tracked differently by IOUs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C2AA01D-9DE2-4EF3-BCFB-86BFC6354F1F}"/>
                </a:ext>
              </a:extLst>
            </p:cNvPr>
            <p:cNvSpPr/>
            <p:nvPr/>
          </p:nvSpPr>
          <p:spPr>
            <a:xfrm>
              <a:off x="2517456" y="3924895"/>
              <a:ext cx="6378892" cy="377134"/>
            </a:xfrm>
            <a:custGeom>
              <a:avLst/>
              <a:gdLst>
                <a:gd name="connsiteX0" fmla="*/ 0 w 6378892"/>
                <a:gd name="connsiteY0" fmla="*/ 0 h 377134"/>
                <a:gd name="connsiteX1" fmla="*/ 6378892 w 6378892"/>
                <a:gd name="connsiteY1" fmla="*/ 0 h 377134"/>
                <a:gd name="connsiteX2" fmla="*/ 6378892 w 6378892"/>
                <a:gd name="connsiteY2" fmla="*/ 377134 h 377134"/>
                <a:gd name="connsiteX3" fmla="*/ 0 w 6378892"/>
                <a:gd name="connsiteY3" fmla="*/ 377134 h 377134"/>
                <a:gd name="connsiteX4" fmla="*/ 0 w 6378892"/>
                <a:gd name="connsiteY4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8892" h="377134">
                  <a:moveTo>
                    <a:pt x="0" y="0"/>
                  </a:moveTo>
                  <a:lnTo>
                    <a:pt x="6378892" y="0"/>
                  </a:lnTo>
                  <a:lnTo>
                    <a:pt x="6378892" y="377134"/>
                  </a:lnTo>
                  <a:lnTo>
                    <a:pt x="0" y="3771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4434D25-8899-4402-B98D-2BA83D33F239}"/>
                </a:ext>
              </a:extLst>
            </p:cNvPr>
            <p:cNvSpPr/>
            <p:nvPr/>
          </p:nvSpPr>
          <p:spPr>
            <a:xfrm>
              <a:off x="276224" y="2965988"/>
              <a:ext cx="2241232" cy="377134"/>
            </a:xfrm>
            <a:custGeom>
              <a:avLst/>
              <a:gdLst>
                <a:gd name="connsiteX0" fmla="*/ 62868 w 2241232"/>
                <a:gd name="connsiteY0" fmla="*/ 0 h 377134"/>
                <a:gd name="connsiteX1" fmla="*/ 2178364 w 2241232"/>
                <a:gd name="connsiteY1" fmla="*/ 0 h 377134"/>
                <a:gd name="connsiteX2" fmla="*/ 2241232 w 2241232"/>
                <a:gd name="connsiteY2" fmla="*/ 62868 h 377134"/>
                <a:gd name="connsiteX3" fmla="*/ 2241232 w 2241232"/>
                <a:gd name="connsiteY3" fmla="*/ 377134 h 377134"/>
                <a:gd name="connsiteX4" fmla="*/ 2241232 w 2241232"/>
                <a:gd name="connsiteY4" fmla="*/ 377134 h 377134"/>
                <a:gd name="connsiteX5" fmla="*/ 0 w 2241232"/>
                <a:gd name="connsiteY5" fmla="*/ 377134 h 377134"/>
                <a:gd name="connsiteX6" fmla="*/ 0 w 2241232"/>
                <a:gd name="connsiteY6" fmla="*/ 377134 h 377134"/>
                <a:gd name="connsiteX7" fmla="*/ 0 w 2241232"/>
                <a:gd name="connsiteY7" fmla="*/ 62868 h 377134"/>
                <a:gd name="connsiteX8" fmla="*/ 62868 w 2241232"/>
                <a:gd name="connsiteY8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232" h="377134">
                  <a:moveTo>
                    <a:pt x="62868" y="0"/>
                  </a:moveTo>
                  <a:lnTo>
                    <a:pt x="2178364" y="0"/>
                  </a:lnTo>
                  <a:cubicBezTo>
                    <a:pt x="2213085" y="0"/>
                    <a:pt x="2241232" y="28147"/>
                    <a:pt x="2241232" y="62868"/>
                  </a:cubicBezTo>
                  <a:lnTo>
                    <a:pt x="2241232" y="377134"/>
                  </a:lnTo>
                  <a:lnTo>
                    <a:pt x="2241232" y="377134"/>
                  </a:lnTo>
                  <a:lnTo>
                    <a:pt x="0" y="377134"/>
                  </a:lnTo>
                  <a:lnTo>
                    <a:pt x="0" y="377134"/>
                  </a:lnTo>
                  <a:lnTo>
                    <a:pt x="0" y="62868"/>
                  </a:lnTo>
                  <a:cubicBezTo>
                    <a:pt x="0" y="28147"/>
                    <a:pt x="28147" y="0"/>
                    <a:pt x="62868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2703417"/>
                <a:satOff val="-6968"/>
                <a:lumOff val="-4706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0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13" tIns="56513" rIns="56513" bIns="381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Payment Lit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90BBC9-6083-4C0A-9D81-7B9E276ECDB3}"/>
                </a:ext>
              </a:extLst>
            </p:cNvPr>
            <p:cNvSpPr/>
            <p:nvPr/>
          </p:nvSpPr>
          <p:spPr>
            <a:xfrm>
              <a:off x="276224" y="3343122"/>
              <a:ext cx="8620125" cy="754382"/>
            </a:xfrm>
            <a:custGeom>
              <a:avLst/>
              <a:gdLst>
                <a:gd name="connsiteX0" fmla="*/ 0 w 8620125"/>
                <a:gd name="connsiteY0" fmla="*/ 0 h 754382"/>
                <a:gd name="connsiteX1" fmla="*/ 8620125 w 8620125"/>
                <a:gd name="connsiteY1" fmla="*/ 0 h 754382"/>
                <a:gd name="connsiteX2" fmla="*/ 8620125 w 8620125"/>
                <a:gd name="connsiteY2" fmla="*/ 754382 h 754382"/>
                <a:gd name="connsiteX3" fmla="*/ 0 w 8620125"/>
                <a:gd name="connsiteY3" fmla="*/ 754382 h 754382"/>
                <a:gd name="connsiteX4" fmla="*/ 0 w 8620125"/>
                <a:gd name="connsiteY4" fmla="*/ 0 h 75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0125" h="754382">
                  <a:moveTo>
                    <a:pt x="0" y="0"/>
                  </a:moveTo>
                  <a:lnTo>
                    <a:pt x="8620125" y="0"/>
                  </a:lnTo>
                  <a:lnTo>
                    <a:pt x="8620125" y="754382"/>
                  </a:lnTo>
                  <a:lnTo>
                    <a:pt x="0" y="754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Calculations refer to unpublished APPRISE studies, due to client confidentiality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Provides key data to assess reliability and applicability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Includes program type, program year, sample size, and comparison groups used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A5AEE73-13AF-4245-BF34-F166A6CA04CC}"/>
                </a:ext>
              </a:extLst>
            </p:cNvPr>
            <p:cNvSpPr/>
            <p:nvPr/>
          </p:nvSpPr>
          <p:spPr>
            <a:xfrm>
              <a:off x="2517456" y="5075269"/>
              <a:ext cx="6378892" cy="377134"/>
            </a:xfrm>
            <a:custGeom>
              <a:avLst/>
              <a:gdLst>
                <a:gd name="connsiteX0" fmla="*/ 0 w 6378892"/>
                <a:gd name="connsiteY0" fmla="*/ 0 h 377134"/>
                <a:gd name="connsiteX1" fmla="*/ 6378892 w 6378892"/>
                <a:gd name="connsiteY1" fmla="*/ 0 h 377134"/>
                <a:gd name="connsiteX2" fmla="*/ 6378892 w 6378892"/>
                <a:gd name="connsiteY2" fmla="*/ 377134 h 377134"/>
                <a:gd name="connsiteX3" fmla="*/ 0 w 6378892"/>
                <a:gd name="connsiteY3" fmla="*/ 377134 h 377134"/>
                <a:gd name="connsiteX4" fmla="*/ 0 w 6378892"/>
                <a:gd name="connsiteY4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8892" h="377134">
                  <a:moveTo>
                    <a:pt x="0" y="0"/>
                  </a:moveTo>
                  <a:lnTo>
                    <a:pt x="6378892" y="0"/>
                  </a:lnTo>
                  <a:lnTo>
                    <a:pt x="6378892" y="377134"/>
                  </a:lnTo>
                  <a:lnTo>
                    <a:pt x="0" y="3771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5D24CF-8606-4C77-9324-C9FAA199E1BB}"/>
                </a:ext>
              </a:extLst>
            </p:cNvPr>
            <p:cNvSpPr/>
            <p:nvPr/>
          </p:nvSpPr>
          <p:spPr>
            <a:xfrm>
              <a:off x="276224" y="4037500"/>
              <a:ext cx="2241232" cy="377134"/>
            </a:xfrm>
            <a:custGeom>
              <a:avLst/>
              <a:gdLst>
                <a:gd name="connsiteX0" fmla="*/ 62868 w 2241232"/>
                <a:gd name="connsiteY0" fmla="*/ 0 h 377134"/>
                <a:gd name="connsiteX1" fmla="*/ 2178364 w 2241232"/>
                <a:gd name="connsiteY1" fmla="*/ 0 h 377134"/>
                <a:gd name="connsiteX2" fmla="*/ 2241232 w 2241232"/>
                <a:gd name="connsiteY2" fmla="*/ 62868 h 377134"/>
                <a:gd name="connsiteX3" fmla="*/ 2241232 w 2241232"/>
                <a:gd name="connsiteY3" fmla="*/ 377134 h 377134"/>
                <a:gd name="connsiteX4" fmla="*/ 2241232 w 2241232"/>
                <a:gd name="connsiteY4" fmla="*/ 377134 h 377134"/>
                <a:gd name="connsiteX5" fmla="*/ 0 w 2241232"/>
                <a:gd name="connsiteY5" fmla="*/ 377134 h 377134"/>
                <a:gd name="connsiteX6" fmla="*/ 0 w 2241232"/>
                <a:gd name="connsiteY6" fmla="*/ 377134 h 377134"/>
                <a:gd name="connsiteX7" fmla="*/ 0 w 2241232"/>
                <a:gd name="connsiteY7" fmla="*/ 62868 h 377134"/>
                <a:gd name="connsiteX8" fmla="*/ 62868 w 2241232"/>
                <a:gd name="connsiteY8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232" h="377134">
                  <a:moveTo>
                    <a:pt x="62868" y="0"/>
                  </a:moveTo>
                  <a:lnTo>
                    <a:pt x="2178364" y="0"/>
                  </a:lnTo>
                  <a:cubicBezTo>
                    <a:pt x="2213085" y="0"/>
                    <a:pt x="2241232" y="28147"/>
                    <a:pt x="2241232" y="62868"/>
                  </a:cubicBezTo>
                  <a:lnTo>
                    <a:pt x="2241232" y="377134"/>
                  </a:lnTo>
                  <a:lnTo>
                    <a:pt x="2241232" y="377134"/>
                  </a:lnTo>
                  <a:lnTo>
                    <a:pt x="0" y="377134"/>
                  </a:lnTo>
                  <a:lnTo>
                    <a:pt x="0" y="377134"/>
                  </a:lnTo>
                  <a:lnTo>
                    <a:pt x="0" y="62868"/>
                  </a:lnTo>
                  <a:cubicBezTo>
                    <a:pt x="0" y="28147"/>
                    <a:pt x="28147" y="0"/>
                    <a:pt x="62868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4055126"/>
                <a:satOff val="-10451"/>
                <a:lumOff val="-7059"/>
                <a:alphaOff val="0"/>
              </a:schemeClr>
            </a:lnRef>
            <a:fillRef idx="1">
              <a:schemeClr val="accent5">
                <a:hueOff val="-4055126"/>
                <a:satOff val="-10451"/>
                <a:lumOff val="-7059"/>
                <a:alphaOff val="0"/>
              </a:schemeClr>
            </a:fillRef>
            <a:effectRef idx="0">
              <a:schemeClr val="accent5">
                <a:hueOff val="-4055126"/>
                <a:satOff val="-10451"/>
                <a:lumOff val="-70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13" tIns="56513" rIns="56513" bIns="381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Water Savings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3EFF160-C457-4AE9-81D1-8D9A9C724D53}"/>
                </a:ext>
              </a:extLst>
            </p:cNvPr>
            <p:cNvSpPr/>
            <p:nvPr/>
          </p:nvSpPr>
          <p:spPr>
            <a:xfrm>
              <a:off x="2568934" y="4966111"/>
              <a:ext cx="6378892" cy="377134"/>
            </a:xfrm>
            <a:custGeom>
              <a:avLst/>
              <a:gdLst>
                <a:gd name="connsiteX0" fmla="*/ 0 w 6378892"/>
                <a:gd name="connsiteY0" fmla="*/ 0 h 377134"/>
                <a:gd name="connsiteX1" fmla="*/ 6378892 w 6378892"/>
                <a:gd name="connsiteY1" fmla="*/ 0 h 377134"/>
                <a:gd name="connsiteX2" fmla="*/ 6378892 w 6378892"/>
                <a:gd name="connsiteY2" fmla="*/ 377134 h 377134"/>
                <a:gd name="connsiteX3" fmla="*/ 0 w 6378892"/>
                <a:gd name="connsiteY3" fmla="*/ 377134 h 377134"/>
                <a:gd name="connsiteX4" fmla="*/ 0 w 6378892"/>
                <a:gd name="connsiteY4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8892" h="377134">
                  <a:moveTo>
                    <a:pt x="0" y="0"/>
                  </a:moveTo>
                  <a:lnTo>
                    <a:pt x="6378892" y="0"/>
                  </a:lnTo>
                  <a:lnTo>
                    <a:pt x="6378892" y="377134"/>
                  </a:lnTo>
                  <a:lnTo>
                    <a:pt x="0" y="3771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A9F89B9-F869-4665-8A8C-9D8F39859288}"/>
                </a:ext>
              </a:extLst>
            </p:cNvPr>
            <p:cNvSpPr/>
            <p:nvPr/>
          </p:nvSpPr>
          <p:spPr>
            <a:xfrm>
              <a:off x="235108" y="4901656"/>
              <a:ext cx="2241232" cy="377134"/>
            </a:xfrm>
            <a:custGeom>
              <a:avLst/>
              <a:gdLst>
                <a:gd name="connsiteX0" fmla="*/ 62868 w 2241232"/>
                <a:gd name="connsiteY0" fmla="*/ 0 h 377134"/>
                <a:gd name="connsiteX1" fmla="*/ 2178364 w 2241232"/>
                <a:gd name="connsiteY1" fmla="*/ 0 h 377134"/>
                <a:gd name="connsiteX2" fmla="*/ 2241232 w 2241232"/>
                <a:gd name="connsiteY2" fmla="*/ 62868 h 377134"/>
                <a:gd name="connsiteX3" fmla="*/ 2241232 w 2241232"/>
                <a:gd name="connsiteY3" fmla="*/ 377134 h 377134"/>
                <a:gd name="connsiteX4" fmla="*/ 2241232 w 2241232"/>
                <a:gd name="connsiteY4" fmla="*/ 377134 h 377134"/>
                <a:gd name="connsiteX5" fmla="*/ 0 w 2241232"/>
                <a:gd name="connsiteY5" fmla="*/ 377134 h 377134"/>
                <a:gd name="connsiteX6" fmla="*/ 0 w 2241232"/>
                <a:gd name="connsiteY6" fmla="*/ 377134 h 377134"/>
                <a:gd name="connsiteX7" fmla="*/ 0 w 2241232"/>
                <a:gd name="connsiteY7" fmla="*/ 62868 h 377134"/>
                <a:gd name="connsiteX8" fmla="*/ 62868 w 2241232"/>
                <a:gd name="connsiteY8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232" h="377134">
                  <a:moveTo>
                    <a:pt x="62868" y="0"/>
                  </a:moveTo>
                  <a:lnTo>
                    <a:pt x="2178364" y="0"/>
                  </a:lnTo>
                  <a:cubicBezTo>
                    <a:pt x="2213085" y="0"/>
                    <a:pt x="2241232" y="28147"/>
                    <a:pt x="2241232" y="62868"/>
                  </a:cubicBezTo>
                  <a:lnTo>
                    <a:pt x="2241232" y="377134"/>
                  </a:lnTo>
                  <a:lnTo>
                    <a:pt x="2241232" y="377134"/>
                  </a:lnTo>
                  <a:lnTo>
                    <a:pt x="0" y="377134"/>
                  </a:lnTo>
                  <a:lnTo>
                    <a:pt x="0" y="377134"/>
                  </a:lnTo>
                  <a:lnTo>
                    <a:pt x="0" y="62868"/>
                  </a:lnTo>
                  <a:cubicBezTo>
                    <a:pt x="0" y="28147"/>
                    <a:pt x="28147" y="0"/>
                    <a:pt x="62868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5406834"/>
                <a:satOff val="-13935"/>
                <a:lumOff val="-9412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0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13" tIns="56513" rIns="56513" bIns="381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Multipliers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76C5B2F-AC5F-4243-9CE8-B5D10C8BD7B9}"/>
                </a:ext>
              </a:extLst>
            </p:cNvPr>
            <p:cNvSpPr/>
            <p:nvPr/>
          </p:nvSpPr>
          <p:spPr>
            <a:xfrm>
              <a:off x="2517456" y="5867251"/>
              <a:ext cx="6378892" cy="377134"/>
            </a:xfrm>
            <a:custGeom>
              <a:avLst/>
              <a:gdLst>
                <a:gd name="connsiteX0" fmla="*/ 0 w 6378892"/>
                <a:gd name="connsiteY0" fmla="*/ 0 h 377134"/>
                <a:gd name="connsiteX1" fmla="*/ 6378892 w 6378892"/>
                <a:gd name="connsiteY1" fmla="*/ 0 h 377134"/>
                <a:gd name="connsiteX2" fmla="*/ 6378892 w 6378892"/>
                <a:gd name="connsiteY2" fmla="*/ 377134 h 377134"/>
                <a:gd name="connsiteX3" fmla="*/ 0 w 6378892"/>
                <a:gd name="connsiteY3" fmla="*/ 377134 h 377134"/>
                <a:gd name="connsiteX4" fmla="*/ 0 w 6378892"/>
                <a:gd name="connsiteY4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8892" h="377134">
                  <a:moveTo>
                    <a:pt x="0" y="0"/>
                  </a:moveTo>
                  <a:lnTo>
                    <a:pt x="6378892" y="0"/>
                  </a:lnTo>
                  <a:lnTo>
                    <a:pt x="6378892" y="377134"/>
                  </a:lnTo>
                  <a:lnTo>
                    <a:pt x="0" y="3771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A963BA-A21D-408E-AB28-9E57B889BFE9}"/>
                </a:ext>
              </a:extLst>
            </p:cNvPr>
            <p:cNvSpPr/>
            <p:nvPr/>
          </p:nvSpPr>
          <p:spPr>
            <a:xfrm>
              <a:off x="246189" y="5737287"/>
              <a:ext cx="2241232" cy="377134"/>
            </a:xfrm>
            <a:custGeom>
              <a:avLst/>
              <a:gdLst>
                <a:gd name="connsiteX0" fmla="*/ 62868 w 2241232"/>
                <a:gd name="connsiteY0" fmla="*/ 0 h 377134"/>
                <a:gd name="connsiteX1" fmla="*/ 2178364 w 2241232"/>
                <a:gd name="connsiteY1" fmla="*/ 0 h 377134"/>
                <a:gd name="connsiteX2" fmla="*/ 2241232 w 2241232"/>
                <a:gd name="connsiteY2" fmla="*/ 62868 h 377134"/>
                <a:gd name="connsiteX3" fmla="*/ 2241232 w 2241232"/>
                <a:gd name="connsiteY3" fmla="*/ 377134 h 377134"/>
                <a:gd name="connsiteX4" fmla="*/ 2241232 w 2241232"/>
                <a:gd name="connsiteY4" fmla="*/ 377134 h 377134"/>
                <a:gd name="connsiteX5" fmla="*/ 0 w 2241232"/>
                <a:gd name="connsiteY5" fmla="*/ 377134 h 377134"/>
                <a:gd name="connsiteX6" fmla="*/ 0 w 2241232"/>
                <a:gd name="connsiteY6" fmla="*/ 377134 h 377134"/>
                <a:gd name="connsiteX7" fmla="*/ 0 w 2241232"/>
                <a:gd name="connsiteY7" fmla="*/ 62868 h 377134"/>
                <a:gd name="connsiteX8" fmla="*/ 62868 w 2241232"/>
                <a:gd name="connsiteY8" fmla="*/ 0 h 37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232" h="377134">
                  <a:moveTo>
                    <a:pt x="62868" y="0"/>
                  </a:moveTo>
                  <a:lnTo>
                    <a:pt x="2178364" y="0"/>
                  </a:lnTo>
                  <a:cubicBezTo>
                    <a:pt x="2213085" y="0"/>
                    <a:pt x="2241232" y="28147"/>
                    <a:pt x="2241232" y="62868"/>
                  </a:cubicBezTo>
                  <a:lnTo>
                    <a:pt x="2241232" y="377134"/>
                  </a:lnTo>
                  <a:lnTo>
                    <a:pt x="2241232" y="377134"/>
                  </a:lnTo>
                  <a:lnTo>
                    <a:pt x="0" y="377134"/>
                  </a:lnTo>
                  <a:lnTo>
                    <a:pt x="0" y="377134"/>
                  </a:lnTo>
                  <a:lnTo>
                    <a:pt x="0" y="62868"/>
                  </a:lnTo>
                  <a:cubicBezTo>
                    <a:pt x="0" y="28147"/>
                    <a:pt x="28147" y="0"/>
                    <a:pt x="62868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13" tIns="56513" rIns="56513" bIns="381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Uncertainty</a:t>
              </a:r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90639E4-DD8C-48F2-9206-0DFE9AAE1AF1}"/>
              </a:ext>
            </a:extLst>
          </p:cNvPr>
          <p:cNvSpPr/>
          <p:nvPr/>
        </p:nvSpPr>
        <p:spPr>
          <a:xfrm>
            <a:off x="153575" y="4116521"/>
            <a:ext cx="8620125" cy="831656"/>
          </a:xfrm>
          <a:custGeom>
            <a:avLst/>
            <a:gdLst>
              <a:gd name="connsiteX0" fmla="*/ 0 w 8620125"/>
              <a:gd name="connsiteY0" fmla="*/ 0 h 754382"/>
              <a:gd name="connsiteX1" fmla="*/ 8620125 w 8620125"/>
              <a:gd name="connsiteY1" fmla="*/ 0 h 754382"/>
              <a:gd name="connsiteX2" fmla="*/ 8620125 w 8620125"/>
              <a:gd name="connsiteY2" fmla="*/ 754382 h 754382"/>
              <a:gd name="connsiteX3" fmla="*/ 0 w 8620125"/>
              <a:gd name="connsiteY3" fmla="*/ 754382 h 754382"/>
              <a:gd name="connsiteX4" fmla="*/ 0 w 8620125"/>
              <a:gd name="connsiteY4" fmla="*/ 0 h 75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5" h="754382">
                <a:moveTo>
                  <a:pt x="0" y="0"/>
                </a:moveTo>
                <a:lnTo>
                  <a:pt x="8620125" y="0"/>
                </a:lnTo>
                <a:lnTo>
                  <a:pt x="8620125" y="754382"/>
                </a:lnTo>
                <a:lnTo>
                  <a:pt x="0" y="7543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Needs reassessment for applicability to CA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latin typeface="Verdana" panose="020B0604030504040204" pitchFamily="34" charset="0"/>
                <a:ea typeface="Verdana" panose="020B0604030504040204" pitchFamily="34" charset="0"/>
              </a:rPr>
              <a:t>Research should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be conducted to develop estimates for ESA participants</a:t>
            </a:r>
            <a:endParaRPr lang="en-US" sz="14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7DB7D8E6-D91A-4FC7-908B-B9A53A77F042}"/>
              </a:ext>
            </a:extLst>
          </p:cNvPr>
          <p:cNvSpPr/>
          <p:nvPr/>
        </p:nvSpPr>
        <p:spPr>
          <a:xfrm>
            <a:off x="123541" y="5057249"/>
            <a:ext cx="8620125" cy="831656"/>
          </a:xfrm>
          <a:custGeom>
            <a:avLst/>
            <a:gdLst>
              <a:gd name="connsiteX0" fmla="*/ 0 w 8620125"/>
              <a:gd name="connsiteY0" fmla="*/ 0 h 754382"/>
              <a:gd name="connsiteX1" fmla="*/ 8620125 w 8620125"/>
              <a:gd name="connsiteY1" fmla="*/ 0 h 754382"/>
              <a:gd name="connsiteX2" fmla="*/ 8620125 w 8620125"/>
              <a:gd name="connsiteY2" fmla="*/ 754382 h 754382"/>
              <a:gd name="connsiteX3" fmla="*/ 0 w 8620125"/>
              <a:gd name="connsiteY3" fmla="*/ 754382 h 754382"/>
              <a:gd name="connsiteX4" fmla="*/ 0 w 8620125"/>
              <a:gd name="connsiteY4" fmla="*/ 0 h 75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5" h="754382">
                <a:moveTo>
                  <a:pt x="0" y="0"/>
                </a:moveTo>
                <a:lnTo>
                  <a:pt x="8620125" y="0"/>
                </a:lnTo>
                <a:lnTo>
                  <a:pt x="8620125" y="754382"/>
                </a:lnTo>
                <a:lnTo>
                  <a:pt x="0" y="7543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latin typeface="Verdana" panose="020B0604030504040204" pitchFamily="34" charset="0"/>
                <a:ea typeface="Verdana" panose="020B0604030504040204" pitchFamily="34" charset="0"/>
              </a:rPr>
              <a:t>Health, safety, and comfort multipliers will benefit from ESA program specific research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Those used are from dated studies, with small sample sizes, in jurisdictions different from CA</a:t>
            </a:r>
            <a:endParaRPr lang="en-US" sz="14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B154E65-C4BA-42EB-B9E6-385405A9A7B2}"/>
              </a:ext>
            </a:extLst>
          </p:cNvPr>
          <p:cNvSpPr/>
          <p:nvPr/>
        </p:nvSpPr>
        <p:spPr>
          <a:xfrm>
            <a:off x="104775" y="5970089"/>
            <a:ext cx="8620125" cy="831656"/>
          </a:xfrm>
          <a:custGeom>
            <a:avLst/>
            <a:gdLst>
              <a:gd name="connsiteX0" fmla="*/ 0 w 8620125"/>
              <a:gd name="connsiteY0" fmla="*/ 0 h 754382"/>
              <a:gd name="connsiteX1" fmla="*/ 8620125 w 8620125"/>
              <a:gd name="connsiteY1" fmla="*/ 0 h 754382"/>
              <a:gd name="connsiteX2" fmla="*/ 8620125 w 8620125"/>
              <a:gd name="connsiteY2" fmla="*/ 754382 h 754382"/>
              <a:gd name="connsiteX3" fmla="*/ 0 w 8620125"/>
              <a:gd name="connsiteY3" fmla="*/ 754382 h 754382"/>
              <a:gd name="connsiteX4" fmla="*/ 0 w 8620125"/>
              <a:gd name="connsiteY4" fmla="*/ 0 h 75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5" h="754382">
                <a:moveTo>
                  <a:pt x="0" y="0"/>
                </a:moveTo>
                <a:lnTo>
                  <a:pt x="8620125" y="0"/>
                </a:lnTo>
                <a:lnTo>
                  <a:pt x="8620125" y="754382"/>
                </a:lnTo>
                <a:lnTo>
                  <a:pt x="0" y="7543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latin typeface="Verdana" panose="020B0604030504040204" pitchFamily="34" charset="0"/>
                <a:ea typeface="Verdana" panose="020B0604030504040204" pitchFamily="34" charset="0"/>
              </a:rPr>
              <a:t>NEB values remain uncertain given limitations of data and calculation methods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Measure-level NEBs are more uncertain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latin typeface="Verdana" panose="020B0604030504040204" pitchFamily="34" charset="0"/>
                <a:ea typeface="Verdana" panose="020B0604030504040204" pitchFamily="34" charset="0"/>
              </a:rPr>
              <a:t>NEB estimation will never be precise; important to avoid false sense of precision in results</a:t>
            </a:r>
          </a:p>
        </p:txBody>
      </p:sp>
    </p:spTree>
    <p:extLst>
      <p:ext uri="{BB962C8B-B14F-4D97-AF65-F5344CB8AC3E}">
        <p14:creationId xmlns:p14="http://schemas.microsoft.com/office/powerpoint/2010/main" val="301723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44">
            <a:extLst>
              <a:ext uri="{FF2B5EF4-FFF2-40B4-BE49-F238E27FC236}">
                <a16:creationId xmlns:a16="http://schemas.microsoft.com/office/drawing/2014/main" id="{7EA589B3-D121-4F68-9A8E-C9AB0F3ADC53}"/>
              </a:ext>
            </a:extLst>
          </p:cNvPr>
          <p:cNvSpPr txBox="1">
            <a:spLocks noChangeArrowheads="1"/>
          </p:cNvSpPr>
          <p:nvPr/>
        </p:nvSpPr>
        <p:spPr>
          <a:xfrm>
            <a:off x="-28937" y="-6482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BE3B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Recommendations 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7431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912" y="-91819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Recommendations 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33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CB4A6-4C57-4F5C-BCB9-AA1DD5410738}"/>
              </a:ext>
            </a:extLst>
          </p:cNvPr>
          <p:cNvGrpSpPr/>
          <p:nvPr/>
        </p:nvGrpSpPr>
        <p:grpSpPr>
          <a:xfrm>
            <a:off x="88563" y="1447198"/>
            <a:ext cx="8493789" cy="4553260"/>
            <a:chOff x="95514" y="1650748"/>
            <a:chExt cx="8493789" cy="426834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38027FC-956A-413D-AEFB-516066ABE028}"/>
                </a:ext>
              </a:extLst>
            </p:cNvPr>
            <p:cNvSpPr/>
            <p:nvPr/>
          </p:nvSpPr>
          <p:spPr>
            <a:xfrm>
              <a:off x="3090710" y="1699379"/>
              <a:ext cx="5380874" cy="345392"/>
            </a:xfrm>
            <a:custGeom>
              <a:avLst/>
              <a:gdLst>
                <a:gd name="connsiteX0" fmla="*/ 96730 w 580371"/>
                <a:gd name="connsiteY0" fmla="*/ 0 h 5498592"/>
                <a:gd name="connsiteX1" fmla="*/ 483641 w 580371"/>
                <a:gd name="connsiteY1" fmla="*/ 0 h 5498592"/>
                <a:gd name="connsiteX2" fmla="*/ 580371 w 580371"/>
                <a:gd name="connsiteY2" fmla="*/ 96730 h 5498592"/>
                <a:gd name="connsiteX3" fmla="*/ 580371 w 580371"/>
                <a:gd name="connsiteY3" fmla="*/ 5498592 h 5498592"/>
                <a:gd name="connsiteX4" fmla="*/ 580371 w 580371"/>
                <a:gd name="connsiteY4" fmla="*/ 5498592 h 5498592"/>
                <a:gd name="connsiteX5" fmla="*/ 0 w 580371"/>
                <a:gd name="connsiteY5" fmla="*/ 5498592 h 5498592"/>
                <a:gd name="connsiteX6" fmla="*/ 0 w 580371"/>
                <a:gd name="connsiteY6" fmla="*/ 5498592 h 5498592"/>
                <a:gd name="connsiteX7" fmla="*/ 0 w 580371"/>
                <a:gd name="connsiteY7" fmla="*/ 96730 h 5498592"/>
                <a:gd name="connsiteX8" fmla="*/ 96730 w 580371"/>
                <a:gd name="connsiteY8" fmla="*/ 0 h 549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71" h="5498592">
                  <a:moveTo>
                    <a:pt x="580371" y="916449"/>
                  </a:moveTo>
                  <a:lnTo>
                    <a:pt x="580371" y="4582143"/>
                  </a:lnTo>
                  <a:cubicBezTo>
                    <a:pt x="580371" y="5088286"/>
                    <a:pt x="575800" y="5498587"/>
                    <a:pt x="570161" y="5498587"/>
                  </a:cubicBezTo>
                  <a:lnTo>
                    <a:pt x="0" y="5498587"/>
                  </a:lnTo>
                  <a:lnTo>
                    <a:pt x="0" y="5498587"/>
                  </a:lnTo>
                  <a:lnTo>
                    <a:pt x="0" y="5"/>
                  </a:lnTo>
                  <a:lnTo>
                    <a:pt x="0" y="5"/>
                  </a:lnTo>
                  <a:lnTo>
                    <a:pt x="570161" y="5"/>
                  </a:lnTo>
                  <a:cubicBezTo>
                    <a:pt x="575800" y="5"/>
                    <a:pt x="580371" y="410306"/>
                    <a:pt x="580371" y="916449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1" tIns="58811" rIns="89291" bIns="58812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Continue to update billing analysis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9C995A-7B34-4AA4-B8B7-8494763D741D}"/>
                </a:ext>
              </a:extLst>
            </p:cNvPr>
            <p:cNvSpPr/>
            <p:nvPr/>
          </p:nvSpPr>
          <p:spPr>
            <a:xfrm>
              <a:off x="97185" y="1650748"/>
              <a:ext cx="2994279" cy="725464"/>
            </a:xfrm>
            <a:custGeom>
              <a:avLst/>
              <a:gdLst>
                <a:gd name="connsiteX0" fmla="*/ 0 w 3092958"/>
                <a:gd name="connsiteY0" fmla="*/ 120913 h 725464"/>
                <a:gd name="connsiteX1" fmla="*/ 120913 w 3092958"/>
                <a:gd name="connsiteY1" fmla="*/ 0 h 725464"/>
                <a:gd name="connsiteX2" fmla="*/ 2972045 w 3092958"/>
                <a:gd name="connsiteY2" fmla="*/ 0 h 725464"/>
                <a:gd name="connsiteX3" fmla="*/ 3092958 w 3092958"/>
                <a:gd name="connsiteY3" fmla="*/ 120913 h 725464"/>
                <a:gd name="connsiteX4" fmla="*/ 3092958 w 3092958"/>
                <a:gd name="connsiteY4" fmla="*/ 604551 h 725464"/>
                <a:gd name="connsiteX5" fmla="*/ 2972045 w 3092958"/>
                <a:gd name="connsiteY5" fmla="*/ 725464 h 725464"/>
                <a:gd name="connsiteX6" fmla="*/ 120913 w 3092958"/>
                <a:gd name="connsiteY6" fmla="*/ 725464 h 725464"/>
                <a:gd name="connsiteX7" fmla="*/ 0 w 3092958"/>
                <a:gd name="connsiteY7" fmla="*/ 604551 h 725464"/>
                <a:gd name="connsiteX8" fmla="*/ 0 w 3092958"/>
                <a:gd name="connsiteY8" fmla="*/ 120913 h 7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2958" h="725464">
                  <a:moveTo>
                    <a:pt x="0" y="120913"/>
                  </a:moveTo>
                  <a:cubicBezTo>
                    <a:pt x="0" y="54135"/>
                    <a:pt x="54135" y="0"/>
                    <a:pt x="120913" y="0"/>
                  </a:cubicBezTo>
                  <a:lnTo>
                    <a:pt x="2972045" y="0"/>
                  </a:lnTo>
                  <a:cubicBezTo>
                    <a:pt x="3038823" y="0"/>
                    <a:pt x="3092958" y="54135"/>
                    <a:pt x="3092958" y="120913"/>
                  </a:cubicBezTo>
                  <a:lnTo>
                    <a:pt x="3092958" y="604551"/>
                  </a:lnTo>
                  <a:cubicBezTo>
                    <a:pt x="3092958" y="671329"/>
                    <a:pt x="3038823" y="725464"/>
                    <a:pt x="2972045" y="725464"/>
                  </a:cubicBezTo>
                  <a:lnTo>
                    <a:pt x="120913" y="725464"/>
                  </a:lnTo>
                  <a:cubicBezTo>
                    <a:pt x="54135" y="725464"/>
                    <a:pt x="0" y="671329"/>
                    <a:pt x="0" y="604551"/>
                  </a:cubicBezTo>
                  <a:lnTo>
                    <a:pt x="0" y="120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14" tIns="73514" rIns="111614" bIns="735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Usage Impact Evaluation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AF1FB6-1F07-4758-8C68-19E920EC820A}"/>
                </a:ext>
              </a:extLst>
            </p:cNvPr>
            <p:cNvSpPr/>
            <p:nvPr/>
          </p:nvSpPr>
          <p:spPr>
            <a:xfrm>
              <a:off x="3087368" y="3695906"/>
              <a:ext cx="5498593" cy="311735"/>
            </a:xfrm>
            <a:custGeom>
              <a:avLst/>
              <a:gdLst>
                <a:gd name="connsiteX0" fmla="*/ 96730 w 580371"/>
                <a:gd name="connsiteY0" fmla="*/ 0 h 5498592"/>
                <a:gd name="connsiteX1" fmla="*/ 483641 w 580371"/>
                <a:gd name="connsiteY1" fmla="*/ 0 h 5498592"/>
                <a:gd name="connsiteX2" fmla="*/ 580371 w 580371"/>
                <a:gd name="connsiteY2" fmla="*/ 96730 h 5498592"/>
                <a:gd name="connsiteX3" fmla="*/ 580371 w 580371"/>
                <a:gd name="connsiteY3" fmla="*/ 5498592 h 5498592"/>
                <a:gd name="connsiteX4" fmla="*/ 580371 w 580371"/>
                <a:gd name="connsiteY4" fmla="*/ 5498592 h 5498592"/>
                <a:gd name="connsiteX5" fmla="*/ 0 w 580371"/>
                <a:gd name="connsiteY5" fmla="*/ 5498592 h 5498592"/>
                <a:gd name="connsiteX6" fmla="*/ 0 w 580371"/>
                <a:gd name="connsiteY6" fmla="*/ 5498592 h 5498592"/>
                <a:gd name="connsiteX7" fmla="*/ 0 w 580371"/>
                <a:gd name="connsiteY7" fmla="*/ 96730 h 5498592"/>
                <a:gd name="connsiteX8" fmla="*/ 96730 w 580371"/>
                <a:gd name="connsiteY8" fmla="*/ 0 h 549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71" h="5498592">
                  <a:moveTo>
                    <a:pt x="580371" y="916449"/>
                  </a:moveTo>
                  <a:lnTo>
                    <a:pt x="580371" y="4582143"/>
                  </a:lnTo>
                  <a:cubicBezTo>
                    <a:pt x="580371" y="5088286"/>
                    <a:pt x="575800" y="5498587"/>
                    <a:pt x="570161" y="5498587"/>
                  </a:cubicBezTo>
                  <a:lnTo>
                    <a:pt x="0" y="5498587"/>
                  </a:lnTo>
                  <a:lnTo>
                    <a:pt x="0" y="5498587"/>
                  </a:lnTo>
                  <a:lnTo>
                    <a:pt x="0" y="5"/>
                  </a:lnTo>
                  <a:lnTo>
                    <a:pt x="0" y="5"/>
                  </a:lnTo>
                  <a:lnTo>
                    <a:pt x="570161" y="5"/>
                  </a:lnTo>
                  <a:cubicBezTo>
                    <a:pt x="575800" y="5"/>
                    <a:pt x="580371" y="410306"/>
                    <a:pt x="580371" y="916449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lnRef>
            <a:fillRef idx="1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1" tIns="58811" rIns="89291" bIns="58812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Analyze the impact of ESA on bills and arrearages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C171D89-3014-4C17-847E-ECF13CBF2882}"/>
                </a:ext>
              </a:extLst>
            </p:cNvPr>
            <p:cNvSpPr/>
            <p:nvPr/>
          </p:nvSpPr>
          <p:spPr>
            <a:xfrm>
              <a:off x="95514" y="3557786"/>
              <a:ext cx="2993525" cy="725464"/>
            </a:xfrm>
            <a:custGeom>
              <a:avLst/>
              <a:gdLst>
                <a:gd name="connsiteX0" fmla="*/ 0 w 3092958"/>
                <a:gd name="connsiteY0" fmla="*/ 120913 h 725464"/>
                <a:gd name="connsiteX1" fmla="*/ 120913 w 3092958"/>
                <a:gd name="connsiteY1" fmla="*/ 0 h 725464"/>
                <a:gd name="connsiteX2" fmla="*/ 2972045 w 3092958"/>
                <a:gd name="connsiteY2" fmla="*/ 0 h 725464"/>
                <a:gd name="connsiteX3" fmla="*/ 3092958 w 3092958"/>
                <a:gd name="connsiteY3" fmla="*/ 120913 h 725464"/>
                <a:gd name="connsiteX4" fmla="*/ 3092958 w 3092958"/>
                <a:gd name="connsiteY4" fmla="*/ 604551 h 725464"/>
                <a:gd name="connsiteX5" fmla="*/ 2972045 w 3092958"/>
                <a:gd name="connsiteY5" fmla="*/ 725464 h 725464"/>
                <a:gd name="connsiteX6" fmla="*/ 120913 w 3092958"/>
                <a:gd name="connsiteY6" fmla="*/ 725464 h 725464"/>
                <a:gd name="connsiteX7" fmla="*/ 0 w 3092958"/>
                <a:gd name="connsiteY7" fmla="*/ 604551 h 725464"/>
                <a:gd name="connsiteX8" fmla="*/ 0 w 3092958"/>
                <a:gd name="connsiteY8" fmla="*/ 120913 h 7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2958" h="725464">
                  <a:moveTo>
                    <a:pt x="0" y="120913"/>
                  </a:moveTo>
                  <a:cubicBezTo>
                    <a:pt x="0" y="54135"/>
                    <a:pt x="54135" y="0"/>
                    <a:pt x="120913" y="0"/>
                  </a:cubicBezTo>
                  <a:lnTo>
                    <a:pt x="2972045" y="0"/>
                  </a:lnTo>
                  <a:cubicBezTo>
                    <a:pt x="3038823" y="0"/>
                    <a:pt x="3092958" y="54135"/>
                    <a:pt x="3092958" y="120913"/>
                  </a:cubicBezTo>
                  <a:lnTo>
                    <a:pt x="3092958" y="604551"/>
                  </a:lnTo>
                  <a:cubicBezTo>
                    <a:pt x="3092958" y="671329"/>
                    <a:pt x="3038823" y="725464"/>
                    <a:pt x="2972045" y="725464"/>
                  </a:cubicBezTo>
                  <a:lnTo>
                    <a:pt x="120913" y="725464"/>
                  </a:lnTo>
                  <a:cubicBezTo>
                    <a:pt x="54135" y="725464"/>
                    <a:pt x="0" y="671329"/>
                    <a:pt x="0" y="604551"/>
                  </a:cubicBezTo>
                  <a:lnTo>
                    <a:pt x="0" y="120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351709"/>
                <a:satOff val="-3484"/>
                <a:lumOff val="-2353"/>
                <a:alphaOff val="0"/>
              </a:schemeClr>
            </a:fillRef>
            <a:effectRef idx="0">
              <a:schemeClr val="accent5">
                <a:hueOff val="-1351709"/>
                <a:satOff val="-3484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14" tIns="73514" rIns="111614" bIns="735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Payment Impact Evaluation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B27360-B722-433F-9A9C-593D44BFB59E}"/>
                </a:ext>
              </a:extLst>
            </p:cNvPr>
            <p:cNvSpPr/>
            <p:nvPr/>
          </p:nvSpPr>
          <p:spPr>
            <a:xfrm>
              <a:off x="3090710" y="5285846"/>
              <a:ext cx="5498593" cy="332488"/>
            </a:xfrm>
            <a:custGeom>
              <a:avLst/>
              <a:gdLst>
                <a:gd name="connsiteX0" fmla="*/ 96730 w 580371"/>
                <a:gd name="connsiteY0" fmla="*/ 0 h 5498592"/>
                <a:gd name="connsiteX1" fmla="*/ 483641 w 580371"/>
                <a:gd name="connsiteY1" fmla="*/ 0 h 5498592"/>
                <a:gd name="connsiteX2" fmla="*/ 580371 w 580371"/>
                <a:gd name="connsiteY2" fmla="*/ 96730 h 5498592"/>
                <a:gd name="connsiteX3" fmla="*/ 580371 w 580371"/>
                <a:gd name="connsiteY3" fmla="*/ 5498592 h 5498592"/>
                <a:gd name="connsiteX4" fmla="*/ 580371 w 580371"/>
                <a:gd name="connsiteY4" fmla="*/ 5498592 h 5498592"/>
                <a:gd name="connsiteX5" fmla="*/ 0 w 580371"/>
                <a:gd name="connsiteY5" fmla="*/ 5498592 h 5498592"/>
                <a:gd name="connsiteX6" fmla="*/ 0 w 580371"/>
                <a:gd name="connsiteY6" fmla="*/ 5498592 h 5498592"/>
                <a:gd name="connsiteX7" fmla="*/ 0 w 580371"/>
                <a:gd name="connsiteY7" fmla="*/ 96730 h 5498592"/>
                <a:gd name="connsiteX8" fmla="*/ 96730 w 580371"/>
                <a:gd name="connsiteY8" fmla="*/ 0 h 549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71" h="5498592">
                  <a:moveTo>
                    <a:pt x="580371" y="916449"/>
                  </a:moveTo>
                  <a:lnTo>
                    <a:pt x="580371" y="4582143"/>
                  </a:lnTo>
                  <a:cubicBezTo>
                    <a:pt x="580371" y="5088286"/>
                    <a:pt x="575800" y="5498587"/>
                    <a:pt x="570161" y="5498587"/>
                  </a:cubicBezTo>
                  <a:lnTo>
                    <a:pt x="0" y="5498587"/>
                  </a:lnTo>
                  <a:lnTo>
                    <a:pt x="0" y="5498587"/>
                  </a:lnTo>
                  <a:lnTo>
                    <a:pt x="0" y="5"/>
                  </a:lnTo>
                  <a:lnTo>
                    <a:pt x="0" y="5"/>
                  </a:lnTo>
                  <a:lnTo>
                    <a:pt x="570161" y="5"/>
                  </a:lnTo>
                  <a:cubicBezTo>
                    <a:pt x="575800" y="5"/>
                    <a:pt x="580371" y="410306"/>
                    <a:pt x="580371" y="916449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lnRef>
            <a:fillRef idx="1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1" tIns="58811" rIns="89291" bIns="58812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Analyze the impact of ESA on collections costs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E3D481-54FB-4DD7-9D8D-CDFF9CE4A421}"/>
                </a:ext>
              </a:extLst>
            </p:cNvPr>
            <p:cNvSpPr/>
            <p:nvPr/>
          </p:nvSpPr>
          <p:spPr>
            <a:xfrm>
              <a:off x="97185" y="5193627"/>
              <a:ext cx="2993525" cy="725464"/>
            </a:xfrm>
            <a:custGeom>
              <a:avLst/>
              <a:gdLst>
                <a:gd name="connsiteX0" fmla="*/ 0 w 3092958"/>
                <a:gd name="connsiteY0" fmla="*/ 120913 h 725464"/>
                <a:gd name="connsiteX1" fmla="*/ 120913 w 3092958"/>
                <a:gd name="connsiteY1" fmla="*/ 0 h 725464"/>
                <a:gd name="connsiteX2" fmla="*/ 2972045 w 3092958"/>
                <a:gd name="connsiteY2" fmla="*/ 0 h 725464"/>
                <a:gd name="connsiteX3" fmla="*/ 3092958 w 3092958"/>
                <a:gd name="connsiteY3" fmla="*/ 120913 h 725464"/>
                <a:gd name="connsiteX4" fmla="*/ 3092958 w 3092958"/>
                <a:gd name="connsiteY4" fmla="*/ 604551 h 725464"/>
                <a:gd name="connsiteX5" fmla="*/ 2972045 w 3092958"/>
                <a:gd name="connsiteY5" fmla="*/ 725464 h 725464"/>
                <a:gd name="connsiteX6" fmla="*/ 120913 w 3092958"/>
                <a:gd name="connsiteY6" fmla="*/ 725464 h 725464"/>
                <a:gd name="connsiteX7" fmla="*/ 0 w 3092958"/>
                <a:gd name="connsiteY7" fmla="*/ 604551 h 725464"/>
                <a:gd name="connsiteX8" fmla="*/ 0 w 3092958"/>
                <a:gd name="connsiteY8" fmla="*/ 120913 h 7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2958" h="725464">
                  <a:moveTo>
                    <a:pt x="0" y="120913"/>
                  </a:moveTo>
                  <a:cubicBezTo>
                    <a:pt x="0" y="54135"/>
                    <a:pt x="54135" y="0"/>
                    <a:pt x="120913" y="0"/>
                  </a:cubicBezTo>
                  <a:lnTo>
                    <a:pt x="2972045" y="0"/>
                  </a:lnTo>
                  <a:cubicBezTo>
                    <a:pt x="3038823" y="0"/>
                    <a:pt x="3092958" y="54135"/>
                    <a:pt x="3092958" y="120913"/>
                  </a:cubicBezTo>
                  <a:lnTo>
                    <a:pt x="3092958" y="604551"/>
                  </a:lnTo>
                  <a:cubicBezTo>
                    <a:pt x="3092958" y="671329"/>
                    <a:pt x="3038823" y="725464"/>
                    <a:pt x="2972045" y="725464"/>
                  </a:cubicBezTo>
                  <a:lnTo>
                    <a:pt x="120913" y="725464"/>
                  </a:lnTo>
                  <a:cubicBezTo>
                    <a:pt x="54135" y="725464"/>
                    <a:pt x="0" y="671329"/>
                    <a:pt x="0" y="604551"/>
                  </a:cubicBezTo>
                  <a:lnTo>
                    <a:pt x="0" y="120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0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14" tIns="73514" rIns="111614" bIns="735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Collections Impact Evaluation</a:t>
              </a:r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313B4F2-A009-4ED6-B716-63F811BAFC2C}"/>
              </a:ext>
            </a:extLst>
          </p:cNvPr>
          <p:cNvSpPr/>
          <p:nvPr/>
        </p:nvSpPr>
        <p:spPr>
          <a:xfrm>
            <a:off x="5948632" y="2010235"/>
            <a:ext cx="3103463" cy="1202005"/>
          </a:xfrm>
          <a:custGeom>
            <a:avLst/>
            <a:gdLst>
              <a:gd name="connsiteX0" fmla="*/ 0 w 2602889"/>
              <a:gd name="connsiteY0" fmla="*/ 115348 h 1153478"/>
              <a:gd name="connsiteX1" fmla="*/ 115348 w 2602889"/>
              <a:gd name="connsiteY1" fmla="*/ 0 h 1153478"/>
              <a:gd name="connsiteX2" fmla="*/ 2487541 w 2602889"/>
              <a:gd name="connsiteY2" fmla="*/ 0 h 1153478"/>
              <a:gd name="connsiteX3" fmla="*/ 2602889 w 2602889"/>
              <a:gd name="connsiteY3" fmla="*/ 115348 h 1153478"/>
              <a:gd name="connsiteX4" fmla="*/ 2602889 w 2602889"/>
              <a:gd name="connsiteY4" fmla="*/ 1038130 h 1153478"/>
              <a:gd name="connsiteX5" fmla="*/ 2487541 w 2602889"/>
              <a:gd name="connsiteY5" fmla="*/ 1153478 h 1153478"/>
              <a:gd name="connsiteX6" fmla="*/ 115348 w 2602889"/>
              <a:gd name="connsiteY6" fmla="*/ 1153478 h 1153478"/>
              <a:gd name="connsiteX7" fmla="*/ 0 w 2602889"/>
              <a:gd name="connsiteY7" fmla="*/ 1038130 h 1153478"/>
              <a:gd name="connsiteX8" fmla="*/ 0 w 2602889"/>
              <a:gd name="connsiteY8" fmla="*/ 115348 h 115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2889" h="1153478">
                <a:moveTo>
                  <a:pt x="0" y="115348"/>
                </a:moveTo>
                <a:cubicBezTo>
                  <a:pt x="0" y="51643"/>
                  <a:pt x="51643" y="0"/>
                  <a:pt x="115348" y="0"/>
                </a:cubicBezTo>
                <a:lnTo>
                  <a:pt x="2487541" y="0"/>
                </a:lnTo>
                <a:cubicBezTo>
                  <a:pt x="2551246" y="0"/>
                  <a:pt x="2602889" y="51643"/>
                  <a:pt x="2602889" y="115348"/>
                </a:cubicBezTo>
                <a:lnTo>
                  <a:pt x="2602889" y="1038130"/>
                </a:lnTo>
                <a:cubicBezTo>
                  <a:pt x="2602889" y="1101835"/>
                  <a:pt x="2551246" y="1153478"/>
                  <a:pt x="2487541" y="1153478"/>
                </a:cubicBezTo>
                <a:lnTo>
                  <a:pt x="115348" y="1153478"/>
                </a:lnTo>
                <a:cubicBezTo>
                  <a:pt x="51643" y="1153478"/>
                  <a:pt x="0" y="1101835"/>
                  <a:pt x="0" y="1038130"/>
                </a:cubicBezTo>
                <a:lnTo>
                  <a:pt x="0" y="11534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344" tIns="60454" rIns="69344" bIns="60454" numCol="1" spcCol="1270" anchor="t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buNone/>
            </a:pPr>
            <a:r>
              <a:rPr lang="en-US" sz="14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Health, Safety, Comfort NEBs 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Safety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Comfort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Noise (Participant)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27F96E2-B5BF-4136-AF32-F227FA0FA529}"/>
              </a:ext>
            </a:extLst>
          </p:cNvPr>
          <p:cNvSpPr/>
          <p:nvPr/>
        </p:nvSpPr>
        <p:spPr>
          <a:xfrm>
            <a:off x="3082088" y="2001887"/>
            <a:ext cx="2839287" cy="1210353"/>
          </a:xfrm>
          <a:custGeom>
            <a:avLst/>
            <a:gdLst>
              <a:gd name="connsiteX0" fmla="*/ 0 w 2664434"/>
              <a:gd name="connsiteY0" fmla="*/ 178313 h 1783125"/>
              <a:gd name="connsiteX1" fmla="*/ 178313 w 2664434"/>
              <a:gd name="connsiteY1" fmla="*/ 0 h 1783125"/>
              <a:gd name="connsiteX2" fmla="*/ 2486122 w 2664434"/>
              <a:gd name="connsiteY2" fmla="*/ 0 h 1783125"/>
              <a:gd name="connsiteX3" fmla="*/ 2664435 w 2664434"/>
              <a:gd name="connsiteY3" fmla="*/ 178313 h 1783125"/>
              <a:gd name="connsiteX4" fmla="*/ 2664434 w 2664434"/>
              <a:gd name="connsiteY4" fmla="*/ 1604813 h 1783125"/>
              <a:gd name="connsiteX5" fmla="*/ 2486121 w 2664434"/>
              <a:gd name="connsiteY5" fmla="*/ 1783126 h 1783125"/>
              <a:gd name="connsiteX6" fmla="*/ 178313 w 2664434"/>
              <a:gd name="connsiteY6" fmla="*/ 1783125 h 1783125"/>
              <a:gd name="connsiteX7" fmla="*/ 0 w 2664434"/>
              <a:gd name="connsiteY7" fmla="*/ 1604812 h 1783125"/>
              <a:gd name="connsiteX8" fmla="*/ 0 w 2664434"/>
              <a:gd name="connsiteY8" fmla="*/ 178313 h 178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434" h="1783125">
                <a:moveTo>
                  <a:pt x="0" y="178313"/>
                </a:moveTo>
                <a:cubicBezTo>
                  <a:pt x="0" y="79833"/>
                  <a:pt x="79833" y="0"/>
                  <a:pt x="178313" y="0"/>
                </a:cubicBezTo>
                <a:lnTo>
                  <a:pt x="2486122" y="0"/>
                </a:lnTo>
                <a:cubicBezTo>
                  <a:pt x="2584602" y="0"/>
                  <a:pt x="2664435" y="79833"/>
                  <a:pt x="2664435" y="178313"/>
                </a:cubicBezTo>
                <a:cubicBezTo>
                  <a:pt x="2664435" y="653813"/>
                  <a:pt x="2664434" y="1129313"/>
                  <a:pt x="2664434" y="1604813"/>
                </a:cubicBezTo>
                <a:cubicBezTo>
                  <a:pt x="2664434" y="1703293"/>
                  <a:pt x="2584601" y="1783126"/>
                  <a:pt x="2486121" y="1783126"/>
                </a:cubicBezTo>
                <a:lnTo>
                  <a:pt x="178313" y="1783125"/>
                </a:lnTo>
                <a:cubicBezTo>
                  <a:pt x="79833" y="1783125"/>
                  <a:pt x="0" y="1703292"/>
                  <a:pt x="0" y="1604812"/>
                </a:cubicBezTo>
                <a:lnTo>
                  <a:pt x="0" y="17831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786" tIns="78896" rIns="87786" bIns="78896" numCol="1" spcCol="1270" anchor="t" anchorCtr="0">
            <a:noAutofit/>
          </a:bodyPr>
          <a:lstStyle/>
          <a:p>
            <a:pPr defTabSz="622300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Payment-Related NEBs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Arrearage Carrying Cost (Utility)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Bad Debt Write-Off (Utility)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Shutoffs (Utility, 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Collections Notices (Utility)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Collections Calls (Utility, Participant)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EF96B90-5377-44AF-8A6C-D3D6C17BB27C}"/>
              </a:ext>
            </a:extLst>
          </p:cNvPr>
          <p:cNvSpPr/>
          <p:nvPr/>
        </p:nvSpPr>
        <p:spPr>
          <a:xfrm>
            <a:off x="3067048" y="4155001"/>
            <a:ext cx="2625277" cy="671753"/>
          </a:xfrm>
          <a:custGeom>
            <a:avLst/>
            <a:gdLst>
              <a:gd name="connsiteX0" fmla="*/ 0 w 2209865"/>
              <a:gd name="connsiteY0" fmla="*/ 109633 h 1096328"/>
              <a:gd name="connsiteX1" fmla="*/ 109633 w 2209865"/>
              <a:gd name="connsiteY1" fmla="*/ 0 h 1096328"/>
              <a:gd name="connsiteX2" fmla="*/ 2100232 w 2209865"/>
              <a:gd name="connsiteY2" fmla="*/ 0 h 1096328"/>
              <a:gd name="connsiteX3" fmla="*/ 2209865 w 2209865"/>
              <a:gd name="connsiteY3" fmla="*/ 109633 h 1096328"/>
              <a:gd name="connsiteX4" fmla="*/ 2209865 w 2209865"/>
              <a:gd name="connsiteY4" fmla="*/ 986695 h 1096328"/>
              <a:gd name="connsiteX5" fmla="*/ 2100232 w 2209865"/>
              <a:gd name="connsiteY5" fmla="*/ 1096328 h 1096328"/>
              <a:gd name="connsiteX6" fmla="*/ 109633 w 2209865"/>
              <a:gd name="connsiteY6" fmla="*/ 1096328 h 1096328"/>
              <a:gd name="connsiteX7" fmla="*/ 0 w 2209865"/>
              <a:gd name="connsiteY7" fmla="*/ 986695 h 1096328"/>
              <a:gd name="connsiteX8" fmla="*/ 0 w 2209865"/>
              <a:gd name="connsiteY8" fmla="*/ 109633 h 109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9865" h="1096328">
                <a:moveTo>
                  <a:pt x="0" y="109633"/>
                </a:moveTo>
                <a:cubicBezTo>
                  <a:pt x="0" y="49084"/>
                  <a:pt x="49084" y="0"/>
                  <a:pt x="109633" y="0"/>
                </a:cubicBezTo>
                <a:lnTo>
                  <a:pt x="2100232" y="0"/>
                </a:lnTo>
                <a:cubicBezTo>
                  <a:pt x="2160781" y="0"/>
                  <a:pt x="2209865" y="49084"/>
                  <a:pt x="2209865" y="109633"/>
                </a:cubicBezTo>
                <a:lnTo>
                  <a:pt x="2209865" y="986695"/>
                </a:lnTo>
                <a:cubicBezTo>
                  <a:pt x="2209865" y="1047244"/>
                  <a:pt x="2160781" y="1096328"/>
                  <a:pt x="2100232" y="1096328"/>
                </a:cubicBezTo>
                <a:lnTo>
                  <a:pt x="109633" y="1096328"/>
                </a:lnTo>
                <a:cubicBezTo>
                  <a:pt x="49084" y="1096328"/>
                  <a:pt x="0" y="1047244"/>
                  <a:pt x="0" y="986695"/>
                </a:cubicBezTo>
                <a:lnTo>
                  <a:pt x="0" y="10963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70" tIns="58780" rIns="67670" bIns="58780" numCol="1" spcCol="1270" anchor="t" anchorCtr="0">
            <a:noAutofit/>
          </a:bodyPr>
          <a:lstStyle/>
          <a:p>
            <a:pPr lvl="0" indent="0" defTabSz="622300">
              <a:spcBef>
                <a:spcPct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Payment-Related NEBs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Arrearage Carrying Cost (Utility)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Bad Debt Write-Off (Utility)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107FC84-AD9A-456A-AA10-DAD4C530D372}"/>
              </a:ext>
            </a:extLst>
          </p:cNvPr>
          <p:cNvSpPr/>
          <p:nvPr/>
        </p:nvSpPr>
        <p:spPr>
          <a:xfrm>
            <a:off x="3067048" y="5838182"/>
            <a:ext cx="2722565" cy="788955"/>
          </a:xfrm>
          <a:custGeom>
            <a:avLst/>
            <a:gdLst>
              <a:gd name="connsiteX0" fmla="*/ 0 w 2209865"/>
              <a:gd name="connsiteY0" fmla="*/ 107884 h 1078839"/>
              <a:gd name="connsiteX1" fmla="*/ 107884 w 2209865"/>
              <a:gd name="connsiteY1" fmla="*/ 0 h 1078839"/>
              <a:gd name="connsiteX2" fmla="*/ 2101981 w 2209865"/>
              <a:gd name="connsiteY2" fmla="*/ 0 h 1078839"/>
              <a:gd name="connsiteX3" fmla="*/ 2209865 w 2209865"/>
              <a:gd name="connsiteY3" fmla="*/ 107884 h 1078839"/>
              <a:gd name="connsiteX4" fmla="*/ 2209865 w 2209865"/>
              <a:gd name="connsiteY4" fmla="*/ 970955 h 1078839"/>
              <a:gd name="connsiteX5" fmla="*/ 2101981 w 2209865"/>
              <a:gd name="connsiteY5" fmla="*/ 1078839 h 1078839"/>
              <a:gd name="connsiteX6" fmla="*/ 107884 w 2209865"/>
              <a:gd name="connsiteY6" fmla="*/ 1078839 h 1078839"/>
              <a:gd name="connsiteX7" fmla="*/ 0 w 2209865"/>
              <a:gd name="connsiteY7" fmla="*/ 970955 h 1078839"/>
              <a:gd name="connsiteX8" fmla="*/ 0 w 2209865"/>
              <a:gd name="connsiteY8" fmla="*/ 107884 h 107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9865" h="1078839">
                <a:moveTo>
                  <a:pt x="0" y="107884"/>
                </a:moveTo>
                <a:cubicBezTo>
                  <a:pt x="0" y="48301"/>
                  <a:pt x="48301" y="0"/>
                  <a:pt x="107884" y="0"/>
                </a:cubicBezTo>
                <a:lnTo>
                  <a:pt x="2101981" y="0"/>
                </a:lnTo>
                <a:cubicBezTo>
                  <a:pt x="2161564" y="0"/>
                  <a:pt x="2209865" y="48301"/>
                  <a:pt x="2209865" y="107884"/>
                </a:cubicBezTo>
                <a:lnTo>
                  <a:pt x="2209865" y="970955"/>
                </a:lnTo>
                <a:cubicBezTo>
                  <a:pt x="2209865" y="1030538"/>
                  <a:pt x="2161564" y="1078839"/>
                  <a:pt x="2101981" y="1078839"/>
                </a:cubicBezTo>
                <a:lnTo>
                  <a:pt x="107884" y="1078839"/>
                </a:lnTo>
                <a:cubicBezTo>
                  <a:pt x="48301" y="1078839"/>
                  <a:pt x="0" y="1030538"/>
                  <a:pt x="0" y="970955"/>
                </a:cubicBezTo>
                <a:lnTo>
                  <a:pt x="0" y="10788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58" tIns="58268" rIns="67158" bIns="58268" numCol="1" spcCol="1270" anchor="t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buNone/>
            </a:pPr>
            <a:r>
              <a:rPr lang="en-US" sz="14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Payment-Related NEBs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Shutoffs(Utility, 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Collections Notices (Utility)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Collection Calls (Utility, Participant)</a:t>
            </a:r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C5D851B5-8675-430D-ABBC-E69CFC11ECD3}"/>
              </a:ext>
            </a:extLst>
          </p:cNvPr>
          <p:cNvSpPr/>
          <p:nvPr/>
        </p:nvSpPr>
        <p:spPr>
          <a:xfrm rot="5400000">
            <a:off x="2004431" y="1710189"/>
            <a:ext cx="518687" cy="1519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Bent-Up 71">
            <a:extLst>
              <a:ext uri="{FF2B5EF4-FFF2-40B4-BE49-F238E27FC236}">
                <a16:creationId xmlns:a16="http://schemas.microsoft.com/office/drawing/2014/main" id="{DA2DC399-5698-48BD-8B75-0DD7E72E399A}"/>
              </a:ext>
            </a:extLst>
          </p:cNvPr>
          <p:cNvSpPr/>
          <p:nvPr/>
        </p:nvSpPr>
        <p:spPr>
          <a:xfrm rot="5400000">
            <a:off x="2008243" y="3729348"/>
            <a:ext cx="518687" cy="1519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Bent-Up 72">
            <a:extLst>
              <a:ext uri="{FF2B5EF4-FFF2-40B4-BE49-F238E27FC236}">
                <a16:creationId xmlns:a16="http://schemas.microsoft.com/office/drawing/2014/main" id="{87C7A618-AC90-4747-B73F-2B0216AD9515}"/>
              </a:ext>
            </a:extLst>
          </p:cNvPr>
          <p:cNvSpPr/>
          <p:nvPr/>
        </p:nvSpPr>
        <p:spPr>
          <a:xfrm rot="5400000">
            <a:off x="1972514" y="5494980"/>
            <a:ext cx="518687" cy="1519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41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44">
            <a:extLst>
              <a:ext uri="{FF2B5EF4-FFF2-40B4-BE49-F238E27FC236}">
                <a16:creationId xmlns:a16="http://schemas.microsoft.com/office/drawing/2014/main" id="{7EA589B3-D121-4F68-9A8E-C9AB0F3ADC53}"/>
              </a:ext>
            </a:extLst>
          </p:cNvPr>
          <p:cNvSpPr txBox="1">
            <a:spLocks noChangeArrowheads="1"/>
          </p:cNvSpPr>
          <p:nvPr/>
        </p:nvSpPr>
        <p:spPr>
          <a:xfrm>
            <a:off x="-28937" y="-6482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BE3B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Recommendations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2EA0407-C647-4B70-842C-578831325BF6}"/>
              </a:ext>
            </a:extLst>
          </p:cNvPr>
          <p:cNvSpPr/>
          <p:nvPr/>
        </p:nvSpPr>
        <p:spPr>
          <a:xfrm>
            <a:off x="3245103" y="2802799"/>
            <a:ext cx="5498593" cy="580372"/>
          </a:xfrm>
          <a:custGeom>
            <a:avLst/>
            <a:gdLst>
              <a:gd name="connsiteX0" fmla="*/ 96730 w 580371"/>
              <a:gd name="connsiteY0" fmla="*/ 0 h 5498592"/>
              <a:gd name="connsiteX1" fmla="*/ 483641 w 580371"/>
              <a:gd name="connsiteY1" fmla="*/ 0 h 5498592"/>
              <a:gd name="connsiteX2" fmla="*/ 580371 w 580371"/>
              <a:gd name="connsiteY2" fmla="*/ 96730 h 5498592"/>
              <a:gd name="connsiteX3" fmla="*/ 580371 w 580371"/>
              <a:gd name="connsiteY3" fmla="*/ 5498592 h 5498592"/>
              <a:gd name="connsiteX4" fmla="*/ 580371 w 580371"/>
              <a:gd name="connsiteY4" fmla="*/ 5498592 h 5498592"/>
              <a:gd name="connsiteX5" fmla="*/ 0 w 580371"/>
              <a:gd name="connsiteY5" fmla="*/ 5498592 h 5498592"/>
              <a:gd name="connsiteX6" fmla="*/ 0 w 580371"/>
              <a:gd name="connsiteY6" fmla="*/ 5498592 h 5498592"/>
              <a:gd name="connsiteX7" fmla="*/ 0 w 580371"/>
              <a:gd name="connsiteY7" fmla="*/ 96730 h 5498592"/>
              <a:gd name="connsiteX8" fmla="*/ 96730 w 580371"/>
              <a:gd name="connsiteY8" fmla="*/ 0 h 549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371" h="5498592">
                <a:moveTo>
                  <a:pt x="580371" y="916449"/>
                </a:moveTo>
                <a:lnTo>
                  <a:pt x="580371" y="4582143"/>
                </a:lnTo>
                <a:cubicBezTo>
                  <a:pt x="580371" y="5088286"/>
                  <a:pt x="575800" y="5498587"/>
                  <a:pt x="570161" y="5498587"/>
                </a:cubicBezTo>
                <a:lnTo>
                  <a:pt x="0" y="5498587"/>
                </a:lnTo>
                <a:lnTo>
                  <a:pt x="0" y="5498587"/>
                </a:lnTo>
                <a:lnTo>
                  <a:pt x="0" y="5"/>
                </a:lnTo>
                <a:lnTo>
                  <a:pt x="0" y="5"/>
                </a:lnTo>
                <a:lnTo>
                  <a:pt x="570161" y="5"/>
                </a:lnTo>
                <a:cubicBezTo>
                  <a:pt x="575800" y="5"/>
                  <a:pt x="580371" y="410306"/>
                  <a:pt x="580371" y="916449"/>
                </a:cubicBezTo>
                <a:close/>
              </a:path>
            </a:pathLst>
          </a:custGeom>
          <a:solidFill>
            <a:srgbClr val="D6EFD5"/>
          </a:solidFill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1" tIns="58811" rIns="89291" bIns="58812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Survey ESA participants to value NEBs relative to energy savings 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1BF1B9E-F853-4D82-9684-390E760D796D}"/>
              </a:ext>
            </a:extLst>
          </p:cNvPr>
          <p:cNvSpPr/>
          <p:nvPr/>
        </p:nvSpPr>
        <p:spPr>
          <a:xfrm>
            <a:off x="3144838" y="4479429"/>
            <a:ext cx="5498593" cy="474972"/>
          </a:xfrm>
          <a:custGeom>
            <a:avLst/>
            <a:gdLst>
              <a:gd name="connsiteX0" fmla="*/ 96730 w 580371"/>
              <a:gd name="connsiteY0" fmla="*/ 0 h 5498592"/>
              <a:gd name="connsiteX1" fmla="*/ 483641 w 580371"/>
              <a:gd name="connsiteY1" fmla="*/ 0 h 5498592"/>
              <a:gd name="connsiteX2" fmla="*/ 580371 w 580371"/>
              <a:gd name="connsiteY2" fmla="*/ 96730 h 5498592"/>
              <a:gd name="connsiteX3" fmla="*/ 580371 w 580371"/>
              <a:gd name="connsiteY3" fmla="*/ 5498592 h 5498592"/>
              <a:gd name="connsiteX4" fmla="*/ 580371 w 580371"/>
              <a:gd name="connsiteY4" fmla="*/ 5498592 h 5498592"/>
              <a:gd name="connsiteX5" fmla="*/ 0 w 580371"/>
              <a:gd name="connsiteY5" fmla="*/ 5498592 h 5498592"/>
              <a:gd name="connsiteX6" fmla="*/ 0 w 580371"/>
              <a:gd name="connsiteY6" fmla="*/ 5498592 h 5498592"/>
              <a:gd name="connsiteX7" fmla="*/ 0 w 580371"/>
              <a:gd name="connsiteY7" fmla="*/ 96730 h 5498592"/>
              <a:gd name="connsiteX8" fmla="*/ 96730 w 580371"/>
              <a:gd name="connsiteY8" fmla="*/ 0 h 549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371" h="5498592">
                <a:moveTo>
                  <a:pt x="580371" y="916449"/>
                </a:moveTo>
                <a:lnTo>
                  <a:pt x="580371" y="4582143"/>
                </a:lnTo>
                <a:cubicBezTo>
                  <a:pt x="580371" y="5088286"/>
                  <a:pt x="575800" y="5498587"/>
                  <a:pt x="570161" y="5498587"/>
                </a:cubicBezTo>
                <a:lnTo>
                  <a:pt x="0" y="5498587"/>
                </a:lnTo>
                <a:lnTo>
                  <a:pt x="0" y="5498587"/>
                </a:lnTo>
                <a:lnTo>
                  <a:pt x="0" y="5"/>
                </a:lnTo>
                <a:lnTo>
                  <a:pt x="0" y="5"/>
                </a:lnTo>
                <a:lnTo>
                  <a:pt x="570161" y="5"/>
                </a:lnTo>
                <a:cubicBezTo>
                  <a:pt x="575800" y="5"/>
                  <a:pt x="580371" y="410306"/>
                  <a:pt x="580371" y="916449"/>
                </a:cubicBezTo>
                <a:close/>
              </a:path>
            </a:pathLst>
          </a:custGeom>
          <a:solidFill>
            <a:srgbClr val="CBE3BB"/>
          </a:solidFill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1" tIns="58811" rIns="89291" bIns="58812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Conduct pre- and post-treatment ESA survey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7431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C9AD0B70-6820-4C25-A0FF-AEB5E248D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912" y="-91819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Recommendations 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34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CB4A6-4C57-4F5C-BCB9-AA1DD5410738}"/>
              </a:ext>
            </a:extLst>
          </p:cNvPr>
          <p:cNvGrpSpPr/>
          <p:nvPr/>
        </p:nvGrpSpPr>
        <p:grpSpPr>
          <a:xfrm>
            <a:off x="98326" y="1332097"/>
            <a:ext cx="3157027" cy="3850595"/>
            <a:chOff x="290643" y="3902088"/>
            <a:chExt cx="3157027" cy="360964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564A5D-D6B7-4582-893C-5C15460CE895}"/>
                </a:ext>
              </a:extLst>
            </p:cNvPr>
            <p:cNvSpPr/>
            <p:nvPr/>
          </p:nvSpPr>
          <p:spPr>
            <a:xfrm>
              <a:off x="347455" y="3902088"/>
              <a:ext cx="3092958" cy="725464"/>
            </a:xfrm>
            <a:custGeom>
              <a:avLst/>
              <a:gdLst>
                <a:gd name="connsiteX0" fmla="*/ 0 w 3092958"/>
                <a:gd name="connsiteY0" fmla="*/ 120913 h 725464"/>
                <a:gd name="connsiteX1" fmla="*/ 120913 w 3092958"/>
                <a:gd name="connsiteY1" fmla="*/ 0 h 725464"/>
                <a:gd name="connsiteX2" fmla="*/ 2972045 w 3092958"/>
                <a:gd name="connsiteY2" fmla="*/ 0 h 725464"/>
                <a:gd name="connsiteX3" fmla="*/ 3092958 w 3092958"/>
                <a:gd name="connsiteY3" fmla="*/ 120913 h 725464"/>
                <a:gd name="connsiteX4" fmla="*/ 3092958 w 3092958"/>
                <a:gd name="connsiteY4" fmla="*/ 604551 h 725464"/>
                <a:gd name="connsiteX5" fmla="*/ 2972045 w 3092958"/>
                <a:gd name="connsiteY5" fmla="*/ 725464 h 725464"/>
                <a:gd name="connsiteX6" fmla="*/ 120913 w 3092958"/>
                <a:gd name="connsiteY6" fmla="*/ 725464 h 725464"/>
                <a:gd name="connsiteX7" fmla="*/ 0 w 3092958"/>
                <a:gd name="connsiteY7" fmla="*/ 604551 h 725464"/>
                <a:gd name="connsiteX8" fmla="*/ 0 w 3092958"/>
                <a:gd name="connsiteY8" fmla="*/ 120913 h 7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2958" h="725464">
                  <a:moveTo>
                    <a:pt x="0" y="120913"/>
                  </a:moveTo>
                  <a:cubicBezTo>
                    <a:pt x="0" y="54135"/>
                    <a:pt x="54135" y="0"/>
                    <a:pt x="120913" y="0"/>
                  </a:cubicBezTo>
                  <a:lnTo>
                    <a:pt x="2972045" y="0"/>
                  </a:lnTo>
                  <a:cubicBezTo>
                    <a:pt x="3038823" y="0"/>
                    <a:pt x="3092958" y="54135"/>
                    <a:pt x="3092958" y="120913"/>
                  </a:cubicBezTo>
                  <a:lnTo>
                    <a:pt x="3092958" y="604551"/>
                  </a:lnTo>
                  <a:cubicBezTo>
                    <a:pt x="3092958" y="671329"/>
                    <a:pt x="3038823" y="725464"/>
                    <a:pt x="2972045" y="725464"/>
                  </a:cubicBezTo>
                  <a:lnTo>
                    <a:pt x="120913" y="725464"/>
                  </a:lnTo>
                  <a:cubicBezTo>
                    <a:pt x="54135" y="725464"/>
                    <a:pt x="0" y="671329"/>
                    <a:pt x="0" y="604551"/>
                  </a:cubicBezTo>
                  <a:lnTo>
                    <a:pt x="0" y="120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055126"/>
                <a:satOff val="-10451"/>
                <a:lumOff val="-7059"/>
                <a:alphaOff val="0"/>
              </a:schemeClr>
            </a:fillRef>
            <a:effectRef idx="0">
              <a:schemeClr val="accent5">
                <a:hueOff val="-4055126"/>
                <a:satOff val="-10451"/>
                <a:lumOff val="-70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14" tIns="73514" rIns="111614" bIns="735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Water Impact Evaluation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2B0BF9-B83B-4D56-BBC9-3B9C6177183D}"/>
                </a:ext>
              </a:extLst>
            </p:cNvPr>
            <p:cNvSpPr/>
            <p:nvPr/>
          </p:nvSpPr>
          <p:spPr>
            <a:xfrm>
              <a:off x="354712" y="5242088"/>
              <a:ext cx="3092958" cy="725464"/>
            </a:xfrm>
            <a:custGeom>
              <a:avLst/>
              <a:gdLst>
                <a:gd name="connsiteX0" fmla="*/ 0 w 3092958"/>
                <a:gd name="connsiteY0" fmla="*/ 120913 h 725464"/>
                <a:gd name="connsiteX1" fmla="*/ 120913 w 3092958"/>
                <a:gd name="connsiteY1" fmla="*/ 0 h 725464"/>
                <a:gd name="connsiteX2" fmla="*/ 2972045 w 3092958"/>
                <a:gd name="connsiteY2" fmla="*/ 0 h 725464"/>
                <a:gd name="connsiteX3" fmla="*/ 3092958 w 3092958"/>
                <a:gd name="connsiteY3" fmla="*/ 120913 h 725464"/>
                <a:gd name="connsiteX4" fmla="*/ 3092958 w 3092958"/>
                <a:gd name="connsiteY4" fmla="*/ 604551 h 725464"/>
                <a:gd name="connsiteX5" fmla="*/ 2972045 w 3092958"/>
                <a:gd name="connsiteY5" fmla="*/ 725464 h 725464"/>
                <a:gd name="connsiteX6" fmla="*/ 120913 w 3092958"/>
                <a:gd name="connsiteY6" fmla="*/ 725464 h 725464"/>
                <a:gd name="connsiteX7" fmla="*/ 0 w 3092958"/>
                <a:gd name="connsiteY7" fmla="*/ 604551 h 725464"/>
                <a:gd name="connsiteX8" fmla="*/ 0 w 3092958"/>
                <a:gd name="connsiteY8" fmla="*/ 120913 h 7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2958" h="725464">
                  <a:moveTo>
                    <a:pt x="0" y="120913"/>
                  </a:moveTo>
                  <a:cubicBezTo>
                    <a:pt x="0" y="54135"/>
                    <a:pt x="54135" y="0"/>
                    <a:pt x="120913" y="0"/>
                  </a:cubicBezTo>
                  <a:lnTo>
                    <a:pt x="2972045" y="0"/>
                  </a:lnTo>
                  <a:cubicBezTo>
                    <a:pt x="3038823" y="0"/>
                    <a:pt x="3092958" y="54135"/>
                    <a:pt x="3092958" y="120913"/>
                  </a:cubicBezTo>
                  <a:lnTo>
                    <a:pt x="3092958" y="604551"/>
                  </a:lnTo>
                  <a:cubicBezTo>
                    <a:pt x="3092958" y="671329"/>
                    <a:pt x="3038823" y="725464"/>
                    <a:pt x="2972045" y="725464"/>
                  </a:cubicBezTo>
                  <a:lnTo>
                    <a:pt x="120913" y="725464"/>
                  </a:lnTo>
                  <a:cubicBezTo>
                    <a:pt x="54135" y="725464"/>
                    <a:pt x="0" y="671329"/>
                    <a:pt x="0" y="604551"/>
                  </a:cubicBezTo>
                  <a:lnTo>
                    <a:pt x="0" y="120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0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14" tIns="73514" rIns="111614" bIns="735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Benefit Perception Survey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4F41C7-AEC1-4A6C-B7B9-69FA00CDC766}"/>
                </a:ext>
              </a:extLst>
            </p:cNvPr>
            <p:cNvSpPr/>
            <p:nvPr/>
          </p:nvSpPr>
          <p:spPr>
            <a:xfrm>
              <a:off x="290643" y="6786270"/>
              <a:ext cx="3092958" cy="725464"/>
            </a:xfrm>
            <a:custGeom>
              <a:avLst/>
              <a:gdLst>
                <a:gd name="connsiteX0" fmla="*/ 0 w 3092958"/>
                <a:gd name="connsiteY0" fmla="*/ 120913 h 725464"/>
                <a:gd name="connsiteX1" fmla="*/ 120913 w 3092958"/>
                <a:gd name="connsiteY1" fmla="*/ 0 h 725464"/>
                <a:gd name="connsiteX2" fmla="*/ 2972045 w 3092958"/>
                <a:gd name="connsiteY2" fmla="*/ 0 h 725464"/>
                <a:gd name="connsiteX3" fmla="*/ 3092958 w 3092958"/>
                <a:gd name="connsiteY3" fmla="*/ 120913 h 725464"/>
                <a:gd name="connsiteX4" fmla="*/ 3092958 w 3092958"/>
                <a:gd name="connsiteY4" fmla="*/ 604551 h 725464"/>
                <a:gd name="connsiteX5" fmla="*/ 2972045 w 3092958"/>
                <a:gd name="connsiteY5" fmla="*/ 725464 h 725464"/>
                <a:gd name="connsiteX6" fmla="*/ 120913 w 3092958"/>
                <a:gd name="connsiteY6" fmla="*/ 725464 h 725464"/>
                <a:gd name="connsiteX7" fmla="*/ 0 w 3092958"/>
                <a:gd name="connsiteY7" fmla="*/ 604551 h 725464"/>
                <a:gd name="connsiteX8" fmla="*/ 0 w 3092958"/>
                <a:gd name="connsiteY8" fmla="*/ 120913 h 7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2958" h="725464">
                  <a:moveTo>
                    <a:pt x="0" y="120913"/>
                  </a:moveTo>
                  <a:cubicBezTo>
                    <a:pt x="0" y="54135"/>
                    <a:pt x="54135" y="0"/>
                    <a:pt x="120913" y="0"/>
                  </a:cubicBezTo>
                  <a:lnTo>
                    <a:pt x="2972045" y="0"/>
                  </a:lnTo>
                  <a:cubicBezTo>
                    <a:pt x="3038823" y="0"/>
                    <a:pt x="3092958" y="54135"/>
                    <a:pt x="3092958" y="120913"/>
                  </a:cubicBezTo>
                  <a:lnTo>
                    <a:pt x="3092958" y="604551"/>
                  </a:lnTo>
                  <a:cubicBezTo>
                    <a:pt x="3092958" y="671329"/>
                    <a:pt x="3038823" y="725464"/>
                    <a:pt x="2972045" y="725464"/>
                  </a:cubicBezTo>
                  <a:lnTo>
                    <a:pt x="120913" y="725464"/>
                  </a:lnTo>
                  <a:cubicBezTo>
                    <a:pt x="54135" y="725464"/>
                    <a:pt x="0" y="671329"/>
                    <a:pt x="0" y="604551"/>
                  </a:cubicBezTo>
                  <a:lnTo>
                    <a:pt x="0" y="120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14" tIns="73514" rIns="111614" bIns="7351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ESA Impact Survey</a:t>
              </a: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3F5D3D-D53E-497D-979E-B5FF6530F842}"/>
              </a:ext>
            </a:extLst>
          </p:cNvPr>
          <p:cNvSpPr/>
          <p:nvPr/>
        </p:nvSpPr>
        <p:spPr>
          <a:xfrm>
            <a:off x="3242848" y="1551789"/>
            <a:ext cx="5572289" cy="480639"/>
          </a:xfrm>
          <a:custGeom>
            <a:avLst/>
            <a:gdLst>
              <a:gd name="connsiteX0" fmla="*/ 96730 w 580371"/>
              <a:gd name="connsiteY0" fmla="*/ 0 h 5498592"/>
              <a:gd name="connsiteX1" fmla="*/ 483641 w 580371"/>
              <a:gd name="connsiteY1" fmla="*/ 0 h 5498592"/>
              <a:gd name="connsiteX2" fmla="*/ 580371 w 580371"/>
              <a:gd name="connsiteY2" fmla="*/ 96730 h 5498592"/>
              <a:gd name="connsiteX3" fmla="*/ 580371 w 580371"/>
              <a:gd name="connsiteY3" fmla="*/ 5498592 h 5498592"/>
              <a:gd name="connsiteX4" fmla="*/ 580371 w 580371"/>
              <a:gd name="connsiteY4" fmla="*/ 5498592 h 5498592"/>
              <a:gd name="connsiteX5" fmla="*/ 0 w 580371"/>
              <a:gd name="connsiteY5" fmla="*/ 5498592 h 5498592"/>
              <a:gd name="connsiteX6" fmla="*/ 0 w 580371"/>
              <a:gd name="connsiteY6" fmla="*/ 5498592 h 5498592"/>
              <a:gd name="connsiteX7" fmla="*/ 0 w 580371"/>
              <a:gd name="connsiteY7" fmla="*/ 96730 h 5498592"/>
              <a:gd name="connsiteX8" fmla="*/ 96730 w 580371"/>
              <a:gd name="connsiteY8" fmla="*/ 0 h 549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371" h="5498592">
                <a:moveTo>
                  <a:pt x="580371" y="916449"/>
                </a:moveTo>
                <a:lnTo>
                  <a:pt x="580371" y="4582143"/>
                </a:lnTo>
                <a:cubicBezTo>
                  <a:pt x="580371" y="5088286"/>
                  <a:pt x="575800" y="5498587"/>
                  <a:pt x="570161" y="5498587"/>
                </a:cubicBezTo>
                <a:lnTo>
                  <a:pt x="0" y="5498587"/>
                </a:lnTo>
                <a:lnTo>
                  <a:pt x="0" y="5498587"/>
                </a:lnTo>
                <a:lnTo>
                  <a:pt x="0" y="5"/>
                </a:lnTo>
                <a:lnTo>
                  <a:pt x="0" y="5"/>
                </a:lnTo>
                <a:lnTo>
                  <a:pt x="570161" y="5"/>
                </a:lnTo>
                <a:cubicBezTo>
                  <a:pt x="575800" y="5"/>
                  <a:pt x="580371" y="410306"/>
                  <a:pt x="580371" y="916449"/>
                </a:cubicBezTo>
                <a:close/>
              </a:path>
            </a:pathLst>
          </a:custGeom>
          <a:solidFill>
            <a:srgbClr val="CEEED9"/>
          </a:solidFill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1" tIns="58811" rIns="89291" bIns="58812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Review (and potentially update) EPA water savings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Analyze the impac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 of ESA on water bills </a:t>
            </a:r>
            <a:endParaRPr lang="en-US" sz="16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A84D9DF-EC8C-4739-A0AC-CAA6A7061D17}"/>
              </a:ext>
            </a:extLst>
          </p:cNvPr>
          <p:cNvSpPr/>
          <p:nvPr/>
        </p:nvSpPr>
        <p:spPr>
          <a:xfrm>
            <a:off x="3219450" y="2044074"/>
            <a:ext cx="3391401" cy="550472"/>
          </a:xfrm>
          <a:custGeom>
            <a:avLst/>
            <a:gdLst>
              <a:gd name="connsiteX0" fmla="*/ 0 w 2664434"/>
              <a:gd name="connsiteY0" fmla="*/ 178313 h 1783125"/>
              <a:gd name="connsiteX1" fmla="*/ 178313 w 2664434"/>
              <a:gd name="connsiteY1" fmla="*/ 0 h 1783125"/>
              <a:gd name="connsiteX2" fmla="*/ 2486122 w 2664434"/>
              <a:gd name="connsiteY2" fmla="*/ 0 h 1783125"/>
              <a:gd name="connsiteX3" fmla="*/ 2664435 w 2664434"/>
              <a:gd name="connsiteY3" fmla="*/ 178313 h 1783125"/>
              <a:gd name="connsiteX4" fmla="*/ 2664434 w 2664434"/>
              <a:gd name="connsiteY4" fmla="*/ 1604813 h 1783125"/>
              <a:gd name="connsiteX5" fmla="*/ 2486121 w 2664434"/>
              <a:gd name="connsiteY5" fmla="*/ 1783126 h 1783125"/>
              <a:gd name="connsiteX6" fmla="*/ 178313 w 2664434"/>
              <a:gd name="connsiteY6" fmla="*/ 1783125 h 1783125"/>
              <a:gd name="connsiteX7" fmla="*/ 0 w 2664434"/>
              <a:gd name="connsiteY7" fmla="*/ 1604812 h 1783125"/>
              <a:gd name="connsiteX8" fmla="*/ 0 w 2664434"/>
              <a:gd name="connsiteY8" fmla="*/ 178313 h 178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434" h="1783125">
                <a:moveTo>
                  <a:pt x="0" y="178313"/>
                </a:moveTo>
                <a:cubicBezTo>
                  <a:pt x="0" y="79833"/>
                  <a:pt x="79833" y="0"/>
                  <a:pt x="178313" y="0"/>
                </a:cubicBezTo>
                <a:lnTo>
                  <a:pt x="2486122" y="0"/>
                </a:lnTo>
                <a:cubicBezTo>
                  <a:pt x="2584602" y="0"/>
                  <a:pt x="2664435" y="79833"/>
                  <a:pt x="2664435" y="178313"/>
                </a:cubicBezTo>
                <a:cubicBezTo>
                  <a:pt x="2664435" y="653813"/>
                  <a:pt x="2664434" y="1129313"/>
                  <a:pt x="2664434" y="1604813"/>
                </a:cubicBezTo>
                <a:cubicBezTo>
                  <a:pt x="2664434" y="1703293"/>
                  <a:pt x="2584601" y="1783126"/>
                  <a:pt x="2486121" y="1783126"/>
                </a:cubicBezTo>
                <a:lnTo>
                  <a:pt x="178313" y="1783125"/>
                </a:lnTo>
                <a:cubicBezTo>
                  <a:pt x="79833" y="1783125"/>
                  <a:pt x="0" y="1703292"/>
                  <a:pt x="0" y="1604812"/>
                </a:cubicBezTo>
                <a:lnTo>
                  <a:pt x="0" y="17831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786" tIns="78896" rIns="87786" bIns="78896" numCol="1" spcCol="1270" anchor="t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buNone/>
            </a:pPr>
            <a:r>
              <a:rPr lang="en-US" sz="14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Other Cost Reduction NEB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and Wastewater Bills (Participant)</a:t>
            </a:r>
            <a:endParaRPr lang="en-US" sz="11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42814FE-59E0-45B8-AE39-A9B96082DAF4}"/>
              </a:ext>
            </a:extLst>
          </p:cNvPr>
          <p:cNvSpPr/>
          <p:nvPr/>
        </p:nvSpPr>
        <p:spPr>
          <a:xfrm>
            <a:off x="3255353" y="3360841"/>
            <a:ext cx="3103463" cy="989280"/>
          </a:xfrm>
          <a:custGeom>
            <a:avLst/>
            <a:gdLst>
              <a:gd name="connsiteX0" fmla="*/ 0 w 2602889"/>
              <a:gd name="connsiteY0" fmla="*/ 115348 h 1153478"/>
              <a:gd name="connsiteX1" fmla="*/ 115348 w 2602889"/>
              <a:gd name="connsiteY1" fmla="*/ 0 h 1153478"/>
              <a:gd name="connsiteX2" fmla="*/ 2487541 w 2602889"/>
              <a:gd name="connsiteY2" fmla="*/ 0 h 1153478"/>
              <a:gd name="connsiteX3" fmla="*/ 2602889 w 2602889"/>
              <a:gd name="connsiteY3" fmla="*/ 115348 h 1153478"/>
              <a:gd name="connsiteX4" fmla="*/ 2602889 w 2602889"/>
              <a:gd name="connsiteY4" fmla="*/ 1038130 h 1153478"/>
              <a:gd name="connsiteX5" fmla="*/ 2487541 w 2602889"/>
              <a:gd name="connsiteY5" fmla="*/ 1153478 h 1153478"/>
              <a:gd name="connsiteX6" fmla="*/ 115348 w 2602889"/>
              <a:gd name="connsiteY6" fmla="*/ 1153478 h 1153478"/>
              <a:gd name="connsiteX7" fmla="*/ 0 w 2602889"/>
              <a:gd name="connsiteY7" fmla="*/ 1038130 h 1153478"/>
              <a:gd name="connsiteX8" fmla="*/ 0 w 2602889"/>
              <a:gd name="connsiteY8" fmla="*/ 115348 h 115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2889" h="1153478">
                <a:moveTo>
                  <a:pt x="0" y="115348"/>
                </a:moveTo>
                <a:cubicBezTo>
                  <a:pt x="0" y="51643"/>
                  <a:pt x="51643" y="0"/>
                  <a:pt x="115348" y="0"/>
                </a:cubicBezTo>
                <a:lnTo>
                  <a:pt x="2487541" y="0"/>
                </a:lnTo>
                <a:cubicBezTo>
                  <a:pt x="2551246" y="0"/>
                  <a:pt x="2602889" y="51643"/>
                  <a:pt x="2602889" y="115348"/>
                </a:cubicBezTo>
                <a:lnTo>
                  <a:pt x="2602889" y="1038130"/>
                </a:lnTo>
                <a:cubicBezTo>
                  <a:pt x="2602889" y="1101835"/>
                  <a:pt x="2551246" y="1153478"/>
                  <a:pt x="2487541" y="1153478"/>
                </a:cubicBezTo>
                <a:lnTo>
                  <a:pt x="115348" y="1153478"/>
                </a:lnTo>
                <a:cubicBezTo>
                  <a:pt x="51643" y="1153478"/>
                  <a:pt x="0" y="1101835"/>
                  <a:pt x="0" y="1038130"/>
                </a:cubicBezTo>
                <a:lnTo>
                  <a:pt x="0" y="11534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344" tIns="60454" rIns="69344" bIns="60454" numCol="1" spcCol="1270" anchor="t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buNone/>
            </a:pPr>
            <a:r>
              <a:rPr lang="en-US" sz="14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Health, Safety, Comfort NEBs 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Safety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Comfort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Noise (Participant)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048471D-61DD-4572-8D1A-FF1C97C4A6C7}"/>
              </a:ext>
            </a:extLst>
          </p:cNvPr>
          <p:cNvSpPr/>
          <p:nvPr/>
        </p:nvSpPr>
        <p:spPr>
          <a:xfrm>
            <a:off x="3191284" y="4889791"/>
            <a:ext cx="3103463" cy="1036750"/>
          </a:xfrm>
          <a:custGeom>
            <a:avLst/>
            <a:gdLst>
              <a:gd name="connsiteX0" fmla="*/ 0 w 2602889"/>
              <a:gd name="connsiteY0" fmla="*/ 115348 h 1153478"/>
              <a:gd name="connsiteX1" fmla="*/ 115348 w 2602889"/>
              <a:gd name="connsiteY1" fmla="*/ 0 h 1153478"/>
              <a:gd name="connsiteX2" fmla="*/ 2487541 w 2602889"/>
              <a:gd name="connsiteY2" fmla="*/ 0 h 1153478"/>
              <a:gd name="connsiteX3" fmla="*/ 2602889 w 2602889"/>
              <a:gd name="connsiteY3" fmla="*/ 115348 h 1153478"/>
              <a:gd name="connsiteX4" fmla="*/ 2602889 w 2602889"/>
              <a:gd name="connsiteY4" fmla="*/ 1038130 h 1153478"/>
              <a:gd name="connsiteX5" fmla="*/ 2487541 w 2602889"/>
              <a:gd name="connsiteY5" fmla="*/ 1153478 h 1153478"/>
              <a:gd name="connsiteX6" fmla="*/ 115348 w 2602889"/>
              <a:gd name="connsiteY6" fmla="*/ 1153478 h 1153478"/>
              <a:gd name="connsiteX7" fmla="*/ 0 w 2602889"/>
              <a:gd name="connsiteY7" fmla="*/ 1038130 h 1153478"/>
              <a:gd name="connsiteX8" fmla="*/ 0 w 2602889"/>
              <a:gd name="connsiteY8" fmla="*/ 115348 h 115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2889" h="1153478">
                <a:moveTo>
                  <a:pt x="0" y="115348"/>
                </a:moveTo>
                <a:cubicBezTo>
                  <a:pt x="0" y="51643"/>
                  <a:pt x="51643" y="0"/>
                  <a:pt x="115348" y="0"/>
                </a:cubicBezTo>
                <a:lnTo>
                  <a:pt x="2487541" y="0"/>
                </a:lnTo>
                <a:cubicBezTo>
                  <a:pt x="2551246" y="0"/>
                  <a:pt x="2602889" y="51643"/>
                  <a:pt x="2602889" y="115348"/>
                </a:cubicBezTo>
                <a:lnTo>
                  <a:pt x="2602889" y="1038130"/>
                </a:lnTo>
                <a:cubicBezTo>
                  <a:pt x="2602889" y="1101835"/>
                  <a:pt x="2551246" y="1153478"/>
                  <a:pt x="2487541" y="1153478"/>
                </a:cubicBezTo>
                <a:lnTo>
                  <a:pt x="115348" y="1153478"/>
                </a:lnTo>
                <a:cubicBezTo>
                  <a:pt x="51643" y="1153478"/>
                  <a:pt x="0" y="1101835"/>
                  <a:pt x="0" y="1038130"/>
                </a:cubicBezTo>
                <a:lnTo>
                  <a:pt x="0" y="11534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344" tIns="60454" rIns="69344" bIns="60454" numCol="1" spcCol="1270" anchor="t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buNone/>
            </a:pPr>
            <a:r>
              <a:rPr lang="en-US" sz="14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Health, Safety, Comfort NEBs 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Safety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Comfort (Participant)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Noise (Participant)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826F86C-905B-4D84-B6F1-B5C9E3F06C06}"/>
              </a:ext>
            </a:extLst>
          </p:cNvPr>
          <p:cNvSpPr/>
          <p:nvPr/>
        </p:nvSpPr>
        <p:spPr>
          <a:xfrm>
            <a:off x="98326" y="6078638"/>
            <a:ext cx="6476672" cy="526270"/>
          </a:xfrm>
          <a:custGeom>
            <a:avLst/>
            <a:gdLst>
              <a:gd name="connsiteX0" fmla="*/ 0 w 3092958"/>
              <a:gd name="connsiteY0" fmla="*/ 120913 h 725464"/>
              <a:gd name="connsiteX1" fmla="*/ 120913 w 3092958"/>
              <a:gd name="connsiteY1" fmla="*/ 0 h 725464"/>
              <a:gd name="connsiteX2" fmla="*/ 2972045 w 3092958"/>
              <a:gd name="connsiteY2" fmla="*/ 0 h 725464"/>
              <a:gd name="connsiteX3" fmla="*/ 3092958 w 3092958"/>
              <a:gd name="connsiteY3" fmla="*/ 120913 h 725464"/>
              <a:gd name="connsiteX4" fmla="*/ 3092958 w 3092958"/>
              <a:gd name="connsiteY4" fmla="*/ 604551 h 725464"/>
              <a:gd name="connsiteX5" fmla="*/ 2972045 w 3092958"/>
              <a:gd name="connsiteY5" fmla="*/ 725464 h 725464"/>
              <a:gd name="connsiteX6" fmla="*/ 120913 w 3092958"/>
              <a:gd name="connsiteY6" fmla="*/ 725464 h 725464"/>
              <a:gd name="connsiteX7" fmla="*/ 0 w 3092958"/>
              <a:gd name="connsiteY7" fmla="*/ 604551 h 725464"/>
              <a:gd name="connsiteX8" fmla="*/ 0 w 3092958"/>
              <a:gd name="connsiteY8" fmla="*/ 120913 h 72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2958" h="725464">
                <a:moveTo>
                  <a:pt x="0" y="120913"/>
                </a:moveTo>
                <a:cubicBezTo>
                  <a:pt x="0" y="54135"/>
                  <a:pt x="54135" y="0"/>
                  <a:pt x="120913" y="0"/>
                </a:cubicBezTo>
                <a:lnTo>
                  <a:pt x="2972045" y="0"/>
                </a:lnTo>
                <a:cubicBezTo>
                  <a:pt x="3038823" y="0"/>
                  <a:pt x="3092958" y="54135"/>
                  <a:pt x="3092958" y="120913"/>
                </a:cubicBezTo>
                <a:lnTo>
                  <a:pt x="3092958" y="604551"/>
                </a:lnTo>
                <a:cubicBezTo>
                  <a:pt x="3092958" y="671329"/>
                  <a:pt x="3038823" y="725464"/>
                  <a:pt x="2972045" y="725464"/>
                </a:cubicBezTo>
                <a:lnTo>
                  <a:pt x="120913" y="725464"/>
                </a:lnTo>
                <a:cubicBezTo>
                  <a:pt x="54135" y="725464"/>
                  <a:pt x="0" y="671329"/>
                  <a:pt x="0" y="604551"/>
                </a:cubicBezTo>
                <a:lnTo>
                  <a:pt x="0" y="12091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351709"/>
              <a:satOff val="-3484"/>
              <a:lumOff val="-2353"/>
              <a:alphaOff val="0"/>
            </a:schemeClr>
          </a:fillRef>
          <a:effectRef idx="0">
            <a:schemeClr val="accent5">
              <a:hueOff val="-1351709"/>
              <a:satOff val="-3484"/>
              <a:lumOff val="-2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1614" tIns="73514" rIns="111614" bIns="7351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Continue to Improve Excel Model</a:t>
            </a:r>
          </a:p>
        </p:txBody>
      </p:sp>
      <p:sp>
        <p:nvSpPr>
          <p:cNvPr id="66" name="Arrow: Bent-Up 65">
            <a:extLst>
              <a:ext uri="{FF2B5EF4-FFF2-40B4-BE49-F238E27FC236}">
                <a16:creationId xmlns:a16="http://schemas.microsoft.com/office/drawing/2014/main" id="{6F361696-88BC-4E97-9843-5BF70261F993}"/>
              </a:ext>
            </a:extLst>
          </p:cNvPr>
          <p:cNvSpPr/>
          <p:nvPr/>
        </p:nvSpPr>
        <p:spPr>
          <a:xfrm rot="5400000">
            <a:off x="2171946" y="1567670"/>
            <a:ext cx="518687" cy="1519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Bent-Up 66">
            <a:extLst>
              <a:ext uri="{FF2B5EF4-FFF2-40B4-BE49-F238E27FC236}">
                <a16:creationId xmlns:a16="http://schemas.microsoft.com/office/drawing/2014/main" id="{CBE758BF-0C01-4320-ADD1-CA651D152883}"/>
              </a:ext>
            </a:extLst>
          </p:cNvPr>
          <p:cNvSpPr/>
          <p:nvPr/>
        </p:nvSpPr>
        <p:spPr>
          <a:xfrm rot="5400000">
            <a:off x="2182050" y="3020917"/>
            <a:ext cx="518687" cy="1519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Bent-Up 67">
            <a:extLst>
              <a:ext uri="{FF2B5EF4-FFF2-40B4-BE49-F238E27FC236}">
                <a16:creationId xmlns:a16="http://schemas.microsoft.com/office/drawing/2014/main" id="{8BEB587E-1C99-450C-AE72-C71CB675761C}"/>
              </a:ext>
            </a:extLst>
          </p:cNvPr>
          <p:cNvSpPr/>
          <p:nvPr/>
        </p:nvSpPr>
        <p:spPr>
          <a:xfrm rot="5400000">
            <a:off x="2143966" y="4645395"/>
            <a:ext cx="518687" cy="1519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5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4783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35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2EEEFB-4655-4266-98AA-5FD346DBC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745538"/>
              </p:ext>
            </p:extLst>
          </p:nvPr>
        </p:nvGraphicFramePr>
        <p:xfrm>
          <a:off x="1644317" y="1524275"/>
          <a:ext cx="5686426" cy="2318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DB496DE-A17B-48CC-A3FC-0BD092A9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2358"/>
            <a:ext cx="914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F6CB0D-8FF0-46CA-A4F1-CD1063BC36E9}"/>
              </a:ext>
            </a:extLst>
          </p:cNvPr>
          <p:cNvSpPr/>
          <p:nvPr/>
        </p:nvSpPr>
        <p:spPr>
          <a:xfrm>
            <a:off x="4802270" y="4132401"/>
            <a:ext cx="838118" cy="41553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/>
          <p:cNvSpPr>
            <a:spLocks/>
          </p:cNvSpPr>
          <p:nvPr/>
        </p:nvSpPr>
        <p:spPr bwMode="auto">
          <a:xfrm>
            <a:off x="2114554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Freeform 3"/>
          <p:cNvSpPr>
            <a:spLocks/>
          </p:cNvSpPr>
          <p:nvPr/>
        </p:nvSpPr>
        <p:spPr bwMode="auto">
          <a:xfrm>
            <a:off x="1909764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3025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1693865" y="2"/>
            <a:ext cx="147637" cy="55563"/>
          </a:xfrm>
          <a:custGeom>
            <a:avLst/>
            <a:gdLst>
              <a:gd name="T0" fmla="*/ 147637 w 93"/>
              <a:gd name="T1" fmla="*/ 55563 h 35"/>
              <a:gd name="T2" fmla="*/ 74612 w 93"/>
              <a:gd name="T3" fmla="*/ 0 h 35"/>
              <a:gd name="T4" fmla="*/ 0 w 93"/>
              <a:gd name="T5" fmla="*/ 55563 h 35"/>
              <a:gd name="T6" fmla="*/ 147637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5"/>
          <p:cNvSpPr>
            <a:spLocks/>
          </p:cNvSpPr>
          <p:nvPr/>
        </p:nvSpPr>
        <p:spPr bwMode="auto">
          <a:xfrm>
            <a:off x="1487491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1282701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1063627" y="2"/>
            <a:ext cx="147639" cy="55563"/>
          </a:xfrm>
          <a:custGeom>
            <a:avLst/>
            <a:gdLst>
              <a:gd name="T0" fmla="*/ 147638 w 93"/>
              <a:gd name="T1" fmla="*/ 55563 h 35"/>
              <a:gd name="T2" fmla="*/ 74613 w 93"/>
              <a:gd name="T3" fmla="*/ 0 h 35"/>
              <a:gd name="T4" fmla="*/ 0 w 93"/>
              <a:gd name="T5" fmla="*/ 55563 h 35"/>
              <a:gd name="T6" fmla="*/ 147638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865191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655638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447678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>
            <a:off x="242889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66659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Freeform 13"/>
          <p:cNvSpPr>
            <a:spLocks/>
          </p:cNvSpPr>
          <p:nvPr/>
        </p:nvSpPr>
        <p:spPr bwMode="auto">
          <a:xfrm>
            <a:off x="64611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Freeform 14"/>
          <p:cNvSpPr>
            <a:spLocks/>
          </p:cNvSpPr>
          <p:nvPr/>
        </p:nvSpPr>
        <p:spPr bwMode="auto">
          <a:xfrm>
            <a:off x="6875466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Freeform 15"/>
          <p:cNvSpPr>
            <a:spLocks/>
          </p:cNvSpPr>
          <p:nvPr/>
        </p:nvSpPr>
        <p:spPr bwMode="auto">
          <a:xfrm>
            <a:off x="70834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4613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Freeform 16"/>
          <p:cNvSpPr>
            <a:spLocks/>
          </p:cNvSpPr>
          <p:nvPr/>
        </p:nvSpPr>
        <p:spPr bwMode="auto">
          <a:xfrm>
            <a:off x="729774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17"/>
          <p:cNvSpPr>
            <a:spLocks/>
          </p:cNvSpPr>
          <p:nvPr/>
        </p:nvSpPr>
        <p:spPr bwMode="auto">
          <a:xfrm>
            <a:off x="7502529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>
            <a:off x="771049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7927978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Freeform 20"/>
          <p:cNvSpPr>
            <a:spLocks/>
          </p:cNvSpPr>
          <p:nvPr/>
        </p:nvSpPr>
        <p:spPr bwMode="auto">
          <a:xfrm>
            <a:off x="8128001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Freeform 21"/>
          <p:cNvSpPr>
            <a:spLocks/>
          </p:cNvSpPr>
          <p:nvPr/>
        </p:nvSpPr>
        <p:spPr bwMode="auto">
          <a:xfrm>
            <a:off x="8337550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4613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Freeform 22"/>
          <p:cNvSpPr>
            <a:spLocks/>
          </p:cNvSpPr>
          <p:nvPr/>
        </p:nvSpPr>
        <p:spPr bwMode="auto">
          <a:xfrm>
            <a:off x="8542342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Freeform 23"/>
          <p:cNvSpPr>
            <a:spLocks/>
          </p:cNvSpPr>
          <p:nvPr/>
        </p:nvSpPr>
        <p:spPr bwMode="auto">
          <a:xfrm>
            <a:off x="8750301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4613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Freeform 24"/>
          <p:cNvSpPr>
            <a:spLocks/>
          </p:cNvSpPr>
          <p:nvPr/>
        </p:nvSpPr>
        <p:spPr bwMode="auto">
          <a:xfrm>
            <a:off x="543084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5222878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5640391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5848350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Freeform 28"/>
          <p:cNvSpPr>
            <a:spLocks/>
          </p:cNvSpPr>
          <p:nvPr/>
        </p:nvSpPr>
        <p:spPr bwMode="auto">
          <a:xfrm>
            <a:off x="6062664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>
            <a:off x="6265866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4181476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Freeform 31"/>
          <p:cNvSpPr>
            <a:spLocks/>
          </p:cNvSpPr>
          <p:nvPr/>
        </p:nvSpPr>
        <p:spPr bwMode="auto">
          <a:xfrm>
            <a:off x="39735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43910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4613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Freeform 33"/>
          <p:cNvSpPr>
            <a:spLocks/>
          </p:cNvSpPr>
          <p:nvPr/>
        </p:nvSpPr>
        <p:spPr bwMode="auto">
          <a:xfrm>
            <a:off x="45958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Freeform 34"/>
          <p:cNvSpPr>
            <a:spLocks/>
          </p:cNvSpPr>
          <p:nvPr/>
        </p:nvSpPr>
        <p:spPr bwMode="auto">
          <a:xfrm>
            <a:off x="4810129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Freeform 35"/>
          <p:cNvSpPr>
            <a:spLocks/>
          </p:cNvSpPr>
          <p:nvPr/>
        </p:nvSpPr>
        <p:spPr bwMode="auto">
          <a:xfrm>
            <a:off x="501809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Freeform 36"/>
          <p:cNvSpPr>
            <a:spLocks/>
          </p:cNvSpPr>
          <p:nvPr/>
        </p:nvSpPr>
        <p:spPr bwMode="auto">
          <a:xfrm>
            <a:off x="2935291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Freeform 37"/>
          <p:cNvSpPr>
            <a:spLocks/>
          </p:cNvSpPr>
          <p:nvPr/>
        </p:nvSpPr>
        <p:spPr bwMode="auto">
          <a:xfrm>
            <a:off x="2728916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Freeform 38"/>
          <p:cNvSpPr>
            <a:spLocks/>
          </p:cNvSpPr>
          <p:nvPr/>
        </p:nvSpPr>
        <p:spPr bwMode="auto">
          <a:xfrm>
            <a:off x="3144842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Freeform 39"/>
          <p:cNvSpPr>
            <a:spLocks/>
          </p:cNvSpPr>
          <p:nvPr/>
        </p:nvSpPr>
        <p:spPr bwMode="auto">
          <a:xfrm>
            <a:off x="3351216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Freeform 40"/>
          <p:cNvSpPr>
            <a:spLocks/>
          </p:cNvSpPr>
          <p:nvPr/>
        </p:nvSpPr>
        <p:spPr bwMode="auto">
          <a:xfrm>
            <a:off x="35655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305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7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7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8" name="Title 1"/>
          <p:cNvSpPr>
            <a:spLocks noGrp="1"/>
          </p:cNvSpPr>
          <p:nvPr>
            <p:ph type="title"/>
          </p:nvPr>
        </p:nvSpPr>
        <p:spPr>
          <a:xfrm>
            <a:off x="27135" y="207962"/>
            <a:ext cx="6551218" cy="634764"/>
          </a:xfrm>
        </p:spPr>
        <p:txBody>
          <a:bodyPr>
            <a:noAutofit/>
          </a:bodyPr>
          <a:lstStyle/>
          <a:p>
            <a:r>
              <a:rPr lang="en-US" alt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CA ESA NEB 2020 Study</a:t>
            </a:r>
          </a:p>
        </p:txBody>
      </p:sp>
      <p:sp>
        <p:nvSpPr>
          <p:cNvPr id="11309" name="Text Box 46"/>
          <p:cNvSpPr txBox="1">
            <a:spLocks noChangeArrowheads="1"/>
          </p:cNvSpPr>
          <p:nvPr/>
        </p:nvSpPr>
        <p:spPr bwMode="auto">
          <a:xfrm>
            <a:off x="8534400" y="6400803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0B4A6CEF-0C3C-466E-A381-D1B0883DA228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4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9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581022"/>
              </p:ext>
            </p:extLst>
          </p:nvPr>
        </p:nvGraphicFramePr>
        <p:xfrm>
          <a:off x="277812" y="1611125"/>
          <a:ext cx="8637588" cy="4854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4460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88BFE05-D793-4A43-9E6A-FB15F6B10B6B}"/>
              </a:ext>
            </a:extLst>
          </p:cNvPr>
          <p:cNvSpPr/>
          <p:nvPr/>
        </p:nvSpPr>
        <p:spPr>
          <a:xfrm>
            <a:off x="6118455" y="3359971"/>
            <a:ext cx="2724618" cy="3229743"/>
          </a:xfrm>
          <a:custGeom>
            <a:avLst/>
            <a:gdLst>
              <a:gd name="connsiteX0" fmla="*/ 0 w 4036216"/>
              <a:gd name="connsiteY0" fmla="*/ 0 h 3766139"/>
              <a:gd name="connsiteX1" fmla="*/ 4036216 w 4036216"/>
              <a:gd name="connsiteY1" fmla="*/ 0 h 3766139"/>
              <a:gd name="connsiteX2" fmla="*/ 4036216 w 4036216"/>
              <a:gd name="connsiteY2" fmla="*/ 3766139 h 3766139"/>
              <a:gd name="connsiteX3" fmla="*/ 0 w 4036216"/>
              <a:gd name="connsiteY3" fmla="*/ 3766139 h 3766139"/>
              <a:gd name="connsiteX4" fmla="*/ 0 w 4036216"/>
              <a:gd name="connsiteY4" fmla="*/ 0 h 376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6216" h="3766139">
                <a:moveTo>
                  <a:pt x="0" y="0"/>
                </a:moveTo>
                <a:lnTo>
                  <a:pt x="4036216" y="0"/>
                </a:lnTo>
                <a:lnTo>
                  <a:pt x="4036216" y="3766139"/>
                </a:lnTo>
                <a:lnTo>
                  <a:pt x="0" y="3766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Simple</a:t>
            </a: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User friendly</a:t>
            </a: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Reduced false precision</a:t>
            </a: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Transparency</a:t>
            </a: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Clarity</a:t>
            </a:r>
          </a:p>
        </p:txBody>
      </p:sp>
      <p:sp>
        <p:nvSpPr>
          <p:cNvPr id="11266" name="Freeform 2"/>
          <p:cNvSpPr>
            <a:spLocks/>
          </p:cNvSpPr>
          <p:nvPr/>
        </p:nvSpPr>
        <p:spPr bwMode="auto">
          <a:xfrm>
            <a:off x="2114554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Freeform 3"/>
          <p:cNvSpPr>
            <a:spLocks/>
          </p:cNvSpPr>
          <p:nvPr/>
        </p:nvSpPr>
        <p:spPr bwMode="auto">
          <a:xfrm>
            <a:off x="1909764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3025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1693865" y="2"/>
            <a:ext cx="147637" cy="55563"/>
          </a:xfrm>
          <a:custGeom>
            <a:avLst/>
            <a:gdLst>
              <a:gd name="T0" fmla="*/ 147637 w 93"/>
              <a:gd name="T1" fmla="*/ 55563 h 35"/>
              <a:gd name="T2" fmla="*/ 74612 w 93"/>
              <a:gd name="T3" fmla="*/ 0 h 35"/>
              <a:gd name="T4" fmla="*/ 0 w 93"/>
              <a:gd name="T5" fmla="*/ 55563 h 35"/>
              <a:gd name="T6" fmla="*/ 147637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5"/>
          <p:cNvSpPr>
            <a:spLocks/>
          </p:cNvSpPr>
          <p:nvPr/>
        </p:nvSpPr>
        <p:spPr bwMode="auto">
          <a:xfrm>
            <a:off x="1487491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1282701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1063627" y="2"/>
            <a:ext cx="147639" cy="55563"/>
          </a:xfrm>
          <a:custGeom>
            <a:avLst/>
            <a:gdLst>
              <a:gd name="T0" fmla="*/ 147638 w 93"/>
              <a:gd name="T1" fmla="*/ 55563 h 35"/>
              <a:gd name="T2" fmla="*/ 74613 w 93"/>
              <a:gd name="T3" fmla="*/ 0 h 35"/>
              <a:gd name="T4" fmla="*/ 0 w 93"/>
              <a:gd name="T5" fmla="*/ 55563 h 35"/>
              <a:gd name="T6" fmla="*/ 147638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865191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655638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447678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>
            <a:off x="242889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66659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Freeform 13"/>
          <p:cNvSpPr>
            <a:spLocks/>
          </p:cNvSpPr>
          <p:nvPr/>
        </p:nvSpPr>
        <p:spPr bwMode="auto">
          <a:xfrm>
            <a:off x="64611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Freeform 14"/>
          <p:cNvSpPr>
            <a:spLocks/>
          </p:cNvSpPr>
          <p:nvPr/>
        </p:nvSpPr>
        <p:spPr bwMode="auto">
          <a:xfrm>
            <a:off x="6875466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Freeform 15"/>
          <p:cNvSpPr>
            <a:spLocks/>
          </p:cNvSpPr>
          <p:nvPr/>
        </p:nvSpPr>
        <p:spPr bwMode="auto">
          <a:xfrm>
            <a:off x="70834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4613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Freeform 16"/>
          <p:cNvSpPr>
            <a:spLocks/>
          </p:cNvSpPr>
          <p:nvPr/>
        </p:nvSpPr>
        <p:spPr bwMode="auto">
          <a:xfrm>
            <a:off x="729774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17"/>
          <p:cNvSpPr>
            <a:spLocks/>
          </p:cNvSpPr>
          <p:nvPr/>
        </p:nvSpPr>
        <p:spPr bwMode="auto">
          <a:xfrm>
            <a:off x="7502529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>
            <a:off x="771049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7927978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Freeform 20"/>
          <p:cNvSpPr>
            <a:spLocks/>
          </p:cNvSpPr>
          <p:nvPr/>
        </p:nvSpPr>
        <p:spPr bwMode="auto">
          <a:xfrm>
            <a:off x="8128001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Freeform 21"/>
          <p:cNvSpPr>
            <a:spLocks/>
          </p:cNvSpPr>
          <p:nvPr/>
        </p:nvSpPr>
        <p:spPr bwMode="auto">
          <a:xfrm>
            <a:off x="8337550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4613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Freeform 22"/>
          <p:cNvSpPr>
            <a:spLocks/>
          </p:cNvSpPr>
          <p:nvPr/>
        </p:nvSpPr>
        <p:spPr bwMode="auto">
          <a:xfrm>
            <a:off x="8542342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Freeform 23"/>
          <p:cNvSpPr>
            <a:spLocks/>
          </p:cNvSpPr>
          <p:nvPr/>
        </p:nvSpPr>
        <p:spPr bwMode="auto">
          <a:xfrm>
            <a:off x="8750301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4613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Freeform 24"/>
          <p:cNvSpPr>
            <a:spLocks/>
          </p:cNvSpPr>
          <p:nvPr/>
        </p:nvSpPr>
        <p:spPr bwMode="auto">
          <a:xfrm>
            <a:off x="543084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5222878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5640391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5848350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Freeform 28"/>
          <p:cNvSpPr>
            <a:spLocks/>
          </p:cNvSpPr>
          <p:nvPr/>
        </p:nvSpPr>
        <p:spPr bwMode="auto">
          <a:xfrm>
            <a:off x="6062664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>
            <a:off x="6265866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4181476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Freeform 31"/>
          <p:cNvSpPr>
            <a:spLocks/>
          </p:cNvSpPr>
          <p:nvPr/>
        </p:nvSpPr>
        <p:spPr bwMode="auto">
          <a:xfrm>
            <a:off x="39735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43910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4613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Freeform 33"/>
          <p:cNvSpPr>
            <a:spLocks/>
          </p:cNvSpPr>
          <p:nvPr/>
        </p:nvSpPr>
        <p:spPr bwMode="auto">
          <a:xfrm>
            <a:off x="45958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Freeform 34"/>
          <p:cNvSpPr>
            <a:spLocks/>
          </p:cNvSpPr>
          <p:nvPr/>
        </p:nvSpPr>
        <p:spPr bwMode="auto">
          <a:xfrm>
            <a:off x="4810129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Freeform 35"/>
          <p:cNvSpPr>
            <a:spLocks/>
          </p:cNvSpPr>
          <p:nvPr/>
        </p:nvSpPr>
        <p:spPr bwMode="auto">
          <a:xfrm>
            <a:off x="501809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Freeform 36"/>
          <p:cNvSpPr>
            <a:spLocks/>
          </p:cNvSpPr>
          <p:nvPr/>
        </p:nvSpPr>
        <p:spPr bwMode="auto">
          <a:xfrm>
            <a:off x="2935291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Freeform 37"/>
          <p:cNvSpPr>
            <a:spLocks/>
          </p:cNvSpPr>
          <p:nvPr/>
        </p:nvSpPr>
        <p:spPr bwMode="auto">
          <a:xfrm>
            <a:off x="2728916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Freeform 38"/>
          <p:cNvSpPr>
            <a:spLocks/>
          </p:cNvSpPr>
          <p:nvPr/>
        </p:nvSpPr>
        <p:spPr bwMode="auto">
          <a:xfrm>
            <a:off x="3144842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Freeform 39"/>
          <p:cNvSpPr>
            <a:spLocks/>
          </p:cNvSpPr>
          <p:nvPr/>
        </p:nvSpPr>
        <p:spPr bwMode="auto">
          <a:xfrm>
            <a:off x="3351216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Freeform 40"/>
          <p:cNvSpPr>
            <a:spLocks/>
          </p:cNvSpPr>
          <p:nvPr/>
        </p:nvSpPr>
        <p:spPr bwMode="auto">
          <a:xfrm>
            <a:off x="35655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305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7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7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8" name="Title 1"/>
          <p:cNvSpPr>
            <a:spLocks noGrp="1"/>
          </p:cNvSpPr>
          <p:nvPr>
            <p:ph type="title"/>
          </p:nvPr>
        </p:nvSpPr>
        <p:spPr>
          <a:xfrm>
            <a:off x="27135" y="207962"/>
            <a:ext cx="6551218" cy="634764"/>
          </a:xfrm>
        </p:spPr>
        <p:txBody>
          <a:bodyPr>
            <a:noAutofit/>
          </a:bodyPr>
          <a:lstStyle/>
          <a:p>
            <a:r>
              <a:rPr lang="en-US" alt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CA ESA NEB 2020 Study</a:t>
            </a:r>
          </a:p>
        </p:txBody>
      </p:sp>
      <p:sp>
        <p:nvSpPr>
          <p:cNvPr id="11309" name="Text Box 46"/>
          <p:cNvSpPr txBox="1">
            <a:spLocks noChangeArrowheads="1"/>
          </p:cNvSpPr>
          <p:nvPr/>
        </p:nvSpPr>
        <p:spPr bwMode="auto">
          <a:xfrm>
            <a:off x="8534400" y="6400803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0B4A6CEF-0C3C-466E-A381-D1B0883DA228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5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9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239DBD-78CF-46E9-94BD-55F6F7BD83B0}"/>
              </a:ext>
            </a:extLst>
          </p:cNvPr>
          <p:cNvGrpSpPr/>
          <p:nvPr/>
        </p:nvGrpSpPr>
        <p:grpSpPr>
          <a:xfrm>
            <a:off x="150166" y="1048537"/>
            <a:ext cx="5807530" cy="5541177"/>
            <a:chOff x="271249" y="1073615"/>
            <a:chExt cx="6162853" cy="5541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56AF9EB-13F2-4735-8E54-F5B8F192667A}"/>
                </a:ext>
              </a:extLst>
            </p:cNvPr>
            <p:cNvSpPr/>
            <p:nvPr/>
          </p:nvSpPr>
          <p:spPr>
            <a:xfrm>
              <a:off x="271249" y="1073615"/>
              <a:ext cx="2988452" cy="1008421"/>
            </a:xfrm>
            <a:custGeom>
              <a:avLst/>
              <a:gdLst>
                <a:gd name="connsiteX0" fmla="*/ 0 w 4036216"/>
                <a:gd name="connsiteY0" fmla="*/ 0 h 1008421"/>
                <a:gd name="connsiteX1" fmla="*/ 4036216 w 4036216"/>
                <a:gd name="connsiteY1" fmla="*/ 0 h 1008421"/>
                <a:gd name="connsiteX2" fmla="*/ 4036216 w 4036216"/>
                <a:gd name="connsiteY2" fmla="*/ 1008421 h 1008421"/>
                <a:gd name="connsiteX3" fmla="*/ 0 w 4036216"/>
                <a:gd name="connsiteY3" fmla="*/ 1008421 h 1008421"/>
                <a:gd name="connsiteX4" fmla="*/ 0 w 4036216"/>
                <a:gd name="connsiteY4" fmla="*/ 0 h 100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6216" h="1008421">
                  <a:moveTo>
                    <a:pt x="0" y="0"/>
                  </a:moveTo>
                  <a:lnTo>
                    <a:pt x="4036216" y="0"/>
                  </a:lnTo>
                  <a:lnTo>
                    <a:pt x="4036216" y="1008421"/>
                  </a:lnTo>
                  <a:lnTo>
                    <a:pt x="0" y="10084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Study Background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79F5160-0B5D-4F3E-BA99-C356955F0033}"/>
                </a:ext>
              </a:extLst>
            </p:cNvPr>
            <p:cNvSpPr/>
            <p:nvPr/>
          </p:nvSpPr>
          <p:spPr>
            <a:xfrm>
              <a:off x="281895" y="2082036"/>
              <a:ext cx="2988452" cy="4532756"/>
            </a:xfrm>
            <a:custGeom>
              <a:avLst/>
              <a:gdLst>
                <a:gd name="connsiteX0" fmla="*/ 0 w 4036216"/>
                <a:gd name="connsiteY0" fmla="*/ 0 h 3766139"/>
                <a:gd name="connsiteX1" fmla="*/ 4036216 w 4036216"/>
                <a:gd name="connsiteY1" fmla="*/ 0 h 3766139"/>
                <a:gd name="connsiteX2" fmla="*/ 4036216 w 4036216"/>
                <a:gd name="connsiteY2" fmla="*/ 3766139 h 3766139"/>
                <a:gd name="connsiteX3" fmla="*/ 0 w 4036216"/>
                <a:gd name="connsiteY3" fmla="*/ 3766139 h 3766139"/>
                <a:gd name="connsiteX4" fmla="*/ 0 w 4036216"/>
                <a:gd name="connsiteY4" fmla="*/ 0 h 376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6216" h="3766139">
                  <a:moveTo>
                    <a:pt x="0" y="0"/>
                  </a:moveTo>
                  <a:lnTo>
                    <a:pt x="4036216" y="0"/>
                  </a:lnTo>
                  <a:lnTo>
                    <a:pt x="4036216" y="3766139"/>
                  </a:lnTo>
                  <a:lnTo>
                    <a:pt x="0" y="3766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48" tIns="117348" rIns="156464" bIns="176022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2019 Study did not sufficiently assess</a:t>
              </a:r>
            </a:p>
            <a:p>
              <a:pPr marL="685800" lvl="2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Assumptions</a:t>
              </a:r>
            </a:p>
            <a:p>
              <a:pPr marL="685800" lvl="2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Inputs</a:t>
              </a:r>
            </a:p>
            <a:p>
              <a:pPr marL="685800" lvl="2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Calculations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2019 Study utilized previous literature that was not sufficiently documented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C16F77B-B691-429D-A662-C78BBD79EA96}"/>
                </a:ext>
              </a:extLst>
            </p:cNvPr>
            <p:cNvSpPr/>
            <p:nvPr/>
          </p:nvSpPr>
          <p:spPr>
            <a:xfrm>
              <a:off x="3422401" y="1663998"/>
              <a:ext cx="3011701" cy="1087484"/>
            </a:xfrm>
            <a:custGeom>
              <a:avLst/>
              <a:gdLst>
                <a:gd name="connsiteX0" fmla="*/ 0 w 4036216"/>
                <a:gd name="connsiteY0" fmla="*/ 0 h 1008421"/>
                <a:gd name="connsiteX1" fmla="*/ 4036216 w 4036216"/>
                <a:gd name="connsiteY1" fmla="*/ 0 h 1008421"/>
                <a:gd name="connsiteX2" fmla="*/ 4036216 w 4036216"/>
                <a:gd name="connsiteY2" fmla="*/ 1008421 h 1008421"/>
                <a:gd name="connsiteX3" fmla="*/ 0 w 4036216"/>
                <a:gd name="connsiteY3" fmla="*/ 1008421 h 1008421"/>
                <a:gd name="connsiteX4" fmla="*/ 0 w 4036216"/>
                <a:gd name="connsiteY4" fmla="*/ 0 h 100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6216" h="1008421">
                  <a:moveTo>
                    <a:pt x="0" y="0"/>
                  </a:moveTo>
                  <a:lnTo>
                    <a:pt x="4036216" y="0"/>
                  </a:lnTo>
                  <a:lnTo>
                    <a:pt x="4036216" y="1008421"/>
                  </a:lnTo>
                  <a:lnTo>
                    <a:pt x="0" y="10084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A46"/>
            </a:solidFill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Study Goals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E12DA28-D72A-43A3-B6EB-02372A1B1173}"/>
                </a:ext>
              </a:extLst>
            </p:cNvPr>
            <p:cNvSpPr/>
            <p:nvPr/>
          </p:nvSpPr>
          <p:spPr>
            <a:xfrm>
              <a:off x="3422400" y="2767621"/>
              <a:ext cx="3011701" cy="3847171"/>
            </a:xfrm>
            <a:custGeom>
              <a:avLst/>
              <a:gdLst>
                <a:gd name="connsiteX0" fmla="*/ 0 w 4036216"/>
                <a:gd name="connsiteY0" fmla="*/ 0 h 3766139"/>
                <a:gd name="connsiteX1" fmla="*/ 4036216 w 4036216"/>
                <a:gd name="connsiteY1" fmla="*/ 0 h 3766139"/>
                <a:gd name="connsiteX2" fmla="*/ 4036216 w 4036216"/>
                <a:gd name="connsiteY2" fmla="*/ 3766139 h 3766139"/>
                <a:gd name="connsiteX3" fmla="*/ 0 w 4036216"/>
                <a:gd name="connsiteY3" fmla="*/ 3766139 h 3766139"/>
                <a:gd name="connsiteX4" fmla="*/ 0 w 4036216"/>
                <a:gd name="connsiteY4" fmla="*/ 0 h 376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6216" h="3766139">
                  <a:moveTo>
                    <a:pt x="0" y="0"/>
                  </a:moveTo>
                  <a:lnTo>
                    <a:pt x="4036216" y="0"/>
                  </a:lnTo>
                  <a:lnTo>
                    <a:pt x="4036216" y="3766139"/>
                  </a:lnTo>
                  <a:lnTo>
                    <a:pt x="0" y="3766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ED9">
                <a:alpha val="9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lnRef>
            <a:fillRef idx="1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Document NEB methodology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Recommend revised calculations or NEB exclusion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Simplify calculation model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dirty="0">
                  <a:latin typeface="Verdana" panose="020B0604030504040204" pitchFamily="34" charset="0"/>
                  <a:ea typeface="Verdana" panose="020B0604030504040204" pitchFamily="34" charset="0"/>
                </a:rPr>
                <a:t>Update inputs</a:t>
              </a:r>
              <a:endParaRPr lang="en-US" sz="22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26BED66-A271-4C5D-8A82-3DBA28766207}"/>
              </a:ext>
            </a:extLst>
          </p:cNvPr>
          <p:cNvSpPr/>
          <p:nvPr/>
        </p:nvSpPr>
        <p:spPr>
          <a:xfrm>
            <a:off x="6118454" y="2345401"/>
            <a:ext cx="2728821" cy="1008421"/>
          </a:xfrm>
          <a:custGeom>
            <a:avLst/>
            <a:gdLst>
              <a:gd name="connsiteX0" fmla="*/ 0 w 4036216"/>
              <a:gd name="connsiteY0" fmla="*/ 0 h 1008421"/>
              <a:gd name="connsiteX1" fmla="*/ 4036216 w 4036216"/>
              <a:gd name="connsiteY1" fmla="*/ 0 h 1008421"/>
              <a:gd name="connsiteX2" fmla="*/ 4036216 w 4036216"/>
              <a:gd name="connsiteY2" fmla="*/ 1008421 h 1008421"/>
              <a:gd name="connsiteX3" fmla="*/ 0 w 4036216"/>
              <a:gd name="connsiteY3" fmla="*/ 1008421 h 1008421"/>
              <a:gd name="connsiteX4" fmla="*/ 0 w 4036216"/>
              <a:gd name="connsiteY4" fmla="*/ 0 h 100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6216" h="1008421">
                <a:moveTo>
                  <a:pt x="0" y="0"/>
                </a:moveTo>
                <a:lnTo>
                  <a:pt x="4036216" y="0"/>
                </a:lnTo>
                <a:lnTo>
                  <a:pt x="4036216" y="1008421"/>
                </a:lnTo>
                <a:lnTo>
                  <a:pt x="0" y="100842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Key Principles</a:t>
            </a:r>
          </a:p>
        </p:txBody>
      </p:sp>
    </p:spTree>
    <p:extLst>
      <p:ext uri="{BB962C8B-B14F-4D97-AF65-F5344CB8AC3E}">
        <p14:creationId xmlns:p14="http://schemas.microsoft.com/office/powerpoint/2010/main" val="189716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B737B7-3B4A-4472-90AD-AD4E51BB77AD}"/>
              </a:ext>
            </a:extLst>
          </p:cNvPr>
          <p:cNvSpPr/>
          <p:nvPr/>
        </p:nvSpPr>
        <p:spPr>
          <a:xfrm>
            <a:off x="2494684" y="4352354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5D6ED6-7679-47C3-A6C1-2A495FC7F982}"/>
              </a:ext>
            </a:extLst>
          </p:cNvPr>
          <p:cNvSpPr/>
          <p:nvPr/>
        </p:nvSpPr>
        <p:spPr>
          <a:xfrm>
            <a:off x="163185" y="4709024"/>
            <a:ext cx="8549480" cy="770062"/>
          </a:xfrm>
          <a:custGeom>
            <a:avLst/>
            <a:gdLst>
              <a:gd name="connsiteX0" fmla="*/ 0 w 8549480"/>
              <a:gd name="connsiteY0" fmla="*/ 0 h 770062"/>
              <a:gd name="connsiteX1" fmla="*/ 8549480 w 8549480"/>
              <a:gd name="connsiteY1" fmla="*/ 0 h 770062"/>
              <a:gd name="connsiteX2" fmla="*/ 8549480 w 8549480"/>
              <a:gd name="connsiteY2" fmla="*/ 770062 h 770062"/>
              <a:gd name="connsiteX3" fmla="*/ 0 w 8549480"/>
              <a:gd name="connsiteY3" fmla="*/ 770062 h 770062"/>
              <a:gd name="connsiteX4" fmla="*/ 0 w 8549480"/>
              <a:gd name="connsiteY4" fmla="*/ 0 h 77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9480" h="770062">
                <a:moveTo>
                  <a:pt x="0" y="0"/>
                </a:moveTo>
                <a:lnTo>
                  <a:pt x="8549480" y="0"/>
                </a:lnTo>
                <a:lnTo>
                  <a:pt x="8549480" y="770062"/>
                </a:lnTo>
                <a:lnTo>
                  <a:pt x="0" y="7700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Simplified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Consistent method for allocating each NEB to ESA measures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Reduces f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alse sense of precision</a:t>
            </a:r>
            <a:endParaRPr lang="en-US" sz="16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08C70F-93C3-4163-BDA6-727A993DC1D2}"/>
              </a:ext>
            </a:extLst>
          </p:cNvPr>
          <p:cNvSpPr/>
          <p:nvPr/>
        </p:nvSpPr>
        <p:spPr>
          <a:xfrm>
            <a:off x="162837" y="3177644"/>
            <a:ext cx="8703111" cy="770062"/>
          </a:xfrm>
          <a:custGeom>
            <a:avLst/>
            <a:gdLst>
              <a:gd name="connsiteX0" fmla="*/ 0 w 8549480"/>
              <a:gd name="connsiteY0" fmla="*/ 0 h 770062"/>
              <a:gd name="connsiteX1" fmla="*/ 8549480 w 8549480"/>
              <a:gd name="connsiteY1" fmla="*/ 0 h 770062"/>
              <a:gd name="connsiteX2" fmla="*/ 8549480 w 8549480"/>
              <a:gd name="connsiteY2" fmla="*/ 770062 h 770062"/>
              <a:gd name="connsiteX3" fmla="*/ 0 w 8549480"/>
              <a:gd name="connsiteY3" fmla="*/ 770062 h 770062"/>
              <a:gd name="connsiteX4" fmla="*/ 0 w 8549480"/>
              <a:gd name="connsiteY4" fmla="*/ 0 h 77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9480" h="770062">
                <a:moveTo>
                  <a:pt x="0" y="0"/>
                </a:moveTo>
                <a:lnTo>
                  <a:pt x="8549480" y="0"/>
                </a:lnTo>
                <a:lnTo>
                  <a:pt x="8549480" y="770062"/>
                </a:lnTo>
                <a:lnTo>
                  <a:pt x="0" y="7700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Simplified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Reduced use of outdated literature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Reduced use of non-robust literature (small sample sizes, incorrect interpretation)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Documentation of inputs, assumptions, and methodology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6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CA47A598-3982-4F2D-B7B7-8CBB50F7BAFE}"/>
              </a:ext>
            </a:extLst>
          </p:cNvPr>
          <p:cNvSpPr/>
          <p:nvPr/>
        </p:nvSpPr>
        <p:spPr>
          <a:xfrm>
            <a:off x="200820" y="6002473"/>
            <a:ext cx="8549480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52299B90-7937-4B4B-BE12-E8BE1D3C6DE6}"/>
              </a:ext>
            </a:extLst>
          </p:cNvPr>
          <p:cNvSpPr/>
          <p:nvPr/>
        </p:nvSpPr>
        <p:spPr>
          <a:xfrm>
            <a:off x="315913" y="4680644"/>
            <a:ext cx="8549480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6F949539-49AF-41F0-B04F-A1EFE6E42931}"/>
              </a:ext>
            </a:extLst>
          </p:cNvPr>
          <p:cNvSpPr/>
          <p:nvPr/>
        </p:nvSpPr>
        <p:spPr>
          <a:xfrm>
            <a:off x="200820" y="3126862"/>
            <a:ext cx="8549480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D49676F4-5991-4572-AF2A-1470CB0E7810}"/>
              </a:ext>
            </a:extLst>
          </p:cNvPr>
          <p:cNvSpPr/>
          <p:nvPr/>
        </p:nvSpPr>
        <p:spPr>
          <a:xfrm>
            <a:off x="199243" y="1631446"/>
            <a:ext cx="8549480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429C739-1F1F-464D-8E7F-F13EA0ECC28A}"/>
              </a:ext>
            </a:extLst>
          </p:cNvPr>
          <p:cNvSpPr/>
          <p:nvPr/>
        </p:nvSpPr>
        <p:spPr>
          <a:xfrm>
            <a:off x="2544327" y="1460071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696AA1-F198-4B5A-8C04-A284D36106BD}"/>
              </a:ext>
            </a:extLst>
          </p:cNvPr>
          <p:cNvSpPr/>
          <p:nvPr/>
        </p:nvSpPr>
        <p:spPr>
          <a:xfrm>
            <a:off x="199243" y="1237343"/>
            <a:ext cx="3182125" cy="384973"/>
          </a:xfrm>
          <a:custGeom>
            <a:avLst/>
            <a:gdLst>
              <a:gd name="connsiteX0" fmla="*/ 64175 w 2343455"/>
              <a:gd name="connsiteY0" fmla="*/ 0 h 384973"/>
              <a:gd name="connsiteX1" fmla="*/ 2279280 w 2343455"/>
              <a:gd name="connsiteY1" fmla="*/ 0 h 384973"/>
              <a:gd name="connsiteX2" fmla="*/ 2343455 w 2343455"/>
              <a:gd name="connsiteY2" fmla="*/ 64175 h 384973"/>
              <a:gd name="connsiteX3" fmla="*/ 2343455 w 2343455"/>
              <a:gd name="connsiteY3" fmla="*/ 384973 h 384973"/>
              <a:gd name="connsiteX4" fmla="*/ 2343455 w 2343455"/>
              <a:gd name="connsiteY4" fmla="*/ 384973 h 384973"/>
              <a:gd name="connsiteX5" fmla="*/ 0 w 2343455"/>
              <a:gd name="connsiteY5" fmla="*/ 384973 h 384973"/>
              <a:gd name="connsiteX6" fmla="*/ 0 w 2343455"/>
              <a:gd name="connsiteY6" fmla="*/ 384973 h 384973"/>
              <a:gd name="connsiteX7" fmla="*/ 0 w 2343455"/>
              <a:gd name="connsiteY7" fmla="*/ 64175 h 384973"/>
              <a:gd name="connsiteX8" fmla="*/ 64175 w 2343455"/>
              <a:gd name="connsiteY8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455" h="384973">
                <a:moveTo>
                  <a:pt x="64175" y="0"/>
                </a:moveTo>
                <a:lnTo>
                  <a:pt x="2279280" y="0"/>
                </a:lnTo>
                <a:cubicBezTo>
                  <a:pt x="2314723" y="0"/>
                  <a:pt x="2343455" y="28732"/>
                  <a:pt x="2343455" y="64175"/>
                </a:cubicBezTo>
                <a:lnTo>
                  <a:pt x="2343455" y="384973"/>
                </a:lnTo>
                <a:lnTo>
                  <a:pt x="2343455" y="384973"/>
                </a:lnTo>
                <a:lnTo>
                  <a:pt x="0" y="384973"/>
                </a:lnTo>
                <a:lnTo>
                  <a:pt x="0" y="384973"/>
                </a:lnTo>
                <a:lnTo>
                  <a:pt x="0" y="64175"/>
                </a:lnTo>
                <a:cubicBezTo>
                  <a:pt x="0" y="28732"/>
                  <a:pt x="28732" y="0"/>
                  <a:pt x="64175" y="0"/>
                </a:cubicBez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276" tIns="49276" rIns="49276" bIns="3048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NEBs Included in Model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53861B-5E67-4318-B195-79ADE4AB3AF1}"/>
              </a:ext>
            </a:extLst>
          </p:cNvPr>
          <p:cNvSpPr/>
          <p:nvPr/>
        </p:nvSpPr>
        <p:spPr>
          <a:xfrm>
            <a:off x="174251" y="1639710"/>
            <a:ext cx="8549480" cy="770062"/>
          </a:xfrm>
          <a:custGeom>
            <a:avLst/>
            <a:gdLst>
              <a:gd name="connsiteX0" fmla="*/ 0 w 8549480"/>
              <a:gd name="connsiteY0" fmla="*/ 0 h 770062"/>
              <a:gd name="connsiteX1" fmla="*/ 8549480 w 8549480"/>
              <a:gd name="connsiteY1" fmla="*/ 0 h 770062"/>
              <a:gd name="connsiteX2" fmla="*/ 8549480 w 8549480"/>
              <a:gd name="connsiteY2" fmla="*/ 770062 h 770062"/>
              <a:gd name="connsiteX3" fmla="*/ 0 w 8549480"/>
              <a:gd name="connsiteY3" fmla="*/ 770062 h 770062"/>
              <a:gd name="connsiteX4" fmla="*/ 0 w 8549480"/>
              <a:gd name="connsiteY4" fmla="*/ 0 h 77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9480" h="770062">
                <a:moveTo>
                  <a:pt x="0" y="0"/>
                </a:moveTo>
                <a:lnTo>
                  <a:pt x="8549480" y="0"/>
                </a:lnTo>
                <a:lnTo>
                  <a:pt x="8549480" y="770062"/>
                </a:lnTo>
                <a:lnTo>
                  <a:pt x="0" y="7700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2019 study assessed and recommended 46 NEBs and 20 were included in results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2020 study included 10 NEBs from 2019 model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Added 4 NEBs not included in 2019 model (consolidation of some 2019 NEBs)</a:t>
            </a:r>
            <a:endParaRPr lang="en-US" sz="16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Excluded 8 NEBs included in 2019 model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221956-F341-440F-A61C-C92055463786}"/>
              </a:ext>
            </a:extLst>
          </p:cNvPr>
          <p:cNvSpPr/>
          <p:nvPr/>
        </p:nvSpPr>
        <p:spPr>
          <a:xfrm>
            <a:off x="2561720" y="2802395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A4D488-DBBC-4BE2-90A6-290E2F04B601}"/>
              </a:ext>
            </a:extLst>
          </p:cNvPr>
          <p:cNvSpPr/>
          <p:nvPr/>
        </p:nvSpPr>
        <p:spPr>
          <a:xfrm>
            <a:off x="215667" y="2745639"/>
            <a:ext cx="3149278" cy="384973"/>
          </a:xfrm>
          <a:custGeom>
            <a:avLst/>
            <a:gdLst>
              <a:gd name="connsiteX0" fmla="*/ 64175 w 2217463"/>
              <a:gd name="connsiteY0" fmla="*/ 0 h 384973"/>
              <a:gd name="connsiteX1" fmla="*/ 2153288 w 2217463"/>
              <a:gd name="connsiteY1" fmla="*/ 0 h 384973"/>
              <a:gd name="connsiteX2" fmla="*/ 2217463 w 2217463"/>
              <a:gd name="connsiteY2" fmla="*/ 64175 h 384973"/>
              <a:gd name="connsiteX3" fmla="*/ 2217463 w 2217463"/>
              <a:gd name="connsiteY3" fmla="*/ 384973 h 384973"/>
              <a:gd name="connsiteX4" fmla="*/ 2217463 w 2217463"/>
              <a:gd name="connsiteY4" fmla="*/ 384973 h 384973"/>
              <a:gd name="connsiteX5" fmla="*/ 0 w 2217463"/>
              <a:gd name="connsiteY5" fmla="*/ 384973 h 384973"/>
              <a:gd name="connsiteX6" fmla="*/ 0 w 2217463"/>
              <a:gd name="connsiteY6" fmla="*/ 384973 h 384973"/>
              <a:gd name="connsiteX7" fmla="*/ 0 w 2217463"/>
              <a:gd name="connsiteY7" fmla="*/ 64175 h 384973"/>
              <a:gd name="connsiteX8" fmla="*/ 64175 w 2217463"/>
              <a:gd name="connsiteY8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7463" h="384973">
                <a:moveTo>
                  <a:pt x="64175" y="0"/>
                </a:moveTo>
                <a:lnTo>
                  <a:pt x="2153288" y="0"/>
                </a:lnTo>
                <a:cubicBezTo>
                  <a:pt x="2188731" y="0"/>
                  <a:pt x="2217463" y="28732"/>
                  <a:pt x="2217463" y="64175"/>
                </a:cubicBezTo>
                <a:lnTo>
                  <a:pt x="2217463" y="384973"/>
                </a:lnTo>
                <a:lnTo>
                  <a:pt x="2217463" y="384973"/>
                </a:lnTo>
                <a:lnTo>
                  <a:pt x="0" y="384973"/>
                </a:lnTo>
                <a:lnTo>
                  <a:pt x="0" y="384973"/>
                </a:lnTo>
                <a:lnTo>
                  <a:pt x="0" y="64175"/>
                </a:lnTo>
                <a:cubicBezTo>
                  <a:pt x="0" y="28732"/>
                  <a:pt x="28732" y="0"/>
                  <a:pt x="64175" y="0"/>
                </a:cubicBezTo>
                <a:close/>
              </a:path>
            </a:pathLst>
          </a:custGeom>
        </p:spPr>
        <p:style>
          <a:lnRef idx="2">
            <a:schemeClr val="accent5">
              <a:hueOff val="-2252848"/>
              <a:satOff val="-5806"/>
              <a:lumOff val="-3922"/>
              <a:alphaOff val="0"/>
            </a:schemeClr>
          </a:lnRef>
          <a:fillRef idx="1">
            <a:schemeClr val="accent5">
              <a:hueOff val="-2252848"/>
              <a:satOff val="-5806"/>
              <a:lumOff val="-3922"/>
              <a:alphaOff val="0"/>
            </a:schemeClr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276" tIns="49276" rIns="49276" bIns="3048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NEB Calculations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298597-58B7-45A4-AC4D-BC97E300661C}"/>
              </a:ext>
            </a:extLst>
          </p:cNvPr>
          <p:cNvSpPr/>
          <p:nvPr/>
        </p:nvSpPr>
        <p:spPr>
          <a:xfrm>
            <a:off x="182820" y="4295671"/>
            <a:ext cx="3117725" cy="384973"/>
          </a:xfrm>
          <a:custGeom>
            <a:avLst/>
            <a:gdLst>
              <a:gd name="connsiteX0" fmla="*/ 64175 w 2154356"/>
              <a:gd name="connsiteY0" fmla="*/ 0 h 384973"/>
              <a:gd name="connsiteX1" fmla="*/ 2090181 w 2154356"/>
              <a:gd name="connsiteY1" fmla="*/ 0 h 384973"/>
              <a:gd name="connsiteX2" fmla="*/ 2154356 w 2154356"/>
              <a:gd name="connsiteY2" fmla="*/ 64175 h 384973"/>
              <a:gd name="connsiteX3" fmla="*/ 2154356 w 2154356"/>
              <a:gd name="connsiteY3" fmla="*/ 384973 h 384973"/>
              <a:gd name="connsiteX4" fmla="*/ 2154356 w 2154356"/>
              <a:gd name="connsiteY4" fmla="*/ 384973 h 384973"/>
              <a:gd name="connsiteX5" fmla="*/ 0 w 2154356"/>
              <a:gd name="connsiteY5" fmla="*/ 384973 h 384973"/>
              <a:gd name="connsiteX6" fmla="*/ 0 w 2154356"/>
              <a:gd name="connsiteY6" fmla="*/ 384973 h 384973"/>
              <a:gd name="connsiteX7" fmla="*/ 0 w 2154356"/>
              <a:gd name="connsiteY7" fmla="*/ 64175 h 384973"/>
              <a:gd name="connsiteX8" fmla="*/ 64175 w 2154356"/>
              <a:gd name="connsiteY8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356" h="384973">
                <a:moveTo>
                  <a:pt x="64175" y="0"/>
                </a:moveTo>
                <a:lnTo>
                  <a:pt x="2090181" y="0"/>
                </a:lnTo>
                <a:cubicBezTo>
                  <a:pt x="2125624" y="0"/>
                  <a:pt x="2154356" y="28732"/>
                  <a:pt x="2154356" y="64175"/>
                </a:cubicBezTo>
                <a:lnTo>
                  <a:pt x="2154356" y="384973"/>
                </a:lnTo>
                <a:lnTo>
                  <a:pt x="2154356" y="384973"/>
                </a:lnTo>
                <a:lnTo>
                  <a:pt x="0" y="384973"/>
                </a:lnTo>
                <a:lnTo>
                  <a:pt x="0" y="384973"/>
                </a:lnTo>
                <a:lnTo>
                  <a:pt x="0" y="64175"/>
                </a:lnTo>
                <a:cubicBezTo>
                  <a:pt x="0" y="28732"/>
                  <a:pt x="28732" y="0"/>
                  <a:pt x="64175" y="0"/>
                </a:cubicBezTo>
                <a:close/>
              </a:path>
            </a:pathLst>
          </a:custGeom>
        </p:spPr>
        <p:style>
          <a:lnRef idx="2">
            <a:schemeClr val="accent5">
              <a:hueOff val="-4505695"/>
              <a:satOff val="-11613"/>
              <a:lumOff val="-7843"/>
              <a:alphaOff val="0"/>
            </a:schemeClr>
          </a:lnRef>
          <a:fillRef idx="1">
            <a:schemeClr val="accent5">
              <a:hueOff val="-4505695"/>
              <a:satOff val="-11613"/>
              <a:lumOff val="-7843"/>
              <a:alphaOff val="0"/>
            </a:schemeClr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276" tIns="49276" rIns="49276" bIns="3048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Allocation Method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A121E9-FD39-4128-B70F-34ABA8531343}"/>
              </a:ext>
            </a:extLst>
          </p:cNvPr>
          <p:cNvSpPr/>
          <p:nvPr/>
        </p:nvSpPr>
        <p:spPr>
          <a:xfrm>
            <a:off x="2539681" y="5195720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511FBBD-642A-40DB-A70E-732482BECC1C}"/>
              </a:ext>
            </a:extLst>
          </p:cNvPr>
          <p:cNvSpPr/>
          <p:nvPr/>
        </p:nvSpPr>
        <p:spPr>
          <a:xfrm>
            <a:off x="187326" y="5617500"/>
            <a:ext cx="3137687" cy="384973"/>
          </a:xfrm>
          <a:custGeom>
            <a:avLst/>
            <a:gdLst>
              <a:gd name="connsiteX0" fmla="*/ 64175 w 2324316"/>
              <a:gd name="connsiteY0" fmla="*/ 0 h 384973"/>
              <a:gd name="connsiteX1" fmla="*/ 2260141 w 2324316"/>
              <a:gd name="connsiteY1" fmla="*/ 0 h 384973"/>
              <a:gd name="connsiteX2" fmla="*/ 2324316 w 2324316"/>
              <a:gd name="connsiteY2" fmla="*/ 64175 h 384973"/>
              <a:gd name="connsiteX3" fmla="*/ 2324316 w 2324316"/>
              <a:gd name="connsiteY3" fmla="*/ 384973 h 384973"/>
              <a:gd name="connsiteX4" fmla="*/ 2324316 w 2324316"/>
              <a:gd name="connsiteY4" fmla="*/ 384973 h 384973"/>
              <a:gd name="connsiteX5" fmla="*/ 0 w 2324316"/>
              <a:gd name="connsiteY5" fmla="*/ 384973 h 384973"/>
              <a:gd name="connsiteX6" fmla="*/ 0 w 2324316"/>
              <a:gd name="connsiteY6" fmla="*/ 384973 h 384973"/>
              <a:gd name="connsiteX7" fmla="*/ 0 w 2324316"/>
              <a:gd name="connsiteY7" fmla="*/ 64175 h 384973"/>
              <a:gd name="connsiteX8" fmla="*/ 64175 w 2324316"/>
              <a:gd name="connsiteY8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316" h="384973">
                <a:moveTo>
                  <a:pt x="64175" y="0"/>
                </a:moveTo>
                <a:lnTo>
                  <a:pt x="2260141" y="0"/>
                </a:lnTo>
                <a:cubicBezTo>
                  <a:pt x="2295584" y="0"/>
                  <a:pt x="2324316" y="28732"/>
                  <a:pt x="2324316" y="64175"/>
                </a:cubicBezTo>
                <a:lnTo>
                  <a:pt x="2324316" y="384973"/>
                </a:lnTo>
                <a:lnTo>
                  <a:pt x="2324316" y="384973"/>
                </a:lnTo>
                <a:lnTo>
                  <a:pt x="0" y="384973"/>
                </a:lnTo>
                <a:lnTo>
                  <a:pt x="0" y="384973"/>
                </a:lnTo>
                <a:lnTo>
                  <a:pt x="0" y="64175"/>
                </a:lnTo>
                <a:cubicBezTo>
                  <a:pt x="0" y="28732"/>
                  <a:pt x="28732" y="0"/>
                  <a:pt x="64175" y="0"/>
                </a:cubicBezTo>
                <a:close/>
              </a:path>
            </a:pathLst>
          </a:custGeom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276" tIns="49276" rIns="49276" bIns="3048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Excel Tool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9FEA2B-2A17-4638-AD77-3E4AB79E4233}"/>
              </a:ext>
            </a:extLst>
          </p:cNvPr>
          <p:cNvSpPr/>
          <p:nvPr/>
        </p:nvSpPr>
        <p:spPr>
          <a:xfrm>
            <a:off x="169496" y="6025493"/>
            <a:ext cx="8549480" cy="577759"/>
          </a:xfrm>
          <a:custGeom>
            <a:avLst/>
            <a:gdLst>
              <a:gd name="connsiteX0" fmla="*/ 0 w 8549480"/>
              <a:gd name="connsiteY0" fmla="*/ 0 h 770062"/>
              <a:gd name="connsiteX1" fmla="*/ 8549480 w 8549480"/>
              <a:gd name="connsiteY1" fmla="*/ 0 h 770062"/>
              <a:gd name="connsiteX2" fmla="*/ 8549480 w 8549480"/>
              <a:gd name="connsiteY2" fmla="*/ 770062 h 770062"/>
              <a:gd name="connsiteX3" fmla="*/ 0 w 8549480"/>
              <a:gd name="connsiteY3" fmla="*/ 770062 h 770062"/>
              <a:gd name="connsiteX4" fmla="*/ 0 w 8549480"/>
              <a:gd name="connsiteY4" fmla="*/ 0 h 77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9480" h="770062">
                <a:moveTo>
                  <a:pt x="0" y="0"/>
                </a:moveTo>
                <a:lnTo>
                  <a:pt x="8549480" y="0"/>
                </a:lnTo>
                <a:lnTo>
                  <a:pt x="8549480" y="770062"/>
                </a:lnTo>
                <a:lnTo>
                  <a:pt x="0" y="7700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Simplified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Clear documentation of inputs, formulas, and sources</a:t>
            </a:r>
            <a:endParaRPr lang="en-US" sz="16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Rectangle 44">
            <a:extLst>
              <a:ext uri="{FF2B5EF4-FFF2-40B4-BE49-F238E27FC236}">
                <a16:creationId xmlns:a16="http://schemas.microsoft.com/office/drawing/2014/main" id="{E7546576-9681-4B57-AF19-15D37FBD8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56" y="330263"/>
            <a:ext cx="6961188" cy="634129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800" dirty="0">
                <a:latin typeface="Verdana" panose="020B0604030504040204" pitchFamily="34" charset="0"/>
                <a:ea typeface="Verdana" panose="020B0604030504040204" pitchFamily="34" charset="0"/>
              </a:rPr>
              <a:t>Changes from 2019 Model</a:t>
            </a:r>
            <a:br>
              <a:rPr lang="en-US" altLang="en-US" sz="3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800" dirty="0">
                <a:latin typeface="Verdana" panose="020B0604030504040204" pitchFamily="34" charset="0"/>
                <a:ea typeface="Verdana" panose="020B060403050404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10989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tationary, pencil&#10;&#10;Description automatically generated">
            <a:extLst>
              <a:ext uri="{FF2B5EF4-FFF2-40B4-BE49-F238E27FC236}">
                <a16:creationId xmlns:a16="http://schemas.microsoft.com/office/drawing/2014/main" id="{ACD9BAD2-1EB4-48BD-8710-61151EA97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" y="161924"/>
            <a:ext cx="6486829" cy="6543675"/>
          </a:xfrm>
          <a:prstGeom prst="rect">
            <a:avLst/>
          </a:prstGeom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7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5F5B1B-C81D-4E31-B54D-2A864E8A5436}"/>
              </a:ext>
            </a:extLst>
          </p:cNvPr>
          <p:cNvGrpSpPr/>
          <p:nvPr/>
        </p:nvGrpSpPr>
        <p:grpSpPr>
          <a:xfrm>
            <a:off x="3958315" y="5296843"/>
            <a:ext cx="5441196" cy="947092"/>
            <a:chOff x="3982176" y="2685914"/>
            <a:chExt cx="5441196" cy="9470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505861-3175-4DF3-BD28-353B6F0734AF}"/>
                </a:ext>
              </a:extLst>
            </p:cNvPr>
            <p:cNvSpPr txBox="1"/>
            <p:nvPr/>
          </p:nvSpPr>
          <p:spPr>
            <a:xfrm>
              <a:off x="3982176" y="2685914"/>
              <a:ext cx="54308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B3DBC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NEB Review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3F224B-3237-44F5-B5D9-3464AC3E57FC}"/>
                </a:ext>
              </a:extLst>
            </p:cNvPr>
            <p:cNvSpPr txBox="1"/>
            <p:nvPr/>
          </p:nvSpPr>
          <p:spPr>
            <a:xfrm>
              <a:off x="3992535" y="2709676"/>
              <a:ext cx="54308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Verdana" panose="020B0604030504040204" pitchFamily="34" charset="0"/>
                  <a:ea typeface="Verdana" panose="020B0604030504040204" pitchFamily="34" charset="0"/>
                </a:rPr>
                <a:t>NEB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01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B737B7-3B4A-4472-90AD-AD4E51BB77AD}"/>
              </a:ext>
            </a:extLst>
          </p:cNvPr>
          <p:cNvSpPr/>
          <p:nvPr/>
        </p:nvSpPr>
        <p:spPr>
          <a:xfrm>
            <a:off x="2494684" y="4352354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8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D49676F4-5991-4572-AF2A-1470CB0E7810}"/>
              </a:ext>
            </a:extLst>
          </p:cNvPr>
          <p:cNvSpPr/>
          <p:nvPr/>
        </p:nvSpPr>
        <p:spPr>
          <a:xfrm>
            <a:off x="200820" y="1770328"/>
            <a:ext cx="8549480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429C739-1F1F-464D-8E7F-F13EA0ECC28A}"/>
              </a:ext>
            </a:extLst>
          </p:cNvPr>
          <p:cNvSpPr/>
          <p:nvPr/>
        </p:nvSpPr>
        <p:spPr>
          <a:xfrm>
            <a:off x="2544327" y="1460071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696AA1-F198-4B5A-8C04-A284D36106BD}"/>
              </a:ext>
            </a:extLst>
          </p:cNvPr>
          <p:cNvSpPr/>
          <p:nvPr/>
        </p:nvSpPr>
        <p:spPr>
          <a:xfrm>
            <a:off x="175420" y="1198523"/>
            <a:ext cx="3182125" cy="574714"/>
          </a:xfrm>
          <a:custGeom>
            <a:avLst/>
            <a:gdLst>
              <a:gd name="connsiteX0" fmla="*/ 64175 w 2343455"/>
              <a:gd name="connsiteY0" fmla="*/ 0 h 384973"/>
              <a:gd name="connsiteX1" fmla="*/ 2279280 w 2343455"/>
              <a:gd name="connsiteY1" fmla="*/ 0 h 384973"/>
              <a:gd name="connsiteX2" fmla="*/ 2343455 w 2343455"/>
              <a:gd name="connsiteY2" fmla="*/ 64175 h 384973"/>
              <a:gd name="connsiteX3" fmla="*/ 2343455 w 2343455"/>
              <a:gd name="connsiteY3" fmla="*/ 384973 h 384973"/>
              <a:gd name="connsiteX4" fmla="*/ 2343455 w 2343455"/>
              <a:gd name="connsiteY4" fmla="*/ 384973 h 384973"/>
              <a:gd name="connsiteX5" fmla="*/ 0 w 2343455"/>
              <a:gd name="connsiteY5" fmla="*/ 384973 h 384973"/>
              <a:gd name="connsiteX6" fmla="*/ 0 w 2343455"/>
              <a:gd name="connsiteY6" fmla="*/ 384973 h 384973"/>
              <a:gd name="connsiteX7" fmla="*/ 0 w 2343455"/>
              <a:gd name="connsiteY7" fmla="*/ 64175 h 384973"/>
              <a:gd name="connsiteX8" fmla="*/ 64175 w 2343455"/>
              <a:gd name="connsiteY8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455" h="384973">
                <a:moveTo>
                  <a:pt x="64175" y="0"/>
                </a:moveTo>
                <a:lnTo>
                  <a:pt x="2279280" y="0"/>
                </a:lnTo>
                <a:cubicBezTo>
                  <a:pt x="2314723" y="0"/>
                  <a:pt x="2343455" y="28732"/>
                  <a:pt x="2343455" y="64175"/>
                </a:cubicBezTo>
                <a:lnTo>
                  <a:pt x="2343455" y="384973"/>
                </a:lnTo>
                <a:lnTo>
                  <a:pt x="2343455" y="384973"/>
                </a:lnTo>
                <a:lnTo>
                  <a:pt x="0" y="384973"/>
                </a:lnTo>
                <a:lnTo>
                  <a:pt x="0" y="384973"/>
                </a:lnTo>
                <a:lnTo>
                  <a:pt x="0" y="64175"/>
                </a:lnTo>
                <a:cubicBezTo>
                  <a:pt x="0" y="28732"/>
                  <a:pt x="28732" y="0"/>
                  <a:pt x="64175" y="0"/>
                </a:cubicBez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276" tIns="49276" rIns="49276" bIns="3048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NEB Assessment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53861B-5E67-4318-B195-79ADE4AB3AF1}"/>
              </a:ext>
            </a:extLst>
          </p:cNvPr>
          <p:cNvSpPr/>
          <p:nvPr/>
        </p:nvSpPr>
        <p:spPr>
          <a:xfrm>
            <a:off x="175420" y="1770784"/>
            <a:ext cx="8697208" cy="770062"/>
          </a:xfrm>
          <a:custGeom>
            <a:avLst/>
            <a:gdLst>
              <a:gd name="connsiteX0" fmla="*/ 0 w 8549480"/>
              <a:gd name="connsiteY0" fmla="*/ 0 h 770062"/>
              <a:gd name="connsiteX1" fmla="*/ 8549480 w 8549480"/>
              <a:gd name="connsiteY1" fmla="*/ 0 h 770062"/>
              <a:gd name="connsiteX2" fmla="*/ 8549480 w 8549480"/>
              <a:gd name="connsiteY2" fmla="*/ 770062 h 770062"/>
              <a:gd name="connsiteX3" fmla="*/ 0 w 8549480"/>
              <a:gd name="connsiteY3" fmla="*/ 770062 h 770062"/>
              <a:gd name="connsiteX4" fmla="*/ 0 w 8549480"/>
              <a:gd name="connsiteY4" fmla="*/ 0 h 77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9480" h="770062">
                <a:moveTo>
                  <a:pt x="0" y="0"/>
                </a:moveTo>
                <a:lnTo>
                  <a:pt x="8549480" y="0"/>
                </a:lnTo>
                <a:lnTo>
                  <a:pt x="8549480" y="770062"/>
                </a:lnTo>
                <a:lnTo>
                  <a:pt x="0" y="7700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What data were used as inputs in the research?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Assumptions</a:t>
            </a:r>
          </a:p>
          <a:p>
            <a:pPr marL="800100" marR="0" lvl="1" indent="-342900" algn="just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What simplifying assumptions were made?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Methodology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How were the impacts calculated?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Limitations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What were the limitations of the NEB calculations?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Applicability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the estimates represent California ESA participants and the benefits that they could be expected to obtain from the ESA program?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Duplication</a:t>
            </a:r>
          </a:p>
          <a:p>
            <a:pPr marL="800100" marR="0" lvl="1" indent="-342900" algn="just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the NEBs duplicate one another or other benefits that are already accounted for in the ESA cost-benefit analysis?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221956-F341-440F-A61C-C92055463786}"/>
              </a:ext>
            </a:extLst>
          </p:cNvPr>
          <p:cNvSpPr/>
          <p:nvPr/>
        </p:nvSpPr>
        <p:spPr>
          <a:xfrm>
            <a:off x="2568052" y="3019522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A121E9-FD39-4128-B70F-34ABA8531343}"/>
              </a:ext>
            </a:extLst>
          </p:cNvPr>
          <p:cNvSpPr/>
          <p:nvPr/>
        </p:nvSpPr>
        <p:spPr>
          <a:xfrm>
            <a:off x="2539681" y="5195720"/>
            <a:ext cx="6326615" cy="384973"/>
          </a:xfrm>
          <a:custGeom>
            <a:avLst/>
            <a:gdLst>
              <a:gd name="connsiteX0" fmla="*/ 0 w 6326615"/>
              <a:gd name="connsiteY0" fmla="*/ 0 h 384973"/>
              <a:gd name="connsiteX1" fmla="*/ 6326615 w 6326615"/>
              <a:gd name="connsiteY1" fmla="*/ 0 h 384973"/>
              <a:gd name="connsiteX2" fmla="*/ 6326615 w 6326615"/>
              <a:gd name="connsiteY2" fmla="*/ 384973 h 384973"/>
              <a:gd name="connsiteX3" fmla="*/ 0 w 6326615"/>
              <a:gd name="connsiteY3" fmla="*/ 384973 h 384973"/>
              <a:gd name="connsiteX4" fmla="*/ 0 w 6326615"/>
              <a:gd name="connsiteY4" fmla="*/ 0 h 38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6615" h="384973">
                <a:moveTo>
                  <a:pt x="0" y="0"/>
                </a:moveTo>
                <a:lnTo>
                  <a:pt x="6326615" y="0"/>
                </a:lnTo>
                <a:lnTo>
                  <a:pt x="6326615" y="384973"/>
                </a:lnTo>
                <a:lnTo>
                  <a:pt x="0" y="3849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b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 </a:t>
            </a:r>
          </a:p>
        </p:txBody>
      </p:sp>
      <p:sp>
        <p:nvSpPr>
          <p:cNvPr id="65" name="Rectangle 44">
            <a:extLst>
              <a:ext uri="{FF2B5EF4-FFF2-40B4-BE49-F238E27FC236}">
                <a16:creationId xmlns:a16="http://schemas.microsoft.com/office/drawing/2014/main" id="{E7546576-9681-4B57-AF19-15D37FBD8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56" y="193977"/>
            <a:ext cx="6961188" cy="634129"/>
          </a:xfrm>
        </p:spPr>
        <p:txBody>
          <a:bodyPr>
            <a:normAutofit/>
          </a:bodyPr>
          <a:lstStyle/>
          <a:p>
            <a:pPr algn="l"/>
            <a:r>
              <a:rPr lang="en-US" altLang="en-US" sz="3800" dirty="0">
                <a:latin typeface="Verdana" panose="020B0604030504040204" pitchFamily="34" charset="0"/>
                <a:ea typeface="Verdana" panose="020B0604030504040204" pitchFamily="34" charset="0"/>
              </a:rPr>
              <a:t>NEB Review</a:t>
            </a:r>
          </a:p>
        </p:txBody>
      </p:sp>
    </p:spTree>
    <p:extLst>
      <p:ext uri="{BB962C8B-B14F-4D97-AF65-F5344CB8AC3E}">
        <p14:creationId xmlns:p14="http://schemas.microsoft.com/office/powerpoint/2010/main" val="276800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9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28904" y="1453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Included NEBs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795044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Included NEBs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E3C37CE-5AE7-44E3-AE93-FF688C98A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84733"/>
              </p:ext>
            </p:extLst>
          </p:nvPr>
        </p:nvGraphicFramePr>
        <p:xfrm>
          <a:off x="315118" y="2379284"/>
          <a:ext cx="8581231" cy="293453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067311">
                  <a:extLst>
                    <a:ext uri="{9D8B030D-6E8A-4147-A177-3AD203B41FA5}">
                      <a16:colId xmlns:a16="http://schemas.microsoft.com/office/drawing/2014/main" val="2380723705"/>
                    </a:ext>
                  </a:extLst>
                </a:gridCol>
                <a:gridCol w="1360449">
                  <a:extLst>
                    <a:ext uri="{9D8B030D-6E8A-4147-A177-3AD203B41FA5}">
                      <a16:colId xmlns:a16="http://schemas.microsoft.com/office/drawing/2014/main" val="2882492884"/>
                    </a:ext>
                  </a:extLst>
                </a:gridCol>
                <a:gridCol w="3153471">
                  <a:extLst>
                    <a:ext uri="{9D8B030D-6E8A-4147-A177-3AD203B41FA5}">
                      <a16:colId xmlns:a16="http://schemas.microsoft.com/office/drawing/2014/main" val="3689326900"/>
                    </a:ext>
                  </a:extLst>
                </a:gridCol>
              </a:tblGrid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Type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Category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173548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Arrearage Carrying Cost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984553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Shutoffs (&amp; Reconnections)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7128491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Notices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Utility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486192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Collections Calls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Payment-Related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4552330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Water / Wastewater Bills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Other Cost 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6422663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Operations &amp; Maintenance 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Operation &amp; Value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7538010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Health*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Health, Safety, &amp; Comfort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198613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Safety**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Health, Safety, &amp; Comfort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452037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Comfort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Health, Safety, &amp; Comfort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8520576"/>
                  </a:ext>
                </a:extLst>
              </a:tr>
              <a:tr h="265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Noise Reduction (Inside &amp; Outside)</a:t>
                      </a:r>
                      <a:endParaRPr lang="en-US" sz="16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</a:t>
                      </a:r>
                      <a:endParaRPr lang="en-US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Health, Safety, &amp; Comfort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65494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DF53E3A-4450-451F-B9DC-B93116CF27C6}"/>
              </a:ext>
            </a:extLst>
          </p:cNvPr>
          <p:cNvSpPr txBox="1"/>
          <p:nvPr/>
        </p:nvSpPr>
        <p:spPr>
          <a:xfrm>
            <a:off x="2083912" y="1477174"/>
            <a:ext cx="4940776" cy="830997"/>
          </a:xfrm>
          <a:prstGeom prst="rect">
            <a:avLst/>
          </a:prstGeom>
          <a:solidFill>
            <a:srgbClr val="00B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NEBs from the 2019 Model </a:t>
            </a: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Retained in the 2020 Model</a:t>
            </a: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74AE8-26F5-47B5-AE65-AC1E83DB9E97}"/>
              </a:ext>
            </a:extLst>
          </p:cNvPr>
          <p:cNvSpPr txBox="1"/>
          <p:nvPr/>
        </p:nvSpPr>
        <p:spPr>
          <a:xfrm>
            <a:off x="-140566" y="5301658"/>
            <a:ext cx="8969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*Health includes CO Poisonings, Asthma Incidents, &amp; Reduction in Allergies from 2019 model.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**Safety includes Fires and Scalding from 2019 model.</a:t>
            </a:r>
          </a:p>
        </p:txBody>
      </p:sp>
    </p:spTree>
    <p:extLst>
      <p:ext uri="{BB962C8B-B14F-4D97-AF65-F5344CB8AC3E}">
        <p14:creationId xmlns:p14="http://schemas.microsoft.com/office/powerpoint/2010/main" val="2366929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2312</TotalTime>
  <Words>2563</Words>
  <Application>Microsoft Office PowerPoint</Application>
  <PresentationFormat>On-screen Show (4:3)</PresentationFormat>
  <Paragraphs>731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Symbol</vt:lpstr>
      <vt:lpstr>Times New Roman</vt:lpstr>
      <vt:lpstr>Verdana</vt:lpstr>
      <vt:lpstr>Office Theme</vt:lpstr>
      <vt:lpstr>California Energy Savings Assistance Program  Non-Energy Benefits 2020 Study </vt:lpstr>
      <vt:lpstr>Overview</vt:lpstr>
      <vt:lpstr>PowerPoint Presentation</vt:lpstr>
      <vt:lpstr>CA ESA NEB 2020 Study</vt:lpstr>
      <vt:lpstr>CA ESA NEB 2020 Study</vt:lpstr>
      <vt:lpstr>Changes from 2019 Model Overview</vt:lpstr>
      <vt:lpstr>PowerPoint Presentation</vt:lpstr>
      <vt:lpstr>NEB Review</vt:lpstr>
      <vt:lpstr>Included NEBs</vt:lpstr>
      <vt:lpstr>Included NEBs</vt:lpstr>
      <vt:lpstr>Excluded NEBs</vt:lpstr>
      <vt:lpstr>Excluded NEBs</vt:lpstr>
      <vt:lpstr>PowerPoint Presentation</vt:lpstr>
      <vt:lpstr>Calculations</vt:lpstr>
      <vt:lpstr>Calculations</vt:lpstr>
      <vt:lpstr>Calculations</vt:lpstr>
      <vt:lpstr>Calculations</vt:lpstr>
      <vt:lpstr>PowerPoint Presentation</vt:lpstr>
      <vt:lpstr>Allocation Methodology</vt:lpstr>
      <vt:lpstr>Allocation Methodology</vt:lpstr>
      <vt:lpstr>PowerPoint Presentation</vt:lpstr>
      <vt:lpstr>Excel Model</vt:lpstr>
      <vt:lpstr>Excel Model</vt:lpstr>
      <vt:lpstr>Excel Model</vt:lpstr>
      <vt:lpstr>PowerPoint Presentation</vt:lpstr>
      <vt:lpstr>NEB Results</vt:lpstr>
      <vt:lpstr>NEB Results</vt:lpstr>
      <vt:lpstr>NEB Results</vt:lpstr>
      <vt:lpstr>NEB Results</vt:lpstr>
      <vt:lpstr>PowerPoint Presentation</vt:lpstr>
      <vt:lpstr>Model Improvements</vt:lpstr>
      <vt:lpstr>Limitations</vt:lpstr>
      <vt:lpstr>Recommendations </vt:lpstr>
      <vt:lpstr>Recommendations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Energy Savings Assistance Program  Non-Energy Benefits 2020 Study</dc:title>
  <dc:creator>Abbey Waugh</dc:creator>
  <cp:lastModifiedBy>Jackie Berger</cp:lastModifiedBy>
  <cp:revision>314</cp:revision>
  <dcterms:created xsi:type="dcterms:W3CDTF">2020-11-03T14:22:23Z</dcterms:created>
  <dcterms:modified xsi:type="dcterms:W3CDTF">2021-01-13T16:44:48Z</dcterms:modified>
</cp:coreProperties>
</file>