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2.xml" ContentType="application/vnd.openxmlformats-officedocument.drawingml.chartshapes+xml"/>
  <Override PartName="/ppt/notesSlides/notesSlide4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3.xml" ContentType="application/vnd.openxmlformats-officedocument.drawingml.chartshapes+xml"/>
  <Override PartName="/ppt/notesSlides/notesSlide4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4.xml" ContentType="application/vnd.openxmlformats-officedocument.drawingml.chartshapes+xml"/>
  <Override PartName="/ppt/notesSlides/notesSlide4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5.xml" ContentType="application/vnd.openxmlformats-officedocument.drawingml.chartshapes+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4068" r:id="rId4"/>
  </p:sldMasterIdLst>
  <p:notesMasterIdLst>
    <p:notesMasterId r:id="rId61"/>
  </p:notesMasterIdLst>
  <p:handoutMasterIdLst>
    <p:handoutMasterId r:id="rId62"/>
  </p:handoutMasterIdLst>
  <p:sldIdLst>
    <p:sldId id="452" r:id="rId5"/>
    <p:sldId id="478" r:id="rId6"/>
    <p:sldId id="485" r:id="rId7"/>
    <p:sldId id="486" r:id="rId8"/>
    <p:sldId id="421" r:id="rId9"/>
    <p:sldId id="422" r:id="rId10"/>
    <p:sldId id="423" r:id="rId11"/>
    <p:sldId id="445" r:id="rId12"/>
    <p:sldId id="361" r:id="rId13"/>
    <p:sldId id="374" r:id="rId14"/>
    <p:sldId id="396" r:id="rId15"/>
    <p:sldId id="436" r:id="rId16"/>
    <p:sldId id="411" r:id="rId17"/>
    <p:sldId id="273" r:id="rId18"/>
    <p:sldId id="439" r:id="rId19"/>
    <p:sldId id="388" r:id="rId20"/>
    <p:sldId id="437" r:id="rId21"/>
    <p:sldId id="487" r:id="rId22"/>
    <p:sldId id="488" r:id="rId23"/>
    <p:sldId id="489" r:id="rId24"/>
    <p:sldId id="490" r:id="rId25"/>
    <p:sldId id="392" r:id="rId26"/>
    <p:sldId id="395" r:id="rId27"/>
    <p:sldId id="416" r:id="rId28"/>
    <p:sldId id="453" r:id="rId29"/>
    <p:sldId id="454" r:id="rId30"/>
    <p:sldId id="455" r:id="rId31"/>
    <p:sldId id="456" r:id="rId32"/>
    <p:sldId id="458" r:id="rId33"/>
    <p:sldId id="459" r:id="rId34"/>
    <p:sldId id="460" r:id="rId35"/>
    <p:sldId id="461" r:id="rId36"/>
    <p:sldId id="462" r:id="rId37"/>
    <p:sldId id="463" r:id="rId38"/>
    <p:sldId id="465" r:id="rId39"/>
    <p:sldId id="448" r:id="rId40"/>
    <p:sldId id="467" r:id="rId41"/>
    <p:sldId id="468" r:id="rId42"/>
    <p:sldId id="438" r:id="rId43"/>
    <p:sldId id="469" r:id="rId44"/>
    <p:sldId id="470" r:id="rId45"/>
    <p:sldId id="471" r:id="rId46"/>
    <p:sldId id="472" r:id="rId47"/>
    <p:sldId id="451" r:id="rId48"/>
    <p:sldId id="477" r:id="rId49"/>
    <p:sldId id="446" r:id="rId50"/>
    <p:sldId id="447" r:id="rId51"/>
    <p:sldId id="474" r:id="rId52"/>
    <p:sldId id="475" r:id="rId53"/>
    <p:sldId id="476" r:id="rId54"/>
    <p:sldId id="376" r:id="rId55"/>
    <p:sldId id="484" r:id="rId56"/>
    <p:sldId id="481" r:id="rId57"/>
    <p:sldId id="482" r:id="rId58"/>
    <p:sldId id="483" r:id="rId59"/>
    <p:sldId id="378" r:id="rId60"/>
  </p:sldIdLst>
  <p:sldSz cx="9144000" cy="5143500" type="screen16x9"/>
  <p:notesSz cx="6858000" cy="1552575"/>
  <p:embeddedFontLst>
    <p:embeddedFont>
      <p:font typeface="Wingdings 2" panose="05020102010507070707" pitchFamily="18" charset="2"/>
      <p:regular r:id="rId63"/>
    </p:embeddedFont>
    <p:embeddedFont>
      <p:font typeface="Wingdings 3" panose="05040102010807070707" pitchFamily="18" charset="2"/>
      <p:regular r:id="rId64"/>
    </p:embeddedFont>
    <p:embeddedFont>
      <p:font typeface="Calibri" panose="020F0502020204030204" pitchFamily="34" charset="0"/>
      <p:regular r:id="rId65"/>
      <p:bold r:id="rId66"/>
      <p:italic r:id="rId67"/>
      <p:boldItalic r:id="rId68"/>
    </p:embeddedFont>
    <p:embeddedFont>
      <p:font typeface="Segoe UI Light" panose="020B0502040204020203" pitchFamily="34" charset="0"/>
      <p:regular r:id="rId69"/>
    </p:embeddedFont>
    <p:embeddedFont>
      <p:font typeface="Segoe UI" panose="020B0502040204020203" pitchFamily="34" charset="0"/>
      <p:regular r:id="rId70"/>
      <p:bold r:id="rId71"/>
      <p:italic r:id="rId72"/>
      <p:boldItalic r:id="rId73"/>
    </p:embeddedFont>
    <p:embeddedFont>
      <p:font typeface="Stencil" panose="040409050D0802020404" pitchFamily="82" charset="0"/>
      <p:regular r:id="rId74"/>
    </p:embeddedFont>
    <p:embeddedFont>
      <p:font typeface="Corbel" panose="020B0503020204020204" pitchFamily="34" charset="0"/>
      <p:regular r:id="rId75"/>
      <p:bold r:id="rId76"/>
      <p:italic r:id="rId77"/>
      <p:boldItalic r:id="rId78"/>
    </p:embeddedFont>
    <p:embeddedFont>
      <p:font typeface="Verdana" panose="020B0604030504040204" pitchFamily="34" charset="0"/>
      <p:regular r:id="rId79"/>
      <p:bold r:id="rId80"/>
      <p:italic r:id="rId81"/>
      <p:boldItalic r:id="rId82"/>
    </p:embeddedFont>
    <p:embeddedFont>
      <p:font typeface="Arial Black" panose="020B0A04020102020204" pitchFamily="34" charset="0"/>
      <p:bold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Mellino" initials="RM" lastIdx="1" clrIdx="0"/>
  <p:cmAuthor id="1" name="Doug McCleery" initials="DM" lastIdx="2" clrIdx="1"/>
  <p:cmAuthor id="2" name="Jackie-Berger" initials="J" lastIdx="1" clrIdx="2">
    <p:extLst>
      <p:ext uri="{19B8F6BF-5375-455C-9EA6-DF929625EA0E}">
        <p15:presenceInfo xmlns:p15="http://schemas.microsoft.com/office/powerpoint/2012/main" userId="S-1-5-21-1482476501-343818398-839522115-11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27B"/>
    <a:srgbClr val="006699"/>
    <a:srgbClr val="0D4B8D"/>
    <a:srgbClr val="336699"/>
    <a:srgbClr val="663300"/>
    <a:srgbClr val="E9F3FD"/>
    <a:srgbClr val="E7F1FD"/>
    <a:srgbClr val="D5E7FB"/>
    <a:srgbClr val="C3DDF9"/>
    <a:srgbClr val="CAE1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AEBE33-92E7-491D-83CE-2B75705606B3}" v="1" dt="2020-07-31T16:03:51.178"/>
    <p1510:client id="{4608E3D6-D09B-4108-B374-6947CDA2BEAF}" v="76" dt="2020-07-28T21:38:02.631"/>
    <p1510:client id="{51842FFB-32B6-4652-BC8F-62E59DE0FF53}" v="176" dt="2020-07-30T22:26:04.167"/>
    <p1510:client id="{519F9668-C9E4-48D6-B59B-4C63100E896A}" v="1" dt="2020-07-28T21:50:36.446"/>
    <p1510:client id="{5E4EA8D2-D273-493D-94D0-15AFF3ABB6E1}" v="23" dt="2020-07-27T17:45:49.768"/>
    <p1510:client id="{683B9ABA-BEBC-4392-AB98-DCBC161E4A9D}" v="16" dt="2020-08-02T17:22:46.191"/>
    <p1510:client id="{7F93F151-2B17-46F4-BF8A-E94BDD5E1A66}" v="1" dt="2020-07-28T21:51:49.934"/>
    <p1510:client id="{8054C0A1-C7BA-4E5F-BCFE-F3FCE5698CFD}" v="4" dt="2020-08-03T12:28:40.213"/>
    <p1510:client id="{B1242460-ACB4-4092-A127-3B9848C7B56C}" v="3" dt="2020-08-03T12:32:25.682"/>
    <p1510:client id="{BE0BC8AD-B4CB-48A6-8936-4F0FF7CB32AD}" v="2" dt="2020-07-28T21:53:35.797"/>
    <p1510:client id="{EAB5A8F6-6088-4CDC-99E7-81DB83BB54E9}" v="387" dt="2020-07-31T20:15:58.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7" autoAdjust="0"/>
    <p:restoredTop sz="86957" autoAdjust="0"/>
  </p:normalViewPr>
  <p:slideViewPr>
    <p:cSldViewPr>
      <p:cViewPr varScale="1">
        <p:scale>
          <a:sx n="135" d="100"/>
          <a:sy n="135" d="100"/>
        </p:scale>
        <p:origin x="1086" y="11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82" Type="http://schemas.openxmlformats.org/officeDocument/2006/relationships/font" Target="fonts/font20.fntdata"/><Relationship Id="rId90" Type="http://schemas.microsoft.com/office/2016/11/relationships/changesInfo" Target="changesInfos/changesInfo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tableStyles" Target="tableStyle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Adams" userId="tJIFYDePyh6lzN8Df4DVy37Oh04R3ZpACsDO8fc/Fqw=" providerId="None" clId="Web-{51842FFB-32B6-4652-BC8F-62E59DE0FF53}"/>
    <pc:docChg chg="addSld delSld modSld sldOrd">
      <pc:chgData name="Ben Adams" userId="tJIFYDePyh6lzN8Df4DVy37Oh04R3ZpACsDO8fc/Fqw=" providerId="None" clId="Web-{51842FFB-32B6-4652-BC8F-62E59DE0FF53}" dt="2020-07-30T22:34:54.908" v="2779"/>
      <pc:docMkLst>
        <pc:docMk/>
      </pc:docMkLst>
      <pc:sldChg chg="addSp modSp modNotes">
        <pc:chgData name="Ben Adams" userId="tJIFYDePyh6lzN8Df4DVy37Oh04R3ZpACsDO8fc/Fqw=" providerId="None" clId="Web-{51842FFB-32B6-4652-BC8F-62E59DE0FF53}" dt="2020-07-30T22:24:18.972" v="2224"/>
        <pc:sldMkLst>
          <pc:docMk/>
          <pc:sldMk cId="1419903246" sldId="388"/>
        </pc:sldMkLst>
        <pc:spChg chg="mod">
          <ac:chgData name="Ben Adams" userId="tJIFYDePyh6lzN8Df4DVy37Oh04R3ZpACsDO8fc/Fqw=" providerId="None" clId="Web-{51842FFB-32B6-4652-BC8F-62E59DE0FF53}" dt="2020-07-30T19:13:40.262" v="102" actId="1076"/>
          <ac:spMkLst>
            <pc:docMk/>
            <pc:sldMk cId="1419903246" sldId="388"/>
            <ac:spMk id="3" creationId="{00000000-0000-0000-0000-000000000000}"/>
          </ac:spMkLst>
        </pc:spChg>
        <pc:spChg chg="add mod">
          <ac:chgData name="Ben Adams" userId="tJIFYDePyh6lzN8Df4DVy37Oh04R3ZpACsDO8fc/Fqw=" providerId="None" clId="Web-{51842FFB-32B6-4652-BC8F-62E59DE0FF53}" dt="2020-07-30T20:51:40.820" v="468" actId="1076"/>
          <ac:spMkLst>
            <pc:docMk/>
            <pc:sldMk cId="1419903246" sldId="388"/>
            <ac:spMk id="5" creationId="{1D806F40-185A-456C-A95D-73D17710162F}"/>
          </ac:spMkLst>
        </pc:spChg>
        <pc:spChg chg="add mod">
          <ac:chgData name="Ben Adams" userId="tJIFYDePyh6lzN8Df4DVy37Oh04R3ZpACsDO8fc/Fqw=" providerId="None" clId="Web-{51842FFB-32B6-4652-BC8F-62E59DE0FF53}" dt="2020-07-30T20:51:40.836" v="469" actId="1076"/>
          <ac:spMkLst>
            <pc:docMk/>
            <pc:sldMk cId="1419903246" sldId="388"/>
            <ac:spMk id="50" creationId="{0B04540A-204E-49B4-A2FC-E878ADA38808}"/>
          </ac:spMkLst>
        </pc:spChg>
        <pc:spChg chg="add mod">
          <ac:chgData name="Ben Adams" userId="tJIFYDePyh6lzN8Df4DVy37Oh04R3ZpACsDO8fc/Fqw=" providerId="None" clId="Web-{51842FFB-32B6-4652-BC8F-62E59DE0FF53}" dt="2020-07-30T20:51:40.852" v="470" actId="1076"/>
          <ac:spMkLst>
            <pc:docMk/>
            <pc:sldMk cId="1419903246" sldId="388"/>
            <ac:spMk id="51" creationId="{0E61D0B0-F779-449E-B914-EA65CC7B4A7F}"/>
          </ac:spMkLst>
        </pc:spChg>
        <pc:spChg chg="mod">
          <ac:chgData name="Ben Adams" userId="tJIFYDePyh6lzN8Df4DVy37Oh04R3ZpACsDO8fc/Fqw=" providerId="None" clId="Web-{51842FFB-32B6-4652-BC8F-62E59DE0FF53}" dt="2020-07-30T20:43:02.390" v="156" actId="1076"/>
          <ac:spMkLst>
            <pc:docMk/>
            <pc:sldMk cId="1419903246" sldId="388"/>
            <ac:spMk id="3073" creationId="{00000000-0000-0000-0000-000000000000}"/>
          </ac:spMkLst>
        </pc:spChg>
        <pc:grpChg chg="mod">
          <ac:chgData name="Ben Adams" userId="tJIFYDePyh6lzN8Df4DVy37Oh04R3ZpACsDO8fc/Fqw=" providerId="None" clId="Web-{51842FFB-32B6-4652-BC8F-62E59DE0FF53}" dt="2020-07-30T20:51:40.633" v="461" actId="1076"/>
          <ac:grpSpMkLst>
            <pc:docMk/>
            <pc:sldMk cId="1419903246" sldId="388"/>
            <ac:grpSpMk id="7" creationId="{00000000-0000-0000-0000-000000000000}"/>
          </ac:grpSpMkLst>
        </pc:grpChg>
        <pc:grpChg chg="mod">
          <ac:chgData name="Ben Adams" userId="tJIFYDePyh6lzN8Df4DVy37Oh04R3ZpACsDO8fc/Fqw=" providerId="None" clId="Web-{51842FFB-32B6-4652-BC8F-62E59DE0FF53}" dt="2020-07-30T20:51:40.680" v="462" actId="1076"/>
          <ac:grpSpMkLst>
            <pc:docMk/>
            <pc:sldMk cId="1419903246" sldId="388"/>
            <ac:grpSpMk id="21" creationId="{00000000-0000-0000-0000-000000000000}"/>
          </ac:grpSpMkLst>
        </pc:grpChg>
        <pc:grpChg chg="mod">
          <ac:chgData name="Ben Adams" userId="tJIFYDePyh6lzN8Df4DVy37Oh04R3ZpACsDO8fc/Fqw=" providerId="None" clId="Web-{51842FFB-32B6-4652-BC8F-62E59DE0FF53}" dt="2020-07-30T20:51:40.727" v="464" actId="1076"/>
          <ac:grpSpMkLst>
            <pc:docMk/>
            <pc:sldMk cId="1419903246" sldId="388"/>
            <ac:grpSpMk id="33" creationId="{00000000-0000-0000-0000-000000000000}"/>
          </ac:grpSpMkLst>
        </pc:grpChg>
        <pc:grpChg chg="mod">
          <ac:chgData name="Ben Adams" userId="tJIFYDePyh6lzN8Df4DVy37Oh04R3ZpACsDO8fc/Fqw=" providerId="None" clId="Web-{51842FFB-32B6-4652-BC8F-62E59DE0FF53}" dt="2020-07-30T20:51:40.742" v="465" actId="1076"/>
          <ac:grpSpMkLst>
            <pc:docMk/>
            <pc:sldMk cId="1419903246" sldId="388"/>
            <ac:grpSpMk id="34" creationId="{00000000-0000-0000-0000-000000000000}"/>
          </ac:grpSpMkLst>
        </pc:grpChg>
        <pc:grpChg chg="mod">
          <ac:chgData name="Ben Adams" userId="tJIFYDePyh6lzN8Df4DVy37Oh04R3ZpACsDO8fc/Fqw=" providerId="None" clId="Web-{51842FFB-32B6-4652-BC8F-62E59DE0FF53}" dt="2020-07-30T20:51:40.774" v="466" actId="1076"/>
          <ac:grpSpMkLst>
            <pc:docMk/>
            <pc:sldMk cId="1419903246" sldId="388"/>
            <ac:grpSpMk id="42" creationId="{00000000-0000-0000-0000-000000000000}"/>
          </ac:grpSpMkLst>
        </pc:grpChg>
        <pc:grpChg chg="mod">
          <ac:chgData name="Ben Adams" userId="tJIFYDePyh6lzN8Df4DVy37Oh04R3ZpACsDO8fc/Fqw=" providerId="None" clId="Web-{51842FFB-32B6-4652-BC8F-62E59DE0FF53}" dt="2020-07-30T20:51:40.711" v="463" actId="1076"/>
          <ac:grpSpMkLst>
            <pc:docMk/>
            <pc:sldMk cId="1419903246" sldId="388"/>
            <ac:grpSpMk id="45" creationId="{00000000-0000-0000-0000-000000000000}"/>
          </ac:grpSpMkLst>
        </pc:grpChg>
        <pc:grpChg chg="mod">
          <ac:chgData name="Ben Adams" userId="tJIFYDePyh6lzN8Df4DVy37Oh04R3ZpACsDO8fc/Fqw=" providerId="None" clId="Web-{51842FFB-32B6-4652-BC8F-62E59DE0FF53}" dt="2020-07-30T20:51:40.820" v="467" actId="1076"/>
          <ac:grpSpMkLst>
            <pc:docMk/>
            <pc:sldMk cId="1419903246" sldId="388"/>
            <ac:grpSpMk id="56" creationId="{00000000-0000-0000-0000-000000000000}"/>
          </ac:grpSpMkLst>
        </pc:grpChg>
      </pc:sldChg>
      <pc:sldChg chg="del">
        <pc:chgData name="Ben Adams" userId="tJIFYDePyh6lzN8Df4DVy37Oh04R3ZpACsDO8fc/Fqw=" providerId="None" clId="Web-{51842FFB-32B6-4652-BC8F-62E59DE0FF53}" dt="2020-07-30T20:53:50.830" v="487"/>
        <pc:sldMkLst>
          <pc:docMk/>
          <pc:sldMk cId="1445053613" sldId="389"/>
        </pc:sldMkLst>
      </pc:sldChg>
      <pc:sldChg chg="del">
        <pc:chgData name="Ben Adams" userId="tJIFYDePyh6lzN8Df4DVy37Oh04R3ZpACsDO8fc/Fqw=" providerId="None" clId="Web-{51842FFB-32B6-4652-BC8F-62E59DE0FF53}" dt="2020-07-30T20:54:55.226" v="497"/>
        <pc:sldMkLst>
          <pc:docMk/>
          <pc:sldMk cId="253527127" sldId="390"/>
        </pc:sldMkLst>
      </pc:sldChg>
      <pc:sldChg chg="del">
        <pc:chgData name="Ben Adams" userId="tJIFYDePyh6lzN8Df4DVy37Oh04R3ZpACsDO8fc/Fqw=" providerId="None" clId="Web-{51842FFB-32B6-4652-BC8F-62E59DE0FF53}" dt="2020-07-30T20:59:06.245" v="520"/>
        <pc:sldMkLst>
          <pc:docMk/>
          <pc:sldMk cId="2479490697" sldId="391"/>
        </pc:sldMkLst>
      </pc:sldChg>
      <pc:sldChg chg="ord modNotes">
        <pc:chgData name="Ben Adams" userId="tJIFYDePyh6lzN8Df4DVy37Oh04R3ZpACsDO8fc/Fqw=" providerId="None" clId="Web-{51842FFB-32B6-4652-BC8F-62E59DE0FF53}" dt="2020-07-30T21:07:58.302" v="884"/>
        <pc:sldMkLst>
          <pc:docMk/>
          <pc:sldMk cId="183764337" sldId="437"/>
        </pc:sldMkLst>
      </pc:sldChg>
      <pc:sldChg chg="addSp delSp modSp add replId modNotes">
        <pc:chgData name="Ben Adams" userId="tJIFYDePyh6lzN8Df4DVy37Oh04R3ZpACsDO8fc/Fqw=" providerId="None" clId="Web-{51842FFB-32B6-4652-BC8F-62E59DE0FF53}" dt="2020-07-30T22:27:35.705" v="2236"/>
        <pc:sldMkLst>
          <pc:docMk/>
          <pc:sldMk cId="1472620085" sldId="487"/>
        </pc:sldMkLst>
        <pc:spChg chg="mod">
          <ac:chgData name="Ben Adams" userId="tJIFYDePyh6lzN8Df4DVy37Oh04R3ZpACsDO8fc/Fqw=" providerId="None" clId="Web-{51842FFB-32B6-4652-BC8F-62E59DE0FF53}" dt="2020-07-30T21:02:12.229" v="530" actId="20577"/>
          <ac:spMkLst>
            <pc:docMk/>
            <pc:sldMk cId="1472620085" sldId="487"/>
            <ac:spMk id="3" creationId="{00000000-0000-0000-0000-000000000000}"/>
          </ac:spMkLst>
        </pc:spChg>
        <pc:spChg chg="del">
          <ac:chgData name="Ben Adams" userId="tJIFYDePyh6lzN8Df4DVy37Oh04R3ZpACsDO8fc/Fqw=" providerId="None" clId="Web-{51842FFB-32B6-4652-BC8F-62E59DE0FF53}" dt="2020-07-30T20:52:50.373" v="479"/>
          <ac:spMkLst>
            <pc:docMk/>
            <pc:sldMk cId="1472620085" sldId="487"/>
            <ac:spMk id="5" creationId="{1D806F40-185A-456C-A95D-73D17710162F}"/>
          </ac:spMkLst>
        </pc:spChg>
        <pc:spChg chg="mod">
          <ac:chgData name="Ben Adams" userId="tJIFYDePyh6lzN8Df4DVy37Oh04R3ZpACsDO8fc/Fqw=" providerId="None" clId="Web-{51842FFB-32B6-4652-BC8F-62E59DE0FF53}" dt="2020-07-30T22:25:27.196" v="2231" actId="14100"/>
          <ac:spMkLst>
            <pc:docMk/>
            <pc:sldMk cId="1472620085" sldId="487"/>
            <ac:spMk id="50" creationId="{0B04540A-204E-49B4-A2FC-E878ADA38808}"/>
          </ac:spMkLst>
        </pc:spChg>
        <pc:spChg chg="del">
          <ac:chgData name="Ben Adams" userId="tJIFYDePyh6lzN8Df4DVy37Oh04R3ZpACsDO8fc/Fqw=" providerId="None" clId="Web-{51842FFB-32B6-4652-BC8F-62E59DE0FF53}" dt="2020-07-30T20:52:56.170" v="480"/>
          <ac:spMkLst>
            <pc:docMk/>
            <pc:sldMk cId="1472620085" sldId="487"/>
            <ac:spMk id="51" creationId="{0E61D0B0-F779-449E-B914-EA65CC7B4A7F}"/>
          </ac:spMkLst>
        </pc:spChg>
        <pc:spChg chg="add mod">
          <ac:chgData name="Ben Adams" userId="tJIFYDePyh6lzN8Df4DVy37Oh04R3ZpACsDO8fc/Fqw=" providerId="None" clId="Web-{51842FFB-32B6-4652-BC8F-62E59DE0FF53}" dt="2020-07-30T22:25:22.055" v="2230" actId="14100"/>
          <ac:spMkLst>
            <pc:docMk/>
            <pc:sldMk cId="1472620085" sldId="487"/>
            <ac:spMk id="51" creationId="{4F544B84-F430-4049-83EC-487A06B59424}"/>
          </ac:spMkLst>
        </pc:spChg>
      </pc:sldChg>
      <pc:sldChg chg="addSp delSp modSp add replId modNotes">
        <pc:chgData name="Ben Adams" userId="tJIFYDePyh6lzN8Df4DVy37Oh04R3ZpACsDO8fc/Fqw=" providerId="None" clId="Web-{51842FFB-32B6-4652-BC8F-62E59DE0FF53}" dt="2020-07-30T22:26:04.167" v="2235" actId="1076"/>
        <pc:sldMkLst>
          <pc:docMk/>
          <pc:sldMk cId="1231453831" sldId="488"/>
        </pc:sldMkLst>
        <pc:spChg chg="mod">
          <ac:chgData name="Ben Adams" userId="tJIFYDePyh6lzN8Df4DVy37Oh04R3ZpACsDO8fc/Fqw=" providerId="None" clId="Web-{51842FFB-32B6-4652-BC8F-62E59DE0FF53}" dt="2020-07-30T20:54:15.490" v="491" actId="20577"/>
          <ac:spMkLst>
            <pc:docMk/>
            <pc:sldMk cId="1231453831" sldId="488"/>
            <ac:spMk id="3" creationId="{00000000-0000-0000-0000-000000000000}"/>
          </ac:spMkLst>
        </pc:spChg>
        <pc:spChg chg="add del mod">
          <ac:chgData name="Ben Adams" userId="tJIFYDePyh6lzN8Df4DVy37Oh04R3ZpACsDO8fc/Fqw=" providerId="None" clId="Web-{51842FFB-32B6-4652-BC8F-62E59DE0FF53}" dt="2020-07-30T22:11:30.089" v="1753"/>
          <ac:spMkLst>
            <pc:docMk/>
            <pc:sldMk cId="1231453831" sldId="488"/>
            <ac:spMk id="5" creationId="{EEB6F2CB-538A-481E-B161-AA41AABC5704}"/>
          </ac:spMkLst>
        </pc:spChg>
        <pc:spChg chg="add del">
          <ac:chgData name="Ben Adams" userId="tJIFYDePyh6lzN8Df4DVy37Oh04R3ZpACsDO8fc/Fqw=" providerId="None" clId="Web-{51842FFB-32B6-4652-BC8F-62E59DE0FF53}" dt="2020-07-30T22:14:43.697" v="1813"/>
          <ac:spMkLst>
            <pc:docMk/>
            <pc:sldMk cId="1231453831" sldId="488"/>
            <ac:spMk id="22" creationId="{7EAA7511-C4A7-43F1-8740-6FE73E867BF8}"/>
          </ac:spMkLst>
        </pc:spChg>
        <pc:spChg chg="mod">
          <ac:chgData name="Ben Adams" userId="tJIFYDePyh6lzN8Df4DVy37Oh04R3ZpACsDO8fc/Fqw=" providerId="None" clId="Web-{51842FFB-32B6-4652-BC8F-62E59DE0FF53}" dt="2020-07-30T22:25:55.120" v="2233" actId="14100"/>
          <ac:spMkLst>
            <pc:docMk/>
            <pc:sldMk cId="1231453831" sldId="488"/>
            <ac:spMk id="50" creationId="{0B04540A-204E-49B4-A2FC-E878ADA38808}"/>
          </ac:spMkLst>
        </pc:spChg>
        <pc:spChg chg="add mod">
          <ac:chgData name="Ben Adams" userId="tJIFYDePyh6lzN8Df4DVy37Oh04R3ZpACsDO8fc/Fqw=" providerId="None" clId="Web-{51842FFB-32B6-4652-BC8F-62E59DE0FF53}" dt="2020-07-30T22:26:04.167" v="2235" actId="1076"/>
          <ac:spMkLst>
            <pc:docMk/>
            <pc:sldMk cId="1231453831" sldId="488"/>
            <ac:spMk id="54" creationId="{2D588EBA-05F4-4F4B-9345-62C9DDF55CA9}"/>
          </ac:spMkLst>
        </pc:spChg>
        <pc:cxnChg chg="add del mod">
          <ac:chgData name="Ben Adams" userId="tJIFYDePyh6lzN8Df4DVy37Oh04R3ZpACsDO8fc/Fqw=" providerId="None" clId="Web-{51842FFB-32B6-4652-BC8F-62E59DE0FF53}" dt="2020-07-30T22:14:39.603" v="1812"/>
          <ac:cxnSpMkLst>
            <pc:docMk/>
            <pc:sldMk cId="1231453831" sldId="488"/>
            <ac:cxnSpMk id="23" creationId="{C02E0E45-4B26-4B47-8572-EBFB21E58A90}"/>
          </ac:cxnSpMkLst>
        </pc:cxnChg>
      </pc:sldChg>
      <pc:sldChg chg="addSp modSp add replId modNotes">
        <pc:chgData name="Ben Adams" userId="tJIFYDePyh6lzN8Df4DVy37Oh04R3ZpACsDO8fc/Fqw=" providerId="None" clId="Web-{51842FFB-32B6-4652-BC8F-62E59DE0FF53}" dt="2020-07-30T22:32:17.756" v="2587"/>
        <pc:sldMkLst>
          <pc:docMk/>
          <pc:sldMk cId="3010129202" sldId="489"/>
        </pc:sldMkLst>
        <pc:spChg chg="mod">
          <ac:chgData name="Ben Adams" userId="tJIFYDePyh6lzN8Df4DVy37Oh04R3ZpACsDO8fc/Fqw=" providerId="None" clId="Web-{51842FFB-32B6-4652-BC8F-62E59DE0FF53}" dt="2020-07-30T20:55:23.306" v="505" actId="20577"/>
          <ac:spMkLst>
            <pc:docMk/>
            <pc:sldMk cId="3010129202" sldId="489"/>
            <ac:spMk id="3" creationId="{00000000-0000-0000-0000-000000000000}"/>
          </ac:spMkLst>
        </pc:spChg>
        <pc:spChg chg="mod">
          <ac:chgData name="Ben Adams" userId="tJIFYDePyh6lzN8Df4DVy37Oh04R3ZpACsDO8fc/Fqw=" providerId="None" clId="Web-{51842FFB-32B6-4652-BC8F-62E59DE0FF53}" dt="2020-07-30T20:57:49.786" v="515" actId="14100"/>
          <ac:spMkLst>
            <pc:docMk/>
            <pc:sldMk cId="3010129202" sldId="489"/>
            <ac:spMk id="50" creationId="{0B04540A-204E-49B4-A2FC-E878ADA38808}"/>
          </ac:spMkLst>
        </pc:spChg>
        <pc:spChg chg="add mod">
          <ac:chgData name="Ben Adams" userId="tJIFYDePyh6lzN8Df4DVy37Oh04R3ZpACsDO8fc/Fqw=" providerId="None" clId="Web-{51842FFB-32B6-4652-BC8F-62E59DE0FF53}" dt="2020-07-30T20:58:17.476" v="519" actId="14100"/>
          <ac:spMkLst>
            <pc:docMk/>
            <pc:sldMk cId="3010129202" sldId="489"/>
            <ac:spMk id="51" creationId="{FA4CEBC5-78DB-4AAE-813A-06A4A454177D}"/>
          </ac:spMkLst>
        </pc:spChg>
      </pc:sldChg>
      <pc:sldChg chg="delSp modSp add replId modNotes">
        <pc:chgData name="Ben Adams" userId="tJIFYDePyh6lzN8Df4DVy37Oh04R3ZpACsDO8fc/Fqw=" providerId="None" clId="Web-{51842FFB-32B6-4652-BC8F-62E59DE0FF53}" dt="2020-07-30T22:34:54.908" v="2779"/>
        <pc:sldMkLst>
          <pc:docMk/>
          <pc:sldMk cId="2209989349" sldId="490"/>
        </pc:sldMkLst>
        <pc:spChg chg="del">
          <ac:chgData name="Ben Adams" userId="tJIFYDePyh6lzN8Df4DVy37Oh04R3ZpACsDO8fc/Fqw=" providerId="None" clId="Web-{51842FFB-32B6-4652-BC8F-62E59DE0FF53}" dt="2020-07-30T21:00:53.238" v="525"/>
          <ac:spMkLst>
            <pc:docMk/>
            <pc:sldMk cId="2209989349" sldId="490"/>
            <ac:spMk id="50" creationId="{0B04540A-204E-49B4-A2FC-E878ADA38808}"/>
          </ac:spMkLst>
        </pc:spChg>
        <pc:spChg chg="mod">
          <ac:chgData name="Ben Adams" userId="tJIFYDePyh6lzN8Df4DVy37Oh04R3ZpACsDO8fc/Fqw=" providerId="None" clId="Web-{51842FFB-32B6-4652-BC8F-62E59DE0FF53}" dt="2020-07-30T21:00:42.409" v="524"/>
          <ac:spMkLst>
            <pc:docMk/>
            <pc:sldMk cId="2209989349" sldId="490"/>
            <ac:spMk id="51" creationId="{FA4CEBC5-78DB-4AAE-813A-06A4A454177D}"/>
          </ac:spMkLst>
        </pc:spChg>
      </pc:sldChg>
    </pc:docChg>
  </pc:docChgLst>
  <pc:docChgLst>
    <pc:chgData name="Jackie Berger" userId="l6Ucwf5eLnhsOwKmHN9q+QOgIzNSRo7wFJT8dzMGOic=" providerId="None" clId="Web-{A67D8742-E27D-4702-9236-819BB02E1E28}"/>
    <pc:docChg chg="modSld">
      <pc:chgData name="Jackie Berger" userId="l6Ucwf5eLnhsOwKmHN9q+QOgIzNSRo7wFJT8dzMGOic=" providerId="None" clId="Web-{A67D8742-E27D-4702-9236-819BB02E1E28}" dt="2020-07-27T14:50:24.263" v="843"/>
      <pc:docMkLst>
        <pc:docMk/>
      </pc:docMkLst>
      <pc:sldChg chg="modNotes">
        <pc:chgData name="Jackie Berger" userId="l6Ucwf5eLnhsOwKmHN9q+QOgIzNSRo7wFJT8dzMGOic=" providerId="None" clId="Web-{A67D8742-E27D-4702-9236-819BB02E1E28}" dt="2020-07-27T14:45:52.021" v="355"/>
        <pc:sldMkLst>
          <pc:docMk/>
          <pc:sldMk cId="2715637174" sldId="454"/>
        </pc:sldMkLst>
      </pc:sldChg>
      <pc:sldChg chg="modNotes">
        <pc:chgData name="Jackie Berger" userId="l6Ucwf5eLnhsOwKmHN9q+QOgIzNSRo7wFJT8dzMGOic=" providerId="None" clId="Web-{A67D8742-E27D-4702-9236-819BB02E1E28}" dt="2020-07-27T14:50:24.263" v="843"/>
        <pc:sldMkLst>
          <pc:docMk/>
          <pc:sldMk cId="181491985" sldId="456"/>
        </pc:sldMkLst>
      </pc:sldChg>
    </pc:docChg>
  </pc:docChgLst>
  <pc:docChgLst>
    <pc:chgData name="Ben Adams" userId="tJIFYDePyh6lzN8Df4DVy37Oh04R3ZpACsDO8fc/Fqw=" providerId="None" clId="Web-{2CAEBE33-92E7-491D-83CE-2B75705606B3}"/>
    <pc:docChg chg="modSld">
      <pc:chgData name="Ben Adams" userId="tJIFYDePyh6lzN8Df4DVy37Oh04R3ZpACsDO8fc/Fqw=" providerId="None" clId="Web-{2CAEBE33-92E7-491D-83CE-2B75705606B3}" dt="2020-07-31T16:11:42.433" v="1424"/>
      <pc:docMkLst>
        <pc:docMk/>
      </pc:docMkLst>
      <pc:sldChg chg="modNotes">
        <pc:chgData name="Ben Adams" userId="tJIFYDePyh6lzN8Df4DVy37Oh04R3ZpACsDO8fc/Fqw=" providerId="None" clId="Web-{2CAEBE33-92E7-491D-83CE-2B75705606B3}" dt="2020-07-31T16:09:53.988" v="1295"/>
        <pc:sldMkLst>
          <pc:docMk/>
          <pc:sldMk cId="4293975418" sldId="392"/>
        </pc:sldMkLst>
      </pc:sldChg>
      <pc:sldChg chg="modNotes">
        <pc:chgData name="Ben Adams" userId="tJIFYDePyh6lzN8Df4DVy37Oh04R3ZpACsDO8fc/Fqw=" providerId="None" clId="Web-{2CAEBE33-92E7-491D-83CE-2B75705606B3}" dt="2020-07-31T16:11:42.433" v="1424"/>
        <pc:sldMkLst>
          <pc:docMk/>
          <pc:sldMk cId="1195603634" sldId="395"/>
        </pc:sldMkLst>
      </pc:sldChg>
      <pc:sldChg chg="modNotes">
        <pc:chgData name="Ben Adams" userId="tJIFYDePyh6lzN8Df4DVy37Oh04R3ZpACsDO8fc/Fqw=" providerId="None" clId="Web-{2CAEBE33-92E7-491D-83CE-2B75705606B3}" dt="2020-07-31T15:56:29.820" v="49"/>
        <pc:sldMkLst>
          <pc:docMk/>
          <pc:sldMk cId="2209989349" sldId="490"/>
        </pc:sldMkLst>
      </pc:sldChg>
    </pc:docChg>
  </pc:docChgLst>
  <pc:docChgLst>
    <pc:chgData name="Jackie Berger" userId="l6Ucwf5eLnhsOwKmHN9q+QOgIzNSRo7wFJT8dzMGOic=" providerId="None" clId="Web-{5E4EA8D2-D273-493D-94D0-15AFF3ABB6E1}"/>
    <pc:docChg chg="modSld">
      <pc:chgData name="Jackie Berger" userId="l6Ucwf5eLnhsOwKmHN9q+QOgIzNSRo7wFJT8dzMGOic=" providerId="None" clId="Web-{5E4EA8D2-D273-493D-94D0-15AFF3ABB6E1}" dt="2020-07-27T17:45:49.768" v="4955" actId="1076"/>
      <pc:docMkLst>
        <pc:docMk/>
      </pc:docMkLst>
      <pc:sldChg chg="modNotes">
        <pc:chgData name="Jackie Berger" userId="l6Ucwf5eLnhsOwKmHN9q+QOgIzNSRo7wFJT8dzMGOic=" providerId="None" clId="Web-{5E4EA8D2-D273-493D-94D0-15AFF3ABB6E1}" dt="2020-07-27T15:42:06.435" v="3076"/>
        <pc:sldMkLst>
          <pc:docMk/>
          <pc:sldMk cId="1496906488" sldId="438"/>
        </pc:sldMkLst>
      </pc:sldChg>
      <pc:sldChg chg="modNotes">
        <pc:chgData name="Jackie Berger" userId="l6Ucwf5eLnhsOwKmHN9q+QOgIzNSRo7wFJT8dzMGOic=" providerId="None" clId="Web-{5E4EA8D2-D273-493D-94D0-15AFF3ABB6E1}" dt="2020-07-27T15:53:44.743" v="4278"/>
        <pc:sldMkLst>
          <pc:docMk/>
          <pc:sldMk cId="510123249" sldId="446"/>
        </pc:sldMkLst>
      </pc:sldChg>
      <pc:sldChg chg="modSp modNotes">
        <pc:chgData name="Jackie Berger" userId="l6Ucwf5eLnhsOwKmHN9q+QOgIzNSRo7wFJT8dzMGOic=" providerId="None" clId="Web-{5E4EA8D2-D273-493D-94D0-15AFF3ABB6E1}" dt="2020-07-27T17:34:36.360" v="4633"/>
        <pc:sldMkLst>
          <pc:docMk/>
          <pc:sldMk cId="1658347125" sldId="447"/>
        </pc:sldMkLst>
        <pc:spChg chg="mod">
          <ac:chgData name="Jackie Berger" userId="l6Ucwf5eLnhsOwKmHN9q+QOgIzNSRo7wFJT8dzMGOic=" providerId="None" clId="Web-{5E4EA8D2-D273-493D-94D0-15AFF3ABB6E1}" dt="2020-07-27T17:30:31.610" v="4282" actId="20577"/>
          <ac:spMkLst>
            <pc:docMk/>
            <pc:sldMk cId="1658347125" sldId="447"/>
            <ac:spMk id="7" creationId="{00000000-0000-0000-0000-000000000000}"/>
          </ac:spMkLst>
        </pc:spChg>
        <pc:spChg chg="mod">
          <ac:chgData name="Jackie Berger" userId="l6Ucwf5eLnhsOwKmHN9q+QOgIzNSRo7wFJT8dzMGOic=" providerId="None" clId="Web-{5E4EA8D2-D273-493D-94D0-15AFF3ABB6E1}" dt="2020-07-27T17:30:39.204" v="4283" actId="20577"/>
          <ac:spMkLst>
            <pc:docMk/>
            <pc:sldMk cId="1658347125" sldId="447"/>
            <ac:spMk id="9" creationId="{00000000-0000-0000-0000-000000000000}"/>
          </ac:spMkLst>
        </pc:spChg>
        <pc:spChg chg="mod">
          <ac:chgData name="Jackie Berger" userId="l6Ucwf5eLnhsOwKmHN9q+QOgIzNSRo7wFJT8dzMGOic=" providerId="None" clId="Web-{5E4EA8D2-D273-493D-94D0-15AFF3ABB6E1}" dt="2020-07-27T17:30:44.501" v="4284" actId="20577"/>
          <ac:spMkLst>
            <pc:docMk/>
            <pc:sldMk cId="1658347125" sldId="447"/>
            <ac:spMk id="11" creationId="{00000000-0000-0000-0000-000000000000}"/>
          </ac:spMkLst>
        </pc:spChg>
        <pc:spChg chg="mod">
          <ac:chgData name="Jackie Berger" userId="l6Ucwf5eLnhsOwKmHN9q+QOgIzNSRo7wFJT8dzMGOic=" providerId="None" clId="Web-{5E4EA8D2-D273-493D-94D0-15AFF3ABB6E1}" dt="2020-07-27T17:30:15.438" v="4279" actId="20577"/>
          <ac:spMkLst>
            <pc:docMk/>
            <pc:sldMk cId="1658347125" sldId="447"/>
            <ac:spMk id="13" creationId="{00000000-0000-0000-0000-000000000000}"/>
          </ac:spMkLst>
        </pc:spChg>
        <pc:spChg chg="mod">
          <ac:chgData name="Jackie Berger" userId="l6Ucwf5eLnhsOwKmHN9q+QOgIzNSRo7wFJT8dzMGOic=" providerId="None" clId="Web-{5E4EA8D2-D273-493D-94D0-15AFF3ABB6E1}" dt="2020-07-27T17:30:20.283" v="4280" actId="20577"/>
          <ac:spMkLst>
            <pc:docMk/>
            <pc:sldMk cId="1658347125" sldId="447"/>
            <ac:spMk id="15" creationId="{00000000-0000-0000-0000-000000000000}"/>
          </ac:spMkLst>
        </pc:spChg>
        <pc:spChg chg="mod">
          <ac:chgData name="Jackie Berger" userId="l6Ucwf5eLnhsOwKmHN9q+QOgIzNSRo7wFJT8dzMGOic=" providerId="None" clId="Web-{5E4EA8D2-D273-493D-94D0-15AFF3ABB6E1}" dt="2020-07-27T17:30:25.141" v="4281" actId="20577"/>
          <ac:spMkLst>
            <pc:docMk/>
            <pc:sldMk cId="1658347125" sldId="447"/>
            <ac:spMk id="17" creationId="{00000000-0000-0000-0000-000000000000}"/>
          </ac:spMkLst>
        </pc:spChg>
      </pc:sldChg>
      <pc:sldChg chg="modNotes">
        <pc:chgData name="Jackie Berger" userId="l6Ucwf5eLnhsOwKmHN9q+QOgIzNSRo7wFJT8dzMGOic=" providerId="None" clId="Web-{5E4EA8D2-D273-493D-94D0-15AFF3ABB6E1}" dt="2020-07-27T17:41:43.392" v="4949"/>
        <pc:sldMkLst>
          <pc:docMk/>
          <pc:sldMk cId="3376324095" sldId="448"/>
        </pc:sldMkLst>
      </pc:sldChg>
      <pc:sldChg chg="modNotes">
        <pc:chgData name="Jackie Berger" userId="l6Ucwf5eLnhsOwKmHN9q+QOgIzNSRo7wFJT8dzMGOic=" providerId="None" clId="Web-{5E4EA8D2-D273-493D-94D0-15AFF3ABB6E1}" dt="2020-07-27T17:38:53.314" v="4904"/>
        <pc:sldMkLst>
          <pc:docMk/>
          <pc:sldMk cId="2715637174" sldId="454"/>
        </pc:sldMkLst>
      </pc:sldChg>
      <pc:sldChg chg="modSp modNotes">
        <pc:chgData name="Jackie Berger" userId="l6Ucwf5eLnhsOwKmHN9q+QOgIzNSRo7wFJT8dzMGOic=" providerId="None" clId="Web-{5E4EA8D2-D273-493D-94D0-15AFF3ABB6E1}" dt="2020-07-27T17:44:32.596" v="4952" actId="1076"/>
        <pc:sldMkLst>
          <pc:docMk/>
          <pc:sldMk cId="3710891746" sldId="458"/>
        </pc:sldMkLst>
        <pc:spChg chg="mod">
          <ac:chgData name="Jackie Berger" userId="l6Ucwf5eLnhsOwKmHN9q+QOgIzNSRo7wFJT8dzMGOic=" providerId="None" clId="Web-{5E4EA8D2-D273-493D-94D0-15AFF3ABB6E1}" dt="2020-07-27T17:44:32.596" v="4952" actId="1076"/>
          <ac:spMkLst>
            <pc:docMk/>
            <pc:sldMk cId="3710891746" sldId="458"/>
            <ac:spMk id="2" creationId="{00000000-0000-0000-0000-000000000000}"/>
          </ac:spMkLst>
        </pc:spChg>
      </pc:sldChg>
      <pc:sldChg chg="modNotes">
        <pc:chgData name="Jackie Berger" userId="l6Ucwf5eLnhsOwKmHN9q+QOgIzNSRo7wFJT8dzMGOic=" providerId="None" clId="Web-{5E4EA8D2-D273-493D-94D0-15AFF3ABB6E1}" dt="2020-07-27T15:05:18.457" v="590"/>
        <pc:sldMkLst>
          <pc:docMk/>
          <pc:sldMk cId="3054864003" sldId="459"/>
        </pc:sldMkLst>
      </pc:sldChg>
      <pc:sldChg chg="modNotes">
        <pc:chgData name="Jackie Berger" userId="l6Ucwf5eLnhsOwKmHN9q+QOgIzNSRo7wFJT8dzMGOic=" providerId="None" clId="Web-{5E4EA8D2-D273-493D-94D0-15AFF3ABB6E1}" dt="2020-07-27T15:17:10.219" v="1107"/>
        <pc:sldMkLst>
          <pc:docMk/>
          <pc:sldMk cId="4020143635" sldId="460"/>
        </pc:sldMkLst>
      </pc:sldChg>
      <pc:sldChg chg="modNotes">
        <pc:chgData name="Jackie Berger" userId="l6Ucwf5eLnhsOwKmHN9q+QOgIzNSRo7wFJT8dzMGOic=" providerId="None" clId="Web-{5E4EA8D2-D273-493D-94D0-15AFF3ABB6E1}" dt="2020-07-27T15:19:50.244" v="1167"/>
        <pc:sldMkLst>
          <pc:docMk/>
          <pc:sldMk cId="1009052268" sldId="461"/>
        </pc:sldMkLst>
      </pc:sldChg>
      <pc:sldChg chg="modNotes">
        <pc:chgData name="Jackie Berger" userId="l6Ucwf5eLnhsOwKmHN9q+QOgIzNSRo7wFJT8dzMGOic=" providerId="None" clId="Web-{5E4EA8D2-D273-493D-94D0-15AFF3ABB6E1}" dt="2020-07-27T15:21:07.702" v="1452"/>
        <pc:sldMkLst>
          <pc:docMk/>
          <pc:sldMk cId="1666161840" sldId="462"/>
        </pc:sldMkLst>
      </pc:sldChg>
      <pc:sldChg chg="modNotes">
        <pc:chgData name="Jackie Berger" userId="l6Ucwf5eLnhsOwKmHN9q+QOgIzNSRo7wFJT8dzMGOic=" providerId="None" clId="Web-{5E4EA8D2-D273-493D-94D0-15AFF3ABB6E1}" dt="2020-07-27T15:22:07.190" v="1699"/>
        <pc:sldMkLst>
          <pc:docMk/>
          <pc:sldMk cId="2402981097" sldId="463"/>
        </pc:sldMkLst>
      </pc:sldChg>
      <pc:sldChg chg="modSp modNotes">
        <pc:chgData name="Jackie Berger" userId="l6Ucwf5eLnhsOwKmHN9q+QOgIzNSRo7wFJT8dzMGOic=" providerId="None" clId="Web-{5E4EA8D2-D273-493D-94D0-15AFF3ABB6E1}" dt="2020-07-27T17:44:58.861" v="4953" actId="1076"/>
        <pc:sldMkLst>
          <pc:docMk/>
          <pc:sldMk cId="1830457570" sldId="465"/>
        </pc:sldMkLst>
        <pc:spChg chg="mod">
          <ac:chgData name="Jackie Berger" userId="l6Ucwf5eLnhsOwKmHN9q+QOgIzNSRo7wFJT8dzMGOic=" providerId="None" clId="Web-{5E4EA8D2-D273-493D-94D0-15AFF3ABB6E1}" dt="2020-07-27T17:44:58.861" v="4953" actId="1076"/>
          <ac:spMkLst>
            <pc:docMk/>
            <pc:sldMk cId="1830457570" sldId="465"/>
            <ac:spMk id="2" creationId="{00000000-0000-0000-0000-000000000000}"/>
          </ac:spMkLst>
        </pc:spChg>
      </pc:sldChg>
      <pc:sldChg chg="modNotes">
        <pc:chgData name="Jackie Berger" userId="l6Ucwf5eLnhsOwKmHN9q+QOgIzNSRo7wFJT8dzMGOic=" providerId="None" clId="Web-{5E4EA8D2-D273-493D-94D0-15AFF3ABB6E1}" dt="2020-07-27T15:33:50.811" v="2650"/>
        <pc:sldMkLst>
          <pc:docMk/>
          <pc:sldMk cId="2783446222" sldId="467"/>
        </pc:sldMkLst>
      </pc:sldChg>
      <pc:sldChg chg="modNotes">
        <pc:chgData name="Jackie Berger" userId="l6Ucwf5eLnhsOwKmHN9q+QOgIzNSRo7wFJT8dzMGOic=" providerId="None" clId="Web-{5E4EA8D2-D273-493D-94D0-15AFF3ABB6E1}" dt="2020-07-27T17:42:21.502" v="4950"/>
        <pc:sldMkLst>
          <pc:docMk/>
          <pc:sldMk cId="3726856793" sldId="468"/>
        </pc:sldMkLst>
      </pc:sldChg>
      <pc:sldChg chg="modNotes">
        <pc:chgData name="Jackie Berger" userId="l6Ucwf5eLnhsOwKmHN9q+QOgIzNSRo7wFJT8dzMGOic=" providerId="None" clId="Web-{5E4EA8D2-D273-493D-94D0-15AFF3ABB6E1}" dt="2020-07-27T15:43:05.376" v="3320"/>
        <pc:sldMkLst>
          <pc:docMk/>
          <pc:sldMk cId="4129544441" sldId="469"/>
        </pc:sldMkLst>
      </pc:sldChg>
      <pc:sldChg chg="modSp modNotes">
        <pc:chgData name="Jackie Berger" userId="l6Ucwf5eLnhsOwKmHN9q+QOgIzNSRo7wFJT8dzMGOic=" providerId="None" clId="Web-{5E4EA8D2-D273-493D-94D0-15AFF3ABB6E1}" dt="2020-07-27T17:45:41.908" v="4954" actId="14100"/>
        <pc:sldMkLst>
          <pc:docMk/>
          <pc:sldMk cId="3264751209" sldId="470"/>
        </pc:sldMkLst>
        <pc:spChg chg="mod">
          <ac:chgData name="Jackie Berger" userId="l6Ucwf5eLnhsOwKmHN9q+QOgIzNSRo7wFJT8dzMGOic=" providerId="None" clId="Web-{5E4EA8D2-D273-493D-94D0-15AFF3ABB6E1}" dt="2020-07-27T17:45:41.908" v="4954" actId="14100"/>
          <ac:spMkLst>
            <pc:docMk/>
            <pc:sldMk cId="3264751209" sldId="470"/>
            <ac:spMk id="3" creationId="{00000000-0000-0000-0000-000000000000}"/>
          </ac:spMkLst>
        </pc:spChg>
      </pc:sldChg>
      <pc:sldChg chg="modSp modNotes">
        <pc:chgData name="Jackie Berger" userId="l6Ucwf5eLnhsOwKmHN9q+QOgIzNSRo7wFJT8dzMGOic=" providerId="None" clId="Web-{5E4EA8D2-D273-493D-94D0-15AFF3ABB6E1}" dt="2020-07-27T17:45:49.768" v="4955" actId="1076"/>
        <pc:sldMkLst>
          <pc:docMk/>
          <pc:sldMk cId="4030198344" sldId="471"/>
        </pc:sldMkLst>
        <pc:spChg chg="mod">
          <ac:chgData name="Jackie Berger" userId="l6Ucwf5eLnhsOwKmHN9q+QOgIzNSRo7wFJT8dzMGOic=" providerId="None" clId="Web-{5E4EA8D2-D273-493D-94D0-15AFF3ABB6E1}" dt="2020-07-27T17:45:49.768" v="4955" actId="1076"/>
          <ac:spMkLst>
            <pc:docMk/>
            <pc:sldMk cId="4030198344" sldId="471"/>
            <ac:spMk id="2" creationId="{00000000-0000-0000-0000-000000000000}"/>
          </ac:spMkLst>
        </pc:spChg>
      </pc:sldChg>
      <pc:sldChg chg="modNotes">
        <pc:chgData name="Jackie Berger" userId="l6Ucwf5eLnhsOwKmHN9q+QOgIzNSRo7wFJT8dzMGOic=" providerId="None" clId="Web-{5E4EA8D2-D273-493D-94D0-15AFF3ABB6E1}" dt="2020-07-27T15:47:02.797" v="3960"/>
        <pc:sldMkLst>
          <pc:docMk/>
          <pc:sldMk cId="367946290" sldId="472"/>
        </pc:sldMkLst>
      </pc:sldChg>
      <pc:sldChg chg="modNotes">
        <pc:chgData name="Jackie Berger" userId="l6Ucwf5eLnhsOwKmHN9q+QOgIzNSRo7wFJT8dzMGOic=" providerId="None" clId="Web-{5E4EA8D2-D273-493D-94D0-15AFF3ABB6E1}" dt="2020-07-27T17:36:00.111" v="4779"/>
        <pc:sldMkLst>
          <pc:docMk/>
          <pc:sldMk cId="2679575683" sldId="474"/>
        </pc:sldMkLst>
      </pc:sldChg>
      <pc:sldChg chg="modNotes">
        <pc:chgData name="Jackie Berger" userId="l6Ucwf5eLnhsOwKmHN9q+QOgIzNSRo7wFJT8dzMGOic=" providerId="None" clId="Web-{5E4EA8D2-D273-493D-94D0-15AFF3ABB6E1}" dt="2020-07-27T17:36:33.611" v="4841"/>
        <pc:sldMkLst>
          <pc:docMk/>
          <pc:sldMk cId="184551600" sldId="475"/>
        </pc:sldMkLst>
      </pc:sldChg>
      <pc:sldChg chg="modNotes">
        <pc:chgData name="Jackie Berger" userId="l6Ucwf5eLnhsOwKmHN9q+QOgIzNSRo7wFJT8dzMGOic=" providerId="None" clId="Web-{5E4EA8D2-D273-493D-94D0-15AFF3ABB6E1}" dt="2020-07-27T17:38:06.736" v="4869"/>
        <pc:sldMkLst>
          <pc:docMk/>
          <pc:sldMk cId="1678466640" sldId="476"/>
        </pc:sldMkLst>
      </pc:sldChg>
    </pc:docChg>
  </pc:docChgLst>
  <pc:docChgLst>
    <pc:chgData name="Ben Adams" userId="tJIFYDePyh6lzN8Df4DVy37Oh04R3ZpACsDO8fc/Fqw=" providerId="None" clId="Web-{B1242460-ACB4-4092-A127-3B9848C7B56C}"/>
    <pc:docChg chg="modSld">
      <pc:chgData name="Ben Adams" userId="tJIFYDePyh6lzN8Df4DVy37Oh04R3ZpACsDO8fc/Fqw=" providerId="None" clId="Web-{B1242460-ACB4-4092-A127-3B9848C7B56C}" dt="2020-08-03T12:32:25.682" v="2"/>
      <pc:docMkLst>
        <pc:docMk/>
      </pc:docMkLst>
      <pc:sldChg chg="addSp addAnim modAnim">
        <pc:chgData name="Ben Adams" userId="tJIFYDePyh6lzN8Df4DVy37Oh04R3ZpACsDO8fc/Fqw=" providerId="None" clId="Web-{B1242460-ACB4-4092-A127-3B9848C7B56C}" dt="2020-08-03T12:32:25.682" v="2"/>
        <pc:sldMkLst>
          <pc:docMk/>
          <pc:sldMk cId="461737158" sldId="484"/>
        </pc:sldMkLst>
        <pc:grpChg chg="add">
          <ac:chgData name="Ben Adams" userId="tJIFYDePyh6lzN8Df4DVy37Oh04R3ZpACsDO8fc/Fqw=" providerId="None" clId="Web-{B1242460-ACB4-4092-A127-3B9848C7B56C}" dt="2020-08-03T12:32:22.401" v="0"/>
          <ac:grpSpMkLst>
            <pc:docMk/>
            <pc:sldMk cId="461737158" sldId="484"/>
            <ac:grpSpMk id="2" creationId="{7A3CEC89-ACCA-4347-8237-7AD07ECC068B}"/>
          </ac:grpSpMkLst>
        </pc:grpChg>
      </pc:sldChg>
    </pc:docChg>
  </pc:docChgLst>
  <pc:docChgLst>
    <pc:chgData name="Ben Adams" userId="tJIFYDePyh6lzN8Df4DVy37Oh04R3ZpACsDO8fc/Fqw=" providerId="None" clId="Web-{BD137B0B-13AC-4F35-8DBE-731DB6620DA3}"/>
    <pc:docChg chg="modSld">
      <pc:chgData name="Ben Adams" userId="tJIFYDePyh6lzN8Df4DVy37Oh04R3ZpACsDO8fc/Fqw=" providerId="None" clId="Web-{BD137B0B-13AC-4F35-8DBE-731DB6620DA3}" dt="2020-07-31T14:00:04.530" v="234"/>
      <pc:docMkLst>
        <pc:docMk/>
      </pc:docMkLst>
      <pc:sldChg chg="modNotes">
        <pc:chgData name="Ben Adams" userId="tJIFYDePyh6lzN8Df4DVy37Oh04R3ZpACsDO8fc/Fqw=" providerId="None" clId="Web-{BD137B0B-13AC-4F35-8DBE-731DB6620DA3}" dt="2020-07-31T14:00:04.530" v="234"/>
        <pc:sldMkLst>
          <pc:docMk/>
          <pc:sldMk cId="2209989349" sldId="490"/>
        </pc:sldMkLst>
      </pc:sldChg>
    </pc:docChg>
  </pc:docChgLst>
  <pc:docChgLst>
    <pc:chgData name="Ben Adams" userId="tJIFYDePyh6lzN8Df4DVy37Oh04R3ZpACsDO8fc/Fqw=" providerId="None" clId="Web-{7F93F151-2B17-46F4-BF8A-E94BDD5E1A66}"/>
    <pc:docChg chg="modSld">
      <pc:chgData name="Ben Adams" userId="tJIFYDePyh6lzN8Df4DVy37Oh04R3ZpACsDO8fc/Fqw=" providerId="None" clId="Web-{7F93F151-2B17-46F4-BF8A-E94BDD5E1A66}" dt="2020-07-28T21:53:19.503" v="170"/>
      <pc:docMkLst>
        <pc:docMk/>
      </pc:docMkLst>
      <pc:sldChg chg="modNotes">
        <pc:chgData name="Ben Adams" userId="tJIFYDePyh6lzN8Df4DVy37Oh04R3ZpACsDO8fc/Fqw=" providerId="None" clId="Web-{7F93F151-2B17-46F4-BF8A-E94BDD5E1A66}" dt="2020-07-28T21:53:19.503" v="170"/>
        <pc:sldMkLst>
          <pc:docMk/>
          <pc:sldMk cId="1419903246" sldId="388"/>
        </pc:sldMkLst>
      </pc:sldChg>
    </pc:docChg>
  </pc:docChgLst>
  <pc:docChgLst>
    <pc:chgData name="Ben Adams" userId="tJIFYDePyh6lzN8Df4DVy37Oh04R3ZpACsDO8fc/Fqw=" providerId="None" clId="Web-{BE0BC8AD-B4CB-48A6-8936-4F0FF7CB32AD}"/>
    <pc:docChg chg="modSld">
      <pc:chgData name="Ben Adams" userId="tJIFYDePyh6lzN8Df4DVy37Oh04R3ZpACsDO8fc/Fqw=" providerId="None" clId="Web-{BE0BC8AD-B4CB-48A6-8936-4F0FF7CB32AD}" dt="2020-07-28T21:55:01.125" v="164"/>
      <pc:docMkLst>
        <pc:docMk/>
      </pc:docMkLst>
      <pc:sldChg chg="modNotes">
        <pc:chgData name="Ben Adams" userId="tJIFYDePyh6lzN8Df4DVy37Oh04R3ZpACsDO8fc/Fqw=" providerId="None" clId="Web-{BE0BC8AD-B4CB-48A6-8936-4F0FF7CB32AD}" dt="2020-07-28T21:53:35.469" v="2"/>
        <pc:sldMkLst>
          <pc:docMk/>
          <pc:sldMk cId="1419903246" sldId="388"/>
        </pc:sldMkLst>
      </pc:sldChg>
      <pc:sldChg chg="modNotes">
        <pc:chgData name="Ben Adams" userId="tJIFYDePyh6lzN8Df4DVy37Oh04R3ZpACsDO8fc/Fqw=" providerId="None" clId="Web-{BE0BC8AD-B4CB-48A6-8936-4F0FF7CB32AD}" dt="2020-07-28T21:55:01.125" v="164"/>
        <pc:sldMkLst>
          <pc:docMk/>
          <pc:sldMk cId="1445053613" sldId="389"/>
        </pc:sldMkLst>
      </pc:sldChg>
    </pc:docChg>
  </pc:docChgLst>
  <pc:docChgLst>
    <pc:chgData name="Ben Adams" userId="tJIFYDePyh6lzN8Df4DVy37Oh04R3ZpACsDO8fc/Fqw=" providerId="None" clId="Web-{683B9ABA-BEBC-4392-AB98-DCBC161E4A9D}"/>
    <pc:docChg chg="modSld">
      <pc:chgData name="Ben Adams" userId="tJIFYDePyh6lzN8Df4DVy37Oh04R3ZpACsDO8fc/Fqw=" providerId="None" clId="Web-{683B9ABA-BEBC-4392-AB98-DCBC161E4A9D}" dt="2020-08-02T17:22:46.050" v="1861"/>
      <pc:docMkLst>
        <pc:docMk/>
      </pc:docMkLst>
      <pc:sldChg chg="modNotes">
        <pc:chgData name="Ben Adams" userId="tJIFYDePyh6lzN8Df4DVy37Oh04R3ZpACsDO8fc/Fqw=" providerId="None" clId="Web-{683B9ABA-BEBC-4392-AB98-DCBC161E4A9D}" dt="2020-08-02T17:05:45.798" v="1057"/>
        <pc:sldMkLst>
          <pc:docMk/>
          <pc:sldMk cId="409733864" sldId="273"/>
        </pc:sldMkLst>
      </pc:sldChg>
      <pc:sldChg chg="modNotes">
        <pc:chgData name="Ben Adams" userId="tJIFYDePyh6lzN8Df4DVy37Oh04R3ZpACsDO8fc/Fqw=" providerId="None" clId="Web-{683B9ABA-BEBC-4392-AB98-DCBC161E4A9D}" dt="2020-08-02T16:52:21.277" v="578"/>
        <pc:sldMkLst>
          <pc:docMk/>
          <pc:sldMk cId="3195312441" sldId="374"/>
        </pc:sldMkLst>
      </pc:sldChg>
      <pc:sldChg chg="addSp addAnim modAnim modNotes">
        <pc:chgData name="Ben Adams" userId="tJIFYDePyh6lzN8Df4DVy37Oh04R3ZpACsDO8fc/Fqw=" providerId="None" clId="Web-{683B9ABA-BEBC-4392-AB98-DCBC161E4A9D}" dt="2020-08-02T17:10:00.814" v="1067"/>
        <pc:sldMkLst>
          <pc:docMk/>
          <pc:sldMk cId="1419903246" sldId="388"/>
        </pc:sldMkLst>
        <pc:grpChg chg="add">
          <ac:chgData name="Ben Adams" userId="tJIFYDePyh6lzN8Df4DVy37Oh04R3ZpACsDO8fc/Fqw=" providerId="None" clId="Web-{683B9ABA-BEBC-4392-AB98-DCBC161E4A9D}" dt="2020-08-02T17:09:25.642" v="1062"/>
          <ac:grpSpMkLst>
            <pc:docMk/>
            <pc:sldMk cId="1419903246" sldId="388"/>
            <ac:grpSpMk id="22" creationId="{1F0A234A-5EE8-4D97-8EAD-DB67506335FA}"/>
          </ac:grpSpMkLst>
        </pc:grpChg>
        <pc:grpChg chg="add">
          <ac:chgData name="Ben Adams" userId="tJIFYDePyh6lzN8Df4DVy37Oh04R3ZpACsDO8fc/Fqw=" providerId="None" clId="Web-{683B9ABA-BEBC-4392-AB98-DCBC161E4A9D}" dt="2020-08-02T17:09:33.549" v="1063"/>
          <ac:grpSpMkLst>
            <pc:docMk/>
            <pc:sldMk cId="1419903246" sldId="388"/>
            <ac:grpSpMk id="23" creationId="{D0ABDD39-3066-4264-A262-1FA130EC4FAD}"/>
          </ac:grpSpMkLst>
        </pc:grpChg>
      </pc:sldChg>
      <pc:sldChg chg="modNotes">
        <pc:chgData name="Ben Adams" userId="tJIFYDePyh6lzN8Df4DVy37Oh04R3ZpACsDO8fc/Fqw=" providerId="None" clId="Web-{683B9ABA-BEBC-4392-AB98-DCBC161E4A9D}" dt="2020-08-02T17:21:55.956" v="1832"/>
        <pc:sldMkLst>
          <pc:docMk/>
          <pc:sldMk cId="4293975418" sldId="392"/>
        </pc:sldMkLst>
      </pc:sldChg>
      <pc:sldChg chg="modNotes">
        <pc:chgData name="Ben Adams" userId="tJIFYDePyh6lzN8Df4DVy37Oh04R3ZpACsDO8fc/Fqw=" providerId="None" clId="Web-{683B9ABA-BEBC-4392-AB98-DCBC161E4A9D}" dt="2020-08-02T17:22:46.050" v="1861"/>
        <pc:sldMkLst>
          <pc:docMk/>
          <pc:sldMk cId="1195603634" sldId="395"/>
        </pc:sldMkLst>
      </pc:sldChg>
      <pc:sldChg chg="modNotes">
        <pc:chgData name="Ben Adams" userId="tJIFYDePyh6lzN8Df4DVy37Oh04R3ZpACsDO8fc/Fqw=" providerId="None" clId="Web-{683B9ABA-BEBC-4392-AB98-DCBC161E4A9D}" dt="2020-08-02T16:53:15.577" v="614"/>
        <pc:sldMkLst>
          <pc:docMk/>
          <pc:sldMk cId="1011754103" sldId="396"/>
        </pc:sldMkLst>
      </pc:sldChg>
      <pc:sldChg chg="modNotes">
        <pc:chgData name="Ben Adams" userId="tJIFYDePyh6lzN8Df4DVy37Oh04R3ZpACsDO8fc/Fqw=" providerId="None" clId="Web-{683B9ABA-BEBC-4392-AB98-DCBC161E4A9D}" dt="2020-08-02T17:00:51.188" v="919"/>
        <pc:sldMkLst>
          <pc:docMk/>
          <pc:sldMk cId="993691486" sldId="411"/>
        </pc:sldMkLst>
      </pc:sldChg>
      <pc:sldChg chg="modNotes">
        <pc:chgData name="Ben Adams" userId="tJIFYDePyh6lzN8Df4DVy37Oh04R3ZpACsDO8fc/Fqw=" providerId="None" clId="Web-{683B9ABA-BEBC-4392-AB98-DCBC161E4A9D}" dt="2020-08-02T16:50:05.870" v="511"/>
        <pc:sldMkLst>
          <pc:docMk/>
          <pc:sldMk cId="811437798" sldId="421"/>
        </pc:sldMkLst>
      </pc:sldChg>
      <pc:sldChg chg="modNotes">
        <pc:chgData name="Ben Adams" userId="tJIFYDePyh6lzN8Df4DVy37Oh04R3ZpACsDO8fc/Fqw=" providerId="None" clId="Web-{683B9ABA-BEBC-4392-AB98-DCBC161E4A9D}" dt="2020-08-02T17:14:15.206" v="1462"/>
        <pc:sldMkLst>
          <pc:docMk/>
          <pc:sldMk cId="1324506684" sldId="436"/>
        </pc:sldMkLst>
      </pc:sldChg>
      <pc:sldChg chg="modNotes">
        <pc:chgData name="Ben Adams" userId="tJIFYDePyh6lzN8Df4DVy37Oh04R3ZpACsDO8fc/Fqw=" providerId="None" clId="Web-{683B9ABA-BEBC-4392-AB98-DCBC161E4A9D}" dt="2020-08-02T17:16:46.643" v="1607"/>
        <pc:sldMkLst>
          <pc:docMk/>
          <pc:sldMk cId="183764337" sldId="437"/>
        </pc:sldMkLst>
      </pc:sldChg>
      <pc:sldChg chg="modNotes">
        <pc:chgData name="Ben Adams" userId="tJIFYDePyh6lzN8Df4DVy37Oh04R3ZpACsDO8fc/Fqw=" providerId="None" clId="Web-{683B9ABA-BEBC-4392-AB98-DCBC161E4A9D}" dt="2020-08-02T16:46:02.229" v="460"/>
        <pc:sldMkLst>
          <pc:docMk/>
          <pc:sldMk cId="2329666199" sldId="452"/>
        </pc:sldMkLst>
      </pc:sldChg>
      <pc:sldChg chg="modNotes">
        <pc:chgData name="Ben Adams" userId="tJIFYDePyh6lzN8Df4DVy37Oh04R3ZpACsDO8fc/Fqw=" providerId="None" clId="Web-{683B9ABA-BEBC-4392-AB98-DCBC161E4A9D}" dt="2020-08-02T17:17:33.597" v="1649"/>
        <pc:sldMkLst>
          <pc:docMk/>
          <pc:sldMk cId="1472620085" sldId="487"/>
        </pc:sldMkLst>
      </pc:sldChg>
      <pc:sldChg chg="modNotes">
        <pc:chgData name="Ben Adams" userId="tJIFYDePyh6lzN8Df4DVy37Oh04R3ZpACsDO8fc/Fqw=" providerId="None" clId="Web-{683B9ABA-BEBC-4392-AB98-DCBC161E4A9D}" dt="2020-08-02T17:18:17.784" v="1655"/>
        <pc:sldMkLst>
          <pc:docMk/>
          <pc:sldMk cId="1231453831" sldId="488"/>
        </pc:sldMkLst>
      </pc:sldChg>
      <pc:sldChg chg="modNotes">
        <pc:chgData name="Ben Adams" userId="tJIFYDePyh6lzN8Df4DVy37Oh04R3ZpACsDO8fc/Fqw=" providerId="None" clId="Web-{683B9ABA-BEBC-4392-AB98-DCBC161E4A9D}" dt="2020-08-02T17:20:21.425" v="1816"/>
        <pc:sldMkLst>
          <pc:docMk/>
          <pc:sldMk cId="2209989349" sldId="490"/>
        </pc:sldMkLst>
      </pc:sldChg>
    </pc:docChg>
  </pc:docChgLst>
  <pc:docChgLst>
    <pc:chgData name="Ben Adams" userId="tJIFYDePyh6lzN8Df4DVy37Oh04R3ZpACsDO8fc/Fqw=" providerId="None" clId="Web-{8054C0A1-C7BA-4E5F-BCFE-F3FCE5698CFD}"/>
    <pc:docChg chg="modSld">
      <pc:chgData name="Ben Adams" userId="tJIFYDePyh6lzN8Df4DVy37Oh04R3ZpACsDO8fc/Fqw=" providerId="None" clId="Web-{8054C0A1-C7BA-4E5F-BCFE-F3FCE5698CFD}" dt="2020-08-03T12:28:40.213" v="192"/>
      <pc:docMkLst>
        <pc:docMk/>
      </pc:docMkLst>
      <pc:sldChg chg="modNotes">
        <pc:chgData name="Ben Adams" userId="tJIFYDePyh6lzN8Df4DVy37Oh04R3ZpACsDO8fc/Fqw=" providerId="None" clId="Web-{8054C0A1-C7BA-4E5F-BCFE-F3FCE5698CFD}" dt="2020-08-03T12:27:06.475" v="189"/>
        <pc:sldMkLst>
          <pc:docMk/>
          <pc:sldMk cId="2286282382" sldId="483"/>
        </pc:sldMkLst>
      </pc:sldChg>
      <pc:sldChg chg="addSp addAnim delAnim modAnim">
        <pc:chgData name="Ben Adams" userId="tJIFYDePyh6lzN8Df4DVy37Oh04R3ZpACsDO8fc/Fqw=" providerId="None" clId="Web-{8054C0A1-C7BA-4E5F-BCFE-F3FCE5698CFD}" dt="2020-08-03T12:28:40.213" v="192"/>
        <pc:sldMkLst>
          <pc:docMk/>
          <pc:sldMk cId="1263473553" sldId="486"/>
        </pc:sldMkLst>
        <pc:grpChg chg="add">
          <ac:chgData name="Ben Adams" userId="tJIFYDePyh6lzN8Df4DVy37Oh04R3ZpACsDO8fc/Fqw=" providerId="None" clId="Web-{8054C0A1-C7BA-4E5F-BCFE-F3FCE5698CFD}" dt="2020-08-03T12:28:32.556" v="190"/>
          <ac:grpSpMkLst>
            <pc:docMk/>
            <pc:sldMk cId="1263473553" sldId="486"/>
            <ac:grpSpMk id="5" creationId="{1463DD69-3BB0-4A94-BF75-F1FE5672125E}"/>
          </ac:grpSpMkLst>
        </pc:grpChg>
      </pc:sldChg>
    </pc:docChg>
  </pc:docChgLst>
  <pc:docChgLst>
    <pc:chgData name="Ben Adams" userId="tJIFYDePyh6lzN8Df4DVy37Oh04R3ZpACsDO8fc/Fqw=" providerId="None" clId="Web-{4608E3D6-D09B-4108-B374-6947CDA2BEAF}"/>
    <pc:docChg chg="modSld">
      <pc:chgData name="Ben Adams" userId="tJIFYDePyh6lzN8Df4DVy37Oh04R3ZpACsDO8fc/Fqw=" providerId="None" clId="Web-{4608E3D6-D09B-4108-B374-6947CDA2BEAF}" dt="2020-07-28T21:49:16.812" v="4128"/>
      <pc:docMkLst>
        <pc:docMk/>
      </pc:docMkLst>
      <pc:sldChg chg="modSp modNotes">
        <pc:chgData name="Ben Adams" userId="tJIFYDePyh6lzN8Df4DVy37Oh04R3ZpACsDO8fc/Fqw=" providerId="None" clId="Web-{4608E3D6-D09B-4108-B374-6947CDA2BEAF}" dt="2020-07-28T21:00:20.487" v="2430"/>
        <pc:sldMkLst>
          <pc:docMk/>
          <pc:sldMk cId="409733864" sldId="273"/>
        </pc:sldMkLst>
        <pc:spChg chg="mod">
          <ac:chgData name="Ben Adams" userId="tJIFYDePyh6lzN8Df4DVy37Oh04R3ZpACsDO8fc/Fqw=" providerId="None" clId="Web-{4608E3D6-D09B-4108-B374-6947CDA2BEAF}" dt="2020-07-28T20:47:23.503" v="1762" actId="1076"/>
          <ac:spMkLst>
            <pc:docMk/>
            <pc:sldMk cId="409733864" sldId="273"/>
            <ac:spMk id="2" creationId="{00000000-0000-0000-0000-000000000000}"/>
          </ac:spMkLst>
        </pc:spChg>
        <pc:spChg chg="mod">
          <ac:chgData name="Ben Adams" userId="tJIFYDePyh6lzN8Df4DVy37Oh04R3ZpACsDO8fc/Fqw=" providerId="None" clId="Web-{4608E3D6-D09B-4108-B374-6947CDA2BEAF}" dt="2020-07-28T20:47:19.191" v="1761" actId="1076"/>
          <ac:spMkLst>
            <pc:docMk/>
            <pc:sldMk cId="409733864" sldId="273"/>
            <ac:spMk id="4" creationId="{00000000-0000-0000-0000-000000000000}"/>
          </ac:spMkLst>
        </pc:spChg>
        <pc:spChg chg="mod">
          <ac:chgData name="Ben Adams" userId="tJIFYDePyh6lzN8Df4DVy37Oh04R3ZpACsDO8fc/Fqw=" providerId="None" clId="Web-{4608E3D6-D09B-4108-B374-6947CDA2BEAF}" dt="2020-07-28T20:47:15.222" v="1760" actId="1076"/>
          <ac:spMkLst>
            <pc:docMk/>
            <pc:sldMk cId="409733864" sldId="273"/>
            <ac:spMk id="6" creationId="{00000000-0000-0000-0000-000000000000}"/>
          </ac:spMkLst>
        </pc:spChg>
      </pc:sldChg>
      <pc:sldChg chg="modNotes">
        <pc:chgData name="Ben Adams" userId="tJIFYDePyh6lzN8Df4DVy37Oh04R3ZpACsDO8fc/Fqw=" providerId="None" clId="Web-{4608E3D6-D09B-4108-B374-6947CDA2BEAF}" dt="2020-07-28T18:22:08.781" v="640"/>
        <pc:sldMkLst>
          <pc:docMk/>
          <pc:sldMk cId="3081177172" sldId="361"/>
        </pc:sldMkLst>
      </pc:sldChg>
      <pc:sldChg chg="modNotes">
        <pc:chgData name="Ben Adams" userId="tJIFYDePyh6lzN8Df4DVy37Oh04R3ZpACsDO8fc/Fqw=" providerId="None" clId="Web-{4608E3D6-D09B-4108-B374-6947CDA2BEAF}" dt="2020-07-28T18:24:39.719" v="808"/>
        <pc:sldMkLst>
          <pc:docMk/>
          <pc:sldMk cId="3195312441" sldId="374"/>
        </pc:sldMkLst>
      </pc:sldChg>
      <pc:sldChg chg="modSp modNotes">
        <pc:chgData name="Ben Adams" userId="tJIFYDePyh6lzN8Df4DVy37Oh04R3ZpACsDO8fc/Fqw=" providerId="None" clId="Web-{4608E3D6-D09B-4108-B374-6947CDA2BEAF}" dt="2020-07-28T21:49:16.812" v="4128"/>
        <pc:sldMkLst>
          <pc:docMk/>
          <pc:sldMk cId="1419903246" sldId="388"/>
        </pc:sldMkLst>
        <pc:spChg chg="mod">
          <ac:chgData name="Ben Adams" userId="tJIFYDePyh6lzN8Df4DVy37Oh04R3ZpACsDO8fc/Fqw=" providerId="None" clId="Web-{4608E3D6-D09B-4108-B374-6947CDA2BEAF}" dt="2020-07-28T21:38:02.631" v="3247" actId="14100"/>
          <ac:spMkLst>
            <pc:docMk/>
            <pc:sldMk cId="1419903246" sldId="388"/>
            <ac:spMk id="3" creationId="{00000000-0000-0000-0000-000000000000}"/>
          </ac:spMkLst>
        </pc:spChg>
      </pc:sldChg>
      <pc:sldChg chg="modNotes">
        <pc:chgData name="Ben Adams" userId="tJIFYDePyh6lzN8Df4DVy37Oh04R3ZpACsDO8fc/Fqw=" providerId="None" clId="Web-{4608E3D6-D09B-4108-B374-6947CDA2BEAF}" dt="2020-07-28T19:54:15.591" v="1147"/>
        <pc:sldMkLst>
          <pc:docMk/>
          <pc:sldMk cId="1011754103" sldId="396"/>
        </pc:sldMkLst>
      </pc:sldChg>
      <pc:sldChg chg="addSp modSp modNotes">
        <pc:chgData name="Ben Adams" userId="tJIFYDePyh6lzN8Df4DVy37Oh04R3ZpACsDO8fc/Fqw=" providerId="None" clId="Web-{4608E3D6-D09B-4108-B374-6947CDA2BEAF}" dt="2020-07-28T20:08:49.458" v="1758"/>
        <pc:sldMkLst>
          <pc:docMk/>
          <pc:sldMk cId="993691486" sldId="411"/>
        </pc:sldMkLst>
        <pc:spChg chg="mod">
          <ac:chgData name="Ben Adams" userId="tJIFYDePyh6lzN8Df4DVy37Oh04R3ZpACsDO8fc/Fqw=" providerId="None" clId="Web-{4608E3D6-D09B-4108-B374-6947CDA2BEAF}" dt="2020-07-28T20:01:05.499" v="1407" actId="20577"/>
          <ac:spMkLst>
            <pc:docMk/>
            <pc:sldMk cId="993691486" sldId="411"/>
            <ac:spMk id="5" creationId="{00000000-0000-0000-0000-000000000000}"/>
          </ac:spMkLst>
        </pc:spChg>
        <pc:cxnChg chg="add mod">
          <ac:chgData name="Ben Adams" userId="tJIFYDePyh6lzN8Df4DVy37Oh04R3ZpACsDO8fc/Fqw=" providerId="None" clId="Web-{4608E3D6-D09B-4108-B374-6947CDA2BEAF}" dt="2020-07-28T20:03:51.513" v="1411" actId="14100"/>
          <ac:cxnSpMkLst>
            <pc:docMk/>
            <pc:sldMk cId="993691486" sldId="411"/>
            <ac:cxnSpMk id="3" creationId="{4D61B373-3642-4772-9BD5-7EF11311097D}"/>
          </ac:cxnSpMkLst>
        </pc:cxnChg>
      </pc:sldChg>
      <pc:sldChg chg="modNotes">
        <pc:chgData name="Ben Adams" userId="tJIFYDePyh6lzN8Df4DVy37Oh04R3ZpACsDO8fc/Fqw=" providerId="None" clId="Web-{4608E3D6-D09B-4108-B374-6947CDA2BEAF}" dt="2020-07-28T18:10:51.077" v="217"/>
        <pc:sldMkLst>
          <pc:docMk/>
          <pc:sldMk cId="811437798" sldId="421"/>
        </pc:sldMkLst>
      </pc:sldChg>
      <pc:sldChg chg="modNotes">
        <pc:chgData name="Ben Adams" userId="tJIFYDePyh6lzN8Df4DVy37Oh04R3ZpACsDO8fc/Fqw=" providerId="None" clId="Web-{4608E3D6-D09B-4108-B374-6947CDA2BEAF}" dt="2020-07-28T18:12:21.812" v="241"/>
        <pc:sldMkLst>
          <pc:docMk/>
          <pc:sldMk cId="1956919172" sldId="422"/>
        </pc:sldMkLst>
      </pc:sldChg>
      <pc:sldChg chg="modNotes">
        <pc:chgData name="Ben Adams" userId="tJIFYDePyh6lzN8Df4DVy37Oh04R3ZpACsDO8fc/Fqw=" providerId="None" clId="Web-{4608E3D6-D09B-4108-B374-6947CDA2BEAF}" dt="2020-07-28T18:12:11.405" v="238"/>
        <pc:sldMkLst>
          <pc:docMk/>
          <pc:sldMk cId="4192477354" sldId="423"/>
        </pc:sldMkLst>
      </pc:sldChg>
      <pc:sldChg chg="modNotes">
        <pc:chgData name="Ben Adams" userId="tJIFYDePyh6lzN8Df4DVy37Oh04R3ZpACsDO8fc/Fqw=" providerId="None" clId="Web-{4608E3D6-D09B-4108-B374-6947CDA2BEAF}" dt="2020-07-28T19:59:19.241" v="1403"/>
        <pc:sldMkLst>
          <pc:docMk/>
          <pc:sldMk cId="1324506684" sldId="436"/>
        </pc:sldMkLst>
      </pc:sldChg>
      <pc:sldChg chg="modNotes">
        <pc:chgData name="Ben Adams" userId="tJIFYDePyh6lzN8Df4DVy37Oh04R3ZpACsDO8fc/Fqw=" providerId="None" clId="Web-{4608E3D6-D09B-4108-B374-6947CDA2BEAF}" dt="2020-07-28T21:10:29.939" v="3215"/>
        <pc:sldMkLst>
          <pc:docMk/>
          <pc:sldMk cId="3418057589" sldId="439"/>
        </pc:sldMkLst>
      </pc:sldChg>
      <pc:sldChg chg="modNotes">
        <pc:chgData name="Ben Adams" userId="tJIFYDePyh6lzN8Df4DVy37Oh04R3ZpACsDO8fc/Fqw=" providerId="None" clId="Web-{4608E3D6-D09B-4108-B374-6947CDA2BEAF}" dt="2020-07-28T18:14:53.077" v="311"/>
        <pc:sldMkLst>
          <pc:docMk/>
          <pc:sldMk cId="3805958931" sldId="445"/>
        </pc:sldMkLst>
      </pc:sldChg>
      <pc:sldChg chg="modNotes">
        <pc:chgData name="Ben Adams" userId="tJIFYDePyh6lzN8Df4DVy37Oh04R3ZpACsDO8fc/Fqw=" providerId="None" clId="Web-{4608E3D6-D09B-4108-B374-6947CDA2BEAF}" dt="2020-07-28T18:00:14.514" v="6"/>
        <pc:sldMkLst>
          <pc:docMk/>
          <pc:sldMk cId="1250984257" sldId="478"/>
        </pc:sldMkLst>
      </pc:sldChg>
      <pc:sldChg chg="modNotes">
        <pc:chgData name="Ben Adams" userId="tJIFYDePyh6lzN8Df4DVy37Oh04R3ZpACsDO8fc/Fqw=" providerId="None" clId="Web-{4608E3D6-D09B-4108-B374-6947CDA2BEAF}" dt="2020-07-28T18:01:02.311" v="15"/>
        <pc:sldMkLst>
          <pc:docMk/>
          <pc:sldMk cId="2285891483" sldId="485"/>
        </pc:sldMkLst>
      </pc:sldChg>
      <pc:sldChg chg="addSp delSp modSp modNotes">
        <pc:chgData name="Ben Adams" userId="tJIFYDePyh6lzN8Df4DVy37Oh04R3ZpACsDO8fc/Fqw=" providerId="None" clId="Web-{4608E3D6-D09B-4108-B374-6947CDA2BEAF}" dt="2020-07-28T18:10:34.733" v="211"/>
        <pc:sldMkLst>
          <pc:docMk/>
          <pc:sldMk cId="1263473553" sldId="486"/>
        </pc:sldMkLst>
        <pc:spChg chg="mod">
          <ac:chgData name="Ben Adams" userId="tJIFYDePyh6lzN8Df4DVy37Oh04R3ZpACsDO8fc/Fqw=" providerId="None" clId="Web-{4608E3D6-D09B-4108-B374-6947CDA2BEAF}" dt="2020-07-28T18:02:16.483" v="18" actId="14100"/>
          <ac:spMkLst>
            <pc:docMk/>
            <pc:sldMk cId="1263473553" sldId="486"/>
            <ac:spMk id="4" creationId="{00000000-0000-0000-0000-000000000000}"/>
          </ac:spMkLst>
        </pc:spChg>
        <pc:spChg chg="add del mod">
          <ac:chgData name="Ben Adams" userId="tJIFYDePyh6lzN8Df4DVy37Oh04R3ZpACsDO8fc/Fqw=" providerId="None" clId="Web-{4608E3D6-D09B-4108-B374-6947CDA2BEAF}" dt="2020-07-28T18:05:06.920" v="32"/>
          <ac:spMkLst>
            <pc:docMk/>
            <pc:sldMk cId="1263473553" sldId="486"/>
            <ac:spMk id="5" creationId="{4C5A7AF6-B321-4C26-854E-C67E514EB5C4}"/>
          </ac:spMkLst>
        </pc:spChg>
        <pc:spChg chg="add mod">
          <ac:chgData name="Ben Adams" userId="tJIFYDePyh6lzN8Df4DVy37Oh04R3ZpACsDO8fc/Fqw=" providerId="None" clId="Web-{4608E3D6-D09B-4108-B374-6947CDA2BEAF}" dt="2020-07-28T18:06:57.092" v="44" actId="1076"/>
          <ac:spMkLst>
            <pc:docMk/>
            <pc:sldMk cId="1263473553" sldId="486"/>
            <ac:spMk id="6" creationId="{45FB43D4-FB26-4FE2-A5EA-2089F4CBDA5D}"/>
          </ac:spMkLst>
        </pc:spChg>
        <pc:cxnChg chg="mod">
          <ac:chgData name="Ben Adams" userId="tJIFYDePyh6lzN8Df4DVy37Oh04R3ZpACsDO8fc/Fqw=" providerId="None" clId="Web-{4608E3D6-D09B-4108-B374-6947CDA2BEAF}" dt="2020-07-28T18:02:35.514" v="21" actId="1076"/>
          <ac:cxnSpMkLst>
            <pc:docMk/>
            <pc:sldMk cId="1263473553" sldId="486"/>
            <ac:cxnSpMk id="10" creationId="{00000000-0000-0000-0000-000000000000}"/>
          </ac:cxnSpMkLst>
        </pc:cxnChg>
        <pc:cxnChg chg="mod">
          <ac:chgData name="Ben Adams" userId="tJIFYDePyh6lzN8Df4DVy37Oh04R3ZpACsDO8fc/Fqw=" providerId="None" clId="Web-{4608E3D6-D09B-4108-B374-6947CDA2BEAF}" dt="2020-07-28T18:02:46.967" v="23" actId="14100"/>
          <ac:cxnSpMkLst>
            <pc:docMk/>
            <pc:sldMk cId="1263473553" sldId="486"/>
            <ac:cxnSpMk id="12" creationId="{00000000-0000-0000-0000-000000000000}"/>
          </ac:cxnSpMkLst>
        </pc:cxnChg>
      </pc:sldChg>
    </pc:docChg>
  </pc:docChgLst>
  <pc:docChgLst>
    <pc:chgData name="Ben Adams" userId="tJIFYDePyh6lzN8Df4DVy37Oh04R3ZpACsDO8fc/Fqw=" providerId="None" clId="Web-{519F9668-C9E4-48D6-B59B-4C63100E896A}"/>
    <pc:docChg chg="modSld">
      <pc:chgData name="Ben Adams" userId="tJIFYDePyh6lzN8Df4DVy37Oh04R3ZpACsDO8fc/Fqw=" providerId="None" clId="Web-{519F9668-C9E4-48D6-B59B-4C63100E896A}" dt="2020-07-28T21:51:16.681" v="70"/>
      <pc:docMkLst>
        <pc:docMk/>
      </pc:docMkLst>
      <pc:sldChg chg="modNotes">
        <pc:chgData name="Ben Adams" userId="tJIFYDePyh6lzN8Df4DVy37Oh04R3ZpACsDO8fc/Fqw=" providerId="None" clId="Web-{519F9668-C9E4-48D6-B59B-4C63100E896A}" dt="2020-07-28T21:51:16.681" v="70"/>
        <pc:sldMkLst>
          <pc:docMk/>
          <pc:sldMk cId="1419903246" sldId="388"/>
        </pc:sldMkLst>
      </pc:sldChg>
    </pc:docChg>
  </pc:docChgLst>
  <pc:docChgLst>
    <pc:chgData name="Ben Adams" userId="tJIFYDePyh6lzN8Df4DVy37Oh04R3ZpACsDO8fc/Fqw=" providerId="None" clId="Web-{EAB5A8F6-6088-4CDC-99E7-81DB83BB54E9}"/>
    <pc:docChg chg="addSld delSld modSld">
      <pc:chgData name="Ben Adams" userId="tJIFYDePyh6lzN8Df4DVy37Oh04R3ZpACsDO8fc/Fqw=" providerId="None" clId="Web-{EAB5A8F6-6088-4CDC-99E7-81DB83BB54E9}" dt="2020-07-31T20:15:58.638" v="2133" actId="1076"/>
      <pc:docMkLst>
        <pc:docMk/>
      </pc:docMkLst>
      <pc:sldChg chg="modSp add del addAnim delAnim modNotes">
        <pc:chgData name="Ben Adams" userId="tJIFYDePyh6lzN8Df4DVy37Oh04R3ZpACsDO8fc/Fqw=" providerId="None" clId="Web-{EAB5A8F6-6088-4CDC-99E7-81DB83BB54E9}" dt="2020-07-31T18:33:31.953" v="1131"/>
        <pc:sldMkLst>
          <pc:docMk/>
          <pc:sldMk cId="3898080770" sldId="376"/>
        </pc:sldMkLst>
        <pc:graphicFrameChg chg="mod modGraphic">
          <ac:chgData name="Ben Adams" userId="tJIFYDePyh6lzN8Df4DVy37Oh04R3ZpACsDO8fc/Fqw=" providerId="None" clId="Web-{EAB5A8F6-6088-4CDC-99E7-81DB83BB54E9}" dt="2020-07-31T18:31:15.592" v="962" actId="14100"/>
          <ac:graphicFrameMkLst>
            <pc:docMk/>
            <pc:sldMk cId="3898080770" sldId="376"/>
            <ac:graphicFrameMk id="7" creationId="{00000000-0000-0000-0000-000000000000}"/>
          </ac:graphicFrameMkLst>
        </pc:graphicFrameChg>
      </pc:sldChg>
      <pc:sldChg chg="modSp">
        <pc:chgData name="Ben Adams" userId="tJIFYDePyh6lzN8Df4DVy37Oh04R3ZpACsDO8fc/Fqw=" providerId="None" clId="Web-{EAB5A8F6-6088-4CDC-99E7-81DB83BB54E9}" dt="2020-07-31T20:10:20.808" v="2062" actId="14100"/>
        <pc:sldMkLst>
          <pc:docMk/>
          <pc:sldMk cId="1419903246" sldId="388"/>
        </pc:sldMkLst>
        <pc:spChg chg="mod">
          <ac:chgData name="Ben Adams" userId="tJIFYDePyh6lzN8Df4DVy37Oh04R3ZpACsDO8fc/Fqw=" providerId="None" clId="Web-{EAB5A8F6-6088-4CDC-99E7-81DB83BB54E9}" dt="2020-07-31T20:10:20.808" v="2062" actId="14100"/>
          <ac:spMkLst>
            <pc:docMk/>
            <pc:sldMk cId="1419903246" sldId="388"/>
            <ac:spMk id="3" creationId="{00000000-0000-0000-0000-000000000000}"/>
          </ac:spMkLst>
        </pc:spChg>
      </pc:sldChg>
      <pc:sldChg chg="modNotes">
        <pc:chgData name="Ben Adams" userId="tJIFYDePyh6lzN8Df4DVy37Oh04R3ZpACsDO8fc/Fqw=" providerId="None" clId="Web-{EAB5A8F6-6088-4CDC-99E7-81DB83BB54E9}" dt="2020-07-31T18:23:08.383" v="367"/>
        <pc:sldMkLst>
          <pc:docMk/>
          <pc:sldMk cId="4293975418" sldId="392"/>
        </pc:sldMkLst>
      </pc:sldChg>
      <pc:sldChg chg="modNotes">
        <pc:chgData name="Ben Adams" userId="tJIFYDePyh6lzN8Df4DVy37Oh04R3ZpACsDO8fc/Fqw=" providerId="None" clId="Web-{EAB5A8F6-6088-4CDC-99E7-81DB83BB54E9}" dt="2020-07-31T18:25:11.962" v="462"/>
        <pc:sldMkLst>
          <pc:docMk/>
          <pc:sldMk cId="1195603634" sldId="395"/>
        </pc:sldMkLst>
      </pc:sldChg>
      <pc:sldChg chg="modNotes">
        <pc:chgData name="Ben Adams" userId="tJIFYDePyh6lzN8Df4DVy37Oh04R3ZpACsDO8fc/Fqw=" providerId="None" clId="Web-{EAB5A8F6-6088-4CDC-99E7-81DB83BB54E9}" dt="2020-07-31T18:27:52.761" v="905"/>
        <pc:sldMkLst>
          <pc:docMk/>
          <pc:sldMk cId="4170189789" sldId="416"/>
        </pc:sldMkLst>
      </pc:sldChg>
      <pc:sldChg chg="modSp">
        <pc:chgData name="Ben Adams" userId="tJIFYDePyh6lzN8Df4DVy37Oh04R3ZpACsDO8fc/Fqw=" providerId="None" clId="Web-{EAB5A8F6-6088-4CDC-99E7-81DB83BB54E9}" dt="2020-07-31T20:15:58.638" v="2133" actId="1076"/>
        <pc:sldMkLst>
          <pc:docMk/>
          <pc:sldMk cId="2329666199" sldId="452"/>
        </pc:sldMkLst>
        <pc:picChg chg="mod">
          <ac:chgData name="Ben Adams" userId="tJIFYDePyh6lzN8Df4DVy37Oh04R3ZpACsDO8fc/Fqw=" providerId="None" clId="Web-{EAB5A8F6-6088-4CDC-99E7-81DB83BB54E9}" dt="2020-07-31T20:15:58.622" v="2132" actId="1076"/>
          <ac:picMkLst>
            <pc:docMk/>
            <pc:sldMk cId="2329666199" sldId="452"/>
            <ac:picMk id="5" creationId="{00000000-0000-0000-0000-000000000000}"/>
          </ac:picMkLst>
        </pc:picChg>
        <pc:picChg chg="mod">
          <ac:chgData name="Ben Adams" userId="tJIFYDePyh6lzN8Df4DVy37Oh04R3ZpACsDO8fc/Fqw=" providerId="None" clId="Web-{EAB5A8F6-6088-4CDC-99E7-81DB83BB54E9}" dt="2020-07-31T20:15:58.638" v="2133" actId="1076"/>
          <ac:picMkLst>
            <pc:docMk/>
            <pc:sldMk cId="2329666199" sldId="452"/>
            <ac:picMk id="6" creationId="{00000000-0000-0000-0000-000000000000}"/>
          </ac:picMkLst>
        </pc:picChg>
      </pc:sldChg>
      <pc:sldChg chg="modSp">
        <pc:chgData name="Ben Adams" userId="tJIFYDePyh6lzN8Df4DVy37Oh04R3ZpACsDO8fc/Fqw=" providerId="None" clId="Web-{EAB5A8F6-6088-4CDC-99E7-81DB83BB54E9}" dt="2020-07-31T20:11:03.029" v="2076" actId="20577"/>
        <pc:sldMkLst>
          <pc:docMk/>
          <pc:sldMk cId="3054864003" sldId="459"/>
        </pc:sldMkLst>
        <pc:spChg chg="mod">
          <ac:chgData name="Ben Adams" userId="tJIFYDePyh6lzN8Df4DVy37Oh04R3ZpACsDO8fc/Fqw=" providerId="None" clId="Web-{EAB5A8F6-6088-4CDC-99E7-81DB83BB54E9}" dt="2020-07-31T20:11:03.029" v="2076" actId="20577"/>
          <ac:spMkLst>
            <pc:docMk/>
            <pc:sldMk cId="3054864003" sldId="459"/>
            <ac:spMk id="2" creationId="{00000000-0000-0000-0000-000000000000}"/>
          </ac:spMkLst>
        </pc:spChg>
      </pc:sldChg>
      <pc:sldChg chg="modSp">
        <pc:chgData name="Ben Adams" userId="tJIFYDePyh6lzN8Df4DVy37Oh04R3ZpACsDO8fc/Fqw=" providerId="None" clId="Web-{EAB5A8F6-6088-4CDC-99E7-81DB83BB54E9}" dt="2020-07-31T20:11:39.094" v="2085" actId="14100"/>
        <pc:sldMkLst>
          <pc:docMk/>
          <pc:sldMk cId="4020143635" sldId="460"/>
        </pc:sldMkLst>
        <pc:spChg chg="mod">
          <ac:chgData name="Ben Adams" userId="tJIFYDePyh6lzN8Df4DVy37Oh04R3ZpACsDO8fc/Fqw=" providerId="None" clId="Web-{EAB5A8F6-6088-4CDC-99E7-81DB83BB54E9}" dt="2020-07-31T20:11:39.094" v="2085" actId="14100"/>
          <ac:spMkLst>
            <pc:docMk/>
            <pc:sldMk cId="4020143635" sldId="460"/>
            <ac:spMk id="2" creationId="{00000000-0000-0000-0000-000000000000}"/>
          </ac:spMkLst>
        </pc:spChg>
      </pc:sldChg>
      <pc:sldChg chg="modSp">
        <pc:chgData name="Ben Adams" userId="tJIFYDePyh6lzN8Df4DVy37Oh04R3ZpACsDO8fc/Fqw=" providerId="None" clId="Web-{EAB5A8F6-6088-4CDC-99E7-81DB83BB54E9}" dt="2020-07-31T20:12:09.189" v="2090" actId="14100"/>
        <pc:sldMkLst>
          <pc:docMk/>
          <pc:sldMk cId="1009052268" sldId="461"/>
        </pc:sldMkLst>
        <pc:spChg chg="mod">
          <ac:chgData name="Ben Adams" userId="tJIFYDePyh6lzN8Df4DVy37Oh04R3ZpACsDO8fc/Fqw=" providerId="None" clId="Web-{EAB5A8F6-6088-4CDC-99E7-81DB83BB54E9}" dt="2020-07-31T20:12:09.189" v="2090" actId="14100"/>
          <ac:spMkLst>
            <pc:docMk/>
            <pc:sldMk cId="1009052268" sldId="461"/>
            <ac:spMk id="2" creationId="{00000000-0000-0000-0000-000000000000}"/>
          </ac:spMkLst>
        </pc:spChg>
      </pc:sldChg>
      <pc:sldChg chg="modSp">
        <pc:chgData name="Ben Adams" userId="tJIFYDePyh6lzN8Df4DVy37Oh04R3ZpACsDO8fc/Fqw=" providerId="None" clId="Web-{EAB5A8F6-6088-4CDC-99E7-81DB83BB54E9}" dt="2020-07-31T20:12:23.455" v="2093" actId="14100"/>
        <pc:sldMkLst>
          <pc:docMk/>
          <pc:sldMk cId="1666161840" sldId="462"/>
        </pc:sldMkLst>
        <pc:spChg chg="mod">
          <ac:chgData name="Ben Adams" userId="tJIFYDePyh6lzN8Df4DVy37Oh04R3ZpACsDO8fc/Fqw=" providerId="None" clId="Web-{EAB5A8F6-6088-4CDC-99E7-81DB83BB54E9}" dt="2020-07-31T20:12:23.455" v="2093" actId="14100"/>
          <ac:spMkLst>
            <pc:docMk/>
            <pc:sldMk cId="1666161840" sldId="462"/>
            <ac:spMk id="2" creationId="{00000000-0000-0000-0000-000000000000}"/>
          </ac:spMkLst>
        </pc:spChg>
      </pc:sldChg>
      <pc:sldChg chg="modSp">
        <pc:chgData name="Ben Adams" userId="tJIFYDePyh6lzN8Df4DVy37Oh04R3ZpACsDO8fc/Fqw=" providerId="None" clId="Web-{EAB5A8F6-6088-4CDC-99E7-81DB83BB54E9}" dt="2020-07-31T20:12:38.971" v="2095" actId="14100"/>
        <pc:sldMkLst>
          <pc:docMk/>
          <pc:sldMk cId="1830457570" sldId="465"/>
        </pc:sldMkLst>
        <pc:spChg chg="mod">
          <ac:chgData name="Ben Adams" userId="tJIFYDePyh6lzN8Df4DVy37Oh04R3ZpACsDO8fc/Fqw=" providerId="None" clId="Web-{EAB5A8F6-6088-4CDC-99E7-81DB83BB54E9}" dt="2020-07-31T20:12:38.971" v="2095" actId="14100"/>
          <ac:spMkLst>
            <pc:docMk/>
            <pc:sldMk cId="1830457570" sldId="465"/>
            <ac:spMk id="2" creationId="{00000000-0000-0000-0000-000000000000}"/>
          </ac:spMkLst>
        </pc:spChg>
      </pc:sldChg>
      <pc:sldChg chg="modSp">
        <pc:chgData name="Ben Adams" userId="tJIFYDePyh6lzN8Df4DVy37Oh04R3ZpACsDO8fc/Fqw=" providerId="None" clId="Web-{EAB5A8F6-6088-4CDC-99E7-81DB83BB54E9}" dt="2020-07-31T20:12:54.097" v="2097" actId="14100"/>
        <pc:sldMkLst>
          <pc:docMk/>
          <pc:sldMk cId="2783446222" sldId="467"/>
        </pc:sldMkLst>
        <pc:spChg chg="mod">
          <ac:chgData name="Ben Adams" userId="tJIFYDePyh6lzN8Df4DVy37Oh04R3ZpACsDO8fc/Fqw=" providerId="None" clId="Web-{EAB5A8F6-6088-4CDC-99E7-81DB83BB54E9}" dt="2020-07-31T20:12:54.097" v="2097" actId="14100"/>
          <ac:spMkLst>
            <pc:docMk/>
            <pc:sldMk cId="2783446222" sldId="467"/>
            <ac:spMk id="2" creationId="{00000000-0000-0000-0000-000000000000}"/>
          </ac:spMkLst>
        </pc:spChg>
      </pc:sldChg>
      <pc:sldChg chg="modSp">
        <pc:chgData name="Ben Adams" userId="tJIFYDePyh6lzN8Df4DVy37Oh04R3ZpACsDO8fc/Fqw=" providerId="None" clId="Web-{EAB5A8F6-6088-4CDC-99E7-81DB83BB54E9}" dt="2020-07-31T20:13:17.755" v="2102" actId="14100"/>
        <pc:sldMkLst>
          <pc:docMk/>
          <pc:sldMk cId="3726856793" sldId="468"/>
        </pc:sldMkLst>
        <pc:spChg chg="mod">
          <ac:chgData name="Ben Adams" userId="tJIFYDePyh6lzN8Df4DVy37Oh04R3ZpACsDO8fc/Fqw=" providerId="None" clId="Web-{EAB5A8F6-6088-4CDC-99E7-81DB83BB54E9}" dt="2020-07-31T20:13:17.755" v="2102" actId="14100"/>
          <ac:spMkLst>
            <pc:docMk/>
            <pc:sldMk cId="3726856793" sldId="468"/>
            <ac:spMk id="2" creationId="{00000000-0000-0000-0000-000000000000}"/>
          </ac:spMkLst>
        </pc:spChg>
      </pc:sldChg>
      <pc:sldChg chg="modSp">
        <pc:chgData name="Ben Adams" userId="tJIFYDePyh6lzN8Df4DVy37Oh04R3ZpACsDO8fc/Fqw=" providerId="None" clId="Web-{EAB5A8F6-6088-4CDC-99E7-81DB83BB54E9}" dt="2020-07-31T20:13:28.458" v="2103" actId="14100"/>
        <pc:sldMkLst>
          <pc:docMk/>
          <pc:sldMk cId="4030198344" sldId="471"/>
        </pc:sldMkLst>
        <pc:spChg chg="mod">
          <ac:chgData name="Ben Adams" userId="tJIFYDePyh6lzN8Df4DVy37Oh04R3ZpACsDO8fc/Fqw=" providerId="None" clId="Web-{EAB5A8F6-6088-4CDC-99E7-81DB83BB54E9}" dt="2020-07-31T20:13:28.458" v="2103" actId="14100"/>
          <ac:spMkLst>
            <pc:docMk/>
            <pc:sldMk cId="4030198344" sldId="471"/>
            <ac:spMk id="2" creationId="{00000000-0000-0000-0000-000000000000}"/>
          </ac:spMkLst>
        </pc:spChg>
      </pc:sldChg>
      <pc:sldChg chg="modSp">
        <pc:chgData name="Ben Adams" userId="tJIFYDePyh6lzN8Df4DVy37Oh04R3ZpACsDO8fc/Fqw=" providerId="None" clId="Web-{EAB5A8F6-6088-4CDC-99E7-81DB83BB54E9}" dt="2020-07-31T20:13:52.959" v="2112" actId="14100"/>
        <pc:sldMkLst>
          <pc:docMk/>
          <pc:sldMk cId="367946290" sldId="472"/>
        </pc:sldMkLst>
        <pc:spChg chg="mod">
          <ac:chgData name="Ben Adams" userId="tJIFYDePyh6lzN8Df4DVy37Oh04R3ZpACsDO8fc/Fqw=" providerId="None" clId="Web-{EAB5A8F6-6088-4CDC-99E7-81DB83BB54E9}" dt="2020-07-31T20:13:52.959" v="2112" actId="14100"/>
          <ac:spMkLst>
            <pc:docMk/>
            <pc:sldMk cId="367946290" sldId="472"/>
            <ac:spMk id="2" creationId="{00000000-0000-0000-0000-000000000000}"/>
          </ac:spMkLst>
        </pc:spChg>
      </pc:sldChg>
      <pc:sldChg chg="modSp">
        <pc:chgData name="Ben Adams" userId="tJIFYDePyh6lzN8Df4DVy37Oh04R3ZpACsDO8fc/Fqw=" providerId="None" clId="Web-{EAB5A8F6-6088-4CDC-99E7-81DB83BB54E9}" dt="2020-07-31T20:14:18.586" v="2117" actId="14100"/>
        <pc:sldMkLst>
          <pc:docMk/>
          <pc:sldMk cId="184551600" sldId="475"/>
        </pc:sldMkLst>
        <pc:spChg chg="mod">
          <ac:chgData name="Ben Adams" userId="tJIFYDePyh6lzN8Df4DVy37Oh04R3ZpACsDO8fc/Fqw=" providerId="None" clId="Web-{EAB5A8F6-6088-4CDC-99E7-81DB83BB54E9}" dt="2020-07-31T20:14:18.586" v="2117" actId="14100"/>
          <ac:spMkLst>
            <pc:docMk/>
            <pc:sldMk cId="184551600" sldId="475"/>
            <ac:spMk id="2" creationId="{00000000-0000-0000-0000-000000000000}"/>
          </ac:spMkLst>
        </pc:spChg>
      </pc:sldChg>
      <pc:sldChg chg="modSp modNotes">
        <pc:chgData name="Ben Adams" userId="tJIFYDePyh6lzN8Df4DVy37Oh04R3ZpACsDO8fc/Fqw=" providerId="None" clId="Web-{EAB5A8F6-6088-4CDC-99E7-81DB83BB54E9}" dt="2020-07-31T20:15:13.448" v="2126" actId="20577"/>
        <pc:sldMkLst>
          <pc:docMk/>
          <pc:sldMk cId="3019171419" sldId="481"/>
        </pc:sldMkLst>
        <pc:spChg chg="mod">
          <ac:chgData name="Ben Adams" userId="tJIFYDePyh6lzN8Df4DVy37Oh04R3ZpACsDO8fc/Fqw=" providerId="None" clId="Web-{EAB5A8F6-6088-4CDC-99E7-81DB83BB54E9}" dt="2020-07-31T20:15:13.448" v="2126" actId="20577"/>
          <ac:spMkLst>
            <pc:docMk/>
            <pc:sldMk cId="3019171419" sldId="481"/>
            <ac:spMk id="2" creationId="{00000000-0000-0000-0000-000000000000}"/>
          </ac:spMkLst>
        </pc:spChg>
      </pc:sldChg>
      <pc:sldChg chg="modSp modNotes">
        <pc:chgData name="Ben Adams" userId="tJIFYDePyh6lzN8Df4DVy37Oh04R3ZpACsDO8fc/Fqw=" providerId="None" clId="Web-{EAB5A8F6-6088-4CDC-99E7-81DB83BB54E9}" dt="2020-07-31T20:14:51.775" v="2123" actId="14100"/>
        <pc:sldMkLst>
          <pc:docMk/>
          <pc:sldMk cId="2969216751" sldId="482"/>
        </pc:sldMkLst>
        <pc:spChg chg="mod">
          <ac:chgData name="Ben Adams" userId="tJIFYDePyh6lzN8Df4DVy37Oh04R3ZpACsDO8fc/Fqw=" providerId="None" clId="Web-{EAB5A8F6-6088-4CDC-99E7-81DB83BB54E9}" dt="2020-07-31T20:14:51.775" v="2123" actId="14100"/>
          <ac:spMkLst>
            <pc:docMk/>
            <pc:sldMk cId="2969216751" sldId="482"/>
            <ac:spMk id="2" creationId="{00000000-0000-0000-0000-000000000000}"/>
          </ac:spMkLst>
        </pc:spChg>
      </pc:sldChg>
      <pc:sldChg chg="modSp modNotes">
        <pc:chgData name="Ben Adams" userId="tJIFYDePyh6lzN8Df4DVy37Oh04R3ZpACsDO8fc/Fqw=" providerId="None" clId="Web-{EAB5A8F6-6088-4CDC-99E7-81DB83BB54E9}" dt="2020-07-31T20:15:23.558" v="2129"/>
        <pc:sldMkLst>
          <pc:docMk/>
          <pc:sldMk cId="2286282382" sldId="483"/>
        </pc:sldMkLst>
        <pc:spChg chg="mod">
          <ac:chgData name="Ben Adams" userId="tJIFYDePyh6lzN8Df4DVy37Oh04R3ZpACsDO8fc/Fqw=" providerId="None" clId="Web-{EAB5A8F6-6088-4CDC-99E7-81DB83BB54E9}" dt="2020-07-31T20:15:23.558" v="2129"/>
          <ac:spMkLst>
            <pc:docMk/>
            <pc:sldMk cId="2286282382" sldId="483"/>
            <ac:spMk id="2" creationId="{00000000-0000-0000-0000-000000000000}"/>
          </ac:spMkLst>
        </pc:spChg>
      </pc:sldChg>
      <pc:sldChg chg="modNotes">
        <pc:chgData name="Ben Adams" userId="tJIFYDePyh6lzN8Df4DVy37Oh04R3ZpACsDO8fc/Fqw=" providerId="None" clId="Web-{EAB5A8F6-6088-4CDC-99E7-81DB83BB54E9}" dt="2020-07-31T18:34:22.031" v="1132"/>
        <pc:sldMkLst>
          <pc:docMk/>
          <pc:sldMk cId="461737158" sldId="48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Night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Manual Setback</c:v>
                </c:pt>
                <c:pt idx="1">
                  <c:v>Programmed Setback</c:v>
                </c:pt>
                <c:pt idx="2">
                  <c:v>No Setback</c:v>
                </c:pt>
              </c:strCache>
            </c:strRef>
          </c:cat>
          <c:val>
            <c:numRef>
              <c:f>Sheet1!$B$2:$B$4</c:f>
              <c:numCache>
                <c:formatCode>0%</c:formatCode>
                <c:ptCount val="3"/>
                <c:pt idx="0">
                  <c:v>0.35</c:v>
                </c:pt>
                <c:pt idx="1">
                  <c:v>0.13</c:v>
                </c:pt>
                <c:pt idx="2">
                  <c:v>0.52</c:v>
                </c:pt>
              </c:numCache>
            </c:numRef>
          </c:val>
          <c:extLst xmlns:c16r2="http://schemas.microsoft.com/office/drawing/2015/06/chart">
            <c:ext xmlns:c16="http://schemas.microsoft.com/office/drawing/2014/chart" uri="{C3380CC4-5D6E-409C-BE32-E72D297353CC}">
              <c16:uniqueId val="{00000000-1537-4BB5-A8FD-F1075569007C}"/>
            </c:ext>
          </c:extLst>
        </c:ser>
        <c:ser>
          <c:idx val="1"/>
          <c:order val="1"/>
          <c:tx>
            <c:strRef>
              <c:f>Sheet1!$C$1</c:f>
              <c:strCache>
                <c:ptCount val="1"/>
                <c:pt idx="0">
                  <c:v>Away from Home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Manual Setback</c:v>
                </c:pt>
                <c:pt idx="1">
                  <c:v>Programmed Setback</c:v>
                </c:pt>
                <c:pt idx="2">
                  <c:v>No Setback</c:v>
                </c:pt>
              </c:strCache>
            </c:strRef>
          </c:cat>
          <c:val>
            <c:numRef>
              <c:f>Sheet1!$C$2:$C$4</c:f>
              <c:numCache>
                <c:formatCode>0%</c:formatCode>
                <c:ptCount val="3"/>
                <c:pt idx="0">
                  <c:v>0.31</c:v>
                </c:pt>
                <c:pt idx="1">
                  <c:v>0.14000000000000001</c:v>
                </c:pt>
                <c:pt idx="2">
                  <c:v>0.56000000000000005</c:v>
                </c:pt>
              </c:numCache>
            </c:numRef>
          </c:val>
          <c:extLst xmlns:c16r2="http://schemas.microsoft.com/office/drawing/2015/06/chart">
            <c:ext xmlns:c16="http://schemas.microsoft.com/office/drawing/2014/chart" uri="{C3380CC4-5D6E-409C-BE32-E72D297353CC}">
              <c16:uniqueId val="{00000001-1537-4BB5-A8FD-F1075569007C}"/>
            </c:ext>
          </c:extLst>
        </c:ser>
        <c:dLbls>
          <c:dLblPos val="outEnd"/>
          <c:showLegendKey val="0"/>
          <c:showVal val="1"/>
          <c:showCatName val="0"/>
          <c:showSerName val="0"/>
          <c:showPercent val="0"/>
          <c:showBubbleSize val="0"/>
        </c:dLbls>
        <c:gapWidth val="219"/>
        <c:overlap val="-27"/>
        <c:axId val="360275816"/>
        <c:axId val="362148296"/>
      </c:barChart>
      <c:catAx>
        <c:axId val="360275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2148296"/>
        <c:crosses val="autoZero"/>
        <c:auto val="1"/>
        <c:lblAlgn val="ctr"/>
        <c:lblOffset val="100"/>
        <c:noMultiLvlLbl val="0"/>
      </c:catAx>
      <c:valAx>
        <c:axId val="3621482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0275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Elderly</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Req Info from Bldg. Staff</c:v>
                </c:pt>
                <c:pt idx="1">
                  <c:v>Req Info from Greenlife</c:v>
                </c:pt>
                <c:pt idx="2">
                  <c:v>Information Session</c:v>
                </c:pt>
                <c:pt idx="3">
                  <c:v>Manufacturer Website</c:v>
                </c:pt>
                <c:pt idx="4">
                  <c:v>Called Manufacturer</c:v>
                </c:pt>
                <c:pt idx="5">
                  <c:v>Help Desk Visit</c:v>
                </c:pt>
              </c:strCache>
            </c:strRef>
          </c:cat>
          <c:val>
            <c:numRef>
              <c:f>Sheet1!$B$2:$B$7</c:f>
              <c:numCache>
                <c:formatCode>0%</c:formatCode>
                <c:ptCount val="6"/>
                <c:pt idx="0">
                  <c:v>0.3</c:v>
                </c:pt>
                <c:pt idx="1">
                  <c:v>0.35</c:v>
                </c:pt>
                <c:pt idx="2">
                  <c:v>0.3</c:v>
                </c:pt>
                <c:pt idx="3">
                  <c:v>0.09</c:v>
                </c:pt>
                <c:pt idx="4">
                  <c:v>0.14000000000000001</c:v>
                </c:pt>
                <c:pt idx="5">
                  <c:v>7.0000000000000007E-2</c:v>
                </c:pt>
              </c:numCache>
            </c:numRef>
          </c:val>
          <c:extLst xmlns:c16r2="http://schemas.microsoft.com/office/drawing/2015/06/chart">
            <c:ext xmlns:c16="http://schemas.microsoft.com/office/drawing/2014/chart" uri="{C3380CC4-5D6E-409C-BE32-E72D297353CC}">
              <c16:uniqueId val="{00000000-5AC1-4DCE-B999-A84902DCF64E}"/>
            </c:ext>
          </c:extLst>
        </c:ser>
        <c:ser>
          <c:idx val="1"/>
          <c:order val="1"/>
          <c:tx>
            <c:strRef>
              <c:f>Sheet1!$C$1</c:f>
              <c:strCache>
                <c:ptCount val="1"/>
                <c:pt idx="0">
                  <c:v>No Elderly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Req Info from Bldg. Staff</c:v>
                </c:pt>
                <c:pt idx="1">
                  <c:v>Req Info from Greenlife</c:v>
                </c:pt>
                <c:pt idx="2">
                  <c:v>Information Session</c:v>
                </c:pt>
                <c:pt idx="3">
                  <c:v>Manufacturer Website</c:v>
                </c:pt>
                <c:pt idx="4">
                  <c:v>Called Manufacturer</c:v>
                </c:pt>
                <c:pt idx="5">
                  <c:v>Help Desk Visit</c:v>
                </c:pt>
              </c:strCache>
            </c:strRef>
          </c:cat>
          <c:val>
            <c:numRef>
              <c:f>Sheet1!$C$2:$C$7</c:f>
              <c:numCache>
                <c:formatCode>0%</c:formatCode>
                <c:ptCount val="6"/>
                <c:pt idx="0">
                  <c:v>0.24</c:v>
                </c:pt>
                <c:pt idx="1">
                  <c:v>0.18</c:v>
                </c:pt>
                <c:pt idx="2">
                  <c:v>0.11</c:v>
                </c:pt>
                <c:pt idx="3">
                  <c:v>0.19</c:v>
                </c:pt>
                <c:pt idx="4">
                  <c:v>0.06</c:v>
                </c:pt>
                <c:pt idx="5">
                  <c:v>0.09</c:v>
                </c:pt>
              </c:numCache>
            </c:numRef>
          </c:val>
          <c:extLst xmlns:c16r2="http://schemas.microsoft.com/office/drawing/2015/06/chart">
            <c:ext xmlns:c16="http://schemas.microsoft.com/office/drawing/2014/chart" uri="{C3380CC4-5D6E-409C-BE32-E72D297353CC}">
              <c16:uniqueId val="{00000001-5AC1-4DCE-B999-A84902DCF64E}"/>
            </c:ext>
          </c:extLst>
        </c:ser>
        <c:ser>
          <c:idx val="2"/>
          <c:order val="2"/>
          <c:tx>
            <c:strRef>
              <c:f>Sheet1!$D$1</c:f>
              <c:strCache>
                <c:ptCount val="1"/>
                <c:pt idx="0">
                  <c:v>All</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Req Info from Bldg. Staff</c:v>
                </c:pt>
                <c:pt idx="1">
                  <c:v>Req Info from Greenlife</c:v>
                </c:pt>
                <c:pt idx="2">
                  <c:v>Information Session</c:v>
                </c:pt>
                <c:pt idx="3">
                  <c:v>Manufacturer Website</c:v>
                </c:pt>
                <c:pt idx="4">
                  <c:v>Called Manufacturer</c:v>
                </c:pt>
                <c:pt idx="5">
                  <c:v>Help Desk Visit</c:v>
                </c:pt>
              </c:strCache>
            </c:strRef>
          </c:cat>
          <c:val>
            <c:numRef>
              <c:f>Sheet1!$D$2:$D$7</c:f>
              <c:numCache>
                <c:formatCode>0%</c:formatCode>
                <c:ptCount val="6"/>
                <c:pt idx="0">
                  <c:v>0.26</c:v>
                </c:pt>
                <c:pt idx="1">
                  <c:v>0.24</c:v>
                </c:pt>
                <c:pt idx="2">
                  <c:v>0.16</c:v>
                </c:pt>
                <c:pt idx="3">
                  <c:v>0.16</c:v>
                </c:pt>
                <c:pt idx="4">
                  <c:v>0.09</c:v>
                </c:pt>
                <c:pt idx="5">
                  <c:v>0.08</c:v>
                </c:pt>
              </c:numCache>
            </c:numRef>
          </c:val>
          <c:extLst xmlns:c16r2="http://schemas.microsoft.com/office/drawing/2015/06/chart">
            <c:ext xmlns:c16="http://schemas.microsoft.com/office/drawing/2014/chart" uri="{C3380CC4-5D6E-409C-BE32-E72D297353CC}">
              <c16:uniqueId val="{00000002-5AC1-4DCE-B999-A84902DCF64E}"/>
            </c:ext>
          </c:extLst>
        </c:ser>
        <c:dLbls>
          <c:dLblPos val="outEnd"/>
          <c:showLegendKey val="0"/>
          <c:showVal val="1"/>
          <c:showCatName val="0"/>
          <c:showSerName val="0"/>
          <c:showPercent val="0"/>
          <c:showBubbleSize val="0"/>
        </c:dLbls>
        <c:gapWidth val="219"/>
        <c:overlap val="-27"/>
        <c:axId val="364555872"/>
        <c:axId val="364556264"/>
      </c:barChart>
      <c:catAx>
        <c:axId val="36455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4556264"/>
        <c:crosses val="autoZero"/>
        <c:auto val="1"/>
        <c:lblAlgn val="ctr"/>
        <c:lblOffset val="100"/>
        <c:noMultiLvlLbl val="0"/>
      </c:catAx>
      <c:valAx>
        <c:axId val="36455626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4555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Elderly</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c:v>
                </c:pt>
                <c:pt idx="1">
                  <c:v>1</c:v>
                </c:pt>
                <c:pt idx="2">
                  <c:v>2</c:v>
                </c:pt>
                <c:pt idx="3">
                  <c:v>3</c:v>
                </c:pt>
                <c:pt idx="4">
                  <c:v>4+</c:v>
                </c:pt>
              </c:strCache>
            </c:strRef>
          </c:cat>
          <c:val>
            <c:numRef>
              <c:f>Sheet1!$B$2:$B$6</c:f>
              <c:numCache>
                <c:formatCode>0%</c:formatCode>
                <c:ptCount val="5"/>
                <c:pt idx="0">
                  <c:v>0.3</c:v>
                </c:pt>
                <c:pt idx="1">
                  <c:v>0.39</c:v>
                </c:pt>
                <c:pt idx="2">
                  <c:v>0.14000000000000001</c:v>
                </c:pt>
                <c:pt idx="3">
                  <c:v>0.12</c:v>
                </c:pt>
                <c:pt idx="4">
                  <c:v>0.05</c:v>
                </c:pt>
              </c:numCache>
            </c:numRef>
          </c:val>
          <c:extLst xmlns:c16r2="http://schemas.microsoft.com/office/drawing/2015/06/chart">
            <c:ext xmlns:c16="http://schemas.microsoft.com/office/drawing/2014/chart" uri="{C3380CC4-5D6E-409C-BE32-E72D297353CC}">
              <c16:uniqueId val="{00000000-7017-410C-B687-52BA1EF4FF7E}"/>
            </c:ext>
          </c:extLst>
        </c:ser>
        <c:ser>
          <c:idx val="1"/>
          <c:order val="1"/>
          <c:tx>
            <c:strRef>
              <c:f>Sheet1!$C$1</c:f>
              <c:strCache>
                <c:ptCount val="1"/>
                <c:pt idx="0">
                  <c:v>No Elderly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c:v>
                </c:pt>
                <c:pt idx="1">
                  <c:v>1</c:v>
                </c:pt>
                <c:pt idx="2">
                  <c:v>2</c:v>
                </c:pt>
                <c:pt idx="3">
                  <c:v>3</c:v>
                </c:pt>
                <c:pt idx="4">
                  <c:v>4+</c:v>
                </c:pt>
              </c:strCache>
            </c:strRef>
          </c:cat>
          <c:val>
            <c:numRef>
              <c:f>Sheet1!$C$2:$C$6</c:f>
              <c:numCache>
                <c:formatCode>0%</c:formatCode>
                <c:ptCount val="5"/>
                <c:pt idx="0">
                  <c:v>0.5</c:v>
                </c:pt>
                <c:pt idx="1">
                  <c:v>0.28000000000000003</c:v>
                </c:pt>
                <c:pt idx="2">
                  <c:v>0.13</c:v>
                </c:pt>
                <c:pt idx="3">
                  <c:v>0.08</c:v>
                </c:pt>
                <c:pt idx="4">
                  <c:v>0.02</c:v>
                </c:pt>
              </c:numCache>
            </c:numRef>
          </c:val>
          <c:extLst xmlns:c16r2="http://schemas.microsoft.com/office/drawing/2015/06/chart">
            <c:ext xmlns:c16="http://schemas.microsoft.com/office/drawing/2014/chart" uri="{C3380CC4-5D6E-409C-BE32-E72D297353CC}">
              <c16:uniqueId val="{00000001-7017-410C-B687-52BA1EF4FF7E}"/>
            </c:ext>
          </c:extLst>
        </c:ser>
        <c:ser>
          <c:idx val="2"/>
          <c:order val="2"/>
          <c:tx>
            <c:strRef>
              <c:f>Sheet1!$D$1</c:f>
              <c:strCache>
                <c:ptCount val="1"/>
                <c:pt idx="0">
                  <c:v>All</c:v>
                </c:pt>
              </c:strCache>
            </c:strRef>
          </c:tx>
          <c:spPr>
            <a:solidFill>
              <a:schemeClr val="accent2">
                <a:tint val="65000"/>
              </a:schemeClr>
            </a:solidFill>
            <a:ln>
              <a:noFill/>
            </a:ln>
            <a:effectLst/>
          </c:spPr>
          <c:invertIfNegative val="0"/>
          <c:dLbls>
            <c:dLbl>
              <c:idx val="0"/>
              <c:layout>
                <c:manualLayout>
                  <c:x val="3.0864197530863914E-3"/>
                  <c:y val="3.1446540880503146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017-410C-B687-52BA1EF4FF7E}"/>
                </c:ext>
                <c:ext xmlns:c15="http://schemas.microsoft.com/office/drawing/2012/chart" uri="{CE6537A1-D6FC-4f65-9D91-7224C49458BB}"/>
              </c:extLst>
            </c:dLbl>
            <c:dLbl>
              <c:idx val="1"/>
              <c:layout>
                <c:manualLayout>
                  <c:x val="7.716049382716049E-3"/>
                  <c:y val="9.4339622641508858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017-410C-B687-52BA1EF4FF7E}"/>
                </c:ext>
                <c:ext xmlns:c15="http://schemas.microsoft.com/office/drawing/2012/chart" uri="{CE6537A1-D6FC-4f65-9D91-7224C49458BB}"/>
              </c:extLst>
            </c:dLbl>
            <c:dLbl>
              <c:idx val="2"/>
              <c:layout>
                <c:manualLayout>
                  <c:x val="6.1728395061727264E-3"/>
                  <c:y val="3.144654088050257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017-410C-B687-52BA1EF4FF7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c:v>
                </c:pt>
                <c:pt idx="1">
                  <c:v>1</c:v>
                </c:pt>
                <c:pt idx="2">
                  <c:v>2</c:v>
                </c:pt>
                <c:pt idx="3">
                  <c:v>3</c:v>
                </c:pt>
                <c:pt idx="4">
                  <c:v>4+</c:v>
                </c:pt>
              </c:strCache>
            </c:strRef>
          </c:cat>
          <c:val>
            <c:numRef>
              <c:f>Sheet1!$D$2:$D$6</c:f>
              <c:numCache>
                <c:formatCode>0%</c:formatCode>
                <c:ptCount val="5"/>
                <c:pt idx="0">
                  <c:v>0.44</c:v>
                </c:pt>
                <c:pt idx="1">
                  <c:v>0.31</c:v>
                </c:pt>
                <c:pt idx="2">
                  <c:v>0.14000000000000001</c:v>
                </c:pt>
                <c:pt idx="3">
                  <c:v>0.09</c:v>
                </c:pt>
                <c:pt idx="4">
                  <c:v>0.03</c:v>
                </c:pt>
              </c:numCache>
            </c:numRef>
          </c:val>
          <c:extLst xmlns:c16r2="http://schemas.microsoft.com/office/drawing/2015/06/chart">
            <c:ext xmlns:c16="http://schemas.microsoft.com/office/drawing/2014/chart" uri="{C3380CC4-5D6E-409C-BE32-E72D297353CC}">
              <c16:uniqueId val="{00000005-7017-410C-B687-52BA1EF4FF7E}"/>
            </c:ext>
          </c:extLst>
        </c:ser>
        <c:dLbls>
          <c:dLblPos val="outEnd"/>
          <c:showLegendKey val="0"/>
          <c:showVal val="1"/>
          <c:showCatName val="0"/>
          <c:showSerName val="0"/>
          <c:showPercent val="0"/>
          <c:showBubbleSize val="0"/>
        </c:dLbls>
        <c:gapWidth val="219"/>
        <c:overlap val="-27"/>
        <c:axId val="364557048"/>
        <c:axId val="364557440"/>
      </c:barChart>
      <c:catAx>
        <c:axId val="36455704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Number of Information</a:t>
                </a:r>
                <a:r>
                  <a:rPr lang="en-US" sz="1800" baseline="0" dirty="0"/>
                  <a:t> Sources</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4557440"/>
        <c:crosses val="autoZero"/>
        <c:auto val="1"/>
        <c:lblAlgn val="ctr"/>
        <c:lblOffset val="100"/>
        <c:noMultiLvlLbl val="0"/>
      </c:catAx>
      <c:valAx>
        <c:axId val="3645574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4557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Nest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Very Good Understanding</c:v>
                </c:pt>
                <c:pt idx="1">
                  <c:v>Good Understanding</c:v>
                </c:pt>
                <c:pt idx="2">
                  <c:v>Somewhat Understand</c:v>
                </c:pt>
                <c:pt idx="3">
                  <c:v>Do Not Understand</c:v>
                </c:pt>
              </c:strCache>
            </c:strRef>
          </c:cat>
          <c:val>
            <c:numRef>
              <c:f>Sheet1!$B$2:$B$5</c:f>
              <c:numCache>
                <c:formatCode>0%</c:formatCode>
                <c:ptCount val="4"/>
                <c:pt idx="0">
                  <c:v>0.34</c:v>
                </c:pt>
                <c:pt idx="1">
                  <c:v>0.35</c:v>
                </c:pt>
                <c:pt idx="2">
                  <c:v>0.2</c:v>
                </c:pt>
                <c:pt idx="3">
                  <c:v>0.09</c:v>
                </c:pt>
              </c:numCache>
            </c:numRef>
          </c:val>
          <c:extLst xmlns:c16r2="http://schemas.microsoft.com/office/drawing/2015/06/chart">
            <c:ext xmlns:c16="http://schemas.microsoft.com/office/drawing/2014/chart" uri="{C3380CC4-5D6E-409C-BE32-E72D297353CC}">
              <c16:uniqueId val="{00000000-1A5E-4837-A768-BFF1C1457CA4}"/>
            </c:ext>
          </c:extLst>
        </c:ser>
        <c:ser>
          <c:idx val="1"/>
          <c:order val="1"/>
          <c:tx>
            <c:strRef>
              <c:f>Sheet1!$C$1</c:f>
              <c:strCache>
                <c:ptCount val="1"/>
                <c:pt idx="0">
                  <c:v>Ecobee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Very Good Understanding</c:v>
                </c:pt>
                <c:pt idx="1">
                  <c:v>Good Understanding</c:v>
                </c:pt>
                <c:pt idx="2">
                  <c:v>Somewhat Understand</c:v>
                </c:pt>
                <c:pt idx="3">
                  <c:v>Do Not Understand</c:v>
                </c:pt>
              </c:strCache>
            </c:strRef>
          </c:cat>
          <c:val>
            <c:numRef>
              <c:f>Sheet1!$C$2:$C$5</c:f>
              <c:numCache>
                <c:formatCode>0%</c:formatCode>
                <c:ptCount val="4"/>
                <c:pt idx="0">
                  <c:v>0.44</c:v>
                </c:pt>
                <c:pt idx="1">
                  <c:v>0.33</c:v>
                </c:pt>
                <c:pt idx="2">
                  <c:v>0.15</c:v>
                </c:pt>
                <c:pt idx="3">
                  <c:v>0.08</c:v>
                </c:pt>
              </c:numCache>
            </c:numRef>
          </c:val>
          <c:extLst xmlns:c16r2="http://schemas.microsoft.com/office/drawing/2015/06/chart">
            <c:ext xmlns:c16="http://schemas.microsoft.com/office/drawing/2014/chart" uri="{C3380CC4-5D6E-409C-BE32-E72D297353CC}">
              <c16:uniqueId val="{00000001-1A5E-4837-A768-BFF1C1457CA4}"/>
            </c:ext>
          </c:extLst>
        </c:ser>
        <c:ser>
          <c:idx val="2"/>
          <c:order val="2"/>
          <c:tx>
            <c:strRef>
              <c:f>Sheet1!$D$1</c:f>
              <c:strCache>
                <c:ptCount val="1"/>
                <c:pt idx="0">
                  <c:v>HW-T6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Very Good Understanding</c:v>
                </c:pt>
                <c:pt idx="1">
                  <c:v>Good Understanding</c:v>
                </c:pt>
                <c:pt idx="2">
                  <c:v>Somewhat Understand</c:v>
                </c:pt>
                <c:pt idx="3">
                  <c:v>Do Not Understand</c:v>
                </c:pt>
              </c:strCache>
            </c:strRef>
          </c:cat>
          <c:val>
            <c:numRef>
              <c:f>Sheet1!$D$2:$D$5</c:f>
              <c:numCache>
                <c:formatCode>0%</c:formatCode>
                <c:ptCount val="4"/>
                <c:pt idx="0">
                  <c:v>0.44</c:v>
                </c:pt>
                <c:pt idx="1">
                  <c:v>0.27</c:v>
                </c:pt>
                <c:pt idx="2">
                  <c:v>0.23</c:v>
                </c:pt>
                <c:pt idx="3">
                  <c:v>0.06</c:v>
                </c:pt>
              </c:numCache>
            </c:numRef>
          </c:val>
          <c:extLst xmlns:c16r2="http://schemas.microsoft.com/office/drawing/2015/06/chart">
            <c:ext xmlns:c16="http://schemas.microsoft.com/office/drawing/2014/chart" uri="{C3380CC4-5D6E-409C-BE32-E72D297353CC}">
              <c16:uniqueId val="{00000002-1A5E-4837-A768-BFF1C1457CA4}"/>
            </c:ext>
          </c:extLst>
        </c:ser>
        <c:ser>
          <c:idx val="3"/>
          <c:order val="3"/>
          <c:tx>
            <c:strRef>
              <c:f>Sheet1!$E$1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Very Good Understanding</c:v>
                </c:pt>
                <c:pt idx="1">
                  <c:v>Good Understanding</c:v>
                </c:pt>
                <c:pt idx="2">
                  <c:v>Somewhat Understand</c:v>
                </c:pt>
                <c:pt idx="3">
                  <c:v>Do Not Understand</c:v>
                </c:pt>
              </c:strCache>
            </c:strRef>
          </c:cat>
          <c:val>
            <c:numRef>
              <c:f>Sheet1!$E$2:$E$5</c:f>
              <c:numCache>
                <c:formatCode>0%</c:formatCode>
                <c:ptCount val="4"/>
                <c:pt idx="0">
                  <c:v>0.39</c:v>
                </c:pt>
                <c:pt idx="1">
                  <c:v>0.33</c:v>
                </c:pt>
                <c:pt idx="2">
                  <c:v>0.2</c:v>
                </c:pt>
                <c:pt idx="3">
                  <c:v>0.08</c:v>
                </c:pt>
              </c:numCache>
            </c:numRef>
          </c:val>
          <c:extLst xmlns:c16r2="http://schemas.microsoft.com/office/drawing/2015/06/chart">
            <c:ext xmlns:c16="http://schemas.microsoft.com/office/drawing/2014/chart" uri="{C3380CC4-5D6E-409C-BE32-E72D297353CC}">
              <c16:uniqueId val="{00000003-1A5E-4837-A768-BFF1C1457CA4}"/>
            </c:ext>
          </c:extLst>
        </c:ser>
        <c:dLbls>
          <c:dLblPos val="outEnd"/>
          <c:showLegendKey val="0"/>
          <c:showVal val="1"/>
          <c:showCatName val="0"/>
          <c:showSerName val="0"/>
          <c:showPercent val="0"/>
          <c:showBubbleSize val="0"/>
        </c:dLbls>
        <c:gapWidth val="219"/>
        <c:overlap val="-27"/>
        <c:axId val="364558224"/>
        <c:axId val="364558616"/>
      </c:barChart>
      <c:catAx>
        <c:axId val="36455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4558616"/>
        <c:crosses val="autoZero"/>
        <c:auto val="1"/>
        <c:lblAlgn val="ctr"/>
        <c:lblOffset val="100"/>
        <c:noMultiLvlLbl val="0"/>
      </c:catAx>
      <c:valAx>
        <c:axId val="3645586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4558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Nest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Smart Therm Easier to Use</c:v>
                </c:pt>
                <c:pt idx="1">
                  <c:v>Smart Therm About Same</c:v>
                </c:pt>
                <c:pt idx="2">
                  <c:v>Smart Therm Harder to Use</c:v>
                </c:pt>
              </c:strCache>
            </c:strRef>
          </c:cat>
          <c:val>
            <c:numRef>
              <c:f>Sheet1!$B$2:$B$4</c:f>
              <c:numCache>
                <c:formatCode>0%</c:formatCode>
                <c:ptCount val="3"/>
                <c:pt idx="0">
                  <c:v>0.46</c:v>
                </c:pt>
                <c:pt idx="1">
                  <c:v>0.23</c:v>
                </c:pt>
                <c:pt idx="2">
                  <c:v>0.28999999999999998</c:v>
                </c:pt>
              </c:numCache>
            </c:numRef>
          </c:val>
          <c:extLst xmlns:c16r2="http://schemas.microsoft.com/office/drawing/2015/06/chart">
            <c:ext xmlns:c16="http://schemas.microsoft.com/office/drawing/2014/chart" uri="{C3380CC4-5D6E-409C-BE32-E72D297353CC}">
              <c16:uniqueId val="{00000000-E455-47DA-BDC4-FD710C10F7D5}"/>
            </c:ext>
          </c:extLst>
        </c:ser>
        <c:ser>
          <c:idx val="1"/>
          <c:order val="1"/>
          <c:tx>
            <c:strRef>
              <c:f>Sheet1!$C$1</c:f>
              <c:strCache>
                <c:ptCount val="1"/>
                <c:pt idx="0">
                  <c:v>Ecobee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Smart Therm Easier to Use</c:v>
                </c:pt>
                <c:pt idx="1">
                  <c:v>Smart Therm About Same</c:v>
                </c:pt>
                <c:pt idx="2">
                  <c:v>Smart Therm Harder to Use</c:v>
                </c:pt>
              </c:strCache>
            </c:strRef>
          </c:cat>
          <c:val>
            <c:numRef>
              <c:f>Sheet1!$C$2:$C$4</c:f>
              <c:numCache>
                <c:formatCode>0%</c:formatCode>
                <c:ptCount val="3"/>
                <c:pt idx="0">
                  <c:v>0.56000000000000005</c:v>
                </c:pt>
                <c:pt idx="1">
                  <c:v>0.21</c:v>
                </c:pt>
                <c:pt idx="2">
                  <c:v>0.23</c:v>
                </c:pt>
              </c:numCache>
            </c:numRef>
          </c:val>
          <c:extLst xmlns:c16r2="http://schemas.microsoft.com/office/drawing/2015/06/chart">
            <c:ext xmlns:c16="http://schemas.microsoft.com/office/drawing/2014/chart" uri="{C3380CC4-5D6E-409C-BE32-E72D297353CC}">
              <c16:uniqueId val="{00000001-E455-47DA-BDC4-FD710C10F7D5}"/>
            </c:ext>
          </c:extLst>
        </c:ser>
        <c:ser>
          <c:idx val="2"/>
          <c:order val="2"/>
          <c:tx>
            <c:strRef>
              <c:f>Sheet1!$D$1</c:f>
              <c:strCache>
                <c:ptCount val="1"/>
                <c:pt idx="0">
                  <c:v>HW-T6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Smart Therm Easier to Use</c:v>
                </c:pt>
                <c:pt idx="1">
                  <c:v>Smart Therm About Same</c:v>
                </c:pt>
                <c:pt idx="2">
                  <c:v>Smart Therm Harder to Use</c:v>
                </c:pt>
              </c:strCache>
            </c:strRef>
          </c:cat>
          <c:val>
            <c:numRef>
              <c:f>Sheet1!$D$2:$D$4</c:f>
              <c:numCache>
                <c:formatCode>0%</c:formatCode>
                <c:ptCount val="3"/>
                <c:pt idx="0">
                  <c:v>0.5</c:v>
                </c:pt>
                <c:pt idx="1">
                  <c:v>0.31</c:v>
                </c:pt>
                <c:pt idx="2">
                  <c:v>0.19</c:v>
                </c:pt>
              </c:numCache>
            </c:numRef>
          </c:val>
          <c:extLst xmlns:c16r2="http://schemas.microsoft.com/office/drawing/2015/06/chart">
            <c:ext xmlns:c16="http://schemas.microsoft.com/office/drawing/2014/chart" uri="{C3380CC4-5D6E-409C-BE32-E72D297353CC}">
              <c16:uniqueId val="{00000002-E455-47DA-BDC4-FD710C10F7D5}"/>
            </c:ext>
          </c:extLst>
        </c:ser>
        <c:ser>
          <c:idx val="3"/>
          <c:order val="3"/>
          <c:tx>
            <c:strRef>
              <c:f>Sheet1!$E$1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Smart Therm Easier to Use</c:v>
                </c:pt>
                <c:pt idx="1">
                  <c:v>Smart Therm About Same</c:v>
                </c:pt>
                <c:pt idx="2">
                  <c:v>Smart Therm Harder to Use</c:v>
                </c:pt>
              </c:strCache>
            </c:strRef>
          </c:cat>
          <c:val>
            <c:numRef>
              <c:f>Sheet1!$E$2:$E$4</c:f>
              <c:numCache>
                <c:formatCode>0%</c:formatCode>
                <c:ptCount val="3"/>
                <c:pt idx="0">
                  <c:v>0.5</c:v>
                </c:pt>
                <c:pt idx="1">
                  <c:v>0.25</c:v>
                </c:pt>
                <c:pt idx="2">
                  <c:v>0.25</c:v>
                </c:pt>
              </c:numCache>
            </c:numRef>
          </c:val>
          <c:extLst xmlns:c16r2="http://schemas.microsoft.com/office/drawing/2015/06/chart">
            <c:ext xmlns:c16="http://schemas.microsoft.com/office/drawing/2014/chart" uri="{C3380CC4-5D6E-409C-BE32-E72D297353CC}">
              <c16:uniqueId val="{00000003-E455-47DA-BDC4-FD710C10F7D5}"/>
            </c:ext>
          </c:extLst>
        </c:ser>
        <c:dLbls>
          <c:dLblPos val="outEnd"/>
          <c:showLegendKey val="0"/>
          <c:showVal val="1"/>
          <c:showCatName val="0"/>
          <c:showSerName val="0"/>
          <c:showPercent val="0"/>
          <c:showBubbleSize val="0"/>
        </c:dLbls>
        <c:gapWidth val="219"/>
        <c:overlap val="-27"/>
        <c:axId val="364857336"/>
        <c:axId val="364857728"/>
      </c:barChart>
      <c:catAx>
        <c:axId val="364857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4857728"/>
        <c:crosses val="autoZero"/>
        <c:auto val="1"/>
        <c:lblAlgn val="ctr"/>
        <c:lblOffset val="100"/>
        <c:noMultiLvlLbl val="0"/>
      </c:catAx>
      <c:valAx>
        <c:axId val="3648577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4857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Elderly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Smart Therm Easier to Use</c:v>
                </c:pt>
                <c:pt idx="1">
                  <c:v>Smart Therm About Same</c:v>
                </c:pt>
                <c:pt idx="2">
                  <c:v>Smart Therm Harder to Use</c:v>
                </c:pt>
              </c:strCache>
            </c:strRef>
          </c:cat>
          <c:val>
            <c:numRef>
              <c:f>Sheet1!$B$2:$B$4</c:f>
              <c:numCache>
                <c:formatCode>0%</c:formatCode>
                <c:ptCount val="3"/>
                <c:pt idx="0">
                  <c:v>0.37</c:v>
                </c:pt>
                <c:pt idx="1">
                  <c:v>0.26</c:v>
                </c:pt>
                <c:pt idx="2">
                  <c:v>0.35</c:v>
                </c:pt>
              </c:numCache>
            </c:numRef>
          </c:val>
          <c:extLst xmlns:c16r2="http://schemas.microsoft.com/office/drawing/2015/06/chart">
            <c:ext xmlns:c16="http://schemas.microsoft.com/office/drawing/2014/chart" uri="{C3380CC4-5D6E-409C-BE32-E72D297353CC}">
              <c16:uniqueId val="{00000000-C09A-4545-81C2-64B27F13087E}"/>
            </c:ext>
          </c:extLst>
        </c:ser>
        <c:ser>
          <c:idx val="1"/>
          <c:order val="1"/>
          <c:tx>
            <c:strRef>
              <c:f>Sheet1!$C$1</c:f>
              <c:strCache>
                <c:ptCount val="1"/>
                <c:pt idx="0">
                  <c:v>No Elderly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Smart Therm Easier to Use</c:v>
                </c:pt>
                <c:pt idx="1">
                  <c:v>Smart Therm About Same</c:v>
                </c:pt>
                <c:pt idx="2">
                  <c:v>Smart Therm Harder to Use</c:v>
                </c:pt>
              </c:strCache>
            </c:strRef>
          </c:cat>
          <c:val>
            <c:numRef>
              <c:f>Sheet1!$C$2:$C$4</c:f>
              <c:numCache>
                <c:formatCode>0%</c:formatCode>
                <c:ptCount val="3"/>
                <c:pt idx="0">
                  <c:v>0.55000000000000004</c:v>
                </c:pt>
                <c:pt idx="1">
                  <c:v>0.23</c:v>
                </c:pt>
                <c:pt idx="2">
                  <c:v>0.21</c:v>
                </c:pt>
              </c:numCache>
            </c:numRef>
          </c:val>
          <c:extLst xmlns:c16r2="http://schemas.microsoft.com/office/drawing/2015/06/chart">
            <c:ext xmlns:c16="http://schemas.microsoft.com/office/drawing/2014/chart" uri="{C3380CC4-5D6E-409C-BE32-E72D297353CC}">
              <c16:uniqueId val="{00000001-C09A-4545-81C2-64B27F13087E}"/>
            </c:ext>
          </c:extLst>
        </c:ser>
        <c:ser>
          <c:idx val="2"/>
          <c:order val="2"/>
          <c:tx>
            <c:strRef>
              <c:f>Sheet1!$D$1</c:f>
              <c:strCache>
                <c:ptCount val="1"/>
                <c:pt idx="0">
                  <c:v>All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Smart Therm Easier to Use</c:v>
                </c:pt>
                <c:pt idx="1">
                  <c:v>Smart Therm About Same</c:v>
                </c:pt>
                <c:pt idx="2">
                  <c:v>Smart Therm Harder to Use</c:v>
                </c:pt>
              </c:strCache>
            </c:strRef>
          </c:cat>
          <c:val>
            <c:numRef>
              <c:f>Sheet1!$D$2:$D$4</c:f>
              <c:numCache>
                <c:formatCode>0%</c:formatCode>
                <c:ptCount val="3"/>
                <c:pt idx="0">
                  <c:v>0.5</c:v>
                </c:pt>
                <c:pt idx="1">
                  <c:v>0.25</c:v>
                </c:pt>
                <c:pt idx="2">
                  <c:v>0.25</c:v>
                </c:pt>
              </c:numCache>
            </c:numRef>
          </c:val>
          <c:extLst xmlns:c16r2="http://schemas.microsoft.com/office/drawing/2015/06/chart">
            <c:ext xmlns:c16="http://schemas.microsoft.com/office/drawing/2014/chart" uri="{C3380CC4-5D6E-409C-BE32-E72D297353CC}">
              <c16:uniqueId val="{00000002-C09A-4545-81C2-64B27F13087E}"/>
            </c:ext>
          </c:extLst>
        </c:ser>
        <c:dLbls>
          <c:dLblPos val="outEnd"/>
          <c:showLegendKey val="0"/>
          <c:showVal val="1"/>
          <c:showCatName val="0"/>
          <c:showSerName val="0"/>
          <c:showPercent val="0"/>
          <c:showBubbleSize val="0"/>
        </c:dLbls>
        <c:gapWidth val="219"/>
        <c:overlap val="-27"/>
        <c:axId val="364858512"/>
        <c:axId val="364858904"/>
      </c:barChart>
      <c:catAx>
        <c:axId val="36485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4858904"/>
        <c:crosses val="autoZero"/>
        <c:auto val="1"/>
        <c:lblAlgn val="ctr"/>
        <c:lblOffset val="100"/>
        <c:noMultiLvlLbl val="0"/>
      </c:catAx>
      <c:valAx>
        <c:axId val="3648589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485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Nest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More Comfortable</c:v>
                </c:pt>
                <c:pt idx="1">
                  <c:v>About the Same</c:v>
                </c:pt>
                <c:pt idx="2">
                  <c:v>Less Comfortable</c:v>
                </c:pt>
                <c:pt idx="3">
                  <c:v>Don’t Know / Refused</c:v>
                </c:pt>
              </c:strCache>
            </c:strRef>
          </c:cat>
          <c:val>
            <c:numRef>
              <c:f>Sheet1!$B$2:$B$5</c:f>
              <c:numCache>
                <c:formatCode>0%</c:formatCode>
                <c:ptCount val="4"/>
                <c:pt idx="0">
                  <c:v>0.42</c:v>
                </c:pt>
                <c:pt idx="1">
                  <c:v>0.39</c:v>
                </c:pt>
                <c:pt idx="2">
                  <c:v>0.18</c:v>
                </c:pt>
                <c:pt idx="3">
                  <c:v>0</c:v>
                </c:pt>
              </c:numCache>
            </c:numRef>
          </c:val>
          <c:extLst xmlns:c16r2="http://schemas.microsoft.com/office/drawing/2015/06/chart">
            <c:ext xmlns:c16="http://schemas.microsoft.com/office/drawing/2014/chart" uri="{C3380CC4-5D6E-409C-BE32-E72D297353CC}">
              <c16:uniqueId val="{00000000-B98E-4E32-ABBB-123A0FA0950D}"/>
            </c:ext>
          </c:extLst>
        </c:ser>
        <c:ser>
          <c:idx val="1"/>
          <c:order val="1"/>
          <c:tx>
            <c:strRef>
              <c:f>Sheet1!$C$1</c:f>
              <c:strCache>
                <c:ptCount val="1"/>
                <c:pt idx="0">
                  <c:v>Ecobee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More Comfortable</c:v>
                </c:pt>
                <c:pt idx="1">
                  <c:v>About the Same</c:v>
                </c:pt>
                <c:pt idx="2">
                  <c:v>Less Comfortable</c:v>
                </c:pt>
                <c:pt idx="3">
                  <c:v>Don’t Know / Refused</c:v>
                </c:pt>
              </c:strCache>
            </c:strRef>
          </c:cat>
          <c:val>
            <c:numRef>
              <c:f>Sheet1!$C$2:$C$5</c:f>
              <c:numCache>
                <c:formatCode>0%</c:formatCode>
                <c:ptCount val="4"/>
                <c:pt idx="0">
                  <c:v>0.52</c:v>
                </c:pt>
                <c:pt idx="1">
                  <c:v>0.28999999999999998</c:v>
                </c:pt>
                <c:pt idx="2">
                  <c:v>0.12</c:v>
                </c:pt>
                <c:pt idx="3">
                  <c:v>0.08</c:v>
                </c:pt>
              </c:numCache>
            </c:numRef>
          </c:val>
          <c:extLst xmlns:c16r2="http://schemas.microsoft.com/office/drawing/2015/06/chart">
            <c:ext xmlns:c16="http://schemas.microsoft.com/office/drawing/2014/chart" uri="{C3380CC4-5D6E-409C-BE32-E72D297353CC}">
              <c16:uniqueId val="{00000001-B98E-4E32-ABBB-123A0FA0950D}"/>
            </c:ext>
          </c:extLst>
        </c:ser>
        <c:ser>
          <c:idx val="2"/>
          <c:order val="2"/>
          <c:tx>
            <c:strRef>
              <c:f>Sheet1!$D$1</c:f>
              <c:strCache>
                <c:ptCount val="1"/>
                <c:pt idx="0">
                  <c:v>HW-T6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More Comfortable</c:v>
                </c:pt>
                <c:pt idx="1">
                  <c:v>About the Same</c:v>
                </c:pt>
                <c:pt idx="2">
                  <c:v>Less Comfortable</c:v>
                </c:pt>
                <c:pt idx="3">
                  <c:v>Don’t Know / Refused</c:v>
                </c:pt>
              </c:strCache>
            </c:strRef>
          </c:cat>
          <c:val>
            <c:numRef>
              <c:f>Sheet1!$D$2:$D$5</c:f>
              <c:numCache>
                <c:formatCode>0%</c:formatCode>
                <c:ptCount val="4"/>
                <c:pt idx="0">
                  <c:v>0.52</c:v>
                </c:pt>
                <c:pt idx="1">
                  <c:v>0.44</c:v>
                </c:pt>
                <c:pt idx="2">
                  <c:v>0.04</c:v>
                </c:pt>
                <c:pt idx="3">
                  <c:v>0</c:v>
                </c:pt>
              </c:numCache>
            </c:numRef>
          </c:val>
          <c:extLst xmlns:c16r2="http://schemas.microsoft.com/office/drawing/2015/06/chart">
            <c:ext xmlns:c16="http://schemas.microsoft.com/office/drawing/2014/chart" uri="{C3380CC4-5D6E-409C-BE32-E72D297353CC}">
              <c16:uniqueId val="{00000002-B98E-4E32-ABBB-123A0FA0950D}"/>
            </c:ext>
          </c:extLst>
        </c:ser>
        <c:ser>
          <c:idx val="3"/>
          <c:order val="3"/>
          <c:tx>
            <c:strRef>
              <c:f>Sheet1!$E$1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More Comfortable</c:v>
                </c:pt>
                <c:pt idx="1">
                  <c:v>About the Same</c:v>
                </c:pt>
                <c:pt idx="2">
                  <c:v>Less Comfortable</c:v>
                </c:pt>
                <c:pt idx="3">
                  <c:v>Don’t Know / Refused</c:v>
                </c:pt>
              </c:strCache>
            </c:strRef>
          </c:cat>
          <c:val>
            <c:numRef>
              <c:f>Sheet1!$E$2:$E$5</c:f>
              <c:numCache>
                <c:formatCode>0%</c:formatCode>
                <c:ptCount val="4"/>
                <c:pt idx="0">
                  <c:v>0.47</c:v>
                </c:pt>
                <c:pt idx="1">
                  <c:v>0.38</c:v>
                </c:pt>
                <c:pt idx="2">
                  <c:v>0.13</c:v>
                </c:pt>
                <c:pt idx="3">
                  <c:v>0.03</c:v>
                </c:pt>
              </c:numCache>
            </c:numRef>
          </c:val>
          <c:extLst xmlns:c16r2="http://schemas.microsoft.com/office/drawing/2015/06/chart">
            <c:ext xmlns:c16="http://schemas.microsoft.com/office/drawing/2014/chart" uri="{C3380CC4-5D6E-409C-BE32-E72D297353CC}">
              <c16:uniqueId val="{00000003-B98E-4E32-ABBB-123A0FA0950D}"/>
            </c:ext>
          </c:extLst>
        </c:ser>
        <c:dLbls>
          <c:dLblPos val="outEnd"/>
          <c:showLegendKey val="0"/>
          <c:showVal val="1"/>
          <c:showCatName val="0"/>
          <c:showSerName val="0"/>
          <c:showPercent val="0"/>
          <c:showBubbleSize val="0"/>
        </c:dLbls>
        <c:gapWidth val="219"/>
        <c:overlap val="-27"/>
        <c:axId val="364859688"/>
        <c:axId val="364860080"/>
      </c:barChart>
      <c:catAx>
        <c:axId val="364859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4860080"/>
        <c:crosses val="autoZero"/>
        <c:auto val="1"/>
        <c:lblAlgn val="ctr"/>
        <c:lblOffset val="100"/>
        <c:noMultiLvlLbl val="0"/>
      </c:catAx>
      <c:valAx>
        <c:axId val="3648600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4859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Elderly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Satisfied</c:v>
                </c:pt>
                <c:pt idx="1">
                  <c:v>Somewhat Satisfied</c:v>
                </c:pt>
                <c:pt idx="2">
                  <c:v>Somewhat Dissatisfied</c:v>
                </c:pt>
                <c:pt idx="3">
                  <c:v>Very Dissatisfied</c:v>
                </c:pt>
                <c:pt idx="4">
                  <c:v>Don’t Know</c:v>
                </c:pt>
              </c:strCache>
            </c:strRef>
          </c:cat>
          <c:val>
            <c:numRef>
              <c:f>Sheet1!$B$2:$B$6</c:f>
              <c:numCache>
                <c:formatCode>0%</c:formatCode>
                <c:ptCount val="5"/>
                <c:pt idx="0">
                  <c:v>0.44</c:v>
                </c:pt>
                <c:pt idx="1">
                  <c:v>0.28000000000000003</c:v>
                </c:pt>
                <c:pt idx="2">
                  <c:v>0.11</c:v>
                </c:pt>
                <c:pt idx="3">
                  <c:v>0.12</c:v>
                </c:pt>
                <c:pt idx="4">
                  <c:v>0.05</c:v>
                </c:pt>
              </c:numCache>
            </c:numRef>
          </c:val>
          <c:extLst xmlns:c16r2="http://schemas.microsoft.com/office/drawing/2015/06/chart">
            <c:ext xmlns:c16="http://schemas.microsoft.com/office/drawing/2014/chart" uri="{C3380CC4-5D6E-409C-BE32-E72D297353CC}">
              <c16:uniqueId val="{00000000-D41E-4028-AB76-E1C00914B2D1}"/>
            </c:ext>
          </c:extLst>
        </c:ser>
        <c:ser>
          <c:idx val="1"/>
          <c:order val="1"/>
          <c:tx>
            <c:strRef>
              <c:f>Sheet1!$C$1</c:f>
              <c:strCache>
                <c:ptCount val="1"/>
                <c:pt idx="0">
                  <c:v>No Elderly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Satisfied</c:v>
                </c:pt>
                <c:pt idx="1">
                  <c:v>Somewhat Satisfied</c:v>
                </c:pt>
                <c:pt idx="2">
                  <c:v>Somewhat Dissatisfied</c:v>
                </c:pt>
                <c:pt idx="3">
                  <c:v>Very Dissatisfied</c:v>
                </c:pt>
                <c:pt idx="4">
                  <c:v>Don’t Know</c:v>
                </c:pt>
              </c:strCache>
            </c:strRef>
          </c:cat>
          <c:val>
            <c:numRef>
              <c:f>Sheet1!$C$2:$C$6</c:f>
              <c:numCache>
                <c:formatCode>0%</c:formatCode>
                <c:ptCount val="5"/>
                <c:pt idx="0">
                  <c:v>0.64</c:v>
                </c:pt>
                <c:pt idx="1">
                  <c:v>0.23</c:v>
                </c:pt>
                <c:pt idx="2">
                  <c:v>0.09</c:v>
                </c:pt>
                <c:pt idx="3">
                  <c:v>0.04</c:v>
                </c:pt>
                <c:pt idx="4">
                  <c:v>0.01</c:v>
                </c:pt>
              </c:numCache>
            </c:numRef>
          </c:val>
          <c:extLst xmlns:c16r2="http://schemas.microsoft.com/office/drawing/2015/06/chart">
            <c:ext xmlns:c16="http://schemas.microsoft.com/office/drawing/2014/chart" uri="{C3380CC4-5D6E-409C-BE32-E72D297353CC}">
              <c16:uniqueId val="{00000001-D41E-4028-AB76-E1C00914B2D1}"/>
            </c:ext>
          </c:extLst>
        </c:ser>
        <c:ser>
          <c:idx val="2"/>
          <c:order val="2"/>
          <c:tx>
            <c:strRef>
              <c:f>Sheet1!$D$1</c:f>
              <c:strCache>
                <c:ptCount val="1"/>
                <c:pt idx="0">
                  <c:v>All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Satisfied</c:v>
                </c:pt>
                <c:pt idx="1">
                  <c:v>Somewhat Satisfied</c:v>
                </c:pt>
                <c:pt idx="2">
                  <c:v>Somewhat Dissatisfied</c:v>
                </c:pt>
                <c:pt idx="3">
                  <c:v>Very Dissatisfied</c:v>
                </c:pt>
                <c:pt idx="4">
                  <c:v>Don’t Know</c:v>
                </c:pt>
              </c:strCache>
            </c:strRef>
          </c:cat>
          <c:val>
            <c:numRef>
              <c:f>Sheet1!$D$2:$D$6</c:f>
              <c:numCache>
                <c:formatCode>0%</c:formatCode>
                <c:ptCount val="5"/>
                <c:pt idx="0">
                  <c:v>0.57999999999999996</c:v>
                </c:pt>
                <c:pt idx="1">
                  <c:v>0.24</c:v>
                </c:pt>
                <c:pt idx="2">
                  <c:v>0.09</c:v>
                </c:pt>
                <c:pt idx="3">
                  <c:v>7.0000000000000007E-2</c:v>
                </c:pt>
                <c:pt idx="4">
                  <c:v>0.02</c:v>
                </c:pt>
              </c:numCache>
            </c:numRef>
          </c:val>
          <c:extLst xmlns:c16r2="http://schemas.microsoft.com/office/drawing/2015/06/chart">
            <c:ext xmlns:c16="http://schemas.microsoft.com/office/drawing/2014/chart" uri="{C3380CC4-5D6E-409C-BE32-E72D297353CC}">
              <c16:uniqueId val="{00000002-D41E-4028-AB76-E1C00914B2D1}"/>
            </c:ext>
          </c:extLst>
        </c:ser>
        <c:dLbls>
          <c:dLblPos val="outEnd"/>
          <c:showLegendKey val="0"/>
          <c:showVal val="1"/>
          <c:showCatName val="0"/>
          <c:showSerName val="0"/>
          <c:showPercent val="0"/>
          <c:showBubbleSize val="0"/>
        </c:dLbls>
        <c:gapWidth val="219"/>
        <c:overlap val="-27"/>
        <c:axId val="365383528"/>
        <c:axId val="365383920"/>
      </c:barChart>
      <c:catAx>
        <c:axId val="365383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5383920"/>
        <c:crosses val="autoZero"/>
        <c:auto val="1"/>
        <c:lblAlgn val="ctr"/>
        <c:lblOffset val="100"/>
        <c:noMultiLvlLbl val="0"/>
      </c:catAx>
      <c:valAx>
        <c:axId val="3653839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5383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Happy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Satisfied</c:v>
                </c:pt>
                <c:pt idx="1">
                  <c:v>Somewhat Satisfied</c:v>
                </c:pt>
                <c:pt idx="2">
                  <c:v>Somewhat Dissatisfied</c:v>
                </c:pt>
                <c:pt idx="3">
                  <c:v>Very Dissatisfied</c:v>
                </c:pt>
                <c:pt idx="4">
                  <c:v>Don’t Know</c:v>
                </c:pt>
              </c:strCache>
            </c:strRef>
          </c:cat>
          <c:val>
            <c:numRef>
              <c:f>Sheet1!$B$2:$B$6</c:f>
              <c:numCache>
                <c:formatCode>0%</c:formatCode>
                <c:ptCount val="5"/>
                <c:pt idx="0">
                  <c:v>0.78</c:v>
                </c:pt>
                <c:pt idx="1">
                  <c:v>0.18</c:v>
                </c:pt>
                <c:pt idx="2">
                  <c:v>0.02</c:v>
                </c:pt>
                <c:pt idx="3">
                  <c:v>0.01</c:v>
                </c:pt>
                <c:pt idx="4">
                  <c:v>0.01</c:v>
                </c:pt>
              </c:numCache>
            </c:numRef>
          </c:val>
          <c:extLst xmlns:c16r2="http://schemas.microsoft.com/office/drawing/2015/06/chart">
            <c:ext xmlns:c16="http://schemas.microsoft.com/office/drawing/2014/chart" uri="{C3380CC4-5D6E-409C-BE32-E72D297353CC}">
              <c16:uniqueId val="{00000000-68AB-4360-99C7-2F415BE670FA}"/>
            </c:ext>
          </c:extLst>
        </c:ser>
        <c:ser>
          <c:idx val="1"/>
          <c:order val="1"/>
          <c:tx>
            <c:strRef>
              <c:f>Sheet1!$C$1</c:f>
              <c:strCache>
                <c:ptCount val="1"/>
                <c:pt idx="0">
                  <c:v>Indifferent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Satisfied</c:v>
                </c:pt>
                <c:pt idx="1">
                  <c:v>Somewhat Satisfied</c:v>
                </c:pt>
                <c:pt idx="2">
                  <c:v>Somewhat Dissatisfied</c:v>
                </c:pt>
                <c:pt idx="3">
                  <c:v>Very Dissatisfied</c:v>
                </c:pt>
                <c:pt idx="4">
                  <c:v>Don’t Know</c:v>
                </c:pt>
              </c:strCache>
            </c:strRef>
          </c:cat>
          <c:val>
            <c:numRef>
              <c:f>Sheet1!$C$2:$C$6</c:f>
              <c:numCache>
                <c:formatCode>0%</c:formatCode>
                <c:ptCount val="5"/>
                <c:pt idx="0">
                  <c:v>0.51</c:v>
                </c:pt>
                <c:pt idx="1">
                  <c:v>0.32</c:v>
                </c:pt>
                <c:pt idx="2">
                  <c:v>0.11</c:v>
                </c:pt>
                <c:pt idx="3">
                  <c:v>0.04</c:v>
                </c:pt>
                <c:pt idx="4">
                  <c:v>0.01</c:v>
                </c:pt>
              </c:numCache>
            </c:numRef>
          </c:val>
          <c:extLst xmlns:c16r2="http://schemas.microsoft.com/office/drawing/2015/06/chart">
            <c:ext xmlns:c16="http://schemas.microsoft.com/office/drawing/2014/chart" uri="{C3380CC4-5D6E-409C-BE32-E72D297353CC}">
              <c16:uniqueId val="{00000001-68AB-4360-99C7-2F415BE670FA}"/>
            </c:ext>
          </c:extLst>
        </c:ser>
        <c:ser>
          <c:idx val="2"/>
          <c:order val="2"/>
          <c:tx>
            <c:strRef>
              <c:f>Sheet1!$D$1</c:f>
              <c:strCache>
                <c:ptCount val="1"/>
                <c:pt idx="0">
                  <c:v>Did not Want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Satisfied</c:v>
                </c:pt>
                <c:pt idx="1">
                  <c:v>Somewhat Satisfied</c:v>
                </c:pt>
                <c:pt idx="2">
                  <c:v>Somewhat Dissatisfied</c:v>
                </c:pt>
                <c:pt idx="3">
                  <c:v>Very Dissatisfied</c:v>
                </c:pt>
                <c:pt idx="4">
                  <c:v>Don’t Know</c:v>
                </c:pt>
              </c:strCache>
            </c:strRef>
          </c:cat>
          <c:val>
            <c:numRef>
              <c:f>Sheet1!$D$2:$D$6</c:f>
              <c:numCache>
                <c:formatCode>0%</c:formatCode>
                <c:ptCount val="5"/>
                <c:pt idx="0">
                  <c:v>0.16</c:v>
                </c:pt>
                <c:pt idx="1">
                  <c:v>0.25</c:v>
                </c:pt>
                <c:pt idx="2">
                  <c:v>0.25</c:v>
                </c:pt>
                <c:pt idx="3">
                  <c:v>0.28000000000000003</c:v>
                </c:pt>
                <c:pt idx="4">
                  <c:v>0.06</c:v>
                </c:pt>
              </c:numCache>
            </c:numRef>
          </c:val>
          <c:extLst xmlns:c16r2="http://schemas.microsoft.com/office/drawing/2015/06/chart">
            <c:ext xmlns:c16="http://schemas.microsoft.com/office/drawing/2014/chart" uri="{C3380CC4-5D6E-409C-BE32-E72D297353CC}">
              <c16:uniqueId val="{00000002-68AB-4360-99C7-2F415BE670FA}"/>
            </c:ext>
          </c:extLst>
        </c:ser>
        <c:dLbls>
          <c:dLblPos val="outEnd"/>
          <c:showLegendKey val="0"/>
          <c:showVal val="1"/>
          <c:showCatName val="0"/>
          <c:showSerName val="0"/>
          <c:showPercent val="0"/>
          <c:showBubbleSize val="0"/>
        </c:dLbls>
        <c:gapWidth val="219"/>
        <c:overlap val="-27"/>
        <c:axId val="365384704"/>
        <c:axId val="365385096"/>
      </c:barChart>
      <c:catAx>
        <c:axId val="36538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5385096"/>
        <c:crosses val="autoZero"/>
        <c:auto val="1"/>
        <c:lblAlgn val="ctr"/>
        <c:lblOffset val="100"/>
        <c:noMultiLvlLbl val="0"/>
      </c:catAx>
      <c:valAx>
        <c:axId val="3653850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5384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Raw</c:v>
                </c:pt>
                <c:pt idx="1">
                  <c:v>Degree Day</c:v>
                </c:pt>
                <c:pt idx="2">
                  <c:v>PRISM</c:v>
                </c:pt>
              </c:strCache>
            </c:strRef>
          </c:cat>
          <c:val>
            <c:numRef>
              <c:f>Sheet1!$B$2:$B$4</c:f>
              <c:numCache>
                <c:formatCode>#,##0</c:formatCode>
                <c:ptCount val="3"/>
                <c:pt idx="0">
                  <c:v>5928</c:v>
                </c:pt>
                <c:pt idx="1">
                  <c:v>6053</c:v>
                </c:pt>
                <c:pt idx="2">
                  <c:v>5900</c:v>
                </c:pt>
              </c:numCache>
            </c:numRef>
          </c:val>
          <c:extLst xmlns:c16r2="http://schemas.microsoft.com/office/drawing/2015/06/chart">
            <c:ext xmlns:c16="http://schemas.microsoft.com/office/drawing/2014/chart" uri="{C3380CC4-5D6E-409C-BE32-E72D297353CC}">
              <c16:uniqueId val="{00000000-4977-46FA-986F-FD9A65E4471C}"/>
            </c:ext>
          </c:extLst>
        </c:ser>
        <c:ser>
          <c:idx val="1"/>
          <c:order val="1"/>
          <c:tx>
            <c:strRef>
              <c:f>Sheet1!$C$1</c:f>
              <c:strCache>
                <c:ptCount val="1"/>
                <c:pt idx="0">
                  <c:v>Post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Raw</c:v>
                </c:pt>
                <c:pt idx="1">
                  <c:v>Degree Day</c:v>
                </c:pt>
                <c:pt idx="2">
                  <c:v>PRISM</c:v>
                </c:pt>
              </c:strCache>
            </c:strRef>
          </c:cat>
          <c:val>
            <c:numRef>
              <c:f>Sheet1!$C$2:$C$4</c:f>
              <c:numCache>
                <c:formatCode>#,##0</c:formatCode>
                <c:ptCount val="3"/>
                <c:pt idx="0">
                  <c:v>5327</c:v>
                </c:pt>
                <c:pt idx="1">
                  <c:v>5857</c:v>
                </c:pt>
                <c:pt idx="2">
                  <c:v>5779</c:v>
                </c:pt>
              </c:numCache>
            </c:numRef>
          </c:val>
          <c:extLst xmlns:c16r2="http://schemas.microsoft.com/office/drawing/2015/06/chart">
            <c:ext xmlns:c16="http://schemas.microsoft.com/office/drawing/2014/chart" uri="{C3380CC4-5D6E-409C-BE32-E72D297353CC}">
              <c16:uniqueId val="{00000001-4977-46FA-986F-FD9A65E4471C}"/>
            </c:ext>
          </c:extLst>
        </c:ser>
        <c:ser>
          <c:idx val="2"/>
          <c:order val="2"/>
          <c:tx>
            <c:strRef>
              <c:f>Sheet1!$D$1</c:f>
              <c:strCache>
                <c:ptCount val="1"/>
                <c:pt idx="0">
                  <c:v>Savings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Raw</c:v>
                </c:pt>
                <c:pt idx="1">
                  <c:v>Degree Day</c:v>
                </c:pt>
                <c:pt idx="2">
                  <c:v>PRISM</c:v>
                </c:pt>
              </c:strCache>
            </c:strRef>
          </c:cat>
          <c:val>
            <c:numRef>
              <c:f>Sheet1!$D$2:$D$4</c:f>
              <c:numCache>
                <c:formatCode>General</c:formatCode>
                <c:ptCount val="3"/>
                <c:pt idx="0">
                  <c:v>601</c:v>
                </c:pt>
                <c:pt idx="1">
                  <c:v>196</c:v>
                </c:pt>
                <c:pt idx="2">
                  <c:v>121</c:v>
                </c:pt>
              </c:numCache>
            </c:numRef>
          </c:val>
          <c:extLst xmlns:c16r2="http://schemas.microsoft.com/office/drawing/2015/06/chart">
            <c:ext xmlns:c16="http://schemas.microsoft.com/office/drawing/2014/chart" uri="{C3380CC4-5D6E-409C-BE32-E72D297353CC}">
              <c16:uniqueId val="{00000002-4977-46FA-986F-FD9A65E4471C}"/>
            </c:ext>
          </c:extLst>
        </c:ser>
        <c:dLbls>
          <c:dLblPos val="outEnd"/>
          <c:showLegendKey val="0"/>
          <c:showVal val="1"/>
          <c:showCatName val="0"/>
          <c:showSerName val="0"/>
          <c:showPercent val="0"/>
          <c:showBubbleSize val="0"/>
        </c:dLbls>
        <c:gapWidth val="75"/>
        <c:overlap val="-25"/>
        <c:axId val="364298208"/>
        <c:axId val="364298600"/>
      </c:barChart>
      <c:catAx>
        <c:axId val="36429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4298600"/>
        <c:crosses val="autoZero"/>
        <c:auto val="1"/>
        <c:lblAlgn val="ctr"/>
        <c:lblOffset val="100"/>
        <c:noMultiLvlLbl val="0"/>
      </c:catAx>
      <c:valAx>
        <c:axId val="364298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Annual kWh</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42982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Heating</c:v>
                </c:pt>
                <c:pt idx="1">
                  <c:v>Cooling</c:v>
                </c:pt>
              </c:strCache>
            </c:strRef>
          </c:cat>
          <c:val>
            <c:numRef>
              <c:f>Sheet1!$B$2:$B$3</c:f>
              <c:numCache>
                <c:formatCode>#,##0</c:formatCode>
                <c:ptCount val="2"/>
                <c:pt idx="0">
                  <c:v>928</c:v>
                </c:pt>
                <c:pt idx="1">
                  <c:v>1228</c:v>
                </c:pt>
              </c:numCache>
            </c:numRef>
          </c:val>
          <c:extLst xmlns:c16r2="http://schemas.microsoft.com/office/drawing/2015/06/chart">
            <c:ext xmlns:c16="http://schemas.microsoft.com/office/drawing/2014/chart" uri="{C3380CC4-5D6E-409C-BE32-E72D297353CC}">
              <c16:uniqueId val="{00000000-7321-48C4-9B17-7A725D0C632C}"/>
            </c:ext>
          </c:extLst>
        </c:ser>
        <c:ser>
          <c:idx val="1"/>
          <c:order val="1"/>
          <c:tx>
            <c:strRef>
              <c:f>Sheet1!$C$1</c:f>
              <c:strCache>
                <c:ptCount val="1"/>
                <c:pt idx="0">
                  <c:v>Post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Heating</c:v>
                </c:pt>
                <c:pt idx="1">
                  <c:v>Cooling</c:v>
                </c:pt>
              </c:strCache>
            </c:strRef>
          </c:cat>
          <c:val>
            <c:numRef>
              <c:f>Sheet1!$C$2:$C$3</c:f>
              <c:numCache>
                <c:formatCode>#,##0</c:formatCode>
                <c:ptCount val="2"/>
                <c:pt idx="0">
                  <c:v>839</c:v>
                </c:pt>
                <c:pt idx="1">
                  <c:v>1120</c:v>
                </c:pt>
              </c:numCache>
            </c:numRef>
          </c:val>
          <c:extLst xmlns:c16r2="http://schemas.microsoft.com/office/drawing/2015/06/chart">
            <c:ext xmlns:c16="http://schemas.microsoft.com/office/drawing/2014/chart" uri="{C3380CC4-5D6E-409C-BE32-E72D297353CC}">
              <c16:uniqueId val="{00000001-7321-48C4-9B17-7A725D0C632C}"/>
            </c:ext>
          </c:extLst>
        </c:ser>
        <c:ser>
          <c:idx val="2"/>
          <c:order val="2"/>
          <c:tx>
            <c:strRef>
              <c:f>Sheet1!$D$1</c:f>
              <c:strCache>
                <c:ptCount val="1"/>
                <c:pt idx="0">
                  <c:v>Savings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Heating</c:v>
                </c:pt>
                <c:pt idx="1">
                  <c:v>Cooling</c:v>
                </c:pt>
              </c:strCache>
            </c:strRef>
          </c:cat>
          <c:val>
            <c:numRef>
              <c:f>Sheet1!$D$2:$D$3</c:f>
              <c:numCache>
                <c:formatCode>General</c:formatCode>
                <c:ptCount val="2"/>
                <c:pt idx="0">
                  <c:v>90</c:v>
                </c:pt>
                <c:pt idx="1">
                  <c:v>107</c:v>
                </c:pt>
              </c:numCache>
            </c:numRef>
          </c:val>
          <c:extLst xmlns:c16r2="http://schemas.microsoft.com/office/drawing/2015/06/chart">
            <c:ext xmlns:c16="http://schemas.microsoft.com/office/drawing/2014/chart" uri="{C3380CC4-5D6E-409C-BE32-E72D297353CC}">
              <c16:uniqueId val="{00000002-7321-48C4-9B17-7A725D0C632C}"/>
            </c:ext>
          </c:extLst>
        </c:ser>
        <c:dLbls>
          <c:dLblPos val="outEnd"/>
          <c:showLegendKey val="0"/>
          <c:showVal val="1"/>
          <c:showCatName val="0"/>
          <c:showSerName val="0"/>
          <c:showPercent val="0"/>
          <c:showBubbleSize val="0"/>
        </c:dLbls>
        <c:gapWidth val="75"/>
        <c:overlap val="-25"/>
        <c:axId val="364299384"/>
        <c:axId val="364299776"/>
      </c:barChart>
      <c:catAx>
        <c:axId val="364299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4299776"/>
        <c:crosses val="autoZero"/>
        <c:auto val="1"/>
        <c:lblAlgn val="ctr"/>
        <c:lblOffset val="100"/>
        <c:noMultiLvlLbl val="0"/>
      </c:catAx>
      <c:valAx>
        <c:axId val="364299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Annual kWh</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42993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Elderly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Set up the App</c:v>
                </c:pt>
              </c:strCache>
            </c:strRef>
          </c:cat>
          <c:val>
            <c:numRef>
              <c:f>Sheet1!$B$2</c:f>
              <c:numCache>
                <c:formatCode>0%</c:formatCode>
                <c:ptCount val="1"/>
                <c:pt idx="0">
                  <c:v>0.18</c:v>
                </c:pt>
              </c:numCache>
            </c:numRef>
          </c:val>
          <c:extLst xmlns:c16r2="http://schemas.microsoft.com/office/drawing/2015/06/chart">
            <c:ext xmlns:c16="http://schemas.microsoft.com/office/drawing/2014/chart" uri="{C3380CC4-5D6E-409C-BE32-E72D297353CC}">
              <c16:uniqueId val="{00000000-AD83-4CFB-ACB5-D3DE0315C588}"/>
            </c:ext>
          </c:extLst>
        </c:ser>
        <c:ser>
          <c:idx val="1"/>
          <c:order val="1"/>
          <c:tx>
            <c:strRef>
              <c:f>Sheet1!$C$1</c:f>
              <c:strCache>
                <c:ptCount val="1"/>
                <c:pt idx="0">
                  <c:v>No Elderly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Set up the App</c:v>
                </c:pt>
              </c:strCache>
            </c:strRef>
          </c:cat>
          <c:val>
            <c:numRef>
              <c:f>Sheet1!$C$2</c:f>
              <c:numCache>
                <c:formatCode>0%</c:formatCode>
                <c:ptCount val="1"/>
                <c:pt idx="0">
                  <c:v>0.45</c:v>
                </c:pt>
              </c:numCache>
            </c:numRef>
          </c:val>
          <c:extLst xmlns:c16r2="http://schemas.microsoft.com/office/drawing/2015/06/chart">
            <c:ext xmlns:c16="http://schemas.microsoft.com/office/drawing/2014/chart" uri="{C3380CC4-5D6E-409C-BE32-E72D297353CC}">
              <c16:uniqueId val="{00000001-AD83-4CFB-ACB5-D3DE0315C588}"/>
            </c:ext>
          </c:extLst>
        </c:ser>
        <c:ser>
          <c:idx val="2"/>
          <c:order val="2"/>
          <c:tx>
            <c:strRef>
              <c:f>Sheet1!$D$1</c:f>
              <c:strCache>
                <c:ptCount val="1"/>
                <c:pt idx="0">
                  <c:v>All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Set up the App</c:v>
                </c:pt>
              </c:strCache>
            </c:strRef>
          </c:cat>
          <c:val>
            <c:numRef>
              <c:f>Sheet1!$D$2</c:f>
              <c:numCache>
                <c:formatCode>0%</c:formatCode>
                <c:ptCount val="1"/>
                <c:pt idx="0">
                  <c:v>0.38</c:v>
                </c:pt>
              </c:numCache>
            </c:numRef>
          </c:val>
          <c:extLst xmlns:c16r2="http://schemas.microsoft.com/office/drawing/2015/06/chart">
            <c:ext xmlns:c16="http://schemas.microsoft.com/office/drawing/2014/chart" uri="{C3380CC4-5D6E-409C-BE32-E72D297353CC}">
              <c16:uniqueId val="{00000002-AD83-4CFB-ACB5-D3DE0315C588}"/>
            </c:ext>
          </c:extLst>
        </c:ser>
        <c:dLbls>
          <c:dLblPos val="outEnd"/>
          <c:showLegendKey val="0"/>
          <c:showVal val="1"/>
          <c:showCatName val="0"/>
          <c:showSerName val="0"/>
          <c:showPercent val="0"/>
          <c:showBubbleSize val="0"/>
        </c:dLbls>
        <c:gapWidth val="219"/>
        <c:overlap val="-27"/>
        <c:axId val="362149080"/>
        <c:axId val="362149472"/>
      </c:barChart>
      <c:catAx>
        <c:axId val="362149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2149472"/>
        <c:crosses val="autoZero"/>
        <c:auto val="1"/>
        <c:lblAlgn val="ctr"/>
        <c:lblOffset val="100"/>
        <c:noMultiLvlLbl val="0"/>
      </c:catAx>
      <c:valAx>
        <c:axId val="3621494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2149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Raw</c:v>
                </c:pt>
                <c:pt idx="1">
                  <c:v>Degree Day</c:v>
                </c:pt>
                <c:pt idx="2">
                  <c:v>PRISM</c:v>
                </c:pt>
              </c:strCache>
            </c:strRef>
          </c:cat>
          <c:val>
            <c:numRef>
              <c:f>Sheet1!$B$2:$B$4</c:f>
              <c:numCache>
                <c:formatCode>#,##0</c:formatCode>
                <c:ptCount val="3"/>
                <c:pt idx="0">
                  <c:v>329</c:v>
                </c:pt>
                <c:pt idx="1">
                  <c:v>336</c:v>
                </c:pt>
                <c:pt idx="2">
                  <c:v>330</c:v>
                </c:pt>
              </c:numCache>
            </c:numRef>
          </c:val>
          <c:extLst xmlns:c16r2="http://schemas.microsoft.com/office/drawing/2015/06/chart">
            <c:ext xmlns:c16="http://schemas.microsoft.com/office/drawing/2014/chart" uri="{C3380CC4-5D6E-409C-BE32-E72D297353CC}">
              <c16:uniqueId val="{00000000-3E59-4185-B8DB-3EF4194B6F70}"/>
            </c:ext>
          </c:extLst>
        </c:ser>
        <c:ser>
          <c:idx val="1"/>
          <c:order val="1"/>
          <c:tx>
            <c:strRef>
              <c:f>Sheet1!$C$1</c:f>
              <c:strCache>
                <c:ptCount val="1"/>
                <c:pt idx="0">
                  <c:v>Post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Raw</c:v>
                </c:pt>
                <c:pt idx="1">
                  <c:v>Degree Day</c:v>
                </c:pt>
                <c:pt idx="2">
                  <c:v>PRISM</c:v>
                </c:pt>
              </c:strCache>
            </c:strRef>
          </c:cat>
          <c:val>
            <c:numRef>
              <c:f>Sheet1!$C$2:$C$4</c:f>
              <c:numCache>
                <c:formatCode>#,##0</c:formatCode>
                <c:ptCount val="3"/>
                <c:pt idx="0">
                  <c:v>314</c:v>
                </c:pt>
                <c:pt idx="1">
                  <c:v>331</c:v>
                </c:pt>
                <c:pt idx="2">
                  <c:v>325</c:v>
                </c:pt>
              </c:numCache>
            </c:numRef>
          </c:val>
          <c:extLst xmlns:c16r2="http://schemas.microsoft.com/office/drawing/2015/06/chart">
            <c:ext xmlns:c16="http://schemas.microsoft.com/office/drawing/2014/chart" uri="{C3380CC4-5D6E-409C-BE32-E72D297353CC}">
              <c16:uniqueId val="{00000001-3E59-4185-B8DB-3EF4194B6F70}"/>
            </c:ext>
          </c:extLst>
        </c:ser>
        <c:ser>
          <c:idx val="2"/>
          <c:order val="2"/>
          <c:tx>
            <c:strRef>
              <c:f>Sheet1!$D$1</c:f>
              <c:strCache>
                <c:ptCount val="1"/>
                <c:pt idx="0">
                  <c:v>Savings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Raw</c:v>
                </c:pt>
                <c:pt idx="1">
                  <c:v>Degree Day</c:v>
                </c:pt>
                <c:pt idx="2">
                  <c:v>PRISM</c:v>
                </c:pt>
              </c:strCache>
            </c:strRef>
          </c:cat>
          <c:val>
            <c:numRef>
              <c:f>Sheet1!$D$2:$D$4</c:f>
              <c:numCache>
                <c:formatCode>General</c:formatCode>
                <c:ptCount val="3"/>
                <c:pt idx="0">
                  <c:v>14</c:v>
                </c:pt>
                <c:pt idx="1">
                  <c:v>5</c:v>
                </c:pt>
                <c:pt idx="2">
                  <c:v>4</c:v>
                </c:pt>
              </c:numCache>
            </c:numRef>
          </c:val>
          <c:extLst xmlns:c16r2="http://schemas.microsoft.com/office/drawing/2015/06/chart">
            <c:ext xmlns:c16="http://schemas.microsoft.com/office/drawing/2014/chart" uri="{C3380CC4-5D6E-409C-BE32-E72D297353CC}">
              <c16:uniqueId val="{00000002-3E59-4185-B8DB-3EF4194B6F70}"/>
            </c:ext>
          </c:extLst>
        </c:ser>
        <c:dLbls>
          <c:dLblPos val="outEnd"/>
          <c:showLegendKey val="0"/>
          <c:showVal val="1"/>
          <c:showCatName val="0"/>
          <c:showSerName val="0"/>
          <c:showPercent val="0"/>
          <c:showBubbleSize val="0"/>
        </c:dLbls>
        <c:gapWidth val="75"/>
        <c:overlap val="-25"/>
        <c:axId val="364300560"/>
        <c:axId val="375379840"/>
      </c:barChart>
      <c:catAx>
        <c:axId val="36430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75379840"/>
        <c:crosses val="autoZero"/>
        <c:auto val="1"/>
        <c:lblAlgn val="ctr"/>
        <c:lblOffset val="100"/>
        <c:noMultiLvlLbl val="0"/>
      </c:catAx>
      <c:valAx>
        <c:axId val="375379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Annual </a:t>
                </a:r>
                <a:r>
                  <a:rPr lang="en-US" sz="1800" dirty="0" err="1"/>
                  <a:t>Therms</a:t>
                </a:r>
                <a:endParaRPr lang="en-US" sz="1800" dirty="0"/>
              </a:p>
            </c:rich>
          </c:tx>
          <c:layout>
            <c:manualLayout>
              <c:xMode val="edge"/>
              <c:yMode val="edge"/>
              <c:x val="1.636904761904762E-2"/>
              <c:y val="0.26360046391712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43005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Sheet1!$A$2</c:f>
              <c:strCache>
                <c:ptCount val="1"/>
                <c:pt idx="0">
                  <c:v>Cooperation Rate</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Nest</c:v>
                </c:pt>
                <c:pt idx="1">
                  <c:v>Ecobee</c:v>
                </c:pt>
                <c:pt idx="2">
                  <c:v>HW-T6</c:v>
                </c:pt>
                <c:pt idx="3">
                  <c:v>Total</c:v>
                </c:pt>
              </c:strCache>
            </c:strRef>
          </c:cat>
          <c:val>
            <c:numRef>
              <c:f>Sheet1!$B$2:$E$2</c:f>
              <c:numCache>
                <c:formatCode>0%</c:formatCode>
                <c:ptCount val="4"/>
                <c:pt idx="0">
                  <c:v>0.83</c:v>
                </c:pt>
                <c:pt idx="1">
                  <c:v>0.88</c:v>
                </c:pt>
                <c:pt idx="2">
                  <c:v>0.81</c:v>
                </c:pt>
                <c:pt idx="3">
                  <c:v>0.84</c:v>
                </c:pt>
              </c:numCache>
            </c:numRef>
          </c:val>
          <c:extLst xmlns:c16r2="http://schemas.microsoft.com/office/drawing/2015/06/chart">
            <c:ext xmlns:c16="http://schemas.microsoft.com/office/drawing/2014/chart" uri="{C3380CC4-5D6E-409C-BE32-E72D297353CC}">
              <c16:uniqueId val="{00000000-14B7-4E72-82BD-FD1D7BA4D71A}"/>
            </c:ext>
          </c:extLst>
        </c:ser>
        <c:ser>
          <c:idx val="1"/>
          <c:order val="1"/>
          <c:tx>
            <c:strRef>
              <c:f>Sheet1!$A$3</c:f>
              <c:strCache>
                <c:ptCount val="1"/>
                <c:pt idx="0">
                  <c:v>Response Rate</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Nest</c:v>
                </c:pt>
                <c:pt idx="1">
                  <c:v>Ecobee</c:v>
                </c:pt>
                <c:pt idx="2">
                  <c:v>HW-T6</c:v>
                </c:pt>
                <c:pt idx="3">
                  <c:v>Total</c:v>
                </c:pt>
              </c:strCache>
            </c:strRef>
          </c:cat>
          <c:val>
            <c:numRef>
              <c:f>Sheet1!$B$3:$E$3</c:f>
              <c:numCache>
                <c:formatCode>0%</c:formatCode>
                <c:ptCount val="4"/>
                <c:pt idx="0">
                  <c:v>0.56999999999999995</c:v>
                </c:pt>
                <c:pt idx="1">
                  <c:v>0.61</c:v>
                </c:pt>
                <c:pt idx="2">
                  <c:v>0.51</c:v>
                </c:pt>
                <c:pt idx="3">
                  <c:v>0.56999999999999995</c:v>
                </c:pt>
              </c:numCache>
            </c:numRef>
          </c:val>
          <c:extLst xmlns:c16r2="http://schemas.microsoft.com/office/drawing/2015/06/chart">
            <c:ext xmlns:c16="http://schemas.microsoft.com/office/drawing/2014/chart" uri="{C3380CC4-5D6E-409C-BE32-E72D297353CC}">
              <c16:uniqueId val="{00000001-14B7-4E72-82BD-FD1D7BA4D71A}"/>
            </c:ext>
          </c:extLst>
        </c:ser>
        <c:dLbls>
          <c:showLegendKey val="0"/>
          <c:showVal val="1"/>
          <c:showCatName val="0"/>
          <c:showSerName val="0"/>
          <c:showPercent val="0"/>
          <c:showBubbleSize val="0"/>
        </c:dLbls>
        <c:gapWidth val="219"/>
        <c:axId val="363548000"/>
        <c:axId val="363548392"/>
      </c:barChart>
      <c:catAx>
        <c:axId val="36354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548392"/>
        <c:crosses val="autoZero"/>
        <c:auto val="1"/>
        <c:lblAlgn val="ctr"/>
        <c:lblOffset val="100"/>
        <c:noMultiLvlLbl val="0"/>
      </c:catAx>
      <c:valAx>
        <c:axId val="3635483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54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Sheet1!$A$2</c:f>
              <c:strCache>
                <c:ptCount val="1"/>
                <c:pt idx="0">
                  <c:v>Elderly &gt;=62</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Nest</c:v>
                </c:pt>
                <c:pt idx="1">
                  <c:v>Ecobee</c:v>
                </c:pt>
                <c:pt idx="2">
                  <c:v>HW-T6</c:v>
                </c:pt>
                <c:pt idx="3">
                  <c:v>Total</c:v>
                </c:pt>
              </c:strCache>
            </c:strRef>
          </c:cat>
          <c:val>
            <c:numRef>
              <c:f>Sheet1!$B$2:$E$2</c:f>
              <c:numCache>
                <c:formatCode>0%</c:formatCode>
                <c:ptCount val="4"/>
                <c:pt idx="0">
                  <c:v>0.41</c:v>
                </c:pt>
                <c:pt idx="1">
                  <c:v>0.21</c:v>
                </c:pt>
                <c:pt idx="2">
                  <c:v>0.1</c:v>
                </c:pt>
                <c:pt idx="3">
                  <c:v>0.28999999999999998</c:v>
                </c:pt>
              </c:numCache>
            </c:numRef>
          </c:val>
          <c:extLst xmlns:c16r2="http://schemas.microsoft.com/office/drawing/2015/06/chart">
            <c:ext xmlns:c16="http://schemas.microsoft.com/office/drawing/2014/chart" uri="{C3380CC4-5D6E-409C-BE32-E72D297353CC}">
              <c16:uniqueId val="{00000000-2302-493B-BEA4-8A9B8D5C76B5}"/>
            </c:ext>
          </c:extLst>
        </c:ser>
        <c:ser>
          <c:idx val="1"/>
          <c:order val="1"/>
          <c:tx>
            <c:strRef>
              <c:f>Sheet1!$A$3</c:f>
              <c:strCache>
                <c:ptCount val="1"/>
                <c:pt idx="0">
                  <c:v>Child &lt;=18</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Nest</c:v>
                </c:pt>
                <c:pt idx="1">
                  <c:v>Ecobee</c:v>
                </c:pt>
                <c:pt idx="2">
                  <c:v>HW-T6</c:v>
                </c:pt>
                <c:pt idx="3">
                  <c:v>Total</c:v>
                </c:pt>
              </c:strCache>
            </c:strRef>
          </c:cat>
          <c:val>
            <c:numRef>
              <c:f>Sheet1!$B$3:$E$3</c:f>
              <c:numCache>
                <c:formatCode>0%</c:formatCode>
                <c:ptCount val="4"/>
                <c:pt idx="0">
                  <c:v>0.46</c:v>
                </c:pt>
                <c:pt idx="1">
                  <c:v>0.4</c:v>
                </c:pt>
                <c:pt idx="2">
                  <c:v>0.6</c:v>
                </c:pt>
                <c:pt idx="3">
                  <c:v>0.48</c:v>
                </c:pt>
              </c:numCache>
            </c:numRef>
          </c:val>
          <c:extLst xmlns:c16r2="http://schemas.microsoft.com/office/drawing/2015/06/chart">
            <c:ext xmlns:c16="http://schemas.microsoft.com/office/drawing/2014/chart" uri="{C3380CC4-5D6E-409C-BE32-E72D297353CC}">
              <c16:uniqueId val="{00000001-2302-493B-BEA4-8A9B8D5C76B5}"/>
            </c:ext>
          </c:extLst>
        </c:ser>
        <c:dLbls>
          <c:dLblPos val="outEnd"/>
          <c:showLegendKey val="0"/>
          <c:showVal val="1"/>
          <c:showCatName val="0"/>
          <c:showSerName val="0"/>
          <c:showPercent val="0"/>
          <c:showBubbleSize val="0"/>
        </c:dLbls>
        <c:gapWidth val="219"/>
        <c:overlap val="-27"/>
        <c:axId val="363549176"/>
        <c:axId val="363549568"/>
      </c:barChart>
      <c:catAx>
        <c:axId val="363549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549568"/>
        <c:crosses val="autoZero"/>
        <c:auto val="1"/>
        <c:lblAlgn val="ctr"/>
        <c:lblOffset val="100"/>
        <c:noMultiLvlLbl val="0"/>
      </c:catAx>
      <c:valAx>
        <c:axId val="3635495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549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Nest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Multiple/Day</c:v>
                </c:pt>
                <c:pt idx="1">
                  <c:v>Once/Day</c:v>
                </c:pt>
                <c:pt idx="2">
                  <c:v>Once/Week +</c:v>
                </c:pt>
                <c:pt idx="3">
                  <c:v>Less Freq</c:v>
                </c:pt>
              </c:strCache>
            </c:strRef>
          </c:cat>
          <c:val>
            <c:numRef>
              <c:f>Sheet1!$B$2:$B$5</c:f>
              <c:numCache>
                <c:formatCode>0%</c:formatCode>
                <c:ptCount val="4"/>
                <c:pt idx="0">
                  <c:v>0.47</c:v>
                </c:pt>
                <c:pt idx="1">
                  <c:v>0.04</c:v>
                </c:pt>
                <c:pt idx="2">
                  <c:v>0.11</c:v>
                </c:pt>
                <c:pt idx="3">
                  <c:v>0.37</c:v>
                </c:pt>
              </c:numCache>
            </c:numRef>
          </c:val>
          <c:extLst xmlns:c16r2="http://schemas.microsoft.com/office/drawing/2015/06/chart">
            <c:ext xmlns:c16="http://schemas.microsoft.com/office/drawing/2014/chart" uri="{C3380CC4-5D6E-409C-BE32-E72D297353CC}">
              <c16:uniqueId val="{00000000-9CEA-43AF-BA90-184DB0D14099}"/>
            </c:ext>
          </c:extLst>
        </c:ser>
        <c:ser>
          <c:idx val="1"/>
          <c:order val="1"/>
          <c:tx>
            <c:strRef>
              <c:f>Sheet1!$C$1</c:f>
              <c:strCache>
                <c:ptCount val="1"/>
                <c:pt idx="0">
                  <c:v>Ecobee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Multiple/Day</c:v>
                </c:pt>
                <c:pt idx="1">
                  <c:v>Once/Day</c:v>
                </c:pt>
                <c:pt idx="2">
                  <c:v>Once/Week +</c:v>
                </c:pt>
                <c:pt idx="3">
                  <c:v>Less Freq</c:v>
                </c:pt>
              </c:strCache>
            </c:strRef>
          </c:cat>
          <c:val>
            <c:numRef>
              <c:f>Sheet1!$C$2:$C$5</c:f>
              <c:numCache>
                <c:formatCode>0%</c:formatCode>
                <c:ptCount val="4"/>
                <c:pt idx="0">
                  <c:v>0.6</c:v>
                </c:pt>
                <c:pt idx="1">
                  <c:v>0.12</c:v>
                </c:pt>
                <c:pt idx="2">
                  <c:v>0.12</c:v>
                </c:pt>
                <c:pt idx="3">
                  <c:v>0.15</c:v>
                </c:pt>
              </c:numCache>
            </c:numRef>
          </c:val>
          <c:extLst xmlns:c16r2="http://schemas.microsoft.com/office/drawing/2015/06/chart">
            <c:ext xmlns:c16="http://schemas.microsoft.com/office/drawing/2014/chart" uri="{C3380CC4-5D6E-409C-BE32-E72D297353CC}">
              <c16:uniqueId val="{00000001-9CEA-43AF-BA90-184DB0D14099}"/>
            </c:ext>
          </c:extLst>
        </c:ser>
        <c:ser>
          <c:idx val="2"/>
          <c:order val="2"/>
          <c:tx>
            <c:strRef>
              <c:f>Sheet1!$D$1</c:f>
              <c:strCache>
                <c:ptCount val="1"/>
                <c:pt idx="0">
                  <c:v>HW-T6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Multiple/Day</c:v>
                </c:pt>
                <c:pt idx="1">
                  <c:v>Once/Day</c:v>
                </c:pt>
                <c:pt idx="2">
                  <c:v>Once/Week +</c:v>
                </c:pt>
                <c:pt idx="3">
                  <c:v>Less Freq</c:v>
                </c:pt>
              </c:strCache>
            </c:strRef>
          </c:cat>
          <c:val>
            <c:numRef>
              <c:f>Sheet1!$D$2:$D$5</c:f>
              <c:numCache>
                <c:formatCode>0%</c:formatCode>
                <c:ptCount val="4"/>
                <c:pt idx="0">
                  <c:v>0.5</c:v>
                </c:pt>
                <c:pt idx="1">
                  <c:v>0.15</c:v>
                </c:pt>
                <c:pt idx="2">
                  <c:v>0.06</c:v>
                </c:pt>
                <c:pt idx="3">
                  <c:v>0.27</c:v>
                </c:pt>
              </c:numCache>
            </c:numRef>
          </c:val>
          <c:extLst xmlns:c16r2="http://schemas.microsoft.com/office/drawing/2015/06/chart">
            <c:ext xmlns:c16="http://schemas.microsoft.com/office/drawing/2014/chart" uri="{C3380CC4-5D6E-409C-BE32-E72D297353CC}">
              <c16:uniqueId val="{00000002-9CEA-43AF-BA90-184DB0D14099}"/>
            </c:ext>
          </c:extLst>
        </c:ser>
        <c:ser>
          <c:idx val="3"/>
          <c:order val="3"/>
          <c:tx>
            <c:strRef>
              <c:f>Sheet1!$E$1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Multiple/Day</c:v>
                </c:pt>
                <c:pt idx="1">
                  <c:v>Once/Day</c:v>
                </c:pt>
                <c:pt idx="2">
                  <c:v>Once/Week +</c:v>
                </c:pt>
                <c:pt idx="3">
                  <c:v>Less Freq</c:v>
                </c:pt>
              </c:strCache>
            </c:strRef>
          </c:cat>
          <c:val>
            <c:numRef>
              <c:f>Sheet1!$E$2:$E$5</c:f>
              <c:numCache>
                <c:formatCode>0%</c:formatCode>
                <c:ptCount val="4"/>
                <c:pt idx="0">
                  <c:v>0.51</c:v>
                </c:pt>
                <c:pt idx="1">
                  <c:v>0.09</c:v>
                </c:pt>
                <c:pt idx="2">
                  <c:v>0.1</c:v>
                </c:pt>
                <c:pt idx="3">
                  <c:v>0.28999999999999998</c:v>
                </c:pt>
              </c:numCache>
            </c:numRef>
          </c:val>
          <c:extLst xmlns:c16r2="http://schemas.microsoft.com/office/drawing/2015/06/chart">
            <c:ext xmlns:c16="http://schemas.microsoft.com/office/drawing/2014/chart" uri="{C3380CC4-5D6E-409C-BE32-E72D297353CC}">
              <c16:uniqueId val="{00000003-9CEA-43AF-BA90-184DB0D14099}"/>
            </c:ext>
          </c:extLst>
        </c:ser>
        <c:dLbls>
          <c:dLblPos val="outEnd"/>
          <c:showLegendKey val="0"/>
          <c:showVal val="1"/>
          <c:showCatName val="0"/>
          <c:showSerName val="0"/>
          <c:showPercent val="0"/>
          <c:showBubbleSize val="0"/>
        </c:dLbls>
        <c:gapWidth val="219"/>
        <c:overlap val="-27"/>
        <c:axId val="363550352"/>
        <c:axId val="363550744"/>
      </c:barChart>
      <c:catAx>
        <c:axId val="36355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550744"/>
        <c:crosses val="autoZero"/>
        <c:auto val="1"/>
        <c:lblAlgn val="ctr"/>
        <c:lblOffset val="100"/>
        <c:noMultiLvlLbl val="0"/>
      </c:catAx>
      <c:valAx>
        <c:axId val="36355074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550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Nest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Multiple/Day</c:v>
                </c:pt>
                <c:pt idx="1">
                  <c:v>Once/Day</c:v>
                </c:pt>
                <c:pt idx="2">
                  <c:v>Once/Week +</c:v>
                </c:pt>
                <c:pt idx="3">
                  <c:v>Less Freq</c:v>
                </c:pt>
              </c:strCache>
            </c:strRef>
          </c:cat>
          <c:val>
            <c:numRef>
              <c:f>Sheet1!$B$2:$B$5</c:f>
              <c:numCache>
                <c:formatCode>0%</c:formatCode>
                <c:ptCount val="4"/>
                <c:pt idx="0">
                  <c:v>0.68</c:v>
                </c:pt>
                <c:pt idx="1">
                  <c:v>0.03</c:v>
                </c:pt>
                <c:pt idx="2">
                  <c:v>0.03</c:v>
                </c:pt>
                <c:pt idx="3">
                  <c:v>0.26</c:v>
                </c:pt>
              </c:numCache>
            </c:numRef>
          </c:val>
          <c:extLst xmlns:c16r2="http://schemas.microsoft.com/office/drawing/2015/06/chart">
            <c:ext xmlns:c16="http://schemas.microsoft.com/office/drawing/2014/chart" uri="{C3380CC4-5D6E-409C-BE32-E72D297353CC}">
              <c16:uniqueId val="{00000000-C5D9-4ED8-A68D-3C46D2BFE9B3}"/>
            </c:ext>
          </c:extLst>
        </c:ser>
        <c:ser>
          <c:idx val="1"/>
          <c:order val="1"/>
          <c:tx>
            <c:strRef>
              <c:f>Sheet1!$C$1</c:f>
              <c:strCache>
                <c:ptCount val="1"/>
                <c:pt idx="0">
                  <c:v>Ecobee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Multiple/Day</c:v>
                </c:pt>
                <c:pt idx="1">
                  <c:v>Once/Day</c:v>
                </c:pt>
                <c:pt idx="2">
                  <c:v>Once/Week +</c:v>
                </c:pt>
                <c:pt idx="3">
                  <c:v>Less Freq</c:v>
                </c:pt>
              </c:strCache>
            </c:strRef>
          </c:cat>
          <c:val>
            <c:numRef>
              <c:f>Sheet1!$C$2:$C$5</c:f>
              <c:numCache>
                <c:formatCode>0%</c:formatCode>
                <c:ptCount val="4"/>
                <c:pt idx="0">
                  <c:v>0.81</c:v>
                </c:pt>
                <c:pt idx="1">
                  <c:v>0.08</c:v>
                </c:pt>
                <c:pt idx="2">
                  <c:v>0</c:v>
                </c:pt>
                <c:pt idx="3">
                  <c:v>0.12</c:v>
                </c:pt>
              </c:numCache>
            </c:numRef>
          </c:val>
          <c:extLst xmlns:c16r2="http://schemas.microsoft.com/office/drawing/2015/06/chart">
            <c:ext xmlns:c16="http://schemas.microsoft.com/office/drawing/2014/chart" uri="{C3380CC4-5D6E-409C-BE32-E72D297353CC}">
              <c16:uniqueId val="{00000001-C5D9-4ED8-A68D-3C46D2BFE9B3}"/>
            </c:ext>
          </c:extLst>
        </c:ser>
        <c:ser>
          <c:idx val="2"/>
          <c:order val="2"/>
          <c:tx>
            <c:strRef>
              <c:f>Sheet1!$D$1</c:f>
              <c:strCache>
                <c:ptCount val="1"/>
                <c:pt idx="0">
                  <c:v>HW-T6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Multiple/Day</c:v>
                </c:pt>
                <c:pt idx="1">
                  <c:v>Once/Day</c:v>
                </c:pt>
                <c:pt idx="2">
                  <c:v>Once/Week +</c:v>
                </c:pt>
                <c:pt idx="3">
                  <c:v>Less Freq</c:v>
                </c:pt>
              </c:strCache>
            </c:strRef>
          </c:cat>
          <c:val>
            <c:numRef>
              <c:f>Sheet1!$D$2:$D$5</c:f>
              <c:numCache>
                <c:formatCode>0%</c:formatCode>
                <c:ptCount val="4"/>
                <c:pt idx="0">
                  <c:v>0.92</c:v>
                </c:pt>
                <c:pt idx="1">
                  <c:v>0.02</c:v>
                </c:pt>
                <c:pt idx="2">
                  <c:v>0.02</c:v>
                </c:pt>
                <c:pt idx="3">
                  <c:v>0.02</c:v>
                </c:pt>
              </c:numCache>
            </c:numRef>
          </c:val>
          <c:extLst xmlns:c16r2="http://schemas.microsoft.com/office/drawing/2015/06/chart">
            <c:ext xmlns:c16="http://schemas.microsoft.com/office/drawing/2014/chart" uri="{C3380CC4-5D6E-409C-BE32-E72D297353CC}">
              <c16:uniqueId val="{00000002-C5D9-4ED8-A68D-3C46D2BFE9B3}"/>
            </c:ext>
          </c:extLst>
        </c:ser>
        <c:ser>
          <c:idx val="3"/>
          <c:order val="3"/>
          <c:tx>
            <c:strRef>
              <c:f>Sheet1!$E$1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Multiple/Day</c:v>
                </c:pt>
                <c:pt idx="1">
                  <c:v>Once/Day</c:v>
                </c:pt>
                <c:pt idx="2">
                  <c:v>Once/Week +</c:v>
                </c:pt>
                <c:pt idx="3">
                  <c:v>Less Freq</c:v>
                </c:pt>
              </c:strCache>
            </c:strRef>
          </c:cat>
          <c:val>
            <c:numRef>
              <c:f>Sheet1!$E$2:$E$5</c:f>
              <c:numCache>
                <c:formatCode>0%</c:formatCode>
                <c:ptCount val="4"/>
                <c:pt idx="0">
                  <c:v>0.77</c:v>
                </c:pt>
                <c:pt idx="1">
                  <c:v>0.04</c:v>
                </c:pt>
                <c:pt idx="2">
                  <c:v>0.02</c:v>
                </c:pt>
                <c:pt idx="3">
                  <c:v>0.17</c:v>
                </c:pt>
              </c:numCache>
            </c:numRef>
          </c:val>
          <c:extLst xmlns:c16r2="http://schemas.microsoft.com/office/drawing/2015/06/chart">
            <c:ext xmlns:c16="http://schemas.microsoft.com/office/drawing/2014/chart" uri="{C3380CC4-5D6E-409C-BE32-E72D297353CC}">
              <c16:uniqueId val="{00000003-C5D9-4ED8-A68D-3C46D2BFE9B3}"/>
            </c:ext>
          </c:extLst>
        </c:ser>
        <c:dLbls>
          <c:dLblPos val="outEnd"/>
          <c:showLegendKey val="0"/>
          <c:showVal val="1"/>
          <c:showCatName val="0"/>
          <c:showSerName val="0"/>
          <c:showPercent val="0"/>
          <c:showBubbleSize val="0"/>
        </c:dLbls>
        <c:gapWidth val="219"/>
        <c:overlap val="-27"/>
        <c:axId val="363991904"/>
        <c:axId val="363992296"/>
      </c:barChart>
      <c:catAx>
        <c:axId val="36399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992296"/>
        <c:crosses val="autoZero"/>
        <c:auto val="1"/>
        <c:lblAlgn val="ctr"/>
        <c:lblOffset val="100"/>
        <c:noMultiLvlLbl val="0"/>
      </c:catAx>
      <c:valAx>
        <c:axId val="363992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99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Nest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Have Wi-Fi</c:v>
                </c:pt>
              </c:strCache>
            </c:strRef>
          </c:cat>
          <c:val>
            <c:numRef>
              <c:f>Sheet1!$B$2</c:f>
              <c:numCache>
                <c:formatCode>0%</c:formatCode>
                <c:ptCount val="1"/>
                <c:pt idx="0">
                  <c:v>0.75</c:v>
                </c:pt>
              </c:numCache>
            </c:numRef>
          </c:val>
          <c:extLst xmlns:c16r2="http://schemas.microsoft.com/office/drawing/2015/06/chart">
            <c:ext xmlns:c16="http://schemas.microsoft.com/office/drawing/2014/chart" uri="{C3380CC4-5D6E-409C-BE32-E72D297353CC}">
              <c16:uniqueId val="{00000000-1B38-43A3-97BA-06E3C847C0EA}"/>
            </c:ext>
          </c:extLst>
        </c:ser>
        <c:ser>
          <c:idx val="1"/>
          <c:order val="1"/>
          <c:tx>
            <c:strRef>
              <c:f>Sheet1!$C$1</c:f>
              <c:strCache>
                <c:ptCount val="1"/>
                <c:pt idx="0">
                  <c:v>Ecobee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Have Wi-Fi</c:v>
                </c:pt>
              </c:strCache>
            </c:strRef>
          </c:cat>
          <c:val>
            <c:numRef>
              <c:f>Sheet1!$C$2</c:f>
              <c:numCache>
                <c:formatCode>0%</c:formatCode>
                <c:ptCount val="1"/>
                <c:pt idx="0">
                  <c:v>0.94</c:v>
                </c:pt>
              </c:numCache>
            </c:numRef>
          </c:val>
          <c:extLst xmlns:c16r2="http://schemas.microsoft.com/office/drawing/2015/06/chart">
            <c:ext xmlns:c16="http://schemas.microsoft.com/office/drawing/2014/chart" uri="{C3380CC4-5D6E-409C-BE32-E72D297353CC}">
              <c16:uniqueId val="{00000001-1B38-43A3-97BA-06E3C847C0EA}"/>
            </c:ext>
          </c:extLst>
        </c:ser>
        <c:ser>
          <c:idx val="2"/>
          <c:order val="2"/>
          <c:tx>
            <c:strRef>
              <c:f>Sheet1!$D$1</c:f>
              <c:strCache>
                <c:ptCount val="1"/>
                <c:pt idx="0">
                  <c:v>HW-T6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Have Wi-Fi</c:v>
                </c:pt>
              </c:strCache>
            </c:strRef>
          </c:cat>
          <c:val>
            <c:numRef>
              <c:f>Sheet1!$D$2</c:f>
              <c:numCache>
                <c:formatCode>0%</c:formatCode>
                <c:ptCount val="1"/>
                <c:pt idx="0">
                  <c:v>0.87</c:v>
                </c:pt>
              </c:numCache>
            </c:numRef>
          </c:val>
          <c:extLst xmlns:c16r2="http://schemas.microsoft.com/office/drawing/2015/06/chart">
            <c:ext xmlns:c16="http://schemas.microsoft.com/office/drawing/2014/chart" uri="{C3380CC4-5D6E-409C-BE32-E72D297353CC}">
              <c16:uniqueId val="{00000002-1B38-43A3-97BA-06E3C847C0EA}"/>
            </c:ext>
          </c:extLst>
        </c:ser>
        <c:ser>
          <c:idx val="3"/>
          <c:order val="3"/>
          <c:tx>
            <c:strRef>
              <c:f>Sheet1!$E$1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Have Wi-Fi</c:v>
                </c:pt>
              </c:strCache>
            </c:strRef>
          </c:cat>
          <c:val>
            <c:numRef>
              <c:f>Sheet1!$E$2</c:f>
              <c:numCache>
                <c:formatCode>0%</c:formatCode>
                <c:ptCount val="1"/>
                <c:pt idx="0">
                  <c:v>0.83</c:v>
                </c:pt>
              </c:numCache>
            </c:numRef>
          </c:val>
          <c:extLst xmlns:c16r2="http://schemas.microsoft.com/office/drawing/2015/06/chart">
            <c:ext xmlns:c16="http://schemas.microsoft.com/office/drawing/2014/chart" uri="{C3380CC4-5D6E-409C-BE32-E72D297353CC}">
              <c16:uniqueId val="{00000003-1B38-43A3-97BA-06E3C847C0EA}"/>
            </c:ext>
          </c:extLst>
        </c:ser>
        <c:dLbls>
          <c:dLblPos val="outEnd"/>
          <c:showLegendKey val="0"/>
          <c:showVal val="1"/>
          <c:showCatName val="0"/>
          <c:showSerName val="0"/>
          <c:showPercent val="0"/>
          <c:showBubbleSize val="0"/>
        </c:dLbls>
        <c:gapWidth val="219"/>
        <c:overlap val="-27"/>
        <c:axId val="363993080"/>
        <c:axId val="363993472"/>
      </c:barChart>
      <c:catAx>
        <c:axId val="363993080"/>
        <c:scaling>
          <c:orientation val="minMax"/>
        </c:scaling>
        <c:delete val="1"/>
        <c:axPos val="b"/>
        <c:numFmt formatCode="General" sourceLinked="1"/>
        <c:majorTickMark val="none"/>
        <c:minorTickMark val="none"/>
        <c:tickLblPos val="nextTo"/>
        <c:crossAx val="363993472"/>
        <c:crosses val="autoZero"/>
        <c:auto val="1"/>
        <c:lblAlgn val="ctr"/>
        <c:lblOffset val="100"/>
        <c:noMultiLvlLbl val="0"/>
      </c:catAx>
      <c:valAx>
        <c:axId val="363993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993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Nest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Advance Knowledge of Installation</c:v>
                </c:pt>
                <c:pt idx="1">
                  <c:v>Heard of Smart Thermostats</c:v>
                </c:pt>
              </c:strCache>
            </c:strRef>
          </c:cat>
          <c:val>
            <c:numRef>
              <c:f>Sheet1!$B$2:$B$3</c:f>
              <c:numCache>
                <c:formatCode>0%</c:formatCode>
                <c:ptCount val="2"/>
                <c:pt idx="0">
                  <c:v>0.89</c:v>
                </c:pt>
                <c:pt idx="1">
                  <c:v>0.2</c:v>
                </c:pt>
              </c:numCache>
            </c:numRef>
          </c:val>
          <c:extLst xmlns:c16r2="http://schemas.microsoft.com/office/drawing/2015/06/chart">
            <c:ext xmlns:c16="http://schemas.microsoft.com/office/drawing/2014/chart" uri="{C3380CC4-5D6E-409C-BE32-E72D297353CC}">
              <c16:uniqueId val="{00000000-98DB-4DE3-9CCB-6B7CCB3AE47C}"/>
            </c:ext>
          </c:extLst>
        </c:ser>
        <c:ser>
          <c:idx val="1"/>
          <c:order val="1"/>
          <c:tx>
            <c:strRef>
              <c:f>Sheet1!$C$1</c:f>
              <c:strCache>
                <c:ptCount val="1"/>
                <c:pt idx="0">
                  <c:v>Ecobee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Advance Knowledge of Installation</c:v>
                </c:pt>
                <c:pt idx="1">
                  <c:v>Heard of Smart Thermostats</c:v>
                </c:pt>
              </c:strCache>
            </c:strRef>
          </c:cat>
          <c:val>
            <c:numRef>
              <c:f>Sheet1!$C$2:$C$3</c:f>
              <c:numCache>
                <c:formatCode>0%</c:formatCode>
                <c:ptCount val="2"/>
                <c:pt idx="0">
                  <c:v>0.81</c:v>
                </c:pt>
                <c:pt idx="1">
                  <c:v>0.21</c:v>
                </c:pt>
              </c:numCache>
            </c:numRef>
          </c:val>
          <c:extLst xmlns:c16r2="http://schemas.microsoft.com/office/drawing/2015/06/chart">
            <c:ext xmlns:c16="http://schemas.microsoft.com/office/drawing/2014/chart" uri="{C3380CC4-5D6E-409C-BE32-E72D297353CC}">
              <c16:uniqueId val="{00000001-98DB-4DE3-9CCB-6B7CCB3AE47C}"/>
            </c:ext>
          </c:extLst>
        </c:ser>
        <c:ser>
          <c:idx val="2"/>
          <c:order val="2"/>
          <c:tx>
            <c:strRef>
              <c:f>Sheet1!$D$1</c:f>
              <c:strCache>
                <c:ptCount val="1"/>
                <c:pt idx="0">
                  <c:v>HW-T6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Advance Knowledge of Installation</c:v>
                </c:pt>
                <c:pt idx="1">
                  <c:v>Heard of Smart Thermostats</c:v>
                </c:pt>
              </c:strCache>
            </c:strRef>
          </c:cat>
          <c:val>
            <c:numRef>
              <c:f>Sheet1!$D$2:$D$3</c:f>
              <c:numCache>
                <c:formatCode>0%</c:formatCode>
                <c:ptCount val="2"/>
                <c:pt idx="0">
                  <c:v>0.92</c:v>
                </c:pt>
                <c:pt idx="1">
                  <c:v>0.35</c:v>
                </c:pt>
              </c:numCache>
            </c:numRef>
          </c:val>
          <c:extLst xmlns:c16r2="http://schemas.microsoft.com/office/drawing/2015/06/chart">
            <c:ext xmlns:c16="http://schemas.microsoft.com/office/drawing/2014/chart" uri="{C3380CC4-5D6E-409C-BE32-E72D297353CC}">
              <c16:uniqueId val="{00000002-98DB-4DE3-9CCB-6B7CCB3AE47C}"/>
            </c:ext>
          </c:extLst>
        </c:ser>
        <c:ser>
          <c:idx val="3"/>
          <c:order val="3"/>
          <c:tx>
            <c:strRef>
              <c:f>Sheet1!$E$1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Advance Knowledge of Installation</c:v>
                </c:pt>
                <c:pt idx="1">
                  <c:v>Heard of Smart Thermostats</c:v>
                </c:pt>
              </c:strCache>
            </c:strRef>
          </c:cat>
          <c:val>
            <c:numRef>
              <c:f>Sheet1!$E$2:$E$3</c:f>
              <c:numCache>
                <c:formatCode>0%</c:formatCode>
                <c:ptCount val="2"/>
                <c:pt idx="0">
                  <c:v>0.88</c:v>
                </c:pt>
                <c:pt idx="1">
                  <c:v>0.24</c:v>
                </c:pt>
              </c:numCache>
            </c:numRef>
          </c:val>
          <c:extLst xmlns:c16r2="http://schemas.microsoft.com/office/drawing/2015/06/chart">
            <c:ext xmlns:c16="http://schemas.microsoft.com/office/drawing/2014/chart" uri="{C3380CC4-5D6E-409C-BE32-E72D297353CC}">
              <c16:uniqueId val="{00000003-98DB-4DE3-9CCB-6B7CCB3AE47C}"/>
            </c:ext>
          </c:extLst>
        </c:ser>
        <c:dLbls>
          <c:dLblPos val="outEnd"/>
          <c:showLegendKey val="0"/>
          <c:showVal val="1"/>
          <c:showCatName val="0"/>
          <c:showSerName val="0"/>
          <c:showPercent val="0"/>
          <c:showBubbleSize val="0"/>
        </c:dLbls>
        <c:gapWidth val="219"/>
        <c:overlap val="-27"/>
        <c:axId val="363994256"/>
        <c:axId val="363994648"/>
      </c:barChart>
      <c:catAx>
        <c:axId val="36399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994648"/>
        <c:crosses val="autoZero"/>
        <c:auto val="1"/>
        <c:lblAlgn val="ctr"/>
        <c:lblOffset val="100"/>
        <c:noMultiLvlLbl val="0"/>
      </c:catAx>
      <c:valAx>
        <c:axId val="3639946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994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Elderly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Happy to Receive</c:v>
                </c:pt>
                <c:pt idx="1">
                  <c:v>Indifferent</c:v>
                </c:pt>
                <c:pt idx="2">
                  <c:v>Did not Want</c:v>
                </c:pt>
              </c:strCache>
            </c:strRef>
          </c:cat>
          <c:val>
            <c:numRef>
              <c:f>Sheet1!$B$2:$B$4</c:f>
              <c:numCache>
                <c:formatCode>0%</c:formatCode>
                <c:ptCount val="3"/>
                <c:pt idx="0">
                  <c:v>0.4</c:v>
                </c:pt>
                <c:pt idx="1">
                  <c:v>0.28000000000000003</c:v>
                </c:pt>
                <c:pt idx="2">
                  <c:v>0.3</c:v>
                </c:pt>
              </c:numCache>
            </c:numRef>
          </c:val>
          <c:extLst xmlns:c16r2="http://schemas.microsoft.com/office/drawing/2015/06/chart">
            <c:ext xmlns:c16="http://schemas.microsoft.com/office/drawing/2014/chart" uri="{C3380CC4-5D6E-409C-BE32-E72D297353CC}">
              <c16:uniqueId val="{00000000-EBE2-408C-8DB3-5E681529117D}"/>
            </c:ext>
          </c:extLst>
        </c:ser>
        <c:ser>
          <c:idx val="1"/>
          <c:order val="1"/>
          <c:tx>
            <c:strRef>
              <c:f>Sheet1!$C$1</c:f>
              <c:strCache>
                <c:ptCount val="1"/>
                <c:pt idx="0">
                  <c:v>No Elderly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Happy to Receive</c:v>
                </c:pt>
                <c:pt idx="1">
                  <c:v>Indifferent</c:v>
                </c:pt>
                <c:pt idx="2">
                  <c:v>Did not Want</c:v>
                </c:pt>
              </c:strCache>
            </c:strRef>
          </c:cat>
          <c:val>
            <c:numRef>
              <c:f>Sheet1!$C$2:$C$4</c:f>
              <c:numCache>
                <c:formatCode>0%</c:formatCode>
                <c:ptCount val="3"/>
                <c:pt idx="0">
                  <c:v>0.5</c:v>
                </c:pt>
                <c:pt idx="1">
                  <c:v>0.39</c:v>
                </c:pt>
                <c:pt idx="2">
                  <c:v>0.11</c:v>
                </c:pt>
              </c:numCache>
            </c:numRef>
          </c:val>
          <c:extLst xmlns:c16r2="http://schemas.microsoft.com/office/drawing/2015/06/chart">
            <c:ext xmlns:c16="http://schemas.microsoft.com/office/drawing/2014/chart" uri="{C3380CC4-5D6E-409C-BE32-E72D297353CC}">
              <c16:uniqueId val="{00000001-EBE2-408C-8DB3-5E681529117D}"/>
            </c:ext>
          </c:extLst>
        </c:ser>
        <c:ser>
          <c:idx val="3"/>
          <c:order val="2"/>
          <c:tx>
            <c:strRef>
              <c:f>Sheet1!$D$1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Happy to Receive</c:v>
                </c:pt>
                <c:pt idx="1">
                  <c:v>Indifferent</c:v>
                </c:pt>
                <c:pt idx="2">
                  <c:v>Did not Want</c:v>
                </c:pt>
              </c:strCache>
            </c:strRef>
          </c:cat>
          <c:val>
            <c:numRef>
              <c:f>Sheet1!$D$2:$D$4</c:f>
              <c:numCache>
                <c:formatCode>0%</c:formatCode>
                <c:ptCount val="3"/>
                <c:pt idx="0">
                  <c:v>0.48</c:v>
                </c:pt>
                <c:pt idx="1">
                  <c:v>0.36</c:v>
                </c:pt>
                <c:pt idx="2">
                  <c:v>0.16</c:v>
                </c:pt>
              </c:numCache>
            </c:numRef>
          </c:val>
          <c:extLst xmlns:c16r2="http://schemas.microsoft.com/office/drawing/2015/06/chart">
            <c:ext xmlns:c16="http://schemas.microsoft.com/office/drawing/2014/chart" uri="{C3380CC4-5D6E-409C-BE32-E72D297353CC}">
              <c16:uniqueId val="{00000002-EBE2-408C-8DB3-5E681529117D}"/>
            </c:ext>
          </c:extLst>
        </c:ser>
        <c:dLbls>
          <c:dLblPos val="outEnd"/>
          <c:showLegendKey val="0"/>
          <c:showVal val="1"/>
          <c:showCatName val="0"/>
          <c:showSerName val="0"/>
          <c:showPercent val="0"/>
          <c:showBubbleSize val="0"/>
        </c:dLbls>
        <c:gapWidth val="219"/>
        <c:overlap val="-27"/>
        <c:axId val="363995432"/>
        <c:axId val="364555088"/>
      </c:barChart>
      <c:catAx>
        <c:axId val="363995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4555088"/>
        <c:crosses val="autoZero"/>
        <c:auto val="1"/>
        <c:lblAlgn val="ctr"/>
        <c:lblOffset val="100"/>
        <c:noMultiLvlLbl val="0"/>
      </c:catAx>
      <c:valAx>
        <c:axId val="3645550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3995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C3A73D-8796-448E-85C1-94F11289DC06}"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en-US"/>
        </a:p>
      </dgm:t>
    </dgm:pt>
    <dgm:pt modelId="{DBD6C0D9-6DE3-4596-BB45-DFE7BB85B9E2}">
      <dgm:prSet phldrT="[Text]" custT="1"/>
      <dgm:spPr/>
      <dgm:t>
        <a:bodyPr/>
        <a:lstStyle/>
        <a:p>
          <a:pPr>
            <a:spcAft>
              <a:spcPts val="0"/>
            </a:spcAft>
          </a:pPr>
          <a:r>
            <a:rPr lang="en-US" sz="1600" dirty="0">
              <a:latin typeface="Segoe UI Light" panose="020B0502040204020203" pitchFamily="34" charset="0"/>
              <a:cs typeface="Segoe UI Light" panose="020B0502040204020203" pitchFamily="34" charset="0"/>
            </a:rPr>
            <a:t>Units</a:t>
          </a:r>
        </a:p>
        <a:p>
          <a:pPr>
            <a:spcAft>
              <a:spcPts val="0"/>
            </a:spcAft>
          </a:pPr>
          <a:r>
            <a:rPr lang="en-US" sz="1600" dirty="0">
              <a:latin typeface="Arial Black" panose="020B0A04020102020204" pitchFamily="34" charset="0"/>
              <a:cs typeface="Segoe UI Light" panose="020B0502040204020203" pitchFamily="34" charset="0"/>
            </a:rPr>
            <a:t>1026</a:t>
          </a:r>
          <a:endParaRPr lang="en-US" sz="1200" dirty="0">
            <a:latin typeface="Arial Black" panose="020B0A04020102020204" pitchFamily="34" charset="0"/>
            <a:cs typeface="Segoe UI Light" panose="020B0502040204020203" pitchFamily="34" charset="0"/>
          </a:endParaRPr>
        </a:p>
      </dgm:t>
    </dgm:pt>
    <dgm:pt modelId="{99950327-81A6-45FC-95A0-788DD3F0EC08}" type="parTrans" cxnId="{F9C881D0-7EAA-4B7C-A999-E3DCCA7F145B}">
      <dgm:prSet/>
      <dgm:spPr/>
      <dgm:t>
        <a:bodyPr/>
        <a:lstStyle/>
        <a:p>
          <a:endParaRPr lang="en-US"/>
        </a:p>
      </dgm:t>
    </dgm:pt>
    <dgm:pt modelId="{41BD7F1B-ED27-47DD-B27A-57FE32AE3B20}" type="sibTrans" cxnId="{F9C881D0-7EAA-4B7C-A999-E3DCCA7F145B}">
      <dgm:prSet/>
      <dgm:spPr/>
      <dgm:t>
        <a:bodyPr/>
        <a:lstStyle/>
        <a:p>
          <a:endParaRPr lang="en-US"/>
        </a:p>
      </dgm:t>
    </dgm:pt>
    <dgm:pt modelId="{15CB77C1-F384-4D83-AE7D-EE333E22B1E4}">
      <dgm:prSet phldrT="[Text]" custT="1"/>
      <dgm:spPr/>
      <dgm:t>
        <a:bodyPr/>
        <a:lstStyle/>
        <a:p>
          <a:pPr>
            <a:spcAft>
              <a:spcPts val="0"/>
            </a:spcAft>
          </a:pPr>
          <a:r>
            <a:rPr lang="en-US" sz="1800" dirty="0">
              <a:latin typeface="Segoe UI Light" panose="020B0502040204020203" pitchFamily="34" charset="0"/>
              <a:cs typeface="Segoe UI Light" panose="020B0502040204020203" pitchFamily="34" charset="0"/>
            </a:rPr>
            <a:t>Buildings</a:t>
          </a:r>
        </a:p>
        <a:p>
          <a:pPr>
            <a:spcAft>
              <a:spcPts val="0"/>
            </a:spcAft>
          </a:pPr>
          <a:r>
            <a:rPr lang="en-US" sz="1600" dirty="0">
              <a:latin typeface="Arial Black" panose="020B0A04020102020204" pitchFamily="34" charset="0"/>
              <a:cs typeface="Segoe UI Light" panose="020B0502040204020203" pitchFamily="34" charset="0"/>
            </a:rPr>
            <a:t>80</a:t>
          </a:r>
          <a:endParaRPr lang="en-US" sz="1100" dirty="0">
            <a:latin typeface="Arial Black" panose="020B0A04020102020204" pitchFamily="34" charset="0"/>
            <a:cs typeface="Segoe UI Light" panose="020B0502040204020203" pitchFamily="34" charset="0"/>
          </a:endParaRPr>
        </a:p>
      </dgm:t>
    </dgm:pt>
    <dgm:pt modelId="{2C22EFDF-4E12-428F-8619-2A5B1E581DCE}" type="parTrans" cxnId="{9007ECA7-629C-4D77-B244-0093B344311E}">
      <dgm:prSet/>
      <dgm:spPr/>
      <dgm:t>
        <a:bodyPr/>
        <a:lstStyle/>
        <a:p>
          <a:endParaRPr lang="en-US"/>
        </a:p>
      </dgm:t>
    </dgm:pt>
    <dgm:pt modelId="{C933D042-FB54-4BD0-9C86-F287A6336700}" type="sibTrans" cxnId="{9007ECA7-629C-4D77-B244-0093B344311E}">
      <dgm:prSet/>
      <dgm:spPr/>
      <dgm:t>
        <a:bodyPr/>
        <a:lstStyle/>
        <a:p>
          <a:endParaRPr lang="en-US"/>
        </a:p>
      </dgm:t>
    </dgm:pt>
    <dgm:pt modelId="{96E4D184-345B-4B26-AA3A-E3CA4FAE8049}">
      <dgm:prSet phldrT="[Text]" custT="1"/>
      <dgm:spPr/>
      <dgm:t>
        <a:bodyPr/>
        <a:lstStyle/>
        <a:p>
          <a:pPr>
            <a:spcAft>
              <a:spcPts val="0"/>
            </a:spcAft>
          </a:pPr>
          <a:r>
            <a:rPr lang="en-US" sz="1600" dirty="0">
              <a:latin typeface="Segoe UI Light" panose="020B0502040204020203" pitchFamily="34" charset="0"/>
              <a:cs typeface="Segoe UI Light" panose="020B0502040204020203" pitchFamily="34" charset="0"/>
            </a:rPr>
            <a:t>Properties</a:t>
          </a:r>
        </a:p>
        <a:p>
          <a:pPr>
            <a:spcAft>
              <a:spcPts val="0"/>
            </a:spcAft>
          </a:pPr>
          <a:r>
            <a:rPr lang="en-US" sz="1600" dirty="0">
              <a:latin typeface="Arial Black" panose="020B0A04020102020204" pitchFamily="34" charset="0"/>
              <a:cs typeface="Segoe UI Light" panose="020B0502040204020203" pitchFamily="34" charset="0"/>
            </a:rPr>
            <a:t>17</a:t>
          </a:r>
        </a:p>
      </dgm:t>
    </dgm:pt>
    <dgm:pt modelId="{1B74DE7B-A42B-4C2D-92D4-63848942A99E}" type="parTrans" cxnId="{A1290522-31D0-400C-856B-D9DC66331E7A}">
      <dgm:prSet/>
      <dgm:spPr/>
      <dgm:t>
        <a:bodyPr/>
        <a:lstStyle/>
        <a:p>
          <a:endParaRPr lang="en-US"/>
        </a:p>
      </dgm:t>
    </dgm:pt>
    <dgm:pt modelId="{BF0DC482-5D1B-4A1F-B0A8-FC35437A7A2A}" type="sibTrans" cxnId="{A1290522-31D0-400C-856B-D9DC66331E7A}">
      <dgm:prSet/>
      <dgm:spPr/>
      <dgm:t>
        <a:bodyPr/>
        <a:lstStyle/>
        <a:p>
          <a:endParaRPr lang="en-US"/>
        </a:p>
      </dgm:t>
    </dgm:pt>
    <dgm:pt modelId="{7AC0A43D-3D61-4002-AAB6-C887148C00D4}">
      <dgm:prSet phldrT="[Text]" custT="1"/>
      <dgm:spPr/>
      <dgm:t>
        <a:bodyPr/>
        <a:lstStyle/>
        <a:p>
          <a:r>
            <a:rPr lang="en-US" sz="1200" dirty="0">
              <a:latin typeface="Segoe UI Light" panose="020B0502040204020203" pitchFamily="34" charset="0"/>
              <a:cs typeface="Segoe UI Light" panose="020B0502040204020203" pitchFamily="34" charset="0"/>
            </a:rPr>
            <a:t>Management Companies</a:t>
          </a:r>
        </a:p>
        <a:p>
          <a:r>
            <a:rPr lang="en-US" sz="1600" dirty="0">
              <a:solidFill>
                <a:schemeClr val="bg1"/>
              </a:solidFill>
              <a:latin typeface="Arial Black" panose="020B0A04020102020204" pitchFamily="34" charset="0"/>
              <a:cs typeface="Segoe UI Light" panose="020B0502040204020203" pitchFamily="34" charset="0"/>
            </a:rPr>
            <a:t>8</a:t>
          </a:r>
          <a:endParaRPr lang="en-US" sz="1200" dirty="0">
            <a:solidFill>
              <a:schemeClr val="bg1"/>
            </a:solidFill>
            <a:latin typeface="Arial Black" panose="020B0A04020102020204" pitchFamily="34" charset="0"/>
            <a:cs typeface="Segoe UI Light" panose="020B0502040204020203" pitchFamily="34" charset="0"/>
          </a:endParaRPr>
        </a:p>
      </dgm:t>
    </dgm:pt>
    <dgm:pt modelId="{06DA1278-7406-46DC-AC4D-60329F3DB15E}" type="parTrans" cxnId="{96EEEF50-AE6E-4492-9ACF-B57E825B17D8}">
      <dgm:prSet/>
      <dgm:spPr/>
      <dgm:t>
        <a:bodyPr/>
        <a:lstStyle/>
        <a:p>
          <a:endParaRPr lang="en-US"/>
        </a:p>
      </dgm:t>
    </dgm:pt>
    <dgm:pt modelId="{503DD125-7583-4493-80DE-41463CF403DE}" type="sibTrans" cxnId="{96EEEF50-AE6E-4492-9ACF-B57E825B17D8}">
      <dgm:prSet/>
      <dgm:spPr/>
      <dgm:t>
        <a:bodyPr/>
        <a:lstStyle/>
        <a:p>
          <a:endParaRPr lang="en-US"/>
        </a:p>
      </dgm:t>
    </dgm:pt>
    <dgm:pt modelId="{BEDB2068-2549-411B-986D-9E698C483AF9}" type="pres">
      <dgm:prSet presAssocID="{47C3A73D-8796-448E-85C1-94F11289DC06}" presName="Name0" presStyleCnt="0">
        <dgm:presLayoutVars>
          <dgm:chMax val="7"/>
          <dgm:resizeHandles val="exact"/>
        </dgm:presLayoutVars>
      </dgm:prSet>
      <dgm:spPr/>
      <dgm:t>
        <a:bodyPr/>
        <a:lstStyle/>
        <a:p>
          <a:endParaRPr lang="en-US"/>
        </a:p>
      </dgm:t>
    </dgm:pt>
    <dgm:pt modelId="{823FFD3B-E9A1-42A8-B3C1-98D7738A1639}" type="pres">
      <dgm:prSet presAssocID="{47C3A73D-8796-448E-85C1-94F11289DC06}" presName="comp1" presStyleCnt="0"/>
      <dgm:spPr/>
    </dgm:pt>
    <dgm:pt modelId="{EE3632A4-5A52-47D3-93F6-9A9449E4000B}" type="pres">
      <dgm:prSet presAssocID="{47C3A73D-8796-448E-85C1-94F11289DC06}" presName="circle1" presStyleLbl="node1" presStyleIdx="0" presStyleCnt="4" custLinFactNeighborX="-625" custLinFactNeighborY="-625"/>
      <dgm:spPr/>
      <dgm:t>
        <a:bodyPr/>
        <a:lstStyle/>
        <a:p>
          <a:endParaRPr lang="en-US"/>
        </a:p>
      </dgm:t>
    </dgm:pt>
    <dgm:pt modelId="{639CFBC6-921B-4533-9B9A-2663E98262E2}" type="pres">
      <dgm:prSet presAssocID="{47C3A73D-8796-448E-85C1-94F11289DC06}" presName="c1text" presStyleLbl="node1" presStyleIdx="0" presStyleCnt="4">
        <dgm:presLayoutVars>
          <dgm:bulletEnabled val="1"/>
        </dgm:presLayoutVars>
      </dgm:prSet>
      <dgm:spPr/>
      <dgm:t>
        <a:bodyPr/>
        <a:lstStyle/>
        <a:p>
          <a:endParaRPr lang="en-US"/>
        </a:p>
      </dgm:t>
    </dgm:pt>
    <dgm:pt modelId="{7489D09E-65C3-449E-846D-D1403807A759}" type="pres">
      <dgm:prSet presAssocID="{47C3A73D-8796-448E-85C1-94F11289DC06}" presName="comp2" presStyleCnt="0"/>
      <dgm:spPr/>
    </dgm:pt>
    <dgm:pt modelId="{5C66E7A0-FAF1-4F5D-B838-B3475B1C534A}" type="pres">
      <dgm:prSet presAssocID="{47C3A73D-8796-448E-85C1-94F11289DC06}" presName="circle2" presStyleLbl="node1" presStyleIdx="1" presStyleCnt="4"/>
      <dgm:spPr/>
      <dgm:t>
        <a:bodyPr/>
        <a:lstStyle/>
        <a:p>
          <a:endParaRPr lang="en-US"/>
        </a:p>
      </dgm:t>
    </dgm:pt>
    <dgm:pt modelId="{596729D3-F6B4-4052-9835-40C4180D0A0B}" type="pres">
      <dgm:prSet presAssocID="{47C3A73D-8796-448E-85C1-94F11289DC06}" presName="c2text" presStyleLbl="node1" presStyleIdx="1" presStyleCnt="4">
        <dgm:presLayoutVars>
          <dgm:bulletEnabled val="1"/>
        </dgm:presLayoutVars>
      </dgm:prSet>
      <dgm:spPr/>
      <dgm:t>
        <a:bodyPr/>
        <a:lstStyle/>
        <a:p>
          <a:endParaRPr lang="en-US"/>
        </a:p>
      </dgm:t>
    </dgm:pt>
    <dgm:pt modelId="{943ADBCA-614A-4B87-968D-62D06E213CED}" type="pres">
      <dgm:prSet presAssocID="{47C3A73D-8796-448E-85C1-94F11289DC06}" presName="comp3" presStyleCnt="0"/>
      <dgm:spPr/>
    </dgm:pt>
    <dgm:pt modelId="{71250B2B-D0D3-43F6-862B-4D3BF14B1355}" type="pres">
      <dgm:prSet presAssocID="{47C3A73D-8796-448E-85C1-94F11289DC06}" presName="circle3" presStyleLbl="node1" presStyleIdx="2" presStyleCnt="4"/>
      <dgm:spPr/>
      <dgm:t>
        <a:bodyPr/>
        <a:lstStyle/>
        <a:p>
          <a:endParaRPr lang="en-US"/>
        </a:p>
      </dgm:t>
    </dgm:pt>
    <dgm:pt modelId="{3F89CD24-7D23-4ED1-8C15-9D0CAE6771B0}" type="pres">
      <dgm:prSet presAssocID="{47C3A73D-8796-448E-85C1-94F11289DC06}" presName="c3text" presStyleLbl="node1" presStyleIdx="2" presStyleCnt="4">
        <dgm:presLayoutVars>
          <dgm:bulletEnabled val="1"/>
        </dgm:presLayoutVars>
      </dgm:prSet>
      <dgm:spPr/>
      <dgm:t>
        <a:bodyPr/>
        <a:lstStyle/>
        <a:p>
          <a:endParaRPr lang="en-US"/>
        </a:p>
      </dgm:t>
    </dgm:pt>
    <dgm:pt modelId="{EB9F70A0-3DBB-4ED4-8ACF-295D85C934DB}" type="pres">
      <dgm:prSet presAssocID="{47C3A73D-8796-448E-85C1-94F11289DC06}" presName="comp4" presStyleCnt="0"/>
      <dgm:spPr/>
    </dgm:pt>
    <dgm:pt modelId="{623A1F18-C300-4878-A0AF-A54AFAEF9011}" type="pres">
      <dgm:prSet presAssocID="{47C3A73D-8796-448E-85C1-94F11289DC06}" presName="circle4" presStyleLbl="node1" presStyleIdx="3" presStyleCnt="4"/>
      <dgm:spPr/>
      <dgm:t>
        <a:bodyPr/>
        <a:lstStyle/>
        <a:p>
          <a:endParaRPr lang="en-US"/>
        </a:p>
      </dgm:t>
    </dgm:pt>
    <dgm:pt modelId="{8419B027-C48B-451F-9A33-EBD9534D8F52}" type="pres">
      <dgm:prSet presAssocID="{47C3A73D-8796-448E-85C1-94F11289DC06}" presName="c4text" presStyleLbl="node1" presStyleIdx="3" presStyleCnt="4">
        <dgm:presLayoutVars>
          <dgm:bulletEnabled val="1"/>
        </dgm:presLayoutVars>
      </dgm:prSet>
      <dgm:spPr/>
      <dgm:t>
        <a:bodyPr/>
        <a:lstStyle/>
        <a:p>
          <a:endParaRPr lang="en-US"/>
        </a:p>
      </dgm:t>
    </dgm:pt>
  </dgm:ptLst>
  <dgm:cxnLst>
    <dgm:cxn modelId="{304BF6B4-CDEB-47AB-9DF6-0E99B73345B3}" type="presOf" srcId="{7AC0A43D-3D61-4002-AAB6-C887148C00D4}" destId="{8419B027-C48B-451F-9A33-EBD9534D8F52}" srcOrd="1" destOrd="0" presId="urn:microsoft.com/office/officeart/2005/8/layout/venn2"/>
    <dgm:cxn modelId="{9007ECA7-629C-4D77-B244-0093B344311E}" srcId="{47C3A73D-8796-448E-85C1-94F11289DC06}" destId="{15CB77C1-F384-4D83-AE7D-EE333E22B1E4}" srcOrd="1" destOrd="0" parTransId="{2C22EFDF-4E12-428F-8619-2A5B1E581DCE}" sibTransId="{C933D042-FB54-4BD0-9C86-F287A6336700}"/>
    <dgm:cxn modelId="{619D68A9-B0D0-47C7-B62C-5B56C21151E9}" type="presOf" srcId="{15CB77C1-F384-4D83-AE7D-EE333E22B1E4}" destId="{5C66E7A0-FAF1-4F5D-B838-B3475B1C534A}" srcOrd="0" destOrd="0" presId="urn:microsoft.com/office/officeart/2005/8/layout/venn2"/>
    <dgm:cxn modelId="{D3411A27-724D-4108-911A-7766208C36E9}" type="presOf" srcId="{7AC0A43D-3D61-4002-AAB6-C887148C00D4}" destId="{623A1F18-C300-4878-A0AF-A54AFAEF9011}" srcOrd="0" destOrd="0" presId="urn:microsoft.com/office/officeart/2005/8/layout/venn2"/>
    <dgm:cxn modelId="{3FBD39FF-0397-4DC3-9B4A-39023AEE608A}" type="presOf" srcId="{47C3A73D-8796-448E-85C1-94F11289DC06}" destId="{BEDB2068-2549-411B-986D-9E698C483AF9}" srcOrd="0" destOrd="0" presId="urn:microsoft.com/office/officeart/2005/8/layout/venn2"/>
    <dgm:cxn modelId="{96EEEF50-AE6E-4492-9ACF-B57E825B17D8}" srcId="{47C3A73D-8796-448E-85C1-94F11289DC06}" destId="{7AC0A43D-3D61-4002-AAB6-C887148C00D4}" srcOrd="3" destOrd="0" parTransId="{06DA1278-7406-46DC-AC4D-60329F3DB15E}" sibTransId="{503DD125-7583-4493-80DE-41463CF403DE}"/>
    <dgm:cxn modelId="{D612A6C3-E0F4-45F2-8AF2-4DF5AD7DBE81}" type="presOf" srcId="{96E4D184-345B-4B26-AA3A-E3CA4FAE8049}" destId="{71250B2B-D0D3-43F6-862B-4D3BF14B1355}" srcOrd="0" destOrd="0" presId="urn:microsoft.com/office/officeart/2005/8/layout/venn2"/>
    <dgm:cxn modelId="{9BEC87CD-1331-4026-86A2-38005C5EC7A0}" type="presOf" srcId="{15CB77C1-F384-4D83-AE7D-EE333E22B1E4}" destId="{596729D3-F6B4-4052-9835-40C4180D0A0B}" srcOrd="1" destOrd="0" presId="urn:microsoft.com/office/officeart/2005/8/layout/venn2"/>
    <dgm:cxn modelId="{AF639BC7-6B2B-4A11-9B91-52E31B8872F0}" type="presOf" srcId="{DBD6C0D9-6DE3-4596-BB45-DFE7BB85B9E2}" destId="{639CFBC6-921B-4533-9B9A-2663E98262E2}" srcOrd="1" destOrd="0" presId="urn:microsoft.com/office/officeart/2005/8/layout/venn2"/>
    <dgm:cxn modelId="{E24CFFEA-1E57-4DD8-9180-9E53780E40EE}" type="presOf" srcId="{96E4D184-345B-4B26-AA3A-E3CA4FAE8049}" destId="{3F89CD24-7D23-4ED1-8C15-9D0CAE6771B0}" srcOrd="1" destOrd="0" presId="urn:microsoft.com/office/officeart/2005/8/layout/venn2"/>
    <dgm:cxn modelId="{F9C881D0-7EAA-4B7C-A999-E3DCCA7F145B}" srcId="{47C3A73D-8796-448E-85C1-94F11289DC06}" destId="{DBD6C0D9-6DE3-4596-BB45-DFE7BB85B9E2}" srcOrd="0" destOrd="0" parTransId="{99950327-81A6-45FC-95A0-788DD3F0EC08}" sibTransId="{41BD7F1B-ED27-47DD-B27A-57FE32AE3B20}"/>
    <dgm:cxn modelId="{AE43A525-CF9F-40E1-8A96-DF94872366A4}" type="presOf" srcId="{DBD6C0D9-6DE3-4596-BB45-DFE7BB85B9E2}" destId="{EE3632A4-5A52-47D3-93F6-9A9449E4000B}" srcOrd="0" destOrd="0" presId="urn:microsoft.com/office/officeart/2005/8/layout/venn2"/>
    <dgm:cxn modelId="{A1290522-31D0-400C-856B-D9DC66331E7A}" srcId="{47C3A73D-8796-448E-85C1-94F11289DC06}" destId="{96E4D184-345B-4B26-AA3A-E3CA4FAE8049}" srcOrd="2" destOrd="0" parTransId="{1B74DE7B-A42B-4C2D-92D4-63848942A99E}" sibTransId="{BF0DC482-5D1B-4A1F-B0A8-FC35437A7A2A}"/>
    <dgm:cxn modelId="{AD14CB7D-7B7A-4688-BBCD-86A345FE7FD4}" type="presParOf" srcId="{BEDB2068-2549-411B-986D-9E698C483AF9}" destId="{823FFD3B-E9A1-42A8-B3C1-98D7738A1639}" srcOrd="0" destOrd="0" presId="urn:microsoft.com/office/officeart/2005/8/layout/venn2"/>
    <dgm:cxn modelId="{C796AE1A-2C41-4F62-A1BE-6C522BC781C1}" type="presParOf" srcId="{823FFD3B-E9A1-42A8-B3C1-98D7738A1639}" destId="{EE3632A4-5A52-47D3-93F6-9A9449E4000B}" srcOrd="0" destOrd="0" presId="urn:microsoft.com/office/officeart/2005/8/layout/venn2"/>
    <dgm:cxn modelId="{076C9F2C-A3FE-4CF0-A5B2-7B6A725092F2}" type="presParOf" srcId="{823FFD3B-E9A1-42A8-B3C1-98D7738A1639}" destId="{639CFBC6-921B-4533-9B9A-2663E98262E2}" srcOrd="1" destOrd="0" presId="urn:microsoft.com/office/officeart/2005/8/layout/venn2"/>
    <dgm:cxn modelId="{55646BC4-D05F-478D-BE6D-33DE95CBE502}" type="presParOf" srcId="{BEDB2068-2549-411B-986D-9E698C483AF9}" destId="{7489D09E-65C3-449E-846D-D1403807A759}" srcOrd="1" destOrd="0" presId="urn:microsoft.com/office/officeart/2005/8/layout/venn2"/>
    <dgm:cxn modelId="{FABAE4E0-2214-41E2-A22E-AD78E33AD395}" type="presParOf" srcId="{7489D09E-65C3-449E-846D-D1403807A759}" destId="{5C66E7A0-FAF1-4F5D-B838-B3475B1C534A}" srcOrd="0" destOrd="0" presId="urn:microsoft.com/office/officeart/2005/8/layout/venn2"/>
    <dgm:cxn modelId="{1F24E885-0DE3-4B3C-8C2D-7ABF8C4C54DD}" type="presParOf" srcId="{7489D09E-65C3-449E-846D-D1403807A759}" destId="{596729D3-F6B4-4052-9835-40C4180D0A0B}" srcOrd="1" destOrd="0" presId="urn:microsoft.com/office/officeart/2005/8/layout/venn2"/>
    <dgm:cxn modelId="{38F2732E-6E59-4116-BBCD-61040AA4ADE4}" type="presParOf" srcId="{BEDB2068-2549-411B-986D-9E698C483AF9}" destId="{943ADBCA-614A-4B87-968D-62D06E213CED}" srcOrd="2" destOrd="0" presId="urn:microsoft.com/office/officeart/2005/8/layout/venn2"/>
    <dgm:cxn modelId="{E13C9104-D22C-4C37-B68D-B1D2853FEDA6}" type="presParOf" srcId="{943ADBCA-614A-4B87-968D-62D06E213CED}" destId="{71250B2B-D0D3-43F6-862B-4D3BF14B1355}" srcOrd="0" destOrd="0" presId="urn:microsoft.com/office/officeart/2005/8/layout/venn2"/>
    <dgm:cxn modelId="{4C27BF6D-FAC2-4560-837E-DBF1595A1E82}" type="presParOf" srcId="{943ADBCA-614A-4B87-968D-62D06E213CED}" destId="{3F89CD24-7D23-4ED1-8C15-9D0CAE6771B0}" srcOrd="1" destOrd="0" presId="urn:microsoft.com/office/officeart/2005/8/layout/venn2"/>
    <dgm:cxn modelId="{10A1274D-AD80-4E5F-8BB6-32690C6A7FAE}" type="presParOf" srcId="{BEDB2068-2549-411B-986D-9E698C483AF9}" destId="{EB9F70A0-3DBB-4ED4-8ACF-295D85C934DB}" srcOrd="3" destOrd="0" presId="urn:microsoft.com/office/officeart/2005/8/layout/venn2"/>
    <dgm:cxn modelId="{886B74BD-55DE-44C4-95CD-43C17DF4F11F}" type="presParOf" srcId="{EB9F70A0-3DBB-4ED4-8ACF-295D85C934DB}" destId="{623A1F18-C300-4878-A0AF-A54AFAEF9011}" srcOrd="0" destOrd="0" presId="urn:microsoft.com/office/officeart/2005/8/layout/venn2"/>
    <dgm:cxn modelId="{820E6047-6000-45BC-9623-D35D0D5058A0}" type="presParOf" srcId="{EB9F70A0-3DBB-4ED4-8ACF-295D85C934DB}" destId="{8419B027-C48B-451F-9A33-EBD9534D8F52}"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AEADE0-50F2-4BB4-B43D-DADC233F03C1}"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222415D3-B089-45AE-9307-C1125E917212}">
      <dgm:prSet phldrT="[Text]" custT="1"/>
      <dgm:spPr/>
      <dgm:t>
        <a:bodyPr/>
        <a:lstStyle/>
        <a:p>
          <a:r>
            <a:rPr lang="en-US" sz="2400" dirty="0">
              <a:latin typeface="Verdana" panose="020B0604030504040204" pitchFamily="34" charset="0"/>
              <a:ea typeface="Verdana" panose="020B0604030504040204" pitchFamily="34" charset="0"/>
            </a:rPr>
            <a:t>Customer Feedback</a:t>
          </a:r>
        </a:p>
      </dgm:t>
    </dgm:pt>
    <dgm:pt modelId="{4C6823C3-CF8D-4EBC-86BE-59B21DE429FB}" type="parTrans" cxnId="{B26139AF-15CA-4B4C-BF11-F2D0EB0E6527}">
      <dgm:prSet/>
      <dgm:spPr/>
      <dgm:t>
        <a:bodyPr/>
        <a:lstStyle/>
        <a:p>
          <a:endParaRPr lang="en-US" sz="1600">
            <a:latin typeface="Verdana" panose="020B0604030504040204" pitchFamily="34" charset="0"/>
            <a:ea typeface="Verdana" panose="020B0604030504040204" pitchFamily="34" charset="0"/>
          </a:endParaRPr>
        </a:p>
      </dgm:t>
    </dgm:pt>
    <dgm:pt modelId="{0375E4F7-3537-4614-8931-36F88D8078CE}" type="sibTrans" cxnId="{B26139AF-15CA-4B4C-BF11-F2D0EB0E6527}">
      <dgm:prSet/>
      <dgm:spPr/>
      <dgm:t>
        <a:bodyPr/>
        <a:lstStyle/>
        <a:p>
          <a:endParaRPr lang="en-US" sz="1600">
            <a:latin typeface="Verdana" panose="020B0604030504040204" pitchFamily="34" charset="0"/>
            <a:ea typeface="Verdana" panose="020B0604030504040204" pitchFamily="34" charset="0"/>
          </a:endParaRPr>
        </a:p>
      </dgm:t>
    </dgm:pt>
    <dgm:pt modelId="{98D5D6EC-5ADD-406F-81EC-570FBBDB0D32}">
      <dgm:prSet phldrT="[Text]" custT="1"/>
      <dgm:spPr/>
      <dgm:t>
        <a:bodyPr/>
        <a:lstStyle/>
        <a:p>
          <a:r>
            <a:rPr lang="en-US" sz="2400" dirty="0">
              <a:latin typeface="Verdana" panose="020B0604030504040204" pitchFamily="34" charset="0"/>
              <a:ea typeface="Verdana" panose="020B0604030504040204" pitchFamily="34" charset="0"/>
            </a:rPr>
            <a:t>Energy Impacts</a:t>
          </a:r>
        </a:p>
      </dgm:t>
    </dgm:pt>
    <dgm:pt modelId="{43A67988-43D9-4761-A4C4-3F4E1787CAAA}" type="parTrans" cxnId="{9F4A9241-17D2-4907-A83F-27DE563CE4C4}">
      <dgm:prSet/>
      <dgm:spPr/>
      <dgm:t>
        <a:bodyPr/>
        <a:lstStyle/>
        <a:p>
          <a:endParaRPr lang="en-US" sz="1600">
            <a:latin typeface="Verdana" panose="020B0604030504040204" pitchFamily="34" charset="0"/>
            <a:ea typeface="Verdana" panose="020B0604030504040204" pitchFamily="34" charset="0"/>
          </a:endParaRPr>
        </a:p>
      </dgm:t>
    </dgm:pt>
    <dgm:pt modelId="{DDAAEF2B-ECC0-4D99-B2DA-23613DCDC096}" type="sibTrans" cxnId="{9F4A9241-17D2-4907-A83F-27DE563CE4C4}">
      <dgm:prSet/>
      <dgm:spPr/>
      <dgm:t>
        <a:bodyPr/>
        <a:lstStyle/>
        <a:p>
          <a:endParaRPr lang="en-US" sz="1600">
            <a:latin typeface="Verdana" panose="020B0604030504040204" pitchFamily="34" charset="0"/>
            <a:ea typeface="Verdana" panose="020B0604030504040204" pitchFamily="34" charset="0"/>
          </a:endParaRPr>
        </a:p>
      </dgm:t>
    </dgm:pt>
    <dgm:pt modelId="{B622AF54-D4FC-47CB-ACAF-746B14B9C521}">
      <dgm:prSet phldrT="[Text]" custT="1"/>
      <dgm:spPr/>
      <dgm:t>
        <a:bodyPr/>
        <a:lstStyle/>
        <a:p>
          <a:r>
            <a:rPr lang="en-US" sz="2400" dirty="0">
              <a:latin typeface="Verdana" panose="020B0604030504040204" pitchFamily="34" charset="0"/>
              <a:ea typeface="Verdana" panose="020B0604030504040204" pitchFamily="34" charset="0"/>
            </a:rPr>
            <a:t>Market Analysis</a:t>
          </a:r>
        </a:p>
      </dgm:t>
    </dgm:pt>
    <dgm:pt modelId="{28B53E18-0726-481F-82EB-4F549502D4E2}" type="parTrans" cxnId="{A22B4342-B3CE-4C74-A47D-7CA04580AB26}">
      <dgm:prSet/>
      <dgm:spPr/>
      <dgm:t>
        <a:bodyPr/>
        <a:lstStyle/>
        <a:p>
          <a:endParaRPr lang="en-US" sz="1600">
            <a:latin typeface="Verdana" panose="020B0604030504040204" pitchFamily="34" charset="0"/>
            <a:ea typeface="Verdana" panose="020B0604030504040204" pitchFamily="34" charset="0"/>
          </a:endParaRPr>
        </a:p>
      </dgm:t>
    </dgm:pt>
    <dgm:pt modelId="{1ABAE3B5-04AB-4362-ABA4-1DF875348DD5}" type="sibTrans" cxnId="{A22B4342-B3CE-4C74-A47D-7CA04580AB26}">
      <dgm:prSet/>
      <dgm:spPr/>
      <dgm:t>
        <a:bodyPr/>
        <a:lstStyle/>
        <a:p>
          <a:endParaRPr lang="en-US" sz="1600">
            <a:latin typeface="Verdana" panose="020B0604030504040204" pitchFamily="34" charset="0"/>
            <a:ea typeface="Verdana" panose="020B0604030504040204" pitchFamily="34" charset="0"/>
          </a:endParaRPr>
        </a:p>
      </dgm:t>
    </dgm:pt>
    <dgm:pt modelId="{8B6C70B4-43BB-4383-9014-3A1054C3A156}" type="pres">
      <dgm:prSet presAssocID="{3AAEADE0-50F2-4BB4-B43D-DADC233F03C1}" presName="linear" presStyleCnt="0">
        <dgm:presLayoutVars>
          <dgm:dir/>
          <dgm:animLvl val="lvl"/>
          <dgm:resizeHandles val="exact"/>
        </dgm:presLayoutVars>
      </dgm:prSet>
      <dgm:spPr/>
      <dgm:t>
        <a:bodyPr/>
        <a:lstStyle/>
        <a:p>
          <a:endParaRPr lang="en-US"/>
        </a:p>
      </dgm:t>
    </dgm:pt>
    <dgm:pt modelId="{73418249-96A1-4A0D-895F-E90C5648FC29}" type="pres">
      <dgm:prSet presAssocID="{222415D3-B089-45AE-9307-C1125E917212}" presName="parentLin" presStyleCnt="0"/>
      <dgm:spPr/>
    </dgm:pt>
    <dgm:pt modelId="{6CE89D23-12FA-40A9-8229-38FBA3E58515}" type="pres">
      <dgm:prSet presAssocID="{222415D3-B089-45AE-9307-C1125E917212}" presName="parentLeftMargin" presStyleLbl="node1" presStyleIdx="0" presStyleCnt="3"/>
      <dgm:spPr/>
      <dgm:t>
        <a:bodyPr/>
        <a:lstStyle/>
        <a:p>
          <a:endParaRPr lang="en-US"/>
        </a:p>
      </dgm:t>
    </dgm:pt>
    <dgm:pt modelId="{533D7A13-EE74-42F4-8F61-D23998A64577}" type="pres">
      <dgm:prSet presAssocID="{222415D3-B089-45AE-9307-C1125E917212}" presName="parentText" presStyleLbl="node1" presStyleIdx="0" presStyleCnt="3">
        <dgm:presLayoutVars>
          <dgm:chMax val="0"/>
          <dgm:bulletEnabled val="1"/>
        </dgm:presLayoutVars>
      </dgm:prSet>
      <dgm:spPr/>
      <dgm:t>
        <a:bodyPr/>
        <a:lstStyle/>
        <a:p>
          <a:endParaRPr lang="en-US"/>
        </a:p>
      </dgm:t>
    </dgm:pt>
    <dgm:pt modelId="{A475F041-11BA-4DC7-9FB5-9BB0C579413E}" type="pres">
      <dgm:prSet presAssocID="{222415D3-B089-45AE-9307-C1125E917212}" presName="negativeSpace" presStyleCnt="0"/>
      <dgm:spPr/>
    </dgm:pt>
    <dgm:pt modelId="{3D9E9DE0-BE18-44B6-A0FE-11517C721590}" type="pres">
      <dgm:prSet presAssocID="{222415D3-B089-45AE-9307-C1125E917212}" presName="childText" presStyleLbl="conFgAcc1" presStyleIdx="0" presStyleCnt="3">
        <dgm:presLayoutVars>
          <dgm:bulletEnabled val="1"/>
        </dgm:presLayoutVars>
      </dgm:prSet>
      <dgm:spPr/>
    </dgm:pt>
    <dgm:pt modelId="{336DC160-D98D-446A-8AFB-3D84F495C06D}" type="pres">
      <dgm:prSet presAssocID="{0375E4F7-3537-4614-8931-36F88D8078CE}" presName="spaceBetweenRectangles" presStyleCnt="0"/>
      <dgm:spPr/>
    </dgm:pt>
    <dgm:pt modelId="{A265A12C-EEEC-41D3-8823-D307942B6CBC}" type="pres">
      <dgm:prSet presAssocID="{98D5D6EC-5ADD-406F-81EC-570FBBDB0D32}" presName="parentLin" presStyleCnt="0"/>
      <dgm:spPr/>
    </dgm:pt>
    <dgm:pt modelId="{16B6C198-FA57-45C4-AFAE-D92BAECAEB30}" type="pres">
      <dgm:prSet presAssocID="{98D5D6EC-5ADD-406F-81EC-570FBBDB0D32}" presName="parentLeftMargin" presStyleLbl="node1" presStyleIdx="0" presStyleCnt="3"/>
      <dgm:spPr/>
      <dgm:t>
        <a:bodyPr/>
        <a:lstStyle/>
        <a:p>
          <a:endParaRPr lang="en-US"/>
        </a:p>
      </dgm:t>
    </dgm:pt>
    <dgm:pt modelId="{1F709CCF-99E7-4A85-AA3E-8CA40625F74F}" type="pres">
      <dgm:prSet presAssocID="{98D5D6EC-5ADD-406F-81EC-570FBBDB0D32}" presName="parentText" presStyleLbl="node1" presStyleIdx="1" presStyleCnt="3">
        <dgm:presLayoutVars>
          <dgm:chMax val="0"/>
          <dgm:bulletEnabled val="1"/>
        </dgm:presLayoutVars>
      </dgm:prSet>
      <dgm:spPr/>
      <dgm:t>
        <a:bodyPr/>
        <a:lstStyle/>
        <a:p>
          <a:endParaRPr lang="en-US"/>
        </a:p>
      </dgm:t>
    </dgm:pt>
    <dgm:pt modelId="{D457A017-6974-4B50-A0AD-EA91D3EEA9D6}" type="pres">
      <dgm:prSet presAssocID="{98D5D6EC-5ADD-406F-81EC-570FBBDB0D32}" presName="negativeSpace" presStyleCnt="0"/>
      <dgm:spPr/>
    </dgm:pt>
    <dgm:pt modelId="{4F225FD1-BE01-4492-9FD9-1226458D3166}" type="pres">
      <dgm:prSet presAssocID="{98D5D6EC-5ADD-406F-81EC-570FBBDB0D32}" presName="childText" presStyleLbl="conFgAcc1" presStyleIdx="1" presStyleCnt="3">
        <dgm:presLayoutVars>
          <dgm:bulletEnabled val="1"/>
        </dgm:presLayoutVars>
      </dgm:prSet>
      <dgm:spPr/>
    </dgm:pt>
    <dgm:pt modelId="{C7009BEA-2A3E-462B-A4EC-0FC1C7089F32}" type="pres">
      <dgm:prSet presAssocID="{DDAAEF2B-ECC0-4D99-B2DA-23613DCDC096}" presName="spaceBetweenRectangles" presStyleCnt="0"/>
      <dgm:spPr/>
    </dgm:pt>
    <dgm:pt modelId="{C48DE249-7846-45EE-AF4C-973E9A426033}" type="pres">
      <dgm:prSet presAssocID="{B622AF54-D4FC-47CB-ACAF-746B14B9C521}" presName="parentLin" presStyleCnt="0"/>
      <dgm:spPr/>
    </dgm:pt>
    <dgm:pt modelId="{5A21FAD9-8B64-4961-A816-F44F3A233F32}" type="pres">
      <dgm:prSet presAssocID="{B622AF54-D4FC-47CB-ACAF-746B14B9C521}" presName="parentLeftMargin" presStyleLbl="node1" presStyleIdx="1" presStyleCnt="3"/>
      <dgm:spPr/>
      <dgm:t>
        <a:bodyPr/>
        <a:lstStyle/>
        <a:p>
          <a:endParaRPr lang="en-US"/>
        </a:p>
      </dgm:t>
    </dgm:pt>
    <dgm:pt modelId="{736C1F06-AC18-4EEB-A0CE-01EFDFE90644}" type="pres">
      <dgm:prSet presAssocID="{B622AF54-D4FC-47CB-ACAF-746B14B9C521}" presName="parentText" presStyleLbl="node1" presStyleIdx="2" presStyleCnt="3">
        <dgm:presLayoutVars>
          <dgm:chMax val="0"/>
          <dgm:bulletEnabled val="1"/>
        </dgm:presLayoutVars>
      </dgm:prSet>
      <dgm:spPr/>
      <dgm:t>
        <a:bodyPr/>
        <a:lstStyle/>
        <a:p>
          <a:endParaRPr lang="en-US"/>
        </a:p>
      </dgm:t>
    </dgm:pt>
    <dgm:pt modelId="{BA260486-E9B4-4BE5-B7D1-7E922C966A4C}" type="pres">
      <dgm:prSet presAssocID="{B622AF54-D4FC-47CB-ACAF-746B14B9C521}" presName="negativeSpace" presStyleCnt="0"/>
      <dgm:spPr/>
    </dgm:pt>
    <dgm:pt modelId="{36D511BD-B1D9-4ED4-8B10-4630A908E4DD}" type="pres">
      <dgm:prSet presAssocID="{B622AF54-D4FC-47CB-ACAF-746B14B9C521}" presName="childText" presStyleLbl="conFgAcc1" presStyleIdx="2" presStyleCnt="3">
        <dgm:presLayoutVars>
          <dgm:bulletEnabled val="1"/>
        </dgm:presLayoutVars>
      </dgm:prSet>
      <dgm:spPr/>
    </dgm:pt>
  </dgm:ptLst>
  <dgm:cxnLst>
    <dgm:cxn modelId="{83061B85-0B58-4124-B815-13E1751FB3B1}" type="presOf" srcId="{98D5D6EC-5ADD-406F-81EC-570FBBDB0D32}" destId="{16B6C198-FA57-45C4-AFAE-D92BAECAEB30}" srcOrd="0" destOrd="0" presId="urn:microsoft.com/office/officeart/2005/8/layout/list1"/>
    <dgm:cxn modelId="{9F4A9241-17D2-4907-A83F-27DE563CE4C4}" srcId="{3AAEADE0-50F2-4BB4-B43D-DADC233F03C1}" destId="{98D5D6EC-5ADD-406F-81EC-570FBBDB0D32}" srcOrd="1" destOrd="0" parTransId="{43A67988-43D9-4761-A4C4-3F4E1787CAAA}" sibTransId="{DDAAEF2B-ECC0-4D99-B2DA-23613DCDC096}"/>
    <dgm:cxn modelId="{3EFF39EE-49AC-4B53-AC49-C178F33301AD}" type="presOf" srcId="{3AAEADE0-50F2-4BB4-B43D-DADC233F03C1}" destId="{8B6C70B4-43BB-4383-9014-3A1054C3A156}" srcOrd="0" destOrd="0" presId="urn:microsoft.com/office/officeart/2005/8/layout/list1"/>
    <dgm:cxn modelId="{122B14C1-F3C5-4E97-B2EB-1419F6814890}" type="presOf" srcId="{222415D3-B089-45AE-9307-C1125E917212}" destId="{6CE89D23-12FA-40A9-8229-38FBA3E58515}" srcOrd="0" destOrd="0" presId="urn:microsoft.com/office/officeart/2005/8/layout/list1"/>
    <dgm:cxn modelId="{A22B4342-B3CE-4C74-A47D-7CA04580AB26}" srcId="{3AAEADE0-50F2-4BB4-B43D-DADC233F03C1}" destId="{B622AF54-D4FC-47CB-ACAF-746B14B9C521}" srcOrd="2" destOrd="0" parTransId="{28B53E18-0726-481F-82EB-4F549502D4E2}" sibTransId="{1ABAE3B5-04AB-4362-ABA4-1DF875348DD5}"/>
    <dgm:cxn modelId="{B26139AF-15CA-4B4C-BF11-F2D0EB0E6527}" srcId="{3AAEADE0-50F2-4BB4-B43D-DADC233F03C1}" destId="{222415D3-B089-45AE-9307-C1125E917212}" srcOrd="0" destOrd="0" parTransId="{4C6823C3-CF8D-4EBC-86BE-59B21DE429FB}" sibTransId="{0375E4F7-3537-4614-8931-36F88D8078CE}"/>
    <dgm:cxn modelId="{5E4E6DA5-E61C-4542-93DC-E7BED9E433EE}" type="presOf" srcId="{B622AF54-D4FC-47CB-ACAF-746B14B9C521}" destId="{736C1F06-AC18-4EEB-A0CE-01EFDFE90644}" srcOrd="1" destOrd="0" presId="urn:microsoft.com/office/officeart/2005/8/layout/list1"/>
    <dgm:cxn modelId="{618485F0-6075-43EF-9BA1-C9D398BD8C67}" type="presOf" srcId="{222415D3-B089-45AE-9307-C1125E917212}" destId="{533D7A13-EE74-42F4-8F61-D23998A64577}" srcOrd="1" destOrd="0" presId="urn:microsoft.com/office/officeart/2005/8/layout/list1"/>
    <dgm:cxn modelId="{AE9EE55B-8CD7-47A7-BD1A-43D9D054461E}" type="presOf" srcId="{B622AF54-D4FC-47CB-ACAF-746B14B9C521}" destId="{5A21FAD9-8B64-4961-A816-F44F3A233F32}" srcOrd="0" destOrd="0" presId="urn:microsoft.com/office/officeart/2005/8/layout/list1"/>
    <dgm:cxn modelId="{C0F8F34E-FCD0-466A-8569-DE398A75E962}" type="presOf" srcId="{98D5D6EC-5ADD-406F-81EC-570FBBDB0D32}" destId="{1F709CCF-99E7-4A85-AA3E-8CA40625F74F}" srcOrd="1" destOrd="0" presId="urn:microsoft.com/office/officeart/2005/8/layout/list1"/>
    <dgm:cxn modelId="{3025B335-432B-41F2-9E6F-4B86D1B8FE68}" type="presParOf" srcId="{8B6C70B4-43BB-4383-9014-3A1054C3A156}" destId="{73418249-96A1-4A0D-895F-E90C5648FC29}" srcOrd="0" destOrd="0" presId="urn:microsoft.com/office/officeart/2005/8/layout/list1"/>
    <dgm:cxn modelId="{E8917853-7B08-4EF4-8E1A-2F80E89C21CC}" type="presParOf" srcId="{73418249-96A1-4A0D-895F-E90C5648FC29}" destId="{6CE89D23-12FA-40A9-8229-38FBA3E58515}" srcOrd="0" destOrd="0" presId="urn:microsoft.com/office/officeart/2005/8/layout/list1"/>
    <dgm:cxn modelId="{1729F24A-B577-45B2-9F8C-89D474B93410}" type="presParOf" srcId="{73418249-96A1-4A0D-895F-E90C5648FC29}" destId="{533D7A13-EE74-42F4-8F61-D23998A64577}" srcOrd="1" destOrd="0" presId="urn:microsoft.com/office/officeart/2005/8/layout/list1"/>
    <dgm:cxn modelId="{446A1E36-7B49-4986-B50A-5D83F98C83ED}" type="presParOf" srcId="{8B6C70B4-43BB-4383-9014-3A1054C3A156}" destId="{A475F041-11BA-4DC7-9FB5-9BB0C579413E}" srcOrd="1" destOrd="0" presId="urn:microsoft.com/office/officeart/2005/8/layout/list1"/>
    <dgm:cxn modelId="{3AA839D3-3596-4165-8066-3E1E7C20DF07}" type="presParOf" srcId="{8B6C70B4-43BB-4383-9014-3A1054C3A156}" destId="{3D9E9DE0-BE18-44B6-A0FE-11517C721590}" srcOrd="2" destOrd="0" presId="urn:microsoft.com/office/officeart/2005/8/layout/list1"/>
    <dgm:cxn modelId="{7EFF445A-16FE-4C05-A2D5-0E303EB8D093}" type="presParOf" srcId="{8B6C70B4-43BB-4383-9014-3A1054C3A156}" destId="{336DC160-D98D-446A-8AFB-3D84F495C06D}" srcOrd="3" destOrd="0" presId="urn:microsoft.com/office/officeart/2005/8/layout/list1"/>
    <dgm:cxn modelId="{F78E1A37-5F3B-4692-8FDF-5782BDA8467C}" type="presParOf" srcId="{8B6C70B4-43BB-4383-9014-3A1054C3A156}" destId="{A265A12C-EEEC-41D3-8823-D307942B6CBC}" srcOrd="4" destOrd="0" presId="urn:microsoft.com/office/officeart/2005/8/layout/list1"/>
    <dgm:cxn modelId="{F8B7C054-DFCD-45BF-B46E-0D21E63EF26C}" type="presParOf" srcId="{A265A12C-EEEC-41D3-8823-D307942B6CBC}" destId="{16B6C198-FA57-45C4-AFAE-D92BAECAEB30}" srcOrd="0" destOrd="0" presId="urn:microsoft.com/office/officeart/2005/8/layout/list1"/>
    <dgm:cxn modelId="{693CA0AB-7E8A-4961-8B7B-BAF5364B2BE7}" type="presParOf" srcId="{A265A12C-EEEC-41D3-8823-D307942B6CBC}" destId="{1F709CCF-99E7-4A85-AA3E-8CA40625F74F}" srcOrd="1" destOrd="0" presId="urn:microsoft.com/office/officeart/2005/8/layout/list1"/>
    <dgm:cxn modelId="{273E6215-C8A8-468C-B1A8-C6669D10F26E}" type="presParOf" srcId="{8B6C70B4-43BB-4383-9014-3A1054C3A156}" destId="{D457A017-6974-4B50-A0AD-EA91D3EEA9D6}" srcOrd="5" destOrd="0" presId="urn:microsoft.com/office/officeart/2005/8/layout/list1"/>
    <dgm:cxn modelId="{D929FA05-CC23-4262-B1D9-F1AE703638C8}" type="presParOf" srcId="{8B6C70B4-43BB-4383-9014-3A1054C3A156}" destId="{4F225FD1-BE01-4492-9FD9-1226458D3166}" srcOrd="6" destOrd="0" presId="urn:microsoft.com/office/officeart/2005/8/layout/list1"/>
    <dgm:cxn modelId="{0CA39B78-04C7-45D7-B45C-2C4A433F6269}" type="presParOf" srcId="{8B6C70B4-43BB-4383-9014-3A1054C3A156}" destId="{C7009BEA-2A3E-462B-A4EC-0FC1C7089F32}" srcOrd="7" destOrd="0" presId="urn:microsoft.com/office/officeart/2005/8/layout/list1"/>
    <dgm:cxn modelId="{7305F3A3-5C07-4866-8C83-78FA17380FFD}" type="presParOf" srcId="{8B6C70B4-43BB-4383-9014-3A1054C3A156}" destId="{C48DE249-7846-45EE-AF4C-973E9A426033}" srcOrd="8" destOrd="0" presId="urn:microsoft.com/office/officeart/2005/8/layout/list1"/>
    <dgm:cxn modelId="{606DACF9-334D-4C75-975A-C7A48333C5BF}" type="presParOf" srcId="{C48DE249-7846-45EE-AF4C-973E9A426033}" destId="{5A21FAD9-8B64-4961-A816-F44F3A233F32}" srcOrd="0" destOrd="0" presId="urn:microsoft.com/office/officeart/2005/8/layout/list1"/>
    <dgm:cxn modelId="{CB60743A-56D1-4CB9-A49D-F6A5FFDA685A}" type="presParOf" srcId="{C48DE249-7846-45EE-AF4C-973E9A426033}" destId="{736C1F06-AC18-4EEB-A0CE-01EFDFE90644}" srcOrd="1" destOrd="0" presId="urn:microsoft.com/office/officeart/2005/8/layout/list1"/>
    <dgm:cxn modelId="{1426EA20-0076-46EB-8E8D-7A7FE1F9C593}" type="presParOf" srcId="{8B6C70B4-43BB-4383-9014-3A1054C3A156}" destId="{BA260486-E9B4-4BE5-B7D1-7E922C966A4C}" srcOrd="9" destOrd="0" presId="urn:microsoft.com/office/officeart/2005/8/layout/list1"/>
    <dgm:cxn modelId="{F1C59674-67A8-4AED-90E1-C354B8B1E623}" type="presParOf" srcId="{8B6C70B4-43BB-4383-9014-3A1054C3A156}" destId="{36D511BD-B1D9-4ED4-8B10-4630A908E4D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E845A6-3587-4309-B856-1FB5098C3C17}" type="doc">
      <dgm:prSet loTypeId="urn:microsoft.com/office/officeart/2011/layout/TabList" loCatId="list" qsTypeId="urn:microsoft.com/office/officeart/2005/8/quickstyle/simple1" qsCatId="simple" csTypeId="urn:microsoft.com/office/officeart/2005/8/colors/accent2_1" csCatId="accent2" phldr="1"/>
      <dgm:spPr/>
      <dgm:t>
        <a:bodyPr/>
        <a:lstStyle/>
        <a:p>
          <a:endParaRPr lang="en-US"/>
        </a:p>
      </dgm:t>
    </dgm:pt>
    <dgm:pt modelId="{1083981C-05D8-47D1-8F07-C73200EC63E4}">
      <dgm:prSet phldrT="[Text]" custT="1"/>
      <dgm:spPr/>
      <dgm:t>
        <a:bodyPr anchor="ctr" anchorCtr="0"/>
        <a:lstStyle/>
        <a:p>
          <a:r>
            <a:rPr lang="en-US" sz="1400" dirty="0">
              <a:latin typeface="Verdana" panose="020B0604030504040204" pitchFamily="34" charset="0"/>
              <a:ea typeface="Verdana" panose="020B0604030504040204" pitchFamily="34" charset="0"/>
            </a:rPr>
            <a:t>Elderly were less receptive and satisfied.</a:t>
          </a:r>
        </a:p>
      </dgm:t>
    </dgm:pt>
    <dgm:pt modelId="{972366BF-B878-4943-830D-BA3AFB344BD9}" type="parTrans" cxnId="{9639B97E-8AFB-4541-A0B1-ECFC2E4BE349}">
      <dgm:prSet/>
      <dgm:spPr/>
      <dgm:t>
        <a:bodyPr/>
        <a:lstStyle/>
        <a:p>
          <a:endParaRPr lang="en-US" sz="1800">
            <a:latin typeface="Verdana" panose="020B0604030504040204" pitchFamily="34" charset="0"/>
            <a:ea typeface="Verdana" panose="020B0604030504040204" pitchFamily="34" charset="0"/>
          </a:endParaRPr>
        </a:p>
      </dgm:t>
    </dgm:pt>
    <dgm:pt modelId="{F5C57E76-001C-429B-8C47-0F177E3F62ED}" type="sibTrans" cxnId="{9639B97E-8AFB-4541-A0B1-ECFC2E4BE349}">
      <dgm:prSet/>
      <dgm:spPr/>
      <dgm:t>
        <a:bodyPr/>
        <a:lstStyle/>
        <a:p>
          <a:endParaRPr lang="en-US" sz="1800">
            <a:latin typeface="Verdana" panose="020B0604030504040204" pitchFamily="34" charset="0"/>
            <a:ea typeface="Verdana" panose="020B0604030504040204" pitchFamily="34" charset="0"/>
          </a:endParaRPr>
        </a:p>
      </dgm:t>
    </dgm:pt>
    <dgm:pt modelId="{16A19929-E840-47F7-9CAE-A0431AF6CF50}">
      <dgm:prSet phldrT="[Text]" custT="1"/>
      <dgm:spPr/>
      <dgm:t>
        <a:bodyPr anchor="ctr" anchorCtr="0"/>
        <a:lstStyle/>
        <a:p>
          <a:r>
            <a:rPr lang="en-US" sz="1400" dirty="0">
              <a:latin typeface="Verdana" panose="020B0604030504040204" pitchFamily="34" charset="0"/>
              <a:ea typeface="Verdana" panose="020B0604030504040204" pitchFamily="34" charset="0"/>
            </a:rPr>
            <a:t>High likelihood of computer, smart phone, and tablet use.  But a minority set up the app.</a:t>
          </a:r>
        </a:p>
      </dgm:t>
    </dgm:pt>
    <dgm:pt modelId="{13599D2C-2730-46C7-8A15-D78A1077A9D3}" type="parTrans" cxnId="{CC88EDA9-89B2-4F9B-9644-7F6BEA36FF20}">
      <dgm:prSet/>
      <dgm:spPr/>
      <dgm:t>
        <a:bodyPr/>
        <a:lstStyle/>
        <a:p>
          <a:endParaRPr lang="en-US" sz="1800">
            <a:latin typeface="Verdana" panose="020B0604030504040204" pitchFamily="34" charset="0"/>
            <a:ea typeface="Verdana" panose="020B0604030504040204" pitchFamily="34" charset="0"/>
          </a:endParaRPr>
        </a:p>
      </dgm:t>
    </dgm:pt>
    <dgm:pt modelId="{9DAF12F4-1953-414D-9F5C-FE2247593CDC}" type="sibTrans" cxnId="{CC88EDA9-89B2-4F9B-9644-7F6BEA36FF20}">
      <dgm:prSet/>
      <dgm:spPr/>
      <dgm:t>
        <a:bodyPr/>
        <a:lstStyle/>
        <a:p>
          <a:endParaRPr lang="en-US" sz="1800">
            <a:latin typeface="Verdana" panose="020B0604030504040204" pitchFamily="34" charset="0"/>
            <a:ea typeface="Verdana" panose="020B0604030504040204" pitchFamily="34" charset="0"/>
          </a:endParaRPr>
        </a:p>
      </dgm:t>
    </dgm:pt>
    <dgm:pt modelId="{6992107B-F9B1-4638-A843-8CF6E6BB73A5}">
      <dgm:prSet phldrT="[Text]" custT="1"/>
      <dgm:spPr/>
      <dgm:t>
        <a:bodyPr anchor="ctr" anchorCtr="0"/>
        <a:lstStyle/>
        <a:p>
          <a:r>
            <a:rPr lang="en-US" sz="1400" dirty="0">
              <a:latin typeface="Verdana" panose="020B0604030504040204" pitchFamily="34" charset="0"/>
              <a:ea typeface="Verdana" panose="020B0604030504040204" pitchFamily="34" charset="0"/>
            </a:rPr>
            <a:t>Participants took advantage of many opportunities to learn about smart thermostats but still said more education is needed.</a:t>
          </a:r>
        </a:p>
      </dgm:t>
    </dgm:pt>
    <dgm:pt modelId="{DCCE4894-8FD8-42F2-A31A-C5C3E6AE9CFE}" type="parTrans" cxnId="{0DCE708C-C01F-45A9-9A19-22A1C4531B00}">
      <dgm:prSet/>
      <dgm:spPr/>
      <dgm:t>
        <a:bodyPr/>
        <a:lstStyle/>
        <a:p>
          <a:endParaRPr lang="en-US" sz="1800">
            <a:latin typeface="Verdana" panose="020B0604030504040204" pitchFamily="34" charset="0"/>
            <a:ea typeface="Verdana" panose="020B0604030504040204" pitchFamily="34" charset="0"/>
          </a:endParaRPr>
        </a:p>
      </dgm:t>
    </dgm:pt>
    <dgm:pt modelId="{A2158D79-6E7A-42DB-8492-975B06BCDBAE}" type="sibTrans" cxnId="{0DCE708C-C01F-45A9-9A19-22A1C4531B00}">
      <dgm:prSet/>
      <dgm:spPr/>
      <dgm:t>
        <a:bodyPr/>
        <a:lstStyle/>
        <a:p>
          <a:endParaRPr lang="en-US" sz="1800">
            <a:latin typeface="Verdana" panose="020B0604030504040204" pitchFamily="34" charset="0"/>
            <a:ea typeface="Verdana" panose="020B0604030504040204" pitchFamily="34" charset="0"/>
          </a:endParaRPr>
        </a:p>
      </dgm:t>
    </dgm:pt>
    <dgm:pt modelId="{2B867087-D00D-4AA1-A0D9-7B5319E18DB8}">
      <dgm:prSet phldrT="[Text]" custT="1"/>
      <dgm:spPr/>
      <dgm:t>
        <a:bodyPr anchor="ctr" anchorCtr="0"/>
        <a:lstStyle/>
        <a:p>
          <a:r>
            <a:rPr lang="en-US" sz="1400" dirty="0">
              <a:latin typeface="Verdana" panose="020B0604030504040204" pitchFamily="34" charset="0"/>
              <a:ea typeface="Verdana" panose="020B0604030504040204" pitchFamily="34" charset="0"/>
            </a:rPr>
            <a:t>Most reported very good or good understanding of the thermostat.</a:t>
          </a:r>
        </a:p>
      </dgm:t>
    </dgm:pt>
    <dgm:pt modelId="{3DE05628-E19B-47CD-9138-96B9F672601B}" type="parTrans" cxnId="{E9D25F83-83E7-4CD2-907B-F7D48940C92C}">
      <dgm:prSet/>
      <dgm:spPr/>
      <dgm:t>
        <a:bodyPr/>
        <a:lstStyle/>
        <a:p>
          <a:endParaRPr lang="en-US" sz="1800">
            <a:latin typeface="Verdana" panose="020B0604030504040204" pitchFamily="34" charset="0"/>
            <a:ea typeface="Verdana" panose="020B0604030504040204" pitchFamily="34" charset="0"/>
          </a:endParaRPr>
        </a:p>
      </dgm:t>
    </dgm:pt>
    <dgm:pt modelId="{24517C43-3932-49F3-BA08-F9CB28E84F8D}" type="sibTrans" cxnId="{E9D25F83-83E7-4CD2-907B-F7D48940C92C}">
      <dgm:prSet/>
      <dgm:spPr/>
      <dgm:t>
        <a:bodyPr/>
        <a:lstStyle/>
        <a:p>
          <a:endParaRPr lang="en-US" sz="1800">
            <a:latin typeface="Verdana" panose="020B0604030504040204" pitchFamily="34" charset="0"/>
            <a:ea typeface="Verdana" panose="020B0604030504040204" pitchFamily="34" charset="0"/>
          </a:endParaRPr>
        </a:p>
      </dgm:t>
    </dgm:pt>
    <dgm:pt modelId="{8F3CA307-D721-4C48-931F-7C55E2D8F8FE}">
      <dgm:prSet phldrT="[Text]" custT="1"/>
      <dgm:spPr/>
      <dgm:t>
        <a:bodyPr anchor="ctr" anchorCtr="0"/>
        <a:lstStyle/>
        <a:p>
          <a:r>
            <a:rPr lang="en-US" sz="1400" dirty="0">
              <a:latin typeface="Verdana" panose="020B0604030504040204" pitchFamily="34" charset="0"/>
              <a:ea typeface="Verdana" panose="020B0604030504040204" pitchFamily="34" charset="0"/>
            </a:rPr>
            <a:t>Pre-installation, majority did not use programmed or manual setback when away.</a:t>
          </a:r>
        </a:p>
      </dgm:t>
    </dgm:pt>
    <dgm:pt modelId="{E6832C2F-9D05-4E20-8338-19721E1FF7CF}" type="parTrans" cxnId="{B9209CD9-853E-4FDD-B449-39B1C6F5A47F}">
      <dgm:prSet/>
      <dgm:spPr/>
      <dgm:t>
        <a:bodyPr/>
        <a:lstStyle/>
        <a:p>
          <a:endParaRPr lang="en-US" sz="1800">
            <a:latin typeface="Verdana" panose="020B0604030504040204" pitchFamily="34" charset="0"/>
            <a:ea typeface="Verdana" panose="020B0604030504040204" pitchFamily="34" charset="0"/>
          </a:endParaRPr>
        </a:p>
      </dgm:t>
    </dgm:pt>
    <dgm:pt modelId="{9922DCBB-B838-4CC7-982D-9C08C2816E7E}" type="sibTrans" cxnId="{B9209CD9-853E-4FDD-B449-39B1C6F5A47F}">
      <dgm:prSet/>
      <dgm:spPr/>
      <dgm:t>
        <a:bodyPr/>
        <a:lstStyle/>
        <a:p>
          <a:endParaRPr lang="en-US" sz="1800">
            <a:latin typeface="Verdana" panose="020B0604030504040204" pitchFamily="34" charset="0"/>
            <a:ea typeface="Verdana" panose="020B0604030504040204" pitchFamily="34" charset="0"/>
          </a:endParaRPr>
        </a:p>
      </dgm:t>
    </dgm:pt>
    <dgm:pt modelId="{20D6FFBC-0D91-4F5F-8A3F-A5286940547A}">
      <dgm:prSet phldrT="[Text]" custT="1"/>
      <dgm:spPr/>
      <dgm:t>
        <a:bodyPr anchor="ctr" anchorCtr="0"/>
        <a:lstStyle/>
        <a:p>
          <a:r>
            <a:rPr lang="en-US" sz="1400" dirty="0">
              <a:latin typeface="Verdana" panose="020B0604030504040204" pitchFamily="34" charset="0"/>
              <a:ea typeface="Verdana" panose="020B0604030504040204" pitchFamily="34" charset="0"/>
            </a:rPr>
            <a:t>Most were very or somewhat satisfied with the installation crew, temperature settings, thermostat, and program.</a:t>
          </a:r>
        </a:p>
      </dgm:t>
    </dgm:pt>
    <dgm:pt modelId="{F1C7D9FB-9D92-408B-B3D2-6017C3FC80EF}" type="parTrans" cxnId="{137E900D-424A-4E25-8D9D-0A09C44C0290}">
      <dgm:prSet/>
      <dgm:spPr/>
      <dgm:t>
        <a:bodyPr/>
        <a:lstStyle/>
        <a:p>
          <a:endParaRPr lang="en-US" sz="1800">
            <a:latin typeface="Verdana" panose="020B0604030504040204" pitchFamily="34" charset="0"/>
            <a:ea typeface="Verdana" panose="020B0604030504040204" pitchFamily="34" charset="0"/>
          </a:endParaRPr>
        </a:p>
      </dgm:t>
    </dgm:pt>
    <dgm:pt modelId="{2AC854BA-0680-4FAE-A130-5E8DF218D312}" type="sibTrans" cxnId="{137E900D-424A-4E25-8D9D-0A09C44C0290}">
      <dgm:prSet/>
      <dgm:spPr/>
      <dgm:t>
        <a:bodyPr/>
        <a:lstStyle/>
        <a:p>
          <a:endParaRPr lang="en-US" sz="1800">
            <a:latin typeface="Verdana" panose="020B0604030504040204" pitchFamily="34" charset="0"/>
            <a:ea typeface="Verdana" panose="020B0604030504040204" pitchFamily="34" charset="0"/>
          </a:endParaRPr>
        </a:p>
      </dgm:t>
    </dgm:pt>
    <dgm:pt modelId="{7F9F77AF-469B-4537-8C9F-F1B1BA4F3D7B}">
      <dgm:prSet phldrT="[Text]" custT="1"/>
      <dgm:spPr/>
      <dgm:t>
        <a:bodyPr/>
        <a:lstStyle/>
        <a:p>
          <a:pPr algn="l"/>
          <a:r>
            <a:rPr lang="en-US" sz="1600" dirty="0">
              <a:solidFill>
                <a:srgbClr val="6BABF1"/>
              </a:solidFill>
              <a:latin typeface="Verdana" panose="020B0604030504040204" pitchFamily="34" charset="0"/>
              <a:ea typeface="Verdana" panose="020B0604030504040204" pitchFamily="34" charset="0"/>
            </a:rPr>
            <a:t>Energy Saving Opportunity</a:t>
          </a:r>
        </a:p>
      </dgm:t>
    </dgm:pt>
    <dgm:pt modelId="{87361A12-A63F-40EC-B90E-CC8EA1D12B06}" type="parTrans" cxnId="{A79815F2-2F73-4934-A42F-4FB921331196}">
      <dgm:prSet/>
      <dgm:spPr/>
      <dgm:t>
        <a:bodyPr/>
        <a:lstStyle/>
        <a:p>
          <a:endParaRPr lang="en-US" sz="1800">
            <a:latin typeface="Verdana" panose="020B0604030504040204" pitchFamily="34" charset="0"/>
            <a:ea typeface="Verdana" panose="020B0604030504040204" pitchFamily="34" charset="0"/>
          </a:endParaRPr>
        </a:p>
      </dgm:t>
    </dgm:pt>
    <dgm:pt modelId="{11F983BA-2E2E-45A3-B83A-6C8A1882230F}" type="sibTrans" cxnId="{A79815F2-2F73-4934-A42F-4FB921331196}">
      <dgm:prSet/>
      <dgm:spPr/>
      <dgm:t>
        <a:bodyPr/>
        <a:lstStyle/>
        <a:p>
          <a:endParaRPr lang="en-US" sz="1800">
            <a:latin typeface="Verdana" panose="020B0604030504040204" pitchFamily="34" charset="0"/>
            <a:ea typeface="Verdana" panose="020B0604030504040204" pitchFamily="34" charset="0"/>
          </a:endParaRPr>
        </a:p>
      </dgm:t>
    </dgm:pt>
    <dgm:pt modelId="{0CE53536-A81E-46C2-9A4E-AB6AF49DEF03}">
      <dgm:prSet phldrT="[Text]" custT="1"/>
      <dgm:spPr/>
      <dgm:t>
        <a:bodyPr/>
        <a:lstStyle/>
        <a:p>
          <a:pPr algn="l"/>
          <a:r>
            <a:rPr lang="en-US" sz="1600" dirty="0">
              <a:solidFill>
                <a:srgbClr val="6BABF1"/>
              </a:solidFill>
              <a:latin typeface="Verdana" panose="020B0604030504040204" pitchFamily="34" charset="0"/>
              <a:ea typeface="Verdana" panose="020B0604030504040204" pitchFamily="34" charset="0"/>
            </a:rPr>
            <a:t>Demographic Impact</a:t>
          </a:r>
        </a:p>
      </dgm:t>
    </dgm:pt>
    <dgm:pt modelId="{A90ED57B-477B-439C-9C15-AD1B98B065A1}" type="parTrans" cxnId="{AFF75C33-6DE2-4559-9DC2-61510BF55CA8}">
      <dgm:prSet/>
      <dgm:spPr/>
      <dgm:t>
        <a:bodyPr/>
        <a:lstStyle/>
        <a:p>
          <a:endParaRPr lang="en-US" sz="1800">
            <a:latin typeface="Verdana" panose="020B0604030504040204" pitchFamily="34" charset="0"/>
            <a:ea typeface="Verdana" panose="020B0604030504040204" pitchFamily="34" charset="0"/>
          </a:endParaRPr>
        </a:p>
      </dgm:t>
    </dgm:pt>
    <dgm:pt modelId="{084F3D62-8FE6-4F04-80FE-FAB95B1CCCEB}" type="sibTrans" cxnId="{AFF75C33-6DE2-4559-9DC2-61510BF55CA8}">
      <dgm:prSet/>
      <dgm:spPr/>
      <dgm:t>
        <a:bodyPr/>
        <a:lstStyle/>
        <a:p>
          <a:endParaRPr lang="en-US" sz="1800">
            <a:latin typeface="Verdana" panose="020B0604030504040204" pitchFamily="34" charset="0"/>
            <a:ea typeface="Verdana" panose="020B0604030504040204" pitchFamily="34" charset="0"/>
          </a:endParaRPr>
        </a:p>
      </dgm:t>
    </dgm:pt>
    <dgm:pt modelId="{A8620D89-0BDA-405E-AA68-0071305B1255}">
      <dgm:prSet phldrT="[Text]" custT="1"/>
      <dgm:spPr/>
      <dgm:t>
        <a:bodyPr/>
        <a:lstStyle/>
        <a:p>
          <a:pPr algn="l"/>
          <a:r>
            <a:rPr lang="en-US" sz="1600" dirty="0">
              <a:solidFill>
                <a:srgbClr val="6BABF1"/>
              </a:solidFill>
              <a:latin typeface="Verdana" panose="020B0604030504040204" pitchFamily="34" charset="0"/>
              <a:ea typeface="Verdana" panose="020B0604030504040204" pitchFamily="34" charset="0"/>
            </a:rPr>
            <a:t>Technological Preparation</a:t>
          </a:r>
        </a:p>
      </dgm:t>
    </dgm:pt>
    <dgm:pt modelId="{35171C3D-62D6-43E3-B93C-3599DDBCB958}" type="parTrans" cxnId="{BA868744-ED4A-4557-858D-907C177F8649}">
      <dgm:prSet/>
      <dgm:spPr/>
      <dgm:t>
        <a:bodyPr/>
        <a:lstStyle/>
        <a:p>
          <a:endParaRPr lang="en-US" sz="1800">
            <a:latin typeface="Verdana" panose="020B0604030504040204" pitchFamily="34" charset="0"/>
            <a:ea typeface="Verdana" panose="020B0604030504040204" pitchFamily="34" charset="0"/>
          </a:endParaRPr>
        </a:p>
      </dgm:t>
    </dgm:pt>
    <dgm:pt modelId="{E57E8CC9-3306-4918-A752-A15EE5F068B7}" type="sibTrans" cxnId="{BA868744-ED4A-4557-858D-907C177F8649}">
      <dgm:prSet/>
      <dgm:spPr/>
      <dgm:t>
        <a:bodyPr/>
        <a:lstStyle/>
        <a:p>
          <a:endParaRPr lang="en-US" sz="1800">
            <a:latin typeface="Verdana" panose="020B0604030504040204" pitchFamily="34" charset="0"/>
            <a:ea typeface="Verdana" panose="020B0604030504040204" pitchFamily="34" charset="0"/>
          </a:endParaRPr>
        </a:p>
      </dgm:t>
    </dgm:pt>
    <dgm:pt modelId="{95635CD7-319B-49EA-92BB-7627598889E6}">
      <dgm:prSet phldrT="[Text]" custT="1"/>
      <dgm:spPr/>
      <dgm:t>
        <a:bodyPr/>
        <a:lstStyle/>
        <a:p>
          <a:pPr algn="l"/>
          <a:r>
            <a:rPr lang="en-US" sz="1600" dirty="0">
              <a:solidFill>
                <a:srgbClr val="6BABF1"/>
              </a:solidFill>
              <a:latin typeface="Verdana" panose="020B0604030504040204" pitchFamily="34" charset="0"/>
              <a:ea typeface="Verdana" panose="020B0604030504040204" pitchFamily="34" charset="0"/>
            </a:rPr>
            <a:t>Thermostat Education</a:t>
          </a:r>
        </a:p>
      </dgm:t>
    </dgm:pt>
    <dgm:pt modelId="{A6D7E75D-42DA-4871-8341-0B2DF785EB14}" type="parTrans" cxnId="{C5A925CD-53D0-4A92-A448-A2CABD38BDE5}">
      <dgm:prSet/>
      <dgm:spPr/>
      <dgm:t>
        <a:bodyPr/>
        <a:lstStyle/>
        <a:p>
          <a:endParaRPr lang="en-US" sz="1800">
            <a:latin typeface="Verdana" panose="020B0604030504040204" pitchFamily="34" charset="0"/>
            <a:ea typeface="Verdana" panose="020B0604030504040204" pitchFamily="34" charset="0"/>
          </a:endParaRPr>
        </a:p>
      </dgm:t>
    </dgm:pt>
    <dgm:pt modelId="{CFD8ADE4-4162-44B3-8D0F-B0F3D16E1CD5}" type="sibTrans" cxnId="{C5A925CD-53D0-4A92-A448-A2CABD38BDE5}">
      <dgm:prSet/>
      <dgm:spPr/>
      <dgm:t>
        <a:bodyPr/>
        <a:lstStyle/>
        <a:p>
          <a:endParaRPr lang="en-US" sz="1800">
            <a:latin typeface="Verdana" panose="020B0604030504040204" pitchFamily="34" charset="0"/>
            <a:ea typeface="Verdana" panose="020B0604030504040204" pitchFamily="34" charset="0"/>
          </a:endParaRPr>
        </a:p>
      </dgm:t>
    </dgm:pt>
    <dgm:pt modelId="{6F666558-A54E-453A-878D-335A7235FACB}">
      <dgm:prSet phldrT="[Text]" custT="1"/>
      <dgm:spPr/>
      <dgm:t>
        <a:bodyPr/>
        <a:lstStyle/>
        <a:p>
          <a:pPr algn="l"/>
          <a:r>
            <a:rPr lang="en-US" sz="1600" dirty="0">
              <a:solidFill>
                <a:srgbClr val="6BABF1"/>
              </a:solidFill>
              <a:latin typeface="Verdana" panose="020B0604030504040204" pitchFamily="34" charset="0"/>
              <a:ea typeface="Verdana" panose="020B0604030504040204" pitchFamily="34" charset="0"/>
            </a:rPr>
            <a:t>Thermostat Understanding</a:t>
          </a:r>
        </a:p>
      </dgm:t>
    </dgm:pt>
    <dgm:pt modelId="{7078835E-C7C5-499C-8452-888DF8D4CADC}" type="parTrans" cxnId="{E2D5C5C2-50BD-4EC1-8D5C-27CA11D40B3B}">
      <dgm:prSet/>
      <dgm:spPr/>
      <dgm:t>
        <a:bodyPr/>
        <a:lstStyle/>
        <a:p>
          <a:endParaRPr lang="en-US" sz="1800">
            <a:latin typeface="Verdana" panose="020B0604030504040204" pitchFamily="34" charset="0"/>
            <a:ea typeface="Verdana" panose="020B0604030504040204" pitchFamily="34" charset="0"/>
          </a:endParaRPr>
        </a:p>
      </dgm:t>
    </dgm:pt>
    <dgm:pt modelId="{1638B20A-CA23-4FFC-97F5-7BD2EBB91687}" type="sibTrans" cxnId="{E2D5C5C2-50BD-4EC1-8D5C-27CA11D40B3B}">
      <dgm:prSet/>
      <dgm:spPr/>
      <dgm:t>
        <a:bodyPr/>
        <a:lstStyle/>
        <a:p>
          <a:endParaRPr lang="en-US" sz="1800">
            <a:latin typeface="Verdana" panose="020B0604030504040204" pitchFamily="34" charset="0"/>
            <a:ea typeface="Verdana" panose="020B0604030504040204" pitchFamily="34" charset="0"/>
          </a:endParaRPr>
        </a:p>
      </dgm:t>
    </dgm:pt>
    <dgm:pt modelId="{24EF5E8E-73CF-48CB-8417-09613BFE5B46}">
      <dgm:prSet phldrT="[Text]" custT="1"/>
      <dgm:spPr/>
      <dgm:t>
        <a:bodyPr/>
        <a:lstStyle/>
        <a:p>
          <a:pPr algn="l"/>
          <a:r>
            <a:rPr lang="en-US" sz="1600" dirty="0">
              <a:solidFill>
                <a:srgbClr val="6BABF1"/>
              </a:solidFill>
              <a:latin typeface="Verdana" panose="020B0604030504040204" pitchFamily="34" charset="0"/>
              <a:ea typeface="Verdana" panose="020B0604030504040204" pitchFamily="34" charset="0"/>
            </a:rPr>
            <a:t>Satisfaction</a:t>
          </a:r>
        </a:p>
      </dgm:t>
    </dgm:pt>
    <dgm:pt modelId="{352E1691-3489-4109-ABCA-9F679597F1C7}" type="parTrans" cxnId="{5012AFB0-26BC-4922-AC75-1BEE56A557AF}">
      <dgm:prSet/>
      <dgm:spPr/>
      <dgm:t>
        <a:bodyPr/>
        <a:lstStyle/>
        <a:p>
          <a:endParaRPr lang="en-US" sz="1800">
            <a:latin typeface="Verdana" panose="020B0604030504040204" pitchFamily="34" charset="0"/>
            <a:ea typeface="Verdana" panose="020B0604030504040204" pitchFamily="34" charset="0"/>
          </a:endParaRPr>
        </a:p>
      </dgm:t>
    </dgm:pt>
    <dgm:pt modelId="{9BCA7B7F-F886-4716-A6A1-B3CBDBF593DB}" type="sibTrans" cxnId="{5012AFB0-26BC-4922-AC75-1BEE56A557AF}">
      <dgm:prSet/>
      <dgm:spPr/>
      <dgm:t>
        <a:bodyPr/>
        <a:lstStyle/>
        <a:p>
          <a:endParaRPr lang="en-US" sz="1800">
            <a:latin typeface="Verdana" panose="020B0604030504040204" pitchFamily="34" charset="0"/>
            <a:ea typeface="Verdana" panose="020B0604030504040204" pitchFamily="34" charset="0"/>
          </a:endParaRPr>
        </a:p>
      </dgm:t>
    </dgm:pt>
    <dgm:pt modelId="{1ECAFE31-C499-4A61-90DE-464D33866950}" type="pres">
      <dgm:prSet presAssocID="{38E845A6-3587-4309-B856-1FB5098C3C17}" presName="Name0" presStyleCnt="0">
        <dgm:presLayoutVars>
          <dgm:chMax/>
          <dgm:chPref val="3"/>
          <dgm:dir/>
          <dgm:animOne val="branch"/>
          <dgm:animLvl val="lvl"/>
        </dgm:presLayoutVars>
      </dgm:prSet>
      <dgm:spPr/>
      <dgm:t>
        <a:bodyPr/>
        <a:lstStyle/>
        <a:p>
          <a:endParaRPr lang="en-US"/>
        </a:p>
      </dgm:t>
    </dgm:pt>
    <dgm:pt modelId="{F790572A-4FC2-4485-A4C5-7C21CB79AD3E}" type="pres">
      <dgm:prSet presAssocID="{7F9F77AF-469B-4537-8C9F-F1B1BA4F3D7B}" presName="composite" presStyleCnt="0"/>
      <dgm:spPr/>
    </dgm:pt>
    <dgm:pt modelId="{BC3E9A90-64D2-4150-99FD-28F73F42B62E}" type="pres">
      <dgm:prSet presAssocID="{7F9F77AF-469B-4537-8C9F-F1B1BA4F3D7B}" presName="FirstChild" presStyleLbl="revTx" presStyleIdx="0" presStyleCnt="6">
        <dgm:presLayoutVars>
          <dgm:chMax val="0"/>
          <dgm:chPref val="0"/>
          <dgm:bulletEnabled val="1"/>
        </dgm:presLayoutVars>
      </dgm:prSet>
      <dgm:spPr/>
      <dgm:t>
        <a:bodyPr/>
        <a:lstStyle/>
        <a:p>
          <a:endParaRPr lang="en-US"/>
        </a:p>
      </dgm:t>
    </dgm:pt>
    <dgm:pt modelId="{74DACDAE-6BD1-48DA-A02C-6CBB7428B0EB}" type="pres">
      <dgm:prSet presAssocID="{7F9F77AF-469B-4537-8C9F-F1B1BA4F3D7B}" presName="Parent" presStyleLbl="alignNode1" presStyleIdx="0" presStyleCnt="6">
        <dgm:presLayoutVars>
          <dgm:chMax val="3"/>
          <dgm:chPref val="3"/>
          <dgm:bulletEnabled val="1"/>
        </dgm:presLayoutVars>
      </dgm:prSet>
      <dgm:spPr/>
      <dgm:t>
        <a:bodyPr/>
        <a:lstStyle/>
        <a:p>
          <a:endParaRPr lang="en-US"/>
        </a:p>
      </dgm:t>
    </dgm:pt>
    <dgm:pt modelId="{BA7BBCA3-5E2D-4857-86E6-7306CBD325FF}" type="pres">
      <dgm:prSet presAssocID="{7F9F77AF-469B-4537-8C9F-F1B1BA4F3D7B}" presName="Accent" presStyleLbl="parChTrans1D1" presStyleIdx="0" presStyleCnt="6"/>
      <dgm:spPr/>
    </dgm:pt>
    <dgm:pt modelId="{03226042-69FA-4EA6-BC1F-183EEF1E7B37}" type="pres">
      <dgm:prSet presAssocID="{11F983BA-2E2E-45A3-B83A-6C8A1882230F}" presName="sibTrans" presStyleCnt="0"/>
      <dgm:spPr/>
    </dgm:pt>
    <dgm:pt modelId="{53EBB6D6-F2A9-45C8-A1B3-3066D2921B99}" type="pres">
      <dgm:prSet presAssocID="{0CE53536-A81E-46C2-9A4E-AB6AF49DEF03}" presName="composite" presStyleCnt="0"/>
      <dgm:spPr/>
    </dgm:pt>
    <dgm:pt modelId="{853356F5-BCDD-4BB4-A2FA-5B7037E99BBA}" type="pres">
      <dgm:prSet presAssocID="{0CE53536-A81E-46C2-9A4E-AB6AF49DEF03}" presName="FirstChild" presStyleLbl="revTx" presStyleIdx="1" presStyleCnt="6">
        <dgm:presLayoutVars>
          <dgm:chMax val="0"/>
          <dgm:chPref val="0"/>
          <dgm:bulletEnabled val="1"/>
        </dgm:presLayoutVars>
      </dgm:prSet>
      <dgm:spPr/>
      <dgm:t>
        <a:bodyPr/>
        <a:lstStyle/>
        <a:p>
          <a:endParaRPr lang="en-US"/>
        </a:p>
      </dgm:t>
    </dgm:pt>
    <dgm:pt modelId="{B0CA896B-397B-40AE-827D-7D5006EB9A0C}" type="pres">
      <dgm:prSet presAssocID="{0CE53536-A81E-46C2-9A4E-AB6AF49DEF03}" presName="Parent" presStyleLbl="alignNode1" presStyleIdx="1" presStyleCnt="6">
        <dgm:presLayoutVars>
          <dgm:chMax val="3"/>
          <dgm:chPref val="3"/>
          <dgm:bulletEnabled val="1"/>
        </dgm:presLayoutVars>
      </dgm:prSet>
      <dgm:spPr/>
      <dgm:t>
        <a:bodyPr/>
        <a:lstStyle/>
        <a:p>
          <a:endParaRPr lang="en-US"/>
        </a:p>
      </dgm:t>
    </dgm:pt>
    <dgm:pt modelId="{81A3441D-62E6-4CAD-8C00-14B921C1A672}" type="pres">
      <dgm:prSet presAssocID="{0CE53536-A81E-46C2-9A4E-AB6AF49DEF03}" presName="Accent" presStyleLbl="parChTrans1D1" presStyleIdx="1" presStyleCnt="6"/>
      <dgm:spPr/>
    </dgm:pt>
    <dgm:pt modelId="{B9D45CB6-4CAA-4D8F-8544-831CC7E19F11}" type="pres">
      <dgm:prSet presAssocID="{084F3D62-8FE6-4F04-80FE-FAB95B1CCCEB}" presName="sibTrans" presStyleCnt="0"/>
      <dgm:spPr/>
    </dgm:pt>
    <dgm:pt modelId="{608A6370-0989-436F-8888-0310759DEED3}" type="pres">
      <dgm:prSet presAssocID="{A8620D89-0BDA-405E-AA68-0071305B1255}" presName="composite" presStyleCnt="0"/>
      <dgm:spPr/>
    </dgm:pt>
    <dgm:pt modelId="{96F32CF3-B3A1-4238-B838-CF3921442C8A}" type="pres">
      <dgm:prSet presAssocID="{A8620D89-0BDA-405E-AA68-0071305B1255}" presName="FirstChild" presStyleLbl="revTx" presStyleIdx="2" presStyleCnt="6">
        <dgm:presLayoutVars>
          <dgm:chMax val="0"/>
          <dgm:chPref val="0"/>
          <dgm:bulletEnabled val="1"/>
        </dgm:presLayoutVars>
      </dgm:prSet>
      <dgm:spPr/>
      <dgm:t>
        <a:bodyPr/>
        <a:lstStyle/>
        <a:p>
          <a:endParaRPr lang="en-US"/>
        </a:p>
      </dgm:t>
    </dgm:pt>
    <dgm:pt modelId="{B64ECE2F-4AE5-4037-B75F-9FA2CE356EC2}" type="pres">
      <dgm:prSet presAssocID="{A8620D89-0BDA-405E-AA68-0071305B1255}" presName="Parent" presStyleLbl="alignNode1" presStyleIdx="2" presStyleCnt="6">
        <dgm:presLayoutVars>
          <dgm:chMax val="3"/>
          <dgm:chPref val="3"/>
          <dgm:bulletEnabled val="1"/>
        </dgm:presLayoutVars>
      </dgm:prSet>
      <dgm:spPr/>
      <dgm:t>
        <a:bodyPr/>
        <a:lstStyle/>
        <a:p>
          <a:endParaRPr lang="en-US"/>
        </a:p>
      </dgm:t>
    </dgm:pt>
    <dgm:pt modelId="{7A428067-B402-493A-BD46-6E9048DDFBAD}" type="pres">
      <dgm:prSet presAssocID="{A8620D89-0BDA-405E-AA68-0071305B1255}" presName="Accent" presStyleLbl="parChTrans1D1" presStyleIdx="2" presStyleCnt="6"/>
      <dgm:spPr/>
    </dgm:pt>
    <dgm:pt modelId="{C2BD1103-2176-4BB3-9DB7-71B61083CA1C}" type="pres">
      <dgm:prSet presAssocID="{E57E8CC9-3306-4918-A752-A15EE5F068B7}" presName="sibTrans" presStyleCnt="0"/>
      <dgm:spPr/>
    </dgm:pt>
    <dgm:pt modelId="{7E2C5BE4-D550-48C9-A6D1-0D55F282E17D}" type="pres">
      <dgm:prSet presAssocID="{95635CD7-319B-49EA-92BB-7627598889E6}" presName="composite" presStyleCnt="0"/>
      <dgm:spPr/>
    </dgm:pt>
    <dgm:pt modelId="{6335B536-2023-4B15-8330-A71BA728E0CE}" type="pres">
      <dgm:prSet presAssocID="{95635CD7-319B-49EA-92BB-7627598889E6}" presName="FirstChild" presStyleLbl="revTx" presStyleIdx="3" presStyleCnt="6">
        <dgm:presLayoutVars>
          <dgm:chMax val="0"/>
          <dgm:chPref val="0"/>
          <dgm:bulletEnabled val="1"/>
        </dgm:presLayoutVars>
      </dgm:prSet>
      <dgm:spPr/>
      <dgm:t>
        <a:bodyPr/>
        <a:lstStyle/>
        <a:p>
          <a:endParaRPr lang="en-US"/>
        </a:p>
      </dgm:t>
    </dgm:pt>
    <dgm:pt modelId="{B530A82E-2F01-438A-9753-6007D3610A7F}" type="pres">
      <dgm:prSet presAssocID="{95635CD7-319B-49EA-92BB-7627598889E6}" presName="Parent" presStyleLbl="alignNode1" presStyleIdx="3" presStyleCnt="6">
        <dgm:presLayoutVars>
          <dgm:chMax val="3"/>
          <dgm:chPref val="3"/>
          <dgm:bulletEnabled val="1"/>
        </dgm:presLayoutVars>
      </dgm:prSet>
      <dgm:spPr/>
      <dgm:t>
        <a:bodyPr/>
        <a:lstStyle/>
        <a:p>
          <a:endParaRPr lang="en-US"/>
        </a:p>
      </dgm:t>
    </dgm:pt>
    <dgm:pt modelId="{4C6A4B95-A458-4B72-9437-1033EBA7FB4B}" type="pres">
      <dgm:prSet presAssocID="{95635CD7-319B-49EA-92BB-7627598889E6}" presName="Accent" presStyleLbl="parChTrans1D1" presStyleIdx="3" presStyleCnt="6"/>
      <dgm:spPr/>
    </dgm:pt>
    <dgm:pt modelId="{39ECB241-97D2-4682-823C-FA429CB4C627}" type="pres">
      <dgm:prSet presAssocID="{CFD8ADE4-4162-44B3-8D0F-B0F3D16E1CD5}" presName="sibTrans" presStyleCnt="0"/>
      <dgm:spPr/>
    </dgm:pt>
    <dgm:pt modelId="{09D69E12-9C3F-4A28-9BAF-C1786232780B}" type="pres">
      <dgm:prSet presAssocID="{6F666558-A54E-453A-878D-335A7235FACB}" presName="composite" presStyleCnt="0"/>
      <dgm:spPr/>
    </dgm:pt>
    <dgm:pt modelId="{6A7E4B13-EBA2-4D0B-9DCA-B34EBFEAB365}" type="pres">
      <dgm:prSet presAssocID="{6F666558-A54E-453A-878D-335A7235FACB}" presName="FirstChild" presStyleLbl="revTx" presStyleIdx="4" presStyleCnt="6">
        <dgm:presLayoutVars>
          <dgm:chMax val="0"/>
          <dgm:chPref val="0"/>
          <dgm:bulletEnabled val="1"/>
        </dgm:presLayoutVars>
      </dgm:prSet>
      <dgm:spPr/>
      <dgm:t>
        <a:bodyPr/>
        <a:lstStyle/>
        <a:p>
          <a:endParaRPr lang="en-US"/>
        </a:p>
      </dgm:t>
    </dgm:pt>
    <dgm:pt modelId="{10999640-3988-4569-B648-4F42BFD63BEA}" type="pres">
      <dgm:prSet presAssocID="{6F666558-A54E-453A-878D-335A7235FACB}" presName="Parent" presStyleLbl="alignNode1" presStyleIdx="4" presStyleCnt="6">
        <dgm:presLayoutVars>
          <dgm:chMax val="3"/>
          <dgm:chPref val="3"/>
          <dgm:bulletEnabled val="1"/>
        </dgm:presLayoutVars>
      </dgm:prSet>
      <dgm:spPr/>
      <dgm:t>
        <a:bodyPr/>
        <a:lstStyle/>
        <a:p>
          <a:endParaRPr lang="en-US"/>
        </a:p>
      </dgm:t>
    </dgm:pt>
    <dgm:pt modelId="{DB724D39-B202-4FEC-A985-03D6BA70881F}" type="pres">
      <dgm:prSet presAssocID="{6F666558-A54E-453A-878D-335A7235FACB}" presName="Accent" presStyleLbl="parChTrans1D1" presStyleIdx="4" presStyleCnt="6"/>
      <dgm:spPr/>
    </dgm:pt>
    <dgm:pt modelId="{E55C19CB-B1DC-4D2F-8D42-02D7EEBC14E5}" type="pres">
      <dgm:prSet presAssocID="{1638B20A-CA23-4FFC-97F5-7BD2EBB91687}" presName="sibTrans" presStyleCnt="0"/>
      <dgm:spPr/>
    </dgm:pt>
    <dgm:pt modelId="{D4273446-C22E-4453-8FFF-DD8BB053687A}" type="pres">
      <dgm:prSet presAssocID="{24EF5E8E-73CF-48CB-8417-09613BFE5B46}" presName="composite" presStyleCnt="0"/>
      <dgm:spPr/>
    </dgm:pt>
    <dgm:pt modelId="{4283D88D-A471-4307-B388-0AFBD1DFBF17}" type="pres">
      <dgm:prSet presAssocID="{24EF5E8E-73CF-48CB-8417-09613BFE5B46}" presName="FirstChild" presStyleLbl="revTx" presStyleIdx="5" presStyleCnt="6">
        <dgm:presLayoutVars>
          <dgm:chMax val="0"/>
          <dgm:chPref val="0"/>
          <dgm:bulletEnabled val="1"/>
        </dgm:presLayoutVars>
      </dgm:prSet>
      <dgm:spPr/>
      <dgm:t>
        <a:bodyPr/>
        <a:lstStyle/>
        <a:p>
          <a:endParaRPr lang="en-US"/>
        </a:p>
      </dgm:t>
    </dgm:pt>
    <dgm:pt modelId="{71E86B62-2CA9-4832-8779-C36EF794DC9F}" type="pres">
      <dgm:prSet presAssocID="{24EF5E8E-73CF-48CB-8417-09613BFE5B46}" presName="Parent" presStyleLbl="alignNode1" presStyleIdx="5" presStyleCnt="6">
        <dgm:presLayoutVars>
          <dgm:chMax val="3"/>
          <dgm:chPref val="3"/>
          <dgm:bulletEnabled val="1"/>
        </dgm:presLayoutVars>
      </dgm:prSet>
      <dgm:spPr/>
      <dgm:t>
        <a:bodyPr/>
        <a:lstStyle/>
        <a:p>
          <a:endParaRPr lang="en-US"/>
        </a:p>
      </dgm:t>
    </dgm:pt>
    <dgm:pt modelId="{D61F2491-F086-4C7D-B185-C4C44F93E6EF}" type="pres">
      <dgm:prSet presAssocID="{24EF5E8E-73CF-48CB-8417-09613BFE5B46}" presName="Accent" presStyleLbl="parChTrans1D1" presStyleIdx="5" presStyleCnt="6"/>
      <dgm:spPr/>
    </dgm:pt>
  </dgm:ptLst>
  <dgm:cxnLst>
    <dgm:cxn modelId="{B9209CD9-853E-4FDD-B449-39B1C6F5A47F}" srcId="{7F9F77AF-469B-4537-8C9F-F1B1BA4F3D7B}" destId="{8F3CA307-D721-4C48-931F-7C55E2D8F8FE}" srcOrd="0" destOrd="0" parTransId="{E6832C2F-9D05-4E20-8338-19721E1FF7CF}" sibTransId="{9922DCBB-B838-4CC7-982D-9C08C2816E7E}"/>
    <dgm:cxn modelId="{2F697AEA-395A-4D89-B81C-67A674C80C73}" type="presOf" srcId="{8F3CA307-D721-4C48-931F-7C55E2D8F8FE}" destId="{BC3E9A90-64D2-4150-99FD-28F73F42B62E}" srcOrd="0" destOrd="0" presId="urn:microsoft.com/office/officeart/2011/layout/TabList"/>
    <dgm:cxn modelId="{0DCE708C-C01F-45A9-9A19-22A1C4531B00}" srcId="{95635CD7-319B-49EA-92BB-7627598889E6}" destId="{6992107B-F9B1-4638-A843-8CF6E6BB73A5}" srcOrd="0" destOrd="0" parTransId="{DCCE4894-8FD8-42F2-A31A-C5C3E6AE9CFE}" sibTransId="{A2158D79-6E7A-42DB-8492-975B06BCDBAE}"/>
    <dgm:cxn modelId="{9AF433E4-B5A2-4517-B66A-F595857E5E72}" type="presOf" srcId="{38E845A6-3587-4309-B856-1FB5098C3C17}" destId="{1ECAFE31-C499-4A61-90DE-464D33866950}" srcOrd="0" destOrd="0" presId="urn:microsoft.com/office/officeart/2011/layout/TabList"/>
    <dgm:cxn modelId="{137E900D-424A-4E25-8D9D-0A09C44C0290}" srcId="{24EF5E8E-73CF-48CB-8417-09613BFE5B46}" destId="{20D6FFBC-0D91-4F5F-8A3F-A5286940547A}" srcOrd="0" destOrd="0" parTransId="{F1C7D9FB-9D92-408B-B3D2-6017C3FC80EF}" sibTransId="{2AC854BA-0680-4FAE-A130-5E8DF218D312}"/>
    <dgm:cxn modelId="{CEDD7BDF-5921-48F7-AE9A-6D67616733D1}" type="presOf" srcId="{6992107B-F9B1-4638-A843-8CF6E6BB73A5}" destId="{6335B536-2023-4B15-8330-A71BA728E0CE}" srcOrd="0" destOrd="0" presId="urn:microsoft.com/office/officeart/2011/layout/TabList"/>
    <dgm:cxn modelId="{CC88EDA9-89B2-4F9B-9644-7F6BEA36FF20}" srcId="{A8620D89-0BDA-405E-AA68-0071305B1255}" destId="{16A19929-E840-47F7-9CAE-A0431AF6CF50}" srcOrd="0" destOrd="0" parTransId="{13599D2C-2730-46C7-8A15-D78A1077A9D3}" sibTransId="{9DAF12F4-1953-414D-9F5C-FE2247593CDC}"/>
    <dgm:cxn modelId="{BA868744-ED4A-4557-858D-907C177F8649}" srcId="{38E845A6-3587-4309-B856-1FB5098C3C17}" destId="{A8620D89-0BDA-405E-AA68-0071305B1255}" srcOrd="2" destOrd="0" parTransId="{35171C3D-62D6-43E3-B93C-3599DDBCB958}" sibTransId="{E57E8CC9-3306-4918-A752-A15EE5F068B7}"/>
    <dgm:cxn modelId="{2DAD6F03-3E10-4986-837C-F554A5D2EBD2}" type="presOf" srcId="{16A19929-E840-47F7-9CAE-A0431AF6CF50}" destId="{96F32CF3-B3A1-4238-B838-CF3921442C8A}" srcOrd="0" destOrd="0" presId="urn:microsoft.com/office/officeart/2011/layout/TabList"/>
    <dgm:cxn modelId="{C5A925CD-53D0-4A92-A448-A2CABD38BDE5}" srcId="{38E845A6-3587-4309-B856-1FB5098C3C17}" destId="{95635CD7-319B-49EA-92BB-7627598889E6}" srcOrd="3" destOrd="0" parTransId="{A6D7E75D-42DA-4871-8341-0B2DF785EB14}" sibTransId="{CFD8ADE4-4162-44B3-8D0F-B0F3D16E1CD5}"/>
    <dgm:cxn modelId="{F58FC4FA-56B3-4209-A5A3-B04F964386B8}" type="presOf" srcId="{95635CD7-319B-49EA-92BB-7627598889E6}" destId="{B530A82E-2F01-438A-9753-6007D3610A7F}" srcOrd="0" destOrd="0" presId="urn:microsoft.com/office/officeart/2011/layout/TabList"/>
    <dgm:cxn modelId="{8369DF8E-0983-49D4-B673-BCED50C830F9}" type="presOf" srcId="{6F666558-A54E-453A-878D-335A7235FACB}" destId="{10999640-3988-4569-B648-4F42BFD63BEA}" srcOrd="0" destOrd="0" presId="urn:microsoft.com/office/officeart/2011/layout/TabList"/>
    <dgm:cxn modelId="{5012AFB0-26BC-4922-AC75-1BEE56A557AF}" srcId="{38E845A6-3587-4309-B856-1FB5098C3C17}" destId="{24EF5E8E-73CF-48CB-8417-09613BFE5B46}" srcOrd="5" destOrd="0" parTransId="{352E1691-3489-4109-ABCA-9F679597F1C7}" sibTransId="{9BCA7B7F-F886-4716-A6A1-B3CBDBF593DB}"/>
    <dgm:cxn modelId="{E9D25F83-83E7-4CD2-907B-F7D48940C92C}" srcId="{6F666558-A54E-453A-878D-335A7235FACB}" destId="{2B867087-D00D-4AA1-A0D9-7B5319E18DB8}" srcOrd="0" destOrd="0" parTransId="{3DE05628-E19B-47CD-9138-96B9F672601B}" sibTransId="{24517C43-3932-49F3-BA08-F9CB28E84F8D}"/>
    <dgm:cxn modelId="{E2D5C5C2-50BD-4EC1-8D5C-27CA11D40B3B}" srcId="{38E845A6-3587-4309-B856-1FB5098C3C17}" destId="{6F666558-A54E-453A-878D-335A7235FACB}" srcOrd="4" destOrd="0" parTransId="{7078835E-C7C5-499C-8452-888DF8D4CADC}" sibTransId="{1638B20A-CA23-4FFC-97F5-7BD2EBB91687}"/>
    <dgm:cxn modelId="{9639B97E-8AFB-4541-A0B1-ECFC2E4BE349}" srcId="{0CE53536-A81E-46C2-9A4E-AB6AF49DEF03}" destId="{1083981C-05D8-47D1-8F07-C73200EC63E4}" srcOrd="0" destOrd="0" parTransId="{972366BF-B878-4943-830D-BA3AFB344BD9}" sibTransId="{F5C57E76-001C-429B-8C47-0F177E3F62ED}"/>
    <dgm:cxn modelId="{42791B1F-DB53-4EA8-8445-0D9B1750C56E}" type="presOf" srcId="{24EF5E8E-73CF-48CB-8417-09613BFE5B46}" destId="{71E86B62-2CA9-4832-8779-C36EF794DC9F}" srcOrd="0" destOrd="0" presId="urn:microsoft.com/office/officeart/2011/layout/TabList"/>
    <dgm:cxn modelId="{9C41E1F0-2337-4FD7-8AB0-49FFC9C7DADE}" type="presOf" srcId="{2B867087-D00D-4AA1-A0D9-7B5319E18DB8}" destId="{6A7E4B13-EBA2-4D0B-9DCA-B34EBFEAB365}" srcOrd="0" destOrd="0" presId="urn:microsoft.com/office/officeart/2011/layout/TabList"/>
    <dgm:cxn modelId="{AFF75C33-6DE2-4559-9DC2-61510BF55CA8}" srcId="{38E845A6-3587-4309-B856-1FB5098C3C17}" destId="{0CE53536-A81E-46C2-9A4E-AB6AF49DEF03}" srcOrd="1" destOrd="0" parTransId="{A90ED57B-477B-439C-9C15-AD1B98B065A1}" sibTransId="{084F3D62-8FE6-4F04-80FE-FAB95B1CCCEB}"/>
    <dgm:cxn modelId="{0EB82365-DC70-4281-9C8E-C1ACF649E1B7}" type="presOf" srcId="{1083981C-05D8-47D1-8F07-C73200EC63E4}" destId="{853356F5-BCDD-4BB4-A2FA-5B7037E99BBA}" srcOrd="0" destOrd="0" presId="urn:microsoft.com/office/officeart/2011/layout/TabList"/>
    <dgm:cxn modelId="{A50C651F-7366-4CA0-B1BE-4B75593162A0}" type="presOf" srcId="{20D6FFBC-0D91-4F5F-8A3F-A5286940547A}" destId="{4283D88D-A471-4307-B388-0AFBD1DFBF17}" srcOrd="0" destOrd="0" presId="urn:microsoft.com/office/officeart/2011/layout/TabList"/>
    <dgm:cxn modelId="{A8D814F6-E487-42BF-8842-9506B10B5732}" type="presOf" srcId="{0CE53536-A81E-46C2-9A4E-AB6AF49DEF03}" destId="{B0CA896B-397B-40AE-827D-7D5006EB9A0C}" srcOrd="0" destOrd="0" presId="urn:microsoft.com/office/officeart/2011/layout/TabList"/>
    <dgm:cxn modelId="{A79815F2-2F73-4934-A42F-4FB921331196}" srcId="{38E845A6-3587-4309-B856-1FB5098C3C17}" destId="{7F9F77AF-469B-4537-8C9F-F1B1BA4F3D7B}" srcOrd="0" destOrd="0" parTransId="{87361A12-A63F-40EC-B90E-CC8EA1D12B06}" sibTransId="{11F983BA-2E2E-45A3-B83A-6C8A1882230F}"/>
    <dgm:cxn modelId="{62C9DC9B-D453-4C4D-95B2-3DBFA2BD0F3D}" type="presOf" srcId="{A8620D89-0BDA-405E-AA68-0071305B1255}" destId="{B64ECE2F-4AE5-4037-B75F-9FA2CE356EC2}" srcOrd="0" destOrd="0" presId="urn:microsoft.com/office/officeart/2011/layout/TabList"/>
    <dgm:cxn modelId="{0CAEC37A-B100-4D76-879A-0DF2A9A1BB27}" type="presOf" srcId="{7F9F77AF-469B-4537-8C9F-F1B1BA4F3D7B}" destId="{74DACDAE-6BD1-48DA-A02C-6CBB7428B0EB}" srcOrd="0" destOrd="0" presId="urn:microsoft.com/office/officeart/2011/layout/TabList"/>
    <dgm:cxn modelId="{8CF6F89A-5849-43A3-8CD9-79C6CE4BE9EA}" type="presParOf" srcId="{1ECAFE31-C499-4A61-90DE-464D33866950}" destId="{F790572A-4FC2-4485-A4C5-7C21CB79AD3E}" srcOrd="0" destOrd="0" presId="urn:microsoft.com/office/officeart/2011/layout/TabList"/>
    <dgm:cxn modelId="{999B2882-65D6-40E8-AE1A-5E02EA0D09ED}" type="presParOf" srcId="{F790572A-4FC2-4485-A4C5-7C21CB79AD3E}" destId="{BC3E9A90-64D2-4150-99FD-28F73F42B62E}" srcOrd="0" destOrd="0" presId="urn:microsoft.com/office/officeart/2011/layout/TabList"/>
    <dgm:cxn modelId="{3DEEBBDE-5A7B-4CCD-897B-013FC2349A95}" type="presParOf" srcId="{F790572A-4FC2-4485-A4C5-7C21CB79AD3E}" destId="{74DACDAE-6BD1-48DA-A02C-6CBB7428B0EB}" srcOrd="1" destOrd="0" presId="urn:microsoft.com/office/officeart/2011/layout/TabList"/>
    <dgm:cxn modelId="{309451E8-5E62-4668-8A94-0D51877A9EEA}" type="presParOf" srcId="{F790572A-4FC2-4485-A4C5-7C21CB79AD3E}" destId="{BA7BBCA3-5E2D-4857-86E6-7306CBD325FF}" srcOrd="2" destOrd="0" presId="urn:microsoft.com/office/officeart/2011/layout/TabList"/>
    <dgm:cxn modelId="{CF38E0B4-02FE-4DC2-A760-874CFB301DE4}" type="presParOf" srcId="{1ECAFE31-C499-4A61-90DE-464D33866950}" destId="{03226042-69FA-4EA6-BC1F-183EEF1E7B37}" srcOrd="1" destOrd="0" presId="urn:microsoft.com/office/officeart/2011/layout/TabList"/>
    <dgm:cxn modelId="{817AC2B2-85A6-454E-885E-B39180CB237B}" type="presParOf" srcId="{1ECAFE31-C499-4A61-90DE-464D33866950}" destId="{53EBB6D6-F2A9-45C8-A1B3-3066D2921B99}" srcOrd="2" destOrd="0" presId="urn:microsoft.com/office/officeart/2011/layout/TabList"/>
    <dgm:cxn modelId="{8E94116C-0B41-4265-8BA1-AFB2761035AE}" type="presParOf" srcId="{53EBB6D6-F2A9-45C8-A1B3-3066D2921B99}" destId="{853356F5-BCDD-4BB4-A2FA-5B7037E99BBA}" srcOrd="0" destOrd="0" presId="urn:microsoft.com/office/officeart/2011/layout/TabList"/>
    <dgm:cxn modelId="{9DC44D27-C205-4266-B734-6BF215F21F3E}" type="presParOf" srcId="{53EBB6D6-F2A9-45C8-A1B3-3066D2921B99}" destId="{B0CA896B-397B-40AE-827D-7D5006EB9A0C}" srcOrd="1" destOrd="0" presId="urn:microsoft.com/office/officeart/2011/layout/TabList"/>
    <dgm:cxn modelId="{C698A1FC-D55A-4B5F-9BC1-952248DA5A64}" type="presParOf" srcId="{53EBB6D6-F2A9-45C8-A1B3-3066D2921B99}" destId="{81A3441D-62E6-4CAD-8C00-14B921C1A672}" srcOrd="2" destOrd="0" presId="urn:microsoft.com/office/officeart/2011/layout/TabList"/>
    <dgm:cxn modelId="{3001D1A9-EB47-49AD-AF72-3C2B5CF8AB43}" type="presParOf" srcId="{1ECAFE31-C499-4A61-90DE-464D33866950}" destId="{B9D45CB6-4CAA-4D8F-8544-831CC7E19F11}" srcOrd="3" destOrd="0" presId="urn:microsoft.com/office/officeart/2011/layout/TabList"/>
    <dgm:cxn modelId="{6E585046-2DC7-4187-A3D6-C32EDEE43591}" type="presParOf" srcId="{1ECAFE31-C499-4A61-90DE-464D33866950}" destId="{608A6370-0989-436F-8888-0310759DEED3}" srcOrd="4" destOrd="0" presId="urn:microsoft.com/office/officeart/2011/layout/TabList"/>
    <dgm:cxn modelId="{473EB348-C537-49F4-A313-6A05473977AF}" type="presParOf" srcId="{608A6370-0989-436F-8888-0310759DEED3}" destId="{96F32CF3-B3A1-4238-B838-CF3921442C8A}" srcOrd="0" destOrd="0" presId="urn:microsoft.com/office/officeart/2011/layout/TabList"/>
    <dgm:cxn modelId="{696C232C-DEC2-4E90-9E6D-5C09A22CFCF5}" type="presParOf" srcId="{608A6370-0989-436F-8888-0310759DEED3}" destId="{B64ECE2F-4AE5-4037-B75F-9FA2CE356EC2}" srcOrd="1" destOrd="0" presId="urn:microsoft.com/office/officeart/2011/layout/TabList"/>
    <dgm:cxn modelId="{11F1CB66-3371-4106-A637-9551BC07AFBE}" type="presParOf" srcId="{608A6370-0989-436F-8888-0310759DEED3}" destId="{7A428067-B402-493A-BD46-6E9048DDFBAD}" srcOrd="2" destOrd="0" presId="urn:microsoft.com/office/officeart/2011/layout/TabList"/>
    <dgm:cxn modelId="{C1C9C4D3-CC1D-4382-A280-943047465B71}" type="presParOf" srcId="{1ECAFE31-C499-4A61-90DE-464D33866950}" destId="{C2BD1103-2176-4BB3-9DB7-71B61083CA1C}" srcOrd="5" destOrd="0" presId="urn:microsoft.com/office/officeart/2011/layout/TabList"/>
    <dgm:cxn modelId="{5BC3FC1C-83D8-4097-BC39-3F41163830C4}" type="presParOf" srcId="{1ECAFE31-C499-4A61-90DE-464D33866950}" destId="{7E2C5BE4-D550-48C9-A6D1-0D55F282E17D}" srcOrd="6" destOrd="0" presId="urn:microsoft.com/office/officeart/2011/layout/TabList"/>
    <dgm:cxn modelId="{A42549EC-D67E-47B2-B857-3F0FE3F671BD}" type="presParOf" srcId="{7E2C5BE4-D550-48C9-A6D1-0D55F282E17D}" destId="{6335B536-2023-4B15-8330-A71BA728E0CE}" srcOrd="0" destOrd="0" presId="urn:microsoft.com/office/officeart/2011/layout/TabList"/>
    <dgm:cxn modelId="{9ACA9FBA-E0DA-4331-BBB0-F28C2F8EDE84}" type="presParOf" srcId="{7E2C5BE4-D550-48C9-A6D1-0D55F282E17D}" destId="{B530A82E-2F01-438A-9753-6007D3610A7F}" srcOrd="1" destOrd="0" presId="urn:microsoft.com/office/officeart/2011/layout/TabList"/>
    <dgm:cxn modelId="{D4744D82-64A4-48E5-8624-463DBCEC4307}" type="presParOf" srcId="{7E2C5BE4-D550-48C9-A6D1-0D55F282E17D}" destId="{4C6A4B95-A458-4B72-9437-1033EBA7FB4B}" srcOrd="2" destOrd="0" presId="urn:microsoft.com/office/officeart/2011/layout/TabList"/>
    <dgm:cxn modelId="{AB24643C-B5B0-46AD-94A4-5A071F920E0E}" type="presParOf" srcId="{1ECAFE31-C499-4A61-90DE-464D33866950}" destId="{39ECB241-97D2-4682-823C-FA429CB4C627}" srcOrd="7" destOrd="0" presId="urn:microsoft.com/office/officeart/2011/layout/TabList"/>
    <dgm:cxn modelId="{4F578CBE-E4C4-4591-AA95-9E96F1A6B3A0}" type="presParOf" srcId="{1ECAFE31-C499-4A61-90DE-464D33866950}" destId="{09D69E12-9C3F-4A28-9BAF-C1786232780B}" srcOrd="8" destOrd="0" presId="urn:microsoft.com/office/officeart/2011/layout/TabList"/>
    <dgm:cxn modelId="{B4D8201E-FB35-4DC2-802B-DCE8909506B6}" type="presParOf" srcId="{09D69E12-9C3F-4A28-9BAF-C1786232780B}" destId="{6A7E4B13-EBA2-4D0B-9DCA-B34EBFEAB365}" srcOrd="0" destOrd="0" presId="urn:microsoft.com/office/officeart/2011/layout/TabList"/>
    <dgm:cxn modelId="{6D34CD19-5FE6-4869-8E4E-6B4FC05D058F}" type="presParOf" srcId="{09D69E12-9C3F-4A28-9BAF-C1786232780B}" destId="{10999640-3988-4569-B648-4F42BFD63BEA}" srcOrd="1" destOrd="0" presId="urn:microsoft.com/office/officeart/2011/layout/TabList"/>
    <dgm:cxn modelId="{E3A321BD-FFE3-4DCD-9E5F-022091A50A91}" type="presParOf" srcId="{09D69E12-9C3F-4A28-9BAF-C1786232780B}" destId="{DB724D39-B202-4FEC-A985-03D6BA70881F}" srcOrd="2" destOrd="0" presId="urn:microsoft.com/office/officeart/2011/layout/TabList"/>
    <dgm:cxn modelId="{EC053CD6-21BF-43D8-BAED-A1C3AB08F41D}" type="presParOf" srcId="{1ECAFE31-C499-4A61-90DE-464D33866950}" destId="{E55C19CB-B1DC-4D2F-8D42-02D7EEBC14E5}" srcOrd="9" destOrd="0" presId="urn:microsoft.com/office/officeart/2011/layout/TabList"/>
    <dgm:cxn modelId="{EF6DF0E9-A207-44D1-881A-6521D80FDB62}" type="presParOf" srcId="{1ECAFE31-C499-4A61-90DE-464D33866950}" destId="{D4273446-C22E-4453-8FFF-DD8BB053687A}" srcOrd="10" destOrd="0" presId="urn:microsoft.com/office/officeart/2011/layout/TabList"/>
    <dgm:cxn modelId="{EDFD1B71-7F49-421B-BCBE-64EA5A4C1613}" type="presParOf" srcId="{D4273446-C22E-4453-8FFF-DD8BB053687A}" destId="{4283D88D-A471-4307-B388-0AFBD1DFBF17}" srcOrd="0" destOrd="0" presId="urn:microsoft.com/office/officeart/2011/layout/TabList"/>
    <dgm:cxn modelId="{8875815A-0AAB-425C-AD3E-365EBE558999}" type="presParOf" srcId="{D4273446-C22E-4453-8FFF-DD8BB053687A}" destId="{71E86B62-2CA9-4832-8779-C36EF794DC9F}" srcOrd="1" destOrd="0" presId="urn:microsoft.com/office/officeart/2011/layout/TabList"/>
    <dgm:cxn modelId="{D5FA2195-1D7A-4AC8-808C-B5C8EE49781C}" type="presParOf" srcId="{D4273446-C22E-4453-8FFF-DD8BB053687A}" destId="{D61F2491-F086-4C7D-B185-C4C44F93E6EF}"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BEB410-850D-4852-8A23-672676CFD933}" type="doc">
      <dgm:prSet loTypeId="urn:microsoft.com/office/officeart/2005/8/layout/venn1" loCatId="relationship" qsTypeId="urn:microsoft.com/office/officeart/2005/8/quickstyle/simple4" qsCatId="simple" csTypeId="urn:microsoft.com/office/officeart/2005/8/colors/colorful4" csCatId="colorful" phldr="1"/>
      <dgm:spPr/>
    </dgm:pt>
    <dgm:pt modelId="{2D8E9358-2503-4C3F-83D3-B73424B53F5B}">
      <dgm:prSet phldrT="[Text]" custT="1"/>
      <dgm:spPr/>
      <dgm:t>
        <a:bodyPr/>
        <a:lstStyle/>
        <a:p>
          <a:pPr algn="l"/>
          <a:r>
            <a:rPr lang="en-US" sz="4400" dirty="0">
              <a:solidFill>
                <a:srgbClr val="0070C0"/>
              </a:solidFill>
              <a:latin typeface="Segoe UI Light"/>
              <a:cs typeface="Segoe UI Light"/>
            </a:rPr>
            <a:t>Devices</a:t>
          </a:r>
          <a:endParaRPr lang="en-US" sz="4400" dirty="0">
            <a:solidFill>
              <a:srgbClr val="0070C0"/>
            </a:solidFill>
            <a:latin typeface="Segoe UI Light" panose="020B0502040204020203" pitchFamily="34" charset="0"/>
            <a:cs typeface="Segoe UI Light" panose="020B0502040204020203" pitchFamily="34" charset="0"/>
          </a:endParaRPr>
        </a:p>
      </dgm:t>
    </dgm:pt>
    <dgm:pt modelId="{72DFAB01-FFCD-436D-AA80-4397930FFB00}" type="parTrans" cxnId="{FEF7AD84-3E40-46AC-A65D-5C84B6855BEA}">
      <dgm:prSet/>
      <dgm:spPr/>
      <dgm:t>
        <a:bodyPr/>
        <a:lstStyle/>
        <a:p>
          <a:endParaRPr lang="en-US" sz="1400"/>
        </a:p>
      </dgm:t>
    </dgm:pt>
    <dgm:pt modelId="{A2EEB49A-2AC6-4171-B6EA-86CFC4886062}" type="sibTrans" cxnId="{FEF7AD84-3E40-46AC-A65D-5C84B6855BEA}">
      <dgm:prSet/>
      <dgm:spPr/>
      <dgm:t>
        <a:bodyPr/>
        <a:lstStyle/>
        <a:p>
          <a:endParaRPr lang="en-US" sz="1400"/>
        </a:p>
      </dgm:t>
    </dgm:pt>
    <dgm:pt modelId="{74A4BB31-4B90-449A-AF66-C9E374614985}">
      <dgm:prSet phldrT="[Text]" custT="1"/>
      <dgm:spPr/>
      <dgm:t>
        <a:bodyPr/>
        <a:lstStyle/>
        <a:p>
          <a:pPr algn="r"/>
          <a:r>
            <a:rPr lang="en-US" sz="4400" dirty="0">
              <a:solidFill>
                <a:schemeClr val="accent4">
                  <a:lumMod val="75000"/>
                </a:schemeClr>
              </a:solidFill>
              <a:latin typeface="Segoe UI Light"/>
              <a:cs typeface="Segoe UI Light"/>
            </a:rPr>
            <a:t>People</a:t>
          </a:r>
        </a:p>
      </dgm:t>
    </dgm:pt>
    <dgm:pt modelId="{5499C165-481A-4E87-A710-F35ED03688DB}" type="parTrans" cxnId="{C2792968-E42A-4344-9912-9D35889ADBAC}">
      <dgm:prSet/>
      <dgm:spPr/>
      <dgm:t>
        <a:bodyPr/>
        <a:lstStyle/>
        <a:p>
          <a:endParaRPr lang="en-US" sz="1400"/>
        </a:p>
      </dgm:t>
    </dgm:pt>
    <dgm:pt modelId="{3A460549-6166-4895-B852-744C67926B8C}" type="sibTrans" cxnId="{C2792968-E42A-4344-9912-9D35889ADBAC}">
      <dgm:prSet/>
      <dgm:spPr/>
      <dgm:t>
        <a:bodyPr/>
        <a:lstStyle/>
        <a:p>
          <a:endParaRPr lang="en-US" sz="1400"/>
        </a:p>
      </dgm:t>
    </dgm:pt>
    <dgm:pt modelId="{4460C94E-1873-479F-9002-B90F8A09DBC8}" type="pres">
      <dgm:prSet presAssocID="{A1BEB410-850D-4852-8A23-672676CFD933}" presName="compositeShape" presStyleCnt="0">
        <dgm:presLayoutVars>
          <dgm:chMax val="7"/>
          <dgm:dir/>
          <dgm:resizeHandles val="exact"/>
        </dgm:presLayoutVars>
      </dgm:prSet>
      <dgm:spPr/>
    </dgm:pt>
    <dgm:pt modelId="{24FB3F03-CB81-400D-A25B-FD5112BC7D42}" type="pres">
      <dgm:prSet presAssocID="{2D8E9358-2503-4C3F-83D3-B73424B53F5B}" presName="circ1" presStyleLbl="vennNode1" presStyleIdx="0" presStyleCnt="2"/>
      <dgm:spPr/>
      <dgm:t>
        <a:bodyPr/>
        <a:lstStyle/>
        <a:p>
          <a:endParaRPr lang="en-US"/>
        </a:p>
      </dgm:t>
    </dgm:pt>
    <dgm:pt modelId="{468E45FF-CA26-4E56-99D2-C6716E0E94C5}" type="pres">
      <dgm:prSet presAssocID="{2D8E9358-2503-4C3F-83D3-B73424B53F5B}" presName="circ1Tx" presStyleLbl="revTx" presStyleIdx="0" presStyleCnt="0">
        <dgm:presLayoutVars>
          <dgm:chMax val="0"/>
          <dgm:chPref val="0"/>
          <dgm:bulletEnabled val="1"/>
        </dgm:presLayoutVars>
      </dgm:prSet>
      <dgm:spPr/>
      <dgm:t>
        <a:bodyPr/>
        <a:lstStyle/>
        <a:p>
          <a:endParaRPr lang="en-US"/>
        </a:p>
      </dgm:t>
    </dgm:pt>
    <dgm:pt modelId="{D1C64496-10FE-4D71-B123-D758A67C4A32}" type="pres">
      <dgm:prSet presAssocID="{74A4BB31-4B90-449A-AF66-C9E374614985}" presName="circ2" presStyleLbl="vennNode1" presStyleIdx="1" presStyleCnt="2" custLinFactNeighborX="-10811" custLinFactNeighborY="450"/>
      <dgm:spPr/>
      <dgm:t>
        <a:bodyPr/>
        <a:lstStyle/>
        <a:p>
          <a:endParaRPr lang="en-US"/>
        </a:p>
      </dgm:t>
    </dgm:pt>
    <dgm:pt modelId="{FEA555CA-7C7B-455A-9AFD-7D6EB3A44A6B}" type="pres">
      <dgm:prSet presAssocID="{74A4BB31-4B90-449A-AF66-C9E374614985}" presName="circ2Tx" presStyleLbl="revTx" presStyleIdx="0" presStyleCnt="0">
        <dgm:presLayoutVars>
          <dgm:chMax val="0"/>
          <dgm:chPref val="0"/>
          <dgm:bulletEnabled val="1"/>
        </dgm:presLayoutVars>
      </dgm:prSet>
      <dgm:spPr/>
      <dgm:t>
        <a:bodyPr/>
        <a:lstStyle/>
        <a:p>
          <a:endParaRPr lang="en-US"/>
        </a:p>
      </dgm:t>
    </dgm:pt>
  </dgm:ptLst>
  <dgm:cxnLst>
    <dgm:cxn modelId="{01A295DD-3789-4016-855D-F456913A73E5}" type="presOf" srcId="{2D8E9358-2503-4C3F-83D3-B73424B53F5B}" destId="{24FB3F03-CB81-400D-A25B-FD5112BC7D42}" srcOrd="0" destOrd="0" presId="urn:microsoft.com/office/officeart/2005/8/layout/venn1"/>
    <dgm:cxn modelId="{23239670-68B2-4A1D-852A-AC2842067B9A}" type="presOf" srcId="{A1BEB410-850D-4852-8A23-672676CFD933}" destId="{4460C94E-1873-479F-9002-B90F8A09DBC8}" srcOrd="0" destOrd="0" presId="urn:microsoft.com/office/officeart/2005/8/layout/venn1"/>
    <dgm:cxn modelId="{0B37FB8C-0A74-4C2B-80D0-08AEC95171FE}" type="presOf" srcId="{74A4BB31-4B90-449A-AF66-C9E374614985}" destId="{FEA555CA-7C7B-455A-9AFD-7D6EB3A44A6B}" srcOrd="1" destOrd="0" presId="urn:microsoft.com/office/officeart/2005/8/layout/venn1"/>
    <dgm:cxn modelId="{C2792968-E42A-4344-9912-9D35889ADBAC}" srcId="{A1BEB410-850D-4852-8A23-672676CFD933}" destId="{74A4BB31-4B90-449A-AF66-C9E374614985}" srcOrd="1" destOrd="0" parTransId="{5499C165-481A-4E87-A710-F35ED03688DB}" sibTransId="{3A460549-6166-4895-B852-744C67926B8C}"/>
    <dgm:cxn modelId="{FEF7AD84-3E40-46AC-A65D-5C84B6855BEA}" srcId="{A1BEB410-850D-4852-8A23-672676CFD933}" destId="{2D8E9358-2503-4C3F-83D3-B73424B53F5B}" srcOrd="0" destOrd="0" parTransId="{72DFAB01-FFCD-436D-AA80-4397930FFB00}" sibTransId="{A2EEB49A-2AC6-4171-B6EA-86CFC4886062}"/>
    <dgm:cxn modelId="{DC325D04-B195-4094-92E7-1F0A6B54A151}" type="presOf" srcId="{74A4BB31-4B90-449A-AF66-C9E374614985}" destId="{D1C64496-10FE-4D71-B123-D758A67C4A32}" srcOrd="0" destOrd="0" presId="urn:microsoft.com/office/officeart/2005/8/layout/venn1"/>
    <dgm:cxn modelId="{79E50EBC-E748-4CE5-8028-63BEDCACCB57}" type="presOf" srcId="{2D8E9358-2503-4C3F-83D3-B73424B53F5B}" destId="{468E45FF-CA26-4E56-99D2-C6716E0E94C5}" srcOrd="1" destOrd="0" presId="urn:microsoft.com/office/officeart/2005/8/layout/venn1"/>
    <dgm:cxn modelId="{31ACD900-484B-4EEB-8A4C-364E61467916}" type="presParOf" srcId="{4460C94E-1873-479F-9002-B90F8A09DBC8}" destId="{24FB3F03-CB81-400D-A25B-FD5112BC7D42}" srcOrd="0" destOrd="0" presId="urn:microsoft.com/office/officeart/2005/8/layout/venn1"/>
    <dgm:cxn modelId="{25CAD424-9E22-4F00-9F97-F422DCA7F169}" type="presParOf" srcId="{4460C94E-1873-479F-9002-B90F8A09DBC8}" destId="{468E45FF-CA26-4E56-99D2-C6716E0E94C5}" srcOrd="1" destOrd="0" presId="urn:microsoft.com/office/officeart/2005/8/layout/venn1"/>
    <dgm:cxn modelId="{13F508D9-531C-4C5D-BEDF-E3D06AB6C4F9}" type="presParOf" srcId="{4460C94E-1873-479F-9002-B90F8A09DBC8}" destId="{D1C64496-10FE-4D71-B123-D758A67C4A32}" srcOrd="2" destOrd="0" presId="urn:microsoft.com/office/officeart/2005/8/layout/venn1"/>
    <dgm:cxn modelId="{D3074412-D80C-4EDD-ABD5-AC14AD5DF45E}" type="presParOf" srcId="{4460C94E-1873-479F-9002-B90F8A09DBC8}" destId="{FEA555CA-7C7B-455A-9AFD-7D6EB3A44A6B}"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0.21296</cdr:x>
      <cdr:y>0.1544</cdr:y>
    </cdr:from>
    <cdr:to>
      <cdr:x>0.32407</cdr:x>
      <cdr:y>0.38601</cdr:y>
    </cdr:to>
    <cdr:sp macro="" textlink="">
      <cdr:nvSpPr>
        <cdr:cNvPr id="2" name="TextBox 1"/>
        <cdr:cNvSpPr txBox="1"/>
      </cdr:nvSpPr>
      <cdr:spPr>
        <a:xfrm xmlns:a="http://schemas.openxmlformats.org/drawingml/2006/main">
          <a:off x="1752600" y="60960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0.21296</cdr:x>
      <cdr:y>0.1351</cdr:y>
    </cdr:from>
    <cdr:to>
      <cdr:x>0.32407</cdr:x>
      <cdr:y>0.36671</cdr:y>
    </cdr:to>
    <cdr:sp macro="" textlink="">
      <cdr:nvSpPr>
        <cdr:cNvPr id="3" name="TextBox 2"/>
        <cdr:cNvSpPr txBox="1"/>
      </cdr:nvSpPr>
      <cdr:spPr>
        <a:xfrm xmlns:a="http://schemas.openxmlformats.org/drawingml/2006/main">
          <a:off x="1752600" y="53340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0.32407</cdr:x>
      <cdr:y>0.1351</cdr:y>
    </cdr:from>
    <cdr:to>
      <cdr:x>0.43519</cdr:x>
      <cdr:y>0.36671</cdr:y>
    </cdr:to>
    <cdr:sp macro="" textlink="">
      <cdr:nvSpPr>
        <cdr:cNvPr id="4" name="TextBox 3"/>
        <cdr:cNvSpPr txBox="1"/>
      </cdr:nvSpPr>
      <cdr:spPr>
        <a:xfrm xmlns:a="http://schemas.openxmlformats.org/drawingml/2006/main">
          <a:off x="2667000" y="53340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0.18519</cdr:x>
      <cdr:y>0.1544</cdr:y>
    </cdr:from>
    <cdr:to>
      <cdr:x>0.2963</cdr:x>
      <cdr:y>0.38601</cdr:y>
    </cdr:to>
    <cdr:sp macro="" textlink="">
      <cdr:nvSpPr>
        <cdr:cNvPr id="2" name="TextBox 1"/>
        <cdr:cNvSpPr txBox="1"/>
      </cdr:nvSpPr>
      <cdr:spPr>
        <a:xfrm xmlns:a="http://schemas.openxmlformats.org/drawingml/2006/main">
          <a:off x="1524000" y="60960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0.29464</cdr:x>
      <cdr:y>0.85417</cdr:y>
    </cdr:from>
    <cdr:to>
      <cdr:x>0.38393</cdr:x>
      <cdr:y>0.9375</cdr:y>
    </cdr:to>
    <cdr:sp macro="" textlink="">
      <cdr:nvSpPr>
        <cdr:cNvPr id="2" name="TextBox 1"/>
        <cdr:cNvSpPr txBox="1"/>
      </cdr:nvSpPr>
      <cdr:spPr>
        <a:xfrm xmlns:a="http://schemas.openxmlformats.org/drawingml/2006/main">
          <a:off x="2514600" y="3124200"/>
          <a:ext cx="7620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10.1%</a:t>
          </a:r>
        </a:p>
      </cdr:txBody>
    </cdr:sp>
  </cdr:relSizeAnchor>
  <cdr:relSizeAnchor xmlns:cdr="http://schemas.openxmlformats.org/drawingml/2006/chartDrawing">
    <cdr:from>
      <cdr:x>0.53571</cdr:x>
      <cdr:y>0.85417</cdr:y>
    </cdr:from>
    <cdr:to>
      <cdr:x>0.625</cdr:x>
      <cdr:y>0.9375</cdr:y>
    </cdr:to>
    <cdr:sp macro="" textlink="">
      <cdr:nvSpPr>
        <cdr:cNvPr id="3" name="TextBox 1"/>
        <cdr:cNvSpPr txBox="1"/>
      </cdr:nvSpPr>
      <cdr:spPr>
        <a:xfrm xmlns:a="http://schemas.openxmlformats.org/drawingml/2006/main">
          <a:off x="4572000" y="3124200"/>
          <a:ext cx="762000" cy="304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3.2%</a:t>
          </a:r>
        </a:p>
      </cdr:txBody>
    </cdr:sp>
  </cdr:relSizeAnchor>
  <cdr:relSizeAnchor xmlns:cdr="http://schemas.openxmlformats.org/drawingml/2006/chartDrawing">
    <cdr:from>
      <cdr:x>0.77679</cdr:x>
      <cdr:y>0.85417</cdr:y>
    </cdr:from>
    <cdr:to>
      <cdr:x>0.86607</cdr:x>
      <cdr:y>0.9375</cdr:y>
    </cdr:to>
    <cdr:sp macro="" textlink="">
      <cdr:nvSpPr>
        <cdr:cNvPr id="4" name="TextBox 1"/>
        <cdr:cNvSpPr txBox="1"/>
      </cdr:nvSpPr>
      <cdr:spPr>
        <a:xfrm xmlns:a="http://schemas.openxmlformats.org/drawingml/2006/main">
          <a:off x="6629400" y="3124200"/>
          <a:ext cx="762000" cy="304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2.0%</a:t>
          </a:r>
        </a:p>
      </cdr:txBody>
    </cdr:sp>
  </cdr:relSizeAnchor>
</c:userShapes>
</file>

<file path=ppt/drawings/drawing4.xml><?xml version="1.0" encoding="utf-8"?>
<c:userShapes xmlns:c="http://schemas.openxmlformats.org/drawingml/2006/chart">
  <cdr:relSizeAnchor xmlns:cdr="http://schemas.openxmlformats.org/drawingml/2006/chartDrawing">
    <cdr:from>
      <cdr:x>0.38393</cdr:x>
      <cdr:y>0.86275</cdr:y>
    </cdr:from>
    <cdr:to>
      <cdr:x>0.47322</cdr:x>
      <cdr:y>0.94608</cdr:y>
    </cdr:to>
    <cdr:sp macro="" textlink="">
      <cdr:nvSpPr>
        <cdr:cNvPr id="2" name="TextBox 1"/>
        <cdr:cNvSpPr txBox="1"/>
      </cdr:nvSpPr>
      <cdr:spPr>
        <a:xfrm xmlns:a="http://schemas.openxmlformats.org/drawingml/2006/main">
          <a:off x="3276600" y="3352800"/>
          <a:ext cx="762036" cy="3238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9.7%</a:t>
          </a:r>
        </a:p>
      </cdr:txBody>
    </cdr:sp>
  </cdr:relSizeAnchor>
  <cdr:relSizeAnchor xmlns:cdr="http://schemas.openxmlformats.org/drawingml/2006/chartDrawing">
    <cdr:from>
      <cdr:x>0.75</cdr:x>
      <cdr:y>0.86275</cdr:y>
    </cdr:from>
    <cdr:to>
      <cdr:x>0.83928</cdr:x>
      <cdr:y>0.94608</cdr:y>
    </cdr:to>
    <cdr:sp macro="" textlink="">
      <cdr:nvSpPr>
        <cdr:cNvPr id="4" name="TextBox 1"/>
        <cdr:cNvSpPr txBox="1"/>
      </cdr:nvSpPr>
      <cdr:spPr>
        <a:xfrm xmlns:a="http://schemas.openxmlformats.org/drawingml/2006/main">
          <a:off x="6400800" y="3352800"/>
          <a:ext cx="761951" cy="32383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8.8%</a:t>
          </a:r>
        </a:p>
      </cdr:txBody>
    </cdr:sp>
  </cdr:relSizeAnchor>
</c:userShapes>
</file>

<file path=ppt/drawings/drawing5.xml><?xml version="1.0" encoding="utf-8"?>
<c:userShapes xmlns:c="http://schemas.openxmlformats.org/drawingml/2006/chart">
  <cdr:relSizeAnchor xmlns:cdr="http://schemas.openxmlformats.org/drawingml/2006/chartDrawing">
    <cdr:from>
      <cdr:x>0.27679</cdr:x>
      <cdr:y>0.86275</cdr:y>
    </cdr:from>
    <cdr:to>
      <cdr:x>0.36608</cdr:x>
      <cdr:y>0.94608</cdr:y>
    </cdr:to>
    <cdr:sp macro="" textlink="">
      <cdr:nvSpPr>
        <cdr:cNvPr id="2" name="TextBox 1"/>
        <cdr:cNvSpPr txBox="1"/>
      </cdr:nvSpPr>
      <cdr:spPr>
        <a:xfrm xmlns:a="http://schemas.openxmlformats.org/drawingml/2006/main">
          <a:off x="2362200" y="3352800"/>
          <a:ext cx="762036" cy="3238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4.4%</a:t>
          </a:r>
        </a:p>
      </cdr:txBody>
    </cdr:sp>
  </cdr:relSizeAnchor>
  <cdr:relSizeAnchor xmlns:cdr="http://schemas.openxmlformats.org/drawingml/2006/chartDrawing">
    <cdr:from>
      <cdr:x>0.53571</cdr:x>
      <cdr:y>0.85417</cdr:y>
    </cdr:from>
    <cdr:to>
      <cdr:x>0.625</cdr:x>
      <cdr:y>0.9375</cdr:y>
    </cdr:to>
    <cdr:sp macro="" textlink="">
      <cdr:nvSpPr>
        <cdr:cNvPr id="3" name="TextBox 1"/>
        <cdr:cNvSpPr txBox="1"/>
      </cdr:nvSpPr>
      <cdr:spPr>
        <a:xfrm xmlns:a="http://schemas.openxmlformats.org/drawingml/2006/main">
          <a:off x="4572000" y="3124200"/>
          <a:ext cx="762000" cy="304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1.6%</a:t>
          </a:r>
        </a:p>
      </cdr:txBody>
    </cdr:sp>
  </cdr:relSizeAnchor>
  <cdr:relSizeAnchor xmlns:cdr="http://schemas.openxmlformats.org/drawingml/2006/chartDrawing">
    <cdr:from>
      <cdr:x>0.77679</cdr:x>
      <cdr:y>0.85417</cdr:y>
    </cdr:from>
    <cdr:to>
      <cdr:x>0.86607</cdr:x>
      <cdr:y>0.9375</cdr:y>
    </cdr:to>
    <cdr:sp macro="" textlink="">
      <cdr:nvSpPr>
        <cdr:cNvPr id="4" name="TextBox 1"/>
        <cdr:cNvSpPr txBox="1"/>
      </cdr:nvSpPr>
      <cdr:spPr>
        <a:xfrm xmlns:a="http://schemas.openxmlformats.org/drawingml/2006/main">
          <a:off x="6629400" y="3124200"/>
          <a:ext cx="762000" cy="304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1.3%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D10C6A4-B2C6-4A08-ABCA-9A018B09BE6A}" type="datetimeFigureOut">
              <a:rPr lang="en-US" smtClean="0"/>
              <a:t>8/3/2020</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67D59CDE-3B67-4BB9-97C2-BFF572B5A5BC}" type="slidenum">
              <a:rPr lang="en-US" smtClean="0"/>
              <a:t>‹#›</a:t>
            </a:fld>
            <a:endParaRPr lang="en-US"/>
          </a:p>
        </p:txBody>
      </p:sp>
    </p:spTree>
    <p:extLst>
      <p:ext uri="{BB962C8B-B14F-4D97-AF65-F5344CB8AC3E}">
        <p14:creationId xmlns:p14="http://schemas.microsoft.com/office/powerpoint/2010/main" val="2189608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6CFAF02-4101-41C2-AE68-9DF9EC27972F}" type="datetimeFigureOut">
              <a:rPr lang="en-US" smtClean="0"/>
              <a:t>8/3/2020</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0009425-640C-40E1-A736-6E9501B62FC8}" type="slidenum">
              <a:rPr lang="en-US" smtClean="0"/>
              <a:t>‹#›</a:t>
            </a:fld>
            <a:endParaRPr lang="en-US" dirty="0"/>
          </a:p>
        </p:txBody>
      </p:sp>
    </p:spTree>
    <p:extLst>
      <p:ext uri="{BB962C8B-B14F-4D97-AF65-F5344CB8AC3E}">
        <p14:creationId xmlns:p14="http://schemas.microsoft.com/office/powerpoint/2010/main" val="2174753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a:t>
            </a:r>
          </a:p>
          <a:p>
            <a:r>
              <a:rPr lang="en-US" dirty="0">
                <a:cs typeface="Calibri"/>
              </a:rPr>
              <a:t>Work we've been doing with smart thermostats and connectivity networks in low and moderate income multifamily buildings, and in the second half Jackie will be covering observations from evaluations for a significant subset of installations. </a:t>
            </a:r>
          </a:p>
          <a:p>
            <a:r>
              <a:rPr lang="en-US" dirty="0">
                <a:cs typeface="Calibri"/>
              </a:rPr>
              <a:t>Unfortunately at time of recording we're not at liberty to identify the specific utilities included in these results, but we hope to be able to do that very soon.</a:t>
            </a:r>
          </a:p>
        </p:txBody>
      </p:sp>
      <p:sp>
        <p:nvSpPr>
          <p:cNvPr id="4" name="Slide Number Placeholder 3"/>
          <p:cNvSpPr>
            <a:spLocks noGrp="1"/>
          </p:cNvSpPr>
          <p:nvPr>
            <p:ph type="sldNum" sz="quarter" idx="5"/>
          </p:nvPr>
        </p:nvSpPr>
        <p:spPr/>
        <p:txBody>
          <a:bodyPr/>
          <a:lstStyle/>
          <a:p>
            <a:fld id="{80009425-640C-40E1-A736-6E9501B62FC8}" type="slidenum">
              <a:rPr lang="en-US" smtClean="0"/>
              <a:t>1</a:t>
            </a:fld>
            <a:endParaRPr lang="en-US" dirty="0"/>
          </a:p>
        </p:txBody>
      </p:sp>
    </p:spTree>
    <p:extLst>
      <p:ext uri="{BB962C8B-B14F-4D97-AF65-F5344CB8AC3E}">
        <p14:creationId xmlns:p14="http://schemas.microsoft.com/office/powerpoint/2010/main" val="417998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Yet by the end of the day, they have something very unfamiliar controlling how comfortable they feel, and something new to learn – whether they have </a:t>
            </a:r>
            <a:r>
              <a:rPr lang="en-US" dirty="0" err="1">
                <a:cs typeface="Calibri"/>
              </a:rPr>
              <a:t>wifi</a:t>
            </a:r>
            <a:r>
              <a:rPr lang="en-US" dirty="0">
                <a:cs typeface="Calibri"/>
              </a:rPr>
              <a:t> or not, whether they have a smartphone or not, and whether they wanted it or not.</a:t>
            </a:r>
          </a:p>
          <a:p>
            <a:r>
              <a:rPr lang="en-US" dirty="0">
                <a:cs typeface="Calibri"/>
              </a:rPr>
              <a:t>These are the three devices included in the pilots we're covering in this presentation.</a:t>
            </a:r>
          </a:p>
        </p:txBody>
      </p:sp>
      <p:sp>
        <p:nvSpPr>
          <p:cNvPr id="4" name="Slide Number Placeholder 3"/>
          <p:cNvSpPr>
            <a:spLocks noGrp="1"/>
          </p:cNvSpPr>
          <p:nvPr>
            <p:ph type="sldNum" sz="quarter" idx="10"/>
          </p:nvPr>
        </p:nvSpPr>
        <p:spPr/>
        <p:txBody>
          <a:bodyPr/>
          <a:lstStyle/>
          <a:p>
            <a:fld id="{80009425-640C-40E1-A736-6E9501B62FC8}" type="slidenum">
              <a:rPr lang="en-US" smtClean="0"/>
              <a:t>10</a:t>
            </a:fld>
            <a:endParaRPr lang="en-US" dirty="0"/>
          </a:p>
        </p:txBody>
      </p:sp>
    </p:spTree>
    <p:extLst>
      <p:ext uri="{BB962C8B-B14F-4D97-AF65-F5344CB8AC3E}">
        <p14:creationId xmlns:p14="http://schemas.microsoft.com/office/powerpoint/2010/main" val="3324049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given the challenges identified a couple of slides back and the specific devices selected, we set about to address what we saw as the three major categories of challenges with respect to the resident experience:</a:t>
            </a:r>
          </a:p>
          <a:p>
            <a:r>
              <a:rPr lang="en-US" dirty="0">
                <a:cs typeface="Calibri"/>
              </a:rPr>
              <a:t>- Getting the devices connected</a:t>
            </a:r>
          </a:p>
          <a:p>
            <a:r>
              <a:rPr lang="en-US" dirty="0">
                <a:cs typeface="Calibri"/>
              </a:rPr>
              <a:t>- Figuring out the right combination of smart features</a:t>
            </a:r>
          </a:p>
          <a:p>
            <a:r>
              <a:rPr lang="en-US" dirty="0">
                <a:cs typeface="Calibri"/>
              </a:rPr>
              <a:t>- And helping the residents get comfortable with operating them</a:t>
            </a:r>
          </a:p>
        </p:txBody>
      </p:sp>
      <p:sp>
        <p:nvSpPr>
          <p:cNvPr id="4" name="Slide Number Placeholder 3"/>
          <p:cNvSpPr>
            <a:spLocks noGrp="1"/>
          </p:cNvSpPr>
          <p:nvPr>
            <p:ph type="sldNum" sz="quarter" idx="10"/>
          </p:nvPr>
        </p:nvSpPr>
        <p:spPr/>
        <p:txBody>
          <a:bodyPr/>
          <a:lstStyle/>
          <a:p>
            <a:fld id="{80009425-640C-40E1-A736-6E9501B62FC8}" type="slidenum">
              <a:rPr lang="en-US" smtClean="0"/>
              <a:t>11</a:t>
            </a:fld>
            <a:endParaRPr lang="en-US" dirty="0"/>
          </a:p>
        </p:txBody>
      </p:sp>
    </p:spTree>
    <p:extLst>
      <p:ext uri="{BB962C8B-B14F-4D97-AF65-F5344CB8AC3E}">
        <p14:creationId xmlns:p14="http://schemas.microsoft.com/office/powerpoint/2010/main" val="3744104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Why is connectivity important?  Because if set-up and control through a smart phone is going to be integral to the energy savings strategy, the thermostat itself needs to be connected to the internet.  Many lower income households rely entirely on their smart phone for all of their internet access, but if the thermostat is not online, using the phone to interact with it is not an option.</a:t>
            </a:r>
            <a:endParaRPr lang="en-US" dirty="0"/>
          </a:p>
          <a:p>
            <a:r>
              <a:rPr lang="en-US" dirty="0">
                <a:cs typeface="Calibri"/>
              </a:rPr>
              <a:t>It turns out we are now at a point where there is a connectivity solution available for most multifamily building configurations, though budget limitations determined which were the most practical.  Working with our connectivity partner STRATIS IoT we installed a network in 9 of the 17 properties you saw listed earlier</a:t>
            </a:r>
            <a:r>
              <a:rPr lang="en-US" dirty="0"/>
              <a:t> – through some combination of wired and broadcast approaches</a:t>
            </a:r>
            <a:r>
              <a:rPr lang="en-US" dirty="0">
                <a:cs typeface="Calibri"/>
              </a:rPr>
              <a:t>.  In every case, any cabling or transmission equipment installed was invisible upon completion and tapped into the property's existing internet service at the leasing office somewhere on the property.</a:t>
            </a:r>
            <a:endParaRPr lang="en-US"/>
          </a:p>
        </p:txBody>
      </p:sp>
      <p:sp>
        <p:nvSpPr>
          <p:cNvPr id="4" name="Slide Number Placeholder 3"/>
          <p:cNvSpPr>
            <a:spLocks noGrp="1"/>
          </p:cNvSpPr>
          <p:nvPr>
            <p:ph type="sldNum" sz="quarter" idx="5"/>
          </p:nvPr>
        </p:nvSpPr>
        <p:spPr/>
        <p:txBody>
          <a:bodyPr/>
          <a:lstStyle/>
          <a:p>
            <a:fld id="{80009425-640C-40E1-A736-6E9501B62FC8}" type="slidenum">
              <a:rPr lang="en-US" smtClean="0"/>
              <a:t>12</a:t>
            </a:fld>
            <a:endParaRPr lang="en-US" dirty="0"/>
          </a:p>
        </p:txBody>
      </p:sp>
    </p:spTree>
    <p:extLst>
      <p:ext uri="{BB962C8B-B14F-4D97-AF65-F5344CB8AC3E}">
        <p14:creationId xmlns:p14="http://schemas.microsoft.com/office/powerpoint/2010/main" val="1564139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can see here the various combinations of connectivity approaches and devices deployed in 9 of the properties, with the remaining 8 properties dependent on their own  </a:t>
            </a:r>
            <a:r>
              <a:rPr lang="en-US" dirty="0" err="1">
                <a:cs typeface="Calibri"/>
              </a:rPr>
              <a:t>wifi</a:t>
            </a:r>
            <a:r>
              <a:rPr lang="en-US" dirty="0">
                <a:cs typeface="Calibri"/>
              </a:rPr>
              <a:t> if present – and we'll be talking more about the implications of that coming up shortly. </a:t>
            </a:r>
            <a:endParaRPr lang="en-US" dirty="0"/>
          </a:p>
        </p:txBody>
      </p:sp>
      <p:sp>
        <p:nvSpPr>
          <p:cNvPr id="4" name="Slide Number Placeholder 3"/>
          <p:cNvSpPr>
            <a:spLocks noGrp="1"/>
          </p:cNvSpPr>
          <p:nvPr>
            <p:ph type="sldNum" sz="quarter" idx="10"/>
          </p:nvPr>
        </p:nvSpPr>
        <p:spPr/>
        <p:txBody>
          <a:bodyPr/>
          <a:lstStyle/>
          <a:p>
            <a:fld id="{80009425-640C-40E1-A736-6E9501B62FC8}" type="slidenum">
              <a:rPr lang="en-US" smtClean="0"/>
              <a:t>13</a:t>
            </a:fld>
            <a:endParaRPr lang="en-US" dirty="0"/>
          </a:p>
        </p:txBody>
      </p:sp>
    </p:spTree>
    <p:extLst>
      <p:ext uri="{BB962C8B-B14F-4D97-AF65-F5344CB8AC3E}">
        <p14:creationId xmlns:p14="http://schemas.microsoft.com/office/powerpoint/2010/main" val="77057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cs typeface="Calibri"/>
              </a:rPr>
              <a:t>So moving on from the technical aspects of getting the device installed and connected, let's focus on the smart features and resident education.  Three recurring aspects of the customer experience came up repeatedly during both the implementation and the evaluation:</a:t>
            </a:r>
          </a:p>
          <a:p>
            <a:r>
              <a:rPr lang="en-US" dirty="0">
                <a:cs typeface="Calibri"/>
              </a:rPr>
              <a:t>- Resident lifestyle, including how they use their heating and cooling today and demographics factors such as age</a:t>
            </a:r>
          </a:p>
          <a:p>
            <a:r>
              <a:rPr lang="en-US" dirty="0">
                <a:cs typeface="Calibri"/>
              </a:rPr>
              <a:t>- The features and complexity of the new device </a:t>
            </a:r>
          </a:p>
          <a:p>
            <a:r>
              <a:rPr lang="en-US" dirty="0">
                <a:cs typeface="Calibri"/>
              </a:rPr>
              <a:t>- And how residents reported their attitude and feelings toward the device both before and after installation</a:t>
            </a:r>
          </a:p>
        </p:txBody>
      </p:sp>
      <p:sp>
        <p:nvSpPr>
          <p:cNvPr id="4" name="Slide Number Placeholder 3"/>
          <p:cNvSpPr>
            <a:spLocks noGrp="1"/>
          </p:cNvSpPr>
          <p:nvPr>
            <p:ph type="sldNum" sz="quarter" idx="10"/>
          </p:nvPr>
        </p:nvSpPr>
        <p:spPr/>
        <p:txBody>
          <a:bodyPr/>
          <a:lstStyle/>
          <a:p>
            <a:fld id="{7BB41ECC-AB3C-4F0E-BF5A-A7834FCFE778}" type="slidenum">
              <a:rPr lang="en-US" smtClean="0"/>
              <a:t>14</a:t>
            </a:fld>
            <a:endParaRPr lang="en-US" dirty="0"/>
          </a:p>
        </p:txBody>
      </p:sp>
    </p:spTree>
    <p:extLst>
      <p:ext uri="{BB962C8B-B14F-4D97-AF65-F5344CB8AC3E}">
        <p14:creationId xmlns:p14="http://schemas.microsoft.com/office/powerpoint/2010/main" val="3345194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Absent other improvements to the structure (such as air sealing and insulation), the majority of energy savings potential from the thermostat alone comes from taking every possible opportunity to change the setpoint – lower in winter, higher in summer – whenever it will not negatively impact comfort.  This is true regardless of whether the thermostat is "smart", a standard programmable, or simple manual.  But since more than half of participants in the evaluation reported no energy saving behavior at all, this seems to confirm a real opportunity for a device that </a:t>
            </a:r>
            <a:r>
              <a:rPr lang="en-US" i="1" dirty="0">
                <a:cs typeface="Calibri"/>
              </a:rPr>
              <a:t>by its design</a:t>
            </a:r>
            <a:r>
              <a:rPr lang="en-US">
                <a:cs typeface="Calibri"/>
              </a:rPr>
              <a:t> is more likely to convert those opportunities into actions.</a:t>
            </a:r>
            <a:endParaRPr lang="en-US" dirty="0">
              <a:cs typeface="Calibri"/>
            </a:endParaRPr>
          </a:p>
        </p:txBody>
      </p:sp>
      <p:sp>
        <p:nvSpPr>
          <p:cNvPr id="4" name="Slide Number Placeholder 3"/>
          <p:cNvSpPr>
            <a:spLocks noGrp="1"/>
          </p:cNvSpPr>
          <p:nvPr>
            <p:ph type="sldNum" sz="quarter" idx="5"/>
          </p:nvPr>
        </p:nvSpPr>
        <p:spPr/>
        <p:txBody>
          <a:bodyPr/>
          <a:lstStyle/>
          <a:p>
            <a:fld id="{80009425-640C-40E1-A736-6E9501B62FC8}" type="slidenum">
              <a:rPr lang="en-US" smtClean="0"/>
              <a:t>15</a:t>
            </a:fld>
            <a:endParaRPr lang="en-US" dirty="0"/>
          </a:p>
        </p:txBody>
      </p:sp>
    </p:spTree>
    <p:extLst>
      <p:ext uri="{BB962C8B-B14F-4D97-AF65-F5344CB8AC3E}">
        <p14:creationId xmlns:p14="http://schemas.microsoft.com/office/powerpoint/2010/main" val="4016012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how do Smart Thermostats do that?  Different thermostats employ different strategies.  The ENERGY STAR standard for smart thermostat certification doesn't define or dictate specific smart features beyond the requirement for connectivity – it's actually one of the first outcome based certification standards from ENERGY STAR versus the traditional specification based standards.  </a:t>
            </a:r>
          </a:p>
          <a:p>
            <a:r>
              <a:rPr lang="en-US" dirty="0">
                <a:cs typeface="Calibri"/>
              </a:rPr>
              <a:t>Generally all smart thermostats provide app control – which in theory at least makes it easier to program schedules or manually change setpoints – especially if you forgot to turn the thermostat up or down when you left the house, or if you're already in bed and don't want to get up again.  Some apps make that even easier with "one-tap" controls to quickly toggle between energy saving and comfort settings for home, away or asleep.</a:t>
            </a:r>
          </a:p>
          <a:p>
            <a:r>
              <a:rPr lang="en-US" dirty="0">
                <a:cs typeface="Calibri"/>
              </a:rPr>
              <a:t>Then there's automated setpoint changes based on the thermostat</a:t>
            </a:r>
            <a:r>
              <a:rPr lang="en-US" i="1" dirty="0">
                <a:cs typeface="Calibri"/>
              </a:rPr>
              <a:t> determining for itself</a:t>
            </a:r>
            <a:r>
              <a:rPr lang="en-US" dirty="0">
                <a:cs typeface="Calibri"/>
              </a:rPr>
              <a:t> that no one is home – either because resident phones have left the apartment (or geofencing), or from an occupancy sensor inside the thermostat or mounted separately elsewhere in the apartment.  These automated Away settings are not comfort settings – they are typically deeper energy saving settings, or Eco-settings, that are set up once – often with visual feedback to confirm an energy saving choice of temperature – and then activated without conscious initiation by the resident.</a:t>
            </a:r>
          </a:p>
          <a:p>
            <a:r>
              <a:rPr lang="en-US" dirty="0">
                <a:cs typeface="Calibri"/>
              </a:rPr>
              <a:t>And then there's the ability to schedule on the thermostat itself without going through a smartphone – or better yet, to convert patterns of behavior into automated schedules – or "learning".</a:t>
            </a:r>
          </a:p>
          <a:p>
            <a:r>
              <a:rPr lang="en-US" dirty="0">
                <a:cs typeface="Calibri"/>
              </a:rPr>
              <a:t>But what </a:t>
            </a:r>
            <a:r>
              <a:rPr lang="en-US" i="1" dirty="0">
                <a:cs typeface="Calibri"/>
              </a:rPr>
              <a:t>we </a:t>
            </a:r>
            <a:r>
              <a:rPr lang="en-US" dirty="0">
                <a:cs typeface="Calibri"/>
              </a:rPr>
              <a:t>quickly learned is that enabling too many features can create too much complexity – potentially undoing the benefits in terms of the customer experience and ultimately the impacts.</a:t>
            </a:r>
          </a:p>
        </p:txBody>
      </p:sp>
      <p:sp>
        <p:nvSpPr>
          <p:cNvPr id="4" name="Slide Number Placeholder 3"/>
          <p:cNvSpPr>
            <a:spLocks noGrp="1"/>
          </p:cNvSpPr>
          <p:nvPr>
            <p:ph type="sldNum" sz="quarter" idx="10"/>
          </p:nvPr>
        </p:nvSpPr>
        <p:spPr/>
        <p:txBody>
          <a:bodyPr/>
          <a:lstStyle/>
          <a:p>
            <a:fld id="{80009425-640C-40E1-A736-6E9501B62FC8}" type="slidenum">
              <a:rPr lang="en-US" smtClean="0"/>
              <a:t>16</a:t>
            </a:fld>
            <a:endParaRPr lang="en-US" dirty="0"/>
          </a:p>
        </p:txBody>
      </p:sp>
    </p:spTree>
    <p:extLst>
      <p:ext uri="{BB962C8B-B14F-4D97-AF65-F5344CB8AC3E}">
        <p14:creationId xmlns:p14="http://schemas.microsoft.com/office/powerpoint/2010/main" val="3805315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But it turns out that in this customer segment, not all households have smartphones, or they choose not to install and activate the app even when they do have a smartphone.</a:t>
            </a:r>
          </a:p>
          <a:p>
            <a:r>
              <a:rPr lang="en-US" dirty="0">
                <a:cs typeface="Calibri"/>
              </a:rPr>
              <a:t>Also not entirely surprisingly, this varies significantly by age demographic – seniors are simply less likely to engage through this technology, presumably because they are less comfortable with it.</a:t>
            </a:r>
          </a:p>
        </p:txBody>
      </p:sp>
      <p:sp>
        <p:nvSpPr>
          <p:cNvPr id="4" name="Slide Number Placeholder 3"/>
          <p:cNvSpPr>
            <a:spLocks noGrp="1"/>
          </p:cNvSpPr>
          <p:nvPr>
            <p:ph type="sldNum" sz="quarter" idx="5"/>
          </p:nvPr>
        </p:nvSpPr>
        <p:spPr/>
        <p:txBody>
          <a:bodyPr/>
          <a:lstStyle/>
          <a:p>
            <a:fld id="{80009425-640C-40E1-A736-6E9501B62FC8}" type="slidenum">
              <a:rPr lang="en-US" smtClean="0"/>
              <a:t>17</a:t>
            </a:fld>
            <a:endParaRPr lang="en-US" dirty="0"/>
          </a:p>
        </p:txBody>
      </p:sp>
    </p:spTree>
    <p:extLst>
      <p:ext uri="{BB962C8B-B14F-4D97-AF65-F5344CB8AC3E}">
        <p14:creationId xmlns:p14="http://schemas.microsoft.com/office/powerpoint/2010/main" val="3716896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our first conclusion was that an ability to create schedules on the thermostat itself, without being dependent on a smart phone, is essential.  There are smart thermostats that can only be scheduled through an app, but obviously that would eliminate this traditional approach to energy savings for about half of participating households.  </a:t>
            </a:r>
          </a:p>
          <a:p>
            <a:r>
              <a:rPr lang="en-US" dirty="0">
                <a:cs typeface="Calibri"/>
              </a:rPr>
              <a:t>If we want to implement an energy saving strategy with the least possible interaction from the resident, then only an onboard occupancy sensor can fulfil that function for the vast majority of all households regardless of whether they engage with a smartphone or not.</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80009425-640C-40E1-A736-6E9501B62FC8}" type="slidenum">
              <a:rPr lang="en-US" smtClean="0"/>
              <a:t>18</a:t>
            </a:fld>
            <a:endParaRPr lang="en-US" dirty="0"/>
          </a:p>
        </p:txBody>
      </p:sp>
    </p:spTree>
    <p:extLst>
      <p:ext uri="{BB962C8B-B14F-4D97-AF65-F5344CB8AC3E}">
        <p14:creationId xmlns:p14="http://schemas.microsoft.com/office/powerpoint/2010/main" val="981701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those who </a:t>
            </a:r>
            <a:r>
              <a:rPr lang="en-US" i="1" dirty="0">
                <a:cs typeface="Calibri"/>
              </a:rPr>
              <a:t>do </a:t>
            </a:r>
            <a:r>
              <a:rPr lang="en-US" dirty="0">
                <a:cs typeface="Calibri"/>
              </a:rPr>
              <a:t>have smartphones in the household, we want to help them engage through the app interface – at least for simple setpoint control – and if they're going to set up a schedule it's probably easier to do it through the app so let's make sure we have that capability as well. </a:t>
            </a:r>
          </a:p>
        </p:txBody>
      </p:sp>
      <p:sp>
        <p:nvSpPr>
          <p:cNvPr id="4" name="Slide Number Placeholder 3"/>
          <p:cNvSpPr>
            <a:spLocks noGrp="1"/>
          </p:cNvSpPr>
          <p:nvPr>
            <p:ph type="sldNum" sz="quarter" idx="10"/>
          </p:nvPr>
        </p:nvSpPr>
        <p:spPr/>
        <p:txBody>
          <a:bodyPr/>
          <a:lstStyle/>
          <a:p>
            <a:fld id="{80009425-640C-40E1-A736-6E9501B62FC8}" type="slidenum">
              <a:rPr lang="en-US" smtClean="0"/>
              <a:t>19</a:t>
            </a:fld>
            <a:endParaRPr lang="en-US" dirty="0"/>
          </a:p>
        </p:txBody>
      </p:sp>
    </p:spTree>
    <p:extLst>
      <p:ext uri="{BB962C8B-B14F-4D97-AF65-F5344CB8AC3E}">
        <p14:creationId xmlns:p14="http://schemas.microsoft.com/office/powerpoint/2010/main" val="133718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all familiar with the challenges associated with deploying energy efficiency measures in multifamily buildings, and when</a:t>
            </a:r>
            <a:r>
              <a:rPr lang="en-US" baseline="0" dirty="0"/>
              <a:t> it comes to smart thermostats and connectivity we need to be sure that the right conditions are in place. Additionally, t</a:t>
            </a:r>
            <a:r>
              <a:rPr lang="en-US" dirty="0"/>
              <a:t>he technologies</a:t>
            </a:r>
            <a:r>
              <a:rPr lang="en-US" baseline="0" dirty="0"/>
              <a:t> </a:t>
            </a:r>
            <a:r>
              <a:rPr lang="en-US" dirty="0"/>
              <a:t>we’re going to be talking</a:t>
            </a:r>
            <a:r>
              <a:rPr lang="en-US" baseline="0" dirty="0"/>
              <a:t> about today are all essentially consumer grade devices intended for individual systems in apartment units, meaning primarily conventional systems and the resident, not the building owner paying the utility bill – we’ll talk about the split incentive a little </a:t>
            </a:r>
            <a:r>
              <a:rPr lang="en-US" dirty="0"/>
              <a:t>toward</a:t>
            </a:r>
            <a:r>
              <a:rPr lang="en-US" baseline="0" dirty="0"/>
              <a:t> the end of this session.</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BB41ECC-AB3C-4F0E-BF5A-A7834FCFE778}" type="slidenum">
              <a:rPr lang="en-US" smtClean="0"/>
              <a:t>2</a:t>
            </a:fld>
            <a:endParaRPr lang="en-US" dirty="0"/>
          </a:p>
        </p:txBody>
      </p:sp>
    </p:spTree>
    <p:extLst>
      <p:ext uri="{BB962C8B-B14F-4D97-AF65-F5344CB8AC3E}">
        <p14:creationId xmlns:p14="http://schemas.microsoft.com/office/powerpoint/2010/main" val="3524288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smartphone users we found that any additional functionality also added a degree of complexity that required an additional level of engagement to a) determine that these functions – when available – would add value for this customer and b) the customer could be engaged sufficiently to ensure they were comfortable with both the setup and the operation – so we're going to call those "optional".</a:t>
            </a:r>
            <a:endParaRPr lang="en-US" dirty="0">
              <a:cs typeface="Calibri"/>
            </a:endParaRPr>
          </a:p>
        </p:txBody>
      </p:sp>
      <p:sp>
        <p:nvSpPr>
          <p:cNvPr id="4" name="Slide Number Placeholder 3"/>
          <p:cNvSpPr>
            <a:spLocks noGrp="1"/>
          </p:cNvSpPr>
          <p:nvPr>
            <p:ph type="sldNum" sz="quarter" idx="10"/>
          </p:nvPr>
        </p:nvSpPr>
        <p:spPr/>
        <p:txBody>
          <a:bodyPr/>
          <a:lstStyle/>
          <a:p>
            <a:fld id="{80009425-640C-40E1-A736-6E9501B62FC8}" type="slidenum">
              <a:rPr lang="en-US" smtClean="0"/>
              <a:t>20</a:t>
            </a:fld>
            <a:endParaRPr lang="en-US" dirty="0"/>
          </a:p>
        </p:txBody>
      </p:sp>
    </p:spTree>
    <p:extLst>
      <p:ext uri="{BB962C8B-B14F-4D97-AF65-F5344CB8AC3E}">
        <p14:creationId xmlns:p14="http://schemas.microsoft.com/office/powerpoint/2010/main" val="427199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Finally, while scheduled and occupancy based settings are complimentary – in other words they can be layered on each other without negative effects</a:t>
            </a:r>
            <a:r>
              <a:rPr lang="en-US" dirty="0"/>
              <a:t> –</a:t>
            </a:r>
            <a:r>
              <a:rPr lang="en-US" dirty="0">
                <a:cs typeface="Calibri"/>
              </a:rPr>
              <a:t> we found that enabling the learning function became a complicating feature.</a:t>
            </a:r>
          </a:p>
          <a:p>
            <a:r>
              <a:rPr lang="en-US" dirty="0">
                <a:cs typeface="Calibri"/>
              </a:rPr>
              <a:t>In fact we found it to be the biggest source of confusion for many households, especially those with multiple users in the home – otherwise known as families with kids – but also for many seniors and others who became frustrated with the setpoint changes that appeared to give the thermostat a mind of its own – and in many cases we had to help them undo this feature.</a:t>
            </a:r>
          </a:p>
        </p:txBody>
      </p:sp>
      <p:sp>
        <p:nvSpPr>
          <p:cNvPr id="4" name="Slide Number Placeholder 3"/>
          <p:cNvSpPr>
            <a:spLocks noGrp="1"/>
          </p:cNvSpPr>
          <p:nvPr>
            <p:ph type="sldNum" sz="quarter" idx="10"/>
          </p:nvPr>
        </p:nvSpPr>
        <p:spPr/>
        <p:txBody>
          <a:bodyPr/>
          <a:lstStyle/>
          <a:p>
            <a:fld id="{80009425-640C-40E1-A736-6E9501B62FC8}" type="slidenum">
              <a:rPr lang="en-US" smtClean="0"/>
              <a:t>21</a:t>
            </a:fld>
            <a:endParaRPr lang="en-US" dirty="0"/>
          </a:p>
        </p:txBody>
      </p:sp>
    </p:spTree>
    <p:extLst>
      <p:ext uri="{BB962C8B-B14F-4D97-AF65-F5344CB8AC3E}">
        <p14:creationId xmlns:p14="http://schemas.microsoft.com/office/powerpoint/2010/main" val="2157493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our conclusion was to keep it simple...</a:t>
            </a:r>
          </a:p>
          <a:p>
            <a:r>
              <a:rPr lang="en-US" dirty="0">
                <a:cs typeface="Calibri"/>
              </a:rPr>
              <a:t>For the default set-up, start with a basic 2-period schedule:  Slightly cooler at night, slightly warmer during the day, summer and winter.  Our observation is that most people like to sleep cooler, so contrary to the default programming from some manufacturers, the energy savings periods are really at night during the winter and during the day in the summer.</a:t>
            </a:r>
          </a:p>
          <a:p>
            <a:r>
              <a:rPr lang="en-US" dirty="0">
                <a:cs typeface="Calibri"/>
              </a:rPr>
              <a:t>Add in occupancy awareness to trigger a deeper energy saving temperature when no-one is home – preferably using an occupancy sensor integrated into the thermostat itself.</a:t>
            </a:r>
          </a:p>
          <a:p>
            <a:r>
              <a:rPr lang="en-US" dirty="0">
                <a:cs typeface="Calibri"/>
              </a:rPr>
              <a:t>By the way – property managers specifically requested that we not use remote sensors.</a:t>
            </a:r>
          </a:p>
          <a:p>
            <a:r>
              <a:rPr lang="en-US" dirty="0">
                <a:cs typeface="Calibri"/>
              </a:rPr>
              <a:t>Then activate the app either with the customer in person or through instructions left behind if they're not home or not ready to engage at the time.</a:t>
            </a:r>
          </a:p>
          <a:p>
            <a:r>
              <a:rPr lang="en-US" dirty="0">
                <a:cs typeface="Calibri"/>
              </a:rPr>
              <a:t>And since many low income customers use their smart phones for all their internet access and do not have access to </a:t>
            </a:r>
            <a:r>
              <a:rPr lang="en-US" dirty="0" err="1">
                <a:cs typeface="Calibri"/>
              </a:rPr>
              <a:t>wifi</a:t>
            </a:r>
            <a:r>
              <a:rPr lang="en-US" dirty="0">
                <a:cs typeface="Calibri"/>
              </a:rPr>
              <a:t> for the thermostat to connect to, if the program can support property level connectivity it dramatically improves the opportunity for engagement through app based features.  By the way, even when the customer does have their own </a:t>
            </a:r>
            <a:r>
              <a:rPr lang="en-US" dirty="0" err="1">
                <a:cs typeface="Calibri"/>
              </a:rPr>
              <a:t>wifi</a:t>
            </a:r>
            <a:r>
              <a:rPr lang="en-US" dirty="0">
                <a:cs typeface="Calibri"/>
              </a:rPr>
              <a:t> AND they are home, we were very often not able to connect simply because they could not remember their own password.</a:t>
            </a:r>
          </a:p>
        </p:txBody>
      </p:sp>
      <p:sp>
        <p:nvSpPr>
          <p:cNvPr id="4" name="Slide Number Placeholder 3"/>
          <p:cNvSpPr>
            <a:spLocks noGrp="1"/>
          </p:cNvSpPr>
          <p:nvPr>
            <p:ph type="sldNum" sz="quarter" idx="5"/>
          </p:nvPr>
        </p:nvSpPr>
        <p:spPr/>
        <p:txBody>
          <a:bodyPr/>
          <a:lstStyle/>
          <a:p>
            <a:fld id="{80009425-640C-40E1-A736-6E9501B62FC8}" type="slidenum">
              <a:rPr lang="en-US" smtClean="0"/>
              <a:t>22</a:t>
            </a:fld>
            <a:endParaRPr lang="en-US" dirty="0"/>
          </a:p>
        </p:txBody>
      </p:sp>
    </p:spTree>
    <p:extLst>
      <p:ext uri="{BB962C8B-B14F-4D97-AF65-F5344CB8AC3E}">
        <p14:creationId xmlns:p14="http://schemas.microsoft.com/office/powerpoint/2010/main" val="4091461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that was the basic, default setup – but we also found it necessary to create a protocol for the specific scenarios encountered in the field.</a:t>
            </a:r>
          </a:p>
          <a:p>
            <a:r>
              <a:rPr lang="en-US" dirty="0">
                <a:cs typeface="Calibri"/>
              </a:rPr>
              <a:t>Engaging directly and in person with the customer at the time of install is the most effective way to ensure the set-up is taking advantage of the features that will work best for them.</a:t>
            </a:r>
          </a:p>
          <a:p>
            <a:r>
              <a:rPr lang="en-US" dirty="0">
                <a:cs typeface="Calibri"/>
              </a:rPr>
              <a:t>We employed a number of strategies to compliment this approach in each of these scenarios [read]</a:t>
            </a:r>
          </a:p>
        </p:txBody>
      </p:sp>
      <p:sp>
        <p:nvSpPr>
          <p:cNvPr id="4" name="Slide Number Placeholder 3"/>
          <p:cNvSpPr>
            <a:spLocks noGrp="1"/>
          </p:cNvSpPr>
          <p:nvPr>
            <p:ph type="sldNum" sz="quarter" idx="5"/>
          </p:nvPr>
        </p:nvSpPr>
        <p:spPr/>
        <p:txBody>
          <a:bodyPr/>
          <a:lstStyle/>
          <a:p>
            <a:fld id="{80009425-640C-40E1-A736-6E9501B62FC8}" type="slidenum">
              <a:rPr lang="en-US" smtClean="0"/>
              <a:t>23</a:t>
            </a:fld>
            <a:endParaRPr lang="en-US" dirty="0"/>
          </a:p>
        </p:txBody>
      </p:sp>
    </p:spTree>
    <p:extLst>
      <p:ext uri="{BB962C8B-B14F-4D97-AF65-F5344CB8AC3E}">
        <p14:creationId xmlns:p14="http://schemas.microsoft.com/office/powerpoint/2010/main" val="2465548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a:t>
            </a:r>
          </a:p>
          <a:p>
            <a:r>
              <a:rPr lang="en-US" dirty="0">
                <a:cs typeface="Calibri"/>
              </a:rPr>
              <a:t>So what do we know about the effectiveness of this approach – Jackie is going to walk through the evaluation results for one of the utility programs represented here...</a:t>
            </a:r>
          </a:p>
        </p:txBody>
      </p:sp>
      <p:sp>
        <p:nvSpPr>
          <p:cNvPr id="4" name="Slide Number Placeholder 3"/>
          <p:cNvSpPr>
            <a:spLocks noGrp="1"/>
          </p:cNvSpPr>
          <p:nvPr>
            <p:ph type="sldNum" sz="quarter" idx="10"/>
          </p:nvPr>
        </p:nvSpPr>
        <p:spPr/>
        <p:txBody>
          <a:bodyPr/>
          <a:lstStyle/>
          <a:p>
            <a:fld id="{80009425-640C-40E1-A736-6E9501B62FC8}" type="slidenum">
              <a:rPr lang="en-US" smtClean="0"/>
              <a:t>24</a:t>
            </a:fld>
            <a:endParaRPr lang="en-US" dirty="0"/>
          </a:p>
        </p:txBody>
      </p:sp>
    </p:spTree>
    <p:extLst>
      <p:ext uri="{BB962C8B-B14F-4D97-AF65-F5344CB8AC3E}">
        <p14:creationId xmlns:p14="http://schemas.microsoft.com/office/powerpoint/2010/main" val="784122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evaluation had three components – a participant survey, assessment of the impacts of the smart thermostats on electric and gas usage through a billing analysis, and a market analysis to assess the potential for installation of smart thermostats and the potential energy savings from smart thermostat installation across the utility's service territory.  This presentation reviews the participant survey findings and the energy impacts.</a:t>
            </a:r>
          </a:p>
        </p:txBody>
      </p:sp>
      <p:sp>
        <p:nvSpPr>
          <p:cNvPr id="4" name="Slide Number Placeholder 3"/>
          <p:cNvSpPr>
            <a:spLocks noGrp="1"/>
          </p:cNvSpPr>
          <p:nvPr>
            <p:ph type="sldNum" sz="quarter" idx="5"/>
          </p:nvPr>
        </p:nvSpPr>
        <p:spPr/>
        <p:txBody>
          <a:bodyPr/>
          <a:lstStyle/>
          <a:p>
            <a:fld id="{80009425-640C-40E1-A736-6E9501B62FC8}" type="slidenum">
              <a:rPr lang="en-US" smtClean="0"/>
              <a:t>26</a:t>
            </a:fld>
            <a:endParaRPr lang="en-US" dirty="0"/>
          </a:p>
        </p:txBody>
      </p:sp>
    </p:spTree>
    <p:extLst>
      <p:ext uri="{BB962C8B-B14F-4D97-AF65-F5344CB8AC3E}">
        <p14:creationId xmlns:p14="http://schemas.microsoft.com/office/powerpoint/2010/main" val="805122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Customers within several multi-family buildings received installation of smart thermostats.  Complete contact information was only available for 468 of the 942 participants.  All 468 participants with complete contact information were targeted for the survey.</a:t>
            </a:r>
          </a:p>
          <a:p>
            <a:r>
              <a:rPr lang="en-US" dirty="0">
                <a:cs typeface="Calibri"/>
              </a:rPr>
              <a:t>An advance letter that explained the survey purpose and provided a toll-free number for the participant to call in if preferred.</a:t>
            </a:r>
          </a:p>
          <a:p>
            <a:r>
              <a:rPr lang="en-US" dirty="0">
                <a:cs typeface="Calibri"/>
              </a:rPr>
              <a:t>The survey was a 10-minute telephone interview.  Outbound calls were made during the day, evening, and weekend.</a:t>
            </a:r>
          </a:p>
          <a:p>
            <a:r>
              <a:rPr lang="en-US" dirty="0">
                <a:cs typeface="Calibri"/>
              </a:rPr>
              <a:t>Surveys were completed with 199 of the 468 participants who were included in the survey sample.</a:t>
            </a:r>
          </a:p>
        </p:txBody>
      </p:sp>
      <p:sp>
        <p:nvSpPr>
          <p:cNvPr id="4" name="Slide Number Placeholder 3"/>
          <p:cNvSpPr>
            <a:spLocks noGrp="1"/>
          </p:cNvSpPr>
          <p:nvPr>
            <p:ph type="sldNum" sz="quarter" idx="5"/>
          </p:nvPr>
        </p:nvSpPr>
        <p:spPr/>
        <p:txBody>
          <a:bodyPr/>
          <a:lstStyle/>
          <a:p>
            <a:fld id="{80009425-640C-40E1-A736-6E9501B62FC8}" type="slidenum">
              <a:rPr lang="en-US" smtClean="0"/>
              <a:t>28</a:t>
            </a:fld>
            <a:endParaRPr lang="en-US" dirty="0"/>
          </a:p>
        </p:txBody>
      </p:sp>
    </p:spTree>
    <p:extLst>
      <p:ext uri="{BB962C8B-B14F-4D97-AF65-F5344CB8AC3E}">
        <p14:creationId xmlns:p14="http://schemas.microsoft.com/office/powerpoint/2010/main" val="655306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overall participant survey response rate was 57 percent.  84 percent of those who we reached agreed to complete the survey.  Response and cooperation rates varied somewhat by thermostat type, related to demographics of those who received different thermostat types.</a:t>
            </a:r>
          </a:p>
        </p:txBody>
      </p:sp>
      <p:sp>
        <p:nvSpPr>
          <p:cNvPr id="4" name="Slide Number Placeholder 3"/>
          <p:cNvSpPr>
            <a:spLocks noGrp="1"/>
          </p:cNvSpPr>
          <p:nvPr>
            <p:ph type="sldNum" sz="quarter" idx="5"/>
          </p:nvPr>
        </p:nvSpPr>
        <p:spPr/>
        <p:txBody>
          <a:bodyPr/>
          <a:lstStyle/>
          <a:p>
            <a:fld id="{80009425-640C-40E1-A736-6E9501B62FC8}" type="slidenum">
              <a:rPr lang="en-US" smtClean="0"/>
              <a:t>29</a:t>
            </a:fld>
            <a:endParaRPr lang="en-US" dirty="0"/>
          </a:p>
        </p:txBody>
      </p:sp>
    </p:spTree>
    <p:extLst>
      <p:ext uri="{BB962C8B-B14F-4D97-AF65-F5344CB8AC3E}">
        <p14:creationId xmlns:p14="http://schemas.microsoft.com/office/powerpoint/2010/main" val="2748958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Thermostat models were selected based on the building characteristics.  Demographics varied across thermostat types.   The Nest was the most likely to have elderly recipients and the HW was most likely to have households with children.  Therefore, it can be difficult to compare results and satisfaction across thermostat types.</a:t>
            </a:r>
          </a:p>
        </p:txBody>
      </p:sp>
      <p:sp>
        <p:nvSpPr>
          <p:cNvPr id="4" name="Slide Number Placeholder 3"/>
          <p:cNvSpPr>
            <a:spLocks noGrp="1"/>
          </p:cNvSpPr>
          <p:nvPr>
            <p:ph type="sldNum" sz="quarter" idx="5"/>
          </p:nvPr>
        </p:nvSpPr>
        <p:spPr/>
        <p:txBody>
          <a:bodyPr/>
          <a:lstStyle/>
          <a:p>
            <a:fld id="{80009425-640C-40E1-A736-6E9501B62FC8}" type="slidenum">
              <a:rPr lang="en-US" smtClean="0"/>
              <a:t>30</a:t>
            </a:fld>
            <a:endParaRPr lang="en-US" dirty="0"/>
          </a:p>
        </p:txBody>
      </p:sp>
    </p:spTree>
    <p:extLst>
      <p:ext uri="{BB962C8B-B14F-4D97-AF65-F5344CB8AC3E}">
        <p14:creationId xmlns:p14="http://schemas.microsoft.com/office/powerpoint/2010/main" val="2002013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asked participants about computer use to assess their potential ability to use the smart thermostat features.  We found that more than half said they used computers multiple times per day, but almost one third said they used a computer less than once per week.  The Nest participants, most likely to be elderly, had 37 percent who used a computer less frequently than once per week.</a:t>
            </a:r>
          </a:p>
        </p:txBody>
      </p:sp>
      <p:sp>
        <p:nvSpPr>
          <p:cNvPr id="4" name="Slide Number Placeholder 3"/>
          <p:cNvSpPr>
            <a:spLocks noGrp="1"/>
          </p:cNvSpPr>
          <p:nvPr>
            <p:ph type="sldNum" sz="quarter" idx="5"/>
          </p:nvPr>
        </p:nvSpPr>
        <p:spPr/>
        <p:txBody>
          <a:bodyPr/>
          <a:lstStyle/>
          <a:p>
            <a:fld id="{80009425-640C-40E1-A736-6E9501B62FC8}" type="slidenum">
              <a:rPr lang="en-US" smtClean="0"/>
              <a:t>31</a:t>
            </a:fld>
            <a:endParaRPr lang="en-US" dirty="0"/>
          </a:p>
        </p:txBody>
      </p:sp>
    </p:spTree>
    <p:extLst>
      <p:ext uri="{BB962C8B-B14F-4D97-AF65-F5344CB8AC3E}">
        <p14:creationId xmlns:p14="http://schemas.microsoft.com/office/powerpoint/2010/main" val="366794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But first let's do a</a:t>
            </a:r>
            <a:r>
              <a:rPr lang="en-US" baseline="0" dirty="0"/>
              <a:t> quick recap of the compatibility we were looking for in participating properties – so a variety of individual conventional heating and air conditioning systems…</a:t>
            </a:r>
            <a:endParaRPr lang="en-US" dirty="0"/>
          </a:p>
        </p:txBody>
      </p:sp>
      <p:sp>
        <p:nvSpPr>
          <p:cNvPr id="4" name="Slide Number Placeholder 3"/>
          <p:cNvSpPr>
            <a:spLocks noGrp="1"/>
          </p:cNvSpPr>
          <p:nvPr>
            <p:ph type="sldNum" sz="quarter" idx="10"/>
          </p:nvPr>
        </p:nvSpPr>
        <p:spPr/>
        <p:txBody>
          <a:bodyPr/>
          <a:lstStyle/>
          <a:p>
            <a:fld id="{7BB41ECC-AB3C-4F0E-BF5A-A7834FCFE778}" type="slidenum">
              <a:rPr lang="en-US" smtClean="0"/>
              <a:t>3</a:t>
            </a:fld>
            <a:endParaRPr lang="en-US" dirty="0"/>
          </a:p>
        </p:txBody>
      </p:sp>
    </p:spTree>
    <p:extLst>
      <p:ext uri="{BB962C8B-B14F-4D97-AF65-F5344CB8AC3E}">
        <p14:creationId xmlns:p14="http://schemas.microsoft.com/office/powerpoint/2010/main" val="1959082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also asked about smart phone or tablet use.  While 77 reported that they used these devices multiple times per day, 17 percent said they used the devices less than once per week.  Again, the Nest participants were most likely to be infrequent users of the devices.</a:t>
            </a:r>
            <a:endParaRPr lang="en-US" dirty="0"/>
          </a:p>
        </p:txBody>
      </p:sp>
      <p:sp>
        <p:nvSpPr>
          <p:cNvPr id="4" name="Slide Number Placeholder 3"/>
          <p:cNvSpPr>
            <a:spLocks noGrp="1"/>
          </p:cNvSpPr>
          <p:nvPr>
            <p:ph type="sldNum" sz="quarter" idx="5"/>
          </p:nvPr>
        </p:nvSpPr>
        <p:spPr/>
        <p:txBody>
          <a:bodyPr/>
          <a:lstStyle/>
          <a:p>
            <a:fld id="{80009425-640C-40E1-A736-6E9501B62FC8}" type="slidenum">
              <a:rPr lang="en-US" smtClean="0"/>
              <a:t>32</a:t>
            </a:fld>
            <a:endParaRPr lang="en-US" dirty="0"/>
          </a:p>
        </p:txBody>
      </p:sp>
    </p:spTree>
    <p:extLst>
      <p:ext uri="{BB962C8B-B14F-4D97-AF65-F5344CB8AC3E}">
        <p14:creationId xmlns:p14="http://schemas.microsoft.com/office/powerpoint/2010/main" val="3678194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Overall, 83 percent reported that they had a wi-fi connection in their home.  However, based on the incidence seen during installation, it appeared that a wi-fi connection was frequently reported when it was not present in the home.</a:t>
            </a:r>
          </a:p>
        </p:txBody>
      </p:sp>
      <p:sp>
        <p:nvSpPr>
          <p:cNvPr id="4" name="Slide Number Placeholder 3"/>
          <p:cNvSpPr>
            <a:spLocks noGrp="1"/>
          </p:cNvSpPr>
          <p:nvPr>
            <p:ph type="sldNum" sz="quarter" idx="5"/>
          </p:nvPr>
        </p:nvSpPr>
        <p:spPr/>
        <p:txBody>
          <a:bodyPr/>
          <a:lstStyle/>
          <a:p>
            <a:fld id="{80009425-640C-40E1-A736-6E9501B62FC8}" type="slidenum">
              <a:rPr lang="en-US" smtClean="0"/>
              <a:t>33</a:t>
            </a:fld>
            <a:endParaRPr lang="en-US" dirty="0"/>
          </a:p>
        </p:txBody>
      </p:sp>
    </p:spTree>
    <p:extLst>
      <p:ext uri="{BB962C8B-B14F-4D97-AF65-F5344CB8AC3E}">
        <p14:creationId xmlns:p14="http://schemas.microsoft.com/office/powerpoint/2010/main" val="1236324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Most of the participants, 88 percent, reported that they were aware of the thermostat prior to the installation.  All participants received letters notifying them of the smart thermostat installation.</a:t>
            </a:r>
          </a:p>
          <a:p>
            <a:r>
              <a:rPr lang="en-US" dirty="0">
                <a:cs typeface="Calibri"/>
              </a:rPr>
              <a:t>However, only 24 percent said they had previously been aware of smart thermostats.  </a:t>
            </a:r>
          </a:p>
        </p:txBody>
      </p:sp>
      <p:sp>
        <p:nvSpPr>
          <p:cNvPr id="4" name="Slide Number Placeholder 3"/>
          <p:cNvSpPr>
            <a:spLocks noGrp="1"/>
          </p:cNvSpPr>
          <p:nvPr>
            <p:ph type="sldNum" sz="quarter" idx="5"/>
          </p:nvPr>
        </p:nvSpPr>
        <p:spPr/>
        <p:txBody>
          <a:bodyPr/>
          <a:lstStyle/>
          <a:p>
            <a:fld id="{80009425-640C-40E1-A736-6E9501B62FC8}" type="slidenum">
              <a:rPr lang="en-US" smtClean="0"/>
              <a:t>34</a:t>
            </a:fld>
            <a:endParaRPr lang="en-US" dirty="0"/>
          </a:p>
        </p:txBody>
      </p:sp>
    </p:spTree>
    <p:extLst>
      <p:ext uri="{BB962C8B-B14F-4D97-AF65-F5344CB8AC3E}">
        <p14:creationId xmlns:p14="http://schemas.microsoft.com/office/powerpoint/2010/main" val="3022468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Overall, 48 percent said they were happy to receive a smart thermostat, 36 percent said they were indifferent, and 16 percent said they did not want to receive a smart thermostat.  Elderly households were much more likely to state that they did not want the smart thermostat.</a:t>
            </a:r>
          </a:p>
        </p:txBody>
      </p:sp>
      <p:sp>
        <p:nvSpPr>
          <p:cNvPr id="4" name="Slide Number Placeholder 3"/>
          <p:cNvSpPr>
            <a:spLocks noGrp="1"/>
          </p:cNvSpPr>
          <p:nvPr>
            <p:ph type="sldNum" sz="quarter" idx="5"/>
          </p:nvPr>
        </p:nvSpPr>
        <p:spPr/>
        <p:txBody>
          <a:bodyPr/>
          <a:lstStyle/>
          <a:p>
            <a:fld id="{80009425-640C-40E1-A736-6E9501B62FC8}" type="slidenum">
              <a:rPr lang="en-US" smtClean="0"/>
              <a:t>35</a:t>
            </a:fld>
            <a:endParaRPr lang="en-US" dirty="0"/>
          </a:p>
        </p:txBody>
      </p:sp>
    </p:spTree>
    <p:extLst>
      <p:ext uri="{BB962C8B-B14F-4D97-AF65-F5344CB8AC3E}">
        <p14:creationId xmlns:p14="http://schemas.microsoft.com/office/powerpoint/2010/main" val="1168073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Program provided many opportunities for participants to learn about how to use the smart thermostats.  While 26 percent requested information from building staff, 24 percent requested information from the installation company, 16 percent attended an information session that </a:t>
            </a:r>
            <a:r>
              <a:rPr lang="en-US" err="1">
                <a:cs typeface="Calibri"/>
              </a:rPr>
              <a:t>MaGrann</a:t>
            </a:r>
            <a:r>
              <a:rPr lang="en-US">
                <a:cs typeface="Calibri"/>
              </a:rPr>
              <a:t> held in the building,16 percent visited the manufacturer's website, 9 percent called the manufacturer, and 8 percent visited the help desk that was staffed in the building.  Elderly were more likely to undertake most of these methods except visiting the manufacturer's website and the help desk.</a:t>
            </a:r>
          </a:p>
        </p:txBody>
      </p:sp>
      <p:sp>
        <p:nvSpPr>
          <p:cNvPr id="4" name="Slide Number Placeholder 3"/>
          <p:cNvSpPr>
            <a:spLocks noGrp="1"/>
          </p:cNvSpPr>
          <p:nvPr>
            <p:ph type="sldNum" sz="quarter" idx="5"/>
          </p:nvPr>
        </p:nvSpPr>
        <p:spPr/>
        <p:txBody>
          <a:bodyPr/>
          <a:lstStyle/>
          <a:p>
            <a:fld id="{80009425-640C-40E1-A736-6E9501B62FC8}" type="slidenum">
              <a:rPr lang="en-US" smtClean="0"/>
              <a:t>36</a:t>
            </a:fld>
            <a:endParaRPr lang="en-US" dirty="0"/>
          </a:p>
        </p:txBody>
      </p:sp>
    </p:spTree>
    <p:extLst>
      <p:ext uri="{BB962C8B-B14F-4D97-AF65-F5344CB8AC3E}">
        <p14:creationId xmlns:p14="http://schemas.microsoft.com/office/powerpoint/2010/main" val="5787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44% did not use any information sources, 31 percent used one source, 14 percent used two sources, 9 percent used three sources, and 3 percent used four or more information sources.  Elderly participants used more information sources.</a:t>
            </a:r>
          </a:p>
        </p:txBody>
      </p:sp>
      <p:sp>
        <p:nvSpPr>
          <p:cNvPr id="4" name="Slide Number Placeholder 3"/>
          <p:cNvSpPr>
            <a:spLocks noGrp="1"/>
          </p:cNvSpPr>
          <p:nvPr>
            <p:ph type="sldNum" sz="quarter" idx="5"/>
          </p:nvPr>
        </p:nvSpPr>
        <p:spPr/>
        <p:txBody>
          <a:bodyPr/>
          <a:lstStyle/>
          <a:p>
            <a:fld id="{80009425-640C-40E1-A736-6E9501B62FC8}" type="slidenum">
              <a:rPr lang="en-US" smtClean="0"/>
              <a:t>37</a:t>
            </a:fld>
            <a:endParaRPr lang="en-US" dirty="0"/>
          </a:p>
        </p:txBody>
      </p:sp>
    </p:spTree>
    <p:extLst>
      <p:ext uri="{BB962C8B-B14F-4D97-AF65-F5344CB8AC3E}">
        <p14:creationId xmlns:p14="http://schemas.microsoft.com/office/powerpoint/2010/main" val="3219621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39 percent reported that they had a very good understanding of the smart </a:t>
            </a:r>
            <a:r>
              <a:rPr lang="en-US">
                <a:cs typeface="Calibri"/>
              </a:rPr>
              <a:t>thermostat</a:t>
            </a:r>
            <a:r>
              <a:rPr lang="en-US" dirty="0">
                <a:cs typeface="Calibri"/>
              </a:rPr>
              <a:t> and only eight percent said they did not understand how to use it.  Nest recipients were less likely to state they had a very good understanding of how of use the thermostat, but they were comprised of more elderly households.</a:t>
            </a:r>
          </a:p>
        </p:txBody>
      </p:sp>
      <p:sp>
        <p:nvSpPr>
          <p:cNvPr id="4" name="Slide Number Placeholder 3"/>
          <p:cNvSpPr>
            <a:spLocks noGrp="1"/>
          </p:cNvSpPr>
          <p:nvPr>
            <p:ph type="sldNum" sz="quarter" idx="5"/>
          </p:nvPr>
        </p:nvSpPr>
        <p:spPr/>
        <p:txBody>
          <a:bodyPr/>
          <a:lstStyle/>
          <a:p>
            <a:fld id="{80009425-640C-40E1-A736-6E9501B62FC8}" type="slidenum">
              <a:rPr lang="en-US" smtClean="0"/>
              <a:t>38</a:t>
            </a:fld>
            <a:endParaRPr lang="en-US" dirty="0"/>
          </a:p>
        </p:txBody>
      </p:sp>
    </p:spTree>
    <p:extLst>
      <p:ext uri="{BB962C8B-B14F-4D97-AF65-F5344CB8AC3E}">
        <p14:creationId xmlns:p14="http://schemas.microsoft.com/office/powerpoint/2010/main" val="3069879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Half of the participants said the smart thermostat was easier to use than their previous thermostat and 25 percent said it was harder to use.</a:t>
            </a:r>
          </a:p>
        </p:txBody>
      </p:sp>
      <p:sp>
        <p:nvSpPr>
          <p:cNvPr id="4" name="Slide Number Placeholder 3"/>
          <p:cNvSpPr>
            <a:spLocks noGrp="1"/>
          </p:cNvSpPr>
          <p:nvPr>
            <p:ph type="sldNum" sz="quarter" idx="5"/>
          </p:nvPr>
        </p:nvSpPr>
        <p:spPr/>
        <p:txBody>
          <a:bodyPr/>
          <a:lstStyle/>
          <a:p>
            <a:fld id="{80009425-640C-40E1-A736-6E9501B62FC8}" type="slidenum">
              <a:rPr lang="en-US" smtClean="0"/>
              <a:t>39</a:t>
            </a:fld>
            <a:endParaRPr lang="en-US" dirty="0"/>
          </a:p>
        </p:txBody>
      </p:sp>
    </p:spTree>
    <p:extLst>
      <p:ext uri="{BB962C8B-B14F-4D97-AF65-F5344CB8AC3E}">
        <p14:creationId xmlns:p14="http://schemas.microsoft.com/office/powerpoint/2010/main" val="2606549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Elderly households were less likely to say the smart thermostat was easier to use.  Only 37 percent of elderly households said the smart thermostat was easier to use, compared to 55 percent of non-elderly households.</a:t>
            </a:r>
          </a:p>
        </p:txBody>
      </p:sp>
      <p:sp>
        <p:nvSpPr>
          <p:cNvPr id="4" name="Slide Number Placeholder 3"/>
          <p:cNvSpPr>
            <a:spLocks noGrp="1"/>
          </p:cNvSpPr>
          <p:nvPr>
            <p:ph type="sldNum" sz="quarter" idx="5"/>
          </p:nvPr>
        </p:nvSpPr>
        <p:spPr/>
        <p:txBody>
          <a:bodyPr/>
          <a:lstStyle/>
          <a:p>
            <a:fld id="{80009425-640C-40E1-A736-6E9501B62FC8}" type="slidenum">
              <a:rPr lang="en-US" smtClean="0"/>
              <a:t>40</a:t>
            </a:fld>
            <a:endParaRPr lang="en-US" dirty="0"/>
          </a:p>
        </p:txBody>
      </p:sp>
    </p:spTree>
    <p:extLst>
      <p:ext uri="{BB962C8B-B14F-4D97-AF65-F5344CB8AC3E}">
        <p14:creationId xmlns:p14="http://schemas.microsoft.com/office/powerpoint/2010/main" val="3844744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47 percent said that their home was more comfortable following installation of the smart thermostat and 13 percent said it was less comfortable.</a:t>
            </a:r>
          </a:p>
        </p:txBody>
      </p:sp>
      <p:sp>
        <p:nvSpPr>
          <p:cNvPr id="4" name="Slide Number Placeholder 3"/>
          <p:cNvSpPr>
            <a:spLocks noGrp="1"/>
          </p:cNvSpPr>
          <p:nvPr>
            <p:ph type="sldNum" sz="quarter" idx="5"/>
          </p:nvPr>
        </p:nvSpPr>
        <p:spPr/>
        <p:txBody>
          <a:bodyPr/>
          <a:lstStyle/>
          <a:p>
            <a:fld id="{80009425-640C-40E1-A736-6E9501B62FC8}" type="slidenum">
              <a:rPr lang="en-US" smtClean="0"/>
              <a:t>41</a:t>
            </a:fld>
            <a:endParaRPr lang="en-US" dirty="0"/>
          </a:p>
        </p:txBody>
      </p:sp>
    </p:spTree>
    <p:extLst>
      <p:ext uri="{BB962C8B-B14F-4D97-AF65-F5344CB8AC3E}">
        <p14:creationId xmlns:p14="http://schemas.microsoft.com/office/powerpoint/2010/main" val="27969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reminder that these consumer grade thermostats</a:t>
            </a:r>
            <a:r>
              <a:rPr lang="en-US" baseline="0" dirty="0"/>
              <a:t> require either 5 wires in place, which is typical in newer buildings even if the fifth wire isn’t connected to the current thermostat </a:t>
            </a:r>
            <a:r>
              <a:rPr lang="en-US" dirty="0"/>
              <a:t>(as shown in the top picture) –</a:t>
            </a:r>
            <a:r>
              <a:rPr lang="en-US" baseline="0" dirty="0"/>
              <a:t> or </a:t>
            </a:r>
            <a:r>
              <a:rPr lang="en-US" dirty="0"/>
              <a:t>four wires can be made to work like five by using a "</a:t>
            </a:r>
            <a:r>
              <a:rPr lang="en-US" baseline="0" dirty="0"/>
              <a:t>wire extender </a:t>
            </a:r>
            <a:r>
              <a:rPr lang="en-US" dirty="0"/>
              <a:t>kit" such as the one in the bottom picture.  We found this scenario more </a:t>
            </a:r>
            <a:r>
              <a:rPr lang="en-US" baseline="0" dirty="0"/>
              <a:t>typical in older buildings and </a:t>
            </a:r>
            <a:r>
              <a:rPr lang="en-US" dirty="0"/>
              <a:t>required</a:t>
            </a:r>
            <a:r>
              <a:rPr lang="en-US" baseline="0" dirty="0"/>
              <a:t> substantially more time for the install.</a:t>
            </a:r>
            <a:endParaRPr lang="en-US" dirty="0"/>
          </a:p>
        </p:txBody>
      </p:sp>
      <p:sp>
        <p:nvSpPr>
          <p:cNvPr id="4" name="Slide Number Placeholder 3"/>
          <p:cNvSpPr>
            <a:spLocks noGrp="1"/>
          </p:cNvSpPr>
          <p:nvPr>
            <p:ph type="sldNum" sz="quarter" idx="10"/>
          </p:nvPr>
        </p:nvSpPr>
        <p:spPr/>
        <p:txBody>
          <a:bodyPr/>
          <a:lstStyle/>
          <a:p>
            <a:fld id="{80009425-640C-40E1-A736-6E9501B62FC8}" type="slidenum">
              <a:rPr lang="en-US" smtClean="0"/>
              <a:t>4</a:t>
            </a:fld>
            <a:endParaRPr lang="en-US" dirty="0"/>
          </a:p>
        </p:txBody>
      </p:sp>
    </p:spTree>
    <p:extLst>
      <p:ext uri="{BB962C8B-B14F-4D97-AF65-F5344CB8AC3E}">
        <p14:creationId xmlns:p14="http://schemas.microsoft.com/office/powerpoint/2010/main" val="82555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58 percent said they were very satisfied with the smart thermostat and 24 percent said they were somewhat satisfied.  While 44 percent of elderly households said they were very satisfied, 64 percent of non-</a:t>
            </a:r>
            <a:r>
              <a:rPr lang="en-US">
                <a:cs typeface="Calibri"/>
              </a:rPr>
              <a:t>elderly</a:t>
            </a:r>
            <a:r>
              <a:rPr lang="en-US" dirty="0">
                <a:cs typeface="Calibri"/>
              </a:rPr>
              <a:t> households said they were very satisfied.</a:t>
            </a:r>
          </a:p>
        </p:txBody>
      </p:sp>
      <p:sp>
        <p:nvSpPr>
          <p:cNvPr id="4" name="Slide Number Placeholder 3"/>
          <p:cNvSpPr>
            <a:spLocks noGrp="1"/>
          </p:cNvSpPr>
          <p:nvPr>
            <p:ph type="sldNum" sz="quarter" idx="5"/>
          </p:nvPr>
        </p:nvSpPr>
        <p:spPr/>
        <p:txBody>
          <a:bodyPr/>
          <a:lstStyle/>
          <a:p>
            <a:fld id="{80009425-640C-40E1-A736-6E9501B62FC8}" type="slidenum">
              <a:rPr lang="en-US" smtClean="0"/>
              <a:t>42</a:t>
            </a:fld>
            <a:endParaRPr lang="en-US" dirty="0"/>
          </a:p>
        </p:txBody>
      </p:sp>
    </p:spTree>
    <p:extLst>
      <p:ext uri="{BB962C8B-B14F-4D97-AF65-F5344CB8AC3E}">
        <p14:creationId xmlns:p14="http://schemas.microsoft.com/office/powerpoint/2010/main" val="4243539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Those who were initially happy to receive the smart thermostat were much more likely to be very satisfied.  While 78 percent of those who were happy to receive the smart thermostat were very satisfied, 16 percent who did not want the smart thermostat were very satisfied.</a:t>
            </a:r>
          </a:p>
        </p:txBody>
      </p:sp>
      <p:sp>
        <p:nvSpPr>
          <p:cNvPr id="4" name="Slide Number Placeholder 3"/>
          <p:cNvSpPr>
            <a:spLocks noGrp="1"/>
          </p:cNvSpPr>
          <p:nvPr>
            <p:ph type="sldNum" sz="quarter" idx="5"/>
          </p:nvPr>
        </p:nvSpPr>
        <p:spPr/>
        <p:txBody>
          <a:bodyPr/>
          <a:lstStyle/>
          <a:p>
            <a:fld id="{80009425-640C-40E1-A736-6E9501B62FC8}" type="slidenum">
              <a:rPr lang="en-US" smtClean="0"/>
              <a:t>43</a:t>
            </a:fld>
            <a:endParaRPr lang="en-US" dirty="0"/>
          </a:p>
        </p:txBody>
      </p:sp>
    </p:spTree>
    <p:extLst>
      <p:ext uri="{BB962C8B-B14F-4D97-AF65-F5344CB8AC3E}">
        <p14:creationId xmlns:p14="http://schemas.microsoft.com/office/powerpoint/2010/main" val="3477702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59 percent of electric accounts and 58 percent of gas accounts were included in the usage impact analysis.  Accounts were most likely to be excluded because there was no usage data or not enough pre or post-treatment usage data.  There was no comparison group available for use.  We present weather normalized savings results.</a:t>
            </a:r>
            <a:endParaRPr lang="en-US" dirty="0"/>
          </a:p>
        </p:txBody>
      </p:sp>
      <p:sp>
        <p:nvSpPr>
          <p:cNvPr id="4" name="Slide Number Placeholder 3"/>
          <p:cNvSpPr>
            <a:spLocks noGrp="1"/>
          </p:cNvSpPr>
          <p:nvPr>
            <p:ph type="sldNum" sz="quarter" idx="5"/>
          </p:nvPr>
        </p:nvSpPr>
        <p:spPr/>
        <p:txBody>
          <a:bodyPr/>
          <a:lstStyle/>
          <a:p>
            <a:fld id="{80009425-640C-40E1-A736-6E9501B62FC8}" type="slidenum">
              <a:rPr lang="en-US" smtClean="0"/>
              <a:t>46</a:t>
            </a:fld>
            <a:endParaRPr lang="en-US" dirty="0"/>
          </a:p>
        </p:txBody>
      </p:sp>
    </p:spTree>
    <p:extLst>
      <p:ext uri="{BB962C8B-B14F-4D97-AF65-F5344CB8AC3E}">
        <p14:creationId xmlns:p14="http://schemas.microsoft.com/office/powerpoint/2010/main" val="2768736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many potential factors that could impact energy savings.  These include the building type, the year built, the HVAC type, the resident type, the type of thermostat, and the connectivity solution.  Given the diversity and the potential interaction of these factors and the sample size, it is not possible to determine which are causal factors for higher or lower energy savings.</a:t>
            </a:r>
          </a:p>
        </p:txBody>
      </p:sp>
      <p:sp>
        <p:nvSpPr>
          <p:cNvPr id="4" name="Slide Number Placeholder 3"/>
          <p:cNvSpPr>
            <a:spLocks noGrp="1"/>
          </p:cNvSpPr>
          <p:nvPr>
            <p:ph type="sldNum" sz="quarter" idx="5"/>
          </p:nvPr>
        </p:nvSpPr>
        <p:spPr/>
        <p:txBody>
          <a:bodyPr/>
          <a:lstStyle/>
          <a:p>
            <a:fld id="{80009425-640C-40E1-A736-6E9501B62FC8}" type="slidenum">
              <a:rPr lang="en-US" smtClean="0"/>
              <a:t>47</a:t>
            </a:fld>
            <a:endParaRPr lang="en-US" dirty="0"/>
          </a:p>
        </p:txBody>
      </p:sp>
    </p:spTree>
    <p:extLst>
      <p:ext uri="{BB962C8B-B14F-4D97-AF65-F5344CB8AC3E}">
        <p14:creationId xmlns:p14="http://schemas.microsoft.com/office/powerpoint/2010/main" val="4199601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Weather-normalized electric savings averaged 196 kWh and 3.2 percent of total pre-treatment usage.  Pre-treatment usage for these customers was relative low, averging only 6,053 kWh.</a:t>
            </a:r>
          </a:p>
        </p:txBody>
      </p:sp>
      <p:sp>
        <p:nvSpPr>
          <p:cNvPr id="4" name="Slide Number Placeholder 3"/>
          <p:cNvSpPr>
            <a:spLocks noGrp="1"/>
          </p:cNvSpPr>
          <p:nvPr>
            <p:ph type="sldNum" sz="quarter" idx="5"/>
          </p:nvPr>
        </p:nvSpPr>
        <p:spPr/>
        <p:txBody>
          <a:bodyPr/>
          <a:lstStyle/>
          <a:p>
            <a:fld id="{80009425-640C-40E1-A736-6E9501B62FC8}" type="slidenum">
              <a:rPr lang="en-US" smtClean="0"/>
              <a:t>48</a:t>
            </a:fld>
            <a:endParaRPr lang="en-US" dirty="0"/>
          </a:p>
        </p:txBody>
      </p:sp>
    </p:spTree>
    <p:extLst>
      <p:ext uri="{BB962C8B-B14F-4D97-AF65-F5344CB8AC3E}">
        <p14:creationId xmlns:p14="http://schemas.microsoft.com/office/powerpoint/2010/main" val="227404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Participants saved 9.7 percent of heating usage and 8.8 percent of cooling usage.</a:t>
            </a:r>
            <a:endParaRPr lang="en-US" dirty="0">
              <a:cs typeface="Calibri"/>
            </a:endParaRPr>
          </a:p>
        </p:txBody>
      </p:sp>
      <p:sp>
        <p:nvSpPr>
          <p:cNvPr id="4" name="Slide Number Placeholder 3"/>
          <p:cNvSpPr>
            <a:spLocks noGrp="1"/>
          </p:cNvSpPr>
          <p:nvPr>
            <p:ph type="sldNum" sz="quarter" idx="5"/>
          </p:nvPr>
        </p:nvSpPr>
        <p:spPr/>
        <p:txBody>
          <a:bodyPr/>
          <a:lstStyle/>
          <a:p>
            <a:fld id="{80009425-640C-40E1-A736-6E9501B62FC8}" type="slidenum">
              <a:rPr lang="en-US" smtClean="0"/>
              <a:t>49</a:t>
            </a:fld>
            <a:endParaRPr lang="en-US" dirty="0"/>
          </a:p>
        </p:txBody>
      </p:sp>
    </p:spTree>
    <p:extLst>
      <p:ext uri="{BB962C8B-B14F-4D97-AF65-F5344CB8AC3E}">
        <p14:creationId xmlns:p14="http://schemas.microsoft.com/office/powerpoint/2010/main" val="2907010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Gas savings were 5 therms or 1.6 percent of pre-treatment usage.</a:t>
            </a:r>
          </a:p>
        </p:txBody>
      </p:sp>
      <p:sp>
        <p:nvSpPr>
          <p:cNvPr id="4" name="Slide Number Placeholder 3"/>
          <p:cNvSpPr>
            <a:spLocks noGrp="1"/>
          </p:cNvSpPr>
          <p:nvPr>
            <p:ph type="sldNum" sz="quarter" idx="5"/>
          </p:nvPr>
        </p:nvSpPr>
        <p:spPr/>
        <p:txBody>
          <a:bodyPr/>
          <a:lstStyle/>
          <a:p>
            <a:fld id="{80009425-640C-40E1-A736-6E9501B62FC8}" type="slidenum">
              <a:rPr lang="en-US" smtClean="0"/>
              <a:t>50</a:t>
            </a:fld>
            <a:endParaRPr lang="en-US" dirty="0"/>
          </a:p>
        </p:txBody>
      </p:sp>
    </p:spTree>
    <p:extLst>
      <p:ext uri="{BB962C8B-B14F-4D97-AF65-F5344CB8AC3E}">
        <p14:creationId xmlns:p14="http://schemas.microsoft.com/office/powerpoint/2010/main" val="3646235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Bringing it back together, our first conclusion is that smart thermostats are still not so smart that we can ignore the people and how they interact with them – the magic happens when we are smart about how we engage with both.</a:t>
            </a:r>
          </a:p>
          <a:p>
            <a:endParaRPr lang="en-US" dirty="0">
              <a:cs typeface="Calibri"/>
            </a:endParaRPr>
          </a:p>
        </p:txBody>
      </p:sp>
      <p:sp>
        <p:nvSpPr>
          <p:cNvPr id="4" name="Slide Number Placeholder 3"/>
          <p:cNvSpPr>
            <a:spLocks noGrp="1"/>
          </p:cNvSpPr>
          <p:nvPr>
            <p:ph type="sldNum" sz="quarter" idx="10"/>
          </p:nvPr>
        </p:nvSpPr>
        <p:spPr/>
        <p:txBody>
          <a:bodyPr/>
          <a:lstStyle/>
          <a:p>
            <a:fld id="{80009425-640C-40E1-A736-6E9501B62FC8}" type="slidenum">
              <a:rPr lang="en-US" smtClean="0"/>
              <a:t>51</a:t>
            </a:fld>
            <a:endParaRPr lang="en-US" dirty="0"/>
          </a:p>
        </p:txBody>
      </p:sp>
    </p:spTree>
    <p:extLst>
      <p:ext uri="{BB962C8B-B14F-4D97-AF65-F5344CB8AC3E}">
        <p14:creationId xmlns:p14="http://schemas.microsoft.com/office/powerpoint/2010/main" val="11646723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endParaRPr lang="en-US" sz="2000" b="1" dirty="0">
              <a:latin typeface="Segoe UI Light"/>
              <a:cs typeface="Segoe UI Light"/>
            </a:endParaRPr>
          </a:p>
        </p:txBody>
      </p:sp>
      <p:sp>
        <p:nvSpPr>
          <p:cNvPr id="4" name="Slide Number Placeholder 3"/>
          <p:cNvSpPr>
            <a:spLocks noGrp="1"/>
          </p:cNvSpPr>
          <p:nvPr>
            <p:ph type="sldNum" sz="quarter" idx="10"/>
          </p:nvPr>
        </p:nvSpPr>
        <p:spPr/>
        <p:txBody>
          <a:bodyPr/>
          <a:lstStyle/>
          <a:p>
            <a:fld id="{80009425-640C-40E1-A736-6E9501B62FC8}" type="slidenum">
              <a:rPr lang="en-US" smtClean="0"/>
              <a:t>52</a:t>
            </a:fld>
            <a:endParaRPr lang="en-US" dirty="0"/>
          </a:p>
        </p:txBody>
      </p:sp>
    </p:spTree>
    <p:extLst>
      <p:ext uri="{BB962C8B-B14F-4D97-AF65-F5344CB8AC3E}">
        <p14:creationId xmlns:p14="http://schemas.microsoft.com/office/powerpoint/2010/main" val="4168258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turns out the answer may be yes – if it provides value to the property owner.  For example, when property wide connectivity comes with a platform that:</a:t>
            </a:r>
            <a:endParaRPr lang="en-US" baseline="0" dirty="0"/>
          </a:p>
          <a:p>
            <a:pPr marL="180975" indent="-180975">
              <a:buFontTx/>
              <a:buChar char="-"/>
            </a:pPr>
            <a:r>
              <a:rPr lang="en-US" dirty="0"/>
              <a:t>Provides insight</a:t>
            </a:r>
            <a:r>
              <a:rPr lang="en-US" baseline="0" dirty="0"/>
              <a:t> into unit statuses</a:t>
            </a:r>
            <a:endParaRPr lang="en-US" baseline="0" dirty="0">
              <a:cs typeface="Calibri"/>
            </a:endParaRPr>
          </a:p>
          <a:p>
            <a:pPr marL="180975" indent="-180975">
              <a:buFontTx/>
              <a:buChar char="-"/>
            </a:pPr>
            <a:r>
              <a:rPr lang="en-US" dirty="0"/>
              <a:t>Allows property</a:t>
            </a:r>
            <a:r>
              <a:rPr lang="en-US" baseline="0" dirty="0"/>
              <a:t> wide limits</a:t>
            </a:r>
            <a:endParaRPr lang="en-US" baseline="0" dirty="0">
              <a:cs typeface="Calibri"/>
            </a:endParaRPr>
          </a:p>
          <a:p>
            <a:pPr marL="180975" indent="-180975">
              <a:buFontTx/>
              <a:buChar char="-"/>
            </a:pPr>
            <a:r>
              <a:rPr lang="en-US" dirty="0"/>
              <a:t>Gives vacant</a:t>
            </a:r>
            <a:r>
              <a:rPr lang="en-US" baseline="0" dirty="0"/>
              <a:t> unit control</a:t>
            </a:r>
            <a:endParaRPr lang="en-US" baseline="0" dirty="0">
              <a:cs typeface="Calibri"/>
            </a:endParaRPr>
          </a:p>
          <a:p>
            <a:pPr marL="180975" indent="-180975">
              <a:buFontTx/>
              <a:buChar char="-"/>
            </a:pPr>
            <a:r>
              <a:rPr lang="en-US" dirty="0"/>
              <a:t>Keeps account</a:t>
            </a:r>
            <a:r>
              <a:rPr lang="en-US" baseline="0" dirty="0"/>
              <a:t> ownership</a:t>
            </a:r>
            <a:r>
              <a:rPr lang="en-US" dirty="0"/>
              <a:t> with the property</a:t>
            </a:r>
            <a:endParaRPr lang="en-US" baseline="0" dirty="0">
              <a:cs typeface="Calibri"/>
            </a:endParaRPr>
          </a:p>
          <a:p>
            <a:pPr marL="180975" indent="-180975">
              <a:buFontTx/>
              <a:buChar char="-"/>
            </a:pPr>
            <a:r>
              <a:rPr lang="en-US" dirty="0"/>
              <a:t>Enables easy, remote</a:t>
            </a:r>
            <a:r>
              <a:rPr lang="en-US" baseline="0" dirty="0"/>
              <a:t> on/off-boarding</a:t>
            </a:r>
            <a:endParaRPr lang="en-US" baseline="0" dirty="0">
              <a:cs typeface="Calibri"/>
            </a:endParaRPr>
          </a:p>
          <a:p>
            <a:pPr marL="180975" indent="-180975">
              <a:buFontTx/>
              <a:buChar char="-"/>
            </a:pPr>
            <a:r>
              <a:rPr lang="en-US" dirty="0"/>
              <a:t>Helps maintenance staff with resident</a:t>
            </a:r>
            <a:r>
              <a:rPr lang="en-US" baseline="0" dirty="0"/>
              <a:t> messaging</a:t>
            </a:r>
            <a:endParaRPr lang="en-US" baseline="0" dirty="0">
              <a:cs typeface="Calibri"/>
            </a:endParaRPr>
          </a:p>
          <a:p>
            <a:pPr marL="180975" indent="-180975">
              <a:buFontTx/>
              <a:buChar char="-"/>
            </a:pPr>
            <a:endParaRPr lang="en-US" dirty="0">
              <a:cs typeface="Calibri"/>
            </a:endParaRPr>
          </a:p>
          <a:p>
            <a:r>
              <a:rPr lang="en-US" dirty="0">
                <a:cs typeface="Calibri"/>
              </a:rPr>
              <a:t>This in turn may increase program participation – and provide addition Demand Response opportunities for the utility as well.</a:t>
            </a:r>
          </a:p>
          <a:p>
            <a:pPr marL="180975" indent="-180975">
              <a:buChar char="-"/>
            </a:pPr>
            <a:endParaRPr lang="en-US" dirty="0"/>
          </a:p>
          <a:p>
            <a:pPr marL="180975" indent="-180975">
              <a:buChar char="-"/>
            </a:pPr>
            <a:endParaRPr lang="en-US" dirty="0"/>
          </a:p>
          <a:p>
            <a:pPr>
              <a:spcBef>
                <a:spcPts val="1200"/>
              </a:spcBef>
            </a:pPr>
            <a:r>
              <a:rPr lang="en-US" b="1" dirty="0"/>
              <a:t>Participation</a:t>
            </a:r>
            <a:endParaRPr lang="en-US" dirty="0"/>
          </a:p>
          <a:p>
            <a:pPr lvl="1"/>
            <a:r>
              <a:rPr lang="en-US" dirty="0"/>
              <a:t>Not dependent on resident’s own connectivity</a:t>
            </a:r>
          </a:p>
          <a:p>
            <a:pPr lvl="1"/>
            <a:r>
              <a:rPr lang="en-US" dirty="0"/>
              <a:t>Building level DR deployment</a:t>
            </a:r>
          </a:p>
          <a:p>
            <a:pPr>
              <a:spcBef>
                <a:spcPts val="1200"/>
              </a:spcBef>
            </a:pPr>
            <a:r>
              <a:rPr lang="en-US" b="1" dirty="0"/>
              <a:t>Security &amp; cost effectiveness</a:t>
            </a:r>
            <a:endParaRPr lang="en-US" dirty="0"/>
          </a:p>
          <a:p>
            <a:pPr lvl="1"/>
            <a:r>
              <a:rPr lang="en-US" dirty="0"/>
              <a:t>Lower cost compared to “Hub per unit” deployments</a:t>
            </a:r>
          </a:p>
          <a:p>
            <a:pPr lvl="1"/>
            <a:r>
              <a:rPr lang="en-US" dirty="0"/>
              <a:t>Firewalled network infrastructure</a:t>
            </a:r>
          </a:p>
          <a:p>
            <a:pPr>
              <a:spcBef>
                <a:spcPts val="1200"/>
              </a:spcBef>
            </a:pPr>
            <a:r>
              <a:rPr lang="en-US" b="1" dirty="0"/>
              <a:t>Property benefits may help address the Split Incentive</a:t>
            </a:r>
            <a:endParaRPr lang="en-US" dirty="0"/>
          </a:p>
          <a:p>
            <a:pPr lvl="1"/>
            <a:r>
              <a:rPr lang="en-US" dirty="0"/>
              <a:t>Enables dashboard level monitoring &amp; settings</a:t>
            </a:r>
          </a:p>
          <a:p>
            <a:pPr lvl="1"/>
            <a:r>
              <a:rPr lang="en-US" dirty="0"/>
              <a:t>Facilitates vacant unit, common area and tenant turnover control</a:t>
            </a:r>
          </a:p>
          <a:p>
            <a:pPr lvl="1"/>
            <a:r>
              <a:rPr lang="en-US" dirty="0"/>
              <a:t>Can support other device and resident internet access</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80009425-640C-40E1-A736-6E9501B62FC8}" type="slidenum">
              <a:rPr lang="en-US" smtClean="0"/>
              <a:t>53</a:t>
            </a:fld>
            <a:endParaRPr lang="en-US" dirty="0"/>
          </a:p>
        </p:txBody>
      </p:sp>
    </p:spTree>
    <p:extLst>
      <p:ext uri="{BB962C8B-B14F-4D97-AF65-F5344CB8AC3E}">
        <p14:creationId xmlns:p14="http://schemas.microsoft.com/office/powerpoint/2010/main" val="469037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a:t>
            </a:r>
            <a:r>
              <a:rPr lang="en-US" baseline="0" dirty="0"/>
              <a:t> we were able to deploy over 1000 units in two pilots, </a:t>
            </a:r>
            <a:r>
              <a:rPr lang="en-US" dirty="0"/>
              <a:t>with the breakout of participation illustrated here</a:t>
            </a:r>
            <a:r>
              <a:rPr lang="en-US" baseline="0" dirty="0"/>
              <a:t>.</a:t>
            </a:r>
            <a:endParaRPr lang="en-US" dirty="0"/>
          </a:p>
        </p:txBody>
      </p:sp>
      <p:sp>
        <p:nvSpPr>
          <p:cNvPr id="4" name="Slide Number Placeholder 3"/>
          <p:cNvSpPr>
            <a:spLocks noGrp="1"/>
          </p:cNvSpPr>
          <p:nvPr>
            <p:ph type="sldNum" sz="quarter" idx="10"/>
          </p:nvPr>
        </p:nvSpPr>
        <p:spPr/>
        <p:txBody>
          <a:bodyPr/>
          <a:lstStyle/>
          <a:p>
            <a:fld id="{80009425-640C-40E1-A736-6E9501B62FC8}" type="slidenum">
              <a:rPr lang="en-US" smtClean="0"/>
              <a:t>5</a:t>
            </a:fld>
            <a:endParaRPr lang="en-US" dirty="0"/>
          </a:p>
        </p:txBody>
      </p:sp>
    </p:spTree>
    <p:extLst>
      <p:ext uri="{BB962C8B-B14F-4D97-AF65-F5344CB8AC3E}">
        <p14:creationId xmlns:p14="http://schemas.microsoft.com/office/powerpoint/2010/main" val="11081476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baseline="0" dirty="0"/>
              <a:t>that</a:t>
            </a:r>
            <a:r>
              <a:rPr lang="en-US" dirty="0"/>
              <a:t> network can also help provide insight into how the building and systems are performing – and not just energy – the money saved from early detection of catastrophic water leaks can easily pay for the entire system with one avoided event! </a:t>
            </a:r>
            <a:endParaRPr lang="en-US" dirty="0">
              <a:cs typeface="Calibri"/>
            </a:endParaRPr>
          </a:p>
        </p:txBody>
      </p:sp>
      <p:sp>
        <p:nvSpPr>
          <p:cNvPr id="4" name="Slide Number Placeholder 3"/>
          <p:cNvSpPr>
            <a:spLocks noGrp="1"/>
          </p:cNvSpPr>
          <p:nvPr>
            <p:ph type="sldNum" sz="quarter" idx="10"/>
          </p:nvPr>
        </p:nvSpPr>
        <p:spPr/>
        <p:txBody>
          <a:bodyPr/>
          <a:lstStyle/>
          <a:p>
            <a:fld id="{80009425-640C-40E1-A736-6E9501B62FC8}" type="slidenum">
              <a:rPr lang="en-US" smtClean="0"/>
              <a:t>54</a:t>
            </a:fld>
            <a:endParaRPr lang="en-US" dirty="0"/>
          </a:p>
        </p:txBody>
      </p:sp>
    </p:spTree>
    <p:extLst>
      <p:ext uri="{BB962C8B-B14F-4D97-AF65-F5344CB8AC3E}">
        <p14:creationId xmlns:p14="http://schemas.microsoft.com/office/powerpoint/2010/main" val="1701409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ultimately leads to analytics to drive better building performance, for a more comfortable, more durable and healthier indoor environment that benefits the property owner far in excess of resident energy savings alone.</a:t>
            </a:r>
          </a:p>
          <a:p>
            <a:r>
              <a:rPr lang="en-US" dirty="0">
                <a:cs typeface="Calibri"/>
              </a:rPr>
              <a:t>If this potential has value for the building owner, it seems reasonable to expect that they will be more likely to engage in a program where the energy saving benefit accrues primarily to the residents.</a:t>
            </a:r>
          </a:p>
        </p:txBody>
      </p:sp>
      <p:sp>
        <p:nvSpPr>
          <p:cNvPr id="4" name="Slide Number Placeholder 3"/>
          <p:cNvSpPr>
            <a:spLocks noGrp="1"/>
          </p:cNvSpPr>
          <p:nvPr>
            <p:ph type="sldNum" sz="quarter" idx="10"/>
          </p:nvPr>
        </p:nvSpPr>
        <p:spPr/>
        <p:txBody>
          <a:bodyPr/>
          <a:lstStyle/>
          <a:p>
            <a:fld id="{80009425-640C-40E1-A736-6E9501B62FC8}" type="slidenum">
              <a:rPr lang="en-US" smtClean="0"/>
              <a:t>55</a:t>
            </a:fld>
            <a:endParaRPr lang="en-US" dirty="0"/>
          </a:p>
        </p:txBody>
      </p:sp>
    </p:spTree>
    <p:extLst>
      <p:ext uri="{BB962C8B-B14F-4D97-AF65-F5344CB8AC3E}">
        <p14:creationId xmlns:p14="http://schemas.microsoft.com/office/powerpoint/2010/main" val="25843681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09425-640C-40E1-A736-6E9501B62FC8}" type="slidenum">
              <a:rPr lang="en-US" smtClean="0"/>
              <a:t>56</a:t>
            </a:fld>
            <a:endParaRPr lang="en-US" dirty="0"/>
          </a:p>
        </p:txBody>
      </p:sp>
    </p:spTree>
    <p:extLst>
      <p:ext uri="{BB962C8B-B14F-4D97-AF65-F5344CB8AC3E}">
        <p14:creationId xmlns:p14="http://schemas.microsoft.com/office/powerpoint/2010/main" val="77917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here that our deployments</a:t>
            </a:r>
            <a:r>
              <a:rPr lang="en-US" baseline="0" dirty="0"/>
              <a:t> covered a wide variety of building types </a:t>
            </a:r>
            <a:r>
              <a:rPr lang="en-US" dirty="0"/>
              <a:t>and ages </a:t>
            </a:r>
            <a:r>
              <a:rPr lang="en-US" baseline="0" dirty="0"/>
              <a:t>– both common entrance low and midrise as seen here…</a:t>
            </a:r>
            <a:endParaRPr lang="en-US" dirty="0"/>
          </a:p>
        </p:txBody>
      </p:sp>
      <p:sp>
        <p:nvSpPr>
          <p:cNvPr id="4" name="Slide Number Placeholder 3"/>
          <p:cNvSpPr>
            <a:spLocks noGrp="1"/>
          </p:cNvSpPr>
          <p:nvPr>
            <p:ph type="sldNum" sz="quarter" idx="10"/>
          </p:nvPr>
        </p:nvSpPr>
        <p:spPr/>
        <p:txBody>
          <a:bodyPr/>
          <a:lstStyle/>
          <a:p>
            <a:fld id="{80009425-640C-40E1-A736-6E9501B62FC8}" type="slidenum">
              <a:rPr lang="en-US" smtClean="0"/>
              <a:t>6</a:t>
            </a:fld>
            <a:endParaRPr lang="en-US" dirty="0"/>
          </a:p>
        </p:txBody>
      </p:sp>
    </p:spTree>
    <p:extLst>
      <p:ext uri="{BB962C8B-B14F-4D97-AF65-F5344CB8AC3E}">
        <p14:creationId xmlns:p14="http://schemas.microsoft.com/office/powerpoint/2010/main" val="2102847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town</a:t>
            </a:r>
            <a:r>
              <a:rPr lang="en-US" baseline="0" dirty="0"/>
              <a:t> home or garden style apartments – some built in the last 10 years and some built in the 70s or earlier</a:t>
            </a:r>
            <a:endParaRPr lang="en-US" dirty="0"/>
          </a:p>
        </p:txBody>
      </p:sp>
      <p:sp>
        <p:nvSpPr>
          <p:cNvPr id="4" name="Slide Number Placeholder 3"/>
          <p:cNvSpPr>
            <a:spLocks noGrp="1"/>
          </p:cNvSpPr>
          <p:nvPr>
            <p:ph type="sldNum" sz="quarter" idx="10"/>
          </p:nvPr>
        </p:nvSpPr>
        <p:spPr/>
        <p:txBody>
          <a:bodyPr/>
          <a:lstStyle/>
          <a:p>
            <a:fld id="{80009425-640C-40E1-A736-6E9501B62FC8}" type="slidenum">
              <a:rPr lang="en-US" smtClean="0"/>
              <a:t>7</a:t>
            </a:fld>
            <a:endParaRPr lang="en-US" dirty="0"/>
          </a:p>
        </p:txBody>
      </p:sp>
    </p:spTree>
    <p:extLst>
      <p:ext uri="{BB962C8B-B14F-4D97-AF65-F5344CB8AC3E}">
        <p14:creationId xmlns:p14="http://schemas.microsoft.com/office/powerpoint/2010/main" val="404694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But it’s really the challenges – many of which you see here – associated with</a:t>
            </a:r>
            <a:r>
              <a:rPr lang="en-US" baseline="0" dirty="0"/>
              <a:t> the individual </a:t>
            </a:r>
            <a:r>
              <a:rPr lang="en-US" dirty="0"/>
              <a:t>resident households and</a:t>
            </a:r>
            <a:r>
              <a:rPr lang="en-US" baseline="0" dirty="0"/>
              <a:t> their </a:t>
            </a:r>
            <a:r>
              <a:rPr lang="en-US" dirty="0"/>
              <a:t>experience that we want to focus</a:t>
            </a:r>
            <a:r>
              <a:rPr lang="en-US" baseline="0" dirty="0"/>
              <a:t> on today…</a:t>
            </a:r>
            <a:endParaRPr lang="en-US" dirty="0"/>
          </a:p>
        </p:txBody>
      </p:sp>
      <p:sp>
        <p:nvSpPr>
          <p:cNvPr id="4" name="Slide Number Placeholder 3"/>
          <p:cNvSpPr>
            <a:spLocks noGrp="1"/>
          </p:cNvSpPr>
          <p:nvPr>
            <p:ph type="sldNum" sz="quarter" idx="10"/>
          </p:nvPr>
        </p:nvSpPr>
        <p:spPr/>
        <p:txBody>
          <a:bodyPr/>
          <a:lstStyle/>
          <a:p>
            <a:fld id="{7BB41ECC-AB3C-4F0E-BF5A-A7834FCFE778}" type="slidenum">
              <a:rPr lang="en-US" smtClean="0"/>
              <a:t>8</a:t>
            </a:fld>
            <a:endParaRPr lang="en-US" dirty="0"/>
          </a:p>
        </p:txBody>
      </p:sp>
    </p:spTree>
    <p:extLst>
      <p:ext uri="{BB962C8B-B14F-4D97-AF65-F5344CB8AC3E}">
        <p14:creationId xmlns:p14="http://schemas.microsoft.com/office/powerpoint/2010/main" val="3399595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Rental residents typically have no say in the kind of thermostat they have on their wall – or for that matter the kind of heating and cooling system that comes with the apartment.  They may be completely frustrated with what they have now – or perfectly happy (especially if it's simply sitting on hold 24/7).  Most likely they have made some kind of peace with whatever they have...</a:t>
            </a:r>
            <a:endParaRPr lang="en-US" dirty="0"/>
          </a:p>
        </p:txBody>
      </p:sp>
      <p:sp>
        <p:nvSpPr>
          <p:cNvPr id="4" name="Slide Number Placeholder 3"/>
          <p:cNvSpPr>
            <a:spLocks noGrp="1"/>
          </p:cNvSpPr>
          <p:nvPr>
            <p:ph type="sldNum" sz="quarter" idx="10"/>
          </p:nvPr>
        </p:nvSpPr>
        <p:spPr/>
        <p:txBody>
          <a:bodyPr/>
          <a:lstStyle/>
          <a:p>
            <a:fld id="{80009425-640C-40E1-A736-6E9501B62FC8}" type="slidenum">
              <a:rPr lang="en-US" smtClean="0"/>
              <a:t>9</a:t>
            </a:fld>
            <a:endParaRPr lang="en-US" dirty="0"/>
          </a:p>
        </p:txBody>
      </p:sp>
    </p:spTree>
    <p:extLst>
      <p:ext uri="{BB962C8B-B14F-4D97-AF65-F5344CB8AC3E}">
        <p14:creationId xmlns:p14="http://schemas.microsoft.com/office/powerpoint/2010/main" val="2303605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rotWithShape="1">
          <a:gsLst>
            <a:gs pos="62000">
              <a:schemeClr val="tx1"/>
            </a:gs>
            <a:gs pos="87000">
              <a:srgbClr val="E9F3FD"/>
            </a:gs>
            <a:gs pos="100000">
              <a:srgbClr val="0D4B8D"/>
            </a:gs>
          </a:gsLst>
          <a:path path="circle">
            <a:fillToRect l="10000" t="-25000" r="10000" b="125000"/>
          </a:path>
        </a:gradFill>
        <a:effectLst/>
      </p:bgPr>
    </p:bg>
    <p:spTree>
      <p:nvGrpSpPr>
        <p:cNvPr id="1" name=""/>
        <p:cNvGrpSpPr/>
        <p:nvPr/>
      </p:nvGrpSpPr>
      <p:grpSpPr>
        <a:xfrm>
          <a:off x="0" y="0"/>
          <a:ext cx="0" cy="0"/>
          <a:chOff x="0" y="0"/>
          <a:chExt cx="0" cy="0"/>
        </a:xfrm>
      </p:grpSpPr>
      <p:sp>
        <p:nvSpPr>
          <p:cNvPr id="9" name="Rectangle 8"/>
          <p:cNvSpPr/>
          <p:nvPr/>
        </p:nvSpPr>
        <p:spPr bwMode="ltGray">
          <a:xfrm>
            <a:off x="5" y="6"/>
            <a:ext cx="9143999" cy="3851573"/>
          </a:xfrm>
          <a:prstGeom prst="rect">
            <a:avLst/>
          </a:prstGeom>
          <a:solidFill>
            <a:srgbClr val="0D4B8D"/>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ctrTitle"/>
          </p:nvPr>
        </p:nvSpPr>
        <p:spPr>
          <a:xfrm>
            <a:off x="685800" y="1257300"/>
            <a:ext cx="8077200" cy="1255014"/>
          </a:xfrm>
        </p:spPr>
        <p:txBody>
          <a:bodyPr vert="horz" lIns="91440" tIns="0" rIns="45720" bIns="0" rtlCol="0" anchor="b">
            <a:normAutofit/>
            <a:scene3d>
              <a:camera prst="orthographicFront"/>
              <a:lightRig rig="threePt" dir="t">
                <a:rot lat="0" lon="0" rev="4800000"/>
              </a:lightRig>
            </a:scene3d>
            <a:sp3d prstMaterial="matte">
              <a:bevelT w="50800" h="10160"/>
            </a:sp3d>
          </a:bodyPr>
          <a:lstStyle>
            <a:lvl1pPr algn="l">
              <a:defRPr sz="3500" b="1">
                <a:solidFill>
                  <a:schemeClr val="tx1"/>
                </a:solidFill>
              </a:defRPr>
            </a:lvl1pPr>
            <a:extLst/>
          </a:lstStyle>
          <a:p>
            <a:r>
              <a:rPr kumimoji="0" lang="en-US" dirty="0"/>
              <a:t>Click to edit Master title style</a:t>
            </a:r>
          </a:p>
        </p:txBody>
      </p:sp>
      <p:sp>
        <p:nvSpPr>
          <p:cNvPr id="10" name="Rectangle 9"/>
          <p:cNvSpPr/>
          <p:nvPr/>
        </p:nvSpPr>
        <p:spPr bwMode="invGray">
          <a:xfrm>
            <a:off x="0" y="3846251"/>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2800" y="4019550"/>
            <a:ext cx="2148400" cy="933450"/>
          </a:xfrm>
          <a:prstGeom prst="rect">
            <a:avLst/>
          </a:prstGeom>
        </p:spPr>
      </p:pic>
      <p:sp>
        <p:nvSpPr>
          <p:cNvPr id="8" name="Text Placeholder 7"/>
          <p:cNvSpPr>
            <a:spLocks noGrp="1"/>
          </p:cNvSpPr>
          <p:nvPr>
            <p:ph type="body" sz="quarter" idx="10" hasCustomPrompt="1"/>
          </p:nvPr>
        </p:nvSpPr>
        <p:spPr>
          <a:xfrm>
            <a:off x="685800" y="2514600"/>
            <a:ext cx="8077200" cy="1028700"/>
          </a:xfrm>
        </p:spPr>
        <p:txBody>
          <a:bodyPr>
            <a:normAutofit/>
          </a:bodyPr>
          <a:lstStyle>
            <a:lvl1pPr marL="118866" indent="0" algn="l">
              <a:buNone/>
              <a:defRPr sz="2000" baseline="0">
                <a:solidFill>
                  <a:schemeClr val="tx1"/>
                </a:solidFill>
              </a:defRPr>
            </a:lvl1pPr>
          </a:lstStyle>
          <a:p>
            <a:pPr lvl="0"/>
            <a:r>
              <a:rPr lang="en-US" dirty="0"/>
              <a:t>Click to edit subtitle</a:t>
            </a:r>
          </a:p>
        </p:txBody>
      </p:sp>
      <p:sp>
        <p:nvSpPr>
          <p:cNvPr id="5" name="Slide Number Placeholder 4"/>
          <p:cNvSpPr>
            <a:spLocks noGrp="1"/>
          </p:cNvSpPr>
          <p:nvPr>
            <p:ph type="sldNum" sz="quarter" idx="11"/>
          </p:nvPr>
        </p:nvSpPr>
        <p:spPr/>
        <p:txBody>
          <a:bodyPr/>
          <a:lstStyle/>
          <a:p>
            <a:fld id="{A7ABDCB2-A076-499E-A6F8-1555451072DA}"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lide Number Placeholder 3"/>
          <p:cNvSpPr>
            <a:spLocks noGrp="1"/>
          </p:cNvSpPr>
          <p:nvPr>
            <p:ph type="sldNum" sz="quarter" idx="10"/>
          </p:nvPr>
        </p:nvSpPr>
        <p:spPr/>
        <p:txBody>
          <a:bodyPr/>
          <a:lstStyle/>
          <a:p>
            <a:fld id="{A7ABDCB2-A076-499E-A6F8-1555451072D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51435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8" name="Rectangle 7"/>
          <p:cNvSpPr/>
          <p:nvPr/>
        </p:nvSpPr>
        <p:spPr bwMode="ltGray">
          <a:xfrm>
            <a:off x="6647692" y="0"/>
            <a:ext cx="2514601" cy="5143500"/>
          </a:xfrm>
          <a:prstGeom prst="rect">
            <a:avLst/>
          </a:prstGeom>
          <a:solidFill>
            <a:srgbClr val="0D4B8D"/>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Vertical Title 1"/>
          <p:cNvSpPr>
            <a:spLocks noGrp="1"/>
          </p:cNvSpPr>
          <p:nvPr>
            <p:ph type="title" orient="vert"/>
          </p:nvPr>
        </p:nvSpPr>
        <p:spPr>
          <a:xfrm>
            <a:off x="6781800" y="205980"/>
            <a:ext cx="19050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28600"/>
            <a:ext cx="6019800" cy="4388644"/>
          </a:xfrm>
        </p:spPr>
        <p:txBody>
          <a:bodyPr vert="eaVer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19462"/>
          <a:stretch/>
        </p:blipFill>
        <p:spPr>
          <a:xfrm>
            <a:off x="76203" y="4457700"/>
            <a:ext cx="1796527" cy="628650"/>
          </a:xfrm>
          <a:prstGeom prst="rect">
            <a:avLst/>
          </a:prstGeom>
        </p:spPr>
      </p:pic>
      <p:sp>
        <p:nvSpPr>
          <p:cNvPr id="4" name="Slide Number Placeholder 3"/>
          <p:cNvSpPr>
            <a:spLocks noGrp="1"/>
          </p:cNvSpPr>
          <p:nvPr>
            <p:ph type="sldNum" sz="quarter" idx="10"/>
          </p:nvPr>
        </p:nvSpPr>
        <p:spPr/>
        <p:txBody>
          <a:bodyPr/>
          <a:lstStyle/>
          <a:p>
            <a:fld id="{A7ABDCB2-A076-499E-A6F8-1555451072DA}"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Text Placeholder 8"/>
          <p:cNvSpPr>
            <a:spLocks noGrp="1"/>
          </p:cNvSpPr>
          <p:nvPr>
            <p:ph type="body" sz="quarter" idx="13"/>
          </p:nvPr>
        </p:nvSpPr>
        <p:spPr>
          <a:xfrm>
            <a:off x="457200" y="1047750"/>
            <a:ext cx="8077200" cy="350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4"/>
          </p:nvPr>
        </p:nvSpPr>
        <p:spPr/>
        <p:txBody>
          <a:bodyPr/>
          <a:lstStyle/>
          <a:p>
            <a:fld id="{A7ABDCB2-A076-499E-A6F8-1555451072D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610600" y="4767269"/>
            <a:ext cx="381000" cy="274637"/>
          </a:xfrm>
        </p:spPr>
        <p:txBody>
          <a:bodyPr/>
          <a:lstStyle>
            <a:lvl1pPr>
              <a:defRPr>
                <a:latin typeface="Segoe UI" panose="020B0502040204020203" pitchFamily="34" charset="0"/>
                <a:cs typeface="Segoe UI" panose="020B0502040204020203" pitchFamily="34" charset="0"/>
              </a:defRPr>
            </a:lvl1pPr>
          </a:lstStyle>
          <a:p>
            <a:fld id="{A7ABDCB2-A076-499E-A6F8-1555451072DA}" type="slidenum">
              <a:rPr lang="en-US" smtClean="0"/>
              <a:pPr/>
              <a:t>‹#›</a:t>
            </a:fld>
            <a:endParaRPr lang="en-US" dirty="0"/>
          </a:p>
        </p:txBody>
      </p:sp>
      <p:sp>
        <p:nvSpPr>
          <p:cNvPr id="5" name="Title Placeholder 1"/>
          <p:cNvSpPr>
            <a:spLocks noGrp="1"/>
          </p:cNvSpPr>
          <p:nvPr>
            <p:ph type="title"/>
          </p:nvPr>
        </p:nvSpPr>
        <p:spPr>
          <a:xfrm>
            <a:off x="1524000" y="3"/>
            <a:ext cx="7162800" cy="87613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6" name="Text Placeholder 2"/>
          <p:cNvSpPr>
            <a:spLocks noGrp="1"/>
          </p:cNvSpPr>
          <p:nvPr>
            <p:ph idx="1"/>
          </p:nvPr>
        </p:nvSpPr>
        <p:spPr>
          <a:xfrm>
            <a:off x="457200" y="995422"/>
            <a:ext cx="8229600" cy="3862328"/>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rotWithShape="1">
          <a:gsLst>
            <a:gs pos="58000">
              <a:schemeClr val="tx1"/>
            </a:gs>
            <a:gs pos="84000">
              <a:srgbClr val="E7F1FD"/>
            </a:gs>
            <a:gs pos="100000">
              <a:srgbClr val="0D4B8D"/>
            </a:gs>
          </a:gsLst>
          <a:path path="circle">
            <a:fillToRect l="10000" t="-25000" r="10000" b="125000"/>
          </a:path>
        </a:gra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sz="half" idx="1"/>
          </p:nvPr>
        </p:nvSpPr>
        <p:spPr>
          <a:xfrm>
            <a:off x="457200" y="971550"/>
            <a:ext cx="4038600" cy="3657600"/>
          </a:xfrm>
        </p:spPr>
        <p:txBody>
          <a:bodyPr lIns="91440"/>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971550"/>
            <a:ext cx="4038600" cy="3657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Slide Number Placeholder 4"/>
          <p:cNvSpPr>
            <a:spLocks noGrp="1"/>
          </p:cNvSpPr>
          <p:nvPr>
            <p:ph type="sldNum" sz="quarter" idx="10"/>
          </p:nvPr>
        </p:nvSpPr>
        <p:spPr/>
        <p:txBody>
          <a:bodyPr/>
          <a:lstStyle/>
          <a:p>
            <a:fld id="{A7ABDCB2-A076-499E-A6F8-1555451072D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3" y="1044634"/>
            <a:ext cx="4040188" cy="536516"/>
          </a:xfrm>
        </p:spPr>
        <p:txBody>
          <a:bodyPr lIns="146304" anchor="ctr"/>
          <a:lstStyle>
            <a:lvl1pPr marL="0" indent="0">
              <a:buNone/>
              <a:defRPr sz="2300" b="1" cap="all" baseline="0"/>
            </a:lvl1pPr>
            <a:lvl2pPr marL="457178" indent="0">
              <a:buNone/>
              <a:defRPr sz="2000" b="1"/>
            </a:lvl2pPr>
            <a:lvl3pPr marL="914356"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extLst/>
          </a:lstStyle>
          <a:p>
            <a:pPr lvl="0" eaLnBrk="1" latinLnBrk="0" hangingPunct="1"/>
            <a:r>
              <a:rPr kumimoji="0" lang="en-US" dirty="0"/>
              <a:t>Click to edit Master text styles</a:t>
            </a:r>
          </a:p>
        </p:txBody>
      </p:sp>
      <p:sp>
        <p:nvSpPr>
          <p:cNvPr id="4" name="Content Placeholder 3"/>
          <p:cNvSpPr>
            <a:spLocks noGrp="1"/>
          </p:cNvSpPr>
          <p:nvPr>
            <p:ph sz="half" idx="2"/>
          </p:nvPr>
        </p:nvSpPr>
        <p:spPr>
          <a:xfrm>
            <a:off x="457203" y="1581156"/>
            <a:ext cx="4040188" cy="3145359"/>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Text Placeholder 4"/>
          <p:cNvSpPr>
            <a:spLocks noGrp="1"/>
          </p:cNvSpPr>
          <p:nvPr>
            <p:ph type="body" sz="quarter" idx="3"/>
          </p:nvPr>
        </p:nvSpPr>
        <p:spPr>
          <a:xfrm>
            <a:off x="4645030" y="1044634"/>
            <a:ext cx="4041775" cy="536516"/>
          </a:xfrm>
        </p:spPr>
        <p:txBody>
          <a:bodyPr lIns="146304" anchor="ctr"/>
          <a:lstStyle>
            <a:lvl1pPr marL="0" indent="0">
              <a:buNone/>
              <a:defRPr sz="2300" b="1" cap="all" baseline="0"/>
            </a:lvl1pPr>
            <a:lvl2pPr marL="457178" indent="0">
              <a:buNone/>
              <a:defRPr sz="2000" b="1"/>
            </a:lvl2pPr>
            <a:lvl3pPr marL="914356"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30" y="1581156"/>
            <a:ext cx="4041775" cy="3145359"/>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Slide Number Placeholder 6"/>
          <p:cNvSpPr>
            <a:spLocks noGrp="1"/>
          </p:cNvSpPr>
          <p:nvPr>
            <p:ph type="sldNum" sz="quarter" idx="10"/>
          </p:nvPr>
        </p:nvSpPr>
        <p:spPr/>
        <p:txBody>
          <a:bodyPr/>
          <a:lstStyle/>
          <a:p>
            <a:fld id="{A7ABDCB2-A076-499E-A6F8-1555451072D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extLst/>
          </a:lstStyle>
          <a:p>
            <a:r>
              <a:rPr kumimoji="0" lang="en-US" dirty="0"/>
              <a:t>Click to edit Master title style</a:t>
            </a:r>
          </a:p>
        </p:txBody>
      </p:sp>
      <p:sp>
        <p:nvSpPr>
          <p:cNvPr id="3" name="Slide Number Placeholder 2"/>
          <p:cNvSpPr>
            <a:spLocks noGrp="1"/>
          </p:cNvSpPr>
          <p:nvPr>
            <p:ph type="sldNum" sz="quarter" idx="10"/>
          </p:nvPr>
        </p:nvSpPr>
        <p:spPr/>
        <p:txBody>
          <a:bodyPr/>
          <a:lstStyle/>
          <a:p>
            <a:fld id="{A7ABDCB2-A076-499E-A6F8-1555451072D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9462"/>
          <a:stretch/>
        </p:blipFill>
        <p:spPr>
          <a:xfrm>
            <a:off x="76203" y="4629150"/>
            <a:ext cx="1306564" cy="457200"/>
          </a:xfrm>
          <a:prstGeom prst="rect">
            <a:avLst/>
          </a:prstGeom>
        </p:spPr>
      </p:pic>
      <p:sp>
        <p:nvSpPr>
          <p:cNvPr id="3" name="Slide Number Placeholder 2"/>
          <p:cNvSpPr>
            <a:spLocks noGrp="1"/>
          </p:cNvSpPr>
          <p:nvPr>
            <p:ph type="sldNum" sz="quarter" idx="10"/>
          </p:nvPr>
        </p:nvSpPr>
        <p:spPr/>
        <p:txBody>
          <a:bodyPr/>
          <a:lstStyle/>
          <a:p>
            <a:fld id="{A7ABDCB2-A076-499E-A6F8-1555451072D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9" y="114300"/>
            <a:ext cx="2523744" cy="628650"/>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81" y="982042"/>
            <a:ext cx="5920641" cy="3647108"/>
          </a:xfrm>
        </p:spPr>
        <p:txBody>
          <a:bodyPr>
            <a:normAutofit/>
          </a:bodyPr>
          <a:lstStyle>
            <a:lvl1pPr>
              <a:defRPr sz="2000"/>
            </a:lvl1pPr>
            <a:lvl2pPr>
              <a:defRPr sz="2000"/>
            </a:lvl2pPr>
            <a:lvl3pPr>
              <a:defRPr sz="1800"/>
            </a:lvl3pPr>
            <a:lvl4pPr>
              <a:defRPr sz="1600"/>
            </a:lvl4pPr>
            <a:lvl5pPr>
              <a:defRPr sz="1400"/>
            </a:lvl5pPr>
            <a:lvl6pPr>
              <a:defRPr sz="2000"/>
            </a:lvl6pPr>
            <a:lvl7pPr>
              <a:defRPr sz="2000"/>
            </a:lvl7pPr>
            <a:lvl8pPr>
              <a:defRPr sz="2000"/>
            </a:lvl8pPr>
            <a:lvl9pPr>
              <a:defRPr sz="2000"/>
            </a:lvl9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Text Placeholder 3"/>
          <p:cNvSpPr>
            <a:spLocks noGrp="1"/>
          </p:cNvSpPr>
          <p:nvPr>
            <p:ph type="body" sz="half" idx="2"/>
          </p:nvPr>
        </p:nvSpPr>
        <p:spPr>
          <a:xfrm>
            <a:off x="167839" y="971550"/>
            <a:ext cx="2468880" cy="3657600"/>
          </a:xfrm>
        </p:spPr>
        <p:txBody>
          <a:bodyPr/>
          <a:lstStyle>
            <a:lvl1pPr marL="0" indent="0">
              <a:buNone/>
              <a:defRPr sz="1400"/>
            </a:lvl1pPr>
            <a:lvl2pPr marL="457178" indent="0">
              <a:buNone/>
              <a:defRPr sz="1200"/>
            </a:lvl2pPr>
            <a:lvl3pPr marL="914356"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extLst/>
          </a:lstStyle>
          <a:p>
            <a:pPr lvl="0" eaLnBrk="1" latinLnBrk="0" hangingPunct="1"/>
            <a:r>
              <a:rPr kumimoji="0" lang="en-US"/>
              <a:t>Click to edit Master text styles</a:t>
            </a:r>
          </a:p>
        </p:txBody>
      </p:sp>
      <p:sp>
        <p:nvSpPr>
          <p:cNvPr id="12" name="Rectangle 11"/>
          <p:cNvSpPr/>
          <p:nvPr/>
        </p:nvSpPr>
        <p:spPr bwMode="invGray">
          <a:xfrm>
            <a:off x="2855737" y="0"/>
            <a:ext cx="45720" cy="1090422"/>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9" name="Rectangle 8"/>
          <p:cNvSpPr/>
          <p:nvPr/>
        </p:nvSpPr>
        <p:spPr bwMode="invGray">
          <a:xfrm>
            <a:off x="2855737" y="0"/>
            <a:ext cx="45720" cy="1090422"/>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5" name="Slide Number Placeholder 4"/>
          <p:cNvSpPr>
            <a:spLocks noGrp="1"/>
          </p:cNvSpPr>
          <p:nvPr>
            <p:ph type="sldNum" sz="quarter" idx="10"/>
          </p:nvPr>
        </p:nvSpPr>
        <p:spPr/>
        <p:txBody>
          <a:bodyPr/>
          <a:lstStyle/>
          <a:p>
            <a:fld id="{A7ABDCB2-A076-499E-A6F8-1555451072DA}"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4595" y="116586"/>
            <a:ext cx="2525151" cy="626364"/>
          </a:xfrm>
        </p:spPr>
        <p:txBody>
          <a:bodyPr lIns="73152" bIns="0" anchor="b">
            <a:sp3d prstMaterial="matte"/>
          </a:bodyPr>
          <a:lstStyle>
            <a:lvl1pPr algn="l">
              <a:defRPr sz="2000" b="0"/>
            </a:lvl1pPr>
            <a:extLst/>
          </a:lstStyle>
          <a:p>
            <a:r>
              <a:rPr kumimoji="0" lang="en-US" dirty="0"/>
              <a:t>Click to edit Master title style</a:t>
            </a:r>
          </a:p>
        </p:txBody>
      </p:sp>
      <p:sp>
        <p:nvSpPr>
          <p:cNvPr id="3" name="Picture Placeholder 2"/>
          <p:cNvSpPr>
            <a:spLocks noGrp="1"/>
          </p:cNvSpPr>
          <p:nvPr>
            <p:ph type="pic" idx="1"/>
          </p:nvPr>
        </p:nvSpPr>
        <p:spPr>
          <a:xfrm>
            <a:off x="2901460" y="895350"/>
            <a:ext cx="6247397" cy="4029894"/>
          </a:xfrm>
          <a:solidFill>
            <a:srgbClr val="D5E7FB"/>
          </a:solidFill>
        </p:spPr>
        <p:txBody>
          <a:bodyPr/>
          <a:lstStyle>
            <a:lvl1pPr marL="0" indent="0">
              <a:buNone/>
              <a:defRPr sz="3200"/>
            </a:lvl1pPr>
            <a:lvl2pPr marL="457178" indent="0">
              <a:buNone/>
              <a:defRPr sz="2800"/>
            </a:lvl2pPr>
            <a:lvl3pPr marL="914356"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extLst/>
          </a:lstStyle>
          <a:p>
            <a:r>
              <a:rPr kumimoji="0" lang="en-US" dirty="0"/>
              <a:t>Click icon to add picture</a:t>
            </a:r>
          </a:p>
        </p:txBody>
      </p:sp>
      <p:sp>
        <p:nvSpPr>
          <p:cNvPr id="4" name="Text Placeholder 3"/>
          <p:cNvSpPr>
            <a:spLocks noGrp="1"/>
          </p:cNvSpPr>
          <p:nvPr>
            <p:ph type="body" sz="half" idx="2"/>
          </p:nvPr>
        </p:nvSpPr>
        <p:spPr>
          <a:xfrm>
            <a:off x="164592" y="1077906"/>
            <a:ext cx="2468880" cy="3429000"/>
          </a:xfrm>
        </p:spPr>
        <p:txBody>
          <a:bodyPr/>
          <a:lstStyle>
            <a:lvl1pPr marL="0" indent="0">
              <a:buNone/>
              <a:defRPr sz="1400"/>
            </a:lvl1pPr>
            <a:lvl2pPr marL="457178" indent="0">
              <a:buNone/>
              <a:defRPr sz="1200"/>
            </a:lvl2pPr>
            <a:lvl3pPr marL="914356"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extLst/>
          </a:lstStyle>
          <a:p>
            <a:pPr lvl="0" eaLnBrk="1" latinLnBrk="0" hangingPunct="1"/>
            <a:r>
              <a:rPr kumimoji="0" lang="en-US"/>
              <a:t>Click to edit Master text styles</a:t>
            </a:r>
          </a:p>
        </p:txBody>
      </p:sp>
      <p:sp>
        <p:nvSpPr>
          <p:cNvPr id="11" name="Rectangle 10"/>
          <p:cNvSpPr/>
          <p:nvPr/>
        </p:nvSpPr>
        <p:spPr>
          <a:xfrm>
            <a:off x="2855737" y="0"/>
            <a:ext cx="45720"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9" name="Rectangle 8"/>
          <p:cNvSpPr/>
          <p:nvPr/>
        </p:nvSpPr>
        <p:spPr bwMode="invGray">
          <a:xfrm>
            <a:off x="2855737" y="0"/>
            <a:ext cx="45720"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5" name="Slide Number Placeholder 4"/>
          <p:cNvSpPr>
            <a:spLocks noGrp="1"/>
          </p:cNvSpPr>
          <p:nvPr>
            <p:ph type="sldNum" sz="quarter" idx="10"/>
          </p:nvPr>
        </p:nvSpPr>
        <p:spPr/>
        <p:txBody>
          <a:bodyPr/>
          <a:lstStyle/>
          <a:p>
            <a:fld id="{A7ABDCB2-A076-499E-A6F8-1555451072DA}"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238D47C-6AE1-4018-B861-E10AD89D4FC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 y="2"/>
            <a:ext cx="9143995" cy="5143497"/>
          </a:xfrm>
          <a:prstGeom prst="rect">
            <a:avLst/>
          </a:prstGeom>
        </p:spPr>
      </p:pic>
      <p:sp>
        <p:nvSpPr>
          <p:cNvPr id="10" name="Rectangle 9"/>
          <p:cNvSpPr/>
          <p:nvPr/>
        </p:nvSpPr>
        <p:spPr bwMode="invGray">
          <a:xfrm>
            <a:off x="0" y="841851"/>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Placeholder 1"/>
          <p:cNvSpPr>
            <a:spLocks noGrp="1"/>
          </p:cNvSpPr>
          <p:nvPr>
            <p:ph type="title"/>
          </p:nvPr>
        </p:nvSpPr>
        <p:spPr>
          <a:xfrm>
            <a:off x="0" y="3"/>
            <a:ext cx="9144000" cy="87613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995422"/>
            <a:ext cx="8229600" cy="3862328"/>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p:txBody>
      </p:sp>
      <p:sp>
        <p:nvSpPr>
          <p:cNvPr id="4" name="Slide Number Placeholder 3"/>
          <p:cNvSpPr>
            <a:spLocks noGrp="1"/>
          </p:cNvSpPr>
          <p:nvPr>
            <p:ph type="sldNum" sz="quarter" idx="4"/>
          </p:nvPr>
        </p:nvSpPr>
        <p:spPr>
          <a:xfrm>
            <a:off x="4343400" y="4705350"/>
            <a:ext cx="457200" cy="274637"/>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A7ABDCB2-A076-499E-A6F8-1555451072DA}" type="slidenum">
              <a:rPr lang="en-US" smtClean="0"/>
              <a:pPr/>
              <a:t>‹#›</a:t>
            </a:fld>
            <a:endParaRPr lang="en-US" dirty="0"/>
          </a:p>
        </p:txBody>
      </p:sp>
      <p:pic>
        <p:nvPicPr>
          <p:cNvPr id="9" name="Picture 8">
            <a:extLst>
              <a:ext uri="{FF2B5EF4-FFF2-40B4-BE49-F238E27FC236}">
                <a16:creationId xmlns:a16="http://schemas.microsoft.com/office/drawing/2014/main" xmlns="" id="{719B29E2-0124-478E-88F6-AC593DC8DFC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7289" y="202071"/>
            <a:ext cx="1148428" cy="793351"/>
          </a:xfrm>
          <a:prstGeom prst="rect">
            <a:avLst/>
          </a:prstGeom>
        </p:spPr>
      </p:pic>
      <p:cxnSp>
        <p:nvCxnSpPr>
          <p:cNvPr id="15" name="Straight Connector 14">
            <a:extLst>
              <a:ext uri="{FF2B5EF4-FFF2-40B4-BE49-F238E27FC236}">
                <a16:creationId xmlns:a16="http://schemas.microsoft.com/office/drawing/2014/main" xmlns="" id="{F8FC528A-06E9-4463-81D9-5CBEA81DB797}"/>
              </a:ext>
            </a:extLst>
          </p:cNvPr>
          <p:cNvCxnSpPr/>
          <p:nvPr userDrawn="1"/>
        </p:nvCxnSpPr>
        <p:spPr>
          <a:xfrm flipH="1">
            <a:off x="6019800" y="4857750"/>
            <a:ext cx="1800225" cy="0"/>
          </a:xfrm>
          <a:prstGeom prst="line">
            <a:avLst/>
          </a:prstGeom>
          <a:ln>
            <a:solidFill>
              <a:schemeClr val="accent1"/>
            </a:solidFill>
          </a:ln>
        </p:spPr>
        <p:style>
          <a:lnRef idx="1">
            <a:schemeClr val="accent4"/>
          </a:lnRef>
          <a:fillRef idx="0">
            <a:schemeClr val="accent4"/>
          </a:fillRef>
          <a:effectRef idx="0">
            <a:schemeClr val="accent4"/>
          </a:effectRef>
          <a:fontRef idx="minor">
            <a:schemeClr val="tx1"/>
          </a:fontRef>
        </p:style>
      </p:cxn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3914" r:id="rId12"/>
  </p:sldLayoutIdLst>
  <p:hf hdr="0" ftr="0" dt="0"/>
  <p:txStyles>
    <p:titleStyle>
      <a:lvl1pPr algn="ctr" rtl="0" eaLnBrk="1" latinLnBrk="0" hangingPunct="1">
        <a:spcBef>
          <a:spcPct val="0"/>
        </a:spcBef>
        <a:buNone/>
        <a:defRPr kumimoji="0" sz="2700" b="0" kern="1200">
          <a:solidFill>
            <a:srgbClr val="0D4B8D"/>
          </a:solidFill>
          <a:effectLst/>
          <a:latin typeface="Verdana" panose="020B0604030504040204" pitchFamily="34" charset="0"/>
          <a:ea typeface="Verdana" panose="020B0604030504040204" pitchFamily="34" charset="0"/>
          <a:cs typeface="Segoe UI" panose="020B0502040204020203" pitchFamily="34" charset="0"/>
        </a:defRPr>
      </a:lvl1pPr>
      <a:extLst/>
    </p:titleStyle>
    <p:bodyStyle>
      <a:lvl1pPr marL="438890" indent="-320024" algn="l" rtl="0" eaLnBrk="1" latinLnBrk="0" hangingPunct="1">
        <a:spcBef>
          <a:spcPts val="0"/>
        </a:spcBef>
        <a:buClr>
          <a:srgbClr val="0D4B8D"/>
        </a:buClr>
        <a:buSzPct val="80000"/>
        <a:buFont typeface="Wingdings 2"/>
        <a:buChar char=""/>
        <a:defRPr kumimoji="0" sz="2400" kern="1200">
          <a:solidFill>
            <a:schemeClr val="bg2">
              <a:lumMod val="25000"/>
            </a:schemeClr>
          </a:solidFill>
          <a:latin typeface="Verdana" panose="020B0604030504040204" pitchFamily="34" charset="0"/>
          <a:ea typeface="Verdana" panose="020B0604030504040204" pitchFamily="34" charset="0"/>
          <a:cs typeface="+mn-cs"/>
        </a:defRPr>
      </a:lvl1pPr>
      <a:lvl2pPr marL="731484" indent="-274306" algn="l" rtl="0" eaLnBrk="1" latinLnBrk="0" hangingPunct="1">
        <a:spcBef>
          <a:spcPct val="20000"/>
        </a:spcBef>
        <a:buClr>
          <a:srgbClr val="0D4B8D"/>
        </a:buClr>
        <a:buSzPct val="90000"/>
        <a:buFont typeface="Wingdings"/>
        <a:buChar char=""/>
        <a:defRPr kumimoji="0" sz="2200" kern="1200">
          <a:solidFill>
            <a:schemeClr val="bg2">
              <a:lumMod val="25000"/>
            </a:schemeClr>
          </a:solidFill>
          <a:latin typeface="Verdana" panose="020B0604030504040204" pitchFamily="34" charset="0"/>
          <a:ea typeface="Verdana" panose="020B0604030504040204" pitchFamily="34" charset="0"/>
          <a:cs typeface="+mn-cs"/>
        </a:defRPr>
      </a:lvl2pPr>
      <a:lvl3pPr marL="996646" indent="-228589" algn="l" rtl="0" eaLnBrk="1" latinLnBrk="0" hangingPunct="1">
        <a:spcBef>
          <a:spcPct val="20000"/>
        </a:spcBef>
        <a:buClr>
          <a:srgbClr val="0D4B8D"/>
        </a:buClr>
        <a:buFont typeface="Arial"/>
        <a:buChar char="▪"/>
        <a:defRPr kumimoji="0" sz="2000" kern="1200">
          <a:solidFill>
            <a:schemeClr val="bg2">
              <a:lumMod val="25000"/>
            </a:schemeClr>
          </a:solidFill>
          <a:latin typeface="Verdana" panose="020B0604030504040204" pitchFamily="34" charset="0"/>
          <a:ea typeface="Verdana" panose="020B0604030504040204" pitchFamily="34" charset="0"/>
          <a:cs typeface="+mn-cs"/>
        </a:defRPr>
      </a:lvl3pPr>
      <a:lvl4pPr marL="1216091" indent="-182871" algn="l" rtl="0" eaLnBrk="1" latinLnBrk="0" hangingPunct="1">
        <a:spcBef>
          <a:spcPct val="20000"/>
        </a:spcBef>
        <a:buClr>
          <a:srgbClr val="0D4B8D"/>
        </a:buClr>
        <a:buFont typeface="Arial"/>
        <a:buChar char="▪"/>
        <a:defRPr kumimoji="0" sz="1800" kern="1200">
          <a:solidFill>
            <a:schemeClr val="bg2">
              <a:lumMod val="25000"/>
            </a:schemeClr>
          </a:solidFill>
          <a:latin typeface="Verdana" panose="020B0604030504040204" pitchFamily="34" charset="0"/>
          <a:ea typeface="Verdana" panose="020B0604030504040204" pitchFamily="34" charset="0"/>
          <a:cs typeface="+mn-cs"/>
        </a:defRPr>
      </a:lvl4pPr>
      <a:lvl5pPr marL="1426392" indent="-182871" algn="l" rtl="0" eaLnBrk="1" latinLnBrk="0" hangingPunct="1">
        <a:spcBef>
          <a:spcPct val="20000"/>
        </a:spcBef>
        <a:buClr>
          <a:srgbClr val="0D4B8D"/>
        </a:buClr>
        <a:buFont typeface="Wingdings 3"/>
        <a:buChar char=""/>
        <a:defRPr kumimoji="0" lang="en-US" sz="1600" kern="1200" smtClean="0">
          <a:solidFill>
            <a:schemeClr val="bg2">
              <a:lumMod val="25000"/>
            </a:schemeClr>
          </a:solidFill>
          <a:latin typeface="Verdana" panose="020B0604030504040204" pitchFamily="34" charset="0"/>
          <a:ea typeface="Verdana" panose="020B0604030504040204" pitchFamily="34" charset="0"/>
          <a:cs typeface="+mn-cs"/>
        </a:defRPr>
      </a:lvl5pPr>
      <a:lvl6pPr marL="1627551" indent="-182871"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709" indent="-182871"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867" indent="-182871"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026" indent="-182871"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178" algn="l" rtl="0" eaLnBrk="1" latinLnBrk="0" hangingPunct="1">
        <a:defRPr kumimoji="0" kern="1200">
          <a:solidFill>
            <a:schemeClr val="tx1"/>
          </a:solidFill>
          <a:latin typeface="+mn-lt"/>
          <a:ea typeface="+mn-ea"/>
          <a:cs typeface="+mn-cs"/>
        </a:defRPr>
      </a:lvl2pPr>
      <a:lvl3pPr marL="914356" algn="l" rtl="0" eaLnBrk="1" latinLnBrk="0" hangingPunct="1">
        <a:defRPr kumimoji="0" kern="1200">
          <a:solidFill>
            <a:schemeClr val="tx1"/>
          </a:solidFill>
          <a:latin typeface="+mn-lt"/>
          <a:ea typeface="+mn-ea"/>
          <a:cs typeface="+mn-cs"/>
        </a:defRPr>
      </a:lvl3pPr>
      <a:lvl4pPr marL="1371532" algn="l" rtl="0" eaLnBrk="1" latinLnBrk="0" hangingPunct="1">
        <a:defRPr kumimoji="0" kern="1200">
          <a:solidFill>
            <a:schemeClr val="tx1"/>
          </a:solidFill>
          <a:latin typeface="+mn-lt"/>
          <a:ea typeface="+mn-ea"/>
          <a:cs typeface="+mn-cs"/>
        </a:defRPr>
      </a:lvl4pPr>
      <a:lvl5pPr marL="1828709" algn="l" rtl="0" eaLnBrk="1" latinLnBrk="0" hangingPunct="1">
        <a:defRPr kumimoji="0" kern="1200">
          <a:solidFill>
            <a:schemeClr val="tx1"/>
          </a:solidFill>
          <a:latin typeface="+mn-lt"/>
          <a:ea typeface="+mn-ea"/>
          <a:cs typeface="+mn-cs"/>
        </a:defRPr>
      </a:lvl5pPr>
      <a:lvl6pPr marL="2285886" algn="l" rtl="0" eaLnBrk="1" latinLnBrk="0" hangingPunct="1">
        <a:defRPr kumimoji="0" kern="1200">
          <a:solidFill>
            <a:schemeClr val="tx1"/>
          </a:solidFill>
          <a:latin typeface="+mn-lt"/>
          <a:ea typeface="+mn-ea"/>
          <a:cs typeface="+mn-cs"/>
        </a:defRPr>
      </a:lvl6pPr>
      <a:lvl7pPr marL="2743063" algn="l" rtl="0" eaLnBrk="1" latinLnBrk="0" hangingPunct="1">
        <a:defRPr kumimoji="0" kern="1200">
          <a:solidFill>
            <a:schemeClr val="tx1"/>
          </a:solidFill>
          <a:latin typeface="+mn-lt"/>
          <a:ea typeface="+mn-ea"/>
          <a:cs typeface="+mn-cs"/>
        </a:defRPr>
      </a:lvl7pPr>
      <a:lvl8pPr marL="3200240" algn="l" rtl="0" eaLnBrk="1" latinLnBrk="0" hangingPunct="1">
        <a:defRPr kumimoji="0" kern="1200">
          <a:solidFill>
            <a:schemeClr val="tx1"/>
          </a:solidFill>
          <a:latin typeface="+mn-lt"/>
          <a:ea typeface="+mn-ea"/>
          <a:cs typeface="+mn-cs"/>
        </a:defRPr>
      </a:lvl8pPr>
      <a:lvl9pPr marL="3657418"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7.jp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Jackie-berger@appriseinc.org" TargetMode="External"/><Relationship Id="rId5" Type="http://schemas.openxmlformats.org/officeDocument/2006/relationships/hyperlink" Target="mailto:benadams@magrann.com"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8.png"/><Relationship Id="rId7" Type="http://schemas.openxmlformats.org/officeDocument/2006/relationships/image" Target="../media/image50.png"/><Relationship Id="rId12" Type="http://schemas.openxmlformats.org/officeDocument/2006/relationships/image" Target="../media/image55.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38.png"/><Relationship Id="rId7" Type="http://schemas.openxmlformats.org/officeDocument/2006/relationships/image" Target="../media/image52.png"/><Relationship Id="rId12"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49.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38.png"/><Relationship Id="rId7" Type="http://schemas.openxmlformats.org/officeDocument/2006/relationships/image" Target="../media/image52.png"/><Relationship Id="rId12"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49.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38.png"/><Relationship Id="rId7" Type="http://schemas.openxmlformats.org/officeDocument/2006/relationships/image" Target="../media/image52.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49.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38.png"/><Relationship Id="rId7" Type="http://schemas.openxmlformats.org/officeDocument/2006/relationships/image" Target="../media/image52.png"/><Relationship Id="rId12"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49.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hyperlink" Target="mailto:Jackie-berger@appriseinc.org" TargetMode="External"/><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hyperlink" Target="mailto:benadams@magrann.com"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hyperlink" Target="mailto:Jackie-berger@appriseinc.org" TargetMode="External"/><Relationship Id="rId5" Type="http://schemas.openxmlformats.org/officeDocument/2006/relationships/image" Target="../media/image78.jp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14298F0-83EE-4AF5-A5F2-E075AA7C4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08"/>
            <a:ext cx="9144000" cy="5143500"/>
          </a:xfrm>
          <a:prstGeom prst="rect">
            <a:avLst/>
          </a:prstGeom>
        </p:spPr>
      </p:pic>
      <p:pic>
        <p:nvPicPr>
          <p:cNvPr id="11" name="Picture 10">
            <a:extLst>
              <a:ext uri="{FF2B5EF4-FFF2-40B4-BE49-F238E27FC236}">
                <a16:creationId xmlns:a16="http://schemas.microsoft.com/office/drawing/2014/main" xmlns="" id="{CA774952-D895-4C2C-848A-D5A7D1A98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0409" y="4262378"/>
            <a:ext cx="1049406" cy="724944"/>
          </a:xfrm>
          <a:prstGeom prst="rect">
            <a:avLst/>
          </a:prstGeom>
        </p:spPr>
      </p:pic>
      <p:sp>
        <p:nvSpPr>
          <p:cNvPr id="8" name="Title 1"/>
          <p:cNvSpPr>
            <a:spLocks noGrp="1"/>
          </p:cNvSpPr>
          <p:nvPr>
            <p:ph type="ctrTitle"/>
          </p:nvPr>
        </p:nvSpPr>
        <p:spPr>
          <a:xfrm>
            <a:off x="914400" y="1428750"/>
            <a:ext cx="7696199" cy="1219200"/>
          </a:xfrm>
        </p:spPr>
        <p:txBody>
          <a:bodyPr>
            <a:normAutofit/>
          </a:bodyPr>
          <a:lstStyle/>
          <a:p>
            <a:r>
              <a:rPr lang="en-US" sz="4000" dirty="0">
                <a:solidFill>
                  <a:srgbClr val="0D4B8D"/>
                </a:solidFill>
              </a:rPr>
              <a:t>EE Meets IoT in MF</a:t>
            </a:r>
            <a:br>
              <a:rPr lang="en-US" sz="4000" dirty="0">
                <a:solidFill>
                  <a:srgbClr val="0D4B8D"/>
                </a:solidFill>
              </a:rPr>
            </a:br>
            <a:r>
              <a:rPr lang="en-US" sz="1800" dirty="0">
                <a:solidFill>
                  <a:srgbClr val="0D4B8D"/>
                </a:solidFill>
              </a:rPr>
              <a:t>Smart Thermostats &amp; Connectivity Networks in</a:t>
            </a:r>
            <a:br>
              <a:rPr lang="en-US" sz="1800" dirty="0">
                <a:solidFill>
                  <a:srgbClr val="0D4B8D"/>
                </a:solidFill>
              </a:rPr>
            </a:br>
            <a:r>
              <a:rPr lang="en-US" sz="1800" dirty="0">
                <a:solidFill>
                  <a:srgbClr val="0D4B8D"/>
                </a:solidFill>
              </a:rPr>
              <a:t>Multifamily Buildings </a:t>
            </a:r>
            <a:endParaRPr lang="en-US" sz="4000" dirty="0">
              <a:solidFill>
                <a:srgbClr val="0D4B8D"/>
              </a:solidFill>
            </a:endParaRPr>
          </a:p>
        </p:txBody>
      </p:sp>
      <p:sp>
        <p:nvSpPr>
          <p:cNvPr id="9" name="Text Placeholder 7"/>
          <p:cNvSpPr>
            <a:spLocks noGrp="1"/>
          </p:cNvSpPr>
          <p:nvPr>
            <p:ph type="body" sz="quarter" idx="10"/>
          </p:nvPr>
        </p:nvSpPr>
        <p:spPr>
          <a:xfrm>
            <a:off x="838200" y="2911317"/>
            <a:ext cx="3733799" cy="1194883"/>
          </a:xfrm>
        </p:spPr>
        <p:txBody>
          <a:bodyPr>
            <a:normAutofit fontScale="77500" lnSpcReduction="20000"/>
          </a:bodyPr>
          <a:lstStyle>
            <a:lvl1pPr marL="118872" indent="0" algn="l">
              <a:buNone/>
              <a:defRPr baseline="0"/>
            </a:lvl1pPr>
          </a:lstStyle>
          <a:p>
            <a:pPr lvl="0">
              <a:lnSpc>
                <a:spcPct val="134000"/>
              </a:lnSpc>
            </a:pPr>
            <a:r>
              <a:rPr lang="en-US" sz="2400" dirty="0">
                <a:solidFill>
                  <a:srgbClr val="0D4B8D"/>
                </a:solidFill>
                <a:cs typeface="Segoe UI Light" panose="020B0502040204020203" pitchFamily="34" charset="0"/>
              </a:rPr>
              <a:t>Ben Adams</a:t>
            </a:r>
          </a:p>
          <a:p>
            <a:pPr lvl="0">
              <a:lnSpc>
                <a:spcPct val="134000"/>
              </a:lnSpc>
            </a:pPr>
            <a:r>
              <a:rPr lang="en-US" sz="1600" dirty="0">
                <a:solidFill>
                  <a:srgbClr val="0D4B8D"/>
                </a:solidFill>
                <a:cs typeface="Segoe UI Light" panose="020B0502040204020203" pitchFamily="34" charset="0"/>
              </a:rPr>
              <a:t>VP Program &amp; Strategic Development</a:t>
            </a:r>
          </a:p>
          <a:p>
            <a:pPr lvl="0">
              <a:lnSpc>
                <a:spcPct val="134000"/>
              </a:lnSpc>
            </a:pPr>
            <a:r>
              <a:rPr lang="en-US" sz="1600" dirty="0">
                <a:solidFill>
                  <a:srgbClr val="0D4B8D"/>
                </a:solidFill>
                <a:cs typeface="Segoe UI Light" panose="020B0502040204020203" pitchFamily="34" charset="0"/>
              </a:rPr>
              <a:t>MaGrann Associates</a:t>
            </a:r>
          </a:p>
          <a:p>
            <a:pPr lvl="0">
              <a:lnSpc>
                <a:spcPct val="134000"/>
              </a:lnSpc>
            </a:pPr>
            <a:r>
              <a:rPr lang="en-US" sz="1600" dirty="0">
                <a:solidFill>
                  <a:srgbClr val="0D4B8D"/>
                </a:solidFill>
                <a:cs typeface="Segoe UI Light" panose="020B0502040204020203" pitchFamily="34" charset="0"/>
                <a:hlinkClick r:id="rId5"/>
              </a:rPr>
              <a:t>benadams@magrann.com</a:t>
            </a:r>
            <a:r>
              <a:rPr lang="en-US" sz="1600" dirty="0">
                <a:solidFill>
                  <a:srgbClr val="0D4B8D"/>
                </a:solidFill>
                <a:cs typeface="Segoe UI Light" panose="020B0502040204020203" pitchFamily="34" charset="0"/>
              </a:rPr>
              <a:t> </a:t>
            </a:r>
          </a:p>
        </p:txBody>
      </p:sp>
      <p:sp>
        <p:nvSpPr>
          <p:cNvPr id="10" name="Text Placeholder 7"/>
          <p:cNvSpPr txBox="1">
            <a:spLocks/>
          </p:cNvSpPr>
          <p:nvPr/>
        </p:nvSpPr>
        <p:spPr>
          <a:xfrm>
            <a:off x="5139645" y="2911316"/>
            <a:ext cx="2819399" cy="1194883"/>
          </a:xfrm>
          <a:prstGeom prst="rect">
            <a:avLst/>
          </a:prstGeom>
        </p:spPr>
        <p:txBody>
          <a:bodyPr vert="horz" lIns="54864" tIns="91440" rtlCol="0">
            <a:normAutofit fontScale="77500" lnSpcReduction="20000"/>
          </a:bodyPr>
          <a:lstStyle>
            <a:lvl1pPr marL="118872" indent="0" algn="l" rtl="0" eaLnBrk="1" latinLnBrk="0" hangingPunct="1">
              <a:spcBef>
                <a:spcPts val="0"/>
              </a:spcBef>
              <a:buClr>
                <a:srgbClr val="0D4B8D"/>
              </a:buClr>
              <a:buSzPct val="80000"/>
              <a:buFont typeface="Wingdings 2"/>
              <a:buNone/>
              <a:defRPr kumimoji="0" sz="2000" kern="1200" baseline="0">
                <a:solidFill>
                  <a:schemeClr val="tx1"/>
                </a:solidFill>
                <a:latin typeface="+mn-lt"/>
                <a:ea typeface="+mn-ea"/>
                <a:cs typeface="+mn-cs"/>
              </a:defRPr>
            </a:lvl1pPr>
            <a:lvl2pPr marL="731484" indent="-274306" algn="l" rtl="0" eaLnBrk="1" latinLnBrk="0" hangingPunct="1">
              <a:spcBef>
                <a:spcPct val="20000"/>
              </a:spcBef>
              <a:buClr>
                <a:srgbClr val="0D4B8D"/>
              </a:buClr>
              <a:buSzPct val="90000"/>
              <a:buFont typeface="Wingdings"/>
              <a:buChar char=""/>
              <a:defRPr kumimoji="0" sz="2200" kern="1200">
                <a:solidFill>
                  <a:schemeClr val="bg2">
                    <a:lumMod val="25000"/>
                  </a:schemeClr>
                </a:solidFill>
                <a:latin typeface="+mn-lt"/>
                <a:ea typeface="+mn-ea"/>
                <a:cs typeface="+mn-cs"/>
              </a:defRPr>
            </a:lvl2pPr>
            <a:lvl3pPr marL="996646" indent="-228589" algn="l" rtl="0" eaLnBrk="1" latinLnBrk="0" hangingPunct="1">
              <a:spcBef>
                <a:spcPct val="20000"/>
              </a:spcBef>
              <a:buClr>
                <a:srgbClr val="0D4B8D"/>
              </a:buClr>
              <a:buFont typeface="Arial"/>
              <a:buChar char="▪"/>
              <a:defRPr kumimoji="0" sz="2000" kern="1200">
                <a:solidFill>
                  <a:schemeClr val="bg2">
                    <a:lumMod val="25000"/>
                  </a:schemeClr>
                </a:solidFill>
                <a:latin typeface="+mn-lt"/>
                <a:ea typeface="+mn-ea"/>
                <a:cs typeface="+mn-cs"/>
              </a:defRPr>
            </a:lvl3pPr>
            <a:lvl4pPr marL="1216091" indent="-182871" algn="l" rtl="0" eaLnBrk="1" latinLnBrk="0" hangingPunct="1">
              <a:spcBef>
                <a:spcPct val="20000"/>
              </a:spcBef>
              <a:buClr>
                <a:srgbClr val="0D4B8D"/>
              </a:buClr>
              <a:buFont typeface="Arial"/>
              <a:buChar char="▪"/>
              <a:defRPr kumimoji="0" sz="1800" kern="1200">
                <a:solidFill>
                  <a:schemeClr val="bg2">
                    <a:lumMod val="25000"/>
                  </a:schemeClr>
                </a:solidFill>
                <a:latin typeface="+mn-lt"/>
                <a:ea typeface="+mn-ea"/>
                <a:cs typeface="+mn-cs"/>
              </a:defRPr>
            </a:lvl4pPr>
            <a:lvl5pPr marL="1426392" indent="-182871" algn="l" rtl="0" eaLnBrk="1" latinLnBrk="0" hangingPunct="1">
              <a:spcBef>
                <a:spcPct val="20000"/>
              </a:spcBef>
              <a:buClr>
                <a:srgbClr val="0D4B8D"/>
              </a:buClr>
              <a:buFont typeface="Wingdings 3"/>
              <a:buChar char=""/>
              <a:defRPr kumimoji="0" lang="en-US" sz="1600" kern="1200" smtClean="0">
                <a:solidFill>
                  <a:schemeClr val="bg2">
                    <a:lumMod val="25000"/>
                  </a:schemeClr>
                </a:solidFill>
                <a:latin typeface="+mn-lt"/>
                <a:ea typeface="+mn-ea"/>
                <a:cs typeface="+mn-cs"/>
              </a:defRPr>
            </a:lvl5pPr>
            <a:lvl6pPr marL="1627551" indent="-182871"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709" indent="-182871"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867" indent="-182871"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026" indent="-182871"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gn="r">
              <a:lnSpc>
                <a:spcPct val="134000"/>
              </a:lnSpc>
            </a:pPr>
            <a:r>
              <a:rPr lang="en-US" sz="2600" dirty="0">
                <a:solidFill>
                  <a:srgbClr val="0D4B8D"/>
                </a:solidFill>
                <a:latin typeface="Verdana" panose="020B0604030504040204" pitchFamily="34" charset="0"/>
                <a:ea typeface="Verdana" panose="020B0604030504040204" pitchFamily="34" charset="0"/>
                <a:cs typeface="Segoe UI Light" panose="020B0502040204020203" pitchFamily="34" charset="0"/>
              </a:rPr>
              <a:t>Jackie Berger</a:t>
            </a:r>
          </a:p>
          <a:p>
            <a:pPr algn="r">
              <a:lnSpc>
                <a:spcPct val="134000"/>
              </a:lnSpc>
            </a:pPr>
            <a:r>
              <a:rPr lang="en-US" sz="1700" dirty="0">
                <a:solidFill>
                  <a:srgbClr val="0D4B8D"/>
                </a:solidFill>
                <a:latin typeface="Verdana" panose="020B0604030504040204" pitchFamily="34" charset="0"/>
                <a:ea typeface="Verdana" panose="020B0604030504040204" pitchFamily="34" charset="0"/>
                <a:cs typeface="Segoe UI Light" panose="020B0502040204020203" pitchFamily="34" charset="0"/>
              </a:rPr>
              <a:t>President</a:t>
            </a:r>
          </a:p>
          <a:p>
            <a:pPr algn="r">
              <a:lnSpc>
                <a:spcPct val="134000"/>
              </a:lnSpc>
            </a:pPr>
            <a:r>
              <a:rPr lang="en-US" sz="1700" dirty="0">
                <a:solidFill>
                  <a:srgbClr val="0D4B8D"/>
                </a:solidFill>
                <a:latin typeface="Verdana" panose="020B0604030504040204" pitchFamily="34" charset="0"/>
                <a:ea typeface="Verdana" panose="020B0604030504040204" pitchFamily="34" charset="0"/>
                <a:cs typeface="Segoe UI Light" panose="020B0502040204020203" pitchFamily="34" charset="0"/>
              </a:rPr>
              <a:t>APPRISE</a:t>
            </a:r>
          </a:p>
          <a:p>
            <a:pPr algn="r">
              <a:lnSpc>
                <a:spcPct val="134000"/>
              </a:lnSpc>
            </a:pPr>
            <a:r>
              <a:rPr lang="en-US" sz="1700" dirty="0">
                <a:solidFill>
                  <a:srgbClr val="0D4B8D"/>
                </a:solidFill>
                <a:latin typeface="Verdana" panose="020B0604030504040204" pitchFamily="34" charset="0"/>
                <a:ea typeface="Verdana" panose="020B0604030504040204" pitchFamily="34" charset="0"/>
                <a:cs typeface="Segoe UI Light" panose="020B0502040204020203" pitchFamily="34" charset="0"/>
                <a:hlinkClick r:id="rId6"/>
              </a:rPr>
              <a:t>Jackie-berger@appriseinc.org</a:t>
            </a:r>
            <a:r>
              <a:rPr lang="en-US" sz="1700" dirty="0">
                <a:solidFill>
                  <a:srgbClr val="0D4B8D"/>
                </a:solidFill>
                <a:latin typeface="Verdana" panose="020B0604030504040204" pitchFamily="34" charset="0"/>
                <a:ea typeface="Verdana" panose="020B0604030504040204" pitchFamily="34" charset="0"/>
                <a:cs typeface="Segoe UI Light" panose="020B0502040204020203" pitchFamily="34" charset="0"/>
              </a:rPr>
              <a:t>  </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5882" y="184002"/>
            <a:ext cx="1219200" cy="121920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3581" b="27668"/>
          <a:stretch/>
        </p:blipFill>
        <p:spPr>
          <a:xfrm>
            <a:off x="5386316" y="176984"/>
            <a:ext cx="1186587" cy="1219200"/>
          </a:xfrm>
          <a:prstGeom prst="rect">
            <a:avLst/>
          </a:prstGeom>
        </p:spPr>
      </p:pic>
    </p:spTree>
    <p:extLst>
      <p:ext uri="{BB962C8B-B14F-4D97-AF65-F5344CB8AC3E}">
        <p14:creationId xmlns:p14="http://schemas.microsoft.com/office/powerpoint/2010/main" val="232966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 Found When I Got Home</a:t>
            </a:r>
          </a:p>
        </p:txBody>
      </p:sp>
      <p:sp>
        <p:nvSpPr>
          <p:cNvPr id="2" name="Slide Number Placeholder 1"/>
          <p:cNvSpPr>
            <a:spLocks noGrp="1"/>
          </p:cNvSpPr>
          <p:nvPr>
            <p:ph type="sldNum" sz="quarter" idx="10"/>
          </p:nvPr>
        </p:nvSpPr>
        <p:spPr/>
        <p:txBody>
          <a:bodyPr/>
          <a:lstStyle/>
          <a:p>
            <a:fld id="{A7ABDCB2-A076-499E-A6F8-1555451072DA}" type="slidenum">
              <a:rPr lang="en-US" smtClean="0"/>
              <a:t>10</a:t>
            </a:fld>
            <a:endParaRPr lang="en-US" dirty="0"/>
          </a:p>
        </p:txBody>
      </p:sp>
      <p:grpSp>
        <p:nvGrpSpPr>
          <p:cNvPr id="17" name="Group 16"/>
          <p:cNvGrpSpPr>
            <a:grpSpLocks noChangeAspect="1"/>
          </p:cNvGrpSpPr>
          <p:nvPr/>
        </p:nvGrpSpPr>
        <p:grpSpPr>
          <a:xfrm>
            <a:off x="1219200" y="1123950"/>
            <a:ext cx="6532293" cy="1926136"/>
            <a:chOff x="1828800" y="1490229"/>
            <a:chExt cx="4703755" cy="1386966"/>
          </a:xfrm>
        </p:grpSpPr>
        <p:grpSp>
          <p:nvGrpSpPr>
            <p:cNvPr id="6" name="Group 5"/>
            <p:cNvGrpSpPr/>
            <p:nvPr/>
          </p:nvGrpSpPr>
          <p:grpSpPr>
            <a:xfrm>
              <a:off x="1828800" y="1504950"/>
              <a:ext cx="1186176" cy="1372245"/>
              <a:chOff x="1828800" y="1504950"/>
              <a:chExt cx="1186176" cy="1372245"/>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726" t="9414" r="4555" b="8343"/>
              <a:stretch/>
            </p:blipFill>
            <p:spPr>
              <a:xfrm>
                <a:off x="1828800" y="1885950"/>
                <a:ext cx="1081358" cy="991245"/>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2905" t="8962" r="21334" b="7398"/>
              <a:stretch/>
            </p:blipFill>
            <p:spPr>
              <a:xfrm>
                <a:off x="2710176" y="1504950"/>
                <a:ext cx="304800" cy="609600"/>
              </a:xfrm>
              <a:prstGeom prst="rect">
                <a:avLst/>
              </a:prstGeom>
            </p:spPr>
          </p:pic>
        </p:grpSp>
        <p:grpSp>
          <p:nvGrpSpPr>
            <p:cNvPr id="16" name="Group 15"/>
            <p:cNvGrpSpPr/>
            <p:nvPr/>
          </p:nvGrpSpPr>
          <p:grpSpPr>
            <a:xfrm>
              <a:off x="5272030" y="1490229"/>
              <a:ext cx="1260525" cy="1386966"/>
              <a:chOff x="5501169" y="858217"/>
              <a:chExt cx="1260525" cy="1386966"/>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1169" y="1337104"/>
                <a:ext cx="903255" cy="908079"/>
              </a:xfrm>
              <a:prstGeom prst="rect">
                <a:avLst/>
              </a:prstGeom>
            </p:spPr>
          </p:pic>
          <p:pic>
            <p:nvPicPr>
              <p:cNvPr id="14" name="Picture 13"/>
              <p:cNvPicPr>
                <a:picLocks noChangeAspect="1"/>
              </p:cNvPicPr>
              <p:nvPr/>
            </p:nvPicPr>
            <p:blipFill>
              <a:blip r:embed="rId6"/>
              <a:stretch>
                <a:fillRect/>
              </a:stretch>
            </p:blipFill>
            <p:spPr>
              <a:xfrm>
                <a:off x="6430659" y="858217"/>
                <a:ext cx="331035" cy="639041"/>
              </a:xfrm>
              <a:prstGeom prst="rect">
                <a:avLst/>
              </a:prstGeom>
            </p:spPr>
          </p:pic>
        </p:grpSp>
        <p:grpSp>
          <p:nvGrpSpPr>
            <p:cNvPr id="7" name="Group 6"/>
            <p:cNvGrpSpPr/>
            <p:nvPr/>
          </p:nvGrpSpPr>
          <p:grpSpPr>
            <a:xfrm>
              <a:off x="3669617" y="1504950"/>
              <a:ext cx="1159690" cy="1372245"/>
              <a:chOff x="3143595" y="1504950"/>
              <a:chExt cx="1159690" cy="1372245"/>
            </a:xfrm>
          </p:grpSpPr>
          <p:grpSp>
            <p:nvGrpSpPr>
              <p:cNvPr id="10" name="Group 9"/>
              <p:cNvGrpSpPr/>
              <p:nvPr/>
            </p:nvGrpSpPr>
            <p:grpSpPr>
              <a:xfrm>
                <a:off x="3143595" y="1928484"/>
                <a:ext cx="943554" cy="948711"/>
                <a:chOff x="6477000" y="919955"/>
                <a:chExt cx="943554" cy="948711"/>
              </a:xfrm>
            </p:grpSpPr>
            <p:pic>
              <p:nvPicPr>
                <p:cNvPr id="11" name="Picture 2" descr="Image result for ecobee 3 thermost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1023323"/>
                  <a:ext cx="856715" cy="8453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235823" y="919955"/>
                  <a:ext cx="184731" cy="369332"/>
                </a:xfrm>
                <a:prstGeom prst="rect">
                  <a:avLst/>
                </a:prstGeom>
                <a:noFill/>
              </p:spPr>
              <p:txBody>
                <a:bodyPr wrap="none" rtlCol="0">
                  <a:spAutoFit/>
                </a:bodyPr>
                <a:lstStyle/>
                <a:p>
                  <a:endParaRPr lang="en-US" b="1" dirty="0"/>
                </a:p>
              </p:txBody>
            </p:sp>
          </p:grpSp>
          <p:pic>
            <p:nvPicPr>
              <p:cNvPr id="15" name="Picture 4" descr="Image result for ecobee app"/>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043" t="1" r="34147" b="3559"/>
              <a:stretch/>
            </p:blipFill>
            <p:spPr bwMode="auto">
              <a:xfrm>
                <a:off x="3962400" y="1504950"/>
                <a:ext cx="340885" cy="64347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19531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Works?</a:t>
            </a:r>
          </a:p>
        </p:txBody>
      </p:sp>
      <p:sp>
        <p:nvSpPr>
          <p:cNvPr id="3" name="Slide Number Placeholder 2"/>
          <p:cNvSpPr>
            <a:spLocks noGrp="1"/>
          </p:cNvSpPr>
          <p:nvPr>
            <p:ph type="sldNum" sz="quarter" idx="10"/>
          </p:nvPr>
        </p:nvSpPr>
        <p:spPr/>
        <p:txBody>
          <a:bodyPr/>
          <a:lstStyle/>
          <a:p>
            <a:fld id="{A7ABDCB2-A076-499E-A6F8-1555451072DA}" type="slidenum">
              <a:rPr lang="en-US" smtClean="0"/>
              <a:t>11</a:t>
            </a:fld>
            <a:endParaRPr lang="en-US" dirty="0"/>
          </a:p>
        </p:txBody>
      </p:sp>
      <p:sp>
        <p:nvSpPr>
          <p:cNvPr id="4" name="TextBox 3"/>
          <p:cNvSpPr txBox="1"/>
          <p:nvPr/>
        </p:nvSpPr>
        <p:spPr>
          <a:xfrm>
            <a:off x="1943100" y="1047750"/>
            <a:ext cx="5257800" cy="2554545"/>
          </a:xfrm>
          <a:prstGeom prst="rect">
            <a:avLst/>
          </a:prstGeom>
          <a:noFill/>
          <a:effectLst>
            <a:outerShdw blurRad="50800" dist="38100" dir="8100000" algn="tr" rotWithShape="0">
              <a:prstClr val="black">
                <a:alpha val="40000"/>
              </a:prstClr>
            </a:outerShdw>
          </a:effectLst>
        </p:spPr>
        <p:txBody>
          <a:bodyPr wrap="square" rtlCol="0">
            <a:spAutoFit/>
          </a:bodyPr>
          <a:lstStyle>
            <a:defPPr>
              <a:defRPr lang="en-US"/>
            </a:defPPr>
            <a:lvl1pPr>
              <a:defRPr sz="7200">
                <a:solidFill>
                  <a:schemeClr val="accent2">
                    <a:lumMod val="75000"/>
                  </a:schemeClr>
                </a:solidFill>
                <a:latin typeface="Segoe UI" panose="020B0502040204020203" pitchFamily="34" charset="0"/>
                <a:cs typeface="Segoe UI" panose="020B0502040204020203" pitchFamily="34" charset="0"/>
              </a:defRPr>
            </a:lvl1pPr>
          </a:lstStyle>
          <a:p>
            <a:pPr algn="ctr"/>
            <a:r>
              <a:rPr lang="en-US" sz="3200" b="1" dirty="0">
                <a:solidFill>
                  <a:schemeClr val="accent6">
                    <a:lumMod val="75000"/>
                  </a:schemeClr>
                </a:solidFill>
                <a:latin typeface="Verdana" panose="020B0604030504040204" pitchFamily="34" charset="0"/>
                <a:ea typeface="Verdana" panose="020B0604030504040204" pitchFamily="34" charset="0"/>
                <a:cs typeface="Segoe UI Light" panose="020B0502040204020203" pitchFamily="34" charset="0"/>
              </a:rPr>
              <a:t>Connectivity</a:t>
            </a:r>
          </a:p>
          <a:p>
            <a:pPr algn="ctr"/>
            <a:endParaRPr lang="en-US" sz="3200" b="1" dirty="0">
              <a:solidFill>
                <a:srgbClr val="0D4B8D"/>
              </a:solidFill>
              <a:latin typeface="Verdana" panose="020B0604030504040204" pitchFamily="34" charset="0"/>
              <a:ea typeface="Verdana" panose="020B0604030504040204" pitchFamily="34" charset="0"/>
              <a:cs typeface="Segoe UI Light" panose="020B0502040204020203" pitchFamily="34" charset="0"/>
            </a:endParaRPr>
          </a:p>
          <a:p>
            <a:pPr algn="ctr"/>
            <a:r>
              <a:rPr lang="en-US" sz="3200" b="1" dirty="0">
                <a:solidFill>
                  <a:srgbClr val="0D4B8D"/>
                </a:solidFill>
                <a:latin typeface="Verdana" panose="020B0604030504040204" pitchFamily="34" charset="0"/>
                <a:ea typeface="Verdana" panose="020B0604030504040204" pitchFamily="34" charset="0"/>
                <a:cs typeface="Segoe UI Light" panose="020B0502040204020203" pitchFamily="34" charset="0"/>
              </a:rPr>
              <a:t>Smart Features</a:t>
            </a:r>
          </a:p>
          <a:p>
            <a:pPr algn="ctr"/>
            <a:endParaRPr lang="en-US" sz="3200" b="1" dirty="0">
              <a:solidFill>
                <a:schemeClr val="bg2">
                  <a:lumMod val="50000"/>
                </a:schemeClr>
              </a:solidFill>
              <a:latin typeface="Verdana" panose="020B0604030504040204" pitchFamily="34" charset="0"/>
              <a:ea typeface="Verdana" panose="020B0604030504040204" pitchFamily="34" charset="0"/>
              <a:cs typeface="Segoe UI Light" panose="020B0502040204020203" pitchFamily="34" charset="0"/>
            </a:endParaRPr>
          </a:p>
          <a:p>
            <a:pPr algn="ctr"/>
            <a:r>
              <a:rPr lang="en-US" sz="3200" b="1" dirty="0">
                <a:solidFill>
                  <a:schemeClr val="accent4">
                    <a:lumMod val="50000"/>
                  </a:schemeClr>
                </a:solidFill>
                <a:latin typeface="Verdana" panose="020B0604030504040204" pitchFamily="34" charset="0"/>
                <a:ea typeface="Verdana" panose="020B0604030504040204" pitchFamily="34" charset="0"/>
                <a:cs typeface="Segoe UI Light" panose="020B0502040204020203" pitchFamily="34" charset="0"/>
              </a:rPr>
              <a:t>Resident Education</a:t>
            </a:r>
          </a:p>
        </p:txBody>
      </p:sp>
    </p:spTree>
    <p:extLst>
      <p:ext uri="{BB962C8B-B14F-4D97-AF65-F5344CB8AC3E}">
        <p14:creationId xmlns:p14="http://schemas.microsoft.com/office/powerpoint/2010/main" val="1011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95350"/>
          </a:xfrm>
        </p:spPr>
        <p:txBody>
          <a:bodyPr/>
          <a:lstStyle/>
          <a:p>
            <a:r>
              <a:rPr lang="en-US" dirty="0"/>
              <a:t>Network Installation</a:t>
            </a:r>
          </a:p>
        </p:txBody>
      </p:sp>
      <p:sp>
        <p:nvSpPr>
          <p:cNvPr id="4" name="Slide Number Placeholder 3"/>
          <p:cNvSpPr>
            <a:spLocks noGrp="1"/>
          </p:cNvSpPr>
          <p:nvPr>
            <p:ph type="sldNum" sz="quarter" idx="10"/>
          </p:nvPr>
        </p:nvSpPr>
        <p:spPr/>
        <p:txBody>
          <a:bodyPr/>
          <a:lstStyle/>
          <a:p>
            <a:fld id="{A7ABDCB2-A076-499E-A6F8-1555451072DA}" type="slidenum">
              <a:rPr lang="en-US" smtClean="0"/>
              <a:pPr/>
              <a:t>12</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55079" y="1375505"/>
            <a:ext cx="2085777" cy="144626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35096" y="1368733"/>
            <a:ext cx="2093773" cy="145180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329653" y="1368733"/>
            <a:ext cx="2093773" cy="145180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895572" y="1375561"/>
            <a:ext cx="2086135" cy="144651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r="2076"/>
          <a:stretch/>
        </p:blipFill>
        <p:spPr>
          <a:xfrm>
            <a:off x="6334040" y="1047750"/>
            <a:ext cx="2733760" cy="2093773"/>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35483" t="12903" r="6452" b="22580"/>
          <a:stretch/>
        </p:blipFill>
        <p:spPr>
          <a:xfrm>
            <a:off x="3520440" y="3188355"/>
            <a:ext cx="2103120" cy="1752600"/>
          </a:xfrm>
          <a:prstGeom prst="rect">
            <a:avLst/>
          </a:prstGeom>
        </p:spPr>
      </p:pic>
    </p:spTree>
    <p:extLst>
      <p:ext uri="{BB962C8B-B14F-4D97-AF65-F5344CB8AC3E}">
        <p14:creationId xmlns:p14="http://schemas.microsoft.com/office/powerpoint/2010/main" val="13245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lstStyle/>
          <a:p>
            <a:r>
              <a:rPr lang="en-US" dirty="0"/>
              <a:t>Connectivity Solutions Deployed</a:t>
            </a:r>
          </a:p>
        </p:txBody>
      </p:sp>
      <p:sp>
        <p:nvSpPr>
          <p:cNvPr id="4" name="Slide Number Placeholder 3"/>
          <p:cNvSpPr>
            <a:spLocks noGrp="1"/>
          </p:cNvSpPr>
          <p:nvPr>
            <p:ph type="sldNum" sz="quarter" idx="10"/>
          </p:nvPr>
        </p:nvSpPr>
        <p:spPr/>
        <p:txBody>
          <a:bodyPr/>
          <a:lstStyle/>
          <a:p>
            <a:fld id="{A7ABDCB2-A076-499E-A6F8-1555451072DA}" type="slidenum">
              <a:rPr lang="en-US" smtClean="0"/>
              <a:t>13</a:t>
            </a:fld>
            <a:endParaRPr lang="en-US" dirty="0"/>
          </a:p>
        </p:txBody>
      </p:sp>
      <p:sp>
        <p:nvSpPr>
          <p:cNvPr id="5" name="Content Placeholder 2"/>
          <p:cNvSpPr>
            <a:spLocks noGrp="1"/>
          </p:cNvSpPr>
          <p:nvPr>
            <p:ph idx="4294967295"/>
          </p:nvPr>
        </p:nvSpPr>
        <p:spPr>
          <a:xfrm>
            <a:off x="457200" y="1047750"/>
            <a:ext cx="8534400" cy="3505200"/>
          </a:xfrm>
        </p:spPr>
        <p:txBody>
          <a:bodyPr vert="horz" lIns="54864" tIns="91440" rtlCol="0" anchor="t">
            <a:noAutofit/>
          </a:bodyPr>
          <a:lstStyle/>
          <a:p>
            <a:pPr marL="118866" indent="0">
              <a:spcBef>
                <a:spcPts val="600"/>
              </a:spcBef>
              <a:buNone/>
            </a:pPr>
            <a:r>
              <a:rPr lang="en-US" sz="2000" dirty="0">
                <a:cs typeface="Segoe UI Light" panose="020B0502040204020203" pitchFamily="34" charset="0"/>
              </a:rPr>
              <a:t>5 Projects (259 units) Nest E with STRATIS Wi-Fi</a:t>
            </a:r>
          </a:p>
          <a:p>
            <a:pPr marL="118745" indent="0">
              <a:spcBef>
                <a:spcPts val="600"/>
              </a:spcBef>
              <a:buNone/>
            </a:pPr>
            <a:r>
              <a:rPr lang="en-US" sz="2000">
                <a:latin typeface="Verdana"/>
                <a:ea typeface="Verdana"/>
                <a:cs typeface="Segoe UI Light"/>
              </a:rPr>
              <a:t>3 Projects (238 units) Honeywell T6 Z-Wave w/STRATIS Mesh</a:t>
            </a:r>
          </a:p>
          <a:p>
            <a:pPr marL="118745" indent="0">
              <a:spcBef>
                <a:spcPts val="600"/>
              </a:spcBef>
              <a:buNone/>
            </a:pPr>
            <a:r>
              <a:rPr lang="en-US" sz="2000" dirty="0">
                <a:latin typeface="Verdana"/>
                <a:ea typeface="Verdana"/>
                <a:cs typeface="Segoe UI Light"/>
              </a:rPr>
              <a:t>1 Project (72 units) HW T6 Z-Wave w/STRATIS </a:t>
            </a:r>
            <a:r>
              <a:rPr lang="en-US" sz="2000" err="1">
                <a:latin typeface="Verdana"/>
                <a:ea typeface="Verdana"/>
                <a:cs typeface="Segoe UI Light"/>
              </a:rPr>
              <a:t>Mesh+LoRa</a:t>
            </a:r>
            <a:r>
              <a:rPr lang="en-US" sz="2000" dirty="0">
                <a:latin typeface="Verdana"/>
                <a:ea typeface="Verdana"/>
                <a:cs typeface="Segoe UI Light"/>
              </a:rPr>
              <a:t> WAN</a:t>
            </a:r>
          </a:p>
          <a:p>
            <a:pPr marL="118745" indent="0">
              <a:spcBef>
                <a:spcPts val="600"/>
              </a:spcBef>
              <a:buNone/>
            </a:pPr>
            <a:endParaRPr lang="en-US" sz="2000" dirty="0">
              <a:latin typeface="Verdana"/>
              <a:ea typeface="Verdana"/>
              <a:cs typeface="Segoe UI Light"/>
            </a:endParaRPr>
          </a:p>
          <a:p>
            <a:pPr marL="118745" indent="0">
              <a:spcBef>
                <a:spcPts val="600"/>
              </a:spcBef>
              <a:buNone/>
            </a:pPr>
            <a:r>
              <a:rPr lang="en-US" sz="2000">
                <a:latin typeface="Verdana"/>
                <a:ea typeface="Verdana"/>
                <a:cs typeface="Segoe UI Light"/>
              </a:rPr>
              <a:t>5 Projects (231 units) Nest E with tenant Wi-Fi if present</a:t>
            </a:r>
            <a:endParaRPr lang="en-US">
              <a:latin typeface="Verdana"/>
              <a:ea typeface="Verdana"/>
              <a:cs typeface="Segoe UI Light"/>
            </a:endParaRPr>
          </a:p>
          <a:p>
            <a:pPr marL="118866" indent="0">
              <a:spcBef>
                <a:spcPts val="600"/>
              </a:spcBef>
              <a:buNone/>
            </a:pPr>
            <a:r>
              <a:rPr lang="en-US" sz="2000" dirty="0">
                <a:cs typeface="Segoe UI Light" panose="020B0502040204020203" pitchFamily="34" charset="0"/>
              </a:rPr>
              <a:t>3 Projects (226 units) Ecobee 3 with tenant WiFi if present </a:t>
            </a:r>
          </a:p>
          <a:p>
            <a:pPr marL="457200" lvl="1" indent="0">
              <a:spcBef>
                <a:spcPts val="0"/>
              </a:spcBef>
              <a:buNone/>
            </a:pPr>
            <a:endParaRPr lang="en-US" sz="2000" dirty="0">
              <a:cs typeface="Segoe UI Light" panose="020B0502040204020203" pitchFamily="34" charset="0"/>
            </a:endParaRPr>
          </a:p>
        </p:txBody>
      </p:sp>
      <p:cxnSp>
        <p:nvCxnSpPr>
          <p:cNvPr id="3" name="Straight Arrow Connector 2">
            <a:extLst>
              <a:ext uri="{FF2B5EF4-FFF2-40B4-BE49-F238E27FC236}">
                <a16:creationId xmlns:a16="http://schemas.microsoft.com/office/drawing/2014/main" xmlns="" id="{4D61B373-3642-4772-9BD5-7EF11311097D}"/>
              </a:ext>
            </a:extLst>
          </p:cNvPr>
          <p:cNvCxnSpPr/>
          <p:nvPr/>
        </p:nvCxnSpPr>
        <p:spPr>
          <a:xfrm>
            <a:off x="579249" y="2424515"/>
            <a:ext cx="8301278" cy="19373"/>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69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2847618"/>
            <a:ext cx="2286000" cy="46166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400" b="1" dirty="0">
                <a:solidFill>
                  <a:srgbClr val="7030A0"/>
                </a:solidFill>
                <a:latin typeface="Verdana" panose="020B0604030504040204" pitchFamily="34" charset="0"/>
                <a:ea typeface="Verdana" panose="020B0604030504040204" pitchFamily="34" charset="0"/>
                <a:cs typeface="Segoe UI" panose="020B0502040204020203" pitchFamily="34" charset="0"/>
              </a:rPr>
              <a:t>Motivation</a:t>
            </a:r>
          </a:p>
        </p:txBody>
      </p:sp>
      <p:sp>
        <p:nvSpPr>
          <p:cNvPr id="7" name="Title 6"/>
          <p:cNvSpPr>
            <a:spLocks noGrp="1"/>
          </p:cNvSpPr>
          <p:nvPr>
            <p:ph type="title"/>
          </p:nvPr>
        </p:nvSpPr>
        <p:spPr/>
        <p:txBody>
          <a:bodyPr/>
          <a:lstStyle/>
          <a:p>
            <a:r>
              <a:rPr lang="en-US" dirty="0"/>
              <a:t>The Resident Experience</a:t>
            </a:r>
          </a:p>
        </p:txBody>
      </p:sp>
      <p:sp>
        <p:nvSpPr>
          <p:cNvPr id="3" name="Slide Number Placeholder 2"/>
          <p:cNvSpPr>
            <a:spLocks noGrp="1"/>
          </p:cNvSpPr>
          <p:nvPr>
            <p:ph type="sldNum" sz="quarter" idx="10"/>
          </p:nvPr>
        </p:nvSpPr>
        <p:spPr>
          <a:prstGeom prst="rect">
            <a:avLst/>
          </a:prstGeom>
        </p:spPr>
        <p:txBody>
          <a:bodyPr/>
          <a:lstStyle/>
          <a:p>
            <a:fld id="{4183E763-255E-4F07-BDB7-4BB39FE8558A}" type="slidenum">
              <a:rPr lang="en-US" sz="1051"/>
              <a:t>14</a:t>
            </a:fld>
            <a:endParaRPr lang="en-US" sz="1051" dirty="0"/>
          </a:p>
        </p:txBody>
      </p:sp>
      <p:sp>
        <p:nvSpPr>
          <p:cNvPr id="4" name="TextBox 3"/>
          <p:cNvSpPr txBox="1"/>
          <p:nvPr/>
        </p:nvSpPr>
        <p:spPr>
          <a:xfrm>
            <a:off x="3377434" y="2119205"/>
            <a:ext cx="2389131" cy="461665"/>
          </a:xfrm>
          <a:prstGeom prst="rect">
            <a:avLst/>
          </a:prstGeom>
          <a:noFill/>
          <a:effectLst>
            <a:outerShdw blurRad="50800" dist="38100" dir="8100000" algn="tr" rotWithShape="0">
              <a:prstClr val="black">
                <a:alpha val="40000"/>
              </a:prstClr>
            </a:outerShdw>
          </a:effectLst>
        </p:spPr>
        <p:txBody>
          <a:bodyPr wrap="square" rtlCol="0">
            <a:spAutoFit/>
          </a:bodyPr>
          <a:lstStyle>
            <a:defPPr>
              <a:defRPr lang="en-US"/>
            </a:defPPr>
            <a:lvl1pPr>
              <a:defRPr sz="7200">
                <a:solidFill>
                  <a:schemeClr val="accent2">
                    <a:lumMod val="75000"/>
                  </a:schemeClr>
                </a:solidFill>
                <a:latin typeface="Segoe UI" panose="020B0502040204020203" pitchFamily="34" charset="0"/>
                <a:cs typeface="Segoe UI" panose="020B0502040204020203" pitchFamily="34" charset="0"/>
              </a:defRPr>
            </a:lvl1pPr>
          </a:lstStyle>
          <a:p>
            <a:pPr algn="ctr"/>
            <a:r>
              <a:rPr lang="en-US" sz="2400" b="1" dirty="0">
                <a:solidFill>
                  <a:schemeClr val="accent6">
                    <a:lumMod val="75000"/>
                  </a:schemeClr>
                </a:solidFill>
                <a:latin typeface="Verdana" panose="020B0604030504040204" pitchFamily="34" charset="0"/>
                <a:ea typeface="Verdana" panose="020B0604030504040204" pitchFamily="34" charset="0"/>
              </a:rPr>
              <a:t>Complexity</a:t>
            </a:r>
          </a:p>
        </p:txBody>
      </p:sp>
      <p:sp>
        <p:nvSpPr>
          <p:cNvPr id="6" name="TextBox 5"/>
          <p:cNvSpPr txBox="1"/>
          <p:nvPr/>
        </p:nvSpPr>
        <p:spPr>
          <a:xfrm>
            <a:off x="3156004" y="1390793"/>
            <a:ext cx="2831992" cy="461665"/>
          </a:xfrm>
          <a:prstGeom prst="rect">
            <a:avLst/>
          </a:prstGeom>
          <a:noFill/>
          <a:effectLst>
            <a:outerShdw blurRad="50800" dist="38100" dir="8100000" algn="tr" rotWithShape="0">
              <a:prstClr val="black">
                <a:alpha val="40000"/>
              </a:prstClr>
            </a:outerShdw>
          </a:effectLst>
        </p:spPr>
        <p:txBody>
          <a:bodyPr wrap="square" rtlCol="0">
            <a:spAutoFit/>
          </a:bodyPr>
          <a:lstStyle>
            <a:defPPr>
              <a:defRPr lang="en-US"/>
            </a:defPPr>
            <a:lvl1pPr>
              <a:defRPr sz="7200">
                <a:solidFill>
                  <a:schemeClr val="accent2">
                    <a:lumMod val="75000"/>
                  </a:schemeClr>
                </a:solidFill>
                <a:latin typeface="Segoe UI" panose="020B0502040204020203" pitchFamily="34" charset="0"/>
                <a:cs typeface="Segoe UI" panose="020B0502040204020203" pitchFamily="34" charset="0"/>
              </a:defRPr>
            </a:lvl1pPr>
          </a:lstStyle>
          <a:p>
            <a:pPr algn="ctr"/>
            <a:r>
              <a:rPr lang="en-US" sz="2400" b="1" dirty="0">
                <a:solidFill>
                  <a:schemeClr val="accent4">
                    <a:lumMod val="75000"/>
                  </a:schemeClr>
                </a:solidFill>
                <a:latin typeface="Verdana" panose="020B0604030504040204" pitchFamily="34" charset="0"/>
                <a:ea typeface="Verdana" panose="020B0604030504040204" pitchFamily="34" charset="0"/>
              </a:rPr>
              <a:t>Lifestyle</a:t>
            </a:r>
            <a:endParaRPr lang="en-US" sz="2400" b="1" baseline="30000" dirty="0">
              <a:solidFill>
                <a:schemeClr val="accent4">
                  <a:lumMod val="7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973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rmAutofit fontScale="90000"/>
          </a:bodyPr>
          <a:lstStyle/>
          <a:p>
            <a:r>
              <a:rPr lang="en-US" dirty="0"/>
              <a:t>Prior Winter Setbacks</a:t>
            </a:r>
            <a:br>
              <a:rPr lang="en-US" dirty="0"/>
            </a:br>
            <a:r>
              <a:rPr lang="en-US" dirty="0"/>
              <a:t>When No One Home</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4202832"/>
              </p:ext>
            </p:extLst>
          </p:nvPr>
        </p:nvGraphicFramePr>
        <p:xfrm>
          <a:off x="1028700" y="1047750"/>
          <a:ext cx="70866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15</a:t>
            </a:fld>
            <a:endParaRPr lang="en-US" dirty="0"/>
          </a:p>
        </p:txBody>
      </p:sp>
    </p:spTree>
    <p:extLst>
      <p:ext uri="{BB962C8B-B14F-4D97-AF65-F5344CB8AC3E}">
        <p14:creationId xmlns:p14="http://schemas.microsoft.com/office/powerpoint/2010/main" val="341805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6293" y="-1"/>
            <a:ext cx="8517707" cy="875207"/>
          </a:xfrm>
        </p:spPr>
        <p:txBody>
          <a:bodyPr>
            <a:normAutofit/>
          </a:bodyPr>
          <a:lstStyle/>
          <a:p>
            <a:r>
              <a:rPr lang="en-US">
                <a:latin typeface="Verdana"/>
                <a:ea typeface="Verdana"/>
                <a:cs typeface="Segoe UI"/>
              </a:rPr>
              <a:t>Being Smart About Smart Features</a:t>
            </a:r>
            <a:endParaRPr lang="en-US" dirty="0"/>
          </a:p>
        </p:txBody>
      </p:sp>
      <p:sp>
        <p:nvSpPr>
          <p:cNvPr id="2" name="Slide Number Placeholder 1"/>
          <p:cNvSpPr>
            <a:spLocks noGrp="1"/>
          </p:cNvSpPr>
          <p:nvPr>
            <p:ph type="sldNum" sz="quarter" idx="10"/>
          </p:nvPr>
        </p:nvSpPr>
        <p:spPr>
          <a:xfrm>
            <a:off x="8610600" y="4704066"/>
            <a:ext cx="381000" cy="405977"/>
          </a:xfrm>
        </p:spPr>
        <p:txBody>
          <a:bodyPr/>
          <a:lstStyle/>
          <a:p>
            <a:fld id="{A7ABDCB2-A076-499E-A6F8-1555451072DA}" type="slidenum">
              <a:rPr lang="en-US" smtClean="0"/>
              <a:t>16</a:t>
            </a:fld>
            <a:endParaRPr lang="en-US" dirty="0"/>
          </a:p>
        </p:txBody>
      </p:sp>
      <p:grpSp>
        <p:nvGrpSpPr>
          <p:cNvPr id="7" name="Group 6"/>
          <p:cNvGrpSpPr/>
          <p:nvPr/>
        </p:nvGrpSpPr>
        <p:grpSpPr>
          <a:xfrm>
            <a:off x="1817773" y="1237625"/>
            <a:ext cx="1124361" cy="1155651"/>
            <a:chOff x="490816" y="1283163"/>
            <a:chExt cx="1124361" cy="1155651"/>
          </a:xfrm>
        </p:grpSpPr>
        <p:pic>
          <p:nvPicPr>
            <p:cNvPr id="6" name="Picture 5"/>
            <p:cNvPicPr>
              <a:picLocks noChangeAspect="1"/>
            </p:cNvPicPr>
            <p:nvPr/>
          </p:nvPicPr>
          <p:blipFill>
            <a:blip r:embed="rId3"/>
            <a:stretch>
              <a:fillRect/>
            </a:stretch>
          </p:blipFill>
          <p:spPr>
            <a:xfrm>
              <a:off x="827025" y="1283163"/>
              <a:ext cx="451944" cy="872444"/>
            </a:xfrm>
            <a:prstGeom prst="rect">
              <a:avLst/>
            </a:prstGeom>
          </p:spPr>
        </p:pic>
        <p:sp>
          <p:nvSpPr>
            <p:cNvPr id="38" name="TextBox 37"/>
            <p:cNvSpPr txBox="1"/>
            <p:nvPr/>
          </p:nvSpPr>
          <p:spPr>
            <a:xfrm>
              <a:off x="490816" y="2131037"/>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App Control</a:t>
              </a:r>
            </a:p>
          </p:txBody>
        </p:sp>
      </p:grpSp>
      <p:grpSp>
        <p:nvGrpSpPr>
          <p:cNvPr id="34" name="Group 33"/>
          <p:cNvGrpSpPr/>
          <p:nvPr/>
        </p:nvGrpSpPr>
        <p:grpSpPr>
          <a:xfrm>
            <a:off x="3312256" y="1176018"/>
            <a:ext cx="1124361" cy="1209719"/>
            <a:chOff x="4579067" y="2758057"/>
            <a:chExt cx="1124361" cy="1209719"/>
          </a:xfrm>
        </p:grpSpPr>
        <p:pic>
          <p:nvPicPr>
            <p:cNvPr id="49" name="Picture 2" descr="Image result for wifi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3917" y="2758057"/>
              <a:ext cx="674662" cy="76749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579067" y="3444556"/>
              <a:ext cx="1124361"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Online Scheduling</a:t>
              </a:r>
            </a:p>
          </p:txBody>
        </p:sp>
      </p:grpSp>
      <p:grpSp>
        <p:nvGrpSpPr>
          <p:cNvPr id="42" name="Group 41"/>
          <p:cNvGrpSpPr/>
          <p:nvPr/>
        </p:nvGrpSpPr>
        <p:grpSpPr>
          <a:xfrm>
            <a:off x="4978274" y="1425461"/>
            <a:ext cx="1965440" cy="706750"/>
            <a:chOff x="594581" y="2784628"/>
            <a:chExt cx="1965440" cy="706750"/>
          </a:xfrm>
        </p:grpSpPr>
        <p:pic>
          <p:nvPicPr>
            <p:cNvPr id="35" name="Picture 34"/>
            <p:cNvPicPr>
              <a:picLocks noChangeAspect="1"/>
            </p:cNvPicPr>
            <p:nvPr/>
          </p:nvPicPr>
          <p:blipFill>
            <a:blip r:embed="rId5"/>
            <a:stretch>
              <a:fillRect/>
            </a:stretch>
          </p:blipFill>
          <p:spPr>
            <a:xfrm>
              <a:off x="594581" y="2784628"/>
              <a:ext cx="1965440" cy="394230"/>
            </a:xfrm>
            <a:prstGeom prst="rect">
              <a:avLst/>
            </a:prstGeom>
            <a:ln>
              <a:solidFill>
                <a:srgbClr val="CAE1FA"/>
              </a:solidFill>
            </a:ln>
          </p:spPr>
        </p:pic>
        <p:sp>
          <p:nvSpPr>
            <p:cNvPr id="53" name="TextBox 52"/>
            <p:cNvSpPr txBox="1"/>
            <p:nvPr/>
          </p:nvSpPr>
          <p:spPr>
            <a:xfrm>
              <a:off x="594581" y="3183601"/>
              <a:ext cx="1965439"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One-Tap Scenes</a:t>
              </a:r>
            </a:p>
          </p:txBody>
        </p:sp>
      </p:grpSp>
      <p:sp>
        <p:nvSpPr>
          <p:cNvPr id="5" name="Rectangle: Rounded Corners 4">
            <a:extLst>
              <a:ext uri="{FF2B5EF4-FFF2-40B4-BE49-F238E27FC236}">
                <a16:creationId xmlns:a16="http://schemas.microsoft.com/office/drawing/2014/main" xmlns="" id="{1D806F40-185A-456C-A95D-73D17710162F}"/>
              </a:ext>
            </a:extLst>
          </p:cNvPr>
          <p:cNvSpPr/>
          <p:nvPr/>
        </p:nvSpPr>
        <p:spPr>
          <a:xfrm>
            <a:off x="1500888" y="1074607"/>
            <a:ext cx="5789950" cy="1405327"/>
          </a:xfrm>
          <a:prstGeom prst="roundRect">
            <a:avLst/>
          </a:prstGeom>
          <a:noFill/>
          <a:ln w="12700">
            <a:solidFill>
              <a:srgbClr val="29527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1F0A234A-5EE8-4D97-8EAD-DB67506335FA}"/>
              </a:ext>
            </a:extLst>
          </p:cNvPr>
          <p:cNvGrpSpPr/>
          <p:nvPr/>
        </p:nvGrpSpPr>
        <p:grpSpPr>
          <a:xfrm>
            <a:off x="938756" y="2704786"/>
            <a:ext cx="3410262" cy="1452170"/>
            <a:chOff x="938756" y="2704786"/>
            <a:chExt cx="3410262" cy="1452170"/>
          </a:xfrm>
        </p:grpSpPr>
        <p:grpSp>
          <p:nvGrpSpPr>
            <p:cNvPr id="21" name="Group 20"/>
            <p:cNvGrpSpPr/>
            <p:nvPr/>
          </p:nvGrpSpPr>
          <p:grpSpPr>
            <a:xfrm>
              <a:off x="1095451" y="2831782"/>
              <a:ext cx="1124361" cy="1136087"/>
              <a:chOff x="1904908" y="1283163"/>
              <a:chExt cx="1124361" cy="1136087"/>
            </a:xfrm>
          </p:grpSpPr>
          <p:grpSp>
            <p:nvGrpSpPr>
              <p:cNvPr id="31" name="Group 30"/>
              <p:cNvGrpSpPr/>
              <p:nvPr/>
            </p:nvGrpSpPr>
            <p:grpSpPr>
              <a:xfrm>
                <a:off x="2007966" y="1283163"/>
                <a:ext cx="913099" cy="805146"/>
                <a:chOff x="936116" y="2354825"/>
                <a:chExt cx="560345" cy="488156"/>
              </a:xfrm>
            </p:grpSpPr>
            <p:sp>
              <p:nvSpPr>
                <p:cNvPr id="8" name="Right Arrow 7"/>
                <p:cNvSpPr/>
                <p:nvPr/>
              </p:nvSpPr>
              <p:spPr>
                <a:xfrm>
                  <a:off x="1429263" y="2679673"/>
                  <a:ext cx="67198" cy="1953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1270907" y="2677227"/>
                  <a:ext cx="67198" cy="1953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Image result for house line draw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9577" y="2498107"/>
                  <a:ext cx="182394" cy="1823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1175522" y="2565304"/>
                  <a:ext cx="84692" cy="76797"/>
                </a:xfrm>
                <a:prstGeom prst="rect">
                  <a:avLst/>
                </a:prstGeom>
              </p:spPr>
            </p:pic>
            <p:pic>
              <p:nvPicPr>
                <p:cNvPr id="12" name="Picture 11"/>
                <p:cNvPicPr>
                  <a:picLocks noChangeAspect="1"/>
                </p:cNvPicPr>
                <p:nvPr/>
              </p:nvPicPr>
              <p:blipFill>
                <a:blip r:embed="rId8"/>
                <a:stretch>
                  <a:fillRect/>
                </a:stretch>
              </p:blipFill>
              <p:spPr>
                <a:xfrm>
                  <a:off x="1364354" y="2574136"/>
                  <a:ext cx="76797" cy="59134"/>
                </a:xfrm>
                <a:prstGeom prst="rect">
                  <a:avLst/>
                </a:prstGeom>
              </p:spPr>
            </p:pic>
            <p:sp>
              <p:nvSpPr>
                <p:cNvPr id="13" name="Oval 12"/>
                <p:cNvSpPr/>
                <p:nvPr/>
              </p:nvSpPr>
              <p:spPr>
                <a:xfrm>
                  <a:off x="966383" y="2354825"/>
                  <a:ext cx="508783" cy="488156"/>
                </a:xfrm>
                <a:prstGeom prst="ellipse">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110417" y="2488507"/>
                  <a:ext cx="220715" cy="220792"/>
                </a:xfrm>
                <a:prstGeom prst="ellipse">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8" descr="Image result for stick figure walking direc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0372" y="2665032"/>
                  <a:ext cx="28457" cy="442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stick figure walking direc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8634" y="2665032"/>
                  <a:ext cx="28457" cy="44266"/>
                </a:xfrm>
                <a:prstGeom prst="rect">
                  <a:avLst/>
                </a:prstGeom>
                <a:noFill/>
                <a:extLst>
                  <a:ext uri="{909E8E84-426E-40DD-AFC4-6F175D3DCCD1}">
                    <a14:hiddenFill xmlns:a14="http://schemas.microsoft.com/office/drawing/2010/main">
                      <a:solidFill>
                        <a:srgbClr val="FFFFFF"/>
                      </a:solidFill>
                    </a14:hiddenFill>
                  </a:ext>
                </a:extLst>
              </p:spPr>
            </p:pic>
            <p:sp>
              <p:nvSpPr>
                <p:cNvPr id="17" name="Right Arrow 16"/>
                <p:cNvSpPr/>
                <p:nvPr/>
              </p:nvSpPr>
              <p:spPr>
                <a:xfrm>
                  <a:off x="1094472" y="2537845"/>
                  <a:ext cx="67198" cy="19539"/>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a:off x="936116" y="2535398"/>
                  <a:ext cx="67198" cy="19539"/>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8" descr="Image result for stick figure walking direc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5580" y="2523204"/>
                  <a:ext cx="28457" cy="442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stick figure walking direc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3842" y="2523204"/>
                  <a:ext cx="28457" cy="44266"/>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1904908" y="2111473"/>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Geofencing</a:t>
                </a:r>
              </a:p>
            </p:txBody>
          </p:sp>
        </p:grpSp>
        <p:grpSp>
          <p:nvGrpSpPr>
            <p:cNvPr id="56" name="Group 55"/>
            <p:cNvGrpSpPr/>
            <p:nvPr/>
          </p:nvGrpSpPr>
          <p:grpSpPr>
            <a:xfrm>
              <a:off x="2517759" y="2771306"/>
              <a:ext cx="1644362" cy="1372701"/>
              <a:chOff x="3082124" y="1219604"/>
              <a:chExt cx="1644362" cy="1372701"/>
            </a:xfrm>
          </p:grpSpPr>
          <p:grpSp>
            <p:nvGrpSpPr>
              <p:cNvPr id="57" name="Group 56"/>
              <p:cNvGrpSpPr/>
              <p:nvPr/>
            </p:nvGrpSpPr>
            <p:grpSpPr>
              <a:xfrm>
                <a:off x="3451411" y="1219604"/>
                <a:ext cx="905788" cy="868705"/>
                <a:chOff x="968956" y="2901528"/>
                <a:chExt cx="529305" cy="525927"/>
              </a:xfrm>
            </p:grpSpPr>
            <p:pic>
              <p:nvPicPr>
                <p:cNvPr id="59" name="Picture 2" descr="Image result for house line draw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8956" y="2901528"/>
                  <a:ext cx="529305" cy="525927"/>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1117319" y="3234288"/>
                  <a:ext cx="232579" cy="105092"/>
                  <a:chOff x="4131689" y="2968106"/>
                  <a:chExt cx="970996" cy="441569"/>
                </a:xfrm>
              </p:grpSpPr>
              <p:pic>
                <p:nvPicPr>
                  <p:cNvPr id="61" name="Picture 8" descr="Image result for stick figure walking direc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6800" y="3058298"/>
                    <a:ext cx="225885" cy="351377"/>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a:off x="4343521" y="2968106"/>
                    <a:ext cx="609600" cy="365545"/>
                    <a:chOff x="4365991" y="2773215"/>
                    <a:chExt cx="609600" cy="365545"/>
                  </a:xfrm>
                </p:grpSpPr>
                <p:pic>
                  <p:nvPicPr>
                    <p:cNvPr id="64" name="Picture 63"/>
                    <p:cNvPicPr>
                      <a:picLocks noChangeAspect="1"/>
                    </p:cNvPicPr>
                    <p:nvPr/>
                  </p:nvPicPr>
                  <p:blipFill>
                    <a:blip r:embed="rId11"/>
                    <a:stretch>
                      <a:fillRect/>
                    </a:stretch>
                  </p:blipFill>
                  <p:spPr>
                    <a:xfrm rot="2817495">
                      <a:off x="4505899" y="2669068"/>
                      <a:ext cx="329784" cy="609600"/>
                    </a:xfrm>
                    <a:prstGeom prst="rect">
                      <a:avLst/>
                    </a:prstGeom>
                  </p:spPr>
                </p:pic>
                <p:sp>
                  <p:nvSpPr>
                    <p:cNvPr id="65" name="Oval 64"/>
                    <p:cNvSpPr/>
                    <p:nvPr/>
                  </p:nvSpPr>
                  <p:spPr>
                    <a:xfrm>
                      <a:off x="4495799" y="2773215"/>
                      <a:ext cx="76200" cy="76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pic>
                <p:nvPicPr>
                  <p:cNvPr id="63" name="Picture 8" descr="Image result for stick figure walking direc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1689" y="3058298"/>
                    <a:ext cx="225885" cy="35137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8" name="TextBox 57"/>
              <p:cNvSpPr txBox="1"/>
              <p:nvPr/>
            </p:nvSpPr>
            <p:spPr>
              <a:xfrm>
                <a:off x="3082124" y="2069085"/>
                <a:ext cx="1644362"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On-Board  Occupancy Sensing</a:t>
                </a:r>
              </a:p>
            </p:txBody>
          </p:sp>
        </p:grpSp>
        <p:sp>
          <p:nvSpPr>
            <p:cNvPr id="50" name="Rectangle: Rounded Corners 49">
              <a:extLst>
                <a:ext uri="{FF2B5EF4-FFF2-40B4-BE49-F238E27FC236}">
                  <a16:creationId xmlns:a16="http://schemas.microsoft.com/office/drawing/2014/main" xmlns="" id="{0B04540A-204E-49B4-A2FC-E878ADA38808}"/>
                </a:ext>
              </a:extLst>
            </p:cNvPr>
            <p:cNvSpPr/>
            <p:nvPr/>
          </p:nvSpPr>
          <p:spPr>
            <a:xfrm>
              <a:off x="938756" y="2704786"/>
              <a:ext cx="3410262" cy="1452170"/>
            </a:xfrm>
            <a:prstGeom prst="roundRect">
              <a:avLst/>
            </a:prstGeom>
            <a:noFill/>
            <a:ln w="12700">
              <a:solidFill>
                <a:srgbClr val="29527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xmlns="" id="{D0ABDD39-3066-4264-A262-1FA130EC4FAD}"/>
              </a:ext>
            </a:extLst>
          </p:cNvPr>
          <p:cNvGrpSpPr/>
          <p:nvPr/>
        </p:nvGrpSpPr>
        <p:grpSpPr>
          <a:xfrm>
            <a:off x="4883041" y="2704785"/>
            <a:ext cx="2913714" cy="1464376"/>
            <a:chOff x="4883041" y="2704785"/>
            <a:chExt cx="2913714" cy="1464376"/>
          </a:xfrm>
        </p:grpSpPr>
        <p:grpSp>
          <p:nvGrpSpPr>
            <p:cNvPr id="45" name="Group 44"/>
            <p:cNvGrpSpPr/>
            <p:nvPr/>
          </p:nvGrpSpPr>
          <p:grpSpPr>
            <a:xfrm>
              <a:off x="6384718" y="2981369"/>
              <a:ext cx="1124361" cy="1184821"/>
              <a:chOff x="4626467" y="1253223"/>
              <a:chExt cx="1124361" cy="1184821"/>
            </a:xfrm>
          </p:grpSpPr>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69506" y="1253223"/>
                <a:ext cx="838284" cy="838284"/>
              </a:xfrm>
              <a:prstGeom prst="rect">
                <a:avLst/>
              </a:prstGeom>
            </p:spPr>
          </p:pic>
          <p:sp>
            <p:nvSpPr>
              <p:cNvPr id="43" name="TextBox 42"/>
              <p:cNvSpPr txBox="1"/>
              <p:nvPr/>
            </p:nvSpPr>
            <p:spPr>
              <a:xfrm>
                <a:off x="4626467" y="2130267"/>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Learning</a:t>
                </a:r>
              </a:p>
            </p:txBody>
          </p:sp>
        </p:grpSp>
        <p:grpSp>
          <p:nvGrpSpPr>
            <p:cNvPr id="33" name="Group 32"/>
            <p:cNvGrpSpPr/>
            <p:nvPr/>
          </p:nvGrpSpPr>
          <p:grpSpPr>
            <a:xfrm>
              <a:off x="5102037" y="2926941"/>
              <a:ext cx="1124361" cy="1242220"/>
              <a:chOff x="5986933" y="1197107"/>
              <a:chExt cx="1124361" cy="1242220"/>
            </a:xfrm>
          </p:grpSpPr>
          <p:grpSp>
            <p:nvGrpSpPr>
              <p:cNvPr id="4" name="Group 3"/>
              <p:cNvGrpSpPr/>
              <p:nvPr/>
            </p:nvGrpSpPr>
            <p:grpSpPr>
              <a:xfrm>
                <a:off x="6206438" y="1197107"/>
                <a:ext cx="680007" cy="799997"/>
                <a:chOff x="1050500" y="4042032"/>
                <a:chExt cx="445379" cy="460591"/>
              </a:xfrm>
            </p:grpSpPr>
            <p:pic>
              <p:nvPicPr>
                <p:cNvPr id="3074" name="Picture 2" descr="Image result for wifi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001" y="4060744"/>
                  <a:ext cx="441878" cy="441879"/>
                </a:xfrm>
                <a:prstGeom prst="rect">
                  <a:avLst/>
                </a:prstGeom>
                <a:noFill/>
                <a:extLst>
                  <a:ext uri="{909E8E84-426E-40DD-AFC4-6F175D3DCCD1}">
                    <a14:hiddenFill xmlns:a14="http://schemas.microsoft.com/office/drawing/2010/main">
                      <a:solidFill>
                        <a:srgbClr val="FFFFFF"/>
                      </a:solidFill>
                    </a14:hiddenFill>
                  </a:ext>
                </a:extLst>
              </p:spPr>
            </p:pic>
            <p:sp>
              <p:nvSpPr>
                <p:cNvPr id="3073" name="Multiply 3072"/>
                <p:cNvSpPr/>
                <p:nvPr/>
              </p:nvSpPr>
              <p:spPr>
                <a:xfrm>
                  <a:off x="1050500" y="4042032"/>
                  <a:ext cx="432981" cy="381001"/>
                </a:xfrm>
                <a:prstGeom prst="mathMultiply">
                  <a:avLst>
                    <a:gd name="adj1" fmla="val 1374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p:cNvSpPr txBox="1"/>
              <p:nvPr/>
            </p:nvSpPr>
            <p:spPr>
              <a:xfrm>
                <a:off x="5986933" y="1916107"/>
                <a:ext cx="1124361"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Offline Scheduling</a:t>
                </a:r>
              </a:p>
            </p:txBody>
          </p:sp>
        </p:grpSp>
        <p:sp>
          <p:nvSpPr>
            <p:cNvPr id="51" name="Rectangle: Rounded Corners 50">
              <a:extLst>
                <a:ext uri="{FF2B5EF4-FFF2-40B4-BE49-F238E27FC236}">
                  <a16:creationId xmlns:a16="http://schemas.microsoft.com/office/drawing/2014/main" xmlns="" id="{0E61D0B0-F779-449E-B914-EA65CC7B4A7F}"/>
                </a:ext>
              </a:extLst>
            </p:cNvPr>
            <p:cNvSpPr/>
            <p:nvPr/>
          </p:nvSpPr>
          <p:spPr>
            <a:xfrm>
              <a:off x="4883041" y="2704785"/>
              <a:ext cx="2913714" cy="1452170"/>
            </a:xfrm>
            <a:prstGeom prst="roundRect">
              <a:avLst/>
            </a:prstGeom>
            <a:noFill/>
            <a:ln w="12700">
              <a:solidFill>
                <a:srgbClr val="29527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990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rmAutofit fontScale="90000"/>
          </a:bodyPr>
          <a:lstStyle/>
          <a:p>
            <a:r>
              <a:rPr lang="en-US" sz="2700" dirty="0"/>
              <a:t>Smart Phone Users</a:t>
            </a:r>
            <a:br>
              <a:rPr lang="en-US" sz="2700" dirty="0"/>
            </a:br>
            <a:r>
              <a:rPr lang="en-US" sz="2700" dirty="0"/>
              <a:t>Who Set Up the App</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97719985"/>
              </p:ext>
            </p:extLst>
          </p:nvPr>
        </p:nvGraphicFramePr>
        <p:xfrm>
          <a:off x="1028700" y="971550"/>
          <a:ext cx="7086600"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17</a:t>
            </a:fld>
            <a:endParaRPr lang="en-US" dirty="0"/>
          </a:p>
        </p:txBody>
      </p:sp>
    </p:spTree>
    <p:extLst>
      <p:ext uri="{BB962C8B-B14F-4D97-AF65-F5344CB8AC3E}">
        <p14:creationId xmlns:p14="http://schemas.microsoft.com/office/powerpoint/2010/main" val="1837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35" y="-1"/>
            <a:ext cx="9140665" cy="875207"/>
          </a:xfrm>
        </p:spPr>
        <p:txBody>
          <a:bodyPr>
            <a:normAutofit fontScale="90000"/>
          </a:bodyPr>
          <a:lstStyle/>
          <a:p>
            <a:r>
              <a:rPr lang="en-US">
                <a:latin typeface="Verdana"/>
                <a:ea typeface="Verdana"/>
                <a:cs typeface="Segoe UI"/>
              </a:rPr>
              <a:t>Essential for</a:t>
            </a:r>
            <a:r>
              <a:rPr lang="en-US" dirty="0">
                <a:latin typeface="Verdana"/>
                <a:ea typeface="Verdana"/>
                <a:cs typeface="Segoe UI"/>
              </a:rPr>
              <a:t/>
            </a:r>
            <a:br>
              <a:rPr lang="en-US" dirty="0">
                <a:latin typeface="Verdana"/>
                <a:ea typeface="Verdana"/>
                <a:cs typeface="Segoe UI"/>
              </a:rPr>
            </a:br>
            <a:r>
              <a:rPr lang="en-US">
                <a:latin typeface="Verdana"/>
                <a:ea typeface="Verdana"/>
                <a:cs typeface="Segoe UI"/>
              </a:rPr>
              <a:t>Non-Smartphone Users/Activators</a:t>
            </a:r>
          </a:p>
        </p:txBody>
      </p:sp>
      <p:sp>
        <p:nvSpPr>
          <p:cNvPr id="2" name="Slide Number Placeholder 1"/>
          <p:cNvSpPr>
            <a:spLocks noGrp="1"/>
          </p:cNvSpPr>
          <p:nvPr>
            <p:ph type="sldNum" sz="quarter" idx="10"/>
          </p:nvPr>
        </p:nvSpPr>
        <p:spPr>
          <a:xfrm>
            <a:off x="8610600" y="4704066"/>
            <a:ext cx="381000" cy="405977"/>
          </a:xfrm>
        </p:spPr>
        <p:txBody>
          <a:bodyPr/>
          <a:lstStyle/>
          <a:p>
            <a:fld id="{A7ABDCB2-A076-499E-A6F8-1555451072DA}" type="slidenum">
              <a:rPr lang="en-US" smtClean="0"/>
              <a:t>18</a:t>
            </a:fld>
            <a:endParaRPr lang="en-US" dirty="0"/>
          </a:p>
        </p:txBody>
      </p:sp>
      <p:grpSp>
        <p:nvGrpSpPr>
          <p:cNvPr id="7" name="Group 6"/>
          <p:cNvGrpSpPr/>
          <p:nvPr/>
        </p:nvGrpSpPr>
        <p:grpSpPr>
          <a:xfrm>
            <a:off x="1817773" y="1237625"/>
            <a:ext cx="1124361" cy="1155651"/>
            <a:chOff x="490816" y="1283163"/>
            <a:chExt cx="1124361" cy="1155651"/>
          </a:xfrm>
        </p:grpSpPr>
        <p:pic>
          <p:nvPicPr>
            <p:cNvPr id="6" name="Picture 5"/>
            <p:cNvPicPr>
              <a:picLocks noChangeAspect="1"/>
            </p:cNvPicPr>
            <p:nvPr/>
          </p:nvPicPr>
          <p:blipFill>
            <a:blip r:embed="rId3"/>
            <a:stretch>
              <a:fillRect/>
            </a:stretch>
          </p:blipFill>
          <p:spPr>
            <a:xfrm>
              <a:off x="827025" y="1283163"/>
              <a:ext cx="451944" cy="872444"/>
            </a:xfrm>
            <a:prstGeom prst="rect">
              <a:avLst/>
            </a:prstGeom>
          </p:spPr>
        </p:pic>
        <p:sp>
          <p:nvSpPr>
            <p:cNvPr id="38" name="TextBox 37"/>
            <p:cNvSpPr txBox="1"/>
            <p:nvPr/>
          </p:nvSpPr>
          <p:spPr>
            <a:xfrm>
              <a:off x="490816" y="2131037"/>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App Control</a:t>
              </a:r>
            </a:p>
          </p:txBody>
        </p:sp>
      </p:grpSp>
      <p:grpSp>
        <p:nvGrpSpPr>
          <p:cNvPr id="21" name="Group 20"/>
          <p:cNvGrpSpPr/>
          <p:nvPr/>
        </p:nvGrpSpPr>
        <p:grpSpPr>
          <a:xfrm>
            <a:off x="1095451" y="2831782"/>
            <a:ext cx="1124361" cy="1136087"/>
            <a:chOff x="1904908" y="1283163"/>
            <a:chExt cx="1124361" cy="1136087"/>
          </a:xfrm>
        </p:grpSpPr>
        <p:grpSp>
          <p:nvGrpSpPr>
            <p:cNvPr id="31" name="Group 30"/>
            <p:cNvGrpSpPr/>
            <p:nvPr/>
          </p:nvGrpSpPr>
          <p:grpSpPr>
            <a:xfrm>
              <a:off x="2007966" y="1283163"/>
              <a:ext cx="913099" cy="805146"/>
              <a:chOff x="936116" y="2354825"/>
              <a:chExt cx="560345" cy="488156"/>
            </a:xfrm>
          </p:grpSpPr>
          <p:sp>
            <p:nvSpPr>
              <p:cNvPr id="8" name="Right Arrow 7"/>
              <p:cNvSpPr/>
              <p:nvPr/>
            </p:nvSpPr>
            <p:spPr>
              <a:xfrm>
                <a:off x="1429263" y="2679673"/>
                <a:ext cx="67198" cy="1953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1270907" y="2677227"/>
                <a:ext cx="67198" cy="1953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Image result for house line draw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9577" y="2498107"/>
                <a:ext cx="182394" cy="1823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1175522" y="2565304"/>
                <a:ext cx="84692" cy="76797"/>
              </a:xfrm>
              <a:prstGeom prst="rect">
                <a:avLst/>
              </a:prstGeom>
            </p:spPr>
          </p:pic>
          <p:pic>
            <p:nvPicPr>
              <p:cNvPr id="12" name="Picture 11"/>
              <p:cNvPicPr>
                <a:picLocks noChangeAspect="1"/>
              </p:cNvPicPr>
              <p:nvPr/>
            </p:nvPicPr>
            <p:blipFill>
              <a:blip r:embed="rId6"/>
              <a:stretch>
                <a:fillRect/>
              </a:stretch>
            </p:blipFill>
            <p:spPr>
              <a:xfrm>
                <a:off x="1364354" y="2574136"/>
                <a:ext cx="76797" cy="59134"/>
              </a:xfrm>
              <a:prstGeom prst="rect">
                <a:avLst/>
              </a:prstGeom>
            </p:spPr>
          </p:pic>
          <p:sp>
            <p:nvSpPr>
              <p:cNvPr id="13" name="Oval 12"/>
              <p:cNvSpPr/>
              <p:nvPr/>
            </p:nvSpPr>
            <p:spPr>
              <a:xfrm>
                <a:off x="966383" y="2354825"/>
                <a:ext cx="508783" cy="488156"/>
              </a:xfrm>
              <a:prstGeom prst="ellipse">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110417" y="2488507"/>
                <a:ext cx="220715" cy="220792"/>
              </a:xfrm>
              <a:prstGeom prst="ellipse">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0372" y="2665032"/>
                <a:ext cx="28457" cy="442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8634" y="2665032"/>
                <a:ext cx="28457" cy="44266"/>
              </a:xfrm>
              <a:prstGeom prst="rect">
                <a:avLst/>
              </a:prstGeom>
              <a:noFill/>
              <a:extLst>
                <a:ext uri="{909E8E84-426E-40DD-AFC4-6F175D3DCCD1}">
                  <a14:hiddenFill xmlns:a14="http://schemas.microsoft.com/office/drawing/2010/main">
                    <a:solidFill>
                      <a:srgbClr val="FFFFFF"/>
                    </a:solidFill>
                  </a14:hiddenFill>
                </a:ext>
              </a:extLst>
            </p:spPr>
          </p:pic>
          <p:sp>
            <p:nvSpPr>
              <p:cNvPr id="17" name="Right Arrow 16"/>
              <p:cNvSpPr/>
              <p:nvPr/>
            </p:nvSpPr>
            <p:spPr>
              <a:xfrm>
                <a:off x="1094472" y="2537845"/>
                <a:ext cx="67198" cy="19539"/>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a:off x="936116" y="2535398"/>
                <a:ext cx="67198" cy="19539"/>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580" y="2523204"/>
                <a:ext cx="28457" cy="442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842" y="2523204"/>
                <a:ext cx="28457" cy="44266"/>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1904908" y="2111473"/>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Geofencing</a:t>
              </a:r>
            </a:p>
          </p:txBody>
        </p:sp>
      </p:grpSp>
      <p:grpSp>
        <p:nvGrpSpPr>
          <p:cNvPr id="45" name="Group 44"/>
          <p:cNvGrpSpPr/>
          <p:nvPr/>
        </p:nvGrpSpPr>
        <p:grpSpPr>
          <a:xfrm>
            <a:off x="6384718" y="2981369"/>
            <a:ext cx="1124361" cy="1184821"/>
            <a:chOff x="4626467" y="1253223"/>
            <a:chExt cx="1124361" cy="1184821"/>
          </a:xfrm>
        </p:grpSpPr>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506" y="1253223"/>
              <a:ext cx="838284" cy="838284"/>
            </a:xfrm>
            <a:prstGeom prst="rect">
              <a:avLst/>
            </a:prstGeom>
          </p:spPr>
        </p:pic>
        <p:sp>
          <p:nvSpPr>
            <p:cNvPr id="43" name="TextBox 42"/>
            <p:cNvSpPr txBox="1"/>
            <p:nvPr/>
          </p:nvSpPr>
          <p:spPr>
            <a:xfrm>
              <a:off x="4626467" y="2130267"/>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Learning</a:t>
              </a:r>
            </a:p>
          </p:txBody>
        </p:sp>
      </p:grpSp>
      <p:grpSp>
        <p:nvGrpSpPr>
          <p:cNvPr id="33" name="Group 32"/>
          <p:cNvGrpSpPr/>
          <p:nvPr/>
        </p:nvGrpSpPr>
        <p:grpSpPr>
          <a:xfrm>
            <a:off x="5102037" y="2926941"/>
            <a:ext cx="1124361" cy="1242220"/>
            <a:chOff x="5986933" y="1197107"/>
            <a:chExt cx="1124361" cy="1242220"/>
          </a:xfrm>
        </p:grpSpPr>
        <p:grpSp>
          <p:nvGrpSpPr>
            <p:cNvPr id="4" name="Group 3"/>
            <p:cNvGrpSpPr/>
            <p:nvPr/>
          </p:nvGrpSpPr>
          <p:grpSpPr>
            <a:xfrm>
              <a:off x="6206438" y="1197107"/>
              <a:ext cx="680007" cy="799997"/>
              <a:chOff x="1050500" y="4042032"/>
              <a:chExt cx="445379" cy="460591"/>
            </a:xfrm>
          </p:grpSpPr>
          <p:pic>
            <p:nvPicPr>
              <p:cNvPr id="3074" name="Picture 2" descr="Image result for wifi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4001" y="4060744"/>
                <a:ext cx="441878" cy="441879"/>
              </a:xfrm>
              <a:prstGeom prst="rect">
                <a:avLst/>
              </a:prstGeom>
              <a:noFill/>
              <a:extLst>
                <a:ext uri="{909E8E84-426E-40DD-AFC4-6F175D3DCCD1}">
                  <a14:hiddenFill xmlns:a14="http://schemas.microsoft.com/office/drawing/2010/main">
                    <a:solidFill>
                      <a:srgbClr val="FFFFFF"/>
                    </a:solidFill>
                  </a14:hiddenFill>
                </a:ext>
              </a:extLst>
            </p:spPr>
          </p:pic>
          <p:sp>
            <p:nvSpPr>
              <p:cNvPr id="3073" name="Multiply 3072"/>
              <p:cNvSpPr/>
              <p:nvPr/>
            </p:nvSpPr>
            <p:spPr>
              <a:xfrm>
                <a:off x="1050500" y="4042032"/>
                <a:ext cx="432981" cy="381001"/>
              </a:xfrm>
              <a:prstGeom prst="mathMultiply">
                <a:avLst>
                  <a:gd name="adj1" fmla="val 1374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p:cNvSpPr txBox="1"/>
            <p:nvPr/>
          </p:nvSpPr>
          <p:spPr>
            <a:xfrm>
              <a:off x="5986933" y="1916107"/>
              <a:ext cx="1124361"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Offline Scheduling</a:t>
              </a:r>
            </a:p>
          </p:txBody>
        </p:sp>
      </p:grpSp>
      <p:grpSp>
        <p:nvGrpSpPr>
          <p:cNvPr id="34" name="Group 33"/>
          <p:cNvGrpSpPr/>
          <p:nvPr/>
        </p:nvGrpSpPr>
        <p:grpSpPr>
          <a:xfrm>
            <a:off x="3312256" y="1176018"/>
            <a:ext cx="1124361" cy="1209719"/>
            <a:chOff x="4579067" y="2758057"/>
            <a:chExt cx="1124361" cy="1209719"/>
          </a:xfrm>
        </p:grpSpPr>
        <p:pic>
          <p:nvPicPr>
            <p:cNvPr id="49" name="Picture 2" descr="Image result for wifi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3917" y="2758057"/>
              <a:ext cx="674662" cy="76749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579067" y="3444556"/>
              <a:ext cx="1124361"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Online Scheduling</a:t>
              </a:r>
            </a:p>
          </p:txBody>
        </p:sp>
      </p:grpSp>
      <p:grpSp>
        <p:nvGrpSpPr>
          <p:cNvPr id="42" name="Group 41"/>
          <p:cNvGrpSpPr/>
          <p:nvPr/>
        </p:nvGrpSpPr>
        <p:grpSpPr>
          <a:xfrm>
            <a:off x="4978274" y="1425461"/>
            <a:ext cx="1965440" cy="706750"/>
            <a:chOff x="594581" y="2784628"/>
            <a:chExt cx="1965440" cy="706750"/>
          </a:xfrm>
        </p:grpSpPr>
        <p:pic>
          <p:nvPicPr>
            <p:cNvPr id="35" name="Picture 34"/>
            <p:cNvPicPr>
              <a:picLocks noChangeAspect="1"/>
            </p:cNvPicPr>
            <p:nvPr/>
          </p:nvPicPr>
          <p:blipFill>
            <a:blip r:embed="rId10"/>
            <a:stretch>
              <a:fillRect/>
            </a:stretch>
          </p:blipFill>
          <p:spPr>
            <a:xfrm>
              <a:off x="594581" y="2784628"/>
              <a:ext cx="1965440" cy="394230"/>
            </a:xfrm>
            <a:prstGeom prst="rect">
              <a:avLst/>
            </a:prstGeom>
            <a:ln>
              <a:solidFill>
                <a:srgbClr val="CAE1FA"/>
              </a:solidFill>
            </a:ln>
          </p:spPr>
        </p:pic>
        <p:sp>
          <p:nvSpPr>
            <p:cNvPr id="53" name="TextBox 52"/>
            <p:cNvSpPr txBox="1"/>
            <p:nvPr/>
          </p:nvSpPr>
          <p:spPr>
            <a:xfrm>
              <a:off x="594581" y="3183601"/>
              <a:ext cx="1965439"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One-Tap Scenes</a:t>
              </a:r>
            </a:p>
          </p:txBody>
        </p:sp>
      </p:grpSp>
      <p:grpSp>
        <p:nvGrpSpPr>
          <p:cNvPr id="56" name="Group 55"/>
          <p:cNvGrpSpPr/>
          <p:nvPr/>
        </p:nvGrpSpPr>
        <p:grpSpPr>
          <a:xfrm>
            <a:off x="2517759" y="2771306"/>
            <a:ext cx="1644362" cy="1372701"/>
            <a:chOff x="3082124" y="1219604"/>
            <a:chExt cx="1644362" cy="1372701"/>
          </a:xfrm>
        </p:grpSpPr>
        <p:grpSp>
          <p:nvGrpSpPr>
            <p:cNvPr id="57" name="Group 56"/>
            <p:cNvGrpSpPr/>
            <p:nvPr/>
          </p:nvGrpSpPr>
          <p:grpSpPr>
            <a:xfrm>
              <a:off x="3451411" y="1219604"/>
              <a:ext cx="905788" cy="868705"/>
              <a:chOff x="968956" y="2901528"/>
              <a:chExt cx="529305" cy="525927"/>
            </a:xfrm>
          </p:grpSpPr>
          <p:pic>
            <p:nvPicPr>
              <p:cNvPr id="59" name="Picture 2" descr="Image result for house line draw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8956" y="2901528"/>
                <a:ext cx="529305" cy="525927"/>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1117319" y="3234288"/>
                <a:ext cx="232579" cy="105092"/>
                <a:chOff x="4131689" y="2968106"/>
                <a:chExt cx="970996" cy="441569"/>
              </a:xfrm>
            </p:grpSpPr>
            <p:pic>
              <p:nvPicPr>
                <p:cNvPr id="61"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058298"/>
                  <a:ext cx="225885" cy="351377"/>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a:off x="4343521" y="2968106"/>
                  <a:ext cx="609600" cy="365545"/>
                  <a:chOff x="4365991" y="2773215"/>
                  <a:chExt cx="609600" cy="365545"/>
                </a:xfrm>
              </p:grpSpPr>
              <p:pic>
                <p:nvPicPr>
                  <p:cNvPr id="64" name="Picture 63"/>
                  <p:cNvPicPr>
                    <a:picLocks noChangeAspect="1"/>
                  </p:cNvPicPr>
                  <p:nvPr/>
                </p:nvPicPr>
                <p:blipFill>
                  <a:blip r:embed="rId12"/>
                  <a:stretch>
                    <a:fillRect/>
                  </a:stretch>
                </p:blipFill>
                <p:spPr>
                  <a:xfrm rot="2817495">
                    <a:off x="4505899" y="2669068"/>
                    <a:ext cx="329784" cy="609600"/>
                  </a:xfrm>
                  <a:prstGeom prst="rect">
                    <a:avLst/>
                  </a:prstGeom>
                </p:spPr>
              </p:pic>
              <p:sp>
                <p:nvSpPr>
                  <p:cNvPr id="65" name="Oval 64"/>
                  <p:cNvSpPr/>
                  <p:nvPr/>
                </p:nvSpPr>
                <p:spPr>
                  <a:xfrm>
                    <a:off x="4495799" y="2773215"/>
                    <a:ext cx="76200" cy="76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pic>
              <p:nvPicPr>
                <p:cNvPr id="63"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1689" y="3058298"/>
                  <a:ext cx="225885" cy="35137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8" name="TextBox 57"/>
            <p:cNvSpPr txBox="1"/>
            <p:nvPr/>
          </p:nvSpPr>
          <p:spPr>
            <a:xfrm>
              <a:off x="3082124" y="2069085"/>
              <a:ext cx="1644362"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On-Board  Occupancy Sensing</a:t>
              </a:r>
            </a:p>
          </p:txBody>
        </p:sp>
      </p:grpSp>
      <p:sp>
        <p:nvSpPr>
          <p:cNvPr id="50" name="Rectangle: Rounded Corners 49">
            <a:extLst>
              <a:ext uri="{FF2B5EF4-FFF2-40B4-BE49-F238E27FC236}">
                <a16:creationId xmlns:a16="http://schemas.microsoft.com/office/drawing/2014/main" xmlns="" id="{0B04540A-204E-49B4-A2FC-E878ADA38808}"/>
              </a:ext>
            </a:extLst>
          </p:cNvPr>
          <p:cNvSpPr/>
          <p:nvPr/>
        </p:nvSpPr>
        <p:spPr>
          <a:xfrm>
            <a:off x="4976732" y="2695416"/>
            <a:ext cx="1349114" cy="1480277"/>
          </a:xfrm>
          <a:prstGeom prst="round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xmlns="" id="{4F544B84-F430-4049-83EC-487A06B59424}"/>
              </a:ext>
            </a:extLst>
          </p:cNvPr>
          <p:cNvSpPr/>
          <p:nvPr/>
        </p:nvSpPr>
        <p:spPr>
          <a:xfrm>
            <a:off x="2522091" y="2695415"/>
            <a:ext cx="1639549" cy="1480277"/>
          </a:xfrm>
          <a:prstGeom prst="round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62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35" y="-1"/>
            <a:ext cx="9140665" cy="875207"/>
          </a:xfrm>
        </p:spPr>
        <p:txBody>
          <a:bodyPr>
            <a:normAutofit fontScale="90000"/>
          </a:bodyPr>
          <a:lstStyle/>
          <a:p>
            <a:r>
              <a:rPr lang="en-US">
                <a:latin typeface="Verdana"/>
                <a:ea typeface="Verdana"/>
                <a:cs typeface="Segoe UI"/>
              </a:rPr>
              <a:t>Essential for</a:t>
            </a:r>
            <a:r>
              <a:rPr lang="en-US" dirty="0">
                <a:latin typeface="Verdana"/>
                <a:ea typeface="Verdana"/>
                <a:cs typeface="Segoe UI"/>
              </a:rPr>
              <a:t/>
            </a:r>
            <a:br>
              <a:rPr lang="en-US" dirty="0">
                <a:latin typeface="Verdana"/>
                <a:ea typeface="Verdana"/>
                <a:cs typeface="Segoe UI"/>
              </a:rPr>
            </a:br>
            <a:r>
              <a:rPr lang="en-US">
                <a:latin typeface="Verdana"/>
                <a:ea typeface="Verdana"/>
                <a:cs typeface="Segoe UI"/>
              </a:rPr>
              <a:t>Smartphone Users</a:t>
            </a:r>
          </a:p>
        </p:txBody>
      </p:sp>
      <p:sp>
        <p:nvSpPr>
          <p:cNvPr id="2" name="Slide Number Placeholder 1"/>
          <p:cNvSpPr>
            <a:spLocks noGrp="1"/>
          </p:cNvSpPr>
          <p:nvPr>
            <p:ph type="sldNum" sz="quarter" idx="10"/>
          </p:nvPr>
        </p:nvSpPr>
        <p:spPr>
          <a:xfrm>
            <a:off x="8610600" y="4704066"/>
            <a:ext cx="381000" cy="405977"/>
          </a:xfrm>
        </p:spPr>
        <p:txBody>
          <a:bodyPr/>
          <a:lstStyle/>
          <a:p>
            <a:fld id="{A7ABDCB2-A076-499E-A6F8-1555451072DA}" type="slidenum">
              <a:rPr lang="en-US" smtClean="0"/>
              <a:t>19</a:t>
            </a:fld>
            <a:endParaRPr lang="en-US" dirty="0"/>
          </a:p>
        </p:txBody>
      </p:sp>
      <p:grpSp>
        <p:nvGrpSpPr>
          <p:cNvPr id="7" name="Group 6"/>
          <p:cNvGrpSpPr/>
          <p:nvPr/>
        </p:nvGrpSpPr>
        <p:grpSpPr>
          <a:xfrm>
            <a:off x="1817773" y="1237625"/>
            <a:ext cx="1124361" cy="1155651"/>
            <a:chOff x="490816" y="1283163"/>
            <a:chExt cx="1124361" cy="1155651"/>
          </a:xfrm>
        </p:grpSpPr>
        <p:pic>
          <p:nvPicPr>
            <p:cNvPr id="6" name="Picture 5"/>
            <p:cNvPicPr>
              <a:picLocks noChangeAspect="1"/>
            </p:cNvPicPr>
            <p:nvPr/>
          </p:nvPicPr>
          <p:blipFill>
            <a:blip r:embed="rId3"/>
            <a:stretch>
              <a:fillRect/>
            </a:stretch>
          </p:blipFill>
          <p:spPr>
            <a:xfrm>
              <a:off x="827025" y="1283163"/>
              <a:ext cx="451944" cy="872444"/>
            </a:xfrm>
            <a:prstGeom prst="rect">
              <a:avLst/>
            </a:prstGeom>
          </p:spPr>
        </p:pic>
        <p:sp>
          <p:nvSpPr>
            <p:cNvPr id="38" name="TextBox 37"/>
            <p:cNvSpPr txBox="1"/>
            <p:nvPr/>
          </p:nvSpPr>
          <p:spPr>
            <a:xfrm>
              <a:off x="490816" y="2131037"/>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App Control</a:t>
              </a:r>
            </a:p>
          </p:txBody>
        </p:sp>
      </p:grpSp>
      <p:grpSp>
        <p:nvGrpSpPr>
          <p:cNvPr id="21" name="Group 20"/>
          <p:cNvGrpSpPr/>
          <p:nvPr/>
        </p:nvGrpSpPr>
        <p:grpSpPr>
          <a:xfrm>
            <a:off x="1095451" y="2831782"/>
            <a:ext cx="1124361" cy="1136087"/>
            <a:chOff x="1904908" y="1283163"/>
            <a:chExt cx="1124361" cy="1136087"/>
          </a:xfrm>
        </p:grpSpPr>
        <p:grpSp>
          <p:nvGrpSpPr>
            <p:cNvPr id="31" name="Group 30"/>
            <p:cNvGrpSpPr/>
            <p:nvPr/>
          </p:nvGrpSpPr>
          <p:grpSpPr>
            <a:xfrm>
              <a:off x="2007966" y="1283163"/>
              <a:ext cx="913099" cy="805146"/>
              <a:chOff x="936116" y="2354825"/>
              <a:chExt cx="560345" cy="488156"/>
            </a:xfrm>
          </p:grpSpPr>
          <p:sp>
            <p:nvSpPr>
              <p:cNvPr id="8" name="Right Arrow 7"/>
              <p:cNvSpPr/>
              <p:nvPr/>
            </p:nvSpPr>
            <p:spPr>
              <a:xfrm>
                <a:off x="1429263" y="2679673"/>
                <a:ext cx="67198" cy="1953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1270907" y="2677227"/>
                <a:ext cx="67198" cy="1953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Image result for house line draw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9577" y="2498107"/>
                <a:ext cx="182394" cy="1823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1175522" y="2565304"/>
                <a:ext cx="84692" cy="76797"/>
              </a:xfrm>
              <a:prstGeom prst="rect">
                <a:avLst/>
              </a:prstGeom>
            </p:spPr>
          </p:pic>
          <p:pic>
            <p:nvPicPr>
              <p:cNvPr id="12" name="Picture 11"/>
              <p:cNvPicPr>
                <a:picLocks noChangeAspect="1"/>
              </p:cNvPicPr>
              <p:nvPr/>
            </p:nvPicPr>
            <p:blipFill>
              <a:blip r:embed="rId6"/>
              <a:stretch>
                <a:fillRect/>
              </a:stretch>
            </p:blipFill>
            <p:spPr>
              <a:xfrm>
                <a:off x="1364354" y="2574136"/>
                <a:ext cx="76797" cy="59134"/>
              </a:xfrm>
              <a:prstGeom prst="rect">
                <a:avLst/>
              </a:prstGeom>
            </p:spPr>
          </p:pic>
          <p:sp>
            <p:nvSpPr>
              <p:cNvPr id="13" name="Oval 12"/>
              <p:cNvSpPr/>
              <p:nvPr/>
            </p:nvSpPr>
            <p:spPr>
              <a:xfrm>
                <a:off x="966383" y="2354825"/>
                <a:ext cx="508783" cy="488156"/>
              </a:xfrm>
              <a:prstGeom prst="ellipse">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110417" y="2488507"/>
                <a:ext cx="220715" cy="220792"/>
              </a:xfrm>
              <a:prstGeom prst="ellipse">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0372" y="2665032"/>
                <a:ext cx="28457" cy="442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8634" y="2665032"/>
                <a:ext cx="28457" cy="44266"/>
              </a:xfrm>
              <a:prstGeom prst="rect">
                <a:avLst/>
              </a:prstGeom>
              <a:noFill/>
              <a:extLst>
                <a:ext uri="{909E8E84-426E-40DD-AFC4-6F175D3DCCD1}">
                  <a14:hiddenFill xmlns:a14="http://schemas.microsoft.com/office/drawing/2010/main">
                    <a:solidFill>
                      <a:srgbClr val="FFFFFF"/>
                    </a:solidFill>
                  </a14:hiddenFill>
                </a:ext>
              </a:extLst>
            </p:spPr>
          </p:pic>
          <p:sp>
            <p:nvSpPr>
              <p:cNvPr id="17" name="Right Arrow 16"/>
              <p:cNvSpPr/>
              <p:nvPr/>
            </p:nvSpPr>
            <p:spPr>
              <a:xfrm>
                <a:off x="1094472" y="2537845"/>
                <a:ext cx="67198" cy="19539"/>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a:off x="936116" y="2535398"/>
                <a:ext cx="67198" cy="19539"/>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580" y="2523204"/>
                <a:ext cx="28457" cy="442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842" y="2523204"/>
                <a:ext cx="28457" cy="44266"/>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1904908" y="2111473"/>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Geofencing</a:t>
              </a:r>
            </a:p>
          </p:txBody>
        </p:sp>
      </p:grpSp>
      <p:grpSp>
        <p:nvGrpSpPr>
          <p:cNvPr id="45" name="Group 44"/>
          <p:cNvGrpSpPr/>
          <p:nvPr/>
        </p:nvGrpSpPr>
        <p:grpSpPr>
          <a:xfrm>
            <a:off x="6384718" y="2981369"/>
            <a:ext cx="1124361" cy="1184821"/>
            <a:chOff x="4626467" y="1253223"/>
            <a:chExt cx="1124361" cy="1184821"/>
          </a:xfrm>
        </p:grpSpPr>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506" y="1253223"/>
              <a:ext cx="838284" cy="838284"/>
            </a:xfrm>
            <a:prstGeom prst="rect">
              <a:avLst/>
            </a:prstGeom>
          </p:spPr>
        </p:pic>
        <p:sp>
          <p:nvSpPr>
            <p:cNvPr id="43" name="TextBox 42"/>
            <p:cNvSpPr txBox="1"/>
            <p:nvPr/>
          </p:nvSpPr>
          <p:spPr>
            <a:xfrm>
              <a:off x="4626467" y="2130267"/>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Learning</a:t>
              </a:r>
            </a:p>
          </p:txBody>
        </p:sp>
      </p:grpSp>
      <p:grpSp>
        <p:nvGrpSpPr>
          <p:cNvPr id="33" name="Group 32"/>
          <p:cNvGrpSpPr/>
          <p:nvPr/>
        </p:nvGrpSpPr>
        <p:grpSpPr>
          <a:xfrm>
            <a:off x="5102037" y="2926941"/>
            <a:ext cx="1124361" cy="1242220"/>
            <a:chOff x="5986933" y="1197107"/>
            <a:chExt cx="1124361" cy="1242220"/>
          </a:xfrm>
        </p:grpSpPr>
        <p:grpSp>
          <p:nvGrpSpPr>
            <p:cNvPr id="4" name="Group 3"/>
            <p:cNvGrpSpPr/>
            <p:nvPr/>
          </p:nvGrpSpPr>
          <p:grpSpPr>
            <a:xfrm>
              <a:off x="6206438" y="1197107"/>
              <a:ext cx="680007" cy="799997"/>
              <a:chOff x="1050500" y="4042032"/>
              <a:chExt cx="445379" cy="460591"/>
            </a:xfrm>
          </p:grpSpPr>
          <p:pic>
            <p:nvPicPr>
              <p:cNvPr id="3074" name="Picture 2" descr="Image result for wifi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4001" y="4060744"/>
                <a:ext cx="441878" cy="441879"/>
              </a:xfrm>
              <a:prstGeom prst="rect">
                <a:avLst/>
              </a:prstGeom>
              <a:noFill/>
              <a:extLst>
                <a:ext uri="{909E8E84-426E-40DD-AFC4-6F175D3DCCD1}">
                  <a14:hiddenFill xmlns:a14="http://schemas.microsoft.com/office/drawing/2010/main">
                    <a:solidFill>
                      <a:srgbClr val="FFFFFF"/>
                    </a:solidFill>
                  </a14:hiddenFill>
                </a:ext>
              </a:extLst>
            </p:spPr>
          </p:pic>
          <p:sp>
            <p:nvSpPr>
              <p:cNvPr id="3073" name="Multiply 3072"/>
              <p:cNvSpPr/>
              <p:nvPr/>
            </p:nvSpPr>
            <p:spPr>
              <a:xfrm>
                <a:off x="1050500" y="4042032"/>
                <a:ext cx="432981" cy="381001"/>
              </a:xfrm>
              <a:prstGeom prst="mathMultiply">
                <a:avLst>
                  <a:gd name="adj1" fmla="val 1374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p:cNvSpPr txBox="1"/>
            <p:nvPr/>
          </p:nvSpPr>
          <p:spPr>
            <a:xfrm>
              <a:off x="5986933" y="1916107"/>
              <a:ext cx="1124361"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Offline Scheduling</a:t>
              </a:r>
            </a:p>
          </p:txBody>
        </p:sp>
      </p:grpSp>
      <p:grpSp>
        <p:nvGrpSpPr>
          <p:cNvPr id="34" name="Group 33"/>
          <p:cNvGrpSpPr/>
          <p:nvPr/>
        </p:nvGrpSpPr>
        <p:grpSpPr>
          <a:xfrm>
            <a:off x="3312256" y="1176018"/>
            <a:ext cx="1124361" cy="1209719"/>
            <a:chOff x="4579067" y="2758057"/>
            <a:chExt cx="1124361" cy="1209719"/>
          </a:xfrm>
        </p:grpSpPr>
        <p:pic>
          <p:nvPicPr>
            <p:cNvPr id="49" name="Picture 2" descr="Image result for wifi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3917" y="2758057"/>
              <a:ext cx="674662" cy="76749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579067" y="3444556"/>
              <a:ext cx="1124361"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Online Scheduling</a:t>
              </a:r>
            </a:p>
          </p:txBody>
        </p:sp>
      </p:grpSp>
      <p:grpSp>
        <p:nvGrpSpPr>
          <p:cNvPr id="42" name="Group 41"/>
          <p:cNvGrpSpPr/>
          <p:nvPr/>
        </p:nvGrpSpPr>
        <p:grpSpPr>
          <a:xfrm>
            <a:off x="4978274" y="1425461"/>
            <a:ext cx="1965440" cy="706750"/>
            <a:chOff x="594581" y="2784628"/>
            <a:chExt cx="1965440" cy="706750"/>
          </a:xfrm>
        </p:grpSpPr>
        <p:pic>
          <p:nvPicPr>
            <p:cNvPr id="35" name="Picture 34"/>
            <p:cNvPicPr>
              <a:picLocks noChangeAspect="1"/>
            </p:cNvPicPr>
            <p:nvPr/>
          </p:nvPicPr>
          <p:blipFill>
            <a:blip r:embed="rId10"/>
            <a:stretch>
              <a:fillRect/>
            </a:stretch>
          </p:blipFill>
          <p:spPr>
            <a:xfrm>
              <a:off x="594581" y="2784628"/>
              <a:ext cx="1965440" cy="394230"/>
            </a:xfrm>
            <a:prstGeom prst="rect">
              <a:avLst/>
            </a:prstGeom>
            <a:ln>
              <a:solidFill>
                <a:srgbClr val="CAE1FA"/>
              </a:solidFill>
            </a:ln>
          </p:spPr>
        </p:pic>
        <p:sp>
          <p:nvSpPr>
            <p:cNvPr id="53" name="TextBox 52"/>
            <p:cNvSpPr txBox="1"/>
            <p:nvPr/>
          </p:nvSpPr>
          <p:spPr>
            <a:xfrm>
              <a:off x="594581" y="3183601"/>
              <a:ext cx="1965439"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One-Tap Scenes</a:t>
              </a:r>
            </a:p>
          </p:txBody>
        </p:sp>
      </p:grpSp>
      <p:grpSp>
        <p:nvGrpSpPr>
          <p:cNvPr id="56" name="Group 55"/>
          <p:cNvGrpSpPr/>
          <p:nvPr/>
        </p:nvGrpSpPr>
        <p:grpSpPr>
          <a:xfrm>
            <a:off x="2517759" y="2771306"/>
            <a:ext cx="1644362" cy="1372701"/>
            <a:chOff x="3082124" y="1219604"/>
            <a:chExt cx="1644362" cy="1372701"/>
          </a:xfrm>
        </p:grpSpPr>
        <p:grpSp>
          <p:nvGrpSpPr>
            <p:cNvPr id="57" name="Group 56"/>
            <p:cNvGrpSpPr/>
            <p:nvPr/>
          </p:nvGrpSpPr>
          <p:grpSpPr>
            <a:xfrm>
              <a:off x="3451411" y="1219604"/>
              <a:ext cx="905788" cy="868705"/>
              <a:chOff x="968956" y="2901528"/>
              <a:chExt cx="529305" cy="525927"/>
            </a:xfrm>
          </p:grpSpPr>
          <p:pic>
            <p:nvPicPr>
              <p:cNvPr id="59" name="Picture 2" descr="Image result for house line draw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8956" y="2901528"/>
                <a:ext cx="529305" cy="525927"/>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1117319" y="3234288"/>
                <a:ext cx="232579" cy="105092"/>
                <a:chOff x="4131689" y="2968106"/>
                <a:chExt cx="970996" cy="441569"/>
              </a:xfrm>
            </p:grpSpPr>
            <p:pic>
              <p:nvPicPr>
                <p:cNvPr id="61"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058298"/>
                  <a:ext cx="225885" cy="351377"/>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a:off x="4343521" y="2968106"/>
                  <a:ext cx="609600" cy="365545"/>
                  <a:chOff x="4365991" y="2773215"/>
                  <a:chExt cx="609600" cy="365545"/>
                </a:xfrm>
              </p:grpSpPr>
              <p:pic>
                <p:nvPicPr>
                  <p:cNvPr id="64" name="Picture 63"/>
                  <p:cNvPicPr>
                    <a:picLocks noChangeAspect="1"/>
                  </p:cNvPicPr>
                  <p:nvPr/>
                </p:nvPicPr>
                <p:blipFill>
                  <a:blip r:embed="rId12"/>
                  <a:stretch>
                    <a:fillRect/>
                  </a:stretch>
                </p:blipFill>
                <p:spPr>
                  <a:xfrm rot="2817495">
                    <a:off x="4505899" y="2669068"/>
                    <a:ext cx="329784" cy="609600"/>
                  </a:xfrm>
                  <a:prstGeom prst="rect">
                    <a:avLst/>
                  </a:prstGeom>
                </p:spPr>
              </p:pic>
              <p:sp>
                <p:nvSpPr>
                  <p:cNvPr id="65" name="Oval 64"/>
                  <p:cNvSpPr/>
                  <p:nvPr/>
                </p:nvSpPr>
                <p:spPr>
                  <a:xfrm>
                    <a:off x="4495799" y="2773215"/>
                    <a:ext cx="76200" cy="76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pic>
              <p:nvPicPr>
                <p:cNvPr id="63"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1689" y="3058298"/>
                  <a:ext cx="225885" cy="35137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8" name="TextBox 57"/>
            <p:cNvSpPr txBox="1"/>
            <p:nvPr/>
          </p:nvSpPr>
          <p:spPr>
            <a:xfrm>
              <a:off x="3082124" y="2069085"/>
              <a:ext cx="1644362"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On-Board  Occupancy Sensing</a:t>
              </a:r>
            </a:p>
          </p:txBody>
        </p:sp>
      </p:grpSp>
      <p:sp>
        <p:nvSpPr>
          <p:cNvPr id="50" name="Rectangle: Rounded Corners 49">
            <a:extLst>
              <a:ext uri="{FF2B5EF4-FFF2-40B4-BE49-F238E27FC236}">
                <a16:creationId xmlns:a16="http://schemas.microsoft.com/office/drawing/2014/main" xmlns="" id="{0B04540A-204E-49B4-A2FC-E878ADA38808}"/>
              </a:ext>
            </a:extLst>
          </p:cNvPr>
          <p:cNvSpPr/>
          <p:nvPr/>
        </p:nvSpPr>
        <p:spPr>
          <a:xfrm>
            <a:off x="3243495" y="1055867"/>
            <a:ext cx="1236688" cy="1442802"/>
          </a:xfrm>
          <a:prstGeom prst="round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xmlns="" id="{2D588EBA-05F4-4F4B-9345-62C9DDF55CA9}"/>
              </a:ext>
            </a:extLst>
          </p:cNvPr>
          <p:cNvSpPr/>
          <p:nvPr/>
        </p:nvSpPr>
        <p:spPr>
          <a:xfrm>
            <a:off x="1763216" y="1055867"/>
            <a:ext cx="1236688" cy="1442802"/>
          </a:xfrm>
          <a:prstGeom prst="round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45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8950" y="1802745"/>
            <a:ext cx="3543300" cy="40011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b="1" dirty="0">
                <a:solidFill>
                  <a:srgbClr val="7030A0"/>
                </a:solidFill>
                <a:latin typeface="Verdana" panose="020B0604030504040204" pitchFamily="34" charset="0"/>
                <a:ea typeface="Verdana" panose="020B0604030504040204" pitchFamily="34" charset="0"/>
                <a:cs typeface="Segoe UI" panose="020B0502040204020203" pitchFamily="34" charset="0"/>
              </a:rPr>
              <a:t>Notice Requirements?</a:t>
            </a:r>
          </a:p>
        </p:txBody>
      </p:sp>
      <p:sp>
        <p:nvSpPr>
          <p:cNvPr id="7" name="Title 6"/>
          <p:cNvSpPr>
            <a:spLocks noGrp="1"/>
          </p:cNvSpPr>
          <p:nvPr>
            <p:ph type="title"/>
          </p:nvPr>
        </p:nvSpPr>
        <p:spPr/>
        <p:txBody>
          <a:bodyPr/>
          <a:lstStyle/>
          <a:p>
            <a:r>
              <a:rPr lang="en-US" sz="2400" dirty="0"/>
              <a:t>Implementation Challenges in MF</a:t>
            </a:r>
          </a:p>
        </p:txBody>
      </p:sp>
      <p:sp>
        <p:nvSpPr>
          <p:cNvPr id="3" name="Slide Number Placeholder 2"/>
          <p:cNvSpPr>
            <a:spLocks noGrp="1"/>
          </p:cNvSpPr>
          <p:nvPr>
            <p:ph type="sldNum" sz="quarter" idx="10"/>
          </p:nvPr>
        </p:nvSpPr>
        <p:spPr>
          <a:prstGeom prst="rect">
            <a:avLst/>
          </a:prstGeom>
        </p:spPr>
        <p:txBody>
          <a:bodyPr/>
          <a:lstStyle/>
          <a:p>
            <a:fld id="{4183E763-255E-4F07-BDB7-4BB39FE8558A}" type="slidenum">
              <a:rPr lang="en-US" sz="1050">
                <a:latin typeface="Verdana" panose="020B0604030504040204" pitchFamily="34" charset="0"/>
                <a:ea typeface="Verdana" panose="020B0604030504040204" pitchFamily="34" charset="0"/>
              </a:rPr>
              <a:t>2</a:t>
            </a:fld>
            <a:endParaRPr lang="en-US" sz="1050" dirty="0">
              <a:latin typeface="Verdana" panose="020B0604030504040204" pitchFamily="34" charset="0"/>
              <a:ea typeface="Verdana" panose="020B0604030504040204" pitchFamily="34" charset="0"/>
            </a:endParaRPr>
          </a:p>
        </p:txBody>
      </p:sp>
      <p:sp>
        <p:nvSpPr>
          <p:cNvPr id="4" name="TextBox 3"/>
          <p:cNvSpPr txBox="1"/>
          <p:nvPr/>
        </p:nvSpPr>
        <p:spPr>
          <a:xfrm>
            <a:off x="1066800" y="2783839"/>
            <a:ext cx="2213837" cy="400110"/>
          </a:xfrm>
          <a:prstGeom prst="rect">
            <a:avLst/>
          </a:prstGeom>
          <a:noFill/>
          <a:effectLst>
            <a:outerShdw blurRad="50800" dist="38100" dir="8100000" algn="tr" rotWithShape="0">
              <a:prstClr val="black">
                <a:alpha val="40000"/>
              </a:prstClr>
            </a:outerShdw>
          </a:effectLst>
        </p:spPr>
        <p:txBody>
          <a:bodyPr wrap="square" rtlCol="0">
            <a:spAutoFit/>
          </a:bodyPr>
          <a:lstStyle>
            <a:defPPr>
              <a:defRPr lang="en-US"/>
            </a:defPPr>
            <a:lvl1pPr>
              <a:defRPr sz="7200">
                <a:solidFill>
                  <a:schemeClr val="accent2">
                    <a:lumMod val="75000"/>
                  </a:schemeClr>
                </a:solidFill>
                <a:latin typeface="Segoe UI" panose="020B0502040204020203" pitchFamily="34" charset="0"/>
                <a:cs typeface="Segoe UI" panose="020B0502040204020203" pitchFamily="34" charset="0"/>
              </a:defRPr>
            </a:lvl1pPr>
          </a:lstStyle>
          <a:p>
            <a:pPr algn="ctr"/>
            <a:r>
              <a:rPr lang="en-US" sz="2000" b="1" dirty="0">
                <a:solidFill>
                  <a:schemeClr val="accent6">
                    <a:lumMod val="75000"/>
                  </a:schemeClr>
                </a:solidFill>
                <a:latin typeface="Verdana" panose="020B0604030504040204" pitchFamily="34" charset="0"/>
                <a:ea typeface="Verdana" panose="020B0604030504040204" pitchFamily="34" charset="0"/>
              </a:rPr>
              <a:t>Maintenance?</a:t>
            </a:r>
          </a:p>
        </p:txBody>
      </p:sp>
      <p:sp>
        <p:nvSpPr>
          <p:cNvPr id="5" name="TextBox 4"/>
          <p:cNvSpPr txBox="1"/>
          <p:nvPr/>
        </p:nvSpPr>
        <p:spPr>
          <a:xfrm>
            <a:off x="1468870" y="3621788"/>
            <a:ext cx="2514600" cy="40011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b="1" dirty="0">
                <a:solidFill>
                  <a:schemeClr val="accent2">
                    <a:lumMod val="75000"/>
                  </a:schemeClr>
                </a:solidFill>
                <a:latin typeface="Verdana" panose="020B0604030504040204" pitchFamily="34" charset="0"/>
                <a:ea typeface="Verdana" panose="020B0604030504040204" pitchFamily="34" charset="0"/>
                <a:cs typeface="Segoe UI" panose="020B0502040204020203" pitchFamily="34" charset="0"/>
              </a:rPr>
              <a:t>Staff Turnover?</a:t>
            </a:r>
          </a:p>
        </p:txBody>
      </p:sp>
      <p:sp>
        <p:nvSpPr>
          <p:cNvPr id="6" name="TextBox 5"/>
          <p:cNvSpPr txBox="1"/>
          <p:nvPr/>
        </p:nvSpPr>
        <p:spPr>
          <a:xfrm>
            <a:off x="4293033" y="3120148"/>
            <a:ext cx="1384191" cy="400110"/>
          </a:xfrm>
          <a:prstGeom prst="rect">
            <a:avLst/>
          </a:prstGeom>
          <a:noFill/>
          <a:effectLst>
            <a:outerShdw blurRad="50800" dist="38100" dir="8100000" algn="tr" rotWithShape="0">
              <a:prstClr val="black">
                <a:alpha val="40000"/>
              </a:prstClr>
            </a:outerShdw>
          </a:effectLst>
        </p:spPr>
        <p:txBody>
          <a:bodyPr wrap="square" rtlCol="0">
            <a:spAutoFit/>
          </a:bodyPr>
          <a:lstStyle>
            <a:defPPr>
              <a:defRPr lang="en-US"/>
            </a:defPPr>
            <a:lvl1pPr>
              <a:defRPr sz="7200">
                <a:solidFill>
                  <a:schemeClr val="accent2">
                    <a:lumMod val="75000"/>
                  </a:schemeClr>
                </a:solidFill>
                <a:latin typeface="Segoe UI" panose="020B0502040204020203" pitchFamily="34" charset="0"/>
                <a:cs typeface="Segoe UI" panose="020B0502040204020203" pitchFamily="34" charset="0"/>
              </a:defRPr>
            </a:lvl1pPr>
          </a:lstStyle>
          <a:p>
            <a:pPr algn="ctr"/>
            <a:r>
              <a:rPr lang="en-US" sz="2000" b="1" dirty="0">
                <a:solidFill>
                  <a:schemeClr val="accent4">
                    <a:lumMod val="75000"/>
                  </a:schemeClr>
                </a:solidFill>
                <a:latin typeface="Verdana" panose="020B0604030504040204" pitchFamily="34" charset="0"/>
                <a:ea typeface="Verdana" panose="020B0604030504040204" pitchFamily="34" charset="0"/>
              </a:rPr>
              <a:t>Wiring?</a:t>
            </a:r>
            <a:endParaRPr lang="en-US" sz="2000" b="1" baseline="30000" dirty="0">
              <a:solidFill>
                <a:schemeClr val="accent4">
                  <a:lumMod val="75000"/>
                </a:schemeClr>
              </a:solidFill>
              <a:latin typeface="Verdana" panose="020B0604030504040204" pitchFamily="34" charset="0"/>
              <a:ea typeface="Verdana" panose="020B0604030504040204" pitchFamily="34" charset="0"/>
            </a:endParaRPr>
          </a:p>
        </p:txBody>
      </p:sp>
      <p:sp>
        <p:nvSpPr>
          <p:cNvPr id="9" name="TextBox 8"/>
          <p:cNvSpPr txBox="1"/>
          <p:nvPr/>
        </p:nvSpPr>
        <p:spPr>
          <a:xfrm>
            <a:off x="5238750" y="3585541"/>
            <a:ext cx="2667000" cy="707886"/>
          </a:xfrm>
          <a:prstGeom prst="rect">
            <a:avLst/>
          </a:prstGeom>
          <a:noFill/>
          <a:effectLst>
            <a:outerShdw blurRad="50800" dist="38100" dir="8100000" algn="tr" rotWithShape="0">
              <a:prstClr val="black">
                <a:alpha val="40000"/>
              </a:prstClr>
            </a:outerShdw>
          </a:effectLst>
        </p:spPr>
        <p:txBody>
          <a:bodyPr wrap="square" rtlCol="0">
            <a:spAutoFit/>
          </a:bodyPr>
          <a:lstStyle>
            <a:defPPr>
              <a:defRPr lang="en-US"/>
            </a:defPPr>
            <a:lvl1pPr>
              <a:defRPr sz="7200">
                <a:solidFill>
                  <a:schemeClr val="accent2">
                    <a:lumMod val="75000"/>
                  </a:schemeClr>
                </a:solidFill>
                <a:latin typeface="Segoe UI" panose="020B0502040204020203" pitchFamily="34" charset="0"/>
                <a:cs typeface="Segoe UI" panose="020B0502040204020203" pitchFamily="34" charset="0"/>
              </a:defRPr>
            </a:lvl1pPr>
          </a:lstStyle>
          <a:p>
            <a:pPr algn="ctr"/>
            <a:r>
              <a:rPr lang="en-US" sz="2000" b="1" dirty="0">
                <a:solidFill>
                  <a:schemeClr val="accent6">
                    <a:lumMod val="75000"/>
                  </a:schemeClr>
                </a:solidFill>
                <a:latin typeface="Verdana" panose="020B0604030504040204" pitchFamily="34" charset="0"/>
                <a:ea typeface="Verdana" panose="020B0604030504040204" pitchFamily="34" charset="0"/>
              </a:rPr>
              <a:t>Structural Constraints?</a:t>
            </a:r>
          </a:p>
        </p:txBody>
      </p:sp>
      <p:sp>
        <p:nvSpPr>
          <p:cNvPr id="10" name="TextBox 9"/>
          <p:cNvSpPr txBox="1"/>
          <p:nvPr/>
        </p:nvSpPr>
        <p:spPr>
          <a:xfrm>
            <a:off x="5775690" y="1285492"/>
            <a:ext cx="2195510" cy="40011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b="1" dirty="0">
                <a:solidFill>
                  <a:schemeClr val="accent2">
                    <a:lumMod val="75000"/>
                  </a:schemeClr>
                </a:solidFill>
                <a:latin typeface="Verdana" panose="020B0604030504040204" pitchFamily="34" charset="0"/>
                <a:ea typeface="Verdana" panose="020B0604030504040204" pitchFamily="34" charset="0"/>
                <a:cs typeface="Segoe UI" panose="020B0502040204020203" pitchFamily="34" charset="0"/>
              </a:rPr>
              <a:t>Condition?</a:t>
            </a:r>
          </a:p>
        </p:txBody>
      </p:sp>
      <p:sp>
        <p:nvSpPr>
          <p:cNvPr id="12" name="TextBox 11"/>
          <p:cNvSpPr txBox="1"/>
          <p:nvPr/>
        </p:nvSpPr>
        <p:spPr>
          <a:xfrm>
            <a:off x="3733800" y="2381938"/>
            <a:ext cx="1447800" cy="40011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b="1" dirty="0">
                <a:solidFill>
                  <a:schemeClr val="accent5"/>
                </a:solidFill>
                <a:latin typeface="Verdana" panose="020B0604030504040204" pitchFamily="34" charset="0"/>
                <a:ea typeface="Verdana" panose="020B0604030504040204" pitchFamily="34" charset="0"/>
                <a:cs typeface="Segoe UI" panose="020B0502040204020203" pitchFamily="34" charset="0"/>
              </a:rPr>
              <a:t>Access?</a:t>
            </a:r>
          </a:p>
        </p:txBody>
      </p:sp>
      <p:sp>
        <p:nvSpPr>
          <p:cNvPr id="13" name="TextBox 12"/>
          <p:cNvSpPr txBox="1"/>
          <p:nvPr/>
        </p:nvSpPr>
        <p:spPr>
          <a:xfrm>
            <a:off x="1159308" y="948892"/>
            <a:ext cx="3133725" cy="70788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b="1" dirty="0">
                <a:solidFill>
                  <a:srgbClr val="FF0000"/>
                </a:solidFill>
                <a:latin typeface="Verdana" panose="020B0604030504040204" pitchFamily="34" charset="0"/>
                <a:ea typeface="Verdana" panose="020B0604030504040204" pitchFamily="34" charset="0"/>
                <a:cs typeface="Segoe UI" panose="020B0502040204020203" pitchFamily="34" charset="0"/>
              </a:rPr>
              <a:t>System Compatibility?</a:t>
            </a:r>
          </a:p>
        </p:txBody>
      </p:sp>
      <p:sp>
        <p:nvSpPr>
          <p:cNvPr id="14" name="TextBox 13"/>
          <p:cNvSpPr txBox="1"/>
          <p:nvPr/>
        </p:nvSpPr>
        <p:spPr>
          <a:xfrm>
            <a:off x="5324475" y="2612771"/>
            <a:ext cx="3133725" cy="40011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b="1" dirty="0">
                <a:solidFill>
                  <a:srgbClr val="FF0000"/>
                </a:solidFill>
                <a:latin typeface="Verdana" panose="020B0604030504040204" pitchFamily="34" charset="0"/>
                <a:ea typeface="Verdana" panose="020B0604030504040204" pitchFamily="34" charset="0"/>
                <a:cs typeface="Segoe UI" panose="020B0502040204020203" pitchFamily="34" charset="0"/>
              </a:rPr>
              <a:t>Split Incentive?</a:t>
            </a:r>
          </a:p>
        </p:txBody>
      </p:sp>
    </p:spTree>
    <p:extLst>
      <p:ext uri="{BB962C8B-B14F-4D97-AF65-F5344CB8AC3E}">
        <p14:creationId xmlns:p14="http://schemas.microsoft.com/office/powerpoint/2010/main" val="12509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10"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35" y="-1"/>
            <a:ext cx="9140665" cy="875207"/>
          </a:xfrm>
        </p:spPr>
        <p:txBody>
          <a:bodyPr>
            <a:normAutofit/>
          </a:bodyPr>
          <a:lstStyle/>
          <a:p>
            <a:r>
              <a:rPr lang="en-US">
                <a:latin typeface="Verdana"/>
                <a:ea typeface="Verdana"/>
                <a:cs typeface="Segoe UI"/>
              </a:rPr>
              <a:t>Optional for Smartphone Users</a:t>
            </a:r>
            <a:r>
              <a:rPr lang="en-US" dirty="0">
                <a:latin typeface="Verdana"/>
                <a:ea typeface="Verdana"/>
                <a:cs typeface="Segoe UI"/>
              </a:rPr>
              <a:t/>
            </a:r>
            <a:br>
              <a:rPr lang="en-US" dirty="0">
                <a:latin typeface="Verdana"/>
                <a:ea typeface="Verdana"/>
                <a:cs typeface="Segoe UI"/>
              </a:rPr>
            </a:br>
            <a:r>
              <a:rPr lang="en-US" sz="2000">
                <a:latin typeface="Verdana"/>
                <a:ea typeface="Verdana"/>
                <a:cs typeface="Segoe UI"/>
              </a:rPr>
              <a:t>(Not enabled by default)</a:t>
            </a:r>
          </a:p>
        </p:txBody>
      </p:sp>
      <p:sp>
        <p:nvSpPr>
          <p:cNvPr id="2" name="Slide Number Placeholder 1"/>
          <p:cNvSpPr>
            <a:spLocks noGrp="1"/>
          </p:cNvSpPr>
          <p:nvPr>
            <p:ph type="sldNum" sz="quarter" idx="10"/>
          </p:nvPr>
        </p:nvSpPr>
        <p:spPr>
          <a:xfrm>
            <a:off x="8610600" y="4704066"/>
            <a:ext cx="381000" cy="405977"/>
          </a:xfrm>
        </p:spPr>
        <p:txBody>
          <a:bodyPr/>
          <a:lstStyle/>
          <a:p>
            <a:fld id="{A7ABDCB2-A076-499E-A6F8-1555451072DA}" type="slidenum">
              <a:rPr lang="en-US" smtClean="0"/>
              <a:t>20</a:t>
            </a:fld>
            <a:endParaRPr lang="en-US" dirty="0"/>
          </a:p>
        </p:txBody>
      </p:sp>
      <p:grpSp>
        <p:nvGrpSpPr>
          <p:cNvPr id="7" name="Group 6"/>
          <p:cNvGrpSpPr/>
          <p:nvPr/>
        </p:nvGrpSpPr>
        <p:grpSpPr>
          <a:xfrm>
            <a:off x="1817773" y="1237625"/>
            <a:ext cx="1124361" cy="1155651"/>
            <a:chOff x="490816" y="1283163"/>
            <a:chExt cx="1124361" cy="1155651"/>
          </a:xfrm>
        </p:grpSpPr>
        <p:pic>
          <p:nvPicPr>
            <p:cNvPr id="6" name="Picture 5"/>
            <p:cNvPicPr>
              <a:picLocks noChangeAspect="1"/>
            </p:cNvPicPr>
            <p:nvPr/>
          </p:nvPicPr>
          <p:blipFill>
            <a:blip r:embed="rId3"/>
            <a:stretch>
              <a:fillRect/>
            </a:stretch>
          </p:blipFill>
          <p:spPr>
            <a:xfrm>
              <a:off x="827025" y="1283163"/>
              <a:ext cx="451944" cy="872444"/>
            </a:xfrm>
            <a:prstGeom prst="rect">
              <a:avLst/>
            </a:prstGeom>
          </p:spPr>
        </p:pic>
        <p:sp>
          <p:nvSpPr>
            <p:cNvPr id="38" name="TextBox 37"/>
            <p:cNvSpPr txBox="1"/>
            <p:nvPr/>
          </p:nvSpPr>
          <p:spPr>
            <a:xfrm>
              <a:off x="490816" y="2131037"/>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App Control</a:t>
              </a:r>
            </a:p>
          </p:txBody>
        </p:sp>
      </p:grpSp>
      <p:grpSp>
        <p:nvGrpSpPr>
          <p:cNvPr id="21" name="Group 20"/>
          <p:cNvGrpSpPr/>
          <p:nvPr/>
        </p:nvGrpSpPr>
        <p:grpSpPr>
          <a:xfrm>
            <a:off x="1095451" y="2831782"/>
            <a:ext cx="1124361" cy="1136087"/>
            <a:chOff x="1904908" y="1283163"/>
            <a:chExt cx="1124361" cy="1136087"/>
          </a:xfrm>
        </p:grpSpPr>
        <p:grpSp>
          <p:nvGrpSpPr>
            <p:cNvPr id="31" name="Group 30"/>
            <p:cNvGrpSpPr/>
            <p:nvPr/>
          </p:nvGrpSpPr>
          <p:grpSpPr>
            <a:xfrm>
              <a:off x="2007966" y="1283163"/>
              <a:ext cx="913099" cy="805146"/>
              <a:chOff x="936116" y="2354825"/>
              <a:chExt cx="560345" cy="488156"/>
            </a:xfrm>
          </p:grpSpPr>
          <p:sp>
            <p:nvSpPr>
              <p:cNvPr id="8" name="Right Arrow 7"/>
              <p:cNvSpPr/>
              <p:nvPr/>
            </p:nvSpPr>
            <p:spPr>
              <a:xfrm>
                <a:off x="1429263" y="2679673"/>
                <a:ext cx="67198" cy="1953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1270907" y="2677227"/>
                <a:ext cx="67198" cy="1953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Image result for house line draw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9577" y="2498107"/>
                <a:ext cx="182394" cy="1823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1175522" y="2565304"/>
                <a:ext cx="84692" cy="76797"/>
              </a:xfrm>
              <a:prstGeom prst="rect">
                <a:avLst/>
              </a:prstGeom>
            </p:spPr>
          </p:pic>
          <p:pic>
            <p:nvPicPr>
              <p:cNvPr id="12" name="Picture 11"/>
              <p:cNvPicPr>
                <a:picLocks noChangeAspect="1"/>
              </p:cNvPicPr>
              <p:nvPr/>
            </p:nvPicPr>
            <p:blipFill>
              <a:blip r:embed="rId6"/>
              <a:stretch>
                <a:fillRect/>
              </a:stretch>
            </p:blipFill>
            <p:spPr>
              <a:xfrm>
                <a:off x="1364354" y="2574136"/>
                <a:ext cx="76797" cy="59134"/>
              </a:xfrm>
              <a:prstGeom prst="rect">
                <a:avLst/>
              </a:prstGeom>
            </p:spPr>
          </p:pic>
          <p:sp>
            <p:nvSpPr>
              <p:cNvPr id="13" name="Oval 12"/>
              <p:cNvSpPr/>
              <p:nvPr/>
            </p:nvSpPr>
            <p:spPr>
              <a:xfrm>
                <a:off x="966383" y="2354825"/>
                <a:ext cx="508783" cy="488156"/>
              </a:xfrm>
              <a:prstGeom prst="ellipse">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110417" y="2488507"/>
                <a:ext cx="220715" cy="220792"/>
              </a:xfrm>
              <a:prstGeom prst="ellipse">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0372" y="2665032"/>
                <a:ext cx="28457" cy="442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8634" y="2665032"/>
                <a:ext cx="28457" cy="44266"/>
              </a:xfrm>
              <a:prstGeom prst="rect">
                <a:avLst/>
              </a:prstGeom>
              <a:noFill/>
              <a:extLst>
                <a:ext uri="{909E8E84-426E-40DD-AFC4-6F175D3DCCD1}">
                  <a14:hiddenFill xmlns:a14="http://schemas.microsoft.com/office/drawing/2010/main">
                    <a:solidFill>
                      <a:srgbClr val="FFFFFF"/>
                    </a:solidFill>
                  </a14:hiddenFill>
                </a:ext>
              </a:extLst>
            </p:spPr>
          </p:pic>
          <p:sp>
            <p:nvSpPr>
              <p:cNvPr id="17" name="Right Arrow 16"/>
              <p:cNvSpPr/>
              <p:nvPr/>
            </p:nvSpPr>
            <p:spPr>
              <a:xfrm>
                <a:off x="1094472" y="2537845"/>
                <a:ext cx="67198" cy="19539"/>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a:off x="936116" y="2535398"/>
                <a:ext cx="67198" cy="19539"/>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580" y="2523204"/>
                <a:ext cx="28457" cy="442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842" y="2523204"/>
                <a:ext cx="28457" cy="44266"/>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1904908" y="2111473"/>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Geofencing</a:t>
              </a:r>
            </a:p>
          </p:txBody>
        </p:sp>
      </p:grpSp>
      <p:grpSp>
        <p:nvGrpSpPr>
          <p:cNvPr id="45" name="Group 44"/>
          <p:cNvGrpSpPr/>
          <p:nvPr/>
        </p:nvGrpSpPr>
        <p:grpSpPr>
          <a:xfrm>
            <a:off x="6384718" y="2981369"/>
            <a:ext cx="1124361" cy="1184821"/>
            <a:chOff x="4626467" y="1253223"/>
            <a:chExt cx="1124361" cy="1184821"/>
          </a:xfrm>
        </p:grpSpPr>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506" y="1253223"/>
              <a:ext cx="838284" cy="838284"/>
            </a:xfrm>
            <a:prstGeom prst="rect">
              <a:avLst/>
            </a:prstGeom>
          </p:spPr>
        </p:pic>
        <p:sp>
          <p:nvSpPr>
            <p:cNvPr id="43" name="TextBox 42"/>
            <p:cNvSpPr txBox="1"/>
            <p:nvPr/>
          </p:nvSpPr>
          <p:spPr>
            <a:xfrm>
              <a:off x="4626467" y="2130267"/>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Learning</a:t>
              </a:r>
            </a:p>
          </p:txBody>
        </p:sp>
      </p:grpSp>
      <p:grpSp>
        <p:nvGrpSpPr>
          <p:cNvPr id="33" name="Group 32"/>
          <p:cNvGrpSpPr/>
          <p:nvPr/>
        </p:nvGrpSpPr>
        <p:grpSpPr>
          <a:xfrm>
            <a:off x="5102037" y="2926941"/>
            <a:ext cx="1124361" cy="1242220"/>
            <a:chOff x="5986933" y="1197107"/>
            <a:chExt cx="1124361" cy="1242220"/>
          </a:xfrm>
        </p:grpSpPr>
        <p:grpSp>
          <p:nvGrpSpPr>
            <p:cNvPr id="4" name="Group 3"/>
            <p:cNvGrpSpPr/>
            <p:nvPr/>
          </p:nvGrpSpPr>
          <p:grpSpPr>
            <a:xfrm>
              <a:off x="6206438" y="1197107"/>
              <a:ext cx="680007" cy="799997"/>
              <a:chOff x="1050500" y="4042032"/>
              <a:chExt cx="445379" cy="460591"/>
            </a:xfrm>
          </p:grpSpPr>
          <p:pic>
            <p:nvPicPr>
              <p:cNvPr id="3074" name="Picture 2" descr="Image result for wifi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4001" y="4060744"/>
                <a:ext cx="441878" cy="441879"/>
              </a:xfrm>
              <a:prstGeom prst="rect">
                <a:avLst/>
              </a:prstGeom>
              <a:noFill/>
              <a:extLst>
                <a:ext uri="{909E8E84-426E-40DD-AFC4-6F175D3DCCD1}">
                  <a14:hiddenFill xmlns:a14="http://schemas.microsoft.com/office/drawing/2010/main">
                    <a:solidFill>
                      <a:srgbClr val="FFFFFF"/>
                    </a:solidFill>
                  </a14:hiddenFill>
                </a:ext>
              </a:extLst>
            </p:spPr>
          </p:pic>
          <p:sp>
            <p:nvSpPr>
              <p:cNvPr id="3073" name="Multiply 3072"/>
              <p:cNvSpPr/>
              <p:nvPr/>
            </p:nvSpPr>
            <p:spPr>
              <a:xfrm>
                <a:off x="1050500" y="4042032"/>
                <a:ext cx="432981" cy="381001"/>
              </a:xfrm>
              <a:prstGeom prst="mathMultiply">
                <a:avLst>
                  <a:gd name="adj1" fmla="val 1374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p:cNvSpPr txBox="1"/>
            <p:nvPr/>
          </p:nvSpPr>
          <p:spPr>
            <a:xfrm>
              <a:off x="5986933" y="1916107"/>
              <a:ext cx="1124361"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Offline Scheduling</a:t>
              </a:r>
            </a:p>
          </p:txBody>
        </p:sp>
      </p:grpSp>
      <p:grpSp>
        <p:nvGrpSpPr>
          <p:cNvPr id="34" name="Group 33"/>
          <p:cNvGrpSpPr/>
          <p:nvPr/>
        </p:nvGrpSpPr>
        <p:grpSpPr>
          <a:xfrm>
            <a:off x="3312256" y="1176018"/>
            <a:ext cx="1124361" cy="1209719"/>
            <a:chOff x="4579067" y="2758057"/>
            <a:chExt cx="1124361" cy="1209719"/>
          </a:xfrm>
        </p:grpSpPr>
        <p:pic>
          <p:nvPicPr>
            <p:cNvPr id="49" name="Picture 2" descr="Image result for wifi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3917" y="2758057"/>
              <a:ext cx="674662" cy="76749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579067" y="3444556"/>
              <a:ext cx="1124361"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Online Scheduling</a:t>
              </a:r>
            </a:p>
          </p:txBody>
        </p:sp>
      </p:grpSp>
      <p:grpSp>
        <p:nvGrpSpPr>
          <p:cNvPr id="42" name="Group 41"/>
          <p:cNvGrpSpPr/>
          <p:nvPr/>
        </p:nvGrpSpPr>
        <p:grpSpPr>
          <a:xfrm>
            <a:off x="4978274" y="1425461"/>
            <a:ext cx="1965440" cy="706750"/>
            <a:chOff x="594581" y="2784628"/>
            <a:chExt cx="1965440" cy="706750"/>
          </a:xfrm>
        </p:grpSpPr>
        <p:pic>
          <p:nvPicPr>
            <p:cNvPr id="35" name="Picture 34"/>
            <p:cNvPicPr>
              <a:picLocks noChangeAspect="1"/>
            </p:cNvPicPr>
            <p:nvPr/>
          </p:nvPicPr>
          <p:blipFill>
            <a:blip r:embed="rId10"/>
            <a:stretch>
              <a:fillRect/>
            </a:stretch>
          </p:blipFill>
          <p:spPr>
            <a:xfrm>
              <a:off x="594581" y="2784628"/>
              <a:ext cx="1965440" cy="394230"/>
            </a:xfrm>
            <a:prstGeom prst="rect">
              <a:avLst/>
            </a:prstGeom>
            <a:ln>
              <a:solidFill>
                <a:srgbClr val="CAE1FA"/>
              </a:solidFill>
            </a:ln>
          </p:spPr>
        </p:pic>
        <p:sp>
          <p:nvSpPr>
            <p:cNvPr id="53" name="TextBox 52"/>
            <p:cNvSpPr txBox="1"/>
            <p:nvPr/>
          </p:nvSpPr>
          <p:spPr>
            <a:xfrm>
              <a:off x="594581" y="3183601"/>
              <a:ext cx="1965439"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One-Tap Scenes</a:t>
              </a:r>
            </a:p>
          </p:txBody>
        </p:sp>
      </p:grpSp>
      <p:grpSp>
        <p:nvGrpSpPr>
          <p:cNvPr id="56" name="Group 55"/>
          <p:cNvGrpSpPr/>
          <p:nvPr/>
        </p:nvGrpSpPr>
        <p:grpSpPr>
          <a:xfrm>
            <a:off x="2517759" y="2771306"/>
            <a:ext cx="1644362" cy="1372701"/>
            <a:chOff x="3082124" y="1219604"/>
            <a:chExt cx="1644362" cy="1372701"/>
          </a:xfrm>
        </p:grpSpPr>
        <p:grpSp>
          <p:nvGrpSpPr>
            <p:cNvPr id="57" name="Group 56"/>
            <p:cNvGrpSpPr/>
            <p:nvPr/>
          </p:nvGrpSpPr>
          <p:grpSpPr>
            <a:xfrm>
              <a:off x="3451411" y="1219604"/>
              <a:ext cx="905788" cy="868705"/>
              <a:chOff x="968956" y="2901528"/>
              <a:chExt cx="529305" cy="525927"/>
            </a:xfrm>
          </p:grpSpPr>
          <p:pic>
            <p:nvPicPr>
              <p:cNvPr id="59" name="Picture 2" descr="Image result for house line draw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8956" y="2901528"/>
                <a:ext cx="529305" cy="525927"/>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1117319" y="3234288"/>
                <a:ext cx="232579" cy="105092"/>
                <a:chOff x="4131689" y="2968106"/>
                <a:chExt cx="970996" cy="441569"/>
              </a:xfrm>
            </p:grpSpPr>
            <p:pic>
              <p:nvPicPr>
                <p:cNvPr id="61"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058298"/>
                  <a:ext cx="225885" cy="351377"/>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a:off x="4343521" y="2968106"/>
                  <a:ext cx="609600" cy="365545"/>
                  <a:chOff x="4365991" y="2773215"/>
                  <a:chExt cx="609600" cy="365545"/>
                </a:xfrm>
              </p:grpSpPr>
              <p:pic>
                <p:nvPicPr>
                  <p:cNvPr id="64" name="Picture 63"/>
                  <p:cNvPicPr>
                    <a:picLocks noChangeAspect="1"/>
                  </p:cNvPicPr>
                  <p:nvPr/>
                </p:nvPicPr>
                <p:blipFill>
                  <a:blip r:embed="rId12"/>
                  <a:stretch>
                    <a:fillRect/>
                  </a:stretch>
                </p:blipFill>
                <p:spPr>
                  <a:xfrm rot="2817495">
                    <a:off x="4505899" y="2669068"/>
                    <a:ext cx="329784" cy="609600"/>
                  </a:xfrm>
                  <a:prstGeom prst="rect">
                    <a:avLst/>
                  </a:prstGeom>
                </p:spPr>
              </p:pic>
              <p:sp>
                <p:nvSpPr>
                  <p:cNvPr id="65" name="Oval 64"/>
                  <p:cNvSpPr/>
                  <p:nvPr/>
                </p:nvSpPr>
                <p:spPr>
                  <a:xfrm>
                    <a:off x="4495799" y="2773215"/>
                    <a:ext cx="76200" cy="76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pic>
              <p:nvPicPr>
                <p:cNvPr id="63"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1689" y="3058298"/>
                  <a:ext cx="225885" cy="35137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8" name="TextBox 57"/>
            <p:cNvSpPr txBox="1"/>
            <p:nvPr/>
          </p:nvSpPr>
          <p:spPr>
            <a:xfrm>
              <a:off x="3082124" y="2069085"/>
              <a:ext cx="1644362"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On-Board  Occupancy Sensing</a:t>
              </a:r>
            </a:p>
          </p:txBody>
        </p:sp>
      </p:grpSp>
      <p:sp>
        <p:nvSpPr>
          <p:cNvPr id="50" name="Rectangle: Rounded Corners 49">
            <a:extLst>
              <a:ext uri="{FF2B5EF4-FFF2-40B4-BE49-F238E27FC236}">
                <a16:creationId xmlns:a16="http://schemas.microsoft.com/office/drawing/2014/main" xmlns="" id="{0B04540A-204E-49B4-A2FC-E878ADA38808}"/>
              </a:ext>
            </a:extLst>
          </p:cNvPr>
          <p:cNvSpPr/>
          <p:nvPr/>
        </p:nvSpPr>
        <p:spPr>
          <a:xfrm>
            <a:off x="4779987" y="1055867"/>
            <a:ext cx="2323475" cy="1442802"/>
          </a:xfrm>
          <a:prstGeom prst="round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xmlns="" id="{FA4CEBC5-78DB-4AAE-813A-06A4A454177D}"/>
              </a:ext>
            </a:extLst>
          </p:cNvPr>
          <p:cNvSpPr/>
          <p:nvPr/>
        </p:nvSpPr>
        <p:spPr>
          <a:xfrm>
            <a:off x="891912" y="2686047"/>
            <a:ext cx="1564598" cy="1452170"/>
          </a:xfrm>
          <a:prstGeom prst="round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12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35" y="-1"/>
            <a:ext cx="9140665" cy="875207"/>
          </a:xfrm>
        </p:spPr>
        <p:txBody>
          <a:bodyPr>
            <a:normAutofit/>
          </a:bodyPr>
          <a:lstStyle/>
          <a:p>
            <a:r>
              <a:rPr lang="en-US">
                <a:latin typeface="Verdana"/>
                <a:ea typeface="Verdana"/>
                <a:cs typeface="Segoe UI"/>
              </a:rPr>
              <a:t>Optional for Smartphone Users</a:t>
            </a:r>
            <a:r>
              <a:rPr lang="en-US" dirty="0">
                <a:latin typeface="Verdana"/>
                <a:ea typeface="Verdana"/>
                <a:cs typeface="Segoe UI"/>
              </a:rPr>
              <a:t/>
            </a:r>
            <a:br>
              <a:rPr lang="en-US" dirty="0">
                <a:latin typeface="Verdana"/>
                <a:ea typeface="Verdana"/>
                <a:cs typeface="Segoe UI"/>
              </a:rPr>
            </a:br>
            <a:r>
              <a:rPr lang="en-US" sz="2000">
                <a:latin typeface="Verdana"/>
                <a:ea typeface="Verdana"/>
                <a:cs typeface="Segoe UI"/>
              </a:rPr>
              <a:t>(Not enabled by default)</a:t>
            </a:r>
          </a:p>
        </p:txBody>
      </p:sp>
      <p:sp>
        <p:nvSpPr>
          <p:cNvPr id="2" name="Slide Number Placeholder 1"/>
          <p:cNvSpPr>
            <a:spLocks noGrp="1"/>
          </p:cNvSpPr>
          <p:nvPr>
            <p:ph type="sldNum" sz="quarter" idx="10"/>
          </p:nvPr>
        </p:nvSpPr>
        <p:spPr>
          <a:xfrm>
            <a:off x="8610600" y="4704066"/>
            <a:ext cx="381000" cy="405977"/>
          </a:xfrm>
        </p:spPr>
        <p:txBody>
          <a:bodyPr/>
          <a:lstStyle/>
          <a:p>
            <a:fld id="{A7ABDCB2-A076-499E-A6F8-1555451072DA}" type="slidenum">
              <a:rPr lang="en-US" smtClean="0"/>
              <a:t>21</a:t>
            </a:fld>
            <a:endParaRPr lang="en-US" dirty="0"/>
          </a:p>
        </p:txBody>
      </p:sp>
      <p:grpSp>
        <p:nvGrpSpPr>
          <p:cNvPr id="7" name="Group 6"/>
          <p:cNvGrpSpPr/>
          <p:nvPr/>
        </p:nvGrpSpPr>
        <p:grpSpPr>
          <a:xfrm>
            <a:off x="1817773" y="1237625"/>
            <a:ext cx="1124361" cy="1155651"/>
            <a:chOff x="490816" y="1283163"/>
            <a:chExt cx="1124361" cy="1155651"/>
          </a:xfrm>
        </p:grpSpPr>
        <p:pic>
          <p:nvPicPr>
            <p:cNvPr id="6" name="Picture 5"/>
            <p:cNvPicPr>
              <a:picLocks noChangeAspect="1"/>
            </p:cNvPicPr>
            <p:nvPr/>
          </p:nvPicPr>
          <p:blipFill>
            <a:blip r:embed="rId3"/>
            <a:stretch>
              <a:fillRect/>
            </a:stretch>
          </p:blipFill>
          <p:spPr>
            <a:xfrm>
              <a:off x="827025" y="1283163"/>
              <a:ext cx="451944" cy="872444"/>
            </a:xfrm>
            <a:prstGeom prst="rect">
              <a:avLst/>
            </a:prstGeom>
          </p:spPr>
        </p:pic>
        <p:sp>
          <p:nvSpPr>
            <p:cNvPr id="38" name="TextBox 37"/>
            <p:cNvSpPr txBox="1"/>
            <p:nvPr/>
          </p:nvSpPr>
          <p:spPr>
            <a:xfrm>
              <a:off x="490816" y="2131037"/>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App Control</a:t>
              </a:r>
            </a:p>
          </p:txBody>
        </p:sp>
      </p:grpSp>
      <p:grpSp>
        <p:nvGrpSpPr>
          <p:cNvPr id="21" name="Group 20"/>
          <p:cNvGrpSpPr/>
          <p:nvPr/>
        </p:nvGrpSpPr>
        <p:grpSpPr>
          <a:xfrm>
            <a:off x="1095451" y="2831782"/>
            <a:ext cx="1124361" cy="1136087"/>
            <a:chOff x="1904908" y="1283163"/>
            <a:chExt cx="1124361" cy="1136087"/>
          </a:xfrm>
        </p:grpSpPr>
        <p:grpSp>
          <p:nvGrpSpPr>
            <p:cNvPr id="31" name="Group 30"/>
            <p:cNvGrpSpPr/>
            <p:nvPr/>
          </p:nvGrpSpPr>
          <p:grpSpPr>
            <a:xfrm>
              <a:off x="2007966" y="1283163"/>
              <a:ext cx="913099" cy="805146"/>
              <a:chOff x="936116" y="2354825"/>
              <a:chExt cx="560345" cy="488156"/>
            </a:xfrm>
          </p:grpSpPr>
          <p:sp>
            <p:nvSpPr>
              <p:cNvPr id="8" name="Right Arrow 7"/>
              <p:cNvSpPr/>
              <p:nvPr/>
            </p:nvSpPr>
            <p:spPr>
              <a:xfrm>
                <a:off x="1429263" y="2679673"/>
                <a:ext cx="67198" cy="1953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1270907" y="2677227"/>
                <a:ext cx="67198" cy="1953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Image result for house line draw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9577" y="2498107"/>
                <a:ext cx="182394" cy="1823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1175522" y="2565304"/>
                <a:ext cx="84692" cy="76797"/>
              </a:xfrm>
              <a:prstGeom prst="rect">
                <a:avLst/>
              </a:prstGeom>
            </p:spPr>
          </p:pic>
          <p:pic>
            <p:nvPicPr>
              <p:cNvPr id="12" name="Picture 11"/>
              <p:cNvPicPr>
                <a:picLocks noChangeAspect="1"/>
              </p:cNvPicPr>
              <p:nvPr/>
            </p:nvPicPr>
            <p:blipFill>
              <a:blip r:embed="rId6"/>
              <a:stretch>
                <a:fillRect/>
              </a:stretch>
            </p:blipFill>
            <p:spPr>
              <a:xfrm>
                <a:off x="1364354" y="2574136"/>
                <a:ext cx="76797" cy="59134"/>
              </a:xfrm>
              <a:prstGeom prst="rect">
                <a:avLst/>
              </a:prstGeom>
            </p:spPr>
          </p:pic>
          <p:sp>
            <p:nvSpPr>
              <p:cNvPr id="13" name="Oval 12"/>
              <p:cNvSpPr/>
              <p:nvPr/>
            </p:nvSpPr>
            <p:spPr>
              <a:xfrm>
                <a:off x="966383" y="2354825"/>
                <a:ext cx="508783" cy="488156"/>
              </a:xfrm>
              <a:prstGeom prst="ellipse">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110417" y="2488507"/>
                <a:ext cx="220715" cy="220792"/>
              </a:xfrm>
              <a:prstGeom prst="ellipse">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0372" y="2665032"/>
                <a:ext cx="28457" cy="442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8634" y="2665032"/>
                <a:ext cx="28457" cy="44266"/>
              </a:xfrm>
              <a:prstGeom prst="rect">
                <a:avLst/>
              </a:prstGeom>
              <a:noFill/>
              <a:extLst>
                <a:ext uri="{909E8E84-426E-40DD-AFC4-6F175D3DCCD1}">
                  <a14:hiddenFill xmlns:a14="http://schemas.microsoft.com/office/drawing/2010/main">
                    <a:solidFill>
                      <a:srgbClr val="FFFFFF"/>
                    </a:solidFill>
                  </a14:hiddenFill>
                </a:ext>
              </a:extLst>
            </p:spPr>
          </p:pic>
          <p:sp>
            <p:nvSpPr>
              <p:cNvPr id="17" name="Right Arrow 16"/>
              <p:cNvSpPr/>
              <p:nvPr/>
            </p:nvSpPr>
            <p:spPr>
              <a:xfrm>
                <a:off x="1094472" y="2537845"/>
                <a:ext cx="67198" cy="19539"/>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a:off x="936116" y="2535398"/>
                <a:ext cx="67198" cy="19539"/>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580" y="2523204"/>
                <a:ext cx="28457" cy="442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842" y="2523204"/>
                <a:ext cx="28457" cy="44266"/>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1904908" y="2111473"/>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Geofencing</a:t>
              </a:r>
            </a:p>
          </p:txBody>
        </p:sp>
      </p:grpSp>
      <p:grpSp>
        <p:nvGrpSpPr>
          <p:cNvPr id="45" name="Group 44"/>
          <p:cNvGrpSpPr/>
          <p:nvPr/>
        </p:nvGrpSpPr>
        <p:grpSpPr>
          <a:xfrm>
            <a:off x="6384718" y="2981369"/>
            <a:ext cx="1124361" cy="1184821"/>
            <a:chOff x="4626467" y="1253223"/>
            <a:chExt cx="1124361" cy="1184821"/>
          </a:xfrm>
        </p:grpSpPr>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506" y="1253223"/>
              <a:ext cx="838284" cy="838284"/>
            </a:xfrm>
            <a:prstGeom prst="rect">
              <a:avLst/>
            </a:prstGeom>
          </p:spPr>
        </p:pic>
        <p:sp>
          <p:nvSpPr>
            <p:cNvPr id="43" name="TextBox 42"/>
            <p:cNvSpPr txBox="1"/>
            <p:nvPr/>
          </p:nvSpPr>
          <p:spPr>
            <a:xfrm>
              <a:off x="4626467" y="2130267"/>
              <a:ext cx="1124361"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Learning</a:t>
              </a:r>
            </a:p>
          </p:txBody>
        </p:sp>
      </p:grpSp>
      <p:grpSp>
        <p:nvGrpSpPr>
          <p:cNvPr id="33" name="Group 32"/>
          <p:cNvGrpSpPr/>
          <p:nvPr/>
        </p:nvGrpSpPr>
        <p:grpSpPr>
          <a:xfrm>
            <a:off x="5102037" y="2926941"/>
            <a:ext cx="1124361" cy="1242220"/>
            <a:chOff x="5986933" y="1197107"/>
            <a:chExt cx="1124361" cy="1242220"/>
          </a:xfrm>
        </p:grpSpPr>
        <p:grpSp>
          <p:nvGrpSpPr>
            <p:cNvPr id="4" name="Group 3"/>
            <p:cNvGrpSpPr/>
            <p:nvPr/>
          </p:nvGrpSpPr>
          <p:grpSpPr>
            <a:xfrm>
              <a:off x="6206438" y="1197107"/>
              <a:ext cx="680007" cy="799997"/>
              <a:chOff x="1050500" y="4042032"/>
              <a:chExt cx="445379" cy="460591"/>
            </a:xfrm>
          </p:grpSpPr>
          <p:pic>
            <p:nvPicPr>
              <p:cNvPr id="3074" name="Picture 2" descr="Image result for wifi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4001" y="4060744"/>
                <a:ext cx="441878" cy="441879"/>
              </a:xfrm>
              <a:prstGeom prst="rect">
                <a:avLst/>
              </a:prstGeom>
              <a:noFill/>
              <a:extLst>
                <a:ext uri="{909E8E84-426E-40DD-AFC4-6F175D3DCCD1}">
                  <a14:hiddenFill xmlns:a14="http://schemas.microsoft.com/office/drawing/2010/main">
                    <a:solidFill>
                      <a:srgbClr val="FFFFFF"/>
                    </a:solidFill>
                  </a14:hiddenFill>
                </a:ext>
              </a:extLst>
            </p:spPr>
          </p:pic>
          <p:sp>
            <p:nvSpPr>
              <p:cNvPr id="3073" name="Multiply 3072"/>
              <p:cNvSpPr/>
              <p:nvPr/>
            </p:nvSpPr>
            <p:spPr>
              <a:xfrm>
                <a:off x="1050500" y="4042032"/>
                <a:ext cx="432981" cy="381001"/>
              </a:xfrm>
              <a:prstGeom prst="mathMultiply">
                <a:avLst>
                  <a:gd name="adj1" fmla="val 1374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p:cNvSpPr txBox="1"/>
            <p:nvPr/>
          </p:nvSpPr>
          <p:spPr>
            <a:xfrm>
              <a:off x="5986933" y="1916107"/>
              <a:ext cx="1124361"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Offline Scheduling</a:t>
              </a:r>
            </a:p>
          </p:txBody>
        </p:sp>
      </p:grpSp>
      <p:grpSp>
        <p:nvGrpSpPr>
          <p:cNvPr id="34" name="Group 33"/>
          <p:cNvGrpSpPr/>
          <p:nvPr/>
        </p:nvGrpSpPr>
        <p:grpSpPr>
          <a:xfrm>
            <a:off x="3312256" y="1176018"/>
            <a:ext cx="1124361" cy="1209719"/>
            <a:chOff x="4579067" y="2758057"/>
            <a:chExt cx="1124361" cy="1209719"/>
          </a:xfrm>
        </p:grpSpPr>
        <p:pic>
          <p:nvPicPr>
            <p:cNvPr id="49" name="Picture 2" descr="Image result for wifi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3917" y="2758057"/>
              <a:ext cx="674662" cy="76749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579067" y="3444556"/>
              <a:ext cx="1124361"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Online Scheduling</a:t>
              </a:r>
            </a:p>
          </p:txBody>
        </p:sp>
      </p:grpSp>
      <p:grpSp>
        <p:nvGrpSpPr>
          <p:cNvPr id="42" name="Group 41"/>
          <p:cNvGrpSpPr/>
          <p:nvPr/>
        </p:nvGrpSpPr>
        <p:grpSpPr>
          <a:xfrm>
            <a:off x="4978274" y="1425461"/>
            <a:ext cx="1965440" cy="706750"/>
            <a:chOff x="594581" y="2784628"/>
            <a:chExt cx="1965440" cy="706750"/>
          </a:xfrm>
        </p:grpSpPr>
        <p:pic>
          <p:nvPicPr>
            <p:cNvPr id="35" name="Picture 34"/>
            <p:cNvPicPr>
              <a:picLocks noChangeAspect="1"/>
            </p:cNvPicPr>
            <p:nvPr/>
          </p:nvPicPr>
          <p:blipFill>
            <a:blip r:embed="rId10"/>
            <a:stretch>
              <a:fillRect/>
            </a:stretch>
          </p:blipFill>
          <p:spPr>
            <a:xfrm>
              <a:off x="594581" y="2784628"/>
              <a:ext cx="1965440" cy="394230"/>
            </a:xfrm>
            <a:prstGeom prst="rect">
              <a:avLst/>
            </a:prstGeom>
            <a:ln>
              <a:solidFill>
                <a:srgbClr val="CAE1FA"/>
              </a:solidFill>
            </a:ln>
          </p:spPr>
        </p:pic>
        <p:sp>
          <p:nvSpPr>
            <p:cNvPr id="53" name="TextBox 52"/>
            <p:cNvSpPr txBox="1"/>
            <p:nvPr/>
          </p:nvSpPr>
          <p:spPr>
            <a:xfrm>
              <a:off x="594581" y="3183601"/>
              <a:ext cx="1965439" cy="307777"/>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One-Tap Scenes</a:t>
              </a:r>
            </a:p>
          </p:txBody>
        </p:sp>
      </p:grpSp>
      <p:grpSp>
        <p:nvGrpSpPr>
          <p:cNvPr id="56" name="Group 55"/>
          <p:cNvGrpSpPr/>
          <p:nvPr/>
        </p:nvGrpSpPr>
        <p:grpSpPr>
          <a:xfrm>
            <a:off x="2517759" y="2771306"/>
            <a:ext cx="1644362" cy="1372701"/>
            <a:chOff x="3082124" y="1219604"/>
            <a:chExt cx="1644362" cy="1372701"/>
          </a:xfrm>
        </p:grpSpPr>
        <p:grpSp>
          <p:nvGrpSpPr>
            <p:cNvPr id="57" name="Group 56"/>
            <p:cNvGrpSpPr/>
            <p:nvPr/>
          </p:nvGrpSpPr>
          <p:grpSpPr>
            <a:xfrm>
              <a:off x="3451411" y="1219604"/>
              <a:ext cx="905788" cy="868705"/>
              <a:chOff x="968956" y="2901528"/>
              <a:chExt cx="529305" cy="525927"/>
            </a:xfrm>
          </p:grpSpPr>
          <p:pic>
            <p:nvPicPr>
              <p:cNvPr id="59" name="Picture 2" descr="Image result for house line draw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8956" y="2901528"/>
                <a:ext cx="529305" cy="525927"/>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1117319" y="3234288"/>
                <a:ext cx="232579" cy="105092"/>
                <a:chOff x="4131689" y="2968106"/>
                <a:chExt cx="970996" cy="441569"/>
              </a:xfrm>
            </p:grpSpPr>
            <p:pic>
              <p:nvPicPr>
                <p:cNvPr id="61"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058298"/>
                  <a:ext cx="225885" cy="351377"/>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a:off x="4343521" y="2968106"/>
                  <a:ext cx="609600" cy="365545"/>
                  <a:chOff x="4365991" y="2773215"/>
                  <a:chExt cx="609600" cy="365545"/>
                </a:xfrm>
              </p:grpSpPr>
              <p:pic>
                <p:nvPicPr>
                  <p:cNvPr id="64" name="Picture 63"/>
                  <p:cNvPicPr>
                    <a:picLocks noChangeAspect="1"/>
                  </p:cNvPicPr>
                  <p:nvPr/>
                </p:nvPicPr>
                <p:blipFill>
                  <a:blip r:embed="rId12"/>
                  <a:stretch>
                    <a:fillRect/>
                  </a:stretch>
                </p:blipFill>
                <p:spPr>
                  <a:xfrm rot="2817495">
                    <a:off x="4505899" y="2669068"/>
                    <a:ext cx="329784" cy="609600"/>
                  </a:xfrm>
                  <a:prstGeom prst="rect">
                    <a:avLst/>
                  </a:prstGeom>
                </p:spPr>
              </p:pic>
              <p:sp>
                <p:nvSpPr>
                  <p:cNvPr id="65" name="Oval 64"/>
                  <p:cNvSpPr/>
                  <p:nvPr/>
                </p:nvSpPr>
                <p:spPr>
                  <a:xfrm>
                    <a:off x="4495799" y="2773215"/>
                    <a:ext cx="76200" cy="76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pic>
              <p:nvPicPr>
                <p:cNvPr id="63" name="Picture 8" descr="Image result for stick figure walking dire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1689" y="3058298"/>
                  <a:ext cx="225885" cy="35137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8" name="TextBox 57"/>
            <p:cNvSpPr txBox="1"/>
            <p:nvPr/>
          </p:nvSpPr>
          <p:spPr>
            <a:xfrm>
              <a:off x="3082124" y="2069085"/>
              <a:ext cx="1644362" cy="523220"/>
            </a:xfrm>
            <a:prstGeom prst="rect">
              <a:avLst/>
            </a:prstGeom>
            <a:noFill/>
          </p:spPr>
          <p:txBody>
            <a:bodyPr wrap="square" rtlCol="0">
              <a:spAutoFit/>
            </a:bodyPr>
            <a:lstStyle/>
            <a:p>
              <a:pPr algn="ctr"/>
              <a:r>
                <a:rPr lang="en-US" sz="1400" dirty="0">
                  <a:solidFill>
                    <a:schemeClr val="bg2">
                      <a:lumMod val="50000"/>
                    </a:schemeClr>
                  </a:solidFill>
                  <a:latin typeface="Segoe UI Light" panose="020B0502040204020203" pitchFamily="34" charset="0"/>
                  <a:cs typeface="Segoe UI Light" panose="020B0502040204020203" pitchFamily="34" charset="0"/>
                </a:rPr>
                <a:t>On-Board  Occupancy Sensing</a:t>
              </a:r>
            </a:p>
          </p:txBody>
        </p:sp>
      </p:grpSp>
      <p:sp>
        <p:nvSpPr>
          <p:cNvPr id="51" name="Rectangle: Rounded Corners 50">
            <a:extLst>
              <a:ext uri="{FF2B5EF4-FFF2-40B4-BE49-F238E27FC236}">
                <a16:creationId xmlns:a16="http://schemas.microsoft.com/office/drawing/2014/main" xmlns="" id="{FA4CEBC5-78DB-4AAE-813A-06A4A454177D}"/>
              </a:ext>
            </a:extLst>
          </p:cNvPr>
          <p:cNvSpPr/>
          <p:nvPr/>
        </p:nvSpPr>
        <p:spPr>
          <a:xfrm>
            <a:off x="6260264" y="2835948"/>
            <a:ext cx="1377221" cy="1442802"/>
          </a:xfrm>
          <a:prstGeom prst="roundRect">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98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9482"/>
          </a:xfrm>
        </p:spPr>
        <p:txBody>
          <a:bodyPr>
            <a:noAutofit/>
          </a:bodyPr>
          <a:lstStyle/>
          <a:p>
            <a:r>
              <a:rPr lang="en-US" sz="2700" dirty="0"/>
              <a:t>Lessons Learned…</a:t>
            </a:r>
            <a:br>
              <a:rPr lang="en-US" sz="2700" dirty="0"/>
            </a:br>
            <a:r>
              <a:rPr lang="en-US" sz="2400" dirty="0"/>
              <a:t>Keep it Simple*</a:t>
            </a:r>
            <a:endParaRPr lang="en-US" sz="2700" dirty="0"/>
          </a:p>
        </p:txBody>
      </p:sp>
      <p:sp>
        <p:nvSpPr>
          <p:cNvPr id="4" name="Slide Number Placeholder 3"/>
          <p:cNvSpPr>
            <a:spLocks noGrp="1"/>
          </p:cNvSpPr>
          <p:nvPr>
            <p:ph type="sldNum" sz="quarter" idx="10"/>
          </p:nvPr>
        </p:nvSpPr>
        <p:spPr>
          <a:xfrm>
            <a:off x="4381500" y="4629150"/>
            <a:ext cx="381000" cy="274637"/>
          </a:xfrm>
        </p:spPr>
        <p:txBody>
          <a:bodyPr/>
          <a:lstStyle/>
          <a:p>
            <a:fld id="{A7ABDCB2-A076-499E-A6F8-1555451072DA}" type="slidenum">
              <a:rPr lang="en-US" smtClean="0">
                <a:latin typeface="Verdana" panose="020B0604030504040204" pitchFamily="34" charset="0"/>
                <a:ea typeface="Verdana" panose="020B0604030504040204" pitchFamily="34" charset="0"/>
              </a:rPr>
              <a:pPr/>
              <a:t>22</a:t>
            </a:fld>
            <a:endParaRPr lang="en-US" dirty="0">
              <a:latin typeface="Verdana" panose="020B0604030504040204" pitchFamily="34" charset="0"/>
              <a:ea typeface="Verdana" panose="020B0604030504040204" pitchFamily="34" charset="0"/>
            </a:endParaRPr>
          </a:p>
        </p:txBody>
      </p:sp>
      <p:sp>
        <p:nvSpPr>
          <p:cNvPr id="6" name="TextBox 5"/>
          <p:cNvSpPr txBox="1"/>
          <p:nvPr/>
        </p:nvSpPr>
        <p:spPr>
          <a:xfrm>
            <a:off x="2209800" y="998044"/>
            <a:ext cx="4724400" cy="40011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b="1" dirty="0">
                <a:solidFill>
                  <a:schemeClr val="accent4">
                    <a:lumMod val="75000"/>
                  </a:schemeClr>
                </a:solidFill>
                <a:latin typeface="Verdana" panose="020B0604030504040204" pitchFamily="34" charset="0"/>
                <a:ea typeface="Verdana" panose="020B0604030504040204" pitchFamily="34" charset="0"/>
                <a:cs typeface="Segoe UI Light" panose="020B0502040204020203" pitchFamily="34" charset="0"/>
              </a:rPr>
              <a:t>Day/night (2-period) schedule</a:t>
            </a:r>
          </a:p>
        </p:txBody>
      </p:sp>
      <p:sp>
        <p:nvSpPr>
          <p:cNvPr id="7" name="Cross 6"/>
          <p:cNvSpPr/>
          <p:nvPr/>
        </p:nvSpPr>
        <p:spPr>
          <a:xfrm>
            <a:off x="4305300" y="1650209"/>
            <a:ext cx="533400" cy="533400"/>
          </a:xfrm>
          <a:prstGeom prst="plus">
            <a:avLst>
              <a:gd name="adj" fmla="val 37698"/>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Verdana" panose="020B0604030504040204" pitchFamily="34" charset="0"/>
              <a:ea typeface="Verdana" panose="020B0604030504040204" pitchFamily="34" charset="0"/>
              <a:cs typeface="Segoe UI Light" panose="020B0502040204020203" pitchFamily="34" charset="0"/>
            </a:endParaRPr>
          </a:p>
        </p:txBody>
      </p:sp>
      <p:sp>
        <p:nvSpPr>
          <p:cNvPr id="8" name="TextBox 7"/>
          <p:cNvSpPr txBox="1"/>
          <p:nvPr/>
        </p:nvSpPr>
        <p:spPr>
          <a:xfrm>
            <a:off x="1943100" y="2316655"/>
            <a:ext cx="5257800" cy="40011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b="1" dirty="0">
                <a:solidFill>
                  <a:schemeClr val="accent5">
                    <a:lumMod val="75000"/>
                  </a:schemeClr>
                </a:solidFill>
                <a:latin typeface="Verdana" panose="020B0604030504040204" pitchFamily="34" charset="0"/>
                <a:ea typeface="Verdana" panose="020B0604030504040204" pitchFamily="34" charset="0"/>
                <a:cs typeface="Segoe UI Light" panose="020B0502040204020203" pitchFamily="34" charset="0"/>
              </a:rPr>
              <a:t>On-Board Occupancy Awareness</a:t>
            </a:r>
          </a:p>
        </p:txBody>
      </p:sp>
      <p:sp>
        <p:nvSpPr>
          <p:cNvPr id="9" name="Cross 8"/>
          <p:cNvSpPr/>
          <p:nvPr/>
        </p:nvSpPr>
        <p:spPr>
          <a:xfrm>
            <a:off x="4305300" y="2916882"/>
            <a:ext cx="533400" cy="533400"/>
          </a:xfrm>
          <a:prstGeom prst="plus">
            <a:avLst>
              <a:gd name="adj" fmla="val 37698"/>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Verdana" panose="020B0604030504040204" pitchFamily="34" charset="0"/>
              <a:ea typeface="Verdana" panose="020B0604030504040204" pitchFamily="34" charset="0"/>
              <a:cs typeface="Segoe UI Light" panose="020B0502040204020203" pitchFamily="34" charset="0"/>
            </a:endParaRPr>
          </a:p>
        </p:txBody>
      </p:sp>
      <p:sp>
        <p:nvSpPr>
          <p:cNvPr id="10" name="TextBox 9"/>
          <p:cNvSpPr txBox="1"/>
          <p:nvPr/>
        </p:nvSpPr>
        <p:spPr>
          <a:xfrm>
            <a:off x="2209800" y="3588844"/>
            <a:ext cx="4724400" cy="70788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b="1" dirty="0">
                <a:solidFill>
                  <a:schemeClr val="accent1">
                    <a:lumMod val="50000"/>
                  </a:schemeClr>
                </a:solidFill>
                <a:latin typeface="Verdana" panose="020B0604030504040204" pitchFamily="34" charset="0"/>
                <a:ea typeface="Verdana" panose="020B0604030504040204" pitchFamily="34" charset="0"/>
                <a:cs typeface="Segoe UI Light" panose="020B0502040204020203" pitchFamily="34" charset="0"/>
              </a:rPr>
              <a:t>Resident Optional App Control</a:t>
            </a:r>
          </a:p>
          <a:p>
            <a:pPr algn="ctr"/>
            <a:r>
              <a:rPr lang="en-US" sz="2000" b="1" dirty="0">
                <a:solidFill>
                  <a:schemeClr val="bg2">
                    <a:lumMod val="50000"/>
                  </a:schemeClr>
                </a:solidFill>
                <a:latin typeface="Verdana" panose="020B0604030504040204" pitchFamily="34" charset="0"/>
                <a:ea typeface="Verdana" panose="020B0604030504040204" pitchFamily="34" charset="0"/>
                <a:cs typeface="Segoe UI Light" panose="020B0502040204020203" pitchFamily="34" charset="0"/>
              </a:rPr>
              <a:t>Program Optional Connectivity </a:t>
            </a:r>
          </a:p>
        </p:txBody>
      </p:sp>
    </p:spTree>
    <p:extLst>
      <p:ext uri="{BB962C8B-B14F-4D97-AF65-F5344CB8AC3E}">
        <p14:creationId xmlns:p14="http://schemas.microsoft.com/office/powerpoint/2010/main" val="429397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3"/>
            <a:ext cx="9144000" cy="852488"/>
          </a:xfrm>
        </p:spPr>
        <p:txBody>
          <a:bodyPr>
            <a:normAutofit/>
          </a:bodyPr>
          <a:lstStyle/>
          <a:p>
            <a:r>
              <a:rPr lang="en-US" sz="2700" dirty="0"/>
              <a:t>*Resident Specific On-Site Setup</a:t>
            </a:r>
          </a:p>
        </p:txBody>
      </p:sp>
      <p:sp>
        <p:nvSpPr>
          <p:cNvPr id="3" name="Content Placeholder 2"/>
          <p:cNvSpPr>
            <a:spLocks noGrp="1"/>
          </p:cNvSpPr>
          <p:nvPr>
            <p:ph idx="4294967295"/>
          </p:nvPr>
        </p:nvSpPr>
        <p:spPr>
          <a:xfrm>
            <a:off x="457200" y="1200150"/>
            <a:ext cx="8229600" cy="3276607"/>
          </a:xfrm>
        </p:spPr>
        <p:txBody>
          <a:bodyPr/>
          <a:lstStyle/>
          <a:p>
            <a:pPr marL="118866" indent="0" algn="ctr">
              <a:spcBef>
                <a:spcPts val="1200"/>
              </a:spcBef>
              <a:buNone/>
            </a:pPr>
            <a:r>
              <a:rPr lang="en-US" b="1" dirty="0">
                <a:solidFill>
                  <a:srgbClr val="0D4B8D"/>
                </a:solidFill>
                <a:effectLst>
                  <a:outerShdw blurRad="38100" dist="38100" dir="2700000" algn="tl">
                    <a:srgbClr val="000000">
                      <a:alpha val="43137"/>
                    </a:srgbClr>
                  </a:outerShdw>
                </a:effectLst>
                <a:cs typeface="Segoe UI Light" panose="020B0502040204020203" pitchFamily="34" charset="0"/>
              </a:rPr>
              <a:t>Home at time of install</a:t>
            </a:r>
          </a:p>
          <a:p>
            <a:pPr marL="118866" indent="0" algn="ctr">
              <a:spcBef>
                <a:spcPts val="1200"/>
              </a:spcBef>
              <a:buNone/>
            </a:pPr>
            <a:r>
              <a:rPr lang="en-US" b="1" dirty="0">
                <a:solidFill>
                  <a:schemeClr val="accent4">
                    <a:lumMod val="50000"/>
                  </a:schemeClr>
                </a:solidFill>
                <a:effectLst>
                  <a:outerShdw blurRad="38100" dist="38100" dir="2700000" algn="tl">
                    <a:srgbClr val="000000">
                      <a:alpha val="43137"/>
                    </a:srgbClr>
                  </a:outerShdw>
                </a:effectLst>
                <a:cs typeface="Segoe UI Light" panose="020B0502040204020203" pitchFamily="34" charset="0"/>
              </a:rPr>
              <a:t>Not home at time of install</a:t>
            </a:r>
          </a:p>
          <a:p>
            <a:pPr marL="118866" indent="0" algn="ctr">
              <a:spcBef>
                <a:spcPts val="1200"/>
              </a:spcBef>
              <a:buNone/>
            </a:pPr>
            <a:r>
              <a:rPr lang="en-US" b="1" dirty="0">
                <a:solidFill>
                  <a:schemeClr val="accent5">
                    <a:lumMod val="75000"/>
                  </a:schemeClr>
                </a:solidFill>
                <a:effectLst>
                  <a:outerShdw blurRad="38100" dist="38100" dir="2700000" algn="tl">
                    <a:srgbClr val="000000">
                      <a:alpha val="43137"/>
                    </a:srgbClr>
                  </a:outerShdw>
                </a:effectLst>
                <a:cs typeface="Segoe UI Light" panose="020B0502040204020203" pitchFamily="34" charset="0"/>
              </a:rPr>
              <a:t>Seniors</a:t>
            </a:r>
          </a:p>
          <a:p>
            <a:pPr marL="118866" indent="0" algn="ctr">
              <a:spcBef>
                <a:spcPts val="1200"/>
              </a:spcBef>
              <a:buNone/>
            </a:pPr>
            <a:r>
              <a:rPr lang="en-US" b="1" dirty="0">
                <a:solidFill>
                  <a:schemeClr val="accent1">
                    <a:lumMod val="50000"/>
                  </a:schemeClr>
                </a:solidFill>
                <a:effectLst>
                  <a:outerShdw blurRad="38100" dist="38100" dir="2700000" algn="tl">
                    <a:srgbClr val="000000">
                      <a:alpha val="43137"/>
                    </a:srgbClr>
                  </a:outerShdw>
                </a:effectLst>
                <a:cs typeface="Segoe UI Light" panose="020B0502040204020203" pitchFamily="34" charset="0"/>
              </a:rPr>
              <a:t>Smart phones</a:t>
            </a:r>
          </a:p>
          <a:p>
            <a:pPr marL="118866" indent="0" algn="ctr">
              <a:spcBef>
                <a:spcPts val="1200"/>
              </a:spcBef>
              <a:buNone/>
            </a:pPr>
            <a:r>
              <a:rPr lang="en-US" b="1" dirty="0">
                <a:solidFill>
                  <a:schemeClr val="accent2">
                    <a:lumMod val="50000"/>
                  </a:schemeClr>
                </a:solidFill>
                <a:effectLst>
                  <a:outerShdw blurRad="38100" dist="38100" dir="2700000" algn="tl">
                    <a:srgbClr val="000000">
                      <a:alpha val="43137"/>
                    </a:srgbClr>
                  </a:outerShdw>
                </a:effectLst>
                <a:cs typeface="Segoe UI Light" panose="020B0502040204020203" pitchFamily="34" charset="0"/>
              </a:rPr>
              <a:t>Language</a:t>
            </a:r>
          </a:p>
        </p:txBody>
      </p:sp>
      <p:sp>
        <p:nvSpPr>
          <p:cNvPr id="4" name="Slide Number Placeholder 3"/>
          <p:cNvSpPr>
            <a:spLocks noGrp="1"/>
          </p:cNvSpPr>
          <p:nvPr>
            <p:ph type="sldNum" sz="quarter" idx="10"/>
          </p:nvPr>
        </p:nvSpPr>
        <p:spPr/>
        <p:txBody>
          <a:bodyPr/>
          <a:lstStyle/>
          <a:p>
            <a:fld id="{A7ABDCB2-A076-499E-A6F8-1555451072DA}" type="slidenum">
              <a:rPr lang="en-US" smtClean="0"/>
              <a:pPr/>
              <a:t>23</a:t>
            </a:fld>
            <a:endParaRPr lang="en-US" dirty="0"/>
          </a:p>
        </p:txBody>
      </p:sp>
    </p:spTree>
    <p:extLst>
      <p:ext uri="{BB962C8B-B14F-4D97-AF65-F5344CB8AC3E}">
        <p14:creationId xmlns:p14="http://schemas.microsoft.com/office/powerpoint/2010/main" val="119560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63569"/>
          </a:xfrm>
        </p:spPr>
        <p:txBody>
          <a:bodyPr/>
          <a:lstStyle/>
          <a:p>
            <a:r>
              <a:rPr lang="en-US" dirty="0"/>
              <a:t>Resident Engagement</a:t>
            </a:r>
          </a:p>
        </p:txBody>
      </p:sp>
      <p:sp>
        <p:nvSpPr>
          <p:cNvPr id="4" name="Slide Number Placeholder 3"/>
          <p:cNvSpPr>
            <a:spLocks noGrp="1"/>
          </p:cNvSpPr>
          <p:nvPr>
            <p:ph type="sldNum" sz="quarter" idx="10"/>
          </p:nvPr>
        </p:nvSpPr>
        <p:spPr/>
        <p:txBody>
          <a:bodyPr/>
          <a:lstStyle/>
          <a:p>
            <a:fld id="{A7ABDCB2-A076-499E-A6F8-1555451072DA}" type="slidenum">
              <a:rPr lang="en-US" smtClean="0"/>
              <a:t>24</a:t>
            </a:fld>
            <a:endParaRPr lang="en-US" dirty="0"/>
          </a:p>
        </p:txBody>
      </p:sp>
      <p:sp>
        <p:nvSpPr>
          <p:cNvPr id="5" name="Content Placeholder 2"/>
          <p:cNvSpPr>
            <a:spLocks noGrp="1"/>
          </p:cNvSpPr>
          <p:nvPr>
            <p:ph idx="4294967295"/>
          </p:nvPr>
        </p:nvSpPr>
        <p:spPr>
          <a:xfrm>
            <a:off x="457200" y="971550"/>
            <a:ext cx="8229600" cy="3886200"/>
          </a:xfrm>
        </p:spPr>
        <p:txBody>
          <a:bodyPr>
            <a:normAutofit/>
          </a:bodyPr>
          <a:lstStyle/>
          <a:p>
            <a:pPr marL="438890" lvl="1" indent="-320024">
              <a:spcBef>
                <a:spcPts val="600"/>
              </a:spcBef>
              <a:buSzPct val="80000"/>
              <a:buFont typeface="Wingdings 2"/>
              <a:buChar char=""/>
            </a:pPr>
            <a:r>
              <a:rPr lang="en-US" sz="1800" dirty="0">
                <a:solidFill>
                  <a:schemeClr val="bg2">
                    <a:lumMod val="25000"/>
                  </a:schemeClr>
                </a:solidFill>
                <a:cs typeface="Segoe UI Light" panose="020B0502040204020203" pitchFamily="34" charset="0"/>
              </a:rPr>
              <a:t>Advance notice</a:t>
            </a:r>
          </a:p>
          <a:p>
            <a:pPr marL="438890" lvl="1" indent="-320024">
              <a:spcBef>
                <a:spcPts val="600"/>
              </a:spcBef>
              <a:buSzPct val="80000"/>
              <a:buFont typeface="Wingdings 2"/>
              <a:buChar char=""/>
            </a:pPr>
            <a:r>
              <a:rPr lang="en-US" sz="1800" dirty="0">
                <a:solidFill>
                  <a:schemeClr val="bg2">
                    <a:lumMod val="25000"/>
                  </a:schemeClr>
                </a:solidFill>
                <a:cs typeface="Segoe UI Light" panose="020B0502040204020203" pitchFamily="34" charset="0"/>
              </a:rPr>
              <a:t>Installer-Educator</a:t>
            </a:r>
          </a:p>
          <a:p>
            <a:pPr marL="438890" lvl="1" indent="-320024">
              <a:spcBef>
                <a:spcPts val="600"/>
              </a:spcBef>
              <a:buSzPct val="80000"/>
              <a:buFont typeface="Wingdings 2"/>
              <a:buChar char=""/>
            </a:pPr>
            <a:r>
              <a:rPr lang="en-US" sz="1800" dirty="0">
                <a:solidFill>
                  <a:schemeClr val="bg2">
                    <a:lumMod val="25000"/>
                  </a:schemeClr>
                </a:solidFill>
                <a:cs typeface="Segoe UI Light" panose="020B0502040204020203" pitchFamily="34" charset="0"/>
              </a:rPr>
              <a:t>Leave-behind education materials</a:t>
            </a:r>
          </a:p>
          <a:p>
            <a:pPr marL="438890" lvl="1" indent="-320024">
              <a:spcBef>
                <a:spcPts val="600"/>
              </a:spcBef>
              <a:buSzPct val="80000"/>
              <a:buFont typeface="Wingdings 2"/>
              <a:buChar char=""/>
            </a:pPr>
            <a:r>
              <a:rPr lang="en-US" sz="1800" dirty="0">
                <a:solidFill>
                  <a:schemeClr val="bg2">
                    <a:lumMod val="25000"/>
                  </a:schemeClr>
                </a:solidFill>
                <a:cs typeface="Segoe UI Light" panose="020B0502040204020203" pitchFamily="34" charset="0"/>
              </a:rPr>
              <a:t>On-site “help desk” during installs</a:t>
            </a:r>
          </a:p>
          <a:p>
            <a:pPr marL="438890" lvl="1" indent="-320024">
              <a:spcBef>
                <a:spcPts val="600"/>
              </a:spcBef>
              <a:buSzPct val="80000"/>
              <a:buFont typeface="Wingdings 2"/>
              <a:buChar char=""/>
            </a:pPr>
            <a:r>
              <a:rPr lang="en-US" sz="1800" dirty="0">
                <a:solidFill>
                  <a:schemeClr val="bg2">
                    <a:lumMod val="25000"/>
                  </a:schemeClr>
                </a:solidFill>
                <a:cs typeface="Segoe UI Light" panose="020B0502040204020203" pitchFamily="34" charset="0"/>
              </a:rPr>
              <a:t>Multiple support options</a:t>
            </a:r>
          </a:p>
          <a:p>
            <a:pPr marL="438890" lvl="1" indent="-320024">
              <a:spcBef>
                <a:spcPts val="600"/>
              </a:spcBef>
              <a:buSzPct val="80000"/>
              <a:buFont typeface="Wingdings 2"/>
              <a:buChar char=""/>
            </a:pPr>
            <a:r>
              <a:rPr lang="en-US" sz="1800" dirty="0">
                <a:solidFill>
                  <a:schemeClr val="bg2">
                    <a:lumMod val="25000"/>
                  </a:schemeClr>
                </a:solidFill>
                <a:cs typeface="Segoe UI Light" panose="020B0502040204020203" pitchFamily="34" charset="0"/>
              </a:rPr>
              <a:t>Post installation workshops</a:t>
            </a:r>
          </a:p>
          <a:p>
            <a:pPr marL="438890" lvl="1" indent="-320024">
              <a:spcBef>
                <a:spcPts val="600"/>
              </a:spcBef>
              <a:buSzPct val="80000"/>
              <a:buFont typeface="Wingdings 2"/>
              <a:buChar char=""/>
            </a:pPr>
            <a:r>
              <a:rPr lang="en-US" sz="1800" dirty="0">
                <a:solidFill>
                  <a:schemeClr val="bg2">
                    <a:lumMod val="25000"/>
                  </a:schemeClr>
                </a:solidFill>
                <a:cs typeface="Segoe UI Light" panose="020B0502040204020203" pitchFamily="34" charset="0"/>
              </a:rPr>
              <a:t>Seasonal tip cards</a:t>
            </a:r>
          </a:p>
          <a:p>
            <a:pPr marL="438890" lvl="1" indent="-320024">
              <a:spcBef>
                <a:spcPts val="600"/>
              </a:spcBef>
              <a:buSzPct val="80000"/>
              <a:buFont typeface="Wingdings 2"/>
              <a:buChar char=""/>
            </a:pPr>
            <a:r>
              <a:rPr lang="en-US" sz="1800" dirty="0">
                <a:solidFill>
                  <a:schemeClr val="bg2">
                    <a:lumMod val="25000"/>
                  </a:schemeClr>
                </a:solidFill>
                <a:cs typeface="Segoe UI Light" panose="020B0502040204020203" pitchFamily="34" charset="0"/>
              </a:rPr>
              <a:t>“Embedded champions”</a:t>
            </a:r>
          </a:p>
          <a:p>
            <a:pPr lvl="1">
              <a:spcBef>
                <a:spcPts val="0"/>
              </a:spcBef>
            </a:pPr>
            <a:endParaRPr lang="en-US" sz="1800" dirty="0"/>
          </a:p>
          <a:p>
            <a:endParaRPr lang="en-US" sz="1800" dirty="0"/>
          </a:p>
          <a:p>
            <a:endParaRPr lang="en-US" sz="1800" dirty="0"/>
          </a:p>
        </p:txBody>
      </p:sp>
      <p:grpSp>
        <p:nvGrpSpPr>
          <p:cNvPr id="16" name="Group 15"/>
          <p:cNvGrpSpPr/>
          <p:nvPr/>
        </p:nvGrpSpPr>
        <p:grpSpPr>
          <a:xfrm>
            <a:off x="3951992" y="953138"/>
            <a:ext cx="4658608" cy="3925506"/>
            <a:chOff x="3951992" y="953138"/>
            <a:chExt cx="4658608" cy="3925506"/>
          </a:xfrm>
        </p:grpSpPr>
        <p:grpSp>
          <p:nvGrpSpPr>
            <p:cNvPr id="14" name="Group 13"/>
            <p:cNvGrpSpPr/>
            <p:nvPr/>
          </p:nvGrpSpPr>
          <p:grpSpPr>
            <a:xfrm>
              <a:off x="3951992" y="3525173"/>
              <a:ext cx="2031741" cy="1353471"/>
              <a:chOff x="3951992" y="3525173"/>
              <a:chExt cx="2031741" cy="1353471"/>
            </a:xfrm>
          </p:grpSpPr>
          <p:pic>
            <p:nvPicPr>
              <p:cNvPr id="3" name="Picture 2"/>
              <p:cNvPicPr>
                <a:picLocks noChangeAspect="1"/>
              </p:cNvPicPr>
              <p:nvPr/>
            </p:nvPicPr>
            <p:blipFill>
              <a:blip r:embed="rId3"/>
              <a:stretch>
                <a:fillRect/>
              </a:stretch>
            </p:blipFill>
            <p:spPr>
              <a:xfrm>
                <a:off x="3951992" y="3525173"/>
                <a:ext cx="2031741" cy="1353471"/>
              </a:xfrm>
              <a:prstGeom prst="rect">
                <a:avLst/>
              </a:prstGeom>
              <a:ln>
                <a:solidFill>
                  <a:schemeClr val="bg1">
                    <a:lumMod val="85000"/>
                  </a:schemeClr>
                </a:solidFill>
              </a:ln>
            </p:spPr>
          </p:pic>
          <p:sp>
            <p:nvSpPr>
              <p:cNvPr id="12" name="Rounded Rectangle 11"/>
              <p:cNvSpPr/>
              <p:nvPr/>
            </p:nvSpPr>
            <p:spPr>
              <a:xfrm>
                <a:off x="3964236" y="3525416"/>
                <a:ext cx="607763" cy="265534"/>
              </a:xfrm>
              <a:prstGeom prst="roundRect">
                <a:avLst/>
              </a:prstGeom>
              <a:pattFill prst="lgConfetti">
                <a:fgClr>
                  <a:schemeClr val="bg1">
                    <a:lumMod val="85000"/>
                  </a:schemeClr>
                </a:fgClr>
                <a:bgClr>
                  <a:schemeClr val="bg1"/>
                </a:bgClr>
              </a:patt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4983606" y="953138"/>
              <a:ext cx="3034748" cy="3505199"/>
              <a:chOff x="4983606" y="953138"/>
              <a:chExt cx="3034748" cy="3505199"/>
            </a:xfrm>
          </p:grpSpPr>
          <p:grpSp>
            <p:nvGrpSpPr>
              <p:cNvPr id="9" name="Group 8"/>
              <p:cNvGrpSpPr/>
              <p:nvPr/>
            </p:nvGrpSpPr>
            <p:grpSpPr>
              <a:xfrm>
                <a:off x="4983606" y="953138"/>
                <a:ext cx="3034748" cy="3505199"/>
                <a:chOff x="5872107" y="1609500"/>
                <a:chExt cx="2660955" cy="3163892"/>
              </a:xfrm>
            </p:grpSpPr>
            <p:pic>
              <p:nvPicPr>
                <p:cNvPr id="6" name="Picture 5"/>
                <p:cNvPicPr>
                  <a:picLocks noChangeAspect="1"/>
                </p:cNvPicPr>
                <p:nvPr/>
              </p:nvPicPr>
              <p:blipFill rotWithShape="1">
                <a:blip r:embed="rId4"/>
                <a:srcRect t="623" b="1"/>
                <a:stretch/>
              </p:blipFill>
              <p:spPr>
                <a:xfrm>
                  <a:off x="5872107" y="1609500"/>
                  <a:ext cx="1683603" cy="2058790"/>
                </a:xfrm>
                <a:prstGeom prst="rect">
                  <a:avLst/>
                </a:prstGeom>
                <a:ln>
                  <a:solidFill>
                    <a:schemeClr val="bg1">
                      <a:lumMod val="85000"/>
                    </a:schemeClr>
                  </a:solidFill>
                </a:ln>
              </p:spPr>
            </p:pic>
            <p:pic>
              <p:nvPicPr>
                <p:cNvPr id="8" name="Picture 7"/>
                <p:cNvPicPr>
                  <a:picLocks noChangeAspect="1"/>
                </p:cNvPicPr>
                <p:nvPr/>
              </p:nvPicPr>
              <p:blipFill>
                <a:blip r:embed="rId5"/>
                <a:stretch>
                  <a:fillRect/>
                </a:stretch>
              </p:blipFill>
              <p:spPr>
                <a:xfrm>
                  <a:off x="6477000" y="2104010"/>
                  <a:ext cx="1585927" cy="2669382"/>
                </a:xfrm>
                <a:prstGeom prst="rect">
                  <a:avLst/>
                </a:prstGeom>
                <a:ln>
                  <a:solidFill>
                    <a:schemeClr val="bg1">
                      <a:lumMod val="85000"/>
                    </a:schemeClr>
                  </a:solidFill>
                </a:ln>
              </p:spPr>
            </p:pic>
            <p:pic>
              <p:nvPicPr>
                <p:cNvPr id="7" name="Picture 6"/>
                <p:cNvPicPr>
                  <a:picLocks noChangeAspect="1"/>
                </p:cNvPicPr>
                <p:nvPr/>
              </p:nvPicPr>
              <p:blipFill>
                <a:blip r:embed="rId6"/>
                <a:stretch>
                  <a:fillRect/>
                </a:stretch>
              </p:blipFill>
              <p:spPr>
                <a:xfrm>
                  <a:off x="7518496" y="1744240"/>
                  <a:ext cx="1014566" cy="2214562"/>
                </a:xfrm>
                <a:prstGeom prst="rect">
                  <a:avLst/>
                </a:prstGeom>
                <a:ln>
                  <a:solidFill>
                    <a:schemeClr val="bg1">
                      <a:lumMod val="85000"/>
                    </a:schemeClr>
                  </a:solidFill>
                </a:ln>
              </p:spPr>
            </p:pic>
          </p:grpSp>
          <p:sp>
            <p:nvSpPr>
              <p:cNvPr id="11" name="Rounded Rectangle 10"/>
              <p:cNvSpPr/>
              <p:nvPr/>
            </p:nvSpPr>
            <p:spPr>
              <a:xfrm>
                <a:off x="5018906" y="953138"/>
                <a:ext cx="848494" cy="337668"/>
              </a:xfrm>
              <a:prstGeom prst="roundRect">
                <a:avLst/>
              </a:prstGeom>
              <a:pattFill prst="lgConfetti">
                <a:fgClr>
                  <a:schemeClr val="bg1">
                    <a:lumMod val="85000"/>
                  </a:schemeClr>
                </a:fgClr>
                <a:bgClr>
                  <a:schemeClr val="bg1"/>
                </a:bgClr>
              </a:patt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018906" y="2896353"/>
                <a:ext cx="563880" cy="337668"/>
              </a:xfrm>
              <a:prstGeom prst="roundRect">
                <a:avLst/>
              </a:prstGeom>
              <a:pattFill prst="lgConfetti">
                <a:fgClr>
                  <a:schemeClr val="bg1">
                    <a:lumMod val="85000"/>
                  </a:schemeClr>
                </a:fgClr>
                <a:bgClr>
                  <a:schemeClr val="bg1"/>
                </a:bgClr>
              </a:patt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3333" t="15926" b="8518"/>
            <a:stretch/>
          </p:blipFill>
          <p:spPr>
            <a:xfrm>
              <a:off x="6463826" y="3274039"/>
              <a:ext cx="2146774" cy="1403661"/>
            </a:xfrm>
            <a:prstGeom prst="rect">
              <a:avLst/>
            </a:prstGeom>
          </p:spPr>
        </p:pic>
      </p:grpSp>
    </p:spTree>
    <p:extLst>
      <p:ext uri="{BB962C8B-B14F-4D97-AF65-F5344CB8AC3E}">
        <p14:creationId xmlns:p14="http://schemas.microsoft.com/office/powerpoint/2010/main" val="417018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14298F0-83EE-4AF5-A5F2-E075AA7C4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08"/>
            <a:ext cx="9144000" cy="5143500"/>
          </a:xfrm>
          <a:prstGeom prst="rect">
            <a:avLst/>
          </a:prstGeom>
        </p:spPr>
      </p:pic>
      <p:pic>
        <p:nvPicPr>
          <p:cNvPr id="11" name="Picture 10">
            <a:extLst>
              <a:ext uri="{FF2B5EF4-FFF2-40B4-BE49-F238E27FC236}">
                <a16:creationId xmlns:a16="http://schemas.microsoft.com/office/drawing/2014/main" xmlns="" id="{CA774952-D895-4C2C-848A-D5A7D1A980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0409" y="4262378"/>
            <a:ext cx="1049406" cy="724944"/>
          </a:xfrm>
          <a:prstGeom prst="rect">
            <a:avLst/>
          </a:prstGeom>
        </p:spPr>
      </p:pic>
      <p:sp>
        <p:nvSpPr>
          <p:cNvPr id="9" name="Text Placeholder 7"/>
          <p:cNvSpPr>
            <a:spLocks noGrp="1"/>
          </p:cNvSpPr>
          <p:nvPr>
            <p:ph type="body" sz="quarter" idx="10"/>
          </p:nvPr>
        </p:nvSpPr>
        <p:spPr>
          <a:xfrm>
            <a:off x="814137" y="3067495"/>
            <a:ext cx="3733799" cy="1194883"/>
          </a:xfrm>
        </p:spPr>
        <p:txBody>
          <a:bodyPr>
            <a:normAutofit/>
          </a:bodyPr>
          <a:lstStyle>
            <a:lvl1pPr marL="118872" indent="0" algn="l">
              <a:buNone/>
              <a:defRPr baseline="0"/>
            </a:lvl1pPr>
          </a:lstStyle>
          <a:p>
            <a:pPr lvl="0"/>
            <a:r>
              <a:rPr lang="en-US" sz="3600" dirty="0">
                <a:solidFill>
                  <a:schemeClr val="accent4">
                    <a:lumMod val="50000"/>
                  </a:schemeClr>
                </a:solidFill>
                <a:cs typeface="Segoe UI Light" panose="020B0502040204020203" pitchFamily="34" charset="0"/>
              </a:rPr>
              <a:t>Evaluation</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581" b="27668"/>
          <a:stretch/>
        </p:blipFill>
        <p:spPr>
          <a:xfrm>
            <a:off x="6683822" y="230605"/>
            <a:ext cx="1186587" cy="1219200"/>
          </a:xfrm>
          <a:prstGeom prst="rect">
            <a:avLst/>
          </a:prstGeom>
        </p:spPr>
      </p:pic>
      <p:sp>
        <p:nvSpPr>
          <p:cNvPr id="12" name="Title 1"/>
          <p:cNvSpPr txBox="1">
            <a:spLocks/>
          </p:cNvSpPr>
          <p:nvPr/>
        </p:nvSpPr>
        <p:spPr>
          <a:xfrm>
            <a:off x="914400" y="1428750"/>
            <a:ext cx="7696199" cy="1219200"/>
          </a:xfrm>
          <a:prstGeom prst="rect">
            <a:avLst/>
          </a:prstGeom>
        </p:spPr>
        <p:txBody>
          <a:bodyPr vert="horz" lIns="91440" tIns="0" rIns="45720" bIns="0" rtlCol="0" anchor="b">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3500" b="1" kern="1200">
                <a:solidFill>
                  <a:schemeClr val="tx1"/>
                </a:solidFill>
                <a:effectLst/>
                <a:latin typeface="Verdana" panose="020B0604030504040204" pitchFamily="34" charset="0"/>
                <a:ea typeface="Verdana" panose="020B0604030504040204" pitchFamily="34" charset="0"/>
                <a:cs typeface="Segoe UI" panose="020B0502040204020203" pitchFamily="34" charset="0"/>
              </a:defRPr>
            </a:lvl1pPr>
            <a:extLst/>
          </a:lstStyle>
          <a:p>
            <a:r>
              <a:rPr lang="en-US" sz="4000">
                <a:solidFill>
                  <a:srgbClr val="0D4B8D"/>
                </a:solidFill>
              </a:rPr>
              <a:t>EE Meets IoT in MF</a:t>
            </a:r>
            <a:br>
              <a:rPr lang="en-US" sz="4000">
                <a:solidFill>
                  <a:srgbClr val="0D4B8D"/>
                </a:solidFill>
              </a:rPr>
            </a:br>
            <a:r>
              <a:rPr lang="en-US" sz="1800">
                <a:solidFill>
                  <a:srgbClr val="0D4B8D"/>
                </a:solidFill>
              </a:rPr>
              <a:t>Smart Thermostats &amp; Connectivity Networks in</a:t>
            </a:r>
            <a:br>
              <a:rPr lang="en-US" sz="1800">
                <a:solidFill>
                  <a:srgbClr val="0D4B8D"/>
                </a:solidFill>
              </a:rPr>
            </a:br>
            <a:r>
              <a:rPr lang="en-US" sz="1800">
                <a:solidFill>
                  <a:srgbClr val="0D4B8D"/>
                </a:solidFill>
              </a:rPr>
              <a:t>Multifamily Buildings </a:t>
            </a:r>
            <a:endParaRPr lang="en-US" sz="4000" dirty="0">
              <a:solidFill>
                <a:srgbClr val="0D4B8D"/>
              </a:solidFill>
            </a:endParaRPr>
          </a:p>
        </p:txBody>
      </p:sp>
      <p:sp>
        <p:nvSpPr>
          <p:cNvPr id="13" name="Text Placeholder 7"/>
          <p:cNvSpPr txBox="1">
            <a:spLocks/>
          </p:cNvSpPr>
          <p:nvPr/>
        </p:nvSpPr>
        <p:spPr>
          <a:xfrm>
            <a:off x="5139645" y="2911316"/>
            <a:ext cx="2819399" cy="1194883"/>
          </a:xfrm>
          <a:prstGeom prst="rect">
            <a:avLst/>
          </a:prstGeom>
        </p:spPr>
        <p:txBody>
          <a:bodyPr vert="horz" lIns="54864" tIns="91440" rtlCol="0">
            <a:normAutofit fontScale="77500" lnSpcReduction="20000"/>
          </a:bodyPr>
          <a:lstStyle>
            <a:lvl1pPr marL="118872" indent="0" algn="l" rtl="0" eaLnBrk="1" latinLnBrk="0" hangingPunct="1">
              <a:spcBef>
                <a:spcPts val="0"/>
              </a:spcBef>
              <a:buClr>
                <a:srgbClr val="0D4B8D"/>
              </a:buClr>
              <a:buSzPct val="80000"/>
              <a:buFont typeface="Wingdings 2"/>
              <a:buNone/>
              <a:defRPr kumimoji="0" sz="2000" kern="1200" baseline="0">
                <a:solidFill>
                  <a:schemeClr val="tx1"/>
                </a:solidFill>
                <a:latin typeface="+mn-lt"/>
                <a:ea typeface="+mn-ea"/>
                <a:cs typeface="+mn-cs"/>
              </a:defRPr>
            </a:lvl1pPr>
            <a:lvl2pPr marL="731484" indent="-274306" algn="l" rtl="0" eaLnBrk="1" latinLnBrk="0" hangingPunct="1">
              <a:spcBef>
                <a:spcPct val="20000"/>
              </a:spcBef>
              <a:buClr>
                <a:srgbClr val="0D4B8D"/>
              </a:buClr>
              <a:buSzPct val="90000"/>
              <a:buFont typeface="Wingdings"/>
              <a:buChar char=""/>
              <a:defRPr kumimoji="0" sz="2200" kern="1200">
                <a:solidFill>
                  <a:schemeClr val="bg2">
                    <a:lumMod val="25000"/>
                  </a:schemeClr>
                </a:solidFill>
                <a:latin typeface="+mn-lt"/>
                <a:ea typeface="+mn-ea"/>
                <a:cs typeface="+mn-cs"/>
              </a:defRPr>
            </a:lvl2pPr>
            <a:lvl3pPr marL="996646" indent="-228589" algn="l" rtl="0" eaLnBrk="1" latinLnBrk="0" hangingPunct="1">
              <a:spcBef>
                <a:spcPct val="20000"/>
              </a:spcBef>
              <a:buClr>
                <a:srgbClr val="0D4B8D"/>
              </a:buClr>
              <a:buFont typeface="Arial"/>
              <a:buChar char="▪"/>
              <a:defRPr kumimoji="0" sz="2000" kern="1200">
                <a:solidFill>
                  <a:schemeClr val="bg2">
                    <a:lumMod val="25000"/>
                  </a:schemeClr>
                </a:solidFill>
                <a:latin typeface="+mn-lt"/>
                <a:ea typeface="+mn-ea"/>
                <a:cs typeface="+mn-cs"/>
              </a:defRPr>
            </a:lvl3pPr>
            <a:lvl4pPr marL="1216091" indent="-182871" algn="l" rtl="0" eaLnBrk="1" latinLnBrk="0" hangingPunct="1">
              <a:spcBef>
                <a:spcPct val="20000"/>
              </a:spcBef>
              <a:buClr>
                <a:srgbClr val="0D4B8D"/>
              </a:buClr>
              <a:buFont typeface="Arial"/>
              <a:buChar char="▪"/>
              <a:defRPr kumimoji="0" sz="1800" kern="1200">
                <a:solidFill>
                  <a:schemeClr val="bg2">
                    <a:lumMod val="25000"/>
                  </a:schemeClr>
                </a:solidFill>
                <a:latin typeface="+mn-lt"/>
                <a:ea typeface="+mn-ea"/>
                <a:cs typeface="+mn-cs"/>
              </a:defRPr>
            </a:lvl4pPr>
            <a:lvl5pPr marL="1426392" indent="-182871" algn="l" rtl="0" eaLnBrk="1" latinLnBrk="0" hangingPunct="1">
              <a:spcBef>
                <a:spcPct val="20000"/>
              </a:spcBef>
              <a:buClr>
                <a:srgbClr val="0D4B8D"/>
              </a:buClr>
              <a:buFont typeface="Wingdings 3"/>
              <a:buChar char=""/>
              <a:defRPr kumimoji="0" lang="en-US" sz="1600" kern="1200" smtClean="0">
                <a:solidFill>
                  <a:schemeClr val="bg2">
                    <a:lumMod val="25000"/>
                  </a:schemeClr>
                </a:solidFill>
                <a:latin typeface="+mn-lt"/>
                <a:ea typeface="+mn-ea"/>
                <a:cs typeface="+mn-cs"/>
              </a:defRPr>
            </a:lvl5pPr>
            <a:lvl6pPr marL="1627551" indent="-182871"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709" indent="-182871"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867" indent="-182871"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026" indent="-182871"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gn="r">
              <a:lnSpc>
                <a:spcPct val="134000"/>
              </a:lnSpc>
            </a:pPr>
            <a:r>
              <a:rPr lang="en-US" sz="2600" dirty="0">
                <a:solidFill>
                  <a:srgbClr val="0D4B8D"/>
                </a:solidFill>
                <a:latin typeface="Verdana" panose="020B0604030504040204" pitchFamily="34" charset="0"/>
                <a:ea typeface="Verdana" panose="020B0604030504040204" pitchFamily="34" charset="0"/>
                <a:cs typeface="Segoe UI Light" panose="020B0502040204020203" pitchFamily="34" charset="0"/>
              </a:rPr>
              <a:t>Jackie Berger</a:t>
            </a:r>
          </a:p>
          <a:p>
            <a:pPr algn="r">
              <a:lnSpc>
                <a:spcPct val="134000"/>
              </a:lnSpc>
            </a:pPr>
            <a:r>
              <a:rPr lang="en-US" sz="1700" dirty="0">
                <a:solidFill>
                  <a:srgbClr val="0D4B8D"/>
                </a:solidFill>
                <a:latin typeface="Verdana" panose="020B0604030504040204" pitchFamily="34" charset="0"/>
                <a:ea typeface="Verdana" panose="020B0604030504040204" pitchFamily="34" charset="0"/>
                <a:cs typeface="Segoe UI Light" panose="020B0502040204020203" pitchFamily="34" charset="0"/>
              </a:rPr>
              <a:t>President</a:t>
            </a:r>
          </a:p>
          <a:p>
            <a:pPr algn="r">
              <a:lnSpc>
                <a:spcPct val="134000"/>
              </a:lnSpc>
            </a:pPr>
            <a:r>
              <a:rPr lang="en-US" sz="1700" dirty="0">
                <a:solidFill>
                  <a:srgbClr val="0D4B8D"/>
                </a:solidFill>
                <a:latin typeface="Verdana" panose="020B0604030504040204" pitchFamily="34" charset="0"/>
                <a:ea typeface="Verdana" panose="020B0604030504040204" pitchFamily="34" charset="0"/>
                <a:cs typeface="Segoe UI Light" panose="020B0502040204020203" pitchFamily="34" charset="0"/>
              </a:rPr>
              <a:t>APPRISE</a:t>
            </a:r>
          </a:p>
          <a:p>
            <a:pPr algn="r">
              <a:lnSpc>
                <a:spcPct val="134000"/>
              </a:lnSpc>
            </a:pPr>
            <a:r>
              <a:rPr lang="en-US" sz="1700" dirty="0">
                <a:solidFill>
                  <a:srgbClr val="0D4B8D"/>
                </a:solidFill>
                <a:latin typeface="Verdana" panose="020B0604030504040204" pitchFamily="34" charset="0"/>
                <a:ea typeface="Verdana" panose="020B0604030504040204" pitchFamily="34" charset="0"/>
                <a:cs typeface="Segoe UI Light" panose="020B0502040204020203" pitchFamily="34" charset="0"/>
                <a:hlinkClick r:id="rId5"/>
              </a:rPr>
              <a:t>Jackie-berger@appriseinc.org</a:t>
            </a:r>
            <a:r>
              <a:rPr lang="en-US" sz="1700" dirty="0">
                <a:solidFill>
                  <a:srgbClr val="0D4B8D"/>
                </a:solidFill>
                <a:latin typeface="Verdana" panose="020B0604030504040204" pitchFamily="34" charset="0"/>
                <a:ea typeface="Verdana" panose="020B0604030504040204" pitchFamily="34" charset="0"/>
                <a:cs typeface="Segoe UI Light" panose="020B0502040204020203" pitchFamily="34" charset="0"/>
              </a:rPr>
              <a:t>  </a:t>
            </a:r>
          </a:p>
        </p:txBody>
      </p:sp>
    </p:spTree>
    <p:extLst>
      <p:ext uri="{BB962C8B-B14F-4D97-AF65-F5344CB8AC3E}">
        <p14:creationId xmlns:p14="http://schemas.microsoft.com/office/powerpoint/2010/main" val="313451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162800" cy="876138"/>
          </a:xfrm>
        </p:spPr>
        <p:txBody>
          <a:bodyPr/>
          <a:lstStyle/>
          <a:p>
            <a:r>
              <a:rPr lang="en-US" dirty="0"/>
              <a:t>Evaluation Overview</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48375517"/>
              </p:ext>
            </p:extLst>
          </p:nvPr>
        </p:nvGraphicFramePr>
        <p:xfrm>
          <a:off x="228600" y="1109669"/>
          <a:ext cx="74676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26</a:t>
            </a:fld>
            <a:endParaRPr lang="en-US" dirty="0"/>
          </a:p>
        </p:txBody>
      </p:sp>
    </p:spTree>
    <p:extLst>
      <p:ext uri="{BB962C8B-B14F-4D97-AF65-F5344CB8AC3E}">
        <p14:creationId xmlns:p14="http://schemas.microsoft.com/office/powerpoint/2010/main" val="271563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52550"/>
            <a:ext cx="8229600" cy="1828800"/>
          </a:xfrm>
        </p:spPr>
        <p:txBody>
          <a:bodyPr anchor="ctr">
            <a:normAutofit/>
          </a:bodyPr>
          <a:lstStyle/>
          <a:p>
            <a:pPr marL="118866" indent="0" algn="ctr">
              <a:buNone/>
            </a:pPr>
            <a:r>
              <a:rPr lang="en-US" sz="4400" b="1" dirty="0">
                <a:solidFill>
                  <a:srgbClr val="0070C0"/>
                </a:solidFill>
              </a:rPr>
              <a:t>CUSTOMER FEEDBACK</a:t>
            </a:r>
          </a:p>
        </p:txBody>
      </p:sp>
      <p:sp>
        <p:nvSpPr>
          <p:cNvPr id="4" name="Slide Number Placeholder 3"/>
          <p:cNvSpPr>
            <a:spLocks noGrp="1"/>
          </p:cNvSpPr>
          <p:nvPr>
            <p:ph type="sldNum" sz="quarter" idx="10"/>
          </p:nvPr>
        </p:nvSpPr>
        <p:spPr/>
        <p:txBody>
          <a:bodyPr/>
          <a:lstStyle/>
          <a:p>
            <a:fld id="{A7ABDCB2-A076-499E-A6F8-1555451072DA}" type="slidenum">
              <a:rPr lang="en-US" smtClean="0"/>
              <a:pPr/>
              <a:t>27</a:t>
            </a:fld>
            <a:endParaRPr lang="en-US" dirty="0"/>
          </a:p>
        </p:txBody>
      </p:sp>
    </p:spTree>
    <p:extLst>
      <p:ext uri="{BB962C8B-B14F-4D97-AF65-F5344CB8AC3E}">
        <p14:creationId xmlns:p14="http://schemas.microsoft.com/office/powerpoint/2010/main" val="8537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9144000" cy="876138"/>
          </a:xfrm>
        </p:spPr>
        <p:txBody>
          <a:bodyPr/>
          <a:lstStyle/>
          <a:p>
            <a:r>
              <a:rPr lang="en-US" dirty="0"/>
              <a:t>Survey Methodology</a:t>
            </a:r>
          </a:p>
        </p:txBody>
      </p:sp>
      <p:sp>
        <p:nvSpPr>
          <p:cNvPr id="4" name="Slide Number Placeholder 3"/>
          <p:cNvSpPr>
            <a:spLocks noGrp="1"/>
          </p:cNvSpPr>
          <p:nvPr>
            <p:ph type="sldNum" sz="quarter" idx="10"/>
          </p:nvPr>
        </p:nvSpPr>
        <p:spPr/>
        <p:txBody>
          <a:bodyPr/>
          <a:lstStyle/>
          <a:p>
            <a:fld id="{A7ABDCB2-A076-499E-A6F8-1555451072DA}" type="slidenum">
              <a:rPr lang="en-US" sz="1100" smtClean="0">
                <a:latin typeface="Verdana" panose="020B0604030504040204" pitchFamily="34" charset="0"/>
                <a:ea typeface="Verdana" panose="020B0604030504040204" pitchFamily="34" charset="0"/>
              </a:rPr>
              <a:pPr/>
              <a:t>28</a:t>
            </a:fld>
            <a:endParaRPr lang="en-US" sz="1100" dirty="0">
              <a:latin typeface="Verdana" panose="020B0604030504040204" pitchFamily="34" charset="0"/>
              <a:ea typeface="Verdana" panose="020B0604030504040204" pitchFamily="34" charset="0"/>
            </a:endParaRPr>
          </a:p>
        </p:txBody>
      </p:sp>
      <p:grpSp>
        <p:nvGrpSpPr>
          <p:cNvPr id="22" name="Group 21"/>
          <p:cNvGrpSpPr/>
          <p:nvPr/>
        </p:nvGrpSpPr>
        <p:grpSpPr>
          <a:xfrm>
            <a:off x="1371600" y="1168472"/>
            <a:ext cx="6096001" cy="3738424"/>
            <a:chOff x="1752599" y="895848"/>
            <a:chExt cx="6096001" cy="3738424"/>
          </a:xfrm>
        </p:grpSpPr>
        <p:sp>
          <p:nvSpPr>
            <p:cNvPr id="23" name="Straight Connector 22"/>
            <p:cNvSpPr/>
            <p:nvPr/>
          </p:nvSpPr>
          <p:spPr>
            <a:xfrm>
              <a:off x="1752599" y="3741258"/>
              <a:ext cx="6096000" cy="0"/>
            </a:xfrm>
            <a:prstGeom prst="line">
              <a:avLst/>
            </a:prstGeom>
          </p:spPr>
          <p:style>
            <a:lnRef idx="2">
              <a:schemeClr val="accent2">
                <a:shade val="60000"/>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4" name="Straight Connector 23"/>
            <p:cNvSpPr/>
            <p:nvPr/>
          </p:nvSpPr>
          <p:spPr>
            <a:xfrm>
              <a:off x="1752599" y="2472128"/>
              <a:ext cx="6096000" cy="0"/>
            </a:xfrm>
            <a:prstGeom prst="line">
              <a:avLst/>
            </a:prstGeom>
          </p:spPr>
          <p:style>
            <a:lnRef idx="2">
              <a:schemeClr val="accent2">
                <a:shade val="60000"/>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5" name="Straight Connector 24"/>
            <p:cNvSpPr/>
            <p:nvPr/>
          </p:nvSpPr>
          <p:spPr>
            <a:xfrm>
              <a:off x="1752600" y="1342288"/>
              <a:ext cx="6096000" cy="0"/>
            </a:xfrm>
            <a:prstGeom prst="line">
              <a:avLst/>
            </a:prstGeom>
          </p:spPr>
          <p:style>
            <a:lnRef idx="2">
              <a:schemeClr val="accent2">
                <a:shade val="60000"/>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6" name="Freeform 25"/>
            <p:cNvSpPr/>
            <p:nvPr/>
          </p:nvSpPr>
          <p:spPr>
            <a:xfrm>
              <a:off x="3337559" y="895848"/>
              <a:ext cx="4511040" cy="446439"/>
            </a:xfrm>
            <a:custGeom>
              <a:avLst/>
              <a:gdLst>
                <a:gd name="connsiteX0" fmla="*/ 0 w 4511040"/>
                <a:gd name="connsiteY0" fmla="*/ 0 h 446439"/>
                <a:gd name="connsiteX1" fmla="*/ 4511040 w 4511040"/>
                <a:gd name="connsiteY1" fmla="*/ 0 h 446439"/>
                <a:gd name="connsiteX2" fmla="*/ 4511040 w 4511040"/>
                <a:gd name="connsiteY2" fmla="*/ 446439 h 446439"/>
                <a:gd name="connsiteX3" fmla="*/ 0 w 4511040"/>
                <a:gd name="connsiteY3" fmla="*/ 446439 h 446439"/>
                <a:gd name="connsiteX4" fmla="*/ 0 w 4511040"/>
                <a:gd name="connsiteY4" fmla="*/ 0 h 44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446439">
                  <a:moveTo>
                    <a:pt x="0" y="0"/>
                  </a:moveTo>
                  <a:lnTo>
                    <a:pt x="4511040" y="0"/>
                  </a:lnTo>
                  <a:lnTo>
                    <a:pt x="4511040" y="446439"/>
                  </a:lnTo>
                  <a:lnTo>
                    <a:pt x="0" y="4464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rPr>
                <a:t> </a:t>
              </a:r>
            </a:p>
          </p:txBody>
        </p:sp>
        <p:sp>
          <p:nvSpPr>
            <p:cNvPr id="27" name="Freeform 26"/>
            <p:cNvSpPr/>
            <p:nvPr/>
          </p:nvSpPr>
          <p:spPr>
            <a:xfrm>
              <a:off x="1752600" y="895848"/>
              <a:ext cx="2209800" cy="446439"/>
            </a:xfrm>
            <a:custGeom>
              <a:avLst/>
              <a:gdLst>
                <a:gd name="connsiteX0" fmla="*/ 74421 w 1584960"/>
                <a:gd name="connsiteY0" fmla="*/ 0 h 446439"/>
                <a:gd name="connsiteX1" fmla="*/ 1510539 w 1584960"/>
                <a:gd name="connsiteY1" fmla="*/ 0 h 446439"/>
                <a:gd name="connsiteX2" fmla="*/ 1584960 w 1584960"/>
                <a:gd name="connsiteY2" fmla="*/ 74421 h 446439"/>
                <a:gd name="connsiteX3" fmla="*/ 1584960 w 1584960"/>
                <a:gd name="connsiteY3" fmla="*/ 446439 h 446439"/>
                <a:gd name="connsiteX4" fmla="*/ 1584960 w 1584960"/>
                <a:gd name="connsiteY4" fmla="*/ 446439 h 446439"/>
                <a:gd name="connsiteX5" fmla="*/ 0 w 1584960"/>
                <a:gd name="connsiteY5" fmla="*/ 446439 h 446439"/>
                <a:gd name="connsiteX6" fmla="*/ 0 w 1584960"/>
                <a:gd name="connsiteY6" fmla="*/ 446439 h 446439"/>
                <a:gd name="connsiteX7" fmla="*/ 0 w 1584960"/>
                <a:gd name="connsiteY7" fmla="*/ 74421 h 446439"/>
                <a:gd name="connsiteX8" fmla="*/ 74421 w 1584960"/>
                <a:gd name="connsiteY8" fmla="*/ 0 h 44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446439">
                  <a:moveTo>
                    <a:pt x="74421" y="0"/>
                  </a:moveTo>
                  <a:lnTo>
                    <a:pt x="1510539" y="0"/>
                  </a:lnTo>
                  <a:cubicBezTo>
                    <a:pt x="1551641" y="0"/>
                    <a:pt x="1584960" y="33319"/>
                    <a:pt x="1584960" y="74421"/>
                  </a:cubicBezTo>
                  <a:lnTo>
                    <a:pt x="1584960" y="446439"/>
                  </a:lnTo>
                  <a:lnTo>
                    <a:pt x="1584960" y="446439"/>
                  </a:lnTo>
                  <a:lnTo>
                    <a:pt x="0" y="446439"/>
                  </a:lnTo>
                  <a:lnTo>
                    <a:pt x="0" y="446439"/>
                  </a:lnTo>
                  <a:lnTo>
                    <a:pt x="0" y="74421"/>
                  </a:lnTo>
                  <a:cubicBezTo>
                    <a:pt x="0" y="33319"/>
                    <a:pt x="33319" y="0"/>
                    <a:pt x="74421" y="0"/>
                  </a:cubicBez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2277" tIns="52277" rIns="52277" bIns="30480" numCol="1" spcCol="1270" anchor="ctr" anchorCtr="0">
              <a:noAutofit/>
            </a:bodyPr>
            <a:lstStyle/>
            <a:p>
              <a:pPr lvl="0" defTabSz="711200">
                <a:lnSpc>
                  <a:spcPct val="90000"/>
                </a:lnSpc>
                <a:spcBef>
                  <a:spcPct val="0"/>
                </a:spcBef>
                <a:spcAft>
                  <a:spcPct val="35000"/>
                </a:spcAft>
              </a:pPr>
              <a:r>
                <a:rPr lang="en-US" b="1" kern="1200" dirty="0">
                  <a:latin typeface="Verdana" panose="020B0604030504040204" pitchFamily="34" charset="0"/>
                  <a:ea typeface="Verdana" panose="020B0604030504040204" pitchFamily="34" charset="0"/>
                </a:rPr>
                <a:t>Survey Sample</a:t>
              </a:r>
            </a:p>
          </p:txBody>
        </p:sp>
        <p:sp>
          <p:nvSpPr>
            <p:cNvPr id="28" name="Freeform 27"/>
            <p:cNvSpPr/>
            <p:nvPr/>
          </p:nvSpPr>
          <p:spPr>
            <a:xfrm>
              <a:off x="1752600" y="1342288"/>
              <a:ext cx="6096000" cy="893013"/>
            </a:xfrm>
            <a:custGeom>
              <a:avLst/>
              <a:gdLst>
                <a:gd name="connsiteX0" fmla="*/ 0 w 6096000"/>
                <a:gd name="connsiteY0" fmla="*/ 0 h 893013"/>
                <a:gd name="connsiteX1" fmla="*/ 6096000 w 6096000"/>
                <a:gd name="connsiteY1" fmla="*/ 0 h 893013"/>
                <a:gd name="connsiteX2" fmla="*/ 6096000 w 6096000"/>
                <a:gd name="connsiteY2" fmla="*/ 893013 h 893013"/>
                <a:gd name="connsiteX3" fmla="*/ 0 w 6096000"/>
                <a:gd name="connsiteY3" fmla="*/ 893013 h 893013"/>
                <a:gd name="connsiteX4" fmla="*/ 0 w 6096000"/>
                <a:gd name="connsiteY4" fmla="*/ 0 h 89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893013">
                  <a:moveTo>
                    <a:pt x="0" y="0"/>
                  </a:moveTo>
                  <a:lnTo>
                    <a:pt x="6096000" y="0"/>
                  </a:lnTo>
                  <a:lnTo>
                    <a:pt x="6096000" y="893013"/>
                  </a:lnTo>
                  <a:lnTo>
                    <a:pt x="0" y="8930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942 customers received smart thermostats</a:t>
              </a:r>
            </a:p>
            <a:p>
              <a:pPr marL="114300" lvl="1" indent="-114300" algn="l" defTabSz="53340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468 had complete contact information, a</a:t>
              </a:r>
              <a:r>
                <a:rPr lang="en-US" sz="1400" dirty="0">
                  <a:latin typeface="Verdana" panose="020B0604030504040204" pitchFamily="34" charset="0"/>
                  <a:ea typeface="Verdana" panose="020B0604030504040204" pitchFamily="34" charset="0"/>
                </a:rPr>
                <a:t>ll 468 targeted for survey </a:t>
              </a:r>
              <a:endParaRPr lang="en-US" sz="1400" kern="1200" dirty="0">
                <a:latin typeface="Verdana" panose="020B0604030504040204" pitchFamily="34" charset="0"/>
                <a:ea typeface="Verdana" panose="020B0604030504040204" pitchFamily="34" charset="0"/>
              </a:endParaRPr>
            </a:p>
            <a:p>
              <a:pPr marL="114300" lvl="1" indent="-114300" algn="l" defTabSz="533400">
                <a:lnSpc>
                  <a:spcPct val="90000"/>
                </a:lnSpc>
                <a:spcBef>
                  <a:spcPct val="0"/>
                </a:spcBef>
                <a:spcAft>
                  <a:spcPct val="15000"/>
                </a:spcAft>
                <a:buChar char="••"/>
              </a:pPr>
              <a:endParaRPr lang="en-US" sz="1100" kern="1200" dirty="0">
                <a:latin typeface="Verdana" panose="020B0604030504040204" pitchFamily="34" charset="0"/>
                <a:ea typeface="Verdana" panose="020B0604030504040204" pitchFamily="34" charset="0"/>
              </a:endParaRPr>
            </a:p>
          </p:txBody>
        </p:sp>
        <p:sp>
          <p:nvSpPr>
            <p:cNvPr id="29" name="Freeform 28"/>
            <p:cNvSpPr/>
            <p:nvPr/>
          </p:nvSpPr>
          <p:spPr>
            <a:xfrm>
              <a:off x="3337559" y="2257623"/>
              <a:ext cx="4511040" cy="446439"/>
            </a:xfrm>
            <a:custGeom>
              <a:avLst/>
              <a:gdLst>
                <a:gd name="connsiteX0" fmla="*/ 0 w 4511040"/>
                <a:gd name="connsiteY0" fmla="*/ 0 h 446439"/>
                <a:gd name="connsiteX1" fmla="*/ 4511040 w 4511040"/>
                <a:gd name="connsiteY1" fmla="*/ 0 h 446439"/>
                <a:gd name="connsiteX2" fmla="*/ 4511040 w 4511040"/>
                <a:gd name="connsiteY2" fmla="*/ 446439 h 446439"/>
                <a:gd name="connsiteX3" fmla="*/ 0 w 4511040"/>
                <a:gd name="connsiteY3" fmla="*/ 446439 h 446439"/>
                <a:gd name="connsiteX4" fmla="*/ 0 w 4511040"/>
                <a:gd name="connsiteY4" fmla="*/ 0 h 44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446439">
                  <a:moveTo>
                    <a:pt x="0" y="0"/>
                  </a:moveTo>
                  <a:lnTo>
                    <a:pt x="4511040" y="0"/>
                  </a:lnTo>
                  <a:lnTo>
                    <a:pt x="4511040" y="446439"/>
                  </a:lnTo>
                  <a:lnTo>
                    <a:pt x="0" y="4464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rPr>
                <a:t> </a:t>
              </a:r>
            </a:p>
          </p:txBody>
        </p:sp>
        <p:sp>
          <p:nvSpPr>
            <p:cNvPr id="30" name="Freeform 29"/>
            <p:cNvSpPr/>
            <p:nvPr/>
          </p:nvSpPr>
          <p:spPr>
            <a:xfrm>
              <a:off x="1752599" y="2025688"/>
              <a:ext cx="2209800" cy="446439"/>
            </a:xfrm>
            <a:custGeom>
              <a:avLst/>
              <a:gdLst>
                <a:gd name="connsiteX0" fmla="*/ 74421 w 1584960"/>
                <a:gd name="connsiteY0" fmla="*/ 0 h 446439"/>
                <a:gd name="connsiteX1" fmla="*/ 1510539 w 1584960"/>
                <a:gd name="connsiteY1" fmla="*/ 0 h 446439"/>
                <a:gd name="connsiteX2" fmla="*/ 1584960 w 1584960"/>
                <a:gd name="connsiteY2" fmla="*/ 74421 h 446439"/>
                <a:gd name="connsiteX3" fmla="*/ 1584960 w 1584960"/>
                <a:gd name="connsiteY3" fmla="*/ 446439 h 446439"/>
                <a:gd name="connsiteX4" fmla="*/ 1584960 w 1584960"/>
                <a:gd name="connsiteY4" fmla="*/ 446439 h 446439"/>
                <a:gd name="connsiteX5" fmla="*/ 0 w 1584960"/>
                <a:gd name="connsiteY5" fmla="*/ 446439 h 446439"/>
                <a:gd name="connsiteX6" fmla="*/ 0 w 1584960"/>
                <a:gd name="connsiteY6" fmla="*/ 446439 h 446439"/>
                <a:gd name="connsiteX7" fmla="*/ 0 w 1584960"/>
                <a:gd name="connsiteY7" fmla="*/ 74421 h 446439"/>
                <a:gd name="connsiteX8" fmla="*/ 74421 w 1584960"/>
                <a:gd name="connsiteY8" fmla="*/ 0 h 44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446439">
                  <a:moveTo>
                    <a:pt x="74421" y="0"/>
                  </a:moveTo>
                  <a:lnTo>
                    <a:pt x="1510539" y="0"/>
                  </a:lnTo>
                  <a:cubicBezTo>
                    <a:pt x="1551641" y="0"/>
                    <a:pt x="1584960" y="33319"/>
                    <a:pt x="1584960" y="74421"/>
                  </a:cubicBezTo>
                  <a:lnTo>
                    <a:pt x="1584960" y="446439"/>
                  </a:lnTo>
                  <a:lnTo>
                    <a:pt x="1584960" y="446439"/>
                  </a:lnTo>
                  <a:lnTo>
                    <a:pt x="0" y="446439"/>
                  </a:lnTo>
                  <a:lnTo>
                    <a:pt x="0" y="446439"/>
                  </a:lnTo>
                  <a:lnTo>
                    <a:pt x="0" y="74421"/>
                  </a:lnTo>
                  <a:cubicBezTo>
                    <a:pt x="0" y="33319"/>
                    <a:pt x="33319" y="0"/>
                    <a:pt x="74421" y="0"/>
                  </a:cubicBez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2277" tIns="52277" rIns="52277" bIns="30480" numCol="1" spcCol="1270" anchor="ctr" anchorCtr="0">
              <a:noAutofit/>
            </a:bodyPr>
            <a:lstStyle/>
            <a:p>
              <a:pPr lvl="0" defTabSz="711200">
                <a:lnSpc>
                  <a:spcPct val="90000"/>
                </a:lnSpc>
                <a:spcBef>
                  <a:spcPct val="0"/>
                </a:spcBef>
                <a:spcAft>
                  <a:spcPct val="35000"/>
                </a:spcAft>
              </a:pPr>
              <a:r>
                <a:rPr lang="en-US" b="1" kern="1200" dirty="0">
                  <a:latin typeface="Verdana" panose="020B0604030504040204" pitchFamily="34" charset="0"/>
                  <a:ea typeface="Verdana" panose="020B0604030504040204" pitchFamily="34" charset="0"/>
                </a:rPr>
                <a:t>Advance Letters</a:t>
              </a:r>
            </a:p>
          </p:txBody>
        </p:sp>
        <p:sp>
          <p:nvSpPr>
            <p:cNvPr id="31" name="Freeform 30"/>
            <p:cNvSpPr/>
            <p:nvPr/>
          </p:nvSpPr>
          <p:spPr>
            <a:xfrm>
              <a:off x="1752599" y="2472128"/>
              <a:ext cx="6096000" cy="893013"/>
            </a:xfrm>
            <a:custGeom>
              <a:avLst/>
              <a:gdLst>
                <a:gd name="connsiteX0" fmla="*/ 0 w 6096000"/>
                <a:gd name="connsiteY0" fmla="*/ 0 h 893013"/>
                <a:gd name="connsiteX1" fmla="*/ 6096000 w 6096000"/>
                <a:gd name="connsiteY1" fmla="*/ 0 h 893013"/>
                <a:gd name="connsiteX2" fmla="*/ 6096000 w 6096000"/>
                <a:gd name="connsiteY2" fmla="*/ 893013 h 893013"/>
                <a:gd name="connsiteX3" fmla="*/ 0 w 6096000"/>
                <a:gd name="connsiteY3" fmla="*/ 893013 h 893013"/>
                <a:gd name="connsiteX4" fmla="*/ 0 w 6096000"/>
                <a:gd name="connsiteY4" fmla="*/ 0 h 89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893013">
                  <a:moveTo>
                    <a:pt x="0" y="0"/>
                  </a:moveTo>
                  <a:lnTo>
                    <a:pt x="6096000" y="0"/>
                  </a:lnTo>
                  <a:lnTo>
                    <a:pt x="6096000" y="893013"/>
                  </a:lnTo>
                  <a:lnTo>
                    <a:pt x="0" y="8930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Sent to 468 participants</a:t>
              </a:r>
            </a:p>
            <a:p>
              <a:pPr marL="114300" lvl="1" indent="-114300" algn="l" defTabSz="53340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Explained the purpose of the survey</a:t>
              </a:r>
            </a:p>
            <a:p>
              <a:pPr marL="114300" lvl="1" indent="-114300" algn="l" defTabSz="5334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Provided call-in option</a:t>
              </a:r>
              <a:endParaRPr lang="en-US" sz="1400" kern="1200" dirty="0">
                <a:latin typeface="Verdana" panose="020B0604030504040204" pitchFamily="34" charset="0"/>
                <a:ea typeface="Verdana" panose="020B0604030504040204" pitchFamily="34" charset="0"/>
              </a:endParaRPr>
            </a:p>
          </p:txBody>
        </p:sp>
        <p:sp>
          <p:nvSpPr>
            <p:cNvPr id="32" name="Freeform 31"/>
            <p:cNvSpPr/>
            <p:nvPr/>
          </p:nvSpPr>
          <p:spPr>
            <a:xfrm>
              <a:off x="3337559" y="3619398"/>
              <a:ext cx="4511040" cy="446439"/>
            </a:xfrm>
            <a:custGeom>
              <a:avLst/>
              <a:gdLst>
                <a:gd name="connsiteX0" fmla="*/ 0 w 4511040"/>
                <a:gd name="connsiteY0" fmla="*/ 0 h 446439"/>
                <a:gd name="connsiteX1" fmla="*/ 4511040 w 4511040"/>
                <a:gd name="connsiteY1" fmla="*/ 0 h 446439"/>
                <a:gd name="connsiteX2" fmla="*/ 4511040 w 4511040"/>
                <a:gd name="connsiteY2" fmla="*/ 446439 h 446439"/>
                <a:gd name="connsiteX3" fmla="*/ 0 w 4511040"/>
                <a:gd name="connsiteY3" fmla="*/ 446439 h 446439"/>
                <a:gd name="connsiteX4" fmla="*/ 0 w 4511040"/>
                <a:gd name="connsiteY4" fmla="*/ 0 h 44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446439">
                  <a:moveTo>
                    <a:pt x="0" y="0"/>
                  </a:moveTo>
                  <a:lnTo>
                    <a:pt x="4511040" y="0"/>
                  </a:lnTo>
                  <a:lnTo>
                    <a:pt x="4511040" y="446439"/>
                  </a:lnTo>
                  <a:lnTo>
                    <a:pt x="0" y="4464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rPr>
                <a:t> </a:t>
              </a:r>
            </a:p>
          </p:txBody>
        </p:sp>
        <p:sp>
          <p:nvSpPr>
            <p:cNvPr id="33" name="Freeform 32"/>
            <p:cNvSpPr/>
            <p:nvPr/>
          </p:nvSpPr>
          <p:spPr>
            <a:xfrm>
              <a:off x="1752599" y="3294819"/>
              <a:ext cx="2209800" cy="446439"/>
            </a:xfrm>
            <a:custGeom>
              <a:avLst/>
              <a:gdLst>
                <a:gd name="connsiteX0" fmla="*/ 74421 w 1584960"/>
                <a:gd name="connsiteY0" fmla="*/ 0 h 446439"/>
                <a:gd name="connsiteX1" fmla="*/ 1510539 w 1584960"/>
                <a:gd name="connsiteY1" fmla="*/ 0 h 446439"/>
                <a:gd name="connsiteX2" fmla="*/ 1584960 w 1584960"/>
                <a:gd name="connsiteY2" fmla="*/ 74421 h 446439"/>
                <a:gd name="connsiteX3" fmla="*/ 1584960 w 1584960"/>
                <a:gd name="connsiteY3" fmla="*/ 446439 h 446439"/>
                <a:gd name="connsiteX4" fmla="*/ 1584960 w 1584960"/>
                <a:gd name="connsiteY4" fmla="*/ 446439 h 446439"/>
                <a:gd name="connsiteX5" fmla="*/ 0 w 1584960"/>
                <a:gd name="connsiteY5" fmla="*/ 446439 h 446439"/>
                <a:gd name="connsiteX6" fmla="*/ 0 w 1584960"/>
                <a:gd name="connsiteY6" fmla="*/ 446439 h 446439"/>
                <a:gd name="connsiteX7" fmla="*/ 0 w 1584960"/>
                <a:gd name="connsiteY7" fmla="*/ 74421 h 446439"/>
                <a:gd name="connsiteX8" fmla="*/ 74421 w 1584960"/>
                <a:gd name="connsiteY8" fmla="*/ 0 h 44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446439">
                  <a:moveTo>
                    <a:pt x="74421" y="0"/>
                  </a:moveTo>
                  <a:lnTo>
                    <a:pt x="1510539" y="0"/>
                  </a:lnTo>
                  <a:cubicBezTo>
                    <a:pt x="1551641" y="0"/>
                    <a:pt x="1584960" y="33319"/>
                    <a:pt x="1584960" y="74421"/>
                  </a:cubicBezTo>
                  <a:lnTo>
                    <a:pt x="1584960" y="446439"/>
                  </a:lnTo>
                  <a:lnTo>
                    <a:pt x="1584960" y="446439"/>
                  </a:lnTo>
                  <a:lnTo>
                    <a:pt x="0" y="446439"/>
                  </a:lnTo>
                  <a:lnTo>
                    <a:pt x="0" y="446439"/>
                  </a:lnTo>
                  <a:lnTo>
                    <a:pt x="0" y="74421"/>
                  </a:lnTo>
                  <a:cubicBezTo>
                    <a:pt x="0" y="33319"/>
                    <a:pt x="33319" y="0"/>
                    <a:pt x="74421" y="0"/>
                  </a:cubicBez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2277" tIns="52277" rIns="52277" bIns="30480" numCol="1" spcCol="1270" anchor="ctr" anchorCtr="0">
              <a:noAutofit/>
            </a:bodyPr>
            <a:lstStyle/>
            <a:p>
              <a:pPr lvl="0" defTabSz="711200">
                <a:lnSpc>
                  <a:spcPct val="90000"/>
                </a:lnSpc>
                <a:spcBef>
                  <a:spcPct val="0"/>
                </a:spcBef>
                <a:spcAft>
                  <a:spcPct val="35000"/>
                </a:spcAft>
              </a:pPr>
              <a:r>
                <a:rPr lang="en-US" b="1" kern="1200" dirty="0">
                  <a:latin typeface="Verdana" panose="020B0604030504040204" pitchFamily="34" charset="0"/>
                  <a:ea typeface="Verdana" panose="020B0604030504040204" pitchFamily="34" charset="0"/>
                </a:rPr>
                <a:t>Interviews</a:t>
              </a:r>
            </a:p>
          </p:txBody>
        </p:sp>
        <p:sp>
          <p:nvSpPr>
            <p:cNvPr id="34" name="Freeform 33"/>
            <p:cNvSpPr/>
            <p:nvPr/>
          </p:nvSpPr>
          <p:spPr>
            <a:xfrm>
              <a:off x="1752599" y="3741259"/>
              <a:ext cx="6096000" cy="893013"/>
            </a:xfrm>
            <a:custGeom>
              <a:avLst/>
              <a:gdLst>
                <a:gd name="connsiteX0" fmla="*/ 0 w 6096000"/>
                <a:gd name="connsiteY0" fmla="*/ 0 h 893013"/>
                <a:gd name="connsiteX1" fmla="*/ 6096000 w 6096000"/>
                <a:gd name="connsiteY1" fmla="*/ 0 h 893013"/>
                <a:gd name="connsiteX2" fmla="*/ 6096000 w 6096000"/>
                <a:gd name="connsiteY2" fmla="*/ 893013 h 893013"/>
                <a:gd name="connsiteX3" fmla="*/ 0 w 6096000"/>
                <a:gd name="connsiteY3" fmla="*/ 893013 h 893013"/>
                <a:gd name="connsiteX4" fmla="*/ 0 w 6096000"/>
                <a:gd name="connsiteY4" fmla="*/ 0 h 89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893013">
                  <a:moveTo>
                    <a:pt x="0" y="0"/>
                  </a:moveTo>
                  <a:lnTo>
                    <a:pt x="6096000" y="0"/>
                  </a:lnTo>
                  <a:lnTo>
                    <a:pt x="6096000" y="893013"/>
                  </a:lnTo>
                  <a:lnTo>
                    <a:pt x="0" y="8930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14300" lvl="1" indent="-114300" algn="l" defTabSz="533400">
                <a:spcBef>
                  <a:spcPct val="0"/>
                </a:spcBef>
                <a:buChar char="••"/>
              </a:pPr>
              <a:r>
                <a:rPr lang="en-US" sz="1400" kern="1200" dirty="0">
                  <a:latin typeface="Verdana" panose="020B0604030504040204" pitchFamily="34" charset="0"/>
                  <a:ea typeface="Verdana" panose="020B0604030504040204" pitchFamily="34" charset="0"/>
                </a:rPr>
                <a:t>10-minute telephone interview</a:t>
              </a:r>
            </a:p>
            <a:p>
              <a:pPr marL="114300" lvl="1" indent="-114300" algn="l" defTabSz="533400">
                <a:spcBef>
                  <a:spcPct val="0"/>
                </a:spcBef>
                <a:buChar char="••"/>
              </a:pPr>
              <a:r>
                <a:rPr lang="en-US" sz="1400" dirty="0">
                  <a:latin typeface="Verdana" panose="020B0604030504040204" pitchFamily="34" charset="0"/>
                  <a:ea typeface="Verdana" panose="020B0604030504040204" pitchFamily="34" charset="0"/>
                </a:rPr>
                <a:t>Calls made day, evening, and weekends</a:t>
              </a:r>
            </a:p>
            <a:p>
              <a:pPr marL="114300" lvl="1" indent="-114300" algn="l" defTabSz="533400">
                <a:spcBef>
                  <a:spcPct val="0"/>
                </a:spcBef>
                <a:buChar char="••"/>
              </a:pPr>
              <a:r>
                <a:rPr lang="en-US" sz="1400" kern="1200" dirty="0">
                  <a:latin typeface="Verdana" panose="020B0604030504040204" pitchFamily="34" charset="0"/>
                  <a:ea typeface="Verdana" panose="020B0604030504040204" pitchFamily="34" charset="0"/>
                </a:rPr>
                <a:t>199 interviews completed</a:t>
              </a:r>
            </a:p>
          </p:txBody>
        </p:sp>
      </p:grpSp>
      <p:sp>
        <p:nvSpPr>
          <p:cNvPr id="6" name="Rectangle 5"/>
          <p:cNvSpPr/>
          <p:nvPr/>
        </p:nvSpPr>
        <p:spPr>
          <a:xfrm>
            <a:off x="328614" y="1168472"/>
            <a:ext cx="895350" cy="965200"/>
          </a:xfrm>
          <a:prstGeom prst="rect">
            <a:avLst/>
          </a:prstGeom>
          <a:blipFill>
            <a:blip r:embed="rId3" cstate="print">
              <a:extLst>
                <a:ext uri="{28A0092B-C50C-407E-A947-70E740481C1C}">
                  <a14:useLocalDpi xmlns:a14="http://schemas.microsoft.com/office/drawing/2010/main" val="0"/>
                </a:ext>
              </a:extLst>
            </a:blip>
            <a:srcRect/>
            <a:stretch>
              <a:fillRect l="-48000" r="-48000"/>
            </a:stretch>
          </a:blipFill>
          <a:ln>
            <a:solidFill>
              <a:srgbClr val="6BABF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Rectangle 6"/>
          <p:cNvSpPr/>
          <p:nvPr/>
        </p:nvSpPr>
        <p:spPr>
          <a:xfrm>
            <a:off x="328614" y="2298312"/>
            <a:ext cx="895349" cy="1098887"/>
          </a:xfrm>
          <a:prstGeom prst="rect">
            <a:avLst/>
          </a:prstGeom>
          <a:blipFill>
            <a:blip r:embed="rId4" cstate="print">
              <a:extLst>
                <a:ext uri="{28A0092B-C50C-407E-A947-70E740481C1C}">
                  <a14:useLocalDpi xmlns:a14="http://schemas.microsoft.com/office/drawing/2010/main" val="0"/>
                </a:ext>
              </a:extLst>
            </a:blip>
            <a:srcRect/>
            <a:stretch>
              <a:fillRect l="-20000" r="-20000"/>
            </a:stretch>
          </a:blipFill>
          <a:ln>
            <a:solidFill>
              <a:srgbClr val="6BABF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Rectangle 7"/>
          <p:cNvSpPr/>
          <p:nvPr/>
        </p:nvSpPr>
        <p:spPr>
          <a:xfrm>
            <a:off x="333096" y="3565797"/>
            <a:ext cx="890867" cy="1098887"/>
          </a:xfrm>
          <a:prstGeom prst="rect">
            <a:avLst/>
          </a:prstGeom>
          <a:blipFill>
            <a:blip r:embed="rId5" cstate="print">
              <a:extLst>
                <a:ext uri="{28A0092B-C50C-407E-A947-70E740481C1C}">
                  <a14:useLocalDpi xmlns:a14="http://schemas.microsoft.com/office/drawing/2010/main" val="0"/>
                </a:ext>
              </a:extLst>
            </a:blip>
            <a:srcRect/>
            <a:stretch>
              <a:fillRect l="-58000" r="-58000"/>
            </a:stretch>
          </a:blipFill>
          <a:ln>
            <a:solidFill>
              <a:srgbClr val="6BABF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8149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904" y="3"/>
            <a:ext cx="7162800" cy="876138"/>
          </a:xfrm>
        </p:spPr>
        <p:txBody>
          <a:bodyPr/>
          <a:lstStyle/>
          <a:p>
            <a:r>
              <a:rPr lang="en-US" dirty="0"/>
              <a:t>Cooperation and Response Rate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7036441"/>
              </p:ext>
            </p:extLst>
          </p:nvPr>
        </p:nvGraphicFramePr>
        <p:xfrm>
          <a:off x="228600" y="1127833"/>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29</a:t>
            </a:fld>
            <a:endParaRPr lang="en-US" dirty="0"/>
          </a:p>
        </p:txBody>
      </p:sp>
    </p:spTree>
    <p:extLst>
      <p:ext uri="{BB962C8B-B14F-4D97-AF65-F5344CB8AC3E}">
        <p14:creationId xmlns:p14="http://schemas.microsoft.com/office/powerpoint/2010/main" val="371089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3"/>
            <a:ext cx="9144000" cy="876138"/>
          </a:xfrm>
        </p:spPr>
        <p:txBody>
          <a:bodyPr>
            <a:normAutofit/>
          </a:bodyPr>
          <a:lstStyle/>
          <a:p>
            <a:pPr>
              <a:lnSpc>
                <a:spcPct val="114000"/>
              </a:lnSpc>
            </a:pPr>
            <a:r>
              <a:rPr lang="en-US" sz="2400" dirty="0"/>
              <a:t>Compatibility</a:t>
            </a:r>
          </a:p>
        </p:txBody>
      </p:sp>
      <p:sp>
        <p:nvSpPr>
          <p:cNvPr id="3" name="Slide Number Placeholder 2"/>
          <p:cNvSpPr>
            <a:spLocks noGrp="1"/>
          </p:cNvSpPr>
          <p:nvPr>
            <p:ph type="sldNum" sz="quarter" idx="10"/>
          </p:nvPr>
        </p:nvSpPr>
        <p:spPr>
          <a:prstGeom prst="rect">
            <a:avLst/>
          </a:prstGeom>
        </p:spPr>
        <p:txBody>
          <a:bodyPr/>
          <a:lstStyle/>
          <a:p>
            <a:pPr>
              <a:lnSpc>
                <a:spcPct val="114000"/>
              </a:lnSpc>
            </a:pPr>
            <a:fld id="{4183E763-255E-4F07-BDB7-4BB39FE8558A}" type="slidenum">
              <a:rPr lang="en-US" sz="1050">
                <a:latin typeface="Verdana" panose="020B0604030504040204" pitchFamily="34" charset="0"/>
                <a:ea typeface="Verdana" panose="020B0604030504040204" pitchFamily="34" charset="0"/>
              </a:rPr>
              <a:pPr>
                <a:lnSpc>
                  <a:spcPct val="114000"/>
                </a:lnSpc>
              </a:pPr>
              <a:t>3</a:t>
            </a:fld>
            <a:endParaRPr lang="en-US" sz="1050" dirty="0">
              <a:latin typeface="Verdana" panose="020B0604030504040204" pitchFamily="34" charset="0"/>
              <a:ea typeface="Verdana" panose="020B0604030504040204" pitchFamily="34" charset="0"/>
            </a:endParaRPr>
          </a:p>
        </p:txBody>
      </p:sp>
      <p:sp>
        <p:nvSpPr>
          <p:cNvPr id="14" name="Rectangle 13"/>
          <p:cNvSpPr/>
          <p:nvPr/>
        </p:nvSpPr>
        <p:spPr>
          <a:xfrm>
            <a:off x="146693" y="1517636"/>
            <a:ext cx="4572000" cy="2443298"/>
          </a:xfrm>
          <a:prstGeom prst="rect">
            <a:avLst/>
          </a:prstGeom>
        </p:spPr>
        <p:txBody>
          <a:bodyPr>
            <a:spAutoFit/>
          </a:bodyPr>
          <a:lstStyle/>
          <a:p>
            <a:pPr marL="731520" lvl="1" indent="-274320">
              <a:lnSpc>
                <a:spcPct val="114000"/>
              </a:lnSpc>
              <a:buClr>
                <a:srgbClr val="0D4B8D"/>
              </a:buClr>
              <a:buSzPct val="90000"/>
              <a:buFont typeface="Wingdings"/>
              <a:buChar char=""/>
            </a:pPr>
            <a:r>
              <a:rPr lang="en-US" dirty="0">
                <a:solidFill>
                  <a:prstClr val="white">
                    <a:lumMod val="50000"/>
                  </a:prstClr>
                </a:solidFill>
                <a:latin typeface="Verdana" panose="020B0604030504040204" pitchFamily="34" charset="0"/>
                <a:ea typeface="Verdana" panose="020B0604030504040204" pitchFamily="34" charset="0"/>
              </a:rPr>
              <a:t>Individual units</a:t>
            </a:r>
          </a:p>
          <a:p>
            <a:pPr marL="731520" lvl="1" indent="-274320">
              <a:lnSpc>
                <a:spcPct val="114000"/>
              </a:lnSpc>
              <a:buClr>
                <a:srgbClr val="0D4B8D"/>
              </a:buClr>
              <a:buSzPct val="90000"/>
              <a:buFont typeface="Wingdings"/>
              <a:buChar char=""/>
            </a:pPr>
            <a:r>
              <a:rPr lang="en-US" dirty="0">
                <a:solidFill>
                  <a:prstClr val="white">
                    <a:lumMod val="50000"/>
                  </a:prstClr>
                </a:solidFill>
                <a:latin typeface="Verdana" panose="020B0604030504040204" pitchFamily="34" charset="0"/>
                <a:ea typeface="Verdana" panose="020B0604030504040204" pitchFamily="34" charset="0"/>
              </a:rPr>
              <a:t>Conventional split systems</a:t>
            </a:r>
          </a:p>
          <a:p>
            <a:pPr marL="996696" lvl="2" indent="-228600">
              <a:lnSpc>
                <a:spcPct val="114000"/>
              </a:lnSpc>
              <a:buClr>
                <a:srgbClr val="0D4B8D"/>
              </a:buClr>
              <a:buFont typeface="Arial"/>
              <a:buChar char="▪"/>
            </a:pPr>
            <a:r>
              <a:rPr lang="en-US" sz="1600" dirty="0">
                <a:solidFill>
                  <a:prstClr val="white">
                    <a:lumMod val="50000"/>
                  </a:prstClr>
                </a:solidFill>
                <a:latin typeface="Verdana" panose="020B0604030504040204" pitchFamily="34" charset="0"/>
                <a:ea typeface="Verdana" panose="020B0604030504040204" pitchFamily="34" charset="0"/>
              </a:rPr>
              <a:t>Gas furnace/AC</a:t>
            </a:r>
          </a:p>
          <a:p>
            <a:pPr marL="996696" lvl="2" indent="-228600">
              <a:lnSpc>
                <a:spcPct val="114000"/>
              </a:lnSpc>
              <a:buClr>
                <a:srgbClr val="0D4B8D"/>
              </a:buClr>
              <a:buFont typeface="Arial"/>
              <a:buChar char="▪"/>
            </a:pPr>
            <a:r>
              <a:rPr lang="en-US" sz="1600" dirty="0">
                <a:solidFill>
                  <a:prstClr val="white">
                    <a:lumMod val="50000"/>
                  </a:prstClr>
                </a:solidFill>
                <a:latin typeface="Verdana" panose="020B0604030504040204" pitchFamily="34" charset="0"/>
                <a:ea typeface="Verdana" panose="020B0604030504040204" pitchFamily="34" charset="0"/>
              </a:rPr>
              <a:t>Electric furnace/AC</a:t>
            </a:r>
          </a:p>
          <a:p>
            <a:pPr marL="996696" lvl="2" indent="-228600">
              <a:lnSpc>
                <a:spcPct val="114000"/>
              </a:lnSpc>
              <a:buClr>
                <a:srgbClr val="0D4B8D"/>
              </a:buClr>
              <a:buFont typeface="Arial"/>
              <a:buChar char="▪"/>
            </a:pPr>
            <a:r>
              <a:rPr lang="en-US" sz="1600" dirty="0">
                <a:solidFill>
                  <a:prstClr val="white">
                    <a:lumMod val="50000"/>
                  </a:prstClr>
                </a:solidFill>
                <a:latin typeface="Verdana" panose="020B0604030504040204" pitchFamily="34" charset="0"/>
                <a:ea typeface="Verdana" panose="020B0604030504040204" pitchFamily="34" charset="0"/>
              </a:rPr>
              <a:t>Hydronic fan coil/AC</a:t>
            </a:r>
          </a:p>
          <a:p>
            <a:pPr marL="996696" lvl="2" indent="-228600">
              <a:lnSpc>
                <a:spcPct val="114000"/>
              </a:lnSpc>
              <a:buClr>
                <a:srgbClr val="0D4B8D"/>
              </a:buClr>
              <a:buFont typeface="Arial"/>
              <a:buChar char="▪"/>
            </a:pPr>
            <a:r>
              <a:rPr lang="en-US" sz="1600" dirty="0">
                <a:solidFill>
                  <a:prstClr val="white">
                    <a:lumMod val="50000"/>
                  </a:prstClr>
                </a:solidFill>
                <a:latin typeface="Verdana" panose="020B0604030504040204" pitchFamily="34" charset="0"/>
                <a:ea typeface="Verdana" panose="020B0604030504040204" pitchFamily="34" charset="0"/>
              </a:rPr>
              <a:t>Air &amp; ground source heat pumps</a:t>
            </a:r>
          </a:p>
          <a:p>
            <a:pPr marL="731520" lvl="1" indent="-274320">
              <a:lnSpc>
                <a:spcPct val="114000"/>
              </a:lnSpc>
              <a:buClr>
                <a:srgbClr val="0D4B8D"/>
              </a:buClr>
              <a:buSzPct val="90000"/>
              <a:buFont typeface="Wingdings"/>
              <a:buChar char=""/>
            </a:pPr>
            <a:r>
              <a:rPr lang="en-US" dirty="0">
                <a:solidFill>
                  <a:prstClr val="white">
                    <a:lumMod val="50000"/>
                  </a:prstClr>
                </a:solidFill>
                <a:latin typeface="Verdana" panose="020B0604030504040204" pitchFamily="34" charset="0"/>
                <a:ea typeface="Verdana" panose="020B0604030504040204" pitchFamily="34" charset="0"/>
              </a:rPr>
              <a:t>Some packaged units</a:t>
            </a:r>
          </a:p>
          <a:p>
            <a:pPr marL="996696" lvl="2" indent="-228600">
              <a:lnSpc>
                <a:spcPct val="114000"/>
              </a:lnSpc>
              <a:buClr>
                <a:srgbClr val="0D4B8D"/>
              </a:buClr>
              <a:buFont typeface="Arial"/>
              <a:buChar char="▪"/>
            </a:pPr>
            <a:r>
              <a:rPr lang="en-US" sz="1600" dirty="0">
                <a:solidFill>
                  <a:prstClr val="white">
                    <a:lumMod val="50000"/>
                  </a:prstClr>
                </a:solidFill>
                <a:latin typeface="Verdana" panose="020B0604030504040204" pitchFamily="34" charset="0"/>
                <a:ea typeface="Verdana" panose="020B0604030504040204" pitchFamily="34" charset="0"/>
              </a:rPr>
              <a:t>“Magic-Pak” heat pumps</a:t>
            </a:r>
          </a:p>
        </p:txBody>
      </p:sp>
      <p:sp>
        <p:nvSpPr>
          <p:cNvPr id="16" name="Rectangle 15"/>
          <p:cNvSpPr/>
          <p:nvPr/>
        </p:nvSpPr>
        <p:spPr>
          <a:xfrm>
            <a:off x="4464106" y="1524595"/>
            <a:ext cx="4572000" cy="2478371"/>
          </a:xfrm>
          <a:prstGeom prst="rect">
            <a:avLst/>
          </a:prstGeom>
        </p:spPr>
        <p:txBody>
          <a:bodyPr>
            <a:spAutoFit/>
          </a:bodyPr>
          <a:lstStyle/>
          <a:p>
            <a:pPr marL="731520" lvl="1" indent="-274320">
              <a:lnSpc>
                <a:spcPct val="114000"/>
              </a:lnSpc>
              <a:buClr>
                <a:srgbClr val="0D4B8D"/>
              </a:buClr>
              <a:buSzPct val="90000"/>
              <a:buFont typeface="Wingdings"/>
              <a:buChar char=""/>
            </a:pPr>
            <a:r>
              <a:rPr lang="en-US" dirty="0">
                <a:solidFill>
                  <a:prstClr val="white">
                    <a:lumMod val="50000"/>
                  </a:prstClr>
                </a:solidFill>
                <a:latin typeface="Verdana" panose="020B0604030504040204" pitchFamily="34" charset="0"/>
                <a:ea typeface="Verdana" panose="020B0604030504040204" pitchFamily="34" charset="0"/>
              </a:rPr>
              <a:t>Most centralized systems</a:t>
            </a:r>
          </a:p>
          <a:p>
            <a:pPr marL="996696" lvl="2" indent="-228600">
              <a:lnSpc>
                <a:spcPct val="114000"/>
              </a:lnSpc>
              <a:buClr>
                <a:srgbClr val="0D4B8D"/>
              </a:buClr>
              <a:buFont typeface="Arial"/>
              <a:buChar char="▪"/>
            </a:pPr>
            <a:r>
              <a:rPr lang="en-US" sz="1600" dirty="0">
                <a:solidFill>
                  <a:prstClr val="white">
                    <a:lumMod val="50000"/>
                  </a:prstClr>
                </a:solidFill>
                <a:latin typeface="Verdana" panose="020B0604030504040204" pitchFamily="34" charset="0"/>
                <a:ea typeface="Verdana" panose="020B0604030504040204" pitchFamily="34" charset="0"/>
              </a:rPr>
              <a:t>Steam/hot water</a:t>
            </a:r>
          </a:p>
          <a:p>
            <a:pPr marL="731520" lvl="1" indent="-274320">
              <a:lnSpc>
                <a:spcPct val="114000"/>
              </a:lnSpc>
              <a:buClr>
                <a:srgbClr val="0D4B8D"/>
              </a:buClr>
              <a:buSzPct val="90000"/>
              <a:buFont typeface="Wingdings"/>
              <a:buChar char=""/>
            </a:pPr>
            <a:r>
              <a:rPr lang="en-US" dirty="0">
                <a:solidFill>
                  <a:prstClr val="white">
                    <a:lumMod val="50000"/>
                  </a:prstClr>
                </a:solidFill>
                <a:latin typeface="Verdana" panose="020B0604030504040204" pitchFamily="34" charset="0"/>
                <a:ea typeface="Verdana" panose="020B0604030504040204" pitchFamily="34" charset="0"/>
              </a:rPr>
              <a:t>Electric baseboard</a:t>
            </a:r>
          </a:p>
          <a:p>
            <a:pPr marL="731520" lvl="1" indent="-274320">
              <a:lnSpc>
                <a:spcPct val="114000"/>
              </a:lnSpc>
              <a:buClr>
                <a:srgbClr val="0D4B8D"/>
              </a:buClr>
              <a:buSzPct val="90000"/>
              <a:buFont typeface="Wingdings"/>
              <a:buChar char=""/>
            </a:pPr>
            <a:r>
              <a:rPr lang="en-US" dirty="0">
                <a:solidFill>
                  <a:prstClr val="white">
                    <a:lumMod val="50000"/>
                  </a:prstClr>
                </a:solidFill>
                <a:latin typeface="Verdana" panose="020B0604030504040204" pitchFamily="34" charset="0"/>
                <a:ea typeface="Verdana" panose="020B0604030504040204" pitchFamily="34" charset="0"/>
              </a:rPr>
              <a:t>Most minisplit systems</a:t>
            </a:r>
          </a:p>
          <a:p>
            <a:pPr marL="996696" lvl="2" indent="-228600">
              <a:lnSpc>
                <a:spcPct val="114000"/>
              </a:lnSpc>
              <a:buClr>
                <a:srgbClr val="0D4B8D"/>
              </a:buClr>
              <a:buFont typeface="Arial"/>
              <a:buChar char="▪"/>
            </a:pPr>
            <a:r>
              <a:rPr lang="en-US" sz="1600" dirty="0">
                <a:solidFill>
                  <a:prstClr val="white">
                    <a:lumMod val="50000"/>
                  </a:prstClr>
                </a:solidFill>
                <a:latin typeface="Verdana" panose="020B0604030504040204" pitchFamily="34" charset="0"/>
                <a:ea typeface="Verdana" panose="020B0604030504040204" pitchFamily="34" charset="0"/>
              </a:rPr>
              <a:t>Ductless/ducted</a:t>
            </a:r>
          </a:p>
          <a:p>
            <a:pPr marL="996696" lvl="2" indent="-228600">
              <a:lnSpc>
                <a:spcPct val="114000"/>
              </a:lnSpc>
              <a:buClr>
                <a:srgbClr val="0D4B8D"/>
              </a:buClr>
              <a:buFont typeface="Arial"/>
              <a:buChar char="▪"/>
            </a:pPr>
            <a:r>
              <a:rPr lang="en-US" sz="1600" dirty="0">
                <a:solidFill>
                  <a:prstClr val="white">
                    <a:lumMod val="50000"/>
                  </a:prstClr>
                </a:solidFill>
                <a:latin typeface="Verdana" panose="020B0604030504040204" pitchFamily="34" charset="0"/>
                <a:ea typeface="Verdana" panose="020B0604030504040204" pitchFamily="34" charset="0"/>
              </a:rPr>
              <a:t>VRF</a:t>
            </a:r>
          </a:p>
          <a:p>
            <a:pPr marL="731520" lvl="1" indent="-274320">
              <a:lnSpc>
                <a:spcPct val="114000"/>
              </a:lnSpc>
              <a:buClr>
                <a:srgbClr val="0D4B8D"/>
              </a:buClr>
              <a:buSzPct val="90000"/>
              <a:buFont typeface="Wingdings"/>
              <a:buChar char=""/>
            </a:pPr>
            <a:r>
              <a:rPr lang="en-US" dirty="0">
                <a:solidFill>
                  <a:prstClr val="white">
                    <a:lumMod val="50000"/>
                  </a:prstClr>
                </a:solidFill>
                <a:latin typeface="Verdana" panose="020B0604030504040204" pitchFamily="34" charset="0"/>
                <a:ea typeface="Verdana" panose="020B0604030504040204" pitchFamily="34" charset="0"/>
              </a:rPr>
              <a:t>Some packaged units</a:t>
            </a:r>
          </a:p>
          <a:p>
            <a:pPr marL="996696" lvl="2" indent="-228600">
              <a:lnSpc>
                <a:spcPct val="114000"/>
              </a:lnSpc>
              <a:buClr>
                <a:srgbClr val="0D4B8D"/>
              </a:buClr>
              <a:buFont typeface="Arial"/>
              <a:buChar char="▪"/>
            </a:pPr>
            <a:r>
              <a:rPr lang="en-US" sz="1600" dirty="0">
                <a:solidFill>
                  <a:prstClr val="white">
                    <a:lumMod val="50000"/>
                  </a:prstClr>
                </a:solidFill>
                <a:latin typeface="Verdana" panose="020B0604030504040204" pitchFamily="34" charset="0"/>
                <a:ea typeface="Verdana" panose="020B0604030504040204" pitchFamily="34" charset="0"/>
              </a:rPr>
              <a:t>PTACs</a:t>
            </a:r>
          </a:p>
        </p:txBody>
      </p:sp>
      <p:cxnSp>
        <p:nvCxnSpPr>
          <p:cNvPr id="18" name="Straight Connector 17"/>
          <p:cNvCxnSpPr/>
          <p:nvPr/>
        </p:nvCxnSpPr>
        <p:spPr>
          <a:xfrm>
            <a:off x="4648200" y="1047750"/>
            <a:ext cx="0" cy="2979844"/>
          </a:xfrm>
          <a:prstGeom prst="line">
            <a:avLst/>
          </a:prstGeom>
          <a:ln w="19050">
            <a:solidFill>
              <a:srgbClr val="0D4B8D"/>
            </a:solidFill>
          </a:ln>
        </p:spPr>
        <p:style>
          <a:lnRef idx="1">
            <a:schemeClr val="accent1"/>
          </a:lnRef>
          <a:fillRef idx="0">
            <a:schemeClr val="accent1"/>
          </a:fillRef>
          <a:effectRef idx="0">
            <a:schemeClr val="accent1"/>
          </a:effectRef>
          <a:fontRef idx="minor">
            <a:schemeClr val="tx1"/>
          </a:fontRef>
        </p:style>
      </p:cxnSp>
      <p:sp>
        <p:nvSpPr>
          <p:cNvPr id="19" name="AutoShape 2" descr="Image result for checkmark"/>
          <p:cNvSpPr>
            <a:spLocks noChangeAspect="1" noChangeArrowheads="1"/>
          </p:cNvSpPr>
          <p:nvPr/>
        </p:nvSpPr>
        <p:spPr bwMode="auto">
          <a:xfrm>
            <a:off x="-730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114000"/>
              </a:lnSpc>
            </a:pPr>
            <a:endParaRPr lang="en-US" sz="1600" dirty="0">
              <a:latin typeface="Verdana" panose="020B0604030504040204" pitchFamily="34" charset="0"/>
              <a:ea typeface="Verdana" panose="020B0604030504040204" pitchFamily="34" charset="0"/>
            </a:endParaRPr>
          </a:p>
        </p:txBody>
      </p:sp>
      <p:pic>
        <p:nvPicPr>
          <p:cNvPr id="1032" name="Picture 8" descr="Image result for x check box"/>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93" t="12913" r="48763" b="13079"/>
          <a:stretch/>
        </p:blipFill>
        <p:spPr bwMode="auto">
          <a:xfrm>
            <a:off x="2209800" y="1047750"/>
            <a:ext cx="6096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Image result for x check box"/>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421" t="12913" r="8912" b="13079"/>
          <a:stretch/>
        </p:blipFill>
        <p:spPr bwMode="auto">
          <a:xfrm>
            <a:off x="6291896" y="1047750"/>
            <a:ext cx="517552" cy="5334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699870" y="774742"/>
            <a:ext cx="476412" cy="653705"/>
          </a:xfrm>
          <a:prstGeom prst="rect">
            <a:avLst/>
          </a:prstGeom>
          <a:noFill/>
        </p:spPr>
        <p:txBody>
          <a:bodyPr wrap="none" rtlCol="0">
            <a:spAutoFit/>
          </a:bodyPr>
          <a:lstStyle/>
          <a:p>
            <a:pPr>
              <a:lnSpc>
                <a:spcPct val="114000"/>
              </a:lnSpc>
            </a:pPr>
            <a:r>
              <a:rPr lang="en-US" sz="3200" b="1" dirty="0">
                <a:solidFill>
                  <a:schemeClr val="accent5">
                    <a:lumMod val="75000"/>
                  </a:schemeClr>
                </a:solidFill>
                <a:latin typeface="Verdana" panose="020B0604030504040204" pitchFamily="34" charset="0"/>
                <a:ea typeface="Verdana" panose="020B0604030504040204" pitchFamily="34" charset="0"/>
              </a:rPr>
              <a:t>*</a:t>
            </a:r>
          </a:p>
        </p:txBody>
      </p:sp>
      <p:grpSp>
        <p:nvGrpSpPr>
          <p:cNvPr id="22" name="Group 21"/>
          <p:cNvGrpSpPr/>
          <p:nvPr/>
        </p:nvGrpSpPr>
        <p:grpSpPr>
          <a:xfrm>
            <a:off x="1738589" y="4027594"/>
            <a:ext cx="6329105" cy="653705"/>
            <a:chOff x="2438400" y="4152973"/>
            <a:chExt cx="6329105" cy="653705"/>
          </a:xfrm>
        </p:grpSpPr>
        <p:sp>
          <p:nvSpPr>
            <p:cNvPr id="25" name="TextBox 24"/>
            <p:cNvSpPr txBox="1"/>
            <p:nvPr/>
          </p:nvSpPr>
          <p:spPr>
            <a:xfrm>
              <a:off x="2656092" y="4152973"/>
              <a:ext cx="476412" cy="653705"/>
            </a:xfrm>
            <a:prstGeom prst="rect">
              <a:avLst/>
            </a:prstGeom>
            <a:noFill/>
          </p:spPr>
          <p:txBody>
            <a:bodyPr wrap="none" rtlCol="0">
              <a:spAutoFit/>
            </a:bodyPr>
            <a:lstStyle/>
            <a:p>
              <a:pPr>
                <a:lnSpc>
                  <a:spcPct val="114000"/>
                </a:lnSpc>
              </a:pPr>
              <a:r>
                <a:rPr lang="en-US" sz="3200" b="1" dirty="0">
                  <a:solidFill>
                    <a:schemeClr val="accent5">
                      <a:lumMod val="75000"/>
                    </a:schemeClr>
                  </a:solidFill>
                  <a:latin typeface="Verdana" panose="020B0604030504040204" pitchFamily="34" charset="0"/>
                  <a:ea typeface="Verdana" panose="020B0604030504040204" pitchFamily="34" charset="0"/>
                </a:rPr>
                <a:t>*</a:t>
              </a:r>
            </a:p>
          </p:txBody>
        </p:sp>
        <p:sp>
          <p:nvSpPr>
            <p:cNvPr id="21" name="Rectangle 20"/>
            <p:cNvSpPr/>
            <p:nvPr/>
          </p:nvSpPr>
          <p:spPr>
            <a:xfrm>
              <a:off x="2438400" y="4348367"/>
              <a:ext cx="6329105" cy="408125"/>
            </a:xfrm>
            <a:prstGeom prst="rect">
              <a:avLst/>
            </a:prstGeom>
          </p:spPr>
          <p:txBody>
            <a:bodyPr wrap="none">
              <a:spAutoFit/>
            </a:bodyPr>
            <a:lstStyle/>
            <a:p>
              <a:pPr lvl="1">
                <a:lnSpc>
                  <a:spcPct val="114000"/>
                </a:lnSpc>
                <a:buClr>
                  <a:srgbClr val="0D4B8D"/>
                </a:buClr>
                <a:buSzPct val="90000"/>
              </a:pPr>
              <a:r>
                <a:rPr lang="en-US" dirty="0">
                  <a:solidFill>
                    <a:prstClr val="white">
                      <a:lumMod val="50000"/>
                    </a:prstClr>
                  </a:solidFill>
                  <a:latin typeface="Verdana" panose="020B0604030504040204" pitchFamily="34" charset="0"/>
                  <a:ea typeface="Verdana" panose="020B0604030504040204" pitchFamily="34" charset="0"/>
                </a:rPr>
                <a:t>Other connected solutions increasingly available!</a:t>
              </a:r>
            </a:p>
          </p:txBody>
        </p:sp>
      </p:grpSp>
      <p:cxnSp>
        <p:nvCxnSpPr>
          <p:cNvPr id="29" name="Straight Connector 28"/>
          <p:cNvCxnSpPr/>
          <p:nvPr/>
        </p:nvCxnSpPr>
        <p:spPr>
          <a:xfrm flipV="1">
            <a:off x="2895600" y="4034553"/>
            <a:ext cx="3655072" cy="2346"/>
          </a:xfrm>
          <a:prstGeom prst="line">
            <a:avLst/>
          </a:prstGeom>
          <a:ln w="19050">
            <a:solidFill>
              <a:srgbClr val="0D4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89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 y="3"/>
            <a:ext cx="9150254" cy="876138"/>
          </a:xfrm>
        </p:spPr>
        <p:txBody>
          <a:bodyPr>
            <a:normAutofit fontScale="90000"/>
          </a:bodyPr>
          <a:lstStyle/>
          <a:p>
            <a:r>
              <a:rPr lang="en-US" dirty="0">
                <a:latin typeface="Verdana"/>
                <a:ea typeface="Verdana"/>
                <a:cs typeface="Segoe UI"/>
              </a:rPr>
              <a:t>Participant Characteristics</a:t>
            </a:r>
            <a:br>
              <a:rPr lang="en-US" dirty="0">
                <a:latin typeface="Verdana"/>
                <a:ea typeface="Verdana"/>
                <a:cs typeface="Segoe UI"/>
              </a:rPr>
            </a:br>
            <a:r>
              <a:rPr lang="en-US">
                <a:latin typeface="Verdana"/>
                <a:ea typeface="Verdana"/>
                <a:cs typeface="Segoe UI"/>
              </a:rPr>
              <a:t>- Demographics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67372653"/>
              </p:ext>
            </p:extLst>
          </p:nvPr>
        </p:nvGraphicFramePr>
        <p:xfrm>
          <a:off x="228600" y="1200150"/>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30</a:t>
            </a:fld>
            <a:endParaRPr lang="en-US" dirty="0"/>
          </a:p>
        </p:txBody>
      </p:sp>
    </p:spTree>
    <p:extLst>
      <p:ext uri="{BB962C8B-B14F-4D97-AF65-F5344CB8AC3E}">
        <p14:creationId xmlns:p14="http://schemas.microsoft.com/office/powerpoint/2010/main" val="305486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 y="3"/>
            <a:ext cx="9150254" cy="876138"/>
          </a:xfrm>
        </p:spPr>
        <p:txBody>
          <a:bodyPr>
            <a:normAutofit fontScale="90000"/>
          </a:bodyPr>
          <a:lstStyle/>
          <a:p>
            <a:r>
              <a:rPr lang="en-US">
                <a:latin typeface="Verdana"/>
                <a:ea typeface="Verdana"/>
                <a:cs typeface="Segoe UI"/>
              </a:rPr>
              <a:t>Participant Characteristics</a:t>
            </a:r>
            <a:r>
              <a:rPr lang="en-US" dirty="0">
                <a:latin typeface="Verdana"/>
                <a:ea typeface="Verdana"/>
                <a:cs typeface="Segoe UI"/>
              </a:rPr>
              <a:t/>
            </a:r>
            <a:br>
              <a:rPr lang="en-US" dirty="0">
                <a:latin typeface="Verdana"/>
                <a:ea typeface="Verdana"/>
                <a:cs typeface="Segoe UI"/>
              </a:rPr>
            </a:br>
            <a:r>
              <a:rPr lang="en-US">
                <a:latin typeface="Verdana"/>
                <a:ea typeface="Verdana"/>
                <a:cs typeface="Segoe UI"/>
              </a:rPr>
              <a:t>– Computer Use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0931494"/>
              </p:ext>
            </p:extLst>
          </p:nvPr>
        </p:nvGraphicFramePr>
        <p:xfrm>
          <a:off x="228600" y="1109669"/>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31</a:t>
            </a:fld>
            <a:endParaRPr lang="en-US" dirty="0"/>
          </a:p>
        </p:txBody>
      </p:sp>
    </p:spTree>
    <p:extLst>
      <p:ext uri="{BB962C8B-B14F-4D97-AF65-F5344CB8AC3E}">
        <p14:creationId xmlns:p14="http://schemas.microsoft.com/office/powerpoint/2010/main" val="402014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350" y="3"/>
            <a:ext cx="6796018" cy="876138"/>
          </a:xfrm>
        </p:spPr>
        <p:txBody>
          <a:bodyPr>
            <a:normAutofit/>
          </a:bodyPr>
          <a:lstStyle/>
          <a:p>
            <a:r>
              <a:rPr lang="en-US" sz="2000" dirty="0"/>
              <a:t>Participant Characteristics</a:t>
            </a:r>
            <a:br>
              <a:rPr lang="en-US" sz="2000" dirty="0"/>
            </a:br>
            <a:r>
              <a:rPr lang="en-US" sz="2000" dirty="0"/>
              <a:t>Smart Phone or Tablet Used to Access the Internet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50149605"/>
              </p:ext>
            </p:extLst>
          </p:nvPr>
        </p:nvGraphicFramePr>
        <p:xfrm>
          <a:off x="76200" y="1229709"/>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32</a:t>
            </a:fld>
            <a:endParaRPr lang="en-US" dirty="0"/>
          </a:p>
        </p:txBody>
      </p:sp>
    </p:spTree>
    <p:extLst>
      <p:ext uri="{BB962C8B-B14F-4D97-AF65-F5344CB8AC3E}">
        <p14:creationId xmlns:p14="http://schemas.microsoft.com/office/powerpoint/2010/main" val="100905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515" y="3"/>
            <a:ext cx="7444285" cy="876138"/>
          </a:xfrm>
        </p:spPr>
        <p:txBody>
          <a:bodyPr>
            <a:normAutofit fontScale="90000"/>
          </a:bodyPr>
          <a:lstStyle/>
          <a:p>
            <a:r>
              <a:rPr lang="en-US" dirty="0"/>
              <a:t>Participant Characteristics</a:t>
            </a:r>
            <a:br>
              <a:rPr lang="en-US" dirty="0"/>
            </a:br>
            <a:r>
              <a:rPr lang="en-US" dirty="0"/>
              <a:t>Reported Wi-Fi Connection in the Home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84567364"/>
              </p:ext>
            </p:extLst>
          </p:nvPr>
        </p:nvGraphicFramePr>
        <p:xfrm>
          <a:off x="381000" y="992905"/>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33</a:t>
            </a:fld>
            <a:endParaRPr lang="en-US" dirty="0"/>
          </a:p>
        </p:txBody>
      </p:sp>
      <p:sp>
        <p:nvSpPr>
          <p:cNvPr id="5" name="TextBox 4"/>
          <p:cNvSpPr txBox="1"/>
          <p:nvPr/>
        </p:nvSpPr>
        <p:spPr>
          <a:xfrm>
            <a:off x="838200" y="4666554"/>
            <a:ext cx="7095276"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dirty="0">
                <a:latin typeface="Verdana" panose="020B0604030504040204" pitchFamily="34" charset="0"/>
                <a:ea typeface="Verdana" panose="020B0604030504040204" pitchFamily="34" charset="0"/>
              </a:rPr>
              <a:t>Note: Participants were more likely to report Wi-Fi connection than actual incidence rate.</a:t>
            </a:r>
          </a:p>
        </p:txBody>
      </p:sp>
    </p:spTree>
    <p:extLst>
      <p:ext uri="{BB962C8B-B14F-4D97-AF65-F5344CB8AC3E}">
        <p14:creationId xmlns:p14="http://schemas.microsoft.com/office/powerpoint/2010/main" val="166616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162800" cy="876138"/>
          </a:xfrm>
        </p:spPr>
        <p:txBody>
          <a:bodyPr>
            <a:normAutofit/>
          </a:bodyPr>
          <a:lstStyle/>
          <a:p>
            <a:r>
              <a:rPr lang="en-US" dirty="0"/>
              <a:t>Smart Thermostat Knowledge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01762136"/>
              </p:ext>
            </p:extLst>
          </p:nvPr>
        </p:nvGraphicFramePr>
        <p:xfrm>
          <a:off x="228600" y="1109669"/>
          <a:ext cx="8229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34</a:t>
            </a:fld>
            <a:endParaRPr lang="en-US" dirty="0"/>
          </a:p>
        </p:txBody>
      </p:sp>
    </p:spTree>
    <p:extLst>
      <p:ext uri="{BB962C8B-B14F-4D97-AF65-F5344CB8AC3E}">
        <p14:creationId xmlns:p14="http://schemas.microsoft.com/office/powerpoint/2010/main" val="240298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786" y="3"/>
            <a:ext cx="7094561" cy="876138"/>
          </a:xfrm>
        </p:spPr>
        <p:txBody>
          <a:bodyPr>
            <a:normAutofit fontScale="90000"/>
          </a:bodyPr>
          <a:lstStyle/>
          <a:p>
            <a:r>
              <a:rPr lang="en-US" dirty="0"/>
              <a:t>Initial Attitude Toward Smart Thermostat</a:t>
            </a:r>
            <a:br>
              <a:rPr lang="en-US" dirty="0"/>
            </a:br>
            <a:r>
              <a:rPr lang="en-US" dirty="0"/>
              <a:t>By Elderly Household Member</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2965285"/>
              </p:ext>
            </p:extLst>
          </p:nvPr>
        </p:nvGraphicFramePr>
        <p:xfrm>
          <a:off x="228600" y="1093787"/>
          <a:ext cx="8229600" cy="394811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35</a:t>
            </a:fld>
            <a:endParaRPr lang="en-US" dirty="0"/>
          </a:p>
        </p:txBody>
      </p:sp>
      <p:sp>
        <p:nvSpPr>
          <p:cNvPr id="3" name="TextBox 2"/>
          <p:cNvSpPr txBox="1"/>
          <p:nvPr/>
        </p:nvSpPr>
        <p:spPr>
          <a:xfrm>
            <a:off x="1371600" y="1352550"/>
            <a:ext cx="67056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Verdana" panose="020B0604030504040204" pitchFamily="34" charset="0"/>
                <a:ea typeface="Verdana" panose="020B0604030504040204" pitchFamily="34" charset="0"/>
              </a:rPr>
              <a:t>Question: How did you feel about receiving the smart thermostat when you first learned about the installation?</a:t>
            </a:r>
          </a:p>
        </p:txBody>
      </p:sp>
    </p:spTree>
    <p:extLst>
      <p:ext uri="{BB962C8B-B14F-4D97-AF65-F5344CB8AC3E}">
        <p14:creationId xmlns:p14="http://schemas.microsoft.com/office/powerpoint/2010/main" val="183045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rmAutofit fontScale="90000"/>
          </a:bodyPr>
          <a:lstStyle/>
          <a:p>
            <a:r>
              <a:rPr lang="en-US" dirty="0"/>
              <a:t>Smart Thermostat Information Sources</a:t>
            </a:r>
            <a:br>
              <a:rPr lang="en-US" dirty="0"/>
            </a:br>
            <a:r>
              <a:rPr lang="en-US" dirty="0"/>
              <a:t>By Elderly Household Member</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4068937211"/>
              </p:ext>
            </p:extLst>
          </p:nvPr>
        </p:nvGraphicFramePr>
        <p:xfrm>
          <a:off x="228600" y="1047751"/>
          <a:ext cx="8229600" cy="371951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36</a:t>
            </a:fld>
            <a:endParaRPr lang="en-US" dirty="0"/>
          </a:p>
        </p:txBody>
      </p:sp>
    </p:spTree>
    <p:extLst>
      <p:ext uri="{BB962C8B-B14F-4D97-AF65-F5344CB8AC3E}">
        <p14:creationId xmlns:p14="http://schemas.microsoft.com/office/powerpoint/2010/main" val="337632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933" y="3"/>
            <a:ext cx="7026323" cy="876138"/>
          </a:xfrm>
        </p:spPr>
        <p:txBody>
          <a:bodyPr>
            <a:normAutofit/>
          </a:bodyPr>
          <a:lstStyle/>
          <a:p>
            <a:r>
              <a:rPr lang="en-US" sz="2000" dirty="0"/>
              <a:t>Number of Smart Thermostat Information Sources</a:t>
            </a:r>
            <a:br>
              <a:rPr lang="en-US" sz="2000" dirty="0"/>
            </a:br>
            <a:r>
              <a:rPr lang="en-US" sz="2000" dirty="0"/>
              <a:t>By Elderly Household Member</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68971406"/>
              </p:ext>
            </p:extLst>
          </p:nvPr>
        </p:nvGraphicFramePr>
        <p:xfrm>
          <a:off x="152400" y="1104900"/>
          <a:ext cx="82296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37</a:t>
            </a:fld>
            <a:endParaRPr lang="en-US" dirty="0"/>
          </a:p>
        </p:txBody>
      </p:sp>
    </p:spTree>
    <p:extLst>
      <p:ext uri="{BB962C8B-B14F-4D97-AF65-F5344CB8AC3E}">
        <p14:creationId xmlns:p14="http://schemas.microsoft.com/office/powerpoint/2010/main" val="278344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305" y="3"/>
            <a:ext cx="8536106" cy="876138"/>
          </a:xfrm>
        </p:spPr>
        <p:txBody>
          <a:bodyPr>
            <a:normAutofit/>
          </a:bodyPr>
          <a:lstStyle/>
          <a:p>
            <a:r>
              <a:rPr lang="en-US" dirty="0"/>
              <a:t>Understanding of Smart Thermostat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23100193"/>
              </p:ext>
            </p:extLst>
          </p:nvPr>
        </p:nvGraphicFramePr>
        <p:xfrm>
          <a:off x="26581" y="1222502"/>
          <a:ext cx="8229600" cy="394811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38</a:t>
            </a:fld>
            <a:endParaRPr lang="en-US" dirty="0"/>
          </a:p>
        </p:txBody>
      </p:sp>
      <p:sp>
        <p:nvSpPr>
          <p:cNvPr id="3" name="TextBox 2"/>
          <p:cNvSpPr txBox="1"/>
          <p:nvPr/>
        </p:nvSpPr>
        <p:spPr>
          <a:xfrm>
            <a:off x="1550581" y="1428750"/>
            <a:ext cx="67056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Verdana" panose="020B0604030504040204" pitchFamily="34" charset="0"/>
                <a:ea typeface="Verdana" panose="020B0604030504040204" pitchFamily="34" charset="0"/>
              </a:rPr>
              <a:t>Question: How would you rate your current understanding or </a:t>
            </a:r>
          </a:p>
          <a:p>
            <a:r>
              <a:rPr lang="en-US" sz="1600" dirty="0">
                <a:latin typeface="Verdana" panose="020B0604030504040204" pitchFamily="34" charset="0"/>
                <a:ea typeface="Verdana" panose="020B0604030504040204" pitchFamily="34" charset="0"/>
              </a:rPr>
              <a:t>lack of understanding of how to use the thermostat? </a:t>
            </a:r>
          </a:p>
        </p:txBody>
      </p:sp>
    </p:spTree>
    <p:extLst>
      <p:ext uri="{BB962C8B-B14F-4D97-AF65-F5344CB8AC3E}">
        <p14:creationId xmlns:p14="http://schemas.microsoft.com/office/powerpoint/2010/main" val="372685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rmAutofit/>
          </a:bodyPr>
          <a:lstStyle/>
          <a:p>
            <a:r>
              <a:rPr lang="en-US" dirty="0"/>
              <a:t>Ease of Smart Thermostat Use</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978980925"/>
              </p:ext>
            </p:extLst>
          </p:nvPr>
        </p:nvGraphicFramePr>
        <p:xfrm>
          <a:off x="228600" y="1504950"/>
          <a:ext cx="7620000" cy="3124201"/>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39</a:t>
            </a:fld>
            <a:endParaRPr lang="en-US" dirty="0"/>
          </a:p>
        </p:txBody>
      </p:sp>
    </p:spTree>
    <p:extLst>
      <p:ext uri="{BB962C8B-B14F-4D97-AF65-F5344CB8AC3E}">
        <p14:creationId xmlns:p14="http://schemas.microsoft.com/office/powerpoint/2010/main" val="149690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sz="2400" dirty="0"/>
              <a:t>Existing Conditions</a:t>
            </a:r>
          </a:p>
        </p:txBody>
      </p:sp>
      <p:sp>
        <p:nvSpPr>
          <p:cNvPr id="3" name="Slide Number Placeholder 2"/>
          <p:cNvSpPr>
            <a:spLocks noGrp="1"/>
          </p:cNvSpPr>
          <p:nvPr>
            <p:ph type="sldNum" sz="quarter" idx="10"/>
          </p:nvPr>
        </p:nvSpPr>
        <p:spPr/>
        <p:txBody>
          <a:bodyPr/>
          <a:lstStyle/>
          <a:p>
            <a:pPr>
              <a:lnSpc>
                <a:spcPct val="114000"/>
              </a:lnSpc>
            </a:pPr>
            <a:fld id="{A7ABDCB2-A076-499E-A6F8-1555451072DA}" type="slidenum">
              <a:rPr lang="en-US" sz="1100" smtClean="0">
                <a:latin typeface="Verdana" panose="020B0604030504040204" pitchFamily="34" charset="0"/>
                <a:ea typeface="Verdana" panose="020B0604030504040204" pitchFamily="34" charset="0"/>
              </a:rPr>
              <a:pPr>
                <a:lnSpc>
                  <a:spcPct val="114000"/>
                </a:lnSpc>
              </a:pPr>
              <a:t>4</a:t>
            </a:fld>
            <a:endParaRPr lang="en-US" sz="1100" dirty="0">
              <a:latin typeface="Verdana" panose="020B0604030504040204" pitchFamily="34" charset="0"/>
              <a:ea typeface="Verdana" panose="020B0604030504040204" pitchFamily="34" charset="0"/>
            </a:endParaRPr>
          </a:p>
        </p:txBody>
      </p:sp>
      <p:sp>
        <p:nvSpPr>
          <p:cNvPr id="4" name="Content Placeholder 2"/>
          <p:cNvSpPr txBox="1">
            <a:spLocks/>
          </p:cNvSpPr>
          <p:nvPr/>
        </p:nvSpPr>
        <p:spPr>
          <a:xfrm>
            <a:off x="352925" y="985875"/>
            <a:ext cx="4375043" cy="3086332"/>
          </a:xfrm>
          <a:prstGeom prst="rect">
            <a:avLst/>
          </a:prstGeom>
        </p:spPr>
        <p:txBody>
          <a:bodyPr/>
          <a:lstStyle>
            <a:lvl1pPr marL="438890" indent="-320024" algn="l" rtl="0" eaLnBrk="1" latinLnBrk="0" hangingPunct="1">
              <a:spcBef>
                <a:spcPts val="0"/>
              </a:spcBef>
              <a:buClr>
                <a:srgbClr val="0D4B8D"/>
              </a:buClr>
              <a:buSzPct val="80000"/>
              <a:buFont typeface="Wingdings 2"/>
              <a:buChar char=""/>
              <a:defRPr kumimoji="0" sz="2000" kern="1200">
                <a:solidFill>
                  <a:schemeClr val="bg2">
                    <a:lumMod val="25000"/>
                  </a:schemeClr>
                </a:solidFill>
                <a:latin typeface="Segoe UI Light" panose="020B0502040204020203" pitchFamily="34" charset="0"/>
                <a:ea typeface="+mn-ea"/>
                <a:cs typeface="Segoe UI Light" panose="020B0502040204020203" pitchFamily="34" charset="0"/>
              </a:defRPr>
            </a:lvl1pPr>
            <a:lvl2pPr marL="731484" indent="-274306" algn="l" rtl="0" eaLnBrk="1" latinLnBrk="0" hangingPunct="1">
              <a:spcBef>
                <a:spcPct val="20000"/>
              </a:spcBef>
              <a:buClr>
                <a:srgbClr val="0D4B8D"/>
              </a:buClr>
              <a:buSzPct val="90000"/>
              <a:buFont typeface="Wingdings"/>
              <a:buChar char=""/>
              <a:defRPr kumimoji="0" sz="2000" kern="1200">
                <a:solidFill>
                  <a:schemeClr val="bg2">
                    <a:lumMod val="25000"/>
                  </a:schemeClr>
                </a:solidFill>
                <a:latin typeface="Segoe UI Light" panose="020B0502040204020203" pitchFamily="34" charset="0"/>
                <a:ea typeface="+mn-ea"/>
                <a:cs typeface="Segoe UI Light" panose="020B0502040204020203" pitchFamily="34" charset="0"/>
              </a:defRPr>
            </a:lvl2pPr>
            <a:lvl3pPr marL="996646" indent="-228589" algn="l" rtl="0" eaLnBrk="1" latinLnBrk="0" hangingPunct="1">
              <a:spcBef>
                <a:spcPct val="20000"/>
              </a:spcBef>
              <a:buClr>
                <a:srgbClr val="0D4B8D"/>
              </a:buClr>
              <a:buFont typeface="Arial"/>
              <a:buChar char="▪"/>
              <a:defRPr kumimoji="0" sz="1800" kern="1200">
                <a:solidFill>
                  <a:schemeClr val="bg2">
                    <a:lumMod val="25000"/>
                  </a:schemeClr>
                </a:solidFill>
                <a:latin typeface="Segoe UI Light" panose="020B0502040204020203" pitchFamily="34" charset="0"/>
                <a:ea typeface="+mn-ea"/>
                <a:cs typeface="Segoe UI Light" panose="020B0502040204020203" pitchFamily="34" charset="0"/>
              </a:defRPr>
            </a:lvl3pPr>
            <a:lvl4pPr marL="1216091" indent="-182871" algn="l" rtl="0" eaLnBrk="1" latinLnBrk="0" hangingPunct="1">
              <a:spcBef>
                <a:spcPct val="20000"/>
              </a:spcBef>
              <a:buClr>
                <a:srgbClr val="0D4B8D"/>
              </a:buClr>
              <a:buFont typeface="Arial"/>
              <a:buChar char="▪"/>
              <a:defRPr kumimoji="0" sz="1600" kern="1200">
                <a:solidFill>
                  <a:schemeClr val="bg2">
                    <a:lumMod val="25000"/>
                  </a:schemeClr>
                </a:solidFill>
                <a:latin typeface="Segoe UI Light" panose="020B0502040204020203" pitchFamily="34" charset="0"/>
                <a:ea typeface="+mn-ea"/>
                <a:cs typeface="Segoe UI Light" panose="020B0502040204020203" pitchFamily="34" charset="0"/>
              </a:defRPr>
            </a:lvl4pPr>
            <a:lvl5pPr marL="1426392" indent="-182871" algn="l" rtl="0" eaLnBrk="1" latinLnBrk="0" hangingPunct="1">
              <a:spcBef>
                <a:spcPct val="20000"/>
              </a:spcBef>
              <a:buClr>
                <a:srgbClr val="0D4B8D"/>
              </a:buClr>
              <a:buFont typeface="Wingdings 3"/>
              <a:buChar char=""/>
              <a:defRPr kumimoji="0" lang="en-US" sz="1400" kern="1200" smtClean="0">
                <a:solidFill>
                  <a:schemeClr val="bg2">
                    <a:lumMod val="25000"/>
                  </a:schemeClr>
                </a:solidFill>
                <a:latin typeface="Segoe UI Light" panose="020B0502040204020203" pitchFamily="34" charset="0"/>
                <a:ea typeface="+mn-ea"/>
                <a:cs typeface="Segoe UI Light" panose="020B0502040204020203" pitchFamily="34" charset="0"/>
              </a:defRPr>
            </a:lvl5pPr>
            <a:lvl6pPr marL="1627551" indent="-182871"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709" indent="-182871"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867" indent="-182871"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026" indent="-182871"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nSpc>
                <a:spcPct val="114000"/>
              </a:lnSpc>
              <a:spcBef>
                <a:spcPts val="600"/>
              </a:spcBef>
            </a:pPr>
            <a:r>
              <a:rPr lang="en-US" sz="1800" dirty="0">
                <a:latin typeface="Verdana" panose="020B0604030504040204" pitchFamily="34" charset="0"/>
                <a:ea typeface="Verdana" panose="020B0604030504040204" pitchFamily="34" charset="0"/>
              </a:rPr>
              <a:t>Property conditions</a:t>
            </a:r>
          </a:p>
          <a:p>
            <a:pPr>
              <a:lnSpc>
                <a:spcPct val="114000"/>
              </a:lnSpc>
              <a:spcBef>
                <a:spcPts val="600"/>
              </a:spcBef>
            </a:pPr>
            <a:r>
              <a:rPr lang="en-US" sz="1800" dirty="0">
                <a:latin typeface="Verdana" panose="020B0604030504040204" pitchFamily="34" charset="0"/>
                <a:ea typeface="Verdana" panose="020B0604030504040204" pitchFamily="34" charset="0"/>
              </a:rPr>
              <a:t>Systems operational</a:t>
            </a:r>
          </a:p>
          <a:p>
            <a:pPr>
              <a:lnSpc>
                <a:spcPct val="114000"/>
              </a:lnSpc>
              <a:spcBef>
                <a:spcPts val="600"/>
              </a:spcBef>
            </a:pPr>
            <a:r>
              <a:rPr lang="en-US" sz="1800" dirty="0">
                <a:latin typeface="Verdana" panose="020B0604030504040204" pitchFamily="34" charset="0"/>
                <a:ea typeface="Verdana" panose="020B0604030504040204" pitchFamily="34" charset="0"/>
              </a:rPr>
              <a:t>Maintenance support in place</a:t>
            </a:r>
          </a:p>
          <a:p>
            <a:pPr>
              <a:lnSpc>
                <a:spcPct val="114000"/>
              </a:lnSpc>
              <a:spcBef>
                <a:spcPts val="600"/>
              </a:spcBef>
            </a:pPr>
            <a:r>
              <a:rPr lang="en-US" sz="1800" dirty="0">
                <a:latin typeface="Verdana" panose="020B0604030504040204" pitchFamily="34" charset="0"/>
                <a:ea typeface="Verdana" panose="020B0604030504040204" pitchFamily="34" charset="0"/>
              </a:rPr>
              <a:t>Structural constraints addressable</a:t>
            </a:r>
          </a:p>
          <a:p>
            <a:pPr>
              <a:lnSpc>
                <a:spcPct val="114000"/>
              </a:lnSpc>
              <a:spcBef>
                <a:spcPts val="600"/>
              </a:spcBef>
            </a:pPr>
            <a:r>
              <a:rPr lang="en-US" sz="1800" dirty="0">
                <a:latin typeface="Verdana" panose="020B0604030504040204" pitchFamily="34" charset="0"/>
                <a:ea typeface="Verdana" panose="020B0604030504040204" pitchFamily="34" charset="0"/>
              </a:rPr>
              <a:t>Wiring compatible or fixable</a:t>
            </a:r>
          </a:p>
          <a:p>
            <a:pPr lvl="1">
              <a:lnSpc>
                <a:spcPct val="114000"/>
              </a:lnSpc>
              <a:spcBef>
                <a:spcPts val="0"/>
              </a:spcBef>
            </a:pPr>
            <a:r>
              <a:rPr lang="en-US" sz="1600" dirty="0">
                <a:solidFill>
                  <a:schemeClr val="bg1">
                    <a:lumMod val="50000"/>
                  </a:schemeClr>
                </a:solidFill>
                <a:latin typeface="Verdana" panose="020B0604030504040204" pitchFamily="34" charset="0"/>
                <a:ea typeface="Verdana" panose="020B0604030504040204" pitchFamily="34" charset="0"/>
              </a:rPr>
              <a:t>“C” wire in place or easily added</a:t>
            </a:r>
          </a:p>
          <a:p>
            <a:pPr lvl="1">
              <a:lnSpc>
                <a:spcPct val="114000"/>
              </a:lnSpc>
              <a:spcBef>
                <a:spcPts val="0"/>
              </a:spcBef>
            </a:pPr>
            <a:r>
              <a:rPr lang="en-US" sz="1600" dirty="0">
                <a:solidFill>
                  <a:schemeClr val="bg1">
                    <a:lumMod val="50000"/>
                  </a:schemeClr>
                </a:solidFill>
                <a:latin typeface="Verdana" panose="020B0604030504040204" pitchFamily="34" charset="0"/>
                <a:ea typeface="Verdana" panose="020B0604030504040204" pitchFamily="34" charset="0"/>
              </a:rPr>
              <a:t>Wire extender kit + time</a:t>
            </a:r>
          </a:p>
        </p:txBody>
      </p:sp>
      <p:grpSp>
        <p:nvGrpSpPr>
          <p:cNvPr id="5" name="Group 4">
            <a:extLst>
              <a:ext uri="{FF2B5EF4-FFF2-40B4-BE49-F238E27FC236}">
                <a16:creationId xmlns:a16="http://schemas.microsoft.com/office/drawing/2014/main" xmlns="" id="{1463DD69-3BB0-4A94-BF75-F1FE5672125E}"/>
              </a:ext>
            </a:extLst>
          </p:cNvPr>
          <p:cNvGrpSpPr/>
          <p:nvPr/>
        </p:nvGrpSpPr>
        <p:grpSpPr>
          <a:xfrm>
            <a:off x="3765441" y="1075148"/>
            <a:ext cx="4666928" cy="3455607"/>
            <a:chOff x="3765441" y="1075148"/>
            <a:chExt cx="4666928" cy="3455607"/>
          </a:xfrm>
        </p:grpSpPr>
        <p:grpSp>
          <p:nvGrpSpPr>
            <p:cNvPr id="17" name="Group 16"/>
            <p:cNvGrpSpPr/>
            <p:nvPr/>
          </p:nvGrpSpPr>
          <p:grpSpPr>
            <a:xfrm>
              <a:off x="3765441" y="1075148"/>
              <a:ext cx="4235559" cy="3455607"/>
              <a:chOff x="3765441" y="1075148"/>
              <a:chExt cx="4235559" cy="3455607"/>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621" t="49456" r="36517" b="23428"/>
              <a:stretch/>
            </p:blipFill>
            <p:spPr>
              <a:xfrm>
                <a:off x="5715000" y="1075148"/>
                <a:ext cx="2286000" cy="1974273"/>
              </a:xfrm>
              <a:prstGeom prst="rect">
                <a:avLst/>
              </a:prstGeom>
            </p:spPr>
          </p:pic>
          <p:pic>
            <p:nvPicPr>
              <p:cNvPr id="8" name="Picture 2" descr="https://support.ecobee.com/hc/article_attachments/360008174352/mcecli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159155"/>
                <a:ext cx="22860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a:cxnSpLocks/>
              </p:cNvCxnSpPr>
              <p:nvPr/>
            </p:nvCxnSpPr>
            <p:spPr>
              <a:xfrm flipV="1">
                <a:off x="4585560" y="2788768"/>
                <a:ext cx="1032576" cy="51398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3765441" y="3662850"/>
                <a:ext cx="1862381" cy="30802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 name="Arrow: Up 5">
              <a:extLst>
                <a:ext uri="{FF2B5EF4-FFF2-40B4-BE49-F238E27FC236}">
                  <a16:creationId xmlns:a16="http://schemas.microsoft.com/office/drawing/2014/main" xmlns="" id="{45FB43D4-FB26-4FE2-A5EA-2089F4CBDA5D}"/>
                </a:ext>
              </a:extLst>
            </p:cNvPr>
            <p:cNvSpPr/>
            <p:nvPr/>
          </p:nvSpPr>
          <p:spPr>
            <a:xfrm rot="14580000">
              <a:off x="7856025" y="695825"/>
              <a:ext cx="193729" cy="958958"/>
            </a:xfrm>
            <a:prstGeom prst="upArrow">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347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26" y="3"/>
            <a:ext cx="9113874" cy="876138"/>
          </a:xfrm>
        </p:spPr>
        <p:txBody>
          <a:bodyPr>
            <a:normAutofit fontScale="90000"/>
          </a:bodyPr>
          <a:lstStyle/>
          <a:p>
            <a:r>
              <a:rPr lang="en-US" dirty="0"/>
              <a:t>Ease of Smart Thermostat Use</a:t>
            </a:r>
            <a:br>
              <a:rPr lang="en-US" dirty="0"/>
            </a:br>
            <a:r>
              <a:rPr lang="en-US" dirty="0"/>
              <a:t>By Elderly Member</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66290842"/>
              </p:ext>
            </p:extLst>
          </p:nvPr>
        </p:nvGraphicFramePr>
        <p:xfrm>
          <a:off x="30126" y="1093787"/>
          <a:ext cx="8229600" cy="394811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40</a:t>
            </a:fld>
            <a:endParaRPr lang="en-US" dirty="0"/>
          </a:p>
        </p:txBody>
      </p:sp>
    </p:spTree>
    <p:extLst>
      <p:ext uri="{BB962C8B-B14F-4D97-AF65-F5344CB8AC3E}">
        <p14:creationId xmlns:p14="http://schemas.microsoft.com/office/powerpoint/2010/main" val="412954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9144000" cy="876138"/>
          </a:xfrm>
        </p:spPr>
        <p:txBody>
          <a:bodyPr>
            <a:normAutofit/>
          </a:bodyPr>
          <a:lstStyle/>
          <a:p>
            <a:r>
              <a:rPr lang="en-US" dirty="0"/>
              <a:t>Comfort Level</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02664193"/>
              </p:ext>
            </p:extLst>
          </p:nvPr>
        </p:nvGraphicFramePr>
        <p:xfrm>
          <a:off x="0" y="1276350"/>
          <a:ext cx="8229600" cy="394811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41</a:t>
            </a:fld>
            <a:endParaRPr lang="en-US" dirty="0"/>
          </a:p>
        </p:txBody>
      </p:sp>
      <p:sp>
        <p:nvSpPr>
          <p:cNvPr id="3" name="Rectangle 2"/>
          <p:cNvSpPr/>
          <p:nvPr/>
        </p:nvSpPr>
        <p:spPr>
          <a:xfrm>
            <a:off x="776287" y="1123950"/>
            <a:ext cx="7540869"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600" dirty="0">
                <a:latin typeface="Verdana" panose="020B0604030504040204" pitchFamily="34" charset="0"/>
                <a:ea typeface="Verdana" panose="020B0604030504040204" pitchFamily="34" charset="0"/>
              </a:rPr>
              <a:t>Question: Do you feel that your home is more comfortable, about the same, or less comfortable with the new smart thermostat as compared to your old thermostat?</a:t>
            </a:r>
          </a:p>
        </p:txBody>
      </p:sp>
    </p:spTree>
    <p:extLst>
      <p:ext uri="{BB962C8B-B14F-4D97-AF65-F5344CB8AC3E}">
        <p14:creationId xmlns:p14="http://schemas.microsoft.com/office/powerpoint/2010/main" val="326475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233" y="3"/>
            <a:ext cx="7563702" cy="876138"/>
          </a:xfrm>
        </p:spPr>
        <p:txBody>
          <a:bodyPr>
            <a:normAutofit fontScale="90000"/>
          </a:bodyPr>
          <a:lstStyle/>
          <a:p>
            <a:r>
              <a:rPr lang="en-US" dirty="0"/>
              <a:t>Satisfaction with Smart Thermostat</a:t>
            </a:r>
            <a:br>
              <a:rPr lang="en-US" dirty="0"/>
            </a:br>
            <a:r>
              <a:rPr lang="en-US" dirty="0"/>
              <a:t>By Elderly Member</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76209204"/>
              </p:ext>
            </p:extLst>
          </p:nvPr>
        </p:nvGraphicFramePr>
        <p:xfrm>
          <a:off x="76200" y="1276350"/>
          <a:ext cx="8229600" cy="394811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42</a:t>
            </a:fld>
            <a:endParaRPr lang="en-US" dirty="0"/>
          </a:p>
        </p:txBody>
      </p:sp>
    </p:spTree>
    <p:extLst>
      <p:ext uri="{BB962C8B-B14F-4D97-AF65-F5344CB8AC3E}">
        <p14:creationId xmlns:p14="http://schemas.microsoft.com/office/powerpoint/2010/main" val="403019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
            <a:ext cx="6659539" cy="876138"/>
          </a:xfrm>
        </p:spPr>
        <p:txBody>
          <a:bodyPr>
            <a:normAutofit fontScale="90000"/>
          </a:bodyPr>
          <a:lstStyle/>
          <a:p>
            <a:r>
              <a:rPr lang="en-US">
                <a:latin typeface="Verdana"/>
                <a:ea typeface="Verdana"/>
                <a:cs typeface="Segoe UI"/>
              </a:rPr>
              <a:t>Satisfaction with Smart Thermostat By Initial Attitude Toward Smart Thermostats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78178059"/>
              </p:ext>
            </p:extLst>
          </p:nvPr>
        </p:nvGraphicFramePr>
        <p:xfrm>
          <a:off x="152400" y="1140588"/>
          <a:ext cx="8229600" cy="394811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43</a:t>
            </a:fld>
            <a:endParaRPr lang="en-US" dirty="0"/>
          </a:p>
        </p:txBody>
      </p:sp>
    </p:spTree>
    <p:extLst>
      <p:ext uri="{BB962C8B-B14F-4D97-AF65-F5344CB8AC3E}">
        <p14:creationId xmlns:p14="http://schemas.microsoft.com/office/powerpoint/2010/main" val="36794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lstStyle/>
          <a:p>
            <a:r>
              <a:rPr lang="en-US" dirty="0"/>
              <a:t>Participant Feedback - Key Findings</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864735783"/>
              </p:ext>
            </p:extLst>
          </p:nvPr>
        </p:nvGraphicFramePr>
        <p:xfrm>
          <a:off x="228600" y="1047750"/>
          <a:ext cx="79248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44</a:t>
            </a:fld>
            <a:endParaRPr lang="en-US" dirty="0"/>
          </a:p>
        </p:txBody>
      </p:sp>
    </p:spTree>
    <p:extLst>
      <p:ext uri="{BB962C8B-B14F-4D97-AF65-F5344CB8AC3E}">
        <p14:creationId xmlns:p14="http://schemas.microsoft.com/office/powerpoint/2010/main" val="9886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a:bodyPr>
          <a:lstStyle/>
          <a:p>
            <a:pPr marL="118866" indent="0" algn="ctr">
              <a:buNone/>
            </a:pPr>
            <a:r>
              <a:rPr lang="en-US" sz="4400" b="1" dirty="0">
                <a:solidFill>
                  <a:srgbClr val="0070C0"/>
                </a:solidFill>
              </a:rPr>
              <a:t>ENERGY IMPACTS</a:t>
            </a:r>
          </a:p>
        </p:txBody>
      </p:sp>
      <p:sp>
        <p:nvSpPr>
          <p:cNvPr id="4" name="Slide Number Placeholder 3"/>
          <p:cNvSpPr>
            <a:spLocks noGrp="1"/>
          </p:cNvSpPr>
          <p:nvPr>
            <p:ph type="sldNum" sz="quarter" idx="10"/>
          </p:nvPr>
        </p:nvSpPr>
        <p:spPr/>
        <p:txBody>
          <a:bodyPr/>
          <a:lstStyle/>
          <a:p>
            <a:fld id="{A7ABDCB2-A076-499E-A6F8-1555451072DA}" type="slidenum">
              <a:rPr lang="en-US" smtClean="0"/>
              <a:pPr/>
              <a:t>45</a:t>
            </a:fld>
            <a:endParaRPr lang="en-US" dirty="0"/>
          </a:p>
        </p:txBody>
      </p:sp>
    </p:spTree>
    <p:extLst>
      <p:ext uri="{BB962C8B-B14F-4D97-AF65-F5344CB8AC3E}">
        <p14:creationId xmlns:p14="http://schemas.microsoft.com/office/powerpoint/2010/main" val="20218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lstStyle/>
          <a:p>
            <a:r>
              <a:rPr lang="en-US" dirty="0"/>
              <a:t>Energy Impacts - Methodology</a:t>
            </a:r>
          </a:p>
        </p:txBody>
      </p:sp>
      <p:sp>
        <p:nvSpPr>
          <p:cNvPr id="4" name="Slide Number Placeholder 3"/>
          <p:cNvSpPr>
            <a:spLocks noGrp="1"/>
          </p:cNvSpPr>
          <p:nvPr>
            <p:ph type="sldNum" sz="quarter" idx="10"/>
          </p:nvPr>
        </p:nvSpPr>
        <p:spPr/>
        <p:txBody>
          <a:bodyPr/>
          <a:lstStyle/>
          <a:p>
            <a:fld id="{A7ABDCB2-A076-499E-A6F8-1555451072DA}" type="slidenum">
              <a:rPr lang="en-US" smtClean="0"/>
              <a:pPr/>
              <a:t>46</a:t>
            </a:fld>
            <a:endParaRPr lang="en-US" dirty="0"/>
          </a:p>
        </p:txBody>
      </p:sp>
      <p:grpSp>
        <p:nvGrpSpPr>
          <p:cNvPr id="9" name="Group 8"/>
          <p:cNvGrpSpPr/>
          <p:nvPr/>
        </p:nvGrpSpPr>
        <p:grpSpPr>
          <a:xfrm>
            <a:off x="1143000" y="1105398"/>
            <a:ext cx="7924801" cy="3327972"/>
            <a:chOff x="1903536" y="1124448"/>
            <a:chExt cx="6173664" cy="3471631"/>
          </a:xfrm>
        </p:grpSpPr>
        <p:sp>
          <p:nvSpPr>
            <p:cNvPr id="11" name="Straight Connector 10"/>
            <p:cNvSpPr/>
            <p:nvPr/>
          </p:nvSpPr>
          <p:spPr>
            <a:xfrm>
              <a:off x="1981200" y="3871002"/>
              <a:ext cx="6096000" cy="0"/>
            </a:xfrm>
            <a:prstGeom prst="line">
              <a:avLst/>
            </a:prstGeom>
          </p:spPr>
          <p:style>
            <a:lnRef idx="2">
              <a:schemeClr val="accent2">
                <a:shade val="60000"/>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a:off x="1981200" y="1570888"/>
              <a:ext cx="6096000" cy="0"/>
            </a:xfrm>
            <a:prstGeom prst="line">
              <a:avLst/>
            </a:prstGeom>
          </p:spPr>
          <p:style>
            <a:lnRef idx="2">
              <a:schemeClr val="accent2">
                <a:shade val="60000"/>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3" name="Freeform 12"/>
            <p:cNvSpPr/>
            <p:nvPr/>
          </p:nvSpPr>
          <p:spPr>
            <a:xfrm>
              <a:off x="3566159" y="1124448"/>
              <a:ext cx="4511040" cy="446439"/>
            </a:xfrm>
            <a:custGeom>
              <a:avLst/>
              <a:gdLst>
                <a:gd name="connsiteX0" fmla="*/ 0 w 4511040"/>
                <a:gd name="connsiteY0" fmla="*/ 0 h 446439"/>
                <a:gd name="connsiteX1" fmla="*/ 4511040 w 4511040"/>
                <a:gd name="connsiteY1" fmla="*/ 0 h 446439"/>
                <a:gd name="connsiteX2" fmla="*/ 4511040 w 4511040"/>
                <a:gd name="connsiteY2" fmla="*/ 446439 h 446439"/>
                <a:gd name="connsiteX3" fmla="*/ 0 w 4511040"/>
                <a:gd name="connsiteY3" fmla="*/ 446439 h 446439"/>
                <a:gd name="connsiteX4" fmla="*/ 0 w 4511040"/>
                <a:gd name="connsiteY4" fmla="*/ 0 h 44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446439">
                  <a:moveTo>
                    <a:pt x="0" y="0"/>
                  </a:moveTo>
                  <a:lnTo>
                    <a:pt x="4511040" y="0"/>
                  </a:lnTo>
                  <a:lnTo>
                    <a:pt x="4511040" y="446439"/>
                  </a:lnTo>
                  <a:lnTo>
                    <a:pt x="0" y="4464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US" sz="1200" kern="1200" dirty="0">
                  <a:latin typeface="Verdana" panose="020B0604030504040204" pitchFamily="34" charset="0"/>
                  <a:ea typeface="Verdana" panose="020B0604030504040204" pitchFamily="34" charset="0"/>
                </a:rPr>
                <a:t> </a:t>
              </a:r>
            </a:p>
          </p:txBody>
        </p:sp>
        <p:sp>
          <p:nvSpPr>
            <p:cNvPr id="14" name="Freeform 13"/>
            <p:cNvSpPr/>
            <p:nvPr/>
          </p:nvSpPr>
          <p:spPr>
            <a:xfrm>
              <a:off x="1981200" y="1124448"/>
              <a:ext cx="2971800" cy="446439"/>
            </a:xfrm>
            <a:custGeom>
              <a:avLst/>
              <a:gdLst>
                <a:gd name="connsiteX0" fmla="*/ 74421 w 1584960"/>
                <a:gd name="connsiteY0" fmla="*/ 0 h 446439"/>
                <a:gd name="connsiteX1" fmla="*/ 1510539 w 1584960"/>
                <a:gd name="connsiteY1" fmla="*/ 0 h 446439"/>
                <a:gd name="connsiteX2" fmla="*/ 1584960 w 1584960"/>
                <a:gd name="connsiteY2" fmla="*/ 74421 h 446439"/>
                <a:gd name="connsiteX3" fmla="*/ 1584960 w 1584960"/>
                <a:gd name="connsiteY3" fmla="*/ 446439 h 446439"/>
                <a:gd name="connsiteX4" fmla="*/ 1584960 w 1584960"/>
                <a:gd name="connsiteY4" fmla="*/ 446439 h 446439"/>
                <a:gd name="connsiteX5" fmla="*/ 0 w 1584960"/>
                <a:gd name="connsiteY5" fmla="*/ 446439 h 446439"/>
                <a:gd name="connsiteX6" fmla="*/ 0 w 1584960"/>
                <a:gd name="connsiteY6" fmla="*/ 446439 h 446439"/>
                <a:gd name="connsiteX7" fmla="*/ 0 w 1584960"/>
                <a:gd name="connsiteY7" fmla="*/ 74421 h 446439"/>
                <a:gd name="connsiteX8" fmla="*/ 74421 w 1584960"/>
                <a:gd name="connsiteY8" fmla="*/ 0 h 44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446439">
                  <a:moveTo>
                    <a:pt x="74421" y="0"/>
                  </a:moveTo>
                  <a:lnTo>
                    <a:pt x="1510539" y="0"/>
                  </a:lnTo>
                  <a:cubicBezTo>
                    <a:pt x="1551641" y="0"/>
                    <a:pt x="1584960" y="33319"/>
                    <a:pt x="1584960" y="74421"/>
                  </a:cubicBezTo>
                  <a:lnTo>
                    <a:pt x="1584960" y="446439"/>
                  </a:lnTo>
                  <a:lnTo>
                    <a:pt x="1584960" y="446439"/>
                  </a:lnTo>
                  <a:lnTo>
                    <a:pt x="0" y="446439"/>
                  </a:lnTo>
                  <a:lnTo>
                    <a:pt x="0" y="446439"/>
                  </a:lnTo>
                  <a:lnTo>
                    <a:pt x="0" y="74421"/>
                  </a:lnTo>
                  <a:cubicBezTo>
                    <a:pt x="0" y="33319"/>
                    <a:pt x="33319" y="0"/>
                    <a:pt x="74421" y="0"/>
                  </a:cubicBez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2277" tIns="52277" rIns="52277" bIns="30480" numCol="1" spcCol="1270" anchor="ctr" anchorCtr="0">
              <a:noAutofit/>
            </a:bodyPr>
            <a:lstStyle/>
            <a:p>
              <a:pPr lvl="0" defTabSz="711200">
                <a:lnSpc>
                  <a:spcPct val="90000"/>
                </a:lnSpc>
                <a:spcBef>
                  <a:spcPct val="0"/>
                </a:spcBef>
                <a:spcAft>
                  <a:spcPct val="35000"/>
                </a:spcAft>
              </a:pPr>
              <a:r>
                <a:rPr lang="en-US" sz="1600" b="1" kern="1200" dirty="0">
                  <a:latin typeface="Verdana" panose="020B0604030504040204" pitchFamily="34" charset="0"/>
                  <a:ea typeface="Verdana" panose="020B0604030504040204" pitchFamily="34" charset="0"/>
                </a:rPr>
                <a:t>Analysis Groups</a:t>
              </a:r>
            </a:p>
          </p:txBody>
        </p:sp>
        <p:sp>
          <p:nvSpPr>
            <p:cNvPr id="15" name="Freeform 14"/>
            <p:cNvSpPr/>
            <p:nvPr/>
          </p:nvSpPr>
          <p:spPr>
            <a:xfrm>
              <a:off x="1981200" y="1570888"/>
              <a:ext cx="6096000" cy="893013"/>
            </a:xfrm>
            <a:custGeom>
              <a:avLst/>
              <a:gdLst>
                <a:gd name="connsiteX0" fmla="*/ 0 w 6096000"/>
                <a:gd name="connsiteY0" fmla="*/ 0 h 893013"/>
                <a:gd name="connsiteX1" fmla="*/ 6096000 w 6096000"/>
                <a:gd name="connsiteY1" fmla="*/ 0 h 893013"/>
                <a:gd name="connsiteX2" fmla="*/ 6096000 w 6096000"/>
                <a:gd name="connsiteY2" fmla="*/ 893013 h 893013"/>
                <a:gd name="connsiteX3" fmla="*/ 0 w 6096000"/>
                <a:gd name="connsiteY3" fmla="*/ 893013 h 893013"/>
                <a:gd name="connsiteX4" fmla="*/ 0 w 6096000"/>
                <a:gd name="connsiteY4" fmla="*/ 0 h 89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893013">
                  <a:moveTo>
                    <a:pt x="0" y="0"/>
                  </a:moveTo>
                  <a:lnTo>
                    <a:pt x="6096000" y="0"/>
                  </a:lnTo>
                  <a:lnTo>
                    <a:pt x="6096000" y="893013"/>
                  </a:lnTo>
                  <a:lnTo>
                    <a:pt x="0" y="8930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552 of 942 participants with electric accounts included in the analysis (59%)</a:t>
              </a:r>
            </a:p>
            <a:p>
              <a:pPr marL="114300" lvl="1" indent="-114300" algn="l" defTabSz="53340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472 of 818 participants with gas accounts included in the analysis (58%)</a:t>
              </a:r>
            </a:p>
            <a:p>
              <a:pPr marL="114300" lvl="1" indent="-114300" algn="l" defTabSz="5334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Primary attrition reasons</a:t>
              </a:r>
            </a:p>
            <a:p>
              <a:pPr marL="571500" lvl="2" indent="-114300" defTabSz="53340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No usage data (13-17%)</a:t>
              </a:r>
            </a:p>
            <a:p>
              <a:pPr marL="571500" lvl="2" indent="-114300" defTabSz="5334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Not enough usage data (20%)</a:t>
              </a:r>
            </a:p>
            <a:p>
              <a:pPr marL="114300" lvl="1" indent="-114300" defTabSz="53340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No Comparison Group available</a:t>
              </a:r>
            </a:p>
          </p:txBody>
        </p:sp>
        <p:sp>
          <p:nvSpPr>
            <p:cNvPr id="16" name="Freeform 15"/>
            <p:cNvSpPr/>
            <p:nvPr/>
          </p:nvSpPr>
          <p:spPr>
            <a:xfrm>
              <a:off x="3566159" y="2486223"/>
              <a:ext cx="4511040" cy="446439"/>
            </a:xfrm>
            <a:custGeom>
              <a:avLst/>
              <a:gdLst>
                <a:gd name="connsiteX0" fmla="*/ 0 w 4511040"/>
                <a:gd name="connsiteY0" fmla="*/ 0 h 446439"/>
                <a:gd name="connsiteX1" fmla="*/ 4511040 w 4511040"/>
                <a:gd name="connsiteY1" fmla="*/ 0 h 446439"/>
                <a:gd name="connsiteX2" fmla="*/ 4511040 w 4511040"/>
                <a:gd name="connsiteY2" fmla="*/ 446439 h 446439"/>
                <a:gd name="connsiteX3" fmla="*/ 0 w 4511040"/>
                <a:gd name="connsiteY3" fmla="*/ 446439 h 446439"/>
                <a:gd name="connsiteX4" fmla="*/ 0 w 4511040"/>
                <a:gd name="connsiteY4" fmla="*/ 0 h 44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446439">
                  <a:moveTo>
                    <a:pt x="0" y="0"/>
                  </a:moveTo>
                  <a:lnTo>
                    <a:pt x="4511040" y="0"/>
                  </a:lnTo>
                  <a:lnTo>
                    <a:pt x="4511040" y="446439"/>
                  </a:lnTo>
                  <a:lnTo>
                    <a:pt x="0" y="4464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US" sz="1200" kern="1200" dirty="0">
                  <a:latin typeface="Verdana" panose="020B0604030504040204" pitchFamily="34" charset="0"/>
                  <a:ea typeface="Verdana" panose="020B0604030504040204" pitchFamily="34" charset="0"/>
                </a:rPr>
                <a:t> </a:t>
              </a:r>
            </a:p>
          </p:txBody>
        </p:sp>
        <p:sp>
          <p:nvSpPr>
            <p:cNvPr id="17" name="Freeform 16"/>
            <p:cNvSpPr/>
            <p:nvPr/>
          </p:nvSpPr>
          <p:spPr>
            <a:xfrm>
              <a:off x="1981200" y="3425707"/>
              <a:ext cx="2971800" cy="446439"/>
            </a:xfrm>
            <a:custGeom>
              <a:avLst/>
              <a:gdLst>
                <a:gd name="connsiteX0" fmla="*/ 74421 w 1584960"/>
                <a:gd name="connsiteY0" fmla="*/ 0 h 446439"/>
                <a:gd name="connsiteX1" fmla="*/ 1510539 w 1584960"/>
                <a:gd name="connsiteY1" fmla="*/ 0 h 446439"/>
                <a:gd name="connsiteX2" fmla="*/ 1584960 w 1584960"/>
                <a:gd name="connsiteY2" fmla="*/ 74421 h 446439"/>
                <a:gd name="connsiteX3" fmla="*/ 1584960 w 1584960"/>
                <a:gd name="connsiteY3" fmla="*/ 446439 h 446439"/>
                <a:gd name="connsiteX4" fmla="*/ 1584960 w 1584960"/>
                <a:gd name="connsiteY4" fmla="*/ 446439 h 446439"/>
                <a:gd name="connsiteX5" fmla="*/ 0 w 1584960"/>
                <a:gd name="connsiteY5" fmla="*/ 446439 h 446439"/>
                <a:gd name="connsiteX6" fmla="*/ 0 w 1584960"/>
                <a:gd name="connsiteY6" fmla="*/ 446439 h 446439"/>
                <a:gd name="connsiteX7" fmla="*/ 0 w 1584960"/>
                <a:gd name="connsiteY7" fmla="*/ 74421 h 446439"/>
                <a:gd name="connsiteX8" fmla="*/ 74421 w 1584960"/>
                <a:gd name="connsiteY8" fmla="*/ 0 h 44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446439">
                  <a:moveTo>
                    <a:pt x="74421" y="0"/>
                  </a:moveTo>
                  <a:lnTo>
                    <a:pt x="1510539" y="0"/>
                  </a:lnTo>
                  <a:cubicBezTo>
                    <a:pt x="1551641" y="0"/>
                    <a:pt x="1584960" y="33319"/>
                    <a:pt x="1584960" y="74421"/>
                  </a:cubicBezTo>
                  <a:lnTo>
                    <a:pt x="1584960" y="446439"/>
                  </a:lnTo>
                  <a:lnTo>
                    <a:pt x="1584960" y="446439"/>
                  </a:lnTo>
                  <a:lnTo>
                    <a:pt x="0" y="446439"/>
                  </a:lnTo>
                  <a:lnTo>
                    <a:pt x="0" y="446439"/>
                  </a:lnTo>
                  <a:lnTo>
                    <a:pt x="0" y="74421"/>
                  </a:lnTo>
                  <a:cubicBezTo>
                    <a:pt x="0" y="33319"/>
                    <a:pt x="33319" y="0"/>
                    <a:pt x="74421" y="0"/>
                  </a:cubicBez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4182" tIns="54182" rIns="54182" bIns="32385" numCol="1" spcCol="1270" anchor="ctr" anchorCtr="0">
              <a:noAutofit/>
            </a:bodyPr>
            <a:lstStyle/>
            <a:p>
              <a:pPr lvl="0" defTabSz="755650">
                <a:lnSpc>
                  <a:spcPct val="90000"/>
                </a:lnSpc>
                <a:spcBef>
                  <a:spcPct val="0"/>
                </a:spcBef>
                <a:spcAft>
                  <a:spcPct val="35000"/>
                </a:spcAft>
              </a:pPr>
              <a:r>
                <a:rPr lang="en-US" sz="1600" b="1" kern="1200" dirty="0">
                  <a:latin typeface="Verdana" panose="020B0604030504040204" pitchFamily="34" charset="0"/>
                  <a:ea typeface="Verdana" panose="020B0604030504040204" pitchFamily="34" charset="0"/>
                </a:rPr>
                <a:t>Weather Normalization</a:t>
              </a:r>
            </a:p>
          </p:txBody>
        </p:sp>
        <p:sp>
          <p:nvSpPr>
            <p:cNvPr id="18" name="Freeform 17"/>
            <p:cNvSpPr/>
            <p:nvPr/>
          </p:nvSpPr>
          <p:spPr>
            <a:xfrm>
              <a:off x="1903536" y="3902893"/>
              <a:ext cx="6096000" cy="693186"/>
            </a:xfrm>
            <a:custGeom>
              <a:avLst/>
              <a:gdLst>
                <a:gd name="connsiteX0" fmla="*/ 0 w 6096000"/>
                <a:gd name="connsiteY0" fmla="*/ 0 h 893013"/>
                <a:gd name="connsiteX1" fmla="*/ 6096000 w 6096000"/>
                <a:gd name="connsiteY1" fmla="*/ 0 h 893013"/>
                <a:gd name="connsiteX2" fmla="*/ 6096000 w 6096000"/>
                <a:gd name="connsiteY2" fmla="*/ 893013 h 893013"/>
                <a:gd name="connsiteX3" fmla="*/ 0 w 6096000"/>
                <a:gd name="connsiteY3" fmla="*/ 893013 h 893013"/>
                <a:gd name="connsiteX4" fmla="*/ 0 w 6096000"/>
                <a:gd name="connsiteY4" fmla="*/ 0 h 89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893013">
                  <a:moveTo>
                    <a:pt x="0" y="0"/>
                  </a:moveTo>
                  <a:lnTo>
                    <a:pt x="6096000" y="0"/>
                  </a:lnTo>
                  <a:lnTo>
                    <a:pt x="6096000" y="893013"/>
                  </a:lnTo>
                  <a:lnTo>
                    <a:pt x="0" y="8930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Two weather normalization procedures used</a:t>
              </a:r>
            </a:p>
            <a:p>
              <a:pPr marL="114300" lvl="1" indent="-114300" algn="l" defTabSz="53340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Degree-day normalization process and PRISM analysis</a:t>
              </a:r>
            </a:p>
          </p:txBody>
        </p:sp>
        <p:sp>
          <p:nvSpPr>
            <p:cNvPr id="19" name="Freeform 18"/>
            <p:cNvSpPr/>
            <p:nvPr/>
          </p:nvSpPr>
          <p:spPr>
            <a:xfrm>
              <a:off x="3566159" y="3847998"/>
              <a:ext cx="4511040" cy="446439"/>
            </a:xfrm>
            <a:custGeom>
              <a:avLst/>
              <a:gdLst>
                <a:gd name="connsiteX0" fmla="*/ 0 w 4511040"/>
                <a:gd name="connsiteY0" fmla="*/ 0 h 446439"/>
                <a:gd name="connsiteX1" fmla="*/ 4511040 w 4511040"/>
                <a:gd name="connsiteY1" fmla="*/ 0 h 446439"/>
                <a:gd name="connsiteX2" fmla="*/ 4511040 w 4511040"/>
                <a:gd name="connsiteY2" fmla="*/ 446439 h 446439"/>
                <a:gd name="connsiteX3" fmla="*/ 0 w 4511040"/>
                <a:gd name="connsiteY3" fmla="*/ 446439 h 446439"/>
                <a:gd name="connsiteX4" fmla="*/ 0 w 4511040"/>
                <a:gd name="connsiteY4" fmla="*/ 0 h 44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446439">
                  <a:moveTo>
                    <a:pt x="0" y="0"/>
                  </a:moveTo>
                  <a:lnTo>
                    <a:pt x="4511040" y="0"/>
                  </a:lnTo>
                  <a:lnTo>
                    <a:pt x="4511040" y="446439"/>
                  </a:lnTo>
                  <a:lnTo>
                    <a:pt x="0" y="4464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US" sz="1200" kern="1200" dirty="0">
                  <a:latin typeface="Verdana" panose="020B0604030504040204" pitchFamily="34" charset="0"/>
                  <a:ea typeface="Verdana" panose="020B0604030504040204" pitchFamily="34" charset="0"/>
                </a:rPr>
                <a:t> </a:t>
              </a:r>
            </a:p>
          </p:txBody>
        </p:sp>
      </p:grpSp>
      <p:pic>
        <p:nvPicPr>
          <p:cNvPr id="6" name="Picture 4" descr="Image result for attrition clip art"/>
          <p:cNvPicPr>
            <a:picLocks noChangeAspect="1" noChangeArrowheads="1"/>
          </p:cNvPicPr>
          <p:nvPr/>
        </p:nvPicPr>
        <p:blipFill rotWithShape="1">
          <a:blip r:embed="rId3">
            <a:extLst>
              <a:ext uri="{28A0092B-C50C-407E-A947-70E740481C1C}">
                <a14:useLocalDpi xmlns:a14="http://schemas.microsoft.com/office/drawing/2010/main" val="0"/>
              </a:ext>
            </a:extLst>
          </a:blip>
          <a:srcRect l="13870" t="9013" r="13793" b="23818"/>
          <a:stretch/>
        </p:blipFill>
        <p:spPr bwMode="auto">
          <a:xfrm>
            <a:off x="210880" y="1133973"/>
            <a:ext cx="838200" cy="838200"/>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Weather Clip Art For Kids Print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302788"/>
            <a:ext cx="838201" cy="637033"/>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2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610600" cy="895350"/>
          </a:xfrm>
        </p:spPr>
        <p:txBody>
          <a:bodyPr/>
          <a:lstStyle/>
          <a:p>
            <a:r>
              <a:rPr lang="en-US" dirty="0"/>
              <a:t>Energy Impacts – Potential Factors</a:t>
            </a:r>
          </a:p>
        </p:txBody>
      </p:sp>
      <p:grpSp>
        <p:nvGrpSpPr>
          <p:cNvPr id="6" name="Group 5"/>
          <p:cNvGrpSpPr/>
          <p:nvPr/>
        </p:nvGrpSpPr>
        <p:grpSpPr>
          <a:xfrm>
            <a:off x="228600" y="1123949"/>
            <a:ext cx="8715963" cy="3643319"/>
            <a:chOff x="459510" y="1352550"/>
            <a:chExt cx="8715963" cy="3048000"/>
          </a:xfrm>
        </p:grpSpPr>
        <p:sp>
          <p:nvSpPr>
            <p:cNvPr id="7" name="Freeform 6"/>
            <p:cNvSpPr/>
            <p:nvPr/>
          </p:nvSpPr>
          <p:spPr>
            <a:xfrm>
              <a:off x="459510" y="1352550"/>
              <a:ext cx="1227608" cy="662555"/>
            </a:xfrm>
            <a:custGeom>
              <a:avLst/>
              <a:gdLst>
                <a:gd name="connsiteX0" fmla="*/ 0 w 1227608"/>
                <a:gd name="connsiteY0" fmla="*/ 0 h 364141"/>
                <a:gd name="connsiteX1" fmla="*/ 1227608 w 1227608"/>
                <a:gd name="connsiteY1" fmla="*/ 0 h 364141"/>
                <a:gd name="connsiteX2" fmla="*/ 1227608 w 1227608"/>
                <a:gd name="connsiteY2" fmla="*/ 364141 h 364141"/>
                <a:gd name="connsiteX3" fmla="*/ 0 w 1227608"/>
                <a:gd name="connsiteY3" fmla="*/ 364141 h 364141"/>
                <a:gd name="connsiteX4" fmla="*/ 0 w 1227608"/>
                <a:gd name="connsiteY4" fmla="*/ 0 h 36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364141">
                  <a:moveTo>
                    <a:pt x="0" y="0"/>
                  </a:moveTo>
                  <a:lnTo>
                    <a:pt x="1227608" y="0"/>
                  </a:lnTo>
                  <a:lnTo>
                    <a:pt x="1227608" y="364141"/>
                  </a:lnTo>
                  <a:lnTo>
                    <a:pt x="0" y="364141"/>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400" b="1" kern="1200" dirty="0">
                  <a:latin typeface="Verdana"/>
                  <a:ea typeface="Verdana"/>
                  <a:cs typeface="Verdana"/>
                </a:rPr>
                <a:t>Building Type</a:t>
              </a:r>
            </a:p>
          </p:txBody>
        </p:sp>
        <p:sp>
          <p:nvSpPr>
            <p:cNvPr id="8" name="Freeform 7"/>
            <p:cNvSpPr/>
            <p:nvPr/>
          </p:nvSpPr>
          <p:spPr>
            <a:xfrm>
              <a:off x="459510" y="2015105"/>
              <a:ext cx="1227608" cy="2385445"/>
            </a:xfrm>
            <a:custGeom>
              <a:avLst/>
              <a:gdLst>
                <a:gd name="connsiteX0" fmla="*/ 0 w 1227608"/>
                <a:gd name="connsiteY0" fmla="*/ 0 h 1629843"/>
                <a:gd name="connsiteX1" fmla="*/ 1227608 w 1227608"/>
                <a:gd name="connsiteY1" fmla="*/ 0 h 1629843"/>
                <a:gd name="connsiteX2" fmla="*/ 1227608 w 1227608"/>
                <a:gd name="connsiteY2" fmla="*/ 1629843 h 1629843"/>
                <a:gd name="connsiteX3" fmla="*/ 0 w 1227608"/>
                <a:gd name="connsiteY3" fmla="*/ 1629843 h 1629843"/>
                <a:gd name="connsiteX4" fmla="*/ 0 w 1227608"/>
                <a:gd name="connsiteY4" fmla="*/ 0 h 162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1629843">
                  <a:moveTo>
                    <a:pt x="0" y="0"/>
                  </a:moveTo>
                  <a:lnTo>
                    <a:pt x="1227608" y="0"/>
                  </a:lnTo>
                  <a:lnTo>
                    <a:pt x="1227608" y="1629843"/>
                  </a:lnTo>
                  <a:lnTo>
                    <a:pt x="0" y="1629843"/>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rtl="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Common Entrance Low-Rise</a:t>
              </a:r>
            </a:p>
            <a:p>
              <a:pPr marL="57150" lvl="1" indent="-57150" algn="l" defTabSz="444500" rtl="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Common Entrance Mid-Rise</a:t>
              </a:r>
            </a:p>
            <a:p>
              <a:pPr marL="57150" lvl="1" indent="-57150" algn="l" defTabSz="444500" rtl="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Garden Style</a:t>
              </a:r>
            </a:p>
            <a:p>
              <a:pPr marL="57150" lvl="1" indent="-57150" algn="l" defTabSz="444500" rtl="0">
                <a:lnSpc>
                  <a:spcPct val="90000"/>
                </a:lnSpc>
                <a:spcBef>
                  <a:spcPct val="0"/>
                </a:spcBef>
                <a:spcAft>
                  <a:spcPct val="15000"/>
                </a:spcAft>
                <a:buChar char="••"/>
              </a:pPr>
              <a:r>
                <a:rPr lang="en-US" sz="1400" kern="1200" dirty="0">
                  <a:latin typeface="Verdana" panose="020B0604030504040204" pitchFamily="34" charset="0"/>
                  <a:ea typeface="Verdana" panose="020B0604030504040204" pitchFamily="34" charset="0"/>
                </a:rPr>
                <a:t>Town/Row Homes</a:t>
              </a:r>
            </a:p>
          </p:txBody>
        </p:sp>
        <p:sp>
          <p:nvSpPr>
            <p:cNvPr id="9" name="Freeform 8"/>
            <p:cNvSpPr/>
            <p:nvPr/>
          </p:nvSpPr>
          <p:spPr>
            <a:xfrm>
              <a:off x="1821855" y="1352550"/>
              <a:ext cx="1127724" cy="662554"/>
            </a:xfrm>
            <a:custGeom>
              <a:avLst/>
              <a:gdLst>
                <a:gd name="connsiteX0" fmla="*/ 0 w 1227608"/>
                <a:gd name="connsiteY0" fmla="*/ 0 h 364141"/>
                <a:gd name="connsiteX1" fmla="*/ 1227608 w 1227608"/>
                <a:gd name="connsiteY1" fmla="*/ 0 h 364141"/>
                <a:gd name="connsiteX2" fmla="*/ 1227608 w 1227608"/>
                <a:gd name="connsiteY2" fmla="*/ 364141 h 364141"/>
                <a:gd name="connsiteX3" fmla="*/ 0 w 1227608"/>
                <a:gd name="connsiteY3" fmla="*/ 364141 h 364141"/>
                <a:gd name="connsiteX4" fmla="*/ 0 w 1227608"/>
                <a:gd name="connsiteY4" fmla="*/ 0 h 36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364141">
                  <a:moveTo>
                    <a:pt x="0" y="0"/>
                  </a:moveTo>
                  <a:lnTo>
                    <a:pt x="1227608" y="0"/>
                  </a:lnTo>
                  <a:lnTo>
                    <a:pt x="1227608" y="364141"/>
                  </a:lnTo>
                  <a:lnTo>
                    <a:pt x="0" y="364141"/>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algn="ctr" defTabSz="800100">
                <a:lnSpc>
                  <a:spcPct val="90000"/>
                </a:lnSpc>
                <a:spcBef>
                  <a:spcPct val="0"/>
                </a:spcBef>
                <a:spcAft>
                  <a:spcPct val="35000"/>
                </a:spcAft>
              </a:pPr>
              <a:r>
                <a:rPr lang="en-US" sz="1400" b="1" dirty="0">
                  <a:latin typeface="Verdana"/>
                  <a:ea typeface="Verdana"/>
                  <a:cs typeface="Verdana"/>
                </a:rPr>
                <a:t>Year Built</a:t>
              </a:r>
            </a:p>
          </p:txBody>
        </p:sp>
        <p:sp>
          <p:nvSpPr>
            <p:cNvPr id="10" name="Freeform 9"/>
            <p:cNvSpPr/>
            <p:nvPr/>
          </p:nvSpPr>
          <p:spPr>
            <a:xfrm>
              <a:off x="1821855" y="2015104"/>
              <a:ext cx="1127724" cy="2385445"/>
            </a:xfrm>
            <a:custGeom>
              <a:avLst/>
              <a:gdLst>
                <a:gd name="connsiteX0" fmla="*/ 0 w 1227608"/>
                <a:gd name="connsiteY0" fmla="*/ 0 h 1629843"/>
                <a:gd name="connsiteX1" fmla="*/ 1227608 w 1227608"/>
                <a:gd name="connsiteY1" fmla="*/ 0 h 1629843"/>
                <a:gd name="connsiteX2" fmla="*/ 1227608 w 1227608"/>
                <a:gd name="connsiteY2" fmla="*/ 1629843 h 1629843"/>
                <a:gd name="connsiteX3" fmla="*/ 0 w 1227608"/>
                <a:gd name="connsiteY3" fmla="*/ 1629843 h 1629843"/>
                <a:gd name="connsiteX4" fmla="*/ 0 w 1227608"/>
                <a:gd name="connsiteY4" fmla="*/ 0 h 162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1629843">
                  <a:moveTo>
                    <a:pt x="0" y="0"/>
                  </a:moveTo>
                  <a:lnTo>
                    <a:pt x="1227608" y="0"/>
                  </a:lnTo>
                  <a:lnTo>
                    <a:pt x="1227608" y="1629843"/>
                  </a:lnTo>
                  <a:lnTo>
                    <a:pt x="0" y="1629843"/>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1971-2017</a:t>
              </a:r>
            </a:p>
          </p:txBody>
        </p:sp>
        <p:sp>
          <p:nvSpPr>
            <p:cNvPr id="11" name="Freeform 10"/>
            <p:cNvSpPr/>
            <p:nvPr/>
          </p:nvSpPr>
          <p:spPr>
            <a:xfrm>
              <a:off x="3070362" y="1352551"/>
              <a:ext cx="1954008" cy="662554"/>
            </a:xfrm>
            <a:custGeom>
              <a:avLst/>
              <a:gdLst>
                <a:gd name="connsiteX0" fmla="*/ 0 w 1227608"/>
                <a:gd name="connsiteY0" fmla="*/ 0 h 364141"/>
                <a:gd name="connsiteX1" fmla="*/ 1227608 w 1227608"/>
                <a:gd name="connsiteY1" fmla="*/ 0 h 364141"/>
                <a:gd name="connsiteX2" fmla="*/ 1227608 w 1227608"/>
                <a:gd name="connsiteY2" fmla="*/ 364141 h 364141"/>
                <a:gd name="connsiteX3" fmla="*/ 0 w 1227608"/>
                <a:gd name="connsiteY3" fmla="*/ 364141 h 364141"/>
                <a:gd name="connsiteX4" fmla="*/ 0 w 1227608"/>
                <a:gd name="connsiteY4" fmla="*/ 0 h 36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364141">
                  <a:moveTo>
                    <a:pt x="0" y="0"/>
                  </a:moveTo>
                  <a:lnTo>
                    <a:pt x="1227608" y="0"/>
                  </a:lnTo>
                  <a:lnTo>
                    <a:pt x="1227608" y="364141"/>
                  </a:lnTo>
                  <a:lnTo>
                    <a:pt x="0" y="364141"/>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lvl="0" algn="ctr" defTabSz="800100">
                <a:lnSpc>
                  <a:spcPct val="90000"/>
                </a:lnSpc>
                <a:spcBef>
                  <a:spcPct val="0"/>
                </a:spcBef>
                <a:spcAft>
                  <a:spcPct val="35000"/>
                </a:spcAft>
              </a:pPr>
              <a:r>
                <a:rPr lang="en-US" sz="1400" b="1" dirty="0">
                  <a:latin typeface="Verdana"/>
                  <a:ea typeface="Verdana"/>
                  <a:cs typeface="Verdana"/>
                </a:rPr>
                <a:t>HVAC Type</a:t>
              </a:r>
            </a:p>
          </p:txBody>
        </p:sp>
        <p:sp>
          <p:nvSpPr>
            <p:cNvPr id="12" name="Freeform 11"/>
            <p:cNvSpPr/>
            <p:nvPr/>
          </p:nvSpPr>
          <p:spPr>
            <a:xfrm>
              <a:off x="3084316" y="2015105"/>
              <a:ext cx="1938383" cy="2385445"/>
            </a:xfrm>
            <a:custGeom>
              <a:avLst/>
              <a:gdLst>
                <a:gd name="connsiteX0" fmla="*/ 0 w 1227608"/>
                <a:gd name="connsiteY0" fmla="*/ 0 h 1629843"/>
                <a:gd name="connsiteX1" fmla="*/ 1227608 w 1227608"/>
                <a:gd name="connsiteY1" fmla="*/ 0 h 1629843"/>
                <a:gd name="connsiteX2" fmla="*/ 1227608 w 1227608"/>
                <a:gd name="connsiteY2" fmla="*/ 1629843 h 1629843"/>
                <a:gd name="connsiteX3" fmla="*/ 0 w 1227608"/>
                <a:gd name="connsiteY3" fmla="*/ 1629843 h 1629843"/>
                <a:gd name="connsiteX4" fmla="*/ 0 w 1227608"/>
                <a:gd name="connsiteY4" fmla="*/ 0 h 162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1629843">
                  <a:moveTo>
                    <a:pt x="0" y="0"/>
                  </a:moveTo>
                  <a:lnTo>
                    <a:pt x="1227608" y="0"/>
                  </a:lnTo>
                  <a:lnTo>
                    <a:pt x="1227608" y="1629843"/>
                  </a:lnTo>
                  <a:lnTo>
                    <a:pt x="0" y="1629843"/>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Conventional</a:t>
              </a:r>
              <a:r>
                <a:rPr lang="en-US" sz="900" kern="1200" dirty="0">
                  <a:latin typeface="Verdana" panose="020B0604030504040204" pitchFamily="34" charset="0"/>
                  <a:ea typeface="Verdana" panose="020B0604030504040204" pitchFamily="34" charset="0"/>
                </a:rPr>
                <a:t> </a:t>
              </a:r>
              <a:r>
                <a:rPr lang="en-US" sz="1400" dirty="0">
                  <a:latin typeface="Verdana" panose="020B0604030504040204" pitchFamily="34" charset="0"/>
                  <a:ea typeface="Verdana" panose="020B0604030504040204" pitchFamily="34" charset="0"/>
                </a:rPr>
                <a:t>Furnace/ Condenser</a:t>
              </a:r>
            </a:p>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2-Stage Conventional Furnace/ Condenser</a:t>
              </a:r>
            </a:p>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Electric Resistance, Split System A/C</a:t>
              </a:r>
            </a:p>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Hydronic Forced Air, Split System A/C</a:t>
              </a:r>
            </a:p>
          </p:txBody>
        </p:sp>
        <p:sp>
          <p:nvSpPr>
            <p:cNvPr id="13" name="Freeform 12"/>
            <p:cNvSpPr/>
            <p:nvPr/>
          </p:nvSpPr>
          <p:spPr>
            <a:xfrm>
              <a:off x="5120308" y="1352550"/>
              <a:ext cx="1045391" cy="662554"/>
            </a:xfrm>
            <a:custGeom>
              <a:avLst/>
              <a:gdLst>
                <a:gd name="connsiteX0" fmla="*/ 0 w 1227608"/>
                <a:gd name="connsiteY0" fmla="*/ 0 h 364141"/>
                <a:gd name="connsiteX1" fmla="*/ 1227608 w 1227608"/>
                <a:gd name="connsiteY1" fmla="*/ 0 h 364141"/>
                <a:gd name="connsiteX2" fmla="*/ 1227608 w 1227608"/>
                <a:gd name="connsiteY2" fmla="*/ 364141 h 364141"/>
                <a:gd name="connsiteX3" fmla="*/ 0 w 1227608"/>
                <a:gd name="connsiteY3" fmla="*/ 364141 h 364141"/>
                <a:gd name="connsiteX4" fmla="*/ 0 w 1227608"/>
                <a:gd name="connsiteY4" fmla="*/ 0 h 36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364141">
                  <a:moveTo>
                    <a:pt x="0" y="0"/>
                  </a:moveTo>
                  <a:lnTo>
                    <a:pt x="1227608" y="0"/>
                  </a:lnTo>
                  <a:lnTo>
                    <a:pt x="1227608" y="364141"/>
                  </a:lnTo>
                  <a:lnTo>
                    <a:pt x="0" y="364141"/>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lvl="0" algn="ctr" defTabSz="800100">
                <a:lnSpc>
                  <a:spcPct val="90000"/>
                </a:lnSpc>
                <a:spcBef>
                  <a:spcPct val="0"/>
                </a:spcBef>
                <a:spcAft>
                  <a:spcPct val="35000"/>
                </a:spcAft>
              </a:pPr>
              <a:r>
                <a:rPr lang="en-US" sz="1400" b="1" dirty="0">
                  <a:latin typeface="Verdana"/>
                  <a:ea typeface="Verdana"/>
                  <a:cs typeface="Verdana"/>
                </a:rPr>
                <a:t>Resident Type</a:t>
              </a:r>
            </a:p>
          </p:txBody>
        </p:sp>
        <p:sp>
          <p:nvSpPr>
            <p:cNvPr id="14" name="Freeform 13"/>
            <p:cNvSpPr/>
            <p:nvPr/>
          </p:nvSpPr>
          <p:spPr>
            <a:xfrm>
              <a:off x="5120308" y="2015104"/>
              <a:ext cx="1045392" cy="2385445"/>
            </a:xfrm>
            <a:custGeom>
              <a:avLst/>
              <a:gdLst>
                <a:gd name="connsiteX0" fmla="*/ 0 w 1227608"/>
                <a:gd name="connsiteY0" fmla="*/ 0 h 1629843"/>
                <a:gd name="connsiteX1" fmla="*/ 1227608 w 1227608"/>
                <a:gd name="connsiteY1" fmla="*/ 0 h 1629843"/>
                <a:gd name="connsiteX2" fmla="*/ 1227608 w 1227608"/>
                <a:gd name="connsiteY2" fmla="*/ 1629843 h 1629843"/>
                <a:gd name="connsiteX3" fmla="*/ 0 w 1227608"/>
                <a:gd name="connsiteY3" fmla="*/ 1629843 h 1629843"/>
                <a:gd name="connsiteX4" fmla="*/ 0 w 1227608"/>
                <a:gd name="connsiteY4" fmla="*/ 0 h 162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1629843">
                  <a:moveTo>
                    <a:pt x="0" y="0"/>
                  </a:moveTo>
                  <a:lnTo>
                    <a:pt x="1227608" y="0"/>
                  </a:lnTo>
                  <a:lnTo>
                    <a:pt x="1227608" y="1629843"/>
                  </a:lnTo>
                  <a:lnTo>
                    <a:pt x="0" y="1629843"/>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Families</a:t>
              </a:r>
            </a:p>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Mixed</a:t>
              </a:r>
            </a:p>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Senior</a:t>
              </a:r>
            </a:p>
          </p:txBody>
        </p:sp>
        <p:sp>
          <p:nvSpPr>
            <p:cNvPr id="15" name="Freeform 14"/>
            <p:cNvSpPr/>
            <p:nvPr/>
          </p:nvSpPr>
          <p:spPr>
            <a:xfrm>
              <a:off x="6263308" y="1352551"/>
              <a:ext cx="1371600" cy="662554"/>
            </a:xfrm>
            <a:custGeom>
              <a:avLst/>
              <a:gdLst>
                <a:gd name="connsiteX0" fmla="*/ 0 w 1227608"/>
                <a:gd name="connsiteY0" fmla="*/ 0 h 364141"/>
                <a:gd name="connsiteX1" fmla="*/ 1227608 w 1227608"/>
                <a:gd name="connsiteY1" fmla="*/ 0 h 364141"/>
                <a:gd name="connsiteX2" fmla="*/ 1227608 w 1227608"/>
                <a:gd name="connsiteY2" fmla="*/ 364141 h 364141"/>
                <a:gd name="connsiteX3" fmla="*/ 0 w 1227608"/>
                <a:gd name="connsiteY3" fmla="*/ 364141 h 364141"/>
                <a:gd name="connsiteX4" fmla="*/ 0 w 1227608"/>
                <a:gd name="connsiteY4" fmla="*/ 0 h 36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364141">
                  <a:moveTo>
                    <a:pt x="0" y="0"/>
                  </a:moveTo>
                  <a:lnTo>
                    <a:pt x="1227608" y="0"/>
                  </a:lnTo>
                  <a:lnTo>
                    <a:pt x="1227608" y="364141"/>
                  </a:lnTo>
                  <a:lnTo>
                    <a:pt x="0" y="364141"/>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lvl="0" algn="ctr" defTabSz="800100">
                <a:lnSpc>
                  <a:spcPct val="90000"/>
                </a:lnSpc>
                <a:spcBef>
                  <a:spcPct val="0"/>
                </a:spcBef>
                <a:spcAft>
                  <a:spcPct val="35000"/>
                </a:spcAft>
              </a:pPr>
              <a:r>
                <a:rPr lang="en-US" sz="1400" b="1" dirty="0">
                  <a:latin typeface="Verdana"/>
                  <a:ea typeface="Verdana"/>
                  <a:cs typeface="Verdana"/>
                </a:rPr>
                <a:t>Thermostat Installed</a:t>
              </a:r>
            </a:p>
          </p:txBody>
        </p:sp>
        <p:sp>
          <p:nvSpPr>
            <p:cNvPr id="16" name="Freeform 15"/>
            <p:cNvSpPr/>
            <p:nvPr/>
          </p:nvSpPr>
          <p:spPr>
            <a:xfrm>
              <a:off x="6263308" y="2015105"/>
              <a:ext cx="1371600" cy="2385445"/>
            </a:xfrm>
            <a:custGeom>
              <a:avLst/>
              <a:gdLst>
                <a:gd name="connsiteX0" fmla="*/ 0 w 1227608"/>
                <a:gd name="connsiteY0" fmla="*/ 0 h 1629843"/>
                <a:gd name="connsiteX1" fmla="*/ 1227608 w 1227608"/>
                <a:gd name="connsiteY1" fmla="*/ 0 h 1629843"/>
                <a:gd name="connsiteX2" fmla="*/ 1227608 w 1227608"/>
                <a:gd name="connsiteY2" fmla="*/ 1629843 h 1629843"/>
                <a:gd name="connsiteX3" fmla="*/ 0 w 1227608"/>
                <a:gd name="connsiteY3" fmla="*/ 1629843 h 1629843"/>
                <a:gd name="connsiteX4" fmla="*/ 0 w 1227608"/>
                <a:gd name="connsiteY4" fmla="*/ 0 h 162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1629843">
                  <a:moveTo>
                    <a:pt x="0" y="0"/>
                  </a:moveTo>
                  <a:lnTo>
                    <a:pt x="1227608" y="0"/>
                  </a:lnTo>
                  <a:lnTo>
                    <a:pt x="1227608" y="1629843"/>
                  </a:lnTo>
                  <a:lnTo>
                    <a:pt x="0" y="1629843"/>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Nest</a:t>
              </a:r>
            </a:p>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Ecobee</a:t>
              </a:r>
            </a:p>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HW-T6</a:t>
              </a:r>
            </a:p>
          </p:txBody>
        </p:sp>
        <p:sp>
          <p:nvSpPr>
            <p:cNvPr id="17" name="Freeform 16"/>
            <p:cNvSpPr/>
            <p:nvPr/>
          </p:nvSpPr>
          <p:spPr>
            <a:xfrm>
              <a:off x="7719265" y="1352550"/>
              <a:ext cx="1456208" cy="662554"/>
            </a:xfrm>
            <a:custGeom>
              <a:avLst/>
              <a:gdLst>
                <a:gd name="connsiteX0" fmla="*/ 0 w 1227608"/>
                <a:gd name="connsiteY0" fmla="*/ 0 h 364141"/>
                <a:gd name="connsiteX1" fmla="*/ 1227608 w 1227608"/>
                <a:gd name="connsiteY1" fmla="*/ 0 h 364141"/>
                <a:gd name="connsiteX2" fmla="*/ 1227608 w 1227608"/>
                <a:gd name="connsiteY2" fmla="*/ 364141 h 364141"/>
                <a:gd name="connsiteX3" fmla="*/ 0 w 1227608"/>
                <a:gd name="connsiteY3" fmla="*/ 364141 h 364141"/>
                <a:gd name="connsiteX4" fmla="*/ 0 w 1227608"/>
                <a:gd name="connsiteY4" fmla="*/ 0 h 36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364141">
                  <a:moveTo>
                    <a:pt x="0" y="0"/>
                  </a:moveTo>
                  <a:lnTo>
                    <a:pt x="1227608" y="0"/>
                  </a:lnTo>
                  <a:lnTo>
                    <a:pt x="1227608" y="364141"/>
                  </a:lnTo>
                  <a:lnTo>
                    <a:pt x="0" y="364141"/>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lvl="0" algn="ctr" defTabSz="800100">
                <a:lnSpc>
                  <a:spcPct val="90000"/>
                </a:lnSpc>
                <a:spcBef>
                  <a:spcPct val="0"/>
                </a:spcBef>
                <a:spcAft>
                  <a:spcPct val="35000"/>
                </a:spcAft>
              </a:pPr>
              <a:r>
                <a:rPr lang="en-US" sz="1400" b="1" dirty="0">
                  <a:latin typeface="Verdana"/>
                  <a:ea typeface="Verdana"/>
                  <a:cs typeface="Verdana"/>
                </a:rPr>
                <a:t>Connectivity</a:t>
              </a:r>
            </a:p>
          </p:txBody>
        </p:sp>
        <p:sp>
          <p:nvSpPr>
            <p:cNvPr id="18" name="Freeform 17"/>
            <p:cNvSpPr/>
            <p:nvPr/>
          </p:nvSpPr>
          <p:spPr>
            <a:xfrm>
              <a:off x="7732517" y="2015104"/>
              <a:ext cx="1442956" cy="2385446"/>
            </a:xfrm>
            <a:custGeom>
              <a:avLst/>
              <a:gdLst>
                <a:gd name="connsiteX0" fmla="*/ 0 w 1227608"/>
                <a:gd name="connsiteY0" fmla="*/ 0 h 1629843"/>
                <a:gd name="connsiteX1" fmla="*/ 1227608 w 1227608"/>
                <a:gd name="connsiteY1" fmla="*/ 0 h 1629843"/>
                <a:gd name="connsiteX2" fmla="*/ 1227608 w 1227608"/>
                <a:gd name="connsiteY2" fmla="*/ 1629843 h 1629843"/>
                <a:gd name="connsiteX3" fmla="*/ 0 w 1227608"/>
                <a:gd name="connsiteY3" fmla="*/ 1629843 h 1629843"/>
                <a:gd name="connsiteX4" fmla="*/ 0 w 1227608"/>
                <a:gd name="connsiteY4" fmla="*/ 0 h 162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08" h="1629843">
                  <a:moveTo>
                    <a:pt x="0" y="0"/>
                  </a:moveTo>
                  <a:lnTo>
                    <a:pt x="1227608" y="0"/>
                  </a:lnTo>
                  <a:lnTo>
                    <a:pt x="1227608" y="1629843"/>
                  </a:lnTo>
                  <a:lnTo>
                    <a:pt x="0" y="1629843"/>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STRATIS</a:t>
              </a:r>
            </a:p>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Individual Wi-Fi</a:t>
              </a:r>
            </a:p>
            <a:p>
              <a:pPr marL="57150" lvl="1" indent="-57150" defTabSz="444500">
                <a:lnSpc>
                  <a:spcPct val="90000"/>
                </a:lnSpc>
                <a:spcBef>
                  <a:spcPct val="0"/>
                </a:spcBef>
                <a:spcAft>
                  <a:spcPct val="15000"/>
                </a:spcAft>
                <a:buChar char="••"/>
              </a:pPr>
              <a:r>
                <a:rPr lang="en-US" sz="1400" dirty="0">
                  <a:latin typeface="Verdana" panose="020B0604030504040204" pitchFamily="34" charset="0"/>
                  <a:ea typeface="Verdana" panose="020B0604030504040204" pitchFamily="34" charset="0"/>
                </a:rPr>
                <a:t>None</a:t>
              </a:r>
            </a:p>
          </p:txBody>
        </p:sp>
      </p:grpSp>
      <p:sp>
        <p:nvSpPr>
          <p:cNvPr id="4" name="Slide Number Placeholder 3"/>
          <p:cNvSpPr>
            <a:spLocks noGrp="1"/>
          </p:cNvSpPr>
          <p:nvPr>
            <p:ph type="sldNum" sz="quarter" idx="10"/>
          </p:nvPr>
        </p:nvSpPr>
        <p:spPr/>
        <p:txBody>
          <a:bodyPr/>
          <a:lstStyle/>
          <a:p>
            <a:fld id="{A7ABDCB2-A076-499E-A6F8-1555451072DA}" type="slidenum">
              <a:rPr lang="en-US" smtClean="0">
                <a:latin typeface="Verdana" panose="020B0604030504040204" pitchFamily="34" charset="0"/>
                <a:ea typeface="Verdana" panose="020B0604030504040204" pitchFamily="34" charset="0"/>
              </a:rPr>
              <a:pPr/>
              <a:t>47</a:t>
            </a:fld>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5834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797"/>
            <a:ext cx="7162800" cy="876138"/>
          </a:xfrm>
        </p:spPr>
        <p:txBody>
          <a:bodyPr/>
          <a:lstStyle/>
          <a:p>
            <a:r>
              <a:rPr lang="en-US" dirty="0"/>
              <a:t>Total Electric Savings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76072534"/>
              </p:ext>
            </p:extLst>
          </p:nvPr>
        </p:nvGraphicFramePr>
        <p:xfrm>
          <a:off x="457200" y="819150"/>
          <a:ext cx="85344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48</a:t>
            </a:fld>
            <a:endParaRPr lang="en-US" dirty="0"/>
          </a:p>
        </p:txBody>
      </p:sp>
    </p:spTree>
    <p:extLst>
      <p:ext uri="{BB962C8B-B14F-4D97-AF65-F5344CB8AC3E}">
        <p14:creationId xmlns:p14="http://schemas.microsoft.com/office/powerpoint/2010/main" val="267957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 y="3"/>
            <a:ext cx="9150254" cy="876138"/>
          </a:xfrm>
        </p:spPr>
        <p:txBody>
          <a:bodyPr>
            <a:normAutofit fontScale="90000"/>
          </a:bodyPr>
          <a:lstStyle/>
          <a:p>
            <a:r>
              <a:rPr lang="en-US" dirty="0">
                <a:latin typeface="Verdana"/>
                <a:ea typeface="Verdana"/>
                <a:cs typeface="Segoe UI"/>
              </a:rPr>
              <a:t>Electric Savings </a:t>
            </a:r>
            <a:br>
              <a:rPr lang="en-US" dirty="0">
                <a:latin typeface="Verdana"/>
                <a:ea typeface="Verdana"/>
                <a:cs typeface="Segoe UI"/>
              </a:rPr>
            </a:br>
            <a:r>
              <a:rPr lang="en-US">
                <a:latin typeface="Verdana"/>
                <a:ea typeface="Verdana"/>
                <a:cs typeface="Segoe UI"/>
              </a:rPr>
              <a:t>– Heating &amp; Cooling Period</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67921584"/>
              </p:ext>
            </p:extLst>
          </p:nvPr>
        </p:nvGraphicFramePr>
        <p:xfrm>
          <a:off x="457200" y="819150"/>
          <a:ext cx="85344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49</a:t>
            </a:fld>
            <a:endParaRPr lang="en-US" dirty="0"/>
          </a:p>
        </p:txBody>
      </p:sp>
    </p:spTree>
    <p:extLst>
      <p:ext uri="{BB962C8B-B14F-4D97-AF65-F5344CB8AC3E}">
        <p14:creationId xmlns:p14="http://schemas.microsoft.com/office/powerpoint/2010/main" val="18455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0587"/>
          </a:xfrm>
        </p:spPr>
        <p:txBody>
          <a:bodyPr/>
          <a:lstStyle/>
          <a:p>
            <a:r>
              <a:rPr lang="en-US" dirty="0"/>
              <a:t>Deployments</a:t>
            </a:r>
          </a:p>
        </p:txBody>
      </p:sp>
      <p:sp>
        <p:nvSpPr>
          <p:cNvPr id="4" name="Slide Number Placeholder 3"/>
          <p:cNvSpPr>
            <a:spLocks noGrp="1"/>
          </p:cNvSpPr>
          <p:nvPr>
            <p:ph type="sldNum" sz="quarter" idx="10"/>
          </p:nvPr>
        </p:nvSpPr>
        <p:spPr/>
        <p:txBody>
          <a:bodyPr/>
          <a:lstStyle/>
          <a:p>
            <a:fld id="{A7ABDCB2-A076-499E-A6F8-1555451072DA}" type="slidenum">
              <a:rPr lang="en-US" smtClean="0"/>
              <a:pPr/>
              <a:t>5</a:t>
            </a:fld>
            <a:endParaRPr lang="en-US" dirty="0"/>
          </a:p>
        </p:txBody>
      </p:sp>
      <p:graphicFrame>
        <p:nvGraphicFramePr>
          <p:cNvPr id="5" name="Diagram 4"/>
          <p:cNvGraphicFramePr/>
          <p:nvPr>
            <p:extLst>
              <p:ext uri="{D42A27DB-BD31-4B8C-83A1-F6EECF244321}">
                <p14:modId xmlns:p14="http://schemas.microsoft.com/office/powerpoint/2010/main" val="3617770855"/>
              </p:ext>
            </p:extLst>
          </p:nvPr>
        </p:nvGraphicFramePr>
        <p:xfrm>
          <a:off x="1524000" y="84058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143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9144000" cy="876138"/>
          </a:xfrm>
        </p:spPr>
        <p:txBody>
          <a:bodyPr/>
          <a:lstStyle/>
          <a:p>
            <a:r>
              <a:rPr lang="en-US" dirty="0"/>
              <a:t>Total Gas Savings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39497166"/>
              </p:ext>
            </p:extLst>
          </p:nvPr>
        </p:nvGraphicFramePr>
        <p:xfrm>
          <a:off x="457200" y="819149"/>
          <a:ext cx="8534400" cy="394811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A7ABDCB2-A076-499E-A6F8-1555451072DA}" type="slidenum">
              <a:rPr lang="en-US" smtClean="0"/>
              <a:pPr/>
              <a:t>50</a:t>
            </a:fld>
            <a:endParaRPr lang="en-US" dirty="0"/>
          </a:p>
        </p:txBody>
      </p:sp>
    </p:spTree>
    <p:extLst>
      <p:ext uri="{BB962C8B-B14F-4D97-AF65-F5344CB8AC3E}">
        <p14:creationId xmlns:p14="http://schemas.microsoft.com/office/powerpoint/2010/main" val="167846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rmAutofit fontScale="90000"/>
          </a:bodyPr>
          <a:lstStyle/>
          <a:p>
            <a:r>
              <a:rPr lang="en-US" dirty="0"/>
              <a:t>Final Thoughts…</a:t>
            </a:r>
            <a:br>
              <a:rPr lang="en-US" dirty="0"/>
            </a:br>
            <a:r>
              <a:rPr lang="en-US" dirty="0"/>
              <a:t>Resident Behavior</a:t>
            </a:r>
          </a:p>
        </p:txBody>
      </p:sp>
      <p:sp>
        <p:nvSpPr>
          <p:cNvPr id="4" name="Slide Number Placeholder 3"/>
          <p:cNvSpPr>
            <a:spLocks noGrp="1"/>
          </p:cNvSpPr>
          <p:nvPr>
            <p:ph type="sldNum" sz="quarter" idx="10"/>
          </p:nvPr>
        </p:nvSpPr>
        <p:spPr/>
        <p:txBody>
          <a:bodyPr/>
          <a:lstStyle/>
          <a:p>
            <a:fld id="{A7ABDCB2-A076-499E-A6F8-1555451072DA}" type="slidenum">
              <a:rPr lang="en-US" smtClean="0"/>
              <a:pPr/>
              <a:t>51</a:t>
            </a:fld>
            <a:endParaRPr lang="en-US" dirty="0"/>
          </a:p>
        </p:txBody>
      </p:sp>
      <p:graphicFrame>
        <p:nvGraphicFramePr>
          <p:cNvPr id="7" name="Diagram 6"/>
          <p:cNvGraphicFramePr/>
          <p:nvPr>
            <p:extLst>
              <p:ext uri="{D42A27DB-BD31-4B8C-83A1-F6EECF244321}">
                <p14:modId xmlns:p14="http://schemas.microsoft.com/office/powerpoint/2010/main" val="1882366060"/>
              </p:ext>
            </p:extLst>
          </p:nvPr>
        </p:nvGraphicFramePr>
        <p:xfrm>
          <a:off x="1676400" y="69163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267200" y="1600252"/>
            <a:ext cx="533399" cy="2246769"/>
          </a:xfrm>
          <a:prstGeom prst="rect">
            <a:avLst/>
          </a:prstGeom>
          <a:noFill/>
        </p:spPr>
        <p:txBody>
          <a:bodyPr wrap="square" rtlCol="0">
            <a:spAutoFit/>
          </a:bodyPr>
          <a:lstStyle/>
          <a:p>
            <a:pPr algn="ctr"/>
            <a:r>
              <a:rPr lang="en-US" sz="2800" b="1" dirty="0">
                <a:solidFill>
                  <a:schemeClr val="accent6">
                    <a:lumMod val="75000"/>
                  </a:schemeClr>
                </a:solidFill>
                <a:latin typeface="Segoe UI Light" panose="020B0502040204020203" pitchFamily="34" charset="0"/>
                <a:cs typeface="Segoe UI Light" panose="020B0502040204020203" pitchFamily="34" charset="0"/>
              </a:rPr>
              <a:t>SMART</a:t>
            </a:r>
          </a:p>
        </p:txBody>
      </p:sp>
    </p:spTree>
    <p:extLst>
      <p:ext uri="{BB962C8B-B14F-4D97-AF65-F5344CB8AC3E}">
        <p14:creationId xmlns:p14="http://schemas.microsoft.com/office/powerpoint/2010/main" val="389808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7ABDCB2-A076-499E-A6F8-1555451072DA}" type="slidenum">
              <a:rPr lang="en-US" smtClean="0"/>
              <a:pPr/>
              <a:t>52</a:t>
            </a:fld>
            <a:endParaRPr lang="en-US" dirty="0"/>
          </a:p>
        </p:txBody>
      </p:sp>
      <p:grpSp>
        <p:nvGrpSpPr>
          <p:cNvPr id="2" name="Group 1">
            <a:extLst>
              <a:ext uri="{FF2B5EF4-FFF2-40B4-BE49-F238E27FC236}">
                <a16:creationId xmlns:a16="http://schemas.microsoft.com/office/drawing/2014/main" xmlns="" id="{7A3CEC89-ACCA-4347-8237-7AD07ECC068B}"/>
              </a:ext>
            </a:extLst>
          </p:cNvPr>
          <p:cNvGrpSpPr/>
          <p:nvPr/>
        </p:nvGrpSpPr>
        <p:grpSpPr>
          <a:xfrm>
            <a:off x="1142999" y="1352550"/>
            <a:ext cx="6858000" cy="2886075"/>
            <a:chOff x="1142999" y="1352550"/>
            <a:chExt cx="6858000" cy="2886075"/>
          </a:xfrm>
        </p:grpSpPr>
        <p:pic>
          <p:nvPicPr>
            <p:cNvPr id="6" name="Picture 5"/>
            <p:cNvPicPr>
              <a:picLocks noChangeAspect="1"/>
            </p:cNvPicPr>
            <p:nvPr/>
          </p:nvPicPr>
          <p:blipFill>
            <a:blip r:embed="rId3"/>
            <a:stretch>
              <a:fillRect/>
            </a:stretch>
          </p:blipFill>
          <p:spPr>
            <a:xfrm>
              <a:off x="3262312" y="2495550"/>
              <a:ext cx="2619375" cy="1743075"/>
            </a:xfrm>
            <a:prstGeom prst="rect">
              <a:avLst/>
            </a:prstGeom>
          </p:spPr>
        </p:pic>
        <p:sp>
          <p:nvSpPr>
            <p:cNvPr id="9" name="TextBox 8"/>
            <p:cNvSpPr txBox="1"/>
            <p:nvPr/>
          </p:nvSpPr>
          <p:spPr>
            <a:xfrm>
              <a:off x="1142999" y="1352550"/>
              <a:ext cx="6858000" cy="954107"/>
            </a:xfrm>
            <a:prstGeom prst="rect">
              <a:avLst/>
            </a:prstGeom>
            <a:noFill/>
          </p:spPr>
          <p:txBody>
            <a:bodyPr wrap="square" rtlCol="0">
              <a:spAutoFit/>
            </a:bodyPr>
            <a:lstStyle/>
            <a:p>
              <a:pPr algn="ctr"/>
              <a:r>
                <a:rPr lang="en-US" sz="2800" dirty="0">
                  <a:solidFill>
                    <a:schemeClr val="accent5">
                      <a:lumMod val="75000"/>
                    </a:schemeClr>
                  </a:solidFill>
                  <a:latin typeface="Verdana" panose="020B0604030504040204" pitchFamily="34" charset="0"/>
                  <a:ea typeface="Verdana" panose="020B0604030504040204" pitchFamily="34" charset="0"/>
                  <a:cs typeface="Segoe UI" panose="020B0502040204020203" pitchFamily="34" charset="0"/>
                </a:rPr>
                <a:t>Could connectivity help address the</a:t>
              </a:r>
              <a:br>
                <a:rPr lang="en-US" sz="2800" dirty="0">
                  <a:solidFill>
                    <a:schemeClr val="accent5">
                      <a:lumMod val="75000"/>
                    </a:schemeClr>
                  </a:solidFill>
                  <a:latin typeface="Verdana" panose="020B0604030504040204" pitchFamily="34" charset="0"/>
                  <a:ea typeface="Verdana" panose="020B0604030504040204" pitchFamily="34" charset="0"/>
                  <a:cs typeface="Segoe UI" panose="020B0502040204020203" pitchFamily="34" charset="0"/>
                </a:rPr>
              </a:br>
              <a:r>
                <a:rPr lang="en-US" sz="2800" b="1" dirty="0">
                  <a:solidFill>
                    <a:srgbClr val="006699"/>
                  </a:solidFill>
                  <a:latin typeface="Verdana" panose="020B0604030504040204" pitchFamily="34" charset="0"/>
                  <a:ea typeface="Verdana" panose="020B0604030504040204" pitchFamily="34" charset="0"/>
                  <a:cs typeface="Segoe UI" panose="020B0502040204020203" pitchFamily="34" charset="0"/>
                </a:rPr>
                <a:t>split incentive</a:t>
              </a:r>
              <a:r>
                <a:rPr lang="en-US" sz="2800" dirty="0">
                  <a:solidFill>
                    <a:schemeClr val="accent5">
                      <a:lumMod val="75000"/>
                    </a:schemeClr>
                  </a:solidFill>
                  <a:latin typeface="Verdana" panose="020B0604030504040204" pitchFamily="34" charset="0"/>
                  <a:ea typeface="Verdana" panose="020B0604030504040204" pitchFamily="34" charset="0"/>
                  <a:cs typeface="Segoe UI" panose="020B0502040204020203" pitchFamily="34" charset="0"/>
                </a:rPr>
                <a:t> problem?</a:t>
              </a:r>
            </a:p>
          </p:txBody>
        </p:sp>
      </p:grpSp>
      <p:sp>
        <p:nvSpPr>
          <p:cNvPr id="11" name="Title 1"/>
          <p:cNvSpPr>
            <a:spLocks noGrp="1"/>
          </p:cNvSpPr>
          <p:nvPr>
            <p:ph type="title"/>
          </p:nvPr>
        </p:nvSpPr>
        <p:spPr>
          <a:xfrm>
            <a:off x="0" y="0"/>
            <a:ext cx="9144000" cy="895350"/>
          </a:xfrm>
        </p:spPr>
        <p:txBody>
          <a:bodyPr>
            <a:normAutofit fontScale="90000"/>
          </a:bodyPr>
          <a:lstStyle/>
          <a:p>
            <a:r>
              <a:rPr lang="en-US" dirty="0"/>
              <a:t>Final Thoughts…</a:t>
            </a:r>
            <a:br>
              <a:rPr lang="en-US" dirty="0"/>
            </a:br>
            <a:r>
              <a:rPr lang="en-US" dirty="0"/>
              <a:t>Property Participation</a:t>
            </a:r>
          </a:p>
        </p:txBody>
      </p:sp>
    </p:spTree>
    <p:extLst>
      <p:ext uri="{BB962C8B-B14F-4D97-AF65-F5344CB8AC3E}">
        <p14:creationId xmlns:p14="http://schemas.microsoft.com/office/powerpoint/2010/main" val="4617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 y="3"/>
            <a:ext cx="9150254" cy="876138"/>
          </a:xfrm>
        </p:spPr>
        <p:txBody>
          <a:bodyPr>
            <a:normAutofit/>
          </a:bodyPr>
          <a:lstStyle/>
          <a:p>
            <a:r>
              <a:rPr lang="en-US" dirty="0">
                <a:latin typeface="Verdana"/>
                <a:ea typeface="Verdana"/>
                <a:cs typeface="Segoe UI"/>
              </a:rPr>
              <a:t>Where </a:t>
            </a:r>
            <a:r>
              <a:rPr lang="en-US" sz="2400" dirty="0">
                <a:latin typeface="Verdana"/>
                <a:ea typeface="Verdana"/>
                <a:cs typeface="Segoe UI"/>
              </a:rPr>
              <a:t>Are</a:t>
            </a:r>
            <a:r>
              <a:rPr lang="en-US" dirty="0">
                <a:latin typeface="Verdana"/>
                <a:ea typeface="Verdana"/>
                <a:cs typeface="Segoe UI"/>
              </a:rPr>
              <a:t> We Now?</a:t>
            </a:r>
          </a:p>
        </p:txBody>
      </p:sp>
      <p:sp>
        <p:nvSpPr>
          <p:cNvPr id="4" name="Slide Number Placeholder 3"/>
          <p:cNvSpPr>
            <a:spLocks noGrp="1"/>
          </p:cNvSpPr>
          <p:nvPr>
            <p:ph type="sldNum" sz="quarter" idx="10"/>
          </p:nvPr>
        </p:nvSpPr>
        <p:spPr/>
        <p:txBody>
          <a:bodyPr/>
          <a:lstStyle/>
          <a:p>
            <a:fld id="{A7ABDCB2-A076-499E-A6F8-1555451072DA}" type="slidenum">
              <a:rPr lang="en-US" smtClean="0"/>
              <a:t>53</a:t>
            </a:fld>
            <a:endParaRPr lang="en-US" dirty="0"/>
          </a:p>
        </p:txBody>
      </p:sp>
      <p:grpSp>
        <p:nvGrpSpPr>
          <p:cNvPr id="10" name="Group 9"/>
          <p:cNvGrpSpPr>
            <a:grpSpLocks noChangeAspect="1"/>
          </p:cNvGrpSpPr>
          <p:nvPr/>
        </p:nvGrpSpPr>
        <p:grpSpPr>
          <a:xfrm>
            <a:off x="4573625" y="1100170"/>
            <a:ext cx="3808379" cy="3229645"/>
            <a:chOff x="5486400" y="1809750"/>
            <a:chExt cx="3426535" cy="2905827"/>
          </a:xfrm>
        </p:grpSpPr>
        <p:grpSp>
          <p:nvGrpSpPr>
            <p:cNvPr id="9" name="Group 8"/>
            <p:cNvGrpSpPr>
              <a:grpSpLocks noChangeAspect="1"/>
            </p:cNvGrpSpPr>
            <p:nvPr/>
          </p:nvGrpSpPr>
          <p:grpSpPr>
            <a:xfrm>
              <a:off x="5486400" y="1809750"/>
              <a:ext cx="3426535" cy="2001415"/>
              <a:chOff x="6553200" y="1747291"/>
              <a:chExt cx="2054935" cy="1200273"/>
            </a:xfrm>
          </p:grpSpPr>
          <p:pic>
            <p:nvPicPr>
              <p:cNvPr id="7" name="Picture 6">
                <a:extLst>
                  <a:ext uri="{FF2B5EF4-FFF2-40B4-BE49-F238E27FC236}">
                    <a16:creationId xmlns:a16="http://schemas.microsoft.com/office/drawing/2014/main" xmlns="" id="{1160DA05-FC3F-47F3-83C4-129B94B8CEED}"/>
                  </a:ext>
                </a:extLst>
              </p:cNvPr>
              <p:cNvPicPr>
                <a:picLocks noChangeAspect="1"/>
              </p:cNvPicPr>
              <p:nvPr/>
            </p:nvPicPr>
            <p:blipFill>
              <a:blip r:embed="rId3"/>
              <a:stretch>
                <a:fillRect/>
              </a:stretch>
            </p:blipFill>
            <p:spPr>
              <a:xfrm>
                <a:off x="6553200" y="1747291"/>
                <a:ext cx="1899636" cy="93588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4378217B-72D8-4351-8E71-E32375500A79}"/>
                  </a:ext>
                </a:extLst>
              </p:cNvPr>
              <p:cNvPicPr>
                <a:picLocks noChangeAspect="1"/>
              </p:cNvPicPr>
              <p:nvPr/>
            </p:nvPicPr>
            <p:blipFill rotWithShape="1">
              <a:blip r:embed="rId4"/>
              <a:srcRect t="9153" b="23071"/>
              <a:stretch/>
            </p:blipFill>
            <p:spPr>
              <a:xfrm>
                <a:off x="6708499" y="2250172"/>
                <a:ext cx="1899636" cy="697392"/>
              </a:xfrm>
              <a:prstGeom prst="rect">
                <a:avLst/>
              </a:prstGeom>
              <a:ln>
                <a:noFill/>
              </a:ln>
              <a:effectLst>
                <a:outerShdw blurRad="292100" dist="139700" dir="2700000" algn="tl" rotWithShape="0">
                  <a:srgbClr val="333333">
                    <a:alpha val="65000"/>
                  </a:srgbClr>
                </a:outerShdw>
              </a:effectLst>
            </p:spPr>
          </p:pic>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3487776"/>
              <a:ext cx="1637068" cy="1227801"/>
            </a:xfrm>
            <a:prstGeom prst="rect">
              <a:avLst/>
            </a:prstGeom>
          </p:spPr>
        </p:pic>
      </p:grpSp>
      <p:pic>
        <p:nvPicPr>
          <p:cNvPr id="11" name="Shape 324"/>
          <p:cNvPicPr preferRelativeResize="0">
            <a:picLocks noChangeAspect="1"/>
          </p:cNvPicPr>
          <p:nvPr/>
        </p:nvPicPr>
        <p:blipFill>
          <a:blip r:embed="rId6">
            <a:alphaModFix/>
          </a:blip>
          <a:stretch>
            <a:fillRect/>
          </a:stretch>
        </p:blipFill>
        <p:spPr>
          <a:xfrm>
            <a:off x="936356" y="1047751"/>
            <a:ext cx="3436104" cy="2406287"/>
          </a:xfrm>
          <a:prstGeom prst="rect">
            <a:avLst/>
          </a:prstGeom>
          <a:noFill/>
          <a:ln>
            <a:noFill/>
          </a:ln>
        </p:spPr>
      </p:pic>
    </p:spTree>
    <p:extLst>
      <p:ext uri="{BB962C8B-B14F-4D97-AF65-F5344CB8AC3E}">
        <p14:creationId xmlns:p14="http://schemas.microsoft.com/office/powerpoint/2010/main" val="301917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 y="3"/>
            <a:ext cx="9150254" cy="876138"/>
          </a:xfrm>
        </p:spPr>
        <p:txBody>
          <a:bodyPr>
            <a:normAutofit/>
          </a:bodyPr>
          <a:lstStyle/>
          <a:p>
            <a:r>
              <a:rPr lang="en-US" sz="2400" dirty="0"/>
              <a:t>Where Are We Going?</a:t>
            </a:r>
          </a:p>
        </p:txBody>
      </p:sp>
      <p:sp>
        <p:nvSpPr>
          <p:cNvPr id="4" name="Slide Number Placeholder 3"/>
          <p:cNvSpPr>
            <a:spLocks noGrp="1"/>
          </p:cNvSpPr>
          <p:nvPr>
            <p:ph type="sldNum" sz="quarter" idx="10"/>
          </p:nvPr>
        </p:nvSpPr>
        <p:spPr/>
        <p:txBody>
          <a:bodyPr/>
          <a:lstStyle/>
          <a:p>
            <a:fld id="{A7ABDCB2-A076-499E-A6F8-1555451072DA}" type="slidenum">
              <a:rPr lang="en-US" sz="1100" smtClean="0">
                <a:latin typeface="Verdana" panose="020B0604030504040204" pitchFamily="34" charset="0"/>
                <a:ea typeface="Verdana" panose="020B0604030504040204" pitchFamily="34" charset="0"/>
              </a:rPr>
              <a:t>54</a:t>
            </a:fld>
            <a:endParaRPr lang="en-US" sz="1100" dirty="0">
              <a:latin typeface="Verdana" panose="020B0604030504040204" pitchFamily="34" charset="0"/>
              <a:ea typeface="Verdana" panose="020B0604030504040204" pitchFamily="34" charset="0"/>
            </a:endParaRPr>
          </a:p>
        </p:txBody>
      </p:sp>
      <p:grpSp>
        <p:nvGrpSpPr>
          <p:cNvPr id="26" name="Group 25"/>
          <p:cNvGrpSpPr/>
          <p:nvPr/>
        </p:nvGrpSpPr>
        <p:grpSpPr>
          <a:xfrm>
            <a:off x="581003" y="1047750"/>
            <a:ext cx="8486797" cy="555625"/>
            <a:chOff x="860403" y="600700"/>
            <a:chExt cx="8029597" cy="555625"/>
          </a:xfrm>
        </p:grpSpPr>
        <p:pic>
          <p:nvPicPr>
            <p:cNvPr id="27" name="Picture 26"/>
            <p:cNvPicPr>
              <a:picLocks noChangeAspect="1"/>
            </p:cNvPicPr>
            <p:nvPr/>
          </p:nvPicPr>
          <p:blipFill>
            <a:blip r:embed="rId3"/>
            <a:stretch>
              <a:fillRect/>
            </a:stretch>
          </p:blipFill>
          <p:spPr>
            <a:xfrm>
              <a:off x="4727347" y="600700"/>
              <a:ext cx="563563" cy="555625"/>
            </a:xfrm>
            <a:prstGeom prst="rect">
              <a:avLst/>
            </a:prstGeom>
          </p:spPr>
        </p:pic>
        <p:grpSp>
          <p:nvGrpSpPr>
            <p:cNvPr id="28" name="Group 27"/>
            <p:cNvGrpSpPr/>
            <p:nvPr/>
          </p:nvGrpSpPr>
          <p:grpSpPr>
            <a:xfrm>
              <a:off x="860403" y="600700"/>
              <a:ext cx="3077687" cy="553988"/>
              <a:chOff x="1020061" y="753099"/>
              <a:chExt cx="3077687" cy="553988"/>
            </a:xfrm>
          </p:grpSpPr>
          <p:pic>
            <p:nvPicPr>
              <p:cNvPr id="31" name="Picture 30"/>
              <p:cNvPicPr>
                <a:picLocks noChangeAspect="1"/>
              </p:cNvPicPr>
              <p:nvPr/>
            </p:nvPicPr>
            <p:blipFill>
              <a:blip r:embed="rId4"/>
              <a:stretch>
                <a:fillRect/>
              </a:stretch>
            </p:blipFill>
            <p:spPr>
              <a:xfrm>
                <a:off x="1020061" y="753099"/>
                <a:ext cx="577396" cy="553988"/>
              </a:xfrm>
              <a:prstGeom prst="rect">
                <a:avLst/>
              </a:prstGeom>
            </p:spPr>
          </p:pic>
          <p:sp>
            <p:nvSpPr>
              <p:cNvPr id="32" name="TextBox 31"/>
              <p:cNvSpPr txBox="1"/>
              <p:nvPr/>
            </p:nvSpPr>
            <p:spPr>
              <a:xfrm>
                <a:off x="1575684" y="768483"/>
                <a:ext cx="2522064" cy="461665"/>
              </a:xfrm>
              <a:prstGeom prst="rect">
                <a:avLst/>
              </a:prstGeom>
              <a:noFill/>
            </p:spPr>
            <p:txBody>
              <a:bodyPr wrap="square" rtlCol="0">
                <a:spAutoFit/>
              </a:bodyPr>
              <a:lstStyle/>
              <a:p>
                <a:r>
                  <a:rPr lang="en-US" sz="2400" dirty="0">
                    <a:solidFill>
                      <a:srgbClr val="0070C0"/>
                    </a:solidFill>
                    <a:latin typeface="Verdana" panose="020B0604030504040204" pitchFamily="34" charset="0"/>
                    <a:ea typeface="Verdana" panose="020B0604030504040204" pitchFamily="34" charset="0"/>
                    <a:cs typeface="Segoe UI" panose="020B0502040204020203" pitchFamily="34" charset="0"/>
                  </a:rPr>
                  <a:t>Smart Systems</a:t>
                </a:r>
              </a:p>
            </p:txBody>
          </p:sp>
        </p:grpSp>
        <p:sp>
          <p:nvSpPr>
            <p:cNvPr id="29" name="TextBox 28"/>
            <p:cNvSpPr txBox="1"/>
            <p:nvPr/>
          </p:nvSpPr>
          <p:spPr>
            <a:xfrm>
              <a:off x="5290910" y="600700"/>
              <a:ext cx="3599090" cy="461665"/>
            </a:xfrm>
            <a:prstGeom prst="rect">
              <a:avLst/>
            </a:prstGeom>
            <a:noFill/>
          </p:spPr>
          <p:txBody>
            <a:bodyPr wrap="square" rtlCol="0">
              <a:spAutoFit/>
            </a:bodyPr>
            <a:lstStyle/>
            <a:p>
              <a:r>
                <a:rPr lang="en-US" sz="2400" dirty="0">
                  <a:solidFill>
                    <a:srgbClr val="0070C0"/>
                  </a:solidFill>
                  <a:latin typeface="Verdana" panose="020B0604030504040204" pitchFamily="34" charset="0"/>
                  <a:ea typeface="Verdana" panose="020B0604030504040204" pitchFamily="34" charset="0"/>
                  <a:cs typeface="Segoe UI" panose="020B0502040204020203" pitchFamily="34" charset="0"/>
                </a:rPr>
                <a:t>Building Diagnostics…</a:t>
              </a:r>
            </a:p>
          </p:txBody>
        </p:sp>
        <p:sp>
          <p:nvSpPr>
            <p:cNvPr id="30" name="Cross 29"/>
            <p:cNvSpPr/>
            <p:nvPr/>
          </p:nvSpPr>
          <p:spPr>
            <a:xfrm>
              <a:off x="4087061" y="698637"/>
              <a:ext cx="319314" cy="327345"/>
            </a:xfrm>
            <a:prstGeom prst="plus">
              <a:avLst>
                <a:gd name="adj" fmla="val 383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panose="020B0604030504040204" pitchFamily="34" charset="0"/>
                <a:ea typeface="Verdana" panose="020B0604030504040204" pitchFamily="34" charset="0"/>
              </a:endParaRPr>
            </a:p>
          </p:txBody>
        </p:sp>
      </p:grpSp>
      <p:grpSp>
        <p:nvGrpSpPr>
          <p:cNvPr id="33" name="Group 32"/>
          <p:cNvGrpSpPr>
            <a:grpSpLocks noChangeAspect="1"/>
          </p:cNvGrpSpPr>
          <p:nvPr/>
        </p:nvGrpSpPr>
        <p:grpSpPr>
          <a:xfrm>
            <a:off x="1243040" y="1775915"/>
            <a:ext cx="6289315" cy="1803961"/>
            <a:chOff x="1107427" y="1480933"/>
            <a:chExt cx="8736116" cy="2505775"/>
          </a:xfrm>
        </p:grpSpPr>
        <p:pic>
          <p:nvPicPr>
            <p:cNvPr id="34" name="Picture 33"/>
            <p:cNvPicPr>
              <a:picLocks noChangeAspect="1"/>
            </p:cNvPicPr>
            <p:nvPr/>
          </p:nvPicPr>
          <p:blipFill>
            <a:blip r:embed="rId5"/>
            <a:stretch>
              <a:fillRect/>
            </a:stretch>
          </p:blipFill>
          <p:spPr>
            <a:xfrm>
              <a:off x="1107427" y="1500780"/>
              <a:ext cx="2444115" cy="2457450"/>
            </a:xfrm>
            <a:prstGeom prst="rect">
              <a:avLst/>
            </a:prstGeom>
          </p:spPr>
        </p:pic>
        <p:pic>
          <p:nvPicPr>
            <p:cNvPr id="35" name="Google Shape;750;p131"/>
            <p:cNvPicPr preferRelativeResize="0">
              <a:picLocks noChangeAspect="1"/>
            </p:cNvPicPr>
            <p:nvPr/>
          </p:nvPicPr>
          <p:blipFill>
            <a:blip r:embed="rId6">
              <a:alphaModFix/>
            </a:blip>
            <a:stretch>
              <a:fillRect/>
            </a:stretch>
          </p:blipFill>
          <p:spPr>
            <a:xfrm>
              <a:off x="4704309" y="1500780"/>
              <a:ext cx="1521650" cy="2485928"/>
            </a:xfrm>
            <a:prstGeom prst="rect">
              <a:avLst/>
            </a:prstGeom>
            <a:noFill/>
            <a:ln>
              <a:noFill/>
            </a:ln>
          </p:spPr>
        </p:pic>
        <p:pic>
          <p:nvPicPr>
            <p:cNvPr id="36" name="Google Shape;752;p131"/>
            <p:cNvPicPr preferRelativeResize="0">
              <a:picLocks noChangeAspect="1"/>
            </p:cNvPicPr>
            <p:nvPr/>
          </p:nvPicPr>
          <p:blipFill>
            <a:blip r:embed="rId7">
              <a:alphaModFix/>
            </a:blip>
            <a:stretch>
              <a:fillRect/>
            </a:stretch>
          </p:blipFill>
          <p:spPr>
            <a:xfrm>
              <a:off x="7325805" y="1480933"/>
              <a:ext cx="2517738" cy="2245234"/>
            </a:xfrm>
            <a:prstGeom prst="rect">
              <a:avLst/>
            </a:prstGeom>
            <a:noFill/>
            <a:ln>
              <a:noFill/>
            </a:ln>
          </p:spPr>
        </p:pic>
      </p:grpSp>
      <p:sp>
        <p:nvSpPr>
          <p:cNvPr id="37" name="TextBox 36"/>
          <p:cNvSpPr txBox="1"/>
          <p:nvPr/>
        </p:nvSpPr>
        <p:spPr>
          <a:xfrm>
            <a:off x="1494076" y="3559374"/>
            <a:ext cx="1327608" cy="738664"/>
          </a:xfrm>
          <a:prstGeom prst="rect">
            <a:avLst/>
          </a:prstGeom>
          <a:noFill/>
        </p:spPr>
        <p:txBody>
          <a:bodyPr wrap="none" rtlCol="0">
            <a:spAutoFit/>
          </a:bodyPr>
          <a:lstStyle/>
          <a:p>
            <a:r>
              <a:rPr lang="en-US" sz="1400" dirty="0">
                <a:solidFill>
                  <a:srgbClr val="0D4B8D"/>
                </a:solidFill>
                <a:latin typeface="Verdana" panose="020B0604030504040204" pitchFamily="34" charset="0"/>
                <a:ea typeface="Verdana" panose="020B0604030504040204" pitchFamily="34" charset="0"/>
                <a:cs typeface="Segoe UI Light" panose="020B0502040204020203" pitchFamily="34" charset="0"/>
              </a:rPr>
              <a:t>Temperature</a:t>
            </a:r>
          </a:p>
          <a:p>
            <a:r>
              <a:rPr lang="en-US" sz="1400" dirty="0">
                <a:solidFill>
                  <a:srgbClr val="0D4B8D"/>
                </a:solidFill>
                <a:latin typeface="Verdana" panose="020B0604030504040204" pitchFamily="34" charset="0"/>
                <a:ea typeface="Verdana" panose="020B0604030504040204" pitchFamily="34" charset="0"/>
                <a:cs typeface="Segoe UI Light" panose="020B0502040204020203" pitchFamily="34" charset="0"/>
              </a:rPr>
              <a:t>Humidity</a:t>
            </a:r>
          </a:p>
          <a:p>
            <a:r>
              <a:rPr lang="en-US" sz="1400" dirty="0">
                <a:solidFill>
                  <a:srgbClr val="0D4B8D"/>
                </a:solidFill>
                <a:latin typeface="Verdana" panose="020B0604030504040204" pitchFamily="34" charset="0"/>
                <a:ea typeface="Verdana" panose="020B0604030504040204" pitchFamily="34" charset="0"/>
                <a:cs typeface="Segoe UI Light" panose="020B0502040204020203" pitchFamily="34" charset="0"/>
              </a:rPr>
              <a:t>HVAC Data</a:t>
            </a:r>
          </a:p>
        </p:txBody>
      </p:sp>
      <p:sp>
        <p:nvSpPr>
          <p:cNvPr id="38" name="TextBox 37"/>
          <p:cNvSpPr txBox="1"/>
          <p:nvPr/>
        </p:nvSpPr>
        <p:spPr>
          <a:xfrm>
            <a:off x="3795566" y="3547471"/>
            <a:ext cx="1327608" cy="523220"/>
          </a:xfrm>
          <a:prstGeom prst="rect">
            <a:avLst/>
          </a:prstGeom>
          <a:noFill/>
        </p:spPr>
        <p:txBody>
          <a:bodyPr wrap="none" rtlCol="0">
            <a:spAutoFit/>
          </a:bodyPr>
          <a:lstStyle/>
          <a:p>
            <a:r>
              <a:rPr lang="en-US" sz="1400" dirty="0">
                <a:solidFill>
                  <a:srgbClr val="0D4B8D"/>
                </a:solidFill>
                <a:latin typeface="Verdana" panose="020B0604030504040204" pitchFamily="34" charset="0"/>
                <a:ea typeface="Verdana" panose="020B0604030504040204" pitchFamily="34" charset="0"/>
                <a:cs typeface="Segoe UI Light" panose="020B0502040204020203" pitchFamily="34" charset="0"/>
              </a:rPr>
              <a:t>Temperature</a:t>
            </a:r>
          </a:p>
          <a:p>
            <a:r>
              <a:rPr lang="en-US" sz="1400" dirty="0">
                <a:solidFill>
                  <a:srgbClr val="0D4B8D"/>
                </a:solidFill>
                <a:latin typeface="Verdana" panose="020B0604030504040204" pitchFamily="34" charset="0"/>
                <a:ea typeface="Verdana" panose="020B0604030504040204" pitchFamily="34" charset="0"/>
                <a:cs typeface="Segoe UI Light" panose="020B0502040204020203" pitchFamily="34" charset="0"/>
              </a:rPr>
              <a:t>Humidity</a:t>
            </a:r>
          </a:p>
        </p:txBody>
      </p:sp>
      <p:sp>
        <p:nvSpPr>
          <p:cNvPr id="39" name="TextBox 38"/>
          <p:cNvSpPr txBox="1"/>
          <p:nvPr/>
        </p:nvSpPr>
        <p:spPr>
          <a:xfrm>
            <a:off x="5562600" y="3547471"/>
            <a:ext cx="2266958" cy="738664"/>
          </a:xfrm>
          <a:prstGeom prst="rect">
            <a:avLst/>
          </a:prstGeom>
          <a:noFill/>
        </p:spPr>
        <p:txBody>
          <a:bodyPr wrap="square" rtlCol="0">
            <a:spAutoFit/>
          </a:bodyPr>
          <a:lstStyle/>
          <a:p>
            <a:r>
              <a:rPr lang="en-US" sz="1400" dirty="0">
                <a:solidFill>
                  <a:srgbClr val="0D4B8D"/>
                </a:solidFill>
                <a:latin typeface="Verdana" panose="020B0604030504040204" pitchFamily="34" charset="0"/>
                <a:ea typeface="Verdana" panose="020B0604030504040204" pitchFamily="34" charset="0"/>
                <a:cs typeface="Segoe UI Light" panose="020B0502040204020203" pitchFamily="34" charset="0"/>
              </a:rPr>
              <a:t>Energy Consumption</a:t>
            </a:r>
          </a:p>
          <a:p>
            <a:r>
              <a:rPr lang="en-US" sz="1400" dirty="0">
                <a:solidFill>
                  <a:srgbClr val="0D4B8D"/>
                </a:solidFill>
                <a:latin typeface="Verdana" panose="020B0604030504040204" pitchFamily="34" charset="0"/>
                <a:ea typeface="Verdana" panose="020B0604030504040204" pitchFamily="34" charset="0"/>
                <a:cs typeface="Segoe UI Light" panose="020B0502040204020203" pitchFamily="34" charset="0"/>
              </a:rPr>
              <a:t>Operating Condition</a:t>
            </a:r>
          </a:p>
          <a:p>
            <a:r>
              <a:rPr lang="en-US" sz="1400" dirty="0">
                <a:solidFill>
                  <a:srgbClr val="0D4B8D"/>
                </a:solidFill>
                <a:latin typeface="Verdana" panose="020B0604030504040204" pitchFamily="34" charset="0"/>
                <a:ea typeface="Verdana" panose="020B0604030504040204" pitchFamily="34" charset="0"/>
                <a:cs typeface="Segoe UI Light" panose="020B0502040204020203" pitchFamily="34" charset="0"/>
              </a:rPr>
              <a:t>Routine &amp; urgent alerts</a:t>
            </a:r>
          </a:p>
        </p:txBody>
      </p:sp>
    </p:spTree>
    <p:extLst>
      <p:ext uri="{BB962C8B-B14F-4D97-AF65-F5344CB8AC3E}">
        <p14:creationId xmlns:p14="http://schemas.microsoft.com/office/powerpoint/2010/main" val="296921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2" y="3"/>
            <a:ext cx="9150253" cy="876138"/>
          </a:xfrm>
        </p:spPr>
        <p:txBody>
          <a:bodyPr>
            <a:normAutofit/>
          </a:bodyPr>
          <a:lstStyle/>
          <a:p>
            <a:r>
              <a:rPr lang="en-US" sz="2400" dirty="0"/>
              <a:t>Where Are We Going?</a:t>
            </a:r>
          </a:p>
        </p:txBody>
      </p:sp>
      <p:sp>
        <p:nvSpPr>
          <p:cNvPr id="4" name="Slide Number Placeholder 3"/>
          <p:cNvSpPr>
            <a:spLocks noGrp="1"/>
          </p:cNvSpPr>
          <p:nvPr>
            <p:ph type="sldNum" sz="quarter" idx="10"/>
          </p:nvPr>
        </p:nvSpPr>
        <p:spPr/>
        <p:txBody>
          <a:bodyPr/>
          <a:lstStyle/>
          <a:p>
            <a:fld id="{A7ABDCB2-A076-499E-A6F8-1555451072DA}" type="slidenum">
              <a:rPr lang="en-US" smtClean="0"/>
              <a:t>55</a:t>
            </a:fld>
            <a:endParaRPr lang="en-US" dirty="0"/>
          </a:p>
        </p:txBody>
      </p:sp>
      <p:sp>
        <p:nvSpPr>
          <p:cNvPr id="46" name="TextBox 45"/>
          <p:cNvSpPr txBox="1"/>
          <p:nvPr/>
        </p:nvSpPr>
        <p:spPr>
          <a:xfrm>
            <a:off x="1219197" y="1626321"/>
            <a:ext cx="1654313" cy="1015663"/>
          </a:xfrm>
          <a:prstGeom prst="rect">
            <a:avLst/>
          </a:prstGeom>
          <a:noFill/>
        </p:spPr>
        <p:txBody>
          <a:bodyPr wrap="square" rtlCol="0">
            <a:spAutoFit/>
          </a:bodyPr>
          <a:lstStyle/>
          <a:p>
            <a:r>
              <a:rPr lang="en-US" sz="1200" dirty="0">
                <a:solidFill>
                  <a:schemeClr val="bg2">
                    <a:lumMod val="50000"/>
                  </a:schemeClr>
                </a:solidFill>
                <a:latin typeface="Verdana" panose="020B0604030504040204" pitchFamily="34" charset="0"/>
                <a:ea typeface="Verdana" panose="020B0604030504040204" pitchFamily="34" charset="0"/>
                <a:cs typeface="Segoe UI Light" panose="020B0502040204020203" pitchFamily="34" charset="0"/>
              </a:rPr>
              <a:t>Common areas</a:t>
            </a:r>
          </a:p>
          <a:p>
            <a:r>
              <a:rPr lang="en-US" sz="1200" dirty="0">
                <a:solidFill>
                  <a:schemeClr val="bg2">
                    <a:lumMod val="50000"/>
                  </a:schemeClr>
                </a:solidFill>
                <a:latin typeface="Verdana" panose="020B0604030504040204" pitchFamily="34" charset="0"/>
                <a:ea typeface="Verdana" panose="020B0604030504040204" pitchFamily="34" charset="0"/>
                <a:cs typeface="Segoe UI Light" panose="020B0502040204020203" pitchFamily="34" charset="0"/>
              </a:rPr>
              <a:t>Resident units</a:t>
            </a:r>
          </a:p>
          <a:p>
            <a:r>
              <a:rPr lang="en-US" sz="1200" dirty="0">
                <a:solidFill>
                  <a:schemeClr val="bg2">
                    <a:lumMod val="50000"/>
                  </a:schemeClr>
                </a:solidFill>
                <a:latin typeface="Verdana" panose="020B0604030504040204" pitchFamily="34" charset="0"/>
                <a:ea typeface="Verdana" panose="020B0604030504040204" pitchFamily="34" charset="0"/>
                <a:cs typeface="Segoe UI Light" panose="020B0502040204020203" pitchFamily="34" charset="0"/>
              </a:rPr>
              <a:t>Interstitial space</a:t>
            </a:r>
          </a:p>
          <a:p>
            <a:r>
              <a:rPr lang="en-US" sz="1200" dirty="0">
                <a:solidFill>
                  <a:schemeClr val="bg2">
                    <a:lumMod val="50000"/>
                  </a:schemeClr>
                </a:solidFill>
                <a:latin typeface="Verdana" panose="020B0604030504040204" pitchFamily="34" charset="0"/>
                <a:ea typeface="Verdana" panose="020B0604030504040204" pitchFamily="34" charset="0"/>
                <a:cs typeface="Segoe UI Light" panose="020B0502040204020203" pitchFamily="34" charset="0"/>
              </a:rPr>
              <a:t>Environmental</a:t>
            </a:r>
          </a:p>
          <a:p>
            <a:endParaRPr lang="en-US" sz="1200" dirty="0">
              <a:solidFill>
                <a:schemeClr val="bg2">
                  <a:lumMod val="50000"/>
                </a:schemeClr>
              </a:solidFill>
              <a:latin typeface="Verdana" panose="020B0604030504040204" pitchFamily="34" charset="0"/>
              <a:ea typeface="Verdana" panose="020B0604030504040204" pitchFamily="34" charset="0"/>
              <a:cs typeface="Segoe UI Light" panose="020B0502040204020203" pitchFamily="34" charset="0"/>
            </a:endParaRPr>
          </a:p>
        </p:txBody>
      </p:sp>
      <p:pic>
        <p:nvPicPr>
          <p:cNvPr id="47" name="Picture 46"/>
          <p:cNvPicPr>
            <a:picLocks noChangeAspect="1"/>
          </p:cNvPicPr>
          <p:nvPr/>
        </p:nvPicPr>
        <p:blipFill>
          <a:blip r:embed="rId3"/>
          <a:stretch>
            <a:fillRect/>
          </a:stretch>
        </p:blipFill>
        <p:spPr>
          <a:xfrm>
            <a:off x="655638" y="1070447"/>
            <a:ext cx="563563" cy="555625"/>
          </a:xfrm>
          <a:prstGeom prst="rect">
            <a:avLst/>
          </a:prstGeom>
        </p:spPr>
      </p:pic>
      <p:sp>
        <p:nvSpPr>
          <p:cNvPr id="48" name="TextBox 47"/>
          <p:cNvSpPr txBox="1"/>
          <p:nvPr/>
        </p:nvSpPr>
        <p:spPr>
          <a:xfrm>
            <a:off x="1219200" y="1070447"/>
            <a:ext cx="6907497" cy="461665"/>
          </a:xfrm>
          <a:prstGeom prst="rect">
            <a:avLst/>
          </a:prstGeom>
          <a:noFill/>
        </p:spPr>
        <p:txBody>
          <a:bodyPr wrap="square" rtlCol="0">
            <a:spAutoFit/>
          </a:bodyPr>
          <a:lstStyle/>
          <a:p>
            <a:r>
              <a:rPr lang="en-US" sz="2400" dirty="0">
                <a:solidFill>
                  <a:srgbClr val="0070C0"/>
                </a:solidFill>
                <a:latin typeface="Verdana" panose="020B0604030504040204" pitchFamily="34" charset="0"/>
                <a:ea typeface="Verdana" panose="020B0604030504040204" pitchFamily="34" charset="0"/>
                <a:cs typeface="Segoe UI" panose="020B0502040204020203" pitchFamily="34" charset="0"/>
              </a:rPr>
              <a:t>Make </a:t>
            </a:r>
            <a:r>
              <a:rPr lang="en-US" sz="2400" dirty="0">
                <a:solidFill>
                  <a:schemeClr val="accent1"/>
                </a:solidFill>
                <a:latin typeface="Verdana" panose="020B0604030504040204" pitchFamily="34" charset="0"/>
                <a:ea typeface="Verdana" panose="020B0604030504040204" pitchFamily="34" charset="0"/>
                <a:cs typeface="Segoe UI" panose="020B0502040204020203" pitchFamily="34" charset="0"/>
              </a:rPr>
              <a:t>Actionable Analytics</a:t>
            </a:r>
            <a:r>
              <a:rPr lang="en-US" sz="2400" dirty="0">
                <a:solidFill>
                  <a:srgbClr val="0070C0"/>
                </a:solidFill>
                <a:latin typeface="Verdana" panose="020B0604030504040204" pitchFamily="34" charset="0"/>
                <a:ea typeface="Verdana" panose="020B0604030504040204" pitchFamily="34" charset="0"/>
                <a:cs typeface="Segoe UI" panose="020B0502040204020203" pitchFamily="34" charset="0"/>
              </a:rPr>
              <a:t> Possible</a:t>
            </a:r>
          </a:p>
        </p:txBody>
      </p:sp>
      <p:sp>
        <p:nvSpPr>
          <p:cNvPr id="49" name="TextBox 48"/>
          <p:cNvSpPr txBox="1"/>
          <p:nvPr/>
        </p:nvSpPr>
        <p:spPr>
          <a:xfrm>
            <a:off x="2046355" y="2528626"/>
            <a:ext cx="3178311" cy="1200329"/>
          </a:xfrm>
          <a:prstGeom prst="rect">
            <a:avLst/>
          </a:prstGeom>
          <a:noFill/>
        </p:spPr>
        <p:txBody>
          <a:bodyPr wrap="square" rtlCol="0">
            <a:spAutoFit/>
          </a:bodyPr>
          <a:lstStyle/>
          <a:p>
            <a:r>
              <a:rPr lang="en-US" sz="1200" dirty="0">
                <a:solidFill>
                  <a:schemeClr val="accent1">
                    <a:lumMod val="50000"/>
                  </a:schemeClr>
                </a:solidFill>
                <a:latin typeface="Verdana" panose="020B0604030504040204" pitchFamily="34" charset="0"/>
                <a:ea typeface="Verdana" panose="020B0604030504040204" pitchFamily="34" charset="0"/>
                <a:cs typeface="Segoe UI Light" panose="020B0502040204020203" pitchFamily="34" charset="0"/>
              </a:rPr>
              <a:t>Dew point detection</a:t>
            </a:r>
          </a:p>
          <a:p>
            <a:r>
              <a:rPr lang="en-US" sz="1200" dirty="0">
                <a:solidFill>
                  <a:schemeClr val="accent1">
                    <a:lumMod val="50000"/>
                  </a:schemeClr>
                </a:solidFill>
                <a:latin typeface="Verdana" panose="020B0604030504040204" pitchFamily="34" charset="0"/>
                <a:ea typeface="Verdana" panose="020B0604030504040204" pitchFamily="34" charset="0"/>
                <a:cs typeface="Segoe UI Light" panose="020B0502040204020203" pitchFamily="34" charset="0"/>
              </a:rPr>
              <a:t>High/low set points</a:t>
            </a:r>
          </a:p>
          <a:p>
            <a:r>
              <a:rPr lang="en-US" sz="1200" dirty="0">
                <a:solidFill>
                  <a:schemeClr val="accent1">
                    <a:lumMod val="50000"/>
                  </a:schemeClr>
                </a:solidFill>
                <a:latin typeface="Verdana" panose="020B0604030504040204" pitchFamily="34" charset="0"/>
                <a:ea typeface="Verdana" panose="020B0604030504040204" pitchFamily="34" charset="0"/>
                <a:cs typeface="Segoe UI Light" panose="020B0502040204020203" pitchFamily="34" charset="0"/>
              </a:rPr>
              <a:t>Out of range temp &amp; humidity</a:t>
            </a:r>
          </a:p>
          <a:p>
            <a:r>
              <a:rPr lang="en-US" sz="1200" dirty="0">
                <a:solidFill>
                  <a:schemeClr val="accent1">
                    <a:lumMod val="50000"/>
                  </a:schemeClr>
                </a:solidFill>
                <a:latin typeface="Verdana" panose="020B0604030504040204" pitchFamily="34" charset="0"/>
                <a:ea typeface="Verdana" panose="020B0604030504040204" pitchFamily="34" charset="0"/>
                <a:cs typeface="Segoe UI Light" panose="020B0502040204020203" pitchFamily="34" charset="0"/>
              </a:rPr>
              <a:t>Cycle times &amp; run times</a:t>
            </a:r>
          </a:p>
          <a:p>
            <a:r>
              <a:rPr lang="en-US" sz="1200" dirty="0">
                <a:solidFill>
                  <a:schemeClr val="accent1">
                    <a:lumMod val="50000"/>
                  </a:schemeClr>
                </a:solidFill>
                <a:latin typeface="Verdana" panose="020B0604030504040204" pitchFamily="34" charset="0"/>
                <a:ea typeface="Verdana" panose="020B0604030504040204" pitchFamily="34" charset="0"/>
                <a:cs typeface="Segoe UI Light" panose="020B0502040204020203" pitchFamily="34" charset="0"/>
              </a:rPr>
              <a:t>Ambient &amp; outdoor temp &amp; humidity</a:t>
            </a:r>
          </a:p>
          <a:p>
            <a:r>
              <a:rPr lang="en-US" sz="1200" dirty="0">
                <a:solidFill>
                  <a:schemeClr val="accent1">
                    <a:lumMod val="50000"/>
                  </a:schemeClr>
                </a:solidFill>
                <a:latin typeface="Verdana" panose="020B0604030504040204" pitchFamily="34" charset="0"/>
                <a:ea typeface="Verdana" panose="020B0604030504040204" pitchFamily="34" charset="0"/>
                <a:cs typeface="Segoe UI Light" panose="020B0502040204020203" pitchFamily="34" charset="0"/>
              </a:rPr>
              <a:t>Temp differentials (esp. multi-story)</a:t>
            </a:r>
          </a:p>
        </p:txBody>
      </p:sp>
      <p:sp>
        <p:nvSpPr>
          <p:cNvPr id="50" name="TextBox 49"/>
          <p:cNvSpPr txBox="1"/>
          <p:nvPr/>
        </p:nvSpPr>
        <p:spPr>
          <a:xfrm>
            <a:off x="2953548" y="4026243"/>
            <a:ext cx="5472222" cy="1015663"/>
          </a:xfrm>
          <a:prstGeom prst="rect">
            <a:avLst/>
          </a:prstGeom>
          <a:noFill/>
        </p:spPr>
        <p:txBody>
          <a:bodyPr wrap="square" rtlCol="0">
            <a:spAutoFit/>
          </a:bodyPr>
          <a:lstStyle/>
          <a:p>
            <a:r>
              <a:rPr lang="en-US" sz="1200" dirty="0">
                <a:solidFill>
                  <a:srgbClr val="C00000"/>
                </a:solidFill>
                <a:latin typeface="Verdana" panose="020B0604030504040204" pitchFamily="34" charset="0"/>
                <a:ea typeface="Verdana" panose="020B0604030504040204" pitchFamily="34" charset="0"/>
                <a:cs typeface="Segoe UI Light" panose="020B0502040204020203" pitchFamily="34" charset="0"/>
              </a:rPr>
              <a:t>Alerts on critical issues e.g. Bulk condensation</a:t>
            </a:r>
          </a:p>
          <a:p>
            <a:r>
              <a:rPr lang="en-US" sz="1200" dirty="0">
                <a:solidFill>
                  <a:srgbClr val="C00000"/>
                </a:solidFill>
                <a:latin typeface="Verdana" panose="020B0604030504040204" pitchFamily="34" charset="0"/>
                <a:ea typeface="Verdana" panose="020B0604030504040204" pitchFamily="34" charset="0"/>
                <a:cs typeface="Segoe UI Light" panose="020B0502040204020203" pitchFamily="34" charset="0"/>
              </a:rPr>
              <a:t>Identify systemic issues e.g. HVAC performance </a:t>
            </a:r>
          </a:p>
          <a:p>
            <a:r>
              <a:rPr lang="en-US" sz="1200" dirty="0">
                <a:solidFill>
                  <a:srgbClr val="C00000"/>
                </a:solidFill>
                <a:latin typeface="Verdana" panose="020B0604030504040204" pitchFamily="34" charset="0"/>
                <a:ea typeface="Verdana" panose="020B0604030504040204" pitchFamily="34" charset="0"/>
                <a:cs typeface="Segoe UI Light" panose="020B0502040204020203" pitchFamily="34" charset="0"/>
              </a:rPr>
              <a:t>Early warning on maintenance &amp; durability issues </a:t>
            </a:r>
          </a:p>
          <a:p>
            <a:r>
              <a:rPr lang="en-US" sz="1200" dirty="0">
                <a:solidFill>
                  <a:srgbClr val="C00000"/>
                </a:solidFill>
                <a:latin typeface="Verdana" panose="020B0604030504040204" pitchFamily="34" charset="0"/>
                <a:ea typeface="Verdana" panose="020B0604030504040204" pitchFamily="34" charset="0"/>
                <a:cs typeface="Segoe UI Light" panose="020B0502040204020203" pitchFamily="34" charset="0"/>
              </a:rPr>
              <a:t>	e.g. Imminent comfort &amp; energy impacts</a:t>
            </a:r>
          </a:p>
          <a:p>
            <a:r>
              <a:rPr lang="en-US" sz="1200" dirty="0">
                <a:solidFill>
                  <a:srgbClr val="C00000"/>
                </a:solidFill>
                <a:latin typeface="Verdana" panose="020B0604030504040204" pitchFamily="34" charset="0"/>
                <a:ea typeface="Verdana" panose="020B0604030504040204" pitchFamily="34" charset="0"/>
                <a:cs typeface="Segoe UI Light" panose="020B0502040204020203" pitchFamily="34" charset="0"/>
                <a:sym typeface="Wingdings" panose="05000000000000000000" pitchFamily="2" charset="2"/>
              </a:rPr>
              <a:t> </a:t>
            </a:r>
            <a:endParaRPr lang="en-US" sz="1200" dirty="0">
              <a:solidFill>
                <a:srgbClr val="C00000"/>
              </a:solidFill>
              <a:latin typeface="Verdana" panose="020B0604030504040204" pitchFamily="34" charset="0"/>
              <a:ea typeface="Verdana" panose="020B0604030504040204" pitchFamily="34" charset="0"/>
              <a:cs typeface="Segoe UI Light" panose="020B0502040204020203" pitchFamily="34" charset="0"/>
            </a:endParaRPr>
          </a:p>
        </p:txBody>
      </p:sp>
      <p:sp>
        <p:nvSpPr>
          <p:cNvPr id="52" name="Bent Arrow 51"/>
          <p:cNvSpPr/>
          <p:nvPr/>
        </p:nvSpPr>
        <p:spPr>
          <a:xfrm rot="10800000" flipH="1">
            <a:off x="1327898" y="2593940"/>
            <a:ext cx="718457" cy="854041"/>
          </a:xfrm>
          <a:prstGeom prst="bentArrow">
            <a:avLst>
              <a:gd name="adj1" fmla="val 25000"/>
              <a:gd name="adj2" fmla="val 25000"/>
              <a:gd name="adj3" fmla="val 41145"/>
              <a:gd name="adj4" fmla="val 55646"/>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200">
              <a:solidFill>
                <a:schemeClr val="tx1"/>
              </a:solidFill>
              <a:latin typeface="Verdana" panose="020B0604030504040204" pitchFamily="34" charset="0"/>
              <a:ea typeface="Verdana" panose="020B0604030504040204" pitchFamily="34" charset="0"/>
              <a:cs typeface="Segoe UI Light" panose="020B0502040204020203" pitchFamily="34" charset="0"/>
            </a:endParaRPr>
          </a:p>
        </p:txBody>
      </p:sp>
      <p:sp>
        <p:nvSpPr>
          <p:cNvPr id="53" name="Bent Arrow 52"/>
          <p:cNvSpPr/>
          <p:nvPr/>
        </p:nvSpPr>
        <p:spPr>
          <a:xfrm rot="10800000" flipH="1">
            <a:off x="2198996" y="3942697"/>
            <a:ext cx="718457" cy="854041"/>
          </a:xfrm>
          <a:prstGeom prst="bentArrow">
            <a:avLst>
              <a:gd name="adj1" fmla="val 25000"/>
              <a:gd name="adj2" fmla="val 25000"/>
              <a:gd name="adj3" fmla="val 41145"/>
              <a:gd name="adj4" fmla="val 55646"/>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200">
              <a:solidFill>
                <a:schemeClr val="tx1"/>
              </a:solidFill>
              <a:latin typeface="Verdana" panose="020B0604030504040204" pitchFamily="34" charset="0"/>
              <a:ea typeface="Verdana" panose="020B0604030504040204" pitchFamily="34" charset="0"/>
              <a:cs typeface="Segoe UI Light" panose="020B0502040204020203" pitchFamily="34" charset="0"/>
            </a:endParaRP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2080" y="1786843"/>
            <a:ext cx="2664618" cy="17762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628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81000" y="1328034"/>
            <a:ext cx="5257800" cy="2782740"/>
            <a:chOff x="2362200" y="742950"/>
            <a:chExt cx="5257800" cy="2782740"/>
          </a:xfrm>
        </p:grpSpPr>
        <p:sp>
          <p:nvSpPr>
            <p:cNvPr id="5" name="Text Placeholder 7"/>
            <p:cNvSpPr txBox="1">
              <a:spLocks/>
            </p:cNvSpPr>
            <p:nvPr/>
          </p:nvSpPr>
          <p:spPr>
            <a:xfrm>
              <a:off x="2514600" y="1581150"/>
              <a:ext cx="5105400" cy="1944540"/>
            </a:xfrm>
            <a:prstGeom prst="rect">
              <a:avLst/>
            </a:prstGeom>
          </p:spPr>
          <p:txBody>
            <a:bodyPr vert="horz" lIns="91440" tIns="45720" rIns="91440" bIns="45720" rtlCol="0" anchor="ctr">
              <a:normAutofit/>
            </a:bodyPr>
            <a:lstStyle>
              <a:defPPr>
                <a:defRPr lang="en-US"/>
              </a:defPPr>
              <a:lvl1pPr marL="118872" indent="0" algn="l" defTabSz="914400" rtl="0" eaLnBrk="1" latinLnBrk="0" hangingPunct="1">
                <a:buNone/>
                <a:defRPr sz="1200" kern="1200" baseline="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2">
                      <a:lumMod val="50000"/>
                    </a:schemeClr>
                  </a:solidFill>
                  <a:latin typeface="Verdana" panose="020B0604030504040204" pitchFamily="34" charset="0"/>
                  <a:ea typeface="Verdana" panose="020B0604030504040204" pitchFamily="34" charset="0"/>
                  <a:cs typeface="Segoe UI Light" panose="020B0502040204020203" pitchFamily="34" charset="0"/>
                </a:rPr>
                <a:t>Ben Adams</a:t>
              </a:r>
            </a:p>
            <a:p>
              <a:r>
                <a:rPr lang="en-US" sz="1600" dirty="0">
                  <a:latin typeface="Verdana" panose="020B0604030504040204" pitchFamily="34" charset="0"/>
                  <a:ea typeface="Verdana" panose="020B0604030504040204" pitchFamily="34" charset="0"/>
                  <a:cs typeface="Segoe UI Light" panose="020B0502040204020203" pitchFamily="34" charset="0"/>
                </a:rPr>
                <a:t>VP Program &amp; Strategic Development</a:t>
              </a:r>
            </a:p>
            <a:p>
              <a:r>
                <a:rPr lang="en-US" sz="1600" dirty="0">
                  <a:latin typeface="Verdana" panose="020B0604030504040204" pitchFamily="34" charset="0"/>
                  <a:ea typeface="Verdana" panose="020B0604030504040204" pitchFamily="34" charset="0"/>
                  <a:cs typeface="Segoe UI Light" panose="020B0502040204020203" pitchFamily="34" charset="0"/>
                  <a:hlinkClick r:id="rId3"/>
                </a:rPr>
                <a:t>benadams@magrann.com</a:t>
              </a:r>
              <a:r>
                <a:rPr lang="en-US" sz="1600" dirty="0">
                  <a:latin typeface="Verdana" panose="020B0604030504040204" pitchFamily="34" charset="0"/>
                  <a:ea typeface="Verdana" panose="020B0604030504040204" pitchFamily="34" charset="0"/>
                  <a:cs typeface="Segoe UI Light" panose="020B0502040204020203" pitchFamily="34" charset="0"/>
                </a:rPr>
                <a:t> </a:t>
              </a:r>
            </a:p>
            <a:p>
              <a:pPr>
                <a:spcBef>
                  <a:spcPts val="600"/>
                </a:spcBef>
              </a:pPr>
              <a:r>
                <a:rPr lang="en-US" sz="1600" dirty="0">
                  <a:latin typeface="Verdana" panose="020B0604030504040204" pitchFamily="34" charset="0"/>
                  <a:ea typeface="Verdana" panose="020B0604030504040204" pitchFamily="34" charset="0"/>
                  <a:cs typeface="Segoe UI Light" panose="020B0502040204020203" pitchFamily="34" charset="0"/>
                </a:rPr>
                <a:t>(609) 760-1184</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5789" b="21051"/>
            <a:stretch/>
          </p:blipFill>
          <p:spPr>
            <a:xfrm>
              <a:off x="2362200" y="742950"/>
              <a:ext cx="2590800" cy="1090885"/>
            </a:xfrm>
            <a:prstGeom prst="rect">
              <a:avLst/>
            </a:prstGeom>
          </p:spPr>
        </p:pic>
      </p:gr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6497" b="7552"/>
          <a:stretch/>
        </p:blipFill>
        <p:spPr>
          <a:xfrm>
            <a:off x="5194356" y="1266394"/>
            <a:ext cx="2458981" cy="1142569"/>
          </a:xfrm>
          <a:prstGeom prst="rect">
            <a:avLst/>
          </a:prstGeom>
        </p:spPr>
      </p:pic>
      <p:sp>
        <p:nvSpPr>
          <p:cNvPr id="10" name="Text Placeholder 7"/>
          <p:cNvSpPr txBox="1">
            <a:spLocks/>
          </p:cNvSpPr>
          <p:nvPr/>
        </p:nvSpPr>
        <p:spPr>
          <a:xfrm>
            <a:off x="5105400" y="2166234"/>
            <a:ext cx="5105400" cy="1944540"/>
          </a:xfrm>
          <a:prstGeom prst="rect">
            <a:avLst/>
          </a:prstGeom>
        </p:spPr>
        <p:txBody>
          <a:bodyPr vert="horz" lIns="91440" tIns="45720" rIns="91440" bIns="45720" rtlCol="0" anchor="ctr">
            <a:normAutofit/>
          </a:bodyPr>
          <a:lstStyle>
            <a:defPPr>
              <a:defRPr lang="en-US"/>
            </a:defPPr>
            <a:lvl1pPr marL="118872" indent="0" algn="l" defTabSz="914400" rtl="0" eaLnBrk="1" latinLnBrk="0" hangingPunct="1">
              <a:buNone/>
              <a:defRPr sz="1200" kern="1200" baseline="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2">
                    <a:lumMod val="50000"/>
                  </a:schemeClr>
                </a:solidFill>
                <a:latin typeface="Verdana" panose="020B0604030504040204" pitchFamily="34" charset="0"/>
                <a:ea typeface="Verdana" panose="020B0604030504040204" pitchFamily="34" charset="0"/>
                <a:cs typeface="Segoe UI Light" panose="020B0502040204020203" pitchFamily="34" charset="0"/>
              </a:rPr>
              <a:t>Jackie Berger</a:t>
            </a:r>
          </a:p>
          <a:p>
            <a:r>
              <a:rPr lang="en-US" sz="1600" dirty="0">
                <a:latin typeface="Verdana" panose="020B0604030504040204" pitchFamily="34" charset="0"/>
                <a:ea typeface="Verdana" panose="020B0604030504040204" pitchFamily="34" charset="0"/>
                <a:cs typeface="Segoe UI Light" panose="020B0502040204020203" pitchFamily="34" charset="0"/>
              </a:rPr>
              <a:t>President</a:t>
            </a:r>
          </a:p>
          <a:p>
            <a:r>
              <a:rPr lang="en-US" sz="1600" dirty="0">
                <a:latin typeface="Verdana" panose="020B0604030504040204" pitchFamily="34" charset="0"/>
                <a:ea typeface="Verdana" panose="020B0604030504040204" pitchFamily="34" charset="0"/>
                <a:cs typeface="Segoe UI Light" panose="020B0502040204020203" pitchFamily="34" charset="0"/>
                <a:hlinkClick r:id="rId6"/>
              </a:rPr>
              <a:t>Jackie-berger@appriseinc.org</a:t>
            </a:r>
            <a:r>
              <a:rPr lang="en-US" sz="1600" dirty="0">
                <a:latin typeface="Verdana" panose="020B0604030504040204" pitchFamily="34" charset="0"/>
                <a:ea typeface="Verdana" panose="020B0604030504040204" pitchFamily="34" charset="0"/>
                <a:cs typeface="Segoe UI Light" panose="020B0502040204020203" pitchFamily="34" charset="0"/>
              </a:rPr>
              <a:t>  </a:t>
            </a:r>
          </a:p>
          <a:p>
            <a:pPr>
              <a:spcBef>
                <a:spcPts val="600"/>
              </a:spcBef>
            </a:pPr>
            <a:r>
              <a:rPr lang="en-US" sz="1600" dirty="0">
                <a:latin typeface="Verdana" panose="020B0604030504040204" pitchFamily="34" charset="0"/>
                <a:ea typeface="Verdana" panose="020B0604030504040204" pitchFamily="34" charset="0"/>
                <a:cs typeface="Segoe UI Light" panose="020B0502040204020203" pitchFamily="34" charset="0"/>
              </a:rPr>
              <a:t>(609) 252-8009</a:t>
            </a:r>
          </a:p>
        </p:txBody>
      </p:sp>
    </p:spTree>
    <p:extLst>
      <p:ext uri="{BB962C8B-B14F-4D97-AF65-F5344CB8AC3E}">
        <p14:creationId xmlns:p14="http://schemas.microsoft.com/office/powerpoint/2010/main" val="316816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74"/>
          </a:xfrm>
        </p:spPr>
        <p:txBody>
          <a:bodyPr>
            <a:normAutofit fontScale="90000"/>
          </a:bodyPr>
          <a:lstStyle/>
          <a:p>
            <a:r>
              <a:rPr lang="en-US" dirty="0"/>
              <a:t>Building Types:</a:t>
            </a:r>
            <a:br>
              <a:rPr lang="en-US" dirty="0"/>
            </a:br>
            <a:r>
              <a:rPr lang="en-US" dirty="0"/>
              <a:t>Common Entrance Low/Midrise</a:t>
            </a:r>
          </a:p>
        </p:txBody>
      </p:sp>
      <p:sp>
        <p:nvSpPr>
          <p:cNvPr id="4" name="Slide Number Placeholder 3"/>
          <p:cNvSpPr>
            <a:spLocks noGrp="1"/>
          </p:cNvSpPr>
          <p:nvPr>
            <p:ph type="sldNum" sz="quarter" idx="10"/>
          </p:nvPr>
        </p:nvSpPr>
        <p:spPr/>
        <p:txBody>
          <a:bodyPr/>
          <a:lstStyle/>
          <a:p>
            <a:fld id="{A7ABDCB2-A076-499E-A6F8-1555451072DA}" type="slidenum">
              <a:rPr lang="en-US" smtClean="0"/>
              <a:pPr/>
              <a:t>6</a:t>
            </a:fld>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0000"/>
          <a:stretch/>
        </p:blipFill>
        <p:spPr>
          <a:xfrm>
            <a:off x="132807" y="971487"/>
            <a:ext cx="2133600" cy="1200594"/>
          </a:xfrm>
          <a:prstGeom prst="rect">
            <a:avLst/>
          </a:prstGeom>
        </p:spPr>
      </p:pic>
      <p:pic>
        <p:nvPicPr>
          <p:cNvPr id="8" name="Picture 7"/>
          <p:cNvPicPr>
            <a:picLocks noChangeAspect="1"/>
          </p:cNvPicPr>
          <p:nvPr/>
        </p:nvPicPr>
        <p:blipFill>
          <a:blip r:embed="rId4"/>
          <a:stretch>
            <a:fillRect/>
          </a:stretch>
        </p:blipFill>
        <p:spPr>
          <a:xfrm>
            <a:off x="2495007" y="971487"/>
            <a:ext cx="2134389" cy="120059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23333" b="18888"/>
          <a:stretch/>
        </p:blipFill>
        <p:spPr>
          <a:xfrm>
            <a:off x="2495007" y="2285761"/>
            <a:ext cx="2134389" cy="120417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6746" b="17407"/>
          <a:stretch/>
        </p:blipFill>
        <p:spPr>
          <a:xfrm>
            <a:off x="132807" y="2285761"/>
            <a:ext cx="2133600" cy="1204172"/>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7768" b="16770"/>
          <a:stretch/>
        </p:blipFill>
        <p:spPr>
          <a:xfrm>
            <a:off x="4857996" y="971487"/>
            <a:ext cx="2121301" cy="120059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07897" y="967945"/>
            <a:ext cx="1783703" cy="1204136"/>
          </a:xfrm>
          <a:prstGeom prst="rect">
            <a:avLst/>
          </a:prstGeom>
        </p:spPr>
      </p:pic>
      <p:grpSp>
        <p:nvGrpSpPr>
          <p:cNvPr id="23" name="Group 22"/>
          <p:cNvGrpSpPr/>
          <p:nvPr/>
        </p:nvGrpSpPr>
        <p:grpSpPr>
          <a:xfrm>
            <a:off x="4839192" y="2285761"/>
            <a:ext cx="2158909" cy="1210024"/>
            <a:chOff x="4839192" y="2387001"/>
            <a:chExt cx="2158909" cy="1210024"/>
          </a:xfrm>
        </p:grpSpPr>
        <p:pic>
          <p:nvPicPr>
            <p:cNvPr id="12" name="Picture 11"/>
            <p:cNvPicPr>
              <a:picLocks noChangeAspect="1"/>
            </p:cNvPicPr>
            <p:nvPr/>
          </p:nvPicPr>
          <p:blipFill>
            <a:blip r:embed="rId9"/>
            <a:stretch>
              <a:fillRect/>
            </a:stretch>
          </p:blipFill>
          <p:spPr>
            <a:xfrm>
              <a:off x="4857996" y="2387001"/>
              <a:ext cx="2140105" cy="1200105"/>
            </a:xfrm>
            <a:prstGeom prst="rect">
              <a:avLst/>
            </a:prstGeom>
          </p:spPr>
        </p:pic>
        <p:sp>
          <p:nvSpPr>
            <p:cNvPr id="6" name="Rectangle 5"/>
            <p:cNvSpPr/>
            <p:nvPr/>
          </p:nvSpPr>
          <p:spPr>
            <a:xfrm>
              <a:off x="4839192" y="3267469"/>
              <a:ext cx="323604" cy="329556"/>
            </a:xfrm>
            <a:prstGeom prst="rect">
              <a:avLst/>
            </a:prstGeom>
            <a:solidFill>
              <a:schemeClr val="bg1">
                <a:lumMod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207897" y="2278675"/>
            <a:ext cx="1783703" cy="1189969"/>
            <a:chOff x="7207897" y="2379915"/>
            <a:chExt cx="1783703" cy="1189969"/>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07897" y="2379915"/>
              <a:ext cx="1783703" cy="1189969"/>
            </a:xfrm>
            <a:prstGeom prst="rect">
              <a:avLst/>
            </a:prstGeom>
          </p:spPr>
        </p:pic>
        <p:sp>
          <p:nvSpPr>
            <p:cNvPr id="24" name="Rectangle 23"/>
            <p:cNvSpPr/>
            <p:nvPr/>
          </p:nvSpPr>
          <p:spPr>
            <a:xfrm>
              <a:off x="7982196" y="3158736"/>
              <a:ext cx="780804" cy="113456"/>
            </a:xfrm>
            <a:prstGeom prst="rect">
              <a:avLst/>
            </a:prstGeom>
            <a:solidFill>
              <a:srgbClr val="29527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rotWithShape="1">
          <a:blip r:embed="rId11"/>
          <a:srcRect l="4413" t="19392" r="13931" b="6918"/>
          <a:stretch/>
        </p:blipFill>
        <p:spPr>
          <a:xfrm>
            <a:off x="2495006" y="3603613"/>
            <a:ext cx="2134389" cy="1240855"/>
          </a:xfrm>
          <a:prstGeom prst="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t="16666" b="5557"/>
          <a:stretch/>
        </p:blipFill>
        <p:spPr>
          <a:xfrm>
            <a:off x="4860107" y="3615537"/>
            <a:ext cx="2137994" cy="1247163"/>
          </a:xfrm>
          <a:prstGeom prst="rect">
            <a:avLst/>
          </a:prstGeom>
        </p:spPr>
      </p:pic>
    </p:spTree>
    <p:extLst>
      <p:ext uri="{BB962C8B-B14F-4D97-AF65-F5344CB8AC3E}">
        <p14:creationId xmlns:p14="http://schemas.microsoft.com/office/powerpoint/2010/main" val="19569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0066"/>
          </a:xfrm>
        </p:spPr>
        <p:txBody>
          <a:bodyPr>
            <a:normAutofit fontScale="90000"/>
          </a:bodyPr>
          <a:lstStyle/>
          <a:p>
            <a:r>
              <a:rPr lang="en-US" dirty="0"/>
              <a:t>Building Types:</a:t>
            </a:r>
            <a:br>
              <a:rPr lang="en-US" dirty="0"/>
            </a:br>
            <a:r>
              <a:rPr lang="en-US" dirty="0"/>
              <a:t>Townhomes/Garden</a:t>
            </a:r>
          </a:p>
        </p:txBody>
      </p:sp>
      <p:sp>
        <p:nvSpPr>
          <p:cNvPr id="4" name="Slide Number Placeholder 3"/>
          <p:cNvSpPr>
            <a:spLocks noGrp="1"/>
          </p:cNvSpPr>
          <p:nvPr>
            <p:ph type="sldNum" sz="quarter" idx="10"/>
          </p:nvPr>
        </p:nvSpPr>
        <p:spPr/>
        <p:txBody>
          <a:bodyPr/>
          <a:lstStyle/>
          <a:p>
            <a:fld id="{A7ABDCB2-A076-499E-A6F8-1555451072DA}" type="slidenum">
              <a:rPr lang="en-US" smtClean="0"/>
              <a:pPr/>
              <a:t>7</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9877" r="16667" b="23734"/>
          <a:stretch/>
        </p:blipFill>
        <p:spPr>
          <a:xfrm>
            <a:off x="1071484" y="981896"/>
            <a:ext cx="2150701" cy="120977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7778" b="30580"/>
          <a:stretch/>
        </p:blipFill>
        <p:spPr>
          <a:xfrm>
            <a:off x="3446909" y="981897"/>
            <a:ext cx="2142868" cy="120976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667" t="18889" b="12963"/>
          <a:stretch/>
        </p:blipFill>
        <p:spPr>
          <a:xfrm>
            <a:off x="1071483" y="2353496"/>
            <a:ext cx="2150701" cy="1319097"/>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3117" b="13753"/>
          <a:stretch/>
        </p:blipFill>
        <p:spPr>
          <a:xfrm>
            <a:off x="3444930" y="2353496"/>
            <a:ext cx="2146825" cy="1319098"/>
          </a:xfrm>
          <a:prstGeom prst="rect">
            <a:avLst/>
          </a:prstGeom>
        </p:spPr>
      </p:pic>
      <p:pic>
        <p:nvPicPr>
          <p:cNvPr id="10" name="Picture 9"/>
          <p:cNvPicPr>
            <a:picLocks noChangeAspect="1"/>
          </p:cNvPicPr>
          <p:nvPr/>
        </p:nvPicPr>
        <p:blipFill rotWithShape="1">
          <a:blip r:embed="rId7"/>
          <a:srcRect l="42858" t="15926" r="18657" b="27778"/>
          <a:stretch/>
        </p:blipFill>
        <p:spPr>
          <a:xfrm>
            <a:off x="5791200" y="2353496"/>
            <a:ext cx="2270448" cy="1319098"/>
          </a:xfrm>
          <a:prstGeom prst="rect">
            <a:avLst/>
          </a:prstGeom>
        </p:spPr>
      </p:pic>
      <p:pic>
        <p:nvPicPr>
          <p:cNvPr id="11" name="Picture 10"/>
          <p:cNvPicPr>
            <a:picLocks noChangeAspect="1"/>
          </p:cNvPicPr>
          <p:nvPr/>
        </p:nvPicPr>
        <p:blipFill>
          <a:blip r:embed="rId8"/>
          <a:stretch>
            <a:fillRect/>
          </a:stretch>
        </p:blipFill>
        <p:spPr>
          <a:xfrm>
            <a:off x="3444930" y="3832294"/>
            <a:ext cx="2144847" cy="1143421"/>
          </a:xfrm>
          <a:prstGeom prst="rect">
            <a:avLst/>
          </a:prstGeom>
        </p:spPr>
      </p:pic>
      <p:pic>
        <p:nvPicPr>
          <p:cNvPr id="12" name="Picture 11"/>
          <p:cNvPicPr>
            <a:picLocks noChangeAspect="1"/>
          </p:cNvPicPr>
          <p:nvPr/>
        </p:nvPicPr>
        <p:blipFill rotWithShape="1">
          <a:blip r:embed="rId9"/>
          <a:srcRect t="1113" b="9524"/>
          <a:stretch/>
        </p:blipFill>
        <p:spPr>
          <a:xfrm>
            <a:off x="5791200" y="971550"/>
            <a:ext cx="2270448" cy="1214975"/>
          </a:xfrm>
          <a:prstGeom prst="rect">
            <a:avLst/>
          </a:prstGeom>
        </p:spPr>
      </p:pic>
    </p:spTree>
    <p:extLst>
      <p:ext uri="{BB962C8B-B14F-4D97-AF65-F5344CB8AC3E}">
        <p14:creationId xmlns:p14="http://schemas.microsoft.com/office/powerpoint/2010/main" val="419247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0" y="1662156"/>
            <a:ext cx="2286000" cy="40011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dirty="0">
                <a:solidFill>
                  <a:srgbClr val="7030A0"/>
                </a:solidFill>
                <a:latin typeface="Verdana" panose="020B0604030504040204" pitchFamily="34" charset="0"/>
                <a:ea typeface="Verdana" panose="020B0604030504040204" pitchFamily="34" charset="0"/>
                <a:cs typeface="Segoe UI" panose="020B0502040204020203" pitchFamily="34" charset="0"/>
              </a:rPr>
              <a:t>Smartphones?</a:t>
            </a:r>
          </a:p>
        </p:txBody>
      </p:sp>
      <p:sp>
        <p:nvSpPr>
          <p:cNvPr id="7" name="Title 6"/>
          <p:cNvSpPr>
            <a:spLocks noGrp="1"/>
          </p:cNvSpPr>
          <p:nvPr>
            <p:ph type="title"/>
          </p:nvPr>
        </p:nvSpPr>
        <p:spPr/>
        <p:txBody>
          <a:bodyPr>
            <a:normAutofit/>
          </a:bodyPr>
          <a:lstStyle/>
          <a:p>
            <a:r>
              <a:rPr lang="en-US" sz="2400" dirty="0"/>
              <a:t>Resident Challenges in MF</a:t>
            </a:r>
          </a:p>
        </p:txBody>
      </p:sp>
      <p:sp>
        <p:nvSpPr>
          <p:cNvPr id="3" name="Slide Number Placeholder 2"/>
          <p:cNvSpPr>
            <a:spLocks noGrp="1"/>
          </p:cNvSpPr>
          <p:nvPr>
            <p:ph type="sldNum" sz="quarter" idx="10"/>
          </p:nvPr>
        </p:nvSpPr>
        <p:spPr>
          <a:prstGeom prst="rect">
            <a:avLst/>
          </a:prstGeom>
        </p:spPr>
        <p:txBody>
          <a:bodyPr/>
          <a:lstStyle/>
          <a:p>
            <a:fld id="{4183E763-255E-4F07-BDB7-4BB39FE8558A}" type="slidenum">
              <a:rPr lang="en-US" sz="1050">
                <a:latin typeface="Verdana" panose="020B0604030504040204" pitchFamily="34" charset="0"/>
                <a:ea typeface="Verdana" panose="020B0604030504040204" pitchFamily="34" charset="0"/>
              </a:rPr>
              <a:t>8</a:t>
            </a:fld>
            <a:endParaRPr lang="en-US" sz="1050" dirty="0">
              <a:latin typeface="Verdana" panose="020B0604030504040204" pitchFamily="34" charset="0"/>
              <a:ea typeface="Verdana" panose="020B0604030504040204" pitchFamily="34" charset="0"/>
            </a:endParaRPr>
          </a:p>
        </p:txBody>
      </p:sp>
      <p:sp>
        <p:nvSpPr>
          <p:cNvPr id="4" name="TextBox 3"/>
          <p:cNvSpPr txBox="1"/>
          <p:nvPr/>
        </p:nvSpPr>
        <p:spPr>
          <a:xfrm>
            <a:off x="1654822" y="3476684"/>
            <a:ext cx="1926578" cy="400110"/>
          </a:xfrm>
          <a:prstGeom prst="rect">
            <a:avLst/>
          </a:prstGeom>
          <a:noFill/>
          <a:effectLst>
            <a:outerShdw blurRad="50800" dist="38100" dir="8100000" algn="tr" rotWithShape="0">
              <a:prstClr val="black">
                <a:alpha val="40000"/>
              </a:prstClr>
            </a:outerShdw>
          </a:effectLst>
        </p:spPr>
        <p:txBody>
          <a:bodyPr wrap="square" rtlCol="0">
            <a:spAutoFit/>
          </a:bodyPr>
          <a:lstStyle>
            <a:defPPr>
              <a:defRPr lang="en-US"/>
            </a:defPPr>
            <a:lvl1pPr>
              <a:defRPr sz="7200">
                <a:solidFill>
                  <a:schemeClr val="accent2">
                    <a:lumMod val="75000"/>
                  </a:schemeClr>
                </a:solidFill>
                <a:latin typeface="Segoe UI" panose="020B0502040204020203" pitchFamily="34" charset="0"/>
                <a:cs typeface="Segoe UI" panose="020B0502040204020203" pitchFamily="34" charset="0"/>
              </a:defRPr>
            </a:lvl1pPr>
          </a:lstStyle>
          <a:p>
            <a:r>
              <a:rPr lang="en-US" sz="2000" b="1" dirty="0">
                <a:solidFill>
                  <a:schemeClr val="accent6">
                    <a:lumMod val="75000"/>
                  </a:schemeClr>
                </a:solidFill>
                <a:latin typeface="Verdana" panose="020B0604030504040204" pitchFamily="34" charset="0"/>
                <a:ea typeface="Verdana" panose="020B0604030504040204" pitchFamily="34" charset="0"/>
              </a:rPr>
              <a:t>Turnover?</a:t>
            </a:r>
          </a:p>
        </p:txBody>
      </p:sp>
      <p:sp>
        <p:nvSpPr>
          <p:cNvPr id="5" name="TextBox 4"/>
          <p:cNvSpPr txBox="1"/>
          <p:nvPr/>
        </p:nvSpPr>
        <p:spPr>
          <a:xfrm>
            <a:off x="1295400" y="2281934"/>
            <a:ext cx="1562100" cy="40011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dirty="0">
                <a:solidFill>
                  <a:schemeClr val="accent3"/>
                </a:solidFill>
                <a:latin typeface="Verdana" panose="020B0604030504040204" pitchFamily="34" charset="0"/>
                <a:ea typeface="Verdana" panose="020B0604030504040204" pitchFamily="34" charset="0"/>
                <a:cs typeface="Segoe UI" panose="020B0502040204020203" pitchFamily="34" charset="0"/>
              </a:rPr>
              <a:t>Seniors?</a:t>
            </a:r>
          </a:p>
        </p:txBody>
      </p:sp>
      <p:sp>
        <p:nvSpPr>
          <p:cNvPr id="6" name="TextBox 5"/>
          <p:cNvSpPr txBox="1"/>
          <p:nvPr/>
        </p:nvSpPr>
        <p:spPr>
          <a:xfrm>
            <a:off x="3527538" y="3020582"/>
            <a:ext cx="2831992" cy="400110"/>
          </a:xfrm>
          <a:prstGeom prst="rect">
            <a:avLst/>
          </a:prstGeom>
          <a:noFill/>
          <a:effectLst>
            <a:outerShdw blurRad="50800" dist="38100" dir="8100000" algn="tr" rotWithShape="0">
              <a:prstClr val="black">
                <a:alpha val="40000"/>
              </a:prstClr>
            </a:outerShdw>
          </a:effectLst>
        </p:spPr>
        <p:txBody>
          <a:bodyPr wrap="square" rtlCol="0">
            <a:spAutoFit/>
          </a:bodyPr>
          <a:lstStyle>
            <a:defPPr>
              <a:defRPr lang="en-US"/>
            </a:defPPr>
            <a:lvl1pPr>
              <a:defRPr sz="7200">
                <a:solidFill>
                  <a:schemeClr val="accent2">
                    <a:lumMod val="75000"/>
                  </a:schemeClr>
                </a:solidFill>
                <a:latin typeface="Segoe UI" panose="020B0502040204020203" pitchFamily="34" charset="0"/>
                <a:cs typeface="Segoe UI" panose="020B0502040204020203" pitchFamily="34" charset="0"/>
              </a:defRPr>
            </a:lvl1pPr>
          </a:lstStyle>
          <a:p>
            <a:r>
              <a:rPr lang="en-US" sz="2000" b="1" dirty="0">
                <a:solidFill>
                  <a:schemeClr val="accent4">
                    <a:lumMod val="75000"/>
                  </a:schemeClr>
                </a:solidFill>
                <a:latin typeface="Verdana" panose="020B0604030504040204" pitchFamily="34" charset="0"/>
                <a:ea typeface="Verdana" panose="020B0604030504040204" pitchFamily="34" charset="0"/>
              </a:rPr>
              <a:t>High/Low Temps?</a:t>
            </a:r>
            <a:endParaRPr lang="en-US" sz="2000" b="1" baseline="30000" dirty="0">
              <a:solidFill>
                <a:schemeClr val="accent4">
                  <a:lumMod val="75000"/>
                </a:schemeClr>
              </a:solidFill>
              <a:latin typeface="Verdana" panose="020B0604030504040204" pitchFamily="34" charset="0"/>
              <a:ea typeface="Verdana" panose="020B0604030504040204" pitchFamily="34" charset="0"/>
            </a:endParaRPr>
          </a:p>
        </p:txBody>
      </p:sp>
      <p:sp>
        <p:nvSpPr>
          <p:cNvPr id="9" name="TextBox 8"/>
          <p:cNvSpPr txBox="1"/>
          <p:nvPr/>
        </p:nvSpPr>
        <p:spPr>
          <a:xfrm>
            <a:off x="5102703" y="3780121"/>
            <a:ext cx="2183922" cy="400110"/>
          </a:xfrm>
          <a:prstGeom prst="rect">
            <a:avLst/>
          </a:prstGeom>
          <a:noFill/>
          <a:effectLst>
            <a:outerShdw blurRad="50800" dist="38100" dir="8100000" algn="tr" rotWithShape="0">
              <a:prstClr val="black">
                <a:alpha val="40000"/>
              </a:prstClr>
            </a:outerShdw>
          </a:effectLst>
        </p:spPr>
        <p:txBody>
          <a:bodyPr wrap="square" rtlCol="0">
            <a:spAutoFit/>
          </a:bodyPr>
          <a:lstStyle>
            <a:defPPr>
              <a:defRPr lang="en-US"/>
            </a:defPPr>
            <a:lvl1pPr>
              <a:defRPr sz="7200">
                <a:solidFill>
                  <a:schemeClr val="accent2">
                    <a:lumMod val="75000"/>
                  </a:schemeClr>
                </a:solidFill>
                <a:latin typeface="Segoe UI" panose="020B0502040204020203" pitchFamily="34" charset="0"/>
                <a:cs typeface="Segoe UI" panose="020B0502040204020203" pitchFamily="34" charset="0"/>
              </a:defRPr>
            </a:lvl1pPr>
          </a:lstStyle>
          <a:p>
            <a:r>
              <a:rPr lang="en-US" sz="2000" b="1" dirty="0">
                <a:solidFill>
                  <a:schemeClr val="accent1">
                    <a:lumMod val="75000"/>
                  </a:schemeClr>
                </a:solidFill>
                <a:latin typeface="Verdana" panose="020B0604030504040204" pitchFamily="34" charset="0"/>
                <a:ea typeface="Verdana" panose="020B0604030504040204" pitchFamily="34" charset="0"/>
              </a:rPr>
              <a:t>Vacant Units?</a:t>
            </a:r>
          </a:p>
        </p:txBody>
      </p:sp>
      <p:sp>
        <p:nvSpPr>
          <p:cNvPr id="10" name="TextBox 9"/>
          <p:cNvSpPr txBox="1"/>
          <p:nvPr/>
        </p:nvSpPr>
        <p:spPr>
          <a:xfrm>
            <a:off x="5562600" y="1351492"/>
            <a:ext cx="1905000" cy="40011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dirty="0">
                <a:solidFill>
                  <a:schemeClr val="accent2">
                    <a:lumMod val="75000"/>
                  </a:schemeClr>
                </a:solidFill>
                <a:latin typeface="Verdana" panose="020B0604030504040204" pitchFamily="34" charset="0"/>
                <a:ea typeface="Verdana" panose="020B0604030504040204" pitchFamily="34" charset="0"/>
                <a:cs typeface="Segoe UI" panose="020B0502040204020203" pitchFamily="34" charset="0"/>
              </a:rPr>
              <a:t>Language?</a:t>
            </a:r>
          </a:p>
        </p:txBody>
      </p:sp>
      <p:sp>
        <p:nvSpPr>
          <p:cNvPr id="12" name="TextBox 11"/>
          <p:cNvSpPr txBox="1"/>
          <p:nvPr/>
        </p:nvSpPr>
        <p:spPr>
          <a:xfrm>
            <a:off x="4569303" y="2421695"/>
            <a:ext cx="3200400" cy="40011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dirty="0">
                <a:solidFill>
                  <a:schemeClr val="accent5"/>
                </a:solidFill>
                <a:latin typeface="Verdana" panose="020B0604030504040204" pitchFamily="34" charset="0"/>
                <a:ea typeface="Verdana" panose="020B0604030504040204" pitchFamily="34" charset="0"/>
                <a:cs typeface="Segoe UI" panose="020B0502040204020203" pitchFamily="34" charset="0"/>
              </a:rPr>
              <a:t>Occupancy Patterns?</a:t>
            </a:r>
          </a:p>
        </p:txBody>
      </p:sp>
      <p:sp>
        <p:nvSpPr>
          <p:cNvPr id="13" name="TextBox 12"/>
          <p:cNvSpPr txBox="1"/>
          <p:nvPr/>
        </p:nvSpPr>
        <p:spPr>
          <a:xfrm>
            <a:off x="1676401" y="1087184"/>
            <a:ext cx="1314451" cy="40011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dirty="0">
                <a:solidFill>
                  <a:srgbClr val="FF0000"/>
                </a:solidFill>
                <a:latin typeface="Verdana" panose="020B0604030504040204" pitchFamily="34" charset="0"/>
                <a:ea typeface="Verdana" panose="020B0604030504040204" pitchFamily="34" charset="0"/>
                <a:cs typeface="Segoe UI" panose="020B0502040204020203" pitchFamily="34" charset="0"/>
              </a:rPr>
              <a:t>WiFi?</a:t>
            </a:r>
          </a:p>
        </p:txBody>
      </p:sp>
    </p:spTree>
    <p:extLst>
      <p:ext uri="{BB962C8B-B14F-4D97-AF65-F5344CB8AC3E}">
        <p14:creationId xmlns:p14="http://schemas.microsoft.com/office/powerpoint/2010/main" val="380595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10"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 Had This Morning</a:t>
            </a:r>
          </a:p>
        </p:txBody>
      </p:sp>
      <p:sp>
        <p:nvSpPr>
          <p:cNvPr id="2" name="Slide Number Placeholder 1"/>
          <p:cNvSpPr>
            <a:spLocks noGrp="1"/>
          </p:cNvSpPr>
          <p:nvPr>
            <p:ph type="sldNum" sz="quarter" idx="10"/>
          </p:nvPr>
        </p:nvSpPr>
        <p:spPr/>
        <p:txBody>
          <a:bodyPr/>
          <a:lstStyle/>
          <a:p>
            <a:fld id="{A7ABDCB2-A076-499E-A6F8-1555451072DA}" type="slidenum">
              <a:rPr lang="en-US" smtClean="0"/>
              <a:t>9</a:t>
            </a:fld>
            <a:endParaRPr lang="en-US" dirty="0"/>
          </a:p>
        </p:txBody>
      </p:sp>
      <p:grpSp>
        <p:nvGrpSpPr>
          <p:cNvPr id="6" name="Group 5"/>
          <p:cNvGrpSpPr/>
          <p:nvPr/>
        </p:nvGrpSpPr>
        <p:grpSpPr>
          <a:xfrm>
            <a:off x="530881" y="1688311"/>
            <a:ext cx="8001000" cy="1371600"/>
            <a:chOff x="-6563" y="1504950"/>
            <a:chExt cx="7941493" cy="1304926"/>
          </a:xfrm>
        </p:grpSpPr>
        <p:pic>
          <p:nvPicPr>
            <p:cNvPr id="5" name="Picture 4"/>
            <p:cNvPicPr>
              <a:picLocks noChangeAspect="1"/>
            </p:cNvPicPr>
            <p:nvPr/>
          </p:nvPicPr>
          <p:blipFill>
            <a:blip r:embed="rId3"/>
            <a:stretch>
              <a:fillRect/>
            </a:stretch>
          </p:blipFill>
          <p:spPr>
            <a:xfrm>
              <a:off x="-6563" y="1504951"/>
              <a:ext cx="1925646" cy="1304925"/>
            </a:xfrm>
            <a:prstGeom prst="rect">
              <a:avLst/>
            </a:prstGeom>
          </p:spPr>
        </p:pic>
        <p:pic>
          <p:nvPicPr>
            <p:cNvPr id="2054" name="Picture 6" descr="Image result for old thermostats"/>
            <p:cNvPicPr>
              <a:picLocks noChangeAspect="1" noChangeArrowheads="1"/>
            </p:cNvPicPr>
            <p:nvPr/>
          </p:nvPicPr>
          <p:blipFill rotWithShape="1">
            <a:blip r:embed="rId4">
              <a:extLst>
                <a:ext uri="{28A0092B-C50C-407E-A947-70E740481C1C}">
                  <a14:useLocalDpi xmlns:a14="http://schemas.microsoft.com/office/drawing/2010/main" val="0"/>
                </a:ext>
              </a:extLst>
            </a:blip>
            <a:srcRect l="16970" t="10458" r="20000" b="16339"/>
            <a:stretch/>
          </p:blipFill>
          <p:spPr bwMode="auto">
            <a:xfrm>
              <a:off x="1919083" y="1504951"/>
              <a:ext cx="2423433" cy="13049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old thermostats"/>
            <p:cNvPicPr>
              <a:picLocks noChangeAspect="1" noChangeArrowheads="1"/>
            </p:cNvPicPr>
            <p:nvPr/>
          </p:nvPicPr>
          <p:blipFill rotWithShape="1">
            <a:blip r:embed="rId5">
              <a:extLst>
                <a:ext uri="{28A0092B-C50C-407E-A947-70E740481C1C}">
                  <a14:useLocalDpi xmlns:a14="http://schemas.microsoft.com/office/drawing/2010/main" val="0"/>
                </a:ext>
              </a:extLst>
            </a:blip>
            <a:srcRect t="5584" b="7818"/>
            <a:stretch/>
          </p:blipFill>
          <p:spPr bwMode="auto">
            <a:xfrm>
              <a:off x="4342517" y="1504950"/>
              <a:ext cx="1975520" cy="13049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old thermostat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38" t="1" b="3309"/>
            <a:stretch/>
          </p:blipFill>
          <p:spPr bwMode="auto">
            <a:xfrm>
              <a:off x="6274726" y="1504950"/>
              <a:ext cx="1660204" cy="1304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3426481" y="926311"/>
            <a:ext cx="1681701" cy="1371600"/>
            <a:chOff x="3429000" y="666750"/>
            <a:chExt cx="1681701" cy="1371600"/>
          </a:xfrm>
        </p:grpSpPr>
        <p:sp>
          <p:nvSpPr>
            <p:cNvPr id="4" name="Oval 3"/>
            <p:cNvSpPr/>
            <p:nvPr/>
          </p:nvSpPr>
          <p:spPr>
            <a:xfrm>
              <a:off x="3429000" y="1581150"/>
              <a:ext cx="1107925" cy="4572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267200" y="666750"/>
              <a:ext cx="843501" cy="400110"/>
            </a:xfrm>
            <a:prstGeom prst="rect">
              <a:avLst/>
            </a:prstGeom>
            <a:noFill/>
          </p:spPr>
          <p:txBody>
            <a:bodyPr wrap="none" rtlCol="0">
              <a:spAutoFit/>
            </a:bodyPr>
            <a:lstStyle/>
            <a:p>
              <a:r>
                <a:rPr lang="en-US" sz="2000" dirty="0">
                  <a:solidFill>
                    <a:srgbClr val="FF0000"/>
                  </a:solidFill>
                  <a:latin typeface="Stencil" panose="040409050D0802020404" pitchFamily="82" charset="0"/>
                </a:rPr>
                <a:t>HOLD</a:t>
              </a:r>
              <a:endParaRPr lang="en-US" dirty="0">
                <a:solidFill>
                  <a:srgbClr val="FF0000"/>
                </a:solidFill>
                <a:latin typeface="Stencil" panose="040409050D0802020404" pitchFamily="82" charset="0"/>
              </a:endParaRPr>
            </a:p>
          </p:txBody>
        </p:sp>
        <p:cxnSp>
          <p:nvCxnSpPr>
            <p:cNvPr id="9" name="Straight Connector 8"/>
            <p:cNvCxnSpPr/>
            <p:nvPr/>
          </p:nvCxnSpPr>
          <p:spPr>
            <a:xfrm flipH="1">
              <a:off x="4191000" y="971550"/>
              <a:ext cx="345926" cy="6096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117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F451407BD7494AA2905580BBA43853" ma:contentTypeVersion="0" ma:contentTypeDescription="Create a new document." ma:contentTypeScope="" ma:versionID="ea3d03cbbafd6a52315a7d4aa6c8c54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4CF20D-0FE6-4283-A95A-40D9796A41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EEAC0ABA-2872-46F4-8D78-4FF08743B050}">
  <ds:schemaRef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http://purl.org/dc/elements/1.1/"/>
    <ds:schemaRef ds:uri="http://purl.org/dc/terms/"/>
  </ds:schemaRefs>
</ds:datastoreItem>
</file>

<file path=customXml/itemProps3.xml><?xml version="1.0" encoding="utf-8"?>
<ds:datastoreItem xmlns:ds="http://schemas.openxmlformats.org/officeDocument/2006/customXml" ds:itemID="{24038EF8-454A-4795-B9F2-B4D063CD2A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26924</TotalTime>
  <Words>2661</Words>
  <Application>Microsoft Office PowerPoint</Application>
  <PresentationFormat>On-screen Show (16:9)</PresentationFormat>
  <Paragraphs>514</Paragraphs>
  <Slides>56</Slides>
  <Notes>52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Wingdings 2</vt:lpstr>
      <vt:lpstr>Wingdings 3</vt:lpstr>
      <vt:lpstr>Calibri</vt:lpstr>
      <vt:lpstr>Segoe UI Light</vt:lpstr>
      <vt:lpstr>Segoe UI</vt:lpstr>
      <vt:lpstr>Stencil</vt:lpstr>
      <vt:lpstr>Arial</vt:lpstr>
      <vt:lpstr>Corbel</vt:lpstr>
      <vt:lpstr>Verdana</vt:lpstr>
      <vt:lpstr>Arial Black</vt:lpstr>
      <vt:lpstr>Wingdings</vt:lpstr>
      <vt:lpstr>Module</vt:lpstr>
      <vt:lpstr>EE Meets IoT in MF Smart Thermostats &amp; Connectivity Networks in Multifamily Buildings </vt:lpstr>
      <vt:lpstr>Implementation Challenges in MF</vt:lpstr>
      <vt:lpstr>Compatibility</vt:lpstr>
      <vt:lpstr>Existing Conditions</vt:lpstr>
      <vt:lpstr>Deployments</vt:lpstr>
      <vt:lpstr>Building Types: Common Entrance Low/Midrise</vt:lpstr>
      <vt:lpstr>Building Types: Townhomes/Garden</vt:lpstr>
      <vt:lpstr>Resident Challenges in MF</vt:lpstr>
      <vt:lpstr>What I Had This Morning</vt:lpstr>
      <vt:lpstr>What I Found When I Got Home</vt:lpstr>
      <vt:lpstr>What Works?</vt:lpstr>
      <vt:lpstr>Network Installation</vt:lpstr>
      <vt:lpstr>Connectivity Solutions Deployed</vt:lpstr>
      <vt:lpstr>The Resident Experience</vt:lpstr>
      <vt:lpstr>Prior Winter Setbacks When No One Home</vt:lpstr>
      <vt:lpstr>Being Smart About Smart Features</vt:lpstr>
      <vt:lpstr>Smart Phone Users Who Set Up the App</vt:lpstr>
      <vt:lpstr>Essential for Non-Smartphone Users/Activators</vt:lpstr>
      <vt:lpstr>Essential for Smartphone Users</vt:lpstr>
      <vt:lpstr>Optional for Smartphone Users (Not enabled by default)</vt:lpstr>
      <vt:lpstr>Optional for Smartphone Users (Not enabled by default)</vt:lpstr>
      <vt:lpstr>Lessons Learned… Keep it Simple*</vt:lpstr>
      <vt:lpstr>*Resident Specific On-Site Setup</vt:lpstr>
      <vt:lpstr>Resident Engagement</vt:lpstr>
      <vt:lpstr>PowerPoint Presentation</vt:lpstr>
      <vt:lpstr>Evaluation Overview</vt:lpstr>
      <vt:lpstr>PowerPoint Presentation</vt:lpstr>
      <vt:lpstr>Survey Methodology</vt:lpstr>
      <vt:lpstr>Cooperation and Response Rate</vt:lpstr>
      <vt:lpstr>Participant Characteristics - Demographics</vt:lpstr>
      <vt:lpstr>Participant Characteristics – Computer Use</vt:lpstr>
      <vt:lpstr>Participant Characteristics Smart Phone or Tablet Used to Access the Internet</vt:lpstr>
      <vt:lpstr>Participant Characteristics Reported Wi-Fi Connection in the Home</vt:lpstr>
      <vt:lpstr>Smart Thermostat Knowledge</vt:lpstr>
      <vt:lpstr>Initial Attitude Toward Smart Thermostat By Elderly Household Member</vt:lpstr>
      <vt:lpstr>Smart Thermostat Information Sources By Elderly Household Member</vt:lpstr>
      <vt:lpstr>Number of Smart Thermostat Information Sources By Elderly Household Member</vt:lpstr>
      <vt:lpstr>Understanding of Smart Thermostat</vt:lpstr>
      <vt:lpstr>Ease of Smart Thermostat Use</vt:lpstr>
      <vt:lpstr>Ease of Smart Thermostat Use By Elderly Member</vt:lpstr>
      <vt:lpstr>Comfort Level</vt:lpstr>
      <vt:lpstr>Satisfaction with Smart Thermostat By Elderly Member</vt:lpstr>
      <vt:lpstr>Satisfaction with Smart Thermostat By Initial Attitude Toward Smart Thermostats</vt:lpstr>
      <vt:lpstr>Participant Feedback - Key Findings</vt:lpstr>
      <vt:lpstr>PowerPoint Presentation</vt:lpstr>
      <vt:lpstr>Energy Impacts - Methodology</vt:lpstr>
      <vt:lpstr>Energy Impacts – Potential Factors</vt:lpstr>
      <vt:lpstr>Total Electric Savings</vt:lpstr>
      <vt:lpstr>Electric Savings  – Heating &amp; Cooling Period</vt:lpstr>
      <vt:lpstr>Total Gas Savings</vt:lpstr>
      <vt:lpstr>Final Thoughts… Resident Behavior</vt:lpstr>
      <vt:lpstr>Final Thoughts… Property Participation</vt:lpstr>
      <vt:lpstr>Where Are We Now?</vt:lpstr>
      <vt:lpstr>Where Are We Going?</vt:lpstr>
      <vt:lpstr>Where Are We Going?</vt:lpstr>
      <vt:lpstr>PowerPoint Presentation</vt:lpstr>
    </vt:vector>
  </TitlesOfParts>
  <Company>MaGrann Associates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Katrina Selverian</dc:creator>
  <cp:lastModifiedBy>Jackie-Berger</cp:lastModifiedBy>
  <cp:revision>2207</cp:revision>
  <cp:lastPrinted>2020-03-17T18:24:11Z</cp:lastPrinted>
  <dcterms:created xsi:type="dcterms:W3CDTF">2018-01-24T20:47:24Z</dcterms:created>
  <dcterms:modified xsi:type="dcterms:W3CDTF">2020-08-03T13:11:02Z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0x010100A8F451407BD7494AA2905580BBA43853</vt:lpwstr>
  </property>
</Properties>
</file>