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6"/>
  </p:notesMasterIdLst>
  <p:handoutMasterIdLst>
    <p:handoutMasterId r:id="rId37"/>
  </p:handoutMasterIdLst>
  <p:sldIdLst>
    <p:sldId id="258" r:id="rId3"/>
    <p:sldId id="257" r:id="rId4"/>
    <p:sldId id="261" r:id="rId5"/>
    <p:sldId id="262" r:id="rId6"/>
    <p:sldId id="260" r:id="rId7"/>
    <p:sldId id="263" r:id="rId8"/>
    <p:sldId id="264" r:id="rId9"/>
    <p:sldId id="287" r:id="rId10"/>
    <p:sldId id="288" r:id="rId11"/>
    <p:sldId id="290" r:id="rId12"/>
    <p:sldId id="292" r:id="rId13"/>
    <p:sldId id="293" r:id="rId14"/>
    <p:sldId id="295" r:id="rId15"/>
    <p:sldId id="296" r:id="rId16"/>
    <p:sldId id="298" r:id="rId17"/>
    <p:sldId id="299"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267" r:id="rId32"/>
    <p:sldId id="265" r:id="rId33"/>
    <p:sldId id="286" r:id="rId34"/>
    <p:sldId id="259" r:id="rId35"/>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0929"/>
  </p:normalViewPr>
  <p:slideViewPr>
    <p:cSldViewPr>
      <p:cViewPr>
        <p:scale>
          <a:sx n="121" d="100"/>
          <a:sy n="121" d="100"/>
        </p:scale>
        <p:origin x="-6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Sheet1!$B$25</c:f>
              <c:strCache>
                <c:ptCount val="1"/>
                <c:pt idx="0">
                  <c:v>All Contractors</c:v>
                </c:pt>
              </c:strCache>
            </c:strRef>
          </c:tx>
          <c:invertIfNegative val="0"/>
          <c:cat>
            <c:numRef>
              <c:f>Sheet1!$C$24:$I$24</c:f>
              <c:numCache>
                <c:formatCode>General</c:formatCode>
                <c:ptCount val="7"/>
                <c:pt idx="0">
                  <c:v>2011</c:v>
                </c:pt>
                <c:pt idx="1">
                  <c:v>2012</c:v>
                </c:pt>
                <c:pt idx="2">
                  <c:v>2013</c:v>
                </c:pt>
                <c:pt idx="3">
                  <c:v>2014</c:v>
                </c:pt>
                <c:pt idx="4">
                  <c:v>2015</c:v>
                </c:pt>
                <c:pt idx="5">
                  <c:v>2016</c:v>
                </c:pt>
                <c:pt idx="6">
                  <c:v>2017</c:v>
                </c:pt>
              </c:numCache>
            </c:numRef>
          </c:cat>
          <c:val>
            <c:numRef>
              <c:f>Sheet1!$C$25:$I$25</c:f>
              <c:numCache>
                <c:formatCode>0.0%</c:formatCode>
                <c:ptCount val="7"/>
                <c:pt idx="0">
                  <c:v>0.127</c:v>
                </c:pt>
                <c:pt idx="1">
                  <c:v>0.16300000000000001</c:v>
                </c:pt>
                <c:pt idx="2">
                  <c:v>0.10100000000000001</c:v>
                </c:pt>
                <c:pt idx="3">
                  <c:v>8.3000000000000004E-2</c:v>
                </c:pt>
                <c:pt idx="4">
                  <c:v>7.8E-2</c:v>
                </c:pt>
                <c:pt idx="5">
                  <c:v>0.109</c:v>
                </c:pt>
                <c:pt idx="6">
                  <c:v>0.129</c:v>
                </c:pt>
              </c:numCache>
            </c:numRef>
          </c:val>
        </c:ser>
        <c:ser>
          <c:idx val="1"/>
          <c:order val="1"/>
          <c:tx>
            <c:strRef>
              <c:f>Sheet1!$B$26</c:f>
              <c:strCache>
                <c:ptCount val="1"/>
                <c:pt idx="0">
                  <c:v>A</c:v>
                </c:pt>
              </c:strCache>
            </c:strRef>
          </c:tx>
          <c:invertIfNegative val="0"/>
          <c:cat>
            <c:numRef>
              <c:f>Sheet1!$C$24:$I$24</c:f>
              <c:numCache>
                <c:formatCode>General</c:formatCode>
                <c:ptCount val="7"/>
                <c:pt idx="0">
                  <c:v>2011</c:v>
                </c:pt>
                <c:pt idx="1">
                  <c:v>2012</c:v>
                </c:pt>
                <c:pt idx="2">
                  <c:v>2013</c:v>
                </c:pt>
                <c:pt idx="3">
                  <c:v>2014</c:v>
                </c:pt>
                <c:pt idx="4">
                  <c:v>2015</c:v>
                </c:pt>
                <c:pt idx="5">
                  <c:v>2016</c:v>
                </c:pt>
                <c:pt idx="6">
                  <c:v>2017</c:v>
                </c:pt>
              </c:numCache>
            </c:numRef>
          </c:cat>
          <c:val>
            <c:numRef>
              <c:f>Sheet1!$C$26:$I$26</c:f>
              <c:numCache>
                <c:formatCode>0.0%</c:formatCode>
                <c:ptCount val="7"/>
                <c:pt idx="0">
                  <c:v>0.114</c:v>
                </c:pt>
                <c:pt idx="1">
                  <c:v>0.17299999999999999</c:v>
                </c:pt>
                <c:pt idx="2">
                  <c:v>9.7000000000000003E-2</c:v>
                </c:pt>
                <c:pt idx="3">
                  <c:v>8.2000000000000003E-2</c:v>
                </c:pt>
                <c:pt idx="4">
                  <c:v>6.2E-2</c:v>
                </c:pt>
                <c:pt idx="5">
                  <c:v>0.10100000000000001</c:v>
                </c:pt>
                <c:pt idx="6">
                  <c:v>0.105</c:v>
                </c:pt>
              </c:numCache>
            </c:numRef>
          </c:val>
        </c:ser>
        <c:ser>
          <c:idx val="2"/>
          <c:order val="2"/>
          <c:tx>
            <c:strRef>
              <c:f>Sheet1!$B$27</c:f>
              <c:strCache>
                <c:ptCount val="1"/>
                <c:pt idx="0">
                  <c:v>B</c:v>
                </c:pt>
              </c:strCache>
            </c:strRef>
          </c:tx>
          <c:invertIfNegative val="0"/>
          <c:cat>
            <c:numRef>
              <c:f>Sheet1!$C$24:$I$24</c:f>
              <c:numCache>
                <c:formatCode>General</c:formatCode>
                <c:ptCount val="7"/>
                <c:pt idx="0">
                  <c:v>2011</c:v>
                </c:pt>
                <c:pt idx="1">
                  <c:v>2012</c:v>
                </c:pt>
                <c:pt idx="2">
                  <c:v>2013</c:v>
                </c:pt>
                <c:pt idx="3">
                  <c:v>2014</c:v>
                </c:pt>
                <c:pt idx="4">
                  <c:v>2015</c:v>
                </c:pt>
                <c:pt idx="5">
                  <c:v>2016</c:v>
                </c:pt>
                <c:pt idx="6">
                  <c:v>2017</c:v>
                </c:pt>
              </c:numCache>
            </c:numRef>
          </c:cat>
          <c:val>
            <c:numRef>
              <c:f>Sheet1!$C$27:$I$27</c:f>
              <c:numCache>
                <c:formatCode>0.0%</c:formatCode>
                <c:ptCount val="7"/>
                <c:pt idx="0">
                  <c:v>0.151</c:v>
                </c:pt>
                <c:pt idx="1">
                  <c:v>0.19500000000000001</c:v>
                </c:pt>
                <c:pt idx="2">
                  <c:v>0.129</c:v>
                </c:pt>
                <c:pt idx="3">
                  <c:v>0.11600000000000001</c:v>
                </c:pt>
                <c:pt idx="4">
                  <c:v>0.14499999999999999</c:v>
                </c:pt>
                <c:pt idx="5">
                  <c:v>0.21199999999999999</c:v>
                </c:pt>
                <c:pt idx="6">
                  <c:v>0.24</c:v>
                </c:pt>
              </c:numCache>
            </c:numRef>
          </c:val>
        </c:ser>
        <c:ser>
          <c:idx val="3"/>
          <c:order val="3"/>
          <c:tx>
            <c:strRef>
              <c:f>Sheet1!$B$28</c:f>
              <c:strCache>
                <c:ptCount val="1"/>
                <c:pt idx="0">
                  <c:v>C</c:v>
                </c:pt>
              </c:strCache>
            </c:strRef>
          </c:tx>
          <c:invertIfNegative val="0"/>
          <c:cat>
            <c:numRef>
              <c:f>Sheet1!$C$24:$I$24</c:f>
              <c:numCache>
                <c:formatCode>General</c:formatCode>
                <c:ptCount val="7"/>
                <c:pt idx="0">
                  <c:v>2011</c:v>
                </c:pt>
                <c:pt idx="1">
                  <c:v>2012</c:v>
                </c:pt>
                <c:pt idx="2">
                  <c:v>2013</c:v>
                </c:pt>
                <c:pt idx="3">
                  <c:v>2014</c:v>
                </c:pt>
                <c:pt idx="4">
                  <c:v>2015</c:v>
                </c:pt>
                <c:pt idx="5">
                  <c:v>2016</c:v>
                </c:pt>
                <c:pt idx="6">
                  <c:v>2017</c:v>
                </c:pt>
              </c:numCache>
            </c:numRef>
          </c:cat>
          <c:val>
            <c:numRef>
              <c:f>Sheet1!$C$28:$I$28</c:f>
              <c:numCache>
                <c:formatCode>0.0%</c:formatCode>
                <c:ptCount val="7"/>
                <c:pt idx="0">
                  <c:v>9.7000000000000003E-2</c:v>
                </c:pt>
                <c:pt idx="1">
                  <c:v>0.113</c:v>
                </c:pt>
                <c:pt idx="2">
                  <c:v>0.09</c:v>
                </c:pt>
                <c:pt idx="3">
                  <c:v>7.5999999999999998E-2</c:v>
                </c:pt>
                <c:pt idx="4">
                  <c:v>7.5999999999999998E-2</c:v>
                </c:pt>
                <c:pt idx="5">
                  <c:v>9.0999999999999998E-2</c:v>
                </c:pt>
                <c:pt idx="6">
                  <c:v>0.111</c:v>
                </c:pt>
              </c:numCache>
            </c:numRef>
          </c:val>
        </c:ser>
        <c:dLbls>
          <c:showLegendKey val="0"/>
          <c:showVal val="0"/>
          <c:showCatName val="0"/>
          <c:showSerName val="0"/>
          <c:showPercent val="0"/>
          <c:showBubbleSize val="0"/>
        </c:dLbls>
        <c:gapWidth val="150"/>
        <c:axId val="137081216"/>
        <c:axId val="137082752"/>
      </c:barChart>
      <c:catAx>
        <c:axId val="137081216"/>
        <c:scaling>
          <c:orientation val="minMax"/>
        </c:scaling>
        <c:delete val="0"/>
        <c:axPos val="b"/>
        <c:numFmt formatCode="General" sourceLinked="1"/>
        <c:majorTickMark val="out"/>
        <c:minorTickMark val="none"/>
        <c:tickLblPos val="nextTo"/>
        <c:crossAx val="137082752"/>
        <c:crosses val="autoZero"/>
        <c:auto val="1"/>
        <c:lblAlgn val="ctr"/>
        <c:lblOffset val="100"/>
        <c:noMultiLvlLbl val="0"/>
      </c:catAx>
      <c:valAx>
        <c:axId val="137082752"/>
        <c:scaling>
          <c:orientation val="minMax"/>
        </c:scaling>
        <c:delete val="0"/>
        <c:axPos val="l"/>
        <c:majorGridlines/>
        <c:numFmt formatCode="0.0%" sourceLinked="1"/>
        <c:majorTickMark val="out"/>
        <c:minorTickMark val="none"/>
        <c:tickLblPos val="nextTo"/>
        <c:crossAx val="137081216"/>
        <c:crosses val="autoZero"/>
        <c:crossBetween val="between"/>
      </c:valAx>
      <c:dTable>
        <c:showHorzBorder val="1"/>
        <c:showVertBorder val="1"/>
        <c:showOutline val="1"/>
        <c:showKeys val="0"/>
      </c:dTable>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Sheet2!$A$2</c:f>
              <c:strCache>
                <c:ptCount val="1"/>
                <c:pt idx="0">
                  <c:v>Program</c:v>
                </c:pt>
              </c:strCache>
            </c:strRef>
          </c:tx>
          <c:invertIfNegative val="0"/>
          <c:cat>
            <c:numRef>
              <c:f>Sheet2!$B$1:$E$1</c:f>
              <c:numCache>
                <c:formatCode>General</c:formatCode>
                <c:ptCount val="4"/>
                <c:pt idx="0">
                  <c:v>2014</c:v>
                </c:pt>
                <c:pt idx="1">
                  <c:v>2015</c:v>
                </c:pt>
                <c:pt idx="2">
                  <c:v>2016</c:v>
                </c:pt>
                <c:pt idx="3">
                  <c:v>2017</c:v>
                </c:pt>
              </c:numCache>
            </c:numRef>
          </c:cat>
          <c:val>
            <c:numRef>
              <c:f>Sheet2!$B$2:$E$2</c:f>
              <c:numCache>
                <c:formatCode>0%</c:formatCode>
                <c:ptCount val="4"/>
                <c:pt idx="0">
                  <c:v>0.6</c:v>
                </c:pt>
                <c:pt idx="1">
                  <c:v>0.73</c:v>
                </c:pt>
                <c:pt idx="2">
                  <c:v>0.96</c:v>
                </c:pt>
                <c:pt idx="3">
                  <c:v>1.1100000000000001</c:v>
                </c:pt>
              </c:numCache>
            </c:numRef>
          </c:val>
        </c:ser>
        <c:ser>
          <c:idx val="1"/>
          <c:order val="1"/>
          <c:tx>
            <c:strRef>
              <c:f>Sheet2!$A$3</c:f>
              <c:strCache>
                <c:ptCount val="1"/>
                <c:pt idx="0">
                  <c:v>A</c:v>
                </c:pt>
              </c:strCache>
            </c:strRef>
          </c:tx>
          <c:invertIfNegative val="0"/>
          <c:cat>
            <c:numRef>
              <c:f>Sheet2!$B$1:$E$1</c:f>
              <c:numCache>
                <c:formatCode>General</c:formatCode>
                <c:ptCount val="4"/>
                <c:pt idx="0">
                  <c:v>2014</c:v>
                </c:pt>
                <c:pt idx="1">
                  <c:v>2015</c:v>
                </c:pt>
                <c:pt idx="2">
                  <c:v>2016</c:v>
                </c:pt>
                <c:pt idx="3">
                  <c:v>2017</c:v>
                </c:pt>
              </c:numCache>
            </c:numRef>
          </c:cat>
          <c:val>
            <c:numRef>
              <c:f>Sheet2!$B$3:$E$3</c:f>
              <c:numCache>
                <c:formatCode>0%</c:formatCode>
                <c:ptCount val="4"/>
                <c:pt idx="0">
                  <c:v>0.61</c:v>
                </c:pt>
                <c:pt idx="1">
                  <c:v>0.89</c:v>
                </c:pt>
                <c:pt idx="2">
                  <c:v>0.94</c:v>
                </c:pt>
                <c:pt idx="3">
                  <c:v>1.36</c:v>
                </c:pt>
              </c:numCache>
            </c:numRef>
          </c:val>
        </c:ser>
        <c:ser>
          <c:idx val="2"/>
          <c:order val="2"/>
          <c:tx>
            <c:strRef>
              <c:f>Sheet2!$A$4</c:f>
              <c:strCache>
                <c:ptCount val="1"/>
                <c:pt idx="0">
                  <c:v>B</c:v>
                </c:pt>
              </c:strCache>
            </c:strRef>
          </c:tx>
          <c:invertIfNegative val="0"/>
          <c:cat>
            <c:numRef>
              <c:f>Sheet2!$B$1:$E$1</c:f>
              <c:numCache>
                <c:formatCode>General</c:formatCode>
                <c:ptCount val="4"/>
                <c:pt idx="0">
                  <c:v>2014</c:v>
                </c:pt>
                <c:pt idx="1">
                  <c:v>2015</c:v>
                </c:pt>
                <c:pt idx="2">
                  <c:v>2016</c:v>
                </c:pt>
                <c:pt idx="3">
                  <c:v>2017</c:v>
                </c:pt>
              </c:numCache>
            </c:numRef>
          </c:cat>
          <c:val>
            <c:numRef>
              <c:f>Sheet2!$B$4:$E$4</c:f>
              <c:numCache>
                <c:formatCode>0%</c:formatCode>
                <c:ptCount val="4"/>
                <c:pt idx="0">
                  <c:v>0.77</c:v>
                </c:pt>
                <c:pt idx="1">
                  <c:v>0.76</c:v>
                </c:pt>
                <c:pt idx="2">
                  <c:v>0.92</c:v>
                </c:pt>
                <c:pt idx="3">
                  <c:v>0.96</c:v>
                </c:pt>
              </c:numCache>
            </c:numRef>
          </c:val>
        </c:ser>
        <c:ser>
          <c:idx val="3"/>
          <c:order val="3"/>
          <c:tx>
            <c:strRef>
              <c:f>Sheet2!$A$5</c:f>
              <c:strCache>
                <c:ptCount val="1"/>
                <c:pt idx="0">
                  <c:v>C</c:v>
                </c:pt>
              </c:strCache>
            </c:strRef>
          </c:tx>
          <c:invertIfNegative val="0"/>
          <c:cat>
            <c:numRef>
              <c:f>Sheet2!$B$1:$E$1</c:f>
              <c:numCache>
                <c:formatCode>General</c:formatCode>
                <c:ptCount val="4"/>
                <c:pt idx="0">
                  <c:v>2014</c:v>
                </c:pt>
                <c:pt idx="1">
                  <c:v>2015</c:v>
                </c:pt>
                <c:pt idx="2">
                  <c:v>2016</c:v>
                </c:pt>
                <c:pt idx="3">
                  <c:v>2017</c:v>
                </c:pt>
              </c:numCache>
            </c:numRef>
          </c:cat>
          <c:val>
            <c:numRef>
              <c:f>Sheet2!$B$5:$E$5</c:f>
              <c:numCache>
                <c:formatCode>0%</c:formatCode>
                <c:ptCount val="4"/>
                <c:pt idx="0">
                  <c:v>0.54</c:v>
                </c:pt>
                <c:pt idx="1">
                  <c:v>0.71</c:v>
                </c:pt>
                <c:pt idx="2">
                  <c:v>1.02</c:v>
                </c:pt>
                <c:pt idx="3">
                  <c:v>1.07</c:v>
                </c:pt>
              </c:numCache>
            </c:numRef>
          </c:val>
        </c:ser>
        <c:dLbls>
          <c:showLegendKey val="0"/>
          <c:showVal val="0"/>
          <c:showCatName val="0"/>
          <c:showSerName val="0"/>
          <c:showPercent val="0"/>
          <c:showBubbleSize val="0"/>
        </c:dLbls>
        <c:gapWidth val="150"/>
        <c:axId val="199538176"/>
        <c:axId val="199539712"/>
      </c:barChart>
      <c:catAx>
        <c:axId val="199538176"/>
        <c:scaling>
          <c:orientation val="minMax"/>
        </c:scaling>
        <c:delete val="0"/>
        <c:axPos val="b"/>
        <c:numFmt formatCode="General" sourceLinked="1"/>
        <c:majorTickMark val="out"/>
        <c:minorTickMark val="none"/>
        <c:tickLblPos val="nextTo"/>
        <c:crossAx val="199539712"/>
        <c:crosses val="autoZero"/>
        <c:auto val="1"/>
        <c:lblAlgn val="ctr"/>
        <c:lblOffset val="100"/>
        <c:noMultiLvlLbl val="0"/>
      </c:catAx>
      <c:valAx>
        <c:axId val="199539712"/>
        <c:scaling>
          <c:orientation val="minMax"/>
        </c:scaling>
        <c:delete val="0"/>
        <c:axPos val="l"/>
        <c:majorGridlines/>
        <c:numFmt formatCode="0%" sourceLinked="1"/>
        <c:majorTickMark val="out"/>
        <c:minorTickMark val="none"/>
        <c:tickLblPos val="nextTo"/>
        <c:crossAx val="199538176"/>
        <c:crosses val="autoZero"/>
        <c:crossBetween val="between"/>
      </c:valAx>
    </c:plotArea>
    <c:legend>
      <c:legendPos val="r"/>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8C5BD-DA40-4C04-BD9A-1393F60B73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6A6438B-0CD9-4D9D-BCAA-232F2BF26209}">
      <dgm:prSet phldrT="[Text]" custT="1"/>
      <dgm:spPr/>
      <dgm:t>
        <a:bodyPr/>
        <a:lstStyle/>
        <a:p>
          <a:r>
            <a:rPr lang="en-US" sz="2000" b="1" dirty="0"/>
            <a:t>Introduction</a:t>
          </a:r>
        </a:p>
      </dgm:t>
    </dgm:pt>
    <dgm:pt modelId="{6B6DBE04-B49C-4026-B174-F07A91627135}" type="parTrans" cxnId="{49BE1E35-A272-495E-B317-0D11F9F0DF45}">
      <dgm:prSet/>
      <dgm:spPr/>
      <dgm:t>
        <a:bodyPr/>
        <a:lstStyle/>
        <a:p>
          <a:endParaRPr lang="en-US"/>
        </a:p>
      </dgm:t>
    </dgm:pt>
    <dgm:pt modelId="{3CCB6F46-FA20-4D2C-8DC1-D5FAEE54B17A}" type="sibTrans" cxnId="{49BE1E35-A272-495E-B317-0D11F9F0DF45}">
      <dgm:prSet/>
      <dgm:spPr/>
      <dgm:t>
        <a:bodyPr/>
        <a:lstStyle/>
        <a:p>
          <a:endParaRPr lang="en-US"/>
        </a:p>
      </dgm:t>
    </dgm:pt>
    <dgm:pt modelId="{92AF8E8B-F253-43C3-BFF5-21EA8BB4CC4F}">
      <dgm:prSet phldrT="[Text]" custT="1"/>
      <dgm:spPr/>
      <dgm:t>
        <a:bodyPr/>
        <a:lstStyle/>
        <a:p>
          <a:r>
            <a:rPr lang="en-US" sz="2000" b="1" dirty="0"/>
            <a:t>Ameren Keeping Current</a:t>
          </a:r>
        </a:p>
      </dgm:t>
    </dgm:pt>
    <dgm:pt modelId="{B74B3F12-1A4E-4E51-9F9D-8D5F86E3FDFC}" type="parTrans" cxnId="{0DE8970F-F6A0-4ADE-B6E5-CC1324B7162F}">
      <dgm:prSet/>
      <dgm:spPr/>
      <dgm:t>
        <a:bodyPr/>
        <a:lstStyle/>
        <a:p>
          <a:endParaRPr lang="en-US"/>
        </a:p>
      </dgm:t>
    </dgm:pt>
    <dgm:pt modelId="{967BC96F-6033-468B-A9D7-0348065DB18A}" type="sibTrans" cxnId="{0DE8970F-F6A0-4ADE-B6E5-CC1324B7162F}">
      <dgm:prSet/>
      <dgm:spPr/>
      <dgm:t>
        <a:bodyPr/>
        <a:lstStyle/>
        <a:p>
          <a:endParaRPr lang="en-US"/>
        </a:p>
      </dgm:t>
    </dgm:pt>
    <dgm:pt modelId="{ED8AF3CF-5DFA-4A38-8F89-3006C6D0B860}">
      <dgm:prSet phldrT="[Text]" custT="1"/>
      <dgm:spPr/>
      <dgm:t>
        <a:bodyPr/>
        <a:lstStyle/>
        <a:p>
          <a:r>
            <a:rPr lang="en-US" sz="2000" b="1" dirty="0"/>
            <a:t>PGW LIURP</a:t>
          </a:r>
        </a:p>
      </dgm:t>
    </dgm:pt>
    <dgm:pt modelId="{6715EBE9-9777-4663-9983-2B4131A95A54}" type="parTrans" cxnId="{A4DDA990-F9F4-40E4-B0CE-5DF3F11A0265}">
      <dgm:prSet/>
      <dgm:spPr/>
      <dgm:t>
        <a:bodyPr/>
        <a:lstStyle/>
        <a:p>
          <a:endParaRPr lang="en-US"/>
        </a:p>
      </dgm:t>
    </dgm:pt>
    <dgm:pt modelId="{5B79E31E-6AEF-4CA9-811D-6ADC24FE91C7}" type="sibTrans" cxnId="{A4DDA990-F9F4-40E4-B0CE-5DF3F11A0265}">
      <dgm:prSet/>
      <dgm:spPr/>
      <dgm:t>
        <a:bodyPr/>
        <a:lstStyle/>
        <a:p>
          <a:endParaRPr lang="en-US"/>
        </a:p>
      </dgm:t>
    </dgm:pt>
    <dgm:pt modelId="{122D3C3B-153A-4A2C-8496-F9660133C793}">
      <dgm:prSet phldrT="[Text]"/>
      <dgm:spPr/>
      <dgm:t>
        <a:bodyPr/>
        <a:lstStyle/>
        <a:p>
          <a:r>
            <a:rPr lang="en-US" dirty="0"/>
            <a:t>Need for Evaluation</a:t>
          </a:r>
        </a:p>
      </dgm:t>
    </dgm:pt>
    <dgm:pt modelId="{4268A9C9-7172-4B9C-BBB4-C9D63262E6C6}" type="parTrans" cxnId="{3A755F1A-953F-4761-A0AC-CC0CB8829790}">
      <dgm:prSet/>
      <dgm:spPr/>
      <dgm:t>
        <a:bodyPr/>
        <a:lstStyle/>
        <a:p>
          <a:endParaRPr lang="en-US"/>
        </a:p>
      </dgm:t>
    </dgm:pt>
    <dgm:pt modelId="{E3493BF4-FBC9-4DF0-9386-50DC04028EF6}" type="sibTrans" cxnId="{3A755F1A-953F-4761-A0AC-CC0CB8829790}">
      <dgm:prSet/>
      <dgm:spPr/>
      <dgm:t>
        <a:bodyPr/>
        <a:lstStyle/>
        <a:p>
          <a:endParaRPr lang="en-US"/>
        </a:p>
      </dgm:t>
    </dgm:pt>
    <dgm:pt modelId="{CFCD74C6-AA8A-4AD6-9A26-4D82AF08B165}">
      <dgm:prSet phldrT="[Text]"/>
      <dgm:spPr/>
      <dgm:t>
        <a:bodyPr/>
        <a:lstStyle/>
        <a:p>
          <a:r>
            <a:rPr lang="en-US" dirty="0"/>
            <a:t>Evaluation Requirements</a:t>
          </a:r>
        </a:p>
      </dgm:t>
    </dgm:pt>
    <dgm:pt modelId="{46285F11-6FBB-4690-8EEE-622DC7CF0DDC}" type="parTrans" cxnId="{1A520EAA-19BD-4F69-8FCE-4E82C51392B2}">
      <dgm:prSet/>
      <dgm:spPr/>
      <dgm:t>
        <a:bodyPr/>
        <a:lstStyle/>
        <a:p>
          <a:endParaRPr lang="en-US"/>
        </a:p>
      </dgm:t>
    </dgm:pt>
    <dgm:pt modelId="{13153745-87E4-40AD-B49D-F71601771865}" type="sibTrans" cxnId="{1A520EAA-19BD-4F69-8FCE-4E82C51392B2}">
      <dgm:prSet/>
      <dgm:spPr/>
      <dgm:t>
        <a:bodyPr/>
        <a:lstStyle/>
        <a:p>
          <a:endParaRPr lang="en-US"/>
        </a:p>
      </dgm:t>
    </dgm:pt>
    <dgm:pt modelId="{734717AF-BE79-42FC-A2C8-8BB9C9E99D79}">
      <dgm:prSet phldrT="[Text]"/>
      <dgm:spPr/>
      <dgm:t>
        <a:bodyPr/>
        <a:lstStyle/>
        <a:p>
          <a:r>
            <a:rPr lang="en-US" dirty="0"/>
            <a:t>Program Design</a:t>
          </a:r>
        </a:p>
      </dgm:t>
    </dgm:pt>
    <dgm:pt modelId="{F1545DD8-A7DA-43BC-A9C8-530DE510EFF1}" type="parTrans" cxnId="{4C67DFE5-0C5B-4FC3-BB7A-2EDAFF1E5205}">
      <dgm:prSet/>
      <dgm:spPr/>
      <dgm:t>
        <a:bodyPr/>
        <a:lstStyle/>
        <a:p>
          <a:endParaRPr lang="en-US"/>
        </a:p>
      </dgm:t>
    </dgm:pt>
    <dgm:pt modelId="{7A70D3D1-EAA9-41FB-99D1-0C5B17427015}" type="sibTrans" cxnId="{4C67DFE5-0C5B-4FC3-BB7A-2EDAFF1E5205}">
      <dgm:prSet/>
      <dgm:spPr/>
      <dgm:t>
        <a:bodyPr/>
        <a:lstStyle/>
        <a:p>
          <a:endParaRPr lang="en-US"/>
        </a:p>
      </dgm:t>
    </dgm:pt>
    <dgm:pt modelId="{70330F27-47AF-43D2-80C7-129541FEA4ED}">
      <dgm:prSet phldrT="[Text]"/>
      <dgm:spPr/>
      <dgm:t>
        <a:bodyPr/>
        <a:lstStyle/>
        <a:p>
          <a:r>
            <a:rPr lang="en-US" dirty="0"/>
            <a:t>Evaluation Examples</a:t>
          </a:r>
        </a:p>
      </dgm:t>
    </dgm:pt>
    <dgm:pt modelId="{D9ACB301-56E7-45CE-BF19-D9D769E7840D}" type="parTrans" cxnId="{318331F9-80F2-4193-B223-8BA1D0CE88EB}">
      <dgm:prSet/>
      <dgm:spPr/>
      <dgm:t>
        <a:bodyPr/>
        <a:lstStyle/>
        <a:p>
          <a:endParaRPr lang="en-US"/>
        </a:p>
      </dgm:t>
    </dgm:pt>
    <dgm:pt modelId="{311912F1-A4C7-4AE7-A63E-DC44BD4228C4}" type="sibTrans" cxnId="{318331F9-80F2-4193-B223-8BA1D0CE88EB}">
      <dgm:prSet/>
      <dgm:spPr/>
      <dgm:t>
        <a:bodyPr/>
        <a:lstStyle/>
        <a:p>
          <a:endParaRPr lang="en-US"/>
        </a:p>
      </dgm:t>
    </dgm:pt>
    <dgm:pt modelId="{E6A6357A-A6D4-48CE-9F53-399321F9B006}">
      <dgm:prSet phldrT="[Text]" custT="1"/>
      <dgm:spPr/>
      <dgm:t>
        <a:bodyPr/>
        <a:lstStyle/>
        <a:p>
          <a:r>
            <a:rPr lang="en-US" sz="2000" b="1" dirty="0"/>
            <a:t>Summary</a:t>
          </a:r>
        </a:p>
      </dgm:t>
    </dgm:pt>
    <dgm:pt modelId="{9FD82388-F535-4ADA-8833-8BE2CAD58CC3}" type="parTrans" cxnId="{DF81E705-FD46-42D8-9A7B-232F6B3A85EE}">
      <dgm:prSet/>
      <dgm:spPr/>
      <dgm:t>
        <a:bodyPr/>
        <a:lstStyle/>
        <a:p>
          <a:endParaRPr lang="en-US"/>
        </a:p>
      </dgm:t>
    </dgm:pt>
    <dgm:pt modelId="{B4C62BC4-491A-4C98-961C-D6577B4E1BCF}" type="sibTrans" cxnId="{DF81E705-FD46-42D8-9A7B-232F6B3A85EE}">
      <dgm:prSet/>
      <dgm:spPr/>
      <dgm:t>
        <a:bodyPr/>
        <a:lstStyle/>
        <a:p>
          <a:endParaRPr lang="en-US"/>
        </a:p>
      </dgm:t>
    </dgm:pt>
    <dgm:pt modelId="{9096A7D3-B46C-4130-BECB-4A047ECC8A96}">
      <dgm:prSet phldrT="[Text]"/>
      <dgm:spPr/>
      <dgm:t>
        <a:bodyPr/>
        <a:lstStyle/>
        <a:p>
          <a:r>
            <a:rPr lang="en-US" dirty="0"/>
            <a:t>Program Design</a:t>
          </a:r>
        </a:p>
      </dgm:t>
    </dgm:pt>
    <dgm:pt modelId="{C477A609-F384-4074-9769-2C690E3B93C2}" type="parTrans" cxnId="{B5528BBD-516C-4F46-9F35-035CA28D0438}">
      <dgm:prSet/>
      <dgm:spPr/>
      <dgm:t>
        <a:bodyPr/>
        <a:lstStyle/>
        <a:p>
          <a:endParaRPr lang="en-US"/>
        </a:p>
      </dgm:t>
    </dgm:pt>
    <dgm:pt modelId="{4083A7C2-E275-41DF-B333-2278F88207EE}" type="sibTrans" cxnId="{B5528BBD-516C-4F46-9F35-035CA28D0438}">
      <dgm:prSet/>
      <dgm:spPr/>
      <dgm:t>
        <a:bodyPr/>
        <a:lstStyle/>
        <a:p>
          <a:endParaRPr lang="en-US"/>
        </a:p>
      </dgm:t>
    </dgm:pt>
    <dgm:pt modelId="{E2A439A3-3E0D-4DFA-B429-65A350E9D98B}">
      <dgm:prSet phldrT="[Text]"/>
      <dgm:spPr/>
      <dgm:t>
        <a:bodyPr/>
        <a:lstStyle/>
        <a:p>
          <a:r>
            <a:rPr lang="en-US" dirty="0"/>
            <a:t>Evaluation Examples</a:t>
          </a:r>
        </a:p>
      </dgm:t>
    </dgm:pt>
    <dgm:pt modelId="{2E452E94-46ED-4CD3-A6FB-0FC97BF4B89F}" type="parTrans" cxnId="{D7387E37-9920-46BD-AC78-D9FB569D7ED8}">
      <dgm:prSet/>
      <dgm:spPr/>
      <dgm:t>
        <a:bodyPr/>
        <a:lstStyle/>
        <a:p>
          <a:endParaRPr lang="en-US"/>
        </a:p>
      </dgm:t>
    </dgm:pt>
    <dgm:pt modelId="{BABE5AA9-F703-476B-9BA9-CE75D6219A8B}" type="sibTrans" cxnId="{D7387E37-9920-46BD-AC78-D9FB569D7ED8}">
      <dgm:prSet/>
      <dgm:spPr/>
      <dgm:t>
        <a:bodyPr/>
        <a:lstStyle/>
        <a:p>
          <a:endParaRPr lang="en-US"/>
        </a:p>
      </dgm:t>
    </dgm:pt>
    <dgm:pt modelId="{71452DD9-16F6-45B9-9816-87F4C660D6DC}" type="pres">
      <dgm:prSet presAssocID="{3E98C5BD-DA40-4C04-BD9A-1393F60B7367}" presName="linear" presStyleCnt="0">
        <dgm:presLayoutVars>
          <dgm:dir/>
          <dgm:animLvl val="lvl"/>
          <dgm:resizeHandles val="exact"/>
        </dgm:presLayoutVars>
      </dgm:prSet>
      <dgm:spPr/>
      <dgm:t>
        <a:bodyPr/>
        <a:lstStyle/>
        <a:p>
          <a:endParaRPr lang="en-US"/>
        </a:p>
      </dgm:t>
    </dgm:pt>
    <dgm:pt modelId="{D942190E-E845-4518-856A-1AB87A1E789C}" type="pres">
      <dgm:prSet presAssocID="{46A6438B-0CD9-4D9D-BCAA-232F2BF26209}" presName="parentLin" presStyleCnt="0"/>
      <dgm:spPr/>
    </dgm:pt>
    <dgm:pt modelId="{BC0AEDED-725C-4C81-A420-6B8825FC89AE}" type="pres">
      <dgm:prSet presAssocID="{46A6438B-0CD9-4D9D-BCAA-232F2BF26209}" presName="parentLeftMargin" presStyleLbl="node1" presStyleIdx="0" presStyleCnt="4"/>
      <dgm:spPr/>
      <dgm:t>
        <a:bodyPr/>
        <a:lstStyle/>
        <a:p>
          <a:endParaRPr lang="en-US"/>
        </a:p>
      </dgm:t>
    </dgm:pt>
    <dgm:pt modelId="{88945912-43B5-44FF-BC34-86C6DB5BB515}" type="pres">
      <dgm:prSet presAssocID="{46A6438B-0CD9-4D9D-BCAA-232F2BF26209}" presName="parentText" presStyleLbl="node1" presStyleIdx="0" presStyleCnt="4">
        <dgm:presLayoutVars>
          <dgm:chMax val="0"/>
          <dgm:bulletEnabled val="1"/>
        </dgm:presLayoutVars>
      </dgm:prSet>
      <dgm:spPr/>
      <dgm:t>
        <a:bodyPr/>
        <a:lstStyle/>
        <a:p>
          <a:endParaRPr lang="en-US"/>
        </a:p>
      </dgm:t>
    </dgm:pt>
    <dgm:pt modelId="{16D4FE1C-9282-411B-8D41-D1AF1D9E135C}" type="pres">
      <dgm:prSet presAssocID="{46A6438B-0CD9-4D9D-BCAA-232F2BF26209}" presName="negativeSpace" presStyleCnt="0"/>
      <dgm:spPr/>
    </dgm:pt>
    <dgm:pt modelId="{7F800F4A-C7CE-4FF6-999D-ED31DC7FF1D4}" type="pres">
      <dgm:prSet presAssocID="{46A6438B-0CD9-4D9D-BCAA-232F2BF26209}" presName="childText" presStyleLbl="conFgAcc1" presStyleIdx="0" presStyleCnt="4">
        <dgm:presLayoutVars>
          <dgm:bulletEnabled val="1"/>
        </dgm:presLayoutVars>
      </dgm:prSet>
      <dgm:spPr/>
      <dgm:t>
        <a:bodyPr/>
        <a:lstStyle/>
        <a:p>
          <a:endParaRPr lang="en-US"/>
        </a:p>
      </dgm:t>
    </dgm:pt>
    <dgm:pt modelId="{7D739A91-B404-428C-8F7C-610766439464}" type="pres">
      <dgm:prSet presAssocID="{3CCB6F46-FA20-4D2C-8DC1-D5FAEE54B17A}" presName="spaceBetweenRectangles" presStyleCnt="0"/>
      <dgm:spPr/>
    </dgm:pt>
    <dgm:pt modelId="{FA34867F-A979-440E-B3F9-852D07538117}" type="pres">
      <dgm:prSet presAssocID="{92AF8E8B-F253-43C3-BFF5-21EA8BB4CC4F}" presName="parentLin" presStyleCnt="0"/>
      <dgm:spPr/>
    </dgm:pt>
    <dgm:pt modelId="{8708666D-21A5-46F7-966F-3A9068AC8652}" type="pres">
      <dgm:prSet presAssocID="{92AF8E8B-F253-43C3-BFF5-21EA8BB4CC4F}" presName="parentLeftMargin" presStyleLbl="node1" presStyleIdx="0" presStyleCnt="4"/>
      <dgm:spPr/>
      <dgm:t>
        <a:bodyPr/>
        <a:lstStyle/>
        <a:p>
          <a:endParaRPr lang="en-US"/>
        </a:p>
      </dgm:t>
    </dgm:pt>
    <dgm:pt modelId="{57795634-ED8B-4CFE-AA13-2F598B011503}" type="pres">
      <dgm:prSet presAssocID="{92AF8E8B-F253-43C3-BFF5-21EA8BB4CC4F}" presName="parentText" presStyleLbl="node1" presStyleIdx="1" presStyleCnt="4">
        <dgm:presLayoutVars>
          <dgm:chMax val="0"/>
          <dgm:bulletEnabled val="1"/>
        </dgm:presLayoutVars>
      </dgm:prSet>
      <dgm:spPr/>
      <dgm:t>
        <a:bodyPr/>
        <a:lstStyle/>
        <a:p>
          <a:endParaRPr lang="en-US"/>
        </a:p>
      </dgm:t>
    </dgm:pt>
    <dgm:pt modelId="{6D0C35E1-BF64-4015-A300-BF6B9EF7296F}" type="pres">
      <dgm:prSet presAssocID="{92AF8E8B-F253-43C3-BFF5-21EA8BB4CC4F}" presName="negativeSpace" presStyleCnt="0"/>
      <dgm:spPr/>
    </dgm:pt>
    <dgm:pt modelId="{4013A93F-5A0A-4447-ADFD-1421686794A9}" type="pres">
      <dgm:prSet presAssocID="{92AF8E8B-F253-43C3-BFF5-21EA8BB4CC4F}" presName="childText" presStyleLbl="conFgAcc1" presStyleIdx="1" presStyleCnt="4">
        <dgm:presLayoutVars>
          <dgm:bulletEnabled val="1"/>
        </dgm:presLayoutVars>
      </dgm:prSet>
      <dgm:spPr/>
      <dgm:t>
        <a:bodyPr/>
        <a:lstStyle/>
        <a:p>
          <a:endParaRPr lang="en-US"/>
        </a:p>
      </dgm:t>
    </dgm:pt>
    <dgm:pt modelId="{9E613634-2507-4929-9887-06731ADC21BF}" type="pres">
      <dgm:prSet presAssocID="{967BC96F-6033-468B-A9D7-0348065DB18A}" presName="spaceBetweenRectangles" presStyleCnt="0"/>
      <dgm:spPr/>
    </dgm:pt>
    <dgm:pt modelId="{F710FB46-CEE9-45F6-B6C5-EC051707F1EF}" type="pres">
      <dgm:prSet presAssocID="{ED8AF3CF-5DFA-4A38-8F89-3006C6D0B860}" presName="parentLin" presStyleCnt="0"/>
      <dgm:spPr/>
    </dgm:pt>
    <dgm:pt modelId="{F7CAFD32-0F3E-4B65-9D80-0C69D52ADC5A}" type="pres">
      <dgm:prSet presAssocID="{ED8AF3CF-5DFA-4A38-8F89-3006C6D0B860}" presName="parentLeftMargin" presStyleLbl="node1" presStyleIdx="1" presStyleCnt="4"/>
      <dgm:spPr/>
      <dgm:t>
        <a:bodyPr/>
        <a:lstStyle/>
        <a:p>
          <a:endParaRPr lang="en-US"/>
        </a:p>
      </dgm:t>
    </dgm:pt>
    <dgm:pt modelId="{72C52378-2599-4E01-BB66-120FC2F50FA4}" type="pres">
      <dgm:prSet presAssocID="{ED8AF3CF-5DFA-4A38-8F89-3006C6D0B860}" presName="parentText" presStyleLbl="node1" presStyleIdx="2" presStyleCnt="4">
        <dgm:presLayoutVars>
          <dgm:chMax val="0"/>
          <dgm:bulletEnabled val="1"/>
        </dgm:presLayoutVars>
      </dgm:prSet>
      <dgm:spPr/>
      <dgm:t>
        <a:bodyPr/>
        <a:lstStyle/>
        <a:p>
          <a:endParaRPr lang="en-US"/>
        </a:p>
      </dgm:t>
    </dgm:pt>
    <dgm:pt modelId="{B358519E-24A8-400D-A1B1-77DA31D16490}" type="pres">
      <dgm:prSet presAssocID="{ED8AF3CF-5DFA-4A38-8F89-3006C6D0B860}" presName="negativeSpace" presStyleCnt="0"/>
      <dgm:spPr/>
    </dgm:pt>
    <dgm:pt modelId="{D7B1DD2B-190E-43CD-9600-22BD69EB6794}" type="pres">
      <dgm:prSet presAssocID="{ED8AF3CF-5DFA-4A38-8F89-3006C6D0B860}" presName="childText" presStyleLbl="conFgAcc1" presStyleIdx="2" presStyleCnt="4">
        <dgm:presLayoutVars>
          <dgm:bulletEnabled val="1"/>
        </dgm:presLayoutVars>
      </dgm:prSet>
      <dgm:spPr/>
      <dgm:t>
        <a:bodyPr/>
        <a:lstStyle/>
        <a:p>
          <a:endParaRPr lang="en-US"/>
        </a:p>
      </dgm:t>
    </dgm:pt>
    <dgm:pt modelId="{424FBC26-A6CE-457D-90A4-120ACE9012D6}" type="pres">
      <dgm:prSet presAssocID="{5B79E31E-6AEF-4CA9-811D-6ADC24FE91C7}" presName="spaceBetweenRectangles" presStyleCnt="0"/>
      <dgm:spPr/>
    </dgm:pt>
    <dgm:pt modelId="{342D1A0F-9468-4D57-8AC2-9A162138CF2D}" type="pres">
      <dgm:prSet presAssocID="{E6A6357A-A6D4-48CE-9F53-399321F9B006}" presName="parentLin" presStyleCnt="0"/>
      <dgm:spPr/>
    </dgm:pt>
    <dgm:pt modelId="{4E665452-143C-439B-B58D-3F6490CB7C40}" type="pres">
      <dgm:prSet presAssocID="{E6A6357A-A6D4-48CE-9F53-399321F9B006}" presName="parentLeftMargin" presStyleLbl="node1" presStyleIdx="2" presStyleCnt="4"/>
      <dgm:spPr/>
      <dgm:t>
        <a:bodyPr/>
        <a:lstStyle/>
        <a:p>
          <a:endParaRPr lang="en-US"/>
        </a:p>
      </dgm:t>
    </dgm:pt>
    <dgm:pt modelId="{3D278CDF-2A67-4352-B544-F866D9B0D29A}" type="pres">
      <dgm:prSet presAssocID="{E6A6357A-A6D4-48CE-9F53-399321F9B006}" presName="parentText" presStyleLbl="node1" presStyleIdx="3" presStyleCnt="4">
        <dgm:presLayoutVars>
          <dgm:chMax val="0"/>
          <dgm:bulletEnabled val="1"/>
        </dgm:presLayoutVars>
      </dgm:prSet>
      <dgm:spPr/>
      <dgm:t>
        <a:bodyPr/>
        <a:lstStyle/>
        <a:p>
          <a:endParaRPr lang="en-US"/>
        </a:p>
      </dgm:t>
    </dgm:pt>
    <dgm:pt modelId="{7807E276-1F34-4C3D-BCAA-0E3BD4B26141}" type="pres">
      <dgm:prSet presAssocID="{E6A6357A-A6D4-48CE-9F53-399321F9B006}" presName="negativeSpace" presStyleCnt="0"/>
      <dgm:spPr/>
    </dgm:pt>
    <dgm:pt modelId="{1BCA3008-3F29-48A3-BA0E-E4A7E1A9FF43}" type="pres">
      <dgm:prSet presAssocID="{E6A6357A-A6D4-48CE-9F53-399321F9B006}" presName="childText" presStyleLbl="conFgAcc1" presStyleIdx="3" presStyleCnt="4">
        <dgm:presLayoutVars>
          <dgm:bulletEnabled val="1"/>
        </dgm:presLayoutVars>
      </dgm:prSet>
      <dgm:spPr/>
    </dgm:pt>
  </dgm:ptLst>
  <dgm:cxnLst>
    <dgm:cxn modelId="{0DE8970F-F6A0-4ADE-B6E5-CC1324B7162F}" srcId="{3E98C5BD-DA40-4C04-BD9A-1393F60B7367}" destId="{92AF8E8B-F253-43C3-BFF5-21EA8BB4CC4F}" srcOrd="1" destOrd="0" parTransId="{B74B3F12-1A4E-4E51-9F9D-8D5F86E3FDFC}" sibTransId="{967BC96F-6033-468B-A9D7-0348065DB18A}"/>
    <dgm:cxn modelId="{CF4C76A4-5302-4432-AA93-7D023B4C605F}" type="presOf" srcId="{46A6438B-0CD9-4D9D-BCAA-232F2BF26209}" destId="{BC0AEDED-725C-4C81-A420-6B8825FC89AE}" srcOrd="0" destOrd="0" presId="urn:microsoft.com/office/officeart/2005/8/layout/list1"/>
    <dgm:cxn modelId="{D7387E37-9920-46BD-AC78-D9FB569D7ED8}" srcId="{ED8AF3CF-5DFA-4A38-8F89-3006C6D0B860}" destId="{E2A439A3-3E0D-4DFA-B429-65A350E9D98B}" srcOrd="1" destOrd="0" parTransId="{2E452E94-46ED-4CD3-A6FB-0FC97BF4B89F}" sibTransId="{BABE5AA9-F703-476B-9BA9-CE75D6219A8B}"/>
    <dgm:cxn modelId="{B5528BBD-516C-4F46-9F35-035CA28D0438}" srcId="{ED8AF3CF-5DFA-4A38-8F89-3006C6D0B860}" destId="{9096A7D3-B46C-4130-BECB-4A047ECC8A96}" srcOrd="0" destOrd="0" parTransId="{C477A609-F384-4074-9769-2C690E3B93C2}" sibTransId="{4083A7C2-E275-41DF-B333-2278F88207EE}"/>
    <dgm:cxn modelId="{359A343F-3908-46DC-BC97-77E8FC35ADFC}" type="presOf" srcId="{E6A6357A-A6D4-48CE-9F53-399321F9B006}" destId="{4E665452-143C-439B-B58D-3F6490CB7C40}" srcOrd="0" destOrd="0" presId="urn:microsoft.com/office/officeart/2005/8/layout/list1"/>
    <dgm:cxn modelId="{8C0673CF-E981-4B6D-A407-7229B44A01BB}" type="presOf" srcId="{734717AF-BE79-42FC-A2C8-8BB9C9E99D79}" destId="{4013A93F-5A0A-4447-ADFD-1421686794A9}" srcOrd="0" destOrd="0" presId="urn:microsoft.com/office/officeart/2005/8/layout/list1"/>
    <dgm:cxn modelId="{FAA704B2-0F77-492F-B78E-4158057E1BEF}" type="presOf" srcId="{46A6438B-0CD9-4D9D-BCAA-232F2BF26209}" destId="{88945912-43B5-44FF-BC34-86C6DB5BB515}" srcOrd="1" destOrd="0" presId="urn:microsoft.com/office/officeart/2005/8/layout/list1"/>
    <dgm:cxn modelId="{3A755F1A-953F-4761-A0AC-CC0CB8829790}" srcId="{46A6438B-0CD9-4D9D-BCAA-232F2BF26209}" destId="{122D3C3B-153A-4A2C-8496-F9660133C793}" srcOrd="0" destOrd="0" parTransId="{4268A9C9-7172-4B9C-BBB4-C9D63262E6C6}" sibTransId="{E3493BF4-FBC9-4DF0-9386-50DC04028EF6}"/>
    <dgm:cxn modelId="{98B22CCE-7285-4ECD-979C-D8D586FCE90E}" type="presOf" srcId="{ED8AF3CF-5DFA-4A38-8F89-3006C6D0B860}" destId="{F7CAFD32-0F3E-4B65-9D80-0C69D52ADC5A}" srcOrd="0" destOrd="0" presId="urn:microsoft.com/office/officeart/2005/8/layout/list1"/>
    <dgm:cxn modelId="{A0A6D570-5A58-4107-9C47-90978EA39497}" type="presOf" srcId="{E2A439A3-3E0D-4DFA-B429-65A350E9D98B}" destId="{D7B1DD2B-190E-43CD-9600-22BD69EB6794}" srcOrd="0" destOrd="1" presId="urn:microsoft.com/office/officeart/2005/8/layout/list1"/>
    <dgm:cxn modelId="{545489E3-CDB7-4E07-8C97-07113ABEA3AC}" type="presOf" srcId="{9096A7D3-B46C-4130-BECB-4A047ECC8A96}" destId="{D7B1DD2B-190E-43CD-9600-22BD69EB6794}" srcOrd="0" destOrd="0" presId="urn:microsoft.com/office/officeart/2005/8/layout/list1"/>
    <dgm:cxn modelId="{3ACAD75B-1BBD-47BA-9D5A-A3F482F1D103}" type="presOf" srcId="{92AF8E8B-F253-43C3-BFF5-21EA8BB4CC4F}" destId="{8708666D-21A5-46F7-966F-3A9068AC8652}" srcOrd="0" destOrd="0" presId="urn:microsoft.com/office/officeart/2005/8/layout/list1"/>
    <dgm:cxn modelId="{29CC52BD-1AE8-489A-AE74-0D0DA5B166F7}" type="presOf" srcId="{122D3C3B-153A-4A2C-8496-F9660133C793}" destId="{7F800F4A-C7CE-4FF6-999D-ED31DC7FF1D4}" srcOrd="0" destOrd="0" presId="urn:microsoft.com/office/officeart/2005/8/layout/list1"/>
    <dgm:cxn modelId="{6FFF5073-67EF-4A1E-A2A9-84DCB3DC72CF}" type="presOf" srcId="{3E98C5BD-DA40-4C04-BD9A-1393F60B7367}" destId="{71452DD9-16F6-45B9-9816-87F4C660D6DC}" srcOrd="0" destOrd="0" presId="urn:microsoft.com/office/officeart/2005/8/layout/list1"/>
    <dgm:cxn modelId="{F1629BBB-7EAC-4E58-ACC3-6CBF063441F0}" type="presOf" srcId="{E6A6357A-A6D4-48CE-9F53-399321F9B006}" destId="{3D278CDF-2A67-4352-B544-F866D9B0D29A}" srcOrd="1" destOrd="0" presId="urn:microsoft.com/office/officeart/2005/8/layout/list1"/>
    <dgm:cxn modelId="{1A520EAA-19BD-4F69-8FCE-4E82C51392B2}" srcId="{46A6438B-0CD9-4D9D-BCAA-232F2BF26209}" destId="{CFCD74C6-AA8A-4AD6-9A26-4D82AF08B165}" srcOrd="1" destOrd="0" parTransId="{46285F11-6FBB-4690-8EEE-622DC7CF0DDC}" sibTransId="{13153745-87E4-40AD-B49D-F71601771865}"/>
    <dgm:cxn modelId="{49BE1E35-A272-495E-B317-0D11F9F0DF45}" srcId="{3E98C5BD-DA40-4C04-BD9A-1393F60B7367}" destId="{46A6438B-0CD9-4D9D-BCAA-232F2BF26209}" srcOrd="0" destOrd="0" parTransId="{6B6DBE04-B49C-4026-B174-F07A91627135}" sibTransId="{3CCB6F46-FA20-4D2C-8DC1-D5FAEE54B17A}"/>
    <dgm:cxn modelId="{DF81E705-FD46-42D8-9A7B-232F6B3A85EE}" srcId="{3E98C5BD-DA40-4C04-BD9A-1393F60B7367}" destId="{E6A6357A-A6D4-48CE-9F53-399321F9B006}" srcOrd="3" destOrd="0" parTransId="{9FD82388-F535-4ADA-8833-8BE2CAD58CC3}" sibTransId="{B4C62BC4-491A-4C98-961C-D6577B4E1BCF}"/>
    <dgm:cxn modelId="{C3DF4A93-F1AB-494C-8122-B2CC8186FF02}" type="presOf" srcId="{92AF8E8B-F253-43C3-BFF5-21EA8BB4CC4F}" destId="{57795634-ED8B-4CFE-AA13-2F598B011503}" srcOrd="1" destOrd="0" presId="urn:microsoft.com/office/officeart/2005/8/layout/list1"/>
    <dgm:cxn modelId="{0D7ED198-7DEB-44BE-AA04-1A27B70144E1}" type="presOf" srcId="{ED8AF3CF-5DFA-4A38-8F89-3006C6D0B860}" destId="{72C52378-2599-4E01-BB66-120FC2F50FA4}" srcOrd="1" destOrd="0" presId="urn:microsoft.com/office/officeart/2005/8/layout/list1"/>
    <dgm:cxn modelId="{A4DDA990-F9F4-40E4-B0CE-5DF3F11A0265}" srcId="{3E98C5BD-DA40-4C04-BD9A-1393F60B7367}" destId="{ED8AF3CF-5DFA-4A38-8F89-3006C6D0B860}" srcOrd="2" destOrd="0" parTransId="{6715EBE9-9777-4663-9983-2B4131A95A54}" sibTransId="{5B79E31E-6AEF-4CA9-811D-6ADC24FE91C7}"/>
    <dgm:cxn modelId="{4C67DFE5-0C5B-4FC3-BB7A-2EDAFF1E5205}" srcId="{92AF8E8B-F253-43C3-BFF5-21EA8BB4CC4F}" destId="{734717AF-BE79-42FC-A2C8-8BB9C9E99D79}" srcOrd="0" destOrd="0" parTransId="{F1545DD8-A7DA-43BC-A9C8-530DE510EFF1}" sibTransId="{7A70D3D1-EAA9-41FB-99D1-0C5B17427015}"/>
    <dgm:cxn modelId="{09BED518-1F32-4AF0-84E1-8B6961D4FB0D}" type="presOf" srcId="{CFCD74C6-AA8A-4AD6-9A26-4D82AF08B165}" destId="{7F800F4A-C7CE-4FF6-999D-ED31DC7FF1D4}" srcOrd="0" destOrd="1" presId="urn:microsoft.com/office/officeart/2005/8/layout/list1"/>
    <dgm:cxn modelId="{318331F9-80F2-4193-B223-8BA1D0CE88EB}" srcId="{92AF8E8B-F253-43C3-BFF5-21EA8BB4CC4F}" destId="{70330F27-47AF-43D2-80C7-129541FEA4ED}" srcOrd="1" destOrd="0" parTransId="{D9ACB301-56E7-45CE-BF19-D9D769E7840D}" sibTransId="{311912F1-A4C7-4AE7-A63E-DC44BD4228C4}"/>
    <dgm:cxn modelId="{D4D009F0-B3B3-47E9-91FC-F6D414C23C49}" type="presOf" srcId="{70330F27-47AF-43D2-80C7-129541FEA4ED}" destId="{4013A93F-5A0A-4447-ADFD-1421686794A9}" srcOrd="0" destOrd="1" presId="urn:microsoft.com/office/officeart/2005/8/layout/list1"/>
    <dgm:cxn modelId="{B79D8EA6-DA65-4EC9-A9EB-EA25E5E22A03}" type="presParOf" srcId="{71452DD9-16F6-45B9-9816-87F4C660D6DC}" destId="{D942190E-E845-4518-856A-1AB87A1E789C}" srcOrd="0" destOrd="0" presId="urn:microsoft.com/office/officeart/2005/8/layout/list1"/>
    <dgm:cxn modelId="{688DCC7F-BF01-4BDD-93F5-76E62BEDDA74}" type="presParOf" srcId="{D942190E-E845-4518-856A-1AB87A1E789C}" destId="{BC0AEDED-725C-4C81-A420-6B8825FC89AE}" srcOrd="0" destOrd="0" presId="urn:microsoft.com/office/officeart/2005/8/layout/list1"/>
    <dgm:cxn modelId="{044007B5-D87C-429E-A3ED-DFD2AC924117}" type="presParOf" srcId="{D942190E-E845-4518-856A-1AB87A1E789C}" destId="{88945912-43B5-44FF-BC34-86C6DB5BB515}" srcOrd="1" destOrd="0" presId="urn:microsoft.com/office/officeart/2005/8/layout/list1"/>
    <dgm:cxn modelId="{CCD7A713-8E03-4601-B15D-8C9122E4F711}" type="presParOf" srcId="{71452DD9-16F6-45B9-9816-87F4C660D6DC}" destId="{16D4FE1C-9282-411B-8D41-D1AF1D9E135C}" srcOrd="1" destOrd="0" presId="urn:microsoft.com/office/officeart/2005/8/layout/list1"/>
    <dgm:cxn modelId="{25B714BD-D735-44D5-A3F8-154F8CCFECF8}" type="presParOf" srcId="{71452DD9-16F6-45B9-9816-87F4C660D6DC}" destId="{7F800F4A-C7CE-4FF6-999D-ED31DC7FF1D4}" srcOrd="2" destOrd="0" presId="urn:microsoft.com/office/officeart/2005/8/layout/list1"/>
    <dgm:cxn modelId="{C0B72749-072F-4B7B-A3AE-2B3E346D5EEF}" type="presParOf" srcId="{71452DD9-16F6-45B9-9816-87F4C660D6DC}" destId="{7D739A91-B404-428C-8F7C-610766439464}" srcOrd="3" destOrd="0" presId="urn:microsoft.com/office/officeart/2005/8/layout/list1"/>
    <dgm:cxn modelId="{7481722C-8980-491E-A896-95F0727DDC8C}" type="presParOf" srcId="{71452DD9-16F6-45B9-9816-87F4C660D6DC}" destId="{FA34867F-A979-440E-B3F9-852D07538117}" srcOrd="4" destOrd="0" presId="urn:microsoft.com/office/officeart/2005/8/layout/list1"/>
    <dgm:cxn modelId="{D0460BB7-1EC2-4B7B-8F17-98413CDDF0D7}" type="presParOf" srcId="{FA34867F-A979-440E-B3F9-852D07538117}" destId="{8708666D-21A5-46F7-966F-3A9068AC8652}" srcOrd="0" destOrd="0" presId="urn:microsoft.com/office/officeart/2005/8/layout/list1"/>
    <dgm:cxn modelId="{BE970430-F638-4A04-8B55-42D419868DE4}" type="presParOf" srcId="{FA34867F-A979-440E-B3F9-852D07538117}" destId="{57795634-ED8B-4CFE-AA13-2F598B011503}" srcOrd="1" destOrd="0" presId="urn:microsoft.com/office/officeart/2005/8/layout/list1"/>
    <dgm:cxn modelId="{D6593105-0C66-44AC-9866-4CF41554A42F}" type="presParOf" srcId="{71452DD9-16F6-45B9-9816-87F4C660D6DC}" destId="{6D0C35E1-BF64-4015-A300-BF6B9EF7296F}" srcOrd="5" destOrd="0" presId="urn:microsoft.com/office/officeart/2005/8/layout/list1"/>
    <dgm:cxn modelId="{F54BCE05-194A-4351-8B41-BAA39C76F169}" type="presParOf" srcId="{71452DD9-16F6-45B9-9816-87F4C660D6DC}" destId="{4013A93F-5A0A-4447-ADFD-1421686794A9}" srcOrd="6" destOrd="0" presId="urn:microsoft.com/office/officeart/2005/8/layout/list1"/>
    <dgm:cxn modelId="{AE0F9A8C-3CDC-4A2E-BD6F-6CFC0CBBA012}" type="presParOf" srcId="{71452DD9-16F6-45B9-9816-87F4C660D6DC}" destId="{9E613634-2507-4929-9887-06731ADC21BF}" srcOrd="7" destOrd="0" presId="urn:microsoft.com/office/officeart/2005/8/layout/list1"/>
    <dgm:cxn modelId="{52B92BD0-7713-476C-8802-3CE5718E39C3}" type="presParOf" srcId="{71452DD9-16F6-45B9-9816-87F4C660D6DC}" destId="{F710FB46-CEE9-45F6-B6C5-EC051707F1EF}" srcOrd="8" destOrd="0" presId="urn:microsoft.com/office/officeart/2005/8/layout/list1"/>
    <dgm:cxn modelId="{F40275A4-331C-4458-A1F2-7CA46ACBC211}" type="presParOf" srcId="{F710FB46-CEE9-45F6-B6C5-EC051707F1EF}" destId="{F7CAFD32-0F3E-4B65-9D80-0C69D52ADC5A}" srcOrd="0" destOrd="0" presId="urn:microsoft.com/office/officeart/2005/8/layout/list1"/>
    <dgm:cxn modelId="{52FBA569-D94D-4102-80B3-04C90FAC1DB3}" type="presParOf" srcId="{F710FB46-CEE9-45F6-B6C5-EC051707F1EF}" destId="{72C52378-2599-4E01-BB66-120FC2F50FA4}" srcOrd="1" destOrd="0" presId="urn:microsoft.com/office/officeart/2005/8/layout/list1"/>
    <dgm:cxn modelId="{770AD112-BB85-4296-82CF-36338A58BCD9}" type="presParOf" srcId="{71452DD9-16F6-45B9-9816-87F4C660D6DC}" destId="{B358519E-24A8-400D-A1B1-77DA31D16490}" srcOrd="9" destOrd="0" presId="urn:microsoft.com/office/officeart/2005/8/layout/list1"/>
    <dgm:cxn modelId="{56FB5D5B-86C7-4CDD-AAD0-24849523C1FE}" type="presParOf" srcId="{71452DD9-16F6-45B9-9816-87F4C660D6DC}" destId="{D7B1DD2B-190E-43CD-9600-22BD69EB6794}" srcOrd="10" destOrd="0" presId="urn:microsoft.com/office/officeart/2005/8/layout/list1"/>
    <dgm:cxn modelId="{A7432DD8-4301-4F2F-B828-B7B640F7314F}" type="presParOf" srcId="{71452DD9-16F6-45B9-9816-87F4C660D6DC}" destId="{424FBC26-A6CE-457D-90A4-120ACE9012D6}" srcOrd="11" destOrd="0" presId="urn:microsoft.com/office/officeart/2005/8/layout/list1"/>
    <dgm:cxn modelId="{2B2681D6-92C5-4E49-A7B9-3FF4464D009D}" type="presParOf" srcId="{71452DD9-16F6-45B9-9816-87F4C660D6DC}" destId="{342D1A0F-9468-4D57-8AC2-9A162138CF2D}" srcOrd="12" destOrd="0" presId="urn:microsoft.com/office/officeart/2005/8/layout/list1"/>
    <dgm:cxn modelId="{B6A9C1F9-919D-4A04-83FE-B4B54031F7A7}" type="presParOf" srcId="{342D1A0F-9468-4D57-8AC2-9A162138CF2D}" destId="{4E665452-143C-439B-B58D-3F6490CB7C40}" srcOrd="0" destOrd="0" presId="urn:microsoft.com/office/officeart/2005/8/layout/list1"/>
    <dgm:cxn modelId="{4A77D61C-44D9-423A-9AC1-47E5AD58655E}" type="presParOf" srcId="{342D1A0F-9468-4D57-8AC2-9A162138CF2D}" destId="{3D278CDF-2A67-4352-B544-F866D9B0D29A}" srcOrd="1" destOrd="0" presId="urn:microsoft.com/office/officeart/2005/8/layout/list1"/>
    <dgm:cxn modelId="{8047A042-AAC3-46B5-92AE-7F7D455245A8}" type="presParOf" srcId="{71452DD9-16F6-45B9-9816-87F4C660D6DC}" destId="{7807E276-1F34-4C3D-BCAA-0E3BD4B26141}" srcOrd="13" destOrd="0" presId="urn:microsoft.com/office/officeart/2005/8/layout/list1"/>
    <dgm:cxn modelId="{EEC5B99A-7E84-4248-9742-D39C481B85BF}" type="presParOf" srcId="{71452DD9-16F6-45B9-9816-87F4C660D6DC}" destId="{1BCA3008-3F29-48A3-BA0E-E4A7E1A9FF4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48DEA-1232-4915-B6AF-097C7707A5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4EAD63-086F-4D06-B953-C38B53D4000A}">
      <dgm:prSet/>
      <dgm:spPr/>
      <dgm:t>
        <a:bodyPr/>
        <a:lstStyle/>
        <a:p>
          <a:pPr rtl="0"/>
          <a:r>
            <a:rPr lang="en-US" dirty="0"/>
            <a:t>Measure Program Impacts</a:t>
          </a:r>
        </a:p>
      </dgm:t>
    </dgm:pt>
    <dgm:pt modelId="{08255FC0-15CF-4C42-ADF8-A7F498FA1EE2}" type="parTrans" cxnId="{7BCD19FB-B575-41B0-B594-45C26A6A896C}">
      <dgm:prSet/>
      <dgm:spPr/>
      <dgm:t>
        <a:bodyPr/>
        <a:lstStyle/>
        <a:p>
          <a:endParaRPr lang="en-US"/>
        </a:p>
      </dgm:t>
    </dgm:pt>
    <dgm:pt modelId="{00A6C118-7F39-4012-93D7-71CBB78BB48A}" type="sibTrans" cxnId="{7BCD19FB-B575-41B0-B594-45C26A6A896C}">
      <dgm:prSet/>
      <dgm:spPr/>
      <dgm:t>
        <a:bodyPr/>
        <a:lstStyle/>
        <a:p>
          <a:endParaRPr lang="en-US"/>
        </a:p>
      </dgm:t>
    </dgm:pt>
    <dgm:pt modelId="{6410906A-74CE-4D65-B5CD-DDE4BB4339AD}">
      <dgm:prSet/>
      <dgm:spPr/>
      <dgm:t>
        <a:bodyPr/>
        <a:lstStyle/>
        <a:p>
          <a:pPr rtl="0"/>
          <a:r>
            <a:rPr lang="en-US" dirty="0"/>
            <a:t>Energy bill affordability</a:t>
          </a:r>
        </a:p>
      </dgm:t>
    </dgm:pt>
    <dgm:pt modelId="{BE9E5B5C-8320-4148-B2CE-5E87C71D716E}" type="parTrans" cxnId="{0318428D-220E-4EE9-8363-1AE2BB51AB21}">
      <dgm:prSet/>
      <dgm:spPr/>
      <dgm:t>
        <a:bodyPr/>
        <a:lstStyle/>
        <a:p>
          <a:endParaRPr lang="en-US"/>
        </a:p>
      </dgm:t>
    </dgm:pt>
    <dgm:pt modelId="{706AFFFD-5B1B-41C7-A374-CD4AD40B2322}" type="sibTrans" cxnId="{0318428D-220E-4EE9-8363-1AE2BB51AB21}">
      <dgm:prSet/>
      <dgm:spPr/>
      <dgm:t>
        <a:bodyPr/>
        <a:lstStyle/>
        <a:p>
          <a:endParaRPr lang="en-US"/>
        </a:p>
      </dgm:t>
    </dgm:pt>
    <dgm:pt modelId="{6081D33C-9913-48C1-8E31-0F6D6186E814}">
      <dgm:prSet/>
      <dgm:spPr/>
      <dgm:t>
        <a:bodyPr/>
        <a:lstStyle/>
        <a:p>
          <a:pPr rtl="0"/>
          <a:r>
            <a:rPr lang="en-US" dirty="0"/>
            <a:t>Economic impacts</a:t>
          </a:r>
        </a:p>
      </dgm:t>
    </dgm:pt>
    <dgm:pt modelId="{FF923C93-A752-4628-827B-CDAF180CBEAE}" type="parTrans" cxnId="{F83EC3A3-2214-4841-9292-AC737235552D}">
      <dgm:prSet/>
      <dgm:spPr/>
      <dgm:t>
        <a:bodyPr/>
        <a:lstStyle/>
        <a:p>
          <a:endParaRPr lang="en-US"/>
        </a:p>
      </dgm:t>
    </dgm:pt>
    <dgm:pt modelId="{A8EC0611-1C5D-4CFF-B252-849CE6D6F3CC}" type="sibTrans" cxnId="{F83EC3A3-2214-4841-9292-AC737235552D}">
      <dgm:prSet/>
      <dgm:spPr/>
      <dgm:t>
        <a:bodyPr/>
        <a:lstStyle/>
        <a:p>
          <a:endParaRPr lang="en-US"/>
        </a:p>
      </dgm:t>
    </dgm:pt>
    <dgm:pt modelId="{2A80DB9B-A25B-449A-8EA9-5A499B2C68A7}">
      <dgm:prSet/>
      <dgm:spPr/>
      <dgm:t>
        <a:bodyPr/>
        <a:lstStyle/>
        <a:p>
          <a:pPr rtl="0"/>
          <a:r>
            <a:rPr lang="en-US" dirty="0"/>
            <a:t>Environmental impacts</a:t>
          </a:r>
        </a:p>
      </dgm:t>
    </dgm:pt>
    <dgm:pt modelId="{18C1D090-29AF-4576-A74E-B51D044386BC}" type="parTrans" cxnId="{1EAD5FE0-9980-44F5-8703-C92015472C71}">
      <dgm:prSet/>
      <dgm:spPr/>
      <dgm:t>
        <a:bodyPr/>
        <a:lstStyle/>
        <a:p>
          <a:endParaRPr lang="en-US"/>
        </a:p>
      </dgm:t>
    </dgm:pt>
    <dgm:pt modelId="{E7C5C24B-1FF0-4F0C-AC79-B7B2D559DAF0}" type="sibTrans" cxnId="{1EAD5FE0-9980-44F5-8703-C92015472C71}">
      <dgm:prSet/>
      <dgm:spPr/>
      <dgm:t>
        <a:bodyPr/>
        <a:lstStyle/>
        <a:p>
          <a:endParaRPr lang="en-US"/>
        </a:p>
      </dgm:t>
    </dgm:pt>
    <dgm:pt modelId="{CE844F4B-9049-4808-A955-84BD3DBD6E89}">
      <dgm:prSet/>
      <dgm:spPr/>
      <dgm:t>
        <a:bodyPr/>
        <a:lstStyle/>
        <a:p>
          <a:pPr rtl="0"/>
          <a:r>
            <a:rPr lang="en-US" dirty="0"/>
            <a:t>Health, safety, and comfort</a:t>
          </a:r>
        </a:p>
      </dgm:t>
    </dgm:pt>
    <dgm:pt modelId="{484D7168-7A25-49CC-BD89-254A8B17CA51}" type="parTrans" cxnId="{2B3741FB-F982-46CB-9346-FBE328D4B096}">
      <dgm:prSet/>
      <dgm:spPr/>
      <dgm:t>
        <a:bodyPr/>
        <a:lstStyle/>
        <a:p>
          <a:endParaRPr lang="en-US"/>
        </a:p>
      </dgm:t>
    </dgm:pt>
    <dgm:pt modelId="{D6698E6F-7006-43D6-B1BA-54679B0FF3C6}" type="sibTrans" cxnId="{2B3741FB-F982-46CB-9346-FBE328D4B096}">
      <dgm:prSet/>
      <dgm:spPr/>
      <dgm:t>
        <a:bodyPr/>
        <a:lstStyle/>
        <a:p>
          <a:endParaRPr lang="en-US"/>
        </a:p>
      </dgm:t>
    </dgm:pt>
    <dgm:pt modelId="{472006A4-5B4C-49BB-B92A-F8AC1B3D3B6F}">
      <dgm:prSet/>
      <dgm:spPr/>
      <dgm:t>
        <a:bodyPr/>
        <a:lstStyle/>
        <a:p>
          <a:pPr rtl="0"/>
          <a:r>
            <a:rPr lang="en-US" dirty="0"/>
            <a:t>Cost benefit analysis</a:t>
          </a:r>
        </a:p>
      </dgm:t>
    </dgm:pt>
    <dgm:pt modelId="{B76CF8E0-D293-47B1-AB2F-AD3E5FCC6520}" type="parTrans" cxnId="{7118D34D-5358-4D62-A23E-3EF4CB72C453}">
      <dgm:prSet/>
      <dgm:spPr/>
      <dgm:t>
        <a:bodyPr/>
        <a:lstStyle/>
        <a:p>
          <a:endParaRPr lang="en-US"/>
        </a:p>
      </dgm:t>
    </dgm:pt>
    <dgm:pt modelId="{26665BC6-1DB6-4CA8-B9BE-E9CDA7D8879D}" type="sibTrans" cxnId="{7118D34D-5358-4D62-A23E-3EF4CB72C453}">
      <dgm:prSet/>
      <dgm:spPr/>
      <dgm:t>
        <a:bodyPr/>
        <a:lstStyle/>
        <a:p>
          <a:endParaRPr lang="en-US"/>
        </a:p>
      </dgm:t>
    </dgm:pt>
    <dgm:pt modelId="{31A6DC6E-26ED-447E-A15D-1E8C38B02156}">
      <dgm:prSet/>
      <dgm:spPr/>
      <dgm:t>
        <a:bodyPr/>
        <a:lstStyle/>
        <a:p>
          <a:pPr rtl="0"/>
          <a:r>
            <a:rPr lang="en-US" dirty="0"/>
            <a:t>Energy usage</a:t>
          </a:r>
        </a:p>
      </dgm:t>
    </dgm:pt>
    <dgm:pt modelId="{0DC931F8-3427-4478-9774-3EBF1021DCAA}" type="parTrans" cxnId="{0DABD833-3A7A-4128-8DD7-BBB41AB8ADD0}">
      <dgm:prSet/>
      <dgm:spPr/>
      <dgm:t>
        <a:bodyPr/>
        <a:lstStyle/>
        <a:p>
          <a:endParaRPr lang="en-US"/>
        </a:p>
      </dgm:t>
    </dgm:pt>
    <dgm:pt modelId="{FFB0B6EB-92CE-437C-9CE1-9F4F5958DFC9}" type="sibTrans" cxnId="{0DABD833-3A7A-4128-8DD7-BBB41AB8ADD0}">
      <dgm:prSet/>
      <dgm:spPr/>
      <dgm:t>
        <a:bodyPr/>
        <a:lstStyle/>
        <a:p>
          <a:endParaRPr lang="en-US"/>
        </a:p>
      </dgm:t>
    </dgm:pt>
    <dgm:pt modelId="{68849D22-D618-463A-8D18-DD08C5BEA566}">
      <dgm:prSet/>
      <dgm:spPr/>
      <dgm:t>
        <a:bodyPr/>
        <a:lstStyle/>
        <a:p>
          <a:pPr rtl="0"/>
          <a:r>
            <a:rPr lang="en-US" dirty="0"/>
            <a:t>Assess Potential Improvements</a:t>
          </a:r>
        </a:p>
      </dgm:t>
    </dgm:pt>
    <dgm:pt modelId="{A4C9355C-74CF-4A8E-84F5-F05DACEFFC8E}" type="parTrans" cxnId="{5B431F37-D2A8-46C0-B663-68D2614AC90E}">
      <dgm:prSet/>
      <dgm:spPr/>
      <dgm:t>
        <a:bodyPr/>
        <a:lstStyle/>
        <a:p>
          <a:endParaRPr lang="en-US"/>
        </a:p>
      </dgm:t>
    </dgm:pt>
    <dgm:pt modelId="{13C31D3A-9966-4C80-9652-9324195E51F6}" type="sibTrans" cxnId="{5B431F37-D2A8-46C0-B663-68D2614AC90E}">
      <dgm:prSet/>
      <dgm:spPr/>
      <dgm:t>
        <a:bodyPr/>
        <a:lstStyle/>
        <a:p>
          <a:endParaRPr lang="en-US"/>
        </a:p>
      </dgm:t>
    </dgm:pt>
    <dgm:pt modelId="{11C92DB3-9CAD-470F-88B7-26F1BE896A38}">
      <dgm:prSet/>
      <dgm:spPr/>
      <dgm:t>
        <a:bodyPr/>
        <a:lstStyle/>
        <a:p>
          <a:pPr rtl="0"/>
          <a:r>
            <a:rPr lang="en-US" dirty="0"/>
            <a:t>Goals</a:t>
          </a:r>
        </a:p>
      </dgm:t>
    </dgm:pt>
    <dgm:pt modelId="{68AEF012-CA7D-4CD5-B0A8-94332140DCE5}" type="parTrans" cxnId="{3641430D-61BA-430E-89E4-84D3A8E55680}">
      <dgm:prSet/>
      <dgm:spPr/>
      <dgm:t>
        <a:bodyPr/>
        <a:lstStyle/>
        <a:p>
          <a:endParaRPr lang="en-US"/>
        </a:p>
      </dgm:t>
    </dgm:pt>
    <dgm:pt modelId="{0A03D6A1-F616-43C2-8CB2-843676D6FD9B}" type="sibTrans" cxnId="{3641430D-61BA-430E-89E4-84D3A8E55680}">
      <dgm:prSet/>
      <dgm:spPr/>
      <dgm:t>
        <a:bodyPr/>
        <a:lstStyle/>
        <a:p>
          <a:endParaRPr lang="en-US"/>
        </a:p>
      </dgm:t>
    </dgm:pt>
    <dgm:pt modelId="{46896E42-4855-4546-A0EF-5CFFFB9091A6}">
      <dgm:prSet/>
      <dgm:spPr/>
      <dgm:t>
        <a:bodyPr/>
        <a:lstStyle/>
        <a:p>
          <a:pPr rtl="0"/>
          <a:r>
            <a:rPr lang="en-US" dirty="0"/>
            <a:t>Efficiency</a:t>
          </a:r>
        </a:p>
      </dgm:t>
    </dgm:pt>
    <dgm:pt modelId="{E4C13B91-C44D-44FD-B5A6-8F5A89FDC1E2}" type="parTrans" cxnId="{F7D7E363-1E0E-4FD8-AA9B-CA8C597074C0}">
      <dgm:prSet/>
      <dgm:spPr/>
      <dgm:t>
        <a:bodyPr/>
        <a:lstStyle/>
        <a:p>
          <a:endParaRPr lang="en-US"/>
        </a:p>
      </dgm:t>
    </dgm:pt>
    <dgm:pt modelId="{599997FE-DF09-4039-A36E-490F420E4F50}" type="sibTrans" cxnId="{F7D7E363-1E0E-4FD8-AA9B-CA8C597074C0}">
      <dgm:prSet/>
      <dgm:spPr/>
      <dgm:t>
        <a:bodyPr/>
        <a:lstStyle/>
        <a:p>
          <a:endParaRPr lang="en-US"/>
        </a:p>
      </dgm:t>
    </dgm:pt>
    <dgm:pt modelId="{B692FF24-994D-4878-B3C8-07FC378C92FA}">
      <dgm:prSet/>
      <dgm:spPr/>
      <dgm:t>
        <a:bodyPr/>
        <a:lstStyle/>
        <a:p>
          <a:pPr rtl="0"/>
          <a:r>
            <a:rPr lang="en-US" dirty="0"/>
            <a:t>Effectiveness</a:t>
          </a:r>
        </a:p>
      </dgm:t>
    </dgm:pt>
    <dgm:pt modelId="{FF50D2D4-5C5E-4C45-9247-16B2BD025377}" type="parTrans" cxnId="{45955FBF-E42C-4BB5-A6DB-F3C390E02C72}">
      <dgm:prSet/>
      <dgm:spPr/>
      <dgm:t>
        <a:bodyPr/>
        <a:lstStyle/>
        <a:p>
          <a:endParaRPr lang="en-US"/>
        </a:p>
      </dgm:t>
    </dgm:pt>
    <dgm:pt modelId="{FB557DF3-FB40-43A6-A101-607EA9B57B3A}" type="sibTrans" cxnId="{45955FBF-E42C-4BB5-A6DB-F3C390E02C72}">
      <dgm:prSet/>
      <dgm:spPr/>
      <dgm:t>
        <a:bodyPr/>
        <a:lstStyle/>
        <a:p>
          <a:endParaRPr lang="en-US"/>
        </a:p>
      </dgm:t>
    </dgm:pt>
    <dgm:pt modelId="{8D043DED-A1AD-402F-854F-755E23CF96DB}">
      <dgm:prSet/>
      <dgm:spPr/>
      <dgm:t>
        <a:bodyPr/>
        <a:lstStyle/>
        <a:p>
          <a:pPr rtl="0"/>
          <a:r>
            <a:rPr lang="en-US" dirty="0"/>
            <a:t>Equity</a:t>
          </a:r>
        </a:p>
      </dgm:t>
    </dgm:pt>
    <dgm:pt modelId="{DB9A14C1-AFC0-4848-A4F2-900A1F3C9DA1}" type="parTrans" cxnId="{AF02490B-4B8D-48A1-AFE1-A64E58E397A7}">
      <dgm:prSet/>
      <dgm:spPr/>
      <dgm:t>
        <a:bodyPr/>
        <a:lstStyle/>
        <a:p>
          <a:endParaRPr lang="en-US"/>
        </a:p>
      </dgm:t>
    </dgm:pt>
    <dgm:pt modelId="{F06928CE-9809-4C63-BE41-550864C71A0F}" type="sibTrans" cxnId="{AF02490B-4B8D-48A1-AFE1-A64E58E397A7}">
      <dgm:prSet/>
      <dgm:spPr/>
      <dgm:t>
        <a:bodyPr/>
        <a:lstStyle/>
        <a:p>
          <a:endParaRPr lang="en-US"/>
        </a:p>
      </dgm:t>
    </dgm:pt>
    <dgm:pt modelId="{A8AD39EE-7A9F-4EB6-9201-215AD7944F92}">
      <dgm:prSet/>
      <dgm:spPr/>
      <dgm:t>
        <a:bodyPr/>
        <a:lstStyle/>
        <a:p>
          <a:pPr rtl="0"/>
          <a:r>
            <a:rPr lang="en-US" dirty="0"/>
            <a:t>Targeting</a:t>
          </a:r>
        </a:p>
      </dgm:t>
    </dgm:pt>
    <dgm:pt modelId="{06BAA695-7323-4FE8-91E2-6FE02AA6612C}" type="parTrans" cxnId="{0CF493DA-A25A-44A3-B870-1E78306A7D38}">
      <dgm:prSet/>
      <dgm:spPr/>
      <dgm:t>
        <a:bodyPr/>
        <a:lstStyle/>
        <a:p>
          <a:endParaRPr lang="en-US"/>
        </a:p>
      </dgm:t>
    </dgm:pt>
    <dgm:pt modelId="{33392A05-C1B7-49DD-9BD1-051415535C14}" type="sibTrans" cxnId="{0CF493DA-A25A-44A3-B870-1E78306A7D38}">
      <dgm:prSet/>
      <dgm:spPr/>
      <dgm:t>
        <a:bodyPr/>
        <a:lstStyle/>
        <a:p>
          <a:endParaRPr lang="en-US"/>
        </a:p>
      </dgm:t>
    </dgm:pt>
    <dgm:pt modelId="{D7C13AD0-55F9-426B-AB7C-EA67F1DF7CCB}">
      <dgm:prSet/>
      <dgm:spPr/>
      <dgm:t>
        <a:bodyPr/>
        <a:lstStyle/>
        <a:p>
          <a:pPr rtl="0"/>
          <a:r>
            <a:rPr lang="en-US" dirty="0"/>
            <a:t>Client Satisfaction</a:t>
          </a:r>
        </a:p>
      </dgm:t>
    </dgm:pt>
    <dgm:pt modelId="{D6A0B0F7-1589-4023-965A-729DA7FA3E2E}" type="parTrans" cxnId="{3457C24B-61F0-44B1-ABD2-15E420DED9AA}">
      <dgm:prSet/>
      <dgm:spPr/>
      <dgm:t>
        <a:bodyPr/>
        <a:lstStyle/>
        <a:p>
          <a:endParaRPr lang="en-US"/>
        </a:p>
      </dgm:t>
    </dgm:pt>
    <dgm:pt modelId="{4E0D5F9C-D4EF-46FD-9A47-058180B3F72A}" type="sibTrans" cxnId="{3457C24B-61F0-44B1-ABD2-15E420DED9AA}">
      <dgm:prSet/>
      <dgm:spPr/>
      <dgm:t>
        <a:bodyPr/>
        <a:lstStyle/>
        <a:p>
          <a:endParaRPr lang="en-US"/>
        </a:p>
      </dgm:t>
    </dgm:pt>
    <dgm:pt modelId="{A8FF65D5-09F5-425E-8031-94D7263DD851}">
      <dgm:prSet/>
      <dgm:spPr/>
      <dgm:t>
        <a:bodyPr/>
        <a:lstStyle/>
        <a:p>
          <a:pPr rtl="0"/>
          <a:r>
            <a:rPr lang="en-US" dirty="0"/>
            <a:t>Meet Regulatory Requirements</a:t>
          </a:r>
        </a:p>
      </dgm:t>
    </dgm:pt>
    <dgm:pt modelId="{0A7961A9-F85A-4272-BD74-B0817F451E56}" type="parTrans" cxnId="{7F23D805-9C57-4CC5-A571-F7A68C69BE55}">
      <dgm:prSet/>
      <dgm:spPr/>
      <dgm:t>
        <a:bodyPr/>
        <a:lstStyle/>
        <a:p>
          <a:endParaRPr lang="en-US"/>
        </a:p>
      </dgm:t>
    </dgm:pt>
    <dgm:pt modelId="{19B4B12B-260D-449D-A411-A6C7F9C7F8E4}" type="sibTrans" cxnId="{7F23D805-9C57-4CC5-A571-F7A68C69BE55}">
      <dgm:prSet/>
      <dgm:spPr/>
      <dgm:t>
        <a:bodyPr/>
        <a:lstStyle/>
        <a:p>
          <a:endParaRPr lang="en-US"/>
        </a:p>
      </dgm:t>
    </dgm:pt>
    <dgm:pt modelId="{EB457CD7-5632-41D7-B156-83E1A8AE2537}">
      <dgm:prSet/>
      <dgm:spPr/>
      <dgm:t>
        <a:bodyPr/>
        <a:lstStyle/>
        <a:p>
          <a:pPr rtl="0"/>
          <a:r>
            <a:rPr lang="en-US" dirty="0"/>
            <a:t>State</a:t>
          </a:r>
        </a:p>
      </dgm:t>
    </dgm:pt>
    <dgm:pt modelId="{8B3CE4C1-B3BE-4748-8FBC-EB43B767312A}" type="parTrans" cxnId="{AAAE2BCB-195A-402F-B58B-923923664203}">
      <dgm:prSet/>
      <dgm:spPr/>
      <dgm:t>
        <a:bodyPr/>
        <a:lstStyle/>
        <a:p>
          <a:endParaRPr lang="en-US"/>
        </a:p>
      </dgm:t>
    </dgm:pt>
    <dgm:pt modelId="{8BCA0A9D-FB59-4ABC-A9E7-FB3923305C0F}" type="sibTrans" cxnId="{AAAE2BCB-195A-402F-B58B-923923664203}">
      <dgm:prSet/>
      <dgm:spPr/>
      <dgm:t>
        <a:bodyPr/>
        <a:lstStyle/>
        <a:p>
          <a:endParaRPr lang="en-US"/>
        </a:p>
      </dgm:t>
    </dgm:pt>
    <dgm:pt modelId="{A57A150B-6476-4A30-8A91-6ED3FC0B5199}">
      <dgm:prSet/>
      <dgm:spPr/>
      <dgm:t>
        <a:bodyPr/>
        <a:lstStyle/>
        <a:p>
          <a:pPr rtl="0"/>
          <a:r>
            <a:rPr lang="en-US" dirty="0"/>
            <a:t>PUC</a:t>
          </a:r>
        </a:p>
      </dgm:t>
    </dgm:pt>
    <dgm:pt modelId="{276CE8EC-EFFC-4C00-B113-A43A66CBA036}" type="parTrans" cxnId="{1BF30AF9-214C-4C9D-9FAC-00849C9147A2}">
      <dgm:prSet/>
      <dgm:spPr/>
      <dgm:t>
        <a:bodyPr/>
        <a:lstStyle/>
        <a:p>
          <a:endParaRPr lang="en-US"/>
        </a:p>
      </dgm:t>
    </dgm:pt>
    <dgm:pt modelId="{EF3682C4-4688-4C39-BF3B-CAA67FC04C72}" type="sibTrans" cxnId="{1BF30AF9-214C-4C9D-9FAC-00849C9147A2}">
      <dgm:prSet/>
      <dgm:spPr/>
      <dgm:t>
        <a:bodyPr/>
        <a:lstStyle/>
        <a:p>
          <a:endParaRPr lang="en-US"/>
        </a:p>
      </dgm:t>
    </dgm:pt>
    <dgm:pt modelId="{659C11C6-0C5A-498E-AA0F-7D72E0C7183E}">
      <dgm:prSet/>
      <dgm:spPr/>
      <dgm:t>
        <a:bodyPr/>
        <a:lstStyle/>
        <a:p>
          <a:pPr rtl="0"/>
          <a:r>
            <a:rPr lang="en-US" dirty="0"/>
            <a:t>Other</a:t>
          </a:r>
        </a:p>
      </dgm:t>
    </dgm:pt>
    <dgm:pt modelId="{95B5E563-5E2C-4472-8B3B-A7C8A209EDF2}" type="parTrans" cxnId="{8096F290-FAD0-4DDE-A01A-C85F4BE040CE}">
      <dgm:prSet/>
      <dgm:spPr/>
      <dgm:t>
        <a:bodyPr/>
        <a:lstStyle/>
        <a:p>
          <a:endParaRPr lang="en-US"/>
        </a:p>
      </dgm:t>
    </dgm:pt>
    <dgm:pt modelId="{C5ADD248-99DD-412A-ADFA-B1A7BF6D3A8D}" type="sibTrans" cxnId="{8096F290-FAD0-4DDE-A01A-C85F4BE040CE}">
      <dgm:prSet/>
      <dgm:spPr/>
      <dgm:t>
        <a:bodyPr/>
        <a:lstStyle/>
        <a:p>
          <a:endParaRPr lang="en-US"/>
        </a:p>
      </dgm:t>
    </dgm:pt>
    <dgm:pt modelId="{A0BC9400-266A-42C0-A56D-0CB2AA376533}" type="pres">
      <dgm:prSet presAssocID="{49F48DEA-1232-4915-B6AF-097C7707A591}" presName="Name0" presStyleCnt="0">
        <dgm:presLayoutVars>
          <dgm:dir/>
          <dgm:animLvl val="lvl"/>
          <dgm:resizeHandles val="exact"/>
        </dgm:presLayoutVars>
      </dgm:prSet>
      <dgm:spPr/>
      <dgm:t>
        <a:bodyPr/>
        <a:lstStyle/>
        <a:p>
          <a:endParaRPr lang="en-US"/>
        </a:p>
      </dgm:t>
    </dgm:pt>
    <dgm:pt modelId="{9090C9BA-91A8-49C5-831B-6E117F0B2935}" type="pres">
      <dgm:prSet presAssocID="{C84EAD63-086F-4D06-B953-C38B53D4000A}" presName="composite" presStyleCnt="0"/>
      <dgm:spPr/>
    </dgm:pt>
    <dgm:pt modelId="{935E2BC9-DBCA-4B85-8A4B-7E3F689E2988}" type="pres">
      <dgm:prSet presAssocID="{C84EAD63-086F-4D06-B953-C38B53D4000A}" presName="parTx" presStyleLbl="alignNode1" presStyleIdx="0" presStyleCnt="3">
        <dgm:presLayoutVars>
          <dgm:chMax val="0"/>
          <dgm:chPref val="0"/>
          <dgm:bulletEnabled val="1"/>
        </dgm:presLayoutVars>
      </dgm:prSet>
      <dgm:spPr/>
      <dgm:t>
        <a:bodyPr/>
        <a:lstStyle/>
        <a:p>
          <a:endParaRPr lang="en-US"/>
        </a:p>
      </dgm:t>
    </dgm:pt>
    <dgm:pt modelId="{A88162DB-BF0B-4E0A-91CA-5473362D2AAE}" type="pres">
      <dgm:prSet presAssocID="{C84EAD63-086F-4D06-B953-C38B53D4000A}" presName="desTx" presStyleLbl="alignAccFollowNode1" presStyleIdx="0" presStyleCnt="3">
        <dgm:presLayoutVars>
          <dgm:bulletEnabled val="1"/>
        </dgm:presLayoutVars>
      </dgm:prSet>
      <dgm:spPr/>
      <dgm:t>
        <a:bodyPr/>
        <a:lstStyle/>
        <a:p>
          <a:endParaRPr lang="en-US"/>
        </a:p>
      </dgm:t>
    </dgm:pt>
    <dgm:pt modelId="{9BF4020C-65BC-40A6-B72B-CF8702A6E7E9}" type="pres">
      <dgm:prSet presAssocID="{00A6C118-7F39-4012-93D7-71CBB78BB48A}" presName="space" presStyleCnt="0"/>
      <dgm:spPr/>
    </dgm:pt>
    <dgm:pt modelId="{7D9EDBD5-4F49-4D3F-B626-1A4D84AB40B8}" type="pres">
      <dgm:prSet presAssocID="{68849D22-D618-463A-8D18-DD08C5BEA566}" presName="composite" presStyleCnt="0"/>
      <dgm:spPr/>
    </dgm:pt>
    <dgm:pt modelId="{62F465E6-72DD-481A-A366-A9943FDC498C}" type="pres">
      <dgm:prSet presAssocID="{68849D22-D618-463A-8D18-DD08C5BEA566}" presName="parTx" presStyleLbl="alignNode1" presStyleIdx="1" presStyleCnt="3">
        <dgm:presLayoutVars>
          <dgm:chMax val="0"/>
          <dgm:chPref val="0"/>
          <dgm:bulletEnabled val="1"/>
        </dgm:presLayoutVars>
      </dgm:prSet>
      <dgm:spPr/>
      <dgm:t>
        <a:bodyPr/>
        <a:lstStyle/>
        <a:p>
          <a:endParaRPr lang="en-US"/>
        </a:p>
      </dgm:t>
    </dgm:pt>
    <dgm:pt modelId="{065EDD01-8B01-4E77-AF6B-7C238832478E}" type="pres">
      <dgm:prSet presAssocID="{68849D22-D618-463A-8D18-DD08C5BEA566}" presName="desTx" presStyleLbl="alignAccFollowNode1" presStyleIdx="1" presStyleCnt="3">
        <dgm:presLayoutVars>
          <dgm:bulletEnabled val="1"/>
        </dgm:presLayoutVars>
      </dgm:prSet>
      <dgm:spPr/>
      <dgm:t>
        <a:bodyPr/>
        <a:lstStyle/>
        <a:p>
          <a:endParaRPr lang="en-US"/>
        </a:p>
      </dgm:t>
    </dgm:pt>
    <dgm:pt modelId="{FBD88F09-58B9-48FE-920B-AB866516331C}" type="pres">
      <dgm:prSet presAssocID="{13C31D3A-9966-4C80-9652-9324195E51F6}" presName="space" presStyleCnt="0"/>
      <dgm:spPr/>
    </dgm:pt>
    <dgm:pt modelId="{E97C465B-AFCF-4F5C-AC77-E8DA8FAAD0EE}" type="pres">
      <dgm:prSet presAssocID="{A8FF65D5-09F5-425E-8031-94D7263DD851}" presName="composite" presStyleCnt="0"/>
      <dgm:spPr/>
    </dgm:pt>
    <dgm:pt modelId="{2FB12BC6-0450-4AB4-8823-C502DB77941C}" type="pres">
      <dgm:prSet presAssocID="{A8FF65D5-09F5-425E-8031-94D7263DD851}" presName="parTx" presStyleLbl="alignNode1" presStyleIdx="2" presStyleCnt="3">
        <dgm:presLayoutVars>
          <dgm:chMax val="0"/>
          <dgm:chPref val="0"/>
          <dgm:bulletEnabled val="1"/>
        </dgm:presLayoutVars>
      </dgm:prSet>
      <dgm:spPr/>
      <dgm:t>
        <a:bodyPr/>
        <a:lstStyle/>
        <a:p>
          <a:endParaRPr lang="en-US"/>
        </a:p>
      </dgm:t>
    </dgm:pt>
    <dgm:pt modelId="{EF96CEC3-9FC0-49F8-95AC-9548838B35A8}" type="pres">
      <dgm:prSet presAssocID="{A8FF65D5-09F5-425E-8031-94D7263DD851}" presName="desTx" presStyleLbl="alignAccFollowNode1" presStyleIdx="2" presStyleCnt="3">
        <dgm:presLayoutVars>
          <dgm:bulletEnabled val="1"/>
        </dgm:presLayoutVars>
      </dgm:prSet>
      <dgm:spPr/>
      <dgm:t>
        <a:bodyPr/>
        <a:lstStyle/>
        <a:p>
          <a:endParaRPr lang="en-US"/>
        </a:p>
      </dgm:t>
    </dgm:pt>
  </dgm:ptLst>
  <dgm:cxnLst>
    <dgm:cxn modelId="{E89B0894-FCF6-4A3A-941A-372846FFFE2C}" type="presOf" srcId="{659C11C6-0C5A-498E-AA0F-7D72E0C7183E}" destId="{EF96CEC3-9FC0-49F8-95AC-9548838B35A8}" srcOrd="0" destOrd="2" presId="urn:microsoft.com/office/officeart/2005/8/layout/hList1"/>
    <dgm:cxn modelId="{7F6E064A-70BC-4452-B523-6843EC8712E6}" type="presOf" srcId="{A57A150B-6476-4A30-8A91-6ED3FC0B5199}" destId="{EF96CEC3-9FC0-49F8-95AC-9548838B35A8}" srcOrd="0" destOrd="1" presId="urn:microsoft.com/office/officeart/2005/8/layout/hList1"/>
    <dgm:cxn modelId="{E0350C29-9569-4FF7-8198-6CF09424D715}" type="presOf" srcId="{D7C13AD0-55F9-426B-AB7C-EA67F1DF7CCB}" destId="{065EDD01-8B01-4E77-AF6B-7C238832478E}" srcOrd="0" destOrd="5" presId="urn:microsoft.com/office/officeart/2005/8/layout/hList1"/>
    <dgm:cxn modelId="{21D7186D-4608-4112-8B45-0710C794FDFA}" type="presOf" srcId="{472006A4-5B4C-49BB-B92A-F8AC1B3D3B6F}" destId="{A88162DB-BF0B-4E0A-91CA-5473362D2AAE}" srcOrd="0" destOrd="5" presId="urn:microsoft.com/office/officeart/2005/8/layout/hList1"/>
    <dgm:cxn modelId="{7F23D805-9C57-4CC5-A571-F7A68C69BE55}" srcId="{49F48DEA-1232-4915-B6AF-097C7707A591}" destId="{A8FF65D5-09F5-425E-8031-94D7263DD851}" srcOrd="2" destOrd="0" parTransId="{0A7961A9-F85A-4272-BD74-B0817F451E56}" sibTransId="{19B4B12B-260D-449D-A411-A6C7F9C7F8E4}"/>
    <dgm:cxn modelId="{AAAE2BCB-195A-402F-B58B-923923664203}" srcId="{A8FF65D5-09F5-425E-8031-94D7263DD851}" destId="{EB457CD7-5632-41D7-B156-83E1A8AE2537}" srcOrd="0" destOrd="0" parTransId="{8B3CE4C1-B3BE-4748-8FBC-EB43B767312A}" sibTransId="{8BCA0A9D-FB59-4ABC-A9E7-FB3923305C0F}"/>
    <dgm:cxn modelId="{BD61E162-5823-4316-9612-2DC8D21A6B6F}" type="presOf" srcId="{C84EAD63-086F-4D06-B953-C38B53D4000A}" destId="{935E2BC9-DBCA-4B85-8A4B-7E3F689E2988}" srcOrd="0" destOrd="0" presId="urn:microsoft.com/office/officeart/2005/8/layout/hList1"/>
    <dgm:cxn modelId="{05E9AF58-5F8F-41D4-97B5-438A1EF8C740}" type="presOf" srcId="{EB457CD7-5632-41D7-B156-83E1A8AE2537}" destId="{EF96CEC3-9FC0-49F8-95AC-9548838B35A8}" srcOrd="0" destOrd="0" presId="urn:microsoft.com/office/officeart/2005/8/layout/hList1"/>
    <dgm:cxn modelId="{7118D34D-5358-4D62-A23E-3EF4CB72C453}" srcId="{C84EAD63-086F-4D06-B953-C38B53D4000A}" destId="{472006A4-5B4C-49BB-B92A-F8AC1B3D3B6F}" srcOrd="5" destOrd="0" parTransId="{B76CF8E0-D293-47B1-AB2F-AD3E5FCC6520}" sibTransId="{26665BC6-1DB6-4CA8-B9BE-E9CDA7D8879D}"/>
    <dgm:cxn modelId="{C341A12E-A570-47AB-8A98-681801E92D5C}" type="presOf" srcId="{6081D33C-9913-48C1-8E31-0F6D6186E814}" destId="{A88162DB-BF0B-4E0A-91CA-5473362D2AAE}" srcOrd="0" destOrd="2" presId="urn:microsoft.com/office/officeart/2005/8/layout/hList1"/>
    <dgm:cxn modelId="{0CF493DA-A25A-44A3-B870-1E78306A7D38}" srcId="{68849D22-D618-463A-8D18-DD08C5BEA566}" destId="{A8AD39EE-7A9F-4EB6-9201-215AD7944F92}" srcOrd="4" destOrd="0" parTransId="{06BAA695-7323-4FE8-91E2-6FE02AA6612C}" sibTransId="{33392A05-C1B7-49DD-9BD1-051415535C14}"/>
    <dgm:cxn modelId="{D4BEDA49-ACA0-4F98-BC38-447E9C0DD4DD}" type="presOf" srcId="{31A6DC6E-26ED-447E-A15D-1E8C38B02156}" destId="{A88162DB-BF0B-4E0A-91CA-5473362D2AAE}" srcOrd="0" destOrd="0" presId="urn:microsoft.com/office/officeart/2005/8/layout/hList1"/>
    <dgm:cxn modelId="{2B3741FB-F982-46CB-9346-FBE328D4B096}" srcId="{C84EAD63-086F-4D06-B953-C38B53D4000A}" destId="{CE844F4B-9049-4808-A955-84BD3DBD6E89}" srcOrd="4" destOrd="0" parTransId="{484D7168-7A25-49CC-BD89-254A8B17CA51}" sibTransId="{D6698E6F-7006-43D6-B1BA-54679B0FF3C6}"/>
    <dgm:cxn modelId="{EFD5EDB8-54A3-4456-BBAD-FA5395489C8F}" type="presOf" srcId="{A8AD39EE-7A9F-4EB6-9201-215AD7944F92}" destId="{065EDD01-8B01-4E77-AF6B-7C238832478E}" srcOrd="0" destOrd="4" presId="urn:microsoft.com/office/officeart/2005/8/layout/hList1"/>
    <dgm:cxn modelId="{0DABD833-3A7A-4128-8DD7-BBB41AB8ADD0}" srcId="{C84EAD63-086F-4D06-B953-C38B53D4000A}" destId="{31A6DC6E-26ED-447E-A15D-1E8C38B02156}" srcOrd="0" destOrd="0" parTransId="{0DC931F8-3427-4478-9774-3EBF1021DCAA}" sibTransId="{FFB0B6EB-92CE-437C-9CE1-9F4F5958DFC9}"/>
    <dgm:cxn modelId="{AF02490B-4B8D-48A1-AFE1-A64E58E397A7}" srcId="{68849D22-D618-463A-8D18-DD08C5BEA566}" destId="{8D043DED-A1AD-402F-854F-755E23CF96DB}" srcOrd="3" destOrd="0" parTransId="{DB9A14C1-AFC0-4848-A4F2-900A1F3C9DA1}" sibTransId="{F06928CE-9809-4C63-BE41-550864C71A0F}"/>
    <dgm:cxn modelId="{0318428D-220E-4EE9-8363-1AE2BB51AB21}" srcId="{C84EAD63-086F-4D06-B953-C38B53D4000A}" destId="{6410906A-74CE-4D65-B5CD-DDE4BB4339AD}" srcOrd="1" destOrd="0" parTransId="{BE9E5B5C-8320-4148-B2CE-5E87C71D716E}" sibTransId="{706AFFFD-5B1B-41C7-A374-CD4AD40B2322}"/>
    <dgm:cxn modelId="{8096F290-FAD0-4DDE-A01A-C85F4BE040CE}" srcId="{A8FF65D5-09F5-425E-8031-94D7263DD851}" destId="{659C11C6-0C5A-498E-AA0F-7D72E0C7183E}" srcOrd="2" destOrd="0" parTransId="{95B5E563-5E2C-4472-8B3B-A7C8A209EDF2}" sibTransId="{C5ADD248-99DD-412A-ADFA-B1A7BF6D3A8D}"/>
    <dgm:cxn modelId="{1EAD5FE0-9980-44F5-8703-C92015472C71}" srcId="{C84EAD63-086F-4D06-B953-C38B53D4000A}" destId="{2A80DB9B-A25B-449A-8EA9-5A499B2C68A7}" srcOrd="3" destOrd="0" parTransId="{18C1D090-29AF-4576-A74E-B51D044386BC}" sibTransId="{E7C5C24B-1FF0-4F0C-AC79-B7B2D559DAF0}"/>
    <dgm:cxn modelId="{CF2BC514-302D-4ABD-A853-9F024B563547}" type="presOf" srcId="{49F48DEA-1232-4915-B6AF-097C7707A591}" destId="{A0BC9400-266A-42C0-A56D-0CB2AA376533}" srcOrd="0" destOrd="0" presId="urn:microsoft.com/office/officeart/2005/8/layout/hList1"/>
    <dgm:cxn modelId="{F83EC3A3-2214-4841-9292-AC737235552D}" srcId="{C84EAD63-086F-4D06-B953-C38B53D4000A}" destId="{6081D33C-9913-48C1-8E31-0F6D6186E814}" srcOrd="2" destOrd="0" parTransId="{FF923C93-A752-4628-827B-CDAF180CBEAE}" sibTransId="{A8EC0611-1C5D-4CFF-B252-849CE6D6F3CC}"/>
    <dgm:cxn modelId="{3641430D-61BA-430E-89E4-84D3A8E55680}" srcId="{68849D22-D618-463A-8D18-DD08C5BEA566}" destId="{11C92DB3-9CAD-470F-88B7-26F1BE896A38}" srcOrd="0" destOrd="0" parTransId="{68AEF012-CA7D-4CD5-B0A8-94332140DCE5}" sibTransId="{0A03D6A1-F616-43C2-8CB2-843676D6FD9B}"/>
    <dgm:cxn modelId="{6746592D-6474-4F13-A66A-7A7BAF17C53D}" type="presOf" srcId="{11C92DB3-9CAD-470F-88B7-26F1BE896A38}" destId="{065EDD01-8B01-4E77-AF6B-7C238832478E}" srcOrd="0" destOrd="0" presId="urn:microsoft.com/office/officeart/2005/8/layout/hList1"/>
    <dgm:cxn modelId="{5628415F-D7A0-4035-BC66-F10BACE14BB4}" type="presOf" srcId="{6410906A-74CE-4D65-B5CD-DDE4BB4339AD}" destId="{A88162DB-BF0B-4E0A-91CA-5473362D2AAE}" srcOrd="0" destOrd="1" presId="urn:microsoft.com/office/officeart/2005/8/layout/hList1"/>
    <dgm:cxn modelId="{3457C24B-61F0-44B1-ABD2-15E420DED9AA}" srcId="{68849D22-D618-463A-8D18-DD08C5BEA566}" destId="{D7C13AD0-55F9-426B-AB7C-EA67F1DF7CCB}" srcOrd="5" destOrd="0" parTransId="{D6A0B0F7-1589-4023-965A-729DA7FA3E2E}" sibTransId="{4E0D5F9C-D4EF-46FD-9A47-058180B3F72A}"/>
    <dgm:cxn modelId="{5B431F37-D2A8-46C0-B663-68D2614AC90E}" srcId="{49F48DEA-1232-4915-B6AF-097C7707A591}" destId="{68849D22-D618-463A-8D18-DD08C5BEA566}" srcOrd="1" destOrd="0" parTransId="{A4C9355C-74CF-4A8E-84F5-F05DACEFFC8E}" sibTransId="{13C31D3A-9966-4C80-9652-9324195E51F6}"/>
    <dgm:cxn modelId="{42A35BC7-7A7E-4145-84B3-A07BE93A1943}" type="presOf" srcId="{A8FF65D5-09F5-425E-8031-94D7263DD851}" destId="{2FB12BC6-0450-4AB4-8823-C502DB77941C}" srcOrd="0" destOrd="0" presId="urn:microsoft.com/office/officeart/2005/8/layout/hList1"/>
    <dgm:cxn modelId="{F7D7E363-1E0E-4FD8-AA9B-CA8C597074C0}" srcId="{68849D22-D618-463A-8D18-DD08C5BEA566}" destId="{46896E42-4855-4546-A0EF-5CFFFB9091A6}" srcOrd="1" destOrd="0" parTransId="{E4C13B91-C44D-44FD-B5A6-8F5A89FDC1E2}" sibTransId="{599997FE-DF09-4039-A36E-490F420E4F50}"/>
    <dgm:cxn modelId="{22920BE3-B7D1-47AD-9F72-8ACFCEBD0FA9}" type="presOf" srcId="{2A80DB9B-A25B-449A-8EA9-5A499B2C68A7}" destId="{A88162DB-BF0B-4E0A-91CA-5473362D2AAE}" srcOrd="0" destOrd="3" presId="urn:microsoft.com/office/officeart/2005/8/layout/hList1"/>
    <dgm:cxn modelId="{680EA20A-7A57-419C-A27B-E7BD8AF115AF}" type="presOf" srcId="{B692FF24-994D-4878-B3C8-07FC378C92FA}" destId="{065EDD01-8B01-4E77-AF6B-7C238832478E}" srcOrd="0" destOrd="2" presId="urn:microsoft.com/office/officeart/2005/8/layout/hList1"/>
    <dgm:cxn modelId="{7BCD19FB-B575-41B0-B594-45C26A6A896C}" srcId="{49F48DEA-1232-4915-B6AF-097C7707A591}" destId="{C84EAD63-086F-4D06-B953-C38B53D4000A}" srcOrd="0" destOrd="0" parTransId="{08255FC0-15CF-4C42-ADF8-A7F498FA1EE2}" sibTransId="{00A6C118-7F39-4012-93D7-71CBB78BB48A}"/>
    <dgm:cxn modelId="{B209AA50-F1B1-46EB-8F3B-573D019DC29A}" type="presOf" srcId="{CE844F4B-9049-4808-A955-84BD3DBD6E89}" destId="{A88162DB-BF0B-4E0A-91CA-5473362D2AAE}" srcOrd="0" destOrd="4" presId="urn:microsoft.com/office/officeart/2005/8/layout/hList1"/>
    <dgm:cxn modelId="{45955FBF-E42C-4BB5-A6DB-F3C390E02C72}" srcId="{68849D22-D618-463A-8D18-DD08C5BEA566}" destId="{B692FF24-994D-4878-B3C8-07FC378C92FA}" srcOrd="2" destOrd="0" parTransId="{FF50D2D4-5C5E-4C45-9247-16B2BD025377}" sibTransId="{FB557DF3-FB40-43A6-A101-607EA9B57B3A}"/>
    <dgm:cxn modelId="{1BF30AF9-214C-4C9D-9FAC-00849C9147A2}" srcId="{A8FF65D5-09F5-425E-8031-94D7263DD851}" destId="{A57A150B-6476-4A30-8A91-6ED3FC0B5199}" srcOrd="1" destOrd="0" parTransId="{276CE8EC-EFFC-4C00-B113-A43A66CBA036}" sibTransId="{EF3682C4-4688-4C39-BF3B-CAA67FC04C72}"/>
    <dgm:cxn modelId="{60D768F1-E0B0-4973-A991-306187063C02}" type="presOf" srcId="{46896E42-4855-4546-A0EF-5CFFFB9091A6}" destId="{065EDD01-8B01-4E77-AF6B-7C238832478E}" srcOrd="0" destOrd="1" presId="urn:microsoft.com/office/officeart/2005/8/layout/hList1"/>
    <dgm:cxn modelId="{4A5DE804-B3A3-418E-947A-A95A471C8988}" type="presOf" srcId="{68849D22-D618-463A-8D18-DD08C5BEA566}" destId="{62F465E6-72DD-481A-A366-A9943FDC498C}" srcOrd="0" destOrd="0" presId="urn:microsoft.com/office/officeart/2005/8/layout/hList1"/>
    <dgm:cxn modelId="{B431D88F-F7E4-4312-BEE8-81B5A6A7DC24}" type="presOf" srcId="{8D043DED-A1AD-402F-854F-755E23CF96DB}" destId="{065EDD01-8B01-4E77-AF6B-7C238832478E}" srcOrd="0" destOrd="3" presId="urn:microsoft.com/office/officeart/2005/8/layout/hList1"/>
    <dgm:cxn modelId="{68A429B0-C3EC-4B0C-BC8D-AF6239A76508}" type="presParOf" srcId="{A0BC9400-266A-42C0-A56D-0CB2AA376533}" destId="{9090C9BA-91A8-49C5-831B-6E117F0B2935}" srcOrd="0" destOrd="0" presId="urn:microsoft.com/office/officeart/2005/8/layout/hList1"/>
    <dgm:cxn modelId="{58FAFD06-F983-44A0-A626-3264E4FC1C62}" type="presParOf" srcId="{9090C9BA-91A8-49C5-831B-6E117F0B2935}" destId="{935E2BC9-DBCA-4B85-8A4B-7E3F689E2988}" srcOrd="0" destOrd="0" presId="urn:microsoft.com/office/officeart/2005/8/layout/hList1"/>
    <dgm:cxn modelId="{2271D364-AA64-42A7-9472-17D4639EDEC4}" type="presParOf" srcId="{9090C9BA-91A8-49C5-831B-6E117F0B2935}" destId="{A88162DB-BF0B-4E0A-91CA-5473362D2AAE}" srcOrd="1" destOrd="0" presId="urn:microsoft.com/office/officeart/2005/8/layout/hList1"/>
    <dgm:cxn modelId="{ADF46D08-7A81-4B7C-AF55-458C0B2A4F42}" type="presParOf" srcId="{A0BC9400-266A-42C0-A56D-0CB2AA376533}" destId="{9BF4020C-65BC-40A6-B72B-CF8702A6E7E9}" srcOrd="1" destOrd="0" presId="urn:microsoft.com/office/officeart/2005/8/layout/hList1"/>
    <dgm:cxn modelId="{2F417BDB-4F79-4610-905C-A3551E83BBE9}" type="presParOf" srcId="{A0BC9400-266A-42C0-A56D-0CB2AA376533}" destId="{7D9EDBD5-4F49-4D3F-B626-1A4D84AB40B8}" srcOrd="2" destOrd="0" presId="urn:microsoft.com/office/officeart/2005/8/layout/hList1"/>
    <dgm:cxn modelId="{26A2CD5F-A7D7-493C-8EAD-379230DB3CB9}" type="presParOf" srcId="{7D9EDBD5-4F49-4D3F-B626-1A4D84AB40B8}" destId="{62F465E6-72DD-481A-A366-A9943FDC498C}" srcOrd="0" destOrd="0" presId="urn:microsoft.com/office/officeart/2005/8/layout/hList1"/>
    <dgm:cxn modelId="{108911E4-AC3C-4ABC-8936-9225DCDF6CF8}" type="presParOf" srcId="{7D9EDBD5-4F49-4D3F-B626-1A4D84AB40B8}" destId="{065EDD01-8B01-4E77-AF6B-7C238832478E}" srcOrd="1" destOrd="0" presId="urn:microsoft.com/office/officeart/2005/8/layout/hList1"/>
    <dgm:cxn modelId="{6FFFD5BC-3777-4F3D-BB22-335FCF263228}" type="presParOf" srcId="{A0BC9400-266A-42C0-A56D-0CB2AA376533}" destId="{FBD88F09-58B9-48FE-920B-AB866516331C}" srcOrd="3" destOrd="0" presId="urn:microsoft.com/office/officeart/2005/8/layout/hList1"/>
    <dgm:cxn modelId="{8F5C4922-D2B5-480C-965D-4785AFBE1B93}" type="presParOf" srcId="{A0BC9400-266A-42C0-A56D-0CB2AA376533}" destId="{E97C465B-AFCF-4F5C-AC77-E8DA8FAAD0EE}" srcOrd="4" destOrd="0" presId="urn:microsoft.com/office/officeart/2005/8/layout/hList1"/>
    <dgm:cxn modelId="{D525E8BB-60C3-46AF-82E4-9B48359A04A2}" type="presParOf" srcId="{E97C465B-AFCF-4F5C-AC77-E8DA8FAAD0EE}" destId="{2FB12BC6-0450-4AB4-8823-C502DB77941C}" srcOrd="0" destOrd="0" presId="urn:microsoft.com/office/officeart/2005/8/layout/hList1"/>
    <dgm:cxn modelId="{107D5F62-4EF4-4A87-84D6-F2004E13F50C}" type="presParOf" srcId="{E97C465B-AFCF-4F5C-AC77-E8DA8FAAD0EE}" destId="{EF96CEC3-9FC0-49F8-95AC-9548838B35A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C3C0C-C89C-43F7-9DBD-2F05E62F533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C0A375B-DD82-40A8-92BB-6870ADE76E65}">
      <dgm:prSet/>
      <dgm:spPr/>
      <dgm:t>
        <a:bodyPr/>
        <a:lstStyle/>
        <a:p>
          <a:pPr rtl="0"/>
          <a:r>
            <a:rPr lang="en-US" dirty="0"/>
            <a:t>Eligibility</a:t>
          </a:r>
        </a:p>
      </dgm:t>
    </dgm:pt>
    <dgm:pt modelId="{022D144B-E3E9-437C-A99B-CED5BD6D4AC9}" type="parTrans" cxnId="{97C41EB0-CA8A-460B-832F-6704596F00A5}">
      <dgm:prSet/>
      <dgm:spPr/>
      <dgm:t>
        <a:bodyPr/>
        <a:lstStyle/>
        <a:p>
          <a:endParaRPr lang="en-US"/>
        </a:p>
      </dgm:t>
    </dgm:pt>
    <dgm:pt modelId="{23BF1AA1-7620-4DF0-B53C-04EA8A1C385E}" type="sibTrans" cxnId="{97C41EB0-CA8A-460B-832F-6704596F00A5}">
      <dgm:prSet/>
      <dgm:spPr/>
      <dgm:t>
        <a:bodyPr/>
        <a:lstStyle/>
        <a:p>
          <a:endParaRPr lang="en-US"/>
        </a:p>
      </dgm:t>
    </dgm:pt>
    <dgm:pt modelId="{B2FAAF6B-5ABA-4CB8-A820-67A5B46CA7AD}">
      <dgm:prSet custT="1"/>
      <dgm:spPr/>
      <dgm:t>
        <a:bodyPr/>
        <a:lstStyle/>
        <a:p>
          <a:pPr rtl="0"/>
          <a:r>
            <a:rPr lang="en-US" sz="2000" u="sng" dirty="0"/>
            <a:t>Previous</a:t>
          </a:r>
        </a:p>
        <a:p>
          <a:pPr rtl="0"/>
          <a:r>
            <a:rPr lang="en-US" sz="1800" dirty="0"/>
            <a:t>Heating – 125% FPL</a:t>
          </a:r>
        </a:p>
        <a:p>
          <a:pPr rtl="0"/>
          <a:r>
            <a:rPr lang="en-US" sz="1800" dirty="0"/>
            <a:t>Cooling – 135% FPL</a:t>
          </a:r>
        </a:p>
      </dgm:t>
    </dgm:pt>
    <dgm:pt modelId="{E9DB47FD-0411-4FD5-B2BD-935B46DBCF34}" type="parTrans" cxnId="{3D93250C-816B-437C-AF04-FF97351D6BC6}">
      <dgm:prSet/>
      <dgm:spPr/>
      <dgm:t>
        <a:bodyPr/>
        <a:lstStyle/>
        <a:p>
          <a:endParaRPr lang="en-US"/>
        </a:p>
      </dgm:t>
    </dgm:pt>
    <dgm:pt modelId="{61A06CF8-DE3B-4BC8-8177-C405547D8526}" type="sibTrans" cxnId="{3D93250C-816B-437C-AF04-FF97351D6BC6}">
      <dgm:prSet/>
      <dgm:spPr/>
      <dgm:t>
        <a:bodyPr/>
        <a:lstStyle/>
        <a:p>
          <a:endParaRPr lang="en-US"/>
        </a:p>
      </dgm:t>
    </dgm:pt>
    <dgm:pt modelId="{D2C4BF77-258C-4F62-95AD-BB35F4E0D8F0}">
      <dgm:prSet custT="1"/>
      <dgm:spPr/>
      <dgm:t>
        <a:bodyPr/>
        <a:lstStyle/>
        <a:p>
          <a:pPr rtl="0"/>
          <a:r>
            <a:rPr lang="en-US" sz="2000" u="sng" dirty="0"/>
            <a:t>2017- Present</a:t>
          </a:r>
        </a:p>
        <a:p>
          <a:r>
            <a:rPr lang="en-US" sz="1800" dirty="0"/>
            <a:t>Heating –150% FPL</a:t>
          </a:r>
        </a:p>
        <a:p>
          <a:r>
            <a:rPr lang="en-US" sz="1800" dirty="0"/>
            <a:t>Cooling – 150% FPL</a:t>
          </a:r>
        </a:p>
      </dgm:t>
    </dgm:pt>
    <dgm:pt modelId="{F25C77C9-3C5E-4168-87AC-5080BFD01E2B}" type="parTrans" cxnId="{D3926DF1-483D-4EE1-94FE-5B32DA14A1B9}">
      <dgm:prSet/>
      <dgm:spPr/>
      <dgm:t>
        <a:bodyPr/>
        <a:lstStyle/>
        <a:p>
          <a:endParaRPr lang="en-US"/>
        </a:p>
      </dgm:t>
    </dgm:pt>
    <dgm:pt modelId="{41E2AC35-FB08-4745-924B-95A888F448EE}" type="sibTrans" cxnId="{D3926DF1-483D-4EE1-94FE-5B32DA14A1B9}">
      <dgm:prSet/>
      <dgm:spPr/>
      <dgm:t>
        <a:bodyPr/>
        <a:lstStyle/>
        <a:p>
          <a:endParaRPr lang="en-US"/>
        </a:p>
      </dgm:t>
    </dgm:pt>
    <dgm:pt modelId="{9D7842DC-02B5-4296-A709-35E08CCB74B8}">
      <dgm:prSet/>
      <dgm:spPr/>
      <dgm:t>
        <a:bodyPr/>
        <a:lstStyle/>
        <a:p>
          <a:pPr rtl="0"/>
          <a:r>
            <a:rPr lang="en-US" dirty="0"/>
            <a:t>Flexibility</a:t>
          </a:r>
        </a:p>
      </dgm:t>
    </dgm:pt>
    <dgm:pt modelId="{FF8D83F9-CEDE-45F8-B9AB-390B2BC238E9}" type="parTrans" cxnId="{8FDE919B-29BE-4700-9A9A-5E36CD15795D}">
      <dgm:prSet/>
      <dgm:spPr/>
      <dgm:t>
        <a:bodyPr/>
        <a:lstStyle/>
        <a:p>
          <a:endParaRPr lang="en-US"/>
        </a:p>
      </dgm:t>
    </dgm:pt>
    <dgm:pt modelId="{FE7CA9C7-469D-4E13-AA23-4B617B67B77B}" type="sibTrans" cxnId="{8FDE919B-29BE-4700-9A9A-5E36CD15795D}">
      <dgm:prSet/>
      <dgm:spPr/>
      <dgm:t>
        <a:bodyPr/>
        <a:lstStyle/>
        <a:p>
          <a:endParaRPr lang="en-US"/>
        </a:p>
      </dgm:t>
    </dgm:pt>
    <dgm:pt modelId="{F68077B7-A5C1-4DF9-9452-1E5201D4A411}">
      <dgm:prSet custT="1"/>
      <dgm:spPr/>
      <dgm:t>
        <a:bodyPr/>
        <a:lstStyle/>
        <a:p>
          <a:pPr rtl="0"/>
          <a:r>
            <a:rPr lang="en-US" sz="2000" u="sng" dirty="0"/>
            <a:t>Previous</a:t>
          </a:r>
        </a:p>
        <a:p>
          <a:pPr rtl="0"/>
          <a:r>
            <a:rPr lang="en-US" sz="1800" dirty="0"/>
            <a:t>No flexibility</a:t>
          </a:r>
        </a:p>
      </dgm:t>
    </dgm:pt>
    <dgm:pt modelId="{1C984EA8-6805-47A8-9108-D47F2103BC50}" type="parTrans" cxnId="{5F70BF44-5CE1-45A7-B8A1-3754C54EBAF8}">
      <dgm:prSet/>
      <dgm:spPr/>
      <dgm:t>
        <a:bodyPr/>
        <a:lstStyle/>
        <a:p>
          <a:endParaRPr lang="en-US"/>
        </a:p>
      </dgm:t>
    </dgm:pt>
    <dgm:pt modelId="{6F7CADE9-47D3-4C1F-9844-72FCBA073302}" type="sibTrans" cxnId="{5F70BF44-5CE1-45A7-B8A1-3754C54EBAF8}">
      <dgm:prSet/>
      <dgm:spPr/>
      <dgm:t>
        <a:bodyPr/>
        <a:lstStyle/>
        <a:p>
          <a:endParaRPr lang="en-US"/>
        </a:p>
      </dgm:t>
    </dgm:pt>
    <dgm:pt modelId="{F8E56336-B3EC-4CC5-8684-8FA04632782C}">
      <dgm:prSet custT="1"/>
      <dgm:spPr/>
      <dgm:t>
        <a:bodyPr/>
        <a:lstStyle/>
        <a:p>
          <a:pPr lvl="0" defTabSz="889000" rtl="0">
            <a:lnSpc>
              <a:spcPct val="100000"/>
            </a:lnSpc>
            <a:spcBef>
              <a:spcPct val="0"/>
            </a:spcBef>
            <a:spcAft>
              <a:spcPts val="0"/>
            </a:spcAft>
          </a:pPr>
          <a:r>
            <a:rPr lang="en-US" sz="2000" u="sng" dirty="0"/>
            <a:t>2017- Present</a:t>
          </a:r>
        </a:p>
        <a:p>
          <a:pPr marL="0" marR="0" lvl="0" indent="0" defTabSz="914400" rtl="0" eaLnBrk="1" fontAlgn="auto" latinLnBrk="0" hangingPunct="1">
            <a:lnSpc>
              <a:spcPct val="100000"/>
            </a:lnSpc>
            <a:spcBef>
              <a:spcPts val="0"/>
            </a:spcBef>
            <a:spcAft>
              <a:spcPts val="0"/>
            </a:spcAft>
            <a:buClrTx/>
            <a:buSzTx/>
            <a:buFontTx/>
            <a:buNone/>
            <a:tabLst/>
            <a:defRPr/>
          </a:pPr>
          <a:r>
            <a:rPr lang="en-US" sz="1800" dirty="0"/>
            <a:t>Participants may miss one payment, receive credit, still current</a:t>
          </a:r>
        </a:p>
      </dgm:t>
    </dgm:pt>
    <dgm:pt modelId="{1B9D3E39-BB3D-4131-8FF6-13D3B993A3AD}" type="parTrans" cxnId="{615EDD5E-2FAA-4F90-973C-FD4814C7EC0A}">
      <dgm:prSet/>
      <dgm:spPr/>
      <dgm:t>
        <a:bodyPr/>
        <a:lstStyle/>
        <a:p>
          <a:endParaRPr lang="en-US"/>
        </a:p>
      </dgm:t>
    </dgm:pt>
    <dgm:pt modelId="{5AA102D8-A4DC-4F27-BAAA-2ABF17CDAA98}" type="sibTrans" cxnId="{615EDD5E-2FAA-4F90-973C-FD4814C7EC0A}">
      <dgm:prSet/>
      <dgm:spPr/>
      <dgm:t>
        <a:bodyPr/>
        <a:lstStyle/>
        <a:p>
          <a:endParaRPr lang="en-US"/>
        </a:p>
      </dgm:t>
    </dgm:pt>
    <dgm:pt modelId="{CCBF45FE-165F-4DAD-BB37-3AFEC75D182A}">
      <dgm:prSet/>
      <dgm:spPr/>
      <dgm:t>
        <a:bodyPr/>
        <a:lstStyle/>
        <a:p>
          <a:r>
            <a:rPr lang="en-US" dirty="0"/>
            <a:t>Payment Due Date</a:t>
          </a:r>
        </a:p>
      </dgm:t>
    </dgm:pt>
    <dgm:pt modelId="{D347AA8F-ACFC-406F-93BC-7E8D32DE6599}" type="parTrans" cxnId="{2388A7C6-569B-40F5-9DD3-695776F8BCF2}">
      <dgm:prSet/>
      <dgm:spPr/>
      <dgm:t>
        <a:bodyPr/>
        <a:lstStyle/>
        <a:p>
          <a:endParaRPr lang="en-US"/>
        </a:p>
      </dgm:t>
    </dgm:pt>
    <dgm:pt modelId="{8317CC32-1A06-4942-951D-2D3B16609615}" type="sibTrans" cxnId="{2388A7C6-569B-40F5-9DD3-695776F8BCF2}">
      <dgm:prSet/>
      <dgm:spPr/>
      <dgm:t>
        <a:bodyPr/>
        <a:lstStyle/>
        <a:p>
          <a:endParaRPr lang="en-US"/>
        </a:p>
      </dgm:t>
    </dgm:pt>
    <dgm:pt modelId="{A28762C8-1209-42C7-825B-41A9AF140224}">
      <dgm:prSet custT="1"/>
      <dgm:spPr/>
      <dgm:t>
        <a:bodyPr/>
        <a:lstStyle/>
        <a:p>
          <a:r>
            <a:rPr lang="en-US" sz="2000" u="sng" dirty="0"/>
            <a:t>Previous</a:t>
          </a:r>
        </a:p>
        <a:p>
          <a:r>
            <a:rPr lang="en-US" sz="1800" i="0" u="none" dirty="0"/>
            <a:t>Date assigned by Ameren</a:t>
          </a:r>
        </a:p>
      </dgm:t>
    </dgm:pt>
    <dgm:pt modelId="{6EDC29B2-F526-49C1-AB9C-16F7FA3D4D9C}" type="parTrans" cxnId="{4D56E5DE-67B5-4E84-8D15-A7740792F0D9}">
      <dgm:prSet/>
      <dgm:spPr/>
      <dgm:t>
        <a:bodyPr/>
        <a:lstStyle/>
        <a:p>
          <a:endParaRPr lang="en-US"/>
        </a:p>
      </dgm:t>
    </dgm:pt>
    <dgm:pt modelId="{73E8FC6A-DEA1-4CA8-AC8E-424644A38E73}" type="sibTrans" cxnId="{4D56E5DE-67B5-4E84-8D15-A7740792F0D9}">
      <dgm:prSet/>
      <dgm:spPr/>
      <dgm:t>
        <a:bodyPr/>
        <a:lstStyle/>
        <a:p>
          <a:endParaRPr lang="en-US"/>
        </a:p>
      </dgm:t>
    </dgm:pt>
    <dgm:pt modelId="{6BD4FED5-01A0-460A-A95A-B4ED7EBAEFE2}">
      <dgm:prSet custT="1"/>
      <dgm:spPr/>
      <dgm:t>
        <a:bodyPr/>
        <a:lstStyle/>
        <a:p>
          <a:r>
            <a:rPr lang="en-US" sz="2000" u="sng" dirty="0"/>
            <a:t>2017- Present</a:t>
          </a:r>
        </a:p>
        <a:p>
          <a:r>
            <a:rPr lang="en-US" sz="1800" u="none" dirty="0"/>
            <a:t>Participants may choose date</a:t>
          </a:r>
        </a:p>
      </dgm:t>
    </dgm:pt>
    <dgm:pt modelId="{43CF325A-95F8-49F8-8EB1-E7298A5715B9}" type="parTrans" cxnId="{4A2AC5BA-4248-42EB-A0DC-EC6097A3E4F3}">
      <dgm:prSet/>
      <dgm:spPr/>
      <dgm:t>
        <a:bodyPr/>
        <a:lstStyle/>
        <a:p>
          <a:endParaRPr lang="en-US"/>
        </a:p>
      </dgm:t>
    </dgm:pt>
    <dgm:pt modelId="{BA937020-FB8D-4C6E-A8FE-B140D6F2E2BA}" type="sibTrans" cxnId="{4A2AC5BA-4248-42EB-A0DC-EC6097A3E4F3}">
      <dgm:prSet/>
      <dgm:spPr/>
      <dgm:t>
        <a:bodyPr/>
        <a:lstStyle/>
        <a:p>
          <a:endParaRPr lang="en-US"/>
        </a:p>
      </dgm:t>
    </dgm:pt>
    <dgm:pt modelId="{45AFDAC7-7CA6-4F8D-AE32-C5D303C94D54}" type="pres">
      <dgm:prSet presAssocID="{217C3C0C-C89C-43F7-9DBD-2F05E62F5336}" presName="Name0" presStyleCnt="0">
        <dgm:presLayoutVars>
          <dgm:chPref val="3"/>
          <dgm:dir/>
          <dgm:animLvl val="lvl"/>
          <dgm:resizeHandles/>
        </dgm:presLayoutVars>
      </dgm:prSet>
      <dgm:spPr/>
      <dgm:t>
        <a:bodyPr/>
        <a:lstStyle/>
        <a:p>
          <a:endParaRPr lang="en-US"/>
        </a:p>
      </dgm:t>
    </dgm:pt>
    <dgm:pt modelId="{4DFA3238-B2B5-4CFD-96EC-A036029294F0}" type="pres">
      <dgm:prSet presAssocID="{FC0A375B-DD82-40A8-92BB-6870ADE76E65}" presName="horFlow" presStyleCnt="0"/>
      <dgm:spPr/>
    </dgm:pt>
    <dgm:pt modelId="{15965EE1-0CF1-4BB1-93D8-890CA95906E9}" type="pres">
      <dgm:prSet presAssocID="{FC0A375B-DD82-40A8-92BB-6870ADE76E65}" presName="bigChev" presStyleLbl="node1" presStyleIdx="0" presStyleCnt="3"/>
      <dgm:spPr/>
      <dgm:t>
        <a:bodyPr/>
        <a:lstStyle/>
        <a:p>
          <a:endParaRPr lang="en-US"/>
        </a:p>
      </dgm:t>
    </dgm:pt>
    <dgm:pt modelId="{46666965-97C0-4E6C-B2EC-260972531B2C}" type="pres">
      <dgm:prSet presAssocID="{E9DB47FD-0411-4FD5-B2BD-935B46DBCF34}" presName="parTrans" presStyleCnt="0"/>
      <dgm:spPr/>
    </dgm:pt>
    <dgm:pt modelId="{990D264D-E3BF-4D8F-BBE2-03A6728C8D7B}" type="pres">
      <dgm:prSet presAssocID="{B2FAAF6B-5ABA-4CB8-A820-67A5B46CA7AD}" presName="node" presStyleLbl="alignAccFollowNode1" presStyleIdx="0" presStyleCnt="6" custScaleX="136428">
        <dgm:presLayoutVars>
          <dgm:bulletEnabled val="1"/>
        </dgm:presLayoutVars>
      </dgm:prSet>
      <dgm:spPr/>
      <dgm:t>
        <a:bodyPr/>
        <a:lstStyle/>
        <a:p>
          <a:endParaRPr lang="en-US"/>
        </a:p>
      </dgm:t>
    </dgm:pt>
    <dgm:pt modelId="{B6B513A1-8968-40CA-AD26-CACB438DE160}" type="pres">
      <dgm:prSet presAssocID="{61A06CF8-DE3B-4BC8-8177-C405547D8526}" presName="sibTrans" presStyleCnt="0"/>
      <dgm:spPr/>
    </dgm:pt>
    <dgm:pt modelId="{CEE8A79B-0C74-485F-9118-092E12ABE5B8}" type="pres">
      <dgm:prSet presAssocID="{D2C4BF77-258C-4F62-95AD-BB35F4E0D8F0}" presName="node" presStyleLbl="alignAccFollowNode1" presStyleIdx="1" presStyleCnt="6" custScaleX="136534">
        <dgm:presLayoutVars>
          <dgm:bulletEnabled val="1"/>
        </dgm:presLayoutVars>
      </dgm:prSet>
      <dgm:spPr/>
      <dgm:t>
        <a:bodyPr/>
        <a:lstStyle/>
        <a:p>
          <a:endParaRPr lang="en-US"/>
        </a:p>
      </dgm:t>
    </dgm:pt>
    <dgm:pt modelId="{C63075EC-0FDE-4A5D-BE8A-04163A50EF2F}" type="pres">
      <dgm:prSet presAssocID="{FC0A375B-DD82-40A8-92BB-6870ADE76E65}" presName="vSp" presStyleCnt="0"/>
      <dgm:spPr/>
    </dgm:pt>
    <dgm:pt modelId="{FDE94BFD-5E7A-4D3D-8732-E3DA1471335F}" type="pres">
      <dgm:prSet presAssocID="{CCBF45FE-165F-4DAD-BB37-3AFEC75D182A}" presName="horFlow" presStyleCnt="0"/>
      <dgm:spPr/>
    </dgm:pt>
    <dgm:pt modelId="{F28A4A96-A671-427B-BDC6-81886CF153A5}" type="pres">
      <dgm:prSet presAssocID="{CCBF45FE-165F-4DAD-BB37-3AFEC75D182A}" presName="bigChev" presStyleLbl="node1" presStyleIdx="1" presStyleCnt="3"/>
      <dgm:spPr/>
      <dgm:t>
        <a:bodyPr/>
        <a:lstStyle/>
        <a:p>
          <a:endParaRPr lang="en-US"/>
        </a:p>
      </dgm:t>
    </dgm:pt>
    <dgm:pt modelId="{4AE9AAB3-D5BD-4612-8A19-ECAE84C0BBC3}" type="pres">
      <dgm:prSet presAssocID="{6EDC29B2-F526-49C1-AB9C-16F7FA3D4D9C}" presName="parTrans" presStyleCnt="0"/>
      <dgm:spPr/>
    </dgm:pt>
    <dgm:pt modelId="{5B053543-023B-47F6-9479-A7B9238B296D}" type="pres">
      <dgm:prSet presAssocID="{A28762C8-1209-42C7-825B-41A9AF140224}" presName="node" presStyleLbl="alignAccFollowNode1" presStyleIdx="2" presStyleCnt="6" custScaleX="136452">
        <dgm:presLayoutVars>
          <dgm:bulletEnabled val="1"/>
        </dgm:presLayoutVars>
      </dgm:prSet>
      <dgm:spPr/>
      <dgm:t>
        <a:bodyPr/>
        <a:lstStyle/>
        <a:p>
          <a:endParaRPr lang="en-US"/>
        </a:p>
      </dgm:t>
    </dgm:pt>
    <dgm:pt modelId="{3186F74E-C15B-4C81-9FB8-6E92F3903BF1}" type="pres">
      <dgm:prSet presAssocID="{73E8FC6A-DEA1-4CA8-AC8E-424644A38E73}" presName="sibTrans" presStyleCnt="0"/>
      <dgm:spPr/>
    </dgm:pt>
    <dgm:pt modelId="{3D47800E-C173-488D-9525-2E1F699422C8}" type="pres">
      <dgm:prSet presAssocID="{6BD4FED5-01A0-460A-A95A-B4ED7EBAEFE2}" presName="node" presStyleLbl="alignAccFollowNode1" presStyleIdx="3" presStyleCnt="6" custScaleX="136015">
        <dgm:presLayoutVars>
          <dgm:bulletEnabled val="1"/>
        </dgm:presLayoutVars>
      </dgm:prSet>
      <dgm:spPr/>
      <dgm:t>
        <a:bodyPr/>
        <a:lstStyle/>
        <a:p>
          <a:endParaRPr lang="en-US"/>
        </a:p>
      </dgm:t>
    </dgm:pt>
    <dgm:pt modelId="{76EE1394-E901-466C-AAB5-880D2450249A}" type="pres">
      <dgm:prSet presAssocID="{CCBF45FE-165F-4DAD-BB37-3AFEC75D182A}" presName="vSp" presStyleCnt="0"/>
      <dgm:spPr/>
    </dgm:pt>
    <dgm:pt modelId="{30CCDB19-23CE-4417-86C5-23FB7C28021C}" type="pres">
      <dgm:prSet presAssocID="{9D7842DC-02B5-4296-A709-35E08CCB74B8}" presName="horFlow" presStyleCnt="0"/>
      <dgm:spPr/>
    </dgm:pt>
    <dgm:pt modelId="{BC34E6D5-9733-4049-8069-6DEBBDFABDAA}" type="pres">
      <dgm:prSet presAssocID="{9D7842DC-02B5-4296-A709-35E08CCB74B8}" presName="bigChev" presStyleLbl="node1" presStyleIdx="2" presStyleCnt="3"/>
      <dgm:spPr/>
      <dgm:t>
        <a:bodyPr/>
        <a:lstStyle/>
        <a:p>
          <a:endParaRPr lang="en-US"/>
        </a:p>
      </dgm:t>
    </dgm:pt>
    <dgm:pt modelId="{2C9D06C1-F938-415C-8ED4-A2D88C3A692F}" type="pres">
      <dgm:prSet presAssocID="{1C984EA8-6805-47A8-9108-D47F2103BC50}" presName="parTrans" presStyleCnt="0"/>
      <dgm:spPr/>
    </dgm:pt>
    <dgm:pt modelId="{96B1BB71-815E-42F8-82D8-F38FB045BA4A}" type="pres">
      <dgm:prSet presAssocID="{F68077B7-A5C1-4DF9-9452-1E5201D4A411}" presName="node" presStyleLbl="alignAccFollowNode1" presStyleIdx="4" presStyleCnt="6" custScaleX="136428">
        <dgm:presLayoutVars>
          <dgm:bulletEnabled val="1"/>
        </dgm:presLayoutVars>
      </dgm:prSet>
      <dgm:spPr/>
      <dgm:t>
        <a:bodyPr/>
        <a:lstStyle/>
        <a:p>
          <a:endParaRPr lang="en-US"/>
        </a:p>
      </dgm:t>
    </dgm:pt>
    <dgm:pt modelId="{1E1C93E3-A268-4772-9DE1-A152012C019C}" type="pres">
      <dgm:prSet presAssocID="{6F7CADE9-47D3-4C1F-9844-72FCBA073302}" presName="sibTrans" presStyleCnt="0"/>
      <dgm:spPr/>
    </dgm:pt>
    <dgm:pt modelId="{9550F4DA-4FAD-469C-AC64-1E2719E04459}" type="pres">
      <dgm:prSet presAssocID="{F8E56336-B3EC-4CC5-8684-8FA04632782C}" presName="node" presStyleLbl="alignAccFollowNode1" presStyleIdx="5" presStyleCnt="6" custScaleX="136428">
        <dgm:presLayoutVars>
          <dgm:bulletEnabled val="1"/>
        </dgm:presLayoutVars>
      </dgm:prSet>
      <dgm:spPr/>
      <dgm:t>
        <a:bodyPr/>
        <a:lstStyle/>
        <a:p>
          <a:endParaRPr lang="en-US"/>
        </a:p>
      </dgm:t>
    </dgm:pt>
  </dgm:ptLst>
  <dgm:cxnLst>
    <dgm:cxn modelId="{F152DAEC-CA8A-4F85-B545-BFBFA16C3B7D}" type="presOf" srcId="{6BD4FED5-01A0-460A-A95A-B4ED7EBAEFE2}" destId="{3D47800E-C173-488D-9525-2E1F699422C8}" srcOrd="0" destOrd="0" presId="urn:microsoft.com/office/officeart/2005/8/layout/lProcess3"/>
    <dgm:cxn modelId="{4A39EDF2-8D65-4EE7-B411-922860160302}" type="presOf" srcId="{217C3C0C-C89C-43F7-9DBD-2F05E62F5336}" destId="{45AFDAC7-7CA6-4F8D-AE32-C5D303C94D54}" srcOrd="0" destOrd="0" presId="urn:microsoft.com/office/officeart/2005/8/layout/lProcess3"/>
    <dgm:cxn modelId="{03A4DC9F-933B-44BF-853C-20838941D271}" type="presOf" srcId="{FC0A375B-DD82-40A8-92BB-6870ADE76E65}" destId="{15965EE1-0CF1-4BB1-93D8-890CA95906E9}" srcOrd="0" destOrd="0" presId="urn:microsoft.com/office/officeart/2005/8/layout/lProcess3"/>
    <dgm:cxn modelId="{4D56E5DE-67B5-4E84-8D15-A7740792F0D9}" srcId="{CCBF45FE-165F-4DAD-BB37-3AFEC75D182A}" destId="{A28762C8-1209-42C7-825B-41A9AF140224}" srcOrd="0" destOrd="0" parTransId="{6EDC29B2-F526-49C1-AB9C-16F7FA3D4D9C}" sibTransId="{73E8FC6A-DEA1-4CA8-AC8E-424644A38E73}"/>
    <dgm:cxn modelId="{8BF3AF9C-E711-4CF3-A730-82B4C061E369}" type="presOf" srcId="{B2FAAF6B-5ABA-4CB8-A820-67A5B46CA7AD}" destId="{990D264D-E3BF-4D8F-BBE2-03A6728C8D7B}" srcOrd="0" destOrd="0" presId="urn:microsoft.com/office/officeart/2005/8/layout/lProcess3"/>
    <dgm:cxn modelId="{4A2AC5BA-4248-42EB-A0DC-EC6097A3E4F3}" srcId="{CCBF45FE-165F-4DAD-BB37-3AFEC75D182A}" destId="{6BD4FED5-01A0-460A-A95A-B4ED7EBAEFE2}" srcOrd="1" destOrd="0" parTransId="{43CF325A-95F8-49F8-8EB1-E7298A5715B9}" sibTransId="{BA937020-FB8D-4C6E-A8FE-B140D6F2E2BA}"/>
    <dgm:cxn modelId="{11190FD0-9857-4DF7-BF02-7A2E0039ACFD}" type="presOf" srcId="{9D7842DC-02B5-4296-A709-35E08CCB74B8}" destId="{BC34E6D5-9733-4049-8069-6DEBBDFABDAA}" srcOrd="0" destOrd="0" presId="urn:microsoft.com/office/officeart/2005/8/layout/lProcess3"/>
    <dgm:cxn modelId="{5F70BF44-5CE1-45A7-B8A1-3754C54EBAF8}" srcId="{9D7842DC-02B5-4296-A709-35E08CCB74B8}" destId="{F68077B7-A5C1-4DF9-9452-1E5201D4A411}" srcOrd="0" destOrd="0" parTransId="{1C984EA8-6805-47A8-9108-D47F2103BC50}" sibTransId="{6F7CADE9-47D3-4C1F-9844-72FCBA073302}"/>
    <dgm:cxn modelId="{2D8E161B-2022-4865-9670-D631FD21E517}" type="presOf" srcId="{CCBF45FE-165F-4DAD-BB37-3AFEC75D182A}" destId="{F28A4A96-A671-427B-BDC6-81886CF153A5}" srcOrd="0" destOrd="0" presId="urn:microsoft.com/office/officeart/2005/8/layout/lProcess3"/>
    <dgm:cxn modelId="{72366FD1-EC9A-42A8-A5E6-576F5FC3A91D}" type="presOf" srcId="{A28762C8-1209-42C7-825B-41A9AF140224}" destId="{5B053543-023B-47F6-9479-A7B9238B296D}" srcOrd="0" destOrd="0" presId="urn:microsoft.com/office/officeart/2005/8/layout/lProcess3"/>
    <dgm:cxn modelId="{615EDD5E-2FAA-4F90-973C-FD4814C7EC0A}" srcId="{9D7842DC-02B5-4296-A709-35E08CCB74B8}" destId="{F8E56336-B3EC-4CC5-8684-8FA04632782C}" srcOrd="1" destOrd="0" parTransId="{1B9D3E39-BB3D-4131-8FF6-13D3B993A3AD}" sibTransId="{5AA102D8-A4DC-4F27-BAAA-2ABF17CDAA98}"/>
    <dgm:cxn modelId="{AAB80160-27E2-42CC-A7B9-02AB244DDD9B}" type="presOf" srcId="{D2C4BF77-258C-4F62-95AD-BB35F4E0D8F0}" destId="{CEE8A79B-0C74-485F-9118-092E12ABE5B8}" srcOrd="0" destOrd="0" presId="urn:microsoft.com/office/officeart/2005/8/layout/lProcess3"/>
    <dgm:cxn modelId="{97C41EB0-CA8A-460B-832F-6704596F00A5}" srcId="{217C3C0C-C89C-43F7-9DBD-2F05E62F5336}" destId="{FC0A375B-DD82-40A8-92BB-6870ADE76E65}" srcOrd="0" destOrd="0" parTransId="{022D144B-E3E9-437C-A99B-CED5BD6D4AC9}" sibTransId="{23BF1AA1-7620-4DF0-B53C-04EA8A1C385E}"/>
    <dgm:cxn modelId="{D3926DF1-483D-4EE1-94FE-5B32DA14A1B9}" srcId="{FC0A375B-DD82-40A8-92BB-6870ADE76E65}" destId="{D2C4BF77-258C-4F62-95AD-BB35F4E0D8F0}" srcOrd="1" destOrd="0" parTransId="{F25C77C9-3C5E-4168-87AC-5080BFD01E2B}" sibTransId="{41E2AC35-FB08-4745-924B-95A888F448EE}"/>
    <dgm:cxn modelId="{3D93250C-816B-437C-AF04-FF97351D6BC6}" srcId="{FC0A375B-DD82-40A8-92BB-6870ADE76E65}" destId="{B2FAAF6B-5ABA-4CB8-A820-67A5B46CA7AD}" srcOrd="0" destOrd="0" parTransId="{E9DB47FD-0411-4FD5-B2BD-935B46DBCF34}" sibTransId="{61A06CF8-DE3B-4BC8-8177-C405547D8526}"/>
    <dgm:cxn modelId="{8FDE919B-29BE-4700-9A9A-5E36CD15795D}" srcId="{217C3C0C-C89C-43F7-9DBD-2F05E62F5336}" destId="{9D7842DC-02B5-4296-A709-35E08CCB74B8}" srcOrd="2" destOrd="0" parTransId="{FF8D83F9-CEDE-45F8-B9AB-390B2BC238E9}" sibTransId="{FE7CA9C7-469D-4E13-AA23-4B617B67B77B}"/>
    <dgm:cxn modelId="{1E7F67EC-1A36-4ED9-9DBB-DD63AE972D98}" type="presOf" srcId="{F68077B7-A5C1-4DF9-9452-1E5201D4A411}" destId="{96B1BB71-815E-42F8-82D8-F38FB045BA4A}" srcOrd="0" destOrd="0" presId="urn:microsoft.com/office/officeart/2005/8/layout/lProcess3"/>
    <dgm:cxn modelId="{2388A7C6-569B-40F5-9DD3-695776F8BCF2}" srcId="{217C3C0C-C89C-43F7-9DBD-2F05E62F5336}" destId="{CCBF45FE-165F-4DAD-BB37-3AFEC75D182A}" srcOrd="1" destOrd="0" parTransId="{D347AA8F-ACFC-406F-93BC-7E8D32DE6599}" sibTransId="{8317CC32-1A06-4942-951D-2D3B16609615}"/>
    <dgm:cxn modelId="{56F76141-DB79-45D8-A000-C5C2F96D3EC8}" type="presOf" srcId="{F8E56336-B3EC-4CC5-8684-8FA04632782C}" destId="{9550F4DA-4FAD-469C-AC64-1E2719E04459}" srcOrd="0" destOrd="0" presId="urn:microsoft.com/office/officeart/2005/8/layout/lProcess3"/>
    <dgm:cxn modelId="{0480DE29-18CF-4D95-87D3-8EBBC64D61B1}" type="presParOf" srcId="{45AFDAC7-7CA6-4F8D-AE32-C5D303C94D54}" destId="{4DFA3238-B2B5-4CFD-96EC-A036029294F0}" srcOrd="0" destOrd="0" presId="urn:microsoft.com/office/officeart/2005/8/layout/lProcess3"/>
    <dgm:cxn modelId="{B368F8F2-BF5F-42D8-B618-7AEF95F06D3B}" type="presParOf" srcId="{4DFA3238-B2B5-4CFD-96EC-A036029294F0}" destId="{15965EE1-0CF1-4BB1-93D8-890CA95906E9}" srcOrd="0" destOrd="0" presId="urn:microsoft.com/office/officeart/2005/8/layout/lProcess3"/>
    <dgm:cxn modelId="{6CBA42D7-E636-48A4-9B90-43C460197DED}" type="presParOf" srcId="{4DFA3238-B2B5-4CFD-96EC-A036029294F0}" destId="{46666965-97C0-4E6C-B2EC-260972531B2C}" srcOrd="1" destOrd="0" presId="urn:microsoft.com/office/officeart/2005/8/layout/lProcess3"/>
    <dgm:cxn modelId="{A1CF5E01-93A7-401D-A5DD-688CBB076322}" type="presParOf" srcId="{4DFA3238-B2B5-4CFD-96EC-A036029294F0}" destId="{990D264D-E3BF-4D8F-BBE2-03A6728C8D7B}" srcOrd="2" destOrd="0" presId="urn:microsoft.com/office/officeart/2005/8/layout/lProcess3"/>
    <dgm:cxn modelId="{A14FC69A-E227-47CC-8359-B799BD73306D}" type="presParOf" srcId="{4DFA3238-B2B5-4CFD-96EC-A036029294F0}" destId="{B6B513A1-8968-40CA-AD26-CACB438DE160}" srcOrd="3" destOrd="0" presId="urn:microsoft.com/office/officeart/2005/8/layout/lProcess3"/>
    <dgm:cxn modelId="{0ECAE8F6-8C1B-4083-9A63-F744BA0BE004}" type="presParOf" srcId="{4DFA3238-B2B5-4CFD-96EC-A036029294F0}" destId="{CEE8A79B-0C74-485F-9118-092E12ABE5B8}" srcOrd="4" destOrd="0" presId="urn:microsoft.com/office/officeart/2005/8/layout/lProcess3"/>
    <dgm:cxn modelId="{A772CE90-7B72-4D35-A258-0A0D69ABBABC}" type="presParOf" srcId="{45AFDAC7-7CA6-4F8D-AE32-C5D303C94D54}" destId="{C63075EC-0FDE-4A5D-BE8A-04163A50EF2F}" srcOrd="1" destOrd="0" presId="urn:microsoft.com/office/officeart/2005/8/layout/lProcess3"/>
    <dgm:cxn modelId="{A1B91471-E314-4D81-A048-5A50D2AAF2BF}" type="presParOf" srcId="{45AFDAC7-7CA6-4F8D-AE32-C5D303C94D54}" destId="{FDE94BFD-5E7A-4D3D-8732-E3DA1471335F}" srcOrd="2" destOrd="0" presId="urn:microsoft.com/office/officeart/2005/8/layout/lProcess3"/>
    <dgm:cxn modelId="{95FAC2CE-D31E-4562-B4ED-C674BA2AF167}" type="presParOf" srcId="{FDE94BFD-5E7A-4D3D-8732-E3DA1471335F}" destId="{F28A4A96-A671-427B-BDC6-81886CF153A5}" srcOrd="0" destOrd="0" presId="urn:microsoft.com/office/officeart/2005/8/layout/lProcess3"/>
    <dgm:cxn modelId="{70F28EE2-5ACF-4674-B781-3D03189BA928}" type="presParOf" srcId="{FDE94BFD-5E7A-4D3D-8732-E3DA1471335F}" destId="{4AE9AAB3-D5BD-4612-8A19-ECAE84C0BBC3}" srcOrd="1" destOrd="0" presId="urn:microsoft.com/office/officeart/2005/8/layout/lProcess3"/>
    <dgm:cxn modelId="{AF4C9AB8-ACDC-431C-8779-0A43A04C563A}" type="presParOf" srcId="{FDE94BFD-5E7A-4D3D-8732-E3DA1471335F}" destId="{5B053543-023B-47F6-9479-A7B9238B296D}" srcOrd="2" destOrd="0" presId="urn:microsoft.com/office/officeart/2005/8/layout/lProcess3"/>
    <dgm:cxn modelId="{882FCC0A-6307-40C4-8696-97D6281CB70F}" type="presParOf" srcId="{FDE94BFD-5E7A-4D3D-8732-E3DA1471335F}" destId="{3186F74E-C15B-4C81-9FB8-6E92F3903BF1}" srcOrd="3" destOrd="0" presId="urn:microsoft.com/office/officeart/2005/8/layout/lProcess3"/>
    <dgm:cxn modelId="{5E1EA02E-7DE0-42A8-B269-E42DBA371557}" type="presParOf" srcId="{FDE94BFD-5E7A-4D3D-8732-E3DA1471335F}" destId="{3D47800E-C173-488D-9525-2E1F699422C8}" srcOrd="4" destOrd="0" presId="urn:microsoft.com/office/officeart/2005/8/layout/lProcess3"/>
    <dgm:cxn modelId="{8CF67CB8-EE5E-4DB8-908A-71584B9E3CDD}" type="presParOf" srcId="{45AFDAC7-7CA6-4F8D-AE32-C5D303C94D54}" destId="{76EE1394-E901-466C-AAB5-880D2450249A}" srcOrd="3" destOrd="0" presId="urn:microsoft.com/office/officeart/2005/8/layout/lProcess3"/>
    <dgm:cxn modelId="{2D6CA1B3-E64C-4D2E-AF56-2928FFD7D795}" type="presParOf" srcId="{45AFDAC7-7CA6-4F8D-AE32-C5D303C94D54}" destId="{30CCDB19-23CE-4417-86C5-23FB7C28021C}" srcOrd="4" destOrd="0" presId="urn:microsoft.com/office/officeart/2005/8/layout/lProcess3"/>
    <dgm:cxn modelId="{8910CFFA-650F-458A-AC72-63E86472EAA7}" type="presParOf" srcId="{30CCDB19-23CE-4417-86C5-23FB7C28021C}" destId="{BC34E6D5-9733-4049-8069-6DEBBDFABDAA}" srcOrd="0" destOrd="0" presId="urn:microsoft.com/office/officeart/2005/8/layout/lProcess3"/>
    <dgm:cxn modelId="{EC1C361E-2FD0-429D-99CF-2E56153FCB22}" type="presParOf" srcId="{30CCDB19-23CE-4417-86C5-23FB7C28021C}" destId="{2C9D06C1-F938-415C-8ED4-A2D88C3A692F}" srcOrd="1" destOrd="0" presId="urn:microsoft.com/office/officeart/2005/8/layout/lProcess3"/>
    <dgm:cxn modelId="{78472401-F651-4F10-A056-6E15BC9A7680}" type="presParOf" srcId="{30CCDB19-23CE-4417-86C5-23FB7C28021C}" destId="{96B1BB71-815E-42F8-82D8-F38FB045BA4A}" srcOrd="2" destOrd="0" presId="urn:microsoft.com/office/officeart/2005/8/layout/lProcess3"/>
    <dgm:cxn modelId="{2D170063-02A8-46B2-8472-5B8F8853E16E}" type="presParOf" srcId="{30CCDB19-23CE-4417-86C5-23FB7C28021C}" destId="{1E1C93E3-A268-4772-9DE1-A152012C019C}" srcOrd="3" destOrd="0" presId="urn:microsoft.com/office/officeart/2005/8/layout/lProcess3"/>
    <dgm:cxn modelId="{62136C0A-154E-48CE-B707-896B5CC22627}" type="presParOf" srcId="{30CCDB19-23CE-4417-86C5-23FB7C28021C}" destId="{9550F4DA-4FAD-469C-AC64-1E2719E04459}"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6974F-668D-46BA-B04C-6C23AC463ABE}"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US"/>
        </a:p>
      </dgm:t>
    </dgm:pt>
    <dgm:pt modelId="{54981DE8-F7C7-44D3-B111-4AE3427EACB7}">
      <dgm:prSet/>
      <dgm:spPr/>
      <dgm:t>
        <a:bodyPr/>
        <a:lstStyle/>
        <a:p>
          <a:pPr rtl="0"/>
          <a:r>
            <a:rPr lang="en-US" dirty="0"/>
            <a:t>Evaluation requirements needed for consistent evaluation.</a:t>
          </a:r>
        </a:p>
      </dgm:t>
    </dgm:pt>
    <dgm:pt modelId="{7402DFE0-7F73-4463-B8A4-58A5BBB8B14D}" type="parTrans" cxnId="{47CFBBBA-4757-4D45-AEF6-43706F89BDD2}">
      <dgm:prSet/>
      <dgm:spPr/>
      <dgm:t>
        <a:bodyPr/>
        <a:lstStyle/>
        <a:p>
          <a:endParaRPr lang="en-US"/>
        </a:p>
      </dgm:t>
    </dgm:pt>
    <dgm:pt modelId="{53C8573C-BC84-44D8-8091-846FCFAF83A9}" type="sibTrans" cxnId="{47CFBBBA-4757-4D45-AEF6-43706F89BDD2}">
      <dgm:prSet/>
      <dgm:spPr/>
      <dgm:t>
        <a:bodyPr/>
        <a:lstStyle/>
        <a:p>
          <a:endParaRPr lang="en-US"/>
        </a:p>
      </dgm:t>
    </dgm:pt>
    <dgm:pt modelId="{ECC9014E-3449-4A9B-995E-EA402BA674D8}">
      <dgm:prSet/>
      <dgm:spPr/>
      <dgm:t>
        <a:bodyPr/>
        <a:lstStyle/>
        <a:p>
          <a:pPr rtl="0"/>
          <a:r>
            <a:rPr lang="en-US"/>
            <a:t>Informs program managers of programs successes and areas for improvement.</a:t>
          </a:r>
        </a:p>
      </dgm:t>
    </dgm:pt>
    <dgm:pt modelId="{52E3D3E0-49D7-4D3A-A395-40EF42943402}" type="parTrans" cxnId="{3B37D301-779F-47AF-A080-48FF6309F66A}">
      <dgm:prSet/>
      <dgm:spPr/>
      <dgm:t>
        <a:bodyPr/>
        <a:lstStyle/>
        <a:p>
          <a:endParaRPr lang="en-US"/>
        </a:p>
      </dgm:t>
    </dgm:pt>
    <dgm:pt modelId="{4933660C-0B7E-47E8-B4BE-BD3A6032A75B}" type="sibTrans" cxnId="{3B37D301-779F-47AF-A080-48FF6309F66A}">
      <dgm:prSet/>
      <dgm:spPr/>
      <dgm:t>
        <a:bodyPr/>
        <a:lstStyle/>
        <a:p>
          <a:endParaRPr lang="en-US"/>
        </a:p>
      </dgm:t>
    </dgm:pt>
    <dgm:pt modelId="{BA2BDF7A-545A-41B5-882D-08CBA2072C2B}">
      <dgm:prSet/>
      <dgm:spPr/>
      <dgm:t>
        <a:bodyPr/>
        <a:lstStyle/>
        <a:p>
          <a:pPr rtl="0"/>
          <a:r>
            <a:rPr lang="en-US" dirty="0"/>
            <a:t>Understand how to refine program.</a:t>
          </a:r>
        </a:p>
      </dgm:t>
    </dgm:pt>
    <dgm:pt modelId="{0F399152-5997-40F0-AADA-75A462349FB1}" type="parTrans" cxnId="{F8D2EC0D-D7C4-4508-AD22-FB5D9C8DCA50}">
      <dgm:prSet/>
      <dgm:spPr/>
      <dgm:t>
        <a:bodyPr/>
        <a:lstStyle/>
        <a:p>
          <a:endParaRPr lang="en-US"/>
        </a:p>
      </dgm:t>
    </dgm:pt>
    <dgm:pt modelId="{95B400B3-575C-46D8-87B3-A7B0393B8AF9}" type="sibTrans" cxnId="{F8D2EC0D-D7C4-4508-AD22-FB5D9C8DCA50}">
      <dgm:prSet/>
      <dgm:spPr/>
      <dgm:t>
        <a:bodyPr/>
        <a:lstStyle/>
        <a:p>
          <a:endParaRPr lang="en-US"/>
        </a:p>
      </dgm:t>
    </dgm:pt>
    <dgm:pt modelId="{AC5C62A5-0F2C-4C58-AE1F-981534CD52EA}" type="pres">
      <dgm:prSet presAssocID="{12E6974F-668D-46BA-B04C-6C23AC463ABE}" presName="Name0" presStyleCnt="0">
        <dgm:presLayoutVars>
          <dgm:dir/>
          <dgm:resizeHandles val="exact"/>
        </dgm:presLayoutVars>
      </dgm:prSet>
      <dgm:spPr/>
      <dgm:t>
        <a:bodyPr/>
        <a:lstStyle/>
        <a:p>
          <a:endParaRPr lang="en-US"/>
        </a:p>
      </dgm:t>
    </dgm:pt>
    <dgm:pt modelId="{40BEA761-63B1-4DD5-BE12-37FAFBBE69E1}" type="pres">
      <dgm:prSet presAssocID="{54981DE8-F7C7-44D3-B111-4AE3427EACB7}" presName="Name5" presStyleLbl="vennNode1" presStyleIdx="0" presStyleCnt="3">
        <dgm:presLayoutVars>
          <dgm:bulletEnabled val="1"/>
        </dgm:presLayoutVars>
      </dgm:prSet>
      <dgm:spPr/>
      <dgm:t>
        <a:bodyPr/>
        <a:lstStyle/>
        <a:p>
          <a:endParaRPr lang="en-US"/>
        </a:p>
      </dgm:t>
    </dgm:pt>
    <dgm:pt modelId="{C41501DD-3B92-4542-9431-576086187A2D}" type="pres">
      <dgm:prSet presAssocID="{53C8573C-BC84-44D8-8091-846FCFAF83A9}" presName="space" presStyleCnt="0"/>
      <dgm:spPr/>
    </dgm:pt>
    <dgm:pt modelId="{CC22E452-50D8-45A4-8BBC-9BB4036EBA50}" type="pres">
      <dgm:prSet presAssocID="{ECC9014E-3449-4A9B-995E-EA402BA674D8}" presName="Name5" presStyleLbl="vennNode1" presStyleIdx="1" presStyleCnt="3">
        <dgm:presLayoutVars>
          <dgm:bulletEnabled val="1"/>
        </dgm:presLayoutVars>
      </dgm:prSet>
      <dgm:spPr/>
      <dgm:t>
        <a:bodyPr/>
        <a:lstStyle/>
        <a:p>
          <a:endParaRPr lang="en-US"/>
        </a:p>
      </dgm:t>
    </dgm:pt>
    <dgm:pt modelId="{EFE45161-2974-4FD1-BC7D-D2C8255D0180}" type="pres">
      <dgm:prSet presAssocID="{4933660C-0B7E-47E8-B4BE-BD3A6032A75B}" presName="space" presStyleCnt="0"/>
      <dgm:spPr/>
    </dgm:pt>
    <dgm:pt modelId="{B9937963-897B-49F3-8395-9C8178481EFE}" type="pres">
      <dgm:prSet presAssocID="{BA2BDF7A-545A-41B5-882D-08CBA2072C2B}" presName="Name5" presStyleLbl="vennNode1" presStyleIdx="2" presStyleCnt="3">
        <dgm:presLayoutVars>
          <dgm:bulletEnabled val="1"/>
        </dgm:presLayoutVars>
      </dgm:prSet>
      <dgm:spPr/>
      <dgm:t>
        <a:bodyPr/>
        <a:lstStyle/>
        <a:p>
          <a:endParaRPr lang="en-US"/>
        </a:p>
      </dgm:t>
    </dgm:pt>
  </dgm:ptLst>
  <dgm:cxnLst>
    <dgm:cxn modelId="{8E700DE1-566F-4B86-9806-F290F823A162}" type="presOf" srcId="{12E6974F-668D-46BA-B04C-6C23AC463ABE}" destId="{AC5C62A5-0F2C-4C58-AE1F-981534CD52EA}" srcOrd="0" destOrd="0" presId="urn:microsoft.com/office/officeart/2005/8/layout/venn3"/>
    <dgm:cxn modelId="{034CE7B6-3C9B-470E-99DC-2274DFED8F5C}" type="presOf" srcId="{BA2BDF7A-545A-41B5-882D-08CBA2072C2B}" destId="{B9937963-897B-49F3-8395-9C8178481EFE}" srcOrd="0" destOrd="0" presId="urn:microsoft.com/office/officeart/2005/8/layout/venn3"/>
    <dgm:cxn modelId="{B3732BCC-0D39-4710-97CD-5D5869CCB39F}" type="presOf" srcId="{54981DE8-F7C7-44D3-B111-4AE3427EACB7}" destId="{40BEA761-63B1-4DD5-BE12-37FAFBBE69E1}" srcOrd="0" destOrd="0" presId="urn:microsoft.com/office/officeart/2005/8/layout/venn3"/>
    <dgm:cxn modelId="{80C1D801-507D-4802-B3DD-8221930D19A3}" type="presOf" srcId="{ECC9014E-3449-4A9B-995E-EA402BA674D8}" destId="{CC22E452-50D8-45A4-8BBC-9BB4036EBA50}" srcOrd="0" destOrd="0" presId="urn:microsoft.com/office/officeart/2005/8/layout/venn3"/>
    <dgm:cxn modelId="{47CFBBBA-4757-4D45-AEF6-43706F89BDD2}" srcId="{12E6974F-668D-46BA-B04C-6C23AC463ABE}" destId="{54981DE8-F7C7-44D3-B111-4AE3427EACB7}" srcOrd="0" destOrd="0" parTransId="{7402DFE0-7F73-4463-B8A4-58A5BBB8B14D}" sibTransId="{53C8573C-BC84-44D8-8091-846FCFAF83A9}"/>
    <dgm:cxn modelId="{3B37D301-779F-47AF-A080-48FF6309F66A}" srcId="{12E6974F-668D-46BA-B04C-6C23AC463ABE}" destId="{ECC9014E-3449-4A9B-995E-EA402BA674D8}" srcOrd="1" destOrd="0" parTransId="{52E3D3E0-49D7-4D3A-A395-40EF42943402}" sibTransId="{4933660C-0B7E-47E8-B4BE-BD3A6032A75B}"/>
    <dgm:cxn modelId="{F8D2EC0D-D7C4-4508-AD22-FB5D9C8DCA50}" srcId="{12E6974F-668D-46BA-B04C-6C23AC463ABE}" destId="{BA2BDF7A-545A-41B5-882D-08CBA2072C2B}" srcOrd="2" destOrd="0" parTransId="{0F399152-5997-40F0-AADA-75A462349FB1}" sibTransId="{95B400B3-575C-46D8-87B3-A7B0393B8AF9}"/>
    <dgm:cxn modelId="{845F8647-677C-4278-889B-542B9F74857F}" type="presParOf" srcId="{AC5C62A5-0F2C-4C58-AE1F-981534CD52EA}" destId="{40BEA761-63B1-4DD5-BE12-37FAFBBE69E1}" srcOrd="0" destOrd="0" presId="urn:microsoft.com/office/officeart/2005/8/layout/venn3"/>
    <dgm:cxn modelId="{52DE2397-CF69-4C51-9392-CBAD4C49ED40}" type="presParOf" srcId="{AC5C62A5-0F2C-4C58-AE1F-981534CD52EA}" destId="{C41501DD-3B92-4542-9431-576086187A2D}" srcOrd="1" destOrd="0" presId="urn:microsoft.com/office/officeart/2005/8/layout/venn3"/>
    <dgm:cxn modelId="{25143F84-5AB8-436B-8338-34772228C857}" type="presParOf" srcId="{AC5C62A5-0F2C-4C58-AE1F-981534CD52EA}" destId="{CC22E452-50D8-45A4-8BBC-9BB4036EBA50}" srcOrd="2" destOrd="0" presId="urn:microsoft.com/office/officeart/2005/8/layout/venn3"/>
    <dgm:cxn modelId="{414F5EBC-FB1E-4ECA-A880-FDEC1E4420D3}" type="presParOf" srcId="{AC5C62A5-0F2C-4C58-AE1F-981534CD52EA}" destId="{EFE45161-2974-4FD1-BC7D-D2C8255D0180}" srcOrd="3" destOrd="0" presId="urn:microsoft.com/office/officeart/2005/8/layout/venn3"/>
    <dgm:cxn modelId="{53C36314-7910-46A9-977F-5EA855A94843}" type="presParOf" srcId="{AC5C62A5-0F2C-4C58-AE1F-981534CD52EA}" destId="{B9937963-897B-49F3-8395-9C8178481EFE}"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00F4A-C7CE-4FF6-999D-ED31DC7FF1D4}">
      <dsp:nvSpPr>
        <dsp:cNvPr id="0" name=""/>
        <dsp:cNvSpPr/>
      </dsp:nvSpPr>
      <dsp:spPr>
        <a:xfrm>
          <a:off x="0" y="363676"/>
          <a:ext cx="812165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30" tIns="374904" rIns="630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Need for Evaluation</a:t>
          </a:r>
        </a:p>
        <a:p>
          <a:pPr marL="171450" lvl="1" indent="-171450" algn="l" defTabSz="800100">
            <a:lnSpc>
              <a:spcPct val="90000"/>
            </a:lnSpc>
            <a:spcBef>
              <a:spcPct val="0"/>
            </a:spcBef>
            <a:spcAft>
              <a:spcPct val="15000"/>
            </a:spcAft>
            <a:buChar char="••"/>
          </a:pPr>
          <a:r>
            <a:rPr lang="en-US" sz="1800" kern="1200" dirty="0"/>
            <a:t>Evaluation Requirements</a:t>
          </a:r>
        </a:p>
      </dsp:txBody>
      <dsp:txXfrm>
        <a:off x="0" y="363676"/>
        <a:ext cx="8121650" cy="1020600"/>
      </dsp:txXfrm>
    </dsp:sp>
    <dsp:sp modelId="{88945912-43B5-44FF-BC34-86C6DB5BB515}">
      <dsp:nvSpPr>
        <dsp:cNvPr id="0" name=""/>
        <dsp:cNvSpPr/>
      </dsp:nvSpPr>
      <dsp:spPr>
        <a:xfrm>
          <a:off x="406082" y="97996"/>
          <a:ext cx="568515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85" tIns="0" rIns="214885" bIns="0" numCol="1" spcCol="1270" anchor="ctr" anchorCtr="0">
          <a:noAutofit/>
        </a:bodyPr>
        <a:lstStyle/>
        <a:p>
          <a:pPr lvl="0" algn="l" defTabSz="889000">
            <a:lnSpc>
              <a:spcPct val="90000"/>
            </a:lnSpc>
            <a:spcBef>
              <a:spcPct val="0"/>
            </a:spcBef>
            <a:spcAft>
              <a:spcPct val="35000"/>
            </a:spcAft>
          </a:pPr>
          <a:r>
            <a:rPr lang="en-US" sz="2000" b="1" kern="1200" dirty="0"/>
            <a:t>Introduction</a:t>
          </a:r>
        </a:p>
      </dsp:txBody>
      <dsp:txXfrm>
        <a:off x="432021" y="123935"/>
        <a:ext cx="5633277" cy="479482"/>
      </dsp:txXfrm>
    </dsp:sp>
    <dsp:sp modelId="{4013A93F-5A0A-4447-ADFD-1421686794A9}">
      <dsp:nvSpPr>
        <dsp:cNvPr id="0" name=""/>
        <dsp:cNvSpPr/>
      </dsp:nvSpPr>
      <dsp:spPr>
        <a:xfrm>
          <a:off x="0" y="1747156"/>
          <a:ext cx="812165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30" tIns="374904" rIns="630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Program Design</a:t>
          </a:r>
        </a:p>
        <a:p>
          <a:pPr marL="171450" lvl="1" indent="-171450" algn="l" defTabSz="800100">
            <a:lnSpc>
              <a:spcPct val="90000"/>
            </a:lnSpc>
            <a:spcBef>
              <a:spcPct val="0"/>
            </a:spcBef>
            <a:spcAft>
              <a:spcPct val="15000"/>
            </a:spcAft>
            <a:buChar char="••"/>
          </a:pPr>
          <a:r>
            <a:rPr lang="en-US" sz="1800" kern="1200" dirty="0"/>
            <a:t>Evaluation Examples</a:t>
          </a:r>
        </a:p>
      </dsp:txBody>
      <dsp:txXfrm>
        <a:off x="0" y="1747156"/>
        <a:ext cx="8121650" cy="1020600"/>
      </dsp:txXfrm>
    </dsp:sp>
    <dsp:sp modelId="{57795634-ED8B-4CFE-AA13-2F598B011503}">
      <dsp:nvSpPr>
        <dsp:cNvPr id="0" name=""/>
        <dsp:cNvSpPr/>
      </dsp:nvSpPr>
      <dsp:spPr>
        <a:xfrm>
          <a:off x="406082" y="1481476"/>
          <a:ext cx="568515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85" tIns="0" rIns="214885" bIns="0" numCol="1" spcCol="1270" anchor="ctr" anchorCtr="0">
          <a:noAutofit/>
        </a:bodyPr>
        <a:lstStyle/>
        <a:p>
          <a:pPr lvl="0" algn="l" defTabSz="889000">
            <a:lnSpc>
              <a:spcPct val="90000"/>
            </a:lnSpc>
            <a:spcBef>
              <a:spcPct val="0"/>
            </a:spcBef>
            <a:spcAft>
              <a:spcPct val="35000"/>
            </a:spcAft>
          </a:pPr>
          <a:r>
            <a:rPr lang="en-US" sz="2000" b="1" kern="1200" dirty="0"/>
            <a:t>Ameren Keeping Current</a:t>
          </a:r>
        </a:p>
      </dsp:txBody>
      <dsp:txXfrm>
        <a:off x="432021" y="1507415"/>
        <a:ext cx="5633277" cy="479482"/>
      </dsp:txXfrm>
    </dsp:sp>
    <dsp:sp modelId="{D7B1DD2B-190E-43CD-9600-22BD69EB6794}">
      <dsp:nvSpPr>
        <dsp:cNvPr id="0" name=""/>
        <dsp:cNvSpPr/>
      </dsp:nvSpPr>
      <dsp:spPr>
        <a:xfrm>
          <a:off x="0" y="3130636"/>
          <a:ext cx="812165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330" tIns="374904" rIns="6303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Program Design</a:t>
          </a:r>
        </a:p>
        <a:p>
          <a:pPr marL="171450" lvl="1" indent="-171450" algn="l" defTabSz="800100">
            <a:lnSpc>
              <a:spcPct val="90000"/>
            </a:lnSpc>
            <a:spcBef>
              <a:spcPct val="0"/>
            </a:spcBef>
            <a:spcAft>
              <a:spcPct val="15000"/>
            </a:spcAft>
            <a:buChar char="••"/>
          </a:pPr>
          <a:r>
            <a:rPr lang="en-US" sz="1800" kern="1200" dirty="0"/>
            <a:t>Evaluation Examples</a:t>
          </a:r>
        </a:p>
      </dsp:txBody>
      <dsp:txXfrm>
        <a:off x="0" y="3130636"/>
        <a:ext cx="8121650" cy="1020600"/>
      </dsp:txXfrm>
    </dsp:sp>
    <dsp:sp modelId="{72C52378-2599-4E01-BB66-120FC2F50FA4}">
      <dsp:nvSpPr>
        <dsp:cNvPr id="0" name=""/>
        <dsp:cNvSpPr/>
      </dsp:nvSpPr>
      <dsp:spPr>
        <a:xfrm>
          <a:off x="406082" y="2864956"/>
          <a:ext cx="568515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85" tIns="0" rIns="214885" bIns="0" numCol="1" spcCol="1270" anchor="ctr" anchorCtr="0">
          <a:noAutofit/>
        </a:bodyPr>
        <a:lstStyle/>
        <a:p>
          <a:pPr lvl="0" algn="l" defTabSz="889000">
            <a:lnSpc>
              <a:spcPct val="90000"/>
            </a:lnSpc>
            <a:spcBef>
              <a:spcPct val="0"/>
            </a:spcBef>
            <a:spcAft>
              <a:spcPct val="35000"/>
            </a:spcAft>
          </a:pPr>
          <a:r>
            <a:rPr lang="en-US" sz="2000" b="1" kern="1200" dirty="0"/>
            <a:t>PGW LIURP</a:t>
          </a:r>
        </a:p>
      </dsp:txBody>
      <dsp:txXfrm>
        <a:off x="432021" y="2890895"/>
        <a:ext cx="5633277" cy="479482"/>
      </dsp:txXfrm>
    </dsp:sp>
    <dsp:sp modelId="{1BCA3008-3F29-48A3-BA0E-E4A7E1A9FF43}">
      <dsp:nvSpPr>
        <dsp:cNvPr id="0" name=""/>
        <dsp:cNvSpPr/>
      </dsp:nvSpPr>
      <dsp:spPr>
        <a:xfrm>
          <a:off x="0" y="4514116"/>
          <a:ext cx="812165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278CDF-2A67-4352-B544-F866D9B0D29A}">
      <dsp:nvSpPr>
        <dsp:cNvPr id="0" name=""/>
        <dsp:cNvSpPr/>
      </dsp:nvSpPr>
      <dsp:spPr>
        <a:xfrm>
          <a:off x="406082" y="4248436"/>
          <a:ext cx="568515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85" tIns="0" rIns="214885" bIns="0" numCol="1" spcCol="1270" anchor="ctr" anchorCtr="0">
          <a:noAutofit/>
        </a:bodyPr>
        <a:lstStyle/>
        <a:p>
          <a:pPr lvl="0" algn="l" defTabSz="889000">
            <a:lnSpc>
              <a:spcPct val="90000"/>
            </a:lnSpc>
            <a:spcBef>
              <a:spcPct val="0"/>
            </a:spcBef>
            <a:spcAft>
              <a:spcPct val="35000"/>
            </a:spcAft>
          </a:pPr>
          <a:r>
            <a:rPr lang="en-US" sz="2000" b="1" kern="1200" dirty="0"/>
            <a:t>Summary</a:t>
          </a:r>
        </a:p>
      </dsp:txBody>
      <dsp:txXfrm>
        <a:off x="432021" y="4274375"/>
        <a:ext cx="563327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E2BC9-DBCA-4B85-8A4B-7E3F689E2988}">
      <dsp:nvSpPr>
        <dsp:cNvPr id="0" name=""/>
        <dsp:cNvSpPr/>
      </dsp:nvSpPr>
      <dsp:spPr>
        <a:xfrm>
          <a:off x="2520" y="43803"/>
          <a:ext cx="2457152" cy="7925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a:t>Measure Program Impacts</a:t>
          </a:r>
        </a:p>
      </dsp:txBody>
      <dsp:txXfrm>
        <a:off x="2520" y="43803"/>
        <a:ext cx="2457152" cy="792587"/>
      </dsp:txXfrm>
    </dsp:sp>
    <dsp:sp modelId="{A88162DB-BF0B-4E0A-91CA-5473362D2AAE}">
      <dsp:nvSpPr>
        <dsp:cNvPr id="0" name=""/>
        <dsp:cNvSpPr/>
      </dsp:nvSpPr>
      <dsp:spPr>
        <a:xfrm>
          <a:off x="2520" y="836390"/>
          <a:ext cx="2457152" cy="3914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Energy usage</a:t>
          </a:r>
        </a:p>
        <a:p>
          <a:pPr marL="228600" lvl="1" indent="-228600" algn="l" defTabSz="1022350" rtl="0">
            <a:lnSpc>
              <a:spcPct val="90000"/>
            </a:lnSpc>
            <a:spcBef>
              <a:spcPct val="0"/>
            </a:spcBef>
            <a:spcAft>
              <a:spcPct val="15000"/>
            </a:spcAft>
            <a:buChar char="••"/>
          </a:pPr>
          <a:r>
            <a:rPr lang="en-US" sz="2300" kern="1200" dirty="0"/>
            <a:t>Energy bill affordability</a:t>
          </a:r>
        </a:p>
        <a:p>
          <a:pPr marL="228600" lvl="1" indent="-228600" algn="l" defTabSz="1022350" rtl="0">
            <a:lnSpc>
              <a:spcPct val="90000"/>
            </a:lnSpc>
            <a:spcBef>
              <a:spcPct val="0"/>
            </a:spcBef>
            <a:spcAft>
              <a:spcPct val="15000"/>
            </a:spcAft>
            <a:buChar char="••"/>
          </a:pPr>
          <a:r>
            <a:rPr lang="en-US" sz="2300" kern="1200" dirty="0"/>
            <a:t>Economic impacts</a:t>
          </a:r>
        </a:p>
        <a:p>
          <a:pPr marL="228600" lvl="1" indent="-228600" algn="l" defTabSz="1022350" rtl="0">
            <a:lnSpc>
              <a:spcPct val="90000"/>
            </a:lnSpc>
            <a:spcBef>
              <a:spcPct val="0"/>
            </a:spcBef>
            <a:spcAft>
              <a:spcPct val="15000"/>
            </a:spcAft>
            <a:buChar char="••"/>
          </a:pPr>
          <a:r>
            <a:rPr lang="en-US" sz="2300" kern="1200" dirty="0"/>
            <a:t>Environmental impacts</a:t>
          </a:r>
        </a:p>
        <a:p>
          <a:pPr marL="228600" lvl="1" indent="-228600" algn="l" defTabSz="1022350" rtl="0">
            <a:lnSpc>
              <a:spcPct val="90000"/>
            </a:lnSpc>
            <a:spcBef>
              <a:spcPct val="0"/>
            </a:spcBef>
            <a:spcAft>
              <a:spcPct val="15000"/>
            </a:spcAft>
            <a:buChar char="••"/>
          </a:pPr>
          <a:r>
            <a:rPr lang="en-US" sz="2300" kern="1200" dirty="0"/>
            <a:t>Health, safety, and comfort</a:t>
          </a:r>
        </a:p>
        <a:p>
          <a:pPr marL="228600" lvl="1" indent="-228600" algn="l" defTabSz="1022350" rtl="0">
            <a:lnSpc>
              <a:spcPct val="90000"/>
            </a:lnSpc>
            <a:spcBef>
              <a:spcPct val="0"/>
            </a:spcBef>
            <a:spcAft>
              <a:spcPct val="15000"/>
            </a:spcAft>
            <a:buChar char="••"/>
          </a:pPr>
          <a:r>
            <a:rPr lang="en-US" sz="2300" kern="1200" dirty="0"/>
            <a:t>Cost benefit analysis</a:t>
          </a:r>
        </a:p>
      </dsp:txBody>
      <dsp:txXfrm>
        <a:off x="2520" y="836390"/>
        <a:ext cx="2457152" cy="3914369"/>
      </dsp:txXfrm>
    </dsp:sp>
    <dsp:sp modelId="{62F465E6-72DD-481A-A366-A9943FDC498C}">
      <dsp:nvSpPr>
        <dsp:cNvPr id="0" name=""/>
        <dsp:cNvSpPr/>
      </dsp:nvSpPr>
      <dsp:spPr>
        <a:xfrm>
          <a:off x="2803673" y="43803"/>
          <a:ext cx="2457152" cy="7925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a:t>Assess Potential Improvements</a:t>
          </a:r>
        </a:p>
      </dsp:txBody>
      <dsp:txXfrm>
        <a:off x="2803673" y="43803"/>
        <a:ext cx="2457152" cy="792587"/>
      </dsp:txXfrm>
    </dsp:sp>
    <dsp:sp modelId="{065EDD01-8B01-4E77-AF6B-7C238832478E}">
      <dsp:nvSpPr>
        <dsp:cNvPr id="0" name=""/>
        <dsp:cNvSpPr/>
      </dsp:nvSpPr>
      <dsp:spPr>
        <a:xfrm>
          <a:off x="2803673" y="836390"/>
          <a:ext cx="2457152" cy="3914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Goals</a:t>
          </a:r>
        </a:p>
        <a:p>
          <a:pPr marL="228600" lvl="1" indent="-228600" algn="l" defTabSz="1022350" rtl="0">
            <a:lnSpc>
              <a:spcPct val="90000"/>
            </a:lnSpc>
            <a:spcBef>
              <a:spcPct val="0"/>
            </a:spcBef>
            <a:spcAft>
              <a:spcPct val="15000"/>
            </a:spcAft>
            <a:buChar char="••"/>
          </a:pPr>
          <a:r>
            <a:rPr lang="en-US" sz="2300" kern="1200" dirty="0"/>
            <a:t>Efficiency</a:t>
          </a:r>
        </a:p>
        <a:p>
          <a:pPr marL="228600" lvl="1" indent="-228600" algn="l" defTabSz="1022350" rtl="0">
            <a:lnSpc>
              <a:spcPct val="90000"/>
            </a:lnSpc>
            <a:spcBef>
              <a:spcPct val="0"/>
            </a:spcBef>
            <a:spcAft>
              <a:spcPct val="15000"/>
            </a:spcAft>
            <a:buChar char="••"/>
          </a:pPr>
          <a:r>
            <a:rPr lang="en-US" sz="2300" kern="1200" dirty="0"/>
            <a:t>Effectiveness</a:t>
          </a:r>
        </a:p>
        <a:p>
          <a:pPr marL="228600" lvl="1" indent="-228600" algn="l" defTabSz="1022350" rtl="0">
            <a:lnSpc>
              <a:spcPct val="90000"/>
            </a:lnSpc>
            <a:spcBef>
              <a:spcPct val="0"/>
            </a:spcBef>
            <a:spcAft>
              <a:spcPct val="15000"/>
            </a:spcAft>
            <a:buChar char="••"/>
          </a:pPr>
          <a:r>
            <a:rPr lang="en-US" sz="2300" kern="1200" dirty="0"/>
            <a:t>Equity</a:t>
          </a:r>
        </a:p>
        <a:p>
          <a:pPr marL="228600" lvl="1" indent="-228600" algn="l" defTabSz="1022350" rtl="0">
            <a:lnSpc>
              <a:spcPct val="90000"/>
            </a:lnSpc>
            <a:spcBef>
              <a:spcPct val="0"/>
            </a:spcBef>
            <a:spcAft>
              <a:spcPct val="15000"/>
            </a:spcAft>
            <a:buChar char="••"/>
          </a:pPr>
          <a:r>
            <a:rPr lang="en-US" sz="2300" kern="1200" dirty="0"/>
            <a:t>Targeting</a:t>
          </a:r>
        </a:p>
        <a:p>
          <a:pPr marL="228600" lvl="1" indent="-228600" algn="l" defTabSz="1022350" rtl="0">
            <a:lnSpc>
              <a:spcPct val="90000"/>
            </a:lnSpc>
            <a:spcBef>
              <a:spcPct val="0"/>
            </a:spcBef>
            <a:spcAft>
              <a:spcPct val="15000"/>
            </a:spcAft>
            <a:buChar char="••"/>
          </a:pPr>
          <a:r>
            <a:rPr lang="en-US" sz="2300" kern="1200" dirty="0"/>
            <a:t>Client Satisfaction</a:t>
          </a:r>
        </a:p>
      </dsp:txBody>
      <dsp:txXfrm>
        <a:off x="2803673" y="836390"/>
        <a:ext cx="2457152" cy="3914369"/>
      </dsp:txXfrm>
    </dsp:sp>
    <dsp:sp modelId="{2FB12BC6-0450-4AB4-8823-C502DB77941C}">
      <dsp:nvSpPr>
        <dsp:cNvPr id="0" name=""/>
        <dsp:cNvSpPr/>
      </dsp:nvSpPr>
      <dsp:spPr>
        <a:xfrm>
          <a:off x="5604827" y="43803"/>
          <a:ext cx="2457152" cy="7925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a:t>Meet Regulatory Requirements</a:t>
          </a:r>
        </a:p>
      </dsp:txBody>
      <dsp:txXfrm>
        <a:off x="5604827" y="43803"/>
        <a:ext cx="2457152" cy="792587"/>
      </dsp:txXfrm>
    </dsp:sp>
    <dsp:sp modelId="{EF96CEC3-9FC0-49F8-95AC-9548838B35A8}">
      <dsp:nvSpPr>
        <dsp:cNvPr id="0" name=""/>
        <dsp:cNvSpPr/>
      </dsp:nvSpPr>
      <dsp:spPr>
        <a:xfrm>
          <a:off x="5604827" y="836390"/>
          <a:ext cx="2457152" cy="3914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State</a:t>
          </a:r>
        </a:p>
        <a:p>
          <a:pPr marL="228600" lvl="1" indent="-228600" algn="l" defTabSz="1022350" rtl="0">
            <a:lnSpc>
              <a:spcPct val="90000"/>
            </a:lnSpc>
            <a:spcBef>
              <a:spcPct val="0"/>
            </a:spcBef>
            <a:spcAft>
              <a:spcPct val="15000"/>
            </a:spcAft>
            <a:buChar char="••"/>
          </a:pPr>
          <a:r>
            <a:rPr lang="en-US" sz="2300" kern="1200" dirty="0"/>
            <a:t>PUC</a:t>
          </a:r>
        </a:p>
        <a:p>
          <a:pPr marL="228600" lvl="1" indent="-228600" algn="l" defTabSz="1022350" rtl="0">
            <a:lnSpc>
              <a:spcPct val="90000"/>
            </a:lnSpc>
            <a:spcBef>
              <a:spcPct val="0"/>
            </a:spcBef>
            <a:spcAft>
              <a:spcPct val="15000"/>
            </a:spcAft>
            <a:buChar char="••"/>
          </a:pPr>
          <a:r>
            <a:rPr lang="en-US" sz="2300" kern="1200" dirty="0"/>
            <a:t>Other</a:t>
          </a:r>
        </a:p>
      </dsp:txBody>
      <dsp:txXfrm>
        <a:off x="5604827" y="836390"/>
        <a:ext cx="2457152" cy="391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65EE1-0CF1-4BB1-93D8-890CA95906E9}">
      <dsp:nvSpPr>
        <dsp:cNvPr id="0" name=""/>
        <dsp:cNvSpPr/>
      </dsp:nvSpPr>
      <dsp:spPr>
        <a:xfrm>
          <a:off x="1525" y="511022"/>
          <a:ext cx="2412301" cy="9649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a:t>Eligibility</a:t>
          </a:r>
        </a:p>
      </dsp:txBody>
      <dsp:txXfrm>
        <a:off x="483985" y="511022"/>
        <a:ext cx="1447381" cy="964920"/>
      </dsp:txXfrm>
    </dsp:sp>
    <dsp:sp modelId="{990D264D-E3BF-4D8F-BBE2-03A6728C8D7B}">
      <dsp:nvSpPr>
        <dsp:cNvPr id="0" name=""/>
        <dsp:cNvSpPr/>
      </dsp:nvSpPr>
      <dsp:spPr>
        <a:xfrm>
          <a:off x="2100227" y="593040"/>
          <a:ext cx="2731575" cy="80088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u="sng" kern="1200" dirty="0"/>
            <a:t>Previous</a:t>
          </a:r>
        </a:p>
        <a:p>
          <a:pPr lvl="0" algn="ctr" defTabSz="889000" rtl="0">
            <a:lnSpc>
              <a:spcPct val="90000"/>
            </a:lnSpc>
            <a:spcBef>
              <a:spcPct val="0"/>
            </a:spcBef>
            <a:spcAft>
              <a:spcPct val="35000"/>
            </a:spcAft>
          </a:pPr>
          <a:r>
            <a:rPr lang="en-US" sz="1800" kern="1200" dirty="0"/>
            <a:t>Heating – 125% FPL</a:t>
          </a:r>
        </a:p>
        <a:p>
          <a:pPr lvl="0" algn="ctr" defTabSz="889000" rtl="0">
            <a:lnSpc>
              <a:spcPct val="90000"/>
            </a:lnSpc>
            <a:spcBef>
              <a:spcPct val="0"/>
            </a:spcBef>
            <a:spcAft>
              <a:spcPct val="35000"/>
            </a:spcAft>
          </a:pPr>
          <a:r>
            <a:rPr lang="en-US" sz="1800" kern="1200" dirty="0"/>
            <a:t>Cooling – 135% FPL</a:t>
          </a:r>
        </a:p>
      </dsp:txBody>
      <dsp:txXfrm>
        <a:off x="2500669" y="593040"/>
        <a:ext cx="1930691" cy="800884"/>
      </dsp:txXfrm>
    </dsp:sp>
    <dsp:sp modelId="{CEE8A79B-0C74-485F-9118-092E12ABE5B8}">
      <dsp:nvSpPr>
        <dsp:cNvPr id="0" name=""/>
        <dsp:cNvSpPr/>
      </dsp:nvSpPr>
      <dsp:spPr>
        <a:xfrm>
          <a:off x="4551493" y="593040"/>
          <a:ext cx="2733697" cy="80088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u="sng" kern="1200" dirty="0"/>
            <a:t>2017- Present</a:t>
          </a:r>
        </a:p>
        <a:p>
          <a:pPr lvl="0" algn="ctr" defTabSz="889000">
            <a:lnSpc>
              <a:spcPct val="90000"/>
            </a:lnSpc>
            <a:spcBef>
              <a:spcPct val="0"/>
            </a:spcBef>
            <a:spcAft>
              <a:spcPct val="35000"/>
            </a:spcAft>
          </a:pPr>
          <a:r>
            <a:rPr lang="en-US" sz="1800" kern="1200" dirty="0"/>
            <a:t>Heating –150% FPL</a:t>
          </a:r>
        </a:p>
        <a:p>
          <a:pPr lvl="0" algn="ctr" defTabSz="889000">
            <a:lnSpc>
              <a:spcPct val="90000"/>
            </a:lnSpc>
            <a:spcBef>
              <a:spcPct val="0"/>
            </a:spcBef>
            <a:spcAft>
              <a:spcPct val="35000"/>
            </a:spcAft>
          </a:pPr>
          <a:r>
            <a:rPr lang="en-US" sz="1800" kern="1200" dirty="0"/>
            <a:t>Cooling – 150% FPL</a:t>
          </a:r>
        </a:p>
      </dsp:txBody>
      <dsp:txXfrm>
        <a:off x="4951935" y="593040"/>
        <a:ext cx="1932813" cy="800884"/>
      </dsp:txXfrm>
    </dsp:sp>
    <dsp:sp modelId="{F28A4A96-A671-427B-BDC6-81886CF153A5}">
      <dsp:nvSpPr>
        <dsp:cNvPr id="0" name=""/>
        <dsp:cNvSpPr/>
      </dsp:nvSpPr>
      <dsp:spPr>
        <a:xfrm>
          <a:off x="1525" y="1611032"/>
          <a:ext cx="2412301" cy="9649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n-US" sz="2600" kern="1200" dirty="0"/>
            <a:t>Payment Due Date</a:t>
          </a:r>
        </a:p>
      </dsp:txBody>
      <dsp:txXfrm>
        <a:off x="483985" y="1611032"/>
        <a:ext cx="1447381" cy="964920"/>
      </dsp:txXfrm>
    </dsp:sp>
    <dsp:sp modelId="{5B053543-023B-47F6-9479-A7B9238B296D}">
      <dsp:nvSpPr>
        <dsp:cNvPr id="0" name=""/>
        <dsp:cNvSpPr/>
      </dsp:nvSpPr>
      <dsp:spPr>
        <a:xfrm>
          <a:off x="2100227" y="1693050"/>
          <a:ext cx="2732055" cy="80088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u="sng" kern="1200" dirty="0"/>
            <a:t>Previous</a:t>
          </a:r>
        </a:p>
        <a:p>
          <a:pPr lvl="0" algn="ctr" defTabSz="889000">
            <a:lnSpc>
              <a:spcPct val="90000"/>
            </a:lnSpc>
            <a:spcBef>
              <a:spcPct val="0"/>
            </a:spcBef>
            <a:spcAft>
              <a:spcPct val="35000"/>
            </a:spcAft>
          </a:pPr>
          <a:r>
            <a:rPr lang="en-US" sz="1800" i="0" u="none" kern="1200" dirty="0"/>
            <a:t>Date assigned by Ameren</a:t>
          </a:r>
        </a:p>
      </dsp:txBody>
      <dsp:txXfrm>
        <a:off x="2500669" y="1693050"/>
        <a:ext cx="1931171" cy="800884"/>
      </dsp:txXfrm>
    </dsp:sp>
    <dsp:sp modelId="{3D47800E-C173-488D-9525-2E1F699422C8}">
      <dsp:nvSpPr>
        <dsp:cNvPr id="0" name=""/>
        <dsp:cNvSpPr/>
      </dsp:nvSpPr>
      <dsp:spPr>
        <a:xfrm>
          <a:off x="4551973" y="1693050"/>
          <a:ext cx="2723306" cy="80088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u="sng" kern="1200" dirty="0"/>
            <a:t>2017- Present</a:t>
          </a:r>
        </a:p>
        <a:p>
          <a:pPr lvl="0" algn="ctr" defTabSz="889000">
            <a:lnSpc>
              <a:spcPct val="90000"/>
            </a:lnSpc>
            <a:spcBef>
              <a:spcPct val="0"/>
            </a:spcBef>
            <a:spcAft>
              <a:spcPct val="35000"/>
            </a:spcAft>
          </a:pPr>
          <a:r>
            <a:rPr lang="en-US" sz="1800" u="none" kern="1200" dirty="0"/>
            <a:t>Participants may choose date</a:t>
          </a:r>
        </a:p>
      </dsp:txBody>
      <dsp:txXfrm>
        <a:off x="4952415" y="1693050"/>
        <a:ext cx="1922422" cy="800884"/>
      </dsp:txXfrm>
    </dsp:sp>
    <dsp:sp modelId="{BC34E6D5-9733-4049-8069-6DEBBDFABDAA}">
      <dsp:nvSpPr>
        <dsp:cNvPr id="0" name=""/>
        <dsp:cNvSpPr/>
      </dsp:nvSpPr>
      <dsp:spPr>
        <a:xfrm>
          <a:off x="1525" y="2711041"/>
          <a:ext cx="2412301" cy="9649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a:t>Flexibility</a:t>
          </a:r>
        </a:p>
      </dsp:txBody>
      <dsp:txXfrm>
        <a:off x="483985" y="2711041"/>
        <a:ext cx="1447381" cy="964920"/>
      </dsp:txXfrm>
    </dsp:sp>
    <dsp:sp modelId="{96B1BB71-815E-42F8-82D8-F38FB045BA4A}">
      <dsp:nvSpPr>
        <dsp:cNvPr id="0" name=""/>
        <dsp:cNvSpPr/>
      </dsp:nvSpPr>
      <dsp:spPr>
        <a:xfrm>
          <a:off x="2100227" y="2793059"/>
          <a:ext cx="2731575" cy="80088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u="sng" kern="1200" dirty="0"/>
            <a:t>Previous</a:t>
          </a:r>
        </a:p>
        <a:p>
          <a:pPr lvl="0" algn="ctr" defTabSz="889000" rtl="0">
            <a:lnSpc>
              <a:spcPct val="90000"/>
            </a:lnSpc>
            <a:spcBef>
              <a:spcPct val="0"/>
            </a:spcBef>
            <a:spcAft>
              <a:spcPct val="35000"/>
            </a:spcAft>
          </a:pPr>
          <a:r>
            <a:rPr lang="en-US" sz="1800" kern="1200" dirty="0"/>
            <a:t>No flexibility</a:t>
          </a:r>
        </a:p>
      </dsp:txBody>
      <dsp:txXfrm>
        <a:off x="2500669" y="2793059"/>
        <a:ext cx="1930691" cy="800884"/>
      </dsp:txXfrm>
    </dsp:sp>
    <dsp:sp modelId="{9550F4DA-4FAD-469C-AC64-1E2719E04459}">
      <dsp:nvSpPr>
        <dsp:cNvPr id="0" name=""/>
        <dsp:cNvSpPr/>
      </dsp:nvSpPr>
      <dsp:spPr>
        <a:xfrm>
          <a:off x="4551493" y="2793059"/>
          <a:ext cx="2731575" cy="80088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100000"/>
            </a:lnSpc>
            <a:spcBef>
              <a:spcPct val="0"/>
            </a:spcBef>
            <a:spcAft>
              <a:spcPts val="0"/>
            </a:spcAft>
          </a:pPr>
          <a:r>
            <a:rPr lang="en-US" sz="2000" u="sng" kern="1200" dirty="0"/>
            <a:t>2017- Present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kern="1200" dirty="0"/>
            <a:t>Participants may miss one payment, receive credit, still current</a:t>
          </a:r>
        </a:p>
      </dsp:txBody>
      <dsp:txXfrm>
        <a:off x="4951935" y="2793059"/>
        <a:ext cx="1930691" cy="800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EA761-63B1-4DD5-BE12-37FAFBBE69E1}">
      <dsp:nvSpPr>
        <dsp:cNvPr id="0" name=""/>
        <dsp:cNvSpPr/>
      </dsp:nvSpPr>
      <dsp:spPr>
        <a:xfrm>
          <a:off x="3792" y="1073930"/>
          <a:ext cx="3316435" cy="33164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514" tIns="30480" rIns="182514" bIns="30480" numCol="1" spcCol="1270" anchor="ctr" anchorCtr="0">
          <a:noAutofit/>
        </a:bodyPr>
        <a:lstStyle/>
        <a:p>
          <a:pPr lvl="0" algn="ctr" defTabSz="1066800" rtl="0">
            <a:lnSpc>
              <a:spcPct val="90000"/>
            </a:lnSpc>
            <a:spcBef>
              <a:spcPct val="0"/>
            </a:spcBef>
            <a:spcAft>
              <a:spcPct val="35000"/>
            </a:spcAft>
          </a:pPr>
          <a:r>
            <a:rPr lang="en-US" sz="2400" kern="1200" dirty="0"/>
            <a:t>Evaluation requirements needed for consistent evaluation.</a:t>
          </a:r>
        </a:p>
      </dsp:txBody>
      <dsp:txXfrm>
        <a:off x="489473" y="1559611"/>
        <a:ext cx="2345073" cy="2345073"/>
      </dsp:txXfrm>
    </dsp:sp>
    <dsp:sp modelId="{CC22E452-50D8-45A4-8BBC-9BB4036EBA50}">
      <dsp:nvSpPr>
        <dsp:cNvPr id="0" name=""/>
        <dsp:cNvSpPr/>
      </dsp:nvSpPr>
      <dsp:spPr>
        <a:xfrm>
          <a:off x="2656940" y="1073930"/>
          <a:ext cx="3316435" cy="33164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514" tIns="30480" rIns="182514" bIns="30480" numCol="1" spcCol="1270" anchor="ctr" anchorCtr="0">
          <a:noAutofit/>
        </a:bodyPr>
        <a:lstStyle/>
        <a:p>
          <a:pPr lvl="0" algn="ctr" defTabSz="1066800" rtl="0">
            <a:lnSpc>
              <a:spcPct val="90000"/>
            </a:lnSpc>
            <a:spcBef>
              <a:spcPct val="0"/>
            </a:spcBef>
            <a:spcAft>
              <a:spcPct val="35000"/>
            </a:spcAft>
          </a:pPr>
          <a:r>
            <a:rPr lang="en-US" sz="2400" kern="1200"/>
            <a:t>Informs program managers of programs successes and areas for improvement.</a:t>
          </a:r>
        </a:p>
      </dsp:txBody>
      <dsp:txXfrm>
        <a:off x="3142621" y="1559611"/>
        <a:ext cx="2345073" cy="2345073"/>
      </dsp:txXfrm>
    </dsp:sp>
    <dsp:sp modelId="{B9937963-897B-49F3-8395-9C8178481EFE}">
      <dsp:nvSpPr>
        <dsp:cNvPr id="0" name=""/>
        <dsp:cNvSpPr/>
      </dsp:nvSpPr>
      <dsp:spPr>
        <a:xfrm>
          <a:off x="5310089" y="1073930"/>
          <a:ext cx="3316435" cy="33164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2514" tIns="30480" rIns="182514" bIns="30480" numCol="1" spcCol="1270" anchor="ctr" anchorCtr="0">
          <a:noAutofit/>
        </a:bodyPr>
        <a:lstStyle/>
        <a:p>
          <a:pPr lvl="0" algn="ctr" defTabSz="1066800" rtl="0">
            <a:lnSpc>
              <a:spcPct val="90000"/>
            </a:lnSpc>
            <a:spcBef>
              <a:spcPct val="0"/>
            </a:spcBef>
            <a:spcAft>
              <a:spcPct val="35000"/>
            </a:spcAft>
          </a:pPr>
          <a:r>
            <a:rPr lang="en-US" sz="2400" kern="1200" dirty="0"/>
            <a:t>Understand how to refine program.</a:t>
          </a:r>
        </a:p>
      </dsp:txBody>
      <dsp:txXfrm>
        <a:off x="5795770" y="1559611"/>
        <a:ext cx="2345073" cy="23450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994480-E749-4D50-8F4C-4FD443B02A46}" type="slidenum">
              <a:rPr lang="en-US" altLang="en-US"/>
              <a:pPr/>
              <a:t>‹#›</a:t>
            </a:fld>
            <a:endParaRPr lang="en-US" altLang="en-US"/>
          </a:p>
        </p:txBody>
      </p:sp>
    </p:spTree>
    <p:extLst>
      <p:ext uri="{BB962C8B-B14F-4D97-AF65-F5344CB8AC3E}">
        <p14:creationId xmlns:p14="http://schemas.microsoft.com/office/powerpoint/2010/main" val="3297232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42050-EE4D-42B1-A22D-7CD07A52EA19}" type="datetimeFigureOut">
              <a:rPr lang="en-US" smtClean="0"/>
              <a:t>7/30/2020</a:t>
            </a:fld>
            <a:endParaRPr lang="en-US"/>
          </a:p>
        </p:txBody>
      </p:sp>
      <p:sp>
        <p:nvSpPr>
          <p:cNvPr id="4" name="Slide Image Placeholder 3"/>
          <p:cNvSpPr>
            <a:spLocks noGrp="1" noRot="1" noChangeAspect="1"/>
          </p:cNvSpPr>
          <p:nvPr>
            <p:ph type="sldImg" idx="2"/>
          </p:nvPr>
        </p:nvSpPr>
        <p:spPr>
          <a:xfrm>
            <a:off x="1377950" y="1139825"/>
            <a:ext cx="4102100" cy="3076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3589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598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7200"/>
          </a:xfrm>
          <a:prstGeom prst="rect">
            <a:avLst/>
          </a:prstGeom>
        </p:spPr>
        <p:txBody>
          <a:bodyPr vert="horz" lIns="91440" tIns="45720" rIns="91440" bIns="45720" rtlCol="0" anchor="b"/>
          <a:lstStyle>
            <a:lvl1pPr algn="r">
              <a:defRPr sz="1200"/>
            </a:lvl1pPr>
          </a:lstStyle>
          <a:p>
            <a:fld id="{4BDC11FD-BA2C-45FE-A89C-63AEAD0D28C1}" type="slidenum">
              <a:rPr lang="en-US" smtClean="0"/>
              <a:t>‹#›</a:t>
            </a:fld>
            <a:endParaRPr lang="en-US"/>
          </a:p>
        </p:txBody>
      </p:sp>
    </p:spTree>
    <p:extLst>
      <p:ext uri="{BB962C8B-B14F-4D97-AF65-F5344CB8AC3E}">
        <p14:creationId xmlns:p14="http://schemas.microsoft.com/office/powerpoint/2010/main" val="989786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68504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Since APPRISE reviews our data for annual PUC reporting, we can review without requiring a full evaluation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7075" indent="-279400">
              <a:defRPr>
                <a:solidFill>
                  <a:schemeClr val="tx1"/>
                </a:solidFill>
                <a:latin typeface="Calibri" panose="020F0502020204030204" pitchFamily="34" charset="0"/>
              </a:defRPr>
            </a:lvl2pPr>
            <a:lvl3pPr marL="1119188" indent="-223838">
              <a:defRPr>
                <a:solidFill>
                  <a:schemeClr val="tx1"/>
                </a:solidFill>
                <a:latin typeface="Calibri" panose="020F0502020204030204" pitchFamily="34" charset="0"/>
              </a:defRPr>
            </a:lvl3pPr>
            <a:lvl4pPr marL="1566863" indent="-223838">
              <a:defRPr>
                <a:solidFill>
                  <a:schemeClr val="tx1"/>
                </a:solidFill>
                <a:latin typeface="Calibri" panose="020F0502020204030204" pitchFamily="34" charset="0"/>
              </a:defRPr>
            </a:lvl4pPr>
            <a:lvl5pPr marL="2014538" indent="-223838">
              <a:defRPr>
                <a:solidFill>
                  <a:schemeClr val="tx1"/>
                </a:solidFill>
                <a:latin typeface="Calibri" panose="020F0502020204030204" pitchFamily="34" charset="0"/>
              </a:defRPr>
            </a:lvl5pPr>
            <a:lvl6pPr marL="2471738" indent="-223838" fontAlgn="base">
              <a:spcBef>
                <a:spcPct val="0"/>
              </a:spcBef>
              <a:spcAft>
                <a:spcPct val="0"/>
              </a:spcAft>
              <a:defRPr>
                <a:solidFill>
                  <a:schemeClr val="tx1"/>
                </a:solidFill>
                <a:latin typeface="Calibri" panose="020F0502020204030204" pitchFamily="34" charset="0"/>
              </a:defRPr>
            </a:lvl6pPr>
            <a:lvl7pPr marL="2928938" indent="-223838" fontAlgn="base">
              <a:spcBef>
                <a:spcPct val="0"/>
              </a:spcBef>
              <a:spcAft>
                <a:spcPct val="0"/>
              </a:spcAft>
              <a:defRPr>
                <a:solidFill>
                  <a:schemeClr val="tx1"/>
                </a:solidFill>
                <a:latin typeface="Calibri" panose="020F0502020204030204" pitchFamily="34" charset="0"/>
              </a:defRPr>
            </a:lvl7pPr>
            <a:lvl8pPr marL="3386138" indent="-223838" fontAlgn="base">
              <a:spcBef>
                <a:spcPct val="0"/>
              </a:spcBef>
              <a:spcAft>
                <a:spcPct val="0"/>
              </a:spcAft>
              <a:defRPr>
                <a:solidFill>
                  <a:schemeClr val="tx1"/>
                </a:solidFill>
                <a:latin typeface="Calibri" panose="020F0502020204030204" pitchFamily="34" charset="0"/>
              </a:defRPr>
            </a:lvl8pPr>
            <a:lvl9pPr marL="3843338" indent="-223838" fontAlgn="base">
              <a:spcBef>
                <a:spcPct val="0"/>
              </a:spcBef>
              <a:spcAft>
                <a:spcPct val="0"/>
              </a:spcAft>
              <a:defRPr>
                <a:solidFill>
                  <a:schemeClr val="tx1"/>
                </a:solidFill>
                <a:latin typeface="Calibri" panose="020F0502020204030204" pitchFamily="34" charset="0"/>
              </a:defRPr>
            </a:lvl9pPr>
          </a:lstStyle>
          <a:p>
            <a:fld id="{BA98D59F-27E8-482C-86B5-DEDEEADBFB8B}" type="slidenum">
              <a:rPr lang="en-US" altLang="en-US"/>
              <a:pPr/>
              <a:t>32</a:t>
            </a:fld>
            <a:endParaRPr lang="en-US" altLang="en-US"/>
          </a:p>
        </p:txBody>
      </p:sp>
    </p:spTree>
    <p:extLst>
      <p:ext uri="{BB962C8B-B14F-4D97-AF65-F5344CB8AC3E}">
        <p14:creationId xmlns:p14="http://schemas.microsoft.com/office/powerpoint/2010/main" val="414516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404411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EAF7DC-D2BE-45A8-A56B-2A5F572BB9DE}"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7565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4BE5E7-3A35-4DDB-8318-2B63293D71B7}"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377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61AF-845C-49E6-8131-96B6DEB3C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17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324389-D38A-480A-A71A-CD703E9E3C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44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Surveyed Energy Assistance Agencies to get recommendations</a:t>
            </a:r>
            <a:r>
              <a:rPr lang="en-US" baseline="0" dirty="0"/>
              <a:t> on how to use the funds</a:t>
            </a:r>
          </a:p>
          <a:p>
            <a:r>
              <a:rPr lang="en-US" baseline="0" dirty="0"/>
              <a:t>Expansion of Heat Up St Louis to Heat Up Missouri</a:t>
            </a:r>
          </a:p>
          <a:p>
            <a:r>
              <a:rPr lang="en-US" baseline="0" dirty="0"/>
              <a:t>Weatherization and why it’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61AF-845C-49E6-8131-96B6DEB3C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90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Surveyed Energy Assistance Agencies to get recommendations</a:t>
            </a:r>
            <a:r>
              <a:rPr lang="en-US" baseline="0" dirty="0"/>
              <a:t> on how to use the funds</a:t>
            </a:r>
          </a:p>
          <a:p>
            <a:r>
              <a:rPr lang="en-US" baseline="0" dirty="0"/>
              <a:t>Expansion of Heat Up St Louis to Heat Up Missouri</a:t>
            </a:r>
          </a:p>
          <a:p>
            <a:r>
              <a:rPr lang="en-US" baseline="0" dirty="0"/>
              <a:t>Weatherization and why it’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61AF-845C-49E6-8131-96B6DEB3C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73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Surveyed Energy Assistance Agencies to get recommendations</a:t>
            </a:r>
            <a:r>
              <a:rPr lang="en-US" baseline="0" dirty="0"/>
              <a:t> on how to use the funds</a:t>
            </a:r>
          </a:p>
          <a:p>
            <a:r>
              <a:rPr lang="en-US" baseline="0" dirty="0"/>
              <a:t>Expansion of Heat Up St Louis to Heat Up Missouri</a:t>
            </a:r>
          </a:p>
          <a:p>
            <a:r>
              <a:rPr lang="en-US" baseline="0" dirty="0"/>
              <a:t>Weatherization and why it’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61AF-845C-49E6-8131-96B6DEB3C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9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Surveyed Energy Assistance Agencies to get recommendations</a:t>
            </a:r>
            <a:r>
              <a:rPr lang="en-US" baseline="0" dirty="0"/>
              <a:t> on how to use the funds</a:t>
            </a:r>
          </a:p>
          <a:p>
            <a:r>
              <a:rPr lang="en-US" baseline="0" dirty="0"/>
              <a:t>Expansion of Heat Up St Louis to Heat Up Missouri</a:t>
            </a:r>
          </a:p>
          <a:p>
            <a:r>
              <a:rPr lang="en-US" baseline="0" dirty="0"/>
              <a:t>Weatherization and why it’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61AF-845C-49E6-8131-96B6DEB3C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6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88E33A-698C-4155-AC6C-572974CBEBD0}" type="slidenum">
              <a:rPr lang="en-US" altLang="en-US"/>
              <a:pPr/>
              <a:t>‹#›</a:t>
            </a:fld>
            <a:endParaRPr lang="en-US" altLang="en-US"/>
          </a:p>
        </p:txBody>
      </p:sp>
    </p:spTree>
    <p:extLst>
      <p:ext uri="{BB962C8B-B14F-4D97-AF65-F5344CB8AC3E}">
        <p14:creationId xmlns:p14="http://schemas.microsoft.com/office/powerpoint/2010/main" val="22838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048157-371C-4925-BF71-9ABF350226B0}" type="slidenum">
              <a:rPr lang="en-US" altLang="en-US"/>
              <a:pPr/>
              <a:t>‹#›</a:t>
            </a:fld>
            <a:endParaRPr lang="en-US" altLang="en-US"/>
          </a:p>
        </p:txBody>
      </p:sp>
    </p:spTree>
    <p:extLst>
      <p:ext uri="{BB962C8B-B14F-4D97-AF65-F5344CB8AC3E}">
        <p14:creationId xmlns:p14="http://schemas.microsoft.com/office/powerpoint/2010/main" val="16261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0D63F4-9ACB-4D86-AC4F-123751FEE061}" type="slidenum">
              <a:rPr lang="en-US" altLang="en-US"/>
              <a:pPr/>
              <a:t>‹#›</a:t>
            </a:fld>
            <a:endParaRPr lang="en-US" altLang="en-US"/>
          </a:p>
        </p:txBody>
      </p:sp>
    </p:spTree>
    <p:extLst>
      <p:ext uri="{BB962C8B-B14F-4D97-AF65-F5344CB8AC3E}">
        <p14:creationId xmlns:p14="http://schemas.microsoft.com/office/powerpoint/2010/main" val="3783339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8">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F401AED-8B97-9548-B229-2887502AB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2473"/>
            <a:ext cx="9143999" cy="6858000"/>
          </a:xfrm>
          <a:prstGeom prst="rect">
            <a:avLst/>
          </a:prstGeom>
        </p:spPr>
      </p:pic>
      <p:pic>
        <p:nvPicPr>
          <p:cNvPr id="14" name="Picture 13">
            <a:extLst>
              <a:ext uri="{FF2B5EF4-FFF2-40B4-BE49-F238E27FC236}">
                <a16:creationId xmlns="" xmlns:a16="http://schemas.microsoft.com/office/drawing/2014/main" id="{25E725FE-0F20-7E48-B2E9-74AD304E51B7}"/>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54224"/>
          <a:stretch/>
        </p:blipFill>
        <p:spPr>
          <a:xfrm rot="10800000">
            <a:off x="7224837" y="3609"/>
            <a:ext cx="1919164" cy="6896864"/>
          </a:xfrm>
          <a:prstGeom prst="rect">
            <a:avLst/>
          </a:prstGeom>
        </p:spPr>
      </p:pic>
      <p:pic>
        <p:nvPicPr>
          <p:cNvPr id="12" name="Picture 11">
            <a:extLst>
              <a:ext uri="{FF2B5EF4-FFF2-40B4-BE49-F238E27FC236}">
                <a16:creationId xmlns="" xmlns:a16="http://schemas.microsoft.com/office/drawing/2014/main" id="{7CD6F8FA-2095-1044-B297-784AB4C4718A}"/>
              </a:ext>
            </a:extLst>
          </p:cNvPr>
          <p:cNvPicPr>
            <a:picLocks noChangeAspect="1"/>
          </p:cNvPicPr>
          <p:nvPr userDrawn="1"/>
        </p:nvPicPr>
        <p:blipFill>
          <a:blip r:embed="rId4"/>
          <a:stretch>
            <a:fillRect/>
          </a:stretch>
        </p:blipFill>
        <p:spPr>
          <a:xfrm>
            <a:off x="8109758" y="291256"/>
            <a:ext cx="838200" cy="423333"/>
          </a:xfrm>
          <a:prstGeom prst="rect">
            <a:avLst/>
          </a:prstGeom>
        </p:spPr>
      </p:pic>
      <p:sp>
        <p:nvSpPr>
          <p:cNvPr id="4" name="Text Placeholder 11">
            <a:extLst>
              <a:ext uri="{FF2B5EF4-FFF2-40B4-BE49-F238E27FC236}">
                <a16:creationId xmlns="" xmlns:a16="http://schemas.microsoft.com/office/drawing/2014/main" id="{54725A4F-45C0-CD43-8C54-088174425648}"/>
              </a:ext>
            </a:extLst>
          </p:cNvPr>
          <p:cNvSpPr>
            <a:spLocks noGrp="1"/>
          </p:cNvSpPr>
          <p:nvPr>
            <p:ph type="body" sz="quarter" idx="10" hasCustomPrompt="1"/>
          </p:nvPr>
        </p:nvSpPr>
        <p:spPr>
          <a:xfrm>
            <a:off x="2418557" y="2807001"/>
            <a:ext cx="4306888" cy="1290083"/>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spTree>
    <p:extLst>
      <p:ext uri="{BB962C8B-B14F-4D97-AF65-F5344CB8AC3E}">
        <p14:creationId xmlns:p14="http://schemas.microsoft.com/office/powerpoint/2010/main" val="150421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1 Column">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0468F0C7-AB6C-B242-98C9-CBC4F145EA3D}"/>
              </a:ext>
            </a:extLst>
          </p:cNvPr>
          <p:cNvGrpSpPr/>
          <p:nvPr userDrawn="1"/>
        </p:nvGrpSpPr>
        <p:grpSpPr>
          <a:xfrm>
            <a:off x="0" y="6138683"/>
            <a:ext cx="9171450" cy="744369"/>
            <a:chOff x="0" y="4417210"/>
            <a:chExt cx="9171450" cy="558277"/>
          </a:xfrm>
        </p:grpSpPr>
        <p:pic>
          <p:nvPicPr>
            <p:cNvPr id="12" name="Picture 11">
              <a:extLst>
                <a:ext uri="{FF2B5EF4-FFF2-40B4-BE49-F238E27FC236}">
                  <a16:creationId xmlns="" xmlns:a16="http://schemas.microsoft.com/office/drawing/2014/main" id="{F0A4D6A3-BE0A-D74E-A2F2-760BFFD632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3910" b="6601"/>
            <a:stretch/>
          </p:blipFill>
          <p:spPr>
            <a:xfrm>
              <a:off x="4772" y="4417210"/>
              <a:ext cx="9166678" cy="558277"/>
            </a:xfrm>
            <a:prstGeom prst="rect">
              <a:avLst/>
            </a:prstGeom>
          </p:spPr>
        </p:pic>
        <p:sp>
          <p:nvSpPr>
            <p:cNvPr id="13" name="Rectangle 12">
              <a:extLst>
                <a:ext uri="{FF2B5EF4-FFF2-40B4-BE49-F238E27FC236}">
                  <a16:creationId xmlns="" xmlns:a16="http://schemas.microsoft.com/office/drawing/2014/main" id="{EF6513A1-E959-6744-BE4E-2142AEB2AC23}"/>
                </a:ext>
              </a:extLst>
            </p:cNvPr>
            <p:cNvSpPr/>
            <p:nvPr userDrawn="1"/>
          </p:nvSpPr>
          <p:spPr>
            <a:xfrm>
              <a:off x="0" y="4780355"/>
              <a:ext cx="9144000" cy="195132"/>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ctrTitle"/>
          </p:nvPr>
        </p:nvSpPr>
        <p:spPr>
          <a:xfrm>
            <a:off x="304800" y="256034"/>
            <a:ext cx="4267200" cy="543983"/>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8" name="Content Placeholder 7"/>
          <p:cNvSpPr>
            <a:spLocks noGrp="1"/>
          </p:cNvSpPr>
          <p:nvPr>
            <p:ph sz="quarter" idx="13"/>
          </p:nvPr>
        </p:nvSpPr>
        <p:spPr>
          <a:xfrm>
            <a:off x="304800" y="1377697"/>
            <a:ext cx="8482584" cy="1865715"/>
          </a:xfrm>
          <a:prstGeom prst="rect">
            <a:avLst/>
          </a:prstGeom>
        </p:spPr>
        <p:txBody>
          <a:bodyPr vert="horz"/>
          <a:lstStyle>
            <a:lvl1pPr marL="171446" marR="0" indent="-171446" algn="l" defTabSz="457189"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46" marR="0" lvl="0" indent="-171446" algn="l" defTabSz="457189"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46" marR="0" lvl="0" indent="-171446" algn="l" defTabSz="457189"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4" name="Slide Number Placeholder 5"/>
          <p:cNvSpPr txBox="1">
            <a:spLocks/>
          </p:cNvSpPr>
          <p:nvPr userDrawn="1"/>
        </p:nvSpPr>
        <p:spPr>
          <a:xfrm>
            <a:off x="8712200" y="6620934"/>
            <a:ext cx="438150" cy="237067"/>
          </a:xfrm>
          <a:prstGeom prst="rect">
            <a:avLst/>
          </a:prstGeom>
          <a:noFill/>
          <a:ln>
            <a:noFill/>
          </a:ln>
          <a:effectLst/>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5A92CE-986F-7D4E-8205-EC373F8C631F}" type="slidenum">
              <a:rPr lang="en-US" sz="900" smtClean="0"/>
              <a:pPr/>
              <a:t>‹#›</a:t>
            </a:fld>
            <a:endParaRPr lang="en-US" sz="900" dirty="0"/>
          </a:p>
        </p:txBody>
      </p:sp>
      <p:sp>
        <p:nvSpPr>
          <p:cNvPr id="15" name="Subtitle 2"/>
          <p:cNvSpPr>
            <a:spLocks noGrp="1"/>
          </p:cNvSpPr>
          <p:nvPr>
            <p:ph type="subTitle" idx="1"/>
          </p:nvPr>
        </p:nvSpPr>
        <p:spPr>
          <a:xfrm>
            <a:off x="304801" y="716280"/>
            <a:ext cx="4288662" cy="431800"/>
          </a:xfrm>
          <a:prstGeom prst="rect">
            <a:avLst/>
          </a:prstGeom>
        </p:spPr>
        <p:txBody>
          <a:bodyPr anchor="t"/>
          <a:lstStyle>
            <a:lvl1pPr marL="0" indent="0" algn="l">
              <a:buNone/>
              <a:defRPr sz="1400" b="1">
                <a:solidFill>
                  <a:srgbClr val="1B6CB5"/>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6919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CC85880-1F79-4D41-AE16-B98B889FD6E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688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241ED49-BD6B-4E2F-813B-C884DE12906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737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D579EAD-003A-4549-AE7B-62E1498B9F0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228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2655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2655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B77AAFD-E761-42F0-9A3E-83E61615DB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900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BC41822-8592-47D3-94A5-6BAD9CC62C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24895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8BAED15-1FB0-4AC9-AF71-B851E645C7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196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67709D-84C7-44BE-9D85-0E7F0903C2AC}" type="slidenum">
              <a:rPr lang="en-US" altLang="en-US"/>
              <a:pPr/>
              <a:t>‹#›</a:t>
            </a:fld>
            <a:endParaRPr lang="en-US" altLang="en-US"/>
          </a:p>
        </p:txBody>
      </p:sp>
    </p:spTree>
    <p:extLst>
      <p:ext uri="{BB962C8B-B14F-4D97-AF65-F5344CB8AC3E}">
        <p14:creationId xmlns:p14="http://schemas.microsoft.com/office/powerpoint/2010/main" val="50734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C9782E7-6C5B-42EB-BFD5-D92D7D7B5F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07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C0115EB-2531-47F8-91E0-3EFAFE96DBD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005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B13257A-3B27-4097-86CD-03CD80CA013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8704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710EFA4-7019-40E6-B5B1-B54BCDFB690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59978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1338"/>
            <a:ext cx="2057400" cy="3333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1338"/>
            <a:ext cx="6019800" cy="3333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5C3AC56-4D99-4B18-8ED6-CC305E206B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28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4ED8C6-44B9-460E-8FEB-729897BD7058}" type="slidenum">
              <a:rPr lang="en-US" altLang="en-US"/>
              <a:pPr/>
              <a:t>‹#›</a:t>
            </a:fld>
            <a:endParaRPr lang="en-US" altLang="en-US"/>
          </a:p>
        </p:txBody>
      </p:sp>
    </p:spTree>
    <p:extLst>
      <p:ext uri="{BB962C8B-B14F-4D97-AF65-F5344CB8AC3E}">
        <p14:creationId xmlns:p14="http://schemas.microsoft.com/office/powerpoint/2010/main" val="105722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A9A7E3-BAB3-48C7-AB1C-E2EBB8F80DB9}" type="slidenum">
              <a:rPr lang="en-US" altLang="en-US"/>
              <a:pPr/>
              <a:t>‹#›</a:t>
            </a:fld>
            <a:endParaRPr lang="en-US" altLang="en-US"/>
          </a:p>
        </p:txBody>
      </p:sp>
    </p:spTree>
    <p:extLst>
      <p:ext uri="{BB962C8B-B14F-4D97-AF65-F5344CB8AC3E}">
        <p14:creationId xmlns:p14="http://schemas.microsoft.com/office/powerpoint/2010/main" val="61025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8966F65-75C2-4273-9757-028D302DCFFB}" type="slidenum">
              <a:rPr lang="en-US" altLang="en-US"/>
              <a:pPr/>
              <a:t>‹#›</a:t>
            </a:fld>
            <a:endParaRPr lang="en-US" altLang="en-US"/>
          </a:p>
        </p:txBody>
      </p:sp>
    </p:spTree>
    <p:extLst>
      <p:ext uri="{BB962C8B-B14F-4D97-AF65-F5344CB8AC3E}">
        <p14:creationId xmlns:p14="http://schemas.microsoft.com/office/powerpoint/2010/main" val="30453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34F1E08-3ADD-46DC-8826-D81ACE5219E9}" type="slidenum">
              <a:rPr lang="en-US" altLang="en-US"/>
              <a:pPr/>
              <a:t>‹#›</a:t>
            </a:fld>
            <a:endParaRPr lang="en-US" altLang="en-US"/>
          </a:p>
        </p:txBody>
      </p:sp>
    </p:spTree>
    <p:extLst>
      <p:ext uri="{BB962C8B-B14F-4D97-AF65-F5344CB8AC3E}">
        <p14:creationId xmlns:p14="http://schemas.microsoft.com/office/powerpoint/2010/main" val="324320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303A6AE-664E-4371-972C-B8C70A048712}" type="slidenum">
              <a:rPr lang="en-US" altLang="en-US"/>
              <a:pPr/>
              <a:t>‹#›</a:t>
            </a:fld>
            <a:endParaRPr lang="en-US" altLang="en-US"/>
          </a:p>
        </p:txBody>
      </p:sp>
    </p:spTree>
    <p:extLst>
      <p:ext uri="{BB962C8B-B14F-4D97-AF65-F5344CB8AC3E}">
        <p14:creationId xmlns:p14="http://schemas.microsoft.com/office/powerpoint/2010/main" val="348731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527F16-52DB-408C-9723-42D5FF414994}" type="slidenum">
              <a:rPr lang="en-US" altLang="en-US"/>
              <a:pPr/>
              <a:t>‹#›</a:t>
            </a:fld>
            <a:endParaRPr lang="en-US" altLang="en-US"/>
          </a:p>
        </p:txBody>
      </p:sp>
    </p:spTree>
    <p:extLst>
      <p:ext uri="{BB962C8B-B14F-4D97-AF65-F5344CB8AC3E}">
        <p14:creationId xmlns:p14="http://schemas.microsoft.com/office/powerpoint/2010/main" val="10005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9E67BF-97C0-4B6E-98BD-CAB51BA2505D}" type="slidenum">
              <a:rPr lang="en-US" altLang="en-US"/>
              <a:pPr/>
              <a:t>‹#›</a:t>
            </a:fld>
            <a:endParaRPr lang="en-US" altLang="en-US"/>
          </a:p>
        </p:txBody>
      </p:sp>
    </p:spTree>
    <p:extLst>
      <p:ext uri="{BB962C8B-B14F-4D97-AF65-F5344CB8AC3E}">
        <p14:creationId xmlns:p14="http://schemas.microsoft.com/office/powerpoint/2010/main" val="229568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5A5292-A3C2-470B-902F-2DEA707D54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GW_ppt-Insidep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ftr" sz="quarter" idx="3"/>
          </p:nvPr>
        </p:nvSpPr>
        <p:spPr bwMode="auto">
          <a:xfrm>
            <a:off x="685800" y="6477000"/>
            <a:ext cx="3657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000">
                <a:solidFill>
                  <a:schemeClr val="bg1"/>
                </a:solidFill>
                <a:latin typeface="Arial" pitchFamily="34"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228600" y="6172200"/>
            <a:ext cx="60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bg1"/>
                </a:solidFill>
                <a:latin typeface="Arial" pitchFamily="34" charset="0"/>
              </a:defRPr>
            </a:lvl1pPr>
          </a:lstStyle>
          <a:p>
            <a:pPr>
              <a:defRPr/>
            </a:pPr>
            <a:fld id="{A334CC92-51EB-485A-A56F-051F282D0882}" type="slidenum">
              <a:rPr lang="en-US">
                <a:solidFill>
                  <a:srgbClr val="FFFFFF"/>
                </a:solidFill>
              </a:rPr>
              <a:pPr>
                <a:defRPr/>
              </a:pPr>
              <a:t>‹#›</a:t>
            </a:fld>
            <a:endParaRPr lang="en-US" dirty="0">
              <a:solidFill>
                <a:srgbClr val="FFFFFF"/>
              </a:solidFill>
            </a:endParaRPr>
          </a:p>
        </p:txBody>
      </p:sp>
      <p:sp>
        <p:nvSpPr>
          <p:cNvPr id="2" name="Rectangle 19"/>
          <p:cNvSpPr>
            <a:spLocks noGrp="1" noChangeArrowheads="1"/>
          </p:cNvSpPr>
          <p:nvPr>
            <p:ph type="title"/>
          </p:nvPr>
        </p:nvSpPr>
        <p:spPr bwMode="auto">
          <a:xfrm>
            <a:off x="457200" y="541338"/>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3" name="Rectangle 20"/>
          <p:cNvSpPr>
            <a:spLocks noGrp="1" noChangeArrowheads="1"/>
          </p:cNvSpPr>
          <p:nvPr>
            <p:ph type="body" idx="1"/>
          </p:nvPr>
        </p:nvSpPr>
        <p:spPr bwMode="auto">
          <a:xfrm>
            <a:off x="457200" y="1219200"/>
            <a:ext cx="82296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br>
              <a:rPr lang="en-US" altLang="en-US" smtClean="0"/>
            </a:br>
            <a:endParaRPr lang="en-US" altLang="en-US" smtClean="0"/>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745458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fontAlgn="base">
        <a:spcBef>
          <a:spcPct val="0"/>
        </a:spcBef>
        <a:spcAft>
          <a:spcPct val="0"/>
        </a:spcAft>
        <a:defRPr sz="4000" b="1">
          <a:solidFill>
            <a:schemeClr val="tx2"/>
          </a:solidFill>
          <a:latin typeface="Arial" pitchFamily="34" charset="0"/>
        </a:defRPr>
      </a:lvl6pPr>
      <a:lvl7pPr marL="914400" algn="l" rtl="0" fontAlgn="base">
        <a:spcBef>
          <a:spcPct val="0"/>
        </a:spcBef>
        <a:spcAft>
          <a:spcPct val="0"/>
        </a:spcAft>
        <a:defRPr sz="4000" b="1">
          <a:solidFill>
            <a:schemeClr val="tx2"/>
          </a:solidFill>
          <a:latin typeface="Arial" pitchFamily="34" charset="0"/>
        </a:defRPr>
      </a:lvl7pPr>
      <a:lvl8pPr marL="1371600" algn="l" rtl="0" fontAlgn="base">
        <a:spcBef>
          <a:spcPct val="0"/>
        </a:spcBef>
        <a:spcAft>
          <a:spcPct val="0"/>
        </a:spcAft>
        <a:defRPr sz="4000" b="1">
          <a:solidFill>
            <a:schemeClr val="tx2"/>
          </a:solidFill>
          <a:latin typeface="Arial" pitchFamily="34" charset="0"/>
        </a:defRPr>
      </a:lvl8pPr>
      <a:lvl9pPr marL="1828800" algn="l" rtl="0" fontAlgn="base">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goodreads.com/author/show/42617.H_James_Harrington" TargetMode="Externa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228600" y="1038872"/>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800">
              <a:solidFill>
                <a:schemeClr val="dk1"/>
              </a:solidFill>
              <a:latin typeface="Calibri"/>
              <a:ea typeface="Calibri"/>
              <a:cs typeface="Calibri"/>
              <a:sym typeface="Calibri"/>
            </a:endParaRPr>
          </a:p>
        </p:txBody>
      </p:sp>
      <p:sp>
        <p:nvSpPr>
          <p:cNvPr id="90" name="Google Shape;90;p13"/>
          <p:cNvSpPr txBox="1"/>
          <p:nvPr/>
        </p:nvSpPr>
        <p:spPr>
          <a:xfrm>
            <a:off x="304800" y="1219200"/>
            <a:ext cx="8534400" cy="646331"/>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3600" dirty="0">
                <a:solidFill>
                  <a:srgbClr val="AD2327"/>
                </a:solidFill>
                <a:latin typeface="Lato"/>
                <a:ea typeface="Lato"/>
                <a:cs typeface="Lato"/>
                <a:sym typeface="Lato"/>
              </a:rPr>
              <a:t>Program Impacts: How to Measure Program Success – Energy Assistance &amp; Energy Efficiency Outcomes</a:t>
            </a:r>
            <a:endParaRPr dirty="0"/>
          </a:p>
        </p:txBody>
      </p:sp>
      <p:grpSp>
        <p:nvGrpSpPr>
          <p:cNvPr id="91" name="Google Shape;91;p13"/>
          <p:cNvGrpSpPr/>
          <p:nvPr/>
        </p:nvGrpSpPr>
        <p:grpSpPr>
          <a:xfrm>
            <a:off x="304800" y="4982338"/>
            <a:ext cx="8534400" cy="808863"/>
            <a:chOff x="235004" y="4095750"/>
            <a:chExt cx="10043154" cy="838200"/>
          </a:xfrm>
        </p:grpSpPr>
        <p:pic>
          <p:nvPicPr>
            <p:cNvPr id="92" name="Google Shape;92;p13"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93" name="Google Shape;93;p13"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94" name="Google Shape;94;p13"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95" name="Google Shape;95;p13"/>
          <p:cNvSpPr txBox="1"/>
          <p:nvPr/>
        </p:nvSpPr>
        <p:spPr>
          <a:xfrm>
            <a:off x="304800" y="3439172"/>
            <a:ext cx="5334000" cy="1361428"/>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2200" dirty="0">
                <a:solidFill>
                  <a:srgbClr val="42648C"/>
                </a:solidFill>
                <a:latin typeface="Lato"/>
                <a:ea typeface="Lato"/>
                <a:cs typeface="Lato"/>
                <a:sym typeface="Lato"/>
              </a:rPr>
              <a:t>Jackie Berger, APPRISE</a:t>
            </a:r>
          </a:p>
          <a:p>
            <a:pPr>
              <a:spcBef>
                <a:spcPts val="0"/>
              </a:spcBef>
              <a:spcAft>
                <a:spcPts val="0"/>
              </a:spcAft>
            </a:pPr>
            <a:r>
              <a:rPr lang="en-US" sz="2200" dirty="0">
                <a:solidFill>
                  <a:srgbClr val="42648C"/>
                </a:solidFill>
                <a:latin typeface="Lato"/>
                <a:ea typeface="Lato"/>
                <a:cs typeface="Lato"/>
                <a:sym typeface="Lato"/>
              </a:rPr>
              <a:t>Mykinna Howard, Ameren Missouri</a:t>
            </a:r>
          </a:p>
          <a:p>
            <a:pPr>
              <a:spcBef>
                <a:spcPts val="0"/>
              </a:spcBef>
              <a:spcAft>
                <a:spcPts val="0"/>
              </a:spcAft>
            </a:pPr>
            <a:r>
              <a:rPr lang="en-US" sz="2200" dirty="0">
                <a:solidFill>
                  <a:srgbClr val="42648C"/>
                </a:solidFill>
                <a:latin typeface="Lato"/>
                <a:ea typeface="Lato"/>
                <a:cs typeface="Lato"/>
                <a:sym typeface="Lato"/>
              </a:rPr>
              <a:t>Steven Jerue, Philadelphia Gas Works</a:t>
            </a:r>
          </a:p>
          <a:p>
            <a:pPr>
              <a:spcBef>
                <a:spcPts val="0"/>
              </a:spcBef>
              <a:spcAft>
                <a:spcPts val="0"/>
              </a:spcAft>
            </a:pPr>
            <a:r>
              <a:rPr lang="en-US" sz="2200" dirty="0">
                <a:solidFill>
                  <a:srgbClr val="42648C"/>
                </a:solidFill>
                <a:latin typeface="Lato"/>
                <a:ea typeface="Lato"/>
                <a:cs typeface="Lato"/>
                <a:sym typeface="Lato"/>
              </a:rPr>
              <a:t>Connie Taylor, Ameren Missouri</a:t>
            </a:r>
          </a:p>
          <a:p>
            <a:pPr>
              <a:spcBef>
                <a:spcPts val="0"/>
              </a:spcBef>
              <a:spcAft>
                <a:spcPts val="0"/>
              </a:spcAft>
            </a:pPr>
            <a:endParaRPr sz="2200" dirty="0">
              <a:solidFill>
                <a:srgbClr val="42648C"/>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6270" y="1370688"/>
            <a:ext cx="4068602" cy="461665"/>
          </a:xfrm>
          <a:prstGeom prst="rect">
            <a:avLst/>
          </a:prstGeom>
          <a:noFill/>
        </p:spPr>
        <p:txBody>
          <a:bodyPr wrap="square" rtlCol="0">
            <a:spAutoFit/>
          </a:bodyPr>
          <a:lstStyle/>
          <a:p>
            <a:pPr defTabSz="685800" fontAlgn="auto">
              <a:spcBef>
                <a:spcPts val="0"/>
              </a:spcBef>
              <a:spcAft>
                <a:spcPts val="0"/>
              </a:spcAft>
              <a:defRPr/>
            </a:pPr>
            <a:r>
              <a:rPr lang="en-US" dirty="0">
                <a:solidFill>
                  <a:srgbClr val="555555"/>
                </a:solidFill>
                <a:latin typeface="Arial"/>
              </a:rPr>
              <a:t>About Keeping Current</a:t>
            </a:r>
          </a:p>
        </p:txBody>
      </p:sp>
      <p:sp>
        <p:nvSpPr>
          <p:cNvPr id="7" name="TextBox 6"/>
          <p:cNvSpPr txBox="1"/>
          <p:nvPr/>
        </p:nvSpPr>
        <p:spPr>
          <a:xfrm>
            <a:off x="3697134" y="3800541"/>
            <a:ext cx="5010036" cy="1396536"/>
          </a:xfrm>
          <a:prstGeom prst="rect">
            <a:avLst/>
          </a:prstGeom>
          <a:noFill/>
        </p:spPr>
        <p:txBody>
          <a:bodyPr wrap="square" rtlCol="0">
            <a:spAutoFit/>
          </a:bodyPr>
          <a:lstStyle/>
          <a:p>
            <a:pPr defTabSz="685800" fontAlgn="auto">
              <a:lnSpc>
                <a:spcPct val="150000"/>
              </a:lnSpc>
              <a:spcBef>
                <a:spcPts val="0"/>
              </a:spcBef>
              <a:spcAft>
                <a:spcPts val="0"/>
              </a:spcAft>
              <a:defRPr/>
            </a:pPr>
            <a:r>
              <a:rPr lang="en-US" sz="1650" b="1" dirty="0">
                <a:solidFill>
                  <a:srgbClr val="555555"/>
                </a:solidFill>
                <a:latin typeface="Arial"/>
              </a:rPr>
              <a:t>Evaluations:</a:t>
            </a:r>
          </a:p>
          <a:p>
            <a:pPr marL="214313" indent="-214313" defTabSz="685800" fontAlgn="auto">
              <a:spcBef>
                <a:spcPts val="0"/>
              </a:spcBef>
              <a:spcAft>
                <a:spcPts val="0"/>
              </a:spcAft>
              <a:buClr>
                <a:srgbClr val="0070C0"/>
              </a:buClr>
              <a:buFont typeface="Arial" panose="020B0604020202020204" pitchFamily="34" charset="0"/>
              <a:buChar char="•"/>
              <a:defRPr/>
            </a:pPr>
            <a:r>
              <a:rPr lang="en-US" sz="1500" dirty="0">
                <a:solidFill>
                  <a:srgbClr val="555555"/>
                </a:solidFill>
                <a:latin typeface="Arial"/>
              </a:rPr>
              <a:t>2013, 2015, 2019</a:t>
            </a:r>
          </a:p>
          <a:p>
            <a:pPr marL="214313" indent="-214313" defTabSz="685800" fontAlgn="auto">
              <a:spcBef>
                <a:spcPts val="0"/>
              </a:spcBef>
              <a:spcAft>
                <a:spcPts val="0"/>
              </a:spcAft>
              <a:buClr>
                <a:srgbClr val="0070C0"/>
              </a:buClr>
              <a:buFont typeface="Arial" panose="020B0604020202020204" pitchFamily="34" charset="0"/>
              <a:buChar char="•"/>
              <a:defRPr/>
            </a:pPr>
            <a:r>
              <a:rPr lang="en-US" sz="1500" dirty="0">
                <a:solidFill>
                  <a:srgbClr val="555555"/>
                </a:solidFill>
                <a:latin typeface="Arial"/>
              </a:rPr>
              <a:t>Reports are published on the APPRISE website (www.appriseinc.org)</a:t>
            </a:r>
          </a:p>
          <a:p>
            <a:pPr defTabSz="685800" fontAlgn="auto">
              <a:spcBef>
                <a:spcPts val="0"/>
              </a:spcBef>
              <a:spcAft>
                <a:spcPts val="0"/>
              </a:spcAft>
              <a:defRPr/>
            </a:pPr>
            <a:endParaRPr lang="en-US" sz="1500" dirty="0">
              <a:solidFill>
                <a:srgbClr val="555555"/>
              </a:solidFill>
              <a:latin typeface="Arial"/>
            </a:endParaRPr>
          </a:p>
        </p:txBody>
      </p:sp>
      <p:sp>
        <p:nvSpPr>
          <p:cNvPr id="10" name="TextBox 9"/>
          <p:cNvSpPr txBox="1"/>
          <p:nvPr/>
        </p:nvSpPr>
        <p:spPr>
          <a:xfrm>
            <a:off x="3697134" y="1900583"/>
            <a:ext cx="5297749" cy="1938992"/>
          </a:xfrm>
          <a:prstGeom prst="rect">
            <a:avLst/>
          </a:prstGeom>
          <a:noFill/>
        </p:spPr>
        <p:txBody>
          <a:bodyPr wrap="square" rtlCol="0">
            <a:spAutoFit/>
          </a:bodyPr>
          <a:lstStyle/>
          <a:p>
            <a:pPr marL="257175" indent="-257175" defTabSz="685800" fontAlgn="auto">
              <a:spcBef>
                <a:spcPts val="0"/>
              </a:spcBef>
              <a:spcAft>
                <a:spcPts val="0"/>
              </a:spcAft>
              <a:buFont typeface="Arial" panose="020B0604020202020204" pitchFamily="34" charset="0"/>
              <a:buChar char="•"/>
              <a:defRPr/>
            </a:pPr>
            <a:r>
              <a:rPr lang="en-US" sz="1500" dirty="0">
                <a:solidFill>
                  <a:srgbClr val="555555"/>
                </a:solidFill>
                <a:latin typeface="Arial"/>
              </a:rPr>
              <a:t>Funded 50% Shareholders, 50% customers (in rates)</a:t>
            </a:r>
          </a:p>
          <a:p>
            <a:pPr marL="257175" indent="-257175" defTabSz="685800" fontAlgn="auto">
              <a:spcBef>
                <a:spcPts val="0"/>
              </a:spcBef>
              <a:spcAft>
                <a:spcPts val="0"/>
              </a:spcAft>
              <a:buFont typeface="Arial" panose="020B0604020202020204" pitchFamily="34" charset="0"/>
              <a:buChar char="•"/>
              <a:defRPr/>
            </a:pPr>
            <a:r>
              <a:rPr lang="en-US" sz="1500" dirty="0">
                <a:solidFill>
                  <a:srgbClr val="555555"/>
                </a:solidFill>
                <a:latin typeface="Arial"/>
              </a:rPr>
              <a:t>Oversight provided by the Keeping Current Collaborative</a:t>
            </a:r>
          </a:p>
          <a:p>
            <a:pPr marL="600075" lvl="1" indent="-257175">
              <a:buFont typeface="Courier New" panose="02070309020205020404" pitchFamily="49" charset="0"/>
              <a:buChar char="o"/>
            </a:pPr>
            <a:r>
              <a:rPr lang="en-US" sz="1500" dirty="0">
                <a:solidFill>
                  <a:srgbClr val="555555"/>
                </a:solidFill>
                <a:latin typeface="Arial"/>
              </a:rPr>
              <a:t>Ameren Missouri</a:t>
            </a:r>
          </a:p>
          <a:p>
            <a:pPr marL="600075" lvl="1" indent="-257175">
              <a:buFont typeface="Courier New" panose="02070309020205020404" pitchFamily="49" charset="0"/>
              <a:buChar char="o"/>
            </a:pPr>
            <a:r>
              <a:rPr lang="en-US" sz="1500" dirty="0">
                <a:solidFill>
                  <a:srgbClr val="555555"/>
                </a:solidFill>
                <a:latin typeface="Arial"/>
              </a:rPr>
              <a:t>Missouri Public Service Commission</a:t>
            </a:r>
          </a:p>
          <a:p>
            <a:pPr marL="600075" lvl="1" indent="-257175">
              <a:buFont typeface="Courier New" panose="02070309020205020404" pitchFamily="49" charset="0"/>
              <a:buChar char="o"/>
            </a:pPr>
            <a:r>
              <a:rPr lang="en-US" sz="1500" dirty="0">
                <a:solidFill>
                  <a:srgbClr val="555555"/>
                </a:solidFill>
                <a:latin typeface="Arial"/>
              </a:rPr>
              <a:t>Consumer’s Council</a:t>
            </a:r>
          </a:p>
          <a:p>
            <a:pPr marL="600075" lvl="1" indent="-257175">
              <a:buFont typeface="Courier New" panose="02070309020205020404" pitchFamily="49" charset="0"/>
              <a:buChar char="o"/>
            </a:pPr>
            <a:r>
              <a:rPr lang="en-US" sz="1500" dirty="0">
                <a:solidFill>
                  <a:srgbClr val="555555"/>
                </a:solidFill>
                <a:latin typeface="Arial"/>
              </a:rPr>
              <a:t>Office of Public Council</a:t>
            </a:r>
          </a:p>
          <a:p>
            <a:pPr marL="600075" lvl="1" indent="-257175">
              <a:buFont typeface="Courier New" panose="02070309020205020404" pitchFamily="49" charset="0"/>
              <a:buChar char="o"/>
            </a:pPr>
            <a:r>
              <a:rPr lang="en-US" sz="1500" dirty="0">
                <a:solidFill>
                  <a:srgbClr val="555555"/>
                </a:solidFill>
                <a:latin typeface="Arial"/>
              </a:rPr>
              <a:t>AARP</a:t>
            </a:r>
          </a:p>
          <a:p>
            <a:pPr defTabSz="685800" fontAlgn="auto">
              <a:spcBef>
                <a:spcPts val="0"/>
              </a:spcBef>
              <a:spcAft>
                <a:spcPts val="0"/>
              </a:spcAft>
              <a:defRPr/>
            </a:pPr>
            <a:endParaRPr lang="en-US" sz="1500" dirty="0">
              <a:solidFill>
                <a:srgbClr val="555555"/>
              </a:solidFill>
              <a:latin typeface="Arial"/>
            </a:endParaRPr>
          </a:p>
        </p:txBody>
      </p:sp>
      <p:pic>
        <p:nvPicPr>
          <p:cNvPr id="13" name="Picture 10" descr="Two people sitting at a table with a cup of coffee&#10;&#10;Description generated with very high confidence">
            <a:extLst>
              <a:ext uri="{FF2B5EF4-FFF2-40B4-BE49-F238E27FC236}">
                <a16:creationId xmlns="" xmlns:a16="http://schemas.microsoft.com/office/drawing/2014/main" id="{236F6999-60B8-476E-B880-1ADD687A82BA}"/>
              </a:ext>
            </a:extLst>
          </p:cNvPr>
          <p:cNvPicPr>
            <a:picLocks noChangeAspect="1"/>
          </p:cNvPicPr>
          <p:nvPr/>
        </p:nvPicPr>
        <p:blipFill rotWithShape="1">
          <a:blip r:embed="rId3"/>
          <a:srcRect l="16590" r="16589" b="-1"/>
          <a:stretch/>
        </p:blipFill>
        <p:spPr>
          <a:xfrm>
            <a:off x="235132" y="1964334"/>
            <a:ext cx="3344314" cy="3340819"/>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Tree>
    <p:extLst>
      <p:ext uri="{BB962C8B-B14F-4D97-AF65-F5344CB8AC3E}">
        <p14:creationId xmlns:p14="http://schemas.microsoft.com/office/powerpoint/2010/main" val="292408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836" y="1292961"/>
            <a:ext cx="4068602" cy="461665"/>
          </a:xfrm>
          <a:prstGeom prst="rect">
            <a:avLst/>
          </a:prstGeom>
          <a:noFill/>
        </p:spPr>
        <p:txBody>
          <a:bodyPr wrap="square" rtlCol="0">
            <a:spAutoFit/>
          </a:bodyPr>
          <a:lstStyle/>
          <a:p>
            <a:pPr defTabSz="685800" fontAlgn="auto">
              <a:spcBef>
                <a:spcPts val="0"/>
              </a:spcBef>
              <a:spcAft>
                <a:spcPts val="0"/>
              </a:spcAft>
              <a:defRPr/>
            </a:pPr>
            <a:r>
              <a:rPr lang="en-US" dirty="0">
                <a:solidFill>
                  <a:srgbClr val="555555"/>
                </a:solidFill>
                <a:latin typeface="Arial"/>
              </a:rPr>
              <a:t>Keeping Current Evaluations</a:t>
            </a:r>
          </a:p>
        </p:txBody>
      </p:sp>
      <p:pic>
        <p:nvPicPr>
          <p:cNvPr id="3" name="Picture 2"/>
          <p:cNvPicPr>
            <a:picLocks noChangeAspect="1"/>
          </p:cNvPicPr>
          <p:nvPr/>
        </p:nvPicPr>
        <p:blipFill rotWithShape="1">
          <a:blip r:embed="rId3"/>
          <a:srcRect b="8058"/>
          <a:stretch/>
        </p:blipFill>
        <p:spPr>
          <a:xfrm>
            <a:off x="1173316" y="2179383"/>
            <a:ext cx="6599085" cy="3365803"/>
          </a:xfrm>
          <a:prstGeom prst="rect">
            <a:avLst/>
          </a:prstGeom>
        </p:spPr>
      </p:pic>
      <p:sp>
        <p:nvSpPr>
          <p:cNvPr id="4" name="TextBox 3"/>
          <p:cNvSpPr txBox="1"/>
          <p:nvPr/>
        </p:nvSpPr>
        <p:spPr>
          <a:xfrm>
            <a:off x="383848" y="1902383"/>
            <a:ext cx="5645477" cy="369332"/>
          </a:xfrm>
          <a:prstGeom prst="rect">
            <a:avLst/>
          </a:prstGeom>
          <a:noFill/>
        </p:spPr>
        <p:txBody>
          <a:bodyPr wrap="square" rtlCol="0">
            <a:spAutoFit/>
          </a:bodyPr>
          <a:lstStyle/>
          <a:p>
            <a:r>
              <a:rPr lang="en-US" sz="1800" dirty="0"/>
              <a:t>In 2016, 10% had an energy burden less than 5%</a:t>
            </a:r>
          </a:p>
        </p:txBody>
      </p:sp>
    </p:spTree>
    <p:extLst>
      <p:ext uri="{BB962C8B-B14F-4D97-AF65-F5344CB8AC3E}">
        <p14:creationId xmlns:p14="http://schemas.microsoft.com/office/powerpoint/2010/main" val="328362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836" y="1292961"/>
            <a:ext cx="4068602" cy="461665"/>
          </a:xfrm>
          <a:prstGeom prst="rect">
            <a:avLst/>
          </a:prstGeom>
          <a:noFill/>
        </p:spPr>
        <p:txBody>
          <a:bodyPr wrap="square" rtlCol="0">
            <a:spAutoFit/>
          </a:bodyPr>
          <a:lstStyle/>
          <a:p>
            <a:pPr defTabSz="685800" fontAlgn="auto">
              <a:spcBef>
                <a:spcPts val="0"/>
              </a:spcBef>
              <a:spcAft>
                <a:spcPts val="0"/>
              </a:spcAft>
              <a:defRPr/>
            </a:pPr>
            <a:r>
              <a:rPr lang="en-US" dirty="0">
                <a:solidFill>
                  <a:srgbClr val="555555"/>
                </a:solidFill>
                <a:latin typeface="Arial"/>
              </a:rPr>
              <a:t>Keeping Current Evaluations</a:t>
            </a:r>
          </a:p>
        </p:txBody>
      </p:sp>
      <p:pic>
        <p:nvPicPr>
          <p:cNvPr id="2" name="Picture 1"/>
          <p:cNvPicPr>
            <a:picLocks noChangeAspect="1"/>
          </p:cNvPicPr>
          <p:nvPr/>
        </p:nvPicPr>
        <p:blipFill rotWithShape="1">
          <a:blip r:embed="rId3"/>
          <a:srcRect b="21708"/>
          <a:stretch/>
        </p:blipFill>
        <p:spPr>
          <a:xfrm>
            <a:off x="582683" y="2589411"/>
            <a:ext cx="7171440" cy="2811265"/>
          </a:xfrm>
          <a:prstGeom prst="rect">
            <a:avLst/>
          </a:prstGeom>
        </p:spPr>
      </p:pic>
      <p:sp>
        <p:nvSpPr>
          <p:cNvPr id="4" name="TextBox 3"/>
          <p:cNvSpPr txBox="1"/>
          <p:nvPr/>
        </p:nvSpPr>
        <p:spPr>
          <a:xfrm>
            <a:off x="283835" y="2104663"/>
            <a:ext cx="7769135" cy="923330"/>
          </a:xfrm>
          <a:prstGeom prst="rect">
            <a:avLst/>
          </a:prstGeom>
          <a:noFill/>
        </p:spPr>
        <p:txBody>
          <a:bodyPr wrap="square" rtlCol="0">
            <a:spAutoFit/>
          </a:bodyPr>
          <a:lstStyle/>
          <a:p>
            <a:r>
              <a:rPr lang="en-US" sz="1800" dirty="0">
                <a:solidFill>
                  <a:srgbClr val="0070C0"/>
                </a:solidFill>
              </a:rPr>
              <a:t>Action Taken – Ameren Missouri increased the income threshold from 125% to 150% FPL and increased the monthly bill credit from a range of $25 - $30 to a range of $35 to $40 </a:t>
            </a:r>
          </a:p>
        </p:txBody>
      </p:sp>
    </p:spTree>
    <p:extLst>
      <p:ext uri="{BB962C8B-B14F-4D97-AF65-F5344CB8AC3E}">
        <p14:creationId xmlns:p14="http://schemas.microsoft.com/office/powerpoint/2010/main" val="98032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836" y="1292961"/>
            <a:ext cx="4068602" cy="461665"/>
          </a:xfrm>
          <a:prstGeom prst="rect">
            <a:avLst/>
          </a:prstGeom>
          <a:noFill/>
        </p:spPr>
        <p:txBody>
          <a:bodyPr wrap="square" rtlCol="0">
            <a:spAutoFit/>
          </a:bodyPr>
          <a:lstStyle/>
          <a:p>
            <a:pPr defTabSz="685800" fontAlgn="auto">
              <a:spcBef>
                <a:spcPts val="0"/>
              </a:spcBef>
              <a:spcAft>
                <a:spcPts val="0"/>
              </a:spcAft>
              <a:defRPr/>
            </a:pPr>
            <a:r>
              <a:rPr lang="en-US" dirty="0">
                <a:solidFill>
                  <a:srgbClr val="555555"/>
                </a:solidFill>
                <a:latin typeface="Arial"/>
              </a:rPr>
              <a:t>Keeping Current Evaluations</a:t>
            </a:r>
          </a:p>
        </p:txBody>
      </p:sp>
      <p:pic>
        <p:nvPicPr>
          <p:cNvPr id="3" name="Picture 2"/>
          <p:cNvPicPr>
            <a:picLocks noChangeAspect="1"/>
          </p:cNvPicPr>
          <p:nvPr/>
        </p:nvPicPr>
        <p:blipFill rotWithShape="1">
          <a:blip r:embed="rId3"/>
          <a:srcRect t="25600"/>
          <a:stretch/>
        </p:blipFill>
        <p:spPr>
          <a:xfrm>
            <a:off x="283836" y="2628900"/>
            <a:ext cx="8220085" cy="2279263"/>
          </a:xfrm>
          <a:prstGeom prst="rect">
            <a:avLst/>
          </a:prstGeom>
        </p:spPr>
      </p:pic>
      <p:sp>
        <p:nvSpPr>
          <p:cNvPr id="5" name="TextBox 4"/>
          <p:cNvSpPr txBox="1"/>
          <p:nvPr/>
        </p:nvSpPr>
        <p:spPr>
          <a:xfrm>
            <a:off x="283836" y="2041721"/>
            <a:ext cx="6231265" cy="646331"/>
          </a:xfrm>
          <a:prstGeom prst="rect">
            <a:avLst/>
          </a:prstGeom>
          <a:noFill/>
        </p:spPr>
        <p:txBody>
          <a:bodyPr wrap="square" rtlCol="0">
            <a:spAutoFit/>
          </a:bodyPr>
          <a:lstStyle/>
          <a:p>
            <a:r>
              <a:rPr lang="en-US" sz="1800" dirty="0"/>
              <a:t>In 2019, the percent with low energy burden of 5% or less increased to 24% </a:t>
            </a:r>
          </a:p>
        </p:txBody>
      </p:sp>
    </p:spTree>
    <p:extLst>
      <p:ext uri="{BB962C8B-B14F-4D97-AF65-F5344CB8AC3E}">
        <p14:creationId xmlns:p14="http://schemas.microsoft.com/office/powerpoint/2010/main" val="99878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4" y="1423627"/>
            <a:ext cx="5279571" cy="407987"/>
          </a:xfrm>
        </p:spPr>
        <p:txBody>
          <a:bodyPr>
            <a:normAutofit/>
          </a:bodyPr>
          <a:lstStyle/>
          <a:p>
            <a:r>
              <a:rPr lang="en-US" dirty="0"/>
              <a:t>Data Driven Changes and Improvements</a:t>
            </a:r>
          </a:p>
        </p:txBody>
      </p:sp>
      <p:graphicFrame>
        <p:nvGraphicFramePr>
          <p:cNvPr id="5" name="Content Placeholder 1"/>
          <p:cNvGraphicFramePr>
            <a:graphicFrameLocks/>
          </p:cNvGraphicFramePr>
          <p:nvPr/>
        </p:nvGraphicFramePr>
        <p:xfrm>
          <a:off x="737145" y="1529648"/>
          <a:ext cx="7286716" cy="418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35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75" y="1059909"/>
            <a:ext cx="8710751" cy="407987"/>
          </a:xfrm>
        </p:spPr>
        <p:txBody>
          <a:bodyPr>
            <a:normAutofit fontScale="90000"/>
          </a:bodyPr>
          <a:lstStyle/>
          <a:p>
            <a:r>
              <a:rPr lang="en-US" dirty="0"/>
              <a:t>Evaluation and Collaboration: Review Meeting with Keeping Current Agencies</a:t>
            </a:r>
          </a:p>
        </p:txBody>
      </p:sp>
      <p:sp>
        <p:nvSpPr>
          <p:cNvPr id="4" name="Subtitle 3"/>
          <p:cNvSpPr>
            <a:spLocks noGrp="1"/>
          </p:cNvSpPr>
          <p:nvPr>
            <p:ph type="subTitle" idx="1"/>
          </p:nvPr>
        </p:nvSpPr>
        <p:spPr>
          <a:xfrm>
            <a:off x="116476" y="1513492"/>
            <a:ext cx="7349255" cy="980477"/>
          </a:xfrm>
        </p:spPr>
        <p:txBody>
          <a:bodyPr>
            <a:normAutofit/>
          </a:bodyPr>
          <a:lstStyle/>
          <a:p>
            <a:pPr marL="257175" indent="-257175">
              <a:buFont typeface="Arial" panose="020B0604020202020204" pitchFamily="34" charset="0"/>
              <a:buChar char="•"/>
            </a:pPr>
            <a:r>
              <a:rPr lang="en-US" b="0" dirty="0"/>
              <a:t>Representatives from 7 agencies attended</a:t>
            </a:r>
          </a:p>
          <a:p>
            <a:pPr marL="257175" indent="-257175">
              <a:buFont typeface="Arial" panose="020B0604020202020204" pitchFamily="34" charset="0"/>
              <a:buChar char="•"/>
            </a:pPr>
            <a:r>
              <a:rPr lang="en-US" b="0" dirty="0"/>
              <a:t>APPRISE presented evaluation findings and recommendations </a:t>
            </a:r>
          </a:p>
          <a:p>
            <a:pPr marL="257175" indent="-257175">
              <a:buFont typeface="Arial" panose="020B0604020202020204" pitchFamily="34" charset="0"/>
              <a:buChar char="•"/>
            </a:pPr>
            <a:r>
              <a:rPr lang="en-US" b="0" dirty="0"/>
              <a:t>Agencies provided recommendations, shared best practices and asked questions</a:t>
            </a:r>
          </a:p>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106" t="10804" r="15258" b="1335"/>
          <a:stretch/>
        </p:blipFill>
        <p:spPr>
          <a:xfrm>
            <a:off x="323305" y="2481507"/>
            <a:ext cx="5231675" cy="3035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13000"/>
                    </a14:imgEffect>
                  </a14:imgLayer>
                </a14:imgProps>
              </a:ext>
              <a:ext uri="{28A0092B-C50C-407E-A947-70E740481C1C}">
                <a14:useLocalDpi xmlns:a14="http://schemas.microsoft.com/office/drawing/2010/main" val="0"/>
              </a:ext>
            </a:extLst>
          </a:blip>
          <a:srcRect l="15689" t="15764" r="4869" b="41569"/>
          <a:stretch/>
        </p:blipFill>
        <p:spPr>
          <a:xfrm>
            <a:off x="5928085" y="2585162"/>
            <a:ext cx="2654213" cy="293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547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52987"/>
            <a:ext cx="5318760" cy="407987"/>
          </a:xfrm>
        </p:spPr>
        <p:txBody>
          <a:bodyPr>
            <a:normAutofit/>
          </a:bodyPr>
          <a:lstStyle/>
          <a:p>
            <a:r>
              <a:rPr lang="en-US" dirty="0"/>
              <a:t>Keeping Current/Keeping Cool Success</a:t>
            </a:r>
          </a:p>
        </p:txBody>
      </p:sp>
      <p:sp>
        <p:nvSpPr>
          <p:cNvPr id="7" name="Rectangle 6"/>
          <p:cNvSpPr/>
          <p:nvPr/>
        </p:nvSpPr>
        <p:spPr>
          <a:xfrm>
            <a:off x="109436" y="1863152"/>
            <a:ext cx="8514135" cy="3475310"/>
          </a:xfrm>
          <a:prstGeom prst="rect">
            <a:avLst/>
          </a:prstGeom>
        </p:spPr>
        <p:txBody>
          <a:bodyPr wrap="square">
            <a:spAutoFit/>
          </a:bodyPr>
          <a:lstStyle/>
          <a:p>
            <a:pPr marL="557213" lvl="1" indent="-214313">
              <a:spcBef>
                <a:spcPts val="450"/>
              </a:spcBef>
              <a:spcAft>
                <a:spcPts val="0"/>
              </a:spcAft>
              <a:buFont typeface="Courier New" panose="02070309020205020404" pitchFamily="49" charset="0"/>
              <a:buChar char="o"/>
            </a:pPr>
            <a:r>
              <a:rPr lang="en-US" sz="1200" b="1" dirty="0">
                <a:solidFill>
                  <a:srgbClr val="1F497D"/>
                </a:solidFill>
                <a:latin typeface="Calibri" panose="020F0502020204030204" pitchFamily="34" charset="0"/>
                <a:ea typeface="Calibri" panose="020F0502020204030204" pitchFamily="34" charset="0"/>
              </a:rPr>
              <a:t>Bill Payment Improved after KC Enrollment</a:t>
            </a:r>
            <a:endParaRPr lang="en-US" sz="1200" b="1"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The percentage of Electric Heat participants who paid at least 90 percent of their full bill increased from 56 percent in the year prior to program enrollment to 68 percent in the year following enrollment, an increase of 12 percentage points.  </a:t>
            </a:r>
            <a:endParaRPr lang="en-US" sz="1050"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Alternative Heat participants also had a large improvement in their coverage rates.  While 43 percent paid the full bill in the year prior to enrollment, 70 percent paid the full bill in the year following enrollment.  </a:t>
            </a:r>
            <a:endParaRPr lang="en-US" sz="1050" dirty="0">
              <a:latin typeface="Calibri" panose="020F0502020204030204" pitchFamily="34" charset="0"/>
              <a:ea typeface="Calibri" panose="020F0502020204030204" pitchFamily="34" charset="0"/>
            </a:endParaRPr>
          </a:p>
          <a:p>
            <a:pPr marL="557213" lvl="1" indent="-214313">
              <a:spcBef>
                <a:spcPts val="450"/>
              </a:spcBef>
              <a:spcAft>
                <a:spcPts val="0"/>
              </a:spcAft>
              <a:buFont typeface="Courier New" panose="02070309020205020404" pitchFamily="49" charset="0"/>
              <a:buChar char="o"/>
            </a:pPr>
            <a:r>
              <a:rPr lang="en-US" sz="1200" b="1" dirty="0">
                <a:solidFill>
                  <a:srgbClr val="1F497D"/>
                </a:solidFill>
                <a:latin typeface="Calibri" panose="020F0502020204030204" pitchFamily="34" charset="0"/>
                <a:ea typeface="Calibri" panose="020F0502020204030204" pitchFamily="34" charset="0"/>
              </a:rPr>
              <a:t>Missed Payments</a:t>
            </a:r>
            <a:endParaRPr lang="en-US" sz="1200" b="1"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While 46 percent of Electric Heat participants had no missed payments in the year prior to enrollment, 58 percent had no missed payments in the year following enrollment.  </a:t>
            </a:r>
            <a:endParaRPr lang="en-US" sz="1050"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The percentage of Alternative Heating participants with no missed payments increased from 57 to 74 percent</a:t>
            </a:r>
            <a:endParaRPr lang="en-US" sz="1050" dirty="0">
              <a:latin typeface="Calibri" panose="020F0502020204030204" pitchFamily="34" charset="0"/>
              <a:ea typeface="Calibri" panose="020F0502020204030204" pitchFamily="34" charset="0"/>
            </a:endParaRPr>
          </a:p>
          <a:p>
            <a:pPr marL="557213" lvl="1" indent="-214313">
              <a:spcBef>
                <a:spcPts val="450"/>
              </a:spcBef>
              <a:spcAft>
                <a:spcPts val="0"/>
              </a:spcAft>
              <a:buFont typeface="Courier New" panose="02070309020205020404" pitchFamily="49" charset="0"/>
              <a:buChar char="o"/>
            </a:pPr>
            <a:r>
              <a:rPr lang="en-US" sz="1200" b="1" dirty="0">
                <a:solidFill>
                  <a:srgbClr val="1F497D"/>
                </a:solidFill>
                <a:latin typeface="Calibri" panose="020F0502020204030204" pitchFamily="34" charset="0"/>
                <a:ea typeface="Calibri" panose="020F0502020204030204" pitchFamily="34" charset="0"/>
              </a:rPr>
              <a:t>Balances</a:t>
            </a:r>
            <a:endParaRPr lang="en-US" sz="1200" b="1"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Electric Heat participants reduced their balances by an average of $213.</a:t>
            </a:r>
            <a:endParaRPr lang="en-US" sz="1050"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Alternative Heat participants reduced their balances by an average of $182.</a:t>
            </a:r>
            <a:endParaRPr lang="en-US" sz="1050" dirty="0">
              <a:latin typeface="Calibri" panose="020F0502020204030204" pitchFamily="34" charset="0"/>
              <a:ea typeface="Calibri" panose="020F0502020204030204" pitchFamily="34" charset="0"/>
            </a:endParaRPr>
          </a:p>
          <a:p>
            <a:pPr marL="557213" lvl="1" indent="-214313">
              <a:spcBef>
                <a:spcPts val="450"/>
              </a:spcBef>
              <a:spcAft>
                <a:spcPts val="0"/>
              </a:spcAft>
              <a:buFont typeface="Courier New" panose="02070309020205020404" pitchFamily="49" charset="0"/>
              <a:buChar char="o"/>
            </a:pPr>
            <a:r>
              <a:rPr lang="en-US" sz="1200" b="1" dirty="0">
                <a:solidFill>
                  <a:srgbClr val="1F497D"/>
                </a:solidFill>
                <a:latin typeface="Calibri" panose="020F0502020204030204" pitchFamily="34" charset="0"/>
                <a:ea typeface="Calibri" panose="020F0502020204030204" pitchFamily="34" charset="0"/>
              </a:rPr>
              <a:t>Collections Actions</a:t>
            </a:r>
            <a:endParaRPr lang="en-US" sz="1200" b="1"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Electric Heat participants reduced notices, payment arrangements, and service disconnections.  Disconnections declined from 30% to 16%.</a:t>
            </a:r>
            <a:endParaRPr lang="en-US" sz="1050" dirty="0">
              <a:latin typeface="Calibri" panose="020F0502020204030204" pitchFamily="34" charset="0"/>
              <a:ea typeface="Calibri" panose="020F0502020204030204" pitchFamily="34" charset="0"/>
            </a:endParaRPr>
          </a:p>
          <a:p>
            <a:pPr marL="857250" lvl="2" indent="-171450">
              <a:spcBef>
                <a:spcPts val="450"/>
              </a:spcBef>
              <a:spcAft>
                <a:spcPts val="0"/>
              </a:spcAft>
              <a:buFont typeface="Wingdings" panose="05000000000000000000" pitchFamily="2" charset="2"/>
              <a:buChar char=""/>
            </a:pPr>
            <a:r>
              <a:rPr lang="en-US" sz="1050" dirty="0">
                <a:solidFill>
                  <a:srgbClr val="1F497D"/>
                </a:solidFill>
                <a:latin typeface="Calibri" panose="020F0502020204030204" pitchFamily="34" charset="0"/>
                <a:ea typeface="Calibri" panose="020F0502020204030204" pitchFamily="34" charset="0"/>
              </a:rPr>
              <a:t>Alternative Heat participants reduced notices and payment arrangements.</a:t>
            </a:r>
            <a:endParaRPr lang="en-US" sz="105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61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59376" y="1215523"/>
            <a:ext cx="5136461" cy="407987"/>
          </a:xfrm>
        </p:spPr>
        <p:txBody>
          <a:bodyPr>
            <a:normAutofit/>
          </a:bodyPr>
          <a:lstStyle/>
          <a:p>
            <a:r>
              <a:rPr lang="en-US" dirty="0"/>
              <a:t>Customer Quotes – Reasons for Success</a:t>
            </a:r>
          </a:p>
        </p:txBody>
      </p:sp>
      <p:grpSp>
        <p:nvGrpSpPr>
          <p:cNvPr id="8" name="Group 7"/>
          <p:cNvGrpSpPr/>
          <p:nvPr/>
        </p:nvGrpSpPr>
        <p:grpSpPr>
          <a:xfrm>
            <a:off x="611955" y="1870926"/>
            <a:ext cx="7577188" cy="3501751"/>
            <a:chOff x="-1955260" y="-45560"/>
            <a:chExt cx="10102917" cy="4669001"/>
          </a:xfrm>
        </p:grpSpPr>
        <p:sp>
          <p:nvSpPr>
            <p:cNvPr id="9" name="Rectangle 8"/>
            <p:cNvSpPr/>
            <p:nvPr/>
          </p:nvSpPr>
          <p:spPr>
            <a:xfrm>
              <a:off x="0" y="615921"/>
              <a:ext cx="8147657" cy="4007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p:cNvSpPr txBox="1"/>
            <p:nvPr/>
          </p:nvSpPr>
          <p:spPr>
            <a:xfrm>
              <a:off x="-1955260" y="-45560"/>
              <a:ext cx="8843626" cy="40075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4016" tIns="20955" rIns="117348" bIns="20955" numCol="1" spcCol="1270" anchor="t" anchorCtr="0">
              <a:noAutofit/>
            </a:bodyPr>
            <a:lstStyle/>
            <a:p>
              <a:pPr marL="128588" lvl="1" indent="-128588" defTabSz="566738">
                <a:lnSpc>
                  <a:spcPct val="90000"/>
                </a:lnSpc>
                <a:spcAft>
                  <a:spcPts val="150"/>
                </a:spcAft>
                <a:buChar char="••"/>
              </a:pPr>
              <a:r>
                <a:rPr lang="en-US" sz="1275" dirty="0"/>
                <a:t>“When they are paying part of my electric bill for me, and making it cheaper, that is really all I need. As long as I can afford that bill and my other necessities, I am going to pay it in full every month.”</a:t>
              </a:r>
              <a:br>
                <a:rPr lang="en-US" sz="1275" dirty="0"/>
              </a:br>
              <a:endParaRPr lang="en-US" sz="1275" dirty="0"/>
            </a:p>
            <a:p>
              <a:pPr marL="128588" lvl="1" indent="-128588" defTabSz="566738">
                <a:lnSpc>
                  <a:spcPct val="90000"/>
                </a:lnSpc>
                <a:spcAft>
                  <a:spcPts val="150"/>
                </a:spcAft>
                <a:buChar char="••"/>
              </a:pPr>
              <a:r>
                <a:rPr lang="en-US" sz="1275" dirty="0"/>
                <a:t>“Ameren sent us email reminders before the bill was due, which helped me make sure I never missed a payment. Mostly though, the program lowered the bill enough that I could manage it on my fixed income without other help.”</a:t>
              </a:r>
              <a:br>
                <a:rPr lang="en-US" sz="1275" dirty="0"/>
              </a:br>
              <a:endParaRPr lang="en-US" sz="1275" dirty="0"/>
            </a:p>
            <a:p>
              <a:pPr marL="128588" lvl="1" indent="-128588" defTabSz="566738">
                <a:lnSpc>
                  <a:spcPct val="90000"/>
                </a:lnSpc>
                <a:spcAft>
                  <a:spcPts val="150"/>
                </a:spcAft>
                <a:buChar char="••"/>
              </a:pPr>
              <a:r>
                <a:rPr lang="en-US" sz="1275" dirty="0"/>
                <a:t>“I am on automatic bill pay so that I am able to make sure it gets paid. I would rather have an overdraft fee than lose Keeping Current. I try not to use too much electricity and stuff, but I am on oxygen. I try to keep the temperature reasonable. I try to be as energy efficient as possible.”</a:t>
              </a:r>
              <a:br>
                <a:rPr lang="en-US" sz="1275" dirty="0"/>
              </a:br>
              <a:endParaRPr lang="en-US" sz="1275" dirty="0"/>
            </a:p>
            <a:p>
              <a:pPr marL="128588" lvl="1" indent="-128588" defTabSz="566738">
                <a:lnSpc>
                  <a:spcPct val="90000"/>
                </a:lnSpc>
                <a:spcAft>
                  <a:spcPts val="150"/>
                </a:spcAft>
                <a:buChar char="••"/>
              </a:pPr>
              <a:r>
                <a:rPr lang="en-US" sz="1275" dirty="0"/>
                <a:t>“I was successful because the program really helped me out with my overdue balance and made it so that my monthly amounts were manageable. The most important thing was knowing exactly how much I was going to have to pay every month.”</a:t>
              </a:r>
            </a:p>
          </p:txBody>
        </p:sp>
      </p:grpSp>
      <p:grpSp>
        <p:nvGrpSpPr>
          <p:cNvPr id="13" name="Group 12"/>
          <p:cNvGrpSpPr/>
          <p:nvPr/>
        </p:nvGrpSpPr>
        <p:grpSpPr>
          <a:xfrm>
            <a:off x="4173166" y="1199366"/>
            <a:ext cx="4520843" cy="4165376"/>
            <a:chOff x="7056175" y="919496"/>
            <a:chExt cx="4657162" cy="4394330"/>
          </a:xfrm>
        </p:grpSpPr>
        <p:sp>
          <p:nvSpPr>
            <p:cNvPr id="15" name="Block Arc 14"/>
            <p:cNvSpPr/>
            <p:nvPr/>
          </p:nvSpPr>
          <p:spPr>
            <a:xfrm>
              <a:off x="7056175" y="919496"/>
              <a:ext cx="4215430" cy="4394330"/>
            </a:xfrm>
            <a:prstGeom prst="blockArc">
              <a:avLst>
                <a:gd name="adj1" fmla="val 17527788"/>
                <a:gd name="adj2" fmla="val 4119114"/>
                <a:gd name="adj3" fmla="val 575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10160124" y="1289938"/>
              <a:ext cx="1120241" cy="1120554"/>
            </a:xfrm>
            <a:prstGeom prst="ellipse">
              <a:avLst/>
            </a:prstGeom>
            <a:blipFill>
              <a:blip r:embed="rId2"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Oval 16"/>
            <p:cNvSpPr/>
            <p:nvPr/>
          </p:nvSpPr>
          <p:spPr>
            <a:xfrm>
              <a:off x="10593096" y="2564733"/>
              <a:ext cx="1120241" cy="1120554"/>
            </a:xfrm>
            <a:prstGeom prst="ellipse">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Oval 17"/>
            <p:cNvSpPr/>
            <p:nvPr/>
          </p:nvSpPr>
          <p:spPr>
            <a:xfrm>
              <a:off x="10160125" y="3857545"/>
              <a:ext cx="1120241" cy="1120554"/>
            </a:xfrm>
            <a:prstGeom prst="ellipse">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59362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051" name="Rectangle 2"/>
          <p:cNvSpPr>
            <a:spLocks noGrp="1" noChangeArrowheads="1"/>
          </p:cNvSpPr>
          <p:nvPr>
            <p:ph type="ctrTitle"/>
          </p:nvPr>
        </p:nvSpPr>
        <p:spPr>
          <a:xfrm>
            <a:off x="4953000" y="1905000"/>
            <a:ext cx="4114800" cy="1292225"/>
          </a:xfrm>
          <a:noFill/>
        </p:spPr>
        <p:txBody>
          <a:bodyPr anchor="t"/>
          <a:lstStyle/>
          <a:p>
            <a:pPr eaLnBrk="1" hangingPunct="1"/>
            <a:r>
              <a:rPr lang="en-US" altLang="en-US" sz="3600" dirty="0" smtClean="0">
                <a:latin typeface="Verdana" panose="020B0604030504040204" pitchFamily="34" charset="0"/>
                <a:ea typeface="Verdana" panose="020B0604030504040204" pitchFamily="34" charset="0"/>
                <a:cs typeface="Verdana" panose="020B0604030504040204" pitchFamily="34" charset="0"/>
              </a:rPr>
              <a:t>PGW </a:t>
            </a:r>
            <a:br>
              <a:rPr lang="en-US" altLang="en-US" sz="3600" dirty="0" smtClean="0">
                <a:latin typeface="Verdana" panose="020B0604030504040204" pitchFamily="34" charset="0"/>
                <a:ea typeface="Verdana" panose="020B0604030504040204" pitchFamily="34" charset="0"/>
                <a:cs typeface="Verdana" panose="020B0604030504040204" pitchFamily="34" charset="0"/>
              </a:rPr>
            </a:br>
            <a:r>
              <a:rPr lang="en-US" altLang="en-US" sz="3600" dirty="0" smtClean="0">
                <a:latin typeface="Verdana" panose="020B0604030504040204" pitchFamily="34" charset="0"/>
                <a:ea typeface="Verdana" panose="020B0604030504040204" pitchFamily="34" charset="0"/>
                <a:cs typeface="Verdana" panose="020B0604030504040204" pitchFamily="34" charset="0"/>
              </a:rPr>
              <a:t>Home Comfort Program</a:t>
            </a:r>
          </a:p>
        </p:txBody>
      </p:sp>
      <p:pic>
        <p:nvPicPr>
          <p:cNvPr id="2053" name="Picture 24" descr="PGW_ppt-Front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758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PGW Home Comfort</a:t>
            </a:r>
          </a:p>
        </p:txBody>
      </p:sp>
      <p:sp>
        <p:nvSpPr>
          <p:cNvPr id="3075" name="Content Placeholder 2"/>
          <p:cNvSpPr>
            <a:spLocks noGrp="1"/>
          </p:cNvSpPr>
          <p:nvPr>
            <p:ph idx="1"/>
          </p:nvPr>
        </p:nvSpPr>
        <p:spPr>
          <a:xfrm>
            <a:off x="457200" y="1371600"/>
            <a:ext cx="8229600" cy="4702826"/>
          </a:xfrm>
        </p:spPr>
        <p:txBody>
          <a:bodyPr/>
          <a:lstStyle/>
          <a:p>
            <a:pPr marL="457200" indent="-457200" fontAlgn="auto">
              <a:spcAft>
                <a:spcPts val="0"/>
              </a:spcAft>
              <a:buFont typeface="Arial" panose="020B0604020202020204" pitchFamily="34" charset="0"/>
              <a:buChar char="•"/>
              <a:defRPr/>
            </a:pPr>
            <a:r>
              <a:rPr lang="en-US" altLang="en-US" dirty="0">
                <a:latin typeface="Verdana" pitchFamily="34" charset="0"/>
                <a:ea typeface="Verdana" pitchFamily="34" charset="0"/>
                <a:cs typeface="Verdana" pitchFamily="34" charset="0"/>
              </a:rPr>
              <a:t>Program goals and workflow:</a:t>
            </a:r>
          </a:p>
          <a:p>
            <a:pPr lvl="1" fontAlgn="auto">
              <a:spcAft>
                <a:spcPts val="0"/>
              </a:spcAft>
              <a:defRPr/>
            </a:pPr>
            <a:r>
              <a:rPr lang="en-US" altLang="en-US" sz="2000" dirty="0">
                <a:latin typeface="Verdana" pitchFamily="34" charset="0"/>
                <a:ea typeface="Verdana" pitchFamily="34" charset="0"/>
                <a:cs typeface="Verdana" pitchFamily="34" charset="0"/>
              </a:rPr>
              <a:t>3 Contractors schedule audits, develop work scopes, and return to perform efficiency measures </a:t>
            </a:r>
          </a:p>
          <a:p>
            <a:pPr lvl="1" fontAlgn="auto">
              <a:spcAft>
                <a:spcPts val="0"/>
              </a:spcAft>
              <a:defRPr/>
            </a:pPr>
            <a:r>
              <a:rPr lang="en-US" altLang="en-US" sz="2000" dirty="0">
                <a:latin typeface="Verdana" pitchFamily="34" charset="0"/>
                <a:ea typeface="Verdana" pitchFamily="34" charset="0"/>
                <a:cs typeface="Verdana" pitchFamily="34" charset="0"/>
              </a:rPr>
              <a:t>Achieve deep cost-effective savings, based on TRC</a:t>
            </a:r>
          </a:p>
          <a:p>
            <a:pPr marL="457200" indent="-457200" fontAlgn="auto">
              <a:spcAft>
                <a:spcPts val="0"/>
              </a:spcAft>
              <a:buFont typeface="Arial" panose="020B0604020202020204" pitchFamily="34" charset="0"/>
              <a:buChar char="•"/>
              <a:defRPr/>
            </a:pPr>
            <a:r>
              <a:rPr lang="en-US" altLang="en-US" dirty="0">
                <a:latin typeface="Verdana" pitchFamily="34" charset="0"/>
                <a:ea typeface="Verdana" pitchFamily="34" charset="0"/>
                <a:cs typeface="Verdana" pitchFamily="34" charset="0"/>
              </a:rPr>
              <a:t>$7.9 million annual budget</a:t>
            </a:r>
          </a:p>
          <a:p>
            <a:pPr marL="457200" indent="-457200" fontAlgn="auto">
              <a:spcAft>
                <a:spcPts val="0"/>
              </a:spcAft>
              <a:buFont typeface="Arial" panose="020B0604020202020204" pitchFamily="34" charset="0"/>
              <a:buChar char="•"/>
              <a:defRPr/>
            </a:pPr>
            <a:r>
              <a:rPr lang="en-US" altLang="en-US" dirty="0" smtClean="0">
                <a:latin typeface="Verdana" pitchFamily="34" charset="0"/>
                <a:ea typeface="Verdana" pitchFamily="34" charset="0"/>
                <a:cs typeface="Verdana" pitchFamily="34" charset="0"/>
              </a:rPr>
              <a:t>Over 24,000 </a:t>
            </a:r>
            <a:r>
              <a:rPr lang="en-US" altLang="en-US" dirty="0">
                <a:latin typeface="Verdana" pitchFamily="34" charset="0"/>
                <a:ea typeface="Verdana" pitchFamily="34" charset="0"/>
                <a:cs typeface="Verdana" pitchFamily="34" charset="0"/>
              </a:rPr>
              <a:t>homes treated since 2011</a:t>
            </a:r>
          </a:p>
          <a:p>
            <a:pPr marL="457200" indent="-457200" fontAlgn="auto">
              <a:spcAft>
                <a:spcPts val="0"/>
              </a:spcAft>
              <a:buFont typeface="Arial" panose="020B0604020202020204" pitchFamily="34" charset="0"/>
              <a:buChar char="•"/>
              <a:defRPr/>
            </a:pPr>
            <a:r>
              <a:rPr lang="en-US" altLang="en-US" dirty="0">
                <a:latin typeface="Verdana" pitchFamily="34" charset="0"/>
                <a:ea typeface="Verdana" pitchFamily="34" charset="0"/>
                <a:cs typeface="Verdana" pitchFamily="34" charset="0"/>
              </a:rPr>
              <a:t>Prioritized based on highest usage</a:t>
            </a:r>
          </a:p>
          <a:p>
            <a:pPr marL="0" indent="0">
              <a:spcBef>
                <a:spcPct val="0"/>
              </a:spcBef>
              <a:buClr>
                <a:srgbClr val="0066CC"/>
              </a:buClr>
              <a:defRPr/>
            </a:pPr>
            <a:endParaRPr lang="en-US" altLang="en-US" sz="2000" dirty="0" smtClean="0">
              <a:latin typeface="Times New Roman" pitchFamily="18" charset="0"/>
              <a:cs typeface="Times New Roman" pitchFamily="18" charset="0"/>
            </a:endParaRPr>
          </a:p>
          <a:p>
            <a:pPr>
              <a:defRPr/>
            </a:pPr>
            <a:endParaRPr lang="en-US" altLang="en-US" dirty="0" smtClean="0"/>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19</a:t>
            </a:fld>
            <a:endParaRPr lang="en-US" altLang="en-US" sz="1000" smtClean="0">
              <a:solidFill>
                <a:srgbClr val="FFFFFF"/>
              </a:solidFill>
            </a:endParaRPr>
          </a:p>
        </p:txBody>
      </p:sp>
    </p:spTree>
    <p:extLst>
      <p:ext uri="{BB962C8B-B14F-4D97-AF65-F5344CB8AC3E}">
        <p14:creationId xmlns:p14="http://schemas.microsoft.com/office/powerpoint/2010/main" val="358567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76200" y="-47851"/>
            <a:ext cx="7772400" cy="1143000"/>
          </a:xfrm>
        </p:spPr>
        <p:txBody>
          <a:bodyPr/>
          <a:lstStyle/>
          <a:p>
            <a:pPr algn="l"/>
            <a:r>
              <a:rPr lang="en-US" altLang="en-US" dirty="0"/>
              <a:t>Agenda</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1DD01F79-12F1-456A-A0A7-27A775D50BDD}" type="slidenum">
              <a:rPr lang="en-US" altLang="en-US" sz="1000"/>
              <a:pPr eaLnBrk="1" hangingPunct="1">
                <a:spcBef>
                  <a:spcPct val="50000"/>
                </a:spcBef>
              </a:pPr>
              <a:t>2</a:t>
            </a:fld>
            <a:endParaRPr lang="en-US" altLang="en-US" sz="1000"/>
          </a:p>
        </p:txBody>
      </p:sp>
      <p:graphicFrame>
        <p:nvGraphicFramePr>
          <p:cNvPr id="2" name="Diagram 1"/>
          <p:cNvGraphicFramePr/>
          <p:nvPr>
            <p:extLst>
              <p:ext uri="{D42A27DB-BD31-4B8C-83A1-F6EECF244321}">
                <p14:modId xmlns:p14="http://schemas.microsoft.com/office/powerpoint/2010/main" val="1629158035"/>
              </p:ext>
            </p:extLst>
          </p:nvPr>
        </p:nvGraphicFramePr>
        <p:xfrm>
          <a:off x="569913" y="1524000"/>
          <a:ext cx="8121650" cy="5065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Energy Savings by Contractor</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20</a:t>
            </a:fld>
            <a:endParaRPr lang="en-US" altLang="en-US" sz="1000" smtClean="0">
              <a:solidFill>
                <a:srgbClr val="FFFF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83397286"/>
              </p:ext>
            </p:extLst>
          </p:nvPr>
        </p:nvGraphicFramePr>
        <p:xfrm>
          <a:off x="457200" y="1447800"/>
          <a:ext cx="82296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231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Realization Rates by Contractor</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21</a:t>
            </a:fld>
            <a:endParaRPr lang="en-US" altLang="en-US" sz="1000" smtClean="0">
              <a:solidFill>
                <a:srgbClr val="FFFF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9100913"/>
              </p:ext>
            </p:extLst>
          </p:nvPr>
        </p:nvGraphicFramePr>
        <p:xfrm>
          <a:off x="457200" y="1371600"/>
          <a:ext cx="82296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0748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2016 Measure level savings</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22</a:t>
            </a:fld>
            <a:endParaRPr lang="en-US" altLang="en-US" sz="1000" smtClean="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231979807"/>
              </p:ext>
            </p:extLst>
          </p:nvPr>
        </p:nvGraphicFramePr>
        <p:xfrm>
          <a:off x="762000" y="1538287"/>
          <a:ext cx="7924800" cy="3567113"/>
        </p:xfrm>
        <a:graphic>
          <a:graphicData uri="http://schemas.openxmlformats.org/drawingml/2006/table">
            <a:tbl>
              <a:tblPr/>
              <a:tblGrid>
                <a:gridCol w="30480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95400">
                  <a:extLst>
                    <a:ext uri="{9D8B030D-6E8A-4147-A177-3AD203B41FA5}">
                      <a16:colId xmlns="" xmlns:a16="http://schemas.microsoft.com/office/drawing/2014/main" val="20004"/>
                    </a:ext>
                  </a:extLst>
                </a:gridCol>
              </a:tblGrid>
              <a:tr h="823009">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spcBef>
                          <a:spcPts val="0"/>
                        </a:spcBef>
                        <a:spcAft>
                          <a:spcPts val="0"/>
                        </a:spcAft>
                      </a:pPr>
                      <a:r>
                        <a:rPr lang="en-US" sz="1800" b="1" dirty="0">
                          <a:solidFill>
                            <a:schemeClr val="bg1"/>
                          </a:solidFill>
                          <a:effectLst/>
                        </a:rPr>
                        <a:t>Measure</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b="1" dirty="0">
                          <a:solidFill>
                            <a:schemeClr val="bg1"/>
                          </a:solidFill>
                          <a:effectLst/>
                        </a:rPr>
                        <a:t>Obs.</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b="1" dirty="0">
                          <a:solidFill>
                            <a:schemeClr val="bg1"/>
                          </a:solidFill>
                          <a:effectLst/>
                        </a:rPr>
                        <a:t>Savings (</a:t>
                      </a:r>
                      <a:r>
                        <a:rPr lang="en-US" sz="1800" b="1" dirty="0" err="1">
                          <a:solidFill>
                            <a:schemeClr val="bg1"/>
                          </a:solidFill>
                          <a:effectLst/>
                        </a:rPr>
                        <a:t>ccf</a:t>
                      </a:r>
                      <a:r>
                        <a:rPr lang="en-US" sz="1800" b="1" dirty="0">
                          <a:solidFill>
                            <a:schemeClr val="bg1"/>
                          </a:solidFill>
                          <a:effectLst/>
                        </a:rPr>
                        <a:t>/</a:t>
                      </a:r>
                      <a:r>
                        <a:rPr lang="en-US" sz="1800" b="1" dirty="0" err="1">
                          <a:solidFill>
                            <a:schemeClr val="bg1"/>
                          </a:solidFill>
                          <a:effectLst/>
                        </a:rPr>
                        <a:t>yr</a:t>
                      </a:r>
                      <a:r>
                        <a:rPr lang="en-US" sz="1800" b="1" dirty="0">
                          <a:solidFill>
                            <a:schemeClr val="bg1"/>
                          </a:solidFill>
                          <a:effectLst/>
                        </a:rPr>
                        <a:t>)</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b="1" dirty="0">
                          <a:solidFill>
                            <a:schemeClr val="bg1"/>
                          </a:solidFill>
                          <a:effectLst/>
                        </a:rPr>
                        <a:t>Projected Savings (</a:t>
                      </a:r>
                      <a:r>
                        <a:rPr lang="en-US" sz="1800" b="1" dirty="0" err="1">
                          <a:solidFill>
                            <a:schemeClr val="bg1"/>
                          </a:solidFill>
                          <a:effectLst/>
                        </a:rPr>
                        <a:t>ccf</a:t>
                      </a:r>
                      <a:r>
                        <a:rPr lang="en-US" sz="1800" b="1" dirty="0">
                          <a:solidFill>
                            <a:schemeClr val="bg1"/>
                          </a:solidFill>
                          <a:effectLst/>
                        </a:rPr>
                        <a:t>/</a:t>
                      </a:r>
                      <a:r>
                        <a:rPr lang="en-US" sz="1800" b="1" dirty="0" err="1">
                          <a:solidFill>
                            <a:schemeClr val="bg1"/>
                          </a:solidFill>
                          <a:effectLst/>
                        </a:rPr>
                        <a:t>yr</a:t>
                      </a:r>
                      <a:r>
                        <a:rPr lang="en-US" sz="1800" b="1" dirty="0">
                          <a:solidFill>
                            <a:schemeClr val="bg1"/>
                          </a:solidFill>
                          <a:effectLst/>
                        </a:rPr>
                        <a:t>)</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b="1" dirty="0">
                          <a:solidFill>
                            <a:schemeClr val="bg1"/>
                          </a:solidFill>
                          <a:effectLst/>
                        </a:rPr>
                        <a:t>Realization Rate</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 xmlns:a16="http://schemas.microsoft.com/office/drawing/2014/main" val="10000"/>
                  </a:ext>
                </a:extLst>
              </a:tr>
              <a:tr h="419773">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spcBef>
                          <a:spcPts val="0"/>
                        </a:spcBef>
                        <a:spcAft>
                          <a:spcPts val="0"/>
                        </a:spcAft>
                      </a:pPr>
                      <a:r>
                        <a:rPr lang="en-US" sz="1800" b="1" dirty="0">
                          <a:solidFill>
                            <a:schemeClr val="bg1"/>
                          </a:solidFill>
                          <a:effectLst/>
                        </a:rPr>
                        <a:t>Roof Insulation</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364</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87±33***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133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65%</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1"/>
                  </a:ext>
                </a:extLst>
              </a:tr>
              <a:tr h="53250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spcBef>
                          <a:spcPts val="0"/>
                        </a:spcBef>
                        <a:spcAft>
                          <a:spcPts val="0"/>
                        </a:spcAft>
                      </a:pPr>
                      <a:r>
                        <a:rPr lang="en-US" sz="1800" b="1" dirty="0">
                          <a:solidFill>
                            <a:schemeClr val="bg1"/>
                          </a:solidFill>
                          <a:effectLst/>
                        </a:rPr>
                        <a:t>Heating System Replacement</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523</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284±25***</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409</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69%</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2"/>
                  </a:ext>
                </a:extLst>
              </a:tr>
              <a:tr h="419773">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spcBef>
                          <a:spcPts val="0"/>
                        </a:spcBef>
                        <a:spcAft>
                          <a:spcPts val="0"/>
                        </a:spcAft>
                      </a:pPr>
                      <a:r>
                        <a:rPr lang="en-US" sz="1800" b="1" dirty="0">
                          <a:solidFill>
                            <a:schemeClr val="bg1"/>
                          </a:solidFill>
                          <a:effectLst/>
                        </a:rPr>
                        <a:t>Air Sealing w/ Blower Door</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718</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40±24***</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112</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36%</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3"/>
                  </a:ext>
                </a:extLst>
              </a:tr>
              <a:tr h="53250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spcBef>
                          <a:spcPts val="0"/>
                        </a:spcBef>
                        <a:spcAft>
                          <a:spcPts val="0"/>
                        </a:spcAft>
                      </a:pPr>
                      <a:r>
                        <a:rPr lang="en-US" sz="1800" b="1" dirty="0">
                          <a:solidFill>
                            <a:schemeClr val="bg1"/>
                          </a:solidFill>
                          <a:effectLst/>
                        </a:rPr>
                        <a:t>Air Sealing w/o Blower Door</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482</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24±26*</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76</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32%</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4"/>
                  </a:ext>
                </a:extLst>
              </a:tr>
              <a:tr h="419773">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spcBef>
                          <a:spcPts val="0"/>
                        </a:spcBef>
                        <a:spcAft>
                          <a:spcPts val="0"/>
                        </a:spcAft>
                      </a:pPr>
                      <a:r>
                        <a:rPr lang="en-US" sz="1800" b="1" dirty="0">
                          <a:solidFill>
                            <a:schemeClr val="bg1"/>
                          </a:solidFill>
                          <a:effectLst/>
                        </a:rPr>
                        <a:t>Programmable Thermostat</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1,391</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37±18***</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64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57%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5"/>
                  </a:ext>
                </a:extLst>
              </a:tr>
              <a:tr h="419773">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l">
                        <a:spcBef>
                          <a:spcPts val="0"/>
                        </a:spcBef>
                        <a:spcAft>
                          <a:spcPts val="0"/>
                        </a:spcAft>
                      </a:pPr>
                      <a:r>
                        <a:rPr lang="en-US" sz="1800" b="1" dirty="0">
                          <a:solidFill>
                            <a:schemeClr val="bg1"/>
                          </a:solidFill>
                          <a:effectLst/>
                        </a:rPr>
                        <a:t>Water Heater Replacement</a:t>
                      </a:r>
                      <a:endParaRPr lang="en-US" sz="1800" b="1" dirty="0">
                        <a:solidFill>
                          <a:schemeClr val="bg1"/>
                        </a:solidFill>
                        <a:effectLst/>
                        <a:latin typeface="Times New Roman" panose="02020603050405020304" pitchFamily="18" charset="0"/>
                        <a:ea typeface="Calibri" panose="020F050202020403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60</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71±66*</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a:effectLst/>
                        </a:rPr>
                        <a:t>38</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800" dirty="0">
                          <a:effectLst/>
                        </a:rPr>
                        <a:t>184%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6"/>
                  </a:ext>
                </a:extLst>
              </a:tr>
            </a:tbl>
          </a:graphicData>
        </a:graphic>
      </p:graphicFrame>
      <p:sp>
        <p:nvSpPr>
          <p:cNvPr id="10" name="TextBox 9"/>
          <p:cNvSpPr txBox="1"/>
          <p:nvPr/>
        </p:nvSpPr>
        <p:spPr>
          <a:xfrm>
            <a:off x="685800" y="5254625"/>
            <a:ext cx="5681663" cy="307975"/>
          </a:xfrm>
          <a:prstGeom prst="rect">
            <a:avLst/>
          </a:prstGeom>
          <a:gradFill rotWithShape="1">
            <a:gsLst>
              <a:gs pos="0">
                <a:srgbClr val="00CC99">
                  <a:tint val="50000"/>
                  <a:satMod val="300000"/>
                </a:srgbClr>
              </a:gs>
              <a:gs pos="35000">
                <a:srgbClr val="00CC99">
                  <a:tint val="37000"/>
                  <a:satMod val="300000"/>
                </a:srgbClr>
              </a:gs>
              <a:gs pos="100000">
                <a:srgbClr val="00CC99">
                  <a:tint val="15000"/>
                  <a:satMod val="350000"/>
                </a:srgbClr>
              </a:gs>
            </a:gsLst>
            <a:lin ang="16200000" scaled="1"/>
          </a:gradFill>
          <a:ln w="9525" cap="flat" cmpd="sng" algn="ctr">
            <a:solidFill>
              <a:srgbClr val="00CC99">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a:ea typeface="+mn-ea"/>
                <a:cs typeface="+mn-cs"/>
              </a:rPr>
              <a:t>***Statistically significant at the 99 percent level; **95% level. *90% level.</a:t>
            </a:r>
          </a:p>
        </p:txBody>
      </p:sp>
    </p:spTree>
    <p:extLst>
      <p:ext uri="{BB962C8B-B14F-4D97-AF65-F5344CB8AC3E}">
        <p14:creationId xmlns:p14="http://schemas.microsoft.com/office/powerpoint/2010/main" val="552259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Measure Savings by Contractor</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23</a:t>
            </a:fld>
            <a:endParaRPr lang="en-US" altLang="en-US" sz="1000" smtClean="0">
              <a:solidFill>
                <a:srgbClr val="FFFFFF"/>
              </a:solidFill>
            </a:endParaRPr>
          </a:p>
        </p:txBody>
      </p:sp>
      <p:sp>
        <p:nvSpPr>
          <p:cNvPr id="7" name="TextBox 6"/>
          <p:cNvSpPr txBox="1"/>
          <p:nvPr/>
        </p:nvSpPr>
        <p:spPr>
          <a:xfrm>
            <a:off x="685800" y="5105400"/>
            <a:ext cx="5681663" cy="307975"/>
          </a:xfrm>
          <a:prstGeom prst="rect">
            <a:avLst/>
          </a:prstGeom>
          <a:gradFill rotWithShape="1">
            <a:gsLst>
              <a:gs pos="0">
                <a:srgbClr val="00CC99">
                  <a:tint val="50000"/>
                  <a:satMod val="300000"/>
                </a:srgbClr>
              </a:gs>
              <a:gs pos="35000">
                <a:srgbClr val="00CC99">
                  <a:tint val="37000"/>
                  <a:satMod val="300000"/>
                </a:srgbClr>
              </a:gs>
              <a:gs pos="100000">
                <a:srgbClr val="00CC99">
                  <a:tint val="15000"/>
                  <a:satMod val="350000"/>
                </a:srgbClr>
              </a:gs>
            </a:gsLst>
            <a:lin ang="16200000" scaled="1"/>
          </a:gradFill>
          <a:ln w="9525" cap="flat" cmpd="sng" algn="ctr">
            <a:solidFill>
              <a:srgbClr val="00CC99">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a:ea typeface="+mn-ea"/>
                <a:cs typeface="+mn-cs"/>
              </a:rPr>
              <a:t>***Statistically significant at the 99 percent level; **95% level. *90% level.</a:t>
            </a:r>
          </a:p>
        </p:txBody>
      </p:sp>
      <p:graphicFrame>
        <p:nvGraphicFramePr>
          <p:cNvPr id="8" name="Table 7"/>
          <p:cNvGraphicFramePr>
            <a:graphicFrameLocks noGrp="1"/>
          </p:cNvGraphicFramePr>
          <p:nvPr>
            <p:extLst>
              <p:ext uri="{D42A27DB-BD31-4B8C-83A1-F6EECF244321}">
                <p14:modId xmlns:p14="http://schemas.microsoft.com/office/powerpoint/2010/main" val="1407222575"/>
              </p:ext>
            </p:extLst>
          </p:nvPr>
        </p:nvGraphicFramePr>
        <p:xfrm>
          <a:off x="533400" y="1447800"/>
          <a:ext cx="8229601" cy="3308353"/>
        </p:xfrm>
        <a:graphic>
          <a:graphicData uri="http://schemas.openxmlformats.org/drawingml/2006/table">
            <a:tbl>
              <a:tblPr firstRow="1" firstCol="1" bandRow="1"/>
              <a:tblGrid>
                <a:gridCol w="21336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1295400">
                  <a:extLst>
                    <a:ext uri="{9D8B030D-6E8A-4147-A177-3AD203B41FA5}">
                      <a16:colId xmlns="" xmlns:a16="http://schemas.microsoft.com/office/drawing/2014/main" val="20004"/>
                    </a:ext>
                  </a:extLst>
                </a:gridCol>
                <a:gridCol w="838200">
                  <a:extLst>
                    <a:ext uri="{9D8B030D-6E8A-4147-A177-3AD203B41FA5}">
                      <a16:colId xmlns="" xmlns:a16="http://schemas.microsoft.com/office/drawing/2014/main" val="20005"/>
                    </a:ext>
                  </a:extLst>
                </a:gridCol>
                <a:gridCol w="1143001">
                  <a:extLst>
                    <a:ext uri="{9D8B030D-6E8A-4147-A177-3AD203B41FA5}">
                      <a16:colId xmlns="" xmlns:a16="http://schemas.microsoft.com/office/drawing/2014/main" val="20006"/>
                    </a:ext>
                  </a:extLst>
                </a:gridCol>
              </a:tblGrid>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gridSpan="2">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7000"/>
                        </a:lnSpc>
                        <a:spcBef>
                          <a:spcPts val="0"/>
                        </a:spcBef>
                        <a:spcAft>
                          <a:spcPts val="0"/>
                        </a:spcAft>
                      </a:pPr>
                      <a:r>
                        <a:rPr lang="en-US" sz="1600">
                          <a:effectLst/>
                        </a:rPr>
                        <a:t>Contractor 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hMerge="1">
                  <a:txBody>
                    <a:bodyPr/>
                    <a:lstStyle/>
                    <a:p>
                      <a:endParaRPr lang="en-US"/>
                    </a:p>
                  </a:txBody>
                  <a:tcPr/>
                </a:tc>
                <a:tc gridSpan="2">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7000"/>
                        </a:lnSpc>
                        <a:spcBef>
                          <a:spcPts val="0"/>
                        </a:spcBef>
                        <a:spcAft>
                          <a:spcPts val="0"/>
                        </a:spcAft>
                      </a:pPr>
                      <a:r>
                        <a:rPr lang="en-US" sz="1600">
                          <a:effectLst/>
                        </a:rPr>
                        <a:t>Contractor B</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hMerge="1">
                  <a:txBody>
                    <a:bodyPr/>
                    <a:lstStyle/>
                    <a:p>
                      <a:endParaRPr lang="en-US"/>
                    </a:p>
                  </a:txBody>
                  <a:tcPr/>
                </a:tc>
                <a:tc gridSpan="2">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07000"/>
                        </a:lnSpc>
                        <a:spcBef>
                          <a:spcPts val="0"/>
                        </a:spcBef>
                        <a:spcAft>
                          <a:spcPts val="0"/>
                        </a:spcAft>
                      </a:pPr>
                      <a:r>
                        <a:rPr lang="en-US" sz="1600">
                          <a:effectLst/>
                        </a:rPr>
                        <a:t>Contractor C</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hMerge="1">
                  <a:txBody>
                    <a:bodyPr/>
                    <a:lstStyle/>
                    <a:p>
                      <a:endParaRPr lang="en-US"/>
                    </a:p>
                  </a:txBody>
                  <a:tcPr/>
                </a:tc>
                <a:extLst>
                  <a:ext uri="{0D108BD9-81ED-4DB2-BD59-A6C34878D82A}">
                    <a16:rowId xmlns="" xmlns:a16="http://schemas.microsoft.com/office/drawing/2014/main" val="10000"/>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l">
                        <a:lnSpc>
                          <a:spcPct val="107000"/>
                        </a:lnSpc>
                        <a:spcBef>
                          <a:spcPts val="0"/>
                        </a:spcBef>
                        <a:spcAft>
                          <a:spcPts val="0"/>
                        </a:spcAft>
                      </a:pPr>
                      <a:r>
                        <a:rPr lang="en-US" sz="1600" dirty="0">
                          <a:effectLst/>
                        </a:rPr>
                        <a:t># of Jobs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gridSpan="2">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1,928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320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1,050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hMerge="1">
                  <a:txBody>
                    <a:bodyPr/>
                    <a:lstStyle/>
                    <a:p>
                      <a:endParaRPr lang="en-US"/>
                    </a:p>
                  </a:txBody>
                  <a:tcPr/>
                </a:tc>
                <a:extLst>
                  <a:ext uri="{0D108BD9-81ED-4DB2-BD59-A6C34878D82A}">
                    <a16:rowId xmlns="" xmlns:a16="http://schemas.microsoft.com/office/drawing/2014/main" val="10001"/>
                  </a:ext>
                </a:extLst>
              </a:tr>
              <a:tr h="52189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  Measure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err="1">
                          <a:effectLst/>
                        </a:rPr>
                        <a:t>Obs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Savings</a:t>
                      </a:r>
                    </a:p>
                    <a:p>
                      <a:pPr marL="0" marR="0" algn="ctr">
                        <a:lnSpc>
                          <a:spcPct val="107000"/>
                        </a:lnSpc>
                        <a:spcBef>
                          <a:spcPts val="0"/>
                        </a:spcBef>
                        <a:spcAft>
                          <a:spcPts val="0"/>
                        </a:spcAft>
                      </a:pPr>
                      <a:r>
                        <a:rPr lang="en-US" sz="1600" dirty="0">
                          <a:effectLst/>
                        </a:rPr>
                        <a:t>(</a:t>
                      </a:r>
                      <a:r>
                        <a:rPr lang="en-US" sz="1600" dirty="0" err="1">
                          <a:effectLst/>
                        </a:rPr>
                        <a:t>ccf</a:t>
                      </a:r>
                      <a:r>
                        <a:rPr lang="en-US" sz="1600" dirty="0">
                          <a:effectLst/>
                        </a:rPr>
                        <a:t>/</a:t>
                      </a:r>
                      <a:r>
                        <a:rPr lang="en-US" sz="1600" dirty="0" err="1">
                          <a:effectLst/>
                        </a:rPr>
                        <a:t>yr</a:t>
                      </a:r>
                      <a:r>
                        <a:rPr lang="en-US" sz="1600" dirty="0">
                          <a:effectLst/>
                        </a:rPr>
                        <a: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Obs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Savings</a:t>
                      </a:r>
                    </a:p>
                    <a:p>
                      <a:pPr marL="0" marR="0" algn="ctr">
                        <a:lnSpc>
                          <a:spcPct val="107000"/>
                        </a:lnSpc>
                        <a:spcBef>
                          <a:spcPts val="0"/>
                        </a:spcBef>
                        <a:spcAft>
                          <a:spcPts val="0"/>
                        </a:spcAft>
                      </a:pPr>
                      <a:r>
                        <a:rPr lang="en-US" sz="1600" dirty="0">
                          <a:effectLst/>
                        </a:rPr>
                        <a:t>(</a:t>
                      </a:r>
                      <a:r>
                        <a:rPr lang="en-US" sz="1600" dirty="0" err="1">
                          <a:effectLst/>
                        </a:rPr>
                        <a:t>ccf</a:t>
                      </a:r>
                      <a:r>
                        <a:rPr lang="en-US" sz="1600" dirty="0">
                          <a:effectLst/>
                        </a:rPr>
                        <a:t>/</a:t>
                      </a:r>
                      <a:r>
                        <a:rPr lang="en-US" sz="1600" dirty="0" err="1">
                          <a:effectLst/>
                        </a:rPr>
                        <a:t>yr</a:t>
                      </a:r>
                      <a:r>
                        <a:rPr lang="en-US" sz="1600" dirty="0">
                          <a:effectLst/>
                        </a:rPr>
                        <a: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Obs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Savings</a:t>
                      </a:r>
                    </a:p>
                    <a:p>
                      <a:pPr marL="0" marR="0" algn="ctr">
                        <a:lnSpc>
                          <a:spcPct val="107000"/>
                        </a:lnSpc>
                        <a:spcBef>
                          <a:spcPts val="0"/>
                        </a:spcBef>
                        <a:spcAft>
                          <a:spcPts val="0"/>
                        </a:spcAft>
                      </a:pPr>
                      <a:r>
                        <a:rPr lang="en-US" sz="1600">
                          <a:effectLst/>
                        </a:rPr>
                        <a:t>(ccf/yr)</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2"/>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Roof Insulation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183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76±53***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75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77±137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106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56±48**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 xmlns:a16="http://schemas.microsoft.com/office/drawing/2014/main" val="10003"/>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Heating</a:t>
                      </a:r>
                      <a:r>
                        <a:rPr lang="en-US" sz="1600" baseline="0" dirty="0">
                          <a:effectLst/>
                        </a:rPr>
                        <a:t> System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305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282±32***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165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257±69***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53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231±65***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4"/>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Air Sealing w/ B</a:t>
                      </a:r>
                      <a:r>
                        <a:rPr lang="en-US" sz="1600" baseline="0" dirty="0">
                          <a:effectLst/>
                        </a:rPr>
                        <a:t>D</a:t>
                      </a:r>
                      <a:endParaRPr lang="en-US" sz="16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312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74±39***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63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59±133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343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14±36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 xmlns:a16="http://schemas.microsoft.com/office/drawing/2014/main" val="10005"/>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Air</a:t>
                      </a:r>
                      <a:r>
                        <a:rPr lang="en-US" sz="1600" baseline="0" dirty="0">
                          <a:effectLst/>
                        </a:rPr>
                        <a:t> Sealing</a:t>
                      </a:r>
                      <a:r>
                        <a:rPr lang="en-US" sz="1600" dirty="0">
                          <a:effectLst/>
                        </a:rPr>
                        <a:t> w/o BD</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94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59±60*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38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12±147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350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11±34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6"/>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Programmable </a:t>
                      </a:r>
                      <a:r>
                        <a:rPr lang="en-US" sz="1600" dirty="0" err="1">
                          <a:effectLst/>
                        </a:rPr>
                        <a:t>Therm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811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29±24**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255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-5±84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325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31±30**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 xmlns:a16="http://schemas.microsoft.com/office/drawing/2014/main" val="10007"/>
                  </a:ext>
                </a:extLst>
              </a:tr>
              <a:tr h="3483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nSpc>
                          <a:spcPct val="107000"/>
                        </a:lnSpc>
                        <a:spcBef>
                          <a:spcPts val="0"/>
                        </a:spcBef>
                        <a:spcAft>
                          <a:spcPts val="0"/>
                        </a:spcAft>
                      </a:pPr>
                      <a:r>
                        <a:rPr lang="en-US" sz="1600" dirty="0">
                          <a:effectLst/>
                        </a:rPr>
                        <a:t>Water</a:t>
                      </a:r>
                      <a:r>
                        <a:rPr lang="en-US" sz="1600" baseline="0" dirty="0">
                          <a:effectLst/>
                        </a:rPr>
                        <a:t> Heater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19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3±118</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a:effectLst/>
                        </a:rPr>
                        <a:t>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185±136***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19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07000"/>
                        </a:lnSpc>
                        <a:spcBef>
                          <a:spcPts val="0"/>
                        </a:spcBef>
                        <a:spcAft>
                          <a:spcPts val="0"/>
                        </a:spcAft>
                      </a:pPr>
                      <a:r>
                        <a:rPr lang="en-US" sz="1600" dirty="0">
                          <a:effectLst/>
                        </a:rPr>
                        <a:t>25±106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275261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Hypothesis</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24</a:t>
            </a:fld>
            <a:endParaRPr lang="en-US" altLang="en-US" sz="1000" smtClean="0">
              <a:solidFill>
                <a:srgbClr val="FFFFFF"/>
              </a:solidFill>
            </a:endParaRPr>
          </a:p>
        </p:txBody>
      </p:sp>
      <p:sp>
        <p:nvSpPr>
          <p:cNvPr id="2" name="Content Placeholder 1"/>
          <p:cNvSpPr>
            <a:spLocks noGrp="1"/>
          </p:cNvSpPr>
          <p:nvPr>
            <p:ph idx="1"/>
          </p:nvPr>
        </p:nvSpPr>
        <p:spPr>
          <a:xfrm>
            <a:off x="457200" y="1219200"/>
            <a:ext cx="8229600" cy="3951851"/>
          </a:xfrm>
        </p:spPr>
        <p:txBody>
          <a:bodyPr/>
          <a:lstStyle/>
          <a:p>
            <a:pPr marL="457200" indent="-457200" fontAlgn="auto">
              <a:spcAft>
                <a:spcPts val="0"/>
              </a:spcAft>
              <a:buFont typeface="Arial" panose="020B0604020202020204" pitchFamily="34" charset="0"/>
              <a:buChar char="•"/>
              <a:defRPr/>
            </a:pPr>
            <a:r>
              <a:rPr lang="en-US" altLang="en-US" sz="2800" dirty="0">
                <a:latin typeface="Verdana" pitchFamily="34" charset="0"/>
                <a:ea typeface="Verdana" pitchFamily="34" charset="0"/>
                <a:cs typeface="Verdana" pitchFamily="34" charset="0"/>
              </a:rPr>
              <a:t>Not defining thermal envelope or using blower door properly</a:t>
            </a:r>
          </a:p>
          <a:p>
            <a:pPr marL="457200" indent="-457200" fontAlgn="auto">
              <a:spcAft>
                <a:spcPts val="0"/>
              </a:spcAft>
              <a:buFont typeface="Arial" panose="020B0604020202020204" pitchFamily="34" charset="0"/>
              <a:buChar char="•"/>
              <a:defRPr/>
            </a:pPr>
            <a:r>
              <a:rPr lang="en-US" altLang="en-US" sz="2800" dirty="0">
                <a:latin typeface="Verdana" pitchFamily="34" charset="0"/>
                <a:ea typeface="Verdana" pitchFamily="34" charset="0"/>
                <a:cs typeface="Verdana" pitchFamily="34" charset="0"/>
              </a:rPr>
              <a:t>Unclear expectations and communication</a:t>
            </a:r>
          </a:p>
          <a:p>
            <a:pPr marL="457200" indent="-457200" fontAlgn="auto">
              <a:spcAft>
                <a:spcPts val="0"/>
              </a:spcAft>
              <a:buFont typeface="Arial" panose="020B0604020202020204" pitchFamily="34" charset="0"/>
              <a:buChar char="•"/>
              <a:defRPr/>
            </a:pPr>
            <a:r>
              <a:rPr lang="en-US" altLang="en-US" sz="2800" dirty="0">
                <a:latin typeface="Verdana" pitchFamily="34" charset="0"/>
                <a:ea typeface="Verdana" pitchFamily="34" charset="0"/>
                <a:cs typeface="Verdana" pitchFamily="34" charset="0"/>
              </a:rPr>
              <a:t>Crews not encouraged to seek deep savings</a:t>
            </a:r>
          </a:p>
          <a:p>
            <a:pPr marL="457200" indent="-457200" fontAlgn="auto">
              <a:spcAft>
                <a:spcPts val="0"/>
              </a:spcAft>
              <a:buFont typeface="Arial" panose="020B0604020202020204" pitchFamily="34" charset="0"/>
              <a:buChar char="•"/>
              <a:defRPr/>
            </a:pPr>
            <a:r>
              <a:rPr lang="en-US" altLang="en-US" sz="2800" dirty="0">
                <a:latin typeface="Verdana" pitchFamily="34" charset="0"/>
                <a:ea typeface="Verdana" pitchFamily="34" charset="0"/>
                <a:cs typeface="Verdana" pitchFamily="34" charset="0"/>
              </a:rPr>
              <a:t>“Quality” not defined</a:t>
            </a:r>
          </a:p>
          <a:p>
            <a:pPr marL="457200" indent="-457200" fontAlgn="auto">
              <a:spcAft>
                <a:spcPts val="0"/>
              </a:spcAft>
              <a:buFont typeface="Arial" panose="020B0604020202020204" pitchFamily="34" charset="0"/>
              <a:buChar char="•"/>
              <a:defRPr/>
            </a:pPr>
            <a:r>
              <a:rPr lang="en-US" altLang="en-US" sz="2800" dirty="0" smtClean="0">
                <a:latin typeface="Verdana" pitchFamily="34" charset="0"/>
                <a:ea typeface="Verdana" pitchFamily="34" charset="0"/>
                <a:cs typeface="Verdana" pitchFamily="34" charset="0"/>
              </a:rPr>
              <a:t>Fitting within limitations</a:t>
            </a:r>
            <a:endParaRPr lang="en-US" altLang="en-US" sz="2800" dirty="0">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3689157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Investigation</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25</a:t>
            </a:fld>
            <a:endParaRPr lang="en-US" altLang="en-US" sz="1000" smtClean="0">
              <a:solidFill>
                <a:srgbClr val="FFFFFF"/>
              </a:solidFill>
            </a:endParaRPr>
          </a:p>
        </p:txBody>
      </p:sp>
      <p:sp>
        <p:nvSpPr>
          <p:cNvPr id="2" name="Content Placeholder 1"/>
          <p:cNvSpPr>
            <a:spLocks noGrp="1"/>
          </p:cNvSpPr>
          <p:nvPr>
            <p:ph idx="1"/>
          </p:nvPr>
        </p:nvSpPr>
        <p:spPr>
          <a:xfrm>
            <a:off x="457200" y="1219200"/>
            <a:ext cx="8229600" cy="2733056"/>
          </a:xfrm>
        </p:spPr>
        <p:txBody>
          <a:bodyPr/>
          <a:lstStyle/>
          <a:p>
            <a:pPr marL="457200" indent="-4572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Evaluations and reports</a:t>
            </a:r>
          </a:p>
          <a:p>
            <a:pPr marL="457200" indent="-4572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Inspection reports</a:t>
            </a:r>
          </a:p>
          <a:p>
            <a:pPr marL="457200" indent="-4572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Measure and case data</a:t>
            </a:r>
          </a:p>
          <a:p>
            <a:pPr marL="457200" indent="-4572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Customer complaints</a:t>
            </a:r>
          </a:p>
          <a:p>
            <a:pPr marL="457200" indent="-457200">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Contractor field visits</a:t>
            </a: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56702" t="27885" r="13356" b="12151"/>
          <a:stretch>
            <a:fillRect/>
          </a:stretch>
        </p:blipFill>
        <p:spPr bwMode="auto">
          <a:xfrm>
            <a:off x="4876800" y="1905000"/>
            <a:ext cx="4098096" cy="2696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Magnifying Glass Detective With Clipart Transparent - Clip 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656360"/>
            <a:ext cx="2628899" cy="22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673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19671"/>
            <a:ext cx="8229600" cy="1231106"/>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Contractor-Centric Training &amp; Mentoring</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26</a:t>
            </a:fld>
            <a:endParaRPr lang="en-US" altLang="en-US" sz="1000" smtClean="0">
              <a:solidFill>
                <a:srgbClr val="FFFFFF"/>
              </a:solidFill>
            </a:endParaRPr>
          </a:p>
        </p:txBody>
      </p:sp>
      <p:sp>
        <p:nvSpPr>
          <p:cNvPr id="2" name="Content Placeholder 1"/>
          <p:cNvSpPr>
            <a:spLocks noGrp="1"/>
          </p:cNvSpPr>
          <p:nvPr>
            <p:ph idx="1"/>
          </p:nvPr>
        </p:nvSpPr>
        <p:spPr>
          <a:xfrm>
            <a:off x="457200" y="1524000"/>
            <a:ext cx="8229600" cy="3560874"/>
          </a:xfrm>
        </p:spPr>
        <p:txBody>
          <a:bodyPr/>
          <a:lstStyle/>
          <a:p>
            <a:pPr marL="457200" indent="-457200" fontAlgn="auto">
              <a:spcAft>
                <a:spcPts val="0"/>
              </a:spcAft>
              <a:buFont typeface="Arial" panose="020B0604020202020204" pitchFamily="34" charset="0"/>
              <a:buChar char="•"/>
              <a:defRPr/>
            </a:pPr>
            <a:r>
              <a:rPr lang="en-US" altLang="en-US" sz="2800" dirty="0">
                <a:latin typeface="Verdana" panose="020B0604030504040204" pitchFamily="34" charset="0"/>
                <a:ea typeface="Verdana" panose="020B0604030504040204" pitchFamily="34" charset="0"/>
                <a:cs typeface="Verdana" panose="020B0604030504040204" pitchFamily="34" charset="0"/>
              </a:rPr>
              <a:t>On-site shadowing for all auditors and crews</a:t>
            </a:r>
          </a:p>
          <a:p>
            <a:pPr marL="457200" indent="-457200" fontAlgn="auto">
              <a:spcAft>
                <a:spcPts val="0"/>
              </a:spcAft>
              <a:buFont typeface="Arial" panose="020B0604020202020204" pitchFamily="34" charset="0"/>
              <a:buChar char="•"/>
              <a:defRPr/>
            </a:pPr>
            <a:r>
              <a:rPr lang="en-US" altLang="en-US" sz="2800" dirty="0">
                <a:latin typeface="Verdana" panose="020B0604030504040204" pitchFamily="34" charset="0"/>
                <a:ea typeface="Verdana" panose="020B0604030504040204" pitchFamily="34" charset="0"/>
                <a:cs typeface="Verdana" panose="020B0604030504040204" pitchFamily="34" charset="0"/>
              </a:rPr>
              <a:t>Classroom trainings for all program staff</a:t>
            </a:r>
          </a:p>
          <a:p>
            <a:pPr marL="457200" indent="-457200" fontAlgn="auto">
              <a:spcAft>
                <a:spcPts val="0"/>
              </a:spcAft>
              <a:buFont typeface="Arial" panose="020B0604020202020204" pitchFamily="34" charset="0"/>
              <a:buChar char="•"/>
              <a:defRPr/>
            </a:pPr>
            <a:r>
              <a:rPr lang="en-US" altLang="en-US" sz="2800" dirty="0">
                <a:latin typeface="Verdana" panose="020B0604030504040204" pitchFamily="34" charset="0"/>
                <a:ea typeface="Verdana" panose="020B0604030504040204" pitchFamily="34" charset="0"/>
                <a:cs typeface="Verdana" panose="020B0604030504040204" pitchFamily="34" charset="0"/>
              </a:rPr>
              <a:t>Web conferences &amp; meetings at contractor offices</a:t>
            </a:r>
          </a:p>
          <a:p>
            <a:pPr marL="457200" indent="-457200" fontAlgn="auto">
              <a:spcAft>
                <a:spcPts val="0"/>
              </a:spcAft>
              <a:buFont typeface="Arial" panose="020B0604020202020204" pitchFamily="34" charset="0"/>
              <a:buChar char="•"/>
              <a:defRPr/>
            </a:pPr>
            <a:r>
              <a:rPr lang="en-US" altLang="en-US" sz="2800" dirty="0">
                <a:latin typeface="Verdana" panose="020B0604030504040204" pitchFamily="34" charset="0"/>
                <a:ea typeface="Verdana" panose="020B0604030504040204" pitchFamily="34" charset="0"/>
                <a:cs typeface="Verdana" panose="020B0604030504040204" pitchFamily="34" charset="0"/>
              </a:rPr>
              <a:t>Availability for technical questions &amp; QA report review</a:t>
            </a:r>
          </a:p>
          <a:p>
            <a:endParaRPr lang="en-US" dirty="0"/>
          </a:p>
        </p:txBody>
      </p:sp>
    </p:spTree>
    <p:extLst>
      <p:ext uri="{BB962C8B-B14F-4D97-AF65-F5344CB8AC3E}">
        <p14:creationId xmlns:p14="http://schemas.microsoft.com/office/powerpoint/2010/main" val="3810967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Program Manual</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27</a:t>
            </a:fld>
            <a:endParaRPr lang="en-US" altLang="en-US" sz="1000" smtClean="0">
              <a:solidFill>
                <a:srgbClr val="FFFFFF"/>
              </a:solidFill>
            </a:endParaRPr>
          </a:p>
        </p:txBody>
      </p:sp>
      <p:sp>
        <p:nvSpPr>
          <p:cNvPr id="2" name="Content Placeholder 1"/>
          <p:cNvSpPr>
            <a:spLocks noGrp="1"/>
          </p:cNvSpPr>
          <p:nvPr>
            <p:ph idx="1"/>
          </p:nvPr>
        </p:nvSpPr>
        <p:spPr>
          <a:xfrm>
            <a:off x="457200" y="1524000"/>
            <a:ext cx="8229600" cy="3520964"/>
          </a:xfrm>
        </p:spPr>
        <p:txBody>
          <a:bodyPr/>
          <a:lstStyle/>
          <a:p>
            <a:pPr marL="457200" indent="-457200">
              <a:buFont typeface="Arial" panose="020B0604020202020204" pitchFamily="34" charset="0"/>
              <a:buChar char="•"/>
            </a:pPr>
            <a:r>
              <a:rPr lang="en-US" altLang="en-US" sz="2800" dirty="0">
                <a:latin typeface="Verdana" panose="020B0604030504040204" pitchFamily="34" charset="0"/>
                <a:ea typeface="Verdana" panose="020B0604030504040204" pitchFamily="34" charset="0"/>
                <a:cs typeface="Verdana" panose="020B0604030504040204" pitchFamily="34" charset="0"/>
              </a:rPr>
              <a:t>Define quality</a:t>
            </a:r>
          </a:p>
          <a:p>
            <a:pPr marL="457200" indent="-457200">
              <a:buFont typeface="Arial" panose="020B0604020202020204" pitchFamily="34" charset="0"/>
              <a:buChar char="•"/>
            </a:pPr>
            <a:r>
              <a:rPr lang="en-US" altLang="en-US" sz="2800" dirty="0">
                <a:latin typeface="Verdana" panose="020B0604030504040204" pitchFamily="34" charset="0"/>
                <a:ea typeface="Verdana" panose="020B0604030504040204" pitchFamily="34" charset="0"/>
                <a:cs typeface="Verdana" panose="020B0604030504040204" pitchFamily="34" charset="0"/>
              </a:rPr>
              <a:t>Reduce communication issues</a:t>
            </a:r>
          </a:p>
          <a:p>
            <a:pPr marL="457200" indent="-457200">
              <a:buFont typeface="Arial" panose="020B0604020202020204" pitchFamily="34" charset="0"/>
              <a:buChar char="•"/>
            </a:pPr>
            <a:r>
              <a:rPr lang="en-US" altLang="en-US" sz="2800" dirty="0">
                <a:latin typeface="Verdana" panose="020B0604030504040204" pitchFamily="34" charset="0"/>
                <a:ea typeface="Verdana" panose="020B0604030504040204" pitchFamily="34" charset="0"/>
                <a:cs typeface="Verdana" panose="020B0604030504040204" pitchFamily="34" charset="0"/>
              </a:rPr>
              <a:t>Provide inspector tool</a:t>
            </a:r>
          </a:p>
          <a:p>
            <a:pPr marL="457200" indent="-457200">
              <a:buFont typeface="Arial" panose="020B0604020202020204" pitchFamily="34" charset="0"/>
              <a:buChar char="•"/>
            </a:pPr>
            <a:r>
              <a:rPr lang="en-US" altLang="en-US" sz="2800" dirty="0">
                <a:latin typeface="Verdana" panose="020B0604030504040204" pitchFamily="34" charset="0"/>
                <a:ea typeface="Verdana" panose="020B0604030504040204" pitchFamily="34" charset="0"/>
                <a:cs typeface="Verdana" panose="020B0604030504040204" pitchFamily="34" charset="0"/>
              </a:rPr>
              <a:t>Set clear expectations</a:t>
            </a:r>
          </a:p>
          <a:p>
            <a:pPr marL="457200" indent="-457200">
              <a:buFont typeface="Arial" panose="020B0604020202020204" pitchFamily="34" charset="0"/>
              <a:buChar char="•"/>
            </a:pPr>
            <a:r>
              <a:rPr lang="en-US" altLang="en-US" sz="2800" dirty="0">
                <a:latin typeface="Verdana" panose="020B0604030504040204" pitchFamily="34" charset="0"/>
                <a:ea typeface="Verdana" panose="020B0604030504040204" pitchFamily="34" charset="0"/>
                <a:cs typeface="Verdana" panose="020B0604030504040204" pitchFamily="34" charset="0"/>
              </a:rPr>
              <a:t>Provide to field staff, management and administrators</a:t>
            </a:r>
          </a:p>
          <a:p>
            <a:endParaRPr lang="en-US" dirty="0"/>
          </a:p>
        </p:txBody>
      </p:sp>
    </p:spTree>
    <p:extLst>
      <p:ext uri="{BB962C8B-B14F-4D97-AF65-F5344CB8AC3E}">
        <p14:creationId xmlns:p14="http://schemas.microsoft.com/office/powerpoint/2010/main" val="909323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Contractor Scorecard Updates</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28</a:t>
            </a:fld>
            <a:endParaRPr lang="en-US" altLang="en-US" sz="1000" smtClean="0">
              <a:solidFill>
                <a:srgbClr val="FFFFFF"/>
              </a:solidFill>
            </a:endParaRPr>
          </a:p>
        </p:txBody>
      </p:sp>
      <p:sp>
        <p:nvSpPr>
          <p:cNvPr id="2" name="Content Placeholder 1"/>
          <p:cNvSpPr>
            <a:spLocks noGrp="1"/>
          </p:cNvSpPr>
          <p:nvPr>
            <p:ph idx="1"/>
          </p:nvPr>
        </p:nvSpPr>
        <p:spPr>
          <a:xfrm>
            <a:off x="457200" y="1524000"/>
            <a:ext cx="8229600" cy="4776692"/>
          </a:xfrm>
        </p:spPr>
        <p:txBody>
          <a:bodyPr/>
          <a:lstStyle/>
          <a:p>
            <a:pPr marL="457200" indent="-457200">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Projected savings &amp; recent activity</a:t>
            </a:r>
          </a:p>
          <a:p>
            <a:pPr lvl="1"/>
            <a:r>
              <a:rPr lang="en-US" altLang="en-US" dirty="0">
                <a:latin typeface="Verdana" panose="020B0604030504040204" pitchFamily="34" charset="0"/>
                <a:ea typeface="Verdana" panose="020B0604030504040204" pitchFamily="34" charset="0"/>
                <a:cs typeface="Verdana" panose="020B0604030504040204" pitchFamily="34" charset="0"/>
              </a:rPr>
              <a:t>BCR</a:t>
            </a:r>
          </a:p>
          <a:p>
            <a:pPr lvl="1"/>
            <a:r>
              <a:rPr lang="en-US" altLang="en-US" dirty="0">
                <a:latin typeface="Verdana" panose="020B0604030504040204" pitchFamily="34" charset="0"/>
                <a:ea typeface="Verdana" panose="020B0604030504040204" pitchFamily="34" charset="0"/>
                <a:cs typeface="Verdana" panose="020B0604030504040204" pitchFamily="34" charset="0"/>
              </a:rPr>
              <a:t>% Savings</a:t>
            </a:r>
          </a:p>
          <a:p>
            <a:pPr lvl="1"/>
            <a:r>
              <a:rPr lang="en-US" altLang="en-US" dirty="0">
                <a:latin typeface="Verdana" panose="020B0604030504040204" pitchFamily="34" charset="0"/>
                <a:ea typeface="Verdana" panose="020B0604030504040204" pitchFamily="34" charset="0"/>
                <a:cs typeface="Verdana" panose="020B0604030504040204" pitchFamily="34" charset="0"/>
              </a:rPr>
              <a:t>QA Scores</a:t>
            </a:r>
          </a:p>
          <a:p>
            <a:pPr marL="457200" indent="-457200">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Post-usage realized savings</a:t>
            </a:r>
          </a:p>
          <a:p>
            <a:pPr lvl="1"/>
            <a:r>
              <a:rPr lang="en-US" altLang="en-US" dirty="0">
                <a:latin typeface="Verdana" panose="020B0604030504040204" pitchFamily="34" charset="0"/>
                <a:ea typeface="Verdana" panose="020B0604030504040204" pitchFamily="34" charset="0"/>
                <a:cs typeface="Verdana" panose="020B0604030504040204" pitchFamily="34" charset="0"/>
              </a:rPr>
              <a:t>BCR</a:t>
            </a:r>
          </a:p>
          <a:p>
            <a:pPr lvl="1"/>
            <a:r>
              <a:rPr lang="en-US" altLang="en-US" dirty="0">
                <a:latin typeface="Verdana" panose="020B0604030504040204" pitchFamily="34" charset="0"/>
                <a:ea typeface="Verdana" panose="020B0604030504040204" pitchFamily="34" charset="0"/>
                <a:cs typeface="Verdana" panose="020B0604030504040204" pitchFamily="34" charset="0"/>
              </a:rPr>
              <a:t>% Savings</a:t>
            </a:r>
          </a:p>
          <a:p>
            <a:pPr lvl="1"/>
            <a:r>
              <a:rPr lang="en-US" altLang="en-US" dirty="0">
                <a:latin typeface="Verdana" panose="020B0604030504040204" pitchFamily="34" charset="0"/>
                <a:ea typeface="Verdana" panose="020B0604030504040204" pitchFamily="34" charset="0"/>
                <a:cs typeface="Verdana" panose="020B0604030504040204" pitchFamily="34" charset="0"/>
              </a:rPr>
              <a:t>Realization Rate</a:t>
            </a:r>
          </a:p>
          <a:p>
            <a:endParaRPr lang="en-US" dirty="0"/>
          </a:p>
        </p:txBody>
      </p:sp>
    </p:spTree>
    <p:extLst>
      <p:ext uri="{BB962C8B-B14F-4D97-AF65-F5344CB8AC3E}">
        <p14:creationId xmlns:p14="http://schemas.microsoft.com/office/powerpoint/2010/main" val="45127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27447"/>
            <a:ext cx="8229600" cy="615553"/>
          </a:xfrm>
        </p:spPr>
        <p:txBody>
          <a:bodyPr/>
          <a:lstStyle/>
          <a:p>
            <a:pPr algn="ctr"/>
            <a:r>
              <a:rPr lang="en-US" altLang="en-US" b="0" dirty="0" smtClean="0">
                <a:latin typeface="Verdana" panose="020B0604030504040204" pitchFamily="34" charset="0"/>
                <a:ea typeface="Verdana" panose="020B0604030504040204" pitchFamily="34" charset="0"/>
                <a:cs typeface="Verdana" panose="020B0604030504040204" pitchFamily="34" charset="0"/>
              </a:rPr>
              <a:t>Health &amp; Safety Pilot</a:t>
            </a:r>
          </a:p>
        </p:txBody>
      </p:sp>
      <p:sp>
        <p:nvSpPr>
          <p:cNvPr id="4100" name="Slide Number Placeholder 1"/>
          <p:cNvSpPr>
            <a:spLocks noGrp="1"/>
          </p:cNvSpPr>
          <p:nvPr>
            <p:ph type="sldNum" sz="quarter" idx="11"/>
          </p:nvPr>
        </p:nvSpPr>
        <p:spPr>
          <a:noFill/>
        </p:spPr>
        <p:txBody>
          <a:bodyPr/>
          <a:lstStyle>
            <a:lvl1pPr eaLnBrk="0" hangingPunct="0">
              <a:spcBef>
                <a:spcPct val="20000"/>
              </a:spcBef>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fld id="{2AB95364-DD75-401F-B5BB-60D3F9BD54FE}" type="slidenum">
              <a:rPr lang="en-US" altLang="en-US" sz="1000" smtClean="0">
                <a:solidFill>
                  <a:srgbClr val="FFFFFF"/>
                </a:solidFill>
              </a:rPr>
              <a:pPr eaLnBrk="1" hangingPunct="1">
                <a:spcBef>
                  <a:spcPct val="0"/>
                </a:spcBef>
              </a:pPr>
              <a:t>29</a:t>
            </a:fld>
            <a:endParaRPr lang="en-US" altLang="en-US" sz="1000" smtClean="0">
              <a:solidFill>
                <a:srgbClr val="FFFFFF"/>
              </a:solidFill>
            </a:endParaRPr>
          </a:p>
        </p:txBody>
      </p:sp>
      <p:sp>
        <p:nvSpPr>
          <p:cNvPr id="2" name="Content Placeholder 1"/>
          <p:cNvSpPr>
            <a:spLocks noGrp="1"/>
          </p:cNvSpPr>
          <p:nvPr>
            <p:ph idx="1"/>
          </p:nvPr>
        </p:nvSpPr>
        <p:spPr>
          <a:xfrm>
            <a:off x="457200" y="1524000"/>
            <a:ext cx="8229600" cy="3545586"/>
          </a:xfrm>
        </p:spPr>
        <p:txBody>
          <a:bodyPr/>
          <a:lstStyle/>
          <a:p>
            <a:pPr>
              <a:buFont typeface="Arial" panose="020B0604020202020204" pitchFamily="34" charset="0"/>
              <a:buChar char="•"/>
            </a:pPr>
            <a:r>
              <a:rPr lang="en-US" altLang="en-US" sz="2400" dirty="0">
                <a:latin typeface="Verdana" panose="020B0604030504040204" pitchFamily="34" charset="0"/>
                <a:ea typeface="Verdana" panose="020B0604030504040204" pitchFamily="34" charset="0"/>
                <a:cs typeface="Verdana" panose="020B0604030504040204" pitchFamily="34" charset="0"/>
              </a:rPr>
              <a:t>Up to $2,000 can be spent on health and safety upgrades that will allow weatherization</a:t>
            </a:r>
          </a:p>
          <a:p>
            <a:pPr>
              <a:buFont typeface="Arial" panose="020B0604020202020204" pitchFamily="34" charset="0"/>
              <a:buChar char="•"/>
            </a:pPr>
            <a:r>
              <a:rPr lang="en-US" altLang="en-US" sz="2400" dirty="0" smtClean="0">
                <a:latin typeface="Verdana" panose="020B0604030504040204" pitchFamily="34" charset="0"/>
                <a:ea typeface="Verdana" panose="020B0604030504040204" pitchFamily="34" charset="0"/>
                <a:cs typeface="Verdana" panose="020B0604030504040204" pitchFamily="34" charset="0"/>
              </a:rPr>
              <a:t>Every dollar spent on health and safety has leveraged $3.41 in weatherization measures</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lvl="1"/>
            <a:r>
              <a:rPr lang="en-US" altLang="en-US" sz="2400" dirty="0">
                <a:latin typeface="Verdana" panose="020B0604030504040204" pitchFamily="34" charset="0"/>
                <a:ea typeface="Verdana" panose="020B0604030504040204" pitchFamily="34" charset="0"/>
                <a:cs typeface="Verdana" panose="020B0604030504040204" pitchFamily="34" charset="0"/>
              </a:rPr>
              <a:t>Chimney liner, heater safety issues, attic rewire, bugs and pests, roof repair</a:t>
            </a:r>
          </a:p>
          <a:p>
            <a:pPr marL="0" indent="0">
              <a:buNone/>
            </a:pPr>
            <a:endParaRPr lang="en-US" alt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962400"/>
            <a:ext cx="19050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l="64970" t="42867" r="28300" b="41631"/>
          <a:stretch>
            <a:fillRect/>
          </a:stretch>
        </p:blipFill>
        <p:spPr bwMode="auto">
          <a:xfrm>
            <a:off x="1219200" y="4019550"/>
            <a:ext cx="2133600"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l="64870" t="52937" r="28374" b="31487"/>
          <a:stretch>
            <a:fillRect/>
          </a:stretch>
        </p:blipFill>
        <p:spPr bwMode="auto">
          <a:xfrm>
            <a:off x="5943600" y="3962400"/>
            <a:ext cx="2209800" cy="167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412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3"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6"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281"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4" name="Title 46"/>
          <p:cNvSpPr>
            <a:spLocks noGrp="1"/>
          </p:cNvSpPr>
          <p:nvPr>
            <p:ph type="ctrTitle"/>
          </p:nvPr>
        </p:nvSpPr>
        <p:spPr>
          <a:xfrm>
            <a:off x="711200" y="1828800"/>
            <a:ext cx="7772400" cy="1470025"/>
          </a:xfrm>
        </p:spPr>
        <p:txBody>
          <a:bodyPr/>
          <a:lstStyle/>
          <a:p>
            <a:pPr eaLnBrk="1" hangingPunct="1"/>
            <a:r>
              <a:rPr lang="en-US" altLang="en-US"/>
              <a:t>Why Evaluate?</a:t>
            </a:r>
          </a:p>
        </p:txBody>
      </p:sp>
      <p:sp>
        <p:nvSpPr>
          <p:cNvPr id="10285"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EDCCF9FE-CD49-49E3-A3BE-94AA165C2BAF}" type="slidenum">
              <a:rPr lang="en-US" altLang="en-US" sz="1000"/>
              <a:pPr eaLnBrk="1" hangingPunct="1">
                <a:spcBef>
                  <a:spcPct val="50000"/>
                </a:spcBef>
                <a:buFontTx/>
                <a:buNone/>
              </a:pPr>
              <a:t>3</a:t>
            </a:fld>
            <a:endParaRPr lang="en-US" altLang="en-US" sz="1000"/>
          </a:p>
        </p:txBody>
      </p:sp>
      <p:sp>
        <p:nvSpPr>
          <p:cNvPr id="10286" name="TextBox 1"/>
          <p:cNvSpPr txBox="1">
            <a:spLocks noChangeArrowheads="1"/>
          </p:cNvSpPr>
          <p:nvPr/>
        </p:nvSpPr>
        <p:spPr bwMode="auto">
          <a:xfrm>
            <a:off x="728663" y="36449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a:t>“Measurement is the first step that leads to control and eventually to improvement. If you can’t measure something, you can’t understand it. If you can’t understand it, you can’t control it. If you can’t control it, you can’t improve it.”</a:t>
            </a:r>
          </a:p>
          <a:p>
            <a:pPr algn="just">
              <a:spcBef>
                <a:spcPct val="0"/>
              </a:spcBef>
              <a:buFontTx/>
              <a:buNone/>
            </a:pPr>
            <a:r>
              <a:rPr lang="en-US" altLang="en-US" sz="2400"/>
              <a:t> </a:t>
            </a:r>
            <a:br>
              <a:rPr lang="en-US" altLang="en-US" sz="2400"/>
            </a:br>
            <a:r>
              <a:rPr lang="en-US" altLang="en-US" sz="2400"/>
              <a:t>― </a:t>
            </a:r>
            <a:r>
              <a:rPr lang="en-US" altLang="en-US" sz="2400" b="1">
                <a:hlinkClick r:id="rId5"/>
              </a:rPr>
              <a:t>H. James Harrington</a:t>
            </a:r>
            <a:endParaRPr lang="en-US" altLang="en-US" sz="2400"/>
          </a:p>
          <a:p>
            <a:pPr algn="just">
              <a:spcBef>
                <a:spcPct val="0"/>
              </a:spcBef>
              <a:buFontTx/>
              <a:buNone/>
            </a:pPr>
            <a:endParaRPr lang="en-US" alt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51144" y="2747962"/>
            <a:ext cx="7772400" cy="1362075"/>
          </a:xfrm>
        </p:spPr>
        <p:txBody>
          <a:bodyPr/>
          <a:lstStyle/>
          <a:p>
            <a:pPr algn="ctr"/>
            <a:r>
              <a:rPr lang="en-US" dirty="0"/>
              <a:t>SUMMARY</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1DD01F79-12F1-456A-A0A7-27A775D50BDD}" type="slidenum">
              <a:rPr lang="en-US" altLang="en-US" sz="1000"/>
              <a:pPr eaLnBrk="1" hangingPunct="1">
                <a:spcBef>
                  <a:spcPct val="50000"/>
                </a:spcBef>
              </a:pPr>
              <a:t>30</a:t>
            </a:fld>
            <a:endParaRPr lang="en-US" altLang="en-US" sz="1000"/>
          </a:p>
        </p:txBody>
      </p:sp>
    </p:spTree>
    <p:extLst>
      <p:ext uri="{BB962C8B-B14F-4D97-AF65-F5344CB8AC3E}">
        <p14:creationId xmlns:p14="http://schemas.microsoft.com/office/powerpoint/2010/main" val="2532648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71560" y="-17585"/>
            <a:ext cx="7772400" cy="1143000"/>
          </a:xfrm>
        </p:spPr>
        <p:txBody>
          <a:bodyPr/>
          <a:lstStyle/>
          <a:p>
            <a:pPr algn="l"/>
            <a:r>
              <a:rPr lang="en-US" altLang="en-US" dirty="0"/>
              <a:t>Measuring Program Impacts</a:t>
            </a:r>
          </a:p>
        </p:txBody>
      </p:sp>
      <p:graphicFrame>
        <p:nvGraphicFramePr>
          <p:cNvPr id="2" name="Diagram 1"/>
          <p:cNvGraphicFramePr/>
          <p:nvPr>
            <p:extLst>
              <p:ext uri="{D42A27DB-BD31-4B8C-83A1-F6EECF244321}">
                <p14:modId xmlns:p14="http://schemas.microsoft.com/office/powerpoint/2010/main" val="4236918053"/>
              </p:ext>
            </p:extLst>
          </p:nvPr>
        </p:nvGraphicFramePr>
        <p:xfrm>
          <a:off x="285082" y="1125415"/>
          <a:ext cx="8630317" cy="5464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1DD01F79-12F1-456A-A0A7-27A775D50BDD}" type="slidenum">
              <a:rPr lang="en-US" altLang="en-US" sz="1000"/>
              <a:pPr eaLnBrk="1" hangingPunct="1">
                <a:spcBef>
                  <a:spcPct val="50000"/>
                </a:spcBef>
              </a:pPr>
              <a:t>31</a:t>
            </a:fld>
            <a:endParaRPr lang="en-US" altLang="en-US" sz="1000"/>
          </a:p>
        </p:txBody>
      </p:sp>
    </p:spTree>
    <p:extLst>
      <p:ext uri="{BB962C8B-B14F-4D97-AF65-F5344CB8AC3E}">
        <p14:creationId xmlns:p14="http://schemas.microsoft.com/office/powerpoint/2010/main" val="2096665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609600" y="533400"/>
            <a:ext cx="7315200" cy="579438"/>
          </a:xfrm>
        </p:spPr>
        <p:txBody>
          <a:bodyPr rtlCol="0">
            <a:normAutofit fontScale="90000"/>
          </a:bodyPr>
          <a:lstStyle/>
          <a:p>
            <a:pPr fontAlgn="auto">
              <a:spcAft>
                <a:spcPts val="0"/>
              </a:spcAft>
              <a:defRPr/>
            </a:pPr>
            <a:r>
              <a:rPr lang="en-US" altLang="en-US" dirty="0"/>
              <a:t>Performance Measurement</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228812-8F51-41A0-9610-9FAD8C3EFD9B}" type="slidenum">
              <a:rPr lang="en-US" altLang="en-US" sz="1200">
                <a:solidFill>
                  <a:srgbClr val="FFFFFF"/>
                </a:solidFill>
                <a:latin typeface="Times" panose="02020603050405020304" pitchFamily="18" charset="0"/>
              </a:rPr>
              <a:pPr>
                <a:spcBef>
                  <a:spcPct val="0"/>
                </a:spcBef>
                <a:buFontTx/>
                <a:buNone/>
              </a:pPr>
              <a:t>32</a:t>
            </a:fld>
            <a:endParaRPr lang="en-US" altLang="en-US" sz="1200">
              <a:solidFill>
                <a:srgbClr val="FFFFFF"/>
              </a:solidFill>
              <a:latin typeface="Times" panose="02020603050405020304" pitchFamily="18" charset="0"/>
            </a:endParaRPr>
          </a:p>
        </p:txBody>
      </p:sp>
      <p:pic>
        <p:nvPicPr>
          <p:cNvPr id="6" name="Picture 5" descr="http://www.appriseinc.org/wp-content/uploads/2017/08/performancesteps-01-1.jpg"/>
          <p:cNvPicPr/>
          <p:nvPr/>
        </p:nvPicPr>
        <p:blipFill>
          <a:blip r:embed="rId3"/>
          <a:srcRect/>
          <a:stretch>
            <a:fillRect/>
          </a:stretch>
        </p:blipFill>
        <p:spPr bwMode="auto">
          <a:xfrm>
            <a:off x="1752600" y="1333500"/>
            <a:ext cx="5943600" cy="515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228600" y="1038872"/>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pPr>
            <a:endParaRPr sz="1800">
              <a:solidFill>
                <a:schemeClr val="dk1"/>
              </a:solidFill>
              <a:latin typeface="Calibri"/>
              <a:ea typeface="Calibri"/>
              <a:cs typeface="Calibri"/>
              <a:sym typeface="Calibri"/>
            </a:endParaRPr>
          </a:p>
        </p:txBody>
      </p:sp>
      <p:sp>
        <p:nvSpPr>
          <p:cNvPr id="114" name="Google Shape;114;p15"/>
          <p:cNvSpPr txBox="1"/>
          <p:nvPr/>
        </p:nvSpPr>
        <p:spPr>
          <a:xfrm>
            <a:off x="330413" y="1219201"/>
            <a:ext cx="5334000" cy="646331"/>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US" sz="3600">
                <a:solidFill>
                  <a:srgbClr val="AD2327"/>
                </a:solidFill>
                <a:latin typeface="Lato"/>
                <a:ea typeface="Lato"/>
                <a:cs typeface="Lato"/>
                <a:sym typeface="Lato"/>
              </a:rPr>
              <a:t>Continuing the Learning</a:t>
            </a:r>
            <a:endParaRPr/>
          </a:p>
        </p:txBody>
      </p:sp>
      <p:grpSp>
        <p:nvGrpSpPr>
          <p:cNvPr id="115" name="Google Shape;115;p15"/>
          <p:cNvGrpSpPr/>
          <p:nvPr/>
        </p:nvGrpSpPr>
        <p:grpSpPr>
          <a:xfrm>
            <a:off x="304800" y="4982338"/>
            <a:ext cx="8534400" cy="808863"/>
            <a:chOff x="235004" y="4095750"/>
            <a:chExt cx="10043154" cy="838200"/>
          </a:xfrm>
        </p:grpSpPr>
        <p:pic>
          <p:nvPicPr>
            <p:cNvPr id="116" name="Google Shape;116;p15" descr="A close up of a toy&#10;&#10;Description automatically generated"/>
            <p:cNvPicPr preferRelativeResize="0"/>
            <p:nvPr/>
          </p:nvPicPr>
          <p:blipFill rotWithShape="1">
            <a:blip r:embed="rId3">
              <a:alphaModFix/>
            </a:blip>
            <a:srcRect t="15177" b="16361"/>
            <a:stretch/>
          </p:blipFill>
          <p:spPr>
            <a:xfrm>
              <a:off x="235004" y="4095751"/>
              <a:ext cx="3355238" cy="838199"/>
            </a:xfrm>
            <a:prstGeom prst="rect">
              <a:avLst/>
            </a:prstGeom>
            <a:noFill/>
            <a:ln>
              <a:noFill/>
            </a:ln>
          </p:spPr>
        </p:pic>
        <p:pic>
          <p:nvPicPr>
            <p:cNvPr id="117" name="Google Shape;117;p15" descr="A close up of a toy&#10;&#10;Description automatically generated"/>
            <p:cNvPicPr preferRelativeResize="0"/>
            <p:nvPr/>
          </p:nvPicPr>
          <p:blipFill rotWithShape="1">
            <a:blip r:embed="rId3">
              <a:alphaModFix/>
            </a:blip>
            <a:srcRect t="15177" b="16361"/>
            <a:stretch/>
          </p:blipFill>
          <p:spPr>
            <a:xfrm>
              <a:off x="3578962" y="4095750"/>
              <a:ext cx="3355238" cy="838199"/>
            </a:xfrm>
            <a:prstGeom prst="rect">
              <a:avLst/>
            </a:prstGeom>
            <a:noFill/>
            <a:ln>
              <a:noFill/>
            </a:ln>
          </p:spPr>
        </p:pic>
        <p:pic>
          <p:nvPicPr>
            <p:cNvPr id="118" name="Google Shape;118;p15" descr="A close up of a toy&#10;&#10;Description automatically generated"/>
            <p:cNvPicPr preferRelativeResize="0"/>
            <p:nvPr/>
          </p:nvPicPr>
          <p:blipFill rotWithShape="1">
            <a:blip r:embed="rId3">
              <a:alphaModFix/>
            </a:blip>
            <a:srcRect t="15177" b="16361"/>
            <a:stretch/>
          </p:blipFill>
          <p:spPr>
            <a:xfrm>
              <a:off x="6922920" y="4095750"/>
              <a:ext cx="3355238" cy="838199"/>
            </a:xfrm>
            <a:prstGeom prst="rect">
              <a:avLst/>
            </a:prstGeom>
            <a:noFill/>
            <a:ln>
              <a:noFill/>
            </a:ln>
          </p:spPr>
        </p:pic>
      </p:grpSp>
      <p:sp>
        <p:nvSpPr>
          <p:cNvPr id="119" name="Google Shape;119;p15"/>
          <p:cNvSpPr txBox="1"/>
          <p:nvPr/>
        </p:nvSpPr>
        <p:spPr>
          <a:xfrm>
            <a:off x="330413" y="1905001"/>
            <a:ext cx="8280187" cy="2246769"/>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rgbClr val="434342"/>
              </a:buClr>
              <a:buSzPts val="2800"/>
            </a:pPr>
            <a:endParaRPr dirty="0"/>
          </a:p>
        </p:txBody>
      </p:sp>
      <p:grpSp>
        <p:nvGrpSpPr>
          <p:cNvPr id="3" name="Group 2"/>
          <p:cNvGrpSpPr/>
          <p:nvPr/>
        </p:nvGrpSpPr>
        <p:grpSpPr>
          <a:xfrm>
            <a:off x="736629" y="2006190"/>
            <a:ext cx="7661157" cy="3002268"/>
            <a:chOff x="676370" y="1905000"/>
            <a:chExt cx="7661157" cy="3002268"/>
          </a:xfrm>
        </p:grpSpPr>
        <p:sp>
          <p:nvSpPr>
            <p:cNvPr id="4" name="Freeform 3"/>
            <p:cNvSpPr/>
            <p:nvPr/>
          </p:nvSpPr>
          <p:spPr>
            <a:xfrm>
              <a:off x="676370" y="1905000"/>
              <a:ext cx="3657600" cy="1371600"/>
            </a:xfrm>
            <a:custGeom>
              <a:avLst/>
              <a:gdLst>
                <a:gd name="connsiteX0" fmla="*/ 0 w 3661846"/>
                <a:gd name="connsiteY0" fmla="*/ 0 h 1558634"/>
                <a:gd name="connsiteX1" fmla="*/ 3661846 w 3661846"/>
                <a:gd name="connsiteY1" fmla="*/ 0 h 1558634"/>
                <a:gd name="connsiteX2" fmla="*/ 3661846 w 3661846"/>
                <a:gd name="connsiteY2" fmla="*/ 1558634 h 1558634"/>
                <a:gd name="connsiteX3" fmla="*/ 0 w 3661846"/>
                <a:gd name="connsiteY3" fmla="*/ 1558634 h 1558634"/>
                <a:gd name="connsiteX4" fmla="*/ 0 w 3661846"/>
                <a:gd name="connsiteY4" fmla="*/ 0 h 155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846" h="1558634">
                  <a:moveTo>
                    <a:pt x="0" y="0"/>
                  </a:moveTo>
                  <a:lnTo>
                    <a:pt x="3661846" y="0"/>
                  </a:lnTo>
                  <a:lnTo>
                    <a:pt x="3661846" y="1558634"/>
                  </a:lnTo>
                  <a:lnTo>
                    <a:pt x="0" y="155863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t" anchorCtr="0">
              <a:noAutofit/>
            </a:bodyPr>
            <a:lstStyle/>
            <a:p>
              <a:pPr lvl="0" algn="ctr" defTabSz="1155700">
                <a:lnSpc>
                  <a:spcPct val="90000"/>
                </a:lnSpc>
                <a:spcBef>
                  <a:spcPct val="0"/>
                </a:spcBef>
                <a:spcAft>
                  <a:spcPct val="35000"/>
                </a:spcAft>
              </a:pPr>
              <a:r>
                <a:rPr lang="en-US" sz="2600" kern="1200" dirty="0"/>
                <a:t>Jackie Berger</a:t>
              </a:r>
            </a:p>
            <a:p>
              <a:pPr marL="0" lvl="1" algn="ctr" defTabSz="889000">
                <a:lnSpc>
                  <a:spcPct val="90000"/>
                </a:lnSpc>
                <a:spcBef>
                  <a:spcPct val="0"/>
                </a:spcBef>
                <a:spcAft>
                  <a:spcPct val="15000"/>
                </a:spcAft>
              </a:pPr>
              <a:r>
                <a:rPr lang="en-US" sz="2000" kern="1200" dirty="0"/>
                <a:t>Jackie-berger@appriseinc.org</a:t>
              </a:r>
            </a:p>
          </p:txBody>
        </p:sp>
        <p:sp>
          <p:nvSpPr>
            <p:cNvPr id="5" name="Freeform 4"/>
            <p:cNvSpPr/>
            <p:nvPr/>
          </p:nvSpPr>
          <p:spPr>
            <a:xfrm>
              <a:off x="4679927" y="1916687"/>
              <a:ext cx="3657600" cy="1371600"/>
            </a:xfrm>
            <a:custGeom>
              <a:avLst/>
              <a:gdLst>
                <a:gd name="connsiteX0" fmla="*/ 0 w 3429010"/>
                <a:gd name="connsiteY0" fmla="*/ 0 h 1464754"/>
                <a:gd name="connsiteX1" fmla="*/ 3429010 w 3429010"/>
                <a:gd name="connsiteY1" fmla="*/ 0 h 1464754"/>
                <a:gd name="connsiteX2" fmla="*/ 3429010 w 3429010"/>
                <a:gd name="connsiteY2" fmla="*/ 1464754 h 1464754"/>
                <a:gd name="connsiteX3" fmla="*/ 0 w 3429010"/>
                <a:gd name="connsiteY3" fmla="*/ 1464754 h 1464754"/>
                <a:gd name="connsiteX4" fmla="*/ 0 w 3429010"/>
                <a:gd name="connsiteY4" fmla="*/ 0 h 1464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10" h="1464754">
                  <a:moveTo>
                    <a:pt x="0" y="0"/>
                  </a:moveTo>
                  <a:lnTo>
                    <a:pt x="3429010" y="0"/>
                  </a:lnTo>
                  <a:lnTo>
                    <a:pt x="3429010" y="1464754"/>
                  </a:lnTo>
                  <a:lnTo>
                    <a:pt x="0" y="14647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t" anchorCtr="0">
              <a:noAutofit/>
            </a:bodyPr>
            <a:lstStyle/>
            <a:p>
              <a:pPr lvl="0" algn="ctr" defTabSz="1155700">
                <a:lnSpc>
                  <a:spcPct val="90000"/>
                </a:lnSpc>
                <a:spcBef>
                  <a:spcPct val="0"/>
                </a:spcBef>
                <a:spcAft>
                  <a:spcPct val="35000"/>
                </a:spcAft>
              </a:pPr>
              <a:r>
                <a:rPr lang="en-US" sz="2600" kern="1200" dirty="0"/>
                <a:t>Mykinna Howard</a:t>
              </a:r>
            </a:p>
            <a:p>
              <a:pPr marL="0" lvl="1" algn="ctr" defTabSz="889000">
                <a:lnSpc>
                  <a:spcPct val="90000"/>
                </a:lnSpc>
                <a:spcBef>
                  <a:spcPct val="0"/>
                </a:spcBef>
                <a:spcAft>
                  <a:spcPct val="15000"/>
                </a:spcAft>
              </a:pPr>
              <a:r>
                <a:rPr lang="en-US" sz="2000" kern="1200" dirty="0"/>
                <a:t>Mhoward@Ameren.com</a:t>
              </a:r>
            </a:p>
          </p:txBody>
        </p:sp>
        <p:sp>
          <p:nvSpPr>
            <p:cNvPr id="6" name="Freeform 5"/>
            <p:cNvSpPr/>
            <p:nvPr/>
          </p:nvSpPr>
          <p:spPr>
            <a:xfrm>
              <a:off x="689334" y="3535668"/>
              <a:ext cx="3657600" cy="1371600"/>
            </a:xfrm>
            <a:custGeom>
              <a:avLst/>
              <a:gdLst>
                <a:gd name="connsiteX0" fmla="*/ 0 w 3845346"/>
                <a:gd name="connsiteY0" fmla="*/ 0 h 950731"/>
                <a:gd name="connsiteX1" fmla="*/ 3845346 w 3845346"/>
                <a:gd name="connsiteY1" fmla="*/ 0 h 950731"/>
                <a:gd name="connsiteX2" fmla="*/ 3845346 w 3845346"/>
                <a:gd name="connsiteY2" fmla="*/ 950731 h 950731"/>
                <a:gd name="connsiteX3" fmla="*/ 0 w 3845346"/>
                <a:gd name="connsiteY3" fmla="*/ 950731 h 950731"/>
                <a:gd name="connsiteX4" fmla="*/ 0 w 3845346"/>
                <a:gd name="connsiteY4" fmla="*/ 0 h 95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346" h="950731">
                  <a:moveTo>
                    <a:pt x="0" y="0"/>
                  </a:moveTo>
                  <a:lnTo>
                    <a:pt x="3845346" y="0"/>
                  </a:lnTo>
                  <a:lnTo>
                    <a:pt x="3845346" y="950731"/>
                  </a:lnTo>
                  <a:lnTo>
                    <a:pt x="0" y="950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t" anchorCtr="0">
              <a:noAutofit/>
            </a:bodyPr>
            <a:lstStyle/>
            <a:p>
              <a:pPr lvl="0" algn="ctr" defTabSz="1155700">
                <a:lnSpc>
                  <a:spcPct val="90000"/>
                </a:lnSpc>
                <a:spcBef>
                  <a:spcPct val="0"/>
                </a:spcBef>
                <a:spcAft>
                  <a:spcPct val="35000"/>
                </a:spcAft>
              </a:pPr>
              <a:r>
                <a:rPr lang="en-US" sz="2600" kern="1200" dirty="0"/>
                <a:t>Steven Jerue</a:t>
              </a:r>
            </a:p>
            <a:p>
              <a:pPr marL="0" lvl="1" algn="ctr" defTabSz="889000">
                <a:lnSpc>
                  <a:spcPct val="90000"/>
                </a:lnSpc>
                <a:spcBef>
                  <a:spcPct val="0"/>
                </a:spcBef>
                <a:spcAft>
                  <a:spcPct val="15000"/>
                </a:spcAft>
              </a:pPr>
              <a:r>
                <a:rPr lang="en-US" sz="2000" kern="1200" dirty="0"/>
                <a:t>Steven.Jerue@pgworks.com</a:t>
              </a:r>
            </a:p>
          </p:txBody>
        </p:sp>
        <p:sp>
          <p:nvSpPr>
            <p:cNvPr id="7" name="Freeform 6"/>
            <p:cNvSpPr/>
            <p:nvPr/>
          </p:nvSpPr>
          <p:spPr>
            <a:xfrm>
              <a:off x="4666440" y="3535668"/>
              <a:ext cx="3657600" cy="1371600"/>
            </a:xfrm>
            <a:custGeom>
              <a:avLst/>
              <a:gdLst>
                <a:gd name="connsiteX0" fmla="*/ 0 w 3845346"/>
                <a:gd name="connsiteY0" fmla="*/ 0 h 1450149"/>
                <a:gd name="connsiteX1" fmla="*/ 3845346 w 3845346"/>
                <a:gd name="connsiteY1" fmla="*/ 0 h 1450149"/>
                <a:gd name="connsiteX2" fmla="*/ 3845346 w 3845346"/>
                <a:gd name="connsiteY2" fmla="*/ 1450149 h 1450149"/>
                <a:gd name="connsiteX3" fmla="*/ 0 w 3845346"/>
                <a:gd name="connsiteY3" fmla="*/ 1450149 h 1450149"/>
                <a:gd name="connsiteX4" fmla="*/ 0 w 3845346"/>
                <a:gd name="connsiteY4" fmla="*/ 0 h 14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346" h="1450149">
                  <a:moveTo>
                    <a:pt x="0" y="0"/>
                  </a:moveTo>
                  <a:lnTo>
                    <a:pt x="3845346" y="0"/>
                  </a:lnTo>
                  <a:lnTo>
                    <a:pt x="3845346" y="1450149"/>
                  </a:lnTo>
                  <a:lnTo>
                    <a:pt x="0" y="145014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t" anchorCtr="0">
              <a:noAutofit/>
            </a:bodyPr>
            <a:lstStyle/>
            <a:p>
              <a:pPr lvl="0" algn="ctr" defTabSz="1155700">
                <a:lnSpc>
                  <a:spcPct val="90000"/>
                </a:lnSpc>
                <a:spcBef>
                  <a:spcPct val="0"/>
                </a:spcBef>
                <a:spcAft>
                  <a:spcPct val="35000"/>
                </a:spcAft>
              </a:pPr>
              <a:r>
                <a:rPr lang="en-US" sz="2600" kern="1200" dirty="0"/>
                <a:t>Connie Taylor</a:t>
              </a:r>
            </a:p>
            <a:p>
              <a:pPr marL="0" lvl="1" algn="ctr" defTabSz="889000">
                <a:lnSpc>
                  <a:spcPct val="90000"/>
                </a:lnSpc>
                <a:spcBef>
                  <a:spcPct val="0"/>
                </a:spcBef>
                <a:spcAft>
                  <a:spcPct val="15000"/>
                </a:spcAft>
              </a:pPr>
              <a:r>
                <a:rPr lang="en-US" sz="2000" kern="1200" dirty="0"/>
                <a:t>CTaylor4@Ameren.com</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3"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4"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5"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6"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7"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4"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5"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6"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7"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8"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0"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2"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4"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329"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2" name="Rectangle 44"/>
          <p:cNvSpPr>
            <a:spLocks noGrp="1" noChangeArrowheads="1"/>
          </p:cNvSpPr>
          <p:nvPr>
            <p:ph type="title"/>
          </p:nvPr>
        </p:nvSpPr>
        <p:spPr>
          <a:xfrm>
            <a:off x="125901" y="-39260"/>
            <a:ext cx="7772400" cy="1143000"/>
          </a:xfrm>
        </p:spPr>
        <p:txBody>
          <a:bodyPr/>
          <a:lstStyle/>
          <a:p>
            <a:pPr algn="l" eaLnBrk="1" hangingPunct="1"/>
            <a:r>
              <a:rPr lang="en-US" altLang="en-US" dirty="0"/>
              <a:t>Why Evaluate?</a:t>
            </a:r>
          </a:p>
        </p:txBody>
      </p:sp>
      <p:graphicFrame>
        <p:nvGraphicFramePr>
          <p:cNvPr id="2" name="Diagram 1"/>
          <p:cNvGraphicFramePr/>
          <p:nvPr/>
        </p:nvGraphicFramePr>
        <p:xfrm>
          <a:off x="685800" y="1676400"/>
          <a:ext cx="8064500" cy="4794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334"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8AC0D068-D467-4C47-81D6-65C249782158}" type="slidenum">
              <a:rPr lang="en-US" altLang="en-US" sz="1000"/>
              <a:pPr eaLnBrk="1" hangingPunct="1">
                <a:spcBef>
                  <a:spcPct val="50000"/>
                </a:spcBef>
                <a:buFontTx/>
                <a:buNone/>
              </a:pPr>
              <a:t>4</a:t>
            </a:fld>
            <a:endParaRPr lang="en-US" alt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41300"/>
            <a:ext cx="7772400" cy="1143000"/>
          </a:xfrm>
        </p:spPr>
        <p:txBody>
          <a:bodyPr/>
          <a:lstStyle/>
          <a:p>
            <a:pPr algn="l"/>
            <a:r>
              <a:rPr lang="en-US" altLang="en-US" dirty="0"/>
              <a:t>Ameren Keeping Current</a:t>
            </a:r>
            <a:br>
              <a:rPr lang="en-US" altLang="en-US" dirty="0"/>
            </a:br>
            <a:r>
              <a:rPr lang="en-US" altLang="en-US" dirty="0"/>
              <a:t>Evaluation Requirements</a:t>
            </a:r>
          </a:p>
        </p:txBody>
      </p:sp>
      <p:sp>
        <p:nvSpPr>
          <p:cNvPr id="3117" name="Rectangle 45"/>
          <p:cNvSpPr>
            <a:spLocks noGrp="1" noChangeArrowheads="1"/>
          </p:cNvSpPr>
          <p:nvPr>
            <p:ph type="body" idx="1"/>
          </p:nvPr>
        </p:nvSpPr>
        <p:spPr>
          <a:xfrm>
            <a:off x="387473" y="1834662"/>
            <a:ext cx="7772400" cy="4114800"/>
          </a:xfrm>
        </p:spPr>
        <p:txBody>
          <a:bodyPr/>
          <a:lstStyle/>
          <a:p>
            <a:r>
              <a:rPr lang="en-US" altLang="en-US" dirty="0"/>
              <a:t>Keeping Current Objectives</a:t>
            </a:r>
          </a:p>
          <a:p>
            <a:pPr lvl="1"/>
            <a:r>
              <a:rPr lang="en-US" altLang="en-US" dirty="0"/>
              <a:t>Included assessment of</a:t>
            </a:r>
          </a:p>
          <a:p>
            <a:pPr lvl="2"/>
            <a:r>
              <a:rPr lang="en-US" altLang="en-US" dirty="0"/>
              <a:t>Consistent and timely payment patterns</a:t>
            </a:r>
          </a:p>
          <a:p>
            <a:pPr lvl="2"/>
            <a:r>
              <a:rPr lang="en-US" altLang="en-US" dirty="0"/>
              <a:t>Arrearage reduction and elimination</a:t>
            </a:r>
          </a:p>
          <a:p>
            <a:pPr lvl="2"/>
            <a:r>
              <a:rPr lang="en-US" altLang="en-US" dirty="0"/>
              <a:t>Uncollectible and collections cost impact</a:t>
            </a:r>
          </a:p>
          <a:p>
            <a:pPr lvl="2"/>
            <a:r>
              <a:rPr lang="en-US" altLang="en-US" dirty="0"/>
              <a:t>Cooling credit impact on hot weather safety</a:t>
            </a:r>
          </a:p>
          <a:p>
            <a:r>
              <a:rPr lang="en-US" altLang="en-US" dirty="0"/>
              <a:t>Keeping Current Tariff</a:t>
            </a:r>
          </a:p>
          <a:p>
            <a:pPr lvl="1"/>
            <a:r>
              <a:rPr lang="en-US" altLang="en-US" dirty="0"/>
              <a:t>Explicitly stated evaluation requirement</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1DD01F79-12F1-456A-A0A7-27A775D50BDD}" type="slidenum">
              <a:rPr lang="en-US" altLang="en-US" sz="1000"/>
              <a:pPr eaLnBrk="1" hangingPunct="1">
                <a:spcBef>
                  <a:spcPct val="50000"/>
                </a:spcBef>
              </a:pPr>
              <a:t>5</a:t>
            </a:fld>
            <a:endParaRPr lang="en-US" altLang="en-US" sz="1000"/>
          </a:p>
        </p:txBody>
      </p:sp>
    </p:spTree>
    <p:extLst>
      <p:ext uri="{BB962C8B-B14F-4D97-AF65-F5344CB8AC3E}">
        <p14:creationId xmlns:p14="http://schemas.microsoft.com/office/powerpoint/2010/main" val="380189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43788" y="190500"/>
            <a:ext cx="7772400" cy="1143000"/>
          </a:xfrm>
        </p:spPr>
        <p:txBody>
          <a:bodyPr/>
          <a:lstStyle/>
          <a:p>
            <a:pPr algn="l"/>
            <a:r>
              <a:rPr lang="en-US" altLang="en-US" dirty="0"/>
              <a:t>Pennsylvania </a:t>
            </a:r>
            <a:br>
              <a:rPr lang="en-US" altLang="en-US" dirty="0"/>
            </a:br>
            <a:r>
              <a:rPr lang="en-US" altLang="en-US" dirty="0"/>
              <a:t>Evaluation Requirements</a:t>
            </a:r>
          </a:p>
        </p:txBody>
      </p:sp>
      <p:sp>
        <p:nvSpPr>
          <p:cNvPr id="3117" name="Rectangle 45"/>
          <p:cNvSpPr>
            <a:spLocks noGrp="1" noChangeArrowheads="1"/>
          </p:cNvSpPr>
          <p:nvPr>
            <p:ph type="body" idx="1"/>
          </p:nvPr>
        </p:nvSpPr>
        <p:spPr>
          <a:xfrm>
            <a:off x="147304" y="1773237"/>
            <a:ext cx="8897017" cy="4989513"/>
          </a:xfrm>
        </p:spPr>
        <p:txBody>
          <a:bodyPr/>
          <a:lstStyle/>
          <a:p>
            <a:r>
              <a:rPr lang="en-US" altLang="en-US" sz="2800" dirty="0"/>
              <a:t>Low-Income Usage Reduction Program Evaluation</a:t>
            </a:r>
          </a:p>
          <a:p>
            <a:pPr lvl="1"/>
            <a:r>
              <a:rPr lang="en-US" altLang="en-US" sz="2400" dirty="0"/>
              <a:t>Required Annually by Pennsylvania Public Utility Commission</a:t>
            </a:r>
          </a:p>
          <a:p>
            <a:pPr lvl="1"/>
            <a:r>
              <a:rPr lang="en-US" altLang="en-US" sz="2400" dirty="0"/>
              <a:t>Weather-Normalized Usage Impact Analysis</a:t>
            </a:r>
          </a:p>
          <a:p>
            <a:pPr lvl="1"/>
            <a:r>
              <a:rPr lang="en-US" altLang="en-US" sz="2400" dirty="0"/>
              <a:t>Payment Impact Analysis</a:t>
            </a:r>
          </a:p>
          <a:p>
            <a:pPr lvl="1"/>
            <a:r>
              <a:rPr lang="en-US" altLang="en-US" sz="2400" dirty="0"/>
              <a:t>Data Submitted to Penn State</a:t>
            </a:r>
          </a:p>
          <a:p>
            <a:r>
              <a:rPr lang="en-US" altLang="en-US" dirty="0"/>
              <a:t>Universal Service Program Evaluation</a:t>
            </a:r>
          </a:p>
          <a:p>
            <a:pPr lvl="1"/>
            <a:r>
              <a:rPr lang="en-US" altLang="en-US" sz="2400" dirty="0"/>
              <a:t>Required Every 6 Years by Pennsylvania Public Utility Commission</a:t>
            </a:r>
          </a:p>
          <a:p>
            <a:pPr lvl="1"/>
            <a:r>
              <a:rPr lang="en-US" altLang="en-US" sz="2400" dirty="0"/>
              <a:t>Evaluation of All Low-Income Programs</a:t>
            </a:r>
          </a:p>
          <a:p>
            <a:pPr lvl="1"/>
            <a:r>
              <a:rPr lang="en-US" altLang="en-US" sz="2400" dirty="0"/>
              <a:t>Focus on Bill Payment Assistance Program</a:t>
            </a:r>
          </a:p>
          <a:p>
            <a:pPr lvl="1"/>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1DD01F79-12F1-456A-A0A7-27A775D50BDD}" type="slidenum">
              <a:rPr lang="en-US" altLang="en-US" sz="1000"/>
              <a:pPr eaLnBrk="1" hangingPunct="1">
                <a:spcBef>
                  <a:spcPct val="50000"/>
                </a:spcBef>
              </a:pPr>
              <a:t>6</a:t>
            </a:fld>
            <a:endParaRPr lang="en-US" altLang="en-US" sz="1000"/>
          </a:p>
        </p:txBody>
      </p:sp>
    </p:spTree>
    <p:extLst>
      <p:ext uri="{BB962C8B-B14F-4D97-AF65-F5344CB8AC3E}">
        <p14:creationId xmlns:p14="http://schemas.microsoft.com/office/powerpoint/2010/main" val="10891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327" y="2747962"/>
            <a:ext cx="7772400" cy="1362075"/>
          </a:xfrm>
        </p:spPr>
        <p:txBody>
          <a:bodyPr/>
          <a:lstStyle/>
          <a:p>
            <a:pPr algn="ctr"/>
            <a:r>
              <a:rPr lang="en-US" dirty="0"/>
              <a:t>Ameren keeping current</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1DD01F79-12F1-456A-A0A7-27A775D50BDD}" type="slidenum">
              <a:rPr lang="en-US" altLang="en-US" sz="1000"/>
              <a:pPr eaLnBrk="1" hangingPunct="1">
                <a:spcBef>
                  <a:spcPct val="50000"/>
                </a:spcBef>
              </a:pPr>
              <a:t>7</a:t>
            </a:fld>
            <a:endParaRPr lang="en-US" altLang="en-US" sz="1000"/>
          </a:p>
        </p:txBody>
      </p:sp>
    </p:spTree>
    <p:extLst>
      <p:ext uri="{BB962C8B-B14F-4D97-AF65-F5344CB8AC3E}">
        <p14:creationId xmlns:p14="http://schemas.microsoft.com/office/powerpoint/2010/main" val="976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60121" y="2708910"/>
            <a:ext cx="7377248" cy="2687903"/>
          </a:xfrm>
          <a:effectLst>
            <a:outerShdw blurRad="50800" dist="38100" dir="5400000" algn="t" rotWithShape="0">
              <a:prstClr val="black">
                <a:alpha val="40000"/>
              </a:prstClr>
            </a:outerShdw>
          </a:effectLst>
        </p:spPr>
        <p:txBody>
          <a:bodyPr/>
          <a:lstStyle/>
          <a:p>
            <a:pPr>
              <a:spcBef>
                <a:spcPts val="0"/>
              </a:spcBef>
            </a:pPr>
            <a:r>
              <a:rPr lang="en-US" sz="1800" dirty="0"/>
              <a:t>Ameren Missouri </a:t>
            </a:r>
          </a:p>
          <a:p>
            <a:pPr>
              <a:spcBef>
                <a:spcPts val="0"/>
              </a:spcBef>
            </a:pPr>
            <a:endParaRPr lang="en-US" sz="1800" dirty="0"/>
          </a:p>
          <a:p>
            <a:pPr>
              <a:spcBef>
                <a:spcPts val="0"/>
              </a:spcBef>
            </a:pPr>
            <a:r>
              <a:rPr lang="en-US" sz="2100" dirty="0"/>
              <a:t>Program Impacts: How to Measure Program Success: Energy Assistance and Energy Efficiency Outcomes</a:t>
            </a:r>
          </a:p>
          <a:p>
            <a:pPr>
              <a:spcBef>
                <a:spcPts val="0"/>
              </a:spcBef>
            </a:pPr>
            <a:endParaRPr lang="en-US" sz="2100" dirty="0"/>
          </a:p>
          <a:p>
            <a:pPr>
              <a:spcBef>
                <a:spcPts val="0"/>
              </a:spcBef>
            </a:pPr>
            <a:r>
              <a:rPr lang="en-US" sz="1200" dirty="0"/>
              <a:t>Connie Taylor, Manager Customer Advocacy and Energy Assistance</a:t>
            </a:r>
          </a:p>
          <a:p>
            <a:pPr>
              <a:spcBef>
                <a:spcPts val="0"/>
              </a:spcBef>
            </a:pPr>
            <a:r>
              <a:rPr lang="en-US" sz="1200" dirty="0"/>
              <a:t>Mykinna Howard, Supervisor, Energy Assistance</a:t>
            </a:r>
          </a:p>
          <a:p>
            <a:pPr>
              <a:spcBef>
                <a:spcPts val="0"/>
              </a:spcBef>
            </a:pPr>
            <a:r>
              <a:rPr lang="en-US" sz="1200" dirty="0"/>
              <a:t> August 5, 2020</a:t>
            </a:r>
          </a:p>
        </p:txBody>
      </p:sp>
    </p:spTree>
    <p:extLst>
      <p:ext uri="{BB962C8B-B14F-4D97-AF65-F5344CB8AC3E}">
        <p14:creationId xmlns:p14="http://schemas.microsoft.com/office/powerpoint/2010/main" val="138161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9628" y="2983281"/>
            <a:ext cx="1920240" cy="276999"/>
          </a:xfrm>
          <a:prstGeom prst="rect">
            <a:avLst/>
          </a:prstGeom>
          <a:noFill/>
        </p:spPr>
        <p:txBody>
          <a:bodyPr wrap="square" rtlCol="0" anchor="t">
            <a:spAutoFit/>
          </a:bodyPr>
          <a:lstStyle/>
          <a:p>
            <a:pPr algn="ctr" defTabSz="685800" fontAlgn="auto">
              <a:spcBef>
                <a:spcPts val="0"/>
              </a:spcBef>
              <a:spcAft>
                <a:spcPts val="0"/>
              </a:spcAft>
              <a:defRPr/>
            </a:pPr>
            <a:r>
              <a:rPr lang="en-US" sz="1200" dirty="0">
                <a:solidFill>
                  <a:prstClr val="white"/>
                </a:solidFill>
                <a:latin typeface="Arial"/>
              </a:rPr>
              <a:t>2 year enrollment period</a:t>
            </a:r>
          </a:p>
        </p:txBody>
      </p:sp>
      <p:pic>
        <p:nvPicPr>
          <p:cNvPr id="2" name="Picture 2" descr="A group of people sitting at a desk&#10;&#10;Description generated with very high confidence">
            <a:extLst>
              <a:ext uri="{FF2B5EF4-FFF2-40B4-BE49-F238E27FC236}">
                <a16:creationId xmlns="" xmlns:a16="http://schemas.microsoft.com/office/drawing/2014/main" id="{F7C59A8F-677A-41E8-BC70-207A0F2E66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3" y="856171"/>
            <a:ext cx="7725422" cy="5145656"/>
          </a:xfrm>
          <a:prstGeom prst="rect">
            <a:avLst/>
          </a:prstGeom>
        </p:spPr>
      </p:pic>
      <p:sp>
        <p:nvSpPr>
          <p:cNvPr id="14" name="Rectangle 13">
            <a:extLst>
              <a:ext uri="{FF2B5EF4-FFF2-40B4-BE49-F238E27FC236}">
                <a16:creationId xmlns="" xmlns:a16="http://schemas.microsoft.com/office/drawing/2014/main" id="{56CAA924-8B8A-409B-8B4F-1BC8DE27194A}"/>
              </a:ext>
            </a:extLst>
          </p:cNvPr>
          <p:cNvSpPr/>
          <p:nvPr/>
        </p:nvSpPr>
        <p:spPr>
          <a:xfrm>
            <a:off x="7101664" y="2983281"/>
            <a:ext cx="1840286" cy="109723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85800" fontAlgn="auto">
              <a:spcBef>
                <a:spcPts val="0"/>
              </a:spcBef>
              <a:spcAft>
                <a:spcPts val="0"/>
              </a:spcAft>
              <a:defRPr/>
            </a:pPr>
            <a:r>
              <a:rPr lang="en-US" sz="1200" b="1" dirty="0">
                <a:solidFill>
                  <a:srgbClr val="FFFFFF"/>
                </a:solidFill>
                <a:latin typeface="Arial"/>
                <a:ea typeface="Segoe UI"/>
                <a:cs typeface="Segoe UI"/>
              </a:rPr>
              <a:t>Benefits:</a:t>
            </a:r>
            <a:r>
              <a:rPr lang="en-US" sz="1200" dirty="0">
                <a:solidFill>
                  <a:srgbClr val="555555"/>
                </a:solidFill>
                <a:latin typeface="Arial"/>
                <a:ea typeface="Segoe UI"/>
                <a:cs typeface="Segoe UI"/>
              </a:rPr>
              <a:t>​</a:t>
            </a:r>
            <a:endParaRPr lang="en-US" sz="1200" dirty="0">
              <a:solidFill>
                <a:srgbClr val="555555"/>
              </a:solidFill>
              <a:latin typeface="Segoe UI"/>
              <a:ea typeface="Segoe UI"/>
              <a:cs typeface="Segoe UI"/>
            </a:endParaRPr>
          </a:p>
          <a:p>
            <a:pPr algn="ctr" defTabSz="685800" fontAlgn="auto">
              <a:spcBef>
                <a:spcPts val="0"/>
              </a:spcBef>
              <a:spcAft>
                <a:spcPts val="0"/>
              </a:spcAft>
              <a:defRPr/>
            </a:pPr>
            <a:r>
              <a:rPr lang="en-US" sz="1200" dirty="0">
                <a:solidFill>
                  <a:srgbClr val="555555"/>
                </a:solidFill>
                <a:latin typeface="Arial"/>
                <a:ea typeface="Segoe UI"/>
                <a:cs typeface="Segoe UI"/>
              </a:rPr>
              <a:t>​</a:t>
            </a:r>
            <a:endParaRPr lang="en-US" sz="1200" dirty="0">
              <a:solidFill>
                <a:srgbClr val="555555"/>
              </a:solidFill>
              <a:latin typeface="Segoe UI"/>
              <a:ea typeface="Segoe UI"/>
              <a:cs typeface="Segoe UI"/>
            </a:endParaRPr>
          </a:p>
          <a:p>
            <a:pPr algn="ctr" defTabSz="685800" fontAlgn="auto">
              <a:spcBef>
                <a:spcPts val="0"/>
              </a:spcBef>
              <a:spcAft>
                <a:spcPts val="0"/>
              </a:spcAft>
              <a:defRPr/>
            </a:pPr>
            <a:r>
              <a:rPr lang="en-US" sz="1200" dirty="0">
                <a:solidFill>
                  <a:srgbClr val="FFFFFF"/>
                </a:solidFill>
                <a:latin typeface="Arial"/>
                <a:ea typeface="Segoe UI"/>
                <a:cs typeface="Segoe UI"/>
              </a:rPr>
              <a:t>Increases affordability</a:t>
            </a:r>
            <a:r>
              <a:rPr lang="en-US" sz="1200" dirty="0">
                <a:solidFill>
                  <a:srgbClr val="555555"/>
                </a:solidFill>
                <a:latin typeface="Arial"/>
                <a:ea typeface="Segoe UI"/>
                <a:cs typeface="Segoe UI"/>
              </a:rPr>
              <a:t>​</a:t>
            </a:r>
            <a:endParaRPr lang="en-US" sz="1200" dirty="0">
              <a:solidFill>
                <a:srgbClr val="555555"/>
              </a:solidFill>
              <a:latin typeface="Segoe UI"/>
              <a:ea typeface="Segoe UI"/>
              <a:cs typeface="Segoe UI"/>
            </a:endParaRPr>
          </a:p>
          <a:p>
            <a:pPr algn="ctr" defTabSz="685800" fontAlgn="auto">
              <a:spcBef>
                <a:spcPts val="0"/>
              </a:spcBef>
              <a:spcAft>
                <a:spcPts val="0"/>
              </a:spcAft>
              <a:defRPr/>
            </a:pPr>
            <a:endParaRPr lang="en-US" sz="1200" dirty="0">
              <a:solidFill>
                <a:srgbClr val="555555"/>
              </a:solidFill>
              <a:latin typeface="Segoe UI"/>
              <a:ea typeface="Segoe UI"/>
              <a:cs typeface="Segoe UI"/>
            </a:endParaRPr>
          </a:p>
          <a:p>
            <a:pPr algn="ctr" defTabSz="685800" fontAlgn="auto">
              <a:spcBef>
                <a:spcPts val="0"/>
              </a:spcBef>
              <a:spcAft>
                <a:spcPts val="0"/>
              </a:spcAft>
              <a:defRPr/>
            </a:pPr>
            <a:r>
              <a:rPr lang="en-US" sz="1200" dirty="0">
                <a:solidFill>
                  <a:srgbClr val="FFFFFF"/>
                </a:solidFill>
                <a:latin typeface="Arial"/>
                <a:ea typeface="Segoe UI"/>
                <a:cs typeface="Segoe UI"/>
              </a:rPr>
              <a:t>Supports habit of </a:t>
            </a:r>
            <a:endParaRPr lang="en-US" sz="1350" dirty="0">
              <a:solidFill>
                <a:srgbClr val="FFFFFF"/>
              </a:solidFill>
              <a:latin typeface="Arial"/>
              <a:ea typeface="Segoe UI"/>
              <a:cs typeface="Segoe UI"/>
            </a:endParaRPr>
          </a:p>
          <a:p>
            <a:pPr algn="ctr" defTabSz="685800" fontAlgn="auto">
              <a:spcBef>
                <a:spcPts val="0"/>
              </a:spcBef>
              <a:spcAft>
                <a:spcPts val="0"/>
              </a:spcAft>
              <a:defRPr/>
            </a:pPr>
            <a:r>
              <a:rPr lang="en-US" sz="1200" dirty="0">
                <a:solidFill>
                  <a:srgbClr val="FFFFFF"/>
                </a:solidFill>
                <a:latin typeface="Arial"/>
                <a:ea typeface="Segoe UI"/>
                <a:cs typeface="Segoe UI"/>
              </a:rPr>
              <a:t>on-time bill payment</a:t>
            </a:r>
            <a:r>
              <a:rPr lang="en-US" sz="1350" dirty="0">
                <a:solidFill>
                  <a:srgbClr val="FFFFFF"/>
                </a:solidFill>
                <a:latin typeface="Arial"/>
                <a:ea typeface="Segoe UI"/>
                <a:cs typeface="Segoe UI"/>
              </a:rPr>
              <a:t>s</a:t>
            </a:r>
            <a:endParaRPr lang="en-US" sz="1350" dirty="0">
              <a:solidFill>
                <a:prstClr val="white"/>
              </a:solidFill>
              <a:latin typeface="Arial"/>
              <a:cs typeface="Arial"/>
            </a:endParaRPr>
          </a:p>
        </p:txBody>
      </p:sp>
      <p:sp>
        <p:nvSpPr>
          <p:cNvPr id="15" name="Rectangle 14">
            <a:extLst>
              <a:ext uri="{FF2B5EF4-FFF2-40B4-BE49-F238E27FC236}">
                <a16:creationId xmlns="" xmlns:a16="http://schemas.microsoft.com/office/drawing/2014/main" id="{5E98C5F5-6A41-4BA1-B529-2A4C78DCB24A}"/>
              </a:ext>
            </a:extLst>
          </p:cNvPr>
          <p:cNvSpPr/>
          <p:nvPr/>
        </p:nvSpPr>
        <p:spPr>
          <a:xfrm>
            <a:off x="7100490" y="4237264"/>
            <a:ext cx="1866868" cy="115810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85800" fontAlgn="auto">
              <a:spcBef>
                <a:spcPts val="0"/>
              </a:spcBef>
              <a:spcAft>
                <a:spcPts val="0"/>
              </a:spcAft>
              <a:defRPr/>
            </a:pPr>
            <a:r>
              <a:rPr lang="en-US" sz="1200" b="1" dirty="0">
                <a:solidFill>
                  <a:srgbClr val="FFFFFF"/>
                </a:solidFill>
                <a:latin typeface="Arial"/>
                <a:cs typeface="Segoe UI"/>
              </a:rPr>
              <a:t>Income Eligibility:</a:t>
            </a:r>
          </a:p>
          <a:p>
            <a:pPr algn="ctr" defTabSz="685800" fontAlgn="auto">
              <a:spcBef>
                <a:spcPts val="0"/>
              </a:spcBef>
              <a:spcAft>
                <a:spcPts val="0"/>
              </a:spcAft>
              <a:defRPr/>
            </a:pPr>
            <a:endParaRPr lang="en-US" sz="1200" b="1" dirty="0">
              <a:solidFill>
                <a:srgbClr val="FFFFFF"/>
              </a:solidFill>
              <a:latin typeface="Arial"/>
              <a:cs typeface="Segoe UI"/>
            </a:endParaRPr>
          </a:p>
          <a:p>
            <a:pPr algn="ctr" defTabSz="685800" fontAlgn="auto">
              <a:spcBef>
                <a:spcPts val="0"/>
              </a:spcBef>
              <a:spcAft>
                <a:spcPts val="0"/>
              </a:spcAft>
              <a:defRPr/>
            </a:pPr>
            <a:r>
              <a:rPr lang="en-US" sz="1200" b="1" dirty="0">
                <a:solidFill>
                  <a:srgbClr val="FFFFFF"/>
                </a:solidFill>
                <a:latin typeface="Arial"/>
                <a:cs typeface="Segoe UI"/>
              </a:rPr>
              <a:t>150% </a:t>
            </a:r>
            <a:r>
              <a:rPr lang="en-US" sz="1200" dirty="0">
                <a:solidFill>
                  <a:prstClr val="white"/>
                </a:solidFill>
                <a:latin typeface="Arial"/>
                <a:cs typeface="Arial"/>
              </a:rPr>
              <a:t>of FPL</a:t>
            </a:r>
            <a:endParaRPr lang="en-US" sz="1200" b="1" dirty="0">
              <a:solidFill>
                <a:srgbClr val="FFFFFF"/>
              </a:solidFill>
              <a:latin typeface="Arial"/>
              <a:cs typeface="Segoe UI"/>
            </a:endParaRPr>
          </a:p>
        </p:txBody>
      </p:sp>
      <p:sp>
        <p:nvSpPr>
          <p:cNvPr id="16" name="Rectangle 15">
            <a:extLst>
              <a:ext uri="{FF2B5EF4-FFF2-40B4-BE49-F238E27FC236}">
                <a16:creationId xmlns="" xmlns:a16="http://schemas.microsoft.com/office/drawing/2014/main" id="{C13FB074-B538-4526-871F-7E1B34D096CF}"/>
              </a:ext>
            </a:extLst>
          </p:cNvPr>
          <p:cNvSpPr/>
          <p:nvPr/>
        </p:nvSpPr>
        <p:spPr>
          <a:xfrm>
            <a:off x="7101663" y="1097523"/>
            <a:ext cx="1840286" cy="17290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685800" fontAlgn="auto">
              <a:spcBef>
                <a:spcPts val="0"/>
              </a:spcBef>
              <a:spcAft>
                <a:spcPts val="0"/>
              </a:spcAft>
              <a:defRPr/>
            </a:pPr>
            <a:r>
              <a:rPr lang="en-US" sz="1200" b="1" dirty="0">
                <a:solidFill>
                  <a:prstClr val="white"/>
                </a:solidFill>
                <a:latin typeface="Arial"/>
                <a:cs typeface="Arial"/>
              </a:rPr>
              <a:t>Keeping Current</a:t>
            </a:r>
          </a:p>
          <a:p>
            <a:pPr algn="ctr" defTabSz="685800" fontAlgn="auto">
              <a:spcBef>
                <a:spcPts val="0"/>
              </a:spcBef>
              <a:spcAft>
                <a:spcPts val="0"/>
              </a:spcAft>
              <a:defRPr/>
            </a:pPr>
            <a:r>
              <a:rPr lang="en-US" sz="1200" dirty="0">
                <a:solidFill>
                  <a:prstClr val="white"/>
                </a:solidFill>
                <a:latin typeface="Arial"/>
                <a:cs typeface="Arial"/>
              </a:rPr>
              <a:t>Past due forgiveness over 12 months and monthly bill credits of $35 – $90 with on-time payments</a:t>
            </a:r>
          </a:p>
          <a:p>
            <a:pPr algn="ctr" defTabSz="685800" fontAlgn="auto">
              <a:spcBef>
                <a:spcPts val="0"/>
              </a:spcBef>
              <a:spcAft>
                <a:spcPts val="0"/>
              </a:spcAft>
              <a:defRPr/>
            </a:pPr>
            <a:r>
              <a:rPr lang="en-US" sz="1200" dirty="0">
                <a:solidFill>
                  <a:prstClr val="white"/>
                </a:solidFill>
                <a:latin typeface="Arial"/>
                <a:cs typeface="Arial"/>
              </a:rPr>
              <a:t>for 24 months</a:t>
            </a:r>
            <a:endParaRPr lang="en-US" sz="1200" dirty="0">
              <a:solidFill>
                <a:prstClr val="white"/>
              </a:solidFill>
              <a:latin typeface="Arial"/>
            </a:endParaRPr>
          </a:p>
        </p:txBody>
      </p:sp>
    </p:spTree>
    <p:extLst>
      <p:ext uri="{BB962C8B-B14F-4D97-AF65-F5344CB8AC3E}">
        <p14:creationId xmlns:p14="http://schemas.microsoft.com/office/powerpoint/2010/main" val="1581657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Power Point Template - Cover and Page">
  <a:themeElements>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 Point Template - Cover and Pa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 Point Template - Cover and P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 Point Template - Cover and P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 Point Template - Cover and P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 Point Template - Cover and P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 Point Template - Cover and P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 Point Template - Cover and P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_OfficialTemplate">
  <a:themeElements>
    <a:clrScheme name="PowerPoint_Official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Official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_Official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Official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Official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Official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Official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Official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Official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Official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Official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Official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Official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Official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 Point Template - Cover and Page</Template>
  <TotalTime>2204</TotalTime>
  <Words>1296</Words>
  <Application>Microsoft Office PowerPoint</Application>
  <PresentationFormat>On-screen Show (4:3)</PresentationFormat>
  <Paragraphs>344</Paragraphs>
  <Slides>33</Slides>
  <Notes>11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Power Point Template - Cover and Page</vt:lpstr>
      <vt:lpstr>PowerPoint_OfficialTemplate</vt:lpstr>
      <vt:lpstr>PowerPoint Presentation</vt:lpstr>
      <vt:lpstr>Agenda</vt:lpstr>
      <vt:lpstr>Why Evaluate?</vt:lpstr>
      <vt:lpstr>Why Evaluate?</vt:lpstr>
      <vt:lpstr>Ameren Keeping Current Evaluation Requirements</vt:lpstr>
      <vt:lpstr>Pennsylvania  Evaluation Requirements</vt:lpstr>
      <vt:lpstr>Ameren keeping current</vt:lpstr>
      <vt:lpstr>PowerPoint Presentation</vt:lpstr>
      <vt:lpstr>PowerPoint Presentation</vt:lpstr>
      <vt:lpstr>PowerPoint Presentation</vt:lpstr>
      <vt:lpstr>PowerPoint Presentation</vt:lpstr>
      <vt:lpstr>PowerPoint Presentation</vt:lpstr>
      <vt:lpstr>PowerPoint Presentation</vt:lpstr>
      <vt:lpstr>Data Driven Changes and Improvements</vt:lpstr>
      <vt:lpstr>Evaluation and Collaboration: Review Meeting with Keeping Current Agencies</vt:lpstr>
      <vt:lpstr>Keeping Current/Keeping Cool Success</vt:lpstr>
      <vt:lpstr>Customer Quotes – Reasons for Success</vt:lpstr>
      <vt:lpstr>PGW  Home Comfort Program</vt:lpstr>
      <vt:lpstr>PGW Home Comfort</vt:lpstr>
      <vt:lpstr>Energy Savings by Contractor</vt:lpstr>
      <vt:lpstr>Realization Rates by Contractor</vt:lpstr>
      <vt:lpstr>2016 Measure level savings</vt:lpstr>
      <vt:lpstr>Measure Savings by Contractor</vt:lpstr>
      <vt:lpstr>Hypothesis</vt:lpstr>
      <vt:lpstr>Investigation</vt:lpstr>
      <vt:lpstr>Contractor-Centric Training &amp; Mentoring</vt:lpstr>
      <vt:lpstr>Program Manual</vt:lpstr>
      <vt:lpstr>Contractor Scorecard Updates</vt:lpstr>
      <vt:lpstr>Health &amp; Safety Pilot</vt:lpstr>
      <vt:lpstr>SUMMARY</vt:lpstr>
      <vt:lpstr>Measuring Program Impacts</vt:lpstr>
      <vt:lpstr>Performance Measurement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Jackie-Berger</dc:creator>
  <cp:lastModifiedBy>Jerue, Steven J</cp:lastModifiedBy>
  <cp:revision>37</cp:revision>
  <dcterms:created xsi:type="dcterms:W3CDTF">2020-07-07T13:56:18Z</dcterms:created>
  <dcterms:modified xsi:type="dcterms:W3CDTF">2020-07-30T23:16:03Z</dcterms:modified>
</cp:coreProperties>
</file>