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13" r:id="rId3"/>
    <p:sldId id="258" r:id="rId4"/>
    <p:sldId id="314" r:id="rId5"/>
    <p:sldId id="337" r:id="rId6"/>
    <p:sldId id="338" r:id="rId7"/>
    <p:sldId id="339" r:id="rId8"/>
    <p:sldId id="315" r:id="rId9"/>
    <p:sldId id="317" r:id="rId10"/>
    <p:sldId id="322" r:id="rId11"/>
    <p:sldId id="323" r:id="rId12"/>
    <p:sldId id="324" r:id="rId13"/>
    <p:sldId id="325" r:id="rId14"/>
    <p:sldId id="259" r:id="rId15"/>
    <p:sldId id="318" r:id="rId16"/>
    <p:sldId id="319" r:id="rId17"/>
    <p:sldId id="261" r:id="rId18"/>
    <p:sldId id="316" r:id="rId19"/>
    <p:sldId id="320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321" r:id="rId28"/>
    <p:sldId id="273" r:id="rId29"/>
    <p:sldId id="274" r:id="rId30"/>
    <p:sldId id="275" r:id="rId31"/>
    <p:sldId id="276" r:id="rId32"/>
    <p:sldId id="277" r:id="rId33"/>
    <p:sldId id="326" r:id="rId34"/>
    <p:sldId id="279" r:id="rId35"/>
    <p:sldId id="280" r:id="rId36"/>
    <p:sldId id="281" r:id="rId37"/>
    <p:sldId id="283" r:id="rId38"/>
    <p:sldId id="282" r:id="rId39"/>
    <p:sldId id="327" r:id="rId40"/>
    <p:sldId id="328" r:id="rId41"/>
    <p:sldId id="285" r:id="rId42"/>
    <p:sldId id="308" r:id="rId43"/>
    <p:sldId id="286" r:id="rId44"/>
    <p:sldId id="329" r:id="rId45"/>
    <p:sldId id="287" r:id="rId46"/>
    <p:sldId id="288" r:id="rId47"/>
    <p:sldId id="330" r:id="rId48"/>
    <p:sldId id="336" r:id="rId49"/>
    <p:sldId id="296" r:id="rId50"/>
    <p:sldId id="292" r:id="rId51"/>
    <p:sldId id="291" r:id="rId52"/>
    <p:sldId id="293" r:id="rId53"/>
    <p:sldId id="295" r:id="rId54"/>
    <p:sldId id="294" r:id="rId55"/>
    <p:sldId id="297" r:id="rId56"/>
    <p:sldId id="298" r:id="rId57"/>
    <p:sldId id="299" r:id="rId58"/>
    <p:sldId id="300" r:id="rId59"/>
    <p:sldId id="346" r:id="rId60"/>
    <p:sldId id="331" r:id="rId61"/>
    <p:sldId id="332" r:id="rId62"/>
    <p:sldId id="340" r:id="rId63"/>
    <p:sldId id="341" r:id="rId64"/>
    <p:sldId id="342" r:id="rId65"/>
    <p:sldId id="343" r:id="rId66"/>
    <p:sldId id="344" r:id="rId67"/>
    <p:sldId id="345" r:id="rId68"/>
    <p:sldId id="335" r:id="rId69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Lyons" initials="ML" lastIdx="1" clrIdx="0">
    <p:extLst>
      <p:ext uri="{19B8F6BF-5375-455C-9EA6-DF929625EA0E}">
        <p15:presenceInfo xmlns:p15="http://schemas.microsoft.com/office/powerpoint/2012/main" userId="S-1-5-21-1482476501-343818398-839522115-3152" providerId="AD"/>
      </p:ext>
    </p:extLst>
  </p:cmAuthor>
  <p:cmAuthor id="2" name="Paula Carmody" initials="PC" lastIdx="12" clrIdx="1">
    <p:extLst>
      <p:ext uri="{19B8F6BF-5375-455C-9EA6-DF929625EA0E}">
        <p15:presenceInfo xmlns:p15="http://schemas.microsoft.com/office/powerpoint/2012/main" userId="Paula Carm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0929"/>
  </p:normalViewPr>
  <p:slideViewPr>
    <p:cSldViewPr>
      <p:cViewPr varScale="1">
        <p:scale>
          <a:sx n="76" d="100"/>
          <a:sy n="7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/>
              <a:t>Percentage of Low-Income</a:t>
            </a:r>
            <a:r>
              <a:rPr lang="en-US" sz="1700" baseline="0" dirty="0"/>
              <a:t> </a:t>
            </a:r>
            <a:r>
              <a:rPr lang="en-US" sz="1700" dirty="0"/>
              <a:t>Households by Federal Poverty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84745762711864E-3"/>
                  <c:y val="-5.1546391752577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0A-4A05-AE52-A487F9C5D2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0 - 75% FPL</c:v>
                </c:pt>
                <c:pt idx="1">
                  <c:v>76 - 110% FPL</c:v>
                </c:pt>
                <c:pt idx="2">
                  <c:v>111 - 150% FPL</c:v>
                </c:pt>
                <c:pt idx="3">
                  <c:v>151 - 175% FPL</c:v>
                </c:pt>
                <c:pt idx="4">
                  <c:v>176 - 200% FPL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</c:v>
                </c:pt>
                <c:pt idx="2">
                  <c:v>0.23</c:v>
                </c:pt>
                <c:pt idx="3">
                  <c:v>0.15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0A-4A05-AE52-A487F9C5D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6064096"/>
        <c:axId val="276064656"/>
      </c:barChart>
      <c:catAx>
        <c:axId val="2760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64656"/>
        <c:crosses val="autoZero"/>
        <c:auto val="1"/>
        <c:lblAlgn val="ctr"/>
        <c:lblOffset val="100"/>
        <c:noMultiLvlLbl val="0"/>
      </c:catAx>
      <c:valAx>
        <c:axId val="276064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6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Income-Eligible</a:t>
            </a:r>
            <a:r>
              <a:rPr lang="en-US" baseline="0" dirty="0"/>
              <a:t> Households Served</a:t>
            </a:r>
          </a:p>
          <a:p>
            <a:pPr>
              <a:defRPr/>
            </a:pPr>
            <a:r>
              <a:rPr lang="en-US" baseline="0" dirty="0"/>
              <a:t>By Vulnerability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Heating Assistance Participation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Income-Eligible Households</c:v>
                </c:pt>
                <c:pt idx="1">
                  <c:v>Child Under Six</c:v>
                </c:pt>
                <c:pt idx="2">
                  <c:v>Disabled Individual</c:v>
                </c:pt>
                <c:pt idx="3">
                  <c:v>Elderly Individual (60+)</c:v>
                </c:pt>
                <c:pt idx="4">
                  <c:v>Any Vulnerable Member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0.33</c:v>
                </c:pt>
                <c:pt idx="2">
                  <c:v>0.26</c:v>
                </c:pt>
                <c:pt idx="3">
                  <c:v>0.23</c:v>
                </c:pt>
                <c:pt idx="4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1-494A-A98E-F2E41AC03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Weatherization Participation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Income-Eligible Households</c:v>
                </c:pt>
                <c:pt idx="1">
                  <c:v>Child Under Six</c:v>
                </c:pt>
                <c:pt idx="2">
                  <c:v>Disabled Individual</c:v>
                </c:pt>
                <c:pt idx="3">
                  <c:v>Elderly Individual (60+)</c:v>
                </c:pt>
                <c:pt idx="4">
                  <c:v>Any Vulnerable Member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0.09</c:v>
                </c:pt>
                <c:pt idx="1">
                  <c:v>0.05</c:v>
                </c:pt>
                <c:pt idx="2">
                  <c:v>0.03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1-494A-A98E-F2E41AC03D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746864"/>
        <c:axId val="268746304"/>
      </c:barChart>
      <c:catAx>
        <c:axId val="26874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746304"/>
        <c:crosses val="autoZero"/>
        <c:auto val="1"/>
        <c:lblAlgn val="ctr"/>
        <c:lblOffset val="100"/>
        <c:noMultiLvlLbl val="0"/>
      </c:catAx>
      <c:valAx>
        <c:axId val="268746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74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50" dirty="0"/>
              <a:t>Percent of Low-Income Households </a:t>
            </a:r>
          </a:p>
          <a:p>
            <a:pPr>
              <a:defRPr/>
            </a:pPr>
            <a:r>
              <a:rPr lang="en-US" sz="1650" dirty="0"/>
              <a:t>Linguistically Isolated</a:t>
            </a:r>
          </a:p>
          <a:p>
            <a:pPr>
              <a:defRPr/>
            </a:pPr>
            <a:r>
              <a:rPr lang="en-US" sz="1650" dirty="0"/>
              <a:t>Non-Hispanic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Montgomery</c:v>
                </c:pt>
                <c:pt idx="2">
                  <c:v>Howard</c:v>
                </c:pt>
                <c:pt idx="3">
                  <c:v>Prince George's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0.11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AA-41AD-B7C6-778DBEEEE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443024"/>
        <c:axId val="196843328"/>
      </c:barChart>
      <c:catAx>
        <c:axId val="29044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43328"/>
        <c:crosses val="autoZero"/>
        <c:auto val="1"/>
        <c:lblAlgn val="ctr"/>
        <c:lblOffset val="100"/>
        <c:noMultiLvlLbl val="0"/>
      </c:catAx>
      <c:valAx>
        <c:axId val="196843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50" dirty="0"/>
              <a:t>Percent of Low-Income Households </a:t>
            </a:r>
          </a:p>
          <a:p>
            <a:pPr>
              <a:defRPr/>
            </a:pPr>
            <a:r>
              <a:rPr lang="en-US" sz="1650" dirty="0"/>
              <a:t>Linguistically Isolated</a:t>
            </a:r>
          </a:p>
          <a:p>
            <a:pPr>
              <a:defRPr/>
            </a:pPr>
            <a:r>
              <a:rPr lang="en-US" sz="1650" dirty="0"/>
              <a:t>Hispanic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Montgomery</c:v>
                </c:pt>
                <c:pt idx="2">
                  <c:v>Howard</c:v>
                </c:pt>
                <c:pt idx="3">
                  <c:v>Prince George's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0.08</c:v>
                </c:pt>
                <c:pt idx="2">
                  <c:v>0.01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D3-4A4D-8555-360E61D26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446944"/>
        <c:axId val="290447504"/>
      </c:barChart>
      <c:catAx>
        <c:axId val="2904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7504"/>
        <c:crosses val="autoZero"/>
        <c:auto val="1"/>
        <c:lblAlgn val="ctr"/>
        <c:lblOffset val="100"/>
        <c:noMultiLvlLbl val="0"/>
      </c:catAx>
      <c:valAx>
        <c:axId val="290447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Low-Income Households with Internet Access </a:t>
            </a:r>
          </a:p>
          <a:p>
            <a:pPr>
              <a:defRPr/>
            </a:pPr>
            <a:r>
              <a:rPr lang="en-US" sz="1800" b="0" dirty="0">
                <a:effectLst/>
              </a:rPr>
              <a:t>By Household Type </a:t>
            </a:r>
          </a:p>
        </c:rich>
      </c:tx>
      <c:layout>
        <c:manualLayout>
          <c:xMode val="edge"/>
          <c:yMode val="edge"/>
          <c:x val="0.20798776036003391"/>
          <c:y val="2.249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Acess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 Low-Income Households</c:v>
                </c:pt>
                <c:pt idx="1">
                  <c:v>Elderly Individual</c:v>
                </c:pt>
                <c:pt idx="2">
                  <c:v>Elderly Couple</c:v>
                </c:pt>
                <c:pt idx="3">
                  <c:v>Older w/o Children 
(40 - 59)</c:v>
                </c:pt>
                <c:pt idx="4">
                  <c:v>Older w/ Children 
(40 - 59)</c:v>
                </c:pt>
                <c:pt idx="5">
                  <c:v>Younger w/o Children 
(&lt;40)</c:v>
                </c:pt>
                <c:pt idx="6">
                  <c:v>Younger w/ Children 
(&lt;40)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0.67</c:v>
                </c:pt>
                <c:pt idx="1">
                  <c:v>0.41</c:v>
                </c:pt>
                <c:pt idx="2">
                  <c:v>0.68</c:v>
                </c:pt>
                <c:pt idx="3">
                  <c:v>0.65</c:v>
                </c:pt>
                <c:pt idx="4">
                  <c:v>0.84</c:v>
                </c:pt>
                <c:pt idx="5">
                  <c:v>0.83</c:v>
                </c:pt>
                <c:pt idx="6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1-410C-BED7-09F2FC63F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450304"/>
        <c:axId val="297478496"/>
      </c:barChart>
      <c:catAx>
        <c:axId val="29045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78496"/>
        <c:crosses val="autoZero"/>
        <c:auto val="0"/>
        <c:lblAlgn val="ctr"/>
        <c:lblOffset val="100"/>
        <c:noMultiLvlLbl val="0"/>
      </c:catAx>
      <c:valAx>
        <c:axId val="297478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5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Home Ownership </a:t>
            </a:r>
            <a:r>
              <a:rPr lang="en-US" baseline="0" dirty="0"/>
              <a:t>by Federal Poverty </a:t>
            </a:r>
            <a:r>
              <a:rPr lang="en-US" dirty="0"/>
              <a:t>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0 - 75% FPL</c:v>
                </c:pt>
                <c:pt idx="1">
                  <c:v>76 - 110% FPL</c:v>
                </c:pt>
                <c:pt idx="2">
                  <c:v>111 - 150% FPL</c:v>
                </c:pt>
                <c:pt idx="3">
                  <c:v>151 - 175% FPL</c:v>
                </c:pt>
                <c:pt idx="4">
                  <c:v>176 - 200% FPL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0.33</c:v>
                </c:pt>
                <c:pt idx="2">
                  <c:v>0.43</c:v>
                </c:pt>
                <c:pt idx="3">
                  <c:v>0.46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1-4379-A611-6329C7C38A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480736"/>
        <c:axId val="297481296"/>
      </c:barChart>
      <c:catAx>
        <c:axId val="2974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81296"/>
        <c:crosses val="autoZero"/>
        <c:auto val="1"/>
        <c:lblAlgn val="ctr"/>
        <c:lblOffset val="100"/>
        <c:noMultiLvlLbl val="0"/>
      </c:catAx>
      <c:valAx>
        <c:axId val="297481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Home Ownership </a:t>
            </a:r>
            <a:r>
              <a:rPr lang="en-US" baseline="0" dirty="0"/>
              <a:t>by Geography</a:t>
            </a:r>
          </a:p>
        </c:rich>
      </c:tx>
      <c:layout>
        <c:manualLayout>
          <c:xMode val="edge"/>
          <c:yMode val="edge"/>
          <c:x val="0.29673831074262486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50749683058854E-2"/>
          <c:y val="0.15864370078740156"/>
          <c:w val="0.91947663119600465"/>
          <c:h val="0.6769751968503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Anne Arundel</c:v>
                </c:pt>
                <c:pt idx="2">
                  <c:v>Allegany &amp; Garrett</c:v>
                </c:pt>
                <c:pt idx="3">
                  <c:v>Lower Eastern Shore</c:v>
                </c:pt>
                <c:pt idx="4">
                  <c:v>Montgomery</c:v>
                </c:pt>
                <c:pt idx="5">
                  <c:v>Baltimore City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0.55000000000000004</c:v>
                </c:pt>
                <c:pt idx="2">
                  <c:v>0.51</c:v>
                </c:pt>
                <c:pt idx="3">
                  <c:v>0.41</c:v>
                </c:pt>
                <c:pt idx="4">
                  <c:v>0.34</c:v>
                </c:pt>
                <c:pt idx="5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52-4E30-A145-DE4563E77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449744"/>
        <c:axId val="290446384"/>
      </c:barChart>
      <c:catAx>
        <c:axId val="2904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6384"/>
        <c:crosses val="autoZero"/>
        <c:auto val="1"/>
        <c:lblAlgn val="ctr"/>
        <c:lblOffset val="100"/>
        <c:noMultiLvlLbl val="0"/>
      </c:catAx>
      <c:valAx>
        <c:axId val="2904463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Heating</a:t>
            </a:r>
            <a:r>
              <a:rPr lang="en-US" sz="1800" baseline="0" dirty="0"/>
              <a:t> Assistance</a:t>
            </a:r>
            <a:r>
              <a:rPr lang="en-US" sz="1800" dirty="0"/>
              <a:t> Participation</a:t>
            </a:r>
            <a:r>
              <a:rPr lang="en-US" sz="1800" baseline="0" dirty="0"/>
              <a:t> by </a:t>
            </a:r>
          </a:p>
          <a:p>
            <a:pPr>
              <a:defRPr/>
            </a:pPr>
            <a:r>
              <a:rPr lang="en-US" sz="1800" baseline="0" dirty="0"/>
              <a:t>Home Ownership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OHEP Heating Assistance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Own</c:v>
                </c:pt>
                <c:pt idx="1">
                  <c:v>Rent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8D-4A47-9337-2A267D64C7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788784"/>
        <c:axId val="304790464"/>
      </c:barChart>
      <c:catAx>
        <c:axId val="30478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0464"/>
        <c:crosses val="autoZero"/>
        <c:auto val="1"/>
        <c:lblAlgn val="ctr"/>
        <c:lblOffset val="100"/>
        <c:noMultiLvlLbl val="0"/>
      </c:catAx>
      <c:valAx>
        <c:axId val="304790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Weatherization Participation</a:t>
            </a:r>
            <a:r>
              <a:rPr lang="en-US" sz="1800" baseline="0" dirty="0"/>
              <a:t> by Home Ownership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OHEP Heating Assistance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Own</c:v>
                </c:pt>
                <c:pt idx="1">
                  <c:v>Rent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7B-4202-A196-DE1D011B44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794384"/>
        <c:axId val="304794944"/>
      </c:barChart>
      <c:catAx>
        <c:axId val="3047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4944"/>
        <c:crosses val="autoZero"/>
        <c:auto val="1"/>
        <c:lblAlgn val="ctr"/>
        <c:lblOffset val="100"/>
        <c:noMultiLvlLbl val="0"/>
      </c:catAx>
      <c:valAx>
        <c:axId val="30479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Single Family Low</a:t>
            </a:r>
            <a:r>
              <a:rPr lang="en-US" baseline="0" dirty="0"/>
              <a:t>-Income Households</a:t>
            </a:r>
            <a:endParaRPr lang="en-US" dirty="0"/>
          </a:p>
        </c:rich>
      </c:tx>
      <c:layout>
        <c:manualLayout>
          <c:xMode val="edge"/>
          <c:yMode val="edge"/>
          <c:x val="0.20724539869932104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Prince George's</c:v>
                </c:pt>
                <c:pt idx="2">
                  <c:v>Baltimore City</c:v>
                </c:pt>
                <c:pt idx="3">
                  <c:v>Lower Eastern Shore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0.49</c:v>
                </c:pt>
                <c:pt idx="2">
                  <c:v>0.56999999999999995</c:v>
                </c:pt>
                <c:pt idx="3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BC-42AC-A28B-CDFB94C73C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797184"/>
        <c:axId val="304798304"/>
      </c:barChart>
      <c:catAx>
        <c:axId val="3047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8304"/>
        <c:crosses val="autoZero"/>
        <c:auto val="1"/>
        <c:lblAlgn val="ctr"/>
        <c:lblOffset val="100"/>
        <c:noMultiLvlLbl val="0"/>
      </c:catAx>
      <c:valAx>
        <c:axId val="304798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Multifamily</a:t>
            </a:r>
            <a:r>
              <a:rPr lang="en-US" baseline="0" dirty="0"/>
              <a:t> </a:t>
            </a:r>
            <a:r>
              <a:rPr lang="en-US" dirty="0"/>
              <a:t>Low</a:t>
            </a:r>
            <a:r>
              <a:rPr lang="en-US" baseline="0" dirty="0"/>
              <a:t>-Income Households</a:t>
            </a:r>
            <a:endParaRPr lang="en-US" dirty="0"/>
          </a:p>
        </c:rich>
      </c:tx>
      <c:layout>
        <c:manualLayout>
          <c:xMode val="edge"/>
          <c:yMode val="edge"/>
          <c:x val="0.20724539869932104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Prince George's</c:v>
                </c:pt>
                <c:pt idx="2">
                  <c:v>Baltimore City</c:v>
                </c:pt>
                <c:pt idx="3">
                  <c:v>Lower Eastern Shore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0.51</c:v>
                </c:pt>
                <c:pt idx="2">
                  <c:v>0.43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9-4C1E-A119-495A9EC33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798864"/>
        <c:axId val="304799424"/>
      </c:barChart>
      <c:catAx>
        <c:axId val="3047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9424"/>
        <c:crosses val="autoZero"/>
        <c:auto val="1"/>
        <c:lblAlgn val="ctr"/>
        <c:lblOffset val="100"/>
        <c:noMultiLvlLbl val="0"/>
      </c:catAx>
      <c:valAx>
        <c:axId val="304799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Percentage of Low-Income</a:t>
            </a:r>
            <a:r>
              <a:rPr lang="en-US" sz="1600" baseline="0" dirty="0"/>
              <a:t> </a:t>
            </a:r>
            <a:r>
              <a:rPr lang="en-US" sz="1600" dirty="0"/>
              <a:t>Households Below 75% FPL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7058596743079547E-3"/>
                  <c:y val="-9.4500626533756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1C-43A7-ADD5-7B065E042A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State Total</c:v>
                </c:pt>
                <c:pt idx="1">
                  <c:v>Baltimore City</c:v>
                </c:pt>
                <c:pt idx="2">
                  <c:v>St. Mary's &amp; Calvert</c:v>
                </c:pt>
                <c:pt idx="3">
                  <c:v>Cecil</c:v>
                </c:pt>
                <c:pt idx="4">
                  <c:v>Carroll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1C-43A7-ADD5-7B065E042A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856336"/>
        <c:axId val="290856896"/>
      </c:barChart>
      <c:catAx>
        <c:axId val="2908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56896"/>
        <c:crosses val="autoZero"/>
        <c:auto val="1"/>
        <c:lblAlgn val="ctr"/>
        <c:lblOffset val="100"/>
        <c:noMultiLvlLbl val="0"/>
      </c:catAx>
      <c:valAx>
        <c:axId val="290856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5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Mobile</a:t>
            </a:r>
            <a:r>
              <a:rPr lang="en-US" baseline="0" dirty="0"/>
              <a:t> Homes Low-Income Households</a:t>
            </a:r>
            <a:endParaRPr lang="en-US" dirty="0"/>
          </a:p>
        </c:rich>
      </c:tx>
      <c:layout>
        <c:manualLayout>
          <c:xMode val="edge"/>
          <c:yMode val="edge"/>
          <c:x val="0.20724539869932104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Prince George's</c:v>
                </c:pt>
                <c:pt idx="2">
                  <c:v>Baltimore City</c:v>
                </c:pt>
                <c:pt idx="3">
                  <c:v>Lower Eastern Shore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33-4F89-9BA0-64401A734C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802224"/>
        <c:axId val="304801664"/>
      </c:barChart>
      <c:catAx>
        <c:axId val="3048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01664"/>
        <c:crosses val="autoZero"/>
        <c:auto val="1"/>
        <c:lblAlgn val="ctr"/>
        <c:lblOffset val="100"/>
        <c:noMultiLvlLbl val="0"/>
      </c:catAx>
      <c:valAx>
        <c:axId val="304801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Housing Age by Geography</a:t>
            </a:r>
          </a:p>
        </c:rich>
      </c:tx>
      <c:layout>
        <c:manualLayout>
          <c:xMode val="edge"/>
          <c:yMode val="edge"/>
          <c:x val="0.29673831074262486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50749683058854E-2"/>
          <c:y val="0.15864370078740156"/>
          <c:w val="0.91947663119600465"/>
          <c:h val="0.67697519685039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 or later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Capital</c:v>
                </c:pt>
                <c:pt idx="1">
                  <c:v>Central</c:v>
                </c:pt>
                <c:pt idx="2">
                  <c:v>Eastern Shore</c:v>
                </c:pt>
                <c:pt idx="3">
                  <c:v>Southern</c:v>
                </c:pt>
                <c:pt idx="4">
                  <c:v>Western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0.16</c:v>
                </c:pt>
                <c:pt idx="3">
                  <c:v>0.18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F4-40CE-B01F-66639C5999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1980 to 1999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Capital</c:v>
                </c:pt>
                <c:pt idx="1">
                  <c:v>Central</c:v>
                </c:pt>
                <c:pt idx="2">
                  <c:v>Eastern Shore</c:v>
                </c:pt>
                <c:pt idx="3">
                  <c:v>Southern</c:v>
                </c:pt>
                <c:pt idx="4">
                  <c:v>Western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0.21000000000000002</c:v>
                </c:pt>
                <c:pt idx="2">
                  <c:v>0.30000000000000004</c:v>
                </c:pt>
                <c:pt idx="3">
                  <c:v>0.31</c:v>
                </c:pt>
                <c:pt idx="4">
                  <c:v>0.22999999999999998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F4-40CE-B01F-66639C5999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1950 to 1979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Capital</c:v>
                </c:pt>
                <c:pt idx="1">
                  <c:v>Central</c:v>
                </c:pt>
                <c:pt idx="2">
                  <c:v>Eastern Shore</c:v>
                </c:pt>
                <c:pt idx="3">
                  <c:v>Southern</c:v>
                </c:pt>
                <c:pt idx="4">
                  <c:v>Western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0.52</c:v>
                </c:pt>
                <c:pt idx="1">
                  <c:v>0.39</c:v>
                </c:pt>
                <c:pt idx="2">
                  <c:v>0.35</c:v>
                </c:pt>
                <c:pt idx="3">
                  <c:v>0.39</c:v>
                </c:pt>
                <c:pt idx="4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F4-40CE-B01F-66639C5999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1949 or earlier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Capital</c:v>
                </c:pt>
                <c:pt idx="1">
                  <c:v>Central</c:v>
                </c:pt>
                <c:pt idx="2">
                  <c:v>Eastern Shore</c:v>
                </c:pt>
                <c:pt idx="3">
                  <c:v>Southern</c:v>
                </c:pt>
                <c:pt idx="4">
                  <c:v>Western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0.09</c:v>
                </c:pt>
                <c:pt idx="1">
                  <c:v>0.3</c:v>
                </c:pt>
                <c:pt idx="2">
                  <c:v>0.19</c:v>
                </c:pt>
                <c:pt idx="3">
                  <c:v>0.11000000000000001</c:v>
                </c:pt>
                <c:pt idx="4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F4-40CE-B01F-66639C5999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484656"/>
        <c:axId val="295942096"/>
      </c:barChart>
      <c:catAx>
        <c:axId val="2974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42096"/>
        <c:crosses val="autoZero"/>
        <c:auto val="1"/>
        <c:lblAlgn val="ctr"/>
        <c:lblOffset val="100"/>
        <c:noMultiLvlLbl val="0"/>
      </c:catAx>
      <c:valAx>
        <c:axId val="295942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8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Electric and Gas-Heated Low-Income Households</a:t>
            </a:r>
          </a:p>
          <a:p>
            <a:pPr>
              <a:defRPr/>
            </a:pPr>
            <a:r>
              <a:rPr lang="en-US" sz="1800" b="0" dirty="0">
                <a:effectLst/>
              </a:rPr>
              <a:t>By State Region</a:t>
            </a:r>
          </a:p>
        </c:rich>
      </c:tx>
      <c:layout>
        <c:manualLayout>
          <c:xMode val="edge"/>
          <c:yMode val="edge"/>
          <c:x val="0.22053942221519185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253655396483739E-2"/>
          <c:y val="0.15506870078740156"/>
          <c:w val="0.90976459852289193"/>
          <c:h val="0.7149627952755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7363095604682329E-3"/>
                  <c:y val="-2.50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9F-4552-9EC5-F4FE42A129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135913003901935E-3"/>
                  <c:y val="-2.50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9F-4552-9EC5-F4FE42A129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0.45</c:v>
                </c:pt>
                <c:pt idx="1">
                  <c:v>0.45</c:v>
                </c:pt>
                <c:pt idx="2">
                  <c:v>0.4</c:v>
                </c:pt>
                <c:pt idx="3">
                  <c:v>0.56000000000000005</c:v>
                </c:pt>
                <c:pt idx="4">
                  <c:v>0.61</c:v>
                </c:pt>
                <c:pt idx="5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9F-4552-9EC5-F4FE42A129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</c:v>
                </c:pt>
                <c:pt idx="1">
                  <c:v>0.51</c:v>
                </c:pt>
                <c:pt idx="2">
                  <c:v>0.49</c:v>
                </c:pt>
                <c:pt idx="3">
                  <c:v>0.12</c:v>
                </c:pt>
                <c:pt idx="4">
                  <c:v>0.09</c:v>
                </c:pt>
                <c:pt idx="5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9F-4552-9EC5-F4FE42A12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5949936"/>
        <c:axId val="295949376"/>
      </c:barChart>
      <c:catAx>
        <c:axId val="2959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49376"/>
        <c:crosses val="autoZero"/>
        <c:auto val="1"/>
        <c:lblAlgn val="ctr"/>
        <c:lblOffset val="100"/>
        <c:noMultiLvlLbl val="0"/>
      </c:catAx>
      <c:valAx>
        <c:axId val="295949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4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Bulk Fuel-Heated Low-Income</a:t>
            </a:r>
            <a:r>
              <a:rPr lang="en-US" sz="1800" b="0" baseline="0" dirty="0">
                <a:effectLst/>
              </a:rPr>
              <a:t> Households</a:t>
            </a:r>
            <a:endParaRPr lang="en-US" sz="1800" b="0" dirty="0">
              <a:effectLst/>
            </a:endParaRPr>
          </a:p>
          <a:p>
            <a:pPr>
              <a:defRPr/>
            </a:pPr>
            <a:r>
              <a:rPr lang="en-US" sz="1800" b="0" dirty="0">
                <a:effectLst/>
              </a:rPr>
              <a:t>By State Region</a:t>
            </a:r>
          </a:p>
        </c:rich>
      </c:tx>
      <c:layout>
        <c:manualLayout>
          <c:xMode val="edge"/>
          <c:yMode val="edge"/>
          <c:x val="0.22053942221519185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253655396483739E-2"/>
          <c:y val="0.15506870078740156"/>
          <c:w val="0.90976459852289193"/>
          <c:h val="0.7149627952755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Fuel Oil/Kerosene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7363095604682329E-3"/>
                  <c:y val="-2.50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A0-4C76-AD51-A7B9644C85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135913003901935E-3"/>
                  <c:y val="-2.50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A0-4C76-AD51-A7B9644C85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0.03</c:v>
                </c:pt>
                <c:pt idx="2">
                  <c:v>0.08</c:v>
                </c:pt>
                <c:pt idx="3">
                  <c:v>0.17</c:v>
                </c:pt>
                <c:pt idx="4">
                  <c:v>0.21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A0-4C76-AD51-A7B9644C85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0.11</c:v>
                </c:pt>
                <c:pt idx="4">
                  <c:v>0.06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A0-4C76-AD51-A7B9644C85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0.03</c:v>
                </c:pt>
                <c:pt idx="4">
                  <c:v>0.04</c:v>
                </c:pt>
                <c:pt idx="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A0-4C76-AD51-A7B9644C8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5951616"/>
        <c:axId val="295952176"/>
      </c:barChart>
      <c:catAx>
        <c:axId val="2959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52176"/>
        <c:crosses val="autoZero"/>
        <c:auto val="1"/>
        <c:lblAlgn val="ctr"/>
        <c:lblOffset val="100"/>
        <c:noMultiLvlLbl val="0"/>
      </c:catAx>
      <c:valAx>
        <c:axId val="295952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5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Heating Assistance Participation by Main Heating Fuel</a:t>
            </a:r>
          </a:p>
        </c:rich>
      </c:tx>
      <c:layout>
        <c:manualLayout>
          <c:xMode val="edge"/>
          <c:yMode val="edge"/>
          <c:x val="0.16130215601758874"/>
          <c:y val="3.5000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MEAP Participation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Electric</c:v>
                </c:pt>
                <c:pt idx="1">
                  <c:v>Natural Gas</c:v>
                </c:pt>
                <c:pt idx="2">
                  <c:v>Fuel Oil/Kerosene</c:v>
                </c:pt>
                <c:pt idx="3">
                  <c:v>Propane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0.25</c:v>
                </c:pt>
                <c:pt idx="2">
                  <c:v>0.28999999999999998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4-4221-8990-8D829C89D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954416"/>
        <c:axId val="295956096"/>
      </c:barChart>
      <c:catAx>
        <c:axId val="29595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Main Heating Fuel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56096"/>
        <c:crosses val="autoZero"/>
        <c:auto val="1"/>
        <c:lblAlgn val="ctr"/>
        <c:lblOffset val="100"/>
        <c:noMultiLvlLbl val="0"/>
      </c:catAx>
      <c:valAx>
        <c:axId val="295956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5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Electric Usage Distribution of Non-Electric Heated Low-Income Homes (kwh)</a:t>
            </a:r>
          </a:p>
        </c:rich>
      </c:tx>
      <c:layout>
        <c:manualLayout>
          <c:xMode val="edge"/>
          <c:yMode val="edge"/>
          <c:x val="0.16130215601758874"/>
          <c:y val="3.5000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Non-Electric Heat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than 5,000</c:v>
                </c:pt>
                <c:pt idx="1">
                  <c:v>5,000 - 7,500</c:v>
                </c:pt>
                <c:pt idx="2">
                  <c:v>7,500 - &lt;10,000</c:v>
                </c:pt>
                <c:pt idx="3">
                  <c:v>10,000 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0.21</c:v>
                </c:pt>
                <c:pt idx="2">
                  <c:v>0.34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0E-4A5A-BAF2-81C57E32E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48352"/>
        <c:axId val="308248912"/>
      </c:barChart>
      <c:catAx>
        <c:axId val="3082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48912"/>
        <c:crosses val="autoZero"/>
        <c:auto val="1"/>
        <c:lblAlgn val="ctr"/>
        <c:lblOffset val="100"/>
        <c:noMultiLvlLbl val="0"/>
      </c:catAx>
      <c:valAx>
        <c:axId val="308248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Electric Usage Distribution of Electric Heated Low-Income Homes (kwh)</a:t>
            </a:r>
          </a:p>
        </c:rich>
      </c:tx>
      <c:layout>
        <c:manualLayout>
          <c:xMode val="edge"/>
          <c:yMode val="edge"/>
          <c:x val="0.16130215601758874"/>
          <c:y val="3.5000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Heat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6,000</c:v>
                </c:pt>
                <c:pt idx="1">
                  <c:v>6,000 - 12,000</c:v>
                </c:pt>
                <c:pt idx="2">
                  <c:v>12,000 - &lt;18,000</c:v>
                </c:pt>
                <c:pt idx="3">
                  <c:v>18,000 - &lt;24,000</c:v>
                </c:pt>
                <c:pt idx="4">
                  <c:v>24,000 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0.18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76-4F47-8C1B-EA9F874142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51152"/>
        <c:axId val="295953856"/>
      </c:barChart>
      <c:catAx>
        <c:axId val="3082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53856"/>
        <c:crosses val="autoZero"/>
        <c:auto val="1"/>
        <c:lblAlgn val="ctr"/>
        <c:lblOffset val="100"/>
        <c:noMultiLvlLbl val="0"/>
      </c:catAx>
      <c:valAx>
        <c:axId val="295953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5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Low-Income Households with Heat Included in 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Heat Included in 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Montgomery</c:v>
                </c:pt>
                <c:pt idx="2">
                  <c:v>Prince George's</c:v>
                </c:pt>
                <c:pt idx="3">
                  <c:v>Baltimore City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0.23</c:v>
                </c:pt>
                <c:pt idx="2">
                  <c:v>0.22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B-442E-92C7-C1792CF735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8251712"/>
        <c:axId val="308252832"/>
      </c:barChart>
      <c:catAx>
        <c:axId val="3082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52832"/>
        <c:crosses val="autoZero"/>
        <c:auto val="1"/>
        <c:lblAlgn val="ctr"/>
        <c:lblOffset val="100"/>
        <c:noMultiLvlLbl val="0"/>
      </c:catAx>
      <c:valAx>
        <c:axId val="308252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5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Annual Cost of Water and Sewage for Low-Income Households</a:t>
            </a:r>
            <a:endParaRPr lang="en-US" b="0" dirty="0"/>
          </a:p>
        </c:rich>
      </c:tx>
      <c:layout>
        <c:manualLayout>
          <c:xMode val="edge"/>
          <c:yMode val="edge"/>
          <c:x val="0.10895735368639424"/>
          <c:y val="3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79137311863707E-2"/>
          <c:y val="0.10010629921259843"/>
          <c:w val="0.91137096182727784"/>
          <c:h val="0.82773129921259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Annual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State Average</c:v>
                </c:pt>
                <c:pt idx="1">
                  <c:v>St. Mary's and Calvert</c:v>
                </c:pt>
                <c:pt idx="2">
                  <c:v>Baltimore City</c:v>
                </c:pt>
                <c:pt idx="3">
                  <c:v>Harford</c:v>
                </c:pt>
                <c:pt idx="4">
                  <c:v>Baltimore County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 formatCode="&quot;$&quot;#,##0_);\(&quot;$&quot;#,##0\)">
                  <c:v>555</c:v>
                </c:pt>
                <c:pt idx="1">
                  <c:v>795</c:v>
                </c:pt>
                <c:pt idx="2">
                  <c:v>655</c:v>
                </c:pt>
                <c:pt idx="3">
                  <c:v>432</c:v>
                </c:pt>
                <c:pt idx="4">
                  <c:v>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C-4394-8E93-2D4437707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39952"/>
        <c:axId val="312840512"/>
      </c:barChart>
      <c:catAx>
        <c:axId val="3128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0512"/>
        <c:crosses val="autoZero"/>
        <c:auto val="1"/>
        <c:lblAlgn val="ctr"/>
        <c:lblOffset val="100"/>
        <c:noMultiLvlLbl val="0"/>
      </c:catAx>
      <c:valAx>
        <c:axId val="3128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3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Heating Expenditures of Low-Income Households </a:t>
            </a:r>
          </a:p>
          <a:p>
            <a:pPr>
              <a:defRPr/>
            </a:pPr>
            <a:r>
              <a:rPr lang="en-US" sz="1800" b="0" dirty="0">
                <a:effectLst/>
              </a:rPr>
              <a:t>By Main</a:t>
            </a:r>
            <a:r>
              <a:rPr lang="en-US" sz="1800" b="0" baseline="0" dirty="0">
                <a:effectLst/>
              </a:rPr>
              <a:t> Heating Fuel</a:t>
            </a:r>
            <a:endParaRPr lang="en-US" sz="18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253655396483739E-2"/>
          <c:y val="0.15506870078740156"/>
          <c:w val="0.90976459852289193"/>
          <c:h val="0.7149627952755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Heating Expenditures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Electric</c:v>
                </c:pt>
                <c:pt idx="1">
                  <c:v>Natural Gas</c:v>
                </c:pt>
                <c:pt idx="2">
                  <c:v>Fuel Oil/Kerosene</c:v>
                </c:pt>
                <c:pt idx="3">
                  <c:v>Propane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529</c:v>
                </c:pt>
                <c:pt idx="1">
                  <c:v>1192</c:v>
                </c:pt>
                <c:pt idx="2">
                  <c:v>1491</c:v>
                </c:pt>
                <c:pt idx="3">
                  <c:v>2147</c:v>
                </c:pt>
                <c:pt idx="4">
                  <c:v>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4-4FFF-BB86-0FF76FFE4C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46112"/>
        <c:axId val="312843312"/>
      </c:barChart>
      <c:catAx>
        <c:axId val="31284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Main Heating Fuel</a:t>
                </a:r>
              </a:p>
            </c:rich>
          </c:tx>
          <c:layout>
            <c:manualLayout>
              <c:xMode val="edge"/>
              <c:yMode val="edge"/>
              <c:x val="0.44574639545720657"/>
              <c:y val="0.93219389763779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3312"/>
        <c:crosses val="autoZero"/>
        <c:auto val="1"/>
        <c:lblAlgn val="ctr"/>
        <c:lblOffset val="100"/>
        <c:noMultiLvlLbl val="0"/>
      </c:catAx>
      <c:valAx>
        <c:axId val="3128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Sources</a:t>
            </a:r>
            <a:r>
              <a:rPr lang="en-US" baseline="0" dirty="0"/>
              <a:t> of Income for Low-Income Households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Wages</c:v>
                </c:pt>
                <c:pt idx="1">
                  <c:v>Retirement Benefits</c:v>
                </c:pt>
                <c:pt idx="2">
                  <c:v>Public Assistance Benefits</c:v>
                </c:pt>
                <c:pt idx="3">
                  <c:v>Other Sources of Income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0.46</c:v>
                </c:pt>
                <c:pt idx="2">
                  <c:v>7.0000000000000007E-2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8B-4744-A17B-E103BAAB3E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859136"/>
        <c:axId val="290859696"/>
      </c:barChart>
      <c:catAx>
        <c:axId val="29085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59696"/>
        <c:crosses val="autoZero"/>
        <c:auto val="1"/>
        <c:lblAlgn val="ctr"/>
        <c:lblOffset val="100"/>
        <c:noMultiLvlLbl val="0"/>
      </c:catAx>
      <c:valAx>
        <c:axId val="29085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Heating and Electric Expenditures of Low-Income Households </a:t>
            </a:r>
          </a:p>
          <a:p>
            <a:pPr>
              <a:defRPr/>
            </a:pPr>
            <a:r>
              <a:rPr lang="en-US" sz="1800" b="0" dirty="0">
                <a:effectLst/>
              </a:rPr>
              <a:t>By Geography</a:t>
            </a:r>
          </a:p>
        </c:rich>
      </c:tx>
      <c:layout>
        <c:manualLayout>
          <c:xMode val="edge"/>
          <c:yMode val="edge"/>
          <c:x val="0.12688430172133353"/>
          <c:y val="0.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253655396483739E-2"/>
          <c:y val="0.15506870078740156"/>
          <c:w val="0.90976459852289193"/>
          <c:h val="0.7149627952755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Heating Expenditures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State Total</c:v>
                </c:pt>
                <c:pt idx="1">
                  <c:v>Charles</c:v>
                </c:pt>
                <c:pt idx="2">
                  <c:v>Cecil</c:v>
                </c:pt>
                <c:pt idx="3">
                  <c:v>Allegany &amp; Garrett</c:v>
                </c:pt>
                <c:pt idx="4">
                  <c:v>Washington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2532</c:v>
                </c:pt>
                <c:pt idx="1">
                  <c:v>2846</c:v>
                </c:pt>
                <c:pt idx="2">
                  <c:v>2859</c:v>
                </c:pt>
                <c:pt idx="3">
                  <c:v>2312</c:v>
                </c:pt>
                <c:pt idx="4">
                  <c:v>2060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1-41A5-8C7B-0AE5EDCD8B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47232"/>
        <c:axId val="312845552"/>
      </c:barChart>
      <c:catAx>
        <c:axId val="3128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5552"/>
        <c:crosses val="autoZero"/>
        <c:auto val="1"/>
        <c:lblAlgn val="ctr"/>
        <c:lblOffset val="100"/>
        <c:noMultiLvlLbl val="0"/>
      </c:catAx>
      <c:valAx>
        <c:axId val="31284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Gross</a:t>
            </a:r>
            <a:r>
              <a:rPr lang="en-US" sz="1800" b="0" baseline="0" dirty="0">
                <a:effectLst/>
              </a:rPr>
              <a:t> </a:t>
            </a:r>
            <a:r>
              <a:rPr lang="en-US" sz="1800" b="0" dirty="0">
                <a:effectLst/>
              </a:rPr>
              <a:t>Energy Burden of </a:t>
            </a:r>
            <a:r>
              <a:rPr lang="en-US" sz="1800" b="0" i="0" baseline="0" dirty="0">
                <a:effectLst/>
              </a:rPr>
              <a:t>WX-Eligible Households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US" sz="1800" b="0" dirty="0">
                <a:effectLst/>
              </a:rPr>
              <a:t>By Main Heating</a:t>
            </a:r>
            <a:r>
              <a:rPr lang="en-US" sz="1800" b="0" baseline="0" dirty="0">
                <a:effectLst/>
              </a:rPr>
              <a:t> Fuel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Gross Energy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 Low-Income Households</c:v>
                </c:pt>
                <c:pt idx="1">
                  <c:v>Electric</c:v>
                </c:pt>
                <c:pt idx="2">
                  <c:v>Natural Gas</c:v>
                </c:pt>
                <c:pt idx="3">
                  <c:v>Fuel Oil/Kerosene</c:v>
                </c:pt>
                <c:pt idx="4">
                  <c:v>Propane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0.21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CF-48DF-8226-15F282D55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49472"/>
        <c:axId val="312852832"/>
      </c:barChart>
      <c:catAx>
        <c:axId val="31284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Main Heating</a:t>
                </a:r>
                <a:r>
                  <a:rPr lang="en-US" baseline="0" dirty="0"/>
                  <a:t> Fuel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52832"/>
        <c:crosses val="autoZero"/>
        <c:auto val="1"/>
        <c:lblAlgn val="ctr"/>
        <c:lblOffset val="100"/>
        <c:noMultiLvlLbl val="0"/>
      </c:catAx>
      <c:valAx>
        <c:axId val="312852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</a:t>
                </a:r>
                <a:r>
                  <a:rPr lang="en-US" baseline="0" dirty="0"/>
                  <a:t> Burden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98174608062431E-2"/>
              <c:y val="0.388071850393700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Gross and Net</a:t>
            </a:r>
            <a:r>
              <a:rPr lang="en-US" sz="1800" b="0" baseline="0" dirty="0">
                <a:effectLst/>
              </a:rPr>
              <a:t> </a:t>
            </a:r>
            <a:r>
              <a:rPr lang="en-US" sz="1800" b="0" dirty="0">
                <a:effectLst/>
              </a:rPr>
              <a:t>Energy Burden</a:t>
            </a:r>
          </a:p>
          <a:p>
            <a:pPr>
              <a:defRPr/>
            </a:pPr>
            <a:r>
              <a:rPr lang="en-US" sz="1800" b="0" dirty="0">
                <a:effectLst/>
              </a:rPr>
              <a:t>Households</a:t>
            </a:r>
            <a:r>
              <a:rPr lang="en-US" sz="1800" b="0" baseline="0" dirty="0">
                <a:effectLst/>
              </a:rPr>
              <a:t> Receiving Heating and Electric Assistance Benefits</a:t>
            </a:r>
          </a:p>
          <a:p>
            <a:pPr>
              <a:defRPr/>
            </a:pPr>
            <a:r>
              <a:rPr lang="en-US" sz="1800" b="0" baseline="0" dirty="0">
                <a:effectLst/>
              </a:rPr>
              <a:t>By Federal Poverty Level</a:t>
            </a:r>
            <a:endParaRPr lang="en-US" sz="18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Gross Energy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OHEP Income-Eligible Households</c:v>
                </c:pt>
                <c:pt idx="1">
                  <c:v>0 - 75% FPL</c:v>
                </c:pt>
                <c:pt idx="2">
                  <c:v>76 - 110% FPL</c:v>
                </c:pt>
                <c:pt idx="3">
                  <c:v>111 - 150% FPL</c:v>
                </c:pt>
                <c:pt idx="4">
                  <c:v>151 - 175% FPL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0.42</c:v>
                </c:pt>
                <c:pt idx="2">
                  <c:v>0.16</c:v>
                </c:pt>
                <c:pt idx="3">
                  <c:v>0.11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C-42CF-BFF9-7C5372731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Net Energy Burden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OHEP Income-Eligible Households</c:v>
                </c:pt>
                <c:pt idx="1">
                  <c:v>0 - 75% FPL</c:v>
                </c:pt>
                <c:pt idx="2">
                  <c:v>76 - 110% FPL</c:v>
                </c:pt>
                <c:pt idx="3">
                  <c:v>111 - 150% FPL</c:v>
                </c:pt>
                <c:pt idx="4">
                  <c:v>151 - 175% FPL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0.09</c:v>
                </c:pt>
                <c:pt idx="1">
                  <c:v>0.19</c:v>
                </c:pt>
                <c:pt idx="2">
                  <c:v>0.08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6C-42CF-BFF9-7C5372731F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53392"/>
        <c:axId val="312855632"/>
      </c:barChart>
      <c:catAx>
        <c:axId val="31285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55632"/>
        <c:crosses val="autoZero"/>
        <c:auto val="1"/>
        <c:lblAlgn val="ctr"/>
        <c:lblOffset val="100"/>
        <c:noMultiLvlLbl val="0"/>
      </c:catAx>
      <c:valAx>
        <c:axId val="312855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Burden</a:t>
                </a:r>
              </a:p>
            </c:rich>
          </c:tx>
          <c:layout>
            <c:manualLayout>
              <c:xMode val="edge"/>
              <c:yMode val="edge"/>
              <c:x val="9.7363095604682329E-3"/>
              <c:y val="0.36219685039370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5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32767102619936"/>
          <c:y val="0.92969389763779531"/>
          <c:w val="0.59927164227009855"/>
          <c:h val="4.780610236220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Gross and Net Energy Burden </a:t>
            </a:r>
          </a:p>
          <a:p>
            <a:pPr>
              <a:defRPr/>
            </a:pPr>
            <a:r>
              <a:rPr lang="en-US" sz="1800" b="0" dirty="0">
                <a:effectLst/>
              </a:rPr>
              <a:t>Households Receiving Heating and Electric Assistance Benefits</a:t>
            </a:r>
          </a:p>
          <a:p>
            <a:pPr>
              <a:defRPr/>
            </a:pPr>
            <a:r>
              <a:rPr lang="en-US" sz="1800" b="0" dirty="0">
                <a:effectLst/>
              </a:rPr>
              <a:t>By Geography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Energy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Baltimore City</c:v>
                </c:pt>
                <c:pt idx="2">
                  <c:v>Upper/Mid Eastern Shore</c:v>
                </c:pt>
                <c:pt idx="3">
                  <c:v>Washington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0.18</c:v>
                </c:pt>
                <c:pt idx="2">
                  <c:v>0.17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8-41C8-A5D0-BB955DFE76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 Energy Burden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 Total</c:v>
                </c:pt>
                <c:pt idx="1">
                  <c:v>Baltimore City</c:v>
                </c:pt>
                <c:pt idx="2">
                  <c:v>Upper/Mid Eastern Shore</c:v>
                </c:pt>
                <c:pt idx="3">
                  <c:v>Washington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0.09</c:v>
                </c:pt>
                <c:pt idx="1">
                  <c:v>0.11</c:v>
                </c:pt>
                <c:pt idx="2">
                  <c:v>0.1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68-41C8-A5D0-BB955DFE76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542528"/>
        <c:axId val="318543088"/>
      </c:barChart>
      <c:catAx>
        <c:axId val="3185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43088"/>
        <c:crosses val="autoZero"/>
        <c:auto val="1"/>
        <c:lblAlgn val="ctr"/>
        <c:lblOffset val="100"/>
        <c:noMultiLvlLbl val="0"/>
      </c:catAx>
      <c:valAx>
        <c:axId val="318543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Shelter Burden </a:t>
            </a:r>
          </a:p>
          <a:p>
            <a:pPr>
              <a:defRPr/>
            </a:pPr>
            <a:r>
              <a:rPr lang="en-US" sz="1862" b="0" i="0" u="none" strike="noStrike" baseline="0" dirty="0">
                <a:effectLst/>
              </a:rPr>
              <a:t>By Federal Poverty Level</a:t>
            </a:r>
            <a:endParaRPr lang="en-US" b="0" dirty="0"/>
          </a:p>
        </c:rich>
      </c:tx>
      <c:layout>
        <c:manualLayout>
          <c:xMode val="edge"/>
          <c:yMode val="edge"/>
          <c:x val="0.16641688725079579"/>
          <c:y val="5.00000000000000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 - 75% FPL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 Low-Income</c:v>
                </c:pt>
                <c:pt idx="1">
                  <c:v>0 - 75% FPL</c:v>
                </c:pt>
                <c:pt idx="2">
                  <c:v>76 - 110% FPL</c:v>
                </c:pt>
                <c:pt idx="3">
                  <c:v>111 - 150% FPL</c:v>
                </c:pt>
                <c:pt idx="4">
                  <c:v>151 - 175% FPL</c:v>
                </c:pt>
                <c:pt idx="5">
                  <c:v>176 - 200% FPL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2.08</c:v>
                </c:pt>
                <c:pt idx="2">
                  <c:v>0.74</c:v>
                </c:pt>
                <c:pt idx="3">
                  <c:v>0.56000000000000005</c:v>
                </c:pt>
                <c:pt idx="4">
                  <c:v>0.47</c:v>
                </c:pt>
                <c:pt idx="5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7-40F0-9C36-E6D6BE9C2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545328"/>
        <c:axId val="312853952"/>
      </c:barChart>
      <c:catAx>
        <c:axId val="3185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53952"/>
        <c:crosses val="autoZero"/>
        <c:auto val="1"/>
        <c:lblAlgn val="ctr"/>
        <c:lblOffset val="100"/>
        <c:noMultiLvlLbl val="0"/>
      </c:catAx>
      <c:valAx>
        <c:axId val="31285395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Shelter Burden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4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Shelter Burden by Region</a:t>
            </a:r>
          </a:p>
          <a:p>
            <a:pPr>
              <a:defRPr/>
            </a:pPr>
            <a:r>
              <a:rPr lang="en-US" sz="1862" b="0" i="0" u="none" strike="noStrike" baseline="0" dirty="0">
                <a:effectLst/>
              </a:rPr>
              <a:t>0 – 75% FPL</a:t>
            </a:r>
            <a:endParaRPr lang="en-US" b="0" dirty="0"/>
          </a:p>
        </c:rich>
      </c:tx>
      <c:layout>
        <c:manualLayout>
          <c:xMode val="edge"/>
          <c:yMode val="edge"/>
          <c:x val="0.16649355000837662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 - 75% FPL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Capital</c:v>
                </c:pt>
                <c:pt idx="2">
                  <c:v>Central</c:v>
                </c:pt>
                <c:pt idx="3">
                  <c:v>Eastern Shore</c:v>
                </c:pt>
                <c:pt idx="4">
                  <c:v>Southern</c:v>
                </c:pt>
                <c:pt idx="5">
                  <c:v>Western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2.08</c:v>
                </c:pt>
                <c:pt idx="1">
                  <c:v>2.78</c:v>
                </c:pt>
                <c:pt idx="2">
                  <c:v>1.79</c:v>
                </c:pt>
                <c:pt idx="3">
                  <c:v>1.57</c:v>
                </c:pt>
                <c:pt idx="4">
                  <c:v>2.38</c:v>
                </c:pt>
                <c:pt idx="5">
                  <c:v>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0-4603-8C57-69D054870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796064"/>
        <c:axId val="328482992"/>
      </c:barChart>
      <c:catAx>
        <c:axId val="3047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82992"/>
        <c:crosses val="autoZero"/>
        <c:auto val="1"/>
        <c:lblAlgn val="ctr"/>
        <c:lblOffset val="100"/>
        <c:noMultiLvlLbl val="0"/>
      </c:catAx>
      <c:valAx>
        <c:axId val="32848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Shelter Burden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9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effectLst/>
              </a:rPr>
              <a:t>Shelter Burden by Household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Shelter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 Average</c:v>
                </c:pt>
                <c:pt idx="1">
                  <c:v>Elderly Invidiual</c:v>
                </c:pt>
                <c:pt idx="2">
                  <c:v>Elderly Couple</c:v>
                </c:pt>
                <c:pt idx="3">
                  <c:v>Older w/o Children 
(40 - 59)</c:v>
                </c:pt>
                <c:pt idx="4">
                  <c:v>Older w/ Children 
(40 - 59)</c:v>
                </c:pt>
                <c:pt idx="5">
                  <c:v>Younger w/o Children 
(&lt;40)</c:v>
                </c:pt>
                <c:pt idx="6">
                  <c:v>Younger w/ Children 
(&lt;40)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0.66</c:v>
                </c:pt>
                <c:pt idx="1">
                  <c:v>0.74</c:v>
                </c:pt>
                <c:pt idx="2">
                  <c:v>0.53</c:v>
                </c:pt>
                <c:pt idx="3">
                  <c:v>0.86</c:v>
                </c:pt>
                <c:pt idx="4">
                  <c:v>0.59</c:v>
                </c:pt>
                <c:pt idx="5">
                  <c:v>1.05</c:v>
                </c:pt>
                <c:pt idx="6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2-4696-BC1B-23B472C6E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8485232"/>
        <c:axId val="328485792"/>
      </c:barChart>
      <c:catAx>
        <c:axId val="32848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Household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85792"/>
        <c:crosses val="autoZero"/>
        <c:auto val="1"/>
        <c:lblAlgn val="ctr"/>
        <c:lblOffset val="100"/>
        <c:noMultiLvlLbl val="0"/>
      </c:catAx>
      <c:valAx>
        <c:axId val="3284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Shelter Burden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8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</a:t>
            </a:r>
            <a:r>
              <a:rPr lang="en-US" baseline="0" dirty="0"/>
              <a:t>Low-Income Households with Wages by Federal Poverty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0 - 75% FPL</c:v>
                </c:pt>
                <c:pt idx="1">
                  <c:v>76 - 110% FPL</c:v>
                </c:pt>
                <c:pt idx="2">
                  <c:v>111 - 150% FPL</c:v>
                </c:pt>
                <c:pt idx="3">
                  <c:v>151 - 175% FPL</c:v>
                </c:pt>
                <c:pt idx="4">
                  <c:v>176 - 200% FPL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0.53</c:v>
                </c:pt>
                <c:pt idx="2">
                  <c:v>0.63</c:v>
                </c:pt>
                <c:pt idx="3">
                  <c:v>0.65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C-4B55-9616-462D39F43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861936"/>
        <c:axId val="290862496"/>
      </c:barChart>
      <c:catAx>
        <c:axId val="29086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62496"/>
        <c:crosses val="autoZero"/>
        <c:auto val="1"/>
        <c:lblAlgn val="ctr"/>
        <c:lblOffset val="100"/>
        <c:noMultiLvlLbl val="0"/>
      </c:catAx>
      <c:valAx>
        <c:axId val="290862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6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Households Income-Eligible for Energy Assistance</a:t>
            </a:r>
          </a:p>
          <a:p>
            <a:pPr>
              <a:defRPr/>
            </a:pPr>
            <a:r>
              <a:rPr lang="en-US" baseline="0" dirty="0"/>
              <a:t>Only Source of Income Retirement Benefits*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E1-4A0D-8819-040E42F626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E1-4A0D-8819-040E42F6268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E1-4A0D-8819-040E42F62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Elderly </c:v>
                </c:pt>
                <c:pt idx="1">
                  <c:v>Non-Elderly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E1-4A0D-8819-040E42F62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2112112"/>
        <c:axId val="292112672"/>
      </c:barChart>
      <c:catAx>
        <c:axId val="29211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2672"/>
        <c:crosses val="autoZero"/>
        <c:auto val="1"/>
        <c:lblAlgn val="ctr"/>
        <c:lblOffset val="100"/>
        <c:noMultiLvlLbl val="0"/>
      </c:catAx>
      <c:valAx>
        <c:axId val="292112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Heating Assistance Participation</a:t>
            </a:r>
          </a:p>
          <a:p>
            <a:pPr>
              <a:defRPr/>
            </a:pPr>
            <a:r>
              <a:rPr lang="en-US" baseline="0" dirty="0"/>
              <a:t>By Region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State Total</c:v>
                </c:pt>
                <c:pt idx="1">
                  <c:v>Allegany &amp; Garrett</c:v>
                </c:pt>
                <c:pt idx="2">
                  <c:v>Upper/Mid Eastern Shore</c:v>
                </c:pt>
                <c:pt idx="3">
                  <c:v>Prince George's</c:v>
                </c:pt>
                <c:pt idx="4">
                  <c:v>Montgomery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0.46</c:v>
                </c:pt>
                <c:pt idx="2">
                  <c:v>0.44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0-48D6-B9CF-522807A904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114352"/>
        <c:axId val="292114912"/>
      </c:barChart>
      <c:catAx>
        <c:axId val="2921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4912"/>
        <c:crosses val="autoZero"/>
        <c:auto val="1"/>
        <c:lblAlgn val="ctr"/>
        <c:lblOffset val="100"/>
        <c:noMultiLvlLbl val="0"/>
      </c:catAx>
      <c:valAx>
        <c:axId val="292114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Heating Assistance Participation</a:t>
            </a:r>
          </a:p>
          <a:p>
            <a:pPr>
              <a:defRPr/>
            </a:pPr>
            <a:r>
              <a:rPr lang="en-US" dirty="0"/>
              <a:t>By Federal</a:t>
            </a:r>
            <a:r>
              <a:rPr lang="en-US" baseline="0" dirty="0"/>
              <a:t> Poverty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Served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0 - 75% FPL</c:v>
                </c:pt>
                <c:pt idx="1">
                  <c:v>76 - 110% FPL</c:v>
                </c:pt>
                <c:pt idx="2">
                  <c:v>111 - 150% FPL</c:v>
                </c:pt>
                <c:pt idx="3">
                  <c:v>151 - 175% FPL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0.31</c:v>
                </c:pt>
                <c:pt idx="2">
                  <c:v>0.24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B-4EF5-86BD-D7F28950FA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2117152"/>
        <c:axId val="293613008"/>
      </c:barChart>
      <c:catAx>
        <c:axId val="2921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13008"/>
        <c:crosses val="autoZero"/>
        <c:auto val="1"/>
        <c:lblAlgn val="ctr"/>
        <c:lblOffset val="100"/>
        <c:noMultiLvlLbl val="0"/>
      </c:catAx>
      <c:valAx>
        <c:axId val="29361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Excluding Large Multifamily Housing</a:t>
            </a:r>
          </a:p>
          <a:p>
            <a:pPr>
              <a:defRPr/>
            </a:pPr>
            <a:r>
              <a:rPr lang="en-US" baseline="0" dirty="0"/>
              <a:t>FY 2010 – FY 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State Total</c:v>
                </c:pt>
                <c:pt idx="1">
                  <c:v>0 - 75% 
FPL</c:v>
                </c:pt>
                <c:pt idx="2">
                  <c:v>76 - 100% FPL</c:v>
                </c:pt>
                <c:pt idx="3">
                  <c:v>101 - 125% FPL</c:v>
                </c:pt>
                <c:pt idx="4">
                  <c:v>126 - 150% FPL</c:v>
                </c:pt>
                <c:pt idx="5">
                  <c:v>151 - 200% FPL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0.09</c:v>
                </c:pt>
                <c:pt idx="2">
                  <c:v>0.12</c:v>
                </c:pt>
                <c:pt idx="3">
                  <c:v>0.11</c:v>
                </c:pt>
                <c:pt idx="4">
                  <c:v>0.09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6-4BDD-9569-8A4C00CBA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615248"/>
        <c:axId val="293615808"/>
      </c:barChart>
      <c:catAx>
        <c:axId val="29361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15808"/>
        <c:crosses val="autoZero"/>
        <c:auto val="1"/>
        <c:lblAlgn val="ctr"/>
        <c:lblOffset val="100"/>
        <c:noMultiLvlLbl val="0"/>
      </c:catAx>
      <c:valAx>
        <c:axId val="293615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1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Low-Income Households with a Vulnerable Member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Low-Income Households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Child Under Six</c:v>
                </c:pt>
                <c:pt idx="1">
                  <c:v>Disabled Individual</c:v>
                </c:pt>
                <c:pt idx="2">
                  <c:v>Elderly Individual (60+)</c:v>
                </c:pt>
                <c:pt idx="3">
                  <c:v>Any Vulnerable Member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0.38</c:v>
                </c:pt>
                <c:pt idx="2">
                  <c:v>0.41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E0-44AA-B669-A785BD8DEB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618608"/>
        <c:axId val="293619728"/>
      </c:barChart>
      <c:catAx>
        <c:axId val="29361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19728"/>
        <c:crosses val="autoZero"/>
        <c:auto val="1"/>
        <c:lblAlgn val="ctr"/>
        <c:lblOffset val="100"/>
        <c:noMultiLvlLbl val="0"/>
      </c:catAx>
      <c:valAx>
        <c:axId val="293619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1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776B9-FE58-4B5F-9F31-C7D0230B97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86647-82FA-4B6D-BE65-58BFC884CE5A}">
      <dgm:prSet/>
      <dgm:spPr/>
      <dgm:t>
        <a:bodyPr/>
        <a:lstStyle/>
        <a:p>
          <a:pPr rtl="0"/>
          <a:r>
            <a:rPr lang="en-US" dirty="0"/>
            <a:t>Office of People’s Counsel Background</a:t>
          </a:r>
        </a:p>
      </dgm:t>
    </dgm:pt>
    <dgm:pt modelId="{D3B3A2E4-4113-40B6-BC3E-0E1213BA466C}" type="parTrans" cxnId="{7D9D8487-AEAF-4EAC-AE98-438AE5A51912}">
      <dgm:prSet/>
      <dgm:spPr/>
      <dgm:t>
        <a:bodyPr/>
        <a:lstStyle/>
        <a:p>
          <a:endParaRPr lang="en-US"/>
        </a:p>
      </dgm:t>
    </dgm:pt>
    <dgm:pt modelId="{E0326CA0-15F2-48BE-818B-197B5BCC530B}" type="sibTrans" cxnId="{7D9D8487-AEAF-4EAC-AE98-438AE5A51912}">
      <dgm:prSet/>
      <dgm:spPr/>
      <dgm:t>
        <a:bodyPr/>
        <a:lstStyle/>
        <a:p>
          <a:endParaRPr lang="en-US"/>
        </a:p>
      </dgm:t>
    </dgm:pt>
    <dgm:pt modelId="{BD98B148-9980-4A6E-9C50-AA4568E99B3A}">
      <dgm:prSet/>
      <dgm:spPr/>
      <dgm:t>
        <a:bodyPr/>
        <a:lstStyle/>
        <a:p>
          <a:pPr rtl="0"/>
          <a:r>
            <a:rPr lang="en-US" dirty="0"/>
            <a:t>Market Characterization Results</a:t>
          </a:r>
        </a:p>
      </dgm:t>
    </dgm:pt>
    <dgm:pt modelId="{30B0EB7C-60DE-4941-9595-CE3B6F1C769A}" type="parTrans" cxnId="{D2C37762-22ED-40CC-A485-2115D3732DFF}">
      <dgm:prSet/>
      <dgm:spPr/>
      <dgm:t>
        <a:bodyPr/>
        <a:lstStyle/>
        <a:p>
          <a:endParaRPr lang="en-US"/>
        </a:p>
      </dgm:t>
    </dgm:pt>
    <dgm:pt modelId="{F3068FEB-0A4B-454D-9920-5C88516A0814}" type="sibTrans" cxnId="{D2C37762-22ED-40CC-A485-2115D3732DFF}">
      <dgm:prSet/>
      <dgm:spPr/>
      <dgm:t>
        <a:bodyPr/>
        <a:lstStyle/>
        <a:p>
          <a:endParaRPr lang="en-US"/>
        </a:p>
      </dgm:t>
    </dgm:pt>
    <dgm:pt modelId="{E872AE01-742A-4DA4-93D1-45C899E693E5}">
      <dgm:prSet/>
      <dgm:spPr/>
      <dgm:t>
        <a:bodyPr/>
        <a:lstStyle/>
        <a:p>
          <a:pPr rtl="0"/>
          <a:r>
            <a:rPr lang="en-US" dirty="0"/>
            <a:t>Findings and Recommendations</a:t>
          </a:r>
        </a:p>
      </dgm:t>
    </dgm:pt>
    <dgm:pt modelId="{0CEAB125-639D-4A23-8CD3-188446D290CC}" type="parTrans" cxnId="{F410BE39-8A17-450A-82A5-D4FC98C2A730}">
      <dgm:prSet/>
      <dgm:spPr/>
      <dgm:t>
        <a:bodyPr/>
        <a:lstStyle/>
        <a:p>
          <a:endParaRPr lang="en-US"/>
        </a:p>
      </dgm:t>
    </dgm:pt>
    <dgm:pt modelId="{28688301-D99C-4ED6-80A8-3FF901527DA5}" type="sibTrans" cxnId="{F410BE39-8A17-450A-82A5-D4FC98C2A730}">
      <dgm:prSet/>
      <dgm:spPr/>
      <dgm:t>
        <a:bodyPr/>
        <a:lstStyle/>
        <a:p>
          <a:endParaRPr lang="en-US"/>
        </a:p>
      </dgm:t>
    </dgm:pt>
    <dgm:pt modelId="{2A8D98D9-8124-4C5A-A99A-8ABF6633FE37}">
      <dgm:prSet/>
      <dgm:spPr/>
      <dgm:t>
        <a:bodyPr/>
        <a:lstStyle/>
        <a:p>
          <a:pPr rtl="0"/>
          <a:r>
            <a:rPr lang="en-US" dirty="0"/>
            <a:t>Using Data for Program Improvement</a:t>
          </a:r>
        </a:p>
      </dgm:t>
    </dgm:pt>
    <dgm:pt modelId="{222B560D-A943-4A11-874E-6AB91CBA479A}" type="parTrans" cxnId="{4D184631-1A3D-4C7E-A4B2-DAEBCC0F15F7}">
      <dgm:prSet/>
      <dgm:spPr/>
      <dgm:t>
        <a:bodyPr/>
        <a:lstStyle/>
        <a:p>
          <a:endParaRPr lang="en-US"/>
        </a:p>
      </dgm:t>
    </dgm:pt>
    <dgm:pt modelId="{84E113D2-4017-42CA-BB2E-347F32D25453}" type="sibTrans" cxnId="{4D184631-1A3D-4C7E-A4B2-DAEBCC0F15F7}">
      <dgm:prSet/>
      <dgm:spPr/>
      <dgm:t>
        <a:bodyPr/>
        <a:lstStyle/>
        <a:p>
          <a:endParaRPr lang="en-US"/>
        </a:p>
      </dgm:t>
    </dgm:pt>
    <dgm:pt modelId="{D1153A43-E5E1-46E9-A7C4-503B35A8BA3C}">
      <dgm:prSet/>
      <dgm:spPr/>
      <dgm:t>
        <a:bodyPr/>
        <a:lstStyle/>
        <a:p>
          <a:pPr rtl="0"/>
          <a:r>
            <a:rPr lang="en-US" dirty="0"/>
            <a:t>Market Characterization Research Plan</a:t>
          </a:r>
        </a:p>
      </dgm:t>
    </dgm:pt>
    <dgm:pt modelId="{2C4CA1DE-490B-447D-9270-66D070C0DF4B}" type="parTrans" cxnId="{16425BF9-BAD1-4584-A90C-EA0DAFCC39A0}">
      <dgm:prSet/>
      <dgm:spPr/>
      <dgm:t>
        <a:bodyPr/>
        <a:lstStyle/>
        <a:p>
          <a:endParaRPr lang="en-US"/>
        </a:p>
      </dgm:t>
    </dgm:pt>
    <dgm:pt modelId="{F1ED7F35-504E-4D38-B7B9-700B35C18C55}" type="sibTrans" cxnId="{16425BF9-BAD1-4584-A90C-EA0DAFCC39A0}">
      <dgm:prSet/>
      <dgm:spPr/>
      <dgm:t>
        <a:bodyPr/>
        <a:lstStyle/>
        <a:p>
          <a:endParaRPr lang="en-US"/>
        </a:p>
      </dgm:t>
    </dgm:pt>
    <dgm:pt modelId="{CB9CE02B-3494-442A-BEFA-F1A584F0F5CF}">
      <dgm:prSet/>
      <dgm:spPr/>
      <dgm:t>
        <a:bodyPr/>
        <a:lstStyle/>
        <a:p>
          <a:pPr rtl="0"/>
          <a:r>
            <a:rPr lang="en-US" dirty="0"/>
            <a:t>Questions and Answers</a:t>
          </a:r>
        </a:p>
      </dgm:t>
    </dgm:pt>
    <dgm:pt modelId="{542D1CB5-E427-4CDA-B39B-23E3727F5F42}" type="parTrans" cxnId="{9E10EDAD-BD22-4057-8973-CC6962C2342A}">
      <dgm:prSet/>
      <dgm:spPr/>
      <dgm:t>
        <a:bodyPr/>
        <a:lstStyle/>
        <a:p>
          <a:endParaRPr lang="en-US"/>
        </a:p>
      </dgm:t>
    </dgm:pt>
    <dgm:pt modelId="{763316D5-A744-4909-9CB8-6BDAFB6723B3}" type="sibTrans" cxnId="{9E10EDAD-BD22-4057-8973-CC6962C2342A}">
      <dgm:prSet/>
      <dgm:spPr/>
      <dgm:t>
        <a:bodyPr/>
        <a:lstStyle/>
        <a:p>
          <a:endParaRPr lang="en-US"/>
        </a:p>
      </dgm:t>
    </dgm:pt>
    <dgm:pt modelId="{61F889E9-21E3-4D28-BA05-5B55FB8F312F}" type="pres">
      <dgm:prSet presAssocID="{FAA776B9-FE58-4B5F-9F31-C7D0230B97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7C3DF-E593-44D0-8A4F-B57B3389E7DC}" type="pres">
      <dgm:prSet presAssocID="{C6B86647-82FA-4B6D-BE65-58BFC884CE5A}" presName="parentLin" presStyleCnt="0"/>
      <dgm:spPr/>
    </dgm:pt>
    <dgm:pt modelId="{6780D903-B115-4088-B8DA-0BDE133607D3}" type="pres">
      <dgm:prSet presAssocID="{C6B86647-82FA-4B6D-BE65-58BFC884CE5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5C59535-9C7A-47AC-BFDC-A2EBE35DA74E}" type="pres">
      <dgm:prSet presAssocID="{C6B86647-82FA-4B6D-BE65-58BFC884CE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2746E-D1B3-4A0A-8952-B6F07BB51A10}" type="pres">
      <dgm:prSet presAssocID="{C6B86647-82FA-4B6D-BE65-58BFC884CE5A}" presName="negativeSpace" presStyleCnt="0"/>
      <dgm:spPr/>
    </dgm:pt>
    <dgm:pt modelId="{E3EFEB95-2740-46EF-AB50-3D130E048B2E}" type="pres">
      <dgm:prSet presAssocID="{C6B86647-82FA-4B6D-BE65-58BFC884CE5A}" presName="childText" presStyleLbl="conFgAcc1" presStyleIdx="0" presStyleCnt="6">
        <dgm:presLayoutVars>
          <dgm:bulletEnabled val="1"/>
        </dgm:presLayoutVars>
      </dgm:prSet>
      <dgm:spPr/>
    </dgm:pt>
    <dgm:pt modelId="{B93F77ED-33E3-48BF-A670-D0181C90D85E}" type="pres">
      <dgm:prSet presAssocID="{E0326CA0-15F2-48BE-818B-197B5BCC530B}" presName="spaceBetweenRectangles" presStyleCnt="0"/>
      <dgm:spPr/>
    </dgm:pt>
    <dgm:pt modelId="{AAAF7434-94C8-4D9B-BF8E-42CC978F72CE}" type="pres">
      <dgm:prSet presAssocID="{D1153A43-E5E1-46E9-A7C4-503B35A8BA3C}" presName="parentLin" presStyleCnt="0"/>
      <dgm:spPr/>
    </dgm:pt>
    <dgm:pt modelId="{DA4AEE20-0C3D-49C7-92CA-8FFEB9791A54}" type="pres">
      <dgm:prSet presAssocID="{D1153A43-E5E1-46E9-A7C4-503B35A8BA3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E61F8CD-F3BF-4CAB-9171-3B3E2F8EFD9E}" type="pres">
      <dgm:prSet presAssocID="{D1153A43-E5E1-46E9-A7C4-503B35A8BA3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9764C-6A0A-4C24-A21A-937B694940B7}" type="pres">
      <dgm:prSet presAssocID="{D1153A43-E5E1-46E9-A7C4-503B35A8BA3C}" presName="negativeSpace" presStyleCnt="0"/>
      <dgm:spPr/>
    </dgm:pt>
    <dgm:pt modelId="{EBB557F3-03F2-407B-97AF-934FC03F1FDA}" type="pres">
      <dgm:prSet presAssocID="{D1153A43-E5E1-46E9-A7C4-503B35A8BA3C}" presName="childText" presStyleLbl="conFgAcc1" presStyleIdx="1" presStyleCnt="6">
        <dgm:presLayoutVars>
          <dgm:bulletEnabled val="1"/>
        </dgm:presLayoutVars>
      </dgm:prSet>
      <dgm:spPr/>
    </dgm:pt>
    <dgm:pt modelId="{C2A63A23-FB99-479F-8306-85CFD5C08FA1}" type="pres">
      <dgm:prSet presAssocID="{F1ED7F35-504E-4D38-B7B9-700B35C18C55}" presName="spaceBetweenRectangles" presStyleCnt="0"/>
      <dgm:spPr/>
    </dgm:pt>
    <dgm:pt modelId="{2964F17E-C151-4F32-9B5A-A7514AA885C5}" type="pres">
      <dgm:prSet presAssocID="{BD98B148-9980-4A6E-9C50-AA4568E99B3A}" presName="parentLin" presStyleCnt="0"/>
      <dgm:spPr/>
    </dgm:pt>
    <dgm:pt modelId="{02DE52E2-C38F-48CE-B640-0230141C44A3}" type="pres">
      <dgm:prSet presAssocID="{BD98B148-9980-4A6E-9C50-AA4568E99B3A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EF062D1-5CCB-4E0A-A162-AA3F53B80E18}" type="pres">
      <dgm:prSet presAssocID="{BD98B148-9980-4A6E-9C50-AA4568E99B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FC018-303F-4EB1-9DE9-F24EF36A057A}" type="pres">
      <dgm:prSet presAssocID="{BD98B148-9980-4A6E-9C50-AA4568E99B3A}" presName="negativeSpace" presStyleCnt="0"/>
      <dgm:spPr/>
    </dgm:pt>
    <dgm:pt modelId="{97E878B8-4D97-4023-B1CB-3E1AEDEFCDD4}" type="pres">
      <dgm:prSet presAssocID="{BD98B148-9980-4A6E-9C50-AA4568E99B3A}" presName="childText" presStyleLbl="conFgAcc1" presStyleIdx="2" presStyleCnt="6">
        <dgm:presLayoutVars>
          <dgm:bulletEnabled val="1"/>
        </dgm:presLayoutVars>
      </dgm:prSet>
      <dgm:spPr/>
    </dgm:pt>
    <dgm:pt modelId="{07A1A2D3-9B9A-4666-8FD4-88FE30F6E4C4}" type="pres">
      <dgm:prSet presAssocID="{F3068FEB-0A4B-454D-9920-5C88516A0814}" presName="spaceBetweenRectangles" presStyleCnt="0"/>
      <dgm:spPr/>
    </dgm:pt>
    <dgm:pt modelId="{12B1A128-D944-4513-AF66-580711894909}" type="pres">
      <dgm:prSet presAssocID="{E872AE01-742A-4DA4-93D1-45C899E693E5}" presName="parentLin" presStyleCnt="0"/>
      <dgm:spPr/>
    </dgm:pt>
    <dgm:pt modelId="{9298E340-3AB8-4419-9726-EE83A2D18250}" type="pres">
      <dgm:prSet presAssocID="{E872AE01-742A-4DA4-93D1-45C899E693E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D7C90287-7149-40C0-A62C-50BEB73DDC0C}" type="pres">
      <dgm:prSet presAssocID="{E872AE01-742A-4DA4-93D1-45C899E693E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65623-1BCC-4B39-828D-FB899E5025F0}" type="pres">
      <dgm:prSet presAssocID="{E872AE01-742A-4DA4-93D1-45C899E693E5}" presName="negativeSpace" presStyleCnt="0"/>
      <dgm:spPr/>
    </dgm:pt>
    <dgm:pt modelId="{B24C60C5-5D3E-4F8B-A442-0A4199C714F3}" type="pres">
      <dgm:prSet presAssocID="{E872AE01-742A-4DA4-93D1-45C899E693E5}" presName="childText" presStyleLbl="conFgAcc1" presStyleIdx="3" presStyleCnt="6">
        <dgm:presLayoutVars>
          <dgm:bulletEnabled val="1"/>
        </dgm:presLayoutVars>
      </dgm:prSet>
      <dgm:spPr/>
    </dgm:pt>
    <dgm:pt modelId="{84807FC4-B066-4FD3-87EF-4B5A04C68580}" type="pres">
      <dgm:prSet presAssocID="{28688301-D99C-4ED6-80A8-3FF901527DA5}" presName="spaceBetweenRectangles" presStyleCnt="0"/>
      <dgm:spPr/>
    </dgm:pt>
    <dgm:pt modelId="{86259EFD-FC54-42E2-AEBD-035D75744CEF}" type="pres">
      <dgm:prSet presAssocID="{2A8D98D9-8124-4C5A-A99A-8ABF6633FE37}" presName="parentLin" presStyleCnt="0"/>
      <dgm:spPr/>
    </dgm:pt>
    <dgm:pt modelId="{2012A13F-D5F2-413B-8113-C3A091097C5D}" type="pres">
      <dgm:prSet presAssocID="{2A8D98D9-8124-4C5A-A99A-8ABF6633FE37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2AA36F6-7E52-4C2E-A7E4-986515CD6846}" type="pres">
      <dgm:prSet presAssocID="{2A8D98D9-8124-4C5A-A99A-8ABF6633FE3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A4427-C889-42ED-AA2E-D8E91DACB4BA}" type="pres">
      <dgm:prSet presAssocID="{2A8D98D9-8124-4C5A-A99A-8ABF6633FE37}" presName="negativeSpace" presStyleCnt="0"/>
      <dgm:spPr/>
    </dgm:pt>
    <dgm:pt modelId="{462B8E20-76D5-4AF7-B945-34D3438F9124}" type="pres">
      <dgm:prSet presAssocID="{2A8D98D9-8124-4C5A-A99A-8ABF6633FE37}" presName="childText" presStyleLbl="conFgAcc1" presStyleIdx="4" presStyleCnt="6">
        <dgm:presLayoutVars>
          <dgm:bulletEnabled val="1"/>
        </dgm:presLayoutVars>
      </dgm:prSet>
      <dgm:spPr/>
    </dgm:pt>
    <dgm:pt modelId="{8DE764F5-868D-4FA9-A378-92B39F14F210}" type="pres">
      <dgm:prSet presAssocID="{84E113D2-4017-42CA-BB2E-347F32D25453}" presName="spaceBetweenRectangles" presStyleCnt="0"/>
      <dgm:spPr/>
    </dgm:pt>
    <dgm:pt modelId="{38647B6C-2BC9-4DE8-8574-9B56CB49AF7D}" type="pres">
      <dgm:prSet presAssocID="{CB9CE02B-3494-442A-BEFA-F1A584F0F5CF}" presName="parentLin" presStyleCnt="0"/>
      <dgm:spPr/>
    </dgm:pt>
    <dgm:pt modelId="{84CC9C70-FA3E-4EBE-A790-50D0EA8630A2}" type="pres">
      <dgm:prSet presAssocID="{CB9CE02B-3494-442A-BEFA-F1A584F0F5CF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3CDB976-FB12-4788-A79C-DD76D779E112}" type="pres">
      <dgm:prSet presAssocID="{CB9CE02B-3494-442A-BEFA-F1A584F0F5C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431F-5DF7-42E8-859F-8B84D2C70F3B}" type="pres">
      <dgm:prSet presAssocID="{CB9CE02B-3494-442A-BEFA-F1A584F0F5CF}" presName="negativeSpace" presStyleCnt="0"/>
      <dgm:spPr/>
    </dgm:pt>
    <dgm:pt modelId="{3B961D09-2403-4628-86B7-7C95939C47CD}" type="pres">
      <dgm:prSet presAssocID="{CB9CE02B-3494-442A-BEFA-F1A584F0F5C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21902F-BB6D-4864-9714-C34D32028401}" type="presOf" srcId="{CB9CE02B-3494-442A-BEFA-F1A584F0F5CF}" destId="{93CDB976-FB12-4788-A79C-DD76D779E112}" srcOrd="1" destOrd="0" presId="urn:microsoft.com/office/officeart/2005/8/layout/list1"/>
    <dgm:cxn modelId="{0087D549-81AD-4A06-A42B-0E6A0294D1CA}" type="presOf" srcId="{2A8D98D9-8124-4C5A-A99A-8ABF6633FE37}" destId="{52AA36F6-7E52-4C2E-A7E4-986515CD6846}" srcOrd="1" destOrd="0" presId="urn:microsoft.com/office/officeart/2005/8/layout/list1"/>
    <dgm:cxn modelId="{96C83BC8-5081-43F5-9E7B-0F9DC90E4B71}" type="presOf" srcId="{C6B86647-82FA-4B6D-BE65-58BFC884CE5A}" destId="{35C59535-9C7A-47AC-BFDC-A2EBE35DA74E}" srcOrd="1" destOrd="0" presId="urn:microsoft.com/office/officeart/2005/8/layout/list1"/>
    <dgm:cxn modelId="{1941042C-D62C-4768-AD80-BC5609B523BE}" type="presOf" srcId="{FAA776B9-FE58-4B5F-9F31-C7D0230B97A5}" destId="{61F889E9-21E3-4D28-BA05-5B55FB8F312F}" srcOrd="0" destOrd="0" presId="urn:microsoft.com/office/officeart/2005/8/layout/list1"/>
    <dgm:cxn modelId="{3A506898-C0AC-4943-86A5-439848F58F2F}" type="presOf" srcId="{BD98B148-9980-4A6E-9C50-AA4568E99B3A}" destId="{0EF062D1-5CCB-4E0A-A162-AA3F53B80E18}" srcOrd="1" destOrd="0" presId="urn:microsoft.com/office/officeart/2005/8/layout/list1"/>
    <dgm:cxn modelId="{F410BE39-8A17-450A-82A5-D4FC98C2A730}" srcId="{FAA776B9-FE58-4B5F-9F31-C7D0230B97A5}" destId="{E872AE01-742A-4DA4-93D1-45C899E693E5}" srcOrd="3" destOrd="0" parTransId="{0CEAB125-639D-4A23-8CD3-188446D290CC}" sibTransId="{28688301-D99C-4ED6-80A8-3FF901527DA5}"/>
    <dgm:cxn modelId="{9E10EDAD-BD22-4057-8973-CC6962C2342A}" srcId="{FAA776B9-FE58-4B5F-9F31-C7D0230B97A5}" destId="{CB9CE02B-3494-442A-BEFA-F1A584F0F5CF}" srcOrd="5" destOrd="0" parTransId="{542D1CB5-E427-4CDA-B39B-23E3727F5F42}" sibTransId="{763316D5-A744-4909-9CB8-6BDAFB6723B3}"/>
    <dgm:cxn modelId="{E0C12A9C-A0C4-4819-A38A-8B467F7E9319}" type="presOf" srcId="{CB9CE02B-3494-442A-BEFA-F1A584F0F5CF}" destId="{84CC9C70-FA3E-4EBE-A790-50D0EA8630A2}" srcOrd="0" destOrd="0" presId="urn:microsoft.com/office/officeart/2005/8/layout/list1"/>
    <dgm:cxn modelId="{23B4EB79-86DA-4C75-BE98-DF4B1984170D}" type="presOf" srcId="{D1153A43-E5E1-46E9-A7C4-503B35A8BA3C}" destId="{DA4AEE20-0C3D-49C7-92CA-8FFEB9791A54}" srcOrd="0" destOrd="0" presId="urn:microsoft.com/office/officeart/2005/8/layout/list1"/>
    <dgm:cxn modelId="{E12F2CE6-03FD-4078-85CD-A56C8F3DC681}" type="presOf" srcId="{E872AE01-742A-4DA4-93D1-45C899E693E5}" destId="{D7C90287-7149-40C0-A62C-50BEB73DDC0C}" srcOrd="1" destOrd="0" presId="urn:microsoft.com/office/officeart/2005/8/layout/list1"/>
    <dgm:cxn modelId="{4D184631-1A3D-4C7E-A4B2-DAEBCC0F15F7}" srcId="{FAA776B9-FE58-4B5F-9F31-C7D0230B97A5}" destId="{2A8D98D9-8124-4C5A-A99A-8ABF6633FE37}" srcOrd="4" destOrd="0" parTransId="{222B560D-A943-4A11-874E-6AB91CBA479A}" sibTransId="{84E113D2-4017-42CA-BB2E-347F32D25453}"/>
    <dgm:cxn modelId="{80F566F8-E84D-4077-8D3F-0FB9686FF1DE}" type="presOf" srcId="{2A8D98D9-8124-4C5A-A99A-8ABF6633FE37}" destId="{2012A13F-D5F2-413B-8113-C3A091097C5D}" srcOrd="0" destOrd="0" presId="urn:microsoft.com/office/officeart/2005/8/layout/list1"/>
    <dgm:cxn modelId="{CFE7D260-5226-4E3D-AAE8-3228F184A823}" type="presOf" srcId="{C6B86647-82FA-4B6D-BE65-58BFC884CE5A}" destId="{6780D903-B115-4088-B8DA-0BDE133607D3}" srcOrd="0" destOrd="0" presId="urn:microsoft.com/office/officeart/2005/8/layout/list1"/>
    <dgm:cxn modelId="{D2C37762-22ED-40CC-A485-2115D3732DFF}" srcId="{FAA776B9-FE58-4B5F-9F31-C7D0230B97A5}" destId="{BD98B148-9980-4A6E-9C50-AA4568E99B3A}" srcOrd="2" destOrd="0" parTransId="{30B0EB7C-60DE-4941-9595-CE3B6F1C769A}" sibTransId="{F3068FEB-0A4B-454D-9920-5C88516A0814}"/>
    <dgm:cxn modelId="{16425BF9-BAD1-4584-A90C-EA0DAFCC39A0}" srcId="{FAA776B9-FE58-4B5F-9F31-C7D0230B97A5}" destId="{D1153A43-E5E1-46E9-A7C4-503B35A8BA3C}" srcOrd="1" destOrd="0" parTransId="{2C4CA1DE-490B-447D-9270-66D070C0DF4B}" sibTransId="{F1ED7F35-504E-4D38-B7B9-700B35C18C55}"/>
    <dgm:cxn modelId="{7D9D8487-AEAF-4EAC-AE98-438AE5A51912}" srcId="{FAA776B9-FE58-4B5F-9F31-C7D0230B97A5}" destId="{C6B86647-82FA-4B6D-BE65-58BFC884CE5A}" srcOrd="0" destOrd="0" parTransId="{D3B3A2E4-4113-40B6-BC3E-0E1213BA466C}" sibTransId="{E0326CA0-15F2-48BE-818B-197B5BCC530B}"/>
    <dgm:cxn modelId="{B7FAF685-6713-4A25-A4AE-282811FDE81D}" type="presOf" srcId="{E872AE01-742A-4DA4-93D1-45C899E693E5}" destId="{9298E340-3AB8-4419-9726-EE83A2D18250}" srcOrd="0" destOrd="0" presId="urn:microsoft.com/office/officeart/2005/8/layout/list1"/>
    <dgm:cxn modelId="{535197F5-1324-426E-AE45-6BA54B26FF3F}" type="presOf" srcId="{BD98B148-9980-4A6E-9C50-AA4568E99B3A}" destId="{02DE52E2-C38F-48CE-B640-0230141C44A3}" srcOrd="0" destOrd="0" presId="urn:microsoft.com/office/officeart/2005/8/layout/list1"/>
    <dgm:cxn modelId="{450338ED-B24F-4575-B7EA-0F90DE47FF7C}" type="presOf" srcId="{D1153A43-E5E1-46E9-A7C4-503B35A8BA3C}" destId="{FE61F8CD-F3BF-4CAB-9171-3B3E2F8EFD9E}" srcOrd="1" destOrd="0" presId="urn:microsoft.com/office/officeart/2005/8/layout/list1"/>
    <dgm:cxn modelId="{1C46AAE4-539A-4E86-8DEE-22F7647125CF}" type="presParOf" srcId="{61F889E9-21E3-4D28-BA05-5B55FB8F312F}" destId="{5327C3DF-E593-44D0-8A4F-B57B3389E7DC}" srcOrd="0" destOrd="0" presId="urn:microsoft.com/office/officeart/2005/8/layout/list1"/>
    <dgm:cxn modelId="{D8D5B92C-965B-4A1F-8F46-515270134D49}" type="presParOf" srcId="{5327C3DF-E593-44D0-8A4F-B57B3389E7DC}" destId="{6780D903-B115-4088-B8DA-0BDE133607D3}" srcOrd="0" destOrd="0" presId="urn:microsoft.com/office/officeart/2005/8/layout/list1"/>
    <dgm:cxn modelId="{9B2D451A-A767-435D-BF8F-87946B710EC2}" type="presParOf" srcId="{5327C3DF-E593-44D0-8A4F-B57B3389E7DC}" destId="{35C59535-9C7A-47AC-BFDC-A2EBE35DA74E}" srcOrd="1" destOrd="0" presId="urn:microsoft.com/office/officeart/2005/8/layout/list1"/>
    <dgm:cxn modelId="{C0207CDE-AED4-4538-8232-E9F11C0C1289}" type="presParOf" srcId="{61F889E9-21E3-4D28-BA05-5B55FB8F312F}" destId="{58C2746E-D1B3-4A0A-8952-B6F07BB51A10}" srcOrd="1" destOrd="0" presId="urn:microsoft.com/office/officeart/2005/8/layout/list1"/>
    <dgm:cxn modelId="{CF27A9B1-507F-49AA-9AF3-914881A599A3}" type="presParOf" srcId="{61F889E9-21E3-4D28-BA05-5B55FB8F312F}" destId="{E3EFEB95-2740-46EF-AB50-3D130E048B2E}" srcOrd="2" destOrd="0" presId="urn:microsoft.com/office/officeart/2005/8/layout/list1"/>
    <dgm:cxn modelId="{1C58FD64-7D18-4E5C-BD94-D656D1B4BCEB}" type="presParOf" srcId="{61F889E9-21E3-4D28-BA05-5B55FB8F312F}" destId="{B93F77ED-33E3-48BF-A670-D0181C90D85E}" srcOrd="3" destOrd="0" presId="urn:microsoft.com/office/officeart/2005/8/layout/list1"/>
    <dgm:cxn modelId="{17005B6A-C4D5-420D-A6FC-2E5EF36705CE}" type="presParOf" srcId="{61F889E9-21E3-4D28-BA05-5B55FB8F312F}" destId="{AAAF7434-94C8-4D9B-BF8E-42CC978F72CE}" srcOrd="4" destOrd="0" presId="urn:microsoft.com/office/officeart/2005/8/layout/list1"/>
    <dgm:cxn modelId="{74D95311-D30F-4BB3-B3F7-EC76EC7451AA}" type="presParOf" srcId="{AAAF7434-94C8-4D9B-BF8E-42CC978F72CE}" destId="{DA4AEE20-0C3D-49C7-92CA-8FFEB9791A54}" srcOrd="0" destOrd="0" presId="urn:microsoft.com/office/officeart/2005/8/layout/list1"/>
    <dgm:cxn modelId="{B8850BE3-3CD7-4355-A254-59F547990830}" type="presParOf" srcId="{AAAF7434-94C8-4D9B-BF8E-42CC978F72CE}" destId="{FE61F8CD-F3BF-4CAB-9171-3B3E2F8EFD9E}" srcOrd="1" destOrd="0" presId="urn:microsoft.com/office/officeart/2005/8/layout/list1"/>
    <dgm:cxn modelId="{066EB154-1D1D-4F27-B27B-9CEE25AB5F1A}" type="presParOf" srcId="{61F889E9-21E3-4D28-BA05-5B55FB8F312F}" destId="{DF49764C-6A0A-4C24-A21A-937B694940B7}" srcOrd="5" destOrd="0" presId="urn:microsoft.com/office/officeart/2005/8/layout/list1"/>
    <dgm:cxn modelId="{38736E4D-2948-4A8F-B2F8-411121697ACE}" type="presParOf" srcId="{61F889E9-21E3-4D28-BA05-5B55FB8F312F}" destId="{EBB557F3-03F2-407B-97AF-934FC03F1FDA}" srcOrd="6" destOrd="0" presId="urn:microsoft.com/office/officeart/2005/8/layout/list1"/>
    <dgm:cxn modelId="{69970EDB-371F-4988-9E25-FEAAAE63C13F}" type="presParOf" srcId="{61F889E9-21E3-4D28-BA05-5B55FB8F312F}" destId="{C2A63A23-FB99-479F-8306-85CFD5C08FA1}" srcOrd="7" destOrd="0" presId="urn:microsoft.com/office/officeart/2005/8/layout/list1"/>
    <dgm:cxn modelId="{1070C514-3245-4371-8C4D-F9033AE0949C}" type="presParOf" srcId="{61F889E9-21E3-4D28-BA05-5B55FB8F312F}" destId="{2964F17E-C151-4F32-9B5A-A7514AA885C5}" srcOrd="8" destOrd="0" presId="urn:microsoft.com/office/officeart/2005/8/layout/list1"/>
    <dgm:cxn modelId="{EC9B0AB2-D2A1-4103-8264-E91F78AD19D0}" type="presParOf" srcId="{2964F17E-C151-4F32-9B5A-A7514AA885C5}" destId="{02DE52E2-C38F-48CE-B640-0230141C44A3}" srcOrd="0" destOrd="0" presId="urn:microsoft.com/office/officeart/2005/8/layout/list1"/>
    <dgm:cxn modelId="{FDC72335-3229-45BB-96AC-417713FB3719}" type="presParOf" srcId="{2964F17E-C151-4F32-9B5A-A7514AA885C5}" destId="{0EF062D1-5CCB-4E0A-A162-AA3F53B80E18}" srcOrd="1" destOrd="0" presId="urn:microsoft.com/office/officeart/2005/8/layout/list1"/>
    <dgm:cxn modelId="{F1FB0E97-BA84-4B76-8B14-33D2D78159F9}" type="presParOf" srcId="{61F889E9-21E3-4D28-BA05-5B55FB8F312F}" destId="{3D8FC018-303F-4EB1-9DE9-F24EF36A057A}" srcOrd="9" destOrd="0" presId="urn:microsoft.com/office/officeart/2005/8/layout/list1"/>
    <dgm:cxn modelId="{8D20EBA8-2319-4E73-AB78-9BC7398C644A}" type="presParOf" srcId="{61F889E9-21E3-4D28-BA05-5B55FB8F312F}" destId="{97E878B8-4D97-4023-B1CB-3E1AEDEFCDD4}" srcOrd="10" destOrd="0" presId="urn:microsoft.com/office/officeart/2005/8/layout/list1"/>
    <dgm:cxn modelId="{BB0A140A-DF4D-4E86-8A5F-7B984AD01BB0}" type="presParOf" srcId="{61F889E9-21E3-4D28-BA05-5B55FB8F312F}" destId="{07A1A2D3-9B9A-4666-8FD4-88FE30F6E4C4}" srcOrd="11" destOrd="0" presId="urn:microsoft.com/office/officeart/2005/8/layout/list1"/>
    <dgm:cxn modelId="{0B5AE441-4C4D-407D-98C0-62A0A604C965}" type="presParOf" srcId="{61F889E9-21E3-4D28-BA05-5B55FB8F312F}" destId="{12B1A128-D944-4513-AF66-580711894909}" srcOrd="12" destOrd="0" presId="urn:microsoft.com/office/officeart/2005/8/layout/list1"/>
    <dgm:cxn modelId="{EA4DD1E4-63D0-4085-BC3D-BBB33288747F}" type="presParOf" srcId="{12B1A128-D944-4513-AF66-580711894909}" destId="{9298E340-3AB8-4419-9726-EE83A2D18250}" srcOrd="0" destOrd="0" presId="urn:microsoft.com/office/officeart/2005/8/layout/list1"/>
    <dgm:cxn modelId="{F4B0ED55-0FC6-4923-84FA-06598706495A}" type="presParOf" srcId="{12B1A128-D944-4513-AF66-580711894909}" destId="{D7C90287-7149-40C0-A62C-50BEB73DDC0C}" srcOrd="1" destOrd="0" presId="urn:microsoft.com/office/officeart/2005/8/layout/list1"/>
    <dgm:cxn modelId="{AB56D8A4-595B-4234-B8D1-DEDB0CE9494D}" type="presParOf" srcId="{61F889E9-21E3-4D28-BA05-5B55FB8F312F}" destId="{40765623-1BCC-4B39-828D-FB899E5025F0}" srcOrd="13" destOrd="0" presId="urn:microsoft.com/office/officeart/2005/8/layout/list1"/>
    <dgm:cxn modelId="{C5BEC59E-82EF-4242-A826-44C3A7357D46}" type="presParOf" srcId="{61F889E9-21E3-4D28-BA05-5B55FB8F312F}" destId="{B24C60C5-5D3E-4F8B-A442-0A4199C714F3}" srcOrd="14" destOrd="0" presId="urn:microsoft.com/office/officeart/2005/8/layout/list1"/>
    <dgm:cxn modelId="{073A0D10-924B-413F-90DA-C3A988106207}" type="presParOf" srcId="{61F889E9-21E3-4D28-BA05-5B55FB8F312F}" destId="{84807FC4-B066-4FD3-87EF-4B5A04C68580}" srcOrd="15" destOrd="0" presId="urn:microsoft.com/office/officeart/2005/8/layout/list1"/>
    <dgm:cxn modelId="{218EF4BB-4D3F-4CF2-9E3C-EAC6ECBE2769}" type="presParOf" srcId="{61F889E9-21E3-4D28-BA05-5B55FB8F312F}" destId="{86259EFD-FC54-42E2-AEBD-035D75744CEF}" srcOrd="16" destOrd="0" presId="urn:microsoft.com/office/officeart/2005/8/layout/list1"/>
    <dgm:cxn modelId="{B80D122C-A430-4B91-A848-A901DE8D081C}" type="presParOf" srcId="{86259EFD-FC54-42E2-AEBD-035D75744CEF}" destId="{2012A13F-D5F2-413B-8113-C3A091097C5D}" srcOrd="0" destOrd="0" presId="urn:microsoft.com/office/officeart/2005/8/layout/list1"/>
    <dgm:cxn modelId="{E7FFF8D4-F8DC-4F21-8515-8509B7E17C13}" type="presParOf" srcId="{86259EFD-FC54-42E2-AEBD-035D75744CEF}" destId="{52AA36F6-7E52-4C2E-A7E4-986515CD6846}" srcOrd="1" destOrd="0" presId="urn:microsoft.com/office/officeart/2005/8/layout/list1"/>
    <dgm:cxn modelId="{8DBBCEFC-701F-42E2-A075-B19AC8A7378A}" type="presParOf" srcId="{61F889E9-21E3-4D28-BA05-5B55FB8F312F}" destId="{1C5A4427-C889-42ED-AA2E-D8E91DACB4BA}" srcOrd="17" destOrd="0" presId="urn:microsoft.com/office/officeart/2005/8/layout/list1"/>
    <dgm:cxn modelId="{503E5B90-A8F8-4279-9410-19A2A6994654}" type="presParOf" srcId="{61F889E9-21E3-4D28-BA05-5B55FB8F312F}" destId="{462B8E20-76D5-4AF7-B945-34D3438F9124}" srcOrd="18" destOrd="0" presId="urn:microsoft.com/office/officeart/2005/8/layout/list1"/>
    <dgm:cxn modelId="{F6E51049-D79E-4F2C-B530-167657A2095A}" type="presParOf" srcId="{61F889E9-21E3-4D28-BA05-5B55FB8F312F}" destId="{8DE764F5-868D-4FA9-A378-92B39F14F210}" srcOrd="19" destOrd="0" presId="urn:microsoft.com/office/officeart/2005/8/layout/list1"/>
    <dgm:cxn modelId="{2C54FD07-9504-493B-8440-004FA66833A7}" type="presParOf" srcId="{61F889E9-21E3-4D28-BA05-5B55FB8F312F}" destId="{38647B6C-2BC9-4DE8-8574-9B56CB49AF7D}" srcOrd="20" destOrd="0" presId="urn:microsoft.com/office/officeart/2005/8/layout/list1"/>
    <dgm:cxn modelId="{8FEEB3D0-9FF9-4604-8435-2B27B1FC1126}" type="presParOf" srcId="{38647B6C-2BC9-4DE8-8574-9B56CB49AF7D}" destId="{84CC9C70-FA3E-4EBE-A790-50D0EA8630A2}" srcOrd="0" destOrd="0" presId="urn:microsoft.com/office/officeart/2005/8/layout/list1"/>
    <dgm:cxn modelId="{0B9C2D29-63C4-43F0-A2D6-7DA0F5FFF304}" type="presParOf" srcId="{38647B6C-2BC9-4DE8-8574-9B56CB49AF7D}" destId="{93CDB976-FB12-4788-A79C-DD76D779E112}" srcOrd="1" destOrd="0" presId="urn:microsoft.com/office/officeart/2005/8/layout/list1"/>
    <dgm:cxn modelId="{2E3C7357-A3E1-48D7-822F-D42571025BF0}" type="presParOf" srcId="{61F889E9-21E3-4D28-BA05-5B55FB8F312F}" destId="{620D431F-5DF7-42E8-859F-8B84D2C70F3B}" srcOrd="21" destOrd="0" presId="urn:microsoft.com/office/officeart/2005/8/layout/list1"/>
    <dgm:cxn modelId="{433F76A0-A4F7-4823-B26C-47FE0D8B4E54}" type="presParOf" srcId="{61F889E9-21E3-4D28-BA05-5B55FB8F312F}" destId="{3B961D09-2403-4628-86B7-7C95939C47C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67ADF5-50E1-48C7-8039-89D7F8F7E1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8D51-E580-4335-89A0-BF82D16BD2D6}">
      <dgm:prSet/>
      <dgm:spPr/>
      <dgm:t>
        <a:bodyPr/>
        <a:lstStyle/>
        <a:p>
          <a:pPr rtl="0"/>
          <a:r>
            <a:rPr lang="en-US" dirty="0"/>
            <a:t>Household Composition</a:t>
          </a:r>
        </a:p>
      </dgm:t>
    </dgm:pt>
    <dgm:pt modelId="{44B6F606-C87C-4B5C-89C0-25B272AB63EB}" type="parTrans" cxnId="{2EC7325C-1C03-4F74-A598-683FCD8934E0}">
      <dgm:prSet/>
      <dgm:spPr/>
      <dgm:t>
        <a:bodyPr/>
        <a:lstStyle/>
        <a:p>
          <a:endParaRPr lang="en-US"/>
        </a:p>
      </dgm:t>
    </dgm:pt>
    <dgm:pt modelId="{FAE75530-0CFF-4030-A41A-B773D6BDFF76}" type="sibTrans" cxnId="{2EC7325C-1C03-4F74-A598-683FCD8934E0}">
      <dgm:prSet/>
      <dgm:spPr/>
      <dgm:t>
        <a:bodyPr/>
        <a:lstStyle/>
        <a:p>
          <a:endParaRPr lang="en-US"/>
        </a:p>
      </dgm:t>
    </dgm:pt>
    <dgm:pt modelId="{2E6D61C5-297C-427D-BD52-006B49234337}">
      <dgm:prSet/>
      <dgm:spPr/>
      <dgm:t>
        <a:bodyPr/>
        <a:lstStyle/>
        <a:p>
          <a:pPr rtl="0"/>
          <a:r>
            <a:rPr lang="en-US" dirty="0"/>
            <a:t>Tailoring application and outreach strategies to different household types</a:t>
          </a:r>
        </a:p>
      </dgm:t>
    </dgm:pt>
    <dgm:pt modelId="{CA2C115A-3046-4720-BDD9-F97C11F47916}" type="parTrans" cxnId="{43C10F41-F70B-4105-9FA0-497347B8BFAA}">
      <dgm:prSet/>
      <dgm:spPr/>
      <dgm:t>
        <a:bodyPr/>
        <a:lstStyle/>
        <a:p>
          <a:endParaRPr lang="en-US"/>
        </a:p>
      </dgm:t>
    </dgm:pt>
    <dgm:pt modelId="{E91AE428-173F-4B0B-BB00-AD3CD7695C76}" type="sibTrans" cxnId="{43C10F41-F70B-4105-9FA0-497347B8BFAA}">
      <dgm:prSet/>
      <dgm:spPr/>
      <dgm:t>
        <a:bodyPr/>
        <a:lstStyle/>
        <a:p>
          <a:endParaRPr lang="en-US"/>
        </a:p>
      </dgm:t>
    </dgm:pt>
    <dgm:pt modelId="{AA1230C3-FCE6-48FE-A38D-FA2CBDDAC0D8}">
      <dgm:prSet/>
      <dgm:spPr/>
      <dgm:t>
        <a:bodyPr/>
        <a:lstStyle/>
        <a:p>
          <a:pPr rtl="0"/>
          <a:r>
            <a:rPr lang="en-US" dirty="0"/>
            <a:t>Vulnerable Households</a:t>
          </a:r>
        </a:p>
      </dgm:t>
    </dgm:pt>
    <dgm:pt modelId="{1CF7B0BE-8B77-4504-9EAA-5CEB3A29C68F}" type="parTrans" cxnId="{98ADE98B-E182-4194-B28F-C347296F5AE9}">
      <dgm:prSet/>
      <dgm:spPr/>
      <dgm:t>
        <a:bodyPr/>
        <a:lstStyle/>
        <a:p>
          <a:endParaRPr lang="en-US"/>
        </a:p>
      </dgm:t>
    </dgm:pt>
    <dgm:pt modelId="{AC59EC42-A4BF-4A1A-B9AF-1E36C406BC59}" type="sibTrans" cxnId="{98ADE98B-E182-4194-B28F-C347296F5AE9}">
      <dgm:prSet/>
      <dgm:spPr/>
      <dgm:t>
        <a:bodyPr/>
        <a:lstStyle/>
        <a:p>
          <a:endParaRPr lang="en-US"/>
        </a:p>
      </dgm:t>
    </dgm:pt>
    <dgm:pt modelId="{496AC62D-61D6-499B-9426-C8B2215419C5}">
      <dgm:prSet/>
      <dgm:spPr/>
      <dgm:t>
        <a:bodyPr/>
        <a:lstStyle/>
        <a:p>
          <a:pPr rtl="0"/>
          <a:r>
            <a:rPr lang="en-US" dirty="0"/>
            <a:t>Participation of households susceptible to temperature extremes</a:t>
          </a:r>
        </a:p>
      </dgm:t>
    </dgm:pt>
    <dgm:pt modelId="{3C296F38-4DD8-472E-94DE-89C0964B2D30}" type="parTrans" cxnId="{132510E5-BBE7-4A06-9D90-DB877F3659AB}">
      <dgm:prSet/>
      <dgm:spPr/>
      <dgm:t>
        <a:bodyPr/>
        <a:lstStyle/>
        <a:p>
          <a:endParaRPr lang="en-US"/>
        </a:p>
      </dgm:t>
    </dgm:pt>
    <dgm:pt modelId="{DB43EADC-6BAF-4196-841D-CA41A640C2B5}" type="sibTrans" cxnId="{132510E5-BBE7-4A06-9D90-DB877F3659AB}">
      <dgm:prSet/>
      <dgm:spPr/>
      <dgm:t>
        <a:bodyPr/>
        <a:lstStyle/>
        <a:p>
          <a:endParaRPr lang="en-US"/>
        </a:p>
      </dgm:t>
    </dgm:pt>
    <dgm:pt modelId="{5E67B412-6990-439D-9CA5-BEF59157F380}">
      <dgm:prSet/>
      <dgm:spPr/>
      <dgm:t>
        <a:bodyPr/>
        <a:lstStyle/>
        <a:p>
          <a:pPr rtl="0"/>
          <a:r>
            <a:rPr lang="en-US" dirty="0"/>
            <a:t>Race/Ethnicity and Language</a:t>
          </a:r>
        </a:p>
      </dgm:t>
    </dgm:pt>
    <dgm:pt modelId="{262E4409-579C-4155-9D87-294EA5E2E9E9}" type="parTrans" cxnId="{D6B57742-61C3-4C90-AA62-AAB8F3FDBBD2}">
      <dgm:prSet/>
      <dgm:spPr/>
      <dgm:t>
        <a:bodyPr/>
        <a:lstStyle/>
        <a:p>
          <a:endParaRPr lang="en-US"/>
        </a:p>
      </dgm:t>
    </dgm:pt>
    <dgm:pt modelId="{C802D383-7CF4-4EA9-A4C6-0010B868D30B}" type="sibTrans" cxnId="{D6B57742-61C3-4C90-AA62-AAB8F3FDBBD2}">
      <dgm:prSet/>
      <dgm:spPr/>
      <dgm:t>
        <a:bodyPr/>
        <a:lstStyle/>
        <a:p>
          <a:endParaRPr lang="en-US"/>
        </a:p>
      </dgm:t>
    </dgm:pt>
    <dgm:pt modelId="{4DFDE381-EF23-4369-A0A5-985C9F51FC3E}">
      <dgm:prSet/>
      <dgm:spPr/>
      <dgm:t>
        <a:bodyPr/>
        <a:lstStyle/>
        <a:p>
          <a:pPr rtl="0"/>
          <a:r>
            <a:rPr lang="en-US" dirty="0"/>
            <a:t>Targeting opportunities in minority communities</a:t>
          </a:r>
        </a:p>
      </dgm:t>
    </dgm:pt>
    <dgm:pt modelId="{ECB80BF6-C3B3-4829-A675-240D472CE3F0}" type="parTrans" cxnId="{B87D62B2-FF22-4080-8544-035531866F74}">
      <dgm:prSet/>
      <dgm:spPr/>
      <dgm:t>
        <a:bodyPr/>
        <a:lstStyle/>
        <a:p>
          <a:endParaRPr lang="en-US"/>
        </a:p>
      </dgm:t>
    </dgm:pt>
    <dgm:pt modelId="{97DCC5DD-E2E8-44E6-A7FE-D1B9700B4019}" type="sibTrans" cxnId="{B87D62B2-FF22-4080-8544-035531866F74}">
      <dgm:prSet/>
      <dgm:spPr/>
      <dgm:t>
        <a:bodyPr/>
        <a:lstStyle/>
        <a:p>
          <a:endParaRPr lang="en-US"/>
        </a:p>
      </dgm:t>
    </dgm:pt>
    <dgm:pt modelId="{B101ADD0-1C84-4749-8BC8-0AEC0C91BD6D}">
      <dgm:prSet/>
      <dgm:spPr/>
      <dgm:t>
        <a:bodyPr/>
        <a:lstStyle/>
        <a:p>
          <a:pPr rtl="0"/>
          <a:r>
            <a:rPr lang="en-US" dirty="0"/>
            <a:t>Internet Access</a:t>
          </a:r>
        </a:p>
      </dgm:t>
    </dgm:pt>
    <dgm:pt modelId="{3F1496D6-CAB9-44E6-BBB4-D56094F70E36}" type="parTrans" cxnId="{C8E982CC-0A64-415F-B679-C3F4E9BB3202}">
      <dgm:prSet/>
      <dgm:spPr/>
      <dgm:t>
        <a:bodyPr/>
        <a:lstStyle/>
        <a:p>
          <a:endParaRPr lang="en-US"/>
        </a:p>
      </dgm:t>
    </dgm:pt>
    <dgm:pt modelId="{867FB895-DAE2-4678-9C67-2D847958A561}" type="sibTrans" cxnId="{C8E982CC-0A64-415F-B679-C3F4E9BB3202}">
      <dgm:prSet/>
      <dgm:spPr/>
      <dgm:t>
        <a:bodyPr/>
        <a:lstStyle/>
        <a:p>
          <a:endParaRPr lang="en-US"/>
        </a:p>
      </dgm:t>
    </dgm:pt>
    <dgm:pt modelId="{287F9DF5-E51F-4FB3-9852-6345276E0DB4}">
      <dgm:prSet/>
      <dgm:spPr/>
      <dgm:t>
        <a:bodyPr/>
        <a:lstStyle/>
        <a:p>
          <a:pPr rtl="0"/>
          <a:r>
            <a:rPr lang="en-US" dirty="0"/>
            <a:t>Barriers to accessing online applications</a:t>
          </a:r>
        </a:p>
      </dgm:t>
    </dgm:pt>
    <dgm:pt modelId="{EDDD2386-5D26-4ED7-AC97-CF339E4B6B41}" type="parTrans" cxnId="{857ACA61-7DD6-4D2E-919E-5168D65BD81F}">
      <dgm:prSet/>
      <dgm:spPr/>
      <dgm:t>
        <a:bodyPr/>
        <a:lstStyle/>
        <a:p>
          <a:endParaRPr lang="en-US"/>
        </a:p>
      </dgm:t>
    </dgm:pt>
    <dgm:pt modelId="{B926D320-0F6B-4634-876D-1B41D88390B8}" type="sibTrans" cxnId="{857ACA61-7DD6-4D2E-919E-5168D65BD81F}">
      <dgm:prSet/>
      <dgm:spPr/>
      <dgm:t>
        <a:bodyPr/>
        <a:lstStyle/>
        <a:p>
          <a:endParaRPr lang="en-US"/>
        </a:p>
      </dgm:t>
    </dgm:pt>
    <dgm:pt modelId="{F02DE4EA-6364-4452-A749-D4425B499B0A}">
      <dgm:prSet/>
      <dgm:spPr/>
      <dgm:t>
        <a:bodyPr/>
        <a:lstStyle/>
        <a:p>
          <a:pPr rtl="0"/>
          <a:r>
            <a:rPr lang="en-US" dirty="0"/>
            <a:t>Translation services to non-English speaking households</a:t>
          </a:r>
        </a:p>
      </dgm:t>
    </dgm:pt>
    <dgm:pt modelId="{F0AC3075-E821-4CA7-ABA4-A57FBDB98316}" type="parTrans" cxnId="{0878310D-58DF-48B6-BCB0-FDA3B9304B61}">
      <dgm:prSet/>
      <dgm:spPr/>
      <dgm:t>
        <a:bodyPr/>
        <a:lstStyle/>
        <a:p>
          <a:endParaRPr lang="en-US"/>
        </a:p>
      </dgm:t>
    </dgm:pt>
    <dgm:pt modelId="{D76F9605-16DE-4174-9771-F9AB7224617C}" type="sibTrans" cxnId="{0878310D-58DF-48B6-BCB0-FDA3B9304B61}">
      <dgm:prSet/>
      <dgm:spPr/>
      <dgm:t>
        <a:bodyPr/>
        <a:lstStyle/>
        <a:p>
          <a:endParaRPr lang="en-US"/>
        </a:p>
      </dgm:t>
    </dgm:pt>
    <dgm:pt modelId="{118A2BD3-4F43-4D86-9D82-B995AEBCD2AC}">
      <dgm:prSet/>
      <dgm:spPr/>
      <dgm:t>
        <a:bodyPr/>
        <a:lstStyle/>
        <a:p>
          <a:pPr rtl="0"/>
          <a:r>
            <a:rPr lang="en-US" dirty="0"/>
            <a:t>Local partnerships based on composition of vulnerable populations</a:t>
          </a:r>
        </a:p>
      </dgm:t>
    </dgm:pt>
    <dgm:pt modelId="{2DACB54F-1CA3-45ED-9C0C-5D1B65870524}" type="parTrans" cxnId="{B1D32E28-5B35-4A02-9BDB-589A531944DC}">
      <dgm:prSet/>
      <dgm:spPr/>
      <dgm:t>
        <a:bodyPr/>
        <a:lstStyle/>
        <a:p>
          <a:endParaRPr lang="en-US"/>
        </a:p>
      </dgm:t>
    </dgm:pt>
    <dgm:pt modelId="{31BDB17C-8B88-4731-B31F-995C2FCF3736}" type="sibTrans" cxnId="{B1D32E28-5B35-4A02-9BDB-589A531944DC}">
      <dgm:prSet/>
      <dgm:spPr/>
      <dgm:t>
        <a:bodyPr/>
        <a:lstStyle/>
        <a:p>
          <a:endParaRPr lang="en-US"/>
        </a:p>
      </dgm:t>
    </dgm:pt>
    <dgm:pt modelId="{D49FEE2D-A9A5-426F-90BE-8B8E3E7BB669}">
      <dgm:prSet/>
      <dgm:spPr/>
      <dgm:t>
        <a:bodyPr/>
        <a:lstStyle/>
        <a:p>
          <a:pPr rtl="0"/>
          <a:r>
            <a:rPr lang="en-US" dirty="0"/>
            <a:t>Potential impact of internet-based outreach</a:t>
          </a:r>
        </a:p>
      </dgm:t>
    </dgm:pt>
    <dgm:pt modelId="{4A4F325D-6F66-4619-9538-D639E859D569}" type="parTrans" cxnId="{E79B17EF-4706-4594-BB43-0B3F1EA3A5FA}">
      <dgm:prSet/>
      <dgm:spPr/>
      <dgm:t>
        <a:bodyPr/>
        <a:lstStyle/>
        <a:p>
          <a:endParaRPr lang="en-US"/>
        </a:p>
      </dgm:t>
    </dgm:pt>
    <dgm:pt modelId="{91D4A7CE-B8FE-42B2-8AE1-01797CC95069}" type="sibTrans" cxnId="{E79B17EF-4706-4594-BB43-0B3F1EA3A5FA}">
      <dgm:prSet/>
      <dgm:spPr/>
      <dgm:t>
        <a:bodyPr/>
        <a:lstStyle/>
        <a:p>
          <a:endParaRPr lang="en-US"/>
        </a:p>
      </dgm:t>
    </dgm:pt>
    <dgm:pt modelId="{12F72CC9-5973-4618-B6B7-70B77534D59F}" type="pres">
      <dgm:prSet presAssocID="{4B67ADF5-50E1-48C7-8039-89D7F8F7E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B50F2-7601-4447-B653-168437527961}" type="pres">
      <dgm:prSet presAssocID="{16AE8D51-E580-4335-89A0-BF82D16BD2D6}" presName="linNode" presStyleCnt="0"/>
      <dgm:spPr/>
    </dgm:pt>
    <dgm:pt modelId="{586917DB-C301-481D-8E54-8287D1F7E478}" type="pres">
      <dgm:prSet presAssocID="{16AE8D51-E580-4335-89A0-BF82D16BD2D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94FBA-AB2E-451C-A2B5-58896EDD3740}" type="pres">
      <dgm:prSet presAssocID="{16AE8D51-E580-4335-89A0-BF82D16BD2D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7F3B6-B60E-41E1-83AD-0B3C745E72D6}" type="pres">
      <dgm:prSet presAssocID="{FAE75530-0CFF-4030-A41A-B773D6BDFF76}" presName="sp" presStyleCnt="0"/>
      <dgm:spPr/>
    </dgm:pt>
    <dgm:pt modelId="{83FEAAF5-AC71-411A-AC32-B1B78C60ABC6}" type="pres">
      <dgm:prSet presAssocID="{AA1230C3-FCE6-48FE-A38D-FA2CBDDAC0D8}" presName="linNode" presStyleCnt="0"/>
      <dgm:spPr/>
    </dgm:pt>
    <dgm:pt modelId="{5BA428F0-B5DE-4046-9BDC-6D3EB4CF2E2D}" type="pres">
      <dgm:prSet presAssocID="{AA1230C3-FCE6-48FE-A38D-FA2CBDDAC0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3D589-F147-4D72-A2E6-BF1E34D35B1C}" type="pres">
      <dgm:prSet presAssocID="{AA1230C3-FCE6-48FE-A38D-FA2CBDDAC0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4A91E-989A-4D8B-B091-A45EA7E68FA1}" type="pres">
      <dgm:prSet presAssocID="{AC59EC42-A4BF-4A1A-B9AF-1E36C406BC59}" presName="sp" presStyleCnt="0"/>
      <dgm:spPr/>
    </dgm:pt>
    <dgm:pt modelId="{9C05F881-176C-4778-8182-229240F5E932}" type="pres">
      <dgm:prSet presAssocID="{5E67B412-6990-439D-9CA5-BEF59157F380}" presName="linNode" presStyleCnt="0"/>
      <dgm:spPr/>
    </dgm:pt>
    <dgm:pt modelId="{75094D44-486C-4AC7-BC2A-1828D9899BCB}" type="pres">
      <dgm:prSet presAssocID="{5E67B412-6990-439D-9CA5-BEF59157F3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1A13D-6DC0-4223-930B-4448A726039D}" type="pres">
      <dgm:prSet presAssocID="{5E67B412-6990-439D-9CA5-BEF59157F3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3E36-D8A7-44FB-8B42-0A6884EE3E75}" type="pres">
      <dgm:prSet presAssocID="{C802D383-7CF4-4EA9-A4C6-0010B868D30B}" presName="sp" presStyleCnt="0"/>
      <dgm:spPr/>
    </dgm:pt>
    <dgm:pt modelId="{1AFD4697-C122-49C5-966F-2F68ACA3719A}" type="pres">
      <dgm:prSet presAssocID="{B101ADD0-1C84-4749-8BC8-0AEC0C91BD6D}" presName="linNode" presStyleCnt="0"/>
      <dgm:spPr/>
    </dgm:pt>
    <dgm:pt modelId="{E4A64B52-14E2-4F9C-80CB-A66C005A2DD4}" type="pres">
      <dgm:prSet presAssocID="{B101ADD0-1C84-4749-8BC8-0AEC0C91BD6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ECDD0-E4F5-45B8-8C19-E86BB17A059F}" type="pres">
      <dgm:prSet presAssocID="{B101ADD0-1C84-4749-8BC8-0AEC0C91BD6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EECA0-6463-4FD6-9AD1-17A633AF4076}" type="presOf" srcId="{5E67B412-6990-439D-9CA5-BEF59157F380}" destId="{75094D44-486C-4AC7-BC2A-1828D9899BCB}" srcOrd="0" destOrd="0" presId="urn:microsoft.com/office/officeart/2005/8/layout/vList5"/>
    <dgm:cxn modelId="{D6B57742-61C3-4C90-AA62-AAB8F3FDBBD2}" srcId="{4B67ADF5-50E1-48C7-8039-89D7F8F7E109}" destId="{5E67B412-6990-439D-9CA5-BEF59157F380}" srcOrd="2" destOrd="0" parTransId="{262E4409-579C-4155-9D87-294EA5E2E9E9}" sibTransId="{C802D383-7CF4-4EA9-A4C6-0010B868D30B}"/>
    <dgm:cxn modelId="{C8E982CC-0A64-415F-B679-C3F4E9BB3202}" srcId="{4B67ADF5-50E1-48C7-8039-89D7F8F7E109}" destId="{B101ADD0-1C84-4749-8BC8-0AEC0C91BD6D}" srcOrd="3" destOrd="0" parTransId="{3F1496D6-CAB9-44E6-BBB4-D56094F70E36}" sibTransId="{867FB895-DAE2-4678-9C67-2D847958A561}"/>
    <dgm:cxn modelId="{98ADE98B-E182-4194-B28F-C347296F5AE9}" srcId="{4B67ADF5-50E1-48C7-8039-89D7F8F7E109}" destId="{AA1230C3-FCE6-48FE-A38D-FA2CBDDAC0D8}" srcOrd="1" destOrd="0" parTransId="{1CF7B0BE-8B77-4504-9EAA-5CEB3A29C68F}" sibTransId="{AC59EC42-A4BF-4A1A-B9AF-1E36C406BC59}"/>
    <dgm:cxn modelId="{52129851-8A58-46AD-9AD8-C93F1EE0B5FD}" type="presOf" srcId="{118A2BD3-4F43-4D86-9D82-B995AEBCD2AC}" destId="{34B3D589-F147-4D72-A2E6-BF1E34D35B1C}" srcOrd="0" destOrd="1" presId="urn:microsoft.com/office/officeart/2005/8/layout/vList5"/>
    <dgm:cxn modelId="{43C10F41-F70B-4105-9FA0-497347B8BFAA}" srcId="{16AE8D51-E580-4335-89A0-BF82D16BD2D6}" destId="{2E6D61C5-297C-427D-BD52-006B49234337}" srcOrd="0" destOrd="0" parTransId="{CA2C115A-3046-4720-BDD9-F97C11F47916}" sibTransId="{E91AE428-173F-4B0B-BB00-AD3CD7695C76}"/>
    <dgm:cxn modelId="{3DE78AF0-DF54-41F0-B56F-F634140361B1}" type="presOf" srcId="{16AE8D51-E580-4335-89A0-BF82D16BD2D6}" destId="{586917DB-C301-481D-8E54-8287D1F7E478}" srcOrd="0" destOrd="0" presId="urn:microsoft.com/office/officeart/2005/8/layout/vList5"/>
    <dgm:cxn modelId="{8AFFBE5A-38AD-4EDC-A369-C454803581B1}" type="presOf" srcId="{4B67ADF5-50E1-48C7-8039-89D7F8F7E109}" destId="{12F72CC9-5973-4618-B6B7-70B77534D59F}" srcOrd="0" destOrd="0" presId="urn:microsoft.com/office/officeart/2005/8/layout/vList5"/>
    <dgm:cxn modelId="{F7D6B855-BB8F-4A85-A680-5602CBF25ABD}" type="presOf" srcId="{D49FEE2D-A9A5-426F-90BE-8B8E3E7BB669}" destId="{A7BECDD0-E4F5-45B8-8C19-E86BB17A059F}" srcOrd="0" destOrd="1" presId="urn:microsoft.com/office/officeart/2005/8/layout/vList5"/>
    <dgm:cxn modelId="{04D7794E-8671-432D-B5C3-7193C8FE86CA}" type="presOf" srcId="{496AC62D-61D6-499B-9426-C8B2215419C5}" destId="{34B3D589-F147-4D72-A2E6-BF1E34D35B1C}" srcOrd="0" destOrd="0" presId="urn:microsoft.com/office/officeart/2005/8/layout/vList5"/>
    <dgm:cxn modelId="{857ACA61-7DD6-4D2E-919E-5168D65BD81F}" srcId="{B101ADD0-1C84-4749-8BC8-0AEC0C91BD6D}" destId="{287F9DF5-E51F-4FB3-9852-6345276E0DB4}" srcOrd="0" destOrd="0" parTransId="{EDDD2386-5D26-4ED7-AC97-CF339E4B6B41}" sibTransId="{B926D320-0F6B-4634-876D-1B41D88390B8}"/>
    <dgm:cxn modelId="{B1D32E28-5B35-4A02-9BDB-589A531944DC}" srcId="{AA1230C3-FCE6-48FE-A38D-FA2CBDDAC0D8}" destId="{118A2BD3-4F43-4D86-9D82-B995AEBCD2AC}" srcOrd="1" destOrd="0" parTransId="{2DACB54F-1CA3-45ED-9C0C-5D1B65870524}" sibTransId="{31BDB17C-8B88-4731-B31F-995C2FCF3736}"/>
    <dgm:cxn modelId="{132510E5-BBE7-4A06-9D90-DB877F3659AB}" srcId="{AA1230C3-FCE6-48FE-A38D-FA2CBDDAC0D8}" destId="{496AC62D-61D6-499B-9426-C8B2215419C5}" srcOrd="0" destOrd="0" parTransId="{3C296F38-4DD8-472E-94DE-89C0964B2D30}" sibTransId="{DB43EADC-6BAF-4196-841D-CA41A640C2B5}"/>
    <dgm:cxn modelId="{7F1AFC3F-5ECB-40A8-82E9-5496534F9290}" type="presOf" srcId="{2E6D61C5-297C-427D-BD52-006B49234337}" destId="{33B94FBA-AB2E-451C-A2B5-58896EDD3740}" srcOrd="0" destOrd="0" presId="urn:microsoft.com/office/officeart/2005/8/layout/vList5"/>
    <dgm:cxn modelId="{0BFD2321-82B8-4139-8396-F3D986288DAC}" type="presOf" srcId="{287F9DF5-E51F-4FB3-9852-6345276E0DB4}" destId="{A7BECDD0-E4F5-45B8-8C19-E86BB17A059F}" srcOrd="0" destOrd="0" presId="urn:microsoft.com/office/officeart/2005/8/layout/vList5"/>
    <dgm:cxn modelId="{C1CD7986-DBD5-40C9-9185-C6D5A025BC2F}" type="presOf" srcId="{4DFDE381-EF23-4369-A0A5-985C9F51FC3E}" destId="{83F1A13D-6DC0-4223-930B-4448A726039D}" srcOrd="0" destOrd="0" presId="urn:microsoft.com/office/officeart/2005/8/layout/vList5"/>
    <dgm:cxn modelId="{0878310D-58DF-48B6-BCB0-FDA3B9304B61}" srcId="{5E67B412-6990-439D-9CA5-BEF59157F380}" destId="{F02DE4EA-6364-4452-A749-D4425B499B0A}" srcOrd="1" destOrd="0" parTransId="{F0AC3075-E821-4CA7-ABA4-A57FBDB98316}" sibTransId="{D76F9605-16DE-4174-9771-F9AB7224617C}"/>
    <dgm:cxn modelId="{2EC7325C-1C03-4F74-A598-683FCD8934E0}" srcId="{4B67ADF5-50E1-48C7-8039-89D7F8F7E109}" destId="{16AE8D51-E580-4335-89A0-BF82D16BD2D6}" srcOrd="0" destOrd="0" parTransId="{44B6F606-C87C-4B5C-89C0-25B272AB63EB}" sibTransId="{FAE75530-0CFF-4030-A41A-B773D6BDFF76}"/>
    <dgm:cxn modelId="{A49453EB-B34C-41EA-9472-212FA3BB6964}" type="presOf" srcId="{F02DE4EA-6364-4452-A749-D4425B499B0A}" destId="{83F1A13D-6DC0-4223-930B-4448A726039D}" srcOrd="0" destOrd="1" presId="urn:microsoft.com/office/officeart/2005/8/layout/vList5"/>
    <dgm:cxn modelId="{E79B17EF-4706-4594-BB43-0B3F1EA3A5FA}" srcId="{B101ADD0-1C84-4749-8BC8-0AEC0C91BD6D}" destId="{D49FEE2D-A9A5-426F-90BE-8B8E3E7BB669}" srcOrd="1" destOrd="0" parTransId="{4A4F325D-6F66-4619-9538-D639E859D569}" sibTransId="{91D4A7CE-B8FE-42B2-8AE1-01797CC95069}"/>
    <dgm:cxn modelId="{416B7645-49CB-4BE6-8406-66ACF283BF96}" type="presOf" srcId="{AA1230C3-FCE6-48FE-A38D-FA2CBDDAC0D8}" destId="{5BA428F0-B5DE-4046-9BDC-6D3EB4CF2E2D}" srcOrd="0" destOrd="0" presId="urn:microsoft.com/office/officeart/2005/8/layout/vList5"/>
    <dgm:cxn modelId="{64A077B6-A535-491B-9FEC-9AA6537E5B33}" type="presOf" srcId="{B101ADD0-1C84-4749-8BC8-0AEC0C91BD6D}" destId="{E4A64B52-14E2-4F9C-80CB-A66C005A2DD4}" srcOrd="0" destOrd="0" presId="urn:microsoft.com/office/officeart/2005/8/layout/vList5"/>
    <dgm:cxn modelId="{B87D62B2-FF22-4080-8544-035531866F74}" srcId="{5E67B412-6990-439D-9CA5-BEF59157F380}" destId="{4DFDE381-EF23-4369-A0A5-985C9F51FC3E}" srcOrd="0" destOrd="0" parTransId="{ECB80BF6-C3B3-4829-A675-240D472CE3F0}" sibTransId="{97DCC5DD-E2E8-44E6-A7FE-D1B9700B4019}"/>
    <dgm:cxn modelId="{280C6478-0C69-465C-81B4-43E53C94278B}" type="presParOf" srcId="{12F72CC9-5973-4618-B6B7-70B77534D59F}" destId="{F37B50F2-7601-4447-B653-168437527961}" srcOrd="0" destOrd="0" presId="urn:microsoft.com/office/officeart/2005/8/layout/vList5"/>
    <dgm:cxn modelId="{34A8840F-5197-41F1-98F5-1880ADF5A461}" type="presParOf" srcId="{F37B50F2-7601-4447-B653-168437527961}" destId="{586917DB-C301-481D-8E54-8287D1F7E478}" srcOrd="0" destOrd="0" presId="urn:microsoft.com/office/officeart/2005/8/layout/vList5"/>
    <dgm:cxn modelId="{031C6846-6E46-4BF2-823B-1C217EA80F9A}" type="presParOf" srcId="{F37B50F2-7601-4447-B653-168437527961}" destId="{33B94FBA-AB2E-451C-A2B5-58896EDD3740}" srcOrd="1" destOrd="0" presId="urn:microsoft.com/office/officeart/2005/8/layout/vList5"/>
    <dgm:cxn modelId="{DDA16A11-E417-4ECA-A70C-1758C1A38137}" type="presParOf" srcId="{12F72CC9-5973-4618-B6B7-70B77534D59F}" destId="{D077F3B6-B60E-41E1-83AD-0B3C745E72D6}" srcOrd="1" destOrd="0" presId="urn:microsoft.com/office/officeart/2005/8/layout/vList5"/>
    <dgm:cxn modelId="{AFCD7F4C-C58A-4785-AF8C-30DF4D2317FE}" type="presParOf" srcId="{12F72CC9-5973-4618-B6B7-70B77534D59F}" destId="{83FEAAF5-AC71-411A-AC32-B1B78C60ABC6}" srcOrd="2" destOrd="0" presId="urn:microsoft.com/office/officeart/2005/8/layout/vList5"/>
    <dgm:cxn modelId="{C4411DC2-9E4C-4390-912A-AFB655E256EC}" type="presParOf" srcId="{83FEAAF5-AC71-411A-AC32-B1B78C60ABC6}" destId="{5BA428F0-B5DE-4046-9BDC-6D3EB4CF2E2D}" srcOrd="0" destOrd="0" presId="urn:microsoft.com/office/officeart/2005/8/layout/vList5"/>
    <dgm:cxn modelId="{BDE532FA-C3C6-4B9A-8AF4-43B9FB3934E6}" type="presParOf" srcId="{83FEAAF5-AC71-411A-AC32-B1B78C60ABC6}" destId="{34B3D589-F147-4D72-A2E6-BF1E34D35B1C}" srcOrd="1" destOrd="0" presId="urn:microsoft.com/office/officeart/2005/8/layout/vList5"/>
    <dgm:cxn modelId="{4EA23237-5E83-40D6-92FA-462F51847D10}" type="presParOf" srcId="{12F72CC9-5973-4618-B6B7-70B77534D59F}" destId="{BA44A91E-989A-4D8B-B091-A45EA7E68FA1}" srcOrd="3" destOrd="0" presId="urn:microsoft.com/office/officeart/2005/8/layout/vList5"/>
    <dgm:cxn modelId="{2A330BD2-D185-45A5-8484-02BBDE3AFBA8}" type="presParOf" srcId="{12F72CC9-5973-4618-B6B7-70B77534D59F}" destId="{9C05F881-176C-4778-8182-229240F5E932}" srcOrd="4" destOrd="0" presId="urn:microsoft.com/office/officeart/2005/8/layout/vList5"/>
    <dgm:cxn modelId="{737A8E8F-413C-4BA3-B852-CAA940407D35}" type="presParOf" srcId="{9C05F881-176C-4778-8182-229240F5E932}" destId="{75094D44-486C-4AC7-BC2A-1828D9899BCB}" srcOrd="0" destOrd="0" presId="urn:microsoft.com/office/officeart/2005/8/layout/vList5"/>
    <dgm:cxn modelId="{EA69BC04-A022-4647-8A04-09F58832C8D9}" type="presParOf" srcId="{9C05F881-176C-4778-8182-229240F5E932}" destId="{83F1A13D-6DC0-4223-930B-4448A726039D}" srcOrd="1" destOrd="0" presId="urn:microsoft.com/office/officeart/2005/8/layout/vList5"/>
    <dgm:cxn modelId="{43476F2D-C7BA-4E8F-9699-CF67FBF69B6B}" type="presParOf" srcId="{12F72CC9-5973-4618-B6B7-70B77534D59F}" destId="{9EA13E36-D8A7-44FB-8B42-0A6884EE3E75}" srcOrd="5" destOrd="0" presId="urn:microsoft.com/office/officeart/2005/8/layout/vList5"/>
    <dgm:cxn modelId="{2682AD4C-D76D-4968-BFE4-E11F2DC0DBCD}" type="presParOf" srcId="{12F72CC9-5973-4618-B6B7-70B77534D59F}" destId="{1AFD4697-C122-49C5-966F-2F68ACA3719A}" srcOrd="6" destOrd="0" presId="urn:microsoft.com/office/officeart/2005/8/layout/vList5"/>
    <dgm:cxn modelId="{7FBAD002-D324-4519-B806-AC313A0CB54C}" type="presParOf" srcId="{1AFD4697-C122-49C5-966F-2F68ACA3719A}" destId="{E4A64B52-14E2-4F9C-80CB-A66C005A2DD4}" srcOrd="0" destOrd="0" presId="urn:microsoft.com/office/officeart/2005/8/layout/vList5"/>
    <dgm:cxn modelId="{118704EE-98E9-4EB0-8988-9D477C0E1873}" type="presParOf" srcId="{1AFD4697-C122-49C5-966F-2F68ACA3719A}" destId="{A7BECDD0-E4F5-45B8-8C19-E86BB17A05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67ADF5-50E1-48C7-8039-89D7F8F7E1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8D51-E580-4335-89A0-BF82D16BD2D6}">
      <dgm:prSet/>
      <dgm:spPr/>
      <dgm:t>
        <a:bodyPr/>
        <a:lstStyle/>
        <a:p>
          <a:pPr rtl="0"/>
          <a:r>
            <a:rPr lang="en-US" dirty="0"/>
            <a:t>Owner/Renter</a:t>
          </a:r>
        </a:p>
      </dgm:t>
    </dgm:pt>
    <dgm:pt modelId="{44B6F606-C87C-4B5C-89C0-25B272AB63EB}" type="parTrans" cxnId="{2EC7325C-1C03-4F74-A598-683FCD8934E0}">
      <dgm:prSet/>
      <dgm:spPr/>
      <dgm:t>
        <a:bodyPr/>
        <a:lstStyle/>
        <a:p>
          <a:endParaRPr lang="en-US"/>
        </a:p>
      </dgm:t>
    </dgm:pt>
    <dgm:pt modelId="{FAE75530-0CFF-4030-A41A-B773D6BDFF76}" type="sibTrans" cxnId="{2EC7325C-1C03-4F74-A598-683FCD8934E0}">
      <dgm:prSet/>
      <dgm:spPr/>
      <dgm:t>
        <a:bodyPr/>
        <a:lstStyle/>
        <a:p>
          <a:endParaRPr lang="en-US"/>
        </a:p>
      </dgm:t>
    </dgm:pt>
    <dgm:pt modelId="{2E6D61C5-297C-427D-BD52-006B49234337}">
      <dgm:prSet/>
      <dgm:spPr/>
      <dgm:t>
        <a:bodyPr/>
        <a:lstStyle/>
        <a:p>
          <a:pPr rtl="0"/>
          <a:r>
            <a:rPr lang="en-US" dirty="0"/>
            <a:t>Landlord barriers to energy efficiency services</a:t>
          </a:r>
        </a:p>
      </dgm:t>
    </dgm:pt>
    <dgm:pt modelId="{CA2C115A-3046-4720-BDD9-F97C11F47916}" type="parTrans" cxnId="{43C10F41-F70B-4105-9FA0-497347B8BFAA}">
      <dgm:prSet/>
      <dgm:spPr/>
      <dgm:t>
        <a:bodyPr/>
        <a:lstStyle/>
        <a:p>
          <a:endParaRPr lang="en-US"/>
        </a:p>
      </dgm:t>
    </dgm:pt>
    <dgm:pt modelId="{E91AE428-173F-4B0B-BB00-AD3CD7695C76}" type="sibTrans" cxnId="{43C10F41-F70B-4105-9FA0-497347B8BFAA}">
      <dgm:prSet/>
      <dgm:spPr/>
      <dgm:t>
        <a:bodyPr/>
        <a:lstStyle/>
        <a:p>
          <a:endParaRPr lang="en-US"/>
        </a:p>
      </dgm:t>
    </dgm:pt>
    <dgm:pt modelId="{AA1230C3-FCE6-48FE-A38D-FA2CBDDAC0D8}">
      <dgm:prSet/>
      <dgm:spPr/>
      <dgm:t>
        <a:bodyPr/>
        <a:lstStyle/>
        <a:p>
          <a:pPr rtl="0"/>
          <a:r>
            <a:rPr lang="en-US" dirty="0"/>
            <a:t>Housing Unit Type</a:t>
          </a:r>
        </a:p>
      </dgm:t>
    </dgm:pt>
    <dgm:pt modelId="{1CF7B0BE-8B77-4504-9EAA-5CEB3A29C68F}" type="parTrans" cxnId="{98ADE98B-E182-4194-B28F-C347296F5AE9}">
      <dgm:prSet/>
      <dgm:spPr/>
      <dgm:t>
        <a:bodyPr/>
        <a:lstStyle/>
        <a:p>
          <a:endParaRPr lang="en-US"/>
        </a:p>
      </dgm:t>
    </dgm:pt>
    <dgm:pt modelId="{AC59EC42-A4BF-4A1A-B9AF-1E36C406BC59}" type="sibTrans" cxnId="{98ADE98B-E182-4194-B28F-C347296F5AE9}">
      <dgm:prSet/>
      <dgm:spPr/>
      <dgm:t>
        <a:bodyPr/>
        <a:lstStyle/>
        <a:p>
          <a:endParaRPr lang="en-US"/>
        </a:p>
      </dgm:t>
    </dgm:pt>
    <dgm:pt modelId="{496AC62D-61D6-499B-9426-C8B2215419C5}">
      <dgm:prSet/>
      <dgm:spPr/>
      <dgm:t>
        <a:bodyPr/>
        <a:lstStyle/>
        <a:p>
          <a:pPr rtl="0"/>
          <a:r>
            <a:rPr lang="en-US" dirty="0"/>
            <a:t>Eligibility for single-family and multifamily energy efficiency services</a:t>
          </a:r>
        </a:p>
      </dgm:t>
    </dgm:pt>
    <dgm:pt modelId="{3C296F38-4DD8-472E-94DE-89C0964B2D30}" type="parTrans" cxnId="{132510E5-BBE7-4A06-9D90-DB877F3659AB}">
      <dgm:prSet/>
      <dgm:spPr/>
      <dgm:t>
        <a:bodyPr/>
        <a:lstStyle/>
        <a:p>
          <a:endParaRPr lang="en-US"/>
        </a:p>
      </dgm:t>
    </dgm:pt>
    <dgm:pt modelId="{DB43EADC-6BAF-4196-841D-CA41A640C2B5}" type="sibTrans" cxnId="{132510E5-BBE7-4A06-9D90-DB877F3659AB}">
      <dgm:prSet/>
      <dgm:spPr/>
      <dgm:t>
        <a:bodyPr/>
        <a:lstStyle/>
        <a:p>
          <a:endParaRPr lang="en-US"/>
        </a:p>
      </dgm:t>
    </dgm:pt>
    <dgm:pt modelId="{5E67B412-6990-439D-9CA5-BEF59157F380}">
      <dgm:prSet/>
      <dgm:spPr/>
      <dgm:t>
        <a:bodyPr/>
        <a:lstStyle/>
        <a:p>
          <a:pPr rtl="0"/>
          <a:r>
            <a:rPr lang="en-US" dirty="0"/>
            <a:t>Housing Age</a:t>
          </a:r>
        </a:p>
      </dgm:t>
    </dgm:pt>
    <dgm:pt modelId="{262E4409-579C-4155-9D87-294EA5E2E9E9}" type="parTrans" cxnId="{D6B57742-61C3-4C90-AA62-AAB8F3FDBBD2}">
      <dgm:prSet/>
      <dgm:spPr/>
      <dgm:t>
        <a:bodyPr/>
        <a:lstStyle/>
        <a:p>
          <a:endParaRPr lang="en-US"/>
        </a:p>
      </dgm:t>
    </dgm:pt>
    <dgm:pt modelId="{C802D383-7CF4-4EA9-A4C6-0010B868D30B}" type="sibTrans" cxnId="{D6B57742-61C3-4C90-AA62-AAB8F3FDBBD2}">
      <dgm:prSet/>
      <dgm:spPr/>
      <dgm:t>
        <a:bodyPr/>
        <a:lstStyle/>
        <a:p>
          <a:endParaRPr lang="en-US"/>
        </a:p>
      </dgm:t>
    </dgm:pt>
    <dgm:pt modelId="{4DFDE381-EF23-4369-A0A5-985C9F51FC3E}">
      <dgm:prSet/>
      <dgm:spPr/>
      <dgm:t>
        <a:bodyPr/>
        <a:lstStyle/>
        <a:p>
          <a:pPr rtl="0"/>
          <a:r>
            <a:rPr lang="en-US" dirty="0"/>
            <a:t>Opportunity for energy efficiency savings</a:t>
          </a:r>
        </a:p>
      </dgm:t>
    </dgm:pt>
    <dgm:pt modelId="{ECB80BF6-C3B3-4829-A675-240D472CE3F0}" type="parTrans" cxnId="{B87D62B2-FF22-4080-8544-035531866F74}">
      <dgm:prSet/>
      <dgm:spPr/>
      <dgm:t>
        <a:bodyPr/>
        <a:lstStyle/>
        <a:p>
          <a:endParaRPr lang="en-US"/>
        </a:p>
      </dgm:t>
    </dgm:pt>
    <dgm:pt modelId="{97DCC5DD-E2E8-44E6-A7FE-D1B9700B4019}" type="sibTrans" cxnId="{B87D62B2-FF22-4080-8544-035531866F74}">
      <dgm:prSet/>
      <dgm:spPr/>
      <dgm:t>
        <a:bodyPr/>
        <a:lstStyle/>
        <a:p>
          <a:endParaRPr lang="en-US"/>
        </a:p>
      </dgm:t>
    </dgm:pt>
    <dgm:pt modelId="{3157EF38-5AB6-4CDC-BEBE-0A0473682715}">
      <dgm:prSet/>
      <dgm:spPr/>
      <dgm:t>
        <a:bodyPr/>
        <a:lstStyle/>
        <a:p>
          <a:pPr rtl="0"/>
          <a:r>
            <a:rPr lang="en-US" dirty="0"/>
            <a:t>Mobility of low-income population</a:t>
          </a:r>
        </a:p>
      </dgm:t>
    </dgm:pt>
    <dgm:pt modelId="{23394716-1ABF-416B-9DA3-52AEB3C528AC}" type="parTrans" cxnId="{1393C770-7C8B-4A94-899C-9FF2546504D4}">
      <dgm:prSet/>
      <dgm:spPr/>
      <dgm:t>
        <a:bodyPr/>
        <a:lstStyle/>
        <a:p>
          <a:endParaRPr lang="en-US"/>
        </a:p>
      </dgm:t>
    </dgm:pt>
    <dgm:pt modelId="{4CB47224-FCCD-4A9F-B40D-4417F58397F8}" type="sibTrans" cxnId="{1393C770-7C8B-4A94-899C-9FF2546504D4}">
      <dgm:prSet/>
      <dgm:spPr/>
      <dgm:t>
        <a:bodyPr/>
        <a:lstStyle/>
        <a:p>
          <a:endParaRPr lang="en-US"/>
        </a:p>
      </dgm:t>
    </dgm:pt>
    <dgm:pt modelId="{D5E6A043-C926-4993-97ED-DD4166229803}">
      <dgm:prSet/>
      <dgm:spPr/>
      <dgm:t>
        <a:bodyPr/>
        <a:lstStyle/>
        <a:p>
          <a:pPr rtl="0"/>
          <a:r>
            <a:rPr lang="en-US" dirty="0"/>
            <a:t>Differences in market potential by income-level and region</a:t>
          </a:r>
        </a:p>
      </dgm:t>
    </dgm:pt>
    <dgm:pt modelId="{010C51CB-34F3-4344-9270-F89CA1A5BA55}" type="parTrans" cxnId="{EBE82E74-9FDC-4FE1-A313-BA0EDE2AE5FA}">
      <dgm:prSet/>
      <dgm:spPr/>
      <dgm:t>
        <a:bodyPr/>
        <a:lstStyle/>
        <a:p>
          <a:endParaRPr lang="en-US"/>
        </a:p>
      </dgm:t>
    </dgm:pt>
    <dgm:pt modelId="{540375CE-ABBC-4DA4-94AE-32481753D042}" type="sibTrans" cxnId="{EBE82E74-9FDC-4FE1-A313-BA0EDE2AE5FA}">
      <dgm:prSet/>
      <dgm:spPr/>
      <dgm:t>
        <a:bodyPr/>
        <a:lstStyle/>
        <a:p>
          <a:endParaRPr lang="en-US"/>
        </a:p>
      </dgm:t>
    </dgm:pt>
    <dgm:pt modelId="{23F7D9FC-6A28-48EB-932C-750B27113480}">
      <dgm:prSet/>
      <dgm:spPr/>
      <dgm:t>
        <a:bodyPr/>
        <a:lstStyle/>
        <a:p>
          <a:pPr rtl="0"/>
          <a:r>
            <a:rPr lang="en-US" dirty="0"/>
            <a:t>Likelihood of home repair, lead paint, and deferred maintenance issues</a:t>
          </a:r>
        </a:p>
      </dgm:t>
    </dgm:pt>
    <dgm:pt modelId="{3675F138-FEF7-4C8D-A5DD-0C388952564E}" type="parTrans" cxnId="{E4ECB0EA-5D3D-4ED0-814F-2471303332F5}">
      <dgm:prSet/>
      <dgm:spPr/>
      <dgm:t>
        <a:bodyPr/>
        <a:lstStyle/>
        <a:p>
          <a:endParaRPr lang="en-US"/>
        </a:p>
      </dgm:t>
    </dgm:pt>
    <dgm:pt modelId="{5CDBC06B-0313-4D4B-B4F3-1084C0A019A5}" type="sibTrans" cxnId="{E4ECB0EA-5D3D-4ED0-814F-2471303332F5}">
      <dgm:prSet/>
      <dgm:spPr/>
      <dgm:t>
        <a:bodyPr/>
        <a:lstStyle/>
        <a:p>
          <a:endParaRPr lang="en-US"/>
        </a:p>
      </dgm:t>
    </dgm:pt>
    <dgm:pt modelId="{D92BC4D6-0F13-44FB-9D5C-6BEE119E07EA}" type="pres">
      <dgm:prSet presAssocID="{4B67ADF5-50E1-48C7-8039-89D7F8F7E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1AC2D-00F6-4A57-80B8-57AE72278662}" type="pres">
      <dgm:prSet presAssocID="{16AE8D51-E580-4335-89A0-BF82D16BD2D6}" presName="linNode" presStyleCnt="0"/>
      <dgm:spPr/>
    </dgm:pt>
    <dgm:pt modelId="{C415A326-8FCC-4BC1-A28A-AC2452988FC5}" type="pres">
      <dgm:prSet presAssocID="{16AE8D51-E580-4335-89A0-BF82D16BD2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F3AD4-55B7-4710-A873-CD3BD69B9200}" type="pres">
      <dgm:prSet presAssocID="{16AE8D51-E580-4335-89A0-BF82D16BD2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77DF-816E-4E40-A36E-926FC584A681}" type="pres">
      <dgm:prSet presAssocID="{FAE75530-0CFF-4030-A41A-B773D6BDFF76}" presName="sp" presStyleCnt="0"/>
      <dgm:spPr/>
    </dgm:pt>
    <dgm:pt modelId="{F5B234EE-8EE5-48B1-9071-13182E40CD0E}" type="pres">
      <dgm:prSet presAssocID="{AA1230C3-FCE6-48FE-A38D-FA2CBDDAC0D8}" presName="linNode" presStyleCnt="0"/>
      <dgm:spPr/>
    </dgm:pt>
    <dgm:pt modelId="{A13330DC-3B97-4767-BAEB-FFABE815051D}" type="pres">
      <dgm:prSet presAssocID="{AA1230C3-FCE6-48FE-A38D-FA2CBDDAC0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724C0-7135-41CC-9F3A-3F9D8A604949}" type="pres">
      <dgm:prSet presAssocID="{AA1230C3-FCE6-48FE-A38D-FA2CBDDAC0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2B52-8849-4570-95ED-16896F79C5F6}" type="pres">
      <dgm:prSet presAssocID="{AC59EC42-A4BF-4A1A-B9AF-1E36C406BC59}" presName="sp" presStyleCnt="0"/>
      <dgm:spPr/>
    </dgm:pt>
    <dgm:pt modelId="{DF6E629F-8D39-4CBF-AB32-649370A7FA35}" type="pres">
      <dgm:prSet presAssocID="{5E67B412-6990-439D-9CA5-BEF59157F380}" presName="linNode" presStyleCnt="0"/>
      <dgm:spPr/>
    </dgm:pt>
    <dgm:pt modelId="{53EFFF3F-F7D3-4704-A18D-5B60D3DF39F1}" type="pres">
      <dgm:prSet presAssocID="{5E67B412-6990-439D-9CA5-BEF59157F3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23DA-AC0A-420A-92CA-8547323A2551}" type="pres">
      <dgm:prSet presAssocID="{5E67B412-6990-439D-9CA5-BEF59157F3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1978E-3B22-4944-BC8E-D1A2E58AA4E2}" type="presOf" srcId="{496AC62D-61D6-499B-9426-C8B2215419C5}" destId="{1A4724C0-7135-41CC-9F3A-3F9D8A604949}" srcOrd="0" destOrd="0" presId="urn:microsoft.com/office/officeart/2005/8/layout/vList5"/>
    <dgm:cxn modelId="{E579B6CF-6110-4C5B-8837-3DC22C60A862}" type="presOf" srcId="{23F7D9FC-6A28-48EB-932C-750B27113480}" destId="{5DCB23DA-AC0A-420A-92CA-8547323A2551}" srcOrd="0" destOrd="1" presId="urn:microsoft.com/office/officeart/2005/8/layout/vList5"/>
    <dgm:cxn modelId="{D6B57742-61C3-4C90-AA62-AAB8F3FDBBD2}" srcId="{4B67ADF5-50E1-48C7-8039-89D7F8F7E109}" destId="{5E67B412-6990-439D-9CA5-BEF59157F380}" srcOrd="2" destOrd="0" parTransId="{262E4409-579C-4155-9D87-294EA5E2E9E9}" sibTransId="{C802D383-7CF4-4EA9-A4C6-0010B868D30B}"/>
    <dgm:cxn modelId="{B5B3B392-24B5-40D6-9E39-FD1A7CE8A585}" type="presOf" srcId="{AA1230C3-FCE6-48FE-A38D-FA2CBDDAC0D8}" destId="{A13330DC-3B97-4767-BAEB-FFABE815051D}" srcOrd="0" destOrd="0" presId="urn:microsoft.com/office/officeart/2005/8/layout/vList5"/>
    <dgm:cxn modelId="{CAD25504-C533-4A7B-8608-61291C1FD2C9}" type="presOf" srcId="{16AE8D51-E580-4335-89A0-BF82D16BD2D6}" destId="{C415A326-8FCC-4BC1-A28A-AC2452988FC5}" srcOrd="0" destOrd="0" presId="urn:microsoft.com/office/officeart/2005/8/layout/vList5"/>
    <dgm:cxn modelId="{98ADE98B-E182-4194-B28F-C347296F5AE9}" srcId="{4B67ADF5-50E1-48C7-8039-89D7F8F7E109}" destId="{AA1230C3-FCE6-48FE-A38D-FA2CBDDAC0D8}" srcOrd="1" destOrd="0" parTransId="{1CF7B0BE-8B77-4504-9EAA-5CEB3A29C68F}" sibTransId="{AC59EC42-A4BF-4A1A-B9AF-1E36C406BC59}"/>
    <dgm:cxn modelId="{43C10F41-F70B-4105-9FA0-497347B8BFAA}" srcId="{16AE8D51-E580-4335-89A0-BF82D16BD2D6}" destId="{2E6D61C5-297C-427D-BD52-006B49234337}" srcOrd="0" destOrd="0" parTransId="{CA2C115A-3046-4720-BDD9-F97C11F47916}" sibTransId="{E91AE428-173F-4B0B-BB00-AD3CD7695C76}"/>
    <dgm:cxn modelId="{3FC9F87E-C4A1-4DDF-95CE-D5B85215D5B6}" type="presOf" srcId="{3157EF38-5AB6-4CDC-BEBE-0A0473682715}" destId="{444F3AD4-55B7-4710-A873-CD3BD69B9200}" srcOrd="0" destOrd="1" presId="urn:microsoft.com/office/officeart/2005/8/layout/vList5"/>
    <dgm:cxn modelId="{DBE349E8-5B36-44D5-905D-3A0795E7D6D9}" type="presOf" srcId="{5E67B412-6990-439D-9CA5-BEF59157F380}" destId="{53EFFF3F-F7D3-4704-A18D-5B60D3DF39F1}" srcOrd="0" destOrd="0" presId="urn:microsoft.com/office/officeart/2005/8/layout/vList5"/>
    <dgm:cxn modelId="{EBE82E74-9FDC-4FE1-A313-BA0EDE2AE5FA}" srcId="{AA1230C3-FCE6-48FE-A38D-FA2CBDDAC0D8}" destId="{D5E6A043-C926-4993-97ED-DD4166229803}" srcOrd="1" destOrd="0" parTransId="{010C51CB-34F3-4344-9270-F89CA1A5BA55}" sibTransId="{540375CE-ABBC-4DA4-94AE-32481753D042}"/>
    <dgm:cxn modelId="{AC733864-2F1E-49D9-AC14-C1C01E46F233}" type="presOf" srcId="{D5E6A043-C926-4993-97ED-DD4166229803}" destId="{1A4724C0-7135-41CC-9F3A-3F9D8A604949}" srcOrd="0" destOrd="1" presId="urn:microsoft.com/office/officeart/2005/8/layout/vList5"/>
    <dgm:cxn modelId="{1393C770-7C8B-4A94-899C-9FF2546504D4}" srcId="{16AE8D51-E580-4335-89A0-BF82D16BD2D6}" destId="{3157EF38-5AB6-4CDC-BEBE-0A0473682715}" srcOrd="1" destOrd="0" parTransId="{23394716-1ABF-416B-9DA3-52AEB3C528AC}" sibTransId="{4CB47224-FCCD-4A9F-B40D-4417F58397F8}"/>
    <dgm:cxn modelId="{132510E5-BBE7-4A06-9D90-DB877F3659AB}" srcId="{AA1230C3-FCE6-48FE-A38D-FA2CBDDAC0D8}" destId="{496AC62D-61D6-499B-9426-C8B2215419C5}" srcOrd="0" destOrd="0" parTransId="{3C296F38-4DD8-472E-94DE-89C0964B2D30}" sibTransId="{DB43EADC-6BAF-4196-841D-CA41A640C2B5}"/>
    <dgm:cxn modelId="{3C514E4E-8EA0-4EAB-808C-23BEBF62FE58}" type="presOf" srcId="{4B67ADF5-50E1-48C7-8039-89D7F8F7E109}" destId="{D92BC4D6-0F13-44FB-9D5C-6BEE119E07EA}" srcOrd="0" destOrd="0" presId="urn:microsoft.com/office/officeart/2005/8/layout/vList5"/>
    <dgm:cxn modelId="{2EC7325C-1C03-4F74-A598-683FCD8934E0}" srcId="{4B67ADF5-50E1-48C7-8039-89D7F8F7E109}" destId="{16AE8D51-E580-4335-89A0-BF82D16BD2D6}" srcOrd="0" destOrd="0" parTransId="{44B6F606-C87C-4B5C-89C0-25B272AB63EB}" sibTransId="{FAE75530-0CFF-4030-A41A-B773D6BDFF76}"/>
    <dgm:cxn modelId="{E4ECB0EA-5D3D-4ED0-814F-2471303332F5}" srcId="{5E67B412-6990-439D-9CA5-BEF59157F380}" destId="{23F7D9FC-6A28-48EB-932C-750B27113480}" srcOrd="1" destOrd="0" parTransId="{3675F138-FEF7-4C8D-A5DD-0C388952564E}" sibTransId="{5CDBC06B-0313-4D4B-B4F3-1084C0A019A5}"/>
    <dgm:cxn modelId="{A242EA76-1B45-4B22-B739-8B75AF5DD618}" type="presOf" srcId="{2E6D61C5-297C-427D-BD52-006B49234337}" destId="{444F3AD4-55B7-4710-A873-CD3BD69B9200}" srcOrd="0" destOrd="0" presId="urn:microsoft.com/office/officeart/2005/8/layout/vList5"/>
    <dgm:cxn modelId="{CCE73957-9CAF-497B-B3B3-D5FE459B9FD6}" type="presOf" srcId="{4DFDE381-EF23-4369-A0A5-985C9F51FC3E}" destId="{5DCB23DA-AC0A-420A-92CA-8547323A2551}" srcOrd="0" destOrd="0" presId="urn:microsoft.com/office/officeart/2005/8/layout/vList5"/>
    <dgm:cxn modelId="{B87D62B2-FF22-4080-8544-035531866F74}" srcId="{5E67B412-6990-439D-9CA5-BEF59157F380}" destId="{4DFDE381-EF23-4369-A0A5-985C9F51FC3E}" srcOrd="0" destOrd="0" parTransId="{ECB80BF6-C3B3-4829-A675-240D472CE3F0}" sibTransId="{97DCC5DD-E2E8-44E6-A7FE-D1B9700B4019}"/>
    <dgm:cxn modelId="{2A2186F2-4217-4660-BF7D-14BBFE351E10}" type="presParOf" srcId="{D92BC4D6-0F13-44FB-9D5C-6BEE119E07EA}" destId="{C571AC2D-00F6-4A57-80B8-57AE72278662}" srcOrd="0" destOrd="0" presId="urn:microsoft.com/office/officeart/2005/8/layout/vList5"/>
    <dgm:cxn modelId="{3150E9AD-A181-4A87-9EC6-6C6F8A994D72}" type="presParOf" srcId="{C571AC2D-00F6-4A57-80B8-57AE72278662}" destId="{C415A326-8FCC-4BC1-A28A-AC2452988FC5}" srcOrd="0" destOrd="0" presId="urn:microsoft.com/office/officeart/2005/8/layout/vList5"/>
    <dgm:cxn modelId="{6E4BECEF-8825-49CB-AF35-497D433A3FBA}" type="presParOf" srcId="{C571AC2D-00F6-4A57-80B8-57AE72278662}" destId="{444F3AD4-55B7-4710-A873-CD3BD69B9200}" srcOrd="1" destOrd="0" presId="urn:microsoft.com/office/officeart/2005/8/layout/vList5"/>
    <dgm:cxn modelId="{315165FD-8143-4E24-9482-652F84C8AA03}" type="presParOf" srcId="{D92BC4D6-0F13-44FB-9D5C-6BEE119E07EA}" destId="{E9C377DF-816E-4E40-A36E-926FC584A681}" srcOrd="1" destOrd="0" presId="urn:microsoft.com/office/officeart/2005/8/layout/vList5"/>
    <dgm:cxn modelId="{6BD20084-9EBB-4052-AF14-ABA1277937A9}" type="presParOf" srcId="{D92BC4D6-0F13-44FB-9D5C-6BEE119E07EA}" destId="{F5B234EE-8EE5-48B1-9071-13182E40CD0E}" srcOrd="2" destOrd="0" presId="urn:microsoft.com/office/officeart/2005/8/layout/vList5"/>
    <dgm:cxn modelId="{BBC41085-10E9-4BA4-AED7-4E9BBFD286DA}" type="presParOf" srcId="{F5B234EE-8EE5-48B1-9071-13182E40CD0E}" destId="{A13330DC-3B97-4767-BAEB-FFABE815051D}" srcOrd="0" destOrd="0" presId="urn:microsoft.com/office/officeart/2005/8/layout/vList5"/>
    <dgm:cxn modelId="{0ADE9822-8EB7-4898-B4C0-80F783A87CB2}" type="presParOf" srcId="{F5B234EE-8EE5-48B1-9071-13182E40CD0E}" destId="{1A4724C0-7135-41CC-9F3A-3F9D8A604949}" srcOrd="1" destOrd="0" presId="urn:microsoft.com/office/officeart/2005/8/layout/vList5"/>
    <dgm:cxn modelId="{D25AF918-42F1-4DB9-A73D-70D0406B2E8A}" type="presParOf" srcId="{D92BC4D6-0F13-44FB-9D5C-6BEE119E07EA}" destId="{244C2B52-8849-4570-95ED-16896F79C5F6}" srcOrd="3" destOrd="0" presId="urn:microsoft.com/office/officeart/2005/8/layout/vList5"/>
    <dgm:cxn modelId="{4A33F415-A1EF-4AE5-978E-F36A3C70DF30}" type="presParOf" srcId="{D92BC4D6-0F13-44FB-9D5C-6BEE119E07EA}" destId="{DF6E629F-8D39-4CBF-AB32-649370A7FA35}" srcOrd="4" destOrd="0" presId="urn:microsoft.com/office/officeart/2005/8/layout/vList5"/>
    <dgm:cxn modelId="{B1B4779B-83AA-40BE-B655-02B93D80622C}" type="presParOf" srcId="{DF6E629F-8D39-4CBF-AB32-649370A7FA35}" destId="{53EFFF3F-F7D3-4704-A18D-5B60D3DF39F1}" srcOrd="0" destOrd="0" presId="urn:microsoft.com/office/officeart/2005/8/layout/vList5"/>
    <dgm:cxn modelId="{9568DE36-2418-4DCB-B749-ABFB52ADF66A}" type="presParOf" srcId="{DF6E629F-8D39-4CBF-AB32-649370A7FA35}" destId="{5DCB23DA-AC0A-420A-92CA-8547323A2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67ADF5-50E1-48C7-8039-89D7F8F7E1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8D51-E580-4335-89A0-BF82D16BD2D6}">
      <dgm:prSet/>
      <dgm:spPr/>
      <dgm:t>
        <a:bodyPr/>
        <a:lstStyle/>
        <a:p>
          <a:pPr rtl="0"/>
          <a:r>
            <a:rPr lang="en-US" dirty="0"/>
            <a:t>Heating and Cooling Sources</a:t>
          </a:r>
        </a:p>
      </dgm:t>
    </dgm:pt>
    <dgm:pt modelId="{44B6F606-C87C-4B5C-89C0-25B272AB63EB}" type="parTrans" cxnId="{2EC7325C-1C03-4F74-A598-683FCD8934E0}">
      <dgm:prSet/>
      <dgm:spPr/>
      <dgm:t>
        <a:bodyPr/>
        <a:lstStyle/>
        <a:p>
          <a:endParaRPr lang="en-US"/>
        </a:p>
      </dgm:t>
    </dgm:pt>
    <dgm:pt modelId="{FAE75530-0CFF-4030-A41A-B773D6BDFF76}" type="sibTrans" cxnId="{2EC7325C-1C03-4F74-A598-683FCD8934E0}">
      <dgm:prSet/>
      <dgm:spPr/>
      <dgm:t>
        <a:bodyPr/>
        <a:lstStyle/>
        <a:p>
          <a:endParaRPr lang="en-US"/>
        </a:p>
      </dgm:t>
    </dgm:pt>
    <dgm:pt modelId="{2E6D61C5-297C-427D-BD52-006B49234337}">
      <dgm:prSet/>
      <dgm:spPr/>
      <dgm:t>
        <a:bodyPr/>
        <a:lstStyle/>
        <a:p>
          <a:pPr rtl="0"/>
          <a:r>
            <a:rPr lang="en-US" dirty="0"/>
            <a:t>Customers impacted by winter utility service disconnection protections</a:t>
          </a:r>
        </a:p>
      </dgm:t>
    </dgm:pt>
    <dgm:pt modelId="{CA2C115A-3046-4720-BDD9-F97C11F47916}" type="parTrans" cxnId="{43C10F41-F70B-4105-9FA0-497347B8BFAA}">
      <dgm:prSet/>
      <dgm:spPr/>
      <dgm:t>
        <a:bodyPr/>
        <a:lstStyle/>
        <a:p>
          <a:endParaRPr lang="en-US"/>
        </a:p>
      </dgm:t>
    </dgm:pt>
    <dgm:pt modelId="{E91AE428-173F-4B0B-BB00-AD3CD7695C76}" type="sibTrans" cxnId="{43C10F41-F70B-4105-9FA0-497347B8BFAA}">
      <dgm:prSet/>
      <dgm:spPr/>
      <dgm:t>
        <a:bodyPr/>
        <a:lstStyle/>
        <a:p>
          <a:endParaRPr lang="en-US"/>
        </a:p>
      </dgm:t>
    </dgm:pt>
    <dgm:pt modelId="{AA1230C3-FCE6-48FE-A38D-FA2CBDDAC0D8}">
      <dgm:prSet/>
      <dgm:spPr/>
      <dgm:t>
        <a:bodyPr/>
        <a:lstStyle/>
        <a:p>
          <a:pPr rtl="0"/>
          <a:r>
            <a:rPr lang="en-US" dirty="0"/>
            <a:t>Energy Usage</a:t>
          </a:r>
        </a:p>
      </dgm:t>
    </dgm:pt>
    <dgm:pt modelId="{1CF7B0BE-8B77-4504-9EAA-5CEB3A29C68F}" type="parTrans" cxnId="{98ADE98B-E182-4194-B28F-C347296F5AE9}">
      <dgm:prSet/>
      <dgm:spPr/>
      <dgm:t>
        <a:bodyPr/>
        <a:lstStyle/>
        <a:p>
          <a:endParaRPr lang="en-US"/>
        </a:p>
      </dgm:t>
    </dgm:pt>
    <dgm:pt modelId="{AC59EC42-A4BF-4A1A-B9AF-1E36C406BC59}" type="sibTrans" cxnId="{98ADE98B-E182-4194-B28F-C347296F5AE9}">
      <dgm:prSet/>
      <dgm:spPr/>
      <dgm:t>
        <a:bodyPr/>
        <a:lstStyle/>
        <a:p>
          <a:endParaRPr lang="en-US"/>
        </a:p>
      </dgm:t>
    </dgm:pt>
    <dgm:pt modelId="{496AC62D-61D6-499B-9426-C8B2215419C5}">
      <dgm:prSet/>
      <dgm:spPr/>
      <dgm:t>
        <a:bodyPr/>
        <a:lstStyle/>
        <a:p>
          <a:pPr rtl="0"/>
          <a:r>
            <a:rPr lang="en-US" dirty="0"/>
            <a:t>Targeting energy efficiency services to high usage households</a:t>
          </a:r>
        </a:p>
      </dgm:t>
    </dgm:pt>
    <dgm:pt modelId="{3C296F38-4DD8-472E-94DE-89C0964B2D30}" type="parTrans" cxnId="{132510E5-BBE7-4A06-9D90-DB877F3659AB}">
      <dgm:prSet/>
      <dgm:spPr/>
      <dgm:t>
        <a:bodyPr/>
        <a:lstStyle/>
        <a:p>
          <a:endParaRPr lang="en-US"/>
        </a:p>
      </dgm:t>
    </dgm:pt>
    <dgm:pt modelId="{DB43EADC-6BAF-4196-841D-CA41A640C2B5}" type="sibTrans" cxnId="{132510E5-BBE7-4A06-9D90-DB877F3659AB}">
      <dgm:prSet/>
      <dgm:spPr/>
      <dgm:t>
        <a:bodyPr/>
        <a:lstStyle/>
        <a:p>
          <a:endParaRPr lang="en-US"/>
        </a:p>
      </dgm:t>
    </dgm:pt>
    <dgm:pt modelId="{5E67B412-6990-439D-9CA5-BEF59157F380}">
      <dgm:prSet/>
      <dgm:spPr/>
      <dgm:t>
        <a:bodyPr/>
        <a:lstStyle/>
        <a:p>
          <a:pPr rtl="0"/>
          <a:r>
            <a:rPr lang="en-US" dirty="0"/>
            <a:t>Heat Included in Rent</a:t>
          </a:r>
        </a:p>
      </dgm:t>
    </dgm:pt>
    <dgm:pt modelId="{262E4409-579C-4155-9D87-294EA5E2E9E9}" type="parTrans" cxnId="{D6B57742-61C3-4C90-AA62-AAB8F3FDBBD2}">
      <dgm:prSet/>
      <dgm:spPr/>
      <dgm:t>
        <a:bodyPr/>
        <a:lstStyle/>
        <a:p>
          <a:endParaRPr lang="en-US"/>
        </a:p>
      </dgm:t>
    </dgm:pt>
    <dgm:pt modelId="{C802D383-7CF4-4EA9-A4C6-0010B868D30B}" type="sibTrans" cxnId="{D6B57742-61C3-4C90-AA62-AAB8F3FDBBD2}">
      <dgm:prSet/>
      <dgm:spPr/>
      <dgm:t>
        <a:bodyPr/>
        <a:lstStyle/>
        <a:p>
          <a:endParaRPr lang="en-US"/>
        </a:p>
      </dgm:t>
    </dgm:pt>
    <dgm:pt modelId="{4DFDE381-EF23-4369-A0A5-985C9F51FC3E}">
      <dgm:prSet/>
      <dgm:spPr/>
      <dgm:t>
        <a:bodyPr/>
        <a:lstStyle/>
        <a:p>
          <a:pPr rtl="0"/>
          <a:r>
            <a:rPr lang="en-US" dirty="0"/>
            <a:t>Eligibility for bill assistance benefits</a:t>
          </a:r>
        </a:p>
      </dgm:t>
    </dgm:pt>
    <dgm:pt modelId="{ECB80BF6-C3B3-4829-A675-240D472CE3F0}" type="parTrans" cxnId="{B87D62B2-FF22-4080-8544-035531866F74}">
      <dgm:prSet/>
      <dgm:spPr/>
      <dgm:t>
        <a:bodyPr/>
        <a:lstStyle/>
        <a:p>
          <a:endParaRPr lang="en-US"/>
        </a:p>
      </dgm:t>
    </dgm:pt>
    <dgm:pt modelId="{97DCC5DD-E2E8-44E6-A7FE-D1B9700B4019}" type="sibTrans" cxnId="{B87D62B2-FF22-4080-8544-035531866F74}">
      <dgm:prSet/>
      <dgm:spPr/>
      <dgm:t>
        <a:bodyPr/>
        <a:lstStyle/>
        <a:p>
          <a:endParaRPr lang="en-US"/>
        </a:p>
      </dgm:t>
    </dgm:pt>
    <dgm:pt modelId="{40A99A08-326C-4CB8-8CC6-85C20E39B27A}">
      <dgm:prSet/>
      <dgm:spPr/>
      <dgm:t>
        <a:bodyPr/>
        <a:lstStyle/>
        <a:p>
          <a:pPr rtl="0"/>
          <a:r>
            <a:rPr lang="en-US" dirty="0"/>
            <a:t>Market participation by fuel type</a:t>
          </a:r>
        </a:p>
      </dgm:t>
    </dgm:pt>
    <dgm:pt modelId="{FA2BCA74-F687-4C62-91C6-AC8A101F7C6B}" type="parTrans" cxnId="{4C608F3A-ED1F-48F1-9B92-9A2284B6F1B3}">
      <dgm:prSet/>
      <dgm:spPr/>
      <dgm:t>
        <a:bodyPr/>
        <a:lstStyle/>
        <a:p>
          <a:endParaRPr lang="en-US"/>
        </a:p>
      </dgm:t>
    </dgm:pt>
    <dgm:pt modelId="{03224B62-A451-4919-BE49-720F70F38E8E}" type="sibTrans" cxnId="{4C608F3A-ED1F-48F1-9B92-9A2284B6F1B3}">
      <dgm:prSet/>
      <dgm:spPr/>
      <dgm:t>
        <a:bodyPr/>
        <a:lstStyle/>
        <a:p>
          <a:endParaRPr lang="en-US"/>
        </a:p>
      </dgm:t>
    </dgm:pt>
    <dgm:pt modelId="{BA147EE8-F621-453A-9A8A-185A114D6AFA}">
      <dgm:prSet/>
      <dgm:spPr/>
      <dgm:t>
        <a:bodyPr/>
        <a:lstStyle/>
        <a:p>
          <a:pPr rtl="0"/>
          <a:r>
            <a:rPr lang="en-US" dirty="0"/>
            <a:t>Opportunities for baseload electric reduction vs. whole house energy efficiency</a:t>
          </a:r>
        </a:p>
      </dgm:t>
    </dgm:pt>
    <dgm:pt modelId="{8CB76400-E62E-428A-9C4C-694B1ED53318}" type="parTrans" cxnId="{0951C1DD-C227-4326-850E-A530A4948174}">
      <dgm:prSet/>
      <dgm:spPr/>
      <dgm:t>
        <a:bodyPr/>
        <a:lstStyle/>
        <a:p>
          <a:endParaRPr lang="en-US"/>
        </a:p>
      </dgm:t>
    </dgm:pt>
    <dgm:pt modelId="{4C22808D-79D1-483D-B63B-4CCD5148AC98}" type="sibTrans" cxnId="{0951C1DD-C227-4326-850E-A530A4948174}">
      <dgm:prSet/>
      <dgm:spPr/>
      <dgm:t>
        <a:bodyPr/>
        <a:lstStyle/>
        <a:p>
          <a:endParaRPr lang="en-US"/>
        </a:p>
      </dgm:t>
    </dgm:pt>
    <dgm:pt modelId="{4331F366-63D4-4677-AAB8-2B031E3DA701}">
      <dgm:prSet/>
      <dgm:spPr/>
      <dgm:t>
        <a:bodyPr/>
        <a:lstStyle/>
        <a:p>
          <a:pPr rtl="0"/>
          <a:r>
            <a:rPr lang="en-US" dirty="0"/>
            <a:t>Coordination with landlords for program enrollment</a:t>
          </a:r>
        </a:p>
      </dgm:t>
    </dgm:pt>
    <dgm:pt modelId="{48495B90-29C5-4049-B19C-63938FBABC9B}" type="parTrans" cxnId="{0D97F350-174D-46CD-BA4A-6A9F3F844EC3}">
      <dgm:prSet/>
      <dgm:spPr/>
      <dgm:t>
        <a:bodyPr/>
        <a:lstStyle/>
        <a:p>
          <a:endParaRPr lang="en-US"/>
        </a:p>
      </dgm:t>
    </dgm:pt>
    <dgm:pt modelId="{986532FA-208B-4F61-927F-6AD1D71A6358}" type="sibTrans" cxnId="{0D97F350-174D-46CD-BA4A-6A9F3F844EC3}">
      <dgm:prSet/>
      <dgm:spPr/>
      <dgm:t>
        <a:bodyPr/>
        <a:lstStyle/>
        <a:p>
          <a:endParaRPr lang="en-US"/>
        </a:p>
      </dgm:t>
    </dgm:pt>
    <dgm:pt modelId="{94DAA9B2-FE7F-4B50-B837-EAA5CBB0ACA9}">
      <dgm:prSet/>
      <dgm:spPr/>
      <dgm:t>
        <a:bodyPr/>
        <a:lstStyle/>
        <a:p>
          <a:pPr rtl="0"/>
          <a:r>
            <a:rPr lang="en-US" dirty="0"/>
            <a:t>Water/Sewer</a:t>
          </a:r>
        </a:p>
      </dgm:t>
    </dgm:pt>
    <dgm:pt modelId="{EC9563B1-D153-4D0A-9D75-0FBC57D181C3}" type="parTrans" cxnId="{E9510B41-2EBE-48CC-B497-AAD7B48AD586}">
      <dgm:prSet/>
      <dgm:spPr/>
      <dgm:t>
        <a:bodyPr/>
        <a:lstStyle/>
        <a:p>
          <a:endParaRPr lang="en-US"/>
        </a:p>
      </dgm:t>
    </dgm:pt>
    <dgm:pt modelId="{6D3F5462-F617-4F2D-B6B2-61325EAF1316}" type="sibTrans" cxnId="{E9510B41-2EBE-48CC-B497-AAD7B48AD586}">
      <dgm:prSet/>
      <dgm:spPr/>
      <dgm:t>
        <a:bodyPr/>
        <a:lstStyle/>
        <a:p>
          <a:endParaRPr lang="en-US"/>
        </a:p>
      </dgm:t>
    </dgm:pt>
    <dgm:pt modelId="{13D8F6A5-3957-4572-9716-E6949473E0E0}">
      <dgm:prSet/>
      <dgm:spPr/>
      <dgm:t>
        <a:bodyPr/>
        <a:lstStyle/>
        <a:p>
          <a:pPr rtl="0"/>
          <a:r>
            <a:rPr lang="en-US" dirty="0"/>
            <a:t>Impact of rising water bills on housing affordability</a:t>
          </a:r>
        </a:p>
      </dgm:t>
    </dgm:pt>
    <dgm:pt modelId="{91A1F0FC-0001-41C7-9ADA-F8D04A4116DA}" type="parTrans" cxnId="{6DB33E16-B545-4755-AA8C-D8E0F0B719C7}">
      <dgm:prSet/>
      <dgm:spPr/>
      <dgm:t>
        <a:bodyPr/>
        <a:lstStyle/>
        <a:p>
          <a:endParaRPr lang="en-US"/>
        </a:p>
      </dgm:t>
    </dgm:pt>
    <dgm:pt modelId="{42DEA931-D39C-4555-AD1B-67471AC34F6B}" type="sibTrans" cxnId="{6DB33E16-B545-4755-AA8C-D8E0F0B719C7}">
      <dgm:prSet/>
      <dgm:spPr/>
      <dgm:t>
        <a:bodyPr/>
        <a:lstStyle/>
        <a:p>
          <a:endParaRPr lang="en-US"/>
        </a:p>
      </dgm:t>
    </dgm:pt>
    <dgm:pt modelId="{82327638-8A13-49B2-AD7A-5AB853526B21}">
      <dgm:prSet/>
      <dgm:spPr/>
      <dgm:t>
        <a:bodyPr/>
        <a:lstStyle/>
        <a:p>
          <a:pPr rtl="0"/>
          <a:r>
            <a:rPr lang="en-US" dirty="0"/>
            <a:t>Coordination of water and energy assistance programs</a:t>
          </a:r>
        </a:p>
      </dgm:t>
    </dgm:pt>
    <dgm:pt modelId="{4DFC743A-5892-4804-B323-247F7DD6B98F}" type="parTrans" cxnId="{BC9BA6B2-C533-4ECB-8CF5-79A425998882}">
      <dgm:prSet/>
      <dgm:spPr/>
      <dgm:t>
        <a:bodyPr/>
        <a:lstStyle/>
        <a:p>
          <a:endParaRPr lang="en-US"/>
        </a:p>
      </dgm:t>
    </dgm:pt>
    <dgm:pt modelId="{27B333EB-0EA6-4034-A4B9-E75F857E5958}" type="sibTrans" cxnId="{BC9BA6B2-C533-4ECB-8CF5-79A425998882}">
      <dgm:prSet/>
      <dgm:spPr/>
      <dgm:t>
        <a:bodyPr/>
        <a:lstStyle/>
        <a:p>
          <a:endParaRPr lang="en-US"/>
        </a:p>
      </dgm:t>
    </dgm:pt>
    <dgm:pt modelId="{D92BC4D6-0F13-44FB-9D5C-6BEE119E07EA}" type="pres">
      <dgm:prSet presAssocID="{4B67ADF5-50E1-48C7-8039-89D7F8F7E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1AC2D-00F6-4A57-80B8-57AE72278662}" type="pres">
      <dgm:prSet presAssocID="{16AE8D51-E580-4335-89A0-BF82D16BD2D6}" presName="linNode" presStyleCnt="0"/>
      <dgm:spPr/>
    </dgm:pt>
    <dgm:pt modelId="{C415A326-8FCC-4BC1-A28A-AC2452988FC5}" type="pres">
      <dgm:prSet presAssocID="{16AE8D51-E580-4335-89A0-BF82D16BD2D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F3AD4-55B7-4710-A873-CD3BD69B9200}" type="pres">
      <dgm:prSet presAssocID="{16AE8D51-E580-4335-89A0-BF82D16BD2D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77DF-816E-4E40-A36E-926FC584A681}" type="pres">
      <dgm:prSet presAssocID="{FAE75530-0CFF-4030-A41A-B773D6BDFF76}" presName="sp" presStyleCnt="0"/>
      <dgm:spPr/>
    </dgm:pt>
    <dgm:pt modelId="{F5B234EE-8EE5-48B1-9071-13182E40CD0E}" type="pres">
      <dgm:prSet presAssocID="{AA1230C3-FCE6-48FE-A38D-FA2CBDDAC0D8}" presName="linNode" presStyleCnt="0"/>
      <dgm:spPr/>
    </dgm:pt>
    <dgm:pt modelId="{A13330DC-3B97-4767-BAEB-FFABE815051D}" type="pres">
      <dgm:prSet presAssocID="{AA1230C3-FCE6-48FE-A38D-FA2CBDDAC0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724C0-7135-41CC-9F3A-3F9D8A604949}" type="pres">
      <dgm:prSet presAssocID="{AA1230C3-FCE6-48FE-A38D-FA2CBDDAC0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2B52-8849-4570-95ED-16896F79C5F6}" type="pres">
      <dgm:prSet presAssocID="{AC59EC42-A4BF-4A1A-B9AF-1E36C406BC59}" presName="sp" presStyleCnt="0"/>
      <dgm:spPr/>
    </dgm:pt>
    <dgm:pt modelId="{DF6E629F-8D39-4CBF-AB32-649370A7FA35}" type="pres">
      <dgm:prSet presAssocID="{5E67B412-6990-439D-9CA5-BEF59157F380}" presName="linNode" presStyleCnt="0"/>
      <dgm:spPr/>
    </dgm:pt>
    <dgm:pt modelId="{53EFFF3F-F7D3-4704-A18D-5B60D3DF39F1}" type="pres">
      <dgm:prSet presAssocID="{5E67B412-6990-439D-9CA5-BEF59157F3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23DA-AC0A-420A-92CA-8547323A2551}" type="pres">
      <dgm:prSet presAssocID="{5E67B412-6990-439D-9CA5-BEF59157F3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FB96-A920-4EEA-ADE6-8A1E64103A02}" type="pres">
      <dgm:prSet presAssocID="{C802D383-7CF4-4EA9-A4C6-0010B868D30B}" presName="sp" presStyleCnt="0"/>
      <dgm:spPr/>
    </dgm:pt>
    <dgm:pt modelId="{3EF20522-B31E-40D6-B30D-5A5364D24302}" type="pres">
      <dgm:prSet presAssocID="{94DAA9B2-FE7F-4B50-B837-EAA5CBB0ACA9}" presName="linNode" presStyleCnt="0"/>
      <dgm:spPr/>
    </dgm:pt>
    <dgm:pt modelId="{194EF4F4-BDC1-4A97-82A1-214C40B9B882}" type="pres">
      <dgm:prSet presAssocID="{94DAA9B2-FE7F-4B50-B837-EAA5CBB0ACA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CCBE9-A152-492D-9B5B-31AF8B240414}" type="pres">
      <dgm:prSet presAssocID="{94DAA9B2-FE7F-4B50-B837-EAA5CBB0ACA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33E16-B545-4755-AA8C-D8E0F0B719C7}" srcId="{94DAA9B2-FE7F-4B50-B837-EAA5CBB0ACA9}" destId="{13D8F6A5-3957-4572-9716-E6949473E0E0}" srcOrd="0" destOrd="0" parTransId="{91A1F0FC-0001-41C7-9ADA-F8D04A4116DA}" sibTransId="{42DEA931-D39C-4555-AD1B-67471AC34F6B}"/>
    <dgm:cxn modelId="{D6B57742-61C3-4C90-AA62-AAB8F3FDBBD2}" srcId="{4B67ADF5-50E1-48C7-8039-89D7F8F7E109}" destId="{5E67B412-6990-439D-9CA5-BEF59157F380}" srcOrd="2" destOrd="0" parTransId="{262E4409-579C-4155-9D87-294EA5E2E9E9}" sibTransId="{C802D383-7CF4-4EA9-A4C6-0010B868D30B}"/>
    <dgm:cxn modelId="{0951C1DD-C227-4326-850E-A530A4948174}" srcId="{AA1230C3-FCE6-48FE-A38D-FA2CBDDAC0D8}" destId="{BA147EE8-F621-453A-9A8A-185A114D6AFA}" srcOrd="1" destOrd="0" parTransId="{8CB76400-E62E-428A-9C4C-694B1ED53318}" sibTransId="{4C22808D-79D1-483D-B63B-4CCD5148AC98}"/>
    <dgm:cxn modelId="{99A3C2E9-835D-4849-A231-C53B5B737784}" type="presOf" srcId="{4B67ADF5-50E1-48C7-8039-89D7F8F7E109}" destId="{D92BC4D6-0F13-44FB-9D5C-6BEE119E07EA}" srcOrd="0" destOrd="0" presId="urn:microsoft.com/office/officeart/2005/8/layout/vList5"/>
    <dgm:cxn modelId="{F6B76747-4097-41C5-BB1C-26319D332F85}" type="presOf" srcId="{5E67B412-6990-439D-9CA5-BEF59157F380}" destId="{53EFFF3F-F7D3-4704-A18D-5B60D3DF39F1}" srcOrd="0" destOrd="0" presId="urn:microsoft.com/office/officeart/2005/8/layout/vList5"/>
    <dgm:cxn modelId="{0D97F350-174D-46CD-BA4A-6A9F3F844EC3}" srcId="{5E67B412-6990-439D-9CA5-BEF59157F380}" destId="{4331F366-63D4-4677-AAB8-2B031E3DA701}" srcOrd="1" destOrd="0" parTransId="{48495B90-29C5-4049-B19C-63938FBABC9B}" sibTransId="{986532FA-208B-4F61-927F-6AD1D71A6358}"/>
    <dgm:cxn modelId="{E9510B41-2EBE-48CC-B497-AAD7B48AD586}" srcId="{4B67ADF5-50E1-48C7-8039-89D7F8F7E109}" destId="{94DAA9B2-FE7F-4B50-B837-EAA5CBB0ACA9}" srcOrd="3" destOrd="0" parTransId="{EC9563B1-D153-4D0A-9D75-0FBC57D181C3}" sibTransId="{6D3F5462-F617-4F2D-B6B2-61325EAF1316}"/>
    <dgm:cxn modelId="{98ADE98B-E182-4194-B28F-C347296F5AE9}" srcId="{4B67ADF5-50E1-48C7-8039-89D7F8F7E109}" destId="{AA1230C3-FCE6-48FE-A38D-FA2CBDDAC0D8}" srcOrd="1" destOrd="0" parTransId="{1CF7B0BE-8B77-4504-9EAA-5CEB3A29C68F}" sibTransId="{AC59EC42-A4BF-4A1A-B9AF-1E36C406BC59}"/>
    <dgm:cxn modelId="{DEBF03D4-3914-4092-8146-E3F0F37DDD36}" type="presOf" srcId="{4DFDE381-EF23-4369-A0A5-985C9F51FC3E}" destId="{5DCB23DA-AC0A-420A-92CA-8547323A2551}" srcOrd="0" destOrd="0" presId="urn:microsoft.com/office/officeart/2005/8/layout/vList5"/>
    <dgm:cxn modelId="{D46AECFA-3655-4992-BBC1-4C8E8B357726}" type="presOf" srcId="{2E6D61C5-297C-427D-BD52-006B49234337}" destId="{444F3AD4-55B7-4710-A873-CD3BD69B9200}" srcOrd="0" destOrd="0" presId="urn:microsoft.com/office/officeart/2005/8/layout/vList5"/>
    <dgm:cxn modelId="{43C10F41-F70B-4105-9FA0-497347B8BFAA}" srcId="{16AE8D51-E580-4335-89A0-BF82D16BD2D6}" destId="{2E6D61C5-297C-427D-BD52-006B49234337}" srcOrd="0" destOrd="0" parTransId="{CA2C115A-3046-4720-BDD9-F97C11F47916}" sibTransId="{E91AE428-173F-4B0B-BB00-AD3CD7695C76}"/>
    <dgm:cxn modelId="{D56D315C-C39A-4958-B048-68CABB59BBC0}" type="presOf" srcId="{AA1230C3-FCE6-48FE-A38D-FA2CBDDAC0D8}" destId="{A13330DC-3B97-4767-BAEB-FFABE815051D}" srcOrd="0" destOrd="0" presId="urn:microsoft.com/office/officeart/2005/8/layout/vList5"/>
    <dgm:cxn modelId="{ED48C95C-9092-4CE4-A07D-BD8EFAAAB4C8}" type="presOf" srcId="{4331F366-63D4-4677-AAB8-2B031E3DA701}" destId="{5DCB23DA-AC0A-420A-92CA-8547323A2551}" srcOrd="0" destOrd="1" presId="urn:microsoft.com/office/officeart/2005/8/layout/vList5"/>
    <dgm:cxn modelId="{4C608F3A-ED1F-48F1-9B92-9A2284B6F1B3}" srcId="{16AE8D51-E580-4335-89A0-BF82D16BD2D6}" destId="{40A99A08-326C-4CB8-8CC6-85C20E39B27A}" srcOrd="1" destOrd="0" parTransId="{FA2BCA74-F687-4C62-91C6-AC8A101F7C6B}" sibTransId="{03224B62-A451-4919-BE49-720F70F38E8E}"/>
    <dgm:cxn modelId="{132510E5-BBE7-4A06-9D90-DB877F3659AB}" srcId="{AA1230C3-FCE6-48FE-A38D-FA2CBDDAC0D8}" destId="{496AC62D-61D6-499B-9426-C8B2215419C5}" srcOrd="0" destOrd="0" parTransId="{3C296F38-4DD8-472E-94DE-89C0964B2D30}" sibTransId="{DB43EADC-6BAF-4196-841D-CA41A640C2B5}"/>
    <dgm:cxn modelId="{E0CEB8F0-ED73-4A16-8A50-2257E892F80F}" type="presOf" srcId="{16AE8D51-E580-4335-89A0-BF82D16BD2D6}" destId="{C415A326-8FCC-4BC1-A28A-AC2452988FC5}" srcOrd="0" destOrd="0" presId="urn:microsoft.com/office/officeart/2005/8/layout/vList5"/>
    <dgm:cxn modelId="{923D379B-43B7-4036-97BB-A92B8E75AB87}" type="presOf" srcId="{BA147EE8-F621-453A-9A8A-185A114D6AFA}" destId="{1A4724C0-7135-41CC-9F3A-3F9D8A604949}" srcOrd="0" destOrd="1" presId="urn:microsoft.com/office/officeart/2005/8/layout/vList5"/>
    <dgm:cxn modelId="{E0FD9CD8-9F45-4532-BFDA-145FCDD60CB1}" type="presOf" srcId="{13D8F6A5-3957-4572-9716-E6949473E0E0}" destId="{03CCCBE9-A152-492D-9B5B-31AF8B240414}" srcOrd="0" destOrd="0" presId="urn:microsoft.com/office/officeart/2005/8/layout/vList5"/>
    <dgm:cxn modelId="{B024CAC0-0E25-4BDF-B5FF-1318090A29A7}" type="presOf" srcId="{82327638-8A13-49B2-AD7A-5AB853526B21}" destId="{03CCCBE9-A152-492D-9B5B-31AF8B240414}" srcOrd="0" destOrd="1" presId="urn:microsoft.com/office/officeart/2005/8/layout/vList5"/>
    <dgm:cxn modelId="{E1B5009F-65CA-4BF1-8F37-80F875CB335E}" type="presOf" srcId="{94DAA9B2-FE7F-4B50-B837-EAA5CBB0ACA9}" destId="{194EF4F4-BDC1-4A97-82A1-214C40B9B882}" srcOrd="0" destOrd="0" presId="urn:microsoft.com/office/officeart/2005/8/layout/vList5"/>
    <dgm:cxn modelId="{2EC7325C-1C03-4F74-A598-683FCD8934E0}" srcId="{4B67ADF5-50E1-48C7-8039-89D7F8F7E109}" destId="{16AE8D51-E580-4335-89A0-BF82D16BD2D6}" srcOrd="0" destOrd="0" parTransId="{44B6F606-C87C-4B5C-89C0-25B272AB63EB}" sibTransId="{FAE75530-0CFF-4030-A41A-B773D6BDFF76}"/>
    <dgm:cxn modelId="{3BC79DF0-2A6F-4568-88A6-E681CD95E77F}" type="presOf" srcId="{40A99A08-326C-4CB8-8CC6-85C20E39B27A}" destId="{444F3AD4-55B7-4710-A873-CD3BD69B9200}" srcOrd="0" destOrd="1" presId="urn:microsoft.com/office/officeart/2005/8/layout/vList5"/>
    <dgm:cxn modelId="{D8A0C233-BBFE-4112-B7D9-3BDCF66845FD}" type="presOf" srcId="{496AC62D-61D6-499B-9426-C8B2215419C5}" destId="{1A4724C0-7135-41CC-9F3A-3F9D8A604949}" srcOrd="0" destOrd="0" presId="urn:microsoft.com/office/officeart/2005/8/layout/vList5"/>
    <dgm:cxn modelId="{BC9BA6B2-C533-4ECB-8CF5-79A425998882}" srcId="{94DAA9B2-FE7F-4B50-B837-EAA5CBB0ACA9}" destId="{82327638-8A13-49B2-AD7A-5AB853526B21}" srcOrd="1" destOrd="0" parTransId="{4DFC743A-5892-4804-B323-247F7DD6B98F}" sibTransId="{27B333EB-0EA6-4034-A4B9-E75F857E5958}"/>
    <dgm:cxn modelId="{B87D62B2-FF22-4080-8544-035531866F74}" srcId="{5E67B412-6990-439D-9CA5-BEF59157F380}" destId="{4DFDE381-EF23-4369-A0A5-985C9F51FC3E}" srcOrd="0" destOrd="0" parTransId="{ECB80BF6-C3B3-4829-A675-240D472CE3F0}" sibTransId="{97DCC5DD-E2E8-44E6-A7FE-D1B9700B4019}"/>
    <dgm:cxn modelId="{5F38DA55-DD40-4F5C-BA28-E9C0D3222817}" type="presParOf" srcId="{D92BC4D6-0F13-44FB-9D5C-6BEE119E07EA}" destId="{C571AC2D-00F6-4A57-80B8-57AE72278662}" srcOrd="0" destOrd="0" presId="urn:microsoft.com/office/officeart/2005/8/layout/vList5"/>
    <dgm:cxn modelId="{B472F6BB-F9E7-4AD7-A1D8-0714CDD321B6}" type="presParOf" srcId="{C571AC2D-00F6-4A57-80B8-57AE72278662}" destId="{C415A326-8FCC-4BC1-A28A-AC2452988FC5}" srcOrd="0" destOrd="0" presId="urn:microsoft.com/office/officeart/2005/8/layout/vList5"/>
    <dgm:cxn modelId="{D10D5642-6462-4CF2-87A1-45EC567A4E2F}" type="presParOf" srcId="{C571AC2D-00F6-4A57-80B8-57AE72278662}" destId="{444F3AD4-55B7-4710-A873-CD3BD69B9200}" srcOrd="1" destOrd="0" presId="urn:microsoft.com/office/officeart/2005/8/layout/vList5"/>
    <dgm:cxn modelId="{78403F4F-3CD9-41C7-B547-7C8A74065537}" type="presParOf" srcId="{D92BC4D6-0F13-44FB-9D5C-6BEE119E07EA}" destId="{E9C377DF-816E-4E40-A36E-926FC584A681}" srcOrd="1" destOrd="0" presId="urn:microsoft.com/office/officeart/2005/8/layout/vList5"/>
    <dgm:cxn modelId="{EC5F2809-8D94-4358-B73B-C1B08FDA734B}" type="presParOf" srcId="{D92BC4D6-0F13-44FB-9D5C-6BEE119E07EA}" destId="{F5B234EE-8EE5-48B1-9071-13182E40CD0E}" srcOrd="2" destOrd="0" presId="urn:microsoft.com/office/officeart/2005/8/layout/vList5"/>
    <dgm:cxn modelId="{59099127-BD2C-49C2-B391-CE04DE2CBF11}" type="presParOf" srcId="{F5B234EE-8EE5-48B1-9071-13182E40CD0E}" destId="{A13330DC-3B97-4767-BAEB-FFABE815051D}" srcOrd="0" destOrd="0" presId="urn:microsoft.com/office/officeart/2005/8/layout/vList5"/>
    <dgm:cxn modelId="{96E8A3EA-5613-4ACA-A36F-E12F4226DB69}" type="presParOf" srcId="{F5B234EE-8EE5-48B1-9071-13182E40CD0E}" destId="{1A4724C0-7135-41CC-9F3A-3F9D8A604949}" srcOrd="1" destOrd="0" presId="urn:microsoft.com/office/officeart/2005/8/layout/vList5"/>
    <dgm:cxn modelId="{6F146074-DBC2-44B9-83CA-5553CC25811D}" type="presParOf" srcId="{D92BC4D6-0F13-44FB-9D5C-6BEE119E07EA}" destId="{244C2B52-8849-4570-95ED-16896F79C5F6}" srcOrd="3" destOrd="0" presId="urn:microsoft.com/office/officeart/2005/8/layout/vList5"/>
    <dgm:cxn modelId="{54BA9656-6F89-4780-99C7-7EE8601F8095}" type="presParOf" srcId="{D92BC4D6-0F13-44FB-9D5C-6BEE119E07EA}" destId="{DF6E629F-8D39-4CBF-AB32-649370A7FA35}" srcOrd="4" destOrd="0" presId="urn:microsoft.com/office/officeart/2005/8/layout/vList5"/>
    <dgm:cxn modelId="{417DC3D3-CE78-4FB4-9608-BADD20EE33D2}" type="presParOf" srcId="{DF6E629F-8D39-4CBF-AB32-649370A7FA35}" destId="{53EFFF3F-F7D3-4704-A18D-5B60D3DF39F1}" srcOrd="0" destOrd="0" presId="urn:microsoft.com/office/officeart/2005/8/layout/vList5"/>
    <dgm:cxn modelId="{DC12C6DC-1D72-4ABA-B183-694580906B87}" type="presParOf" srcId="{DF6E629F-8D39-4CBF-AB32-649370A7FA35}" destId="{5DCB23DA-AC0A-420A-92CA-8547323A2551}" srcOrd="1" destOrd="0" presId="urn:microsoft.com/office/officeart/2005/8/layout/vList5"/>
    <dgm:cxn modelId="{8E58258E-22D0-453C-9917-9E4785E6A9EB}" type="presParOf" srcId="{D92BC4D6-0F13-44FB-9D5C-6BEE119E07EA}" destId="{4C16FB96-A920-4EEA-ADE6-8A1E64103A02}" srcOrd="5" destOrd="0" presId="urn:microsoft.com/office/officeart/2005/8/layout/vList5"/>
    <dgm:cxn modelId="{AFE74509-5226-4CB5-A023-19D2726656B6}" type="presParOf" srcId="{D92BC4D6-0F13-44FB-9D5C-6BEE119E07EA}" destId="{3EF20522-B31E-40D6-B30D-5A5364D24302}" srcOrd="6" destOrd="0" presId="urn:microsoft.com/office/officeart/2005/8/layout/vList5"/>
    <dgm:cxn modelId="{89A09B63-A79F-4E04-8910-A3217CF56743}" type="presParOf" srcId="{3EF20522-B31E-40D6-B30D-5A5364D24302}" destId="{194EF4F4-BDC1-4A97-82A1-214C40B9B882}" srcOrd="0" destOrd="0" presId="urn:microsoft.com/office/officeart/2005/8/layout/vList5"/>
    <dgm:cxn modelId="{31A685C7-D3B4-4368-9D9E-873DD1CF9F79}" type="presParOf" srcId="{3EF20522-B31E-40D6-B30D-5A5364D24302}" destId="{03CCCBE9-A152-492D-9B5B-31AF8B2404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7ADF5-50E1-48C7-8039-89D7F8F7E1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8D51-E580-4335-89A0-BF82D16BD2D6}">
      <dgm:prSet/>
      <dgm:spPr/>
      <dgm:t>
        <a:bodyPr/>
        <a:lstStyle/>
        <a:p>
          <a:pPr rtl="0"/>
          <a:r>
            <a:rPr lang="en-US" dirty="0"/>
            <a:t>Heating and Cooling Costs</a:t>
          </a:r>
        </a:p>
      </dgm:t>
    </dgm:pt>
    <dgm:pt modelId="{44B6F606-C87C-4B5C-89C0-25B272AB63EB}" type="parTrans" cxnId="{2EC7325C-1C03-4F74-A598-683FCD8934E0}">
      <dgm:prSet/>
      <dgm:spPr/>
      <dgm:t>
        <a:bodyPr/>
        <a:lstStyle/>
        <a:p>
          <a:endParaRPr lang="en-US"/>
        </a:p>
      </dgm:t>
    </dgm:pt>
    <dgm:pt modelId="{FAE75530-0CFF-4030-A41A-B773D6BDFF76}" type="sibTrans" cxnId="{2EC7325C-1C03-4F74-A598-683FCD8934E0}">
      <dgm:prSet/>
      <dgm:spPr/>
      <dgm:t>
        <a:bodyPr/>
        <a:lstStyle/>
        <a:p>
          <a:endParaRPr lang="en-US"/>
        </a:p>
      </dgm:t>
    </dgm:pt>
    <dgm:pt modelId="{2E6D61C5-297C-427D-BD52-006B49234337}">
      <dgm:prSet/>
      <dgm:spPr/>
      <dgm:t>
        <a:bodyPr/>
        <a:lstStyle/>
        <a:p>
          <a:pPr rtl="0"/>
          <a:r>
            <a:rPr lang="en-US" dirty="0"/>
            <a:t>Impact of heating vs electric costs on total energy bill</a:t>
          </a:r>
        </a:p>
      </dgm:t>
    </dgm:pt>
    <dgm:pt modelId="{CA2C115A-3046-4720-BDD9-F97C11F47916}" type="parTrans" cxnId="{43C10F41-F70B-4105-9FA0-497347B8BFAA}">
      <dgm:prSet/>
      <dgm:spPr/>
      <dgm:t>
        <a:bodyPr/>
        <a:lstStyle/>
        <a:p>
          <a:endParaRPr lang="en-US"/>
        </a:p>
      </dgm:t>
    </dgm:pt>
    <dgm:pt modelId="{E91AE428-173F-4B0B-BB00-AD3CD7695C76}" type="sibTrans" cxnId="{43C10F41-F70B-4105-9FA0-497347B8BFAA}">
      <dgm:prSet/>
      <dgm:spPr/>
      <dgm:t>
        <a:bodyPr/>
        <a:lstStyle/>
        <a:p>
          <a:endParaRPr lang="en-US"/>
        </a:p>
      </dgm:t>
    </dgm:pt>
    <dgm:pt modelId="{AA1230C3-FCE6-48FE-A38D-FA2CBDDAC0D8}">
      <dgm:prSet/>
      <dgm:spPr/>
      <dgm:t>
        <a:bodyPr/>
        <a:lstStyle/>
        <a:p>
          <a:pPr rtl="0"/>
          <a:r>
            <a:rPr lang="en-US" dirty="0"/>
            <a:t>Energy Burden</a:t>
          </a:r>
        </a:p>
      </dgm:t>
    </dgm:pt>
    <dgm:pt modelId="{1CF7B0BE-8B77-4504-9EAA-5CEB3A29C68F}" type="parTrans" cxnId="{98ADE98B-E182-4194-B28F-C347296F5AE9}">
      <dgm:prSet/>
      <dgm:spPr/>
      <dgm:t>
        <a:bodyPr/>
        <a:lstStyle/>
        <a:p>
          <a:endParaRPr lang="en-US"/>
        </a:p>
      </dgm:t>
    </dgm:pt>
    <dgm:pt modelId="{AC59EC42-A4BF-4A1A-B9AF-1E36C406BC59}" type="sibTrans" cxnId="{98ADE98B-E182-4194-B28F-C347296F5AE9}">
      <dgm:prSet/>
      <dgm:spPr/>
      <dgm:t>
        <a:bodyPr/>
        <a:lstStyle/>
        <a:p>
          <a:endParaRPr lang="en-US"/>
        </a:p>
      </dgm:t>
    </dgm:pt>
    <dgm:pt modelId="{496AC62D-61D6-499B-9426-C8B2215419C5}">
      <dgm:prSet/>
      <dgm:spPr/>
      <dgm:t>
        <a:bodyPr/>
        <a:lstStyle/>
        <a:p>
          <a:pPr rtl="0"/>
          <a:r>
            <a:rPr lang="en-US" dirty="0"/>
            <a:t>Program impact on reaching energy affordability goals</a:t>
          </a:r>
        </a:p>
      </dgm:t>
    </dgm:pt>
    <dgm:pt modelId="{3C296F38-4DD8-472E-94DE-89C0964B2D30}" type="parTrans" cxnId="{132510E5-BBE7-4A06-9D90-DB877F3659AB}">
      <dgm:prSet/>
      <dgm:spPr/>
      <dgm:t>
        <a:bodyPr/>
        <a:lstStyle/>
        <a:p>
          <a:endParaRPr lang="en-US"/>
        </a:p>
      </dgm:t>
    </dgm:pt>
    <dgm:pt modelId="{DB43EADC-6BAF-4196-841D-CA41A640C2B5}" type="sibTrans" cxnId="{132510E5-BBE7-4A06-9D90-DB877F3659AB}">
      <dgm:prSet/>
      <dgm:spPr/>
      <dgm:t>
        <a:bodyPr/>
        <a:lstStyle/>
        <a:p>
          <a:endParaRPr lang="en-US"/>
        </a:p>
      </dgm:t>
    </dgm:pt>
    <dgm:pt modelId="{5E67B412-6990-439D-9CA5-BEF59157F380}">
      <dgm:prSet/>
      <dgm:spPr/>
      <dgm:t>
        <a:bodyPr/>
        <a:lstStyle/>
        <a:p>
          <a:pPr rtl="0"/>
          <a:r>
            <a:rPr lang="en-US" dirty="0"/>
            <a:t>Shelter Burden</a:t>
          </a:r>
        </a:p>
      </dgm:t>
    </dgm:pt>
    <dgm:pt modelId="{262E4409-579C-4155-9D87-294EA5E2E9E9}" type="parTrans" cxnId="{D6B57742-61C3-4C90-AA62-AAB8F3FDBBD2}">
      <dgm:prSet/>
      <dgm:spPr/>
      <dgm:t>
        <a:bodyPr/>
        <a:lstStyle/>
        <a:p>
          <a:endParaRPr lang="en-US"/>
        </a:p>
      </dgm:t>
    </dgm:pt>
    <dgm:pt modelId="{C802D383-7CF4-4EA9-A4C6-0010B868D30B}" type="sibTrans" cxnId="{D6B57742-61C3-4C90-AA62-AAB8F3FDBBD2}">
      <dgm:prSet/>
      <dgm:spPr/>
      <dgm:t>
        <a:bodyPr/>
        <a:lstStyle/>
        <a:p>
          <a:endParaRPr lang="en-US"/>
        </a:p>
      </dgm:t>
    </dgm:pt>
    <dgm:pt modelId="{4DFDE381-EF23-4369-A0A5-985C9F51FC3E}">
      <dgm:prSet/>
      <dgm:spPr/>
      <dgm:t>
        <a:bodyPr/>
        <a:lstStyle/>
        <a:p>
          <a:pPr rtl="0"/>
          <a:r>
            <a:rPr lang="en-US" dirty="0"/>
            <a:t>Need for coordination of energy programs with housing affordability initiatives</a:t>
          </a:r>
        </a:p>
      </dgm:t>
    </dgm:pt>
    <dgm:pt modelId="{ECB80BF6-C3B3-4829-A675-240D472CE3F0}" type="parTrans" cxnId="{B87D62B2-FF22-4080-8544-035531866F74}">
      <dgm:prSet/>
      <dgm:spPr/>
      <dgm:t>
        <a:bodyPr/>
        <a:lstStyle/>
        <a:p>
          <a:endParaRPr lang="en-US"/>
        </a:p>
      </dgm:t>
    </dgm:pt>
    <dgm:pt modelId="{97DCC5DD-E2E8-44E6-A7FE-D1B9700B4019}" type="sibTrans" cxnId="{B87D62B2-FF22-4080-8544-035531866F74}">
      <dgm:prSet/>
      <dgm:spPr/>
      <dgm:t>
        <a:bodyPr/>
        <a:lstStyle/>
        <a:p>
          <a:endParaRPr lang="en-US"/>
        </a:p>
      </dgm:t>
    </dgm:pt>
    <dgm:pt modelId="{78C103FE-127F-46B0-889E-75573BFA106C}">
      <dgm:prSet/>
      <dgm:spPr/>
      <dgm:t>
        <a:bodyPr/>
        <a:lstStyle/>
        <a:p>
          <a:pPr rtl="0"/>
          <a:r>
            <a:rPr lang="en-US" dirty="0"/>
            <a:t>Differences in energy costs by geography and fuel type</a:t>
          </a:r>
        </a:p>
      </dgm:t>
    </dgm:pt>
    <dgm:pt modelId="{47EB81E7-10AD-4A78-A9F6-C433B6AA1E16}" type="parTrans" cxnId="{32D2396E-2CAB-4D9C-B325-BB5EA516C694}">
      <dgm:prSet/>
      <dgm:spPr/>
      <dgm:t>
        <a:bodyPr/>
        <a:lstStyle/>
        <a:p>
          <a:endParaRPr lang="en-US"/>
        </a:p>
      </dgm:t>
    </dgm:pt>
    <dgm:pt modelId="{74E874B0-A124-40A0-8284-1405C228D802}" type="sibTrans" cxnId="{32D2396E-2CAB-4D9C-B325-BB5EA516C694}">
      <dgm:prSet/>
      <dgm:spPr/>
      <dgm:t>
        <a:bodyPr/>
        <a:lstStyle/>
        <a:p>
          <a:endParaRPr lang="en-US"/>
        </a:p>
      </dgm:t>
    </dgm:pt>
    <dgm:pt modelId="{1D136D7B-1E56-4255-95FE-F33FFD465190}">
      <dgm:prSet/>
      <dgm:spPr/>
      <dgm:t>
        <a:bodyPr/>
        <a:lstStyle/>
        <a:p>
          <a:pPr rtl="0"/>
          <a:r>
            <a:rPr lang="en-US" dirty="0"/>
            <a:t>Targeting of benefits based on actual energy costs</a:t>
          </a:r>
        </a:p>
      </dgm:t>
    </dgm:pt>
    <dgm:pt modelId="{4362EE8F-F9EC-4785-ABE6-C7CCE38CBE41}" type="parTrans" cxnId="{B0D139E1-2F3C-4700-977D-4E06EDE28071}">
      <dgm:prSet/>
      <dgm:spPr/>
      <dgm:t>
        <a:bodyPr/>
        <a:lstStyle/>
        <a:p>
          <a:endParaRPr lang="en-US"/>
        </a:p>
      </dgm:t>
    </dgm:pt>
    <dgm:pt modelId="{F567FFE1-028A-404D-9EBF-D35530D46AC6}" type="sibTrans" cxnId="{B0D139E1-2F3C-4700-977D-4E06EDE28071}">
      <dgm:prSet/>
      <dgm:spPr/>
      <dgm:t>
        <a:bodyPr/>
        <a:lstStyle/>
        <a:p>
          <a:endParaRPr lang="en-US"/>
        </a:p>
      </dgm:t>
    </dgm:pt>
    <dgm:pt modelId="{D03C67A6-98B2-4B92-9F9C-9EC8B493E0FB}">
      <dgm:prSet/>
      <dgm:spPr/>
      <dgm:t>
        <a:bodyPr/>
        <a:lstStyle/>
        <a:p>
          <a:pPr rtl="0"/>
          <a:r>
            <a:rPr lang="en-US" dirty="0"/>
            <a:t>Differences in gross and net energy burden among market segments</a:t>
          </a:r>
        </a:p>
      </dgm:t>
    </dgm:pt>
    <dgm:pt modelId="{C4326876-A7B8-488C-8C95-55410DF8BC8A}" type="parTrans" cxnId="{D7B91639-8A35-4F8A-93EC-2DF08158DFFE}">
      <dgm:prSet/>
      <dgm:spPr/>
      <dgm:t>
        <a:bodyPr/>
        <a:lstStyle/>
        <a:p>
          <a:endParaRPr lang="en-US"/>
        </a:p>
      </dgm:t>
    </dgm:pt>
    <dgm:pt modelId="{070548B3-F732-488D-A51E-E508641AC4EF}" type="sibTrans" cxnId="{D7B91639-8A35-4F8A-93EC-2DF08158DFFE}">
      <dgm:prSet/>
      <dgm:spPr/>
      <dgm:t>
        <a:bodyPr/>
        <a:lstStyle/>
        <a:p>
          <a:endParaRPr lang="en-US"/>
        </a:p>
      </dgm:t>
    </dgm:pt>
    <dgm:pt modelId="{D92BC4D6-0F13-44FB-9D5C-6BEE119E07EA}" type="pres">
      <dgm:prSet presAssocID="{4B67ADF5-50E1-48C7-8039-89D7F8F7E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1AC2D-00F6-4A57-80B8-57AE72278662}" type="pres">
      <dgm:prSet presAssocID="{16AE8D51-E580-4335-89A0-BF82D16BD2D6}" presName="linNode" presStyleCnt="0"/>
      <dgm:spPr/>
    </dgm:pt>
    <dgm:pt modelId="{C415A326-8FCC-4BC1-A28A-AC2452988FC5}" type="pres">
      <dgm:prSet presAssocID="{16AE8D51-E580-4335-89A0-BF82D16BD2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F3AD4-55B7-4710-A873-CD3BD69B9200}" type="pres">
      <dgm:prSet presAssocID="{16AE8D51-E580-4335-89A0-BF82D16BD2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77DF-816E-4E40-A36E-926FC584A681}" type="pres">
      <dgm:prSet presAssocID="{FAE75530-0CFF-4030-A41A-B773D6BDFF76}" presName="sp" presStyleCnt="0"/>
      <dgm:spPr/>
    </dgm:pt>
    <dgm:pt modelId="{F5B234EE-8EE5-48B1-9071-13182E40CD0E}" type="pres">
      <dgm:prSet presAssocID="{AA1230C3-FCE6-48FE-A38D-FA2CBDDAC0D8}" presName="linNode" presStyleCnt="0"/>
      <dgm:spPr/>
    </dgm:pt>
    <dgm:pt modelId="{A13330DC-3B97-4767-BAEB-FFABE815051D}" type="pres">
      <dgm:prSet presAssocID="{AA1230C3-FCE6-48FE-A38D-FA2CBDDAC0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724C0-7135-41CC-9F3A-3F9D8A604949}" type="pres">
      <dgm:prSet presAssocID="{AA1230C3-FCE6-48FE-A38D-FA2CBDDAC0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2B52-8849-4570-95ED-16896F79C5F6}" type="pres">
      <dgm:prSet presAssocID="{AC59EC42-A4BF-4A1A-B9AF-1E36C406BC59}" presName="sp" presStyleCnt="0"/>
      <dgm:spPr/>
    </dgm:pt>
    <dgm:pt modelId="{DF6E629F-8D39-4CBF-AB32-649370A7FA35}" type="pres">
      <dgm:prSet presAssocID="{5E67B412-6990-439D-9CA5-BEF59157F380}" presName="linNode" presStyleCnt="0"/>
      <dgm:spPr/>
    </dgm:pt>
    <dgm:pt modelId="{53EFFF3F-F7D3-4704-A18D-5B60D3DF39F1}" type="pres">
      <dgm:prSet presAssocID="{5E67B412-6990-439D-9CA5-BEF59157F3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23DA-AC0A-420A-92CA-8547323A2551}" type="pres">
      <dgm:prSet presAssocID="{5E67B412-6990-439D-9CA5-BEF59157F3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57742-61C3-4C90-AA62-AAB8F3FDBBD2}" srcId="{4B67ADF5-50E1-48C7-8039-89D7F8F7E109}" destId="{5E67B412-6990-439D-9CA5-BEF59157F380}" srcOrd="2" destOrd="0" parTransId="{262E4409-579C-4155-9D87-294EA5E2E9E9}" sibTransId="{C802D383-7CF4-4EA9-A4C6-0010B868D30B}"/>
    <dgm:cxn modelId="{32D2396E-2CAB-4D9C-B325-BB5EA516C694}" srcId="{16AE8D51-E580-4335-89A0-BF82D16BD2D6}" destId="{78C103FE-127F-46B0-889E-75573BFA106C}" srcOrd="1" destOrd="0" parTransId="{47EB81E7-10AD-4A78-A9F6-C433B6AA1E16}" sibTransId="{74E874B0-A124-40A0-8284-1405C228D802}"/>
    <dgm:cxn modelId="{98ADE98B-E182-4194-B28F-C347296F5AE9}" srcId="{4B67ADF5-50E1-48C7-8039-89D7F8F7E109}" destId="{AA1230C3-FCE6-48FE-A38D-FA2CBDDAC0D8}" srcOrd="1" destOrd="0" parTransId="{1CF7B0BE-8B77-4504-9EAA-5CEB3A29C68F}" sibTransId="{AC59EC42-A4BF-4A1A-B9AF-1E36C406BC59}"/>
    <dgm:cxn modelId="{B0D139E1-2F3C-4700-977D-4E06EDE28071}" srcId="{16AE8D51-E580-4335-89A0-BF82D16BD2D6}" destId="{1D136D7B-1E56-4255-95FE-F33FFD465190}" srcOrd="2" destOrd="0" parTransId="{4362EE8F-F9EC-4785-ABE6-C7CCE38CBE41}" sibTransId="{F567FFE1-028A-404D-9EBF-D35530D46AC6}"/>
    <dgm:cxn modelId="{43C10F41-F70B-4105-9FA0-497347B8BFAA}" srcId="{16AE8D51-E580-4335-89A0-BF82D16BD2D6}" destId="{2E6D61C5-297C-427D-BD52-006B49234337}" srcOrd="0" destOrd="0" parTransId="{CA2C115A-3046-4720-BDD9-F97C11F47916}" sibTransId="{E91AE428-173F-4B0B-BB00-AD3CD7695C76}"/>
    <dgm:cxn modelId="{9FDF3AD3-D5A9-4A35-AB10-E1EFF07B44FC}" type="presOf" srcId="{78C103FE-127F-46B0-889E-75573BFA106C}" destId="{444F3AD4-55B7-4710-A873-CD3BD69B9200}" srcOrd="0" destOrd="1" presId="urn:microsoft.com/office/officeart/2005/8/layout/vList5"/>
    <dgm:cxn modelId="{2681A966-4911-434F-903A-98D89EDA3B6A}" type="presOf" srcId="{D03C67A6-98B2-4B92-9F9C-9EC8B493E0FB}" destId="{1A4724C0-7135-41CC-9F3A-3F9D8A604949}" srcOrd="0" destOrd="1" presId="urn:microsoft.com/office/officeart/2005/8/layout/vList5"/>
    <dgm:cxn modelId="{132510E5-BBE7-4A06-9D90-DB877F3659AB}" srcId="{AA1230C3-FCE6-48FE-A38D-FA2CBDDAC0D8}" destId="{496AC62D-61D6-499B-9426-C8B2215419C5}" srcOrd="0" destOrd="0" parTransId="{3C296F38-4DD8-472E-94DE-89C0964B2D30}" sibTransId="{DB43EADC-6BAF-4196-841D-CA41A640C2B5}"/>
    <dgm:cxn modelId="{D7B91639-8A35-4F8A-93EC-2DF08158DFFE}" srcId="{AA1230C3-FCE6-48FE-A38D-FA2CBDDAC0D8}" destId="{D03C67A6-98B2-4B92-9F9C-9EC8B493E0FB}" srcOrd="1" destOrd="0" parTransId="{C4326876-A7B8-488C-8C95-55410DF8BC8A}" sibTransId="{070548B3-F732-488D-A51E-E508641AC4EF}"/>
    <dgm:cxn modelId="{5592AEAA-8AE7-4624-B643-68413ECB4631}" type="presOf" srcId="{496AC62D-61D6-499B-9426-C8B2215419C5}" destId="{1A4724C0-7135-41CC-9F3A-3F9D8A604949}" srcOrd="0" destOrd="0" presId="urn:microsoft.com/office/officeart/2005/8/layout/vList5"/>
    <dgm:cxn modelId="{BDB0E834-BDEF-4EC2-8FE9-0B502DF25861}" type="presOf" srcId="{4B67ADF5-50E1-48C7-8039-89D7F8F7E109}" destId="{D92BC4D6-0F13-44FB-9D5C-6BEE119E07EA}" srcOrd="0" destOrd="0" presId="urn:microsoft.com/office/officeart/2005/8/layout/vList5"/>
    <dgm:cxn modelId="{0D6339C2-6B09-456D-9BE2-6B990285CF2A}" type="presOf" srcId="{5E67B412-6990-439D-9CA5-BEF59157F380}" destId="{53EFFF3F-F7D3-4704-A18D-5B60D3DF39F1}" srcOrd="0" destOrd="0" presId="urn:microsoft.com/office/officeart/2005/8/layout/vList5"/>
    <dgm:cxn modelId="{3AEA5A80-520F-4DA6-859A-2759C2AF7D5E}" type="presOf" srcId="{1D136D7B-1E56-4255-95FE-F33FFD465190}" destId="{444F3AD4-55B7-4710-A873-CD3BD69B9200}" srcOrd="0" destOrd="2" presId="urn:microsoft.com/office/officeart/2005/8/layout/vList5"/>
    <dgm:cxn modelId="{1F902F0E-1467-4BD0-8282-FA0FFA781FC1}" type="presOf" srcId="{2E6D61C5-297C-427D-BD52-006B49234337}" destId="{444F3AD4-55B7-4710-A873-CD3BD69B9200}" srcOrd="0" destOrd="0" presId="urn:microsoft.com/office/officeart/2005/8/layout/vList5"/>
    <dgm:cxn modelId="{2EC7325C-1C03-4F74-A598-683FCD8934E0}" srcId="{4B67ADF5-50E1-48C7-8039-89D7F8F7E109}" destId="{16AE8D51-E580-4335-89A0-BF82D16BD2D6}" srcOrd="0" destOrd="0" parTransId="{44B6F606-C87C-4B5C-89C0-25B272AB63EB}" sibTransId="{FAE75530-0CFF-4030-A41A-B773D6BDFF76}"/>
    <dgm:cxn modelId="{190817A1-DF28-46FD-92C9-2BA0BB709B87}" type="presOf" srcId="{16AE8D51-E580-4335-89A0-BF82D16BD2D6}" destId="{C415A326-8FCC-4BC1-A28A-AC2452988FC5}" srcOrd="0" destOrd="0" presId="urn:microsoft.com/office/officeart/2005/8/layout/vList5"/>
    <dgm:cxn modelId="{846924B7-79E6-4AA9-8C18-75DA98BB4289}" type="presOf" srcId="{AA1230C3-FCE6-48FE-A38D-FA2CBDDAC0D8}" destId="{A13330DC-3B97-4767-BAEB-FFABE815051D}" srcOrd="0" destOrd="0" presId="urn:microsoft.com/office/officeart/2005/8/layout/vList5"/>
    <dgm:cxn modelId="{06D9DCD7-9FB8-4E3B-AB31-89C5B0928C7F}" type="presOf" srcId="{4DFDE381-EF23-4369-A0A5-985C9F51FC3E}" destId="{5DCB23DA-AC0A-420A-92CA-8547323A2551}" srcOrd="0" destOrd="0" presId="urn:microsoft.com/office/officeart/2005/8/layout/vList5"/>
    <dgm:cxn modelId="{B87D62B2-FF22-4080-8544-035531866F74}" srcId="{5E67B412-6990-439D-9CA5-BEF59157F380}" destId="{4DFDE381-EF23-4369-A0A5-985C9F51FC3E}" srcOrd="0" destOrd="0" parTransId="{ECB80BF6-C3B3-4829-A675-240D472CE3F0}" sibTransId="{97DCC5DD-E2E8-44E6-A7FE-D1B9700B4019}"/>
    <dgm:cxn modelId="{378C4332-4A98-43BB-8FF3-4BC81961EC49}" type="presParOf" srcId="{D92BC4D6-0F13-44FB-9D5C-6BEE119E07EA}" destId="{C571AC2D-00F6-4A57-80B8-57AE72278662}" srcOrd="0" destOrd="0" presId="urn:microsoft.com/office/officeart/2005/8/layout/vList5"/>
    <dgm:cxn modelId="{A6C24109-6BB1-481C-BF77-ED17D2888687}" type="presParOf" srcId="{C571AC2D-00F6-4A57-80B8-57AE72278662}" destId="{C415A326-8FCC-4BC1-A28A-AC2452988FC5}" srcOrd="0" destOrd="0" presId="urn:microsoft.com/office/officeart/2005/8/layout/vList5"/>
    <dgm:cxn modelId="{BF5E5178-7C63-4501-AE9C-BC194E6111F4}" type="presParOf" srcId="{C571AC2D-00F6-4A57-80B8-57AE72278662}" destId="{444F3AD4-55B7-4710-A873-CD3BD69B9200}" srcOrd="1" destOrd="0" presId="urn:microsoft.com/office/officeart/2005/8/layout/vList5"/>
    <dgm:cxn modelId="{2406B6DC-90D8-4B5C-97FC-E288960AB8E2}" type="presParOf" srcId="{D92BC4D6-0F13-44FB-9D5C-6BEE119E07EA}" destId="{E9C377DF-816E-4E40-A36E-926FC584A681}" srcOrd="1" destOrd="0" presId="urn:microsoft.com/office/officeart/2005/8/layout/vList5"/>
    <dgm:cxn modelId="{BCA070DD-38F5-4BC6-B57B-64DD7F60CEA6}" type="presParOf" srcId="{D92BC4D6-0F13-44FB-9D5C-6BEE119E07EA}" destId="{F5B234EE-8EE5-48B1-9071-13182E40CD0E}" srcOrd="2" destOrd="0" presId="urn:microsoft.com/office/officeart/2005/8/layout/vList5"/>
    <dgm:cxn modelId="{9BE521B7-72E8-4C71-B4CC-C3E5B6E6679F}" type="presParOf" srcId="{F5B234EE-8EE5-48B1-9071-13182E40CD0E}" destId="{A13330DC-3B97-4767-BAEB-FFABE815051D}" srcOrd="0" destOrd="0" presId="urn:microsoft.com/office/officeart/2005/8/layout/vList5"/>
    <dgm:cxn modelId="{9DB3BD1F-1665-46E1-8D12-269D4039466C}" type="presParOf" srcId="{F5B234EE-8EE5-48B1-9071-13182E40CD0E}" destId="{1A4724C0-7135-41CC-9F3A-3F9D8A604949}" srcOrd="1" destOrd="0" presId="urn:microsoft.com/office/officeart/2005/8/layout/vList5"/>
    <dgm:cxn modelId="{250C85B6-6BB7-4A9B-97A6-309D26AC987F}" type="presParOf" srcId="{D92BC4D6-0F13-44FB-9D5C-6BEE119E07EA}" destId="{244C2B52-8849-4570-95ED-16896F79C5F6}" srcOrd="3" destOrd="0" presId="urn:microsoft.com/office/officeart/2005/8/layout/vList5"/>
    <dgm:cxn modelId="{2188D286-1444-440B-9EE3-8F6537B392AB}" type="presParOf" srcId="{D92BC4D6-0F13-44FB-9D5C-6BEE119E07EA}" destId="{DF6E629F-8D39-4CBF-AB32-649370A7FA35}" srcOrd="4" destOrd="0" presId="urn:microsoft.com/office/officeart/2005/8/layout/vList5"/>
    <dgm:cxn modelId="{113D0369-368A-48CC-A45B-3AEF0EA10549}" type="presParOf" srcId="{DF6E629F-8D39-4CBF-AB32-649370A7FA35}" destId="{53EFFF3F-F7D3-4704-A18D-5B60D3DF39F1}" srcOrd="0" destOrd="0" presId="urn:microsoft.com/office/officeart/2005/8/layout/vList5"/>
    <dgm:cxn modelId="{68E0FC50-B60A-40E5-BFB5-2051FDC99F17}" type="presParOf" srcId="{DF6E629F-8D39-4CBF-AB32-649370A7FA35}" destId="{5DCB23DA-AC0A-420A-92CA-8547323A2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FF4DA7-FFB9-475E-BDF6-1EA396CCC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DBA4F-A169-4054-96AD-782FE3FD3C22}">
      <dgm:prSet/>
      <dgm:spPr/>
      <dgm:t>
        <a:bodyPr/>
        <a:lstStyle/>
        <a:p>
          <a:pPr rtl="0"/>
          <a:r>
            <a:rPr lang="en-US" b="1" i="1" dirty="0"/>
            <a:t>Diversity in Low-Income Market</a:t>
          </a:r>
          <a:endParaRPr lang="en-US" dirty="0"/>
        </a:p>
      </dgm:t>
    </dgm:pt>
    <dgm:pt modelId="{B4B2A454-8680-4C1B-9AB1-54E43B6A7B08}" type="parTrans" cxnId="{BB99F6A9-3E14-4D8E-A0BF-42323DF5B1B5}">
      <dgm:prSet/>
      <dgm:spPr/>
      <dgm:t>
        <a:bodyPr/>
        <a:lstStyle/>
        <a:p>
          <a:endParaRPr lang="en-US"/>
        </a:p>
      </dgm:t>
    </dgm:pt>
    <dgm:pt modelId="{AD978D3C-9651-4D81-B3AA-B71311CE9FB4}" type="sibTrans" cxnId="{BB99F6A9-3E14-4D8E-A0BF-42323DF5B1B5}">
      <dgm:prSet/>
      <dgm:spPr/>
      <dgm:t>
        <a:bodyPr/>
        <a:lstStyle/>
        <a:p>
          <a:endParaRPr lang="en-US"/>
        </a:p>
      </dgm:t>
    </dgm:pt>
    <dgm:pt modelId="{B85D5F14-B634-40D6-9485-F41EEBBAECB4}">
      <dgm:prSet/>
      <dgm:spPr/>
      <dgm:t>
        <a:bodyPr/>
        <a:lstStyle/>
        <a:p>
          <a:pPr rtl="0"/>
          <a:r>
            <a:rPr lang="en-US" dirty="0"/>
            <a:t>Define common set of performance measures to define program success</a:t>
          </a:r>
        </a:p>
      </dgm:t>
    </dgm:pt>
    <dgm:pt modelId="{2AD07255-D87B-4FD1-961D-7A03179B8ABD}" type="parTrans" cxnId="{795C03B9-5F98-4BCA-91D9-2E656E8DB874}">
      <dgm:prSet/>
      <dgm:spPr/>
      <dgm:t>
        <a:bodyPr/>
        <a:lstStyle/>
        <a:p>
          <a:endParaRPr lang="en-US"/>
        </a:p>
      </dgm:t>
    </dgm:pt>
    <dgm:pt modelId="{16092840-C95B-4275-AFC3-1BC77449FBC4}" type="sibTrans" cxnId="{795C03B9-5F98-4BCA-91D9-2E656E8DB874}">
      <dgm:prSet/>
      <dgm:spPr/>
      <dgm:t>
        <a:bodyPr/>
        <a:lstStyle/>
        <a:p>
          <a:endParaRPr lang="en-US"/>
        </a:p>
      </dgm:t>
    </dgm:pt>
    <dgm:pt modelId="{0B72746C-3CCF-44C7-8CEA-9040136AF537}">
      <dgm:prSet/>
      <dgm:spPr/>
      <dgm:t>
        <a:bodyPr/>
        <a:lstStyle/>
        <a:p>
          <a:pPr rtl="0"/>
          <a:r>
            <a:rPr lang="en-US" b="1" i="1" dirty="0"/>
            <a:t>Affordability Gap</a:t>
          </a:r>
        </a:p>
      </dgm:t>
    </dgm:pt>
    <dgm:pt modelId="{526B28BD-5CD5-47B3-80CF-5BCD9E954C4C}" type="parTrans" cxnId="{C18B6AF4-F25C-42BD-9045-01639375DBFB}">
      <dgm:prSet/>
      <dgm:spPr/>
      <dgm:t>
        <a:bodyPr/>
        <a:lstStyle/>
        <a:p>
          <a:endParaRPr lang="en-US"/>
        </a:p>
      </dgm:t>
    </dgm:pt>
    <dgm:pt modelId="{6B27D12E-6C03-4299-985D-9FB104B8F5DC}" type="sibTrans" cxnId="{C18B6AF4-F25C-42BD-9045-01639375DBFB}">
      <dgm:prSet/>
      <dgm:spPr/>
      <dgm:t>
        <a:bodyPr/>
        <a:lstStyle/>
        <a:p>
          <a:endParaRPr lang="en-US"/>
        </a:p>
      </dgm:t>
    </dgm:pt>
    <dgm:pt modelId="{04A1387F-F5A1-4619-86E6-EE210FBC0D2D}">
      <dgm:prSet/>
      <dgm:spPr/>
      <dgm:t>
        <a:bodyPr/>
        <a:lstStyle/>
        <a:p>
          <a:pPr rtl="0"/>
          <a:r>
            <a:rPr lang="en-US" dirty="0"/>
            <a:t>Develop strategies to equitably improve affordability and meet energy burden targets</a:t>
          </a:r>
        </a:p>
      </dgm:t>
    </dgm:pt>
    <dgm:pt modelId="{71207EDA-D291-41A0-B765-47DD879DB31B}" type="parTrans" cxnId="{0BDD125C-2CB9-449E-99D0-A31F8BFB3A1B}">
      <dgm:prSet/>
      <dgm:spPr/>
      <dgm:t>
        <a:bodyPr/>
        <a:lstStyle/>
        <a:p>
          <a:endParaRPr lang="en-US"/>
        </a:p>
      </dgm:t>
    </dgm:pt>
    <dgm:pt modelId="{6FE86D3D-E4EC-48AB-8376-2E069A6244C5}" type="sibTrans" cxnId="{0BDD125C-2CB9-449E-99D0-A31F8BFB3A1B}">
      <dgm:prSet/>
      <dgm:spPr/>
      <dgm:t>
        <a:bodyPr/>
        <a:lstStyle/>
        <a:p>
          <a:endParaRPr lang="en-US"/>
        </a:p>
      </dgm:t>
    </dgm:pt>
    <dgm:pt modelId="{1BBC9362-7684-4F59-AF92-AF3414C46917}">
      <dgm:prSet/>
      <dgm:spPr/>
      <dgm:t>
        <a:bodyPr/>
        <a:lstStyle/>
        <a:p>
          <a:r>
            <a:rPr lang="en-US" b="1" i="1" dirty="0"/>
            <a:t>Differences in Program Participation</a:t>
          </a:r>
        </a:p>
      </dgm:t>
    </dgm:pt>
    <dgm:pt modelId="{C5220BBC-8AAB-4207-9DEE-939C7DDEB60B}" type="parTrans" cxnId="{06B0BC1D-565A-48AF-924F-12546904BA51}">
      <dgm:prSet/>
      <dgm:spPr/>
      <dgm:t>
        <a:bodyPr/>
        <a:lstStyle/>
        <a:p>
          <a:endParaRPr lang="en-US"/>
        </a:p>
      </dgm:t>
    </dgm:pt>
    <dgm:pt modelId="{905A3F14-069E-4A61-AF4D-5FF8D5BC54FB}" type="sibTrans" cxnId="{06B0BC1D-565A-48AF-924F-12546904BA51}">
      <dgm:prSet/>
      <dgm:spPr/>
      <dgm:t>
        <a:bodyPr/>
        <a:lstStyle/>
        <a:p>
          <a:endParaRPr lang="en-US"/>
        </a:p>
      </dgm:t>
    </dgm:pt>
    <dgm:pt modelId="{84156B1E-099A-4DE9-9397-285071AF2F05}">
      <dgm:prSet/>
      <dgm:spPr/>
      <dgm:t>
        <a:bodyPr/>
        <a:lstStyle/>
        <a:p>
          <a:r>
            <a:rPr lang="en-US" dirty="0"/>
            <a:t>Target outreach to populations underutilizing existing programs</a:t>
          </a:r>
        </a:p>
      </dgm:t>
    </dgm:pt>
    <dgm:pt modelId="{A264AE0F-B082-403F-BFD1-53F4F85E5D24}" type="parTrans" cxnId="{EB06707A-9F75-41F1-9D68-C5AECAA6162A}">
      <dgm:prSet/>
      <dgm:spPr/>
      <dgm:t>
        <a:bodyPr/>
        <a:lstStyle/>
        <a:p>
          <a:endParaRPr lang="en-US"/>
        </a:p>
      </dgm:t>
    </dgm:pt>
    <dgm:pt modelId="{031B102D-79D3-4939-A04A-DA80C195C544}" type="sibTrans" cxnId="{EB06707A-9F75-41F1-9D68-C5AECAA6162A}">
      <dgm:prSet/>
      <dgm:spPr/>
      <dgm:t>
        <a:bodyPr/>
        <a:lstStyle/>
        <a:p>
          <a:endParaRPr lang="en-US"/>
        </a:p>
      </dgm:t>
    </dgm:pt>
    <dgm:pt modelId="{D899D790-4F01-43A8-A8ED-FDF48ABF517F}">
      <dgm:prSet/>
      <dgm:spPr/>
      <dgm:t>
        <a:bodyPr/>
        <a:lstStyle/>
        <a:p>
          <a:r>
            <a:rPr lang="en-US" b="1" i="1" dirty="0"/>
            <a:t>Localized Needs of Populations</a:t>
          </a:r>
        </a:p>
      </dgm:t>
    </dgm:pt>
    <dgm:pt modelId="{F0C3B089-6ED6-4C0D-8150-2A081095DAB3}" type="parTrans" cxnId="{F0DE22F0-16B4-4CE6-89C3-6F9D2BA6D5AA}">
      <dgm:prSet/>
      <dgm:spPr/>
      <dgm:t>
        <a:bodyPr/>
        <a:lstStyle/>
        <a:p>
          <a:endParaRPr lang="en-US"/>
        </a:p>
      </dgm:t>
    </dgm:pt>
    <dgm:pt modelId="{5EAEAA3C-7A57-4CD8-B9B4-52C020E05A92}" type="sibTrans" cxnId="{F0DE22F0-16B4-4CE6-89C3-6F9D2BA6D5AA}">
      <dgm:prSet/>
      <dgm:spPr/>
      <dgm:t>
        <a:bodyPr/>
        <a:lstStyle/>
        <a:p>
          <a:endParaRPr lang="en-US"/>
        </a:p>
      </dgm:t>
    </dgm:pt>
    <dgm:pt modelId="{2C2C2555-1FE2-4EB8-B46D-777529C023B6}">
      <dgm:prSet/>
      <dgm:spPr/>
      <dgm:t>
        <a:bodyPr/>
        <a:lstStyle/>
        <a:p>
          <a:r>
            <a:rPr lang="en-US" dirty="0"/>
            <a:t>Provide tools and support for local agencies to customize intake and outreach strategies to meet the needs of their local population.</a:t>
          </a:r>
        </a:p>
      </dgm:t>
    </dgm:pt>
    <dgm:pt modelId="{00C7DB70-7A6B-4B65-96EC-B88F0D17E6E1}" type="parTrans" cxnId="{1FC1AD28-0D3E-4A9A-AD46-CBB4759FC7EA}">
      <dgm:prSet/>
      <dgm:spPr/>
      <dgm:t>
        <a:bodyPr/>
        <a:lstStyle/>
        <a:p>
          <a:endParaRPr lang="en-US"/>
        </a:p>
      </dgm:t>
    </dgm:pt>
    <dgm:pt modelId="{5A602224-27D4-49D6-919F-60ACB110A41A}" type="sibTrans" cxnId="{1FC1AD28-0D3E-4A9A-AD46-CBB4759FC7EA}">
      <dgm:prSet/>
      <dgm:spPr/>
      <dgm:t>
        <a:bodyPr/>
        <a:lstStyle/>
        <a:p>
          <a:endParaRPr lang="en-US"/>
        </a:p>
      </dgm:t>
    </dgm:pt>
    <dgm:pt modelId="{D4F69F28-0BAD-4601-B1C8-3C9E3D31C5A8}" type="pres">
      <dgm:prSet presAssocID="{DCFF4DA7-FFB9-475E-BDF6-1EA396CCC9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9DDC1D-1974-4D79-AE5C-015BF04FEE50}" type="pres">
      <dgm:prSet presAssocID="{093DBA4F-A169-4054-96AD-782FE3FD3C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4CD07-A387-461D-9EB2-8525F51A49D5}" type="pres">
      <dgm:prSet presAssocID="{093DBA4F-A169-4054-96AD-782FE3FD3C2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95BB5-8AFC-43AE-8C14-445F3F3DBFE7}" type="pres">
      <dgm:prSet presAssocID="{1BBC9362-7684-4F59-AF92-AF3414C469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8591-1FC3-442F-9EB8-ED5ABB325266}" type="pres">
      <dgm:prSet presAssocID="{1BBC9362-7684-4F59-AF92-AF3414C4691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4131-FDE8-41E5-98EA-CAF90C312368}" type="pres">
      <dgm:prSet presAssocID="{0B72746C-3CCF-44C7-8CEA-9040136AF5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17B01-592C-41D1-A2C2-23083FD1A671}" type="pres">
      <dgm:prSet presAssocID="{0B72746C-3CCF-44C7-8CEA-9040136AF53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5E436-C106-4FB1-A33E-914DDDA3623B}" type="pres">
      <dgm:prSet presAssocID="{D899D790-4F01-43A8-A8ED-FDF48ABF5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7EC40-FBC3-4880-9187-2E573BEFDCC5}" type="pres">
      <dgm:prSet presAssocID="{D899D790-4F01-43A8-A8ED-FDF48ABF517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E22F0-16B4-4CE6-89C3-6F9D2BA6D5AA}" srcId="{DCFF4DA7-FFB9-475E-BDF6-1EA396CCC95F}" destId="{D899D790-4F01-43A8-A8ED-FDF48ABF517F}" srcOrd="3" destOrd="0" parTransId="{F0C3B089-6ED6-4C0D-8150-2A081095DAB3}" sibTransId="{5EAEAA3C-7A57-4CD8-B9B4-52C020E05A92}"/>
    <dgm:cxn modelId="{1FC1AD28-0D3E-4A9A-AD46-CBB4759FC7EA}" srcId="{D899D790-4F01-43A8-A8ED-FDF48ABF517F}" destId="{2C2C2555-1FE2-4EB8-B46D-777529C023B6}" srcOrd="0" destOrd="0" parTransId="{00C7DB70-7A6B-4B65-96EC-B88F0D17E6E1}" sibTransId="{5A602224-27D4-49D6-919F-60ACB110A41A}"/>
    <dgm:cxn modelId="{52454A0F-D1D3-41D6-85B6-238211721A1C}" type="presOf" srcId="{04A1387F-F5A1-4619-86E6-EE210FBC0D2D}" destId="{E2F17B01-592C-41D1-A2C2-23083FD1A671}" srcOrd="0" destOrd="0" presId="urn:microsoft.com/office/officeart/2005/8/layout/vList2"/>
    <dgm:cxn modelId="{E6B06159-F101-4EED-AEF6-4D8C0148921D}" type="presOf" srcId="{D899D790-4F01-43A8-A8ED-FDF48ABF517F}" destId="{28B5E436-C106-4FB1-A33E-914DDDA3623B}" srcOrd="0" destOrd="0" presId="urn:microsoft.com/office/officeart/2005/8/layout/vList2"/>
    <dgm:cxn modelId="{06B0BC1D-565A-48AF-924F-12546904BA51}" srcId="{DCFF4DA7-FFB9-475E-BDF6-1EA396CCC95F}" destId="{1BBC9362-7684-4F59-AF92-AF3414C46917}" srcOrd="1" destOrd="0" parTransId="{C5220BBC-8AAB-4207-9DEE-939C7DDEB60B}" sibTransId="{905A3F14-069E-4A61-AF4D-5FF8D5BC54FB}"/>
    <dgm:cxn modelId="{795C03B9-5F98-4BCA-91D9-2E656E8DB874}" srcId="{093DBA4F-A169-4054-96AD-782FE3FD3C22}" destId="{B85D5F14-B634-40D6-9485-F41EEBBAECB4}" srcOrd="0" destOrd="0" parTransId="{2AD07255-D87B-4FD1-961D-7A03179B8ABD}" sibTransId="{16092840-C95B-4275-AFC3-1BC77449FBC4}"/>
    <dgm:cxn modelId="{B94D3427-9DDD-45F1-8070-74590BA67FA2}" type="presOf" srcId="{DCFF4DA7-FFB9-475E-BDF6-1EA396CCC95F}" destId="{D4F69F28-0BAD-4601-B1C8-3C9E3D31C5A8}" srcOrd="0" destOrd="0" presId="urn:microsoft.com/office/officeart/2005/8/layout/vList2"/>
    <dgm:cxn modelId="{D91804C7-98B0-4586-A95C-FBB41458E339}" type="presOf" srcId="{B85D5F14-B634-40D6-9485-F41EEBBAECB4}" destId="{B364CD07-A387-461D-9EB2-8525F51A49D5}" srcOrd="0" destOrd="0" presId="urn:microsoft.com/office/officeart/2005/8/layout/vList2"/>
    <dgm:cxn modelId="{1471714D-3E0F-43D4-B310-916D910DD292}" type="presOf" srcId="{2C2C2555-1FE2-4EB8-B46D-777529C023B6}" destId="{C8E7EC40-FBC3-4880-9187-2E573BEFDCC5}" srcOrd="0" destOrd="0" presId="urn:microsoft.com/office/officeart/2005/8/layout/vList2"/>
    <dgm:cxn modelId="{5FB945DA-593E-40DD-B41F-6084847D1D98}" type="presOf" srcId="{093DBA4F-A169-4054-96AD-782FE3FD3C22}" destId="{CE9DDC1D-1974-4D79-AE5C-015BF04FEE50}" srcOrd="0" destOrd="0" presId="urn:microsoft.com/office/officeart/2005/8/layout/vList2"/>
    <dgm:cxn modelId="{EB06707A-9F75-41F1-9D68-C5AECAA6162A}" srcId="{1BBC9362-7684-4F59-AF92-AF3414C46917}" destId="{84156B1E-099A-4DE9-9397-285071AF2F05}" srcOrd="0" destOrd="0" parTransId="{A264AE0F-B082-403F-BFD1-53F4F85E5D24}" sibTransId="{031B102D-79D3-4939-A04A-DA80C195C544}"/>
    <dgm:cxn modelId="{4C730E4E-BCEB-4A9B-A9B7-989FF414CB83}" type="presOf" srcId="{0B72746C-3CCF-44C7-8CEA-9040136AF537}" destId="{F6054131-FDE8-41E5-98EA-CAF90C312368}" srcOrd="0" destOrd="0" presId="urn:microsoft.com/office/officeart/2005/8/layout/vList2"/>
    <dgm:cxn modelId="{29ECF1C8-140A-4F97-8CA7-A1724849EC73}" type="presOf" srcId="{1BBC9362-7684-4F59-AF92-AF3414C46917}" destId="{A0795BB5-8AFC-43AE-8C14-445F3F3DBFE7}" srcOrd="0" destOrd="0" presId="urn:microsoft.com/office/officeart/2005/8/layout/vList2"/>
    <dgm:cxn modelId="{C18B6AF4-F25C-42BD-9045-01639375DBFB}" srcId="{DCFF4DA7-FFB9-475E-BDF6-1EA396CCC95F}" destId="{0B72746C-3CCF-44C7-8CEA-9040136AF537}" srcOrd="2" destOrd="0" parTransId="{526B28BD-5CD5-47B3-80CF-5BCD9E954C4C}" sibTransId="{6B27D12E-6C03-4299-985D-9FB104B8F5DC}"/>
    <dgm:cxn modelId="{0BDD125C-2CB9-449E-99D0-A31F8BFB3A1B}" srcId="{0B72746C-3CCF-44C7-8CEA-9040136AF537}" destId="{04A1387F-F5A1-4619-86E6-EE210FBC0D2D}" srcOrd="0" destOrd="0" parTransId="{71207EDA-D291-41A0-B765-47DD879DB31B}" sibTransId="{6FE86D3D-E4EC-48AB-8376-2E069A6244C5}"/>
    <dgm:cxn modelId="{67B21614-68AB-4002-BABF-7CB6A9ED2A68}" type="presOf" srcId="{84156B1E-099A-4DE9-9397-285071AF2F05}" destId="{63E08591-1FC3-442F-9EB8-ED5ABB325266}" srcOrd="0" destOrd="0" presId="urn:microsoft.com/office/officeart/2005/8/layout/vList2"/>
    <dgm:cxn modelId="{BB99F6A9-3E14-4D8E-A0BF-42323DF5B1B5}" srcId="{DCFF4DA7-FFB9-475E-BDF6-1EA396CCC95F}" destId="{093DBA4F-A169-4054-96AD-782FE3FD3C22}" srcOrd="0" destOrd="0" parTransId="{B4B2A454-8680-4C1B-9AB1-54E43B6A7B08}" sibTransId="{AD978D3C-9651-4D81-B3AA-B71311CE9FB4}"/>
    <dgm:cxn modelId="{0C813064-1B2A-4932-87A3-7F0C418FA8B8}" type="presParOf" srcId="{D4F69F28-0BAD-4601-B1C8-3C9E3D31C5A8}" destId="{CE9DDC1D-1974-4D79-AE5C-015BF04FEE50}" srcOrd="0" destOrd="0" presId="urn:microsoft.com/office/officeart/2005/8/layout/vList2"/>
    <dgm:cxn modelId="{387FAD98-0E5F-4740-9B29-9E8360FEC3A0}" type="presParOf" srcId="{D4F69F28-0BAD-4601-B1C8-3C9E3D31C5A8}" destId="{B364CD07-A387-461D-9EB2-8525F51A49D5}" srcOrd="1" destOrd="0" presId="urn:microsoft.com/office/officeart/2005/8/layout/vList2"/>
    <dgm:cxn modelId="{688D42B4-1368-4CF6-A6BF-E24C631BD63E}" type="presParOf" srcId="{D4F69F28-0BAD-4601-B1C8-3C9E3D31C5A8}" destId="{A0795BB5-8AFC-43AE-8C14-445F3F3DBFE7}" srcOrd="2" destOrd="0" presId="urn:microsoft.com/office/officeart/2005/8/layout/vList2"/>
    <dgm:cxn modelId="{901B35F8-F8B8-481C-A5AC-F068D567A62C}" type="presParOf" srcId="{D4F69F28-0BAD-4601-B1C8-3C9E3D31C5A8}" destId="{63E08591-1FC3-442F-9EB8-ED5ABB325266}" srcOrd="3" destOrd="0" presId="urn:microsoft.com/office/officeart/2005/8/layout/vList2"/>
    <dgm:cxn modelId="{C10A264E-616B-4B25-B2D7-078CA5091691}" type="presParOf" srcId="{D4F69F28-0BAD-4601-B1C8-3C9E3D31C5A8}" destId="{F6054131-FDE8-41E5-98EA-CAF90C312368}" srcOrd="4" destOrd="0" presId="urn:microsoft.com/office/officeart/2005/8/layout/vList2"/>
    <dgm:cxn modelId="{049019B3-792C-4742-9397-C2CA46AD7A63}" type="presParOf" srcId="{D4F69F28-0BAD-4601-B1C8-3C9E3D31C5A8}" destId="{E2F17B01-592C-41D1-A2C2-23083FD1A671}" srcOrd="5" destOrd="0" presId="urn:microsoft.com/office/officeart/2005/8/layout/vList2"/>
    <dgm:cxn modelId="{9B52D40C-DF50-4534-A930-F61421DCD5AA}" type="presParOf" srcId="{D4F69F28-0BAD-4601-B1C8-3C9E3D31C5A8}" destId="{28B5E436-C106-4FB1-A33E-914DDDA3623B}" srcOrd="6" destOrd="0" presId="urn:microsoft.com/office/officeart/2005/8/layout/vList2"/>
    <dgm:cxn modelId="{E311E875-F9DD-4387-86C4-307BBC668C19}" type="presParOf" srcId="{D4F69F28-0BAD-4601-B1C8-3C9E3D31C5A8}" destId="{C8E7EC40-FBC3-4880-9187-2E573BEFDCC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93419D-ECF1-49E4-A8CC-452D17E3D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F44A8-894A-4F6A-B44D-8D8CBFDA7520}">
      <dgm:prSet/>
      <dgm:spPr/>
      <dgm:t>
        <a:bodyPr/>
        <a:lstStyle/>
        <a:p>
          <a:pPr rtl="0"/>
          <a:r>
            <a:rPr lang="en-US"/>
            <a:t>Geographic Representation</a:t>
          </a:r>
        </a:p>
      </dgm:t>
    </dgm:pt>
    <dgm:pt modelId="{E89BDFB9-747C-4B9D-8F95-05C6C9456A08}" type="parTrans" cxnId="{3C2B57E7-97F0-4E5F-AAA1-ED77354E5A7C}">
      <dgm:prSet/>
      <dgm:spPr/>
      <dgm:t>
        <a:bodyPr/>
        <a:lstStyle/>
        <a:p>
          <a:endParaRPr lang="en-US"/>
        </a:p>
      </dgm:t>
    </dgm:pt>
    <dgm:pt modelId="{E0783C2E-6695-4658-8940-F4684E06CD97}" type="sibTrans" cxnId="{3C2B57E7-97F0-4E5F-AAA1-ED77354E5A7C}">
      <dgm:prSet/>
      <dgm:spPr/>
      <dgm:t>
        <a:bodyPr/>
        <a:lstStyle/>
        <a:p>
          <a:endParaRPr lang="en-US"/>
        </a:p>
      </dgm:t>
    </dgm:pt>
    <dgm:pt modelId="{BBD69118-FDF8-49A3-B10C-2760817EF1E0}">
      <dgm:prSet/>
      <dgm:spPr/>
      <dgm:t>
        <a:bodyPr/>
        <a:lstStyle/>
        <a:p>
          <a:pPr rtl="0"/>
          <a:r>
            <a:rPr lang="en-US" dirty="0"/>
            <a:t>Significant variation in participation by county and local agencies</a:t>
          </a:r>
        </a:p>
      </dgm:t>
    </dgm:pt>
    <dgm:pt modelId="{31F24DAC-F2AF-4277-AFCC-740D5A4E347E}" type="parTrans" cxnId="{EC57D6C9-071D-4601-8C6A-9A9B683022C2}">
      <dgm:prSet/>
      <dgm:spPr/>
      <dgm:t>
        <a:bodyPr/>
        <a:lstStyle/>
        <a:p>
          <a:endParaRPr lang="en-US"/>
        </a:p>
      </dgm:t>
    </dgm:pt>
    <dgm:pt modelId="{2E09F7D7-895D-48C1-8965-43C8D8C3C18F}" type="sibTrans" cxnId="{EC57D6C9-071D-4601-8C6A-9A9B683022C2}">
      <dgm:prSet/>
      <dgm:spPr/>
      <dgm:t>
        <a:bodyPr/>
        <a:lstStyle/>
        <a:p>
          <a:endParaRPr lang="en-US"/>
        </a:p>
      </dgm:t>
    </dgm:pt>
    <dgm:pt modelId="{2FB46352-C84F-4819-8960-F4427E8E1B71}">
      <dgm:prSet/>
      <dgm:spPr/>
      <dgm:t>
        <a:bodyPr/>
        <a:lstStyle/>
        <a:p>
          <a:pPr rtl="0"/>
          <a:r>
            <a:rPr lang="en-US"/>
            <a:t>Barriers to Renters</a:t>
          </a:r>
        </a:p>
      </dgm:t>
    </dgm:pt>
    <dgm:pt modelId="{9017BBAE-4F13-4B04-ABE7-8AE686BB4E9D}" type="parTrans" cxnId="{ACFBEE48-5B06-4542-A058-18F65E587C47}">
      <dgm:prSet/>
      <dgm:spPr/>
      <dgm:t>
        <a:bodyPr/>
        <a:lstStyle/>
        <a:p>
          <a:endParaRPr lang="en-US"/>
        </a:p>
      </dgm:t>
    </dgm:pt>
    <dgm:pt modelId="{F8CA30A0-C8F6-43FA-9461-6EB8EA7D0009}" type="sibTrans" cxnId="{ACFBEE48-5B06-4542-A058-18F65E587C47}">
      <dgm:prSet/>
      <dgm:spPr/>
      <dgm:t>
        <a:bodyPr/>
        <a:lstStyle/>
        <a:p>
          <a:endParaRPr lang="en-US"/>
        </a:p>
      </dgm:t>
    </dgm:pt>
    <dgm:pt modelId="{A7EB439B-E65C-4D50-B948-AD2C908D820A}">
      <dgm:prSet/>
      <dgm:spPr/>
      <dgm:t>
        <a:bodyPr/>
        <a:lstStyle/>
        <a:p>
          <a:pPr rtl="0"/>
          <a:r>
            <a:rPr lang="en-US"/>
            <a:t>60% of low-income households are renters but only 29% of participants rent.</a:t>
          </a:r>
        </a:p>
      </dgm:t>
    </dgm:pt>
    <dgm:pt modelId="{6873287E-B667-4108-B3E8-2C096556CE17}" type="parTrans" cxnId="{DBAD6547-523F-4FA8-96FC-650C6756CBE1}">
      <dgm:prSet/>
      <dgm:spPr/>
      <dgm:t>
        <a:bodyPr/>
        <a:lstStyle/>
        <a:p>
          <a:endParaRPr lang="en-US"/>
        </a:p>
      </dgm:t>
    </dgm:pt>
    <dgm:pt modelId="{C2AFE888-7DF8-404C-B331-BD074EEACE5F}" type="sibTrans" cxnId="{DBAD6547-523F-4FA8-96FC-650C6756CBE1}">
      <dgm:prSet/>
      <dgm:spPr/>
      <dgm:t>
        <a:bodyPr/>
        <a:lstStyle/>
        <a:p>
          <a:endParaRPr lang="en-US"/>
        </a:p>
      </dgm:t>
    </dgm:pt>
    <dgm:pt modelId="{3B0F9EAC-8F52-472D-8538-B0617FAFA634}">
      <dgm:prSet/>
      <dgm:spPr/>
      <dgm:t>
        <a:bodyPr/>
        <a:lstStyle/>
        <a:p>
          <a:pPr rtl="0"/>
          <a:r>
            <a:rPr lang="en-US" dirty="0"/>
            <a:t>Large low-income rental population (72%) in Baltimore City</a:t>
          </a:r>
        </a:p>
      </dgm:t>
    </dgm:pt>
    <dgm:pt modelId="{A9BE24F0-08C4-435A-BC88-F3ED38315233}" type="parTrans" cxnId="{AE7CCFF0-8544-4C36-8E08-86D1A325737A}">
      <dgm:prSet/>
      <dgm:spPr/>
      <dgm:t>
        <a:bodyPr/>
        <a:lstStyle/>
        <a:p>
          <a:endParaRPr lang="en-US"/>
        </a:p>
      </dgm:t>
    </dgm:pt>
    <dgm:pt modelId="{01885A71-971C-4A8D-975A-C8DBD6AA720E}" type="sibTrans" cxnId="{AE7CCFF0-8544-4C36-8E08-86D1A325737A}">
      <dgm:prSet/>
      <dgm:spPr/>
      <dgm:t>
        <a:bodyPr/>
        <a:lstStyle/>
        <a:p>
          <a:endParaRPr lang="en-US"/>
        </a:p>
      </dgm:t>
    </dgm:pt>
    <dgm:pt modelId="{9FA81DF4-3EBC-4CE7-B694-1E35429A8851}">
      <dgm:prSet/>
      <dgm:spPr/>
      <dgm:t>
        <a:bodyPr/>
        <a:lstStyle/>
        <a:p>
          <a:pPr rtl="0"/>
          <a:r>
            <a:rPr lang="en-US" dirty="0"/>
            <a:t>Participation by Income-Level</a:t>
          </a:r>
        </a:p>
      </dgm:t>
    </dgm:pt>
    <dgm:pt modelId="{B0E34F34-E241-4634-8819-3830434AD708}" type="parTrans" cxnId="{033E4956-346D-437B-A151-15067CDB061E}">
      <dgm:prSet/>
      <dgm:spPr/>
      <dgm:t>
        <a:bodyPr/>
        <a:lstStyle/>
        <a:p>
          <a:endParaRPr lang="en-US"/>
        </a:p>
      </dgm:t>
    </dgm:pt>
    <dgm:pt modelId="{4DE0FD6D-08CA-425D-8CB6-52838A1829C2}" type="sibTrans" cxnId="{033E4956-346D-437B-A151-15067CDB061E}">
      <dgm:prSet/>
      <dgm:spPr/>
      <dgm:t>
        <a:bodyPr/>
        <a:lstStyle/>
        <a:p>
          <a:endParaRPr lang="en-US"/>
        </a:p>
      </dgm:t>
    </dgm:pt>
    <dgm:pt modelId="{19C882A9-CD93-4A0A-95BD-817539F586C9}">
      <dgm:prSet/>
      <dgm:spPr/>
      <dgm:t>
        <a:bodyPr/>
        <a:lstStyle/>
        <a:p>
          <a:pPr rtl="0"/>
          <a:r>
            <a:rPr lang="en-US" dirty="0"/>
            <a:t>Low participation among HHs between 150% and 200% FPL</a:t>
          </a:r>
        </a:p>
      </dgm:t>
    </dgm:pt>
    <dgm:pt modelId="{FB339E5A-3510-4180-BB18-CFA3C8662594}" type="parTrans" cxnId="{2D3BE155-2F94-4867-9D2D-7BBBDBDEDF2F}">
      <dgm:prSet/>
      <dgm:spPr/>
      <dgm:t>
        <a:bodyPr/>
        <a:lstStyle/>
        <a:p>
          <a:endParaRPr lang="en-US"/>
        </a:p>
      </dgm:t>
    </dgm:pt>
    <dgm:pt modelId="{DD2B09E9-46B6-405E-BE49-5DCF056F4418}" type="sibTrans" cxnId="{2D3BE155-2F94-4867-9D2D-7BBBDBDEDF2F}">
      <dgm:prSet/>
      <dgm:spPr/>
      <dgm:t>
        <a:bodyPr/>
        <a:lstStyle/>
        <a:p>
          <a:endParaRPr lang="en-US"/>
        </a:p>
      </dgm:t>
    </dgm:pt>
    <dgm:pt modelId="{9C9C4B3C-EB64-4262-951B-30E171AA7005}">
      <dgm:prSet/>
      <dgm:spPr/>
      <dgm:t>
        <a:bodyPr/>
        <a:lstStyle/>
        <a:p>
          <a:pPr rtl="0"/>
          <a:r>
            <a:rPr lang="en-US" dirty="0"/>
            <a:t>Need for outreach to households over-income for energy assistance</a:t>
          </a:r>
        </a:p>
      </dgm:t>
    </dgm:pt>
    <dgm:pt modelId="{85315F4E-F23A-43EB-B03D-3C268E746201}" type="parTrans" cxnId="{03F6E16F-6971-43DA-B0A6-C0C4087BB4AD}">
      <dgm:prSet/>
      <dgm:spPr/>
      <dgm:t>
        <a:bodyPr/>
        <a:lstStyle/>
        <a:p>
          <a:endParaRPr lang="en-US"/>
        </a:p>
      </dgm:t>
    </dgm:pt>
    <dgm:pt modelId="{C4AC9483-3126-44EE-A77A-098C6D46DF17}" type="sibTrans" cxnId="{03F6E16F-6971-43DA-B0A6-C0C4087BB4AD}">
      <dgm:prSet/>
      <dgm:spPr/>
      <dgm:t>
        <a:bodyPr/>
        <a:lstStyle/>
        <a:p>
          <a:endParaRPr lang="en-US"/>
        </a:p>
      </dgm:t>
    </dgm:pt>
    <dgm:pt modelId="{8DA01EA7-6A58-472D-99A3-25297A40275E}">
      <dgm:prSet/>
      <dgm:spPr/>
      <dgm:t>
        <a:bodyPr/>
        <a:lstStyle/>
        <a:p>
          <a:pPr rtl="0"/>
          <a:r>
            <a:rPr lang="en-US" dirty="0"/>
            <a:t>Targeting Households with Bulk Fuels</a:t>
          </a:r>
        </a:p>
      </dgm:t>
    </dgm:pt>
    <dgm:pt modelId="{A796BB65-1EDB-4F80-B016-C36BF4B94C44}" type="parTrans" cxnId="{97128C8B-3E79-4F82-A6C5-3590CC3FCE53}">
      <dgm:prSet/>
      <dgm:spPr/>
      <dgm:t>
        <a:bodyPr/>
        <a:lstStyle/>
        <a:p>
          <a:endParaRPr lang="en-US"/>
        </a:p>
      </dgm:t>
    </dgm:pt>
    <dgm:pt modelId="{F40AF025-85B0-49C0-9378-D5103252F779}" type="sibTrans" cxnId="{97128C8B-3E79-4F82-A6C5-3590CC3FCE53}">
      <dgm:prSet/>
      <dgm:spPr/>
      <dgm:t>
        <a:bodyPr/>
        <a:lstStyle/>
        <a:p>
          <a:endParaRPr lang="en-US"/>
        </a:p>
      </dgm:t>
    </dgm:pt>
    <dgm:pt modelId="{58C0762C-BD64-4D8B-93FF-DA95712A5821}">
      <dgm:prSet/>
      <dgm:spPr/>
      <dgm:t>
        <a:bodyPr/>
        <a:lstStyle/>
        <a:p>
          <a:pPr rtl="0"/>
          <a:r>
            <a:rPr lang="en-US" dirty="0"/>
            <a:t>HHs that heat with expensive bulk fuels are less likely to receive energy efficiency services</a:t>
          </a:r>
        </a:p>
      </dgm:t>
    </dgm:pt>
    <dgm:pt modelId="{CA036973-5515-45CB-B99E-846B48E5BCF3}" type="parTrans" cxnId="{ACE13207-33FA-48E2-9745-499CF4CAD0A7}">
      <dgm:prSet/>
      <dgm:spPr/>
      <dgm:t>
        <a:bodyPr/>
        <a:lstStyle/>
        <a:p>
          <a:endParaRPr lang="en-US"/>
        </a:p>
      </dgm:t>
    </dgm:pt>
    <dgm:pt modelId="{7F7011F6-9181-4920-8972-75346528934D}" type="sibTrans" cxnId="{ACE13207-33FA-48E2-9745-499CF4CAD0A7}">
      <dgm:prSet/>
      <dgm:spPr/>
      <dgm:t>
        <a:bodyPr/>
        <a:lstStyle/>
        <a:p>
          <a:endParaRPr lang="en-US"/>
        </a:p>
      </dgm:t>
    </dgm:pt>
    <dgm:pt modelId="{B093DB03-6494-4664-B18F-62D4A30D4C7D}">
      <dgm:prSet/>
      <dgm:spPr/>
      <dgm:t>
        <a:bodyPr/>
        <a:lstStyle/>
        <a:p>
          <a:pPr rtl="0"/>
          <a:r>
            <a:rPr lang="en-US" dirty="0"/>
            <a:t>However, these households participate in energy assistance at higher rates</a:t>
          </a:r>
        </a:p>
      </dgm:t>
    </dgm:pt>
    <dgm:pt modelId="{868CE7DE-909F-4DE9-A401-0DFF4FF77C9A}" type="parTrans" cxnId="{5FB779B3-E96C-4C6B-8B7B-4801BD959255}">
      <dgm:prSet/>
      <dgm:spPr/>
      <dgm:t>
        <a:bodyPr/>
        <a:lstStyle/>
        <a:p>
          <a:endParaRPr lang="en-US"/>
        </a:p>
      </dgm:t>
    </dgm:pt>
    <dgm:pt modelId="{54932C6E-EB0B-48CC-9C02-2C61FF37A1A1}" type="sibTrans" cxnId="{5FB779B3-E96C-4C6B-8B7B-4801BD959255}">
      <dgm:prSet/>
      <dgm:spPr/>
      <dgm:t>
        <a:bodyPr/>
        <a:lstStyle/>
        <a:p>
          <a:endParaRPr lang="en-US"/>
        </a:p>
      </dgm:t>
    </dgm:pt>
    <dgm:pt modelId="{9EBEECE0-484C-41C3-83AC-24F8BF392475}" type="pres">
      <dgm:prSet presAssocID="{3893419D-ECF1-49E4-A8CC-452D17E3D9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BD5DF-208E-445F-99BF-89A1C9267EA4}" type="pres">
      <dgm:prSet presAssocID="{9ECF44A8-894A-4F6A-B44D-8D8CBFDA75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9B048-A07F-4CA1-87B3-5923FA8FBA12}" type="pres">
      <dgm:prSet presAssocID="{9ECF44A8-894A-4F6A-B44D-8D8CBFDA75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5F3D7-C801-4A82-B487-75BE5AA92AEE}" type="pres">
      <dgm:prSet presAssocID="{2FB46352-C84F-4819-8960-F4427E8E1B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5E11B-DC19-4BE6-8834-BE7DB4FD0E14}" type="pres">
      <dgm:prSet presAssocID="{2FB46352-C84F-4819-8960-F4427E8E1B7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2340B-9A44-4F0D-AB91-3BE6C49618E9}" type="pres">
      <dgm:prSet presAssocID="{9FA81DF4-3EBC-4CE7-B694-1E35429A88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CC871-3D81-4134-8F0B-1D681EF338D0}" type="pres">
      <dgm:prSet presAssocID="{9FA81DF4-3EBC-4CE7-B694-1E35429A885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C5DC-7D1D-4EFF-B796-7C8DEDFFE936}" type="pres">
      <dgm:prSet presAssocID="{8DA01EA7-6A58-472D-99A3-25297A4027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1177D-5772-4804-B391-C2D5A5AFD958}" type="pres">
      <dgm:prSet presAssocID="{8DA01EA7-6A58-472D-99A3-25297A40275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A1C94-A13E-4AA9-A7F0-AC62E6C68E4E}" type="presOf" srcId="{9ECF44A8-894A-4F6A-B44D-8D8CBFDA7520}" destId="{A9FBD5DF-208E-445F-99BF-89A1C9267EA4}" srcOrd="0" destOrd="0" presId="urn:microsoft.com/office/officeart/2005/8/layout/vList2"/>
    <dgm:cxn modelId="{69ADAEEF-6FB8-4336-A907-4250A7511B35}" type="presOf" srcId="{A7EB439B-E65C-4D50-B948-AD2C908D820A}" destId="{80B5E11B-DC19-4BE6-8834-BE7DB4FD0E14}" srcOrd="0" destOrd="0" presId="urn:microsoft.com/office/officeart/2005/8/layout/vList2"/>
    <dgm:cxn modelId="{CEB2B5B6-762B-4120-8A72-B4F6FDD3D741}" type="presOf" srcId="{BBD69118-FDF8-49A3-B10C-2760817EF1E0}" destId="{6D09B048-A07F-4CA1-87B3-5923FA8FBA12}" srcOrd="0" destOrd="0" presId="urn:microsoft.com/office/officeart/2005/8/layout/vList2"/>
    <dgm:cxn modelId="{AE7CCFF0-8544-4C36-8E08-86D1A325737A}" srcId="{2FB46352-C84F-4819-8960-F4427E8E1B71}" destId="{3B0F9EAC-8F52-472D-8538-B0617FAFA634}" srcOrd="1" destOrd="0" parTransId="{A9BE24F0-08C4-435A-BC88-F3ED38315233}" sibTransId="{01885A71-971C-4A8D-975A-C8DBD6AA720E}"/>
    <dgm:cxn modelId="{3C2B57E7-97F0-4E5F-AAA1-ED77354E5A7C}" srcId="{3893419D-ECF1-49E4-A8CC-452D17E3D936}" destId="{9ECF44A8-894A-4F6A-B44D-8D8CBFDA7520}" srcOrd="0" destOrd="0" parTransId="{E89BDFB9-747C-4B9D-8F95-05C6C9456A08}" sibTransId="{E0783C2E-6695-4658-8940-F4684E06CD97}"/>
    <dgm:cxn modelId="{2BEC856A-D46D-4B71-8752-981D54275AA7}" type="presOf" srcId="{2FB46352-C84F-4819-8960-F4427E8E1B71}" destId="{E505F3D7-C801-4A82-B487-75BE5AA92AEE}" srcOrd="0" destOrd="0" presId="urn:microsoft.com/office/officeart/2005/8/layout/vList2"/>
    <dgm:cxn modelId="{DBAD6547-523F-4FA8-96FC-650C6756CBE1}" srcId="{2FB46352-C84F-4819-8960-F4427E8E1B71}" destId="{A7EB439B-E65C-4D50-B948-AD2C908D820A}" srcOrd="0" destOrd="0" parTransId="{6873287E-B667-4108-B3E8-2C096556CE17}" sibTransId="{C2AFE888-7DF8-404C-B331-BD074EEACE5F}"/>
    <dgm:cxn modelId="{97128C8B-3E79-4F82-A6C5-3590CC3FCE53}" srcId="{3893419D-ECF1-49E4-A8CC-452D17E3D936}" destId="{8DA01EA7-6A58-472D-99A3-25297A40275E}" srcOrd="3" destOrd="0" parTransId="{A796BB65-1EDB-4F80-B016-C36BF4B94C44}" sibTransId="{F40AF025-85B0-49C0-9378-D5103252F779}"/>
    <dgm:cxn modelId="{4AE3C489-C85A-404B-A9D8-7C8073BC3530}" type="presOf" srcId="{3B0F9EAC-8F52-472D-8538-B0617FAFA634}" destId="{80B5E11B-DC19-4BE6-8834-BE7DB4FD0E14}" srcOrd="0" destOrd="1" presId="urn:microsoft.com/office/officeart/2005/8/layout/vList2"/>
    <dgm:cxn modelId="{03F6E16F-6971-43DA-B0A6-C0C4087BB4AD}" srcId="{9FA81DF4-3EBC-4CE7-B694-1E35429A8851}" destId="{9C9C4B3C-EB64-4262-951B-30E171AA7005}" srcOrd="1" destOrd="0" parTransId="{85315F4E-F23A-43EB-B03D-3C268E746201}" sibTransId="{C4AC9483-3126-44EE-A77A-098C6D46DF17}"/>
    <dgm:cxn modelId="{875E8E15-3EC7-43EE-BB80-6FC79B16EB86}" type="presOf" srcId="{9FA81DF4-3EBC-4CE7-B694-1E35429A8851}" destId="{15F2340B-9A44-4F0D-AB91-3BE6C49618E9}" srcOrd="0" destOrd="0" presId="urn:microsoft.com/office/officeart/2005/8/layout/vList2"/>
    <dgm:cxn modelId="{14E2E6AA-4457-4A5C-94D4-EAE34D726CF9}" type="presOf" srcId="{9C9C4B3C-EB64-4262-951B-30E171AA7005}" destId="{495CC871-3D81-4134-8F0B-1D681EF338D0}" srcOrd="0" destOrd="1" presId="urn:microsoft.com/office/officeart/2005/8/layout/vList2"/>
    <dgm:cxn modelId="{2D3BE155-2F94-4867-9D2D-7BBBDBDEDF2F}" srcId="{9FA81DF4-3EBC-4CE7-B694-1E35429A8851}" destId="{19C882A9-CD93-4A0A-95BD-817539F586C9}" srcOrd="0" destOrd="0" parTransId="{FB339E5A-3510-4180-BB18-CFA3C8662594}" sibTransId="{DD2B09E9-46B6-405E-BE49-5DCF056F4418}"/>
    <dgm:cxn modelId="{EE6D452F-32A7-4E83-8BC2-8642618AD13E}" type="presOf" srcId="{B093DB03-6494-4664-B18F-62D4A30D4C7D}" destId="{84E1177D-5772-4804-B391-C2D5A5AFD958}" srcOrd="0" destOrd="1" presId="urn:microsoft.com/office/officeart/2005/8/layout/vList2"/>
    <dgm:cxn modelId="{ACE13207-33FA-48E2-9745-499CF4CAD0A7}" srcId="{8DA01EA7-6A58-472D-99A3-25297A40275E}" destId="{58C0762C-BD64-4D8B-93FF-DA95712A5821}" srcOrd="0" destOrd="0" parTransId="{CA036973-5515-45CB-B99E-846B48E5BCF3}" sibTransId="{7F7011F6-9181-4920-8972-75346528934D}"/>
    <dgm:cxn modelId="{3C96DC8B-8436-449B-A403-B74895AE2AE1}" type="presOf" srcId="{19C882A9-CD93-4A0A-95BD-817539F586C9}" destId="{495CC871-3D81-4134-8F0B-1D681EF338D0}" srcOrd="0" destOrd="0" presId="urn:microsoft.com/office/officeart/2005/8/layout/vList2"/>
    <dgm:cxn modelId="{033E4956-346D-437B-A151-15067CDB061E}" srcId="{3893419D-ECF1-49E4-A8CC-452D17E3D936}" destId="{9FA81DF4-3EBC-4CE7-B694-1E35429A8851}" srcOrd="2" destOrd="0" parTransId="{B0E34F34-E241-4634-8819-3830434AD708}" sibTransId="{4DE0FD6D-08CA-425D-8CB6-52838A1829C2}"/>
    <dgm:cxn modelId="{D7C49DFE-9A16-43F2-82FA-8A6D589F6724}" type="presOf" srcId="{8DA01EA7-6A58-472D-99A3-25297A40275E}" destId="{ABADC5DC-7D1D-4EFF-B796-7C8DEDFFE936}" srcOrd="0" destOrd="0" presId="urn:microsoft.com/office/officeart/2005/8/layout/vList2"/>
    <dgm:cxn modelId="{F2827C9A-0A28-46B3-A8D9-7A44BE63F216}" type="presOf" srcId="{58C0762C-BD64-4D8B-93FF-DA95712A5821}" destId="{84E1177D-5772-4804-B391-C2D5A5AFD958}" srcOrd="0" destOrd="0" presId="urn:microsoft.com/office/officeart/2005/8/layout/vList2"/>
    <dgm:cxn modelId="{5FB779B3-E96C-4C6B-8B7B-4801BD959255}" srcId="{8DA01EA7-6A58-472D-99A3-25297A40275E}" destId="{B093DB03-6494-4664-B18F-62D4A30D4C7D}" srcOrd="1" destOrd="0" parTransId="{868CE7DE-909F-4DE9-A401-0DFF4FF77C9A}" sibTransId="{54932C6E-EB0B-48CC-9C02-2C61FF37A1A1}"/>
    <dgm:cxn modelId="{EC57D6C9-071D-4601-8C6A-9A9B683022C2}" srcId="{9ECF44A8-894A-4F6A-B44D-8D8CBFDA7520}" destId="{BBD69118-FDF8-49A3-B10C-2760817EF1E0}" srcOrd="0" destOrd="0" parTransId="{31F24DAC-F2AF-4277-AFCC-740D5A4E347E}" sibTransId="{2E09F7D7-895D-48C1-8965-43C8D8C3C18F}"/>
    <dgm:cxn modelId="{417F364A-2775-4255-A156-612C12DD88B9}" type="presOf" srcId="{3893419D-ECF1-49E4-A8CC-452D17E3D936}" destId="{9EBEECE0-484C-41C3-83AC-24F8BF392475}" srcOrd="0" destOrd="0" presId="urn:microsoft.com/office/officeart/2005/8/layout/vList2"/>
    <dgm:cxn modelId="{ACFBEE48-5B06-4542-A058-18F65E587C47}" srcId="{3893419D-ECF1-49E4-A8CC-452D17E3D936}" destId="{2FB46352-C84F-4819-8960-F4427E8E1B71}" srcOrd="1" destOrd="0" parTransId="{9017BBAE-4F13-4B04-ABE7-8AE686BB4E9D}" sibTransId="{F8CA30A0-C8F6-43FA-9461-6EB8EA7D0009}"/>
    <dgm:cxn modelId="{69A9085F-1D24-489B-ACAF-C81FAEFED951}" type="presParOf" srcId="{9EBEECE0-484C-41C3-83AC-24F8BF392475}" destId="{A9FBD5DF-208E-445F-99BF-89A1C9267EA4}" srcOrd="0" destOrd="0" presId="urn:microsoft.com/office/officeart/2005/8/layout/vList2"/>
    <dgm:cxn modelId="{CA142A6D-5D7F-4D58-9BD7-4E7A38440435}" type="presParOf" srcId="{9EBEECE0-484C-41C3-83AC-24F8BF392475}" destId="{6D09B048-A07F-4CA1-87B3-5923FA8FBA12}" srcOrd="1" destOrd="0" presId="urn:microsoft.com/office/officeart/2005/8/layout/vList2"/>
    <dgm:cxn modelId="{AC13A4F2-1185-468B-BA83-0BBAAB5774B2}" type="presParOf" srcId="{9EBEECE0-484C-41C3-83AC-24F8BF392475}" destId="{E505F3D7-C801-4A82-B487-75BE5AA92AEE}" srcOrd="2" destOrd="0" presId="urn:microsoft.com/office/officeart/2005/8/layout/vList2"/>
    <dgm:cxn modelId="{553AAA83-E64A-4D96-BC11-828077C1EC6C}" type="presParOf" srcId="{9EBEECE0-484C-41C3-83AC-24F8BF392475}" destId="{80B5E11B-DC19-4BE6-8834-BE7DB4FD0E14}" srcOrd="3" destOrd="0" presId="urn:microsoft.com/office/officeart/2005/8/layout/vList2"/>
    <dgm:cxn modelId="{7EE087BC-5216-4B51-89F3-5248FE6F17F9}" type="presParOf" srcId="{9EBEECE0-484C-41C3-83AC-24F8BF392475}" destId="{15F2340B-9A44-4F0D-AB91-3BE6C49618E9}" srcOrd="4" destOrd="0" presId="urn:microsoft.com/office/officeart/2005/8/layout/vList2"/>
    <dgm:cxn modelId="{F46462E7-47DA-4EF6-9C15-C6D9A2344EE0}" type="presParOf" srcId="{9EBEECE0-484C-41C3-83AC-24F8BF392475}" destId="{495CC871-3D81-4134-8F0B-1D681EF338D0}" srcOrd="5" destOrd="0" presId="urn:microsoft.com/office/officeart/2005/8/layout/vList2"/>
    <dgm:cxn modelId="{646DA912-61F2-4D90-9C06-38C0B20678C2}" type="presParOf" srcId="{9EBEECE0-484C-41C3-83AC-24F8BF392475}" destId="{ABADC5DC-7D1D-4EFF-B796-7C8DEDFFE936}" srcOrd="6" destOrd="0" presId="urn:microsoft.com/office/officeart/2005/8/layout/vList2"/>
    <dgm:cxn modelId="{D60CB628-E881-46A5-B3F9-C57544CF08E0}" type="presParOf" srcId="{9EBEECE0-484C-41C3-83AC-24F8BF392475}" destId="{84E1177D-5772-4804-B391-C2D5A5AFD9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93419D-ECF1-49E4-A8CC-452D17E3D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F44A8-894A-4F6A-B44D-8D8CBFDA7520}">
      <dgm:prSet/>
      <dgm:spPr/>
      <dgm:t>
        <a:bodyPr/>
        <a:lstStyle/>
        <a:p>
          <a:pPr rtl="0"/>
          <a:r>
            <a:rPr lang="en-US"/>
            <a:t>Geographic Representation</a:t>
          </a:r>
        </a:p>
      </dgm:t>
    </dgm:pt>
    <dgm:pt modelId="{E89BDFB9-747C-4B9D-8F95-05C6C9456A08}" type="parTrans" cxnId="{3C2B57E7-97F0-4E5F-AAA1-ED77354E5A7C}">
      <dgm:prSet/>
      <dgm:spPr/>
      <dgm:t>
        <a:bodyPr/>
        <a:lstStyle/>
        <a:p>
          <a:endParaRPr lang="en-US"/>
        </a:p>
      </dgm:t>
    </dgm:pt>
    <dgm:pt modelId="{E0783C2E-6695-4658-8940-F4684E06CD97}" type="sibTrans" cxnId="{3C2B57E7-97F0-4E5F-AAA1-ED77354E5A7C}">
      <dgm:prSet/>
      <dgm:spPr/>
      <dgm:t>
        <a:bodyPr/>
        <a:lstStyle/>
        <a:p>
          <a:endParaRPr lang="en-US"/>
        </a:p>
      </dgm:t>
    </dgm:pt>
    <dgm:pt modelId="{BBD69118-FDF8-49A3-B10C-2760817EF1E0}">
      <dgm:prSet/>
      <dgm:spPr/>
      <dgm:t>
        <a:bodyPr/>
        <a:lstStyle/>
        <a:p>
          <a:pPr rtl="0"/>
          <a:r>
            <a:rPr lang="en-US" dirty="0"/>
            <a:t>Significant variation in participation by county and local agencies</a:t>
          </a:r>
        </a:p>
      </dgm:t>
    </dgm:pt>
    <dgm:pt modelId="{31F24DAC-F2AF-4277-AFCC-740D5A4E347E}" type="parTrans" cxnId="{EC57D6C9-071D-4601-8C6A-9A9B683022C2}">
      <dgm:prSet/>
      <dgm:spPr/>
      <dgm:t>
        <a:bodyPr/>
        <a:lstStyle/>
        <a:p>
          <a:endParaRPr lang="en-US"/>
        </a:p>
      </dgm:t>
    </dgm:pt>
    <dgm:pt modelId="{2E09F7D7-895D-48C1-8965-43C8D8C3C18F}" type="sibTrans" cxnId="{EC57D6C9-071D-4601-8C6A-9A9B683022C2}">
      <dgm:prSet/>
      <dgm:spPr/>
      <dgm:t>
        <a:bodyPr/>
        <a:lstStyle/>
        <a:p>
          <a:endParaRPr lang="en-US"/>
        </a:p>
      </dgm:t>
    </dgm:pt>
    <dgm:pt modelId="{2FB46352-C84F-4819-8960-F4427E8E1B71}">
      <dgm:prSet/>
      <dgm:spPr/>
      <dgm:t>
        <a:bodyPr/>
        <a:lstStyle/>
        <a:p>
          <a:pPr rtl="0"/>
          <a:r>
            <a:rPr lang="en-US" dirty="0"/>
            <a:t>Meeting the Needs of Elderly Households</a:t>
          </a:r>
        </a:p>
      </dgm:t>
    </dgm:pt>
    <dgm:pt modelId="{9017BBAE-4F13-4B04-ABE7-8AE686BB4E9D}" type="parTrans" cxnId="{ACFBEE48-5B06-4542-A058-18F65E587C47}">
      <dgm:prSet/>
      <dgm:spPr/>
      <dgm:t>
        <a:bodyPr/>
        <a:lstStyle/>
        <a:p>
          <a:endParaRPr lang="en-US"/>
        </a:p>
      </dgm:t>
    </dgm:pt>
    <dgm:pt modelId="{F8CA30A0-C8F6-43FA-9461-6EB8EA7D0009}" type="sibTrans" cxnId="{ACFBEE48-5B06-4542-A058-18F65E587C47}">
      <dgm:prSet/>
      <dgm:spPr/>
      <dgm:t>
        <a:bodyPr/>
        <a:lstStyle/>
        <a:p>
          <a:endParaRPr lang="en-US"/>
        </a:p>
      </dgm:t>
    </dgm:pt>
    <dgm:pt modelId="{A7EB439B-E65C-4D50-B948-AD2C908D820A}">
      <dgm:prSet/>
      <dgm:spPr/>
      <dgm:t>
        <a:bodyPr/>
        <a:lstStyle/>
        <a:p>
          <a:pPr rtl="0"/>
          <a:r>
            <a:rPr lang="en-US" dirty="0"/>
            <a:t>Average income among elderly individuals very low</a:t>
          </a:r>
        </a:p>
      </dgm:t>
    </dgm:pt>
    <dgm:pt modelId="{6873287E-B667-4108-B3E8-2C096556CE17}" type="parTrans" cxnId="{DBAD6547-523F-4FA8-96FC-650C6756CBE1}">
      <dgm:prSet/>
      <dgm:spPr/>
      <dgm:t>
        <a:bodyPr/>
        <a:lstStyle/>
        <a:p>
          <a:endParaRPr lang="en-US"/>
        </a:p>
      </dgm:t>
    </dgm:pt>
    <dgm:pt modelId="{C2AFE888-7DF8-404C-B331-BD074EEACE5F}" type="sibTrans" cxnId="{DBAD6547-523F-4FA8-96FC-650C6756CBE1}">
      <dgm:prSet/>
      <dgm:spPr/>
      <dgm:t>
        <a:bodyPr/>
        <a:lstStyle/>
        <a:p>
          <a:endParaRPr lang="en-US"/>
        </a:p>
      </dgm:t>
    </dgm:pt>
    <dgm:pt modelId="{9FA81DF4-3EBC-4CE7-B694-1E35429A8851}">
      <dgm:prSet/>
      <dgm:spPr/>
      <dgm:t>
        <a:bodyPr/>
        <a:lstStyle/>
        <a:p>
          <a:pPr rtl="0"/>
          <a:r>
            <a:rPr lang="en-US" dirty="0"/>
            <a:t>Language Barriers</a:t>
          </a:r>
        </a:p>
      </dgm:t>
    </dgm:pt>
    <dgm:pt modelId="{B0E34F34-E241-4634-8819-3830434AD708}" type="parTrans" cxnId="{033E4956-346D-437B-A151-15067CDB061E}">
      <dgm:prSet/>
      <dgm:spPr/>
      <dgm:t>
        <a:bodyPr/>
        <a:lstStyle/>
        <a:p>
          <a:endParaRPr lang="en-US"/>
        </a:p>
      </dgm:t>
    </dgm:pt>
    <dgm:pt modelId="{4DE0FD6D-08CA-425D-8CB6-52838A1829C2}" type="sibTrans" cxnId="{033E4956-346D-437B-A151-15067CDB061E}">
      <dgm:prSet/>
      <dgm:spPr/>
      <dgm:t>
        <a:bodyPr/>
        <a:lstStyle/>
        <a:p>
          <a:endParaRPr lang="en-US"/>
        </a:p>
      </dgm:t>
    </dgm:pt>
    <dgm:pt modelId="{19C882A9-CD93-4A0A-95BD-817539F586C9}">
      <dgm:prSet/>
      <dgm:spPr/>
      <dgm:t>
        <a:bodyPr/>
        <a:lstStyle/>
        <a:p>
          <a:pPr rtl="0"/>
          <a:r>
            <a:rPr lang="en-US" dirty="0"/>
            <a:t>Language barriers differ significantly by county</a:t>
          </a:r>
        </a:p>
      </dgm:t>
    </dgm:pt>
    <dgm:pt modelId="{FB339E5A-3510-4180-BB18-CFA3C8662594}" type="parTrans" cxnId="{2D3BE155-2F94-4867-9D2D-7BBBDBDEDF2F}">
      <dgm:prSet/>
      <dgm:spPr/>
      <dgm:t>
        <a:bodyPr/>
        <a:lstStyle/>
        <a:p>
          <a:endParaRPr lang="en-US"/>
        </a:p>
      </dgm:t>
    </dgm:pt>
    <dgm:pt modelId="{DD2B09E9-46B6-405E-BE49-5DCF056F4418}" type="sibTrans" cxnId="{2D3BE155-2F94-4867-9D2D-7BBBDBDEDF2F}">
      <dgm:prSet/>
      <dgm:spPr/>
      <dgm:t>
        <a:bodyPr/>
        <a:lstStyle/>
        <a:p>
          <a:endParaRPr lang="en-US"/>
        </a:p>
      </dgm:t>
    </dgm:pt>
    <dgm:pt modelId="{9C9C4B3C-EB64-4262-951B-30E171AA7005}">
      <dgm:prSet/>
      <dgm:spPr/>
      <dgm:t>
        <a:bodyPr/>
        <a:lstStyle/>
        <a:p>
          <a:pPr rtl="0"/>
          <a:r>
            <a:rPr lang="en-US" dirty="0"/>
            <a:t>Need for locally customized outreach and partnership strategies</a:t>
          </a:r>
        </a:p>
      </dgm:t>
    </dgm:pt>
    <dgm:pt modelId="{85315F4E-F23A-43EB-B03D-3C268E746201}" type="parTrans" cxnId="{03F6E16F-6971-43DA-B0A6-C0C4087BB4AD}">
      <dgm:prSet/>
      <dgm:spPr/>
      <dgm:t>
        <a:bodyPr/>
        <a:lstStyle/>
        <a:p>
          <a:endParaRPr lang="en-US"/>
        </a:p>
      </dgm:t>
    </dgm:pt>
    <dgm:pt modelId="{C4AC9483-3126-44EE-A77A-098C6D46DF17}" type="sibTrans" cxnId="{03F6E16F-6971-43DA-B0A6-C0C4087BB4AD}">
      <dgm:prSet/>
      <dgm:spPr/>
      <dgm:t>
        <a:bodyPr/>
        <a:lstStyle/>
        <a:p>
          <a:endParaRPr lang="en-US"/>
        </a:p>
      </dgm:t>
    </dgm:pt>
    <dgm:pt modelId="{8DA01EA7-6A58-472D-99A3-25297A40275E}">
      <dgm:prSet/>
      <dgm:spPr/>
      <dgm:t>
        <a:bodyPr/>
        <a:lstStyle/>
        <a:p>
          <a:pPr rtl="0"/>
          <a:r>
            <a:rPr lang="en-US" dirty="0"/>
            <a:t>Energy Burden</a:t>
          </a:r>
        </a:p>
      </dgm:t>
    </dgm:pt>
    <dgm:pt modelId="{A796BB65-1EDB-4F80-B016-C36BF4B94C44}" type="parTrans" cxnId="{97128C8B-3E79-4F82-A6C5-3590CC3FCE53}">
      <dgm:prSet/>
      <dgm:spPr/>
      <dgm:t>
        <a:bodyPr/>
        <a:lstStyle/>
        <a:p>
          <a:endParaRPr lang="en-US"/>
        </a:p>
      </dgm:t>
    </dgm:pt>
    <dgm:pt modelId="{F40AF025-85B0-49C0-9378-D5103252F779}" type="sibTrans" cxnId="{97128C8B-3E79-4F82-A6C5-3590CC3FCE53}">
      <dgm:prSet/>
      <dgm:spPr/>
      <dgm:t>
        <a:bodyPr/>
        <a:lstStyle/>
        <a:p>
          <a:endParaRPr lang="en-US"/>
        </a:p>
      </dgm:t>
    </dgm:pt>
    <dgm:pt modelId="{58C0762C-BD64-4D8B-93FF-DA95712A5821}">
      <dgm:prSet/>
      <dgm:spPr/>
      <dgm:t>
        <a:bodyPr/>
        <a:lstStyle/>
        <a:p>
          <a:pPr rtl="0"/>
          <a:r>
            <a:rPr lang="en-US" dirty="0"/>
            <a:t>Significantly higher for very low-income households (42%) than households at upper income limits (9%)</a:t>
          </a:r>
        </a:p>
      </dgm:t>
    </dgm:pt>
    <dgm:pt modelId="{CA036973-5515-45CB-B99E-846B48E5BCF3}" type="parTrans" cxnId="{ACE13207-33FA-48E2-9745-499CF4CAD0A7}">
      <dgm:prSet/>
      <dgm:spPr/>
      <dgm:t>
        <a:bodyPr/>
        <a:lstStyle/>
        <a:p>
          <a:endParaRPr lang="en-US"/>
        </a:p>
      </dgm:t>
    </dgm:pt>
    <dgm:pt modelId="{7F7011F6-9181-4920-8972-75346528934D}" type="sibTrans" cxnId="{ACE13207-33FA-48E2-9745-499CF4CAD0A7}">
      <dgm:prSet/>
      <dgm:spPr/>
      <dgm:t>
        <a:bodyPr/>
        <a:lstStyle/>
        <a:p>
          <a:endParaRPr lang="en-US"/>
        </a:p>
      </dgm:t>
    </dgm:pt>
    <dgm:pt modelId="{C2395207-8392-4B8F-885F-C4BE9FDB06CA}">
      <dgm:prSet/>
      <dgm:spPr/>
      <dgm:t>
        <a:bodyPr/>
        <a:lstStyle/>
        <a:p>
          <a:pPr rtl="0"/>
          <a:r>
            <a:rPr lang="en-US" dirty="0"/>
            <a:t>Lower program participation relative to other household types</a:t>
          </a:r>
        </a:p>
      </dgm:t>
    </dgm:pt>
    <dgm:pt modelId="{E91E9454-FE8F-4124-8B05-BC6FF9E3579A}" type="parTrans" cxnId="{5A2C0E14-3DE9-4573-BCCB-37A91F5338F7}">
      <dgm:prSet/>
      <dgm:spPr/>
      <dgm:t>
        <a:bodyPr/>
        <a:lstStyle/>
        <a:p>
          <a:endParaRPr lang="en-US"/>
        </a:p>
      </dgm:t>
    </dgm:pt>
    <dgm:pt modelId="{32AA2007-C0FA-4C9F-8CFE-6F293552F586}" type="sibTrans" cxnId="{5A2C0E14-3DE9-4573-BCCB-37A91F5338F7}">
      <dgm:prSet/>
      <dgm:spPr/>
      <dgm:t>
        <a:bodyPr/>
        <a:lstStyle/>
        <a:p>
          <a:endParaRPr lang="en-US"/>
        </a:p>
      </dgm:t>
    </dgm:pt>
    <dgm:pt modelId="{2161A87A-3E2F-4379-8462-6CCAFF67BDA4}">
      <dgm:prSet/>
      <dgm:spPr/>
      <dgm:t>
        <a:bodyPr/>
        <a:lstStyle/>
        <a:p>
          <a:pPr rtl="0"/>
          <a:r>
            <a:rPr lang="en-US" dirty="0"/>
            <a:t>Greater barriers to utilizing web-based applications </a:t>
          </a:r>
        </a:p>
      </dgm:t>
    </dgm:pt>
    <dgm:pt modelId="{87AB1068-9B64-4EFF-A9E2-F18DC97A0DEC}" type="parTrans" cxnId="{66819C6C-034F-44FB-8B68-A522A88D25D7}">
      <dgm:prSet/>
      <dgm:spPr/>
      <dgm:t>
        <a:bodyPr/>
        <a:lstStyle/>
        <a:p>
          <a:endParaRPr lang="en-US"/>
        </a:p>
      </dgm:t>
    </dgm:pt>
    <dgm:pt modelId="{DDD0B46A-9C3B-4094-8AF9-68E7ADBB3488}" type="sibTrans" cxnId="{66819C6C-034F-44FB-8B68-A522A88D25D7}">
      <dgm:prSet/>
      <dgm:spPr/>
      <dgm:t>
        <a:bodyPr/>
        <a:lstStyle/>
        <a:p>
          <a:endParaRPr lang="en-US"/>
        </a:p>
      </dgm:t>
    </dgm:pt>
    <dgm:pt modelId="{9EBEECE0-484C-41C3-83AC-24F8BF392475}" type="pres">
      <dgm:prSet presAssocID="{3893419D-ECF1-49E4-A8CC-452D17E3D9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BD5DF-208E-445F-99BF-89A1C9267EA4}" type="pres">
      <dgm:prSet presAssocID="{9ECF44A8-894A-4F6A-B44D-8D8CBFDA75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9B048-A07F-4CA1-87B3-5923FA8FBA12}" type="pres">
      <dgm:prSet presAssocID="{9ECF44A8-894A-4F6A-B44D-8D8CBFDA75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5F3D7-C801-4A82-B487-75BE5AA92AEE}" type="pres">
      <dgm:prSet presAssocID="{2FB46352-C84F-4819-8960-F4427E8E1B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5E11B-DC19-4BE6-8834-BE7DB4FD0E14}" type="pres">
      <dgm:prSet presAssocID="{2FB46352-C84F-4819-8960-F4427E8E1B7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2340B-9A44-4F0D-AB91-3BE6C49618E9}" type="pres">
      <dgm:prSet presAssocID="{9FA81DF4-3EBC-4CE7-B694-1E35429A88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CC871-3D81-4134-8F0B-1D681EF338D0}" type="pres">
      <dgm:prSet presAssocID="{9FA81DF4-3EBC-4CE7-B694-1E35429A885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C5DC-7D1D-4EFF-B796-7C8DEDFFE936}" type="pres">
      <dgm:prSet presAssocID="{8DA01EA7-6A58-472D-99A3-25297A4027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1177D-5772-4804-B391-C2D5A5AFD958}" type="pres">
      <dgm:prSet presAssocID="{8DA01EA7-6A58-472D-99A3-25297A40275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B5522-4C04-4B59-B24F-1319CB53E627}" type="presOf" srcId="{9FA81DF4-3EBC-4CE7-B694-1E35429A8851}" destId="{15F2340B-9A44-4F0D-AB91-3BE6C49618E9}" srcOrd="0" destOrd="0" presId="urn:microsoft.com/office/officeart/2005/8/layout/vList2"/>
    <dgm:cxn modelId="{2408A0C2-17A5-45D7-AA14-B7152C21E6B0}" type="presOf" srcId="{8DA01EA7-6A58-472D-99A3-25297A40275E}" destId="{ABADC5DC-7D1D-4EFF-B796-7C8DEDFFE936}" srcOrd="0" destOrd="0" presId="urn:microsoft.com/office/officeart/2005/8/layout/vList2"/>
    <dgm:cxn modelId="{5A2C0E14-3DE9-4573-BCCB-37A91F5338F7}" srcId="{2FB46352-C84F-4819-8960-F4427E8E1B71}" destId="{C2395207-8392-4B8F-885F-C4BE9FDB06CA}" srcOrd="0" destOrd="0" parTransId="{E91E9454-FE8F-4124-8B05-BC6FF9E3579A}" sibTransId="{32AA2007-C0FA-4C9F-8CFE-6F293552F586}"/>
    <dgm:cxn modelId="{3C2B57E7-97F0-4E5F-AAA1-ED77354E5A7C}" srcId="{3893419D-ECF1-49E4-A8CC-452D17E3D936}" destId="{9ECF44A8-894A-4F6A-B44D-8D8CBFDA7520}" srcOrd="0" destOrd="0" parTransId="{E89BDFB9-747C-4B9D-8F95-05C6C9456A08}" sibTransId="{E0783C2E-6695-4658-8940-F4684E06CD97}"/>
    <dgm:cxn modelId="{51058A36-50BF-4F20-8F78-3C1D97DAD75E}" type="presOf" srcId="{C2395207-8392-4B8F-885F-C4BE9FDB06CA}" destId="{80B5E11B-DC19-4BE6-8834-BE7DB4FD0E14}" srcOrd="0" destOrd="0" presId="urn:microsoft.com/office/officeart/2005/8/layout/vList2"/>
    <dgm:cxn modelId="{66819C6C-034F-44FB-8B68-A522A88D25D7}" srcId="{2FB46352-C84F-4819-8960-F4427E8E1B71}" destId="{2161A87A-3E2F-4379-8462-6CCAFF67BDA4}" srcOrd="2" destOrd="0" parTransId="{87AB1068-9B64-4EFF-A9E2-F18DC97A0DEC}" sibTransId="{DDD0B46A-9C3B-4094-8AF9-68E7ADBB3488}"/>
    <dgm:cxn modelId="{DBAD6547-523F-4FA8-96FC-650C6756CBE1}" srcId="{2FB46352-C84F-4819-8960-F4427E8E1B71}" destId="{A7EB439B-E65C-4D50-B948-AD2C908D820A}" srcOrd="1" destOrd="0" parTransId="{6873287E-B667-4108-B3E8-2C096556CE17}" sibTransId="{C2AFE888-7DF8-404C-B331-BD074EEACE5F}"/>
    <dgm:cxn modelId="{97128C8B-3E79-4F82-A6C5-3590CC3FCE53}" srcId="{3893419D-ECF1-49E4-A8CC-452D17E3D936}" destId="{8DA01EA7-6A58-472D-99A3-25297A40275E}" srcOrd="3" destOrd="0" parTransId="{A796BB65-1EDB-4F80-B016-C36BF4B94C44}" sibTransId="{F40AF025-85B0-49C0-9378-D5103252F779}"/>
    <dgm:cxn modelId="{2EF380B7-B543-4B94-8B15-C13B764E01DE}" type="presOf" srcId="{58C0762C-BD64-4D8B-93FF-DA95712A5821}" destId="{84E1177D-5772-4804-B391-C2D5A5AFD958}" srcOrd="0" destOrd="0" presId="urn:microsoft.com/office/officeart/2005/8/layout/vList2"/>
    <dgm:cxn modelId="{500C8D20-A857-49F6-8107-8275F62F9FD7}" type="presOf" srcId="{2FB46352-C84F-4819-8960-F4427E8E1B71}" destId="{E505F3D7-C801-4A82-B487-75BE5AA92AEE}" srcOrd="0" destOrd="0" presId="urn:microsoft.com/office/officeart/2005/8/layout/vList2"/>
    <dgm:cxn modelId="{4F22CA3B-7CA6-458F-86EE-7F74C3D46796}" type="presOf" srcId="{2161A87A-3E2F-4379-8462-6CCAFF67BDA4}" destId="{80B5E11B-DC19-4BE6-8834-BE7DB4FD0E14}" srcOrd="0" destOrd="2" presId="urn:microsoft.com/office/officeart/2005/8/layout/vList2"/>
    <dgm:cxn modelId="{03F6E16F-6971-43DA-B0A6-C0C4087BB4AD}" srcId="{9FA81DF4-3EBC-4CE7-B694-1E35429A8851}" destId="{9C9C4B3C-EB64-4262-951B-30E171AA7005}" srcOrd="1" destOrd="0" parTransId="{85315F4E-F23A-43EB-B03D-3C268E746201}" sibTransId="{C4AC9483-3126-44EE-A77A-098C6D46DF17}"/>
    <dgm:cxn modelId="{2D3BE155-2F94-4867-9D2D-7BBBDBDEDF2F}" srcId="{9FA81DF4-3EBC-4CE7-B694-1E35429A8851}" destId="{19C882A9-CD93-4A0A-95BD-817539F586C9}" srcOrd="0" destOrd="0" parTransId="{FB339E5A-3510-4180-BB18-CFA3C8662594}" sibTransId="{DD2B09E9-46B6-405E-BE49-5DCF056F4418}"/>
    <dgm:cxn modelId="{1F62B5CC-FEAE-46A6-B309-EE4BE3F28A4E}" type="presOf" srcId="{BBD69118-FDF8-49A3-B10C-2760817EF1E0}" destId="{6D09B048-A07F-4CA1-87B3-5923FA8FBA12}" srcOrd="0" destOrd="0" presId="urn:microsoft.com/office/officeart/2005/8/layout/vList2"/>
    <dgm:cxn modelId="{C828EB06-9844-4F88-BF33-D2DAF7CAEBEF}" type="presOf" srcId="{9ECF44A8-894A-4F6A-B44D-8D8CBFDA7520}" destId="{A9FBD5DF-208E-445F-99BF-89A1C9267EA4}" srcOrd="0" destOrd="0" presId="urn:microsoft.com/office/officeart/2005/8/layout/vList2"/>
    <dgm:cxn modelId="{ACE13207-33FA-48E2-9745-499CF4CAD0A7}" srcId="{8DA01EA7-6A58-472D-99A3-25297A40275E}" destId="{58C0762C-BD64-4D8B-93FF-DA95712A5821}" srcOrd="0" destOrd="0" parTransId="{CA036973-5515-45CB-B99E-846B48E5BCF3}" sibTransId="{7F7011F6-9181-4920-8972-75346528934D}"/>
    <dgm:cxn modelId="{E0C83D9F-8391-45AC-8E81-C5B8388023E3}" type="presOf" srcId="{A7EB439B-E65C-4D50-B948-AD2C908D820A}" destId="{80B5E11B-DC19-4BE6-8834-BE7DB4FD0E14}" srcOrd="0" destOrd="1" presId="urn:microsoft.com/office/officeart/2005/8/layout/vList2"/>
    <dgm:cxn modelId="{35D39703-9F36-4F1A-990F-94893A762AE2}" type="presOf" srcId="{19C882A9-CD93-4A0A-95BD-817539F586C9}" destId="{495CC871-3D81-4134-8F0B-1D681EF338D0}" srcOrd="0" destOrd="0" presId="urn:microsoft.com/office/officeart/2005/8/layout/vList2"/>
    <dgm:cxn modelId="{8A3DA6EE-5064-4719-916B-9CBFB66F1157}" type="presOf" srcId="{9C9C4B3C-EB64-4262-951B-30E171AA7005}" destId="{495CC871-3D81-4134-8F0B-1D681EF338D0}" srcOrd="0" destOrd="1" presId="urn:microsoft.com/office/officeart/2005/8/layout/vList2"/>
    <dgm:cxn modelId="{033E4956-346D-437B-A151-15067CDB061E}" srcId="{3893419D-ECF1-49E4-A8CC-452D17E3D936}" destId="{9FA81DF4-3EBC-4CE7-B694-1E35429A8851}" srcOrd="2" destOrd="0" parTransId="{B0E34F34-E241-4634-8819-3830434AD708}" sibTransId="{4DE0FD6D-08CA-425D-8CB6-52838A1829C2}"/>
    <dgm:cxn modelId="{EC57D6C9-071D-4601-8C6A-9A9B683022C2}" srcId="{9ECF44A8-894A-4F6A-B44D-8D8CBFDA7520}" destId="{BBD69118-FDF8-49A3-B10C-2760817EF1E0}" srcOrd="0" destOrd="0" parTransId="{31F24DAC-F2AF-4277-AFCC-740D5A4E347E}" sibTransId="{2E09F7D7-895D-48C1-8965-43C8D8C3C18F}"/>
    <dgm:cxn modelId="{F7307EB8-2A2C-4B62-B6B1-F2DC9736E1D0}" type="presOf" srcId="{3893419D-ECF1-49E4-A8CC-452D17E3D936}" destId="{9EBEECE0-484C-41C3-83AC-24F8BF392475}" srcOrd="0" destOrd="0" presId="urn:microsoft.com/office/officeart/2005/8/layout/vList2"/>
    <dgm:cxn modelId="{ACFBEE48-5B06-4542-A058-18F65E587C47}" srcId="{3893419D-ECF1-49E4-A8CC-452D17E3D936}" destId="{2FB46352-C84F-4819-8960-F4427E8E1B71}" srcOrd="1" destOrd="0" parTransId="{9017BBAE-4F13-4B04-ABE7-8AE686BB4E9D}" sibTransId="{F8CA30A0-C8F6-43FA-9461-6EB8EA7D0009}"/>
    <dgm:cxn modelId="{425031A0-B621-464A-B3E9-D6DFF6B7F91A}" type="presParOf" srcId="{9EBEECE0-484C-41C3-83AC-24F8BF392475}" destId="{A9FBD5DF-208E-445F-99BF-89A1C9267EA4}" srcOrd="0" destOrd="0" presId="urn:microsoft.com/office/officeart/2005/8/layout/vList2"/>
    <dgm:cxn modelId="{D2438586-96C7-431A-BCA4-5F9C2A4BBA01}" type="presParOf" srcId="{9EBEECE0-484C-41C3-83AC-24F8BF392475}" destId="{6D09B048-A07F-4CA1-87B3-5923FA8FBA12}" srcOrd="1" destOrd="0" presId="urn:microsoft.com/office/officeart/2005/8/layout/vList2"/>
    <dgm:cxn modelId="{16AF9A1A-04C1-4C8B-9E73-DE146E26C5AD}" type="presParOf" srcId="{9EBEECE0-484C-41C3-83AC-24F8BF392475}" destId="{E505F3D7-C801-4A82-B487-75BE5AA92AEE}" srcOrd="2" destOrd="0" presId="urn:microsoft.com/office/officeart/2005/8/layout/vList2"/>
    <dgm:cxn modelId="{F3343F0C-41C6-4694-90E0-67D8E482A9D7}" type="presParOf" srcId="{9EBEECE0-484C-41C3-83AC-24F8BF392475}" destId="{80B5E11B-DC19-4BE6-8834-BE7DB4FD0E14}" srcOrd="3" destOrd="0" presId="urn:microsoft.com/office/officeart/2005/8/layout/vList2"/>
    <dgm:cxn modelId="{FBC40986-F27B-48E8-A0D3-E14375D291E7}" type="presParOf" srcId="{9EBEECE0-484C-41C3-83AC-24F8BF392475}" destId="{15F2340B-9A44-4F0D-AB91-3BE6C49618E9}" srcOrd="4" destOrd="0" presId="urn:microsoft.com/office/officeart/2005/8/layout/vList2"/>
    <dgm:cxn modelId="{2CC307B5-C887-4959-9E84-EEC031623DBE}" type="presParOf" srcId="{9EBEECE0-484C-41C3-83AC-24F8BF392475}" destId="{495CC871-3D81-4134-8F0B-1D681EF338D0}" srcOrd="5" destOrd="0" presId="urn:microsoft.com/office/officeart/2005/8/layout/vList2"/>
    <dgm:cxn modelId="{2ED4C55D-BC9F-4E33-A59C-3211F46CC9F9}" type="presParOf" srcId="{9EBEECE0-484C-41C3-83AC-24F8BF392475}" destId="{ABADC5DC-7D1D-4EFF-B796-7C8DEDFFE936}" srcOrd="6" destOrd="0" presId="urn:microsoft.com/office/officeart/2005/8/layout/vList2"/>
    <dgm:cxn modelId="{7B39BEDA-4670-4DC2-8776-E846A2616DFB}" type="presParOf" srcId="{9EBEECE0-484C-41C3-83AC-24F8BF392475}" destId="{84E1177D-5772-4804-B391-C2D5A5AFD9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BF1CC-BC44-4313-8F07-EF8F74B5E2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327B0-131E-4559-B111-27CEDBD665C3}">
      <dgm:prSet/>
      <dgm:spPr/>
      <dgm:t>
        <a:bodyPr/>
        <a:lstStyle/>
        <a:p>
          <a:pPr rtl="0"/>
          <a:r>
            <a:rPr lang="en-US" dirty="0"/>
            <a:t>1999 Retail Competition Law</a:t>
          </a:r>
        </a:p>
      </dgm:t>
    </dgm:pt>
    <dgm:pt modelId="{4054AD66-B667-479D-91C7-14B4901C292E}" type="parTrans" cxnId="{2483A474-2E11-4902-8854-17D2E62E7A95}">
      <dgm:prSet/>
      <dgm:spPr/>
      <dgm:t>
        <a:bodyPr/>
        <a:lstStyle/>
        <a:p>
          <a:endParaRPr lang="en-US"/>
        </a:p>
      </dgm:t>
    </dgm:pt>
    <dgm:pt modelId="{EDF662C2-6299-401F-913D-EE78AAC92E81}" type="sibTrans" cxnId="{2483A474-2E11-4902-8854-17D2E62E7A95}">
      <dgm:prSet/>
      <dgm:spPr/>
      <dgm:t>
        <a:bodyPr/>
        <a:lstStyle/>
        <a:p>
          <a:endParaRPr lang="en-US"/>
        </a:p>
      </dgm:t>
    </dgm:pt>
    <dgm:pt modelId="{6468B0AC-0DF0-4971-9989-DD38FE29DD12}">
      <dgm:prSet/>
      <dgm:spPr/>
      <dgm:t>
        <a:bodyPr/>
        <a:lstStyle/>
        <a:p>
          <a:pPr rtl="0"/>
          <a:r>
            <a:rPr lang="en-US" dirty="0"/>
            <a:t>Electric deregulation and Electric Universal Service Program</a:t>
          </a:r>
        </a:p>
      </dgm:t>
    </dgm:pt>
    <dgm:pt modelId="{D0413BB0-2216-4E1C-AE9B-37896CD80E9A}" type="parTrans" cxnId="{608A959C-231C-4DE7-BC1E-3E1D0DE757BA}">
      <dgm:prSet/>
      <dgm:spPr/>
      <dgm:t>
        <a:bodyPr/>
        <a:lstStyle/>
        <a:p>
          <a:endParaRPr lang="en-US"/>
        </a:p>
      </dgm:t>
    </dgm:pt>
    <dgm:pt modelId="{A3026ABF-5789-41B4-AA61-4C694D8026F9}" type="sibTrans" cxnId="{608A959C-231C-4DE7-BC1E-3E1D0DE757BA}">
      <dgm:prSet/>
      <dgm:spPr/>
      <dgm:t>
        <a:bodyPr/>
        <a:lstStyle/>
        <a:p>
          <a:endParaRPr lang="en-US"/>
        </a:p>
      </dgm:t>
    </dgm:pt>
    <dgm:pt modelId="{D33BFB4A-427E-4723-964D-B6F659706FDF}">
      <dgm:prSet/>
      <dgm:spPr/>
      <dgm:t>
        <a:bodyPr/>
        <a:lstStyle/>
        <a:p>
          <a:pPr rtl="0"/>
          <a:r>
            <a:rPr lang="en-US"/>
            <a:t>Termination and arrearage investigations</a:t>
          </a:r>
        </a:p>
      </dgm:t>
    </dgm:pt>
    <dgm:pt modelId="{656C47F9-B4DE-43C4-A731-172EE539B1FF}" type="parTrans" cxnId="{3E91F0EF-CB9F-4CBA-9C4A-A2C065E55D1C}">
      <dgm:prSet/>
      <dgm:spPr/>
      <dgm:t>
        <a:bodyPr/>
        <a:lstStyle/>
        <a:p>
          <a:endParaRPr lang="en-US"/>
        </a:p>
      </dgm:t>
    </dgm:pt>
    <dgm:pt modelId="{83D2D84B-7FFA-464B-905B-E6CF4291A939}" type="sibTrans" cxnId="{3E91F0EF-CB9F-4CBA-9C4A-A2C065E55D1C}">
      <dgm:prSet/>
      <dgm:spPr/>
      <dgm:t>
        <a:bodyPr/>
        <a:lstStyle/>
        <a:p>
          <a:endParaRPr lang="en-US"/>
        </a:p>
      </dgm:t>
    </dgm:pt>
    <dgm:pt modelId="{E2FFABF7-2B87-45F8-86F9-C763A89AE22F}">
      <dgm:prSet/>
      <dgm:spPr/>
      <dgm:t>
        <a:bodyPr/>
        <a:lstStyle/>
        <a:p>
          <a:pPr rtl="0"/>
          <a:r>
            <a:rPr lang="en-US" dirty="0"/>
            <a:t>Consumer protections and PSC regulations</a:t>
          </a:r>
        </a:p>
      </dgm:t>
    </dgm:pt>
    <dgm:pt modelId="{4A196B54-D126-4EE0-A24E-A4374D89F6CF}" type="parTrans" cxnId="{F86741AB-7D7F-4548-94D3-EC48738137CE}">
      <dgm:prSet/>
      <dgm:spPr/>
      <dgm:t>
        <a:bodyPr/>
        <a:lstStyle/>
        <a:p>
          <a:endParaRPr lang="en-US"/>
        </a:p>
      </dgm:t>
    </dgm:pt>
    <dgm:pt modelId="{A746527B-1D80-45A4-AA0D-3D773AA751A7}" type="sibTrans" cxnId="{F86741AB-7D7F-4548-94D3-EC48738137CE}">
      <dgm:prSet/>
      <dgm:spPr/>
      <dgm:t>
        <a:bodyPr/>
        <a:lstStyle/>
        <a:p>
          <a:endParaRPr lang="en-US"/>
        </a:p>
      </dgm:t>
    </dgm:pt>
    <dgm:pt modelId="{9CECED4C-7A24-48CD-BDAA-CF364A0F506C}">
      <dgm:prSet/>
      <dgm:spPr/>
      <dgm:t>
        <a:bodyPr/>
        <a:lstStyle/>
        <a:p>
          <a:pPr rtl="0"/>
          <a:r>
            <a:rPr lang="en-US"/>
            <a:t>Assessment of energy assistance programs</a:t>
          </a:r>
        </a:p>
      </dgm:t>
    </dgm:pt>
    <dgm:pt modelId="{700347EB-8C05-4624-B768-FF89386F6F3D}" type="parTrans" cxnId="{220B294E-826B-43AF-BD60-D7327792AFF0}">
      <dgm:prSet/>
      <dgm:spPr/>
      <dgm:t>
        <a:bodyPr/>
        <a:lstStyle/>
        <a:p>
          <a:endParaRPr lang="en-US"/>
        </a:p>
      </dgm:t>
    </dgm:pt>
    <dgm:pt modelId="{035B2243-2EFE-4A73-96E7-A35951CC2B74}" type="sibTrans" cxnId="{220B294E-826B-43AF-BD60-D7327792AFF0}">
      <dgm:prSet/>
      <dgm:spPr/>
      <dgm:t>
        <a:bodyPr/>
        <a:lstStyle/>
        <a:p>
          <a:endParaRPr lang="en-US"/>
        </a:p>
      </dgm:t>
    </dgm:pt>
    <dgm:pt modelId="{CB9E6B07-C28B-41B0-AFE4-035BCB166C9B}">
      <dgm:prSet/>
      <dgm:spPr/>
      <dgm:t>
        <a:bodyPr/>
        <a:lstStyle/>
        <a:p>
          <a:pPr rtl="0"/>
          <a:r>
            <a:rPr lang="en-US" dirty="0"/>
            <a:t>Office of Home Energy Programs (OHEP)</a:t>
          </a:r>
        </a:p>
      </dgm:t>
    </dgm:pt>
    <dgm:pt modelId="{4C877584-4D5D-468A-9E50-BB745D6C4C36}" type="parTrans" cxnId="{C138B8B3-AADA-461A-9DAB-140B4258C4CF}">
      <dgm:prSet/>
      <dgm:spPr/>
      <dgm:t>
        <a:bodyPr/>
        <a:lstStyle/>
        <a:p>
          <a:endParaRPr lang="en-US"/>
        </a:p>
      </dgm:t>
    </dgm:pt>
    <dgm:pt modelId="{85C12AB1-3E7C-4C06-A73C-75D8FE45FB3C}" type="sibTrans" cxnId="{C138B8B3-AADA-461A-9DAB-140B4258C4CF}">
      <dgm:prSet/>
      <dgm:spPr/>
      <dgm:t>
        <a:bodyPr/>
        <a:lstStyle/>
        <a:p>
          <a:endParaRPr lang="en-US"/>
        </a:p>
      </dgm:t>
    </dgm:pt>
    <dgm:pt modelId="{22274900-F3E4-482C-85F7-FFF63A98655F}">
      <dgm:prSet/>
      <dgm:spPr/>
      <dgm:t>
        <a:bodyPr/>
        <a:lstStyle/>
        <a:p>
          <a:pPr rtl="0"/>
          <a:r>
            <a:rPr lang="en-US" dirty="0"/>
            <a:t>PSC energy affordability docket (PC27)</a:t>
          </a:r>
        </a:p>
      </dgm:t>
    </dgm:pt>
    <dgm:pt modelId="{6107EA5A-88B1-4AA9-96DE-51411B92B397}" type="parTrans" cxnId="{BE36F6BD-4235-47D4-9C98-E27ABC232DB8}">
      <dgm:prSet/>
      <dgm:spPr/>
      <dgm:t>
        <a:bodyPr/>
        <a:lstStyle/>
        <a:p>
          <a:endParaRPr lang="en-US"/>
        </a:p>
      </dgm:t>
    </dgm:pt>
    <dgm:pt modelId="{8BD1386B-D52E-449A-83AE-60724C92B7E2}" type="sibTrans" cxnId="{BE36F6BD-4235-47D4-9C98-E27ABC232DB8}">
      <dgm:prSet/>
      <dgm:spPr/>
      <dgm:t>
        <a:bodyPr/>
        <a:lstStyle/>
        <a:p>
          <a:endParaRPr lang="en-US"/>
        </a:p>
      </dgm:t>
    </dgm:pt>
    <dgm:pt modelId="{5A602989-2673-4817-9DB8-9E9E70B87CBD}">
      <dgm:prSet/>
      <dgm:spPr/>
      <dgm:t>
        <a:bodyPr/>
        <a:lstStyle/>
        <a:p>
          <a:pPr rtl="0"/>
          <a:r>
            <a:rPr lang="en-US" dirty="0"/>
            <a:t>Retail suppliers</a:t>
          </a:r>
        </a:p>
      </dgm:t>
    </dgm:pt>
    <dgm:pt modelId="{58DA6412-592B-4C89-AEED-37538D9DF02F}" type="parTrans" cxnId="{99E5FB6B-1B87-404F-9F87-80AC7A9878D8}">
      <dgm:prSet/>
      <dgm:spPr/>
      <dgm:t>
        <a:bodyPr/>
        <a:lstStyle/>
        <a:p>
          <a:endParaRPr lang="en-US"/>
        </a:p>
      </dgm:t>
    </dgm:pt>
    <dgm:pt modelId="{B3BBB3E2-BD2C-47C0-AB50-3E37D0E54EE2}" type="sibTrans" cxnId="{99E5FB6B-1B87-404F-9F87-80AC7A9878D8}">
      <dgm:prSet/>
      <dgm:spPr/>
      <dgm:t>
        <a:bodyPr/>
        <a:lstStyle/>
        <a:p>
          <a:endParaRPr lang="en-US"/>
        </a:p>
      </dgm:t>
    </dgm:pt>
    <dgm:pt modelId="{E08154F6-A0D5-440C-8CBB-D8AF945A795D}">
      <dgm:prSet/>
      <dgm:spPr/>
      <dgm:t>
        <a:bodyPr/>
        <a:lstStyle/>
        <a:p>
          <a:pPr rtl="0"/>
          <a:r>
            <a:rPr lang="en-US" dirty="0"/>
            <a:t>Founder of Critical Medical Needs program</a:t>
          </a:r>
        </a:p>
      </dgm:t>
    </dgm:pt>
    <dgm:pt modelId="{0E30DBC2-A6AA-4B8B-BF25-07BC88616485}" type="parTrans" cxnId="{22CF200A-8BB9-4307-91FB-9D8CEB22AE22}">
      <dgm:prSet/>
      <dgm:spPr/>
      <dgm:t>
        <a:bodyPr/>
        <a:lstStyle/>
        <a:p>
          <a:endParaRPr lang="en-US"/>
        </a:p>
      </dgm:t>
    </dgm:pt>
    <dgm:pt modelId="{56B265DB-55BC-4FF3-A319-8693EDB2E6D0}" type="sibTrans" cxnId="{22CF200A-8BB9-4307-91FB-9D8CEB22AE22}">
      <dgm:prSet/>
      <dgm:spPr/>
      <dgm:t>
        <a:bodyPr/>
        <a:lstStyle/>
        <a:p>
          <a:endParaRPr lang="en-US"/>
        </a:p>
      </dgm:t>
    </dgm:pt>
    <dgm:pt modelId="{EA219AEF-DB35-409F-8CDF-44DE85E51584}">
      <dgm:prSet/>
      <dgm:spPr/>
      <dgm:t>
        <a:bodyPr/>
        <a:lstStyle/>
        <a:p>
          <a:pPr rtl="0"/>
          <a:r>
            <a:rPr lang="en-US" dirty="0"/>
            <a:t>Training and information for agency network</a:t>
          </a:r>
        </a:p>
      </dgm:t>
    </dgm:pt>
    <dgm:pt modelId="{810B89EE-B6F7-421B-9C0F-07B695271266}" type="parTrans" cxnId="{5A9102B9-2BAE-4111-845B-809502AD4540}">
      <dgm:prSet/>
      <dgm:spPr/>
      <dgm:t>
        <a:bodyPr/>
        <a:lstStyle/>
        <a:p>
          <a:endParaRPr lang="en-US"/>
        </a:p>
      </dgm:t>
    </dgm:pt>
    <dgm:pt modelId="{9C172349-A224-4F73-B67C-17B1C968DCA8}" type="sibTrans" cxnId="{5A9102B9-2BAE-4111-845B-809502AD4540}">
      <dgm:prSet/>
      <dgm:spPr/>
      <dgm:t>
        <a:bodyPr/>
        <a:lstStyle/>
        <a:p>
          <a:endParaRPr lang="en-US"/>
        </a:p>
      </dgm:t>
    </dgm:pt>
    <dgm:pt modelId="{39170F37-047A-40BE-936E-731A0C19C9E4}">
      <dgm:prSet/>
      <dgm:spPr/>
      <dgm:t>
        <a:bodyPr/>
        <a:lstStyle/>
        <a:p>
          <a:pPr rtl="0"/>
          <a:r>
            <a:rPr lang="en-US" dirty="0"/>
            <a:t>Energy affordability targets for low-income households</a:t>
          </a:r>
        </a:p>
      </dgm:t>
    </dgm:pt>
    <dgm:pt modelId="{CCBBD38D-A174-4D92-AA23-B26505734BA6}" type="parTrans" cxnId="{BEE0061C-E23F-40D4-8AB5-ED69AF032F1C}">
      <dgm:prSet/>
      <dgm:spPr/>
      <dgm:t>
        <a:bodyPr/>
        <a:lstStyle/>
        <a:p>
          <a:endParaRPr lang="en-US"/>
        </a:p>
      </dgm:t>
    </dgm:pt>
    <dgm:pt modelId="{B83871C7-17BB-4E57-8B20-85ACDBD74B78}" type="sibTrans" cxnId="{BEE0061C-E23F-40D4-8AB5-ED69AF032F1C}">
      <dgm:prSet/>
      <dgm:spPr/>
      <dgm:t>
        <a:bodyPr/>
        <a:lstStyle/>
        <a:p>
          <a:endParaRPr lang="en-US"/>
        </a:p>
      </dgm:t>
    </dgm:pt>
    <dgm:pt modelId="{582160FE-733C-4B43-894D-612784891BDB}">
      <dgm:prSet/>
      <dgm:spPr/>
      <dgm:t>
        <a:bodyPr/>
        <a:lstStyle/>
        <a:p>
          <a:pPr rtl="0"/>
          <a:r>
            <a:rPr lang="en-US" dirty="0"/>
            <a:t>Impact of high prices on low-income households</a:t>
          </a:r>
        </a:p>
      </dgm:t>
    </dgm:pt>
    <dgm:pt modelId="{7CF81F9D-6F9F-440A-837D-799CDC684432}" type="parTrans" cxnId="{71E1AB7C-986D-4C89-97EA-3E8B3F3E8C89}">
      <dgm:prSet/>
      <dgm:spPr/>
      <dgm:t>
        <a:bodyPr/>
        <a:lstStyle/>
        <a:p>
          <a:endParaRPr lang="en-US"/>
        </a:p>
      </dgm:t>
    </dgm:pt>
    <dgm:pt modelId="{D8E29281-D0F5-4A3A-B049-AF3315C3ED19}" type="sibTrans" cxnId="{71E1AB7C-986D-4C89-97EA-3E8B3F3E8C89}">
      <dgm:prSet/>
      <dgm:spPr/>
      <dgm:t>
        <a:bodyPr/>
        <a:lstStyle/>
        <a:p>
          <a:endParaRPr lang="en-US"/>
        </a:p>
      </dgm:t>
    </dgm:pt>
    <dgm:pt modelId="{B47D9B29-A4F5-4F0D-8CBD-BE06463CA9CE}">
      <dgm:prSet/>
      <dgm:spPr/>
      <dgm:t>
        <a:bodyPr/>
        <a:lstStyle/>
        <a:p>
          <a:pPr rtl="0"/>
          <a:r>
            <a:rPr lang="en-US" dirty="0"/>
            <a:t>Protecting medically vulnerable households from loss of energy service</a:t>
          </a:r>
        </a:p>
      </dgm:t>
    </dgm:pt>
    <dgm:pt modelId="{3CB5A7BF-7507-47B3-A2DA-04DDB62F21BD}" type="parTrans" cxnId="{98DAF107-59E8-4198-9E92-B16522A2C994}">
      <dgm:prSet/>
      <dgm:spPr/>
      <dgm:t>
        <a:bodyPr/>
        <a:lstStyle/>
        <a:p>
          <a:endParaRPr lang="en-US"/>
        </a:p>
      </dgm:t>
    </dgm:pt>
    <dgm:pt modelId="{9315348F-A302-48F7-9DB6-C347BF70ACE6}" type="sibTrans" cxnId="{98DAF107-59E8-4198-9E92-B16522A2C994}">
      <dgm:prSet/>
      <dgm:spPr/>
      <dgm:t>
        <a:bodyPr/>
        <a:lstStyle/>
        <a:p>
          <a:endParaRPr lang="en-US"/>
        </a:p>
      </dgm:t>
    </dgm:pt>
    <dgm:pt modelId="{35209EB9-DBFC-4EA9-A608-545077682EDE}">
      <dgm:prSet/>
      <dgm:spPr/>
      <dgm:t>
        <a:bodyPr/>
        <a:lstStyle/>
        <a:p>
          <a:pPr rtl="0"/>
          <a:r>
            <a:rPr lang="en-US" dirty="0"/>
            <a:t>Energy assistance, energy efficiency, and community service providers</a:t>
          </a:r>
        </a:p>
      </dgm:t>
    </dgm:pt>
    <dgm:pt modelId="{DDFDF425-43D2-4278-824E-4F4808D65355}" type="parTrans" cxnId="{5C68840E-6A5E-4078-A541-42C4A9669353}">
      <dgm:prSet/>
      <dgm:spPr/>
      <dgm:t>
        <a:bodyPr/>
        <a:lstStyle/>
        <a:p>
          <a:endParaRPr lang="en-US"/>
        </a:p>
      </dgm:t>
    </dgm:pt>
    <dgm:pt modelId="{FA02273A-1AA2-417E-AAC4-1DC7AE25CD1A}" type="sibTrans" cxnId="{5C68840E-6A5E-4078-A541-42C4A9669353}">
      <dgm:prSet/>
      <dgm:spPr/>
      <dgm:t>
        <a:bodyPr/>
        <a:lstStyle/>
        <a:p>
          <a:endParaRPr lang="en-US"/>
        </a:p>
      </dgm:t>
    </dgm:pt>
    <dgm:pt modelId="{525C2579-E4B1-46B3-B088-DFCDC1EE4830}" type="pres">
      <dgm:prSet presAssocID="{D68BF1CC-BC44-4313-8F07-EF8F74B5E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FBCCF-E0C7-4264-9B22-BDE45F3800AC}" type="pres">
      <dgm:prSet presAssocID="{F1B327B0-131E-4559-B111-27CEDBD665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5FFB-6643-455F-B1EA-03676EFFC1E0}" type="pres">
      <dgm:prSet presAssocID="{F1B327B0-131E-4559-B111-27CEDBD665C3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02EDB-5DBF-4F53-905C-9AF32D214857}" type="pres">
      <dgm:prSet presAssocID="{D33BFB4A-427E-4723-964D-B6F659706FD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CA5BB-C682-4B9A-AEB4-44BEA41AB10D}" type="pres">
      <dgm:prSet presAssocID="{D33BFB4A-427E-4723-964D-B6F659706FDF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2920B-C247-4B84-9D12-64D2D1120BD4}" type="pres">
      <dgm:prSet presAssocID="{9CECED4C-7A24-48CD-BDAA-CF364A0F506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50ED5-6427-4E74-8CB8-369A0E2DFA0B}" type="pres">
      <dgm:prSet presAssocID="{9CECED4C-7A24-48CD-BDAA-CF364A0F506C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6C25-C522-4E91-ACF0-352C958293A4}" type="pres">
      <dgm:prSet presAssocID="{22274900-F3E4-482C-85F7-FFF63A98655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AFF5C-BA8F-4346-93DA-EF19C0FFFA32}" type="pres">
      <dgm:prSet presAssocID="{22274900-F3E4-482C-85F7-FFF63A98655F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D790A-EEB9-4F44-8EC6-57B47F5B3758}" type="pres">
      <dgm:prSet presAssocID="{5A602989-2673-4817-9DB8-9E9E70B87C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4347-C215-49D3-96B3-F68B37829594}" type="pres">
      <dgm:prSet presAssocID="{5A602989-2673-4817-9DB8-9E9E70B87CBD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40CCA-2C32-4D80-93A8-58B218369E76}" type="pres">
      <dgm:prSet presAssocID="{E08154F6-A0D5-440C-8CBB-D8AF945A795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CA2F4-C852-4452-A6F6-D64611AB3489}" type="pres">
      <dgm:prSet presAssocID="{E08154F6-A0D5-440C-8CBB-D8AF945A795D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37724-6DFF-4530-ADE7-40FB8C473457}" type="pres">
      <dgm:prSet presAssocID="{EA219AEF-DB35-409F-8CDF-44DE85E5158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ADF3B-659D-4DF7-B8C9-EDDF7F393861}" type="pres">
      <dgm:prSet presAssocID="{EA219AEF-DB35-409F-8CDF-44DE85E51584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F200A-8BB9-4307-91FB-9D8CEB22AE22}" srcId="{D68BF1CC-BC44-4313-8F07-EF8F74B5E214}" destId="{E08154F6-A0D5-440C-8CBB-D8AF945A795D}" srcOrd="5" destOrd="0" parTransId="{0E30DBC2-A6AA-4B8B-BF25-07BC88616485}" sibTransId="{56B265DB-55BC-4FF3-A319-8693EDB2E6D0}"/>
    <dgm:cxn modelId="{DDE14D66-F68B-4E3A-9138-C45067C839B6}" type="presOf" srcId="{39170F37-047A-40BE-936E-731A0C19C9E4}" destId="{943AFF5C-BA8F-4346-93DA-EF19C0FFFA32}" srcOrd="0" destOrd="0" presId="urn:microsoft.com/office/officeart/2005/8/layout/vList2"/>
    <dgm:cxn modelId="{71E1AB7C-986D-4C89-97EA-3E8B3F3E8C89}" srcId="{5A602989-2673-4817-9DB8-9E9E70B87CBD}" destId="{582160FE-733C-4B43-894D-612784891BDB}" srcOrd="0" destOrd="0" parTransId="{7CF81F9D-6F9F-440A-837D-799CDC684432}" sibTransId="{D8E29281-D0F5-4A3A-B049-AF3315C3ED19}"/>
    <dgm:cxn modelId="{1DC31877-59CB-43F9-B524-D8F678222EE2}" type="presOf" srcId="{D33BFB4A-427E-4723-964D-B6F659706FDF}" destId="{A2602EDB-5DBF-4F53-905C-9AF32D214857}" srcOrd="0" destOrd="0" presId="urn:microsoft.com/office/officeart/2005/8/layout/vList2"/>
    <dgm:cxn modelId="{BE36F6BD-4235-47D4-9C98-E27ABC232DB8}" srcId="{D68BF1CC-BC44-4313-8F07-EF8F74B5E214}" destId="{22274900-F3E4-482C-85F7-FFF63A98655F}" srcOrd="3" destOrd="0" parTransId="{6107EA5A-88B1-4AA9-96DE-51411B92B397}" sibTransId="{8BD1386B-D52E-449A-83AE-60724C92B7E2}"/>
    <dgm:cxn modelId="{51317505-DBAB-4C8B-9F02-0248530212F4}" type="presOf" srcId="{22274900-F3E4-482C-85F7-FFF63A98655F}" destId="{850E6C25-C522-4E91-ACF0-352C958293A4}" srcOrd="0" destOrd="0" presId="urn:microsoft.com/office/officeart/2005/8/layout/vList2"/>
    <dgm:cxn modelId="{220B294E-826B-43AF-BD60-D7327792AFF0}" srcId="{D68BF1CC-BC44-4313-8F07-EF8F74B5E214}" destId="{9CECED4C-7A24-48CD-BDAA-CF364A0F506C}" srcOrd="2" destOrd="0" parTransId="{700347EB-8C05-4624-B768-FF89386F6F3D}" sibTransId="{035B2243-2EFE-4A73-96E7-A35951CC2B74}"/>
    <dgm:cxn modelId="{99E5FB6B-1B87-404F-9F87-80AC7A9878D8}" srcId="{D68BF1CC-BC44-4313-8F07-EF8F74B5E214}" destId="{5A602989-2673-4817-9DB8-9E9E70B87CBD}" srcOrd="4" destOrd="0" parTransId="{58DA6412-592B-4C89-AEED-37538D9DF02F}" sibTransId="{B3BBB3E2-BD2C-47C0-AB50-3E37D0E54EE2}"/>
    <dgm:cxn modelId="{9A5153C2-339E-49CF-AFB5-8B94084378F4}" type="presOf" srcId="{CB9E6B07-C28B-41B0-AFE4-035BCB166C9B}" destId="{3FB50ED5-6427-4E74-8CB8-369A0E2DFA0B}" srcOrd="0" destOrd="0" presId="urn:microsoft.com/office/officeart/2005/8/layout/vList2"/>
    <dgm:cxn modelId="{D5F78E80-729C-4361-9633-D2B25C351E48}" type="presOf" srcId="{6468B0AC-0DF0-4971-9989-DD38FE29DD12}" destId="{95195FFB-6643-455F-B1EA-03676EFFC1E0}" srcOrd="0" destOrd="0" presId="urn:microsoft.com/office/officeart/2005/8/layout/vList2"/>
    <dgm:cxn modelId="{4092AA00-340A-4D4A-B30C-B31BC33A6B64}" type="presOf" srcId="{EA219AEF-DB35-409F-8CDF-44DE85E51584}" destId="{1E737724-6DFF-4530-ADE7-40FB8C473457}" srcOrd="0" destOrd="0" presId="urn:microsoft.com/office/officeart/2005/8/layout/vList2"/>
    <dgm:cxn modelId="{659425A1-D596-426B-97D8-3DAF81D6AFCC}" type="presOf" srcId="{B47D9B29-A4F5-4F0D-8CBD-BE06463CA9CE}" destId="{2B8CA2F4-C852-4452-A6F6-D64611AB3489}" srcOrd="0" destOrd="0" presId="urn:microsoft.com/office/officeart/2005/8/layout/vList2"/>
    <dgm:cxn modelId="{98DAF107-59E8-4198-9E92-B16522A2C994}" srcId="{E08154F6-A0D5-440C-8CBB-D8AF945A795D}" destId="{B47D9B29-A4F5-4F0D-8CBD-BE06463CA9CE}" srcOrd="0" destOrd="0" parTransId="{3CB5A7BF-7507-47B3-A2DA-04DDB62F21BD}" sibTransId="{9315348F-A302-48F7-9DB6-C347BF70ACE6}"/>
    <dgm:cxn modelId="{E3755D7B-4704-466D-840B-37B0FC256F2F}" type="presOf" srcId="{F1B327B0-131E-4559-B111-27CEDBD665C3}" destId="{BF5FBCCF-E0C7-4264-9B22-BDE45F3800AC}" srcOrd="0" destOrd="0" presId="urn:microsoft.com/office/officeart/2005/8/layout/vList2"/>
    <dgm:cxn modelId="{88C67EBF-3CA3-4F8F-9CB9-BF19052E92E3}" type="presOf" srcId="{D68BF1CC-BC44-4313-8F07-EF8F74B5E214}" destId="{525C2579-E4B1-46B3-B088-DFCDC1EE4830}" srcOrd="0" destOrd="0" presId="urn:microsoft.com/office/officeart/2005/8/layout/vList2"/>
    <dgm:cxn modelId="{5A9102B9-2BAE-4111-845B-809502AD4540}" srcId="{D68BF1CC-BC44-4313-8F07-EF8F74B5E214}" destId="{EA219AEF-DB35-409F-8CDF-44DE85E51584}" srcOrd="6" destOrd="0" parTransId="{810B89EE-B6F7-421B-9C0F-07B695271266}" sibTransId="{9C172349-A224-4F73-B67C-17B1C968DCA8}"/>
    <dgm:cxn modelId="{3E91F0EF-CB9F-4CBA-9C4A-A2C065E55D1C}" srcId="{D68BF1CC-BC44-4313-8F07-EF8F74B5E214}" destId="{D33BFB4A-427E-4723-964D-B6F659706FDF}" srcOrd="1" destOrd="0" parTransId="{656C47F9-B4DE-43C4-A731-172EE539B1FF}" sibTransId="{83D2D84B-7FFA-464B-905B-E6CF4291A939}"/>
    <dgm:cxn modelId="{12D86EE2-8A7F-457A-9C45-3CF86A557A95}" type="presOf" srcId="{5A602989-2673-4817-9DB8-9E9E70B87CBD}" destId="{AB9D790A-EEB9-4F44-8EC6-57B47F5B3758}" srcOrd="0" destOrd="0" presId="urn:microsoft.com/office/officeart/2005/8/layout/vList2"/>
    <dgm:cxn modelId="{4D689ADC-82CC-49F6-9BFA-57FD63F6393C}" type="presOf" srcId="{582160FE-733C-4B43-894D-612784891BDB}" destId="{4D8C4347-C215-49D3-96B3-F68B37829594}" srcOrd="0" destOrd="0" presId="urn:microsoft.com/office/officeart/2005/8/layout/vList2"/>
    <dgm:cxn modelId="{608A959C-231C-4DE7-BC1E-3E1D0DE757BA}" srcId="{F1B327B0-131E-4559-B111-27CEDBD665C3}" destId="{6468B0AC-0DF0-4971-9989-DD38FE29DD12}" srcOrd="0" destOrd="0" parTransId="{D0413BB0-2216-4E1C-AE9B-37896CD80E9A}" sibTransId="{A3026ABF-5789-41B4-AA61-4C694D8026F9}"/>
    <dgm:cxn modelId="{5C68840E-6A5E-4078-A541-42C4A9669353}" srcId="{EA219AEF-DB35-409F-8CDF-44DE85E51584}" destId="{35209EB9-DBFC-4EA9-A608-545077682EDE}" srcOrd="0" destOrd="0" parTransId="{DDFDF425-43D2-4278-824E-4F4808D65355}" sibTransId="{FA02273A-1AA2-417E-AAC4-1DC7AE25CD1A}"/>
    <dgm:cxn modelId="{BEE0061C-E23F-40D4-8AB5-ED69AF032F1C}" srcId="{22274900-F3E4-482C-85F7-FFF63A98655F}" destId="{39170F37-047A-40BE-936E-731A0C19C9E4}" srcOrd="0" destOrd="0" parTransId="{CCBBD38D-A174-4D92-AA23-B26505734BA6}" sibTransId="{B83871C7-17BB-4E57-8B20-85ACDBD74B78}"/>
    <dgm:cxn modelId="{F86741AB-7D7F-4548-94D3-EC48738137CE}" srcId="{D33BFB4A-427E-4723-964D-B6F659706FDF}" destId="{E2FFABF7-2B87-45F8-86F9-C763A89AE22F}" srcOrd="0" destOrd="0" parTransId="{4A196B54-D126-4EE0-A24E-A4374D89F6CF}" sibTransId="{A746527B-1D80-45A4-AA0D-3D773AA751A7}"/>
    <dgm:cxn modelId="{057B19A7-5AB4-44EC-B2EA-DC4E4C8A401C}" type="presOf" srcId="{9CECED4C-7A24-48CD-BDAA-CF364A0F506C}" destId="{1302920B-C247-4B84-9D12-64D2D1120BD4}" srcOrd="0" destOrd="0" presId="urn:microsoft.com/office/officeart/2005/8/layout/vList2"/>
    <dgm:cxn modelId="{2483A474-2E11-4902-8854-17D2E62E7A95}" srcId="{D68BF1CC-BC44-4313-8F07-EF8F74B5E214}" destId="{F1B327B0-131E-4559-B111-27CEDBD665C3}" srcOrd="0" destOrd="0" parTransId="{4054AD66-B667-479D-91C7-14B4901C292E}" sibTransId="{EDF662C2-6299-401F-913D-EE78AAC92E81}"/>
    <dgm:cxn modelId="{42A8B442-F58B-422A-A077-5E954EA62BAF}" type="presOf" srcId="{E08154F6-A0D5-440C-8CBB-D8AF945A795D}" destId="{28B40CCA-2C32-4D80-93A8-58B218369E76}" srcOrd="0" destOrd="0" presId="urn:microsoft.com/office/officeart/2005/8/layout/vList2"/>
    <dgm:cxn modelId="{55579649-15B6-4424-84CE-FEF0D6882498}" type="presOf" srcId="{35209EB9-DBFC-4EA9-A608-545077682EDE}" destId="{0EBADF3B-659D-4DF7-B8C9-EDDF7F393861}" srcOrd="0" destOrd="0" presId="urn:microsoft.com/office/officeart/2005/8/layout/vList2"/>
    <dgm:cxn modelId="{2F5DF5E9-2A27-4C16-A8D2-B89BD5D1E0C3}" type="presOf" srcId="{E2FFABF7-2B87-45F8-86F9-C763A89AE22F}" destId="{3CFCA5BB-C682-4B9A-AEB4-44BEA41AB10D}" srcOrd="0" destOrd="0" presId="urn:microsoft.com/office/officeart/2005/8/layout/vList2"/>
    <dgm:cxn modelId="{C138B8B3-AADA-461A-9DAB-140B4258C4CF}" srcId="{9CECED4C-7A24-48CD-BDAA-CF364A0F506C}" destId="{CB9E6B07-C28B-41B0-AFE4-035BCB166C9B}" srcOrd="0" destOrd="0" parTransId="{4C877584-4D5D-468A-9E50-BB745D6C4C36}" sibTransId="{85C12AB1-3E7C-4C06-A73C-75D8FE45FB3C}"/>
    <dgm:cxn modelId="{822275AC-58B9-42D4-B9D8-BD4413E62EB2}" type="presParOf" srcId="{525C2579-E4B1-46B3-B088-DFCDC1EE4830}" destId="{BF5FBCCF-E0C7-4264-9B22-BDE45F3800AC}" srcOrd="0" destOrd="0" presId="urn:microsoft.com/office/officeart/2005/8/layout/vList2"/>
    <dgm:cxn modelId="{9DE3DB98-0CD3-43B0-B096-B8869EC03B91}" type="presParOf" srcId="{525C2579-E4B1-46B3-B088-DFCDC1EE4830}" destId="{95195FFB-6643-455F-B1EA-03676EFFC1E0}" srcOrd="1" destOrd="0" presId="urn:microsoft.com/office/officeart/2005/8/layout/vList2"/>
    <dgm:cxn modelId="{ED51EB60-26BE-43FE-9D51-B128E7531E39}" type="presParOf" srcId="{525C2579-E4B1-46B3-B088-DFCDC1EE4830}" destId="{A2602EDB-5DBF-4F53-905C-9AF32D214857}" srcOrd="2" destOrd="0" presId="urn:microsoft.com/office/officeart/2005/8/layout/vList2"/>
    <dgm:cxn modelId="{C8370826-E994-466C-8FF6-4EA2BA7BFF80}" type="presParOf" srcId="{525C2579-E4B1-46B3-B088-DFCDC1EE4830}" destId="{3CFCA5BB-C682-4B9A-AEB4-44BEA41AB10D}" srcOrd="3" destOrd="0" presId="urn:microsoft.com/office/officeart/2005/8/layout/vList2"/>
    <dgm:cxn modelId="{37657B0A-4335-4326-ADFA-567BFC5CF46D}" type="presParOf" srcId="{525C2579-E4B1-46B3-B088-DFCDC1EE4830}" destId="{1302920B-C247-4B84-9D12-64D2D1120BD4}" srcOrd="4" destOrd="0" presId="urn:microsoft.com/office/officeart/2005/8/layout/vList2"/>
    <dgm:cxn modelId="{FFA71DA6-AA88-4FDA-927E-15C640F717C8}" type="presParOf" srcId="{525C2579-E4B1-46B3-B088-DFCDC1EE4830}" destId="{3FB50ED5-6427-4E74-8CB8-369A0E2DFA0B}" srcOrd="5" destOrd="0" presId="urn:microsoft.com/office/officeart/2005/8/layout/vList2"/>
    <dgm:cxn modelId="{2F242A0B-1767-45C8-9F91-2B8093ECFD4B}" type="presParOf" srcId="{525C2579-E4B1-46B3-B088-DFCDC1EE4830}" destId="{850E6C25-C522-4E91-ACF0-352C958293A4}" srcOrd="6" destOrd="0" presId="urn:microsoft.com/office/officeart/2005/8/layout/vList2"/>
    <dgm:cxn modelId="{E9690B4E-B715-4153-BD19-409934D4E36F}" type="presParOf" srcId="{525C2579-E4B1-46B3-B088-DFCDC1EE4830}" destId="{943AFF5C-BA8F-4346-93DA-EF19C0FFFA32}" srcOrd="7" destOrd="0" presId="urn:microsoft.com/office/officeart/2005/8/layout/vList2"/>
    <dgm:cxn modelId="{39429E3E-9363-46E4-8E83-7FB9046DD0E7}" type="presParOf" srcId="{525C2579-E4B1-46B3-B088-DFCDC1EE4830}" destId="{AB9D790A-EEB9-4F44-8EC6-57B47F5B3758}" srcOrd="8" destOrd="0" presId="urn:microsoft.com/office/officeart/2005/8/layout/vList2"/>
    <dgm:cxn modelId="{03B79A0E-B799-4E72-AF5D-0E8C87E9993E}" type="presParOf" srcId="{525C2579-E4B1-46B3-B088-DFCDC1EE4830}" destId="{4D8C4347-C215-49D3-96B3-F68B37829594}" srcOrd="9" destOrd="0" presId="urn:microsoft.com/office/officeart/2005/8/layout/vList2"/>
    <dgm:cxn modelId="{2341D819-2F12-4C49-9F27-429A4EBDEDF3}" type="presParOf" srcId="{525C2579-E4B1-46B3-B088-DFCDC1EE4830}" destId="{28B40CCA-2C32-4D80-93A8-58B218369E76}" srcOrd="10" destOrd="0" presId="urn:microsoft.com/office/officeart/2005/8/layout/vList2"/>
    <dgm:cxn modelId="{61D1746D-A32A-4CFD-A5DE-D5ED6CEAB1CE}" type="presParOf" srcId="{525C2579-E4B1-46B3-B088-DFCDC1EE4830}" destId="{2B8CA2F4-C852-4452-A6F6-D64611AB3489}" srcOrd="11" destOrd="0" presId="urn:microsoft.com/office/officeart/2005/8/layout/vList2"/>
    <dgm:cxn modelId="{32D528D8-46A7-4B67-8C13-F6C3C3DA87C8}" type="presParOf" srcId="{525C2579-E4B1-46B3-B088-DFCDC1EE4830}" destId="{1E737724-6DFF-4530-ADE7-40FB8C473457}" srcOrd="12" destOrd="0" presId="urn:microsoft.com/office/officeart/2005/8/layout/vList2"/>
    <dgm:cxn modelId="{7F90737E-3C98-40CF-AEBE-2846BC1EAD0A}" type="presParOf" srcId="{525C2579-E4B1-46B3-B088-DFCDC1EE4830}" destId="{0EBADF3B-659D-4DF7-B8C9-EDDF7F393861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BF1CC-BC44-4313-8F07-EF8F74B5E2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327B0-131E-4559-B111-27CEDBD665C3}">
      <dgm:prSet/>
      <dgm:spPr/>
      <dgm:t>
        <a:bodyPr/>
        <a:lstStyle/>
        <a:p>
          <a:pPr rtl="0"/>
          <a:r>
            <a:rPr lang="en-US" dirty="0"/>
            <a:t>EmPower Maryland</a:t>
          </a:r>
        </a:p>
      </dgm:t>
    </dgm:pt>
    <dgm:pt modelId="{4054AD66-B667-479D-91C7-14B4901C292E}" type="parTrans" cxnId="{2483A474-2E11-4902-8854-17D2E62E7A95}">
      <dgm:prSet/>
      <dgm:spPr/>
      <dgm:t>
        <a:bodyPr/>
        <a:lstStyle/>
        <a:p>
          <a:endParaRPr lang="en-US"/>
        </a:p>
      </dgm:t>
    </dgm:pt>
    <dgm:pt modelId="{EDF662C2-6299-401F-913D-EE78AAC92E81}" type="sibTrans" cxnId="{2483A474-2E11-4902-8854-17D2E62E7A95}">
      <dgm:prSet/>
      <dgm:spPr/>
      <dgm:t>
        <a:bodyPr/>
        <a:lstStyle/>
        <a:p>
          <a:endParaRPr lang="en-US"/>
        </a:p>
      </dgm:t>
    </dgm:pt>
    <dgm:pt modelId="{6468B0AC-0DF0-4971-9989-DD38FE29DD12}">
      <dgm:prSet/>
      <dgm:spPr/>
      <dgm:t>
        <a:bodyPr/>
        <a:lstStyle/>
        <a:p>
          <a:pPr rtl="0"/>
          <a:r>
            <a:rPr lang="en-US" dirty="0"/>
            <a:t>Portfolio of ratepayer-funded programs intended to reduce electricity usage</a:t>
          </a:r>
        </a:p>
      </dgm:t>
    </dgm:pt>
    <dgm:pt modelId="{D0413BB0-2216-4E1C-AE9B-37896CD80E9A}" type="parTrans" cxnId="{608A959C-231C-4DE7-BC1E-3E1D0DE757BA}">
      <dgm:prSet/>
      <dgm:spPr/>
      <dgm:t>
        <a:bodyPr/>
        <a:lstStyle/>
        <a:p>
          <a:endParaRPr lang="en-US"/>
        </a:p>
      </dgm:t>
    </dgm:pt>
    <dgm:pt modelId="{A3026ABF-5789-41B4-AA61-4C694D8026F9}" type="sibTrans" cxnId="{608A959C-231C-4DE7-BC1E-3E1D0DE757BA}">
      <dgm:prSet/>
      <dgm:spPr/>
      <dgm:t>
        <a:bodyPr/>
        <a:lstStyle/>
        <a:p>
          <a:endParaRPr lang="en-US"/>
        </a:p>
      </dgm:t>
    </dgm:pt>
    <dgm:pt modelId="{4321F6E6-768C-477A-9EE6-ACB215B2EEA3}">
      <dgm:prSet/>
      <dgm:spPr/>
      <dgm:t>
        <a:bodyPr/>
        <a:lstStyle/>
        <a:p>
          <a:pPr rtl="0"/>
          <a:r>
            <a:rPr lang="en-US" dirty="0"/>
            <a:t>Low-Income Energy Efficiency</a:t>
          </a:r>
        </a:p>
      </dgm:t>
    </dgm:pt>
    <dgm:pt modelId="{1B456E2F-ADF5-4E58-B027-31ECC3C41CE4}" type="parTrans" cxnId="{0242B402-E23D-491B-9314-4B26C65F5D7C}">
      <dgm:prSet/>
      <dgm:spPr/>
      <dgm:t>
        <a:bodyPr/>
        <a:lstStyle/>
        <a:p>
          <a:endParaRPr lang="en-US"/>
        </a:p>
      </dgm:t>
    </dgm:pt>
    <dgm:pt modelId="{7A4303E3-6BF7-47A7-BB8A-A5BB20CA12AF}" type="sibTrans" cxnId="{0242B402-E23D-491B-9314-4B26C65F5D7C}">
      <dgm:prSet/>
      <dgm:spPr/>
      <dgm:t>
        <a:bodyPr/>
        <a:lstStyle/>
        <a:p>
          <a:endParaRPr lang="en-US"/>
        </a:p>
      </dgm:t>
    </dgm:pt>
    <dgm:pt modelId="{31A66B37-34B8-485E-B41C-A383436BDC59}">
      <dgm:prSet/>
      <dgm:spPr/>
      <dgm:t>
        <a:bodyPr/>
        <a:lstStyle/>
        <a:p>
          <a:pPr rtl="0"/>
          <a:r>
            <a:rPr lang="en-US" dirty="0"/>
            <a:t>State Department of Housing &amp; Community Development (DHCD) administers DOE Weatherization and low-income EmPower programs for single family and multifamily buildings</a:t>
          </a:r>
        </a:p>
      </dgm:t>
    </dgm:pt>
    <dgm:pt modelId="{1B314DC9-DBFB-473B-9762-680B745637AF}" type="parTrans" cxnId="{A06E0E7F-68A7-4995-8644-E3E2B086ACCC}">
      <dgm:prSet/>
      <dgm:spPr/>
      <dgm:t>
        <a:bodyPr/>
        <a:lstStyle/>
        <a:p>
          <a:endParaRPr lang="en-US"/>
        </a:p>
      </dgm:t>
    </dgm:pt>
    <dgm:pt modelId="{5A1135F1-7E38-4234-A309-E245A86804EB}" type="sibTrans" cxnId="{A06E0E7F-68A7-4995-8644-E3E2B086ACCC}">
      <dgm:prSet/>
      <dgm:spPr/>
      <dgm:t>
        <a:bodyPr/>
        <a:lstStyle/>
        <a:p>
          <a:endParaRPr lang="en-US"/>
        </a:p>
      </dgm:t>
    </dgm:pt>
    <dgm:pt modelId="{525C2579-E4B1-46B3-B088-DFCDC1EE4830}" type="pres">
      <dgm:prSet presAssocID="{D68BF1CC-BC44-4313-8F07-EF8F74B5E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FBCCF-E0C7-4264-9B22-BDE45F3800AC}" type="pres">
      <dgm:prSet presAssocID="{F1B327B0-131E-4559-B111-27CEDBD665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5FFB-6643-455F-B1EA-03676EFFC1E0}" type="pres">
      <dgm:prSet presAssocID="{F1B327B0-131E-4559-B111-27CEDBD665C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F0979-1018-4ADB-A7D7-A5A18A983158}" type="pres">
      <dgm:prSet presAssocID="{4321F6E6-768C-477A-9EE6-ACB215B2EE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1020F-C385-4ECB-A5E3-A2B3F6EA9703}" type="pres">
      <dgm:prSet presAssocID="{4321F6E6-768C-477A-9EE6-ACB215B2EE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E0E7F-68A7-4995-8644-E3E2B086ACCC}" srcId="{4321F6E6-768C-477A-9EE6-ACB215B2EEA3}" destId="{31A66B37-34B8-485E-B41C-A383436BDC59}" srcOrd="0" destOrd="0" parTransId="{1B314DC9-DBFB-473B-9762-680B745637AF}" sibTransId="{5A1135F1-7E38-4234-A309-E245A86804EB}"/>
    <dgm:cxn modelId="{845AC565-2D10-4C21-8EBA-E38234FA7949}" type="presOf" srcId="{4321F6E6-768C-477A-9EE6-ACB215B2EEA3}" destId="{B62F0979-1018-4ADB-A7D7-A5A18A983158}" srcOrd="0" destOrd="0" presId="urn:microsoft.com/office/officeart/2005/8/layout/vList2"/>
    <dgm:cxn modelId="{4BF6B480-106A-4EE9-B265-3DFB783019B3}" type="presOf" srcId="{31A66B37-34B8-485E-B41C-A383436BDC59}" destId="{23C1020F-C385-4ECB-A5E3-A2B3F6EA9703}" srcOrd="0" destOrd="0" presId="urn:microsoft.com/office/officeart/2005/8/layout/vList2"/>
    <dgm:cxn modelId="{0242B402-E23D-491B-9314-4B26C65F5D7C}" srcId="{D68BF1CC-BC44-4313-8F07-EF8F74B5E214}" destId="{4321F6E6-768C-477A-9EE6-ACB215B2EEA3}" srcOrd="1" destOrd="0" parTransId="{1B456E2F-ADF5-4E58-B027-31ECC3C41CE4}" sibTransId="{7A4303E3-6BF7-47A7-BB8A-A5BB20CA12AF}"/>
    <dgm:cxn modelId="{061BBB5F-415B-4213-9C0C-D92C603AF8AF}" type="presOf" srcId="{F1B327B0-131E-4559-B111-27CEDBD665C3}" destId="{BF5FBCCF-E0C7-4264-9B22-BDE45F3800AC}" srcOrd="0" destOrd="0" presId="urn:microsoft.com/office/officeart/2005/8/layout/vList2"/>
    <dgm:cxn modelId="{2483A474-2E11-4902-8854-17D2E62E7A95}" srcId="{D68BF1CC-BC44-4313-8F07-EF8F74B5E214}" destId="{F1B327B0-131E-4559-B111-27CEDBD665C3}" srcOrd="0" destOrd="0" parTransId="{4054AD66-B667-479D-91C7-14B4901C292E}" sibTransId="{EDF662C2-6299-401F-913D-EE78AAC92E81}"/>
    <dgm:cxn modelId="{608A959C-231C-4DE7-BC1E-3E1D0DE757BA}" srcId="{F1B327B0-131E-4559-B111-27CEDBD665C3}" destId="{6468B0AC-0DF0-4971-9989-DD38FE29DD12}" srcOrd="0" destOrd="0" parTransId="{D0413BB0-2216-4E1C-AE9B-37896CD80E9A}" sibTransId="{A3026ABF-5789-41B4-AA61-4C694D8026F9}"/>
    <dgm:cxn modelId="{6ACF08A7-4933-49B3-B6AA-DBC2F40AF172}" type="presOf" srcId="{D68BF1CC-BC44-4313-8F07-EF8F74B5E214}" destId="{525C2579-E4B1-46B3-B088-DFCDC1EE4830}" srcOrd="0" destOrd="0" presId="urn:microsoft.com/office/officeart/2005/8/layout/vList2"/>
    <dgm:cxn modelId="{E5200F92-A7F1-4700-9EC3-78C9782D6EA2}" type="presOf" srcId="{6468B0AC-0DF0-4971-9989-DD38FE29DD12}" destId="{95195FFB-6643-455F-B1EA-03676EFFC1E0}" srcOrd="0" destOrd="0" presId="urn:microsoft.com/office/officeart/2005/8/layout/vList2"/>
    <dgm:cxn modelId="{D79B7D53-9ADD-4F5C-926D-029FF15AF764}" type="presParOf" srcId="{525C2579-E4B1-46B3-B088-DFCDC1EE4830}" destId="{BF5FBCCF-E0C7-4264-9B22-BDE45F3800AC}" srcOrd="0" destOrd="0" presId="urn:microsoft.com/office/officeart/2005/8/layout/vList2"/>
    <dgm:cxn modelId="{A0C29F23-8D13-43F8-A2D6-E643FF7D365B}" type="presParOf" srcId="{525C2579-E4B1-46B3-B088-DFCDC1EE4830}" destId="{95195FFB-6643-455F-B1EA-03676EFFC1E0}" srcOrd="1" destOrd="0" presId="urn:microsoft.com/office/officeart/2005/8/layout/vList2"/>
    <dgm:cxn modelId="{D0C722F8-C535-4B7E-83EF-464AC9FC0A3A}" type="presParOf" srcId="{525C2579-E4B1-46B3-B088-DFCDC1EE4830}" destId="{B62F0979-1018-4ADB-A7D7-A5A18A983158}" srcOrd="2" destOrd="0" presId="urn:microsoft.com/office/officeart/2005/8/layout/vList2"/>
    <dgm:cxn modelId="{20FA471E-A087-48B3-B7D1-FFA1C7A80F6E}" type="presParOf" srcId="{525C2579-E4B1-46B3-B088-DFCDC1EE4830}" destId="{23C1020F-C385-4ECB-A5E3-A2B3F6EA97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21223-588F-4F54-A4DC-DE9246331A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8C16F-3D12-4EBC-BE14-F8BBCA677CC2}">
      <dgm:prSet/>
      <dgm:spPr/>
      <dgm:t>
        <a:bodyPr/>
        <a:lstStyle/>
        <a:p>
          <a:pPr algn="ctr" rtl="0"/>
          <a:r>
            <a:rPr lang="en-US" dirty="0"/>
            <a:t>Energy affordability</a:t>
          </a:r>
        </a:p>
      </dgm:t>
    </dgm:pt>
    <dgm:pt modelId="{CEC1873C-76A1-4799-8FC0-0DA32299973B}" type="parTrans" cxnId="{03D6E5F7-556D-42B1-922F-B4E943363168}">
      <dgm:prSet/>
      <dgm:spPr/>
      <dgm:t>
        <a:bodyPr/>
        <a:lstStyle/>
        <a:p>
          <a:pPr algn="ctr"/>
          <a:endParaRPr lang="en-US"/>
        </a:p>
      </dgm:t>
    </dgm:pt>
    <dgm:pt modelId="{602F5300-D58F-41FF-B348-2DF4080E620E}" type="sibTrans" cxnId="{03D6E5F7-556D-42B1-922F-B4E943363168}">
      <dgm:prSet/>
      <dgm:spPr/>
      <dgm:t>
        <a:bodyPr/>
        <a:lstStyle/>
        <a:p>
          <a:pPr algn="ctr"/>
          <a:endParaRPr lang="en-US"/>
        </a:p>
      </dgm:t>
    </dgm:pt>
    <dgm:pt modelId="{6BE7F607-5ACF-4F1B-A6D3-E04A1519CCA5}">
      <dgm:prSet/>
      <dgm:spPr/>
      <dgm:t>
        <a:bodyPr/>
        <a:lstStyle/>
        <a:p>
          <a:pPr algn="ctr" rtl="0"/>
          <a:r>
            <a:rPr lang="en-US" dirty="0"/>
            <a:t>Utility bill assistance</a:t>
          </a:r>
        </a:p>
      </dgm:t>
    </dgm:pt>
    <dgm:pt modelId="{C26955C5-6237-4D66-AF7A-9DCCFA11AD62}" type="parTrans" cxnId="{6F14B4B0-C5B5-4854-8E54-FC6ACA1C6DFF}">
      <dgm:prSet/>
      <dgm:spPr/>
      <dgm:t>
        <a:bodyPr/>
        <a:lstStyle/>
        <a:p>
          <a:pPr algn="ctr"/>
          <a:endParaRPr lang="en-US"/>
        </a:p>
      </dgm:t>
    </dgm:pt>
    <dgm:pt modelId="{EE9A90A0-1CD9-4FAF-B93D-D3EB9B563CB0}" type="sibTrans" cxnId="{6F14B4B0-C5B5-4854-8E54-FC6ACA1C6DFF}">
      <dgm:prSet/>
      <dgm:spPr/>
      <dgm:t>
        <a:bodyPr/>
        <a:lstStyle/>
        <a:p>
          <a:pPr algn="ctr"/>
          <a:endParaRPr lang="en-US"/>
        </a:p>
      </dgm:t>
    </dgm:pt>
    <dgm:pt modelId="{3F060C87-0D99-40C0-94FB-694BF71D9137}">
      <dgm:prSet/>
      <dgm:spPr/>
      <dgm:t>
        <a:bodyPr/>
        <a:lstStyle/>
        <a:p>
          <a:pPr algn="ctr" rtl="0"/>
          <a:r>
            <a:rPr lang="en-US" dirty="0"/>
            <a:t>Arrearage forgiveness</a:t>
          </a:r>
        </a:p>
      </dgm:t>
    </dgm:pt>
    <dgm:pt modelId="{BE32B0F3-AE5D-40C9-844B-87CDE5B2B7C1}" type="parTrans" cxnId="{E5C21B7F-3DBF-427E-9097-5CE215994E7C}">
      <dgm:prSet/>
      <dgm:spPr/>
      <dgm:t>
        <a:bodyPr/>
        <a:lstStyle/>
        <a:p>
          <a:pPr algn="ctr"/>
          <a:endParaRPr lang="en-US"/>
        </a:p>
      </dgm:t>
    </dgm:pt>
    <dgm:pt modelId="{E7703DBB-75F8-4226-B339-3F4B1286C28E}" type="sibTrans" cxnId="{E5C21B7F-3DBF-427E-9097-5CE215994E7C}">
      <dgm:prSet/>
      <dgm:spPr/>
      <dgm:t>
        <a:bodyPr/>
        <a:lstStyle/>
        <a:p>
          <a:pPr algn="ctr"/>
          <a:endParaRPr lang="en-US"/>
        </a:p>
      </dgm:t>
    </dgm:pt>
    <dgm:pt modelId="{C004175E-0853-4F39-B032-DEDE8212BE21}">
      <dgm:prSet/>
      <dgm:spPr/>
      <dgm:t>
        <a:bodyPr/>
        <a:lstStyle/>
        <a:p>
          <a:pPr algn="ctr" rtl="0"/>
          <a:r>
            <a:rPr lang="en-US" dirty="0"/>
            <a:t>Single  family energy efficiency</a:t>
          </a:r>
        </a:p>
      </dgm:t>
    </dgm:pt>
    <dgm:pt modelId="{86B38CED-2033-4882-818C-174C83898467}" type="parTrans" cxnId="{AEF3957A-47CC-467A-A705-0B951ED8DEA5}">
      <dgm:prSet/>
      <dgm:spPr/>
      <dgm:t>
        <a:bodyPr/>
        <a:lstStyle/>
        <a:p>
          <a:pPr algn="ctr"/>
          <a:endParaRPr lang="en-US"/>
        </a:p>
      </dgm:t>
    </dgm:pt>
    <dgm:pt modelId="{07DDECA2-949E-410C-84AD-EA001A1E87CF}" type="sibTrans" cxnId="{AEF3957A-47CC-467A-A705-0B951ED8DEA5}">
      <dgm:prSet/>
      <dgm:spPr/>
      <dgm:t>
        <a:bodyPr/>
        <a:lstStyle/>
        <a:p>
          <a:pPr algn="ctr"/>
          <a:endParaRPr lang="en-US"/>
        </a:p>
      </dgm:t>
    </dgm:pt>
    <dgm:pt modelId="{148FE8F5-B6C2-4121-BC0D-ECD5512FAD2B}">
      <dgm:prSet/>
      <dgm:spPr/>
      <dgm:t>
        <a:bodyPr/>
        <a:lstStyle/>
        <a:p>
          <a:pPr algn="ctr" rtl="0"/>
          <a:r>
            <a:rPr lang="en-US" dirty="0"/>
            <a:t>Service terminations</a:t>
          </a:r>
        </a:p>
      </dgm:t>
    </dgm:pt>
    <dgm:pt modelId="{98CA3C8F-F7F0-424C-9267-8F3E3FFB9A4D}" type="parTrans" cxnId="{DBCBEB80-1F28-493C-9A3C-02319C8E43D2}">
      <dgm:prSet/>
      <dgm:spPr/>
      <dgm:t>
        <a:bodyPr/>
        <a:lstStyle/>
        <a:p>
          <a:pPr algn="ctr"/>
          <a:endParaRPr lang="en-US"/>
        </a:p>
      </dgm:t>
    </dgm:pt>
    <dgm:pt modelId="{5570253E-1F7A-414F-8A91-F35035DF4F18}" type="sibTrans" cxnId="{DBCBEB80-1F28-493C-9A3C-02319C8E43D2}">
      <dgm:prSet/>
      <dgm:spPr/>
      <dgm:t>
        <a:bodyPr/>
        <a:lstStyle/>
        <a:p>
          <a:pPr algn="ctr"/>
          <a:endParaRPr lang="en-US"/>
        </a:p>
      </dgm:t>
    </dgm:pt>
    <dgm:pt modelId="{A5598AC8-A51A-4B53-B807-4030DE69AC1F}">
      <dgm:prSet/>
      <dgm:spPr/>
      <dgm:t>
        <a:bodyPr/>
        <a:lstStyle/>
        <a:p>
          <a:pPr algn="ctr" rtl="0"/>
          <a:r>
            <a:rPr lang="en-US" dirty="0"/>
            <a:t>Critical medical needs</a:t>
          </a:r>
        </a:p>
      </dgm:t>
    </dgm:pt>
    <dgm:pt modelId="{B76F0B87-973F-4089-A37C-08988E5F1C60}" type="parTrans" cxnId="{BBB7290D-45C2-4572-B6E7-430A54E115CE}">
      <dgm:prSet/>
      <dgm:spPr/>
      <dgm:t>
        <a:bodyPr/>
        <a:lstStyle/>
        <a:p>
          <a:pPr algn="ctr"/>
          <a:endParaRPr lang="en-US"/>
        </a:p>
      </dgm:t>
    </dgm:pt>
    <dgm:pt modelId="{CD0B0E22-33D4-4C20-8713-C7386B1723C3}" type="sibTrans" cxnId="{BBB7290D-45C2-4572-B6E7-430A54E115CE}">
      <dgm:prSet/>
      <dgm:spPr/>
      <dgm:t>
        <a:bodyPr/>
        <a:lstStyle/>
        <a:p>
          <a:pPr algn="ctr"/>
          <a:endParaRPr lang="en-US"/>
        </a:p>
      </dgm:t>
    </dgm:pt>
    <dgm:pt modelId="{2C7F571C-9622-4DDD-81A9-F811C9796641}">
      <dgm:prSet/>
      <dgm:spPr/>
      <dgm:t>
        <a:bodyPr/>
        <a:lstStyle/>
        <a:p>
          <a:pPr algn="ctr" rtl="0"/>
          <a:r>
            <a:rPr lang="en-US" dirty="0"/>
            <a:t>Alternative energy suppliers</a:t>
          </a:r>
        </a:p>
      </dgm:t>
    </dgm:pt>
    <dgm:pt modelId="{E59644B5-0BC3-45E6-B2C2-3FFCA73638FB}" type="parTrans" cxnId="{839F1B64-DB2B-42CB-B540-7F59112F67E8}">
      <dgm:prSet/>
      <dgm:spPr/>
      <dgm:t>
        <a:bodyPr/>
        <a:lstStyle/>
        <a:p>
          <a:pPr algn="ctr"/>
          <a:endParaRPr lang="en-US"/>
        </a:p>
      </dgm:t>
    </dgm:pt>
    <dgm:pt modelId="{CD07CF80-EB69-4C8A-A23F-C3FEAE61CB02}" type="sibTrans" cxnId="{839F1B64-DB2B-42CB-B540-7F59112F67E8}">
      <dgm:prSet/>
      <dgm:spPr/>
      <dgm:t>
        <a:bodyPr/>
        <a:lstStyle/>
        <a:p>
          <a:pPr algn="ctr"/>
          <a:endParaRPr lang="en-US"/>
        </a:p>
      </dgm:t>
    </dgm:pt>
    <dgm:pt modelId="{E55293D7-0038-4EC0-83B2-B6A2776998A7}">
      <dgm:prSet/>
      <dgm:spPr/>
      <dgm:t>
        <a:bodyPr/>
        <a:lstStyle/>
        <a:p>
          <a:pPr algn="ctr" rtl="0"/>
          <a:r>
            <a:rPr lang="en-US" dirty="0"/>
            <a:t>Community solar</a:t>
          </a:r>
        </a:p>
      </dgm:t>
    </dgm:pt>
    <dgm:pt modelId="{BB2BE533-A2F4-4F09-BE8B-634CA0F74709}" type="parTrans" cxnId="{0355E34F-2FEB-4636-AEDE-58747AE11476}">
      <dgm:prSet/>
      <dgm:spPr/>
      <dgm:t>
        <a:bodyPr/>
        <a:lstStyle/>
        <a:p>
          <a:pPr algn="ctr"/>
          <a:endParaRPr lang="en-US"/>
        </a:p>
      </dgm:t>
    </dgm:pt>
    <dgm:pt modelId="{82ADC76D-5BF8-4F28-81BD-C4BF84F4FBDE}" type="sibTrans" cxnId="{0355E34F-2FEB-4636-AEDE-58747AE11476}">
      <dgm:prSet/>
      <dgm:spPr/>
      <dgm:t>
        <a:bodyPr/>
        <a:lstStyle/>
        <a:p>
          <a:pPr algn="ctr"/>
          <a:endParaRPr lang="en-US"/>
        </a:p>
      </dgm:t>
    </dgm:pt>
    <dgm:pt modelId="{42D2CD1A-A54F-4311-A87C-AEB4A780A5FF}">
      <dgm:prSet/>
      <dgm:spPr/>
      <dgm:t>
        <a:bodyPr/>
        <a:lstStyle/>
        <a:p>
          <a:pPr algn="ctr" rtl="0"/>
          <a:r>
            <a:rPr lang="en-US" dirty="0"/>
            <a:t>Data-Driven Advocacy</a:t>
          </a:r>
        </a:p>
      </dgm:t>
    </dgm:pt>
    <dgm:pt modelId="{BB487642-C994-44C3-AEC3-FB34E4D2C06F}" type="parTrans" cxnId="{E1EA48CE-8DDB-47E1-8DFC-AC2B8ED7AB0E}">
      <dgm:prSet/>
      <dgm:spPr/>
      <dgm:t>
        <a:bodyPr/>
        <a:lstStyle/>
        <a:p>
          <a:pPr algn="ctr"/>
          <a:endParaRPr lang="en-US"/>
        </a:p>
      </dgm:t>
    </dgm:pt>
    <dgm:pt modelId="{15081A3F-31D4-4020-AFE5-8A1BA0DDFA77}" type="sibTrans" cxnId="{E1EA48CE-8DDB-47E1-8DFC-AC2B8ED7AB0E}">
      <dgm:prSet/>
      <dgm:spPr/>
      <dgm:t>
        <a:bodyPr/>
        <a:lstStyle/>
        <a:p>
          <a:pPr algn="ctr"/>
          <a:endParaRPr lang="en-US"/>
        </a:p>
      </dgm:t>
    </dgm:pt>
    <dgm:pt modelId="{6D5AEB1D-90A3-4E12-A2A7-A3E2D9FEAFCA}">
      <dgm:prSet/>
      <dgm:spPr/>
      <dgm:t>
        <a:bodyPr/>
        <a:lstStyle/>
        <a:p>
          <a:pPr algn="ctr" rtl="0"/>
          <a:r>
            <a:rPr lang="en-US" dirty="0"/>
            <a:t>Multifamily energy efficiency</a:t>
          </a:r>
        </a:p>
      </dgm:t>
    </dgm:pt>
    <dgm:pt modelId="{3C9F9E93-39D8-45A5-868E-E472F6263B8C}" type="parTrans" cxnId="{FECC2C80-4171-4B7E-8964-876E57F51870}">
      <dgm:prSet/>
      <dgm:spPr/>
      <dgm:t>
        <a:bodyPr/>
        <a:lstStyle/>
        <a:p>
          <a:endParaRPr lang="en-US"/>
        </a:p>
      </dgm:t>
    </dgm:pt>
    <dgm:pt modelId="{2FC32BC3-2D52-4865-BC02-F3E6327C0487}" type="sibTrans" cxnId="{FECC2C80-4171-4B7E-8964-876E57F51870}">
      <dgm:prSet/>
      <dgm:spPr/>
      <dgm:t>
        <a:bodyPr/>
        <a:lstStyle/>
        <a:p>
          <a:endParaRPr lang="en-US"/>
        </a:p>
      </dgm:t>
    </dgm:pt>
    <dgm:pt modelId="{DA28A63C-2AC2-4323-AEFA-DF793D6290A6}" type="pres">
      <dgm:prSet presAssocID="{3E021223-588F-4F54-A4DC-DE9246331A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3EE9F-6527-4F64-AC10-685A6A48AAC5}" type="pres">
      <dgm:prSet presAssocID="{42D2CD1A-A54F-4311-A87C-AEB4A780A5FF}" presName="centerShape" presStyleLbl="node0" presStyleIdx="0" presStyleCnt="1"/>
      <dgm:spPr/>
      <dgm:t>
        <a:bodyPr/>
        <a:lstStyle/>
        <a:p>
          <a:endParaRPr lang="en-US"/>
        </a:p>
      </dgm:t>
    </dgm:pt>
    <dgm:pt modelId="{1D99E752-AB46-40AC-AFFC-F8D23F08FED7}" type="pres">
      <dgm:prSet presAssocID="{2FD8C16F-3D12-4EBC-BE14-F8BBCA677CC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1851A-BEBF-47D0-8701-26AD1E206E80}" type="pres">
      <dgm:prSet presAssocID="{2FD8C16F-3D12-4EBC-BE14-F8BBCA677CC2}" presName="dummy" presStyleCnt="0"/>
      <dgm:spPr/>
    </dgm:pt>
    <dgm:pt modelId="{251CB70F-BF87-4A8A-972A-E111F2A29E70}" type="pres">
      <dgm:prSet presAssocID="{602F5300-D58F-41FF-B348-2DF4080E620E}" presName="sibTrans" presStyleLbl="sibTrans2D1" presStyleIdx="0" presStyleCnt="9"/>
      <dgm:spPr/>
      <dgm:t>
        <a:bodyPr/>
        <a:lstStyle/>
        <a:p>
          <a:endParaRPr lang="en-US"/>
        </a:p>
      </dgm:t>
    </dgm:pt>
    <dgm:pt modelId="{67723838-49DC-4FA8-9174-A204A63D7951}" type="pres">
      <dgm:prSet presAssocID="{6BE7F607-5ACF-4F1B-A6D3-E04A1519CCA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79B95-8786-4CFE-A03E-D5C61E38A4C2}" type="pres">
      <dgm:prSet presAssocID="{6BE7F607-5ACF-4F1B-A6D3-E04A1519CCA5}" presName="dummy" presStyleCnt="0"/>
      <dgm:spPr/>
    </dgm:pt>
    <dgm:pt modelId="{432B616C-4327-4D60-B4D5-3152AF5D3FEC}" type="pres">
      <dgm:prSet presAssocID="{EE9A90A0-1CD9-4FAF-B93D-D3EB9B563CB0}" presName="sibTrans" presStyleLbl="sibTrans2D1" presStyleIdx="1" presStyleCnt="9"/>
      <dgm:spPr/>
      <dgm:t>
        <a:bodyPr/>
        <a:lstStyle/>
        <a:p>
          <a:endParaRPr lang="en-US"/>
        </a:p>
      </dgm:t>
    </dgm:pt>
    <dgm:pt modelId="{2B8B8136-14D7-478C-BA9C-0AD64E36CA16}" type="pres">
      <dgm:prSet presAssocID="{3F060C87-0D99-40C0-94FB-694BF71D913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C82D4-1499-4951-8C0D-EB4FFF741A69}" type="pres">
      <dgm:prSet presAssocID="{3F060C87-0D99-40C0-94FB-694BF71D9137}" presName="dummy" presStyleCnt="0"/>
      <dgm:spPr/>
    </dgm:pt>
    <dgm:pt modelId="{08896640-53D3-4B5F-97D2-2549A42679F4}" type="pres">
      <dgm:prSet presAssocID="{E7703DBB-75F8-4226-B339-3F4B1286C28E}" presName="sibTrans" presStyleLbl="sibTrans2D1" presStyleIdx="2" presStyleCnt="9"/>
      <dgm:spPr/>
      <dgm:t>
        <a:bodyPr/>
        <a:lstStyle/>
        <a:p>
          <a:endParaRPr lang="en-US"/>
        </a:p>
      </dgm:t>
    </dgm:pt>
    <dgm:pt modelId="{A1C7906B-EED0-4DE4-8CB8-D1343C7D48F9}" type="pres">
      <dgm:prSet presAssocID="{C004175E-0853-4F39-B032-DEDE8212BE2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D951-E12D-4418-9EF9-F675FFFA6CD1}" type="pres">
      <dgm:prSet presAssocID="{C004175E-0853-4F39-B032-DEDE8212BE21}" presName="dummy" presStyleCnt="0"/>
      <dgm:spPr/>
    </dgm:pt>
    <dgm:pt modelId="{B77126F9-4407-49AD-9E61-1CF140F89534}" type="pres">
      <dgm:prSet presAssocID="{07DDECA2-949E-410C-84AD-EA001A1E87CF}" presName="sibTrans" presStyleLbl="sibTrans2D1" presStyleIdx="3" presStyleCnt="9"/>
      <dgm:spPr/>
      <dgm:t>
        <a:bodyPr/>
        <a:lstStyle/>
        <a:p>
          <a:endParaRPr lang="en-US"/>
        </a:p>
      </dgm:t>
    </dgm:pt>
    <dgm:pt modelId="{A1CCC4AC-ABCD-41AE-9D21-AB7C2712CC1F}" type="pres">
      <dgm:prSet presAssocID="{6D5AEB1D-90A3-4E12-A2A7-A3E2D9FEAFC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850BA-1378-44A2-BE14-8CE04958DD13}" type="pres">
      <dgm:prSet presAssocID="{6D5AEB1D-90A3-4E12-A2A7-A3E2D9FEAFCA}" presName="dummy" presStyleCnt="0"/>
      <dgm:spPr/>
    </dgm:pt>
    <dgm:pt modelId="{AFC1D71C-DA3C-4E25-AA73-DF5F0BC01871}" type="pres">
      <dgm:prSet presAssocID="{2FC32BC3-2D52-4865-BC02-F3E6327C0487}" presName="sibTrans" presStyleLbl="sibTrans2D1" presStyleIdx="4" presStyleCnt="9"/>
      <dgm:spPr/>
      <dgm:t>
        <a:bodyPr/>
        <a:lstStyle/>
        <a:p>
          <a:endParaRPr lang="en-US"/>
        </a:p>
      </dgm:t>
    </dgm:pt>
    <dgm:pt modelId="{7DFC27E0-F5E1-42DB-A15A-F29A0BF74C2A}" type="pres">
      <dgm:prSet presAssocID="{148FE8F5-B6C2-4121-BC0D-ECD5512FAD2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898B-B36E-4B67-8A2E-CEC132B406F8}" type="pres">
      <dgm:prSet presAssocID="{148FE8F5-B6C2-4121-BC0D-ECD5512FAD2B}" presName="dummy" presStyleCnt="0"/>
      <dgm:spPr/>
    </dgm:pt>
    <dgm:pt modelId="{849CC0FE-51AC-4F88-A708-74448D2E728D}" type="pres">
      <dgm:prSet presAssocID="{5570253E-1F7A-414F-8A91-F35035DF4F18}" presName="sibTrans" presStyleLbl="sibTrans2D1" presStyleIdx="5" presStyleCnt="9"/>
      <dgm:spPr/>
      <dgm:t>
        <a:bodyPr/>
        <a:lstStyle/>
        <a:p>
          <a:endParaRPr lang="en-US"/>
        </a:p>
      </dgm:t>
    </dgm:pt>
    <dgm:pt modelId="{7AAFD448-A1A9-4CFC-AFDF-FF84CCB64892}" type="pres">
      <dgm:prSet presAssocID="{A5598AC8-A51A-4B53-B807-4030DE69AC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E032-8775-40A0-9600-D052CA14435A}" type="pres">
      <dgm:prSet presAssocID="{A5598AC8-A51A-4B53-B807-4030DE69AC1F}" presName="dummy" presStyleCnt="0"/>
      <dgm:spPr/>
    </dgm:pt>
    <dgm:pt modelId="{0C1C078B-F8DE-452C-B4D8-5D82C28AAA6B}" type="pres">
      <dgm:prSet presAssocID="{CD0B0E22-33D4-4C20-8713-C7386B1723C3}" presName="sibTrans" presStyleLbl="sibTrans2D1" presStyleIdx="6" presStyleCnt="9"/>
      <dgm:spPr/>
      <dgm:t>
        <a:bodyPr/>
        <a:lstStyle/>
        <a:p>
          <a:endParaRPr lang="en-US"/>
        </a:p>
      </dgm:t>
    </dgm:pt>
    <dgm:pt modelId="{CA9836DA-5A11-4783-B16B-641D142C62AF}" type="pres">
      <dgm:prSet presAssocID="{2C7F571C-9622-4DDD-81A9-F811C979664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60548-FEF5-44F7-84D3-F6E7DFD87F7C}" type="pres">
      <dgm:prSet presAssocID="{2C7F571C-9622-4DDD-81A9-F811C9796641}" presName="dummy" presStyleCnt="0"/>
      <dgm:spPr/>
    </dgm:pt>
    <dgm:pt modelId="{050F8D2A-6D9A-4F36-8FF3-3528CAB7BDC7}" type="pres">
      <dgm:prSet presAssocID="{CD07CF80-EB69-4C8A-A23F-C3FEAE61CB02}" presName="sibTrans" presStyleLbl="sibTrans2D1" presStyleIdx="7" presStyleCnt="9"/>
      <dgm:spPr/>
      <dgm:t>
        <a:bodyPr/>
        <a:lstStyle/>
        <a:p>
          <a:endParaRPr lang="en-US"/>
        </a:p>
      </dgm:t>
    </dgm:pt>
    <dgm:pt modelId="{4B0D7DCF-C5E9-4A63-B27B-18F5E8CE8C76}" type="pres">
      <dgm:prSet presAssocID="{E55293D7-0038-4EC0-83B2-B6A2776998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A5A3-AE0F-4449-9DD0-47EFD97C734E}" type="pres">
      <dgm:prSet presAssocID="{E55293D7-0038-4EC0-83B2-B6A2776998A7}" presName="dummy" presStyleCnt="0"/>
      <dgm:spPr/>
    </dgm:pt>
    <dgm:pt modelId="{61CF766E-4E93-4B13-8C5A-97964F374693}" type="pres">
      <dgm:prSet presAssocID="{82ADC76D-5BF8-4F28-81BD-C4BF84F4FBDE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6F14B4B0-C5B5-4854-8E54-FC6ACA1C6DFF}" srcId="{42D2CD1A-A54F-4311-A87C-AEB4A780A5FF}" destId="{6BE7F607-5ACF-4F1B-A6D3-E04A1519CCA5}" srcOrd="1" destOrd="0" parTransId="{C26955C5-6237-4D66-AF7A-9DCCFA11AD62}" sibTransId="{EE9A90A0-1CD9-4FAF-B93D-D3EB9B563CB0}"/>
    <dgm:cxn modelId="{F61F09AB-D086-474A-8CE3-CF78621DF0BD}" type="presOf" srcId="{6D5AEB1D-90A3-4E12-A2A7-A3E2D9FEAFCA}" destId="{A1CCC4AC-ABCD-41AE-9D21-AB7C2712CC1F}" srcOrd="0" destOrd="0" presId="urn:microsoft.com/office/officeart/2005/8/layout/radial6"/>
    <dgm:cxn modelId="{B83DD1C2-4913-4A0F-97AF-2B4AE3FDA3EC}" type="presOf" srcId="{E7703DBB-75F8-4226-B339-3F4B1286C28E}" destId="{08896640-53D3-4B5F-97D2-2549A42679F4}" srcOrd="0" destOrd="0" presId="urn:microsoft.com/office/officeart/2005/8/layout/radial6"/>
    <dgm:cxn modelId="{E1EA48CE-8DDB-47E1-8DFC-AC2B8ED7AB0E}" srcId="{3E021223-588F-4F54-A4DC-DE9246331ABF}" destId="{42D2CD1A-A54F-4311-A87C-AEB4A780A5FF}" srcOrd="0" destOrd="0" parTransId="{BB487642-C994-44C3-AEC3-FB34E4D2C06F}" sibTransId="{15081A3F-31D4-4020-AFE5-8A1BA0DDFA77}"/>
    <dgm:cxn modelId="{88DB93CB-D6A4-4053-B935-5A5CC35ACA9B}" type="presOf" srcId="{2C7F571C-9622-4DDD-81A9-F811C9796641}" destId="{CA9836DA-5A11-4783-B16B-641D142C62AF}" srcOrd="0" destOrd="0" presId="urn:microsoft.com/office/officeart/2005/8/layout/radial6"/>
    <dgm:cxn modelId="{18B01C16-E5BE-455C-944D-8A3F8EFA11CB}" type="presOf" srcId="{42D2CD1A-A54F-4311-A87C-AEB4A780A5FF}" destId="{CE13EE9F-6527-4F64-AC10-685A6A48AAC5}" srcOrd="0" destOrd="0" presId="urn:microsoft.com/office/officeart/2005/8/layout/radial6"/>
    <dgm:cxn modelId="{B23C3D1E-644B-4CD3-9B54-4B82C4AE5105}" type="presOf" srcId="{07DDECA2-949E-410C-84AD-EA001A1E87CF}" destId="{B77126F9-4407-49AD-9E61-1CF140F89534}" srcOrd="0" destOrd="0" presId="urn:microsoft.com/office/officeart/2005/8/layout/radial6"/>
    <dgm:cxn modelId="{73A91689-392F-4356-AA90-042B137F3225}" type="presOf" srcId="{2FC32BC3-2D52-4865-BC02-F3E6327C0487}" destId="{AFC1D71C-DA3C-4E25-AA73-DF5F0BC01871}" srcOrd="0" destOrd="0" presId="urn:microsoft.com/office/officeart/2005/8/layout/radial6"/>
    <dgm:cxn modelId="{AEF3957A-47CC-467A-A705-0B951ED8DEA5}" srcId="{42D2CD1A-A54F-4311-A87C-AEB4A780A5FF}" destId="{C004175E-0853-4F39-B032-DEDE8212BE21}" srcOrd="3" destOrd="0" parTransId="{86B38CED-2033-4882-818C-174C83898467}" sibTransId="{07DDECA2-949E-410C-84AD-EA001A1E87CF}"/>
    <dgm:cxn modelId="{73CEA1E6-9C5B-46A4-9ABD-755EF121CDF8}" type="presOf" srcId="{CD07CF80-EB69-4C8A-A23F-C3FEAE61CB02}" destId="{050F8D2A-6D9A-4F36-8FF3-3528CAB7BDC7}" srcOrd="0" destOrd="0" presId="urn:microsoft.com/office/officeart/2005/8/layout/radial6"/>
    <dgm:cxn modelId="{E5C21B7F-3DBF-427E-9097-5CE215994E7C}" srcId="{42D2CD1A-A54F-4311-A87C-AEB4A780A5FF}" destId="{3F060C87-0D99-40C0-94FB-694BF71D9137}" srcOrd="2" destOrd="0" parTransId="{BE32B0F3-AE5D-40C9-844B-87CDE5B2B7C1}" sibTransId="{E7703DBB-75F8-4226-B339-3F4B1286C28E}"/>
    <dgm:cxn modelId="{5B04E938-6197-412A-A932-EDFDA5BDB4EB}" type="presOf" srcId="{CD0B0E22-33D4-4C20-8713-C7386B1723C3}" destId="{0C1C078B-F8DE-452C-B4D8-5D82C28AAA6B}" srcOrd="0" destOrd="0" presId="urn:microsoft.com/office/officeart/2005/8/layout/radial6"/>
    <dgm:cxn modelId="{C32A055D-331D-44EC-B486-8E09CAF6E4DC}" type="presOf" srcId="{82ADC76D-5BF8-4F28-81BD-C4BF84F4FBDE}" destId="{61CF766E-4E93-4B13-8C5A-97964F374693}" srcOrd="0" destOrd="0" presId="urn:microsoft.com/office/officeart/2005/8/layout/radial6"/>
    <dgm:cxn modelId="{2C91E109-C935-4E93-86D7-802F221B38E5}" type="presOf" srcId="{6BE7F607-5ACF-4F1B-A6D3-E04A1519CCA5}" destId="{67723838-49DC-4FA8-9174-A204A63D7951}" srcOrd="0" destOrd="0" presId="urn:microsoft.com/office/officeart/2005/8/layout/radial6"/>
    <dgm:cxn modelId="{BF5FE07E-4AE2-438C-9D60-671CEAF3EC1D}" type="presOf" srcId="{EE9A90A0-1CD9-4FAF-B93D-D3EB9B563CB0}" destId="{432B616C-4327-4D60-B4D5-3152AF5D3FEC}" srcOrd="0" destOrd="0" presId="urn:microsoft.com/office/officeart/2005/8/layout/radial6"/>
    <dgm:cxn modelId="{839F1B64-DB2B-42CB-B540-7F59112F67E8}" srcId="{42D2CD1A-A54F-4311-A87C-AEB4A780A5FF}" destId="{2C7F571C-9622-4DDD-81A9-F811C9796641}" srcOrd="7" destOrd="0" parTransId="{E59644B5-0BC3-45E6-B2C2-3FFCA73638FB}" sibTransId="{CD07CF80-EB69-4C8A-A23F-C3FEAE61CB02}"/>
    <dgm:cxn modelId="{BBB7290D-45C2-4572-B6E7-430A54E115CE}" srcId="{42D2CD1A-A54F-4311-A87C-AEB4A780A5FF}" destId="{A5598AC8-A51A-4B53-B807-4030DE69AC1F}" srcOrd="6" destOrd="0" parTransId="{B76F0B87-973F-4089-A37C-08988E5F1C60}" sibTransId="{CD0B0E22-33D4-4C20-8713-C7386B1723C3}"/>
    <dgm:cxn modelId="{1BF744CB-8F72-406F-B085-32508A060341}" type="presOf" srcId="{148FE8F5-B6C2-4121-BC0D-ECD5512FAD2B}" destId="{7DFC27E0-F5E1-42DB-A15A-F29A0BF74C2A}" srcOrd="0" destOrd="0" presId="urn:microsoft.com/office/officeart/2005/8/layout/radial6"/>
    <dgm:cxn modelId="{FECC2C80-4171-4B7E-8964-876E57F51870}" srcId="{42D2CD1A-A54F-4311-A87C-AEB4A780A5FF}" destId="{6D5AEB1D-90A3-4E12-A2A7-A3E2D9FEAFCA}" srcOrd="4" destOrd="0" parTransId="{3C9F9E93-39D8-45A5-868E-E472F6263B8C}" sibTransId="{2FC32BC3-2D52-4865-BC02-F3E6327C0487}"/>
    <dgm:cxn modelId="{8DF99910-6BCC-4265-8EDB-EF57C62BF965}" type="presOf" srcId="{A5598AC8-A51A-4B53-B807-4030DE69AC1F}" destId="{7AAFD448-A1A9-4CFC-AFDF-FF84CCB64892}" srcOrd="0" destOrd="0" presId="urn:microsoft.com/office/officeart/2005/8/layout/radial6"/>
    <dgm:cxn modelId="{DBCBEB80-1F28-493C-9A3C-02319C8E43D2}" srcId="{42D2CD1A-A54F-4311-A87C-AEB4A780A5FF}" destId="{148FE8F5-B6C2-4121-BC0D-ECD5512FAD2B}" srcOrd="5" destOrd="0" parTransId="{98CA3C8F-F7F0-424C-9267-8F3E3FFB9A4D}" sibTransId="{5570253E-1F7A-414F-8A91-F35035DF4F18}"/>
    <dgm:cxn modelId="{0355E34F-2FEB-4636-AEDE-58747AE11476}" srcId="{42D2CD1A-A54F-4311-A87C-AEB4A780A5FF}" destId="{E55293D7-0038-4EC0-83B2-B6A2776998A7}" srcOrd="8" destOrd="0" parTransId="{BB2BE533-A2F4-4F09-BE8B-634CA0F74709}" sibTransId="{82ADC76D-5BF8-4F28-81BD-C4BF84F4FBDE}"/>
    <dgm:cxn modelId="{03D6E5F7-556D-42B1-922F-B4E943363168}" srcId="{42D2CD1A-A54F-4311-A87C-AEB4A780A5FF}" destId="{2FD8C16F-3D12-4EBC-BE14-F8BBCA677CC2}" srcOrd="0" destOrd="0" parTransId="{CEC1873C-76A1-4799-8FC0-0DA32299973B}" sibTransId="{602F5300-D58F-41FF-B348-2DF4080E620E}"/>
    <dgm:cxn modelId="{DF557D9D-3DCD-45F8-98BF-4FF5E4A60B06}" type="presOf" srcId="{3E021223-588F-4F54-A4DC-DE9246331ABF}" destId="{DA28A63C-2AC2-4323-AEFA-DF793D6290A6}" srcOrd="0" destOrd="0" presId="urn:microsoft.com/office/officeart/2005/8/layout/radial6"/>
    <dgm:cxn modelId="{B5B277A6-C5C6-4BCC-B57E-1D921620A353}" type="presOf" srcId="{C004175E-0853-4F39-B032-DEDE8212BE21}" destId="{A1C7906B-EED0-4DE4-8CB8-D1343C7D48F9}" srcOrd="0" destOrd="0" presId="urn:microsoft.com/office/officeart/2005/8/layout/radial6"/>
    <dgm:cxn modelId="{221CE8A7-CB45-4B07-BD81-37F7AF5CA651}" type="presOf" srcId="{5570253E-1F7A-414F-8A91-F35035DF4F18}" destId="{849CC0FE-51AC-4F88-A708-74448D2E728D}" srcOrd="0" destOrd="0" presId="urn:microsoft.com/office/officeart/2005/8/layout/radial6"/>
    <dgm:cxn modelId="{A9A20C7A-0053-474E-BB18-C95E2EAC1B4E}" type="presOf" srcId="{3F060C87-0D99-40C0-94FB-694BF71D9137}" destId="{2B8B8136-14D7-478C-BA9C-0AD64E36CA16}" srcOrd="0" destOrd="0" presId="urn:microsoft.com/office/officeart/2005/8/layout/radial6"/>
    <dgm:cxn modelId="{33ED2A80-811B-460C-870C-3BA54D271F37}" type="presOf" srcId="{602F5300-D58F-41FF-B348-2DF4080E620E}" destId="{251CB70F-BF87-4A8A-972A-E111F2A29E70}" srcOrd="0" destOrd="0" presId="urn:microsoft.com/office/officeart/2005/8/layout/radial6"/>
    <dgm:cxn modelId="{00E783C9-ADA3-4AAB-AE60-934B7C46E494}" type="presOf" srcId="{2FD8C16F-3D12-4EBC-BE14-F8BBCA677CC2}" destId="{1D99E752-AB46-40AC-AFFC-F8D23F08FED7}" srcOrd="0" destOrd="0" presId="urn:microsoft.com/office/officeart/2005/8/layout/radial6"/>
    <dgm:cxn modelId="{78FAC6F3-579A-4381-8F65-9E4889BBA315}" type="presOf" srcId="{E55293D7-0038-4EC0-83B2-B6A2776998A7}" destId="{4B0D7DCF-C5E9-4A63-B27B-18F5E8CE8C76}" srcOrd="0" destOrd="0" presId="urn:microsoft.com/office/officeart/2005/8/layout/radial6"/>
    <dgm:cxn modelId="{EF4A9C3F-9457-45EE-A1A8-3CEA0010811D}" type="presParOf" srcId="{DA28A63C-2AC2-4323-AEFA-DF793D6290A6}" destId="{CE13EE9F-6527-4F64-AC10-685A6A48AAC5}" srcOrd="0" destOrd="0" presId="urn:microsoft.com/office/officeart/2005/8/layout/radial6"/>
    <dgm:cxn modelId="{7DAE1A97-40EC-44D3-96DC-355F257B0A06}" type="presParOf" srcId="{DA28A63C-2AC2-4323-AEFA-DF793D6290A6}" destId="{1D99E752-AB46-40AC-AFFC-F8D23F08FED7}" srcOrd="1" destOrd="0" presId="urn:microsoft.com/office/officeart/2005/8/layout/radial6"/>
    <dgm:cxn modelId="{50D62146-361E-4840-9D74-46E2A15CF411}" type="presParOf" srcId="{DA28A63C-2AC2-4323-AEFA-DF793D6290A6}" destId="{72E1851A-BEBF-47D0-8701-26AD1E206E80}" srcOrd="2" destOrd="0" presId="urn:microsoft.com/office/officeart/2005/8/layout/radial6"/>
    <dgm:cxn modelId="{F9E72754-7810-443D-8FBF-B9970F24014E}" type="presParOf" srcId="{DA28A63C-2AC2-4323-AEFA-DF793D6290A6}" destId="{251CB70F-BF87-4A8A-972A-E111F2A29E70}" srcOrd="3" destOrd="0" presId="urn:microsoft.com/office/officeart/2005/8/layout/radial6"/>
    <dgm:cxn modelId="{277E9BC2-36C3-416F-A435-6EB2D96C266C}" type="presParOf" srcId="{DA28A63C-2AC2-4323-AEFA-DF793D6290A6}" destId="{67723838-49DC-4FA8-9174-A204A63D7951}" srcOrd="4" destOrd="0" presId="urn:microsoft.com/office/officeart/2005/8/layout/radial6"/>
    <dgm:cxn modelId="{4DCB7A3A-BDDB-4303-92E3-9509332057DB}" type="presParOf" srcId="{DA28A63C-2AC2-4323-AEFA-DF793D6290A6}" destId="{36079B95-8786-4CFE-A03E-D5C61E38A4C2}" srcOrd="5" destOrd="0" presId="urn:microsoft.com/office/officeart/2005/8/layout/radial6"/>
    <dgm:cxn modelId="{29B6E780-6875-41A6-B6D5-8E394949E7DD}" type="presParOf" srcId="{DA28A63C-2AC2-4323-AEFA-DF793D6290A6}" destId="{432B616C-4327-4D60-B4D5-3152AF5D3FEC}" srcOrd="6" destOrd="0" presId="urn:microsoft.com/office/officeart/2005/8/layout/radial6"/>
    <dgm:cxn modelId="{CCE096DB-B6E9-4740-8872-C209C4EF966A}" type="presParOf" srcId="{DA28A63C-2AC2-4323-AEFA-DF793D6290A6}" destId="{2B8B8136-14D7-478C-BA9C-0AD64E36CA16}" srcOrd="7" destOrd="0" presId="urn:microsoft.com/office/officeart/2005/8/layout/radial6"/>
    <dgm:cxn modelId="{4253D40E-B0D6-4260-9424-4B34E994BC6A}" type="presParOf" srcId="{DA28A63C-2AC2-4323-AEFA-DF793D6290A6}" destId="{899C82D4-1499-4951-8C0D-EB4FFF741A69}" srcOrd="8" destOrd="0" presId="urn:microsoft.com/office/officeart/2005/8/layout/radial6"/>
    <dgm:cxn modelId="{1E42A8DC-0383-402E-8DDD-0F15969C90FB}" type="presParOf" srcId="{DA28A63C-2AC2-4323-AEFA-DF793D6290A6}" destId="{08896640-53D3-4B5F-97D2-2549A42679F4}" srcOrd="9" destOrd="0" presId="urn:microsoft.com/office/officeart/2005/8/layout/radial6"/>
    <dgm:cxn modelId="{1FC96A06-C34F-4C20-AF5C-DE127B03EA63}" type="presParOf" srcId="{DA28A63C-2AC2-4323-AEFA-DF793D6290A6}" destId="{A1C7906B-EED0-4DE4-8CB8-D1343C7D48F9}" srcOrd="10" destOrd="0" presId="urn:microsoft.com/office/officeart/2005/8/layout/radial6"/>
    <dgm:cxn modelId="{97B499AB-A4C6-4AA3-8D4F-6D4AC2F42993}" type="presParOf" srcId="{DA28A63C-2AC2-4323-AEFA-DF793D6290A6}" destId="{318CD951-E12D-4418-9EF9-F675FFFA6CD1}" srcOrd="11" destOrd="0" presId="urn:microsoft.com/office/officeart/2005/8/layout/radial6"/>
    <dgm:cxn modelId="{87D91DBA-9C6A-4161-ABC7-FA7491CB7B72}" type="presParOf" srcId="{DA28A63C-2AC2-4323-AEFA-DF793D6290A6}" destId="{B77126F9-4407-49AD-9E61-1CF140F89534}" srcOrd="12" destOrd="0" presId="urn:microsoft.com/office/officeart/2005/8/layout/radial6"/>
    <dgm:cxn modelId="{1F4AC45D-1317-4916-BEB9-BAE6DACAA6E0}" type="presParOf" srcId="{DA28A63C-2AC2-4323-AEFA-DF793D6290A6}" destId="{A1CCC4AC-ABCD-41AE-9D21-AB7C2712CC1F}" srcOrd="13" destOrd="0" presId="urn:microsoft.com/office/officeart/2005/8/layout/radial6"/>
    <dgm:cxn modelId="{5A04D000-CA01-4DDD-A84D-2A0761C3E4BD}" type="presParOf" srcId="{DA28A63C-2AC2-4323-AEFA-DF793D6290A6}" destId="{333850BA-1378-44A2-BE14-8CE04958DD13}" srcOrd="14" destOrd="0" presId="urn:microsoft.com/office/officeart/2005/8/layout/radial6"/>
    <dgm:cxn modelId="{AB522234-640D-4028-ACF0-89036AB568EA}" type="presParOf" srcId="{DA28A63C-2AC2-4323-AEFA-DF793D6290A6}" destId="{AFC1D71C-DA3C-4E25-AA73-DF5F0BC01871}" srcOrd="15" destOrd="0" presId="urn:microsoft.com/office/officeart/2005/8/layout/radial6"/>
    <dgm:cxn modelId="{8FCE49B3-A792-41B8-9E04-0DA51097C6B7}" type="presParOf" srcId="{DA28A63C-2AC2-4323-AEFA-DF793D6290A6}" destId="{7DFC27E0-F5E1-42DB-A15A-F29A0BF74C2A}" srcOrd="16" destOrd="0" presId="urn:microsoft.com/office/officeart/2005/8/layout/radial6"/>
    <dgm:cxn modelId="{726C0FAE-33C6-4146-96C6-04007B330E70}" type="presParOf" srcId="{DA28A63C-2AC2-4323-AEFA-DF793D6290A6}" destId="{211C898B-B36E-4B67-8A2E-CEC132B406F8}" srcOrd="17" destOrd="0" presId="urn:microsoft.com/office/officeart/2005/8/layout/radial6"/>
    <dgm:cxn modelId="{0306902B-4996-47A3-9E01-316BFFC14983}" type="presParOf" srcId="{DA28A63C-2AC2-4323-AEFA-DF793D6290A6}" destId="{849CC0FE-51AC-4F88-A708-74448D2E728D}" srcOrd="18" destOrd="0" presId="urn:microsoft.com/office/officeart/2005/8/layout/radial6"/>
    <dgm:cxn modelId="{07006EE3-5E72-4FFC-BDB6-5FCB86DDCF16}" type="presParOf" srcId="{DA28A63C-2AC2-4323-AEFA-DF793D6290A6}" destId="{7AAFD448-A1A9-4CFC-AFDF-FF84CCB64892}" srcOrd="19" destOrd="0" presId="urn:microsoft.com/office/officeart/2005/8/layout/radial6"/>
    <dgm:cxn modelId="{8D628E56-AF6D-40BF-86CC-B96977E98778}" type="presParOf" srcId="{DA28A63C-2AC2-4323-AEFA-DF793D6290A6}" destId="{EC24E032-8775-40A0-9600-D052CA14435A}" srcOrd="20" destOrd="0" presId="urn:microsoft.com/office/officeart/2005/8/layout/radial6"/>
    <dgm:cxn modelId="{3E96FE85-75C8-49C2-9C6C-0D0E76805B2B}" type="presParOf" srcId="{DA28A63C-2AC2-4323-AEFA-DF793D6290A6}" destId="{0C1C078B-F8DE-452C-B4D8-5D82C28AAA6B}" srcOrd="21" destOrd="0" presId="urn:microsoft.com/office/officeart/2005/8/layout/radial6"/>
    <dgm:cxn modelId="{FBB31F25-72F8-4DEB-9344-11C3EE215AFA}" type="presParOf" srcId="{DA28A63C-2AC2-4323-AEFA-DF793D6290A6}" destId="{CA9836DA-5A11-4783-B16B-641D142C62AF}" srcOrd="22" destOrd="0" presId="urn:microsoft.com/office/officeart/2005/8/layout/radial6"/>
    <dgm:cxn modelId="{F829ED2F-7738-4AD6-9F4B-0E32683AA3F9}" type="presParOf" srcId="{DA28A63C-2AC2-4323-AEFA-DF793D6290A6}" destId="{90060548-FEF5-44F7-84D3-F6E7DFD87F7C}" srcOrd="23" destOrd="0" presId="urn:microsoft.com/office/officeart/2005/8/layout/radial6"/>
    <dgm:cxn modelId="{00A5443C-908A-4548-B9BA-1B2CB3EED75D}" type="presParOf" srcId="{DA28A63C-2AC2-4323-AEFA-DF793D6290A6}" destId="{050F8D2A-6D9A-4F36-8FF3-3528CAB7BDC7}" srcOrd="24" destOrd="0" presId="urn:microsoft.com/office/officeart/2005/8/layout/radial6"/>
    <dgm:cxn modelId="{C2E9F864-0A29-4D83-A59A-B66AC1616BC4}" type="presParOf" srcId="{DA28A63C-2AC2-4323-AEFA-DF793D6290A6}" destId="{4B0D7DCF-C5E9-4A63-B27B-18F5E8CE8C76}" srcOrd="25" destOrd="0" presId="urn:microsoft.com/office/officeart/2005/8/layout/radial6"/>
    <dgm:cxn modelId="{A489C97E-F686-4F58-851D-AA45F67C9D67}" type="presParOf" srcId="{DA28A63C-2AC2-4323-AEFA-DF793D6290A6}" destId="{8BEDA5A3-AE0F-4449-9DD0-47EFD97C734E}" srcOrd="26" destOrd="0" presId="urn:microsoft.com/office/officeart/2005/8/layout/radial6"/>
    <dgm:cxn modelId="{E1988E00-B7AB-4D9A-83DC-06AD5B655783}" type="presParOf" srcId="{DA28A63C-2AC2-4323-AEFA-DF793D6290A6}" destId="{61CF766E-4E93-4B13-8C5A-97964F37469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06155-53BB-49D8-A5AC-737E117775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41FD0-BBB6-4B8F-870C-B8228A8697C0}">
      <dgm:prSet/>
      <dgm:spPr/>
      <dgm:t>
        <a:bodyPr/>
        <a:lstStyle/>
        <a:p>
          <a:pPr rtl="0"/>
          <a:r>
            <a:rPr lang="en-US"/>
            <a:t>Maryland Energy Assistance Program (MEAP)</a:t>
          </a:r>
        </a:p>
      </dgm:t>
    </dgm:pt>
    <dgm:pt modelId="{11923C5B-1BC3-484C-AE23-DA93D11C83CF}" type="parTrans" cxnId="{D8C49ADE-BD59-42DB-9A8E-5EE7DF8516CD}">
      <dgm:prSet/>
      <dgm:spPr/>
      <dgm:t>
        <a:bodyPr/>
        <a:lstStyle/>
        <a:p>
          <a:endParaRPr lang="en-US"/>
        </a:p>
      </dgm:t>
    </dgm:pt>
    <dgm:pt modelId="{A9D9550D-725C-42F0-A560-F7B44FFACB72}" type="sibTrans" cxnId="{D8C49ADE-BD59-42DB-9A8E-5EE7DF8516CD}">
      <dgm:prSet/>
      <dgm:spPr/>
      <dgm:t>
        <a:bodyPr/>
        <a:lstStyle/>
        <a:p>
          <a:endParaRPr lang="en-US"/>
        </a:p>
      </dgm:t>
    </dgm:pt>
    <dgm:pt modelId="{63D17104-1289-46A9-83F3-597E5D83256F}">
      <dgm:prSet/>
      <dgm:spPr/>
      <dgm:t>
        <a:bodyPr/>
        <a:lstStyle/>
        <a:p>
          <a:pPr rtl="0"/>
          <a:r>
            <a:rPr lang="en-US"/>
            <a:t>Heating assistance benefits</a:t>
          </a:r>
        </a:p>
      </dgm:t>
    </dgm:pt>
    <dgm:pt modelId="{916A28EC-5F04-4704-9115-2EC82C0A84D6}" type="parTrans" cxnId="{F41DAE45-97A3-40D9-A2F0-F7F37E8B505E}">
      <dgm:prSet/>
      <dgm:spPr/>
      <dgm:t>
        <a:bodyPr/>
        <a:lstStyle/>
        <a:p>
          <a:endParaRPr lang="en-US"/>
        </a:p>
      </dgm:t>
    </dgm:pt>
    <dgm:pt modelId="{D3A23EF3-45BA-4F60-A6DD-997A156BD695}" type="sibTrans" cxnId="{F41DAE45-97A3-40D9-A2F0-F7F37E8B505E}">
      <dgm:prSet/>
      <dgm:spPr/>
      <dgm:t>
        <a:bodyPr/>
        <a:lstStyle/>
        <a:p>
          <a:endParaRPr lang="en-US"/>
        </a:p>
      </dgm:t>
    </dgm:pt>
    <dgm:pt modelId="{A71E3C94-D2E4-4A93-B9C0-A30E9C286457}">
      <dgm:prSet/>
      <dgm:spPr/>
      <dgm:t>
        <a:bodyPr/>
        <a:lstStyle/>
        <a:p>
          <a:pPr rtl="0"/>
          <a:r>
            <a:rPr lang="en-US"/>
            <a:t>Electric Universal Service Program (EUSP)</a:t>
          </a:r>
        </a:p>
      </dgm:t>
    </dgm:pt>
    <dgm:pt modelId="{D09F53C8-37F7-4312-B2AA-AAC8AF394D63}" type="parTrans" cxnId="{60655E9E-D841-4CED-B076-32FA5BE2ECD6}">
      <dgm:prSet/>
      <dgm:spPr/>
      <dgm:t>
        <a:bodyPr/>
        <a:lstStyle/>
        <a:p>
          <a:endParaRPr lang="en-US"/>
        </a:p>
      </dgm:t>
    </dgm:pt>
    <dgm:pt modelId="{9C16E5AD-3711-47A4-B10E-AADD16D1E30A}" type="sibTrans" cxnId="{60655E9E-D841-4CED-B076-32FA5BE2ECD6}">
      <dgm:prSet/>
      <dgm:spPr/>
      <dgm:t>
        <a:bodyPr/>
        <a:lstStyle/>
        <a:p>
          <a:endParaRPr lang="en-US"/>
        </a:p>
      </dgm:t>
    </dgm:pt>
    <dgm:pt modelId="{6553D536-20BA-4CA2-8F1C-E243E5951FC3}">
      <dgm:prSet/>
      <dgm:spPr/>
      <dgm:t>
        <a:bodyPr/>
        <a:lstStyle/>
        <a:p>
          <a:pPr rtl="0"/>
          <a:r>
            <a:rPr lang="en-US" dirty="0"/>
            <a:t>Electric benefits</a:t>
          </a:r>
        </a:p>
      </dgm:t>
    </dgm:pt>
    <dgm:pt modelId="{9EA4F652-0873-4CD3-B528-9C09CF74AA9C}" type="parTrans" cxnId="{527F3C0F-F215-414B-B1D0-500C09641142}">
      <dgm:prSet/>
      <dgm:spPr/>
      <dgm:t>
        <a:bodyPr/>
        <a:lstStyle/>
        <a:p>
          <a:endParaRPr lang="en-US"/>
        </a:p>
      </dgm:t>
    </dgm:pt>
    <dgm:pt modelId="{E40ADE3A-BE2E-4E30-9D30-4414C2E06140}" type="sibTrans" cxnId="{527F3C0F-F215-414B-B1D0-500C09641142}">
      <dgm:prSet/>
      <dgm:spPr/>
      <dgm:t>
        <a:bodyPr/>
        <a:lstStyle/>
        <a:p>
          <a:endParaRPr lang="en-US"/>
        </a:p>
      </dgm:t>
    </dgm:pt>
    <dgm:pt modelId="{94AA9750-B3AB-4004-9DFA-9A638E787786}">
      <dgm:prSet/>
      <dgm:spPr/>
      <dgm:t>
        <a:bodyPr/>
        <a:lstStyle/>
        <a:p>
          <a:pPr rtl="0"/>
          <a:r>
            <a:rPr lang="en-US"/>
            <a:t>Arrearage Retirement Assistance (ARA)</a:t>
          </a:r>
        </a:p>
      </dgm:t>
    </dgm:pt>
    <dgm:pt modelId="{EE07B63D-9D70-45FF-99DE-41025B062DE0}" type="parTrans" cxnId="{F4086851-3094-45DA-A4F7-711D707FD329}">
      <dgm:prSet/>
      <dgm:spPr/>
      <dgm:t>
        <a:bodyPr/>
        <a:lstStyle/>
        <a:p>
          <a:endParaRPr lang="en-US"/>
        </a:p>
      </dgm:t>
    </dgm:pt>
    <dgm:pt modelId="{CB31FA21-9690-4348-826F-1A4531736D7B}" type="sibTrans" cxnId="{F4086851-3094-45DA-A4F7-711D707FD329}">
      <dgm:prSet/>
      <dgm:spPr/>
      <dgm:t>
        <a:bodyPr/>
        <a:lstStyle/>
        <a:p>
          <a:endParaRPr lang="en-US"/>
        </a:p>
      </dgm:t>
    </dgm:pt>
    <dgm:pt modelId="{CFA8496D-1048-43CF-B016-C12A80623B31}">
      <dgm:prSet/>
      <dgm:spPr/>
      <dgm:t>
        <a:bodyPr/>
        <a:lstStyle/>
        <a:p>
          <a:pPr rtl="0"/>
          <a:r>
            <a:rPr lang="en-US"/>
            <a:t>Forgiveness of past due electric and gas bills</a:t>
          </a:r>
        </a:p>
      </dgm:t>
    </dgm:pt>
    <dgm:pt modelId="{1A98D22D-3C96-487A-974F-AD68BF33A8F8}" type="parTrans" cxnId="{444289BF-7ACF-4621-83B9-F9EA35AFF27D}">
      <dgm:prSet/>
      <dgm:spPr/>
      <dgm:t>
        <a:bodyPr/>
        <a:lstStyle/>
        <a:p>
          <a:endParaRPr lang="en-US"/>
        </a:p>
      </dgm:t>
    </dgm:pt>
    <dgm:pt modelId="{A00F8038-04A0-430E-A8C4-A2A48B3D219E}" type="sibTrans" cxnId="{444289BF-7ACF-4621-83B9-F9EA35AFF27D}">
      <dgm:prSet/>
      <dgm:spPr/>
      <dgm:t>
        <a:bodyPr/>
        <a:lstStyle/>
        <a:p>
          <a:endParaRPr lang="en-US"/>
        </a:p>
      </dgm:t>
    </dgm:pt>
    <dgm:pt modelId="{664B48CC-EB3D-4A40-B696-7CB3656EF285}">
      <dgm:prSet/>
      <dgm:spPr/>
      <dgm:t>
        <a:bodyPr/>
        <a:lstStyle/>
        <a:p>
          <a:pPr rtl="0"/>
          <a:r>
            <a:rPr lang="en-US"/>
            <a:t>Weatherization Assistance Program (WAP)</a:t>
          </a:r>
        </a:p>
      </dgm:t>
    </dgm:pt>
    <dgm:pt modelId="{8BDC4FF1-3E67-4A31-B11A-DE5DD4818AF4}" type="parTrans" cxnId="{E16F850C-7274-4951-8D6C-8BB2F424516D}">
      <dgm:prSet/>
      <dgm:spPr/>
      <dgm:t>
        <a:bodyPr/>
        <a:lstStyle/>
        <a:p>
          <a:endParaRPr lang="en-US"/>
        </a:p>
      </dgm:t>
    </dgm:pt>
    <dgm:pt modelId="{5B9C96BC-1E8A-4B56-B6D1-5C5638877D7C}" type="sibTrans" cxnId="{E16F850C-7274-4951-8D6C-8BB2F424516D}">
      <dgm:prSet/>
      <dgm:spPr/>
      <dgm:t>
        <a:bodyPr/>
        <a:lstStyle/>
        <a:p>
          <a:endParaRPr lang="en-US"/>
        </a:p>
      </dgm:t>
    </dgm:pt>
    <dgm:pt modelId="{DD10C6C1-497B-4B72-8B86-7CD6646437C8}">
      <dgm:prSet/>
      <dgm:spPr/>
      <dgm:t>
        <a:bodyPr/>
        <a:lstStyle/>
        <a:p>
          <a:pPr rtl="0"/>
          <a:r>
            <a:rPr lang="en-US" dirty="0"/>
            <a:t>Federally-funded single family weatherization</a:t>
          </a:r>
        </a:p>
      </dgm:t>
    </dgm:pt>
    <dgm:pt modelId="{93CDA920-08D0-4798-9937-9E9DB33308D5}" type="parTrans" cxnId="{04B73B78-7B6D-453B-9D41-1BA4143B0838}">
      <dgm:prSet/>
      <dgm:spPr/>
      <dgm:t>
        <a:bodyPr/>
        <a:lstStyle/>
        <a:p>
          <a:endParaRPr lang="en-US"/>
        </a:p>
      </dgm:t>
    </dgm:pt>
    <dgm:pt modelId="{848AB0E3-7101-4260-9B35-5126F00409DC}" type="sibTrans" cxnId="{04B73B78-7B6D-453B-9D41-1BA4143B0838}">
      <dgm:prSet/>
      <dgm:spPr/>
      <dgm:t>
        <a:bodyPr/>
        <a:lstStyle/>
        <a:p>
          <a:endParaRPr lang="en-US"/>
        </a:p>
      </dgm:t>
    </dgm:pt>
    <dgm:pt modelId="{61BDCEAF-76AD-4896-9B0B-B196548B5207}">
      <dgm:prSet/>
      <dgm:spPr/>
      <dgm:t>
        <a:bodyPr/>
        <a:lstStyle/>
        <a:p>
          <a:pPr rtl="0"/>
          <a:r>
            <a:rPr lang="en-US" dirty="0"/>
            <a:t>EmPower Limited Income Energy Efficiency Program (EmPower)</a:t>
          </a:r>
        </a:p>
      </dgm:t>
    </dgm:pt>
    <dgm:pt modelId="{4380914A-2403-497A-87A6-F23C62FFC5D3}" type="parTrans" cxnId="{A5550415-F28D-484B-A3A1-F2888494F389}">
      <dgm:prSet/>
      <dgm:spPr/>
      <dgm:t>
        <a:bodyPr/>
        <a:lstStyle/>
        <a:p>
          <a:endParaRPr lang="en-US"/>
        </a:p>
      </dgm:t>
    </dgm:pt>
    <dgm:pt modelId="{BDF69464-427F-4CA9-8307-1B32F202E41E}" type="sibTrans" cxnId="{A5550415-F28D-484B-A3A1-F2888494F389}">
      <dgm:prSet/>
      <dgm:spPr/>
      <dgm:t>
        <a:bodyPr/>
        <a:lstStyle/>
        <a:p>
          <a:endParaRPr lang="en-US"/>
        </a:p>
      </dgm:t>
    </dgm:pt>
    <dgm:pt modelId="{14C484D7-5B9A-47E7-8C43-C9F6F4A93A36}">
      <dgm:prSet/>
      <dgm:spPr/>
      <dgm:t>
        <a:bodyPr/>
        <a:lstStyle/>
        <a:p>
          <a:pPr rtl="0"/>
          <a:r>
            <a:rPr lang="en-US" dirty="0"/>
            <a:t>Ratepayer-funded single family energy efficiency</a:t>
          </a:r>
        </a:p>
      </dgm:t>
    </dgm:pt>
    <dgm:pt modelId="{6267DF2F-892C-43F6-AD89-DFB810C9D3A9}" type="parTrans" cxnId="{868C5A22-3824-44C8-AAF6-E3CF381CCAA8}">
      <dgm:prSet/>
      <dgm:spPr/>
      <dgm:t>
        <a:bodyPr/>
        <a:lstStyle/>
        <a:p>
          <a:endParaRPr lang="en-US"/>
        </a:p>
      </dgm:t>
    </dgm:pt>
    <dgm:pt modelId="{E773E90F-1C37-4F86-9AD1-871001304541}" type="sibTrans" cxnId="{868C5A22-3824-44C8-AAF6-E3CF381CCAA8}">
      <dgm:prSet/>
      <dgm:spPr/>
      <dgm:t>
        <a:bodyPr/>
        <a:lstStyle/>
        <a:p>
          <a:endParaRPr lang="en-US"/>
        </a:p>
      </dgm:t>
    </dgm:pt>
    <dgm:pt modelId="{CBF48249-B03E-496B-B33F-CC6912839A78}">
      <dgm:prSet/>
      <dgm:spPr/>
      <dgm:t>
        <a:bodyPr/>
        <a:lstStyle/>
        <a:p>
          <a:pPr rtl="0"/>
          <a:r>
            <a:rPr lang="en-US" dirty="0"/>
            <a:t>Multifamily Energy Efficiency and Housing Affordability Program (MEEHA)</a:t>
          </a:r>
        </a:p>
      </dgm:t>
    </dgm:pt>
    <dgm:pt modelId="{F8B8CDBC-92D8-4113-AA01-2C7DC45B4276}" type="parTrans" cxnId="{759614B2-3018-4FF8-8E21-44608A86CBC7}">
      <dgm:prSet/>
      <dgm:spPr/>
      <dgm:t>
        <a:bodyPr/>
        <a:lstStyle/>
        <a:p>
          <a:endParaRPr lang="en-US"/>
        </a:p>
      </dgm:t>
    </dgm:pt>
    <dgm:pt modelId="{9919A91E-2B27-49D0-ACB3-CBA2BB187B16}" type="sibTrans" cxnId="{759614B2-3018-4FF8-8E21-44608A86CBC7}">
      <dgm:prSet/>
      <dgm:spPr/>
      <dgm:t>
        <a:bodyPr/>
        <a:lstStyle/>
        <a:p>
          <a:endParaRPr lang="en-US"/>
        </a:p>
      </dgm:t>
    </dgm:pt>
    <dgm:pt modelId="{9FE9A497-6CBB-4E3F-978C-FAFE7D6BD11E}">
      <dgm:prSet/>
      <dgm:spPr/>
      <dgm:t>
        <a:bodyPr/>
        <a:lstStyle/>
        <a:p>
          <a:pPr rtl="0"/>
          <a:r>
            <a:rPr lang="en-US" dirty="0"/>
            <a:t>Ratepayer-funded multifamily energy efficiency</a:t>
          </a:r>
        </a:p>
      </dgm:t>
    </dgm:pt>
    <dgm:pt modelId="{74CED059-9A0A-4738-9D96-2AD5A934E696}" type="parTrans" cxnId="{29A2E823-E22F-453D-B819-6ACA812CDAB8}">
      <dgm:prSet/>
      <dgm:spPr/>
      <dgm:t>
        <a:bodyPr/>
        <a:lstStyle/>
        <a:p>
          <a:endParaRPr lang="en-US"/>
        </a:p>
      </dgm:t>
    </dgm:pt>
    <dgm:pt modelId="{AF9CF8DC-2ECD-4B6A-8BA9-E22D44DC4E67}" type="sibTrans" cxnId="{29A2E823-E22F-453D-B819-6ACA812CDAB8}">
      <dgm:prSet/>
      <dgm:spPr/>
      <dgm:t>
        <a:bodyPr/>
        <a:lstStyle/>
        <a:p>
          <a:endParaRPr lang="en-US"/>
        </a:p>
      </dgm:t>
    </dgm:pt>
    <dgm:pt modelId="{D10DD394-2E9E-4859-A5C9-D787212DF330}" type="pres">
      <dgm:prSet presAssocID="{22E06155-53BB-49D8-A5AC-737E117775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4EE7A-E630-4795-95F7-80B456E2041B}" type="pres">
      <dgm:prSet presAssocID="{0C441FD0-BBB6-4B8F-870C-B8228A8697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3A327-71C8-4055-9F4B-BC2A5A32B0D6}" type="pres">
      <dgm:prSet presAssocID="{0C441FD0-BBB6-4B8F-870C-B8228A8697C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03FF5-44A5-4268-9F90-B646B94673AB}" type="pres">
      <dgm:prSet presAssocID="{A71E3C94-D2E4-4A93-B9C0-A30E9C28645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6553E-167D-461A-BA04-A213C00C4A5E}" type="pres">
      <dgm:prSet presAssocID="{A71E3C94-D2E4-4A93-B9C0-A30E9C286457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80B75-37E3-4C11-BF4E-730563BA5EB1}" type="pres">
      <dgm:prSet presAssocID="{94AA9750-B3AB-4004-9DFA-9A638E78778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90B2E-284E-4C52-B6C0-A38CBCDC30B6}" type="pres">
      <dgm:prSet presAssocID="{94AA9750-B3AB-4004-9DFA-9A638E787786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DE3E-6BF3-4597-8C7B-A90756049A68}" type="pres">
      <dgm:prSet presAssocID="{664B48CC-EB3D-4A40-B696-7CB3656EF2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FC959-F770-425A-8684-6EFC549007B8}" type="pres">
      <dgm:prSet presAssocID="{664B48CC-EB3D-4A40-B696-7CB3656EF285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15F1-76E0-422A-A1CA-0C4B2C58CDD1}" type="pres">
      <dgm:prSet presAssocID="{61BDCEAF-76AD-4896-9B0B-B196548B520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26E5-88CC-4E2A-9213-CBB65C3DB9E8}" type="pres">
      <dgm:prSet presAssocID="{61BDCEAF-76AD-4896-9B0B-B196548B5207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C4EFE-C8C2-45CA-ADC7-B7B636BD6710}" type="pres">
      <dgm:prSet presAssocID="{CBF48249-B03E-496B-B33F-CC6912839A7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A158-E5CE-45B8-A5F0-A4DCC5C4503F}" type="pres">
      <dgm:prSet presAssocID="{CBF48249-B03E-496B-B33F-CC6912839A78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9B696-93A7-4AE7-9752-672122323789}" type="presOf" srcId="{61BDCEAF-76AD-4896-9B0B-B196548B5207}" destId="{EE3515F1-76E0-422A-A1CA-0C4B2C58CDD1}" srcOrd="0" destOrd="0" presId="urn:microsoft.com/office/officeart/2005/8/layout/vList2"/>
    <dgm:cxn modelId="{D8C49ADE-BD59-42DB-9A8E-5EE7DF8516CD}" srcId="{22E06155-53BB-49D8-A5AC-737E11777522}" destId="{0C441FD0-BBB6-4B8F-870C-B8228A8697C0}" srcOrd="0" destOrd="0" parTransId="{11923C5B-1BC3-484C-AE23-DA93D11C83CF}" sibTransId="{A9D9550D-725C-42F0-A560-F7B44FFACB72}"/>
    <dgm:cxn modelId="{BDF8AD5F-3C45-419F-A2DE-9CDE8CA15259}" type="presOf" srcId="{0C441FD0-BBB6-4B8F-870C-B8228A8697C0}" destId="{04A4EE7A-E630-4795-95F7-80B456E2041B}" srcOrd="0" destOrd="0" presId="urn:microsoft.com/office/officeart/2005/8/layout/vList2"/>
    <dgm:cxn modelId="{527F3C0F-F215-414B-B1D0-500C09641142}" srcId="{A71E3C94-D2E4-4A93-B9C0-A30E9C286457}" destId="{6553D536-20BA-4CA2-8F1C-E243E5951FC3}" srcOrd="0" destOrd="0" parTransId="{9EA4F652-0873-4CD3-B528-9C09CF74AA9C}" sibTransId="{E40ADE3A-BE2E-4E30-9D30-4414C2E06140}"/>
    <dgm:cxn modelId="{287E64C4-F06B-43FD-9684-A1D08D47D41B}" type="presOf" srcId="{6553D536-20BA-4CA2-8F1C-E243E5951FC3}" destId="{8AA6553E-167D-461A-BA04-A213C00C4A5E}" srcOrd="0" destOrd="0" presId="urn:microsoft.com/office/officeart/2005/8/layout/vList2"/>
    <dgm:cxn modelId="{3EF188F2-CD6A-4C55-AD5A-3B3845404B26}" type="presOf" srcId="{94AA9750-B3AB-4004-9DFA-9A638E787786}" destId="{18180B75-37E3-4C11-BF4E-730563BA5EB1}" srcOrd="0" destOrd="0" presId="urn:microsoft.com/office/officeart/2005/8/layout/vList2"/>
    <dgm:cxn modelId="{C1992A25-3EBA-4B58-9796-F071CC325C7D}" type="presOf" srcId="{63D17104-1289-46A9-83F3-597E5D83256F}" destId="{3C93A327-71C8-4055-9F4B-BC2A5A32B0D6}" srcOrd="0" destOrd="0" presId="urn:microsoft.com/office/officeart/2005/8/layout/vList2"/>
    <dgm:cxn modelId="{1DA8D629-AEA6-49F8-B072-CE416FBE4874}" type="presOf" srcId="{CBF48249-B03E-496B-B33F-CC6912839A78}" destId="{A74C4EFE-C8C2-45CA-ADC7-B7B636BD6710}" srcOrd="0" destOrd="0" presId="urn:microsoft.com/office/officeart/2005/8/layout/vList2"/>
    <dgm:cxn modelId="{275AE522-F46E-4ADB-B68F-DA0792FF995F}" type="presOf" srcId="{DD10C6C1-497B-4B72-8B86-7CD6646437C8}" destId="{0D3FC959-F770-425A-8684-6EFC549007B8}" srcOrd="0" destOrd="0" presId="urn:microsoft.com/office/officeart/2005/8/layout/vList2"/>
    <dgm:cxn modelId="{51BD0E3F-030F-4FB7-9CF8-88040A7F01DD}" type="presOf" srcId="{A71E3C94-D2E4-4A93-B9C0-A30E9C286457}" destId="{84403FF5-44A5-4268-9F90-B646B94673AB}" srcOrd="0" destOrd="0" presId="urn:microsoft.com/office/officeart/2005/8/layout/vList2"/>
    <dgm:cxn modelId="{04B73B78-7B6D-453B-9D41-1BA4143B0838}" srcId="{664B48CC-EB3D-4A40-B696-7CB3656EF285}" destId="{DD10C6C1-497B-4B72-8B86-7CD6646437C8}" srcOrd="0" destOrd="0" parTransId="{93CDA920-08D0-4798-9937-9E9DB33308D5}" sibTransId="{848AB0E3-7101-4260-9B35-5126F00409DC}"/>
    <dgm:cxn modelId="{F4086851-3094-45DA-A4F7-711D707FD329}" srcId="{22E06155-53BB-49D8-A5AC-737E11777522}" destId="{94AA9750-B3AB-4004-9DFA-9A638E787786}" srcOrd="2" destOrd="0" parTransId="{EE07B63D-9D70-45FF-99DE-41025B062DE0}" sibTransId="{CB31FA21-9690-4348-826F-1A4531736D7B}"/>
    <dgm:cxn modelId="{759614B2-3018-4FF8-8E21-44608A86CBC7}" srcId="{22E06155-53BB-49D8-A5AC-737E11777522}" destId="{CBF48249-B03E-496B-B33F-CC6912839A78}" srcOrd="5" destOrd="0" parTransId="{F8B8CDBC-92D8-4113-AA01-2C7DC45B4276}" sibTransId="{9919A91E-2B27-49D0-ACB3-CBA2BB187B16}"/>
    <dgm:cxn modelId="{29A2E823-E22F-453D-B819-6ACA812CDAB8}" srcId="{CBF48249-B03E-496B-B33F-CC6912839A78}" destId="{9FE9A497-6CBB-4E3F-978C-FAFE7D6BD11E}" srcOrd="0" destOrd="0" parTransId="{74CED059-9A0A-4738-9D96-2AD5A934E696}" sibTransId="{AF9CF8DC-2ECD-4B6A-8BA9-E22D44DC4E67}"/>
    <dgm:cxn modelId="{A5550415-F28D-484B-A3A1-F2888494F389}" srcId="{22E06155-53BB-49D8-A5AC-737E11777522}" destId="{61BDCEAF-76AD-4896-9B0B-B196548B5207}" srcOrd="4" destOrd="0" parTransId="{4380914A-2403-497A-87A6-F23C62FFC5D3}" sibTransId="{BDF69464-427F-4CA9-8307-1B32F202E41E}"/>
    <dgm:cxn modelId="{E16F850C-7274-4951-8D6C-8BB2F424516D}" srcId="{22E06155-53BB-49D8-A5AC-737E11777522}" destId="{664B48CC-EB3D-4A40-B696-7CB3656EF285}" srcOrd="3" destOrd="0" parTransId="{8BDC4FF1-3E67-4A31-B11A-DE5DD4818AF4}" sibTransId="{5B9C96BC-1E8A-4B56-B6D1-5C5638877D7C}"/>
    <dgm:cxn modelId="{444289BF-7ACF-4621-83B9-F9EA35AFF27D}" srcId="{94AA9750-B3AB-4004-9DFA-9A638E787786}" destId="{CFA8496D-1048-43CF-B016-C12A80623B31}" srcOrd="0" destOrd="0" parTransId="{1A98D22D-3C96-487A-974F-AD68BF33A8F8}" sibTransId="{A00F8038-04A0-430E-A8C4-A2A48B3D219E}"/>
    <dgm:cxn modelId="{34248025-52D4-4259-A62D-1EC9A99D62EB}" type="presOf" srcId="{14C484D7-5B9A-47E7-8C43-C9F6F4A93A36}" destId="{709A26E5-88CC-4E2A-9213-CBB65C3DB9E8}" srcOrd="0" destOrd="0" presId="urn:microsoft.com/office/officeart/2005/8/layout/vList2"/>
    <dgm:cxn modelId="{868C5A22-3824-44C8-AAF6-E3CF381CCAA8}" srcId="{61BDCEAF-76AD-4896-9B0B-B196548B5207}" destId="{14C484D7-5B9A-47E7-8C43-C9F6F4A93A36}" srcOrd="0" destOrd="0" parTransId="{6267DF2F-892C-43F6-AD89-DFB810C9D3A9}" sibTransId="{E773E90F-1C37-4F86-9AD1-871001304541}"/>
    <dgm:cxn modelId="{D284AE1A-8CDD-4364-A671-CA4D141544CB}" type="presOf" srcId="{22E06155-53BB-49D8-A5AC-737E11777522}" destId="{D10DD394-2E9E-4859-A5C9-D787212DF330}" srcOrd="0" destOrd="0" presId="urn:microsoft.com/office/officeart/2005/8/layout/vList2"/>
    <dgm:cxn modelId="{33C0A254-E857-480D-9112-5FFF65C28698}" type="presOf" srcId="{9FE9A497-6CBB-4E3F-978C-FAFE7D6BD11E}" destId="{3316A158-E5CE-45B8-A5F0-A4DCC5C4503F}" srcOrd="0" destOrd="0" presId="urn:microsoft.com/office/officeart/2005/8/layout/vList2"/>
    <dgm:cxn modelId="{F41DAE45-97A3-40D9-A2F0-F7F37E8B505E}" srcId="{0C441FD0-BBB6-4B8F-870C-B8228A8697C0}" destId="{63D17104-1289-46A9-83F3-597E5D83256F}" srcOrd="0" destOrd="0" parTransId="{916A28EC-5F04-4704-9115-2EC82C0A84D6}" sibTransId="{D3A23EF3-45BA-4F60-A6DD-997A156BD695}"/>
    <dgm:cxn modelId="{7744DFAC-8538-42FE-AA34-C5DA055B3093}" type="presOf" srcId="{664B48CC-EB3D-4A40-B696-7CB3656EF285}" destId="{3FB3DE3E-6BF3-4597-8C7B-A90756049A68}" srcOrd="0" destOrd="0" presId="urn:microsoft.com/office/officeart/2005/8/layout/vList2"/>
    <dgm:cxn modelId="{60655E9E-D841-4CED-B076-32FA5BE2ECD6}" srcId="{22E06155-53BB-49D8-A5AC-737E11777522}" destId="{A71E3C94-D2E4-4A93-B9C0-A30E9C286457}" srcOrd="1" destOrd="0" parTransId="{D09F53C8-37F7-4312-B2AA-AAC8AF394D63}" sibTransId="{9C16E5AD-3711-47A4-B10E-AADD16D1E30A}"/>
    <dgm:cxn modelId="{C00F89EF-4F07-487F-A606-04ED50F7AF9C}" type="presOf" srcId="{CFA8496D-1048-43CF-B016-C12A80623B31}" destId="{EF890B2E-284E-4C52-B6C0-A38CBCDC30B6}" srcOrd="0" destOrd="0" presId="urn:microsoft.com/office/officeart/2005/8/layout/vList2"/>
    <dgm:cxn modelId="{0CEA0D7B-E6A8-4974-9EBC-0422E4FB6DBE}" type="presParOf" srcId="{D10DD394-2E9E-4859-A5C9-D787212DF330}" destId="{04A4EE7A-E630-4795-95F7-80B456E2041B}" srcOrd="0" destOrd="0" presId="urn:microsoft.com/office/officeart/2005/8/layout/vList2"/>
    <dgm:cxn modelId="{50D960B0-8EFD-4796-97AA-E37FD159E10E}" type="presParOf" srcId="{D10DD394-2E9E-4859-A5C9-D787212DF330}" destId="{3C93A327-71C8-4055-9F4B-BC2A5A32B0D6}" srcOrd="1" destOrd="0" presId="urn:microsoft.com/office/officeart/2005/8/layout/vList2"/>
    <dgm:cxn modelId="{672DA283-DAAB-4F9E-861F-0E3B1B746CB2}" type="presParOf" srcId="{D10DD394-2E9E-4859-A5C9-D787212DF330}" destId="{84403FF5-44A5-4268-9F90-B646B94673AB}" srcOrd="2" destOrd="0" presId="urn:microsoft.com/office/officeart/2005/8/layout/vList2"/>
    <dgm:cxn modelId="{57581758-5B0F-458E-96FB-D977453C65E4}" type="presParOf" srcId="{D10DD394-2E9E-4859-A5C9-D787212DF330}" destId="{8AA6553E-167D-461A-BA04-A213C00C4A5E}" srcOrd="3" destOrd="0" presId="urn:microsoft.com/office/officeart/2005/8/layout/vList2"/>
    <dgm:cxn modelId="{102211A1-F600-4AD4-9EA1-EC5B4D8C78B1}" type="presParOf" srcId="{D10DD394-2E9E-4859-A5C9-D787212DF330}" destId="{18180B75-37E3-4C11-BF4E-730563BA5EB1}" srcOrd="4" destOrd="0" presId="urn:microsoft.com/office/officeart/2005/8/layout/vList2"/>
    <dgm:cxn modelId="{45D24DE0-94A5-4B6D-9AEF-1BD3F36C583D}" type="presParOf" srcId="{D10DD394-2E9E-4859-A5C9-D787212DF330}" destId="{EF890B2E-284E-4C52-B6C0-A38CBCDC30B6}" srcOrd="5" destOrd="0" presId="urn:microsoft.com/office/officeart/2005/8/layout/vList2"/>
    <dgm:cxn modelId="{2C64EAB5-323F-4678-8C8B-DA89940AA14D}" type="presParOf" srcId="{D10DD394-2E9E-4859-A5C9-D787212DF330}" destId="{3FB3DE3E-6BF3-4597-8C7B-A90756049A68}" srcOrd="6" destOrd="0" presId="urn:microsoft.com/office/officeart/2005/8/layout/vList2"/>
    <dgm:cxn modelId="{08EB59FE-C732-41F7-AF72-C7FC7001F175}" type="presParOf" srcId="{D10DD394-2E9E-4859-A5C9-D787212DF330}" destId="{0D3FC959-F770-425A-8684-6EFC549007B8}" srcOrd="7" destOrd="0" presId="urn:microsoft.com/office/officeart/2005/8/layout/vList2"/>
    <dgm:cxn modelId="{943731B7-7FC1-4BC2-9CE0-B8C8FB0B6F9F}" type="presParOf" srcId="{D10DD394-2E9E-4859-A5C9-D787212DF330}" destId="{EE3515F1-76E0-422A-A1CA-0C4B2C58CDD1}" srcOrd="8" destOrd="0" presId="urn:microsoft.com/office/officeart/2005/8/layout/vList2"/>
    <dgm:cxn modelId="{87C4D6CD-415B-46B5-A76F-D634F501F142}" type="presParOf" srcId="{D10DD394-2E9E-4859-A5C9-D787212DF330}" destId="{709A26E5-88CC-4E2A-9213-CBB65C3DB9E8}" srcOrd="9" destOrd="0" presId="urn:microsoft.com/office/officeart/2005/8/layout/vList2"/>
    <dgm:cxn modelId="{CE32C86A-7EBC-4738-8818-0D993B1677AA}" type="presParOf" srcId="{D10DD394-2E9E-4859-A5C9-D787212DF330}" destId="{A74C4EFE-C8C2-45CA-ADC7-B7B636BD6710}" srcOrd="10" destOrd="0" presId="urn:microsoft.com/office/officeart/2005/8/layout/vList2"/>
    <dgm:cxn modelId="{D7472F1E-7EC0-470D-8C42-202056242959}" type="presParOf" srcId="{D10DD394-2E9E-4859-A5C9-D787212DF330}" destId="{3316A158-E5CE-45B8-A5F0-A4DCC5C4503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E3137-E282-4627-8074-CDCE60C4056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D56A0-52B1-4395-8837-42B25B3F65A3}">
      <dgm:prSet/>
      <dgm:spPr/>
      <dgm:t>
        <a:bodyPr/>
        <a:lstStyle/>
        <a:p>
          <a:pPr rtl="0"/>
          <a:r>
            <a:rPr lang="en-US" dirty="0"/>
            <a:t>Nonprofit Research Institute</a:t>
          </a:r>
        </a:p>
      </dgm:t>
    </dgm:pt>
    <dgm:pt modelId="{ABDA258C-5DF4-41A0-BF67-AAC762766B6B}" type="parTrans" cxnId="{701DF129-250B-46D0-B0E8-43180B69019B}">
      <dgm:prSet/>
      <dgm:spPr/>
      <dgm:t>
        <a:bodyPr/>
        <a:lstStyle/>
        <a:p>
          <a:endParaRPr lang="en-US"/>
        </a:p>
      </dgm:t>
    </dgm:pt>
    <dgm:pt modelId="{CC4DA66D-9EDA-4553-8814-32BF69CB22F1}" type="sibTrans" cxnId="{701DF129-250B-46D0-B0E8-43180B69019B}">
      <dgm:prSet/>
      <dgm:spPr/>
      <dgm:t>
        <a:bodyPr/>
        <a:lstStyle/>
        <a:p>
          <a:endParaRPr lang="en-US"/>
        </a:p>
      </dgm:t>
    </dgm:pt>
    <dgm:pt modelId="{9283A251-6A59-4F5B-BA5C-F6FCBCAFE92A}">
      <dgm:prSet/>
      <dgm:spPr/>
      <dgm:t>
        <a:bodyPr/>
        <a:lstStyle/>
        <a:p>
          <a:pPr rtl="0"/>
          <a:r>
            <a:rPr lang="en-US" dirty="0"/>
            <a:t>Mission</a:t>
          </a:r>
        </a:p>
      </dgm:t>
    </dgm:pt>
    <dgm:pt modelId="{8059A8E5-68FD-4722-B289-65EC61582BF5}" type="parTrans" cxnId="{96568EF1-ABBF-4435-9EDC-643B0132CE26}">
      <dgm:prSet/>
      <dgm:spPr/>
      <dgm:t>
        <a:bodyPr/>
        <a:lstStyle/>
        <a:p>
          <a:endParaRPr lang="en-US"/>
        </a:p>
      </dgm:t>
    </dgm:pt>
    <dgm:pt modelId="{BEA77C71-9B14-4E91-911E-FC0F489CE462}" type="sibTrans" cxnId="{96568EF1-ABBF-4435-9EDC-643B0132CE26}">
      <dgm:prSet/>
      <dgm:spPr/>
      <dgm:t>
        <a:bodyPr/>
        <a:lstStyle/>
        <a:p>
          <a:endParaRPr lang="en-US"/>
        </a:p>
      </dgm:t>
    </dgm:pt>
    <dgm:pt modelId="{F0700222-7E6A-4C12-AF9D-A43D32FBE23E}">
      <dgm:prSet/>
      <dgm:spPr/>
      <dgm:t>
        <a:bodyPr/>
        <a:lstStyle/>
        <a:p>
          <a:pPr rtl="0"/>
          <a:r>
            <a:rPr lang="en-US" dirty="0"/>
            <a:t>Research Areas</a:t>
          </a:r>
        </a:p>
      </dgm:t>
    </dgm:pt>
    <dgm:pt modelId="{9737057F-4475-4352-A767-CF3E6E15A0D8}" type="parTrans" cxnId="{DFF15134-6126-493F-919D-AE4A127EEBEE}">
      <dgm:prSet/>
      <dgm:spPr/>
      <dgm:t>
        <a:bodyPr/>
        <a:lstStyle/>
        <a:p>
          <a:endParaRPr lang="en-US"/>
        </a:p>
      </dgm:t>
    </dgm:pt>
    <dgm:pt modelId="{B1F47B05-D101-422F-A304-46A8550B70F1}" type="sibTrans" cxnId="{DFF15134-6126-493F-919D-AE4A127EEBEE}">
      <dgm:prSet/>
      <dgm:spPr/>
      <dgm:t>
        <a:bodyPr/>
        <a:lstStyle/>
        <a:p>
          <a:endParaRPr lang="en-US"/>
        </a:p>
      </dgm:t>
    </dgm:pt>
    <dgm:pt modelId="{25F68536-4570-48C6-BB17-0B300EB435D5}">
      <dgm:prSet/>
      <dgm:spPr/>
      <dgm:t>
        <a:bodyPr/>
        <a:lstStyle/>
        <a:p>
          <a:pPr rtl="0"/>
          <a:r>
            <a:rPr lang="en-US"/>
            <a:t>Clients</a:t>
          </a:r>
        </a:p>
      </dgm:t>
    </dgm:pt>
    <dgm:pt modelId="{49C70B88-74DB-4B75-914F-1B8230ED78E3}" type="parTrans" cxnId="{952AB7B5-5A1E-430A-932C-9F9C86861648}">
      <dgm:prSet/>
      <dgm:spPr/>
      <dgm:t>
        <a:bodyPr/>
        <a:lstStyle/>
        <a:p>
          <a:endParaRPr lang="en-US"/>
        </a:p>
      </dgm:t>
    </dgm:pt>
    <dgm:pt modelId="{491556FA-0453-4158-A9CB-2676B37E1097}" type="sibTrans" cxnId="{952AB7B5-5A1E-430A-932C-9F9C86861648}">
      <dgm:prSet/>
      <dgm:spPr/>
      <dgm:t>
        <a:bodyPr/>
        <a:lstStyle/>
        <a:p>
          <a:endParaRPr lang="en-US"/>
        </a:p>
      </dgm:t>
    </dgm:pt>
    <dgm:pt modelId="{EE5E6B1A-1C4B-4627-988B-6804424271E0}">
      <dgm:prSet custT="1"/>
      <dgm:spPr/>
      <dgm:t>
        <a:bodyPr/>
        <a:lstStyle/>
        <a:p>
          <a:pPr rtl="0"/>
          <a:r>
            <a:rPr lang="en-US" sz="1600" dirty="0"/>
            <a:t>Federal Government (DOE, HHS)</a:t>
          </a:r>
        </a:p>
      </dgm:t>
    </dgm:pt>
    <dgm:pt modelId="{F774A64C-3641-48D4-97CA-A207A3897391}" type="parTrans" cxnId="{89589847-29D4-46F6-9000-2CC6032C779D}">
      <dgm:prSet/>
      <dgm:spPr/>
      <dgm:t>
        <a:bodyPr/>
        <a:lstStyle/>
        <a:p>
          <a:endParaRPr lang="en-US"/>
        </a:p>
      </dgm:t>
    </dgm:pt>
    <dgm:pt modelId="{4DEE5312-EF89-48F0-9DB4-FC8DE6B32223}" type="sibTrans" cxnId="{89589847-29D4-46F6-9000-2CC6032C779D}">
      <dgm:prSet/>
      <dgm:spPr/>
      <dgm:t>
        <a:bodyPr/>
        <a:lstStyle/>
        <a:p>
          <a:endParaRPr lang="en-US"/>
        </a:p>
      </dgm:t>
    </dgm:pt>
    <dgm:pt modelId="{FFD4A39F-6E63-4CDF-AEAE-01CEB116896E}">
      <dgm:prSet/>
      <dgm:spPr/>
      <dgm:t>
        <a:bodyPr/>
        <a:lstStyle/>
        <a:p>
          <a:pPr rtl="0"/>
          <a:r>
            <a:rPr lang="en-US" dirty="0"/>
            <a:t>State Governments</a:t>
          </a:r>
        </a:p>
      </dgm:t>
    </dgm:pt>
    <dgm:pt modelId="{4D7CD676-56E8-4722-950C-9723922FD276}" type="parTrans" cxnId="{DACA7E7B-28B0-4287-BF04-DE651A3AC393}">
      <dgm:prSet/>
      <dgm:spPr/>
      <dgm:t>
        <a:bodyPr/>
        <a:lstStyle/>
        <a:p>
          <a:endParaRPr lang="en-US"/>
        </a:p>
      </dgm:t>
    </dgm:pt>
    <dgm:pt modelId="{2F566AB0-D3C1-4141-9E5C-F0E1BA2B2F76}" type="sibTrans" cxnId="{DACA7E7B-28B0-4287-BF04-DE651A3AC393}">
      <dgm:prSet/>
      <dgm:spPr/>
      <dgm:t>
        <a:bodyPr/>
        <a:lstStyle/>
        <a:p>
          <a:endParaRPr lang="en-US"/>
        </a:p>
      </dgm:t>
    </dgm:pt>
    <dgm:pt modelId="{F65AFEF5-4308-433A-968C-18978029C63E}">
      <dgm:prSet/>
      <dgm:spPr/>
      <dgm:t>
        <a:bodyPr/>
        <a:lstStyle/>
        <a:p>
          <a:pPr rtl="0"/>
          <a:r>
            <a:rPr lang="en-US" dirty="0"/>
            <a:t>Utility Companies</a:t>
          </a:r>
        </a:p>
      </dgm:t>
    </dgm:pt>
    <dgm:pt modelId="{6D36EB11-AF23-4562-9B4F-160F3B1F0DF0}" type="parTrans" cxnId="{87EFDE76-929E-4B22-ACE8-8D38841ADFE7}">
      <dgm:prSet/>
      <dgm:spPr/>
      <dgm:t>
        <a:bodyPr/>
        <a:lstStyle/>
        <a:p>
          <a:endParaRPr lang="en-US"/>
        </a:p>
      </dgm:t>
    </dgm:pt>
    <dgm:pt modelId="{B48D67EF-A4A7-4955-996B-96A196EAB971}" type="sibTrans" cxnId="{87EFDE76-929E-4B22-ACE8-8D38841ADFE7}">
      <dgm:prSet/>
      <dgm:spPr/>
      <dgm:t>
        <a:bodyPr/>
        <a:lstStyle/>
        <a:p>
          <a:endParaRPr lang="en-US"/>
        </a:p>
      </dgm:t>
    </dgm:pt>
    <dgm:pt modelId="{EBEC3990-861D-4759-8176-C8AD54F091C0}">
      <dgm:prSet/>
      <dgm:spPr/>
      <dgm:t>
        <a:bodyPr/>
        <a:lstStyle/>
        <a:p>
          <a:pPr rtl="0"/>
          <a:r>
            <a:rPr lang="en-US" dirty="0"/>
            <a:t>Nonprofits</a:t>
          </a:r>
        </a:p>
      </dgm:t>
    </dgm:pt>
    <dgm:pt modelId="{4DA84659-7FF2-42AD-805A-AD7FF3DEC696}" type="parTrans" cxnId="{FEC7619E-2D0F-45A0-A526-CCFE7B95AAF5}">
      <dgm:prSet/>
      <dgm:spPr/>
      <dgm:t>
        <a:bodyPr/>
        <a:lstStyle/>
        <a:p>
          <a:endParaRPr lang="en-US"/>
        </a:p>
      </dgm:t>
    </dgm:pt>
    <dgm:pt modelId="{20AFBF63-DF3B-4973-84C8-8A6E80ED48D2}" type="sibTrans" cxnId="{FEC7619E-2D0F-45A0-A526-CCFE7B95AAF5}">
      <dgm:prSet/>
      <dgm:spPr/>
      <dgm:t>
        <a:bodyPr/>
        <a:lstStyle/>
        <a:p>
          <a:endParaRPr lang="en-US"/>
        </a:p>
      </dgm:t>
    </dgm:pt>
    <dgm:pt modelId="{134A6F47-C996-42E7-A8D5-2DF87C1D79F1}">
      <dgm:prSet custT="1"/>
      <dgm:spPr/>
      <dgm:t>
        <a:bodyPr/>
        <a:lstStyle/>
        <a:p>
          <a:pPr rtl="0"/>
          <a:r>
            <a:rPr lang="en-US" sz="1800" dirty="0"/>
            <a:t>Energy Efficiency</a:t>
          </a:r>
        </a:p>
      </dgm:t>
    </dgm:pt>
    <dgm:pt modelId="{E844236C-BD12-4DF9-85CF-A30C12890601}" type="parTrans" cxnId="{25A5CCA3-72A4-45FA-B852-A11A3C7FAAAD}">
      <dgm:prSet/>
      <dgm:spPr/>
      <dgm:t>
        <a:bodyPr/>
        <a:lstStyle/>
        <a:p>
          <a:endParaRPr lang="en-US"/>
        </a:p>
      </dgm:t>
    </dgm:pt>
    <dgm:pt modelId="{7EFB7D16-47A3-48DB-8350-365CC8E532BD}" type="sibTrans" cxnId="{25A5CCA3-72A4-45FA-B852-A11A3C7FAAAD}">
      <dgm:prSet/>
      <dgm:spPr/>
      <dgm:t>
        <a:bodyPr/>
        <a:lstStyle/>
        <a:p>
          <a:endParaRPr lang="en-US"/>
        </a:p>
      </dgm:t>
    </dgm:pt>
    <dgm:pt modelId="{16BDA32F-895C-4B0F-BBCA-C279AF5D30F9}">
      <dgm:prSet custT="1"/>
      <dgm:spPr/>
      <dgm:t>
        <a:bodyPr/>
        <a:lstStyle/>
        <a:p>
          <a:pPr rtl="0"/>
          <a:r>
            <a:rPr lang="en-US" sz="1800" dirty="0"/>
            <a:t>Energy Affordability</a:t>
          </a:r>
        </a:p>
      </dgm:t>
    </dgm:pt>
    <dgm:pt modelId="{7F0A7302-51F2-4E7B-BA88-084CC372B811}" type="parTrans" cxnId="{10F861CF-CD2D-43D2-A2C6-E0EB8E96C094}">
      <dgm:prSet/>
      <dgm:spPr/>
      <dgm:t>
        <a:bodyPr/>
        <a:lstStyle/>
        <a:p>
          <a:endParaRPr lang="en-US"/>
        </a:p>
      </dgm:t>
    </dgm:pt>
    <dgm:pt modelId="{DB63B29E-CF1D-419E-9C64-440DD32AEAEF}" type="sibTrans" cxnId="{10F861CF-CD2D-43D2-A2C6-E0EB8E96C094}">
      <dgm:prSet/>
      <dgm:spPr/>
      <dgm:t>
        <a:bodyPr/>
        <a:lstStyle/>
        <a:p>
          <a:endParaRPr lang="en-US"/>
        </a:p>
      </dgm:t>
    </dgm:pt>
    <dgm:pt modelId="{93234F9D-32E3-4B67-901B-D29016C026D4}">
      <dgm:prSet custT="1"/>
      <dgm:spPr/>
      <dgm:t>
        <a:bodyPr/>
        <a:lstStyle/>
        <a:p>
          <a:r>
            <a:rPr lang="en-US" sz="1800" dirty="0"/>
            <a:t>Princeton, NJ</a:t>
          </a:r>
        </a:p>
      </dgm:t>
    </dgm:pt>
    <dgm:pt modelId="{F6DCF1BB-213A-4761-BFFB-B5D15A2D77C7}" type="parTrans" cxnId="{1CCDF135-6B77-4B2F-A3EB-9E97A9691630}">
      <dgm:prSet/>
      <dgm:spPr/>
      <dgm:t>
        <a:bodyPr/>
        <a:lstStyle/>
        <a:p>
          <a:endParaRPr lang="en-US"/>
        </a:p>
      </dgm:t>
    </dgm:pt>
    <dgm:pt modelId="{91A39747-F13E-4C8C-8421-6ADADE91FCE0}" type="sibTrans" cxnId="{1CCDF135-6B77-4B2F-A3EB-9E97A9691630}">
      <dgm:prSet/>
      <dgm:spPr/>
      <dgm:t>
        <a:bodyPr/>
        <a:lstStyle/>
        <a:p>
          <a:endParaRPr lang="en-US"/>
        </a:p>
      </dgm:t>
    </dgm:pt>
    <dgm:pt modelId="{A44B838D-91F9-489A-B05B-5D2EB49EE7A4}">
      <dgm:prSet custT="1"/>
      <dgm:spPr/>
      <dgm:t>
        <a:bodyPr/>
        <a:lstStyle/>
        <a:p>
          <a:r>
            <a:rPr lang="en-US" sz="1800" dirty="0"/>
            <a:t>Established in 2002</a:t>
          </a:r>
        </a:p>
      </dgm:t>
    </dgm:pt>
    <dgm:pt modelId="{44A46321-0514-496E-B1F7-8FBA4B06BCD1}" type="parTrans" cxnId="{F652A490-E3A6-4F9E-BF46-CC12C0485C4B}">
      <dgm:prSet/>
      <dgm:spPr/>
      <dgm:t>
        <a:bodyPr/>
        <a:lstStyle/>
        <a:p>
          <a:endParaRPr lang="en-US"/>
        </a:p>
      </dgm:t>
    </dgm:pt>
    <dgm:pt modelId="{6CC7D530-C16F-4D58-8B05-F332A57219B0}" type="sibTrans" cxnId="{F652A490-E3A6-4F9E-BF46-CC12C0485C4B}">
      <dgm:prSet/>
      <dgm:spPr/>
      <dgm:t>
        <a:bodyPr/>
        <a:lstStyle/>
        <a:p>
          <a:endParaRPr lang="en-US"/>
        </a:p>
      </dgm:t>
    </dgm:pt>
    <dgm:pt modelId="{1A1C2D85-8633-411D-8C79-C5A8ECEA3895}">
      <dgm:prSet custT="1"/>
      <dgm:spPr/>
      <dgm:t>
        <a:bodyPr/>
        <a:lstStyle/>
        <a:p>
          <a:pPr rtl="0"/>
          <a:r>
            <a:rPr lang="en-US" sz="1800" dirty="0"/>
            <a:t>Analyze data and information to assess and improve public programs</a:t>
          </a:r>
        </a:p>
      </dgm:t>
    </dgm:pt>
    <dgm:pt modelId="{FEC2A3AA-4F4D-40DC-94E8-176B4BEA5112}" type="parTrans" cxnId="{00B9CBED-DF98-4DAD-B166-3020E18FC672}">
      <dgm:prSet/>
      <dgm:spPr/>
      <dgm:t>
        <a:bodyPr/>
        <a:lstStyle/>
        <a:p>
          <a:endParaRPr lang="en-US"/>
        </a:p>
      </dgm:t>
    </dgm:pt>
    <dgm:pt modelId="{F48F3AD6-22E1-4F9F-AC3A-914C644AE61C}" type="sibTrans" cxnId="{00B9CBED-DF98-4DAD-B166-3020E18FC672}">
      <dgm:prSet/>
      <dgm:spPr/>
      <dgm:t>
        <a:bodyPr/>
        <a:lstStyle/>
        <a:p>
          <a:endParaRPr lang="en-US"/>
        </a:p>
      </dgm:t>
    </dgm:pt>
    <dgm:pt modelId="{E77486D3-F917-4D0E-867F-AB2DE76F4903}" type="pres">
      <dgm:prSet presAssocID="{FABE3137-E282-4627-8074-CDCE60C405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039A5-BB1B-4DF0-A6DE-9A766C97DF15}" type="pres">
      <dgm:prSet presAssocID="{40AD56A0-52B1-4395-8837-42B25B3F65A3}" presName="compNode" presStyleCnt="0"/>
      <dgm:spPr/>
    </dgm:pt>
    <dgm:pt modelId="{5EFF94A2-6886-4963-8636-9F929D3545F2}" type="pres">
      <dgm:prSet presAssocID="{40AD56A0-52B1-4395-8837-42B25B3F65A3}" presName="aNode" presStyleLbl="bgShp" presStyleIdx="0" presStyleCnt="4"/>
      <dgm:spPr/>
      <dgm:t>
        <a:bodyPr/>
        <a:lstStyle/>
        <a:p>
          <a:endParaRPr lang="en-US"/>
        </a:p>
      </dgm:t>
    </dgm:pt>
    <dgm:pt modelId="{15BDE3DE-9C70-494E-AE14-3E9172FB077D}" type="pres">
      <dgm:prSet presAssocID="{40AD56A0-52B1-4395-8837-42B25B3F65A3}" presName="textNode" presStyleLbl="bgShp" presStyleIdx="0" presStyleCnt="4"/>
      <dgm:spPr/>
      <dgm:t>
        <a:bodyPr/>
        <a:lstStyle/>
        <a:p>
          <a:endParaRPr lang="en-US"/>
        </a:p>
      </dgm:t>
    </dgm:pt>
    <dgm:pt modelId="{31781000-BEB3-4F87-844A-1A117CF2B03F}" type="pres">
      <dgm:prSet presAssocID="{40AD56A0-52B1-4395-8837-42B25B3F65A3}" presName="compChildNode" presStyleCnt="0"/>
      <dgm:spPr/>
    </dgm:pt>
    <dgm:pt modelId="{568A2932-7B76-44D5-98E3-343A5631774C}" type="pres">
      <dgm:prSet presAssocID="{40AD56A0-52B1-4395-8837-42B25B3F65A3}" presName="theInnerList" presStyleCnt="0"/>
      <dgm:spPr/>
    </dgm:pt>
    <dgm:pt modelId="{F90B2262-775A-46D8-A251-085A8DAACCED}" type="pres">
      <dgm:prSet presAssocID="{A44B838D-91F9-489A-B05B-5D2EB49EE7A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E90F-CF43-4398-9D91-133C779E8BC0}" type="pres">
      <dgm:prSet presAssocID="{A44B838D-91F9-489A-B05B-5D2EB49EE7A4}" presName="aSpace2" presStyleCnt="0"/>
      <dgm:spPr/>
    </dgm:pt>
    <dgm:pt modelId="{58E60506-250B-443E-B5B4-2B26C2B64354}" type="pres">
      <dgm:prSet presAssocID="{93234F9D-32E3-4B67-901B-D29016C026D4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BBACD-0112-4B4A-941E-D53982351AD4}" type="pres">
      <dgm:prSet presAssocID="{40AD56A0-52B1-4395-8837-42B25B3F65A3}" presName="aSpace" presStyleCnt="0"/>
      <dgm:spPr/>
    </dgm:pt>
    <dgm:pt modelId="{029D8ED2-31E0-436E-BCB4-76C5BBFB3E14}" type="pres">
      <dgm:prSet presAssocID="{9283A251-6A59-4F5B-BA5C-F6FCBCAFE92A}" presName="compNode" presStyleCnt="0"/>
      <dgm:spPr/>
    </dgm:pt>
    <dgm:pt modelId="{3CCB18A8-A9B5-425A-A2CA-53E65F665369}" type="pres">
      <dgm:prSet presAssocID="{9283A251-6A59-4F5B-BA5C-F6FCBCAFE92A}" presName="aNode" presStyleLbl="bgShp" presStyleIdx="1" presStyleCnt="4"/>
      <dgm:spPr/>
      <dgm:t>
        <a:bodyPr/>
        <a:lstStyle/>
        <a:p>
          <a:endParaRPr lang="en-US"/>
        </a:p>
      </dgm:t>
    </dgm:pt>
    <dgm:pt modelId="{4D9160A9-F897-40D5-BE93-E6C34BBFAF88}" type="pres">
      <dgm:prSet presAssocID="{9283A251-6A59-4F5B-BA5C-F6FCBCAFE92A}" presName="textNode" presStyleLbl="bgShp" presStyleIdx="1" presStyleCnt="4"/>
      <dgm:spPr/>
      <dgm:t>
        <a:bodyPr/>
        <a:lstStyle/>
        <a:p>
          <a:endParaRPr lang="en-US"/>
        </a:p>
      </dgm:t>
    </dgm:pt>
    <dgm:pt modelId="{7C67D9A4-6262-4CE1-9B5B-5E79949CCEB0}" type="pres">
      <dgm:prSet presAssocID="{9283A251-6A59-4F5B-BA5C-F6FCBCAFE92A}" presName="compChildNode" presStyleCnt="0"/>
      <dgm:spPr/>
    </dgm:pt>
    <dgm:pt modelId="{72BE4AEE-E1D6-4196-8671-B425841241EC}" type="pres">
      <dgm:prSet presAssocID="{9283A251-6A59-4F5B-BA5C-F6FCBCAFE92A}" presName="theInnerList" presStyleCnt="0"/>
      <dgm:spPr/>
    </dgm:pt>
    <dgm:pt modelId="{389239D3-DC3C-4780-B7E8-9F98F95EA4F1}" type="pres">
      <dgm:prSet presAssocID="{1A1C2D85-8633-411D-8C79-C5A8ECEA3895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DC91-410B-4794-A5C2-79A7F802EFED}" type="pres">
      <dgm:prSet presAssocID="{9283A251-6A59-4F5B-BA5C-F6FCBCAFE92A}" presName="aSpace" presStyleCnt="0"/>
      <dgm:spPr/>
    </dgm:pt>
    <dgm:pt modelId="{F8B79BAD-3985-478F-8AB7-63DD47D92288}" type="pres">
      <dgm:prSet presAssocID="{F0700222-7E6A-4C12-AF9D-A43D32FBE23E}" presName="compNode" presStyleCnt="0"/>
      <dgm:spPr/>
    </dgm:pt>
    <dgm:pt modelId="{00C91692-C218-4234-B276-CFEAAAC71CDF}" type="pres">
      <dgm:prSet presAssocID="{F0700222-7E6A-4C12-AF9D-A43D32FBE23E}" presName="aNode" presStyleLbl="bgShp" presStyleIdx="2" presStyleCnt="4"/>
      <dgm:spPr/>
      <dgm:t>
        <a:bodyPr/>
        <a:lstStyle/>
        <a:p>
          <a:endParaRPr lang="en-US"/>
        </a:p>
      </dgm:t>
    </dgm:pt>
    <dgm:pt modelId="{113FDE73-E6AE-4F02-AE1E-120971ABE46E}" type="pres">
      <dgm:prSet presAssocID="{F0700222-7E6A-4C12-AF9D-A43D32FBE23E}" presName="textNode" presStyleLbl="bgShp" presStyleIdx="2" presStyleCnt="4"/>
      <dgm:spPr/>
      <dgm:t>
        <a:bodyPr/>
        <a:lstStyle/>
        <a:p>
          <a:endParaRPr lang="en-US"/>
        </a:p>
      </dgm:t>
    </dgm:pt>
    <dgm:pt modelId="{67A3246A-FEF5-4D41-B3E0-7D5B59BE7DDD}" type="pres">
      <dgm:prSet presAssocID="{F0700222-7E6A-4C12-AF9D-A43D32FBE23E}" presName="compChildNode" presStyleCnt="0"/>
      <dgm:spPr/>
    </dgm:pt>
    <dgm:pt modelId="{88D76355-C153-418E-913F-F9F35A9C8979}" type="pres">
      <dgm:prSet presAssocID="{F0700222-7E6A-4C12-AF9D-A43D32FBE23E}" presName="theInnerList" presStyleCnt="0"/>
      <dgm:spPr/>
    </dgm:pt>
    <dgm:pt modelId="{1E7CB04E-DF15-4549-BBB2-8D78B858DC90}" type="pres">
      <dgm:prSet presAssocID="{134A6F47-C996-42E7-A8D5-2DF87C1D79F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BF859-2324-445D-BD68-45721237440A}" type="pres">
      <dgm:prSet presAssocID="{134A6F47-C996-42E7-A8D5-2DF87C1D79F1}" presName="aSpace2" presStyleCnt="0"/>
      <dgm:spPr/>
    </dgm:pt>
    <dgm:pt modelId="{54D2B289-37D8-4189-97B4-2849C99E9C29}" type="pres">
      <dgm:prSet presAssocID="{16BDA32F-895C-4B0F-BBCA-C279AF5D30F9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458D6-5C77-46E6-A903-8FFDF526608A}" type="pres">
      <dgm:prSet presAssocID="{F0700222-7E6A-4C12-AF9D-A43D32FBE23E}" presName="aSpace" presStyleCnt="0"/>
      <dgm:spPr/>
    </dgm:pt>
    <dgm:pt modelId="{EF30BF09-4E18-4189-B31F-DE03995713B1}" type="pres">
      <dgm:prSet presAssocID="{25F68536-4570-48C6-BB17-0B300EB435D5}" presName="compNode" presStyleCnt="0"/>
      <dgm:spPr/>
    </dgm:pt>
    <dgm:pt modelId="{959CE366-F0CB-4E59-8354-6D5C16C6FF85}" type="pres">
      <dgm:prSet presAssocID="{25F68536-4570-48C6-BB17-0B300EB435D5}" presName="aNode" presStyleLbl="bgShp" presStyleIdx="3" presStyleCnt="4"/>
      <dgm:spPr/>
      <dgm:t>
        <a:bodyPr/>
        <a:lstStyle/>
        <a:p>
          <a:endParaRPr lang="en-US"/>
        </a:p>
      </dgm:t>
    </dgm:pt>
    <dgm:pt modelId="{83FFBE3E-0FB9-4FB5-82D8-C041AA4E9DA2}" type="pres">
      <dgm:prSet presAssocID="{25F68536-4570-48C6-BB17-0B300EB435D5}" presName="textNode" presStyleLbl="bgShp" presStyleIdx="3" presStyleCnt="4"/>
      <dgm:spPr/>
      <dgm:t>
        <a:bodyPr/>
        <a:lstStyle/>
        <a:p>
          <a:endParaRPr lang="en-US"/>
        </a:p>
      </dgm:t>
    </dgm:pt>
    <dgm:pt modelId="{9EDEE449-F236-4BD1-9F00-11636CBC5DD1}" type="pres">
      <dgm:prSet presAssocID="{25F68536-4570-48C6-BB17-0B300EB435D5}" presName="compChildNode" presStyleCnt="0"/>
      <dgm:spPr/>
    </dgm:pt>
    <dgm:pt modelId="{100E1746-60F2-438A-974F-EE14FD01B1F0}" type="pres">
      <dgm:prSet presAssocID="{25F68536-4570-48C6-BB17-0B300EB435D5}" presName="theInnerList" presStyleCnt="0"/>
      <dgm:spPr/>
    </dgm:pt>
    <dgm:pt modelId="{D6A204B6-EE08-4E69-9669-B684B6CB21E7}" type="pres">
      <dgm:prSet presAssocID="{EE5E6B1A-1C4B-4627-988B-6804424271E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0DFF-09B3-4EAA-8F6B-7F68EC408517}" type="pres">
      <dgm:prSet presAssocID="{EE5E6B1A-1C4B-4627-988B-6804424271E0}" presName="aSpace2" presStyleCnt="0"/>
      <dgm:spPr/>
    </dgm:pt>
    <dgm:pt modelId="{E34AA1BF-4C5B-4721-9D7C-DF50F872DE30}" type="pres">
      <dgm:prSet presAssocID="{FFD4A39F-6E63-4CDF-AEAE-01CEB116896E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57266-2E4A-4555-B3F5-CF603DF8643B}" type="pres">
      <dgm:prSet presAssocID="{FFD4A39F-6E63-4CDF-AEAE-01CEB116896E}" presName="aSpace2" presStyleCnt="0"/>
      <dgm:spPr/>
    </dgm:pt>
    <dgm:pt modelId="{941B98A4-A6F0-4586-92D1-7D4B643F3244}" type="pres">
      <dgm:prSet presAssocID="{F65AFEF5-4308-433A-968C-18978029C63E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A636-3CA2-4714-A1C8-C557235CC190}" type="pres">
      <dgm:prSet presAssocID="{F65AFEF5-4308-433A-968C-18978029C63E}" presName="aSpace2" presStyleCnt="0"/>
      <dgm:spPr/>
    </dgm:pt>
    <dgm:pt modelId="{A672801B-24AB-47DE-8F6C-0F3B0EDD2943}" type="pres">
      <dgm:prSet presAssocID="{EBEC3990-861D-4759-8176-C8AD54F091C0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5CCA3-72A4-45FA-B852-A11A3C7FAAAD}" srcId="{F0700222-7E6A-4C12-AF9D-A43D32FBE23E}" destId="{134A6F47-C996-42E7-A8D5-2DF87C1D79F1}" srcOrd="0" destOrd="0" parTransId="{E844236C-BD12-4DF9-85CF-A30C12890601}" sibTransId="{7EFB7D16-47A3-48DB-8350-365CC8E532BD}"/>
    <dgm:cxn modelId="{49676BEA-C1C4-4352-94D8-D492825B8C34}" type="presOf" srcId="{134A6F47-C996-42E7-A8D5-2DF87C1D79F1}" destId="{1E7CB04E-DF15-4549-BBB2-8D78B858DC90}" srcOrd="0" destOrd="0" presId="urn:microsoft.com/office/officeart/2005/8/layout/lProcess2"/>
    <dgm:cxn modelId="{00B9CBED-DF98-4DAD-B166-3020E18FC672}" srcId="{9283A251-6A59-4F5B-BA5C-F6FCBCAFE92A}" destId="{1A1C2D85-8633-411D-8C79-C5A8ECEA3895}" srcOrd="0" destOrd="0" parTransId="{FEC2A3AA-4F4D-40DC-94E8-176B4BEA5112}" sibTransId="{F48F3AD6-22E1-4F9F-AC3A-914C644AE61C}"/>
    <dgm:cxn modelId="{DFF15134-6126-493F-919D-AE4A127EEBEE}" srcId="{FABE3137-E282-4627-8074-CDCE60C40566}" destId="{F0700222-7E6A-4C12-AF9D-A43D32FBE23E}" srcOrd="2" destOrd="0" parTransId="{9737057F-4475-4352-A767-CF3E6E15A0D8}" sibTransId="{B1F47B05-D101-422F-A304-46A8550B70F1}"/>
    <dgm:cxn modelId="{423C55E6-DEBA-4D3E-ADE2-FDF3E1BA6D21}" type="presOf" srcId="{25F68536-4570-48C6-BB17-0B300EB435D5}" destId="{959CE366-F0CB-4E59-8354-6D5C16C6FF85}" srcOrd="0" destOrd="0" presId="urn:microsoft.com/office/officeart/2005/8/layout/lProcess2"/>
    <dgm:cxn modelId="{709738AB-840C-4A42-80E4-997967D96779}" type="presOf" srcId="{16BDA32F-895C-4B0F-BBCA-C279AF5D30F9}" destId="{54D2B289-37D8-4189-97B4-2849C99E9C29}" srcOrd="0" destOrd="0" presId="urn:microsoft.com/office/officeart/2005/8/layout/lProcess2"/>
    <dgm:cxn modelId="{10F861CF-CD2D-43D2-A2C6-E0EB8E96C094}" srcId="{F0700222-7E6A-4C12-AF9D-A43D32FBE23E}" destId="{16BDA32F-895C-4B0F-BBCA-C279AF5D30F9}" srcOrd="1" destOrd="0" parTransId="{7F0A7302-51F2-4E7B-BA88-084CC372B811}" sibTransId="{DB63B29E-CF1D-419E-9C64-440DD32AEAEF}"/>
    <dgm:cxn modelId="{1CCDF135-6B77-4B2F-A3EB-9E97A9691630}" srcId="{40AD56A0-52B1-4395-8837-42B25B3F65A3}" destId="{93234F9D-32E3-4B67-901B-D29016C026D4}" srcOrd="1" destOrd="0" parTransId="{F6DCF1BB-213A-4761-BFFB-B5D15A2D77C7}" sibTransId="{91A39747-F13E-4C8C-8421-6ADADE91FCE0}"/>
    <dgm:cxn modelId="{D086DA75-A9DB-4345-A685-0683118498FD}" type="presOf" srcId="{F0700222-7E6A-4C12-AF9D-A43D32FBE23E}" destId="{00C91692-C218-4234-B276-CFEAAAC71CDF}" srcOrd="0" destOrd="0" presId="urn:microsoft.com/office/officeart/2005/8/layout/lProcess2"/>
    <dgm:cxn modelId="{701DF129-250B-46D0-B0E8-43180B69019B}" srcId="{FABE3137-E282-4627-8074-CDCE60C40566}" destId="{40AD56A0-52B1-4395-8837-42B25B3F65A3}" srcOrd="0" destOrd="0" parTransId="{ABDA258C-5DF4-41A0-BF67-AAC762766B6B}" sibTransId="{CC4DA66D-9EDA-4553-8814-32BF69CB22F1}"/>
    <dgm:cxn modelId="{B0E7A082-CB7A-4D39-8976-CE23C8802AE5}" type="presOf" srcId="{F65AFEF5-4308-433A-968C-18978029C63E}" destId="{941B98A4-A6F0-4586-92D1-7D4B643F3244}" srcOrd="0" destOrd="0" presId="urn:microsoft.com/office/officeart/2005/8/layout/lProcess2"/>
    <dgm:cxn modelId="{5DA583D5-78D7-415C-A470-049C919D336C}" type="presOf" srcId="{25F68536-4570-48C6-BB17-0B300EB435D5}" destId="{83FFBE3E-0FB9-4FB5-82D8-C041AA4E9DA2}" srcOrd="1" destOrd="0" presId="urn:microsoft.com/office/officeart/2005/8/layout/lProcess2"/>
    <dgm:cxn modelId="{A0977E42-7D89-4200-9EF7-03D600EFA79A}" type="presOf" srcId="{93234F9D-32E3-4B67-901B-D29016C026D4}" destId="{58E60506-250B-443E-B5B4-2B26C2B64354}" srcOrd="0" destOrd="0" presId="urn:microsoft.com/office/officeart/2005/8/layout/lProcess2"/>
    <dgm:cxn modelId="{2C437EE8-7C4E-4201-B146-C81207AF3052}" type="presOf" srcId="{EE5E6B1A-1C4B-4627-988B-6804424271E0}" destId="{D6A204B6-EE08-4E69-9669-B684B6CB21E7}" srcOrd="0" destOrd="0" presId="urn:microsoft.com/office/officeart/2005/8/layout/lProcess2"/>
    <dgm:cxn modelId="{DC291F0E-7DC3-46E3-B8C4-E1D4D739CECB}" type="presOf" srcId="{1A1C2D85-8633-411D-8C79-C5A8ECEA3895}" destId="{389239D3-DC3C-4780-B7E8-9F98F95EA4F1}" srcOrd="0" destOrd="0" presId="urn:microsoft.com/office/officeart/2005/8/layout/lProcess2"/>
    <dgm:cxn modelId="{130CCB69-1EC6-460B-8C6A-C0673CC69C58}" type="presOf" srcId="{9283A251-6A59-4F5B-BA5C-F6FCBCAFE92A}" destId="{3CCB18A8-A9B5-425A-A2CA-53E65F665369}" srcOrd="0" destOrd="0" presId="urn:microsoft.com/office/officeart/2005/8/layout/lProcess2"/>
    <dgm:cxn modelId="{87EFDE76-929E-4B22-ACE8-8D38841ADFE7}" srcId="{25F68536-4570-48C6-BB17-0B300EB435D5}" destId="{F65AFEF5-4308-433A-968C-18978029C63E}" srcOrd="2" destOrd="0" parTransId="{6D36EB11-AF23-4562-9B4F-160F3B1F0DF0}" sibTransId="{B48D67EF-A4A7-4955-996B-96A196EAB971}"/>
    <dgm:cxn modelId="{9B72CB96-D762-4FED-8F03-877C7D8A20BA}" type="presOf" srcId="{EBEC3990-861D-4759-8176-C8AD54F091C0}" destId="{A672801B-24AB-47DE-8F6C-0F3B0EDD2943}" srcOrd="0" destOrd="0" presId="urn:microsoft.com/office/officeart/2005/8/layout/lProcess2"/>
    <dgm:cxn modelId="{78B10851-8011-4806-B19A-B1FFEE597C69}" type="presOf" srcId="{40AD56A0-52B1-4395-8837-42B25B3F65A3}" destId="{5EFF94A2-6886-4963-8636-9F929D3545F2}" srcOrd="0" destOrd="0" presId="urn:microsoft.com/office/officeart/2005/8/layout/lProcess2"/>
    <dgm:cxn modelId="{33ACD263-00B5-47E5-93EE-29B48137E886}" type="presOf" srcId="{F0700222-7E6A-4C12-AF9D-A43D32FBE23E}" destId="{113FDE73-E6AE-4F02-AE1E-120971ABE46E}" srcOrd="1" destOrd="0" presId="urn:microsoft.com/office/officeart/2005/8/layout/lProcess2"/>
    <dgm:cxn modelId="{2BF30932-4FD8-49BE-B050-656BE019CF31}" type="presOf" srcId="{40AD56A0-52B1-4395-8837-42B25B3F65A3}" destId="{15BDE3DE-9C70-494E-AE14-3E9172FB077D}" srcOrd="1" destOrd="0" presId="urn:microsoft.com/office/officeart/2005/8/layout/lProcess2"/>
    <dgm:cxn modelId="{96568EF1-ABBF-4435-9EDC-643B0132CE26}" srcId="{FABE3137-E282-4627-8074-CDCE60C40566}" destId="{9283A251-6A59-4F5B-BA5C-F6FCBCAFE92A}" srcOrd="1" destOrd="0" parTransId="{8059A8E5-68FD-4722-B289-65EC61582BF5}" sibTransId="{BEA77C71-9B14-4E91-911E-FC0F489CE462}"/>
    <dgm:cxn modelId="{2D744D5B-7BCD-4135-B29D-4BC19A06D7CE}" type="presOf" srcId="{FFD4A39F-6E63-4CDF-AEAE-01CEB116896E}" destId="{E34AA1BF-4C5B-4721-9D7C-DF50F872DE30}" srcOrd="0" destOrd="0" presId="urn:microsoft.com/office/officeart/2005/8/layout/lProcess2"/>
    <dgm:cxn modelId="{DACA7E7B-28B0-4287-BF04-DE651A3AC393}" srcId="{25F68536-4570-48C6-BB17-0B300EB435D5}" destId="{FFD4A39F-6E63-4CDF-AEAE-01CEB116896E}" srcOrd="1" destOrd="0" parTransId="{4D7CD676-56E8-4722-950C-9723922FD276}" sibTransId="{2F566AB0-D3C1-4141-9E5C-F0E1BA2B2F76}"/>
    <dgm:cxn modelId="{89589847-29D4-46F6-9000-2CC6032C779D}" srcId="{25F68536-4570-48C6-BB17-0B300EB435D5}" destId="{EE5E6B1A-1C4B-4627-988B-6804424271E0}" srcOrd="0" destOrd="0" parTransId="{F774A64C-3641-48D4-97CA-A207A3897391}" sibTransId="{4DEE5312-EF89-48F0-9DB4-FC8DE6B32223}"/>
    <dgm:cxn modelId="{E75AE68A-0E49-4F62-AE1E-A74C3AF8B84B}" type="presOf" srcId="{9283A251-6A59-4F5B-BA5C-F6FCBCAFE92A}" destId="{4D9160A9-F897-40D5-BE93-E6C34BBFAF88}" srcOrd="1" destOrd="0" presId="urn:microsoft.com/office/officeart/2005/8/layout/lProcess2"/>
    <dgm:cxn modelId="{F652A490-E3A6-4F9E-BF46-CC12C0485C4B}" srcId="{40AD56A0-52B1-4395-8837-42B25B3F65A3}" destId="{A44B838D-91F9-489A-B05B-5D2EB49EE7A4}" srcOrd="0" destOrd="0" parTransId="{44A46321-0514-496E-B1F7-8FBA4B06BCD1}" sibTransId="{6CC7D530-C16F-4D58-8B05-F332A57219B0}"/>
    <dgm:cxn modelId="{F0393510-E295-41A8-9D47-B3E6E69DEAF0}" type="presOf" srcId="{A44B838D-91F9-489A-B05B-5D2EB49EE7A4}" destId="{F90B2262-775A-46D8-A251-085A8DAACCED}" srcOrd="0" destOrd="0" presId="urn:microsoft.com/office/officeart/2005/8/layout/lProcess2"/>
    <dgm:cxn modelId="{FEC7619E-2D0F-45A0-A526-CCFE7B95AAF5}" srcId="{25F68536-4570-48C6-BB17-0B300EB435D5}" destId="{EBEC3990-861D-4759-8176-C8AD54F091C0}" srcOrd="3" destOrd="0" parTransId="{4DA84659-7FF2-42AD-805A-AD7FF3DEC696}" sibTransId="{20AFBF63-DF3B-4973-84C8-8A6E80ED48D2}"/>
    <dgm:cxn modelId="{952AB7B5-5A1E-430A-932C-9F9C86861648}" srcId="{FABE3137-E282-4627-8074-CDCE60C40566}" destId="{25F68536-4570-48C6-BB17-0B300EB435D5}" srcOrd="3" destOrd="0" parTransId="{49C70B88-74DB-4B75-914F-1B8230ED78E3}" sibTransId="{491556FA-0453-4158-A9CB-2676B37E1097}"/>
    <dgm:cxn modelId="{D85AF43E-55D8-47AD-ADDA-89BC517D943D}" type="presOf" srcId="{FABE3137-E282-4627-8074-CDCE60C40566}" destId="{E77486D3-F917-4D0E-867F-AB2DE76F4903}" srcOrd="0" destOrd="0" presId="urn:microsoft.com/office/officeart/2005/8/layout/lProcess2"/>
    <dgm:cxn modelId="{1E67C136-5181-484B-91AE-90A6177CCCD2}" type="presParOf" srcId="{E77486D3-F917-4D0E-867F-AB2DE76F4903}" destId="{191039A5-BB1B-4DF0-A6DE-9A766C97DF15}" srcOrd="0" destOrd="0" presId="urn:microsoft.com/office/officeart/2005/8/layout/lProcess2"/>
    <dgm:cxn modelId="{E9CF845B-1947-483F-902B-0C8A4C98A9B0}" type="presParOf" srcId="{191039A5-BB1B-4DF0-A6DE-9A766C97DF15}" destId="{5EFF94A2-6886-4963-8636-9F929D3545F2}" srcOrd="0" destOrd="0" presId="urn:microsoft.com/office/officeart/2005/8/layout/lProcess2"/>
    <dgm:cxn modelId="{E55D5BA5-D8CE-4DAA-AA87-BBD80869C353}" type="presParOf" srcId="{191039A5-BB1B-4DF0-A6DE-9A766C97DF15}" destId="{15BDE3DE-9C70-494E-AE14-3E9172FB077D}" srcOrd="1" destOrd="0" presId="urn:microsoft.com/office/officeart/2005/8/layout/lProcess2"/>
    <dgm:cxn modelId="{18835A78-C168-45B6-99A6-AF8403FCADD9}" type="presParOf" srcId="{191039A5-BB1B-4DF0-A6DE-9A766C97DF15}" destId="{31781000-BEB3-4F87-844A-1A117CF2B03F}" srcOrd="2" destOrd="0" presId="urn:microsoft.com/office/officeart/2005/8/layout/lProcess2"/>
    <dgm:cxn modelId="{9888C3A9-81F6-415B-ACA3-09B991775378}" type="presParOf" srcId="{31781000-BEB3-4F87-844A-1A117CF2B03F}" destId="{568A2932-7B76-44D5-98E3-343A5631774C}" srcOrd="0" destOrd="0" presId="urn:microsoft.com/office/officeart/2005/8/layout/lProcess2"/>
    <dgm:cxn modelId="{8D8F084A-C659-4BF1-A9FF-9EDC276C14AD}" type="presParOf" srcId="{568A2932-7B76-44D5-98E3-343A5631774C}" destId="{F90B2262-775A-46D8-A251-085A8DAACCED}" srcOrd="0" destOrd="0" presId="urn:microsoft.com/office/officeart/2005/8/layout/lProcess2"/>
    <dgm:cxn modelId="{3B68D33A-5A88-49D4-B6BF-324BFC32A598}" type="presParOf" srcId="{568A2932-7B76-44D5-98E3-343A5631774C}" destId="{51CCE90F-CF43-4398-9D91-133C779E8BC0}" srcOrd="1" destOrd="0" presId="urn:microsoft.com/office/officeart/2005/8/layout/lProcess2"/>
    <dgm:cxn modelId="{D3F84652-4E7E-400F-9B31-06C277DBC8C3}" type="presParOf" srcId="{568A2932-7B76-44D5-98E3-343A5631774C}" destId="{58E60506-250B-443E-B5B4-2B26C2B64354}" srcOrd="2" destOrd="0" presId="urn:microsoft.com/office/officeart/2005/8/layout/lProcess2"/>
    <dgm:cxn modelId="{68F2DE0D-308E-4495-8E54-979079A748DE}" type="presParOf" srcId="{E77486D3-F917-4D0E-867F-AB2DE76F4903}" destId="{FF6BBACD-0112-4B4A-941E-D53982351AD4}" srcOrd="1" destOrd="0" presId="urn:microsoft.com/office/officeart/2005/8/layout/lProcess2"/>
    <dgm:cxn modelId="{42EDF27E-950F-495A-8897-795A0AA2408B}" type="presParOf" srcId="{E77486D3-F917-4D0E-867F-AB2DE76F4903}" destId="{029D8ED2-31E0-436E-BCB4-76C5BBFB3E14}" srcOrd="2" destOrd="0" presId="urn:microsoft.com/office/officeart/2005/8/layout/lProcess2"/>
    <dgm:cxn modelId="{12429778-95FE-459E-82DF-3794ABEE0396}" type="presParOf" srcId="{029D8ED2-31E0-436E-BCB4-76C5BBFB3E14}" destId="{3CCB18A8-A9B5-425A-A2CA-53E65F665369}" srcOrd="0" destOrd="0" presId="urn:microsoft.com/office/officeart/2005/8/layout/lProcess2"/>
    <dgm:cxn modelId="{40937CCC-3EE2-4B98-82BC-DC72D0947C62}" type="presParOf" srcId="{029D8ED2-31E0-436E-BCB4-76C5BBFB3E14}" destId="{4D9160A9-F897-40D5-BE93-E6C34BBFAF88}" srcOrd="1" destOrd="0" presId="urn:microsoft.com/office/officeart/2005/8/layout/lProcess2"/>
    <dgm:cxn modelId="{974878AA-31EF-47B3-8868-3DF92F5C5BFF}" type="presParOf" srcId="{029D8ED2-31E0-436E-BCB4-76C5BBFB3E14}" destId="{7C67D9A4-6262-4CE1-9B5B-5E79949CCEB0}" srcOrd="2" destOrd="0" presId="urn:microsoft.com/office/officeart/2005/8/layout/lProcess2"/>
    <dgm:cxn modelId="{6A9D785E-8620-4119-BA22-002D34CB9244}" type="presParOf" srcId="{7C67D9A4-6262-4CE1-9B5B-5E79949CCEB0}" destId="{72BE4AEE-E1D6-4196-8671-B425841241EC}" srcOrd="0" destOrd="0" presId="urn:microsoft.com/office/officeart/2005/8/layout/lProcess2"/>
    <dgm:cxn modelId="{BEBEA59F-0D86-466F-A395-305CBF0A9FF6}" type="presParOf" srcId="{72BE4AEE-E1D6-4196-8671-B425841241EC}" destId="{389239D3-DC3C-4780-B7E8-9F98F95EA4F1}" srcOrd="0" destOrd="0" presId="urn:microsoft.com/office/officeart/2005/8/layout/lProcess2"/>
    <dgm:cxn modelId="{15A873BD-1559-4085-BD2D-9B0EDDC3B26C}" type="presParOf" srcId="{E77486D3-F917-4D0E-867F-AB2DE76F4903}" destId="{8D15DC91-410B-4794-A5C2-79A7F802EFED}" srcOrd="3" destOrd="0" presId="urn:microsoft.com/office/officeart/2005/8/layout/lProcess2"/>
    <dgm:cxn modelId="{8964529F-DE25-49E8-B7F9-4B952776C76B}" type="presParOf" srcId="{E77486D3-F917-4D0E-867F-AB2DE76F4903}" destId="{F8B79BAD-3985-478F-8AB7-63DD47D92288}" srcOrd="4" destOrd="0" presId="urn:microsoft.com/office/officeart/2005/8/layout/lProcess2"/>
    <dgm:cxn modelId="{7447BF26-51E4-4FAF-8A97-898AA3A57259}" type="presParOf" srcId="{F8B79BAD-3985-478F-8AB7-63DD47D92288}" destId="{00C91692-C218-4234-B276-CFEAAAC71CDF}" srcOrd="0" destOrd="0" presId="urn:microsoft.com/office/officeart/2005/8/layout/lProcess2"/>
    <dgm:cxn modelId="{2C65EE49-1542-4436-8EDA-ABB3F4ACFA19}" type="presParOf" srcId="{F8B79BAD-3985-478F-8AB7-63DD47D92288}" destId="{113FDE73-E6AE-4F02-AE1E-120971ABE46E}" srcOrd="1" destOrd="0" presId="urn:microsoft.com/office/officeart/2005/8/layout/lProcess2"/>
    <dgm:cxn modelId="{59304BFD-5E00-460D-B866-44E4122D56F3}" type="presParOf" srcId="{F8B79BAD-3985-478F-8AB7-63DD47D92288}" destId="{67A3246A-FEF5-4D41-B3E0-7D5B59BE7DDD}" srcOrd="2" destOrd="0" presId="urn:microsoft.com/office/officeart/2005/8/layout/lProcess2"/>
    <dgm:cxn modelId="{1F971059-5F4C-4628-A4C3-BDB3022CF497}" type="presParOf" srcId="{67A3246A-FEF5-4D41-B3E0-7D5B59BE7DDD}" destId="{88D76355-C153-418E-913F-F9F35A9C8979}" srcOrd="0" destOrd="0" presId="urn:microsoft.com/office/officeart/2005/8/layout/lProcess2"/>
    <dgm:cxn modelId="{92B41503-4006-45D1-B7AF-1580547F53D8}" type="presParOf" srcId="{88D76355-C153-418E-913F-F9F35A9C8979}" destId="{1E7CB04E-DF15-4549-BBB2-8D78B858DC90}" srcOrd="0" destOrd="0" presId="urn:microsoft.com/office/officeart/2005/8/layout/lProcess2"/>
    <dgm:cxn modelId="{F0670ACF-CB85-4B29-BB3B-8E49B674B32C}" type="presParOf" srcId="{88D76355-C153-418E-913F-F9F35A9C8979}" destId="{62DBF859-2324-445D-BD68-45721237440A}" srcOrd="1" destOrd="0" presId="urn:microsoft.com/office/officeart/2005/8/layout/lProcess2"/>
    <dgm:cxn modelId="{4B5B47C8-3C97-4752-8E16-3919A587801A}" type="presParOf" srcId="{88D76355-C153-418E-913F-F9F35A9C8979}" destId="{54D2B289-37D8-4189-97B4-2849C99E9C29}" srcOrd="2" destOrd="0" presId="urn:microsoft.com/office/officeart/2005/8/layout/lProcess2"/>
    <dgm:cxn modelId="{007656F6-9003-4F36-AAA2-21969217AA6F}" type="presParOf" srcId="{E77486D3-F917-4D0E-867F-AB2DE76F4903}" destId="{31E458D6-5C77-46E6-A903-8FFDF526608A}" srcOrd="5" destOrd="0" presId="urn:microsoft.com/office/officeart/2005/8/layout/lProcess2"/>
    <dgm:cxn modelId="{3A1B35FB-1AE2-4228-834E-ABD8D3479931}" type="presParOf" srcId="{E77486D3-F917-4D0E-867F-AB2DE76F4903}" destId="{EF30BF09-4E18-4189-B31F-DE03995713B1}" srcOrd="6" destOrd="0" presId="urn:microsoft.com/office/officeart/2005/8/layout/lProcess2"/>
    <dgm:cxn modelId="{6C1DAC17-EC10-48D3-8194-080B5457A37E}" type="presParOf" srcId="{EF30BF09-4E18-4189-B31F-DE03995713B1}" destId="{959CE366-F0CB-4E59-8354-6D5C16C6FF85}" srcOrd="0" destOrd="0" presId="urn:microsoft.com/office/officeart/2005/8/layout/lProcess2"/>
    <dgm:cxn modelId="{C1A0FCDF-665E-4864-9EDF-3E96D88260AC}" type="presParOf" srcId="{EF30BF09-4E18-4189-B31F-DE03995713B1}" destId="{83FFBE3E-0FB9-4FB5-82D8-C041AA4E9DA2}" srcOrd="1" destOrd="0" presId="urn:microsoft.com/office/officeart/2005/8/layout/lProcess2"/>
    <dgm:cxn modelId="{62926729-86EF-4034-8F07-2A09DA9FFCD1}" type="presParOf" srcId="{EF30BF09-4E18-4189-B31F-DE03995713B1}" destId="{9EDEE449-F236-4BD1-9F00-11636CBC5DD1}" srcOrd="2" destOrd="0" presId="urn:microsoft.com/office/officeart/2005/8/layout/lProcess2"/>
    <dgm:cxn modelId="{D42AC328-A951-4FE3-A70D-77935BA96BF7}" type="presParOf" srcId="{9EDEE449-F236-4BD1-9F00-11636CBC5DD1}" destId="{100E1746-60F2-438A-974F-EE14FD01B1F0}" srcOrd="0" destOrd="0" presId="urn:microsoft.com/office/officeart/2005/8/layout/lProcess2"/>
    <dgm:cxn modelId="{DBEE70EC-5EA5-4F76-96A5-8BA9B4F3A297}" type="presParOf" srcId="{100E1746-60F2-438A-974F-EE14FD01B1F0}" destId="{D6A204B6-EE08-4E69-9669-B684B6CB21E7}" srcOrd="0" destOrd="0" presId="urn:microsoft.com/office/officeart/2005/8/layout/lProcess2"/>
    <dgm:cxn modelId="{8685051F-1403-4A95-B9F1-5750A249DA82}" type="presParOf" srcId="{100E1746-60F2-438A-974F-EE14FD01B1F0}" destId="{99220DFF-09B3-4EAA-8F6B-7F68EC408517}" srcOrd="1" destOrd="0" presId="urn:microsoft.com/office/officeart/2005/8/layout/lProcess2"/>
    <dgm:cxn modelId="{E58DB960-A48D-47F2-8347-4074CE7B6D8B}" type="presParOf" srcId="{100E1746-60F2-438A-974F-EE14FD01B1F0}" destId="{E34AA1BF-4C5B-4721-9D7C-DF50F872DE30}" srcOrd="2" destOrd="0" presId="urn:microsoft.com/office/officeart/2005/8/layout/lProcess2"/>
    <dgm:cxn modelId="{A6297171-9942-4842-B206-AC6BB503FF93}" type="presParOf" srcId="{100E1746-60F2-438A-974F-EE14FD01B1F0}" destId="{5CE57266-2E4A-4555-B3F5-CF603DF8643B}" srcOrd="3" destOrd="0" presId="urn:microsoft.com/office/officeart/2005/8/layout/lProcess2"/>
    <dgm:cxn modelId="{CECD9C5B-E6B0-4DC6-943E-2442FC4D74E1}" type="presParOf" srcId="{100E1746-60F2-438A-974F-EE14FD01B1F0}" destId="{941B98A4-A6F0-4586-92D1-7D4B643F3244}" srcOrd="4" destOrd="0" presId="urn:microsoft.com/office/officeart/2005/8/layout/lProcess2"/>
    <dgm:cxn modelId="{09D08D03-69CF-4257-8755-3DCB79843B0A}" type="presParOf" srcId="{100E1746-60F2-438A-974F-EE14FD01B1F0}" destId="{8D2EA636-3CA2-4714-A1C8-C557235CC190}" srcOrd="5" destOrd="0" presId="urn:microsoft.com/office/officeart/2005/8/layout/lProcess2"/>
    <dgm:cxn modelId="{545282E0-2CEA-4C1E-A9E2-EE715BEE3F2F}" type="presParOf" srcId="{100E1746-60F2-438A-974F-EE14FD01B1F0}" destId="{A672801B-24AB-47DE-8F6C-0F3B0EDD294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F6125-7101-49BB-8598-53D8F1801A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7939D-89F6-4B94-8554-BED63F01553B}">
      <dgm:prSet/>
      <dgm:spPr/>
      <dgm:t>
        <a:bodyPr/>
        <a:lstStyle/>
        <a:p>
          <a:pPr rtl="0"/>
          <a:r>
            <a:rPr lang="en-US" dirty="0"/>
            <a:t>Document the Low-Income Market</a:t>
          </a:r>
        </a:p>
      </dgm:t>
    </dgm:pt>
    <dgm:pt modelId="{3411C730-1875-414D-960B-FD840FFFEFD2}" type="parTrans" cxnId="{02B03933-D99D-44BC-A56B-372D35E7F1C9}">
      <dgm:prSet/>
      <dgm:spPr/>
      <dgm:t>
        <a:bodyPr/>
        <a:lstStyle/>
        <a:p>
          <a:endParaRPr lang="en-US"/>
        </a:p>
      </dgm:t>
    </dgm:pt>
    <dgm:pt modelId="{A57DE8AC-ED01-4C20-AC66-8D4F3677125F}" type="sibTrans" cxnId="{02B03933-D99D-44BC-A56B-372D35E7F1C9}">
      <dgm:prSet/>
      <dgm:spPr/>
      <dgm:t>
        <a:bodyPr/>
        <a:lstStyle/>
        <a:p>
          <a:endParaRPr lang="en-US"/>
        </a:p>
      </dgm:t>
    </dgm:pt>
    <dgm:pt modelId="{5E0009AF-CC6C-415E-8757-B20B6816D898}">
      <dgm:prSet custT="1"/>
      <dgm:spPr/>
      <dgm:t>
        <a:bodyPr/>
        <a:lstStyle/>
        <a:p>
          <a:pPr rtl="0"/>
          <a:r>
            <a:rPr lang="en-US" sz="1800"/>
            <a:t>Size and diversity</a:t>
          </a:r>
          <a:endParaRPr lang="en-US" sz="1800" dirty="0"/>
        </a:p>
      </dgm:t>
    </dgm:pt>
    <dgm:pt modelId="{CD99E86D-7CE6-4A5D-85C0-58CDCE2E89A1}" type="parTrans" cxnId="{CDA924ED-37C1-4680-8A85-74E8CC4EF290}">
      <dgm:prSet/>
      <dgm:spPr/>
      <dgm:t>
        <a:bodyPr/>
        <a:lstStyle/>
        <a:p>
          <a:endParaRPr lang="en-US"/>
        </a:p>
      </dgm:t>
    </dgm:pt>
    <dgm:pt modelId="{690E1803-00B0-4C1D-A486-58921CDD174F}" type="sibTrans" cxnId="{CDA924ED-37C1-4680-8A85-74E8CC4EF290}">
      <dgm:prSet/>
      <dgm:spPr/>
      <dgm:t>
        <a:bodyPr/>
        <a:lstStyle/>
        <a:p>
          <a:endParaRPr lang="en-US"/>
        </a:p>
      </dgm:t>
    </dgm:pt>
    <dgm:pt modelId="{23E9FC0D-250A-4D44-BCDB-0CCD7746B86D}">
      <dgm:prSet/>
      <dgm:spPr/>
      <dgm:t>
        <a:bodyPr/>
        <a:lstStyle/>
        <a:p>
          <a:pPr rtl="0"/>
          <a:r>
            <a:rPr lang="en-US" dirty="0"/>
            <a:t>Assess Energy Programs Serving Low-Income Market</a:t>
          </a:r>
        </a:p>
      </dgm:t>
    </dgm:pt>
    <dgm:pt modelId="{B1A6604C-FE7E-4553-AE2B-0848871266FF}" type="parTrans" cxnId="{49EC9D00-BE21-4F5A-8C53-E8D0B4E40265}">
      <dgm:prSet/>
      <dgm:spPr/>
      <dgm:t>
        <a:bodyPr/>
        <a:lstStyle/>
        <a:p>
          <a:endParaRPr lang="en-US"/>
        </a:p>
      </dgm:t>
    </dgm:pt>
    <dgm:pt modelId="{94BB8156-6997-417A-94DA-6CE3E28DA1D4}" type="sibTrans" cxnId="{49EC9D00-BE21-4F5A-8C53-E8D0B4E40265}">
      <dgm:prSet/>
      <dgm:spPr/>
      <dgm:t>
        <a:bodyPr/>
        <a:lstStyle/>
        <a:p>
          <a:endParaRPr lang="en-US"/>
        </a:p>
      </dgm:t>
    </dgm:pt>
    <dgm:pt modelId="{36EBA095-76A9-4941-8888-0D8BCFBEB53C}">
      <dgm:prSet custT="1"/>
      <dgm:spPr/>
      <dgm:t>
        <a:bodyPr/>
        <a:lstStyle/>
        <a:p>
          <a:pPr rtl="0"/>
          <a:r>
            <a:rPr lang="en-US" sz="1800" dirty="0"/>
            <a:t>Energy assistance programs (175% FPL)</a:t>
          </a:r>
        </a:p>
      </dgm:t>
    </dgm:pt>
    <dgm:pt modelId="{4F2E83DC-D4ED-4FB6-8F0D-945C02CD030B}" type="parTrans" cxnId="{CEF103EB-A222-4872-8D84-43A208E03FA7}">
      <dgm:prSet/>
      <dgm:spPr/>
      <dgm:t>
        <a:bodyPr/>
        <a:lstStyle/>
        <a:p>
          <a:endParaRPr lang="en-US"/>
        </a:p>
      </dgm:t>
    </dgm:pt>
    <dgm:pt modelId="{73C16526-7801-4F6B-A8F8-BF3081AEFD37}" type="sibTrans" cxnId="{CEF103EB-A222-4872-8D84-43A208E03FA7}">
      <dgm:prSet/>
      <dgm:spPr/>
      <dgm:t>
        <a:bodyPr/>
        <a:lstStyle/>
        <a:p>
          <a:endParaRPr lang="en-US"/>
        </a:p>
      </dgm:t>
    </dgm:pt>
    <dgm:pt modelId="{8139B96C-131C-4B99-B31D-61B157F6F1CC}">
      <dgm:prSet/>
      <dgm:spPr/>
      <dgm:t>
        <a:bodyPr/>
        <a:lstStyle/>
        <a:p>
          <a:pPr rtl="0"/>
          <a:r>
            <a:rPr lang="en-US" dirty="0"/>
            <a:t>Identify Key Findings and Recommendations</a:t>
          </a:r>
        </a:p>
      </dgm:t>
    </dgm:pt>
    <dgm:pt modelId="{13526669-6A5A-44A7-9FDA-1176AF9420A5}" type="parTrans" cxnId="{114C5603-9D49-44E1-AF6E-E492B1002DAF}">
      <dgm:prSet/>
      <dgm:spPr/>
      <dgm:t>
        <a:bodyPr/>
        <a:lstStyle/>
        <a:p>
          <a:endParaRPr lang="en-US"/>
        </a:p>
      </dgm:t>
    </dgm:pt>
    <dgm:pt modelId="{4F786C3B-3108-4975-B96D-388E7789607B}" type="sibTrans" cxnId="{114C5603-9D49-44E1-AF6E-E492B1002DAF}">
      <dgm:prSet/>
      <dgm:spPr/>
      <dgm:t>
        <a:bodyPr/>
        <a:lstStyle/>
        <a:p>
          <a:endParaRPr lang="en-US"/>
        </a:p>
      </dgm:t>
    </dgm:pt>
    <dgm:pt modelId="{3AAC8CFD-ACEB-43FA-A5F6-F45CA4AE7176}">
      <dgm:prSet custT="1"/>
      <dgm:spPr/>
      <dgm:t>
        <a:bodyPr/>
        <a:lstStyle/>
        <a:p>
          <a:pPr rtl="0"/>
          <a:r>
            <a:rPr lang="en-US" sz="1800" dirty="0"/>
            <a:t>Gaps in services</a:t>
          </a:r>
        </a:p>
      </dgm:t>
    </dgm:pt>
    <dgm:pt modelId="{6C88D4FE-F6AC-4782-A0BB-112375C97744}" type="parTrans" cxnId="{67E1AED4-420F-4DF5-B567-BB1A7772162F}">
      <dgm:prSet/>
      <dgm:spPr/>
      <dgm:t>
        <a:bodyPr/>
        <a:lstStyle/>
        <a:p>
          <a:endParaRPr lang="en-US"/>
        </a:p>
      </dgm:t>
    </dgm:pt>
    <dgm:pt modelId="{174F4CE3-C301-422E-BA78-71D75F5C539C}" type="sibTrans" cxnId="{67E1AED4-420F-4DF5-B567-BB1A7772162F}">
      <dgm:prSet/>
      <dgm:spPr/>
      <dgm:t>
        <a:bodyPr/>
        <a:lstStyle/>
        <a:p>
          <a:endParaRPr lang="en-US"/>
        </a:p>
      </dgm:t>
    </dgm:pt>
    <dgm:pt modelId="{140A139B-557E-4993-8A28-E04490B600F0}">
      <dgm:prSet custT="1"/>
      <dgm:spPr/>
      <dgm:t>
        <a:bodyPr/>
        <a:lstStyle/>
        <a:p>
          <a:pPr rtl="0"/>
          <a:r>
            <a:rPr lang="en-US" sz="1800" dirty="0"/>
            <a:t>Program utilization</a:t>
          </a:r>
        </a:p>
      </dgm:t>
    </dgm:pt>
    <dgm:pt modelId="{458854E9-ADD7-4425-9734-35B9A0EB3A97}" type="parTrans" cxnId="{4452B453-7144-4843-831B-79D29F7740E3}">
      <dgm:prSet/>
      <dgm:spPr/>
      <dgm:t>
        <a:bodyPr/>
        <a:lstStyle/>
        <a:p>
          <a:endParaRPr lang="en-US"/>
        </a:p>
      </dgm:t>
    </dgm:pt>
    <dgm:pt modelId="{76901E68-A8C1-441F-8A0B-89B367D79209}" type="sibTrans" cxnId="{4452B453-7144-4843-831B-79D29F7740E3}">
      <dgm:prSet/>
      <dgm:spPr/>
      <dgm:t>
        <a:bodyPr/>
        <a:lstStyle/>
        <a:p>
          <a:endParaRPr lang="en-US"/>
        </a:p>
      </dgm:t>
    </dgm:pt>
    <dgm:pt modelId="{7DE0B0D3-8510-495C-AEBD-28B08C93B4CB}">
      <dgm:prSet custT="1"/>
      <dgm:spPr/>
      <dgm:t>
        <a:bodyPr/>
        <a:lstStyle/>
        <a:p>
          <a:pPr rtl="0"/>
          <a:r>
            <a:rPr lang="en-US" sz="1800" dirty="0"/>
            <a:t>Targeting opportunities</a:t>
          </a:r>
        </a:p>
      </dgm:t>
    </dgm:pt>
    <dgm:pt modelId="{7D516C3A-6D11-4813-A116-098EDF7E7288}" type="parTrans" cxnId="{5E8F7687-450D-4CE7-8506-9B268CB9783A}">
      <dgm:prSet/>
      <dgm:spPr/>
      <dgm:t>
        <a:bodyPr/>
        <a:lstStyle/>
        <a:p>
          <a:endParaRPr lang="en-US"/>
        </a:p>
      </dgm:t>
    </dgm:pt>
    <dgm:pt modelId="{4385B0CC-2383-4242-8F83-011B6611FC39}" type="sibTrans" cxnId="{5E8F7687-450D-4CE7-8506-9B268CB9783A}">
      <dgm:prSet/>
      <dgm:spPr/>
      <dgm:t>
        <a:bodyPr/>
        <a:lstStyle/>
        <a:p>
          <a:endParaRPr lang="en-US"/>
        </a:p>
      </dgm:t>
    </dgm:pt>
    <dgm:pt modelId="{CD7114AF-D5E8-41B1-942F-EFB90471F2E8}">
      <dgm:prSet custT="1"/>
      <dgm:spPr/>
      <dgm:t>
        <a:bodyPr/>
        <a:lstStyle/>
        <a:p>
          <a:pPr rtl="0"/>
          <a:r>
            <a:rPr lang="en-US" sz="1800" dirty="0"/>
            <a:t>Energy needs of market</a:t>
          </a:r>
        </a:p>
      </dgm:t>
    </dgm:pt>
    <dgm:pt modelId="{C754072B-CB4C-49D2-B394-C803BEBBFF1C}" type="sibTrans" cxnId="{06889B6B-1F1D-4F37-802B-0052C06EE836}">
      <dgm:prSet/>
      <dgm:spPr/>
      <dgm:t>
        <a:bodyPr/>
        <a:lstStyle/>
        <a:p>
          <a:endParaRPr lang="en-US"/>
        </a:p>
      </dgm:t>
    </dgm:pt>
    <dgm:pt modelId="{B547DA0A-98E2-4809-99A3-A3EC1D2E89A6}" type="parTrans" cxnId="{06889B6B-1F1D-4F37-802B-0052C06EE836}">
      <dgm:prSet/>
      <dgm:spPr/>
      <dgm:t>
        <a:bodyPr/>
        <a:lstStyle/>
        <a:p>
          <a:endParaRPr lang="en-US"/>
        </a:p>
      </dgm:t>
    </dgm:pt>
    <dgm:pt modelId="{7217A51C-2E25-4CFA-8029-2265533A307C}">
      <dgm:prSet custT="1"/>
      <dgm:spPr/>
      <dgm:t>
        <a:bodyPr/>
        <a:lstStyle/>
        <a:p>
          <a:pPr rtl="0"/>
          <a:r>
            <a:rPr lang="en-US" sz="1800" dirty="0"/>
            <a:t>Trends by income-level and geography</a:t>
          </a:r>
        </a:p>
      </dgm:t>
    </dgm:pt>
    <dgm:pt modelId="{CF3DAD4B-DD33-408E-AFD2-7999C1817EEF}" type="sibTrans" cxnId="{F343C970-C859-4B41-91E2-34175DA535A1}">
      <dgm:prSet/>
      <dgm:spPr/>
      <dgm:t>
        <a:bodyPr/>
        <a:lstStyle/>
        <a:p>
          <a:endParaRPr lang="en-US"/>
        </a:p>
      </dgm:t>
    </dgm:pt>
    <dgm:pt modelId="{17140CED-72FE-4862-AE2B-C7551A539579}" type="parTrans" cxnId="{F343C970-C859-4B41-91E2-34175DA535A1}">
      <dgm:prSet/>
      <dgm:spPr/>
      <dgm:t>
        <a:bodyPr/>
        <a:lstStyle/>
        <a:p>
          <a:endParaRPr lang="en-US"/>
        </a:p>
      </dgm:t>
    </dgm:pt>
    <dgm:pt modelId="{31303C39-95CD-4ADC-8897-CC44A607543F}">
      <dgm:prSet custT="1"/>
      <dgm:spPr/>
      <dgm:t>
        <a:bodyPr/>
        <a:lstStyle/>
        <a:p>
          <a:pPr rtl="0"/>
          <a:r>
            <a:rPr lang="en-US" sz="1800" dirty="0"/>
            <a:t>Energy efficiency programs (200% FPL)</a:t>
          </a:r>
        </a:p>
      </dgm:t>
    </dgm:pt>
    <dgm:pt modelId="{261C3B27-1024-444E-8A0B-8482C747F2D3}" type="parTrans" cxnId="{AF8EE7FE-8E1C-4FFF-9E8B-9A33A4907377}">
      <dgm:prSet/>
      <dgm:spPr/>
      <dgm:t>
        <a:bodyPr/>
        <a:lstStyle/>
        <a:p>
          <a:endParaRPr lang="en-US"/>
        </a:p>
      </dgm:t>
    </dgm:pt>
    <dgm:pt modelId="{EBFED39A-FAA1-4C7E-BCB0-EC7443599CF0}" type="sibTrans" cxnId="{AF8EE7FE-8E1C-4FFF-9E8B-9A33A4907377}">
      <dgm:prSet/>
      <dgm:spPr/>
      <dgm:t>
        <a:bodyPr/>
        <a:lstStyle/>
        <a:p>
          <a:endParaRPr lang="en-US"/>
        </a:p>
      </dgm:t>
    </dgm:pt>
    <dgm:pt modelId="{BF1BB4E3-1BAA-474B-9CAA-69BA8622310A}" type="pres">
      <dgm:prSet presAssocID="{D9CF6125-7101-49BB-8598-53D8F1801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32B98-FE46-48AB-9242-EB31D0C414A2}" type="pres">
      <dgm:prSet presAssocID="{E5D7939D-89F6-4B94-8554-BED63F01553B}" presName="linNode" presStyleCnt="0"/>
      <dgm:spPr/>
    </dgm:pt>
    <dgm:pt modelId="{A7A1B8D1-8F5B-4608-8D34-FF6317D7FCB4}" type="pres">
      <dgm:prSet presAssocID="{E5D7939D-89F6-4B94-8554-BED63F0155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32567-FD79-49B0-B183-548B49127430}" type="pres">
      <dgm:prSet presAssocID="{E5D7939D-89F6-4B94-8554-BED63F0155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8854-49E7-40CA-A785-B1B22754DFDD}" type="pres">
      <dgm:prSet presAssocID="{A57DE8AC-ED01-4C20-AC66-8D4F3677125F}" presName="sp" presStyleCnt="0"/>
      <dgm:spPr/>
    </dgm:pt>
    <dgm:pt modelId="{FAD22F20-3F9D-4CA9-997A-2615C2D12FDC}" type="pres">
      <dgm:prSet presAssocID="{23E9FC0D-250A-4D44-BCDB-0CCD7746B86D}" presName="linNode" presStyleCnt="0"/>
      <dgm:spPr/>
    </dgm:pt>
    <dgm:pt modelId="{1FD3F6C0-4CB4-4D3C-9288-7320FF51FCB7}" type="pres">
      <dgm:prSet presAssocID="{23E9FC0D-250A-4D44-BCDB-0CCD7746B8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0ED58-8A0C-42C9-8A2D-A32FDA19B5E1}" type="pres">
      <dgm:prSet presAssocID="{23E9FC0D-250A-4D44-BCDB-0CCD7746B86D}" presName="descendantText" presStyleLbl="alignAccFollowNode1" presStyleIdx="1" presStyleCnt="3" custScaleY="99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C76B-899E-4ECC-A1C5-2B7BA898E112}" type="pres">
      <dgm:prSet presAssocID="{94BB8156-6997-417A-94DA-6CE3E28DA1D4}" presName="sp" presStyleCnt="0"/>
      <dgm:spPr/>
    </dgm:pt>
    <dgm:pt modelId="{99D010B8-3D91-48F7-9AAD-4F69FD4A8AF2}" type="pres">
      <dgm:prSet presAssocID="{8139B96C-131C-4B99-B31D-61B157F6F1CC}" presName="linNode" presStyleCnt="0"/>
      <dgm:spPr/>
    </dgm:pt>
    <dgm:pt modelId="{2C838AC7-7118-468F-8410-47360EE146AB}" type="pres">
      <dgm:prSet presAssocID="{8139B96C-131C-4B99-B31D-61B157F6F1C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4711-19AE-4831-9CAF-1689EBE83B3A}" type="pres">
      <dgm:prSet presAssocID="{8139B96C-131C-4B99-B31D-61B157F6F1C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C9D00-BE21-4F5A-8C53-E8D0B4E40265}" srcId="{D9CF6125-7101-49BB-8598-53D8F1801A73}" destId="{23E9FC0D-250A-4D44-BCDB-0CCD7746B86D}" srcOrd="1" destOrd="0" parTransId="{B1A6604C-FE7E-4553-AE2B-0848871266FF}" sibTransId="{94BB8156-6997-417A-94DA-6CE3E28DA1D4}"/>
    <dgm:cxn modelId="{B17413B0-1647-4510-AB09-F1AA7DEA2E3F}" type="presOf" srcId="{140A139B-557E-4993-8A28-E04490B600F0}" destId="{69624711-19AE-4831-9CAF-1689EBE83B3A}" srcOrd="0" destOrd="1" presId="urn:microsoft.com/office/officeart/2005/8/layout/vList5"/>
    <dgm:cxn modelId="{38F35450-DD9B-4442-9826-11D5B158DA04}" type="presOf" srcId="{31303C39-95CD-4ADC-8897-CC44A607543F}" destId="{8460ED58-8A0C-42C9-8A2D-A32FDA19B5E1}" srcOrd="0" destOrd="1" presId="urn:microsoft.com/office/officeart/2005/8/layout/vList5"/>
    <dgm:cxn modelId="{96D3B0CA-0591-4EB3-BAE5-40565DF37824}" type="presOf" srcId="{36EBA095-76A9-4941-8888-0D8BCFBEB53C}" destId="{8460ED58-8A0C-42C9-8A2D-A32FDA19B5E1}" srcOrd="0" destOrd="0" presId="urn:microsoft.com/office/officeart/2005/8/layout/vList5"/>
    <dgm:cxn modelId="{F343C970-C859-4B41-91E2-34175DA535A1}" srcId="{E5D7939D-89F6-4B94-8554-BED63F01553B}" destId="{7217A51C-2E25-4CFA-8029-2265533A307C}" srcOrd="1" destOrd="0" parTransId="{17140CED-72FE-4862-AE2B-C7551A539579}" sibTransId="{CF3DAD4B-DD33-408E-AFD2-7999C1817EEF}"/>
    <dgm:cxn modelId="{8A4EC2CD-C66D-4924-999D-10FC10C68343}" type="presOf" srcId="{7217A51C-2E25-4CFA-8029-2265533A307C}" destId="{E9932567-FD79-49B0-B183-548B49127430}" srcOrd="0" destOrd="1" presId="urn:microsoft.com/office/officeart/2005/8/layout/vList5"/>
    <dgm:cxn modelId="{199222DA-584C-4E91-A1CF-89F5A7C81AB7}" type="presOf" srcId="{5E0009AF-CC6C-415E-8757-B20B6816D898}" destId="{E9932567-FD79-49B0-B183-548B49127430}" srcOrd="0" destOrd="0" presId="urn:microsoft.com/office/officeart/2005/8/layout/vList5"/>
    <dgm:cxn modelId="{CDA924ED-37C1-4680-8A85-74E8CC4EF290}" srcId="{E5D7939D-89F6-4B94-8554-BED63F01553B}" destId="{5E0009AF-CC6C-415E-8757-B20B6816D898}" srcOrd="0" destOrd="0" parTransId="{CD99E86D-7CE6-4A5D-85C0-58CDCE2E89A1}" sibTransId="{690E1803-00B0-4C1D-A486-58921CDD174F}"/>
    <dgm:cxn modelId="{CEF103EB-A222-4872-8D84-43A208E03FA7}" srcId="{23E9FC0D-250A-4D44-BCDB-0CCD7746B86D}" destId="{36EBA095-76A9-4941-8888-0D8BCFBEB53C}" srcOrd="0" destOrd="0" parTransId="{4F2E83DC-D4ED-4FB6-8F0D-945C02CD030B}" sibTransId="{73C16526-7801-4F6B-A8F8-BF3081AEFD37}"/>
    <dgm:cxn modelId="{5E8F7687-450D-4CE7-8506-9B268CB9783A}" srcId="{8139B96C-131C-4B99-B31D-61B157F6F1CC}" destId="{7DE0B0D3-8510-495C-AEBD-28B08C93B4CB}" srcOrd="2" destOrd="0" parTransId="{7D516C3A-6D11-4813-A116-098EDF7E7288}" sibTransId="{4385B0CC-2383-4242-8F83-011B6611FC39}"/>
    <dgm:cxn modelId="{06A37B33-BC9D-49FE-9658-DC4A53902D1B}" type="presOf" srcId="{D9CF6125-7101-49BB-8598-53D8F1801A73}" destId="{BF1BB4E3-1BAA-474B-9CAA-69BA8622310A}" srcOrd="0" destOrd="0" presId="urn:microsoft.com/office/officeart/2005/8/layout/vList5"/>
    <dgm:cxn modelId="{02B03933-D99D-44BC-A56B-372D35E7F1C9}" srcId="{D9CF6125-7101-49BB-8598-53D8F1801A73}" destId="{E5D7939D-89F6-4B94-8554-BED63F01553B}" srcOrd="0" destOrd="0" parTransId="{3411C730-1875-414D-960B-FD840FFFEFD2}" sibTransId="{A57DE8AC-ED01-4C20-AC66-8D4F3677125F}"/>
    <dgm:cxn modelId="{4452B453-7144-4843-831B-79D29F7740E3}" srcId="{8139B96C-131C-4B99-B31D-61B157F6F1CC}" destId="{140A139B-557E-4993-8A28-E04490B600F0}" srcOrd="1" destOrd="0" parTransId="{458854E9-ADD7-4425-9734-35B9A0EB3A97}" sibTransId="{76901E68-A8C1-441F-8A0B-89B367D79209}"/>
    <dgm:cxn modelId="{67E1AED4-420F-4DF5-B567-BB1A7772162F}" srcId="{8139B96C-131C-4B99-B31D-61B157F6F1CC}" destId="{3AAC8CFD-ACEB-43FA-A5F6-F45CA4AE7176}" srcOrd="0" destOrd="0" parTransId="{6C88D4FE-F6AC-4782-A0BB-112375C97744}" sibTransId="{174F4CE3-C301-422E-BA78-71D75F5C539C}"/>
    <dgm:cxn modelId="{8A12BF96-786D-4E7D-ACED-3BB5C6D770F1}" type="presOf" srcId="{23E9FC0D-250A-4D44-BCDB-0CCD7746B86D}" destId="{1FD3F6C0-4CB4-4D3C-9288-7320FF51FCB7}" srcOrd="0" destOrd="0" presId="urn:microsoft.com/office/officeart/2005/8/layout/vList5"/>
    <dgm:cxn modelId="{E96A7772-D5D3-4AEA-B610-561F5F641365}" type="presOf" srcId="{CD7114AF-D5E8-41B1-942F-EFB90471F2E8}" destId="{E9932567-FD79-49B0-B183-548B49127430}" srcOrd="0" destOrd="2" presId="urn:microsoft.com/office/officeart/2005/8/layout/vList5"/>
    <dgm:cxn modelId="{76E0C57F-FD8E-40D6-81F7-4972694C5051}" type="presOf" srcId="{3AAC8CFD-ACEB-43FA-A5F6-F45CA4AE7176}" destId="{69624711-19AE-4831-9CAF-1689EBE83B3A}" srcOrd="0" destOrd="0" presId="urn:microsoft.com/office/officeart/2005/8/layout/vList5"/>
    <dgm:cxn modelId="{034C1CED-6D44-41E9-8998-3798B7A7B900}" type="presOf" srcId="{8139B96C-131C-4B99-B31D-61B157F6F1CC}" destId="{2C838AC7-7118-468F-8410-47360EE146AB}" srcOrd="0" destOrd="0" presId="urn:microsoft.com/office/officeart/2005/8/layout/vList5"/>
    <dgm:cxn modelId="{06889B6B-1F1D-4F37-802B-0052C06EE836}" srcId="{E5D7939D-89F6-4B94-8554-BED63F01553B}" destId="{CD7114AF-D5E8-41B1-942F-EFB90471F2E8}" srcOrd="2" destOrd="0" parTransId="{B547DA0A-98E2-4809-99A3-A3EC1D2E89A6}" sibTransId="{C754072B-CB4C-49D2-B394-C803BEBBFF1C}"/>
    <dgm:cxn modelId="{AF8EE7FE-8E1C-4FFF-9E8B-9A33A4907377}" srcId="{23E9FC0D-250A-4D44-BCDB-0CCD7746B86D}" destId="{31303C39-95CD-4ADC-8897-CC44A607543F}" srcOrd="1" destOrd="0" parTransId="{261C3B27-1024-444E-8A0B-8482C747F2D3}" sibTransId="{EBFED39A-FAA1-4C7E-BCB0-EC7443599CF0}"/>
    <dgm:cxn modelId="{1679D6F2-2127-4194-9218-B938A6896487}" type="presOf" srcId="{E5D7939D-89F6-4B94-8554-BED63F01553B}" destId="{A7A1B8D1-8F5B-4608-8D34-FF6317D7FCB4}" srcOrd="0" destOrd="0" presId="urn:microsoft.com/office/officeart/2005/8/layout/vList5"/>
    <dgm:cxn modelId="{F6E0F02B-8057-4A96-9EDE-BB25DCF14F65}" type="presOf" srcId="{7DE0B0D3-8510-495C-AEBD-28B08C93B4CB}" destId="{69624711-19AE-4831-9CAF-1689EBE83B3A}" srcOrd="0" destOrd="2" presId="urn:microsoft.com/office/officeart/2005/8/layout/vList5"/>
    <dgm:cxn modelId="{114C5603-9D49-44E1-AF6E-E492B1002DAF}" srcId="{D9CF6125-7101-49BB-8598-53D8F1801A73}" destId="{8139B96C-131C-4B99-B31D-61B157F6F1CC}" srcOrd="2" destOrd="0" parTransId="{13526669-6A5A-44A7-9FDA-1176AF9420A5}" sibTransId="{4F786C3B-3108-4975-B96D-388E7789607B}"/>
    <dgm:cxn modelId="{BFE29042-AB3A-42D9-8B25-CD4AC838FFB3}" type="presParOf" srcId="{BF1BB4E3-1BAA-474B-9CAA-69BA8622310A}" destId="{51832B98-FE46-48AB-9242-EB31D0C414A2}" srcOrd="0" destOrd="0" presId="urn:microsoft.com/office/officeart/2005/8/layout/vList5"/>
    <dgm:cxn modelId="{2692CF9E-8653-47E1-92E7-60DC1C3AF853}" type="presParOf" srcId="{51832B98-FE46-48AB-9242-EB31D0C414A2}" destId="{A7A1B8D1-8F5B-4608-8D34-FF6317D7FCB4}" srcOrd="0" destOrd="0" presId="urn:microsoft.com/office/officeart/2005/8/layout/vList5"/>
    <dgm:cxn modelId="{F143FB08-32AF-4B2C-AE7B-091DE329335D}" type="presParOf" srcId="{51832B98-FE46-48AB-9242-EB31D0C414A2}" destId="{E9932567-FD79-49B0-B183-548B49127430}" srcOrd="1" destOrd="0" presId="urn:microsoft.com/office/officeart/2005/8/layout/vList5"/>
    <dgm:cxn modelId="{8DFBA938-1333-4F50-8BB7-CCA0BD20CF11}" type="presParOf" srcId="{BF1BB4E3-1BAA-474B-9CAA-69BA8622310A}" destId="{994A8854-49E7-40CA-A785-B1B22754DFDD}" srcOrd="1" destOrd="0" presId="urn:microsoft.com/office/officeart/2005/8/layout/vList5"/>
    <dgm:cxn modelId="{B8861F82-50E6-4B5A-AABA-3B79EF77AFBE}" type="presParOf" srcId="{BF1BB4E3-1BAA-474B-9CAA-69BA8622310A}" destId="{FAD22F20-3F9D-4CA9-997A-2615C2D12FDC}" srcOrd="2" destOrd="0" presId="urn:microsoft.com/office/officeart/2005/8/layout/vList5"/>
    <dgm:cxn modelId="{E32C7568-1E38-470B-B7C7-997BC6342D58}" type="presParOf" srcId="{FAD22F20-3F9D-4CA9-997A-2615C2D12FDC}" destId="{1FD3F6C0-4CB4-4D3C-9288-7320FF51FCB7}" srcOrd="0" destOrd="0" presId="urn:microsoft.com/office/officeart/2005/8/layout/vList5"/>
    <dgm:cxn modelId="{D7B21A93-9FE7-4DA7-9061-4229FEE10600}" type="presParOf" srcId="{FAD22F20-3F9D-4CA9-997A-2615C2D12FDC}" destId="{8460ED58-8A0C-42C9-8A2D-A32FDA19B5E1}" srcOrd="1" destOrd="0" presId="urn:microsoft.com/office/officeart/2005/8/layout/vList5"/>
    <dgm:cxn modelId="{06528C01-1BB4-4C95-BD91-38DD253A4EF5}" type="presParOf" srcId="{BF1BB4E3-1BAA-474B-9CAA-69BA8622310A}" destId="{465CC76B-899E-4ECC-A1C5-2B7BA898E112}" srcOrd="3" destOrd="0" presId="urn:microsoft.com/office/officeart/2005/8/layout/vList5"/>
    <dgm:cxn modelId="{1430E2C2-A4FA-427E-A806-C1F9842D66C7}" type="presParOf" srcId="{BF1BB4E3-1BAA-474B-9CAA-69BA8622310A}" destId="{99D010B8-3D91-48F7-9AAD-4F69FD4A8AF2}" srcOrd="4" destOrd="0" presId="urn:microsoft.com/office/officeart/2005/8/layout/vList5"/>
    <dgm:cxn modelId="{CDBEDC85-DB3D-430F-9E3F-992A8D3A2966}" type="presParOf" srcId="{99D010B8-3D91-48F7-9AAD-4F69FD4A8AF2}" destId="{2C838AC7-7118-468F-8410-47360EE146AB}" srcOrd="0" destOrd="0" presId="urn:microsoft.com/office/officeart/2005/8/layout/vList5"/>
    <dgm:cxn modelId="{4AA3DB27-4400-4E53-B663-0AC2F941987A}" type="presParOf" srcId="{99D010B8-3D91-48F7-9AAD-4F69FD4A8AF2}" destId="{69624711-19AE-4831-9CAF-1689EBE83B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0E0513-C5FD-4C76-B09E-A06953A4D7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EFEC51-BC6F-48C1-AA18-CBF30C1AC200}">
      <dgm:prSet/>
      <dgm:spPr/>
      <dgm:t>
        <a:bodyPr/>
        <a:lstStyle/>
        <a:p>
          <a:pPr rtl="0"/>
          <a:r>
            <a:rPr lang="en-US"/>
            <a:t>Income-eligible population</a:t>
          </a:r>
        </a:p>
      </dgm:t>
    </dgm:pt>
    <dgm:pt modelId="{7B6F98BB-188E-421A-BDB2-B8869E350E32}" type="parTrans" cxnId="{3BBB8C0C-4781-4C50-8310-299236DD250F}">
      <dgm:prSet/>
      <dgm:spPr/>
      <dgm:t>
        <a:bodyPr/>
        <a:lstStyle/>
        <a:p>
          <a:endParaRPr lang="en-US"/>
        </a:p>
      </dgm:t>
    </dgm:pt>
    <dgm:pt modelId="{98D5A63E-B91D-4CA3-A981-B7175615E1D9}" type="sibTrans" cxnId="{3BBB8C0C-4781-4C50-8310-299236DD250F}">
      <dgm:prSet/>
      <dgm:spPr/>
      <dgm:t>
        <a:bodyPr/>
        <a:lstStyle/>
        <a:p>
          <a:endParaRPr lang="en-US"/>
        </a:p>
      </dgm:t>
    </dgm:pt>
    <dgm:pt modelId="{D1FFD530-5621-4E37-BFF2-D3F32F068046}">
      <dgm:prSet/>
      <dgm:spPr/>
      <dgm:t>
        <a:bodyPr/>
        <a:lstStyle/>
        <a:p>
          <a:pPr rtl="0"/>
          <a:r>
            <a:rPr lang="en-US"/>
            <a:t>2014 – 2016 American Community Survey (ACS)</a:t>
          </a:r>
        </a:p>
      </dgm:t>
    </dgm:pt>
    <dgm:pt modelId="{08F86EAE-A17D-4B6A-B942-0961393901D3}" type="parTrans" cxnId="{8C63C217-7A9F-4A69-80E6-779A116FADE0}">
      <dgm:prSet/>
      <dgm:spPr/>
      <dgm:t>
        <a:bodyPr/>
        <a:lstStyle/>
        <a:p>
          <a:endParaRPr lang="en-US"/>
        </a:p>
      </dgm:t>
    </dgm:pt>
    <dgm:pt modelId="{D8E7D2D4-B72C-4587-84AC-8FE5D0066018}" type="sibTrans" cxnId="{8C63C217-7A9F-4A69-80E6-779A116FADE0}">
      <dgm:prSet/>
      <dgm:spPr/>
      <dgm:t>
        <a:bodyPr/>
        <a:lstStyle/>
        <a:p>
          <a:endParaRPr lang="en-US"/>
        </a:p>
      </dgm:t>
    </dgm:pt>
    <dgm:pt modelId="{424695B4-F6CB-48C0-AC08-99EF6F6BCE94}">
      <dgm:prSet/>
      <dgm:spPr/>
      <dgm:t>
        <a:bodyPr/>
        <a:lstStyle/>
        <a:p>
          <a:pPr rtl="0"/>
          <a:r>
            <a:rPr lang="en-US"/>
            <a:t>2009 Residential Energy Consumption Survey (RECS)</a:t>
          </a:r>
        </a:p>
      </dgm:t>
    </dgm:pt>
    <dgm:pt modelId="{A1B7D55B-ACB3-41AA-85A1-6050184A5058}" type="parTrans" cxnId="{C58403DA-EDA1-466B-A3FC-AF74DD6E7F66}">
      <dgm:prSet/>
      <dgm:spPr/>
      <dgm:t>
        <a:bodyPr/>
        <a:lstStyle/>
        <a:p>
          <a:endParaRPr lang="en-US"/>
        </a:p>
      </dgm:t>
    </dgm:pt>
    <dgm:pt modelId="{AD0BF5DD-6282-4A93-B9B7-1B17BF596A55}" type="sibTrans" cxnId="{C58403DA-EDA1-466B-A3FC-AF74DD6E7F66}">
      <dgm:prSet/>
      <dgm:spPr/>
      <dgm:t>
        <a:bodyPr/>
        <a:lstStyle/>
        <a:p>
          <a:endParaRPr lang="en-US"/>
        </a:p>
      </dgm:t>
    </dgm:pt>
    <dgm:pt modelId="{92130149-8CAA-4E30-A26E-A1C7F4BCC526}">
      <dgm:prSet/>
      <dgm:spPr/>
      <dgm:t>
        <a:bodyPr/>
        <a:lstStyle/>
        <a:p>
          <a:pPr rtl="0"/>
          <a:r>
            <a:rPr lang="en-US"/>
            <a:t>Program recipient population</a:t>
          </a:r>
        </a:p>
      </dgm:t>
    </dgm:pt>
    <dgm:pt modelId="{2F2E2AD4-8E04-43C7-837B-B68F7C42CF19}" type="parTrans" cxnId="{5ED7AE81-AF6E-4A76-B61B-C739773FB7DD}">
      <dgm:prSet/>
      <dgm:spPr/>
      <dgm:t>
        <a:bodyPr/>
        <a:lstStyle/>
        <a:p>
          <a:endParaRPr lang="en-US"/>
        </a:p>
      </dgm:t>
    </dgm:pt>
    <dgm:pt modelId="{4F3EC39B-0992-4DCD-A2E5-6435563D60E0}" type="sibTrans" cxnId="{5ED7AE81-AF6E-4A76-B61B-C739773FB7DD}">
      <dgm:prSet/>
      <dgm:spPr/>
      <dgm:t>
        <a:bodyPr/>
        <a:lstStyle/>
        <a:p>
          <a:endParaRPr lang="en-US"/>
        </a:p>
      </dgm:t>
    </dgm:pt>
    <dgm:pt modelId="{362F942B-F4BF-4429-AB7F-DBA49591F160}">
      <dgm:prSet/>
      <dgm:spPr/>
      <dgm:t>
        <a:bodyPr/>
        <a:lstStyle/>
        <a:p>
          <a:pPr rtl="0"/>
          <a:r>
            <a:rPr lang="en-US" dirty="0"/>
            <a:t>FY 2017 OHEP Data</a:t>
          </a:r>
        </a:p>
      </dgm:t>
    </dgm:pt>
    <dgm:pt modelId="{37C7D9B3-2D80-422B-8978-8FD1D28EE1B7}" type="parTrans" cxnId="{5451B12C-E123-43C2-BF0A-D4E507E6E29C}">
      <dgm:prSet/>
      <dgm:spPr/>
      <dgm:t>
        <a:bodyPr/>
        <a:lstStyle/>
        <a:p>
          <a:endParaRPr lang="en-US"/>
        </a:p>
      </dgm:t>
    </dgm:pt>
    <dgm:pt modelId="{3E4EB062-EE33-4FA9-9E2A-419D0947204F}" type="sibTrans" cxnId="{5451B12C-E123-43C2-BF0A-D4E507E6E29C}">
      <dgm:prSet/>
      <dgm:spPr/>
      <dgm:t>
        <a:bodyPr/>
        <a:lstStyle/>
        <a:p>
          <a:endParaRPr lang="en-US"/>
        </a:p>
      </dgm:t>
    </dgm:pt>
    <dgm:pt modelId="{9D071D8F-6370-4E63-BD01-8922803E4DBD}">
      <dgm:prSet/>
      <dgm:spPr/>
      <dgm:t>
        <a:bodyPr/>
        <a:lstStyle/>
        <a:p>
          <a:pPr rtl="0"/>
          <a:r>
            <a:rPr lang="en-US"/>
            <a:t>FY 2010 – FY 2017 DHCD Data</a:t>
          </a:r>
        </a:p>
      </dgm:t>
    </dgm:pt>
    <dgm:pt modelId="{8AEC353B-E0D8-459D-B4C7-9582B669E43A}" type="parTrans" cxnId="{BBE248B4-F3FC-42FD-BF6A-220004F49BE8}">
      <dgm:prSet/>
      <dgm:spPr/>
      <dgm:t>
        <a:bodyPr/>
        <a:lstStyle/>
        <a:p>
          <a:endParaRPr lang="en-US"/>
        </a:p>
      </dgm:t>
    </dgm:pt>
    <dgm:pt modelId="{5A6977AC-F7D4-4574-8315-838006C518A3}" type="sibTrans" cxnId="{BBE248B4-F3FC-42FD-BF6A-220004F49BE8}">
      <dgm:prSet/>
      <dgm:spPr/>
      <dgm:t>
        <a:bodyPr/>
        <a:lstStyle/>
        <a:p>
          <a:endParaRPr lang="en-US"/>
        </a:p>
      </dgm:t>
    </dgm:pt>
    <dgm:pt modelId="{FDDECC7F-9BE8-4DC3-A395-FB277A41E2A9}" type="pres">
      <dgm:prSet presAssocID="{380E0513-C5FD-4C76-B09E-A06953A4D7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A9941-CCED-45EB-A4B9-B655B8F00E43}" type="pres">
      <dgm:prSet presAssocID="{58EFEC51-BC6F-48C1-AA18-CBF30C1AC200}" presName="linNode" presStyleCnt="0"/>
      <dgm:spPr/>
    </dgm:pt>
    <dgm:pt modelId="{484C33CE-5878-4389-8A37-F87E55C48F6A}" type="pres">
      <dgm:prSet presAssocID="{58EFEC51-BC6F-48C1-AA18-CBF30C1AC20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704C1-8698-49BC-BAC3-C31DFF29EE62}" type="pres">
      <dgm:prSet presAssocID="{58EFEC51-BC6F-48C1-AA18-CBF30C1AC20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956E8-A2B2-4B06-AE27-ED6E582DC622}" type="pres">
      <dgm:prSet presAssocID="{98D5A63E-B91D-4CA3-A981-B7175615E1D9}" presName="sp" presStyleCnt="0"/>
      <dgm:spPr/>
    </dgm:pt>
    <dgm:pt modelId="{4F6A686E-EB60-4F67-8AC8-0D3217028118}" type="pres">
      <dgm:prSet presAssocID="{92130149-8CAA-4E30-A26E-A1C7F4BCC526}" presName="linNode" presStyleCnt="0"/>
      <dgm:spPr/>
    </dgm:pt>
    <dgm:pt modelId="{26CD5F5A-8E95-4CB3-B11D-83D7759D6B88}" type="pres">
      <dgm:prSet presAssocID="{92130149-8CAA-4E30-A26E-A1C7F4BCC5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2981A-5FF4-4E89-9397-E83C3C0B6547}" type="pres">
      <dgm:prSet presAssocID="{92130149-8CAA-4E30-A26E-A1C7F4BCC5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5B22B-D584-4D8E-A67D-3B5CF27D69FC}" type="presOf" srcId="{D1FFD530-5621-4E37-BFF2-D3F32F068046}" destId="{9C2704C1-8698-49BC-BAC3-C31DFF29EE62}" srcOrd="0" destOrd="0" presId="urn:microsoft.com/office/officeart/2005/8/layout/vList5"/>
    <dgm:cxn modelId="{BBE248B4-F3FC-42FD-BF6A-220004F49BE8}" srcId="{92130149-8CAA-4E30-A26E-A1C7F4BCC526}" destId="{9D071D8F-6370-4E63-BD01-8922803E4DBD}" srcOrd="1" destOrd="0" parTransId="{8AEC353B-E0D8-459D-B4C7-9582B669E43A}" sibTransId="{5A6977AC-F7D4-4574-8315-838006C518A3}"/>
    <dgm:cxn modelId="{3BBB8C0C-4781-4C50-8310-299236DD250F}" srcId="{380E0513-C5FD-4C76-B09E-A06953A4D7B4}" destId="{58EFEC51-BC6F-48C1-AA18-CBF30C1AC200}" srcOrd="0" destOrd="0" parTransId="{7B6F98BB-188E-421A-BDB2-B8869E350E32}" sibTransId="{98D5A63E-B91D-4CA3-A981-B7175615E1D9}"/>
    <dgm:cxn modelId="{D454185C-A281-43A3-B08B-570C03F2D63B}" type="presOf" srcId="{58EFEC51-BC6F-48C1-AA18-CBF30C1AC200}" destId="{484C33CE-5878-4389-8A37-F87E55C48F6A}" srcOrd="0" destOrd="0" presId="urn:microsoft.com/office/officeart/2005/8/layout/vList5"/>
    <dgm:cxn modelId="{5ED7AE81-AF6E-4A76-B61B-C739773FB7DD}" srcId="{380E0513-C5FD-4C76-B09E-A06953A4D7B4}" destId="{92130149-8CAA-4E30-A26E-A1C7F4BCC526}" srcOrd="1" destOrd="0" parTransId="{2F2E2AD4-8E04-43C7-837B-B68F7C42CF19}" sibTransId="{4F3EC39B-0992-4DCD-A2E5-6435563D60E0}"/>
    <dgm:cxn modelId="{DD7F177A-9193-4EC2-A36A-61ADE4798C2E}" type="presOf" srcId="{362F942B-F4BF-4429-AB7F-DBA49591F160}" destId="{6932981A-5FF4-4E89-9397-E83C3C0B6547}" srcOrd="0" destOrd="0" presId="urn:microsoft.com/office/officeart/2005/8/layout/vList5"/>
    <dgm:cxn modelId="{886B8C67-4317-41E3-A867-455E8408C870}" type="presOf" srcId="{92130149-8CAA-4E30-A26E-A1C7F4BCC526}" destId="{26CD5F5A-8E95-4CB3-B11D-83D7759D6B88}" srcOrd="0" destOrd="0" presId="urn:microsoft.com/office/officeart/2005/8/layout/vList5"/>
    <dgm:cxn modelId="{C58403DA-EDA1-466B-A3FC-AF74DD6E7F66}" srcId="{58EFEC51-BC6F-48C1-AA18-CBF30C1AC200}" destId="{424695B4-F6CB-48C0-AC08-99EF6F6BCE94}" srcOrd="1" destOrd="0" parTransId="{A1B7D55B-ACB3-41AA-85A1-6050184A5058}" sibTransId="{AD0BF5DD-6282-4A93-B9B7-1B17BF596A55}"/>
    <dgm:cxn modelId="{A70EB2C8-EF55-4433-9474-272C6531B07E}" type="presOf" srcId="{380E0513-C5FD-4C76-B09E-A06953A4D7B4}" destId="{FDDECC7F-9BE8-4DC3-A395-FB277A41E2A9}" srcOrd="0" destOrd="0" presId="urn:microsoft.com/office/officeart/2005/8/layout/vList5"/>
    <dgm:cxn modelId="{49EA9E22-5174-45D7-8DF9-3FD0CEF085A4}" type="presOf" srcId="{424695B4-F6CB-48C0-AC08-99EF6F6BCE94}" destId="{9C2704C1-8698-49BC-BAC3-C31DFF29EE62}" srcOrd="0" destOrd="1" presId="urn:microsoft.com/office/officeart/2005/8/layout/vList5"/>
    <dgm:cxn modelId="{8C63C217-7A9F-4A69-80E6-779A116FADE0}" srcId="{58EFEC51-BC6F-48C1-AA18-CBF30C1AC200}" destId="{D1FFD530-5621-4E37-BFF2-D3F32F068046}" srcOrd="0" destOrd="0" parTransId="{08F86EAE-A17D-4B6A-B942-0961393901D3}" sibTransId="{D8E7D2D4-B72C-4587-84AC-8FE5D0066018}"/>
    <dgm:cxn modelId="{B97CF0A1-3FD8-490F-B114-1BA872BBB1CA}" type="presOf" srcId="{9D071D8F-6370-4E63-BD01-8922803E4DBD}" destId="{6932981A-5FF4-4E89-9397-E83C3C0B6547}" srcOrd="0" destOrd="1" presId="urn:microsoft.com/office/officeart/2005/8/layout/vList5"/>
    <dgm:cxn modelId="{5451B12C-E123-43C2-BF0A-D4E507E6E29C}" srcId="{92130149-8CAA-4E30-A26E-A1C7F4BCC526}" destId="{362F942B-F4BF-4429-AB7F-DBA49591F160}" srcOrd="0" destOrd="0" parTransId="{37C7D9B3-2D80-422B-8978-8FD1D28EE1B7}" sibTransId="{3E4EB062-EE33-4FA9-9E2A-419D0947204F}"/>
    <dgm:cxn modelId="{24380B8B-B663-4C1F-9DDB-7E76F5E868A3}" type="presParOf" srcId="{FDDECC7F-9BE8-4DC3-A395-FB277A41E2A9}" destId="{740A9941-CCED-45EB-A4B9-B655B8F00E43}" srcOrd="0" destOrd="0" presId="urn:microsoft.com/office/officeart/2005/8/layout/vList5"/>
    <dgm:cxn modelId="{D0EAC9BC-75C0-4D25-8867-80596FE5CBAB}" type="presParOf" srcId="{740A9941-CCED-45EB-A4B9-B655B8F00E43}" destId="{484C33CE-5878-4389-8A37-F87E55C48F6A}" srcOrd="0" destOrd="0" presId="urn:microsoft.com/office/officeart/2005/8/layout/vList5"/>
    <dgm:cxn modelId="{A43FD5FD-BBAB-4B61-9E83-6B8D878D21B8}" type="presParOf" srcId="{740A9941-CCED-45EB-A4B9-B655B8F00E43}" destId="{9C2704C1-8698-49BC-BAC3-C31DFF29EE62}" srcOrd="1" destOrd="0" presId="urn:microsoft.com/office/officeart/2005/8/layout/vList5"/>
    <dgm:cxn modelId="{C7179541-E985-4010-9363-AE4B9CC65C33}" type="presParOf" srcId="{FDDECC7F-9BE8-4DC3-A395-FB277A41E2A9}" destId="{E5C956E8-A2B2-4B06-AE27-ED6E582DC622}" srcOrd="1" destOrd="0" presId="urn:microsoft.com/office/officeart/2005/8/layout/vList5"/>
    <dgm:cxn modelId="{050C42CC-5C2D-4123-A99F-ACC9B7D12202}" type="presParOf" srcId="{FDDECC7F-9BE8-4DC3-A395-FB277A41E2A9}" destId="{4F6A686E-EB60-4F67-8AC8-0D3217028118}" srcOrd="2" destOrd="0" presId="urn:microsoft.com/office/officeart/2005/8/layout/vList5"/>
    <dgm:cxn modelId="{CA835C17-82DD-426E-85FE-3C60CD903816}" type="presParOf" srcId="{4F6A686E-EB60-4F67-8AC8-0D3217028118}" destId="{26CD5F5A-8E95-4CB3-B11D-83D7759D6B88}" srcOrd="0" destOrd="0" presId="urn:microsoft.com/office/officeart/2005/8/layout/vList5"/>
    <dgm:cxn modelId="{62682256-ACF6-46D7-B053-9100154F2A0C}" type="presParOf" srcId="{4F6A686E-EB60-4F67-8AC8-0D3217028118}" destId="{6932981A-5FF4-4E89-9397-E83C3C0B65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7ADF5-50E1-48C7-8039-89D7F8F7E1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8D51-E580-4335-89A0-BF82D16BD2D6}">
      <dgm:prSet/>
      <dgm:spPr/>
      <dgm:t>
        <a:bodyPr/>
        <a:lstStyle/>
        <a:p>
          <a:pPr rtl="0"/>
          <a:r>
            <a:rPr lang="en-US" dirty="0"/>
            <a:t>Population size</a:t>
          </a:r>
        </a:p>
      </dgm:t>
    </dgm:pt>
    <dgm:pt modelId="{44B6F606-C87C-4B5C-89C0-25B272AB63EB}" type="parTrans" cxnId="{2EC7325C-1C03-4F74-A598-683FCD8934E0}">
      <dgm:prSet/>
      <dgm:spPr/>
      <dgm:t>
        <a:bodyPr/>
        <a:lstStyle/>
        <a:p>
          <a:endParaRPr lang="en-US"/>
        </a:p>
      </dgm:t>
    </dgm:pt>
    <dgm:pt modelId="{FAE75530-0CFF-4030-A41A-B773D6BDFF76}" type="sibTrans" cxnId="{2EC7325C-1C03-4F74-A598-683FCD8934E0}">
      <dgm:prSet/>
      <dgm:spPr/>
      <dgm:t>
        <a:bodyPr/>
        <a:lstStyle/>
        <a:p>
          <a:endParaRPr lang="en-US"/>
        </a:p>
      </dgm:t>
    </dgm:pt>
    <dgm:pt modelId="{2E6D61C5-297C-427D-BD52-006B49234337}">
      <dgm:prSet/>
      <dgm:spPr/>
      <dgm:t>
        <a:bodyPr/>
        <a:lstStyle/>
        <a:p>
          <a:pPr rtl="0"/>
          <a:r>
            <a:rPr lang="en-US"/>
            <a:t>Market potential for program services</a:t>
          </a:r>
        </a:p>
      </dgm:t>
    </dgm:pt>
    <dgm:pt modelId="{CA2C115A-3046-4720-BDD9-F97C11F47916}" type="parTrans" cxnId="{43C10F41-F70B-4105-9FA0-497347B8BFAA}">
      <dgm:prSet/>
      <dgm:spPr/>
      <dgm:t>
        <a:bodyPr/>
        <a:lstStyle/>
        <a:p>
          <a:endParaRPr lang="en-US"/>
        </a:p>
      </dgm:t>
    </dgm:pt>
    <dgm:pt modelId="{E91AE428-173F-4B0B-BB00-AD3CD7695C76}" type="sibTrans" cxnId="{43C10F41-F70B-4105-9FA0-497347B8BFAA}">
      <dgm:prSet/>
      <dgm:spPr/>
      <dgm:t>
        <a:bodyPr/>
        <a:lstStyle/>
        <a:p>
          <a:endParaRPr lang="en-US"/>
        </a:p>
      </dgm:t>
    </dgm:pt>
    <dgm:pt modelId="{AA1230C3-FCE6-48FE-A38D-FA2CBDDAC0D8}">
      <dgm:prSet/>
      <dgm:spPr/>
      <dgm:t>
        <a:bodyPr/>
        <a:lstStyle/>
        <a:p>
          <a:pPr rtl="0"/>
          <a:r>
            <a:rPr lang="en-US"/>
            <a:t>Households by income-level</a:t>
          </a:r>
        </a:p>
      </dgm:t>
    </dgm:pt>
    <dgm:pt modelId="{1CF7B0BE-8B77-4504-9EAA-5CEB3A29C68F}" type="parTrans" cxnId="{98ADE98B-E182-4194-B28F-C347296F5AE9}">
      <dgm:prSet/>
      <dgm:spPr/>
      <dgm:t>
        <a:bodyPr/>
        <a:lstStyle/>
        <a:p>
          <a:endParaRPr lang="en-US"/>
        </a:p>
      </dgm:t>
    </dgm:pt>
    <dgm:pt modelId="{AC59EC42-A4BF-4A1A-B9AF-1E36C406BC59}" type="sibTrans" cxnId="{98ADE98B-E182-4194-B28F-C347296F5AE9}">
      <dgm:prSet/>
      <dgm:spPr/>
      <dgm:t>
        <a:bodyPr/>
        <a:lstStyle/>
        <a:p>
          <a:endParaRPr lang="en-US"/>
        </a:p>
      </dgm:t>
    </dgm:pt>
    <dgm:pt modelId="{496AC62D-61D6-499B-9426-C8B2215419C5}">
      <dgm:prSet/>
      <dgm:spPr/>
      <dgm:t>
        <a:bodyPr/>
        <a:lstStyle/>
        <a:p>
          <a:pPr rtl="0"/>
          <a:r>
            <a:rPr lang="en-US"/>
            <a:t>Eligibility for low vs. moderate-income programs</a:t>
          </a:r>
        </a:p>
      </dgm:t>
    </dgm:pt>
    <dgm:pt modelId="{3C296F38-4DD8-472E-94DE-89C0964B2D30}" type="parTrans" cxnId="{132510E5-BBE7-4A06-9D90-DB877F3659AB}">
      <dgm:prSet/>
      <dgm:spPr/>
      <dgm:t>
        <a:bodyPr/>
        <a:lstStyle/>
        <a:p>
          <a:endParaRPr lang="en-US"/>
        </a:p>
      </dgm:t>
    </dgm:pt>
    <dgm:pt modelId="{DB43EADC-6BAF-4196-841D-CA41A640C2B5}" type="sibTrans" cxnId="{132510E5-BBE7-4A06-9D90-DB877F3659AB}">
      <dgm:prSet/>
      <dgm:spPr/>
      <dgm:t>
        <a:bodyPr/>
        <a:lstStyle/>
        <a:p>
          <a:endParaRPr lang="en-US"/>
        </a:p>
      </dgm:t>
    </dgm:pt>
    <dgm:pt modelId="{9CD256A4-6639-4C16-AF7C-C4905FCA22F0}">
      <dgm:prSet/>
      <dgm:spPr/>
      <dgm:t>
        <a:bodyPr/>
        <a:lstStyle/>
        <a:p>
          <a:pPr rtl="0"/>
          <a:r>
            <a:rPr lang="en-US" dirty="0"/>
            <a:t>Share of households in extreme poverty</a:t>
          </a:r>
        </a:p>
      </dgm:t>
    </dgm:pt>
    <dgm:pt modelId="{F4797182-582A-44BA-ABF5-4841D633FD28}" type="parTrans" cxnId="{475E6D98-CBE5-4320-BA06-338AED930426}">
      <dgm:prSet/>
      <dgm:spPr/>
      <dgm:t>
        <a:bodyPr/>
        <a:lstStyle/>
        <a:p>
          <a:endParaRPr lang="en-US"/>
        </a:p>
      </dgm:t>
    </dgm:pt>
    <dgm:pt modelId="{F9952703-77ED-474E-80A7-96923DD78B4A}" type="sibTrans" cxnId="{475E6D98-CBE5-4320-BA06-338AED930426}">
      <dgm:prSet/>
      <dgm:spPr/>
      <dgm:t>
        <a:bodyPr/>
        <a:lstStyle/>
        <a:p>
          <a:endParaRPr lang="en-US"/>
        </a:p>
      </dgm:t>
    </dgm:pt>
    <dgm:pt modelId="{5E67B412-6990-439D-9CA5-BEF59157F380}">
      <dgm:prSet/>
      <dgm:spPr/>
      <dgm:t>
        <a:bodyPr/>
        <a:lstStyle/>
        <a:p>
          <a:pPr rtl="0"/>
          <a:r>
            <a:rPr lang="en-US" dirty="0"/>
            <a:t>Participation rates</a:t>
          </a:r>
        </a:p>
      </dgm:t>
    </dgm:pt>
    <dgm:pt modelId="{262E4409-579C-4155-9D87-294EA5E2E9E9}" type="parTrans" cxnId="{D6B57742-61C3-4C90-AA62-AAB8F3FDBBD2}">
      <dgm:prSet/>
      <dgm:spPr/>
      <dgm:t>
        <a:bodyPr/>
        <a:lstStyle/>
        <a:p>
          <a:endParaRPr lang="en-US"/>
        </a:p>
      </dgm:t>
    </dgm:pt>
    <dgm:pt modelId="{C802D383-7CF4-4EA9-A4C6-0010B868D30B}" type="sibTrans" cxnId="{D6B57742-61C3-4C90-AA62-AAB8F3FDBBD2}">
      <dgm:prSet/>
      <dgm:spPr/>
      <dgm:t>
        <a:bodyPr/>
        <a:lstStyle/>
        <a:p>
          <a:endParaRPr lang="en-US"/>
        </a:p>
      </dgm:t>
    </dgm:pt>
    <dgm:pt modelId="{4DFDE381-EF23-4369-A0A5-985C9F51FC3E}">
      <dgm:prSet/>
      <dgm:spPr/>
      <dgm:t>
        <a:bodyPr/>
        <a:lstStyle/>
        <a:p>
          <a:pPr rtl="0"/>
          <a:r>
            <a:rPr lang="en-US" dirty="0"/>
            <a:t>Market saturation in local agency service areas</a:t>
          </a:r>
        </a:p>
      </dgm:t>
    </dgm:pt>
    <dgm:pt modelId="{ECB80BF6-C3B3-4829-A675-240D472CE3F0}" type="parTrans" cxnId="{B87D62B2-FF22-4080-8544-035531866F74}">
      <dgm:prSet/>
      <dgm:spPr/>
      <dgm:t>
        <a:bodyPr/>
        <a:lstStyle/>
        <a:p>
          <a:endParaRPr lang="en-US"/>
        </a:p>
      </dgm:t>
    </dgm:pt>
    <dgm:pt modelId="{97DCC5DD-E2E8-44E6-A7FE-D1B9700B4019}" type="sibTrans" cxnId="{B87D62B2-FF22-4080-8544-035531866F74}">
      <dgm:prSet/>
      <dgm:spPr/>
      <dgm:t>
        <a:bodyPr/>
        <a:lstStyle/>
        <a:p>
          <a:endParaRPr lang="en-US"/>
        </a:p>
      </dgm:t>
    </dgm:pt>
    <dgm:pt modelId="{169E030D-A5A5-422A-A463-81AFE45DF886}">
      <dgm:prSet/>
      <dgm:spPr/>
      <dgm:t>
        <a:bodyPr/>
        <a:lstStyle/>
        <a:p>
          <a:pPr rtl="0"/>
          <a:r>
            <a:rPr lang="en-US" dirty="0"/>
            <a:t>Differences in program utilization by income-level</a:t>
          </a:r>
        </a:p>
      </dgm:t>
    </dgm:pt>
    <dgm:pt modelId="{2E503248-A456-4817-BAC3-B57A567E5242}" type="parTrans" cxnId="{CAD7BCB5-7E23-4A32-96D1-474894CE485F}">
      <dgm:prSet/>
      <dgm:spPr/>
      <dgm:t>
        <a:bodyPr/>
        <a:lstStyle/>
        <a:p>
          <a:endParaRPr lang="en-US"/>
        </a:p>
      </dgm:t>
    </dgm:pt>
    <dgm:pt modelId="{388CAB70-FD95-4700-831C-3749EFE2EEEF}" type="sibTrans" cxnId="{CAD7BCB5-7E23-4A32-96D1-474894CE485F}">
      <dgm:prSet/>
      <dgm:spPr/>
      <dgm:t>
        <a:bodyPr/>
        <a:lstStyle/>
        <a:p>
          <a:endParaRPr lang="en-US"/>
        </a:p>
      </dgm:t>
    </dgm:pt>
    <dgm:pt modelId="{B101ADD0-1C84-4749-8BC8-0AEC0C91BD6D}">
      <dgm:prSet/>
      <dgm:spPr/>
      <dgm:t>
        <a:bodyPr/>
        <a:lstStyle/>
        <a:p>
          <a:pPr rtl="0"/>
          <a:r>
            <a:rPr lang="en-US"/>
            <a:t>Income Sources</a:t>
          </a:r>
        </a:p>
      </dgm:t>
    </dgm:pt>
    <dgm:pt modelId="{3F1496D6-CAB9-44E6-BBB4-D56094F70E36}" type="parTrans" cxnId="{C8E982CC-0A64-415F-B679-C3F4E9BB3202}">
      <dgm:prSet/>
      <dgm:spPr/>
      <dgm:t>
        <a:bodyPr/>
        <a:lstStyle/>
        <a:p>
          <a:endParaRPr lang="en-US"/>
        </a:p>
      </dgm:t>
    </dgm:pt>
    <dgm:pt modelId="{867FB895-DAE2-4678-9C67-2D847958A561}" type="sibTrans" cxnId="{C8E982CC-0A64-415F-B679-C3F4E9BB3202}">
      <dgm:prSet/>
      <dgm:spPr/>
      <dgm:t>
        <a:bodyPr/>
        <a:lstStyle/>
        <a:p>
          <a:endParaRPr lang="en-US"/>
        </a:p>
      </dgm:t>
    </dgm:pt>
    <dgm:pt modelId="{D34A8AAD-0D7D-4913-8B0F-3506564874CB}">
      <dgm:prSet/>
      <dgm:spPr/>
      <dgm:t>
        <a:bodyPr/>
        <a:lstStyle/>
        <a:p>
          <a:pPr rtl="0"/>
          <a:r>
            <a:rPr lang="en-US" dirty="0"/>
            <a:t>Different intake and outreach strategies for working families and households with fixed income</a:t>
          </a:r>
        </a:p>
      </dgm:t>
    </dgm:pt>
    <dgm:pt modelId="{7BC182E6-C657-4DBB-935B-87EFBE3204CC}" type="parTrans" cxnId="{AB1B05DD-F649-4068-B803-B922372B7462}">
      <dgm:prSet/>
      <dgm:spPr/>
      <dgm:t>
        <a:bodyPr/>
        <a:lstStyle/>
        <a:p>
          <a:endParaRPr lang="en-US"/>
        </a:p>
      </dgm:t>
    </dgm:pt>
    <dgm:pt modelId="{C1A65860-FEB0-4EB9-BEDE-ACBB5CCEBDA7}" type="sibTrans" cxnId="{AB1B05DD-F649-4068-B803-B922372B7462}">
      <dgm:prSet/>
      <dgm:spPr/>
      <dgm:t>
        <a:bodyPr/>
        <a:lstStyle/>
        <a:p>
          <a:endParaRPr lang="en-US"/>
        </a:p>
      </dgm:t>
    </dgm:pt>
    <dgm:pt modelId="{D92BC4D6-0F13-44FB-9D5C-6BEE119E07EA}" type="pres">
      <dgm:prSet presAssocID="{4B67ADF5-50E1-48C7-8039-89D7F8F7E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1AC2D-00F6-4A57-80B8-57AE72278662}" type="pres">
      <dgm:prSet presAssocID="{16AE8D51-E580-4335-89A0-BF82D16BD2D6}" presName="linNode" presStyleCnt="0"/>
      <dgm:spPr/>
    </dgm:pt>
    <dgm:pt modelId="{C415A326-8FCC-4BC1-A28A-AC2452988FC5}" type="pres">
      <dgm:prSet presAssocID="{16AE8D51-E580-4335-89A0-BF82D16BD2D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F3AD4-55B7-4710-A873-CD3BD69B9200}" type="pres">
      <dgm:prSet presAssocID="{16AE8D51-E580-4335-89A0-BF82D16BD2D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77DF-816E-4E40-A36E-926FC584A681}" type="pres">
      <dgm:prSet presAssocID="{FAE75530-0CFF-4030-A41A-B773D6BDFF76}" presName="sp" presStyleCnt="0"/>
      <dgm:spPr/>
    </dgm:pt>
    <dgm:pt modelId="{F5B234EE-8EE5-48B1-9071-13182E40CD0E}" type="pres">
      <dgm:prSet presAssocID="{AA1230C3-FCE6-48FE-A38D-FA2CBDDAC0D8}" presName="linNode" presStyleCnt="0"/>
      <dgm:spPr/>
    </dgm:pt>
    <dgm:pt modelId="{A13330DC-3B97-4767-BAEB-FFABE815051D}" type="pres">
      <dgm:prSet presAssocID="{AA1230C3-FCE6-48FE-A38D-FA2CBDDAC0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724C0-7135-41CC-9F3A-3F9D8A604949}" type="pres">
      <dgm:prSet presAssocID="{AA1230C3-FCE6-48FE-A38D-FA2CBDDAC0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2B52-8849-4570-95ED-16896F79C5F6}" type="pres">
      <dgm:prSet presAssocID="{AC59EC42-A4BF-4A1A-B9AF-1E36C406BC59}" presName="sp" presStyleCnt="0"/>
      <dgm:spPr/>
    </dgm:pt>
    <dgm:pt modelId="{DF6E629F-8D39-4CBF-AB32-649370A7FA35}" type="pres">
      <dgm:prSet presAssocID="{5E67B412-6990-439D-9CA5-BEF59157F380}" presName="linNode" presStyleCnt="0"/>
      <dgm:spPr/>
    </dgm:pt>
    <dgm:pt modelId="{53EFFF3F-F7D3-4704-A18D-5B60D3DF39F1}" type="pres">
      <dgm:prSet presAssocID="{5E67B412-6990-439D-9CA5-BEF59157F3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23DA-AC0A-420A-92CA-8547323A2551}" type="pres">
      <dgm:prSet presAssocID="{5E67B412-6990-439D-9CA5-BEF59157F3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FB96-A920-4EEA-ADE6-8A1E64103A02}" type="pres">
      <dgm:prSet presAssocID="{C802D383-7CF4-4EA9-A4C6-0010B868D30B}" presName="sp" presStyleCnt="0"/>
      <dgm:spPr/>
    </dgm:pt>
    <dgm:pt modelId="{EF4B2041-F0A4-41B6-B1A1-A3AF2847CCC5}" type="pres">
      <dgm:prSet presAssocID="{B101ADD0-1C84-4749-8BC8-0AEC0C91BD6D}" presName="linNode" presStyleCnt="0"/>
      <dgm:spPr/>
    </dgm:pt>
    <dgm:pt modelId="{67901FD3-A38B-42EC-BB0B-4C62FE804F6D}" type="pres">
      <dgm:prSet presAssocID="{B101ADD0-1C84-4749-8BC8-0AEC0C91BD6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63B-8073-4696-8179-2C4A3BB4B426}" type="pres">
      <dgm:prSet presAssocID="{B101ADD0-1C84-4749-8BC8-0AEC0C91BD6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E6D98-CBE5-4320-BA06-338AED930426}" srcId="{AA1230C3-FCE6-48FE-A38D-FA2CBDDAC0D8}" destId="{9CD256A4-6639-4C16-AF7C-C4905FCA22F0}" srcOrd="1" destOrd="0" parTransId="{F4797182-582A-44BA-ABF5-4841D633FD28}" sibTransId="{F9952703-77ED-474E-80A7-96923DD78B4A}"/>
    <dgm:cxn modelId="{D6B57742-61C3-4C90-AA62-AAB8F3FDBBD2}" srcId="{4B67ADF5-50E1-48C7-8039-89D7F8F7E109}" destId="{5E67B412-6990-439D-9CA5-BEF59157F380}" srcOrd="2" destOrd="0" parTransId="{262E4409-579C-4155-9D87-294EA5E2E9E9}" sibTransId="{C802D383-7CF4-4EA9-A4C6-0010B868D30B}"/>
    <dgm:cxn modelId="{B649B644-70B8-42F5-8B42-250975CF506B}" type="presOf" srcId="{2E6D61C5-297C-427D-BD52-006B49234337}" destId="{444F3AD4-55B7-4710-A873-CD3BD69B9200}" srcOrd="0" destOrd="0" presId="urn:microsoft.com/office/officeart/2005/8/layout/vList5"/>
    <dgm:cxn modelId="{80450C2D-DE91-402E-8BB6-4BB0D4177D9C}" type="presOf" srcId="{16AE8D51-E580-4335-89A0-BF82D16BD2D6}" destId="{C415A326-8FCC-4BC1-A28A-AC2452988FC5}" srcOrd="0" destOrd="0" presId="urn:microsoft.com/office/officeart/2005/8/layout/vList5"/>
    <dgm:cxn modelId="{C8E982CC-0A64-415F-B679-C3F4E9BB3202}" srcId="{4B67ADF5-50E1-48C7-8039-89D7F8F7E109}" destId="{B101ADD0-1C84-4749-8BC8-0AEC0C91BD6D}" srcOrd="3" destOrd="0" parTransId="{3F1496D6-CAB9-44E6-BBB4-D56094F70E36}" sibTransId="{867FB895-DAE2-4678-9C67-2D847958A561}"/>
    <dgm:cxn modelId="{98ADE98B-E182-4194-B28F-C347296F5AE9}" srcId="{4B67ADF5-50E1-48C7-8039-89D7F8F7E109}" destId="{AA1230C3-FCE6-48FE-A38D-FA2CBDDAC0D8}" srcOrd="1" destOrd="0" parTransId="{1CF7B0BE-8B77-4504-9EAA-5CEB3A29C68F}" sibTransId="{AC59EC42-A4BF-4A1A-B9AF-1E36C406BC59}"/>
    <dgm:cxn modelId="{BC1E0C7F-5C84-4067-A80D-81FB365E7A7A}" type="presOf" srcId="{B101ADD0-1C84-4749-8BC8-0AEC0C91BD6D}" destId="{67901FD3-A38B-42EC-BB0B-4C62FE804F6D}" srcOrd="0" destOrd="0" presId="urn:microsoft.com/office/officeart/2005/8/layout/vList5"/>
    <dgm:cxn modelId="{60551304-C90A-4899-8691-4601A8A76DF1}" type="presOf" srcId="{169E030D-A5A5-422A-A463-81AFE45DF886}" destId="{5DCB23DA-AC0A-420A-92CA-8547323A2551}" srcOrd="0" destOrd="1" presId="urn:microsoft.com/office/officeart/2005/8/layout/vList5"/>
    <dgm:cxn modelId="{43C10F41-F70B-4105-9FA0-497347B8BFAA}" srcId="{16AE8D51-E580-4335-89A0-BF82D16BD2D6}" destId="{2E6D61C5-297C-427D-BD52-006B49234337}" srcOrd="0" destOrd="0" parTransId="{CA2C115A-3046-4720-BDD9-F97C11F47916}" sibTransId="{E91AE428-173F-4B0B-BB00-AD3CD7695C76}"/>
    <dgm:cxn modelId="{3C88E2E5-0DE5-42C2-B225-FD91E22FABA5}" type="presOf" srcId="{5E67B412-6990-439D-9CA5-BEF59157F380}" destId="{53EFFF3F-F7D3-4704-A18D-5B60D3DF39F1}" srcOrd="0" destOrd="0" presId="urn:microsoft.com/office/officeart/2005/8/layout/vList5"/>
    <dgm:cxn modelId="{C89ABA29-89CB-48DC-A4CB-5B04B272B1D3}" type="presOf" srcId="{9CD256A4-6639-4C16-AF7C-C4905FCA22F0}" destId="{1A4724C0-7135-41CC-9F3A-3F9D8A604949}" srcOrd="0" destOrd="1" presId="urn:microsoft.com/office/officeart/2005/8/layout/vList5"/>
    <dgm:cxn modelId="{AD5F656D-3A02-4C83-8276-8DB32F91A64B}" type="presOf" srcId="{AA1230C3-FCE6-48FE-A38D-FA2CBDDAC0D8}" destId="{A13330DC-3B97-4767-BAEB-FFABE815051D}" srcOrd="0" destOrd="0" presId="urn:microsoft.com/office/officeart/2005/8/layout/vList5"/>
    <dgm:cxn modelId="{132510E5-BBE7-4A06-9D90-DB877F3659AB}" srcId="{AA1230C3-FCE6-48FE-A38D-FA2CBDDAC0D8}" destId="{496AC62D-61D6-499B-9426-C8B2215419C5}" srcOrd="0" destOrd="0" parTransId="{3C296F38-4DD8-472E-94DE-89C0964B2D30}" sibTransId="{DB43EADC-6BAF-4196-841D-CA41A640C2B5}"/>
    <dgm:cxn modelId="{98261A13-ADF5-4971-9B6F-F23EF6FABFD6}" type="presOf" srcId="{496AC62D-61D6-499B-9426-C8B2215419C5}" destId="{1A4724C0-7135-41CC-9F3A-3F9D8A604949}" srcOrd="0" destOrd="0" presId="urn:microsoft.com/office/officeart/2005/8/layout/vList5"/>
    <dgm:cxn modelId="{CB8D1FC7-BBBB-4702-90F9-9A2922FCC88F}" type="presOf" srcId="{4B67ADF5-50E1-48C7-8039-89D7F8F7E109}" destId="{D92BC4D6-0F13-44FB-9D5C-6BEE119E07EA}" srcOrd="0" destOrd="0" presId="urn:microsoft.com/office/officeart/2005/8/layout/vList5"/>
    <dgm:cxn modelId="{4B15981A-F16F-40CD-B49D-EF65C3B4004D}" type="presOf" srcId="{D34A8AAD-0D7D-4913-8B0F-3506564874CB}" destId="{6940363B-8073-4696-8179-2C4A3BB4B426}" srcOrd="0" destOrd="0" presId="urn:microsoft.com/office/officeart/2005/8/layout/vList5"/>
    <dgm:cxn modelId="{AB1B05DD-F649-4068-B803-B922372B7462}" srcId="{B101ADD0-1C84-4749-8BC8-0AEC0C91BD6D}" destId="{D34A8AAD-0D7D-4913-8B0F-3506564874CB}" srcOrd="0" destOrd="0" parTransId="{7BC182E6-C657-4DBB-935B-87EFBE3204CC}" sibTransId="{C1A65860-FEB0-4EB9-BEDE-ACBB5CCEBDA7}"/>
    <dgm:cxn modelId="{2EC7325C-1C03-4F74-A598-683FCD8934E0}" srcId="{4B67ADF5-50E1-48C7-8039-89D7F8F7E109}" destId="{16AE8D51-E580-4335-89A0-BF82D16BD2D6}" srcOrd="0" destOrd="0" parTransId="{44B6F606-C87C-4B5C-89C0-25B272AB63EB}" sibTransId="{FAE75530-0CFF-4030-A41A-B773D6BDFF76}"/>
    <dgm:cxn modelId="{CAD7BCB5-7E23-4A32-96D1-474894CE485F}" srcId="{5E67B412-6990-439D-9CA5-BEF59157F380}" destId="{169E030D-A5A5-422A-A463-81AFE45DF886}" srcOrd="1" destOrd="0" parTransId="{2E503248-A456-4817-BAC3-B57A567E5242}" sibTransId="{388CAB70-FD95-4700-831C-3749EFE2EEEF}"/>
    <dgm:cxn modelId="{2C40122B-D318-4C34-85BB-25FA452E68D9}" type="presOf" srcId="{4DFDE381-EF23-4369-A0A5-985C9F51FC3E}" destId="{5DCB23DA-AC0A-420A-92CA-8547323A2551}" srcOrd="0" destOrd="0" presId="urn:microsoft.com/office/officeart/2005/8/layout/vList5"/>
    <dgm:cxn modelId="{B87D62B2-FF22-4080-8544-035531866F74}" srcId="{5E67B412-6990-439D-9CA5-BEF59157F380}" destId="{4DFDE381-EF23-4369-A0A5-985C9F51FC3E}" srcOrd="0" destOrd="0" parTransId="{ECB80BF6-C3B3-4829-A675-240D472CE3F0}" sibTransId="{97DCC5DD-E2E8-44E6-A7FE-D1B9700B4019}"/>
    <dgm:cxn modelId="{3AC822D1-C697-42FB-9120-10CB5A2FA0F6}" type="presParOf" srcId="{D92BC4D6-0F13-44FB-9D5C-6BEE119E07EA}" destId="{C571AC2D-00F6-4A57-80B8-57AE72278662}" srcOrd="0" destOrd="0" presId="urn:microsoft.com/office/officeart/2005/8/layout/vList5"/>
    <dgm:cxn modelId="{9F1917C9-3F2C-4B62-93F3-011026B7D4EF}" type="presParOf" srcId="{C571AC2D-00F6-4A57-80B8-57AE72278662}" destId="{C415A326-8FCC-4BC1-A28A-AC2452988FC5}" srcOrd="0" destOrd="0" presId="urn:microsoft.com/office/officeart/2005/8/layout/vList5"/>
    <dgm:cxn modelId="{929199BB-C66E-4125-A589-94C79BFEE635}" type="presParOf" srcId="{C571AC2D-00F6-4A57-80B8-57AE72278662}" destId="{444F3AD4-55B7-4710-A873-CD3BD69B9200}" srcOrd="1" destOrd="0" presId="urn:microsoft.com/office/officeart/2005/8/layout/vList5"/>
    <dgm:cxn modelId="{53261C9C-D8CB-4AC9-BBDE-DB3E15785088}" type="presParOf" srcId="{D92BC4D6-0F13-44FB-9D5C-6BEE119E07EA}" destId="{E9C377DF-816E-4E40-A36E-926FC584A681}" srcOrd="1" destOrd="0" presId="urn:microsoft.com/office/officeart/2005/8/layout/vList5"/>
    <dgm:cxn modelId="{3007F4B8-829F-4E33-B777-10502DD2957A}" type="presParOf" srcId="{D92BC4D6-0F13-44FB-9D5C-6BEE119E07EA}" destId="{F5B234EE-8EE5-48B1-9071-13182E40CD0E}" srcOrd="2" destOrd="0" presId="urn:microsoft.com/office/officeart/2005/8/layout/vList5"/>
    <dgm:cxn modelId="{0DD1DD13-4536-4A0E-A3CB-F6663D21EA0C}" type="presParOf" srcId="{F5B234EE-8EE5-48B1-9071-13182E40CD0E}" destId="{A13330DC-3B97-4767-BAEB-FFABE815051D}" srcOrd="0" destOrd="0" presId="urn:microsoft.com/office/officeart/2005/8/layout/vList5"/>
    <dgm:cxn modelId="{C3F84934-DC69-48A7-B793-ACD636011B1D}" type="presParOf" srcId="{F5B234EE-8EE5-48B1-9071-13182E40CD0E}" destId="{1A4724C0-7135-41CC-9F3A-3F9D8A604949}" srcOrd="1" destOrd="0" presId="urn:microsoft.com/office/officeart/2005/8/layout/vList5"/>
    <dgm:cxn modelId="{601A72C5-760C-4950-A9C0-698D443A2DB2}" type="presParOf" srcId="{D92BC4D6-0F13-44FB-9D5C-6BEE119E07EA}" destId="{244C2B52-8849-4570-95ED-16896F79C5F6}" srcOrd="3" destOrd="0" presId="urn:microsoft.com/office/officeart/2005/8/layout/vList5"/>
    <dgm:cxn modelId="{04725318-E35A-40F4-B1B4-F61C1E9D9DBE}" type="presParOf" srcId="{D92BC4D6-0F13-44FB-9D5C-6BEE119E07EA}" destId="{DF6E629F-8D39-4CBF-AB32-649370A7FA35}" srcOrd="4" destOrd="0" presId="urn:microsoft.com/office/officeart/2005/8/layout/vList5"/>
    <dgm:cxn modelId="{3BAE3277-678B-4C72-832C-E49D4A971821}" type="presParOf" srcId="{DF6E629F-8D39-4CBF-AB32-649370A7FA35}" destId="{53EFFF3F-F7D3-4704-A18D-5B60D3DF39F1}" srcOrd="0" destOrd="0" presId="urn:microsoft.com/office/officeart/2005/8/layout/vList5"/>
    <dgm:cxn modelId="{FBD09AD2-A9EE-424B-8FA1-9D216924762E}" type="presParOf" srcId="{DF6E629F-8D39-4CBF-AB32-649370A7FA35}" destId="{5DCB23DA-AC0A-420A-92CA-8547323A2551}" srcOrd="1" destOrd="0" presId="urn:microsoft.com/office/officeart/2005/8/layout/vList5"/>
    <dgm:cxn modelId="{668DE75A-C9A6-4724-B1DC-0E5260DC0720}" type="presParOf" srcId="{D92BC4D6-0F13-44FB-9D5C-6BEE119E07EA}" destId="{4C16FB96-A920-4EEA-ADE6-8A1E64103A02}" srcOrd="5" destOrd="0" presId="urn:microsoft.com/office/officeart/2005/8/layout/vList5"/>
    <dgm:cxn modelId="{CA134FE7-8E56-428B-946E-14CA8A6526B5}" type="presParOf" srcId="{D92BC4D6-0F13-44FB-9D5C-6BEE119E07EA}" destId="{EF4B2041-F0A4-41B6-B1A1-A3AF2847CCC5}" srcOrd="6" destOrd="0" presId="urn:microsoft.com/office/officeart/2005/8/layout/vList5"/>
    <dgm:cxn modelId="{D5A43802-D69B-485B-9995-072273716802}" type="presParOf" srcId="{EF4B2041-F0A4-41B6-B1A1-A3AF2847CCC5}" destId="{67901FD3-A38B-42EC-BB0B-4C62FE804F6D}" srcOrd="0" destOrd="0" presId="urn:microsoft.com/office/officeart/2005/8/layout/vList5"/>
    <dgm:cxn modelId="{9B4602D8-A3CB-42AC-9E53-80C5FCB3F724}" type="presParOf" srcId="{EF4B2041-F0A4-41B6-B1A1-A3AF2847CCC5}" destId="{6940363B-8073-4696-8179-2C4A3BB4B4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CEA6AF-816A-4D33-A45C-F5D0A3679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2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6DBE-B3DF-4252-ABC4-8825B6A014E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9CD6-7782-40C0-A4F3-CE923FEFD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E1A85-87D1-470C-850E-C6EF75C965E9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2EA9-40FA-4F0B-9A71-59E3F3F1B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7C5F4-591A-4CCF-B50E-E1F811825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AC9FE-852D-4E35-BC75-C161B25A8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8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6952A-E9F8-4E45-B3DC-3969542D0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D01E8-ACE7-4EED-AFA8-FA2440832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5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32B3E-0EDE-4529-8C53-01A80411E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0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35DEF-9B6B-4F8F-BE76-F327C5099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94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AA00C-955D-4FFF-8A8B-CD0919A07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25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8037-AC9B-40C1-BA1A-9FBF3B66F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B1A6-18EA-4972-9D30-9C386E592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3B7D2-B5FD-4CEC-A3BF-3C49D1436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2C8ED0-1BD4-489C-ADAA-0B8DCD088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06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Freeform 207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Freeform 208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Freeform 209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Freeform 210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Freeform 211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Freeform 212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Freeform 213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Freeform 214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Freeform 215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Freeform 216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Freeform 217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Freeform 218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Freeform 219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" name="Freeform 220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" name="Freeform 221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" name="Freeform 222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" name="Freeform 223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8" name="Freeform 224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9" name="Freeform 225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0" name="Freeform 226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1" name="Freeform 227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2" name="Freeform 228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Freeform 229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4" name="Freeform 230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5" name="Freeform 231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6" name="Freeform 232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7" name="Freeform 233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8" name="Freeform 234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9" name="Freeform 235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0" name="Freeform 236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1" name="Freeform 237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2" name="Freeform 238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3" name="Freeform 239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4" name="Freeform 240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5" name="Freeform 241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6" name="Freeform 242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7" name="Freeform 243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" name="Freeform 244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89" name="Picture 248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0" name="Rectangle 250"/>
          <p:cNvSpPr>
            <a:spLocks noGrp="1" noChangeArrowheads="1"/>
          </p:cNvSpPr>
          <p:nvPr>
            <p:ph type="ctrTitle"/>
          </p:nvPr>
        </p:nvSpPr>
        <p:spPr>
          <a:xfrm>
            <a:off x="703842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Understanding the Low-Income Market to Improve Energy Programs</a:t>
            </a:r>
          </a:p>
        </p:txBody>
      </p:sp>
      <p:sp>
        <p:nvSpPr>
          <p:cNvPr id="2091" name="Rectangle 251"/>
          <p:cNvSpPr>
            <a:spLocks noGrp="1" noChangeArrowheads="1"/>
          </p:cNvSpPr>
          <p:nvPr>
            <p:ph type="subTitle" idx="1"/>
          </p:nvPr>
        </p:nvSpPr>
        <p:spPr>
          <a:xfrm>
            <a:off x="762794" y="4724400"/>
            <a:ext cx="8094662" cy="838200"/>
          </a:xfrm>
        </p:spPr>
        <p:txBody>
          <a:bodyPr/>
          <a:lstStyle/>
          <a:p>
            <a:r>
              <a:rPr lang="en-US" altLang="en-US" sz="2800" dirty="0"/>
              <a:t>Paula Carmody, MD Office of People’s Counsel</a:t>
            </a:r>
          </a:p>
          <a:p>
            <a:r>
              <a:rPr lang="en-US" altLang="en-US" sz="2800" dirty="0"/>
              <a:t>Matthew Lyons, APPRISE</a:t>
            </a:r>
          </a:p>
        </p:txBody>
      </p:sp>
      <p:pic>
        <p:nvPicPr>
          <p:cNvPr id="2092" name="Picture 25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275"/>
            <a:ext cx="2743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246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249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3210" y="161925"/>
            <a:ext cx="6335654" cy="1143000"/>
          </a:xfrm>
        </p:spPr>
        <p:txBody>
          <a:bodyPr/>
          <a:lstStyle/>
          <a:p>
            <a:pPr algn="l"/>
            <a:r>
              <a:rPr lang="en-US" altLang="en-US" sz="3400" dirty="0"/>
              <a:t>Interest in Market Research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783" y="1938981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County and regional differences in low-income 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Gaps in utilization of bill assistance and energy efficiency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 data-driven local outreach strategies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targeting opportunities for partners to improve affordability and increase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4728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5146" y="152400"/>
            <a:ext cx="6335654" cy="1143000"/>
          </a:xfrm>
        </p:spPr>
        <p:txBody>
          <a:bodyPr/>
          <a:lstStyle/>
          <a:p>
            <a:pPr algn="l"/>
            <a:r>
              <a:rPr lang="en-US" altLang="en-US" sz="3400" dirty="0"/>
              <a:t>Market Characterization Report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11</a:t>
            </a:fld>
            <a:endParaRPr lang="en-US" altLang="en-US" sz="1000"/>
          </a:p>
        </p:txBody>
      </p:sp>
      <p:sp>
        <p:nvSpPr>
          <p:cNvPr id="4" name="TextBox 3"/>
          <p:cNvSpPr txBox="1"/>
          <p:nvPr/>
        </p:nvSpPr>
        <p:spPr>
          <a:xfrm>
            <a:off x="315913" y="1925203"/>
            <a:ext cx="853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http://opc.maryland.gov/RegulatoryActivities/Publications.aspx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2734041"/>
            <a:ext cx="65913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596900" y="2667000"/>
            <a:ext cx="7772400" cy="1143000"/>
          </a:xfrm>
        </p:spPr>
        <p:txBody>
          <a:bodyPr/>
          <a:lstStyle/>
          <a:p>
            <a:r>
              <a:rPr lang="en-US" altLang="en-US" b="1" dirty="0"/>
              <a:t>Market Characterization Research Plan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56805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1524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/>
              <a:t>APPRISE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10679" y="1659802"/>
          <a:ext cx="8374064" cy="471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A4A9E9C-0D98-4052-A3BE-65F3375DF01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96266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0311" y="152400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Research Objectives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013730"/>
              </p:ext>
            </p:extLst>
          </p:nvPr>
        </p:nvGraphicFramePr>
        <p:xfrm>
          <a:off x="92193" y="1417639"/>
          <a:ext cx="8975607" cy="522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83307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3884" y="18230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Utility Regions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36" y="1901545"/>
            <a:ext cx="8876923" cy="42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3884" y="16192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County Areas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7" y="1919889"/>
            <a:ext cx="9022403" cy="39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3884" y="16192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Data Sources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2796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202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596900" y="2667000"/>
            <a:ext cx="7772400" cy="1143000"/>
          </a:xfrm>
        </p:spPr>
        <p:txBody>
          <a:bodyPr/>
          <a:lstStyle/>
          <a:p>
            <a:r>
              <a:rPr lang="en-US" altLang="en-US" b="1" dirty="0"/>
              <a:t>Market Characterization Results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78347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92193" y="16192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Income and Eligibility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368993"/>
              </p:ext>
            </p:extLst>
          </p:nvPr>
        </p:nvGraphicFramePr>
        <p:xfrm>
          <a:off x="670054" y="227330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5921" y="1734496"/>
            <a:ext cx="7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Market Analysis Inform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276324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171450"/>
            <a:ext cx="7772400" cy="971550"/>
          </a:xfrm>
        </p:spPr>
        <p:txBody>
          <a:bodyPr/>
          <a:lstStyle/>
          <a:p>
            <a:pPr algn="l"/>
            <a:r>
              <a:rPr lang="en-US" altLang="en-US" dirty="0"/>
              <a:t>Presentation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13972"/>
              </p:ext>
            </p:extLst>
          </p:nvPr>
        </p:nvGraphicFramePr>
        <p:xfrm>
          <a:off x="655638" y="1685925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7149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99231" y="169903"/>
            <a:ext cx="5858829" cy="1143000"/>
          </a:xfrm>
        </p:spPr>
        <p:txBody>
          <a:bodyPr/>
          <a:lstStyle/>
          <a:p>
            <a:pPr algn="l"/>
            <a:r>
              <a:rPr lang="en-US" altLang="en-US" dirty="0"/>
              <a:t>Program Eligibility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65436"/>
              </p:ext>
            </p:extLst>
          </p:nvPr>
        </p:nvGraphicFramePr>
        <p:xfrm>
          <a:off x="475479" y="2056646"/>
          <a:ext cx="7798571" cy="41806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0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1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7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17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17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81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Region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Efficiency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(200% FPL)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Assistance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(175% FPL)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Households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Capital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113,699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96,274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676,345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Central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223,546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192,846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1,020,411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8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Eastern Shore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45,546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39,258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171,111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Southern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19,673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16,519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126,588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Western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45,400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38,096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184,889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447,863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382,993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2,179,344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27884" y="1459854"/>
            <a:ext cx="617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Program Eligibility by State Region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590722" y="6390503"/>
            <a:ext cx="189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416723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3829" y="150039"/>
            <a:ext cx="6073142" cy="1143000"/>
          </a:xfrm>
        </p:spPr>
        <p:txBody>
          <a:bodyPr/>
          <a:lstStyle/>
          <a:p>
            <a:pPr algn="l"/>
            <a:r>
              <a:rPr lang="en-US" altLang="en-US" dirty="0"/>
              <a:t>Federal Poverty Level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21</a:t>
            </a:fld>
            <a:endParaRPr lang="en-US" altLang="en-US" sz="100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53773319"/>
              </p:ext>
            </p:extLst>
          </p:nvPr>
        </p:nvGraphicFramePr>
        <p:xfrm>
          <a:off x="53354" y="1441105"/>
          <a:ext cx="4334217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3"/>
          <p:cNvSpPr txBox="1"/>
          <p:nvPr/>
        </p:nvSpPr>
        <p:spPr>
          <a:xfrm>
            <a:off x="956356" y="6324600"/>
            <a:ext cx="189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977139380"/>
              </p:ext>
            </p:extLst>
          </p:nvPr>
        </p:nvGraphicFramePr>
        <p:xfrm>
          <a:off x="4701743" y="1535499"/>
          <a:ext cx="4334217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72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5571" y="161925"/>
            <a:ext cx="6073142" cy="1143000"/>
          </a:xfrm>
        </p:spPr>
        <p:txBody>
          <a:bodyPr/>
          <a:lstStyle/>
          <a:p>
            <a:pPr algn="l"/>
            <a:r>
              <a:rPr lang="en-US" altLang="en-US" dirty="0"/>
              <a:t>Sources of Income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22</a:t>
            </a:fld>
            <a:endParaRPr lang="en-US" altLang="en-US" sz="100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36549272"/>
              </p:ext>
            </p:extLst>
          </p:nvPr>
        </p:nvGraphicFramePr>
        <p:xfrm>
          <a:off x="38047" y="1754444"/>
          <a:ext cx="4568825" cy="464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TextBox 3"/>
          <p:cNvSpPr txBox="1"/>
          <p:nvPr/>
        </p:nvSpPr>
        <p:spPr>
          <a:xfrm>
            <a:off x="699822" y="6384325"/>
            <a:ext cx="189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2523412054"/>
              </p:ext>
            </p:extLst>
          </p:nvPr>
        </p:nvGraphicFramePr>
        <p:xfrm>
          <a:off x="4562386" y="1754444"/>
          <a:ext cx="4568825" cy="464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858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0649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Recertification Policy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23</a:t>
            </a:fld>
            <a:endParaRPr lang="en-US" altLang="en-US" sz="100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93764616"/>
              </p:ext>
            </p:extLst>
          </p:nvPr>
        </p:nvGraphicFramePr>
        <p:xfrm>
          <a:off x="596900" y="1629568"/>
          <a:ext cx="7740650" cy="474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3"/>
          <p:cNvSpPr txBox="1"/>
          <p:nvPr/>
        </p:nvSpPr>
        <p:spPr>
          <a:xfrm>
            <a:off x="700389" y="6288000"/>
            <a:ext cx="189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5063" y="2743200"/>
            <a:ext cx="325596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FY 2019, OHEP launched a streamlined recertification process for seniors and disabled households on fixed income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3713163" y="6227972"/>
            <a:ext cx="46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* Retirement benefits include social security income and retirement, survivor, and disability pensions</a:t>
            </a:r>
          </a:p>
        </p:txBody>
      </p:sp>
    </p:spTree>
    <p:extLst>
      <p:ext uri="{BB962C8B-B14F-4D97-AF65-F5344CB8AC3E}">
        <p14:creationId xmlns:p14="http://schemas.microsoft.com/office/powerpoint/2010/main" val="109430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1762" y="161925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Heating Assistance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24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1083978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3"/>
          <p:cNvSpPr txBox="1"/>
          <p:nvPr/>
        </p:nvSpPr>
        <p:spPr>
          <a:xfrm>
            <a:off x="972176" y="6388443"/>
            <a:ext cx="502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</p:spTree>
    <p:extLst>
      <p:ext uri="{BB962C8B-B14F-4D97-AF65-F5344CB8AC3E}">
        <p14:creationId xmlns:p14="http://schemas.microsoft.com/office/powerpoint/2010/main" val="401765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1762" y="161925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Heating Assistance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25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78993515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826126" y="6373997"/>
            <a:ext cx="502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</p:spTree>
    <p:extLst>
      <p:ext uri="{BB962C8B-B14F-4D97-AF65-F5344CB8AC3E}">
        <p14:creationId xmlns:p14="http://schemas.microsoft.com/office/powerpoint/2010/main" val="361940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9964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Weatherization Participation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26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23995257"/>
              </p:ext>
            </p:extLst>
          </p:nvPr>
        </p:nvGraphicFramePr>
        <p:xfrm>
          <a:off x="1293383" y="1543586"/>
          <a:ext cx="6151991" cy="485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72175" y="6388443"/>
            <a:ext cx="611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2010 - 2017 DHCD Data File</a:t>
            </a:r>
          </a:p>
        </p:txBody>
      </p:sp>
    </p:spTree>
    <p:extLst>
      <p:ext uri="{BB962C8B-B14F-4D97-AF65-F5344CB8AC3E}">
        <p14:creationId xmlns:p14="http://schemas.microsoft.com/office/powerpoint/2010/main" val="1090200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3884" y="16192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Demographics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27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575077"/>
              </p:ext>
            </p:extLst>
          </p:nvPr>
        </p:nvGraphicFramePr>
        <p:xfrm>
          <a:off x="669925" y="2020913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02102" y="1588572"/>
            <a:ext cx="7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Market Analysis Inform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40369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098" y="161925"/>
            <a:ext cx="5858829" cy="1143000"/>
          </a:xfrm>
        </p:spPr>
        <p:txBody>
          <a:bodyPr/>
          <a:lstStyle/>
          <a:p>
            <a:pPr algn="l"/>
            <a:r>
              <a:rPr lang="en-US" altLang="en-US" dirty="0"/>
              <a:t>Household Type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28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56412"/>
              </p:ext>
            </p:extLst>
          </p:nvPr>
        </p:nvGraphicFramePr>
        <p:xfrm>
          <a:off x="476032" y="1845103"/>
          <a:ext cx="8058367" cy="43560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9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3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1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Head of Household Type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Households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Percentage of Low-Income Households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Income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 Individual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109,911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$12,828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 Couple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74,010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$24,461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Older without Children (40-59)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71,252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$14,417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Older with Children (40-59)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72,238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$29,723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Younger without Children (&lt;40)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42,247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$13,386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Younger with Children (&lt;40)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78,205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$25,448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Low-Income Households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447,863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$19,985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9" name="TextBox 3"/>
          <p:cNvSpPr txBox="1"/>
          <p:nvPr/>
        </p:nvSpPr>
        <p:spPr>
          <a:xfrm>
            <a:off x="419315" y="6250371"/>
            <a:ext cx="245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199829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0649" y="160337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Vulnerable Households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29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98487833"/>
              </p:ext>
            </p:extLst>
          </p:nvPr>
        </p:nvGraphicFramePr>
        <p:xfrm>
          <a:off x="859993" y="1384299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880120" y="6357521"/>
            <a:ext cx="245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57599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596900" y="2667000"/>
            <a:ext cx="7772400" cy="1143000"/>
          </a:xfrm>
        </p:spPr>
        <p:txBody>
          <a:bodyPr/>
          <a:lstStyle/>
          <a:p>
            <a:r>
              <a:rPr lang="en-US" altLang="en-US" b="1" dirty="0"/>
              <a:t>Office of People’s Counsel Background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19093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5639" y="158065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Vulnerable Households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30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9710569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279958" y="6400800"/>
            <a:ext cx="794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 / FY 2010 – FY 2017 DHCD Data File</a:t>
            </a:r>
          </a:p>
        </p:txBody>
      </p:sp>
    </p:spTree>
    <p:extLst>
      <p:ext uri="{BB962C8B-B14F-4D97-AF65-F5344CB8AC3E}">
        <p14:creationId xmlns:p14="http://schemas.microsoft.com/office/powerpoint/2010/main" val="213516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Linguistic Isolation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31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47876138"/>
              </p:ext>
            </p:extLst>
          </p:nvPr>
        </p:nvGraphicFramePr>
        <p:xfrm>
          <a:off x="434589" y="1685925"/>
          <a:ext cx="3956436" cy="489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63098" y="6400800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289130372"/>
              </p:ext>
            </p:extLst>
          </p:nvPr>
        </p:nvGraphicFramePr>
        <p:xfrm>
          <a:off x="4719016" y="1685925"/>
          <a:ext cx="3956436" cy="489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4256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1762" y="159866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Internet Access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32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83278907"/>
              </p:ext>
            </p:extLst>
          </p:nvPr>
        </p:nvGraphicFramePr>
        <p:xfrm>
          <a:off x="511176" y="1451061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124508" y="4123897"/>
            <a:ext cx="892175" cy="218615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48" name="TextBox 3"/>
          <p:cNvSpPr txBox="1"/>
          <p:nvPr/>
        </p:nvSpPr>
        <p:spPr>
          <a:xfrm>
            <a:off x="581314" y="6471750"/>
            <a:ext cx="203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291894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6806" y="161925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Housing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33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32880"/>
              </p:ext>
            </p:extLst>
          </p:nvPr>
        </p:nvGraphicFramePr>
        <p:xfrm>
          <a:off x="670054" y="227330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5921" y="1734496"/>
            <a:ext cx="7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Market Analysis Inform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3958746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7634" y="158600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Home Ownership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34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45987626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750802" y="6385331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3703435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Home Ownership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35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18044906"/>
              </p:ext>
            </p:extLst>
          </p:nvPr>
        </p:nvGraphicFramePr>
        <p:xfrm>
          <a:off x="682626" y="1517779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39800" y="6371238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1871736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0594" y="174067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Home Ownership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36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8563096"/>
              </p:ext>
            </p:extLst>
          </p:nvPr>
        </p:nvGraphicFramePr>
        <p:xfrm>
          <a:off x="127001" y="1508852"/>
          <a:ext cx="4202112" cy="494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279958" y="6400800"/>
            <a:ext cx="794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 / FY 2010 – FY 2017 DHCD Data File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931965001"/>
              </p:ext>
            </p:extLst>
          </p:nvPr>
        </p:nvGraphicFramePr>
        <p:xfrm>
          <a:off x="4595813" y="1513015"/>
          <a:ext cx="4202112" cy="494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5503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03243" y="160080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Housing Type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37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3130981"/>
              </p:ext>
            </p:extLst>
          </p:nvPr>
        </p:nvGraphicFramePr>
        <p:xfrm>
          <a:off x="105507" y="1443831"/>
          <a:ext cx="2877472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-52109" y="6411053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570285369"/>
              </p:ext>
            </p:extLst>
          </p:nvPr>
        </p:nvGraphicFramePr>
        <p:xfrm>
          <a:off x="3284388" y="1443831"/>
          <a:ext cx="277827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val="2724367120"/>
              </p:ext>
            </p:extLst>
          </p:nvPr>
        </p:nvGraphicFramePr>
        <p:xfrm>
          <a:off x="6364073" y="1443831"/>
          <a:ext cx="2683206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60098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73724" y="177337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Housing Type and Ownership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38</a:t>
            </a:fld>
            <a:endParaRPr lang="en-US" altLang="en-US" sz="1000"/>
          </a:p>
        </p:txBody>
      </p:sp>
      <p:sp>
        <p:nvSpPr>
          <p:cNvPr id="47" name="TextBox 3"/>
          <p:cNvSpPr txBox="1"/>
          <p:nvPr/>
        </p:nvSpPr>
        <p:spPr>
          <a:xfrm>
            <a:off x="628522" y="6123801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56947"/>
              </p:ext>
            </p:extLst>
          </p:nvPr>
        </p:nvGraphicFramePr>
        <p:xfrm>
          <a:off x="675481" y="2499812"/>
          <a:ext cx="7726363" cy="3581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7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6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6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9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Housing Unit Type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Own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Rent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Households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Single Family Attached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Single Family Detached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Small Multifamily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Large Multifamily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Mobile Homes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Housing Units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813" y="1641321"/>
            <a:ext cx="685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Distribution of Low-Income Households </a:t>
            </a:r>
          </a:p>
          <a:p>
            <a:pPr algn="ctr"/>
            <a:r>
              <a:rPr lang="en-US" sz="2000" dirty="0"/>
              <a:t>By Housing Unit Type and Ownership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20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79389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Housing Age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39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40635859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39800" y="6371238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113001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0673" y="161925"/>
            <a:ext cx="6259454" cy="1143000"/>
          </a:xfrm>
        </p:spPr>
        <p:txBody>
          <a:bodyPr/>
          <a:lstStyle/>
          <a:p>
            <a:pPr algn="l"/>
            <a:r>
              <a:rPr lang="en-US" altLang="en-US" sz="3600" dirty="0"/>
              <a:t>Agency Mission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</a:t>
            </a:fld>
            <a:endParaRPr lang="en-US" altLang="en-US" sz="1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interests of all State residential utility customers</a:t>
            </a:r>
          </a:p>
          <a:p>
            <a:pPr lvl="1"/>
            <a:r>
              <a:rPr lang="en-US" dirty="0"/>
              <a:t>Electric, Gas, Private Water, Telecom Services</a:t>
            </a:r>
          </a:p>
          <a:p>
            <a:endParaRPr lang="en-US" dirty="0"/>
          </a:p>
          <a:p>
            <a:r>
              <a:rPr lang="en-US" dirty="0"/>
              <a:t>Special focus on low-income and vulnerable customers</a:t>
            </a:r>
          </a:p>
          <a:p>
            <a:pPr lvl="1"/>
            <a:r>
              <a:rPr lang="en-US" dirty="0"/>
              <a:t>Energy affordability and energy efficiency </a:t>
            </a:r>
          </a:p>
        </p:txBody>
      </p:sp>
    </p:spTree>
    <p:extLst>
      <p:ext uri="{BB962C8B-B14F-4D97-AF65-F5344CB8AC3E}">
        <p14:creationId xmlns:p14="http://schemas.microsoft.com/office/powerpoint/2010/main" val="1339188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43103" y="168103"/>
            <a:ext cx="5622807" cy="1143000"/>
          </a:xfrm>
        </p:spPr>
        <p:txBody>
          <a:bodyPr/>
          <a:lstStyle/>
          <a:p>
            <a:pPr algn="l"/>
            <a:r>
              <a:rPr lang="en-US" altLang="en-US" dirty="0"/>
              <a:t>Energy and Utilities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40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969286"/>
              </p:ext>
            </p:extLst>
          </p:nvPr>
        </p:nvGraphicFramePr>
        <p:xfrm>
          <a:off x="670054" y="227330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5921" y="1734496"/>
            <a:ext cx="7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Market Analysis Inform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2545057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38641" y="186532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Utility Heated Homes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41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16333371"/>
              </p:ext>
            </p:extLst>
          </p:nvPr>
        </p:nvGraphicFramePr>
        <p:xfrm>
          <a:off x="757238" y="156686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644804" y="6385331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250442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06375" y="186532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Bulk Fuel Heated Homes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42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73263133"/>
              </p:ext>
            </p:extLst>
          </p:nvPr>
        </p:nvGraphicFramePr>
        <p:xfrm>
          <a:off x="757238" y="156686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644804" y="6385331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3898772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01870" y="153774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Main Heating Fuel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43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52586122"/>
              </p:ext>
            </p:extLst>
          </p:nvPr>
        </p:nvGraphicFramePr>
        <p:xfrm>
          <a:off x="728663" y="1344612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14400" y="6371238"/>
            <a:ext cx="439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</p:spTree>
    <p:extLst>
      <p:ext uri="{BB962C8B-B14F-4D97-AF65-F5344CB8AC3E}">
        <p14:creationId xmlns:p14="http://schemas.microsoft.com/office/powerpoint/2010/main" val="1630546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70162"/>
            <a:ext cx="6608763" cy="1143000"/>
          </a:xfrm>
        </p:spPr>
        <p:txBody>
          <a:bodyPr/>
          <a:lstStyle/>
          <a:p>
            <a:pPr algn="l"/>
            <a:r>
              <a:rPr lang="en-US" altLang="en-US" dirty="0"/>
              <a:t>Electricity Usage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44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11890947"/>
              </p:ext>
            </p:extLst>
          </p:nvPr>
        </p:nvGraphicFramePr>
        <p:xfrm>
          <a:off x="4668441" y="1650695"/>
          <a:ext cx="4414043" cy="462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694038" y="6242647"/>
            <a:ext cx="742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RECS (2009) </a:t>
            </a:r>
          </a:p>
          <a:p>
            <a:r>
              <a:rPr lang="en-US" sz="1200" dirty="0"/>
              <a:t>Includes survey respondents from Maryland, Washington D.C., West Virginia, and Delaware 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352539083"/>
              </p:ext>
            </p:extLst>
          </p:nvPr>
        </p:nvGraphicFramePr>
        <p:xfrm>
          <a:off x="296863" y="1650696"/>
          <a:ext cx="4414043" cy="462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6176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50049" y="183356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Heat Included in Rent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45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192520"/>
              </p:ext>
            </p:extLst>
          </p:nvPr>
        </p:nvGraphicFramePr>
        <p:xfrm>
          <a:off x="708026" y="1379537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570191" y="6419076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3976989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0843" y="180201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Water and Sewage Costs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46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43226376"/>
              </p:ext>
            </p:extLst>
          </p:nvPr>
        </p:nvGraphicFramePr>
        <p:xfrm>
          <a:off x="801688" y="136043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745096" y="6400800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sp>
        <p:nvSpPr>
          <p:cNvPr id="48" name="TextBox 3"/>
          <p:cNvSpPr txBox="1"/>
          <p:nvPr/>
        </p:nvSpPr>
        <p:spPr>
          <a:xfrm>
            <a:off x="5853735" y="2320064"/>
            <a:ext cx="262986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Totals do not account for potential increase in costs in 2017 and 2018.</a:t>
            </a:r>
          </a:p>
        </p:txBody>
      </p:sp>
    </p:spTree>
    <p:extLst>
      <p:ext uri="{BB962C8B-B14F-4D97-AF65-F5344CB8AC3E}">
        <p14:creationId xmlns:p14="http://schemas.microsoft.com/office/powerpoint/2010/main" val="2915202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09931" y="172180"/>
            <a:ext cx="6349942" cy="1143000"/>
          </a:xfrm>
        </p:spPr>
        <p:txBody>
          <a:bodyPr/>
          <a:lstStyle/>
          <a:p>
            <a:pPr algn="l"/>
            <a:r>
              <a:rPr lang="en-US" altLang="en-US" dirty="0"/>
              <a:t>Energy and Shelter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47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22767"/>
              </p:ext>
            </p:extLst>
          </p:nvPr>
        </p:nvGraphicFramePr>
        <p:xfrm>
          <a:off x="670054" y="227330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5921" y="1734496"/>
            <a:ext cx="7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Market Analysis Inform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4125014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19869" y="152400"/>
            <a:ext cx="5729288" cy="1143000"/>
          </a:xfrm>
        </p:spPr>
        <p:txBody>
          <a:bodyPr/>
          <a:lstStyle/>
          <a:p>
            <a:pPr algn="l"/>
            <a:r>
              <a:rPr lang="en-US" altLang="en-US" dirty="0"/>
              <a:t>Energy Affordability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185" y="1701177"/>
            <a:ext cx="8118153" cy="4687545"/>
          </a:xfrm>
        </p:spPr>
        <p:txBody>
          <a:bodyPr/>
          <a:lstStyle/>
          <a:p>
            <a:r>
              <a:rPr lang="en-US" sz="2800" b="1" i="1" dirty="0"/>
              <a:t>Energy Burden </a:t>
            </a:r>
            <a:r>
              <a:rPr lang="en-US" sz="2800" dirty="0"/>
              <a:t>– percentage of income paid to energy bills</a:t>
            </a:r>
          </a:p>
          <a:p>
            <a:r>
              <a:rPr lang="en-US" sz="2800" u="sng" dirty="0"/>
              <a:t>Gross</a:t>
            </a:r>
            <a:r>
              <a:rPr lang="en-US" sz="2800" dirty="0"/>
              <a:t>: Prior to receipt of energy assistance</a:t>
            </a:r>
          </a:p>
          <a:p>
            <a:pPr lvl="1"/>
            <a:r>
              <a:rPr lang="en-US" sz="2400" dirty="0"/>
              <a:t>Annual Energy Bill / Annual Income</a:t>
            </a:r>
          </a:p>
          <a:p>
            <a:r>
              <a:rPr lang="en-US" sz="2800" u="sng" dirty="0"/>
              <a:t>Net</a:t>
            </a:r>
            <a:r>
              <a:rPr lang="en-US" sz="2800" dirty="0"/>
              <a:t>: After receipt of energy assistance</a:t>
            </a:r>
          </a:p>
          <a:p>
            <a:pPr lvl="1"/>
            <a:r>
              <a:rPr lang="en-US" sz="2400" dirty="0"/>
              <a:t>(Annual Energy Bill – Energy Assistance Benefit) / Annual Income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48</a:t>
            </a:fld>
            <a:endParaRPr lang="en-US" altLang="en-US" sz="1000"/>
          </a:p>
        </p:txBody>
      </p:sp>
      <p:sp>
        <p:nvSpPr>
          <p:cNvPr id="3" name="TextBox 2"/>
          <p:cNvSpPr txBox="1"/>
          <p:nvPr/>
        </p:nvSpPr>
        <p:spPr>
          <a:xfrm>
            <a:off x="1143756" y="5061244"/>
            <a:ext cx="667901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Average Energy Burden of Non-Low-Income Households: 2%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Office of People’s Counsel advocates for adoption of a 6% energy affordability target</a:t>
            </a:r>
          </a:p>
        </p:txBody>
      </p:sp>
    </p:spTree>
    <p:extLst>
      <p:ext uri="{BB962C8B-B14F-4D97-AF65-F5344CB8AC3E}">
        <p14:creationId xmlns:p14="http://schemas.microsoft.com/office/powerpoint/2010/main" val="2636027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460" y="161925"/>
            <a:ext cx="5729288" cy="1143000"/>
          </a:xfrm>
        </p:spPr>
        <p:txBody>
          <a:bodyPr/>
          <a:lstStyle/>
          <a:p>
            <a:pPr algn="l"/>
            <a:r>
              <a:rPr lang="en-US" altLang="en-US" dirty="0"/>
              <a:t>Housing Affordability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Shelter Burden </a:t>
            </a:r>
            <a:r>
              <a:rPr lang="en-US" sz="2800" dirty="0"/>
              <a:t>– percentage of income paid to housing costs</a:t>
            </a:r>
          </a:p>
          <a:p>
            <a:pPr lvl="1"/>
            <a:r>
              <a:rPr lang="en-US" sz="2400" u="sng" dirty="0"/>
              <a:t>Owners</a:t>
            </a:r>
            <a:r>
              <a:rPr lang="en-US" sz="2400" dirty="0"/>
              <a:t>: Mortgage, real estate taxes, insurance, utilities, fuels, mobile home costs, condo fees</a:t>
            </a:r>
          </a:p>
          <a:p>
            <a:pPr lvl="1"/>
            <a:r>
              <a:rPr lang="en-US" sz="2400" u="sng" dirty="0"/>
              <a:t>Renters</a:t>
            </a:r>
            <a:r>
              <a:rPr lang="en-US" sz="2400" dirty="0"/>
              <a:t>: rent, utilities, and fuels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49</a:t>
            </a:fld>
            <a:endParaRPr lang="en-US" altLang="en-US" sz="1000"/>
          </a:p>
        </p:txBody>
      </p:sp>
      <p:sp>
        <p:nvSpPr>
          <p:cNvPr id="47" name="TextBox 46"/>
          <p:cNvSpPr txBox="1"/>
          <p:nvPr/>
        </p:nvSpPr>
        <p:spPr>
          <a:xfrm>
            <a:off x="1063625" y="4724400"/>
            <a:ext cx="64881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U.S. Department of Housing &amp; Urban Development defines affordable housing costs as not exceeding 30% of income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403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0673" y="161925"/>
            <a:ext cx="6259454" cy="1143000"/>
          </a:xfrm>
        </p:spPr>
        <p:txBody>
          <a:bodyPr/>
          <a:lstStyle/>
          <a:p>
            <a:pPr algn="l"/>
            <a:r>
              <a:rPr lang="en-US" altLang="en-US" sz="3600" dirty="0"/>
              <a:t>Where We Act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Service Commission (PSC)</a:t>
            </a:r>
          </a:p>
          <a:p>
            <a:r>
              <a:rPr lang="en-US" dirty="0"/>
              <a:t>Federal Agencies and PJM</a:t>
            </a:r>
          </a:p>
          <a:p>
            <a:r>
              <a:rPr lang="en-US" dirty="0"/>
              <a:t>State Legislature</a:t>
            </a:r>
          </a:p>
          <a:p>
            <a:r>
              <a:rPr lang="en-US" dirty="0"/>
              <a:t>Advisory Boards, Government, and Non-Profit Collaborations</a:t>
            </a:r>
          </a:p>
          <a:p>
            <a:r>
              <a:rPr lang="en-US" dirty="0"/>
              <a:t>NASUCA</a:t>
            </a:r>
          </a:p>
        </p:txBody>
      </p:sp>
    </p:spTree>
    <p:extLst>
      <p:ext uri="{BB962C8B-B14F-4D97-AF65-F5344CB8AC3E}">
        <p14:creationId xmlns:p14="http://schemas.microsoft.com/office/powerpoint/2010/main" val="1795674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26627" y="176234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Heating Expenditures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50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4865188"/>
              </p:ext>
            </p:extLst>
          </p:nvPr>
        </p:nvGraphicFramePr>
        <p:xfrm>
          <a:off x="757238" y="137756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39800" y="6394470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2127556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20792" y="159628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Energy Expenditures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51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68145840"/>
              </p:ext>
            </p:extLst>
          </p:nvPr>
        </p:nvGraphicFramePr>
        <p:xfrm>
          <a:off x="778004" y="1400689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917854" y="6201393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7688" y="6164603"/>
            <a:ext cx="40528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Does not include fuel expenditures for fuel types other than primary heating source</a:t>
            </a:r>
          </a:p>
        </p:txBody>
      </p:sp>
    </p:spTree>
    <p:extLst>
      <p:ext uri="{BB962C8B-B14F-4D97-AF65-F5344CB8AC3E}">
        <p14:creationId xmlns:p14="http://schemas.microsoft.com/office/powerpoint/2010/main" val="3999572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68417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Heating Assistance Benefits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52</a:t>
            </a:fld>
            <a:endParaRPr lang="en-US" altLang="en-US" sz="1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4136"/>
              </p:ext>
            </p:extLst>
          </p:nvPr>
        </p:nvGraphicFramePr>
        <p:xfrm>
          <a:off x="761443" y="2241140"/>
          <a:ext cx="7467601" cy="3581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5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5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 Heating Fuel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Main Heating Expenditures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Heating Benefit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Bill Covered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Natural Gas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$1,174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Oil/Kerosene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$1,491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$1,298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Propane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$2,124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$1,244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OHEP Income-Eligible Households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$873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$538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89163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6713" y="1524693"/>
            <a:ext cx="5808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Heating Bill Paid and Heating Assistance Benefits </a:t>
            </a:r>
          </a:p>
          <a:p>
            <a:pPr algn="ctr"/>
            <a:r>
              <a:rPr lang="en-US" sz="2000" dirty="0"/>
              <a:t>By Main Heating Fuel</a:t>
            </a:r>
          </a:p>
          <a:p>
            <a:endParaRPr lang="en-US" dirty="0"/>
          </a:p>
        </p:txBody>
      </p:sp>
      <p:sp>
        <p:nvSpPr>
          <p:cNvPr id="56" name="TextBox 3"/>
          <p:cNvSpPr txBox="1"/>
          <p:nvPr/>
        </p:nvSpPr>
        <p:spPr>
          <a:xfrm>
            <a:off x="742970" y="5871752"/>
            <a:ext cx="403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</p:spTree>
    <p:extLst>
      <p:ext uri="{BB962C8B-B14F-4D97-AF65-F5344CB8AC3E}">
        <p14:creationId xmlns:p14="http://schemas.microsoft.com/office/powerpoint/2010/main" val="1925506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46835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Energy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53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7685977"/>
              </p:ext>
            </p:extLst>
          </p:nvPr>
        </p:nvGraphicFramePr>
        <p:xfrm>
          <a:off x="865189" y="144754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348089" y="5496910"/>
            <a:ext cx="7135511" cy="1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83600" y="5170185"/>
            <a:ext cx="5752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6% OPC Target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1002356" y="6312714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3208157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39112" y="16192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Energy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54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84069022"/>
              </p:ext>
            </p:extLst>
          </p:nvPr>
        </p:nvGraphicFramePr>
        <p:xfrm>
          <a:off x="769037" y="1380876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308100" y="5428565"/>
            <a:ext cx="6965950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4050" y="5065713"/>
            <a:ext cx="6172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6% OPC Target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75321" y="6371588"/>
            <a:ext cx="439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</p:spTree>
    <p:extLst>
      <p:ext uri="{BB962C8B-B14F-4D97-AF65-F5344CB8AC3E}">
        <p14:creationId xmlns:p14="http://schemas.microsoft.com/office/powerpoint/2010/main" val="2219778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64135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Energy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55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0107485"/>
              </p:ext>
            </p:extLst>
          </p:nvPr>
        </p:nvGraphicFramePr>
        <p:xfrm>
          <a:off x="757238" y="1509713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633134" y="6451213"/>
            <a:ext cx="403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 / FY 2017 OHEP Data File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1263" y="5715000"/>
            <a:ext cx="72241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436576" y="5406698"/>
            <a:ext cx="6274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6% OPC Target</a:t>
            </a:r>
          </a:p>
        </p:txBody>
      </p:sp>
    </p:spTree>
    <p:extLst>
      <p:ext uri="{BB962C8B-B14F-4D97-AF65-F5344CB8AC3E}">
        <p14:creationId xmlns:p14="http://schemas.microsoft.com/office/powerpoint/2010/main" val="2466881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226412" y="152034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Shelter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56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46997935"/>
              </p:ext>
            </p:extLst>
          </p:nvPr>
        </p:nvGraphicFramePr>
        <p:xfrm>
          <a:off x="117475" y="1582330"/>
          <a:ext cx="373062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42338" y="4934634"/>
            <a:ext cx="5829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30% OPC Target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3294063" y="6385331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14413" y="5257800"/>
            <a:ext cx="75199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973767910"/>
              </p:ext>
            </p:extLst>
          </p:nvPr>
        </p:nvGraphicFramePr>
        <p:xfrm>
          <a:off x="4803775" y="1411693"/>
          <a:ext cx="373062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1854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19" y="1619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4468" y="173038"/>
            <a:ext cx="6608763" cy="1143000"/>
          </a:xfrm>
        </p:spPr>
        <p:txBody>
          <a:bodyPr/>
          <a:lstStyle/>
          <a:p>
            <a:pPr algn="l"/>
            <a:r>
              <a:rPr lang="en-US" altLang="en-US" sz="4000" dirty="0"/>
              <a:t>Shelter Burden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57</a:t>
            </a:fld>
            <a:endParaRPr lang="en-US" altLang="en-US" sz="100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03897664"/>
              </p:ext>
            </p:extLst>
          </p:nvPr>
        </p:nvGraphicFramePr>
        <p:xfrm>
          <a:off x="865189" y="1397000"/>
          <a:ext cx="782637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313270" y="4571999"/>
            <a:ext cx="7170738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483600" y="4248834"/>
            <a:ext cx="6199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30% OPC Target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1100696" y="6223084"/>
            <a:ext cx="19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ACS (2014 – 2016)</a:t>
            </a:r>
          </a:p>
        </p:txBody>
      </p:sp>
    </p:spTree>
    <p:extLst>
      <p:ext uri="{BB962C8B-B14F-4D97-AF65-F5344CB8AC3E}">
        <p14:creationId xmlns:p14="http://schemas.microsoft.com/office/powerpoint/2010/main" val="3650835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596900" y="2667000"/>
            <a:ext cx="7772400" cy="1143000"/>
          </a:xfrm>
        </p:spPr>
        <p:txBody>
          <a:bodyPr/>
          <a:lstStyle/>
          <a:p>
            <a:r>
              <a:rPr lang="en-US" altLang="en-US" b="1" dirty="0"/>
              <a:t>Findings and Recommendations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747471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92087" y="161925"/>
            <a:ext cx="6269038" cy="1143000"/>
          </a:xfrm>
        </p:spPr>
        <p:txBody>
          <a:bodyPr/>
          <a:lstStyle/>
          <a:p>
            <a:pPr algn="l"/>
            <a:r>
              <a:rPr lang="en-US" altLang="en-US" sz="3600" dirty="0"/>
              <a:t>Findings and Recommendations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908429"/>
              </p:ext>
            </p:extLst>
          </p:nvPr>
        </p:nvGraphicFramePr>
        <p:xfrm>
          <a:off x="388938" y="1600200"/>
          <a:ext cx="8526462" cy="475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59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25291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3209" y="161925"/>
            <a:ext cx="6525553" cy="1143000"/>
          </a:xfrm>
        </p:spPr>
        <p:txBody>
          <a:bodyPr/>
          <a:lstStyle/>
          <a:p>
            <a:pPr algn="l"/>
            <a:r>
              <a:rPr lang="en-US" altLang="en-US" sz="3400" dirty="0"/>
              <a:t>Policy Areas – Energy Affordability</a:t>
            </a:r>
            <a:endParaRPr lang="en-US" altLang="en-US" sz="2800" i="1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62183"/>
              </p:ext>
            </p:extLst>
          </p:nvPr>
        </p:nvGraphicFramePr>
        <p:xfrm>
          <a:off x="242888" y="1725611"/>
          <a:ext cx="8596312" cy="486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5317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596900" y="2667000"/>
            <a:ext cx="7772400" cy="1143000"/>
          </a:xfrm>
        </p:spPr>
        <p:txBody>
          <a:bodyPr/>
          <a:lstStyle/>
          <a:p>
            <a:r>
              <a:rPr lang="en-US" altLang="en-US" b="1" dirty="0"/>
              <a:t>Using Data For Program Improvement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09113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Low-Income Energy Efficiency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68989"/>
            <a:ext cx="7772400" cy="4114800"/>
          </a:xfrm>
        </p:spPr>
        <p:txBody>
          <a:bodyPr/>
          <a:lstStyle/>
          <a:p>
            <a:r>
              <a:rPr lang="en-US" dirty="0"/>
              <a:t>EmPower Low-Income Work Group using data to</a:t>
            </a:r>
          </a:p>
          <a:p>
            <a:pPr lvl="1"/>
            <a:r>
              <a:rPr lang="en-US" dirty="0"/>
              <a:t>Adopt low-income energy savings goals</a:t>
            </a:r>
          </a:p>
          <a:p>
            <a:pPr lvl="1"/>
            <a:r>
              <a:rPr lang="en-US" dirty="0"/>
              <a:t>Target outreach to households with low participation at county level</a:t>
            </a:r>
          </a:p>
          <a:p>
            <a:pPr lvl="1"/>
            <a:r>
              <a:rPr lang="en-US" dirty="0"/>
              <a:t>Partner with utilities and stakeholders to increase participation in utility programs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6699576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Energy Efficiency Findings of Interest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05187"/>
              </p:ext>
            </p:extLst>
          </p:nvPr>
        </p:nvGraphicFramePr>
        <p:xfrm>
          <a:off x="596900" y="1768988"/>
          <a:ext cx="8153400" cy="458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352070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Low-Income Energy Assistance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3" y="1720035"/>
            <a:ext cx="7772400" cy="4114800"/>
          </a:xfrm>
        </p:spPr>
        <p:txBody>
          <a:bodyPr/>
          <a:lstStyle/>
          <a:p>
            <a:r>
              <a:rPr lang="en-US" dirty="0"/>
              <a:t>Partnering with state and local agencies to</a:t>
            </a:r>
          </a:p>
          <a:p>
            <a:pPr lvl="1"/>
            <a:r>
              <a:rPr lang="en-US" dirty="0"/>
              <a:t>Target outreach to underrepresented populations</a:t>
            </a:r>
          </a:p>
          <a:p>
            <a:pPr lvl="1"/>
            <a:r>
              <a:rPr lang="en-US" dirty="0"/>
              <a:t>Evaluate barriers to participation within application processes</a:t>
            </a:r>
          </a:p>
          <a:p>
            <a:pPr lvl="1"/>
            <a:r>
              <a:rPr lang="en-US" dirty="0"/>
              <a:t>Increase overall participation levels</a:t>
            </a:r>
          </a:p>
          <a:p>
            <a:pPr lvl="1"/>
            <a:r>
              <a:rPr lang="en-US" dirty="0"/>
              <a:t>Address gap in energy affordability among current program recipients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009230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Energy Assistance Findings of Interest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18983"/>
              </p:ext>
            </p:extLst>
          </p:nvPr>
        </p:nvGraphicFramePr>
        <p:xfrm>
          <a:off x="596900" y="1768988"/>
          <a:ext cx="8153400" cy="458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83468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6553200" cy="1143000"/>
          </a:xfrm>
        </p:spPr>
        <p:txBody>
          <a:bodyPr/>
          <a:lstStyle/>
          <a:p>
            <a:pPr algn="l"/>
            <a:r>
              <a:rPr lang="en-US" altLang="en-US" sz="3200" dirty="0"/>
              <a:t>Open Access Database </a:t>
            </a:r>
            <a:br>
              <a:rPr lang="en-US" altLang="en-US" sz="3200" dirty="0"/>
            </a:br>
            <a:r>
              <a:rPr lang="en-US" altLang="en-US" sz="3200" dirty="0"/>
              <a:t>(In Development)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65</a:t>
            </a:fld>
            <a:endParaRPr lang="en-US" altLang="en-US" sz="1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1200" y="1689786"/>
            <a:ext cx="7772400" cy="4114800"/>
          </a:xfrm>
        </p:spPr>
        <p:txBody>
          <a:bodyPr/>
          <a:lstStyle/>
          <a:p>
            <a:r>
              <a:rPr lang="en-US" sz="2800" dirty="0"/>
              <a:t>Will make low-income market data available to the public through customizable, dynamic reports</a:t>
            </a:r>
          </a:p>
          <a:p>
            <a:r>
              <a:rPr lang="en-US" sz="2800" dirty="0"/>
              <a:t>Geographic Analysis</a:t>
            </a:r>
          </a:p>
          <a:p>
            <a:pPr lvl="1"/>
            <a:r>
              <a:rPr lang="en-US" sz="2400" dirty="0"/>
              <a:t>State, region, and county</a:t>
            </a:r>
          </a:p>
          <a:p>
            <a:r>
              <a:rPr lang="en-US" sz="2800" dirty="0"/>
              <a:t>Population Analysis  </a:t>
            </a:r>
          </a:p>
          <a:p>
            <a:pPr lvl="1"/>
            <a:r>
              <a:rPr lang="en-US" sz="2400" dirty="0"/>
              <a:t>Income, demographics, housing, energy</a:t>
            </a:r>
          </a:p>
          <a:p>
            <a:r>
              <a:rPr lang="en-US" sz="2800" dirty="0"/>
              <a:t>Statistical Analysis</a:t>
            </a:r>
          </a:p>
          <a:p>
            <a:pPr lvl="1"/>
            <a:r>
              <a:rPr lang="en-US" sz="2400" dirty="0"/>
              <a:t>Energy and shelter costs and household burdens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2700" y="5804586"/>
            <a:ext cx="616267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Intended to help agencies understand the needs of their customers, improve outreach, and increase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376242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6553200" cy="1143000"/>
          </a:xfrm>
        </p:spPr>
        <p:txBody>
          <a:bodyPr/>
          <a:lstStyle/>
          <a:p>
            <a:pPr algn="l"/>
            <a:r>
              <a:rPr lang="en-US" altLang="en-US" sz="3200" dirty="0"/>
              <a:t>Open Access Database</a:t>
            </a:r>
            <a:br>
              <a:rPr lang="en-US" altLang="en-US" sz="3200" dirty="0"/>
            </a:br>
            <a:r>
              <a:rPr lang="en-US" altLang="en-US" sz="3200" dirty="0"/>
              <a:t>(In Development)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66</a:t>
            </a:fld>
            <a:endParaRPr lang="en-US" altLang="en-US" sz="1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047" y="1282014"/>
            <a:ext cx="39821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84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39014"/>
            <a:ext cx="6553200" cy="1143000"/>
          </a:xfrm>
        </p:spPr>
        <p:txBody>
          <a:bodyPr/>
          <a:lstStyle/>
          <a:p>
            <a:pPr algn="l"/>
            <a:r>
              <a:rPr lang="en-US" altLang="en-US" sz="3200" dirty="0"/>
              <a:t>Open Access Database</a:t>
            </a:r>
            <a:br>
              <a:rPr lang="en-US" altLang="en-US" sz="3200" dirty="0"/>
            </a:br>
            <a:r>
              <a:rPr lang="en-US" altLang="en-US" sz="3200" dirty="0"/>
              <a:t>(In Development)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67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4" y="1240645"/>
            <a:ext cx="7656512" cy="54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295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21657" y="1232491"/>
            <a:ext cx="7772400" cy="1143000"/>
          </a:xfrm>
        </p:spPr>
        <p:txBody>
          <a:bodyPr/>
          <a:lstStyle/>
          <a:p>
            <a:r>
              <a:rPr lang="en-US" altLang="en-US" b="1" dirty="0"/>
              <a:t>Discussion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68</a:t>
            </a:fld>
            <a:endParaRPr lang="en-US" altLang="en-US" sz="1000"/>
          </a:p>
        </p:txBody>
      </p:sp>
      <p:sp>
        <p:nvSpPr>
          <p:cNvPr id="46" name="Rectangle 44"/>
          <p:cNvSpPr txBox="1">
            <a:spLocks noChangeArrowheads="1"/>
          </p:cNvSpPr>
          <p:nvPr/>
        </p:nvSpPr>
        <p:spPr bwMode="auto">
          <a:xfrm>
            <a:off x="2182963" y="3026741"/>
            <a:ext cx="482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400" kern="0" dirty="0"/>
              <a:t>Paula Carmody</a:t>
            </a:r>
          </a:p>
          <a:p>
            <a:r>
              <a:rPr lang="en-US" altLang="en-US" sz="2400" kern="0" dirty="0"/>
              <a:t>People’s Counsel</a:t>
            </a:r>
          </a:p>
          <a:p>
            <a:r>
              <a:rPr lang="en-US" altLang="en-US" sz="2400" kern="0" dirty="0"/>
              <a:t>Maryland Office of People’s Counsel</a:t>
            </a:r>
          </a:p>
          <a:p>
            <a:r>
              <a:rPr lang="en-US" altLang="en-US" sz="2400" kern="0" dirty="0"/>
              <a:t>410-767-8150</a:t>
            </a:r>
          </a:p>
          <a:p>
            <a:r>
              <a:rPr lang="en-US" altLang="en-US" sz="2400" kern="0" dirty="0"/>
              <a:t>Paula.Carmody@Maryland.gov</a:t>
            </a:r>
          </a:p>
          <a:p>
            <a:endParaRPr lang="en-US" altLang="en-US" sz="2400" kern="0" dirty="0"/>
          </a:p>
        </p:txBody>
      </p:sp>
      <p:sp>
        <p:nvSpPr>
          <p:cNvPr id="47" name="Rectangle 44"/>
          <p:cNvSpPr txBox="1">
            <a:spLocks noChangeArrowheads="1"/>
          </p:cNvSpPr>
          <p:nvPr/>
        </p:nvSpPr>
        <p:spPr bwMode="auto">
          <a:xfrm>
            <a:off x="2250946" y="4956969"/>
            <a:ext cx="482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400" kern="0" dirty="0"/>
              <a:t>Matthew Lyons</a:t>
            </a:r>
          </a:p>
          <a:p>
            <a:r>
              <a:rPr lang="en-US" altLang="en-US" sz="2400" kern="0" dirty="0"/>
              <a:t>Project Director</a:t>
            </a:r>
          </a:p>
          <a:p>
            <a:r>
              <a:rPr lang="en-US" altLang="en-US" sz="2400" kern="0" dirty="0"/>
              <a:t>APPRISE</a:t>
            </a:r>
          </a:p>
          <a:p>
            <a:r>
              <a:rPr lang="en-US" altLang="en-US" sz="2400" kern="0" dirty="0"/>
              <a:t>609-252-8014</a:t>
            </a:r>
          </a:p>
          <a:p>
            <a:r>
              <a:rPr lang="en-US" altLang="en-US" sz="2400" kern="0" dirty="0"/>
              <a:t>Matthew-Lyons@appriseinc.org</a:t>
            </a:r>
          </a:p>
        </p:txBody>
      </p:sp>
    </p:spTree>
    <p:extLst>
      <p:ext uri="{BB962C8B-B14F-4D97-AF65-F5344CB8AC3E}">
        <p14:creationId xmlns:p14="http://schemas.microsoft.com/office/powerpoint/2010/main" val="34878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3209" y="161925"/>
            <a:ext cx="6525553" cy="1143000"/>
          </a:xfrm>
        </p:spPr>
        <p:txBody>
          <a:bodyPr/>
          <a:lstStyle/>
          <a:p>
            <a:pPr algn="l"/>
            <a:r>
              <a:rPr lang="en-US" altLang="en-US" sz="3400" dirty="0"/>
              <a:t>Policy Areas – Energy Efficiency</a:t>
            </a:r>
            <a:endParaRPr lang="en-US" altLang="en-US" sz="2800" i="1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070963"/>
              </p:ext>
            </p:extLst>
          </p:nvPr>
        </p:nvGraphicFramePr>
        <p:xfrm>
          <a:off x="388938" y="1842444"/>
          <a:ext cx="8302625" cy="455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969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93206" y="152400"/>
            <a:ext cx="6349942" cy="1143000"/>
          </a:xfrm>
        </p:spPr>
        <p:txBody>
          <a:bodyPr/>
          <a:lstStyle/>
          <a:p>
            <a:pPr algn="l"/>
            <a:r>
              <a:rPr lang="en-US" altLang="en-US" sz="4000" dirty="0"/>
              <a:t>Low-Income Energy Issues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058337"/>
              </p:ext>
            </p:extLst>
          </p:nvPr>
        </p:nvGraphicFramePr>
        <p:xfrm>
          <a:off x="-1462087" y="1057275"/>
          <a:ext cx="1158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90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5146" y="166044"/>
            <a:ext cx="6349942" cy="1143000"/>
          </a:xfrm>
        </p:spPr>
        <p:txBody>
          <a:bodyPr/>
          <a:lstStyle/>
          <a:p>
            <a:pPr algn="l"/>
            <a:r>
              <a:rPr lang="en-US" altLang="en-US" sz="3600" dirty="0"/>
              <a:t>Low-Income Energy Programs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95F618-34D0-4416-81A7-666A15586078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644591"/>
              </p:ext>
            </p:extLst>
          </p:nvPr>
        </p:nvGraphicFramePr>
        <p:xfrm>
          <a:off x="685800" y="1981200"/>
          <a:ext cx="8064500" cy="437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68155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- Cover and Page</Template>
  <TotalTime>3934</TotalTime>
  <Words>2560</Words>
  <Application>Microsoft Office PowerPoint</Application>
  <PresentationFormat>On-screen Show (4:3)</PresentationFormat>
  <Paragraphs>607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Power Point Template - Cover and Page</vt:lpstr>
      <vt:lpstr>Understanding the Low-Income Market to Improve Energy Programs</vt:lpstr>
      <vt:lpstr>Presentation Overview</vt:lpstr>
      <vt:lpstr>Office of People’s Counsel Background</vt:lpstr>
      <vt:lpstr>Agency Mission</vt:lpstr>
      <vt:lpstr>Where We Act</vt:lpstr>
      <vt:lpstr>Policy Areas – Energy Affordability</vt:lpstr>
      <vt:lpstr>Policy Areas – Energy Efficiency</vt:lpstr>
      <vt:lpstr>Low-Income Energy Issues</vt:lpstr>
      <vt:lpstr>Low-Income Energy Programs</vt:lpstr>
      <vt:lpstr>Interest in Market Research</vt:lpstr>
      <vt:lpstr>Market Characterization Report</vt:lpstr>
      <vt:lpstr>Market Characterization Research Plan</vt:lpstr>
      <vt:lpstr>APPRISE</vt:lpstr>
      <vt:lpstr>Research Objectives</vt:lpstr>
      <vt:lpstr>Utility Regions</vt:lpstr>
      <vt:lpstr>County Areas</vt:lpstr>
      <vt:lpstr>Data Sources</vt:lpstr>
      <vt:lpstr>Market Characterization Results</vt:lpstr>
      <vt:lpstr>Income and Eligibility</vt:lpstr>
      <vt:lpstr>Program Eligibility</vt:lpstr>
      <vt:lpstr>Federal Poverty Level</vt:lpstr>
      <vt:lpstr>Sources of Income</vt:lpstr>
      <vt:lpstr>Recertification Policy</vt:lpstr>
      <vt:lpstr>Heating Assistance </vt:lpstr>
      <vt:lpstr>Heating Assistance</vt:lpstr>
      <vt:lpstr>Weatherization Participation</vt:lpstr>
      <vt:lpstr>Demographics</vt:lpstr>
      <vt:lpstr>Household Type</vt:lpstr>
      <vt:lpstr>Vulnerable Households</vt:lpstr>
      <vt:lpstr>Vulnerable Households</vt:lpstr>
      <vt:lpstr>Linguistic Isolation</vt:lpstr>
      <vt:lpstr>Internet Access</vt:lpstr>
      <vt:lpstr>Housing</vt:lpstr>
      <vt:lpstr>Home Ownership</vt:lpstr>
      <vt:lpstr>Home Ownership</vt:lpstr>
      <vt:lpstr>Home Ownership</vt:lpstr>
      <vt:lpstr>Housing Type</vt:lpstr>
      <vt:lpstr>Housing Type and Ownership</vt:lpstr>
      <vt:lpstr>Housing Age</vt:lpstr>
      <vt:lpstr>Energy and Utilities</vt:lpstr>
      <vt:lpstr>Utility Heated Homes</vt:lpstr>
      <vt:lpstr>Bulk Fuel Heated Homes</vt:lpstr>
      <vt:lpstr>Main Heating Fuel</vt:lpstr>
      <vt:lpstr>Electricity Usage</vt:lpstr>
      <vt:lpstr>Heat Included in Rent</vt:lpstr>
      <vt:lpstr>Water and Sewage Costs</vt:lpstr>
      <vt:lpstr>Energy and Shelter Burden</vt:lpstr>
      <vt:lpstr>Energy Affordability</vt:lpstr>
      <vt:lpstr>Housing Affordability</vt:lpstr>
      <vt:lpstr>Heating Expenditures</vt:lpstr>
      <vt:lpstr>Energy Expenditures</vt:lpstr>
      <vt:lpstr>Heating Assistance Benefits</vt:lpstr>
      <vt:lpstr>Energy Burden</vt:lpstr>
      <vt:lpstr>Energy Burden</vt:lpstr>
      <vt:lpstr>Energy Burden</vt:lpstr>
      <vt:lpstr>Shelter Burden</vt:lpstr>
      <vt:lpstr>Shelter Burden</vt:lpstr>
      <vt:lpstr>Findings and Recommendations</vt:lpstr>
      <vt:lpstr>Findings and Recommendations</vt:lpstr>
      <vt:lpstr>Using Data For Program Improvement</vt:lpstr>
      <vt:lpstr>Low-Income Energy Efficiency</vt:lpstr>
      <vt:lpstr>Energy Efficiency Findings of Interest</vt:lpstr>
      <vt:lpstr>Low-Income Energy Assistance</vt:lpstr>
      <vt:lpstr>Energy Assistance Findings of Interest</vt:lpstr>
      <vt:lpstr>Open Access Database  (In Development)</vt:lpstr>
      <vt:lpstr>Open Access Database (In Development) </vt:lpstr>
      <vt:lpstr>Open Access Database (In Development) 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Lyons</dc:creator>
  <cp:lastModifiedBy>Grace Rehaut</cp:lastModifiedBy>
  <cp:revision>186</cp:revision>
  <dcterms:created xsi:type="dcterms:W3CDTF">2018-08-06T15:39:09Z</dcterms:created>
  <dcterms:modified xsi:type="dcterms:W3CDTF">2019-04-12T21:25:41Z</dcterms:modified>
</cp:coreProperties>
</file>