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7.xml" ContentType="application/vnd.openxmlformats-officedocument.presentationml.notesSlid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8.xml" ContentType="application/vnd.openxmlformats-officedocument.presentationml.notesSlid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9.xml" ContentType="application/vnd.openxmlformats-officedocument.presentationml.notesSlid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34.xml" ContentType="application/vnd.openxmlformats-officedocument.presentationml.notesSlid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35.xml" ContentType="application/vnd.openxmlformats-officedocument.presentationml.notesSlid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8.xml" ContentType="application/vnd.openxmlformats-officedocument.presentationml.notesSlid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9.xml" ContentType="application/vnd.openxmlformats-officedocument.presentationml.notesSlid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7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58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640" r:id="rId2"/>
    <p:sldId id="685" r:id="rId3"/>
    <p:sldId id="642" r:id="rId4"/>
    <p:sldId id="756" r:id="rId5"/>
    <p:sldId id="710" r:id="rId6"/>
    <p:sldId id="755" r:id="rId7"/>
    <p:sldId id="644" r:id="rId8"/>
    <p:sldId id="686" r:id="rId9"/>
    <p:sldId id="689" r:id="rId10"/>
    <p:sldId id="645" r:id="rId11"/>
    <p:sldId id="691" r:id="rId12"/>
    <p:sldId id="682" r:id="rId13"/>
    <p:sldId id="761" r:id="rId14"/>
    <p:sldId id="693" r:id="rId15"/>
    <p:sldId id="694" r:id="rId16"/>
    <p:sldId id="695" r:id="rId17"/>
    <p:sldId id="696" r:id="rId18"/>
    <p:sldId id="711" r:id="rId19"/>
    <p:sldId id="762" r:id="rId20"/>
    <p:sldId id="704" r:id="rId21"/>
    <p:sldId id="646" r:id="rId22"/>
    <p:sldId id="712" r:id="rId23"/>
    <p:sldId id="713" r:id="rId24"/>
    <p:sldId id="714" r:id="rId25"/>
    <p:sldId id="758" r:id="rId26"/>
    <p:sldId id="759" r:id="rId27"/>
    <p:sldId id="724" r:id="rId28"/>
    <p:sldId id="715" r:id="rId29"/>
    <p:sldId id="716" r:id="rId30"/>
    <p:sldId id="717" r:id="rId31"/>
    <p:sldId id="718" r:id="rId32"/>
    <p:sldId id="719" r:id="rId33"/>
    <p:sldId id="720" r:id="rId34"/>
    <p:sldId id="721" r:id="rId35"/>
    <p:sldId id="722" r:id="rId36"/>
    <p:sldId id="723" r:id="rId37"/>
    <p:sldId id="725" r:id="rId38"/>
    <p:sldId id="726" r:id="rId39"/>
    <p:sldId id="727" r:id="rId40"/>
    <p:sldId id="728" r:id="rId41"/>
    <p:sldId id="729" r:id="rId42"/>
    <p:sldId id="730" r:id="rId43"/>
    <p:sldId id="731" r:id="rId44"/>
    <p:sldId id="732" r:id="rId45"/>
    <p:sldId id="733" r:id="rId46"/>
    <p:sldId id="734" r:id="rId47"/>
    <p:sldId id="735" r:id="rId48"/>
    <p:sldId id="736" r:id="rId49"/>
    <p:sldId id="647" r:id="rId50"/>
    <p:sldId id="738" r:id="rId51"/>
    <p:sldId id="739" r:id="rId52"/>
    <p:sldId id="740" r:id="rId53"/>
    <p:sldId id="741" r:id="rId54"/>
    <p:sldId id="742" r:id="rId55"/>
    <p:sldId id="743" r:id="rId56"/>
    <p:sldId id="744" r:id="rId57"/>
    <p:sldId id="745" r:id="rId58"/>
    <p:sldId id="737" r:id="rId59"/>
    <p:sldId id="746" r:id="rId60"/>
    <p:sldId id="747" r:id="rId61"/>
    <p:sldId id="748" r:id="rId62"/>
    <p:sldId id="749" r:id="rId63"/>
    <p:sldId id="750" r:id="rId64"/>
    <p:sldId id="751" r:id="rId65"/>
    <p:sldId id="752" r:id="rId66"/>
    <p:sldId id="753" r:id="rId67"/>
    <p:sldId id="650" r:id="rId68"/>
    <p:sldId id="754" r:id="rId69"/>
    <p:sldId id="763" r:id="rId70"/>
    <p:sldId id="757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595959"/>
    <a:srgbClr val="00CC99"/>
    <a:srgbClr val="3FD8B3"/>
    <a:srgbClr val="3333CC"/>
    <a:srgbClr val="A4A3A4"/>
    <a:srgbClr val="CBECDE"/>
    <a:srgbClr val="E7F6EF"/>
    <a:srgbClr val="3FD8B2"/>
    <a:srgbClr val="73D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8" autoAdjust="0"/>
    <p:restoredTop sz="90929"/>
  </p:normalViewPr>
  <p:slideViewPr>
    <p:cSldViewPr>
      <p:cViewPr varScale="1">
        <p:scale>
          <a:sx n="90" d="100"/>
          <a:sy n="90" d="100"/>
        </p:scale>
        <p:origin x="10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Number of Household Members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 or more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0.06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5E-42A0-B721-8E88D90443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926360"/>
        <c:axId val="612926752"/>
      </c:barChart>
      <c:catAx>
        <c:axId val="61292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26752"/>
        <c:crosses val="autoZero"/>
        <c:auto val="1"/>
        <c:lblAlgn val="ctr"/>
        <c:lblOffset val="100"/>
        <c:noMultiLvlLbl val="0"/>
      </c:catAx>
      <c:valAx>
        <c:axId val="612926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2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Unemployed during the Year by  Poverty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&lt;=50%</c:v>
                </c:pt>
                <c:pt idx="1">
                  <c:v>51% - 100%</c:v>
                </c:pt>
                <c:pt idx="2">
                  <c:v>101% - 150%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201168"/>
        <c:axId val="532269592"/>
      </c:barChart>
      <c:catAx>
        <c:axId val="6182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69592"/>
        <c:crosses val="autoZero"/>
        <c:auto val="1"/>
        <c:lblAlgn val="ctr"/>
        <c:lblOffset val="100"/>
        <c:noMultiLvlLbl val="0"/>
      </c:catAx>
      <c:valAx>
        <c:axId val="532269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20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Household </a:t>
            </a:r>
            <a:r>
              <a:rPr lang="en-US" dirty="0">
                <a:solidFill>
                  <a:schemeClr val="tx1"/>
                </a:solidFill>
              </a:rPr>
              <a:t>Utilizes Medical Equipment that Requires Electricity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Vulnerable Group</a:t>
            </a:r>
          </a:p>
        </c:rich>
      </c:tx>
      <c:layout>
        <c:manualLayout>
          <c:xMode val="edge"/>
          <c:yMode val="edge"/>
          <c:x val="0.15052684230150151"/>
          <c:y val="2.9467500065464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 With Vulnerable Status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Senior</c:v>
                </c:pt>
                <c:pt idx="2">
                  <c:v>Disabled</c:v>
                </c:pt>
                <c:pt idx="3">
                  <c:v>Child Under 18</c:v>
                </c:pt>
                <c:pt idx="4">
                  <c:v>Non-Vulnerable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</c:v>
                </c:pt>
                <c:pt idx="2">
                  <c:v>0.4</c:v>
                </c:pt>
                <c:pt idx="3">
                  <c:v>0.28999999999999998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0-4BFA-BE38-8261EE954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0934008"/>
        <c:axId val="620933616"/>
      </c:barChart>
      <c:catAx>
        <c:axId val="62093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3616"/>
        <c:crosses val="autoZero"/>
        <c:auto val="1"/>
        <c:lblAlgn val="ctr"/>
        <c:lblOffset val="100"/>
        <c:noMultiLvlLbl val="0"/>
      </c:catAx>
      <c:valAx>
        <c:axId val="620933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Annual Total Residential Energy Costs</a:t>
            </a:r>
          </a:p>
        </c:rich>
      </c:tx>
      <c:layout>
        <c:manualLayout>
          <c:xMode val="edge"/>
          <c:yMode val="edge"/>
          <c:x val="0.27110656296437674"/>
          <c:y val="3.2341162096117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Energy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&lt;$500</c:v>
                </c:pt>
                <c:pt idx="1">
                  <c:v>$501-$1,000</c:v>
                </c:pt>
                <c:pt idx="2">
                  <c:v>$1,001-$1,500</c:v>
                </c:pt>
                <c:pt idx="3">
                  <c:v>$1,501-$2,000</c:v>
                </c:pt>
                <c:pt idx="4">
                  <c:v>&gt;2,000</c:v>
                </c:pt>
                <c:pt idx="5">
                  <c:v>Don't Know/Refused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0.11</c:v>
                </c:pt>
                <c:pt idx="2">
                  <c:v>0.17</c:v>
                </c:pt>
                <c:pt idx="3">
                  <c:v>0.17</c:v>
                </c:pt>
                <c:pt idx="4">
                  <c:v>0.39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0-4BFA-BE38-8261EE954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0934792"/>
        <c:axId val="620935184"/>
      </c:barChart>
      <c:catAx>
        <c:axId val="62093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5184"/>
        <c:crosses val="autoZero"/>
        <c:auto val="1"/>
        <c:lblAlgn val="ctr"/>
        <c:lblOffset val="100"/>
        <c:noMultiLvlLbl val="0"/>
      </c:catAx>
      <c:valAx>
        <c:axId val="620935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Benefits Reported in State Database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LIHEAP Heating Benefits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&lt;=$100</c:v>
                </c:pt>
                <c:pt idx="1">
                  <c:v>$101-$250</c:v>
                </c:pt>
                <c:pt idx="2">
                  <c:v>$251-$500</c:v>
                </c:pt>
                <c:pt idx="3">
                  <c:v>$501-$750</c:v>
                </c:pt>
                <c:pt idx="4">
                  <c:v>$750-$1,000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0.21</c:v>
                </c:pt>
                <c:pt idx="2">
                  <c:v>0.56000000000000005</c:v>
                </c:pt>
                <c:pt idx="3">
                  <c:v>0.11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0-4BFA-BE38-8261EE954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935968"/>
        <c:axId val="620936360"/>
      </c:barChart>
      <c:catAx>
        <c:axId val="6209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6360"/>
        <c:crosses val="autoZero"/>
        <c:auto val="1"/>
        <c:lblAlgn val="ctr"/>
        <c:lblOffset val="100"/>
        <c:noMultiLvlLbl val="0"/>
      </c:catAx>
      <c:valAx>
        <c:axId val="620936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Pre- and Post-LIHEAP Energy </a:t>
            </a:r>
            <a:r>
              <a:rPr lang="en-US" sz="2000" dirty="0" smtClean="0"/>
              <a:t>Burden </a:t>
            </a:r>
          </a:p>
          <a:p>
            <a:pPr>
              <a:defRPr/>
            </a:pPr>
            <a:r>
              <a:rPr lang="en-US" sz="2000" dirty="0" smtClean="0"/>
              <a:t>By Poverty Level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Pre-LIHEAP Burden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&lt;=5%</c:v>
                </c:pt>
                <c:pt idx="1">
                  <c:v>6%-10%</c:v>
                </c:pt>
                <c:pt idx="2">
                  <c:v>11%-15%</c:v>
                </c:pt>
                <c:pt idx="3">
                  <c:v>16%-20%</c:v>
                </c:pt>
                <c:pt idx="4">
                  <c:v>21%-25%</c:v>
                </c:pt>
                <c:pt idx="5">
                  <c:v>&gt;25%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0.24</c:v>
                </c:pt>
                <c:pt idx="2">
                  <c:v>0.25</c:v>
                </c:pt>
                <c:pt idx="3">
                  <c:v>0.16</c:v>
                </c:pt>
                <c:pt idx="4">
                  <c:v>0.09</c:v>
                </c:pt>
                <c:pt idx="5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0-4BFA-BE38-8261EE9549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Post-LIHEAP Burden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&lt;=5%</c:v>
                </c:pt>
                <c:pt idx="1">
                  <c:v>6%-10%</c:v>
                </c:pt>
                <c:pt idx="2">
                  <c:v>11%-15%</c:v>
                </c:pt>
                <c:pt idx="3">
                  <c:v>16%-20%</c:v>
                </c:pt>
                <c:pt idx="4">
                  <c:v>21%-25%</c:v>
                </c:pt>
                <c:pt idx="5">
                  <c:v>&gt;25%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0.21</c:v>
                </c:pt>
                <c:pt idx="1">
                  <c:v>0.31</c:v>
                </c:pt>
                <c:pt idx="2">
                  <c:v>0.22</c:v>
                </c:pt>
                <c:pt idx="3">
                  <c:v>0.11</c:v>
                </c:pt>
                <c:pt idx="4">
                  <c:v>0.02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B-4221-A665-E78C100D0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20937144"/>
        <c:axId val="620937536"/>
      </c:barChart>
      <c:catAx>
        <c:axId val="62093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7536"/>
        <c:crosses val="autoZero"/>
        <c:auto val="1"/>
        <c:lblAlgn val="ctr"/>
        <c:lblOffset val="100"/>
        <c:noMultiLvlLbl val="0"/>
      </c:catAx>
      <c:valAx>
        <c:axId val="620937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All</a:t>
            </a:r>
            <a:r>
              <a:rPr lang="en-US" baseline="0" dirty="0">
                <a:solidFill>
                  <a:schemeClr val="tx1"/>
                </a:solidFill>
              </a:rPr>
              <a:t> Respondents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Almost Every Month</c:v>
                </c:pt>
                <c:pt idx="1">
                  <c:v>Some Months</c:v>
                </c:pt>
                <c:pt idx="2">
                  <c:v>1-2 Months</c:v>
                </c:pt>
                <c:pt idx="3">
                  <c:v>Never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0.28999999999999998</c:v>
                </c:pt>
                <c:pt idx="2">
                  <c:v>0.11</c:v>
                </c:pt>
                <c:pt idx="3">
                  <c:v>0.26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068080"/>
        <c:axId val="627068472"/>
      </c:barChart>
      <c:catAx>
        <c:axId val="6270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68472"/>
        <c:crosses val="autoZero"/>
        <c:auto val="1"/>
        <c:lblAlgn val="ctr"/>
        <c:lblOffset val="100"/>
        <c:noMultiLvlLbl val="0"/>
      </c:catAx>
      <c:valAx>
        <c:axId val="627068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6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</c:v>
                </c:pt>
                <c:pt idx="1">
                  <c:v>0.76</c:v>
                </c:pt>
                <c:pt idx="2">
                  <c:v>0.8</c:v>
                </c:pt>
                <c:pt idx="3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69256"/>
        <c:axId val="627069648"/>
      </c:barChart>
      <c:catAx>
        <c:axId val="62706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69648"/>
        <c:crosses val="autoZero"/>
        <c:auto val="1"/>
        <c:lblAlgn val="ctr"/>
        <c:lblOffset val="100"/>
        <c:noMultiLvlLbl val="0"/>
      </c:catAx>
      <c:valAx>
        <c:axId val="627069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6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0.84</c:v>
                </c:pt>
                <c:pt idx="1">
                  <c:v>0.71</c:v>
                </c:pt>
                <c:pt idx="2">
                  <c:v>0.66</c:v>
                </c:pt>
                <c:pt idx="3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70432"/>
        <c:axId val="627070824"/>
      </c:barChart>
      <c:catAx>
        <c:axId val="6270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0824"/>
        <c:crosses val="autoZero"/>
        <c:auto val="1"/>
        <c:lblAlgn val="ctr"/>
        <c:lblOffset val="100"/>
        <c:noMultiLvlLbl val="0"/>
      </c:catAx>
      <c:valAx>
        <c:axId val="627070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Almost Every Month</c:v>
                </c:pt>
                <c:pt idx="1">
                  <c:v>Some Months</c:v>
                </c:pt>
                <c:pt idx="2">
                  <c:v>1-2 Months</c:v>
                </c:pt>
                <c:pt idx="3">
                  <c:v>Never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0.16</c:v>
                </c:pt>
                <c:pt idx="2">
                  <c:v>0.1</c:v>
                </c:pt>
                <c:pt idx="3">
                  <c:v>0.63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071608"/>
        <c:axId val="627072000"/>
      </c:barChart>
      <c:catAx>
        <c:axId val="62707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2000"/>
        <c:crosses val="autoZero"/>
        <c:auto val="1"/>
        <c:lblAlgn val="ctr"/>
        <c:lblOffset val="100"/>
        <c:noMultiLvlLbl val="0"/>
      </c:catAx>
      <c:valAx>
        <c:axId val="6270720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0.43</c:v>
                </c:pt>
                <c:pt idx="2">
                  <c:v>0.33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75528"/>
        <c:axId val="627075136"/>
      </c:barChart>
      <c:catAx>
        <c:axId val="6270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5136"/>
        <c:crosses val="autoZero"/>
        <c:auto val="1"/>
        <c:lblAlgn val="ctr"/>
        <c:lblOffset val="100"/>
        <c:noMultiLvlLbl val="0"/>
      </c:catAx>
      <c:valAx>
        <c:axId val="627075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Vulnerable Groups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 With Vulnerable Status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Senior ≥60</c:v>
                </c:pt>
                <c:pt idx="1">
                  <c:v>Disabled</c:v>
                </c:pt>
                <c:pt idx="2">
                  <c:v>Child ≤18</c:v>
                </c:pt>
                <c:pt idx="3">
                  <c:v>Child ≤5</c:v>
                </c:pt>
                <c:pt idx="4">
                  <c:v>Single Parent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0.52</c:v>
                </c:pt>
                <c:pt idx="2">
                  <c:v>0.36</c:v>
                </c:pt>
                <c:pt idx="3">
                  <c:v>0.15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0-4BFA-BE38-8261EE954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270768"/>
        <c:axId val="532271552"/>
      </c:barChart>
      <c:catAx>
        <c:axId val="53227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71552"/>
        <c:crosses val="autoZero"/>
        <c:auto val="1"/>
        <c:lblAlgn val="ctr"/>
        <c:lblOffset val="100"/>
        <c:noMultiLvlLbl val="0"/>
      </c:catAx>
      <c:valAx>
        <c:axId val="532271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7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0.37</c:v>
                </c:pt>
                <c:pt idx="2">
                  <c:v>0.33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76704"/>
        <c:axId val="627077096"/>
      </c:barChart>
      <c:catAx>
        <c:axId val="6270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7096"/>
        <c:crosses val="autoZero"/>
        <c:auto val="1"/>
        <c:lblAlgn val="ctr"/>
        <c:lblOffset val="100"/>
        <c:noMultiLvlLbl val="0"/>
      </c:catAx>
      <c:valAx>
        <c:axId val="627077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Almost Every Month</c:v>
                </c:pt>
                <c:pt idx="1">
                  <c:v>Some Months</c:v>
                </c:pt>
                <c:pt idx="2">
                  <c:v>1-2 Months</c:v>
                </c:pt>
                <c:pt idx="3">
                  <c:v>Never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0.13</c:v>
                </c:pt>
                <c:pt idx="2">
                  <c:v>0.09</c:v>
                </c:pt>
                <c:pt idx="3">
                  <c:v>0.74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078664"/>
        <c:axId val="627079056"/>
      </c:barChart>
      <c:catAx>
        <c:axId val="62707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9056"/>
        <c:crosses val="autoZero"/>
        <c:auto val="1"/>
        <c:lblAlgn val="ctr"/>
        <c:lblOffset val="100"/>
        <c:noMultiLvlLbl val="0"/>
      </c:catAx>
      <c:valAx>
        <c:axId val="627079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0.3</c:v>
                </c:pt>
                <c:pt idx="2">
                  <c:v>0.25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67296"/>
        <c:axId val="627081016"/>
      </c:barChart>
      <c:catAx>
        <c:axId val="6270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81016"/>
        <c:crosses val="autoZero"/>
        <c:auto val="1"/>
        <c:lblAlgn val="ctr"/>
        <c:lblOffset val="100"/>
        <c:noMultiLvlLbl val="0"/>
      </c:catAx>
      <c:valAx>
        <c:axId val="627081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0.23</c:v>
                </c:pt>
                <c:pt idx="2">
                  <c:v>0.22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81800"/>
        <c:axId val="627082192"/>
      </c:barChart>
      <c:catAx>
        <c:axId val="62708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82192"/>
        <c:crosses val="autoZero"/>
        <c:auto val="1"/>
        <c:lblAlgn val="ctr"/>
        <c:lblOffset val="100"/>
        <c:noMultiLvlLbl val="0"/>
      </c:catAx>
      <c:valAx>
        <c:axId val="627082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8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Almost Every Month</c:v>
                </c:pt>
                <c:pt idx="1">
                  <c:v>Some Months</c:v>
                </c:pt>
                <c:pt idx="2">
                  <c:v>1-2 Months</c:v>
                </c:pt>
                <c:pt idx="3">
                  <c:v>Never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0.11</c:v>
                </c:pt>
                <c:pt idx="2">
                  <c:v>0.18</c:v>
                </c:pt>
                <c:pt idx="3">
                  <c:v>0.7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082976"/>
        <c:axId val="617191000"/>
      </c:barChart>
      <c:catAx>
        <c:axId val="6270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1000"/>
        <c:crosses val="autoZero"/>
        <c:auto val="1"/>
        <c:lblAlgn val="ctr"/>
        <c:lblOffset val="100"/>
        <c:noMultiLvlLbl val="0"/>
      </c:catAx>
      <c:valAx>
        <c:axId val="6171910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8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0.32</c:v>
                </c:pt>
                <c:pt idx="2">
                  <c:v>0.32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9040"/>
        <c:axId val="617190216"/>
      </c:barChart>
      <c:catAx>
        <c:axId val="6171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0216"/>
        <c:crosses val="autoZero"/>
        <c:auto val="1"/>
        <c:lblAlgn val="ctr"/>
        <c:lblOffset val="100"/>
        <c:noMultiLvlLbl val="0"/>
      </c:catAx>
      <c:valAx>
        <c:axId val="617190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8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0.31</c:v>
                </c:pt>
                <c:pt idx="2">
                  <c:v>0.22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939888"/>
        <c:axId val="620939496"/>
      </c:barChart>
      <c:catAx>
        <c:axId val="6209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9496"/>
        <c:crosses val="autoZero"/>
        <c:auto val="1"/>
        <c:lblAlgn val="ctr"/>
        <c:lblOffset val="100"/>
        <c:noMultiLvlLbl val="0"/>
      </c:catAx>
      <c:valAx>
        <c:axId val="620939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Almost Every Month</c:v>
                </c:pt>
                <c:pt idx="1">
                  <c:v>Some Months</c:v>
                </c:pt>
                <c:pt idx="2">
                  <c:v>1-2 Months</c:v>
                </c:pt>
                <c:pt idx="3">
                  <c:v>Never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0.21</c:v>
                </c:pt>
                <c:pt idx="2">
                  <c:v>0.17</c:v>
                </c:pt>
                <c:pt idx="3">
                  <c:v>0.49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0939104"/>
        <c:axId val="620938712"/>
      </c:barChart>
      <c:catAx>
        <c:axId val="6209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8712"/>
        <c:crosses val="autoZero"/>
        <c:auto val="1"/>
        <c:lblAlgn val="ctr"/>
        <c:lblOffset val="100"/>
        <c:noMultiLvlLbl val="0"/>
      </c:catAx>
      <c:valAx>
        <c:axId val="6209387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0.5</c:v>
                </c:pt>
                <c:pt idx="2">
                  <c:v>0.67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937928"/>
        <c:axId val="620933224"/>
      </c:barChart>
      <c:catAx>
        <c:axId val="62093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3224"/>
        <c:crosses val="autoZero"/>
        <c:auto val="1"/>
        <c:lblAlgn val="ctr"/>
        <c:lblOffset val="100"/>
        <c:noMultiLvlLbl val="0"/>
      </c:catAx>
      <c:valAx>
        <c:axId val="620933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3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0.5</c:v>
                </c:pt>
                <c:pt idx="2">
                  <c:v>0.43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075952"/>
        <c:axId val="614076344"/>
      </c:barChart>
      <c:catAx>
        <c:axId val="6140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76344"/>
        <c:crosses val="autoZero"/>
        <c:auto val="1"/>
        <c:lblAlgn val="ctr"/>
        <c:lblOffset val="100"/>
        <c:noMultiLvlLbl val="0"/>
      </c:catAx>
      <c:valAx>
        <c:axId val="614076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/>
            </a:pPr>
            <a:r>
              <a:rPr lang="en-US" dirty="0"/>
              <a:t>Elderly, Disabled, or </a:t>
            </a:r>
            <a:endParaRPr lang="en-US" dirty="0" smtClean="0"/>
          </a:p>
          <a:p>
            <a:pPr algn="ctr" rtl="0">
              <a:defRPr/>
            </a:pPr>
            <a:r>
              <a:rPr lang="en-US" dirty="0" smtClean="0"/>
              <a:t>Child ≤18</a:t>
            </a:r>
            <a:r>
              <a:rPr lang="en-US" dirty="0"/>
              <a:t>: 92%</a:t>
            </a:r>
          </a:p>
        </c:rich>
      </c:tx>
      <c:layout>
        <c:manualLayout>
          <c:xMode val="edge"/>
          <c:yMode val="edge"/>
          <c:x val="0.23127202514771419"/>
          <c:y val="5.843207271546827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F-4239-A29B-918A6D43F8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F-4239-A29B-918A6D43F8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C56C360-7318-4A12-8129-AF8368FA743C}" type="PERCENTAGE">
                      <a:rPr lang="en-US" sz="18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BF-4239-A29B-918A6D43F8A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70BE819F-8DFE-4179-9B0C-F27B2A74DE75}" type="PERCENTAG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At Least One Vulnerable Member</c:v>
                </c:pt>
                <c:pt idx="1">
                  <c:v>No Vulnerable Members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F-4239-A29B-918A6D43F8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Almost Every Month</c:v>
                </c:pt>
                <c:pt idx="1">
                  <c:v>Some Months</c:v>
                </c:pt>
                <c:pt idx="2">
                  <c:v>1-2 Months</c:v>
                </c:pt>
                <c:pt idx="3">
                  <c:v>Never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0.13</c:v>
                </c:pt>
                <c:pt idx="2">
                  <c:v>0.17</c:v>
                </c:pt>
                <c:pt idx="3">
                  <c:v>0.64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7193352"/>
        <c:axId val="617189824"/>
      </c:barChart>
      <c:catAx>
        <c:axId val="61719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89824"/>
        <c:crosses val="autoZero"/>
        <c:auto val="1"/>
        <c:lblAlgn val="ctr"/>
        <c:lblOffset val="100"/>
        <c:noMultiLvlLbl val="0"/>
      </c:catAx>
      <c:valAx>
        <c:axId val="617189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0.34</c:v>
                </c:pt>
                <c:pt idx="2">
                  <c:v>0.49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94528"/>
        <c:axId val="617188648"/>
      </c:barChart>
      <c:catAx>
        <c:axId val="61719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88648"/>
        <c:crosses val="autoZero"/>
        <c:auto val="1"/>
        <c:lblAlgn val="ctr"/>
        <c:lblOffset val="100"/>
        <c:noMultiLvlLbl val="0"/>
      </c:catAx>
      <c:valAx>
        <c:axId val="617188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0.36</c:v>
                </c:pt>
                <c:pt idx="2">
                  <c:v>0.28999999999999998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075168"/>
        <c:axId val="614073992"/>
      </c:barChart>
      <c:catAx>
        <c:axId val="6140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73992"/>
        <c:crosses val="autoZero"/>
        <c:auto val="1"/>
        <c:lblAlgn val="ctr"/>
        <c:lblOffset val="100"/>
        <c:noMultiLvlLbl val="0"/>
      </c:catAx>
      <c:valAx>
        <c:axId val="614073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7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</a:p>
          <a:p>
            <a:pPr>
              <a:defRPr/>
            </a:pPr>
            <a:r>
              <a:rPr lang="en-US" baseline="0" dirty="0"/>
              <a:t>During Past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Electricity</c:v>
                </c:pt>
                <c:pt idx="1">
                  <c:v>Gas</c:v>
                </c:pt>
                <c:pt idx="2">
                  <c:v>Electricity or Gas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7.0000000000000007E-2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077880"/>
        <c:axId val="627075920"/>
      </c:barChart>
      <c:catAx>
        <c:axId val="62707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5920"/>
        <c:crosses val="autoZero"/>
        <c:auto val="1"/>
        <c:lblAlgn val="ctr"/>
        <c:lblOffset val="100"/>
        <c:noMultiLvlLbl val="0"/>
      </c:catAx>
      <c:valAx>
        <c:axId val="627075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</a:p>
          <a:p>
            <a:pPr>
              <a:defRPr/>
            </a:pPr>
            <a:r>
              <a:rPr lang="en-US" baseline="0" dirty="0"/>
              <a:t>At Time of Survey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Electricity</c:v>
                </c:pt>
                <c:pt idx="1">
                  <c:v>Gas</c:v>
                </c:pt>
                <c:pt idx="2">
                  <c:v>Electricity or Gas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079448"/>
        <c:axId val="627076312"/>
      </c:barChart>
      <c:catAx>
        <c:axId val="62707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6312"/>
        <c:crosses val="autoZero"/>
        <c:auto val="1"/>
        <c:lblAlgn val="ctr"/>
        <c:lblOffset val="100"/>
        <c:noMultiLvlLbl val="0"/>
      </c:catAx>
      <c:valAx>
        <c:axId val="627076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0.15</c:v>
                </c:pt>
                <c:pt idx="2">
                  <c:v>0.26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72784"/>
        <c:axId val="627079840"/>
      </c:barChart>
      <c:catAx>
        <c:axId val="62707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9840"/>
        <c:crosses val="autoZero"/>
        <c:auto val="1"/>
        <c:lblAlgn val="ctr"/>
        <c:lblOffset val="100"/>
        <c:noMultiLvlLbl val="0"/>
      </c:catAx>
      <c:valAx>
        <c:axId val="627079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0.14000000000000001</c:v>
                </c:pt>
                <c:pt idx="2">
                  <c:v>0.13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77488"/>
        <c:axId val="627080232"/>
      </c:barChart>
      <c:catAx>
        <c:axId val="62707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80232"/>
        <c:crosses val="autoZero"/>
        <c:auto val="1"/>
        <c:lblAlgn val="ctr"/>
        <c:lblOffset val="100"/>
        <c:noMultiLvlLbl val="0"/>
      </c:catAx>
      <c:valAx>
        <c:axId val="627080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Heating System Broken</c:v>
                </c:pt>
                <c:pt idx="1">
                  <c:v>Unable to Pay for Fuel Delivery</c:v>
                </c:pt>
                <c:pt idx="2">
                  <c:v>Gas or Electric Discontinued</c:v>
                </c:pt>
                <c:pt idx="3">
                  <c:v>Any of 3 Reasons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6362112"/>
        <c:axId val="617191784"/>
      </c:barChart>
      <c:catAx>
        <c:axId val="6263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1784"/>
        <c:crosses val="autoZero"/>
        <c:auto val="1"/>
        <c:lblAlgn val="ctr"/>
        <c:lblOffset val="100"/>
        <c:noMultiLvlLbl val="0"/>
      </c:catAx>
      <c:valAx>
        <c:axId val="617191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3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0.32</c:v>
                </c:pt>
                <c:pt idx="2">
                  <c:v>0.38</c:v>
                </c:pt>
                <c:pt idx="3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650120"/>
        <c:axId val="627650512"/>
      </c:barChart>
      <c:catAx>
        <c:axId val="62765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50512"/>
        <c:crosses val="autoZero"/>
        <c:auto val="1"/>
        <c:lblAlgn val="ctr"/>
        <c:lblOffset val="100"/>
        <c:noMultiLvlLbl val="0"/>
      </c:catAx>
      <c:valAx>
        <c:axId val="627650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5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651688"/>
        <c:axId val="627652080"/>
      </c:barChart>
      <c:catAx>
        <c:axId val="62765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52080"/>
        <c:crosses val="autoZero"/>
        <c:auto val="1"/>
        <c:lblAlgn val="ctr"/>
        <c:lblOffset val="100"/>
        <c:noMultiLvlLbl val="0"/>
      </c:catAx>
      <c:valAx>
        <c:axId val="627652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5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/>
            </a:pPr>
            <a:r>
              <a:rPr lang="en-US" dirty="0"/>
              <a:t>Elderly, Disabled, or </a:t>
            </a:r>
            <a:endParaRPr lang="en-US" dirty="0" smtClean="0"/>
          </a:p>
          <a:p>
            <a:pPr algn="ctr" rtl="0">
              <a:defRPr/>
            </a:pPr>
            <a:r>
              <a:rPr lang="en-US" dirty="0" smtClean="0"/>
              <a:t>Child </a:t>
            </a:r>
            <a:r>
              <a:rPr lang="en-US" sz="1800" b="1" i="0" u="none" strike="noStrike" baseline="0" dirty="0" smtClean="0">
                <a:effectLst/>
              </a:rPr>
              <a:t>≤</a:t>
            </a:r>
            <a:r>
              <a:rPr lang="en-US" dirty="0" smtClean="0"/>
              <a:t>5</a:t>
            </a:r>
            <a:r>
              <a:rPr lang="en-US" dirty="0"/>
              <a:t>: 80%</a:t>
            </a:r>
          </a:p>
        </c:rich>
      </c:tx>
      <c:layout>
        <c:manualLayout>
          <c:xMode val="edge"/>
          <c:yMode val="edge"/>
          <c:x val="0.20333500882105796"/>
          <c:y val="5.5185846453497805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F-4239-A29B-918A6D43F8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F-4239-A29B-918A6D43F8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C56C360-7318-4A12-8129-AF8368FA743C}" type="PERCENTAGE">
                      <a:rPr lang="en-US" sz="18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BF-4239-A29B-918A6D43F8A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70BE819F-8DFE-4179-9B0C-F27B2A74DE75}" type="PERCENTAG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At Least One Vulnerable Member</c:v>
                </c:pt>
                <c:pt idx="1">
                  <c:v>No Vulnerable Members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F-4239-A29B-918A6D43F8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Air Conditioner Broken</c:v>
                </c:pt>
                <c:pt idx="1">
                  <c:v>Electric Service Discontinued</c:v>
                </c:pt>
                <c:pt idx="2">
                  <c:v>Either Reason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0.06</c:v>
                </c:pt>
                <c:pt idx="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649728"/>
        <c:axId val="627649336"/>
      </c:barChart>
      <c:catAx>
        <c:axId val="62764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49336"/>
        <c:crosses val="autoZero"/>
        <c:auto val="1"/>
        <c:lblAlgn val="ctr"/>
        <c:lblOffset val="100"/>
        <c:noMultiLvlLbl val="0"/>
      </c:catAx>
      <c:valAx>
        <c:axId val="627649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4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</c:v>
                </c:pt>
                <c:pt idx="1">
                  <c:v>0.3</c:v>
                </c:pt>
                <c:pt idx="2">
                  <c:v>0.38</c:v>
                </c:pt>
                <c:pt idx="3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652472"/>
        <c:axId val="612925968"/>
      </c:barChart>
      <c:catAx>
        <c:axId val="62765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25968"/>
        <c:crosses val="autoZero"/>
        <c:auto val="1"/>
        <c:lblAlgn val="ctr"/>
        <c:lblOffset val="100"/>
        <c:noMultiLvlLbl val="0"/>
      </c:catAx>
      <c:valAx>
        <c:axId val="612925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5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0.26</c:v>
                </c:pt>
                <c:pt idx="2">
                  <c:v>0.22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418952"/>
        <c:axId val="627977000"/>
      </c:barChart>
      <c:catAx>
        <c:axId val="52441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77000"/>
        <c:crosses val="autoZero"/>
        <c:auto val="1"/>
        <c:lblAlgn val="ctr"/>
        <c:lblOffset val="100"/>
        <c:noMultiLvlLbl val="0"/>
      </c:catAx>
      <c:valAx>
        <c:axId val="6279770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41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Moved in with Friends or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Senior</c:v>
                </c:pt>
                <c:pt idx="2">
                  <c:v>Disabled</c:v>
                </c:pt>
                <c:pt idx="3">
                  <c:v>Child &lt;18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0.13</c:v>
                </c:pt>
                <c:pt idx="2">
                  <c:v>0.17</c:v>
                </c:pt>
                <c:pt idx="3">
                  <c:v>0.24</c:v>
                </c:pt>
                <c:pt idx="4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Moved into Shelter or was Homeless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Senior</c:v>
                </c:pt>
                <c:pt idx="2">
                  <c:v>Disabled</c:v>
                </c:pt>
                <c:pt idx="3">
                  <c:v>Child &lt;18</c:v>
                </c:pt>
                <c:pt idx="4">
                  <c:v>None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0.08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A4-469A-B51A-723FD4142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980136"/>
        <c:axId val="627980528"/>
      </c:barChart>
      <c:catAx>
        <c:axId val="6279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0528"/>
        <c:crosses val="autoZero"/>
        <c:auto val="1"/>
        <c:lblAlgn val="ctr"/>
        <c:lblOffset val="100"/>
        <c:noMultiLvlLbl val="0"/>
      </c:catAx>
      <c:valAx>
        <c:axId val="627980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8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Moved in with Friends or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Moved into Shelter or was Homeless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0.09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3-43A2-A02B-DD72C46E0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912824"/>
        <c:axId val="626913216"/>
      </c:barChart>
      <c:catAx>
        <c:axId val="62691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13216"/>
        <c:crosses val="autoZero"/>
        <c:auto val="1"/>
        <c:lblAlgn val="ctr"/>
        <c:lblOffset val="100"/>
        <c:noMultiLvlLbl val="0"/>
      </c:catAx>
      <c:valAx>
        <c:axId val="626913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1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Senior</c:v>
                </c:pt>
                <c:pt idx="2">
                  <c:v>Disabled</c:v>
                </c:pt>
                <c:pt idx="3">
                  <c:v>Child &lt;18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0.1</c:v>
                </c:pt>
                <c:pt idx="2">
                  <c:v>0.13</c:v>
                </c:pt>
                <c:pt idx="3">
                  <c:v>0.2</c:v>
                </c:pt>
                <c:pt idx="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914784"/>
        <c:axId val="626915176"/>
      </c:barChart>
      <c:catAx>
        <c:axId val="62691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15176"/>
        <c:crosses val="autoZero"/>
        <c:auto val="1"/>
        <c:lblAlgn val="ctr"/>
        <c:lblOffset val="100"/>
        <c:noMultiLvlLbl val="0"/>
      </c:catAx>
      <c:valAx>
        <c:axId val="626915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1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0.15</c:v>
                </c:pt>
                <c:pt idx="2">
                  <c:v>0.12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418560"/>
        <c:axId val="627979744"/>
      </c:barChart>
      <c:catAx>
        <c:axId val="5244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79744"/>
        <c:crosses val="autoZero"/>
        <c:auto val="1"/>
        <c:lblAlgn val="ctr"/>
        <c:lblOffset val="100"/>
        <c:noMultiLvlLbl val="0"/>
      </c:catAx>
      <c:valAx>
        <c:axId val="627979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4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Senior</c:v>
                </c:pt>
                <c:pt idx="2">
                  <c:v>Disabled</c:v>
                </c:pt>
                <c:pt idx="3">
                  <c:v>Child &lt;18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0.3</c:v>
                </c:pt>
                <c:pt idx="2">
                  <c:v>0.41</c:v>
                </c:pt>
                <c:pt idx="3">
                  <c:v>0.4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270376"/>
        <c:axId val="627651296"/>
      </c:barChart>
      <c:catAx>
        <c:axId val="53227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51296"/>
        <c:crosses val="autoZero"/>
        <c:auto val="1"/>
        <c:lblAlgn val="ctr"/>
        <c:lblOffset val="100"/>
        <c:noMultiLvlLbl val="0"/>
      </c:catAx>
      <c:valAx>
        <c:axId val="627651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7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0.36</c:v>
                </c:pt>
                <c:pt idx="2">
                  <c:v>0.36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912040"/>
        <c:axId val="641052752"/>
      </c:barChart>
      <c:catAx>
        <c:axId val="62691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2752"/>
        <c:crosses val="autoZero"/>
        <c:auto val="1"/>
        <c:lblAlgn val="ctr"/>
        <c:lblOffset val="100"/>
        <c:noMultiLvlLbl val="0"/>
      </c:catAx>
      <c:valAx>
        <c:axId val="641052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1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Senior</c:v>
                </c:pt>
                <c:pt idx="2">
                  <c:v>Disabled</c:v>
                </c:pt>
                <c:pt idx="3">
                  <c:v>Child &lt;18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0.39</c:v>
                </c:pt>
                <c:pt idx="2">
                  <c:v>0.43</c:v>
                </c:pt>
                <c:pt idx="3">
                  <c:v>0.46</c:v>
                </c:pt>
                <c:pt idx="4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054712"/>
        <c:axId val="641054320"/>
      </c:barChart>
      <c:catAx>
        <c:axId val="64105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4320"/>
        <c:crosses val="autoZero"/>
        <c:auto val="1"/>
        <c:lblAlgn val="ctr"/>
        <c:lblOffset val="100"/>
        <c:noMultiLvlLbl val="0"/>
      </c:catAx>
      <c:valAx>
        <c:axId val="641054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≤ $10,000</c:v>
                </c:pt>
                <c:pt idx="1">
                  <c:v>$10,001 - $20,000</c:v>
                </c:pt>
                <c:pt idx="2">
                  <c:v>$20,001 - $30,000</c:v>
                </c:pt>
                <c:pt idx="3">
                  <c:v>$30,001 - $40,000</c:v>
                </c:pt>
                <c:pt idx="4">
                  <c:v>&gt; $40,000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0.47</c:v>
                </c:pt>
                <c:pt idx="2">
                  <c:v>0.11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7-445B-B1D3-B20A02642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35192"/>
        <c:axId val="532100272"/>
      </c:barChart>
      <c:catAx>
        <c:axId val="53233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100272"/>
        <c:crosses val="autoZero"/>
        <c:auto val="1"/>
        <c:lblAlgn val="ctr"/>
        <c:lblOffset val="100"/>
        <c:noMultiLvlLbl val="0"/>
      </c:catAx>
      <c:valAx>
        <c:axId val="53210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3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46673629927117"/>
          <c:y val="0.12062770945262889"/>
          <c:w val="0.82988125199936791"/>
          <c:h val="0.81545989050637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0.39</c:v>
                </c:pt>
                <c:pt idx="2">
                  <c:v>0.45</c:v>
                </c:pt>
                <c:pt idx="3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057064"/>
        <c:axId val="641057456"/>
      </c:barChart>
      <c:catAx>
        <c:axId val="64105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7456"/>
        <c:crosses val="autoZero"/>
        <c:auto val="1"/>
        <c:lblAlgn val="ctr"/>
        <c:lblOffset val="100"/>
        <c:noMultiLvlLbl val="0"/>
      </c:catAx>
      <c:valAx>
        <c:axId val="641057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Senior</c:v>
                </c:pt>
                <c:pt idx="2">
                  <c:v>Disabled</c:v>
                </c:pt>
                <c:pt idx="3">
                  <c:v>Child &lt;18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0.92</c:v>
                </c:pt>
                <c:pt idx="1">
                  <c:v>0.9</c:v>
                </c:pt>
                <c:pt idx="2">
                  <c:v>0.93</c:v>
                </c:pt>
                <c:pt idx="3">
                  <c:v>0.91</c:v>
                </c:pt>
                <c:pt idx="4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058632"/>
        <c:axId val="641055888"/>
      </c:barChart>
      <c:catAx>
        <c:axId val="64105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5888"/>
        <c:crosses val="autoZero"/>
        <c:auto val="1"/>
        <c:lblAlgn val="ctr"/>
        <c:lblOffset val="100"/>
        <c:noMultiLvlLbl val="0"/>
      </c:catAx>
      <c:valAx>
        <c:axId val="641055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00020041856647"/>
          <c:y val="0.11794962416130596"/>
          <c:w val="0.82988125199936791"/>
          <c:h val="0.81545989050637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0.92</c:v>
                </c:pt>
                <c:pt idx="2">
                  <c:v>0.93</c:v>
                </c:pt>
                <c:pt idx="3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057848"/>
        <c:axId val="641056672"/>
      </c:barChart>
      <c:catAx>
        <c:axId val="64105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6672"/>
        <c:crosses val="autoZero"/>
        <c:auto val="1"/>
        <c:lblAlgn val="ctr"/>
        <c:lblOffset val="100"/>
        <c:noMultiLvlLbl val="0"/>
      </c:catAx>
      <c:valAx>
        <c:axId val="641056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</a:t>
            </a:r>
            <a:r>
              <a:rPr lang="en-US" baseline="0" dirty="0"/>
              <a:t>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Don't Know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0.21</c:v>
                </c:pt>
                <c:pt idx="2">
                  <c:v>0.21</c:v>
                </c:pt>
                <c:pt idx="3">
                  <c:v>0.15</c:v>
                </c:pt>
                <c:pt idx="4">
                  <c:v>7.0000000000000007E-2</c:v>
                </c:pt>
                <c:pt idx="5">
                  <c:v>0.26</c:v>
                </c:pt>
                <c:pt idx="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1059416"/>
        <c:axId val="641059808"/>
      </c:barChart>
      <c:catAx>
        <c:axId val="64105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9808"/>
        <c:crosses val="autoZero"/>
        <c:auto val="1"/>
        <c:lblAlgn val="ctr"/>
        <c:lblOffset val="100"/>
        <c:noMultiLvlLbl val="0"/>
      </c:catAx>
      <c:valAx>
        <c:axId val="641059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Vulnerable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17036734410712"/>
          <c:y val="1.7748957550028532E-2"/>
          <c:w val="0.82988125199936791"/>
          <c:h val="0.81545989050637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Senior</c:v>
                </c:pt>
                <c:pt idx="1">
                  <c:v>Disabled</c:v>
                </c:pt>
                <c:pt idx="2">
                  <c:v>Child &lt;18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0.31</c:v>
                </c:pt>
                <c:pt idx="2">
                  <c:v>0.19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053928"/>
        <c:axId val="524414248"/>
      </c:barChart>
      <c:catAx>
        <c:axId val="64105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414248"/>
        <c:crosses val="autoZero"/>
        <c:auto val="1"/>
        <c:lblAlgn val="ctr"/>
        <c:lblOffset val="100"/>
        <c:noMultiLvlLbl val="0"/>
      </c:catAx>
      <c:valAx>
        <c:axId val="524414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05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By</a:t>
            </a:r>
            <a:r>
              <a:rPr lang="en-US" baseline="0" dirty="0"/>
              <a:t> Poverty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34818871720555"/>
          <c:y val="1.7748957550028532E-2"/>
          <c:w val="0.82988125199936791"/>
          <c:h val="0.81545989050637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0.34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713664"/>
        <c:axId val="643714056"/>
      </c:barChart>
      <c:catAx>
        <c:axId val="6437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14056"/>
        <c:crosses val="autoZero"/>
        <c:auto val="1"/>
        <c:lblAlgn val="ctr"/>
        <c:lblOffset val="100"/>
        <c:noMultiLvlLbl val="0"/>
      </c:catAx>
      <c:valAx>
        <c:axId val="643714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Kept Home at Unsafe or Unhealthy Temperature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C6-48C6-AB6A-EBEA948B1A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</c:v>
                </c:pt>
                <c:pt idx="1">
                  <c:v>0.35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Had Electricity or Home Heating Fuel Disconnected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2E-4AFC-A427-A4FB2F7555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2E-4AFC-A427-A4FB2F7555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0.36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2E-4AFC-A427-A4FB2F75552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Restored Heat Due to Shutoff</a:t>
            </a:r>
          </a:p>
        </c:rich>
      </c:tx>
      <c:layout>
        <c:manualLayout>
          <c:xMode val="edge"/>
          <c:yMode val="edge"/>
          <c:x val="0.18266503243698312"/>
          <c:y val="3.7403478183645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Restored Heat Due to Shutoff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C6-48C6-AB6A-EBEA948B1A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Did not Lose Heat or Not Aware of LIHEAP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Restored Heat Due to Broken Equipment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70930828615146"/>
          <c:y val="0.23477875536811274"/>
          <c:w val="0.8136483116662877"/>
          <c:h val="0.765221244631887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Restored Heat Due to Broken Equipment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2E-4AFC-A427-A4FB2F7555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2E-4AFC-A427-A4FB2F7555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Did not Lose Heat or Not Aware of LIHEAP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0.05</c:v>
                </c:pt>
                <c:pt idx="2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2E-4AFC-A427-A4FB2F75552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0%-50%</c:v>
                </c:pt>
                <c:pt idx="1">
                  <c:v>51%-100%</c:v>
                </c:pt>
                <c:pt idx="2">
                  <c:v>101%-150%</c:v>
                </c:pt>
                <c:pt idx="3">
                  <c:v>&gt;150%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0.41</c:v>
                </c:pt>
                <c:pt idx="2">
                  <c:v>0.3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7-445B-B1D3-B20A02642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199992"/>
        <c:axId val="618200384"/>
      </c:barChart>
      <c:catAx>
        <c:axId val="61819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200384"/>
        <c:crosses val="autoZero"/>
        <c:auto val="1"/>
        <c:lblAlgn val="ctr"/>
        <c:lblOffset val="100"/>
        <c:noMultiLvlLbl val="0"/>
      </c:catAx>
      <c:valAx>
        <c:axId val="6182003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19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Percent of Group Below </a:t>
            </a:r>
            <a:r>
              <a:rPr lang="en-US" dirty="0" smtClean="0">
                <a:solidFill>
                  <a:schemeClr val="tx1"/>
                </a:solidFill>
              </a:rPr>
              <a:t>50%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Poverty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 - 50%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Senior</c:v>
                </c:pt>
                <c:pt idx="1">
                  <c:v>Disabled</c:v>
                </c:pt>
                <c:pt idx="2">
                  <c:v>Child 18 or Younger</c:v>
                </c:pt>
                <c:pt idx="3">
                  <c:v>Child 5 or Younger</c:v>
                </c:pt>
                <c:pt idx="4">
                  <c:v>Single Parent Household</c:v>
                </c:pt>
                <c:pt idx="5">
                  <c:v>None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0.15</c:v>
                </c:pt>
                <c:pt idx="2">
                  <c:v>0.35</c:v>
                </c:pt>
                <c:pt idx="3">
                  <c:v>0.37</c:v>
                </c:pt>
                <c:pt idx="4">
                  <c:v>0.45</c:v>
                </c:pt>
                <c:pt idx="5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6-42A1-806C-5F0A5E80F7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8200776"/>
        <c:axId val="617192176"/>
      </c:barChart>
      <c:catAx>
        <c:axId val="61820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2176"/>
        <c:crosses val="autoZero"/>
        <c:auto val="1"/>
        <c:lblAlgn val="ctr"/>
        <c:lblOffset val="100"/>
        <c:noMultiLvlLbl val="0"/>
      </c:catAx>
      <c:valAx>
        <c:axId val="617192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20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Types</a:t>
            </a:r>
            <a:r>
              <a:rPr lang="en-US" baseline="0" dirty="0">
                <a:solidFill>
                  <a:schemeClr val="tx1"/>
                </a:solidFill>
              </a:rPr>
              <a:t> of Income and Benefits Received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Wages or Self-Employment Income</c:v>
                </c:pt>
                <c:pt idx="1">
                  <c:v>Retirement Income</c:v>
                </c:pt>
                <c:pt idx="2">
                  <c:v>Public Assistance</c:v>
                </c:pt>
                <c:pt idx="3">
                  <c:v>Medicaid or Disability Assistance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0.39</c:v>
                </c:pt>
                <c:pt idx="2">
                  <c:v>0.65</c:v>
                </c:pt>
                <c:pt idx="3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8-4DA4-89AF-C72DF6387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92568"/>
        <c:axId val="617193744"/>
      </c:barChart>
      <c:catAx>
        <c:axId val="61719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3744"/>
        <c:crosses val="autoZero"/>
        <c:auto val="1"/>
        <c:lblAlgn val="ctr"/>
        <c:lblOffset val="100"/>
        <c:noMultiLvlLbl val="0"/>
      </c:catAx>
      <c:valAx>
        <c:axId val="617193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Unemployed during the Year by Vulnerable Group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Senior</c:v>
                </c:pt>
                <c:pt idx="2">
                  <c:v>Disabled</c:v>
                </c:pt>
                <c:pt idx="3">
                  <c:v>Child≤18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0.12</c:v>
                </c:pt>
                <c:pt idx="2">
                  <c:v>0.18</c:v>
                </c:pt>
                <c:pt idx="3">
                  <c:v>0.47</c:v>
                </c:pt>
                <c:pt idx="4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E-43BF-B5ED-B03016BD2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7195704"/>
        <c:axId val="617196096"/>
      </c:barChart>
      <c:catAx>
        <c:axId val="61719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6096"/>
        <c:crosses val="autoZero"/>
        <c:auto val="1"/>
        <c:lblAlgn val="ctr"/>
        <c:lblOffset val="100"/>
        <c:noMultiLvlLbl val="0"/>
      </c:catAx>
      <c:valAx>
        <c:axId val="617196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62B00-DCF8-4193-8FBB-36A5CCC092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32461-DCCD-468F-A4D3-820F82B83A49}">
      <dgm:prSet phldrT="[Text]"/>
      <dgm:spPr/>
      <dgm:t>
        <a:bodyPr/>
        <a:lstStyle/>
        <a:p>
          <a:r>
            <a:rPr lang="en-US" dirty="0"/>
            <a:t>Survey Methodology</a:t>
          </a:r>
        </a:p>
      </dgm:t>
    </dgm:pt>
    <dgm:pt modelId="{485A6FC3-B44B-45E6-9CEF-89FEF2A1C633}" type="parTrans" cxnId="{3380B719-FBA8-4B6B-8B09-11AFF39A2DA0}">
      <dgm:prSet/>
      <dgm:spPr/>
      <dgm:t>
        <a:bodyPr/>
        <a:lstStyle/>
        <a:p>
          <a:endParaRPr lang="en-US"/>
        </a:p>
      </dgm:t>
    </dgm:pt>
    <dgm:pt modelId="{E9B54CB7-1215-4B7F-B494-AF9E532E9EF0}" type="sibTrans" cxnId="{3380B719-FBA8-4B6B-8B09-11AFF39A2DA0}">
      <dgm:prSet/>
      <dgm:spPr/>
      <dgm:t>
        <a:bodyPr/>
        <a:lstStyle/>
        <a:p>
          <a:endParaRPr lang="en-US"/>
        </a:p>
      </dgm:t>
    </dgm:pt>
    <dgm:pt modelId="{E39707E6-12B3-42E2-A963-1C5CA2CE04A0}">
      <dgm:prSet phldrT="[Text]"/>
      <dgm:spPr/>
      <dgm:t>
        <a:bodyPr/>
        <a:lstStyle/>
        <a:p>
          <a:r>
            <a:rPr lang="en-US" dirty="0"/>
            <a:t>LIHEAP Recipient Households</a:t>
          </a:r>
        </a:p>
      </dgm:t>
    </dgm:pt>
    <dgm:pt modelId="{8A9C5C51-F706-4719-96A6-06AE436D35AA}" type="parTrans" cxnId="{13620407-C30A-4B24-B69A-C63FCD7313D6}">
      <dgm:prSet/>
      <dgm:spPr/>
      <dgm:t>
        <a:bodyPr/>
        <a:lstStyle/>
        <a:p>
          <a:endParaRPr lang="en-US"/>
        </a:p>
      </dgm:t>
    </dgm:pt>
    <dgm:pt modelId="{4F28488F-0FB3-4341-9150-71F79C6F4048}" type="sibTrans" cxnId="{13620407-C30A-4B24-B69A-C63FCD7313D6}">
      <dgm:prSet/>
      <dgm:spPr/>
      <dgm:t>
        <a:bodyPr/>
        <a:lstStyle/>
        <a:p>
          <a:endParaRPr lang="en-US"/>
        </a:p>
      </dgm:t>
    </dgm:pt>
    <dgm:pt modelId="{08F20737-7EC3-4938-B8B5-2BD84A9C8F74}">
      <dgm:prSet/>
      <dgm:spPr/>
      <dgm:t>
        <a:bodyPr/>
        <a:lstStyle/>
        <a:p>
          <a:r>
            <a:rPr lang="en-US" dirty="0"/>
            <a:t>Problems Meeting Energy Needs</a:t>
          </a:r>
        </a:p>
      </dgm:t>
    </dgm:pt>
    <dgm:pt modelId="{4E2D8BAE-47BE-47A6-93D1-34AA064E84B7}" type="parTrans" cxnId="{313920B8-CC5B-4B5D-B5AD-943D77DF11D3}">
      <dgm:prSet/>
      <dgm:spPr/>
      <dgm:t>
        <a:bodyPr/>
        <a:lstStyle/>
        <a:p>
          <a:endParaRPr lang="en-US"/>
        </a:p>
      </dgm:t>
    </dgm:pt>
    <dgm:pt modelId="{6A3C7BF2-0EFC-4CFA-8155-6F6DEB7AA731}" type="sibTrans" cxnId="{313920B8-CC5B-4B5D-B5AD-943D77DF11D3}">
      <dgm:prSet/>
      <dgm:spPr/>
      <dgm:t>
        <a:bodyPr/>
        <a:lstStyle/>
        <a:p>
          <a:endParaRPr lang="en-US"/>
        </a:p>
      </dgm:t>
    </dgm:pt>
    <dgm:pt modelId="{5CED7F7E-BDC7-4F3A-A6A0-1643385E307B}">
      <dgm:prSet/>
      <dgm:spPr/>
      <dgm:t>
        <a:bodyPr/>
        <a:lstStyle/>
        <a:p>
          <a:r>
            <a:rPr lang="en-US" dirty="0"/>
            <a:t>LIHEAP Receipt and LIHEAP Impact</a:t>
          </a:r>
        </a:p>
      </dgm:t>
    </dgm:pt>
    <dgm:pt modelId="{5BF8968C-1501-4AC0-9296-D0EEAA7B5DE6}" type="parTrans" cxnId="{FDA4A18E-3EC5-4800-A94D-3B47643EC8DF}">
      <dgm:prSet/>
      <dgm:spPr/>
      <dgm:t>
        <a:bodyPr/>
        <a:lstStyle/>
        <a:p>
          <a:endParaRPr lang="en-US"/>
        </a:p>
      </dgm:t>
    </dgm:pt>
    <dgm:pt modelId="{D001125E-D92A-4571-BBF4-38ECE6BA3A0C}" type="sibTrans" cxnId="{FDA4A18E-3EC5-4800-A94D-3B47643EC8DF}">
      <dgm:prSet/>
      <dgm:spPr/>
      <dgm:t>
        <a:bodyPr/>
        <a:lstStyle/>
        <a:p>
          <a:endParaRPr lang="en-US"/>
        </a:p>
      </dgm:t>
    </dgm:pt>
    <dgm:pt modelId="{F086DDD3-4B25-48D9-AA31-D02C1266429C}">
      <dgm:prSet/>
      <dgm:spPr/>
      <dgm:t>
        <a:bodyPr/>
        <a:lstStyle/>
        <a:p>
          <a:r>
            <a:rPr lang="en-US" dirty="0" smtClean="0"/>
            <a:t>Key Findings</a:t>
          </a:r>
          <a:endParaRPr lang="en-US" dirty="0"/>
        </a:p>
      </dgm:t>
    </dgm:pt>
    <dgm:pt modelId="{F476C2AA-158D-4854-8E7B-3C45B258A3C3}" type="parTrans" cxnId="{5F389806-01A5-40A5-96F6-EC37F63EA3DC}">
      <dgm:prSet/>
      <dgm:spPr/>
      <dgm:t>
        <a:bodyPr/>
        <a:lstStyle/>
        <a:p>
          <a:endParaRPr lang="en-US"/>
        </a:p>
      </dgm:t>
    </dgm:pt>
    <dgm:pt modelId="{A3663C1A-5EE4-4B14-80B6-887A2B2A3AB2}" type="sibTrans" cxnId="{5F389806-01A5-40A5-96F6-EC37F63EA3DC}">
      <dgm:prSet/>
      <dgm:spPr/>
      <dgm:t>
        <a:bodyPr/>
        <a:lstStyle/>
        <a:p>
          <a:endParaRPr lang="en-US"/>
        </a:p>
      </dgm:t>
    </dgm:pt>
    <dgm:pt modelId="{0F4AA2C4-4C83-4D41-96A7-B74091725266}">
      <dgm:prSet phldrT="[Text]"/>
      <dgm:spPr/>
      <dgm:t>
        <a:bodyPr/>
        <a:lstStyle/>
        <a:p>
          <a:r>
            <a:rPr lang="en-US" dirty="0"/>
            <a:t>Motivation</a:t>
          </a:r>
        </a:p>
      </dgm:t>
    </dgm:pt>
    <dgm:pt modelId="{801CDEBB-1BA5-4699-A156-961C4D7657E5}" type="parTrans" cxnId="{1AA3769E-661F-46D7-8B47-5172C4DDF0BC}">
      <dgm:prSet/>
      <dgm:spPr/>
      <dgm:t>
        <a:bodyPr/>
        <a:lstStyle/>
        <a:p>
          <a:endParaRPr lang="en-US"/>
        </a:p>
      </dgm:t>
    </dgm:pt>
    <dgm:pt modelId="{10E415B3-A7D3-43C2-A6F3-0AF8BF20D1E4}" type="sibTrans" cxnId="{1AA3769E-661F-46D7-8B47-5172C4DDF0BC}">
      <dgm:prSet/>
      <dgm:spPr/>
      <dgm:t>
        <a:bodyPr/>
        <a:lstStyle/>
        <a:p>
          <a:endParaRPr lang="en-US"/>
        </a:p>
      </dgm:t>
    </dgm:pt>
    <dgm:pt modelId="{01445684-3807-4742-AA2D-78934994EC47}" type="pres">
      <dgm:prSet presAssocID="{8F762B00-DCF8-4193-8FBB-36A5CCC092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A8C6AD-43F4-4D00-85D5-5EC7B94B03A9}" type="pres">
      <dgm:prSet presAssocID="{8F762B00-DCF8-4193-8FBB-36A5CCC092F3}" presName="Name1" presStyleCnt="0"/>
      <dgm:spPr/>
    </dgm:pt>
    <dgm:pt modelId="{959237F0-CB00-4230-8A51-29B66A8B8AC1}" type="pres">
      <dgm:prSet presAssocID="{8F762B00-DCF8-4193-8FBB-36A5CCC092F3}" presName="cycle" presStyleCnt="0"/>
      <dgm:spPr/>
    </dgm:pt>
    <dgm:pt modelId="{9ADE4E6D-B1C8-42CC-A952-746232F8702B}" type="pres">
      <dgm:prSet presAssocID="{8F762B00-DCF8-4193-8FBB-36A5CCC092F3}" presName="srcNode" presStyleLbl="node1" presStyleIdx="0" presStyleCnt="6"/>
      <dgm:spPr/>
    </dgm:pt>
    <dgm:pt modelId="{369C07C4-9BAF-4C5A-BEE4-4AC35CA326BB}" type="pres">
      <dgm:prSet presAssocID="{8F762B00-DCF8-4193-8FBB-36A5CCC092F3}" presName="conn" presStyleLbl="parChTrans1D2" presStyleIdx="0" presStyleCnt="1"/>
      <dgm:spPr/>
      <dgm:t>
        <a:bodyPr/>
        <a:lstStyle/>
        <a:p>
          <a:endParaRPr lang="en-US"/>
        </a:p>
      </dgm:t>
    </dgm:pt>
    <dgm:pt modelId="{50FC878C-6FB6-47D2-94DA-18BF92F3897D}" type="pres">
      <dgm:prSet presAssocID="{8F762B00-DCF8-4193-8FBB-36A5CCC092F3}" presName="extraNode" presStyleLbl="node1" presStyleIdx="0" presStyleCnt="6"/>
      <dgm:spPr/>
    </dgm:pt>
    <dgm:pt modelId="{DD72A905-7B83-40D7-8750-CBE145D59A5B}" type="pres">
      <dgm:prSet presAssocID="{8F762B00-DCF8-4193-8FBB-36A5CCC092F3}" presName="dstNode" presStyleLbl="node1" presStyleIdx="0" presStyleCnt="6"/>
      <dgm:spPr/>
    </dgm:pt>
    <dgm:pt modelId="{96D0D5C5-49FA-42D4-9AC1-B6BBDCAC8035}" type="pres">
      <dgm:prSet presAssocID="{0F4AA2C4-4C83-4D41-96A7-B7409172526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11947-28CD-43AE-ADCD-EFCBE91E5D92}" type="pres">
      <dgm:prSet presAssocID="{0F4AA2C4-4C83-4D41-96A7-B74091725266}" presName="accent_1" presStyleCnt="0"/>
      <dgm:spPr/>
    </dgm:pt>
    <dgm:pt modelId="{B71EAEF5-0A85-4427-9588-8CCBD22BC6F4}" type="pres">
      <dgm:prSet presAssocID="{0F4AA2C4-4C83-4D41-96A7-B74091725266}" presName="accentRepeatNode" presStyleLbl="solidFgAcc1" presStyleIdx="0" presStyleCnt="6"/>
      <dgm:spPr/>
    </dgm:pt>
    <dgm:pt modelId="{DA5CF6E6-C87A-41E3-AA7A-A621DC78B7B8}" type="pres">
      <dgm:prSet presAssocID="{FBF32461-DCCD-468F-A4D3-820F82B83A4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8B9E2-533A-4406-8424-18798E7CE64C}" type="pres">
      <dgm:prSet presAssocID="{FBF32461-DCCD-468F-A4D3-820F82B83A49}" presName="accent_2" presStyleCnt="0"/>
      <dgm:spPr/>
    </dgm:pt>
    <dgm:pt modelId="{A07C3D8D-B0F6-422D-9A87-4CDE64F1CF29}" type="pres">
      <dgm:prSet presAssocID="{FBF32461-DCCD-468F-A4D3-820F82B83A49}" presName="accentRepeatNode" presStyleLbl="solidFgAcc1" presStyleIdx="1" presStyleCnt="6"/>
      <dgm:spPr/>
    </dgm:pt>
    <dgm:pt modelId="{EC822034-664C-4924-A06D-1623D1F3F4AD}" type="pres">
      <dgm:prSet presAssocID="{E39707E6-12B3-42E2-A963-1C5CA2CE04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A562D-FD7C-4299-A65F-B6AE7C41E7FB}" type="pres">
      <dgm:prSet presAssocID="{E39707E6-12B3-42E2-A963-1C5CA2CE04A0}" presName="accent_3" presStyleCnt="0"/>
      <dgm:spPr/>
    </dgm:pt>
    <dgm:pt modelId="{7619549E-8C7D-42F7-A470-EEBA5829AD68}" type="pres">
      <dgm:prSet presAssocID="{E39707E6-12B3-42E2-A963-1C5CA2CE04A0}" presName="accentRepeatNode" presStyleLbl="solidFgAcc1" presStyleIdx="2" presStyleCnt="6"/>
      <dgm:spPr/>
    </dgm:pt>
    <dgm:pt modelId="{C0B68C71-AF89-45A4-8844-19D329137CCC}" type="pres">
      <dgm:prSet presAssocID="{08F20737-7EC3-4938-B8B5-2BD84A9C8F7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26E8F-5F3D-41F7-A282-3706E9893060}" type="pres">
      <dgm:prSet presAssocID="{08F20737-7EC3-4938-B8B5-2BD84A9C8F74}" presName="accent_4" presStyleCnt="0"/>
      <dgm:spPr/>
    </dgm:pt>
    <dgm:pt modelId="{722C5E88-9CAB-4177-889E-45EC3CD6F05D}" type="pres">
      <dgm:prSet presAssocID="{08F20737-7EC3-4938-B8B5-2BD84A9C8F74}" presName="accentRepeatNode" presStyleLbl="solidFgAcc1" presStyleIdx="3" presStyleCnt="6"/>
      <dgm:spPr/>
    </dgm:pt>
    <dgm:pt modelId="{E9514F0F-8A34-45EA-8EE5-85336209CB9F}" type="pres">
      <dgm:prSet presAssocID="{5CED7F7E-BDC7-4F3A-A6A0-1643385E307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66564-A1F8-4E69-82DF-CF425FD4DA82}" type="pres">
      <dgm:prSet presAssocID="{5CED7F7E-BDC7-4F3A-A6A0-1643385E307B}" presName="accent_5" presStyleCnt="0"/>
      <dgm:spPr/>
    </dgm:pt>
    <dgm:pt modelId="{FB738D02-2FD8-4F7E-832F-61C2E7AE531F}" type="pres">
      <dgm:prSet presAssocID="{5CED7F7E-BDC7-4F3A-A6A0-1643385E307B}" presName="accentRepeatNode" presStyleLbl="solidFgAcc1" presStyleIdx="4" presStyleCnt="6"/>
      <dgm:spPr/>
    </dgm:pt>
    <dgm:pt modelId="{6FB13ED1-02F4-4976-858C-DD6E45005E86}" type="pres">
      <dgm:prSet presAssocID="{F086DDD3-4B25-48D9-AA31-D02C1266429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800B-70D8-46C9-9250-2A6CAB0400B6}" type="pres">
      <dgm:prSet presAssocID="{F086DDD3-4B25-48D9-AA31-D02C1266429C}" presName="accent_6" presStyleCnt="0"/>
      <dgm:spPr/>
    </dgm:pt>
    <dgm:pt modelId="{C4A4A8F4-6D87-46A2-B605-1B1397AEA15D}" type="pres">
      <dgm:prSet presAssocID="{F086DDD3-4B25-48D9-AA31-D02C1266429C}" presName="accentRepeatNode" presStyleLbl="solidFgAcc1" presStyleIdx="5" presStyleCnt="6"/>
      <dgm:spPr/>
    </dgm:pt>
  </dgm:ptLst>
  <dgm:cxnLst>
    <dgm:cxn modelId="{FDA4A18E-3EC5-4800-A94D-3B47643EC8DF}" srcId="{8F762B00-DCF8-4193-8FBB-36A5CCC092F3}" destId="{5CED7F7E-BDC7-4F3A-A6A0-1643385E307B}" srcOrd="4" destOrd="0" parTransId="{5BF8968C-1501-4AC0-9296-D0EEAA7B5DE6}" sibTransId="{D001125E-D92A-4571-BBF4-38ECE6BA3A0C}"/>
    <dgm:cxn modelId="{1DBD78E8-3465-4831-81F8-7FC91E922B4A}" type="presOf" srcId="{8F762B00-DCF8-4193-8FBB-36A5CCC092F3}" destId="{01445684-3807-4742-AA2D-78934994EC47}" srcOrd="0" destOrd="0" presId="urn:microsoft.com/office/officeart/2008/layout/VerticalCurvedList"/>
    <dgm:cxn modelId="{C8C6FE4E-66C0-4ECE-A535-DB0FD7C4B44E}" type="presOf" srcId="{10E415B3-A7D3-43C2-A6F3-0AF8BF20D1E4}" destId="{369C07C4-9BAF-4C5A-BEE4-4AC35CA326BB}" srcOrd="0" destOrd="0" presId="urn:microsoft.com/office/officeart/2008/layout/VerticalCurvedList"/>
    <dgm:cxn modelId="{90CCA16F-3C75-4189-B656-EAFB5C0B467A}" type="presOf" srcId="{F086DDD3-4B25-48D9-AA31-D02C1266429C}" destId="{6FB13ED1-02F4-4976-858C-DD6E45005E86}" srcOrd="0" destOrd="0" presId="urn:microsoft.com/office/officeart/2008/layout/VerticalCurvedList"/>
    <dgm:cxn modelId="{3380B719-FBA8-4B6B-8B09-11AFF39A2DA0}" srcId="{8F762B00-DCF8-4193-8FBB-36A5CCC092F3}" destId="{FBF32461-DCCD-468F-A4D3-820F82B83A49}" srcOrd="1" destOrd="0" parTransId="{485A6FC3-B44B-45E6-9CEF-89FEF2A1C633}" sibTransId="{E9B54CB7-1215-4B7F-B494-AF9E532E9EF0}"/>
    <dgm:cxn modelId="{1AA3769E-661F-46D7-8B47-5172C4DDF0BC}" srcId="{8F762B00-DCF8-4193-8FBB-36A5CCC092F3}" destId="{0F4AA2C4-4C83-4D41-96A7-B74091725266}" srcOrd="0" destOrd="0" parTransId="{801CDEBB-1BA5-4699-A156-961C4D7657E5}" sibTransId="{10E415B3-A7D3-43C2-A6F3-0AF8BF20D1E4}"/>
    <dgm:cxn modelId="{13620407-C30A-4B24-B69A-C63FCD7313D6}" srcId="{8F762B00-DCF8-4193-8FBB-36A5CCC092F3}" destId="{E39707E6-12B3-42E2-A963-1C5CA2CE04A0}" srcOrd="2" destOrd="0" parTransId="{8A9C5C51-F706-4719-96A6-06AE436D35AA}" sibTransId="{4F28488F-0FB3-4341-9150-71F79C6F4048}"/>
    <dgm:cxn modelId="{5F389806-01A5-40A5-96F6-EC37F63EA3DC}" srcId="{8F762B00-DCF8-4193-8FBB-36A5CCC092F3}" destId="{F086DDD3-4B25-48D9-AA31-D02C1266429C}" srcOrd="5" destOrd="0" parTransId="{F476C2AA-158D-4854-8E7B-3C45B258A3C3}" sibTransId="{A3663C1A-5EE4-4B14-80B6-887A2B2A3AB2}"/>
    <dgm:cxn modelId="{3AB0ABB0-7B9D-4A24-9239-A4A7CC863D3A}" type="presOf" srcId="{FBF32461-DCCD-468F-A4D3-820F82B83A49}" destId="{DA5CF6E6-C87A-41E3-AA7A-A621DC78B7B8}" srcOrd="0" destOrd="0" presId="urn:microsoft.com/office/officeart/2008/layout/VerticalCurvedList"/>
    <dgm:cxn modelId="{A5CC38DA-814F-4CB3-80D0-35886DCDAF04}" type="presOf" srcId="{5CED7F7E-BDC7-4F3A-A6A0-1643385E307B}" destId="{E9514F0F-8A34-45EA-8EE5-85336209CB9F}" srcOrd="0" destOrd="0" presId="urn:microsoft.com/office/officeart/2008/layout/VerticalCurvedList"/>
    <dgm:cxn modelId="{40D30FF7-BB5F-4719-85CD-6AD9DBE0145E}" type="presOf" srcId="{E39707E6-12B3-42E2-A963-1C5CA2CE04A0}" destId="{EC822034-664C-4924-A06D-1623D1F3F4AD}" srcOrd="0" destOrd="0" presId="urn:microsoft.com/office/officeart/2008/layout/VerticalCurvedList"/>
    <dgm:cxn modelId="{305A9086-04B6-4FAF-B668-2DFB924087F2}" type="presOf" srcId="{08F20737-7EC3-4938-B8B5-2BD84A9C8F74}" destId="{C0B68C71-AF89-45A4-8844-19D329137CCC}" srcOrd="0" destOrd="0" presId="urn:microsoft.com/office/officeart/2008/layout/VerticalCurvedList"/>
    <dgm:cxn modelId="{D182E567-9B76-4CA3-B4A2-DAF98C6711EB}" type="presOf" srcId="{0F4AA2C4-4C83-4D41-96A7-B74091725266}" destId="{96D0D5C5-49FA-42D4-9AC1-B6BBDCAC8035}" srcOrd="0" destOrd="0" presId="urn:microsoft.com/office/officeart/2008/layout/VerticalCurvedList"/>
    <dgm:cxn modelId="{313920B8-CC5B-4B5D-B5AD-943D77DF11D3}" srcId="{8F762B00-DCF8-4193-8FBB-36A5CCC092F3}" destId="{08F20737-7EC3-4938-B8B5-2BD84A9C8F74}" srcOrd="3" destOrd="0" parTransId="{4E2D8BAE-47BE-47A6-93D1-34AA064E84B7}" sibTransId="{6A3C7BF2-0EFC-4CFA-8155-6F6DEB7AA731}"/>
    <dgm:cxn modelId="{467A6B5E-C604-4A59-943B-20FFDEBDC295}" type="presParOf" srcId="{01445684-3807-4742-AA2D-78934994EC47}" destId="{BCA8C6AD-43F4-4D00-85D5-5EC7B94B03A9}" srcOrd="0" destOrd="0" presId="urn:microsoft.com/office/officeart/2008/layout/VerticalCurvedList"/>
    <dgm:cxn modelId="{51CA14E8-FF93-4E59-BA62-8E56087DF2F5}" type="presParOf" srcId="{BCA8C6AD-43F4-4D00-85D5-5EC7B94B03A9}" destId="{959237F0-CB00-4230-8A51-29B66A8B8AC1}" srcOrd="0" destOrd="0" presId="urn:microsoft.com/office/officeart/2008/layout/VerticalCurvedList"/>
    <dgm:cxn modelId="{21224A7D-8F3D-40CD-9F70-C0DD4D3F28C2}" type="presParOf" srcId="{959237F0-CB00-4230-8A51-29B66A8B8AC1}" destId="{9ADE4E6D-B1C8-42CC-A952-746232F8702B}" srcOrd="0" destOrd="0" presId="urn:microsoft.com/office/officeart/2008/layout/VerticalCurvedList"/>
    <dgm:cxn modelId="{A25045F3-BB34-4766-8204-A1ABC0B98C6A}" type="presParOf" srcId="{959237F0-CB00-4230-8A51-29B66A8B8AC1}" destId="{369C07C4-9BAF-4C5A-BEE4-4AC35CA326BB}" srcOrd="1" destOrd="0" presId="urn:microsoft.com/office/officeart/2008/layout/VerticalCurvedList"/>
    <dgm:cxn modelId="{15E98952-C105-402A-ACBD-5E10CC5F0FA9}" type="presParOf" srcId="{959237F0-CB00-4230-8A51-29B66A8B8AC1}" destId="{50FC878C-6FB6-47D2-94DA-18BF92F3897D}" srcOrd="2" destOrd="0" presId="urn:microsoft.com/office/officeart/2008/layout/VerticalCurvedList"/>
    <dgm:cxn modelId="{E9709FD6-6688-42B0-8431-ACECB2977C13}" type="presParOf" srcId="{959237F0-CB00-4230-8A51-29B66A8B8AC1}" destId="{DD72A905-7B83-40D7-8750-CBE145D59A5B}" srcOrd="3" destOrd="0" presId="urn:microsoft.com/office/officeart/2008/layout/VerticalCurvedList"/>
    <dgm:cxn modelId="{22577E32-4BA8-43CF-9367-A1055822E4FB}" type="presParOf" srcId="{BCA8C6AD-43F4-4D00-85D5-5EC7B94B03A9}" destId="{96D0D5C5-49FA-42D4-9AC1-B6BBDCAC8035}" srcOrd="1" destOrd="0" presId="urn:microsoft.com/office/officeart/2008/layout/VerticalCurvedList"/>
    <dgm:cxn modelId="{A5AF71C2-2A33-4567-B179-2FD68D6C5082}" type="presParOf" srcId="{BCA8C6AD-43F4-4D00-85D5-5EC7B94B03A9}" destId="{77B11947-28CD-43AE-ADCD-EFCBE91E5D92}" srcOrd="2" destOrd="0" presId="urn:microsoft.com/office/officeart/2008/layout/VerticalCurvedList"/>
    <dgm:cxn modelId="{46DD2B26-B408-45AE-8707-B3833D96E39D}" type="presParOf" srcId="{77B11947-28CD-43AE-ADCD-EFCBE91E5D92}" destId="{B71EAEF5-0A85-4427-9588-8CCBD22BC6F4}" srcOrd="0" destOrd="0" presId="urn:microsoft.com/office/officeart/2008/layout/VerticalCurvedList"/>
    <dgm:cxn modelId="{ADE290D2-8864-40A4-AAC7-AE61D9ADDC25}" type="presParOf" srcId="{BCA8C6AD-43F4-4D00-85D5-5EC7B94B03A9}" destId="{DA5CF6E6-C87A-41E3-AA7A-A621DC78B7B8}" srcOrd="3" destOrd="0" presId="urn:microsoft.com/office/officeart/2008/layout/VerticalCurvedList"/>
    <dgm:cxn modelId="{955E6754-E864-4A4F-8DA0-EFF487D36878}" type="presParOf" srcId="{BCA8C6AD-43F4-4D00-85D5-5EC7B94B03A9}" destId="{4E08B9E2-533A-4406-8424-18798E7CE64C}" srcOrd="4" destOrd="0" presId="urn:microsoft.com/office/officeart/2008/layout/VerticalCurvedList"/>
    <dgm:cxn modelId="{2F713DF9-0A17-4DA3-8DC7-1443DA0F3FB6}" type="presParOf" srcId="{4E08B9E2-533A-4406-8424-18798E7CE64C}" destId="{A07C3D8D-B0F6-422D-9A87-4CDE64F1CF29}" srcOrd="0" destOrd="0" presId="urn:microsoft.com/office/officeart/2008/layout/VerticalCurvedList"/>
    <dgm:cxn modelId="{761A18E2-7FD8-4FB4-B4D9-F40F2881F9CA}" type="presParOf" srcId="{BCA8C6AD-43F4-4D00-85D5-5EC7B94B03A9}" destId="{EC822034-664C-4924-A06D-1623D1F3F4AD}" srcOrd="5" destOrd="0" presId="urn:microsoft.com/office/officeart/2008/layout/VerticalCurvedList"/>
    <dgm:cxn modelId="{7AFFFEAF-BE06-4DC8-8762-303FA27AC3E4}" type="presParOf" srcId="{BCA8C6AD-43F4-4D00-85D5-5EC7B94B03A9}" destId="{AC6A562D-FD7C-4299-A65F-B6AE7C41E7FB}" srcOrd="6" destOrd="0" presId="urn:microsoft.com/office/officeart/2008/layout/VerticalCurvedList"/>
    <dgm:cxn modelId="{DECC5314-249F-4542-8E9C-DF0D76ED06BC}" type="presParOf" srcId="{AC6A562D-FD7C-4299-A65F-B6AE7C41E7FB}" destId="{7619549E-8C7D-42F7-A470-EEBA5829AD68}" srcOrd="0" destOrd="0" presId="urn:microsoft.com/office/officeart/2008/layout/VerticalCurvedList"/>
    <dgm:cxn modelId="{64A1427F-1202-4C05-8AD6-0AFDE0A95D67}" type="presParOf" srcId="{BCA8C6AD-43F4-4D00-85D5-5EC7B94B03A9}" destId="{C0B68C71-AF89-45A4-8844-19D329137CCC}" srcOrd="7" destOrd="0" presId="urn:microsoft.com/office/officeart/2008/layout/VerticalCurvedList"/>
    <dgm:cxn modelId="{A5175E4E-3C7F-4BF4-AA17-79FF26BCD1E6}" type="presParOf" srcId="{BCA8C6AD-43F4-4D00-85D5-5EC7B94B03A9}" destId="{7E426E8F-5F3D-41F7-A282-3706E9893060}" srcOrd="8" destOrd="0" presId="urn:microsoft.com/office/officeart/2008/layout/VerticalCurvedList"/>
    <dgm:cxn modelId="{77F7B1C1-BF96-45D2-AEFE-0934B4FBF7C9}" type="presParOf" srcId="{7E426E8F-5F3D-41F7-A282-3706E9893060}" destId="{722C5E88-9CAB-4177-889E-45EC3CD6F05D}" srcOrd="0" destOrd="0" presId="urn:microsoft.com/office/officeart/2008/layout/VerticalCurvedList"/>
    <dgm:cxn modelId="{1755A955-AF43-4622-B03B-772936F08741}" type="presParOf" srcId="{BCA8C6AD-43F4-4D00-85D5-5EC7B94B03A9}" destId="{E9514F0F-8A34-45EA-8EE5-85336209CB9F}" srcOrd="9" destOrd="0" presId="urn:microsoft.com/office/officeart/2008/layout/VerticalCurvedList"/>
    <dgm:cxn modelId="{BC8EB29B-F9A9-43F0-B610-710DE621C1AD}" type="presParOf" srcId="{BCA8C6AD-43F4-4D00-85D5-5EC7B94B03A9}" destId="{89D66564-A1F8-4E69-82DF-CF425FD4DA82}" srcOrd="10" destOrd="0" presId="urn:microsoft.com/office/officeart/2008/layout/VerticalCurvedList"/>
    <dgm:cxn modelId="{C4649BCA-BA8A-457E-B4D9-32549C81BCBD}" type="presParOf" srcId="{89D66564-A1F8-4E69-82DF-CF425FD4DA82}" destId="{FB738D02-2FD8-4F7E-832F-61C2E7AE531F}" srcOrd="0" destOrd="0" presId="urn:microsoft.com/office/officeart/2008/layout/VerticalCurvedList"/>
    <dgm:cxn modelId="{81D2BA5F-F6B5-40CD-84A7-0FF4C492ABA4}" type="presParOf" srcId="{BCA8C6AD-43F4-4D00-85D5-5EC7B94B03A9}" destId="{6FB13ED1-02F4-4976-858C-DD6E45005E86}" srcOrd="11" destOrd="0" presId="urn:microsoft.com/office/officeart/2008/layout/VerticalCurvedList"/>
    <dgm:cxn modelId="{481B7ACC-62CE-468E-A2F1-70A17FF95781}" type="presParOf" srcId="{BCA8C6AD-43F4-4D00-85D5-5EC7B94B03A9}" destId="{5850800B-70D8-46C9-9250-2A6CAB0400B6}" srcOrd="12" destOrd="0" presId="urn:microsoft.com/office/officeart/2008/layout/VerticalCurvedList"/>
    <dgm:cxn modelId="{FADA6AB4-AF86-4E06-88EB-EBA8A9879645}" type="presParOf" srcId="{5850800B-70D8-46C9-9250-2A6CAB0400B6}" destId="{C4A4A8F4-6D87-46A2-B605-1B1397AEA1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A62A7-4F1C-4086-A2EE-5D906C6E78D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C7536-A4B7-4B94-9D7F-0E10ADE1A6DB}">
      <dgm:prSet/>
      <dgm:spPr/>
      <dgm:t>
        <a:bodyPr/>
        <a:lstStyle/>
        <a:p>
          <a:pPr rtl="0"/>
          <a:r>
            <a:rPr lang="en-US" dirty="0" smtClean="0"/>
            <a:t>Shutoffs are not the only consequence of unaffordable energy bills</a:t>
          </a:r>
          <a:endParaRPr lang="en-US" dirty="0"/>
        </a:p>
      </dgm:t>
    </dgm:pt>
    <dgm:pt modelId="{75077006-F130-48C2-BFD6-372F18DB73F0}" type="parTrans" cxnId="{C97AF611-93F1-4839-BAD9-5798987CB20B}">
      <dgm:prSet/>
      <dgm:spPr/>
      <dgm:t>
        <a:bodyPr/>
        <a:lstStyle/>
        <a:p>
          <a:endParaRPr lang="en-US"/>
        </a:p>
      </dgm:t>
    </dgm:pt>
    <dgm:pt modelId="{7B4DA371-4FBB-4537-811F-C40C00184783}" type="sibTrans" cxnId="{C97AF611-93F1-4839-BAD9-5798987CB20B}">
      <dgm:prSet/>
      <dgm:spPr/>
      <dgm:t>
        <a:bodyPr/>
        <a:lstStyle/>
        <a:p>
          <a:endParaRPr lang="en-US"/>
        </a:p>
      </dgm:t>
    </dgm:pt>
    <dgm:pt modelId="{ABC2F767-E09E-48C9-8CDD-80B4D1A3B267}">
      <dgm:prSet/>
      <dgm:spPr/>
      <dgm:t>
        <a:bodyPr/>
        <a:lstStyle/>
        <a:p>
          <a:pPr rtl="0"/>
          <a:r>
            <a:rPr lang="en-US" dirty="0" smtClean="0"/>
            <a:t>Understand other consequences</a:t>
          </a:r>
          <a:endParaRPr lang="en-US" dirty="0"/>
        </a:p>
      </dgm:t>
    </dgm:pt>
    <dgm:pt modelId="{77B66C2D-129E-4620-BEC0-A8765CA3E074}" type="parTrans" cxnId="{58916F8B-1794-4942-A16D-C63CB9F84348}">
      <dgm:prSet/>
      <dgm:spPr/>
      <dgm:t>
        <a:bodyPr/>
        <a:lstStyle/>
        <a:p>
          <a:endParaRPr lang="en-US"/>
        </a:p>
      </dgm:t>
    </dgm:pt>
    <dgm:pt modelId="{0EDFD2C2-F5E9-4F12-89F3-482D6AD57A50}" type="sibTrans" cxnId="{58916F8B-1794-4942-A16D-C63CB9F84348}">
      <dgm:prSet/>
      <dgm:spPr/>
      <dgm:t>
        <a:bodyPr/>
        <a:lstStyle/>
        <a:p>
          <a:endParaRPr lang="en-US"/>
        </a:p>
      </dgm:t>
    </dgm:pt>
    <dgm:pt modelId="{5FF757C1-7367-4CF6-BBF3-CE471C219126}">
      <dgm:prSet/>
      <dgm:spPr/>
      <dgm:t>
        <a:bodyPr/>
        <a:lstStyle/>
        <a:p>
          <a:pPr rtl="0"/>
          <a:r>
            <a:rPr lang="en-US" dirty="0" smtClean="0"/>
            <a:t>Document need of recipients for the assistance</a:t>
          </a:r>
          <a:endParaRPr lang="en-US" dirty="0"/>
        </a:p>
      </dgm:t>
    </dgm:pt>
    <dgm:pt modelId="{3B718849-4E8F-4839-95E4-9530C4A5AB5F}" type="parTrans" cxnId="{686298A3-244D-42A3-8365-4798038528DD}">
      <dgm:prSet/>
      <dgm:spPr/>
      <dgm:t>
        <a:bodyPr/>
        <a:lstStyle/>
        <a:p>
          <a:endParaRPr lang="en-US"/>
        </a:p>
      </dgm:t>
    </dgm:pt>
    <dgm:pt modelId="{7EEA5B52-0EC2-4FE8-8A90-10B1BB94A3BD}" type="sibTrans" cxnId="{686298A3-244D-42A3-8365-4798038528DD}">
      <dgm:prSet/>
      <dgm:spPr/>
      <dgm:t>
        <a:bodyPr/>
        <a:lstStyle/>
        <a:p>
          <a:endParaRPr lang="en-US"/>
        </a:p>
      </dgm:t>
    </dgm:pt>
    <dgm:pt modelId="{F559069C-1560-4145-BE36-DA068F1D51FA}">
      <dgm:prSet/>
      <dgm:spPr/>
      <dgm:t>
        <a:bodyPr/>
        <a:lstStyle/>
        <a:p>
          <a:pPr rtl="0"/>
          <a:r>
            <a:rPr lang="en-US" dirty="0" smtClean="0"/>
            <a:t>Document impact of assistance</a:t>
          </a:r>
          <a:endParaRPr lang="en-US" dirty="0"/>
        </a:p>
      </dgm:t>
    </dgm:pt>
    <dgm:pt modelId="{5E1BE57C-C31A-4550-B0E5-A7F5E4A7DAC5}" type="parTrans" cxnId="{7BF8E381-7327-44F2-9575-2BDE4ED78FB6}">
      <dgm:prSet/>
      <dgm:spPr/>
      <dgm:t>
        <a:bodyPr/>
        <a:lstStyle/>
        <a:p>
          <a:endParaRPr lang="en-US"/>
        </a:p>
      </dgm:t>
    </dgm:pt>
    <dgm:pt modelId="{FF5CB3FC-FCCB-4C95-86C1-6DF0EC67E523}" type="sibTrans" cxnId="{7BF8E381-7327-44F2-9575-2BDE4ED78FB6}">
      <dgm:prSet/>
      <dgm:spPr/>
      <dgm:t>
        <a:bodyPr/>
        <a:lstStyle/>
        <a:p>
          <a:endParaRPr lang="en-US"/>
        </a:p>
      </dgm:t>
    </dgm:pt>
    <dgm:pt modelId="{D9D99267-5C0D-434E-9BC2-BD7F24920CC5}">
      <dgm:prSet/>
      <dgm:spPr/>
      <dgm:t>
        <a:bodyPr/>
        <a:lstStyle/>
        <a:p>
          <a:pPr rtl="0"/>
          <a:r>
            <a:rPr lang="en-US" dirty="0" smtClean="0"/>
            <a:t>Measure changes over time</a:t>
          </a:r>
          <a:endParaRPr lang="en-US" dirty="0"/>
        </a:p>
      </dgm:t>
    </dgm:pt>
    <dgm:pt modelId="{C8373B48-2A65-4D88-AD1E-5C3D91FE4E84}" type="parTrans" cxnId="{8FE43B34-7817-441F-9674-EB691D4B9A60}">
      <dgm:prSet/>
      <dgm:spPr/>
      <dgm:t>
        <a:bodyPr/>
        <a:lstStyle/>
        <a:p>
          <a:endParaRPr lang="en-US"/>
        </a:p>
      </dgm:t>
    </dgm:pt>
    <dgm:pt modelId="{ABBCA0D8-C337-417C-AFEF-A3C5D1AE7293}" type="sibTrans" cxnId="{8FE43B34-7817-441F-9674-EB691D4B9A60}">
      <dgm:prSet/>
      <dgm:spPr/>
      <dgm:t>
        <a:bodyPr/>
        <a:lstStyle/>
        <a:p>
          <a:endParaRPr lang="en-US"/>
        </a:p>
      </dgm:t>
    </dgm:pt>
    <dgm:pt modelId="{23CB58C2-BEE8-4A36-A84C-4FFD0C607F8F}" type="pres">
      <dgm:prSet presAssocID="{F0CA62A7-4F1C-4086-A2EE-5D906C6E7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B85269-A2ED-40E3-BF72-8A7C16D1568E}" type="pres">
      <dgm:prSet presAssocID="{D9D99267-5C0D-434E-9BC2-BD7F24920CC5}" presName="boxAndChildren" presStyleCnt="0"/>
      <dgm:spPr/>
    </dgm:pt>
    <dgm:pt modelId="{31DDEAC7-347D-4CD7-B01F-FED75DFD6D18}" type="pres">
      <dgm:prSet presAssocID="{D9D99267-5C0D-434E-9BC2-BD7F24920CC5}" presName="parentTextBox" presStyleLbl="node1" presStyleIdx="0" presStyleCnt="5"/>
      <dgm:spPr/>
      <dgm:t>
        <a:bodyPr/>
        <a:lstStyle/>
        <a:p>
          <a:endParaRPr lang="en-US"/>
        </a:p>
      </dgm:t>
    </dgm:pt>
    <dgm:pt modelId="{52A3B1CA-9B94-4926-AFCE-6DEF24E6B898}" type="pres">
      <dgm:prSet presAssocID="{FF5CB3FC-FCCB-4C95-86C1-6DF0EC67E523}" presName="sp" presStyleCnt="0"/>
      <dgm:spPr/>
    </dgm:pt>
    <dgm:pt modelId="{1AE8CD2D-00CC-4D6B-BF02-D9944C98DA91}" type="pres">
      <dgm:prSet presAssocID="{F559069C-1560-4145-BE36-DA068F1D51FA}" presName="arrowAndChildren" presStyleCnt="0"/>
      <dgm:spPr/>
    </dgm:pt>
    <dgm:pt modelId="{A0DD2A08-9F3F-4758-8097-B4F138E6A69C}" type="pres">
      <dgm:prSet presAssocID="{F559069C-1560-4145-BE36-DA068F1D51F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12BCD89-B5B2-474A-94E5-693B066F7FF0}" type="pres">
      <dgm:prSet presAssocID="{7EEA5B52-0EC2-4FE8-8A90-10B1BB94A3BD}" presName="sp" presStyleCnt="0"/>
      <dgm:spPr/>
    </dgm:pt>
    <dgm:pt modelId="{CE431A63-7F81-44A3-BAB3-BBDE9293A94C}" type="pres">
      <dgm:prSet presAssocID="{5FF757C1-7367-4CF6-BBF3-CE471C219126}" presName="arrowAndChildren" presStyleCnt="0"/>
      <dgm:spPr/>
    </dgm:pt>
    <dgm:pt modelId="{039389B3-7CB3-4D60-93B7-A98358D87FF1}" type="pres">
      <dgm:prSet presAssocID="{5FF757C1-7367-4CF6-BBF3-CE471C219126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EB9A3623-7365-4C6A-986A-5C8C9F70CA00}" type="pres">
      <dgm:prSet presAssocID="{0EDFD2C2-F5E9-4F12-89F3-482D6AD57A50}" presName="sp" presStyleCnt="0"/>
      <dgm:spPr/>
    </dgm:pt>
    <dgm:pt modelId="{1CB330BA-9CAD-48F5-89F5-0946A053E323}" type="pres">
      <dgm:prSet presAssocID="{ABC2F767-E09E-48C9-8CDD-80B4D1A3B267}" presName="arrowAndChildren" presStyleCnt="0"/>
      <dgm:spPr/>
    </dgm:pt>
    <dgm:pt modelId="{B38037E6-B788-4AEB-9D05-40E2B0D1BD48}" type="pres">
      <dgm:prSet presAssocID="{ABC2F767-E09E-48C9-8CDD-80B4D1A3B267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E5806200-190A-46B1-A80A-8630FB645ECE}" type="pres">
      <dgm:prSet presAssocID="{7B4DA371-4FBB-4537-811F-C40C00184783}" presName="sp" presStyleCnt="0"/>
      <dgm:spPr/>
    </dgm:pt>
    <dgm:pt modelId="{07D5C9A4-5FD3-4567-B6E2-80EA7D7A61F1}" type="pres">
      <dgm:prSet presAssocID="{233C7536-A4B7-4B94-9D7F-0E10ADE1A6DB}" presName="arrowAndChildren" presStyleCnt="0"/>
      <dgm:spPr/>
    </dgm:pt>
    <dgm:pt modelId="{D303D514-49F0-44F5-A11D-B2AA2C7CF9F6}" type="pres">
      <dgm:prSet presAssocID="{233C7536-A4B7-4B94-9D7F-0E10ADE1A6DB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FE43B34-7817-441F-9674-EB691D4B9A60}" srcId="{F0CA62A7-4F1C-4086-A2EE-5D906C6E78DA}" destId="{D9D99267-5C0D-434E-9BC2-BD7F24920CC5}" srcOrd="4" destOrd="0" parTransId="{C8373B48-2A65-4D88-AD1E-5C3D91FE4E84}" sibTransId="{ABBCA0D8-C337-417C-AFEF-A3C5D1AE7293}"/>
    <dgm:cxn modelId="{CC39F487-322C-4BC9-8BE0-106549587472}" type="presOf" srcId="{D9D99267-5C0D-434E-9BC2-BD7F24920CC5}" destId="{31DDEAC7-347D-4CD7-B01F-FED75DFD6D18}" srcOrd="0" destOrd="0" presId="urn:microsoft.com/office/officeart/2005/8/layout/process4"/>
    <dgm:cxn modelId="{B099B152-7F0E-47A9-97CB-CB88073ACEB8}" type="presOf" srcId="{233C7536-A4B7-4B94-9D7F-0E10ADE1A6DB}" destId="{D303D514-49F0-44F5-A11D-B2AA2C7CF9F6}" srcOrd="0" destOrd="0" presId="urn:microsoft.com/office/officeart/2005/8/layout/process4"/>
    <dgm:cxn modelId="{58916F8B-1794-4942-A16D-C63CB9F84348}" srcId="{F0CA62A7-4F1C-4086-A2EE-5D906C6E78DA}" destId="{ABC2F767-E09E-48C9-8CDD-80B4D1A3B267}" srcOrd="1" destOrd="0" parTransId="{77B66C2D-129E-4620-BEC0-A8765CA3E074}" sibTransId="{0EDFD2C2-F5E9-4F12-89F3-482D6AD57A50}"/>
    <dgm:cxn modelId="{5A7EC210-D3A5-476B-B619-9B1E7CBB8D65}" type="presOf" srcId="{5FF757C1-7367-4CF6-BBF3-CE471C219126}" destId="{039389B3-7CB3-4D60-93B7-A98358D87FF1}" srcOrd="0" destOrd="0" presId="urn:microsoft.com/office/officeart/2005/8/layout/process4"/>
    <dgm:cxn modelId="{235672B9-03F4-48BD-8750-EC73F1561DF1}" type="presOf" srcId="{F0CA62A7-4F1C-4086-A2EE-5D906C6E78DA}" destId="{23CB58C2-BEE8-4A36-A84C-4FFD0C607F8F}" srcOrd="0" destOrd="0" presId="urn:microsoft.com/office/officeart/2005/8/layout/process4"/>
    <dgm:cxn modelId="{686298A3-244D-42A3-8365-4798038528DD}" srcId="{F0CA62A7-4F1C-4086-A2EE-5D906C6E78DA}" destId="{5FF757C1-7367-4CF6-BBF3-CE471C219126}" srcOrd="2" destOrd="0" parTransId="{3B718849-4E8F-4839-95E4-9530C4A5AB5F}" sibTransId="{7EEA5B52-0EC2-4FE8-8A90-10B1BB94A3BD}"/>
    <dgm:cxn modelId="{7BF8E381-7327-44F2-9575-2BDE4ED78FB6}" srcId="{F0CA62A7-4F1C-4086-A2EE-5D906C6E78DA}" destId="{F559069C-1560-4145-BE36-DA068F1D51FA}" srcOrd="3" destOrd="0" parTransId="{5E1BE57C-C31A-4550-B0E5-A7F5E4A7DAC5}" sibTransId="{FF5CB3FC-FCCB-4C95-86C1-6DF0EC67E523}"/>
    <dgm:cxn modelId="{C97AF611-93F1-4839-BAD9-5798987CB20B}" srcId="{F0CA62A7-4F1C-4086-A2EE-5D906C6E78DA}" destId="{233C7536-A4B7-4B94-9D7F-0E10ADE1A6DB}" srcOrd="0" destOrd="0" parTransId="{75077006-F130-48C2-BFD6-372F18DB73F0}" sibTransId="{7B4DA371-4FBB-4537-811F-C40C00184783}"/>
    <dgm:cxn modelId="{F9B66B38-3EBA-4769-BDC6-9CDAFDC3B398}" type="presOf" srcId="{F559069C-1560-4145-BE36-DA068F1D51FA}" destId="{A0DD2A08-9F3F-4758-8097-B4F138E6A69C}" srcOrd="0" destOrd="0" presId="urn:microsoft.com/office/officeart/2005/8/layout/process4"/>
    <dgm:cxn modelId="{4A73EEB1-C95D-4AAA-9DEE-8F3252C7F945}" type="presOf" srcId="{ABC2F767-E09E-48C9-8CDD-80B4D1A3B267}" destId="{B38037E6-B788-4AEB-9D05-40E2B0D1BD48}" srcOrd="0" destOrd="0" presId="urn:microsoft.com/office/officeart/2005/8/layout/process4"/>
    <dgm:cxn modelId="{EA55C640-AC9B-4D02-924F-C45A6CA5F7F2}" type="presParOf" srcId="{23CB58C2-BEE8-4A36-A84C-4FFD0C607F8F}" destId="{6EB85269-A2ED-40E3-BF72-8A7C16D1568E}" srcOrd="0" destOrd="0" presId="urn:microsoft.com/office/officeart/2005/8/layout/process4"/>
    <dgm:cxn modelId="{42028A89-670A-49E8-9840-1C2C787D73C9}" type="presParOf" srcId="{6EB85269-A2ED-40E3-BF72-8A7C16D1568E}" destId="{31DDEAC7-347D-4CD7-B01F-FED75DFD6D18}" srcOrd="0" destOrd="0" presId="urn:microsoft.com/office/officeart/2005/8/layout/process4"/>
    <dgm:cxn modelId="{560B2017-43C5-43D4-B2EA-8D675ADB3BF8}" type="presParOf" srcId="{23CB58C2-BEE8-4A36-A84C-4FFD0C607F8F}" destId="{52A3B1CA-9B94-4926-AFCE-6DEF24E6B898}" srcOrd="1" destOrd="0" presId="urn:microsoft.com/office/officeart/2005/8/layout/process4"/>
    <dgm:cxn modelId="{9B6EC8A4-C0DA-4C79-89F3-173E79C935CE}" type="presParOf" srcId="{23CB58C2-BEE8-4A36-A84C-4FFD0C607F8F}" destId="{1AE8CD2D-00CC-4D6B-BF02-D9944C98DA91}" srcOrd="2" destOrd="0" presId="urn:microsoft.com/office/officeart/2005/8/layout/process4"/>
    <dgm:cxn modelId="{B4BD2A3A-FD8D-42D3-AD9E-D3154641FE4A}" type="presParOf" srcId="{1AE8CD2D-00CC-4D6B-BF02-D9944C98DA91}" destId="{A0DD2A08-9F3F-4758-8097-B4F138E6A69C}" srcOrd="0" destOrd="0" presId="urn:microsoft.com/office/officeart/2005/8/layout/process4"/>
    <dgm:cxn modelId="{33ED4944-0D89-45A2-81FD-77AB594F4954}" type="presParOf" srcId="{23CB58C2-BEE8-4A36-A84C-4FFD0C607F8F}" destId="{A12BCD89-B5B2-474A-94E5-693B066F7FF0}" srcOrd="3" destOrd="0" presId="urn:microsoft.com/office/officeart/2005/8/layout/process4"/>
    <dgm:cxn modelId="{FD1AA925-90A7-43A8-A5D8-9CDACD4E23CD}" type="presParOf" srcId="{23CB58C2-BEE8-4A36-A84C-4FFD0C607F8F}" destId="{CE431A63-7F81-44A3-BAB3-BBDE9293A94C}" srcOrd="4" destOrd="0" presId="urn:microsoft.com/office/officeart/2005/8/layout/process4"/>
    <dgm:cxn modelId="{F6735EE3-4A43-47A7-92D1-FC4217BCA2CC}" type="presParOf" srcId="{CE431A63-7F81-44A3-BAB3-BBDE9293A94C}" destId="{039389B3-7CB3-4D60-93B7-A98358D87FF1}" srcOrd="0" destOrd="0" presId="urn:microsoft.com/office/officeart/2005/8/layout/process4"/>
    <dgm:cxn modelId="{11B6B012-09A9-47D3-98FA-39110E1B10FF}" type="presParOf" srcId="{23CB58C2-BEE8-4A36-A84C-4FFD0C607F8F}" destId="{EB9A3623-7365-4C6A-986A-5C8C9F70CA00}" srcOrd="5" destOrd="0" presId="urn:microsoft.com/office/officeart/2005/8/layout/process4"/>
    <dgm:cxn modelId="{2700A9D2-C477-411E-8170-76963C96C10B}" type="presParOf" srcId="{23CB58C2-BEE8-4A36-A84C-4FFD0C607F8F}" destId="{1CB330BA-9CAD-48F5-89F5-0946A053E323}" srcOrd="6" destOrd="0" presId="urn:microsoft.com/office/officeart/2005/8/layout/process4"/>
    <dgm:cxn modelId="{52AD55BC-685D-4FD6-9226-FA8E505DDC10}" type="presParOf" srcId="{1CB330BA-9CAD-48F5-89F5-0946A053E323}" destId="{B38037E6-B788-4AEB-9D05-40E2B0D1BD48}" srcOrd="0" destOrd="0" presId="urn:microsoft.com/office/officeart/2005/8/layout/process4"/>
    <dgm:cxn modelId="{E791B26B-5822-4AE4-A9CD-31A5DD7A8536}" type="presParOf" srcId="{23CB58C2-BEE8-4A36-A84C-4FFD0C607F8F}" destId="{E5806200-190A-46B1-A80A-8630FB645ECE}" srcOrd="7" destOrd="0" presId="urn:microsoft.com/office/officeart/2005/8/layout/process4"/>
    <dgm:cxn modelId="{E8DCAB81-BD1C-46AA-AEE5-675B4E43BC8E}" type="presParOf" srcId="{23CB58C2-BEE8-4A36-A84C-4FFD0C607F8F}" destId="{07D5C9A4-5FD3-4567-B6E2-80EA7D7A61F1}" srcOrd="8" destOrd="0" presId="urn:microsoft.com/office/officeart/2005/8/layout/process4"/>
    <dgm:cxn modelId="{3AA95A56-9F5B-41D6-903C-D3C1B67AB88A}" type="presParOf" srcId="{07D5C9A4-5FD3-4567-B6E2-80EA7D7A61F1}" destId="{D303D514-49F0-44F5-A11D-B2AA2C7CF9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94A5C-FFB3-4362-92AD-DE68A2FF93D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44403-A439-4386-9B0D-84B921232D76}">
      <dgm:prSet phldrT="[Text]"/>
      <dgm:spPr/>
      <dgm:t>
        <a:bodyPr/>
        <a:lstStyle/>
        <a:p>
          <a:r>
            <a:rPr lang="en-US" dirty="0"/>
            <a:t>Document</a:t>
          </a:r>
        </a:p>
      </dgm:t>
    </dgm:pt>
    <dgm:pt modelId="{CC68B7CE-5755-4EA6-AFCC-AB623E47E899}" type="parTrans" cxnId="{36E0CE11-6AD1-4547-8BDD-84A9ECB222B7}">
      <dgm:prSet/>
      <dgm:spPr/>
      <dgm:t>
        <a:bodyPr/>
        <a:lstStyle/>
        <a:p>
          <a:endParaRPr lang="en-US"/>
        </a:p>
      </dgm:t>
    </dgm:pt>
    <dgm:pt modelId="{0ACEB053-BD45-4EAB-BFE3-6AD55F084102}" type="sibTrans" cxnId="{36E0CE11-6AD1-4547-8BDD-84A9ECB222B7}">
      <dgm:prSet/>
      <dgm:spPr/>
      <dgm:t>
        <a:bodyPr/>
        <a:lstStyle/>
        <a:p>
          <a:endParaRPr lang="en-US"/>
        </a:p>
      </dgm:t>
    </dgm:pt>
    <dgm:pt modelId="{521CD6FF-32B4-4188-8BC2-D8410F3D4A72}">
      <dgm:prSet phldrT="[Text]"/>
      <dgm:spPr/>
      <dgm:t>
        <a:bodyPr/>
        <a:lstStyle/>
        <a:p>
          <a:r>
            <a:rPr lang="en-US" dirty="0"/>
            <a:t>Need for LIHEAP</a:t>
          </a:r>
        </a:p>
      </dgm:t>
    </dgm:pt>
    <dgm:pt modelId="{6519B3B6-316B-4303-90DC-09322553FE37}" type="parTrans" cxnId="{8D3A3948-468D-4DA3-BD9D-B77020D174A9}">
      <dgm:prSet/>
      <dgm:spPr/>
      <dgm:t>
        <a:bodyPr/>
        <a:lstStyle/>
        <a:p>
          <a:endParaRPr lang="en-US"/>
        </a:p>
      </dgm:t>
    </dgm:pt>
    <dgm:pt modelId="{698B5284-138C-4120-9577-F7A06369F736}" type="sibTrans" cxnId="{8D3A3948-468D-4DA3-BD9D-B77020D174A9}">
      <dgm:prSet/>
      <dgm:spPr/>
      <dgm:t>
        <a:bodyPr/>
        <a:lstStyle/>
        <a:p>
          <a:endParaRPr lang="en-US"/>
        </a:p>
      </dgm:t>
    </dgm:pt>
    <dgm:pt modelId="{F436A188-8716-4BF5-BE59-27E919B3A79F}">
      <dgm:prSet phldrT="[Text]"/>
      <dgm:spPr/>
      <dgm:t>
        <a:bodyPr/>
        <a:lstStyle/>
        <a:p>
          <a:r>
            <a:rPr lang="en-US" dirty="0"/>
            <a:t>Consequences of Unaffordable Energy Bills</a:t>
          </a:r>
        </a:p>
      </dgm:t>
    </dgm:pt>
    <dgm:pt modelId="{3BC2D94A-7A65-494F-AB9D-F5E7EDEC8279}" type="parTrans" cxnId="{1F57DF94-B153-40A0-8A18-1DDC46A1EE8A}">
      <dgm:prSet/>
      <dgm:spPr/>
      <dgm:t>
        <a:bodyPr/>
        <a:lstStyle/>
        <a:p>
          <a:endParaRPr lang="en-US"/>
        </a:p>
      </dgm:t>
    </dgm:pt>
    <dgm:pt modelId="{0C731F1A-DE10-4139-87E6-DBC94BB3059F}" type="sibTrans" cxnId="{1F57DF94-B153-40A0-8A18-1DDC46A1EE8A}">
      <dgm:prSet/>
      <dgm:spPr/>
      <dgm:t>
        <a:bodyPr/>
        <a:lstStyle/>
        <a:p>
          <a:endParaRPr lang="en-US"/>
        </a:p>
      </dgm:t>
    </dgm:pt>
    <dgm:pt modelId="{25BCD4A5-33AE-483C-8006-13AEE8D32733}">
      <dgm:prSet phldrT="[Text]"/>
      <dgm:spPr/>
      <dgm:t>
        <a:bodyPr/>
        <a:lstStyle/>
        <a:p>
          <a:r>
            <a:rPr lang="en-US" dirty="0"/>
            <a:t>Previous Studies</a:t>
          </a:r>
        </a:p>
      </dgm:t>
    </dgm:pt>
    <dgm:pt modelId="{426DD3C5-7DBC-4E69-BA74-E26895704493}" type="parTrans" cxnId="{39BDF200-5BF2-4B02-BD0C-097D0AF54F4F}">
      <dgm:prSet/>
      <dgm:spPr/>
      <dgm:t>
        <a:bodyPr/>
        <a:lstStyle/>
        <a:p>
          <a:endParaRPr lang="en-US"/>
        </a:p>
      </dgm:t>
    </dgm:pt>
    <dgm:pt modelId="{0AA70F0F-2E4D-40B5-A3E5-EF6847841B4A}" type="sibTrans" cxnId="{39BDF200-5BF2-4B02-BD0C-097D0AF54F4F}">
      <dgm:prSet/>
      <dgm:spPr/>
      <dgm:t>
        <a:bodyPr/>
        <a:lstStyle/>
        <a:p>
          <a:endParaRPr lang="en-US"/>
        </a:p>
      </dgm:t>
    </dgm:pt>
    <dgm:pt modelId="{7506743E-F19B-4A95-85EC-219F11A778B4}">
      <dgm:prSet phldrT="[Text]"/>
      <dgm:spPr/>
      <dgm:t>
        <a:bodyPr/>
        <a:lstStyle/>
        <a:p>
          <a:r>
            <a:rPr lang="en-US" dirty="0" smtClean="0"/>
            <a:t>2003, 2005: 20 States</a:t>
          </a:r>
        </a:p>
        <a:p>
          <a:r>
            <a:rPr lang="en-US" dirty="0" smtClean="0"/>
            <a:t>2008: 12 States</a:t>
          </a:r>
        </a:p>
        <a:p>
          <a:r>
            <a:rPr lang="en-US" dirty="0" smtClean="0"/>
            <a:t> 2009, 2011: 13 States</a:t>
          </a:r>
        </a:p>
      </dgm:t>
    </dgm:pt>
    <dgm:pt modelId="{8BEF57A7-2C8C-4899-A5ED-DEE3B6518FC6}" type="parTrans" cxnId="{14AE7322-F281-410A-A5CD-8A07904E5AED}">
      <dgm:prSet/>
      <dgm:spPr/>
      <dgm:t>
        <a:bodyPr/>
        <a:lstStyle/>
        <a:p>
          <a:endParaRPr lang="en-US"/>
        </a:p>
      </dgm:t>
    </dgm:pt>
    <dgm:pt modelId="{D228F44D-E35C-497B-9A2B-5343E8EDFED3}" type="sibTrans" cxnId="{14AE7322-F281-410A-A5CD-8A07904E5AED}">
      <dgm:prSet/>
      <dgm:spPr/>
      <dgm:t>
        <a:bodyPr/>
        <a:lstStyle/>
        <a:p>
          <a:endParaRPr lang="en-US"/>
        </a:p>
      </dgm:t>
    </dgm:pt>
    <dgm:pt modelId="{63277245-A1AC-4AD2-93AA-DABBFE0D149C}">
      <dgm:prSet phldrT="[Text]"/>
      <dgm:spPr/>
      <dgm:t>
        <a:bodyPr/>
        <a:lstStyle/>
        <a:p>
          <a:r>
            <a:rPr lang="en-US" dirty="0"/>
            <a:t>Provided important data on LIHEAP recipients</a:t>
          </a:r>
        </a:p>
      </dgm:t>
    </dgm:pt>
    <dgm:pt modelId="{6E437573-6F74-4856-9C05-452F9F2B3F1D}" type="parTrans" cxnId="{FF6C3DBC-DFAB-47DB-AF85-4757FAE9F035}">
      <dgm:prSet/>
      <dgm:spPr/>
      <dgm:t>
        <a:bodyPr/>
        <a:lstStyle/>
        <a:p>
          <a:endParaRPr lang="en-US"/>
        </a:p>
      </dgm:t>
    </dgm:pt>
    <dgm:pt modelId="{537E7A55-BAF1-43D0-905F-2318FD80D336}" type="sibTrans" cxnId="{FF6C3DBC-DFAB-47DB-AF85-4757FAE9F035}">
      <dgm:prSet/>
      <dgm:spPr/>
      <dgm:t>
        <a:bodyPr/>
        <a:lstStyle/>
        <a:p>
          <a:endParaRPr lang="en-US"/>
        </a:p>
      </dgm:t>
    </dgm:pt>
    <dgm:pt modelId="{472B748A-1619-443D-BBE5-5799904D1847}">
      <dgm:prSet phldrT="[Text]"/>
      <dgm:spPr/>
      <dgm:t>
        <a:bodyPr/>
        <a:lstStyle/>
        <a:p>
          <a:r>
            <a:rPr lang="en-US" dirty="0"/>
            <a:t>2018 Study</a:t>
          </a:r>
        </a:p>
      </dgm:t>
    </dgm:pt>
    <dgm:pt modelId="{333F5563-02D7-45A1-B407-AE0CED115BCA}" type="parTrans" cxnId="{AD57E1C8-789E-46FC-960B-D68C61FD626C}">
      <dgm:prSet/>
      <dgm:spPr/>
      <dgm:t>
        <a:bodyPr/>
        <a:lstStyle/>
        <a:p>
          <a:endParaRPr lang="en-US"/>
        </a:p>
      </dgm:t>
    </dgm:pt>
    <dgm:pt modelId="{0F655601-2E56-41FA-9F5D-F60AC9F41ACF}" type="sibTrans" cxnId="{AD57E1C8-789E-46FC-960B-D68C61FD626C}">
      <dgm:prSet/>
      <dgm:spPr/>
      <dgm:t>
        <a:bodyPr/>
        <a:lstStyle/>
        <a:p>
          <a:endParaRPr lang="en-US"/>
        </a:p>
      </dgm:t>
    </dgm:pt>
    <dgm:pt modelId="{E9A44D99-CCE7-492D-9649-DF4C7443B4D6}">
      <dgm:prSet phldrT="[Text]"/>
      <dgm:spPr/>
      <dgm:t>
        <a:bodyPr/>
        <a:lstStyle/>
        <a:p>
          <a:r>
            <a:rPr lang="en-US" dirty="0" smtClean="0"/>
            <a:t>Developed in partnership with NEUAC and the AGA Foundation</a:t>
          </a:r>
          <a:endParaRPr lang="en-US" dirty="0"/>
        </a:p>
      </dgm:t>
    </dgm:pt>
    <dgm:pt modelId="{E2339BA5-E0AC-487D-B4F7-D05156889AAD}" type="parTrans" cxnId="{4DA2C3E7-31D6-4B64-AAD1-EBD65CE43532}">
      <dgm:prSet/>
      <dgm:spPr/>
      <dgm:t>
        <a:bodyPr/>
        <a:lstStyle/>
        <a:p>
          <a:endParaRPr lang="en-US"/>
        </a:p>
      </dgm:t>
    </dgm:pt>
    <dgm:pt modelId="{EF237263-021B-4B4F-B592-5E8A4FC5EAAD}" type="sibTrans" cxnId="{4DA2C3E7-31D6-4B64-AAD1-EBD65CE43532}">
      <dgm:prSet/>
      <dgm:spPr/>
      <dgm:t>
        <a:bodyPr/>
        <a:lstStyle/>
        <a:p>
          <a:endParaRPr lang="en-US"/>
        </a:p>
      </dgm:t>
    </dgm:pt>
    <dgm:pt modelId="{9C8CC2DC-BC09-4EFB-BA0A-EF3FC4524FF3}">
      <dgm:prSet phldrT="[Text]"/>
      <dgm:spPr/>
      <dgm:t>
        <a:bodyPr/>
        <a:lstStyle/>
        <a:p>
          <a:r>
            <a:rPr lang="en-US" dirty="0"/>
            <a:t>Update data from earlier surveys</a:t>
          </a:r>
        </a:p>
      </dgm:t>
    </dgm:pt>
    <dgm:pt modelId="{FF390885-7E7F-43C2-9036-A1C4DF7E211F}" type="parTrans" cxnId="{E9F27865-F5C9-4FAB-9945-65B48296CD29}">
      <dgm:prSet/>
      <dgm:spPr/>
      <dgm:t>
        <a:bodyPr/>
        <a:lstStyle/>
        <a:p>
          <a:endParaRPr lang="en-US"/>
        </a:p>
      </dgm:t>
    </dgm:pt>
    <dgm:pt modelId="{82906A11-49BA-4382-92A0-791234D051EF}" type="sibTrans" cxnId="{E9F27865-F5C9-4FAB-9945-65B48296CD29}">
      <dgm:prSet/>
      <dgm:spPr/>
      <dgm:t>
        <a:bodyPr/>
        <a:lstStyle/>
        <a:p>
          <a:endParaRPr lang="en-US"/>
        </a:p>
      </dgm:t>
    </dgm:pt>
    <dgm:pt modelId="{5CCFA88B-1B06-49AF-9454-4168C00B526F}">
      <dgm:prSet phldrT="[Text]"/>
      <dgm:spPr/>
      <dgm:t>
        <a:bodyPr/>
        <a:lstStyle/>
        <a:p>
          <a:r>
            <a:rPr lang="en-US" dirty="0"/>
            <a:t>LIHEAP’s Impact</a:t>
          </a:r>
        </a:p>
      </dgm:t>
    </dgm:pt>
    <dgm:pt modelId="{9729817F-A91A-47ED-9F0E-2F03B43F983E}" type="parTrans" cxnId="{D174A25A-F9B4-4F21-B193-375215D2C5F8}">
      <dgm:prSet/>
      <dgm:spPr/>
      <dgm:t>
        <a:bodyPr/>
        <a:lstStyle/>
        <a:p>
          <a:endParaRPr lang="en-US"/>
        </a:p>
      </dgm:t>
    </dgm:pt>
    <dgm:pt modelId="{C9D87EE7-F37B-4108-974F-9401F630C5D6}" type="sibTrans" cxnId="{D174A25A-F9B4-4F21-B193-375215D2C5F8}">
      <dgm:prSet/>
      <dgm:spPr/>
      <dgm:t>
        <a:bodyPr/>
        <a:lstStyle/>
        <a:p>
          <a:endParaRPr lang="en-US"/>
        </a:p>
      </dgm:t>
    </dgm:pt>
    <dgm:pt modelId="{1C025B6D-B575-4AD4-AF10-854012A32AD1}">
      <dgm:prSet phldrT="[Text]"/>
      <dgm:spPr/>
      <dgm:t>
        <a:bodyPr/>
        <a:lstStyle/>
        <a:p>
          <a:r>
            <a:rPr lang="en-US" dirty="0" smtClean="0"/>
            <a:t>7 States: CA, CT, GA, IA, IN, LA, PA</a:t>
          </a:r>
          <a:endParaRPr lang="en-US" dirty="0"/>
        </a:p>
      </dgm:t>
    </dgm:pt>
    <dgm:pt modelId="{AB4BDF04-A87C-47E7-AC93-0698CB47F92C}" type="parTrans" cxnId="{6186FD6F-7402-4BF5-941D-95BCE74B74D1}">
      <dgm:prSet/>
      <dgm:spPr/>
      <dgm:t>
        <a:bodyPr/>
        <a:lstStyle/>
        <a:p>
          <a:endParaRPr lang="en-US"/>
        </a:p>
      </dgm:t>
    </dgm:pt>
    <dgm:pt modelId="{6F34B799-E8A1-41DF-9D8C-3F465BFED9F3}" type="sibTrans" cxnId="{6186FD6F-7402-4BF5-941D-95BCE74B74D1}">
      <dgm:prSet/>
      <dgm:spPr/>
      <dgm:t>
        <a:bodyPr/>
        <a:lstStyle/>
        <a:p>
          <a:endParaRPr lang="en-US"/>
        </a:p>
      </dgm:t>
    </dgm:pt>
    <dgm:pt modelId="{1C0E188A-519E-46E4-8EA0-C7AAC908AE6D}" type="pres">
      <dgm:prSet presAssocID="{12794A5C-FFB3-4362-92AD-DE68A2FF93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A13B4B-7A05-4ACF-A8B7-77B8404A9240}" type="pres">
      <dgm:prSet presAssocID="{1BD44403-A439-4386-9B0D-84B921232D76}" presName="compNode" presStyleCnt="0"/>
      <dgm:spPr/>
    </dgm:pt>
    <dgm:pt modelId="{2579B0F5-DD21-491B-9300-1965BE30F253}" type="pres">
      <dgm:prSet presAssocID="{1BD44403-A439-4386-9B0D-84B921232D76}" presName="aNode" presStyleLbl="bgShp" presStyleIdx="0" presStyleCnt="3"/>
      <dgm:spPr/>
      <dgm:t>
        <a:bodyPr/>
        <a:lstStyle/>
        <a:p>
          <a:endParaRPr lang="en-US"/>
        </a:p>
      </dgm:t>
    </dgm:pt>
    <dgm:pt modelId="{B208127D-2990-483B-AAA5-034121E39B7A}" type="pres">
      <dgm:prSet presAssocID="{1BD44403-A439-4386-9B0D-84B921232D76}" presName="textNode" presStyleLbl="bgShp" presStyleIdx="0" presStyleCnt="3"/>
      <dgm:spPr/>
      <dgm:t>
        <a:bodyPr/>
        <a:lstStyle/>
        <a:p>
          <a:endParaRPr lang="en-US"/>
        </a:p>
      </dgm:t>
    </dgm:pt>
    <dgm:pt modelId="{4A08A6B4-76E8-45D4-8CB5-DDB30744B465}" type="pres">
      <dgm:prSet presAssocID="{1BD44403-A439-4386-9B0D-84B921232D76}" presName="compChildNode" presStyleCnt="0"/>
      <dgm:spPr/>
    </dgm:pt>
    <dgm:pt modelId="{22743FFD-2DAA-43AE-BA2C-18592B70A7D2}" type="pres">
      <dgm:prSet presAssocID="{1BD44403-A439-4386-9B0D-84B921232D76}" presName="theInnerList" presStyleCnt="0"/>
      <dgm:spPr/>
    </dgm:pt>
    <dgm:pt modelId="{CDC5957C-F92D-4D7B-AAFC-93C444EA46CB}" type="pres">
      <dgm:prSet presAssocID="{521CD6FF-32B4-4188-8BC2-D8410F3D4A72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54E99-67E4-4A89-9DBD-D5A31E01541A}" type="pres">
      <dgm:prSet presAssocID="{521CD6FF-32B4-4188-8BC2-D8410F3D4A72}" presName="aSpace2" presStyleCnt="0"/>
      <dgm:spPr/>
    </dgm:pt>
    <dgm:pt modelId="{703146C5-DECB-483C-BEBA-02593F91A50C}" type="pres">
      <dgm:prSet presAssocID="{F436A188-8716-4BF5-BE59-27E919B3A79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34B4-3A30-4415-BD25-81D66176EC09}" type="pres">
      <dgm:prSet presAssocID="{F436A188-8716-4BF5-BE59-27E919B3A79F}" presName="aSpace2" presStyleCnt="0"/>
      <dgm:spPr/>
    </dgm:pt>
    <dgm:pt modelId="{540DE867-A8C2-44C2-ABB6-24FD31992C2A}" type="pres">
      <dgm:prSet presAssocID="{5CCFA88B-1B06-49AF-9454-4168C00B526F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EAE9D-8C6B-438E-952A-A0CE32D1A244}" type="pres">
      <dgm:prSet presAssocID="{1BD44403-A439-4386-9B0D-84B921232D76}" presName="aSpace" presStyleCnt="0"/>
      <dgm:spPr/>
    </dgm:pt>
    <dgm:pt modelId="{C54009CB-3971-4277-9597-483B0DB0F1BC}" type="pres">
      <dgm:prSet presAssocID="{25BCD4A5-33AE-483C-8006-13AEE8D32733}" presName="compNode" presStyleCnt="0"/>
      <dgm:spPr/>
    </dgm:pt>
    <dgm:pt modelId="{9EAED600-2BC4-47A8-98B6-656BEDAD01DC}" type="pres">
      <dgm:prSet presAssocID="{25BCD4A5-33AE-483C-8006-13AEE8D32733}" presName="aNode" presStyleLbl="bgShp" presStyleIdx="1" presStyleCnt="3"/>
      <dgm:spPr/>
      <dgm:t>
        <a:bodyPr/>
        <a:lstStyle/>
        <a:p>
          <a:endParaRPr lang="en-US"/>
        </a:p>
      </dgm:t>
    </dgm:pt>
    <dgm:pt modelId="{A9AE2C1C-8143-4C37-BE54-B629B9C0A012}" type="pres">
      <dgm:prSet presAssocID="{25BCD4A5-33AE-483C-8006-13AEE8D32733}" presName="textNode" presStyleLbl="bgShp" presStyleIdx="1" presStyleCnt="3"/>
      <dgm:spPr/>
      <dgm:t>
        <a:bodyPr/>
        <a:lstStyle/>
        <a:p>
          <a:endParaRPr lang="en-US"/>
        </a:p>
      </dgm:t>
    </dgm:pt>
    <dgm:pt modelId="{E8CAC901-7F10-4FFB-80F9-8285BF9214F6}" type="pres">
      <dgm:prSet presAssocID="{25BCD4A5-33AE-483C-8006-13AEE8D32733}" presName="compChildNode" presStyleCnt="0"/>
      <dgm:spPr/>
    </dgm:pt>
    <dgm:pt modelId="{5192D98B-FAF0-43AC-81DB-90947EA23AC7}" type="pres">
      <dgm:prSet presAssocID="{25BCD4A5-33AE-483C-8006-13AEE8D32733}" presName="theInnerList" presStyleCnt="0"/>
      <dgm:spPr/>
    </dgm:pt>
    <dgm:pt modelId="{E2C13B6B-F74B-42F7-AE96-ABB629788EA7}" type="pres">
      <dgm:prSet presAssocID="{7506743E-F19B-4A95-85EC-219F11A778B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AD0D3-6102-4216-9FB5-D1A854AB550A}" type="pres">
      <dgm:prSet presAssocID="{7506743E-F19B-4A95-85EC-219F11A778B4}" presName="aSpace2" presStyleCnt="0"/>
      <dgm:spPr/>
    </dgm:pt>
    <dgm:pt modelId="{DF79FDAB-FDA8-4443-931B-0C4CCCA08781}" type="pres">
      <dgm:prSet presAssocID="{63277245-A1AC-4AD2-93AA-DABBFE0D149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1BF88-E5C7-4A15-BA8D-13A64E7F7084}" type="pres">
      <dgm:prSet presAssocID="{25BCD4A5-33AE-483C-8006-13AEE8D32733}" presName="aSpace" presStyleCnt="0"/>
      <dgm:spPr/>
    </dgm:pt>
    <dgm:pt modelId="{80D201C6-6AE6-4EE6-A8B0-FB56818FF72B}" type="pres">
      <dgm:prSet presAssocID="{472B748A-1619-443D-BBE5-5799904D1847}" presName="compNode" presStyleCnt="0"/>
      <dgm:spPr/>
    </dgm:pt>
    <dgm:pt modelId="{BB2191D1-1E08-4A3C-BA53-BBA1E7E30E86}" type="pres">
      <dgm:prSet presAssocID="{472B748A-1619-443D-BBE5-5799904D1847}" presName="aNode" presStyleLbl="bgShp" presStyleIdx="2" presStyleCnt="3"/>
      <dgm:spPr/>
      <dgm:t>
        <a:bodyPr/>
        <a:lstStyle/>
        <a:p>
          <a:endParaRPr lang="en-US"/>
        </a:p>
      </dgm:t>
    </dgm:pt>
    <dgm:pt modelId="{8C6FF482-E6BD-4CEA-A3FD-47AA94F21778}" type="pres">
      <dgm:prSet presAssocID="{472B748A-1619-443D-BBE5-5799904D1847}" presName="textNode" presStyleLbl="bgShp" presStyleIdx="2" presStyleCnt="3"/>
      <dgm:spPr/>
      <dgm:t>
        <a:bodyPr/>
        <a:lstStyle/>
        <a:p>
          <a:endParaRPr lang="en-US"/>
        </a:p>
      </dgm:t>
    </dgm:pt>
    <dgm:pt modelId="{02A8E574-92A6-4DC0-8FCD-D5482355C86A}" type="pres">
      <dgm:prSet presAssocID="{472B748A-1619-443D-BBE5-5799904D1847}" presName="compChildNode" presStyleCnt="0"/>
      <dgm:spPr/>
    </dgm:pt>
    <dgm:pt modelId="{2F652099-EA96-4530-AED9-EDA288F42D21}" type="pres">
      <dgm:prSet presAssocID="{472B748A-1619-443D-BBE5-5799904D1847}" presName="theInnerList" presStyleCnt="0"/>
      <dgm:spPr/>
    </dgm:pt>
    <dgm:pt modelId="{0E2AC8C3-EFC7-4D6B-8A82-B518F4543EFF}" type="pres">
      <dgm:prSet presAssocID="{E9A44D99-CCE7-492D-9649-DF4C7443B4D6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2E2B3-834D-4363-8453-5169C709F8D8}" type="pres">
      <dgm:prSet presAssocID="{E9A44D99-CCE7-492D-9649-DF4C7443B4D6}" presName="aSpace2" presStyleCnt="0"/>
      <dgm:spPr/>
    </dgm:pt>
    <dgm:pt modelId="{1F22628D-D92F-4F28-8F39-7EB2A78FF4CF}" type="pres">
      <dgm:prSet presAssocID="{9C8CC2DC-BC09-4EFB-BA0A-EF3FC4524FF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2F94D-ABFD-43F5-B291-E4B30D5D3D13}" type="pres">
      <dgm:prSet presAssocID="{9C8CC2DC-BC09-4EFB-BA0A-EF3FC4524FF3}" presName="aSpace2" presStyleCnt="0"/>
      <dgm:spPr/>
    </dgm:pt>
    <dgm:pt modelId="{A33904DC-2F47-47A9-BBB3-5DEDEAAEF673}" type="pres">
      <dgm:prSet presAssocID="{1C025B6D-B575-4AD4-AF10-854012A32AD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4A25A-F9B4-4F21-B193-375215D2C5F8}" srcId="{1BD44403-A439-4386-9B0D-84B921232D76}" destId="{5CCFA88B-1B06-49AF-9454-4168C00B526F}" srcOrd="2" destOrd="0" parTransId="{9729817F-A91A-47ED-9F0E-2F03B43F983E}" sibTransId="{C9D87EE7-F37B-4108-974F-9401F630C5D6}"/>
    <dgm:cxn modelId="{C57DA044-3ECC-4D23-874A-F1530037BEDC}" type="presOf" srcId="{25BCD4A5-33AE-483C-8006-13AEE8D32733}" destId="{A9AE2C1C-8143-4C37-BE54-B629B9C0A012}" srcOrd="1" destOrd="0" presId="urn:microsoft.com/office/officeart/2005/8/layout/lProcess2"/>
    <dgm:cxn modelId="{D69B02F8-2F09-48D0-95B9-3A8F62BFA041}" type="presOf" srcId="{1BD44403-A439-4386-9B0D-84B921232D76}" destId="{2579B0F5-DD21-491B-9300-1965BE30F253}" srcOrd="0" destOrd="0" presId="urn:microsoft.com/office/officeart/2005/8/layout/lProcess2"/>
    <dgm:cxn modelId="{AD57E1C8-789E-46FC-960B-D68C61FD626C}" srcId="{12794A5C-FFB3-4362-92AD-DE68A2FF93DC}" destId="{472B748A-1619-443D-BBE5-5799904D1847}" srcOrd="2" destOrd="0" parTransId="{333F5563-02D7-45A1-B407-AE0CED115BCA}" sibTransId="{0F655601-2E56-41FA-9F5D-F60AC9F41ACF}"/>
    <dgm:cxn modelId="{4DA2C3E7-31D6-4B64-AAD1-EBD65CE43532}" srcId="{472B748A-1619-443D-BBE5-5799904D1847}" destId="{E9A44D99-CCE7-492D-9649-DF4C7443B4D6}" srcOrd="0" destOrd="0" parTransId="{E2339BA5-E0AC-487D-B4F7-D05156889AAD}" sibTransId="{EF237263-021B-4B4F-B592-5E8A4FC5EAAD}"/>
    <dgm:cxn modelId="{38A51767-176A-4E4B-A374-B61C54EE9626}" type="presOf" srcId="{5CCFA88B-1B06-49AF-9454-4168C00B526F}" destId="{540DE867-A8C2-44C2-ABB6-24FD31992C2A}" srcOrd="0" destOrd="0" presId="urn:microsoft.com/office/officeart/2005/8/layout/lProcess2"/>
    <dgm:cxn modelId="{39BDF200-5BF2-4B02-BD0C-097D0AF54F4F}" srcId="{12794A5C-FFB3-4362-92AD-DE68A2FF93DC}" destId="{25BCD4A5-33AE-483C-8006-13AEE8D32733}" srcOrd="1" destOrd="0" parTransId="{426DD3C5-7DBC-4E69-BA74-E26895704493}" sibTransId="{0AA70F0F-2E4D-40B5-A3E5-EF6847841B4A}"/>
    <dgm:cxn modelId="{1F57DF94-B153-40A0-8A18-1DDC46A1EE8A}" srcId="{1BD44403-A439-4386-9B0D-84B921232D76}" destId="{F436A188-8716-4BF5-BE59-27E919B3A79F}" srcOrd="1" destOrd="0" parTransId="{3BC2D94A-7A65-494F-AB9D-F5E7EDEC8279}" sibTransId="{0C731F1A-DE10-4139-87E6-DBC94BB3059F}"/>
    <dgm:cxn modelId="{8D3A3948-468D-4DA3-BD9D-B77020D174A9}" srcId="{1BD44403-A439-4386-9B0D-84B921232D76}" destId="{521CD6FF-32B4-4188-8BC2-D8410F3D4A72}" srcOrd="0" destOrd="0" parTransId="{6519B3B6-316B-4303-90DC-09322553FE37}" sibTransId="{698B5284-138C-4120-9577-F7A06369F736}"/>
    <dgm:cxn modelId="{371DE6C1-1BFC-4121-9393-7797DF040E0E}" type="presOf" srcId="{12794A5C-FFB3-4362-92AD-DE68A2FF93DC}" destId="{1C0E188A-519E-46E4-8EA0-C7AAC908AE6D}" srcOrd="0" destOrd="0" presId="urn:microsoft.com/office/officeart/2005/8/layout/lProcess2"/>
    <dgm:cxn modelId="{B383D7A5-A17C-4691-A65B-5F629CD13DEE}" type="presOf" srcId="{25BCD4A5-33AE-483C-8006-13AEE8D32733}" destId="{9EAED600-2BC4-47A8-98B6-656BEDAD01DC}" srcOrd="0" destOrd="0" presId="urn:microsoft.com/office/officeart/2005/8/layout/lProcess2"/>
    <dgm:cxn modelId="{AB050210-CA5F-413A-9C76-0765621FA9E6}" type="presOf" srcId="{F436A188-8716-4BF5-BE59-27E919B3A79F}" destId="{703146C5-DECB-483C-BEBA-02593F91A50C}" srcOrd="0" destOrd="0" presId="urn:microsoft.com/office/officeart/2005/8/layout/lProcess2"/>
    <dgm:cxn modelId="{FF6C3DBC-DFAB-47DB-AF85-4757FAE9F035}" srcId="{25BCD4A5-33AE-483C-8006-13AEE8D32733}" destId="{63277245-A1AC-4AD2-93AA-DABBFE0D149C}" srcOrd="1" destOrd="0" parTransId="{6E437573-6F74-4856-9C05-452F9F2B3F1D}" sibTransId="{537E7A55-BAF1-43D0-905F-2318FD80D336}"/>
    <dgm:cxn modelId="{1057EEB8-B388-4BAE-B635-95A4FADDEB92}" type="presOf" srcId="{7506743E-F19B-4A95-85EC-219F11A778B4}" destId="{E2C13B6B-F74B-42F7-AE96-ABB629788EA7}" srcOrd="0" destOrd="0" presId="urn:microsoft.com/office/officeart/2005/8/layout/lProcess2"/>
    <dgm:cxn modelId="{EB350DAE-E816-49DD-BF73-D4E4FD5051BD}" type="presOf" srcId="{472B748A-1619-443D-BBE5-5799904D1847}" destId="{BB2191D1-1E08-4A3C-BA53-BBA1E7E30E86}" srcOrd="0" destOrd="0" presId="urn:microsoft.com/office/officeart/2005/8/layout/lProcess2"/>
    <dgm:cxn modelId="{36E0CE11-6AD1-4547-8BDD-84A9ECB222B7}" srcId="{12794A5C-FFB3-4362-92AD-DE68A2FF93DC}" destId="{1BD44403-A439-4386-9B0D-84B921232D76}" srcOrd="0" destOrd="0" parTransId="{CC68B7CE-5755-4EA6-AFCC-AB623E47E899}" sibTransId="{0ACEB053-BD45-4EAB-BFE3-6AD55F084102}"/>
    <dgm:cxn modelId="{B52E5869-C7B8-41CE-8061-ACAC713D684A}" type="presOf" srcId="{63277245-A1AC-4AD2-93AA-DABBFE0D149C}" destId="{DF79FDAB-FDA8-4443-931B-0C4CCCA08781}" srcOrd="0" destOrd="0" presId="urn:microsoft.com/office/officeart/2005/8/layout/lProcess2"/>
    <dgm:cxn modelId="{7ABA264B-1F64-4FED-8873-03185EDE1957}" type="presOf" srcId="{9C8CC2DC-BC09-4EFB-BA0A-EF3FC4524FF3}" destId="{1F22628D-D92F-4F28-8F39-7EB2A78FF4CF}" srcOrd="0" destOrd="0" presId="urn:microsoft.com/office/officeart/2005/8/layout/lProcess2"/>
    <dgm:cxn modelId="{D79566CD-48BC-44B4-9047-BA52754A0E6F}" type="presOf" srcId="{472B748A-1619-443D-BBE5-5799904D1847}" destId="{8C6FF482-E6BD-4CEA-A3FD-47AA94F21778}" srcOrd="1" destOrd="0" presId="urn:microsoft.com/office/officeart/2005/8/layout/lProcess2"/>
    <dgm:cxn modelId="{13F37EF9-E9A2-4CEF-A00C-7D65A9F646E6}" type="presOf" srcId="{1BD44403-A439-4386-9B0D-84B921232D76}" destId="{B208127D-2990-483B-AAA5-034121E39B7A}" srcOrd="1" destOrd="0" presId="urn:microsoft.com/office/officeart/2005/8/layout/lProcess2"/>
    <dgm:cxn modelId="{E9F27865-F5C9-4FAB-9945-65B48296CD29}" srcId="{472B748A-1619-443D-BBE5-5799904D1847}" destId="{9C8CC2DC-BC09-4EFB-BA0A-EF3FC4524FF3}" srcOrd="1" destOrd="0" parTransId="{FF390885-7E7F-43C2-9036-A1C4DF7E211F}" sibTransId="{82906A11-49BA-4382-92A0-791234D051EF}"/>
    <dgm:cxn modelId="{6186FD6F-7402-4BF5-941D-95BCE74B74D1}" srcId="{472B748A-1619-443D-BBE5-5799904D1847}" destId="{1C025B6D-B575-4AD4-AF10-854012A32AD1}" srcOrd="2" destOrd="0" parTransId="{AB4BDF04-A87C-47E7-AC93-0698CB47F92C}" sibTransId="{6F34B799-E8A1-41DF-9D8C-3F465BFED9F3}"/>
    <dgm:cxn modelId="{14AE7322-F281-410A-A5CD-8A07904E5AED}" srcId="{25BCD4A5-33AE-483C-8006-13AEE8D32733}" destId="{7506743E-F19B-4A95-85EC-219F11A778B4}" srcOrd="0" destOrd="0" parTransId="{8BEF57A7-2C8C-4899-A5ED-DEE3B6518FC6}" sibTransId="{D228F44D-E35C-497B-9A2B-5343E8EDFED3}"/>
    <dgm:cxn modelId="{AEE9B6BC-BEC3-432A-B080-D9EF45E44EE4}" type="presOf" srcId="{E9A44D99-CCE7-492D-9649-DF4C7443B4D6}" destId="{0E2AC8C3-EFC7-4D6B-8A82-B518F4543EFF}" srcOrd="0" destOrd="0" presId="urn:microsoft.com/office/officeart/2005/8/layout/lProcess2"/>
    <dgm:cxn modelId="{9AB3F5DE-51DE-4C21-9E6D-5DB65208C36A}" type="presOf" srcId="{1C025B6D-B575-4AD4-AF10-854012A32AD1}" destId="{A33904DC-2F47-47A9-BBB3-5DEDEAAEF673}" srcOrd="0" destOrd="0" presId="urn:microsoft.com/office/officeart/2005/8/layout/lProcess2"/>
    <dgm:cxn modelId="{3B5D6387-00CE-43E7-AA1C-77BBD2930339}" type="presOf" srcId="{521CD6FF-32B4-4188-8BC2-D8410F3D4A72}" destId="{CDC5957C-F92D-4D7B-AAFC-93C444EA46CB}" srcOrd="0" destOrd="0" presId="urn:microsoft.com/office/officeart/2005/8/layout/lProcess2"/>
    <dgm:cxn modelId="{2BA5A1A0-C9D1-4059-9532-3AA74062086F}" type="presParOf" srcId="{1C0E188A-519E-46E4-8EA0-C7AAC908AE6D}" destId="{CDA13B4B-7A05-4ACF-A8B7-77B8404A9240}" srcOrd="0" destOrd="0" presId="urn:microsoft.com/office/officeart/2005/8/layout/lProcess2"/>
    <dgm:cxn modelId="{C961DDF9-D466-4014-9DEB-3A869E20E799}" type="presParOf" srcId="{CDA13B4B-7A05-4ACF-A8B7-77B8404A9240}" destId="{2579B0F5-DD21-491B-9300-1965BE30F253}" srcOrd="0" destOrd="0" presId="urn:microsoft.com/office/officeart/2005/8/layout/lProcess2"/>
    <dgm:cxn modelId="{0CF4207B-58A4-43CF-8B5E-4246442929F0}" type="presParOf" srcId="{CDA13B4B-7A05-4ACF-A8B7-77B8404A9240}" destId="{B208127D-2990-483B-AAA5-034121E39B7A}" srcOrd="1" destOrd="0" presId="urn:microsoft.com/office/officeart/2005/8/layout/lProcess2"/>
    <dgm:cxn modelId="{325021A6-EF4D-4094-8D0C-A67CB3D5F967}" type="presParOf" srcId="{CDA13B4B-7A05-4ACF-A8B7-77B8404A9240}" destId="{4A08A6B4-76E8-45D4-8CB5-DDB30744B465}" srcOrd="2" destOrd="0" presId="urn:microsoft.com/office/officeart/2005/8/layout/lProcess2"/>
    <dgm:cxn modelId="{2D4FE2C7-FD2A-420B-9370-E1D779EA0B78}" type="presParOf" srcId="{4A08A6B4-76E8-45D4-8CB5-DDB30744B465}" destId="{22743FFD-2DAA-43AE-BA2C-18592B70A7D2}" srcOrd="0" destOrd="0" presId="urn:microsoft.com/office/officeart/2005/8/layout/lProcess2"/>
    <dgm:cxn modelId="{FC940867-AE1B-406E-8A30-B2E6606CF0F1}" type="presParOf" srcId="{22743FFD-2DAA-43AE-BA2C-18592B70A7D2}" destId="{CDC5957C-F92D-4D7B-AAFC-93C444EA46CB}" srcOrd="0" destOrd="0" presId="urn:microsoft.com/office/officeart/2005/8/layout/lProcess2"/>
    <dgm:cxn modelId="{499E03CE-C356-440B-86DC-80FED7C8BFE2}" type="presParOf" srcId="{22743FFD-2DAA-43AE-BA2C-18592B70A7D2}" destId="{BFE54E99-67E4-4A89-9DBD-D5A31E01541A}" srcOrd="1" destOrd="0" presId="urn:microsoft.com/office/officeart/2005/8/layout/lProcess2"/>
    <dgm:cxn modelId="{CD6CD25E-1347-4581-9637-15E18380487B}" type="presParOf" srcId="{22743FFD-2DAA-43AE-BA2C-18592B70A7D2}" destId="{703146C5-DECB-483C-BEBA-02593F91A50C}" srcOrd="2" destOrd="0" presId="urn:microsoft.com/office/officeart/2005/8/layout/lProcess2"/>
    <dgm:cxn modelId="{A8993FED-C3EE-44B4-AF28-9B12E7C42C4A}" type="presParOf" srcId="{22743FFD-2DAA-43AE-BA2C-18592B70A7D2}" destId="{329434B4-3A30-4415-BD25-81D66176EC09}" srcOrd="3" destOrd="0" presId="urn:microsoft.com/office/officeart/2005/8/layout/lProcess2"/>
    <dgm:cxn modelId="{2257051C-BAE3-45E7-A655-161ED7DFE7AE}" type="presParOf" srcId="{22743FFD-2DAA-43AE-BA2C-18592B70A7D2}" destId="{540DE867-A8C2-44C2-ABB6-24FD31992C2A}" srcOrd="4" destOrd="0" presId="urn:microsoft.com/office/officeart/2005/8/layout/lProcess2"/>
    <dgm:cxn modelId="{13CE13CF-6F3F-4332-B474-7356594B0C54}" type="presParOf" srcId="{1C0E188A-519E-46E4-8EA0-C7AAC908AE6D}" destId="{12BEAE9D-8C6B-438E-952A-A0CE32D1A244}" srcOrd="1" destOrd="0" presId="urn:microsoft.com/office/officeart/2005/8/layout/lProcess2"/>
    <dgm:cxn modelId="{925A198A-A390-436E-B448-833B5AA62409}" type="presParOf" srcId="{1C0E188A-519E-46E4-8EA0-C7AAC908AE6D}" destId="{C54009CB-3971-4277-9597-483B0DB0F1BC}" srcOrd="2" destOrd="0" presId="urn:microsoft.com/office/officeart/2005/8/layout/lProcess2"/>
    <dgm:cxn modelId="{E99315B7-1848-4124-A877-CA13C3F0C98F}" type="presParOf" srcId="{C54009CB-3971-4277-9597-483B0DB0F1BC}" destId="{9EAED600-2BC4-47A8-98B6-656BEDAD01DC}" srcOrd="0" destOrd="0" presId="urn:microsoft.com/office/officeart/2005/8/layout/lProcess2"/>
    <dgm:cxn modelId="{3722B33A-07D0-445F-87B7-10EA19271FBC}" type="presParOf" srcId="{C54009CB-3971-4277-9597-483B0DB0F1BC}" destId="{A9AE2C1C-8143-4C37-BE54-B629B9C0A012}" srcOrd="1" destOrd="0" presId="urn:microsoft.com/office/officeart/2005/8/layout/lProcess2"/>
    <dgm:cxn modelId="{90E3016B-DA26-43EA-8683-E92244393872}" type="presParOf" srcId="{C54009CB-3971-4277-9597-483B0DB0F1BC}" destId="{E8CAC901-7F10-4FFB-80F9-8285BF9214F6}" srcOrd="2" destOrd="0" presId="urn:microsoft.com/office/officeart/2005/8/layout/lProcess2"/>
    <dgm:cxn modelId="{AA938779-DCB5-4143-BF5F-AFECBC455F56}" type="presParOf" srcId="{E8CAC901-7F10-4FFB-80F9-8285BF9214F6}" destId="{5192D98B-FAF0-43AC-81DB-90947EA23AC7}" srcOrd="0" destOrd="0" presId="urn:microsoft.com/office/officeart/2005/8/layout/lProcess2"/>
    <dgm:cxn modelId="{E10E9E84-5AC5-44F3-A84A-BB38C9166C2B}" type="presParOf" srcId="{5192D98B-FAF0-43AC-81DB-90947EA23AC7}" destId="{E2C13B6B-F74B-42F7-AE96-ABB629788EA7}" srcOrd="0" destOrd="0" presId="urn:microsoft.com/office/officeart/2005/8/layout/lProcess2"/>
    <dgm:cxn modelId="{77FBA6CA-815F-4B5B-A1E9-AEFAC4CB9B7D}" type="presParOf" srcId="{5192D98B-FAF0-43AC-81DB-90947EA23AC7}" destId="{43DAD0D3-6102-4216-9FB5-D1A854AB550A}" srcOrd="1" destOrd="0" presId="urn:microsoft.com/office/officeart/2005/8/layout/lProcess2"/>
    <dgm:cxn modelId="{736C32FA-237E-4A74-AED9-4395B5243A23}" type="presParOf" srcId="{5192D98B-FAF0-43AC-81DB-90947EA23AC7}" destId="{DF79FDAB-FDA8-4443-931B-0C4CCCA08781}" srcOrd="2" destOrd="0" presId="urn:microsoft.com/office/officeart/2005/8/layout/lProcess2"/>
    <dgm:cxn modelId="{A65F3F6C-4C5E-4F48-8CBC-DC69364D25D9}" type="presParOf" srcId="{1C0E188A-519E-46E4-8EA0-C7AAC908AE6D}" destId="{F861BF88-E5C7-4A15-BA8D-13A64E7F7084}" srcOrd="3" destOrd="0" presId="urn:microsoft.com/office/officeart/2005/8/layout/lProcess2"/>
    <dgm:cxn modelId="{A3369C4D-5453-4889-A2F7-6C2F23548F76}" type="presParOf" srcId="{1C0E188A-519E-46E4-8EA0-C7AAC908AE6D}" destId="{80D201C6-6AE6-4EE6-A8B0-FB56818FF72B}" srcOrd="4" destOrd="0" presId="urn:microsoft.com/office/officeart/2005/8/layout/lProcess2"/>
    <dgm:cxn modelId="{25E8D188-0706-4E16-B97A-77A2950E8298}" type="presParOf" srcId="{80D201C6-6AE6-4EE6-A8B0-FB56818FF72B}" destId="{BB2191D1-1E08-4A3C-BA53-BBA1E7E30E86}" srcOrd="0" destOrd="0" presId="urn:microsoft.com/office/officeart/2005/8/layout/lProcess2"/>
    <dgm:cxn modelId="{C64D4C1E-C2B9-4E35-BC8A-F002FA8C6FE0}" type="presParOf" srcId="{80D201C6-6AE6-4EE6-A8B0-FB56818FF72B}" destId="{8C6FF482-E6BD-4CEA-A3FD-47AA94F21778}" srcOrd="1" destOrd="0" presId="urn:microsoft.com/office/officeart/2005/8/layout/lProcess2"/>
    <dgm:cxn modelId="{57C916B3-2AD7-44C8-9B74-FED1B95A6F1D}" type="presParOf" srcId="{80D201C6-6AE6-4EE6-A8B0-FB56818FF72B}" destId="{02A8E574-92A6-4DC0-8FCD-D5482355C86A}" srcOrd="2" destOrd="0" presId="urn:microsoft.com/office/officeart/2005/8/layout/lProcess2"/>
    <dgm:cxn modelId="{10B4563F-3E70-4FD4-A57E-BE39D6A04679}" type="presParOf" srcId="{02A8E574-92A6-4DC0-8FCD-D5482355C86A}" destId="{2F652099-EA96-4530-AED9-EDA288F42D21}" srcOrd="0" destOrd="0" presId="urn:microsoft.com/office/officeart/2005/8/layout/lProcess2"/>
    <dgm:cxn modelId="{163F3508-F322-46EB-B3C6-B73CDADF1D29}" type="presParOf" srcId="{2F652099-EA96-4530-AED9-EDA288F42D21}" destId="{0E2AC8C3-EFC7-4D6B-8A82-B518F4543EFF}" srcOrd="0" destOrd="0" presId="urn:microsoft.com/office/officeart/2005/8/layout/lProcess2"/>
    <dgm:cxn modelId="{3329B44C-F5DA-432B-AADB-F5FE284A9925}" type="presParOf" srcId="{2F652099-EA96-4530-AED9-EDA288F42D21}" destId="{9E72E2B3-834D-4363-8453-5169C709F8D8}" srcOrd="1" destOrd="0" presId="urn:microsoft.com/office/officeart/2005/8/layout/lProcess2"/>
    <dgm:cxn modelId="{CABA7F73-CCAB-4548-83EE-53ECE1EAD5B8}" type="presParOf" srcId="{2F652099-EA96-4530-AED9-EDA288F42D21}" destId="{1F22628D-D92F-4F28-8F39-7EB2A78FF4CF}" srcOrd="2" destOrd="0" presId="urn:microsoft.com/office/officeart/2005/8/layout/lProcess2"/>
    <dgm:cxn modelId="{697E769B-D41A-4B3D-8281-C928420C9BD3}" type="presParOf" srcId="{2F652099-EA96-4530-AED9-EDA288F42D21}" destId="{2542F94D-ABFD-43F5-B291-E4B30D5D3D13}" srcOrd="3" destOrd="0" presId="urn:microsoft.com/office/officeart/2005/8/layout/lProcess2"/>
    <dgm:cxn modelId="{F132FFA7-5116-4D28-9250-AFD5B67B4393}" type="presParOf" srcId="{2F652099-EA96-4530-AED9-EDA288F42D21}" destId="{A33904DC-2F47-47A9-BBB3-5DEDEAAEF67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39E37-B59B-4F54-B891-64096B068B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893A422-9AC1-4B05-BB56-2366A161F22F}">
      <dgm:prSet phldrT="[Text]"/>
      <dgm:spPr/>
      <dgm:t>
        <a:bodyPr/>
        <a:lstStyle/>
        <a:p>
          <a:r>
            <a:rPr lang="en-US" dirty="0"/>
            <a:t>Advance Letters</a:t>
          </a:r>
        </a:p>
      </dgm:t>
    </dgm:pt>
    <dgm:pt modelId="{33414EAC-1EF6-4589-90A3-FCEFBE02C50D}" type="parTrans" cxnId="{C820CAF3-8EAC-485A-B28C-B563DD132BAF}">
      <dgm:prSet/>
      <dgm:spPr/>
      <dgm:t>
        <a:bodyPr/>
        <a:lstStyle/>
        <a:p>
          <a:endParaRPr lang="en-US"/>
        </a:p>
      </dgm:t>
    </dgm:pt>
    <dgm:pt modelId="{2DB45D0F-57D4-47FB-92AF-06AAD1E298CD}" type="sibTrans" cxnId="{C820CAF3-8EAC-485A-B28C-B563DD132BAF}">
      <dgm:prSet/>
      <dgm:spPr/>
      <dgm:t>
        <a:bodyPr/>
        <a:lstStyle/>
        <a:p>
          <a:endParaRPr lang="en-US"/>
        </a:p>
      </dgm:t>
    </dgm:pt>
    <dgm:pt modelId="{BC41C7D8-2B18-4B14-954C-A5EEFD1E5CE0}">
      <dgm:prSet phldrT="[Text]"/>
      <dgm:spPr/>
      <dgm:t>
        <a:bodyPr/>
        <a:lstStyle/>
        <a:p>
          <a:r>
            <a:rPr lang="en-US" dirty="0"/>
            <a:t>APPRISE staff conducted interviews</a:t>
          </a:r>
        </a:p>
      </dgm:t>
    </dgm:pt>
    <dgm:pt modelId="{E82ECDCC-F583-4C37-952E-FE8B91D6BF33}" type="parTrans" cxnId="{F3F76987-1D73-4104-B5F5-B7F5FDF369B0}">
      <dgm:prSet/>
      <dgm:spPr/>
      <dgm:t>
        <a:bodyPr/>
        <a:lstStyle/>
        <a:p>
          <a:endParaRPr lang="en-US"/>
        </a:p>
      </dgm:t>
    </dgm:pt>
    <dgm:pt modelId="{64E7014B-0012-4A79-9956-78C1D9D4C427}" type="sibTrans" cxnId="{F3F76987-1D73-4104-B5F5-B7F5FDF369B0}">
      <dgm:prSet/>
      <dgm:spPr/>
      <dgm:t>
        <a:bodyPr/>
        <a:lstStyle/>
        <a:p>
          <a:endParaRPr lang="en-US"/>
        </a:p>
      </dgm:t>
    </dgm:pt>
    <dgm:pt modelId="{116284A4-7E95-45DA-BD5F-612E2BEF6631}">
      <dgm:prSet phldrT="[Text]"/>
      <dgm:spPr/>
      <dgm:t>
        <a:bodyPr/>
        <a:lstStyle/>
        <a:p>
          <a:r>
            <a:rPr lang="en-US" dirty="0"/>
            <a:t>Interviews conducted day, evenings, and weekends</a:t>
          </a:r>
        </a:p>
      </dgm:t>
    </dgm:pt>
    <dgm:pt modelId="{74079894-FD36-433C-991D-B8F2B4E2A754}" type="parTrans" cxnId="{920B3A91-475C-48B9-BB3A-B417075A1E56}">
      <dgm:prSet/>
      <dgm:spPr/>
      <dgm:t>
        <a:bodyPr/>
        <a:lstStyle/>
        <a:p>
          <a:endParaRPr lang="en-US"/>
        </a:p>
      </dgm:t>
    </dgm:pt>
    <dgm:pt modelId="{E3248E6B-CE4A-4434-9103-BDB06E526D74}" type="sibTrans" cxnId="{920B3A91-475C-48B9-BB3A-B417075A1E56}">
      <dgm:prSet/>
      <dgm:spPr/>
      <dgm:t>
        <a:bodyPr/>
        <a:lstStyle/>
        <a:p>
          <a:endParaRPr lang="en-US"/>
        </a:p>
      </dgm:t>
    </dgm:pt>
    <dgm:pt modelId="{038D82F5-31FA-4A25-9E0E-F7F23E09481B}">
      <dgm:prSet phldrT="[Text]"/>
      <dgm:spPr/>
      <dgm:t>
        <a:bodyPr/>
        <a:lstStyle/>
        <a:p>
          <a:r>
            <a:rPr lang="en-US" dirty="0"/>
            <a:t>Spanish interviewing</a:t>
          </a:r>
        </a:p>
      </dgm:t>
    </dgm:pt>
    <dgm:pt modelId="{4AA52DFA-6C0E-4043-931B-E68EC83DB14F}" type="parTrans" cxnId="{6492418E-5957-4C97-AB17-683FE0D86F8C}">
      <dgm:prSet/>
      <dgm:spPr/>
      <dgm:t>
        <a:bodyPr/>
        <a:lstStyle/>
        <a:p>
          <a:endParaRPr lang="en-US"/>
        </a:p>
      </dgm:t>
    </dgm:pt>
    <dgm:pt modelId="{56557181-7CF0-4B0D-A5A6-453B8D9CEFEF}" type="sibTrans" cxnId="{6492418E-5957-4C97-AB17-683FE0D86F8C}">
      <dgm:prSet/>
      <dgm:spPr/>
      <dgm:t>
        <a:bodyPr/>
        <a:lstStyle/>
        <a:p>
          <a:endParaRPr lang="en-US"/>
        </a:p>
      </dgm:t>
    </dgm:pt>
    <dgm:pt modelId="{BDC88537-FFFD-4D27-9700-28C409C5053D}" type="pres">
      <dgm:prSet presAssocID="{11839E37-B59B-4F54-B891-64096B068BB3}" presName="CompostProcess" presStyleCnt="0">
        <dgm:presLayoutVars>
          <dgm:dir/>
          <dgm:resizeHandles val="exact"/>
        </dgm:presLayoutVars>
      </dgm:prSet>
      <dgm:spPr/>
    </dgm:pt>
    <dgm:pt modelId="{19C18366-B41E-4ADE-A513-502A5AEC5527}" type="pres">
      <dgm:prSet presAssocID="{11839E37-B59B-4F54-B891-64096B068BB3}" presName="arrow" presStyleLbl="bgShp" presStyleIdx="0" presStyleCnt="1"/>
      <dgm:spPr/>
    </dgm:pt>
    <dgm:pt modelId="{3EC4A8FD-FB65-4458-A8EF-333C5A87E59B}" type="pres">
      <dgm:prSet presAssocID="{11839E37-B59B-4F54-B891-64096B068BB3}" presName="linearProcess" presStyleCnt="0"/>
      <dgm:spPr/>
    </dgm:pt>
    <dgm:pt modelId="{5DEE61B8-7F82-43C4-A30F-2CF17DAD22A4}" type="pres">
      <dgm:prSet presAssocID="{0893A422-9AC1-4B05-BB56-2366A161F2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72C21-632A-4CD1-B702-EFDE5101B8D1}" type="pres">
      <dgm:prSet presAssocID="{2DB45D0F-57D4-47FB-92AF-06AAD1E298CD}" presName="sibTrans" presStyleCnt="0"/>
      <dgm:spPr/>
    </dgm:pt>
    <dgm:pt modelId="{2F7CD6B5-F781-4397-8E78-FA897793AFB5}" type="pres">
      <dgm:prSet presAssocID="{BC41C7D8-2B18-4B14-954C-A5EEFD1E5CE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2B689-C658-4CFA-8532-316183499320}" type="pres">
      <dgm:prSet presAssocID="{64E7014B-0012-4A79-9956-78C1D9D4C427}" presName="sibTrans" presStyleCnt="0"/>
      <dgm:spPr/>
    </dgm:pt>
    <dgm:pt modelId="{E231AE40-9512-43FF-827B-AC9E609DC582}" type="pres">
      <dgm:prSet presAssocID="{116284A4-7E95-45DA-BD5F-612E2BEF663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96DDE-4558-4A52-9BC9-7F010E001E49}" type="pres">
      <dgm:prSet presAssocID="{E3248E6B-CE4A-4434-9103-BDB06E526D74}" presName="sibTrans" presStyleCnt="0"/>
      <dgm:spPr/>
    </dgm:pt>
    <dgm:pt modelId="{2CC786CB-7CC3-4668-9861-E1F68C6E42DB}" type="pres">
      <dgm:prSet presAssocID="{038D82F5-31FA-4A25-9E0E-F7F23E09481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428EF-EE63-47DD-ACFD-B8A500C8D131}" type="presOf" srcId="{038D82F5-31FA-4A25-9E0E-F7F23E09481B}" destId="{2CC786CB-7CC3-4668-9861-E1F68C6E42DB}" srcOrd="0" destOrd="0" presId="urn:microsoft.com/office/officeart/2005/8/layout/hProcess9"/>
    <dgm:cxn modelId="{C478CC2F-6678-44DE-8239-5AF5EE0AC8B1}" type="presOf" srcId="{116284A4-7E95-45DA-BD5F-612E2BEF6631}" destId="{E231AE40-9512-43FF-827B-AC9E609DC582}" srcOrd="0" destOrd="0" presId="urn:microsoft.com/office/officeart/2005/8/layout/hProcess9"/>
    <dgm:cxn modelId="{C820CAF3-8EAC-485A-B28C-B563DD132BAF}" srcId="{11839E37-B59B-4F54-B891-64096B068BB3}" destId="{0893A422-9AC1-4B05-BB56-2366A161F22F}" srcOrd="0" destOrd="0" parTransId="{33414EAC-1EF6-4589-90A3-FCEFBE02C50D}" sibTransId="{2DB45D0F-57D4-47FB-92AF-06AAD1E298CD}"/>
    <dgm:cxn modelId="{F3F76987-1D73-4104-B5F5-B7F5FDF369B0}" srcId="{11839E37-B59B-4F54-B891-64096B068BB3}" destId="{BC41C7D8-2B18-4B14-954C-A5EEFD1E5CE0}" srcOrd="1" destOrd="0" parTransId="{E82ECDCC-F583-4C37-952E-FE8B91D6BF33}" sibTransId="{64E7014B-0012-4A79-9956-78C1D9D4C427}"/>
    <dgm:cxn modelId="{1B80F7A8-89B6-470F-82AA-C6CFC4FF43D4}" type="presOf" srcId="{0893A422-9AC1-4B05-BB56-2366A161F22F}" destId="{5DEE61B8-7F82-43C4-A30F-2CF17DAD22A4}" srcOrd="0" destOrd="0" presId="urn:microsoft.com/office/officeart/2005/8/layout/hProcess9"/>
    <dgm:cxn modelId="{920B3A91-475C-48B9-BB3A-B417075A1E56}" srcId="{11839E37-B59B-4F54-B891-64096B068BB3}" destId="{116284A4-7E95-45DA-BD5F-612E2BEF6631}" srcOrd="2" destOrd="0" parTransId="{74079894-FD36-433C-991D-B8F2B4E2A754}" sibTransId="{E3248E6B-CE4A-4434-9103-BDB06E526D74}"/>
    <dgm:cxn modelId="{B33B39AE-93ED-4F22-8175-410466294C34}" type="presOf" srcId="{BC41C7D8-2B18-4B14-954C-A5EEFD1E5CE0}" destId="{2F7CD6B5-F781-4397-8E78-FA897793AFB5}" srcOrd="0" destOrd="0" presId="urn:microsoft.com/office/officeart/2005/8/layout/hProcess9"/>
    <dgm:cxn modelId="{6492418E-5957-4C97-AB17-683FE0D86F8C}" srcId="{11839E37-B59B-4F54-B891-64096B068BB3}" destId="{038D82F5-31FA-4A25-9E0E-F7F23E09481B}" srcOrd="3" destOrd="0" parTransId="{4AA52DFA-6C0E-4043-931B-E68EC83DB14F}" sibTransId="{56557181-7CF0-4B0D-A5A6-453B8D9CEFEF}"/>
    <dgm:cxn modelId="{F3322DE5-7816-4F5E-8D74-C354F2FE10B0}" type="presOf" srcId="{11839E37-B59B-4F54-B891-64096B068BB3}" destId="{BDC88537-FFFD-4D27-9700-28C409C5053D}" srcOrd="0" destOrd="0" presId="urn:microsoft.com/office/officeart/2005/8/layout/hProcess9"/>
    <dgm:cxn modelId="{0F0CF62F-DE82-4C1F-8632-75ABE903BAA0}" type="presParOf" srcId="{BDC88537-FFFD-4D27-9700-28C409C5053D}" destId="{19C18366-B41E-4ADE-A513-502A5AEC5527}" srcOrd="0" destOrd="0" presId="urn:microsoft.com/office/officeart/2005/8/layout/hProcess9"/>
    <dgm:cxn modelId="{B73294A6-AFE5-4563-88AB-B3F5F2848718}" type="presParOf" srcId="{BDC88537-FFFD-4D27-9700-28C409C5053D}" destId="{3EC4A8FD-FB65-4458-A8EF-333C5A87E59B}" srcOrd="1" destOrd="0" presId="urn:microsoft.com/office/officeart/2005/8/layout/hProcess9"/>
    <dgm:cxn modelId="{F184E944-2EDA-45D7-A846-27B803968530}" type="presParOf" srcId="{3EC4A8FD-FB65-4458-A8EF-333C5A87E59B}" destId="{5DEE61B8-7F82-43C4-A30F-2CF17DAD22A4}" srcOrd="0" destOrd="0" presId="urn:microsoft.com/office/officeart/2005/8/layout/hProcess9"/>
    <dgm:cxn modelId="{E58E99E7-69B6-464C-AC13-B01781CD6AEF}" type="presParOf" srcId="{3EC4A8FD-FB65-4458-A8EF-333C5A87E59B}" destId="{F1372C21-632A-4CD1-B702-EFDE5101B8D1}" srcOrd="1" destOrd="0" presId="urn:microsoft.com/office/officeart/2005/8/layout/hProcess9"/>
    <dgm:cxn modelId="{3E3C77D3-38FB-416E-A542-2D7B79404E84}" type="presParOf" srcId="{3EC4A8FD-FB65-4458-A8EF-333C5A87E59B}" destId="{2F7CD6B5-F781-4397-8E78-FA897793AFB5}" srcOrd="2" destOrd="0" presId="urn:microsoft.com/office/officeart/2005/8/layout/hProcess9"/>
    <dgm:cxn modelId="{0E33B34C-87D2-4A56-8899-51D86B197647}" type="presParOf" srcId="{3EC4A8FD-FB65-4458-A8EF-333C5A87E59B}" destId="{45F2B689-C658-4CFA-8532-316183499320}" srcOrd="3" destOrd="0" presId="urn:microsoft.com/office/officeart/2005/8/layout/hProcess9"/>
    <dgm:cxn modelId="{F9E9AC42-51DB-4EFF-B90B-6A34EC92591A}" type="presParOf" srcId="{3EC4A8FD-FB65-4458-A8EF-333C5A87E59B}" destId="{E231AE40-9512-43FF-827B-AC9E609DC582}" srcOrd="4" destOrd="0" presId="urn:microsoft.com/office/officeart/2005/8/layout/hProcess9"/>
    <dgm:cxn modelId="{154DA34D-337E-4C5B-B267-746727DE75E9}" type="presParOf" srcId="{3EC4A8FD-FB65-4458-A8EF-333C5A87E59B}" destId="{FD196DDE-4558-4A52-9BC9-7F010E001E49}" srcOrd="5" destOrd="0" presId="urn:microsoft.com/office/officeart/2005/8/layout/hProcess9"/>
    <dgm:cxn modelId="{CA1647A0-4F9B-4382-808C-D635AE287325}" type="presParOf" srcId="{3EC4A8FD-FB65-4458-A8EF-333C5A87E59B}" destId="{2CC786CB-7CC3-4668-9861-E1F68C6E42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215C4-068C-4BF3-BAB4-96BE3E6A02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63467-35B1-4A88-98F1-A244D85CCFFC}">
      <dgm:prSet phldrT="[Text]"/>
      <dgm:spPr/>
      <dgm:t>
        <a:bodyPr/>
        <a:lstStyle/>
        <a:p>
          <a:r>
            <a:rPr lang="en-US" dirty="0" smtClean="0"/>
            <a:t>13% are seniors</a:t>
          </a:r>
          <a:endParaRPr lang="en-US" dirty="0"/>
        </a:p>
      </dgm:t>
    </dgm:pt>
    <dgm:pt modelId="{8E6C7F04-B8F7-4357-A2B7-555E0B2619A6}" type="parTrans" cxnId="{EEF2D1EF-1B6F-4172-AEC0-1EA9641B6E26}">
      <dgm:prSet/>
      <dgm:spPr/>
      <dgm:t>
        <a:bodyPr/>
        <a:lstStyle/>
        <a:p>
          <a:endParaRPr lang="en-US"/>
        </a:p>
      </dgm:t>
    </dgm:pt>
    <dgm:pt modelId="{C86873F8-F790-4156-8EE1-2677575BEB9E}" type="sibTrans" cxnId="{EEF2D1EF-1B6F-4172-AEC0-1EA9641B6E26}">
      <dgm:prSet/>
      <dgm:spPr/>
      <dgm:t>
        <a:bodyPr/>
        <a:lstStyle/>
        <a:p>
          <a:endParaRPr lang="en-US"/>
        </a:p>
      </dgm:t>
    </dgm:pt>
    <dgm:pt modelId="{015FD44F-1DEB-4D65-A187-460677DB6F10}">
      <dgm:prSet phldrT="[Text]"/>
      <dgm:spPr/>
      <dgm:t>
        <a:bodyPr/>
        <a:lstStyle/>
        <a:p>
          <a:r>
            <a:rPr lang="en-US" dirty="0" smtClean="0"/>
            <a:t>27% are disabled</a:t>
          </a:r>
          <a:endParaRPr lang="en-US" dirty="0"/>
        </a:p>
      </dgm:t>
    </dgm:pt>
    <dgm:pt modelId="{CB881BEB-4120-4DE5-94CE-C76EBEDE15B8}" type="parTrans" cxnId="{CF4DEF9A-EEB2-4A1E-92A1-E22181732DFD}">
      <dgm:prSet/>
      <dgm:spPr/>
      <dgm:t>
        <a:bodyPr/>
        <a:lstStyle/>
        <a:p>
          <a:endParaRPr lang="en-US"/>
        </a:p>
      </dgm:t>
    </dgm:pt>
    <dgm:pt modelId="{FE0D8C02-01C4-4FE2-92C5-E4851DB3EEE6}" type="sibTrans" cxnId="{CF4DEF9A-EEB2-4A1E-92A1-E22181732DFD}">
      <dgm:prSet/>
      <dgm:spPr/>
      <dgm:t>
        <a:bodyPr/>
        <a:lstStyle/>
        <a:p>
          <a:endParaRPr lang="en-US"/>
        </a:p>
      </dgm:t>
    </dgm:pt>
    <dgm:pt modelId="{EE64BAB9-8B8C-42DD-B233-729A46AE55F7}">
      <dgm:prSet phldrT="[Text]"/>
      <dgm:spPr/>
      <dgm:t>
        <a:bodyPr/>
        <a:lstStyle/>
        <a:p>
          <a:r>
            <a:rPr lang="en-US" dirty="0" smtClean="0"/>
            <a:t>25% have a child &lt;=5</a:t>
          </a:r>
          <a:endParaRPr lang="en-US" dirty="0"/>
        </a:p>
      </dgm:t>
    </dgm:pt>
    <dgm:pt modelId="{97CB704D-5648-4F8B-8BB0-29572463ED97}" type="parTrans" cxnId="{A71E6756-8929-4507-946B-C226DB9F3548}">
      <dgm:prSet/>
      <dgm:spPr/>
      <dgm:t>
        <a:bodyPr/>
        <a:lstStyle/>
        <a:p>
          <a:endParaRPr lang="en-US"/>
        </a:p>
      </dgm:t>
    </dgm:pt>
    <dgm:pt modelId="{90690EB0-ECD9-42AD-B9D7-1B1858205604}" type="sibTrans" cxnId="{A71E6756-8929-4507-946B-C226DB9F3548}">
      <dgm:prSet/>
      <dgm:spPr/>
      <dgm:t>
        <a:bodyPr/>
        <a:lstStyle/>
        <a:p>
          <a:endParaRPr lang="en-US"/>
        </a:p>
      </dgm:t>
    </dgm:pt>
    <dgm:pt modelId="{9407B66D-6ADF-4102-9B03-6273CABC51DD}">
      <dgm:prSet phldrT="[Text]"/>
      <dgm:spPr/>
      <dgm:t>
        <a:bodyPr/>
        <a:lstStyle/>
        <a:p>
          <a:r>
            <a:rPr lang="en-US" dirty="0" smtClean="0"/>
            <a:t>47% are single parent households</a:t>
          </a:r>
          <a:endParaRPr lang="en-US" dirty="0"/>
        </a:p>
      </dgm:t>
    </dgm:pt>
    <dgm:pt modelId="{EF179500-E88D-448F-A6AC-EB918598458D}" type="parTrans" cxnId="{81E35240-B1A7-43B5-AB44-395A5BF727AE}">
      <dgm:prSet/>
      <dgm:spPr/>
      <dgm:t>
        <a:bodyPr/>
        <a:lstStyle/>
        <a:p>
          <a:endParaRPr lang="en-US"/>
        </a:p>
      </dgm:t>
    </dgm:pt>
    <dgm:pt modelId="{0F18F7A2-FF35-4E91-9876-E2F9AB0FABAB}" type="sibTrans" cxnId="{81E35240-B1A7-43B5-AB44-395A5BF727AE}">
      <dgm:prSet/>
      <dgm:spPr/>
      <dgm:t>
        <a:bodyPr/>
        <a:lstStyle/>
        <a:p>
          <a:endParaRPr lang="en-US"/>
        </a:p>
      </dgm:t>
    </dgm:pt>
    <dgm:pt modelId="{DFAAA6DB-098A-4994-95DF-0DF0044EB1B7}">
      <dgm:prSet phldrT="[Text]"/>
      <dgm:spPr/>
      <dgm:t>
        <a:bodyPr/>
        <a:lstStyle/>
        <a:p>
          <a:r>
            <a:rPr lang="en-US" dirty="0" smtClean="0"/>
            <a:t>25% have no income</a:t>
          </a:r>
          <a:endParaRPr lang="en-US" dirty="0"/>
        </a:p>
      </dgm:t>
    </dgm:pt>
    <dgm:pt modelId="{9954F7A6-58E2-4DF1-BE45-64A212745175}" type="parTrans" cxnId="{B58626B4-C7DE-489B-9121-6650C41D4D6D}">
      <dgm:prSet/>
      <dgm:spPr/>
      <dgm:t>
        <a:bodyPr/>
        <a:lstStyle/>
        <a:p>
          <a:endParaRPr lang="en-US"/>
        </a:p>
      </dgm:t>
    </dgm:pt>
    <dgm:pt modelId="{365F6802-D9D4-4B41-AA8E-97DA818BD485}" type="sibTrans" cxnId="{B58626B4-C7DE-489B-9121-6650C41D4D6D}">
      <dgm:prSet/>
      <dgm:spPr/>
      <dgm:t>
        <a:bodyPr/>
        <a:lstStyle/>
        <a:p>
          <a:endParaRPr lang="en-US"/>
        </a:p>
      </dgm:t>
    </dgm:pt>
    <dgm:pt modelId="{F9EEBEFB-144D-4B12-B7F1-D835E651F968}">
      <dgm:prSet phldrT="[Text]"/>
      <dgm:spPr/>
      <dgm:t>
        <a:bodyPr/>
        <a:lstStyle/>
        <a:p>
          <a:r>
            <a:rPr lang="en-US" dirty="0" smtClean="0"/>
            <a:t>Maximum income is $3,902</a:t>
          </a:r>
          <a:endParaRPr lang="en-US" dirty="0"/>
        </a:p>
      </dgm:t>
    </dgm:pt>
    <dgm:pt modelId="{FC26B91E-69C4-459B-B8B6-1CF54B9F30E3}" type="parTrans" cxnId="{9EFB7A66-2C42-40C6-A2DC-8F4DAB2E2B4C}">
      <dgm:prSet/>
      <dgm:spPr/>
      <dgm:t>
        <a:bodyPr/>
        <a:lstStyle/>
        <a:p>
          <a:endParaRPr lang="en-US"/>
        </a:p>
      </dgm:t>
    </dgm:pt>
    <dgm:pt modelId="{FAE7A84D-5812-409D-9779-4D8059B18919}" type="sibTrans" cxnId="{9EFB7A66-2C42-40C6-A2DC-8F4DAB2E2B4C}">
      <dgm:prSet/>
      <dgm:spPr/>
      <dgm:t>
        <a:bodyPr/>
        <a:lstStyle/>
        <a:p>
          <a:endParaRPr lang="en-US"/>
        </a:p>
      </dgm:t>
    </dgm:pt>
    <dgm:pt modelId="{711E3C1B-F105-44ED-B9C3-AD05DEB7CC2E}">
      <dgm:prSet phldrT="[Text]"/>
      <dgm:spPr/>
      <dgm:t>
        <a:bodyPr/>
        <a:lstStyle/>
        <a:p>
          <a:r>
            <a:rPr lang="en-US" smtClean="0"/>
            <a:t>Mean annual income is $755</a:t>
          </a:r>
          <a:endParaRPr lang="en-US" dirty="0"/>
        </a:p>
      </dgm:t>
    </dgm:pt>
    <dgm:pt modelId="{5DC3E17E-78FF-4F3C-B8A9-7A6A7B221D2E}" type="parTrans" cxnId="{DF393427-73DB-4AD4-9AFE-1B326ADBC121}">
      <dgm:prSet/>
      <dgm:spPr/>
      <dgm:t>
        <a:bodyPr/>
        <a:lstStyle/>
        <a:p>
          <a:endParaRPr lang="en-US"/>
        </a:p>
      </dgm:t>
    </dgm:pt>
    <dgm:pt modelId="{B4685F69-CB53-40DE-958E-FF98B88B7FBF}" type="sibTrans" cxnId="{DF393427-73DB-4AD4-9AFE-1B326ADBC121}">
      <dgm:prSet/>
      <dgm:spPr/>
      <dgm:t>
        <a:bodyPr/>
        <a:lstStyle/>
        <a:p>
          <a:endParaRPr lang="en-US"/>
        </a:p>
      </dgm:t>
    </dgm:pt>
    <dgm:pt modelId="{2BE0F728-9B41-430A-953F-802D91CE1450}" type="pres">
      <dgm:prSet presAssocID="{4A3215C4-068C-4BF3-BAB4-96BE3E6A02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0F383F6-4337-48F4-97AB-E869E04450F0}" type="pres">
      <dgm:prSet presAssocID="{4A3215C4-068C-4BF3-BAB4-96BE3E6A02B4}" presName="Name1" presStyleCnt="0"/>
      <dgm:spPr/>
    </dgm:pt>
    <dgm:pt modelId="{43BB9A87-AACC-4B7D-8208-F24FA6FA6E8B}" type="pres">
      <dgm:prSet presAssocID="{4A3215C4-068C-4BF3-BAB4-96BE3E6A02B4}" presName="cycle" presStyleCnt="0"/>
      <dgm:spPr/>
    </dgm:pt>
    <dgm:pt modelId="{F41A22B8-2DA8-4C28-98B8-7716E90E191A}" type="pres">
      <dgm:prSet presAssocID="{4A3215C4-068C-4BF3-BAB4-96BE3E6A02B4}" presName="srcNode" presStyleLbl="node1" presStyleIdx="0" presStyleCnt="7"/>
      <dgm:spPr/>
    </dgm:pt>
    <dgm:pt modelId="{AB828BA2-5D91-402A-81F2-D47E7D3B9692}" type="pres">
      <dgm:prSet presAssocID="{4A3215C4-068C-4BF3-BAB4-96BE3E6A02B4}" presName="conn" presStyleLbl="parChTrans1D2" presStyleIdx="0" presStyleCnt="1"/>
      <dgm:spPr/>
      <dgm:t>
        <a:bodyPr/>
        <a:lstStyle/>
        <a:p>
          <a:endParaRPr lang="en-US"/>
        </a:p>
      </dgm:t>
    </dgm:pt>
    <dgm:pt modelId="{28C28939-8253-4EA9-8E3C-2C85D9F06452}" type="pres">
      <dgm:prSet presAssocID="{4A3215C4-068C-4BF3-BAB4-96BE3E6A02B4}" presName="extraNode" presStyleLbl="node1" presStyleIdx="0" presStyleCnt="7"/>
      <dgm:spPr/>
    </dgm:pt>
    <dgm:pt modelId="{21001676-1FA1-4D67-956E-6B655453816C}" type="pres">
      <dgm:prSet presAssocID="{4A3215C4-068C-4BF3-BAB4-96BE3E6A02B4}" presName="dstNode" presStyleLbl="node1" presStyleIdx="0" presStyleCnt="7"/>
      <dgm:spPr/>
    </dgm:pt>
    <dgm:pt modelId="{EA130516-DEBD-4928-B655-2D80A855D856}" type="pres">
      <dgm:prSet presAssocID="{DFAAA6DB-098A-4994-95DF-0DF0044EB1B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81C4D-3AB9-4A28-AC07-8BA94E399200}" type="pres">
      <dgm:prSet presAssocID="{DFAAA6DB-098A-4994-95DF-0DF0044EB1B7}" presName="accent_1" presStyleCnt="0"/>
      <dgm:spPr/>
    </dgm:pt>
    <dgm:pt modelId="{E59EAE46-1ADF-451C-AECA-9A55196A8A50}" type="pres">
      <dgm:prSet presAssocID="{DFAAA6DB-098A-4994-95DF-0DF0044EB1B7}" presName="accentRepeatNode" presStyleLbl="solidFgAcc1" presStyleIdx="0" presStyleCnt="7"/>
      <dgm:spPr/>
    </dgm:pt>
    <dgm:pt modelId="{1642E14B-F884-45F3-A779-35414E610400}" type="pres">
      <dgm:prSet presAssocID="{711E3C1B-F105-44ED-B9C3-AD05DEB7CC2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B29B-D74D-4F1A-B121-4B0227944FE9}" type="pres">
      <dgm:prSet presAssocID="{711E3C1B-F105-44ED-B9C3-AD05DEB7CC2E}" presName="accent_2" presStyleCnt="0"/>
      <dgm:spPr/>
    </dgm:pt>
    <dgm:pt modelId="{1ECC74E0-FCC0-40CB-82E2-ECBE3DAF640C}" type="pres">
      <dgm:prSet presAssocID="{711E3C1B-F105-44ED-B9C3-AD05DEB7CC2E}" presName="accentRepeatNode" presStyleLbl="solidFgAcc1" presStyleIdx="1" presStyleCnt="7"/>
      <dgm:spPr/>
    </dgm:pt>
    <dgm:pt modelId="{529037C2-0FDD-4C4E-934E-0E8A32B0BC05}" type="pres">
      <dgm:prSet presAssocID="{F9EEBEFB-144D-4B12-B7F1-D835E651F96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B1E08-DEAB-4DD4-8C63-7996A6525DB0}" type="pres">
      <dgm:prSet presAssocID="{F9EEBEFB-144D-4B12-B7F1-D835E651F968}" presName="accent_3" presStyleCnt="0"/>
      <dgm:spPr/>
    </dgm:pt>
    <dgm:pt modelId="{4FA8ADCC-1C86-4E89-9967-9B40B6C3ABD6}" type="pres">
      <dgm:prSet presAssocID="{F9EEBEFB-144D-4B12-B7F1-D835E651F968}" presName="accentRepeatNode" presStyleLbl="solidFgAcc1" presStyleIdx="2" presStyleCnt="7"/>
      <dgm:spPr/>
    </dgm:pt>
    <dgm:pt modelId="{BB43AC47-43EB-4B02-91AC-051423E2C7D4}" type="pres">
      <dgm:prSet presAssocID="{39D63467-35B1-4A88-98F1-A244D85CCFF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832C7-404C-4770-8AA8-EA493E136F9F}" type="pres">
      <dgm:prSet presAssocID="{39D63467-35B1-4A88-98F1-A244D85CCFFC}" presName="accent_4" presStyleCnt="0"/>
      <dgm:spPr/>
    </dgm:pt>
    <dgm:pt modelId="{2FDCD2A4-32DA-4BC1-BD9A-6F0375BA2249}" type="pres">
      <dgm:prSet presAssocID="{39D63467-35B1-4A88-98F1-A244D85CCFFC}" presName="accentRepeatNode" presStyleLbl="solidFgAcc1" presStyleIdx="3" presStyleCnt="7"/>
      <dgm:spPr/>
    </dgm:pt>
    <dgm:pt modelId="{5EE37E99-0975-419B-BEC2-246A2F1B7EBF}" type="pres">
      <dgm:prSet presAssocID="{015FD44F-1DEB-4D65-A187-460677DB6F1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63E11-4B41-4E16-9776-27C9F80D6E07}" type="pres">
      <dgm:prSet presAssocID="{015FD44F-1DEB-4D65-A187-460677DB6F10}" presName="accent_5" presStyleCnt="0"/>
      <dgm:spPr/>
    </dgm:pt>
    <dgm:pt modelId="{C7ADCD43-2EDB-421A-BAA3-D2D279C4399D}" type="pres">
      <dgm:prSet presAssocID="{015FD44F-1DEB-4D65-A187-460677DB6F10}" presName="accentRepeatNode" presStyleLbl="solidFgAcc1" presStyleIdx="4" presStyleCnt="7"/>
      <dgm:spPr/>
    </dgm:pt>
    <dgm:pt modelId="{1B3EA31B-0A62-4948-9C9F-2706BEEB25F5}" type="pres">
      <dgm:prSet presAssocID="{EE64BAB9-8B8C-42DD-B233-729A46AE55F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CF3A4-61C9-434D-B77C-AA567E9A39F3}" type="pres">
      <dgm:prSet presAssocID="{EE64BAB9-8B8C-42DD-B233-729A46AE55F7}" presName="accent_6" presStyleCnt="0"/>
      <dgm:spPr/>
    </dgm:pt>
    <dgm:pt modelId="{42E9C677-9429-410D-9996-9F17B6F48139}" type="pres">
      <dgm:prSet presAssocID="{EE64BAB9-8B8C-42DD-B233-729A46AE55F7}" presName="accentRepeatNode" presStyleLbl="solidFgAcc1" presStyleIdx="5" presStyleCnt="7"/>
      <dgm:spPr/>
    </dgm:pt>
    <dgm:pt modelId="{BAA483E7-5ADA-4362-AA5A-36EA0E5AE45B}" type="pres">
      <dgm:prSet presAssocID="{9407B66D-6ADF-4102-9B03-6273CABC51D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D72F6-5326-46F7-9E89-68373D95352D}" type="pres">
      <dgm:prSet presAssocID="{9407B66D-6ADF-4102-9B03-6273CABC51DD}" presName="accent_7" presStyleCnt="0"/>
      <dgm:spPr/>
    </dgm:pt>
    <dgm:pt modelId="{F01BA807-0AA8-4ABE-A934-0ED7800D9344}" type="pres">
      <dgm:prSet presAssocID="{9407B66D-6ADF-4102-9B03-6273CABC51DD}" presName="accentRepeatNode" presStyleLbl="solidFgAcc1" presStyleIdx="6" presStyleCnt="7"/>
      <dgm:spPr/>
    </dgm:pt>
  </dgm:ptLst>
  <dgm:cxnLst>
    <dgm:cxn modelId="{9EFB7A66-2C42-40C6-A2DC-8F4DAB2E2B4C}" srcId="{4A3215C4-068C-4BF3-BAB4-96BE3E6A02B4}" destId="{F9EEBEFB-144D-4B12-B7F1-D835E651F968}" srcOrd="2" destOrd="0" parTransId="{FC26B91E-69C4-459B-B8B6-1CF54B9F30E3}" sibTransId="{FAE7A84D-5812-409D-9779-4D8059B18919}"/>
    <dgm:cxn modelId="{B58626B4-C7DE-489B-9121-6650C41D4D6D}" srcId="{4A3215C4-068C-4BF3-BAB4-96BE3E6A02B4}" destId="{DFAAA6DB-098A-4994-95DF-0DF0044EB1B7}" srcOrd="0" destOrd="0" parTransId="{9954F7A6-58E2-4DF1-BE45-64A212745175}" sibTransId="{365F6802-D9D4-4B41-AA8E-97DA818BD485}"/>
    <dgm:cxn modelId="{CF4DEF9A-EEB2-4A1E-92A1-E22181732DFD}" srcId="{4A3215C4-068C-4BF3-BAB4-96BE3E6A02B4}" destId="{015FD44F-1DEB-4D65-A187-460677DB6F10}" srcOrd="4" destOrd="0" parTransId="{CB881BEB-4120-4DE5-94CE-C76EBEDE15B8}" sibTransId="{FE0D8C02-01C4-4FE2-92C5-E4851DB3EEE6}"/>
    <dgm:cxn modelId="{A71E6756-8929-4507-946B-C226DB9F3548}" srcId="{4A3215C4-068C-4BF3-BAB4-96BE3E6A02B4}" destId="{EE64BAB9-8B8C-42DD-B233-729A46AE55F7}" srcOrd="5" destOrd="0" parTransId="{97CB704D-5648-4F8B-8BB0-29572463ED97}" sibTransId="{90690EB0-ECD9-42AD-B9D7-1B1858205604}"/>
    <dgm:cxn modelId="{FC11952A-6A07-42B1-AC91-318CD2D7AA76}" type="presOf" srcId="{365F6802-D9D4-4B41-AA8E-97DA818BD485}" destId="{AB828BA2-5D91-402A-81F2-D47E7D3B9692}" srcOrd="0" destOrd="0" presId="urn:microsoft.com/office/officeart/2008/layout/VerticalCurvedList"/>
    <dgm:cxn modelId="{A99CE6F7-A667-4F78-91AD-EDE8ECCE9659}" type="presOf" srcId="{9407B66D-6ADF-4102-9B03-6273CABC51DD}" destId="{BAA483E7-5ADA-4362-AA5A-36EA0E5AE45B}" srcOrd="0" destOrd="0" presId="urn:microsoft.com/office/officeart/2008/layout/VerticalCurvedList"/>
    <dgm:cxn modelId="{A40DA1F3-E5A2-4CA7-9BFC-9712695C7AF2}" type="presOf" srcId="{F9EEBEFB-144D-4B12-B7F1-D835E651F968}" destId="{529037C2-0FDD-4C4E-934E-0E8A32B0BC05}" srcOrd="0" destOrd="0" presId="urn:microsoft.com/office/officeart/2008/layout/VerticalCurvedList"/>
    <dgm:cxn modelId="{5C5807AA-FC45-45F8-A9D3-31896DDD1E72}" type="presOf" srcId="{DFAAA6DB-098A-4994-95DF-0DF0044EB1B7}" destId="{EA130516-DEBD-4928-B655-2D80A855D856}" srcOrd="0" destOrd="0" presId="urn:microsoft.com/office/officeart/2008/layout/VerticalCurvedList"/>
    <dgm:cxn modelId="{A8AD5C5A-98BB-455E-8DE3-FBC3749C4E74}" type="presOf" srcId="{4A3215C4-068C-4BF3-BAB4-96BE3E6A02B4}" destId="{2BE0F728-9B41-430A-953F-802D91CE1450}" srcOrd="0" destOrd="0" presId="urn:microsoft.com/office/officeart/2008/layout/VerticalCurvedList"/>
    <dgm:cxn modelId="{81E35240-B1A7-43B5-AB44-395A5BF727AE}" srcId="{4A3215C4-068C-4BF3-BAB4-96BE3E6A02B4}" destId="{9407B66D-6ADF-4102-9B03-6273CABC51DD}" srcOrd="6" destOrd="0" parTransId="{EF179500-E88D-448F-A6AC-EB918598458D}" sibTransId="{0F18F7A2-FF35-4E91-9876-E2F9AB0FABAB}"/>
    <dgm:cxn modelId="{EEF2D1EF-1B6F-4172-AEC0-1EA9641B6E26}" srcId="{4A3215C4-068C-4BF3-BAB4-96BE3E6A02B4}" destId="{39D63467-35B1-4A88-98F1-A244D85CCFFC}" srcOrd="3" destOrd="0" parTransId="{8E6C7F04-B8F7-4357-A2B7-555E0B2619A6}" sibTransId="{C86873F8-F790-4156-8EE1-2677575BEB9E}"/>
    <dgm:cxn modelId="{DF393427-73DB-4AD4-9AFE-1B326ADBC121}" srcId="{4A3215C4-068C-4BF3-BAB4-96BE3E6A02B4}" destId="{711E3C1B-F105-44ED-B9C3-AD05DEB7CC2E}" srcOrd="1" destOrd="0" parTransId="{5DC3E17E-78FF-4F3C-B8A9-7A6A7B221D2E}" sibTransId="{B4685F69-CB53-40DE-958E-FF98B88B7FBF}"/>
    <dgm:cxn modelId="{9514C3D6-07C8-4EF6-A332-8A81BDC822C2}" type="presOf" srcId="{39D63467-35B1-4A88-98F1-A244D85CCFFC}" destId="{BB43AC47-43EB-4B02-91AC-051423E2C7D4}" srcOrd="0" destOrd="0" presId="urn:microsoft.com/office/officeart/2008/layout/VerticalCurvedList"/>
    <dgm:cxn modelId="{867D6039-F9AB-4D3F-AC34-22CB2D51A547}" type="presOf" srcId="{015FD44F-1DEB-4D65-A187-460677DB6F10}" destId="{5EE37E99-0975-419B-BEC2-246A2F1B7EBF}" srcOrd="0" destOrd="0" presId="urn:microsoft.com/office/officeart/2008/layout/VerticalCurvedList"/>
    <dgm:cxn modelId="{457B91EC-C305-475E-A851-C888B7364916}" type="presOf" srcId="{711E3C1B-F105-44ED-B9C3-AD05DEB7CC2E}" destId="{1642E14B-F884-45F3-A779-35414E610400}" srcOrd="0" destOrd="0" presId="urn:microsoft.com/office/officeart/2008/layout/VerticalCurvedList"/>
    <dgm:cxn modelId="{C140B350-8318-401D-A455-04F468EC9433}" type="presOf" srcId="{EE64BAB9-8B8C-42DD-B233-729A46AE55F7}" destId="{1B3EA31B-0A62-4948-9C9F-2706BEEB25F5}" srcOrd="0" destOrd="0" presId="urn:microsoft.com/office/officeart/2008/layout/VerticalCurvedList"/>
    <dgm:cxn modelId="{24077B13-11AD-43C6-B50A-70569EF04B7D}" type="presParOf" srcId="{2BE0F728-9B41-430A-953F-802D91CE1450}" destId="{60F383F6-4337-48F4-97AB-E869E04450F0}" srcOrd="0" destOrd="0" presId="urn:microsoft.com/office/officeart/2008/layout/VerticalCurvedList"/>
    <dgm:cxn modelId="{E22C78D5-C2B0-421D-91BA-12FE500DC2BD}" type="presParOf" srcId="{60F383F6-4337-48F4-97AB-E869E04450F0}" destId="{43BB9A87-AACC-4B7D-8208-F24FA6FA6E8B}" srcOrd="0" destOrd="0" presId="urn:microsoft.com/office/officeart/2008/layout/VerticalCurvedList"/>
    <dgm:cxn modelId="{B0473737-3965-404B-8522-4870522876E3}" type="presParOf" srcId="{43BB9A87-AACC-4B7D-8208-F24FA6FA6E8B}" destId="{F41A22B8-2DA8-4C28-98B8-7716E90E191A}" srcOrd="0" destOrd="0" presId="urn:microsoft.com/office/officeart/2008/layout/VerticalCurvedList"/>
    <dgm:cxn modelId="{D934D56A-DD0F-466B-AD27-639001727DA6}" type="presParOf" srcId="{43BB9A87-AACC-4B7D-8208-F24FA6FA6E8B}" destId="{AB828BA2-5D91-402A-81F2-D47E7D3B9692}" srcOrd="1" destOrd="0" presId="urn:microsoft.com/office/officeart/2008/layout/VerticalCurvedList"/>
    <dgm:cxn modelId="{F6973581-25F4-4601-A8FE-65E5865E5E7F}" type="presParOf" srcId="{43BB9A87-AACC-4B7D-8208-F24FA6FA6E8B}" destId="{28C28939-8253-4EA9-8E3C-2C85D9F06452}" srcOrd="2" destOrd="0" presId="urn:microsoft.com/office/officeart/2008/layout/VerticalCurvedList"/>
    <dgm:cxn modelId="{1D1EB0DE-EE46-44AF-9994-F5A6EB7A2807}" type="presParOf" srcId="{43BB9A87-AACC-4B7D-8208-F24FA6FA6E8B}" destId="{21001676-1FA1-4D67-956E-6B655453816C}" srcOrd="3" destOrd="0" presId="urn:microsoft.com/office/officeart/2008/layout/VerticalCurvedList"/>
    <dgm:cxn modelId="{37F6E343-F917-4471-8711-727D8EFCEAD6}" type="presParOf" srcId="{60F383F6-4337-48F4-97AB-E869E04450F0}" destId="{EA130516-DEBD-4928-B655-2D80A855D856}" srcOrd="1" destOrd="0" presId="urn:microsoft.com/office/officeart/2008/layout/VerticalCurvedList"/>
    <dgm:cxn modelId="{366C095A-8F4C-4EFB-A2D7-3224C652390D}" type="presParOf" srcId="{60F383F6-4337-48F4-97AB-E869E04450F0}" destId="{D2C81C4D-3AB9-4A28-AC07-8BA94E399200}" srcOrd="2" destOrd="0" presId="urn:microsoft.com/office/officeart/2008/layout/VerticalCurvedList"/>
    <dgm:cxn modelId="{94E333F3-546D-46E9-A68E-B30A4B723C20}" type="presParOf" srcId="{D2C81C4D-3AB9-4A28-AC07-8BA94E399200}" destId="{E59EAE46-1ADF-451C-AECA-9A55196A8A50}" srcOrd="0" destOrd="0" presId="urn:microsoft.com/office/officeart/2008/layout/VerticalCurvedList"/>
    <dgm:cxn modelId="{EED8CC9B-B9C7-47C6-91C6-D69B464DDF51}" type="presParOf" srcId="{60F383F6-4337-48F4-97AB-E869E04450F0}" destId="{1642E14B-F884-45F3-A779-35414E610400}" srcOrd="3" destOrd="0" presId="urn:microsoft.com/office/officeart/2008/layout/VerticalCurvedList"/>
    <dgm:cxn modelId="{6A8A1CA9-DF3F-4A41-B74A-A897EDECC9C8}" type="presParOf" srcId="{60F383F6-4337-48F4-97AB-E869E04450F0}" destId="{3570B29B-D74D-4F1A-B121-4B0227944FE9}" srcOrd="4" destOrd="0" presId="urn:microsoft.com/office/officeart/2008/layout/VerticalCurvedList"/>
    <dgm:cxn modelId="{CC61907A-F099-4771-92EB-2CDE208A8D75}" type="presParOf" srcId="{3570B29B-D74D-4F1A-B121-4B0227944FE9}" destId="{1ECC74E0-FCC0-40CB-82E2-ECBE3DAF640C}" srcOrd="0" destOrd="0" presId="urn:microsoft.com/office/officeart/2008/layout/VerticalCurvedList"/>
    <dgm:cxn modelId="{0B1344EB-FCF6-451C-8DB0-217D68EA219A}" type="presParOf" srcId="{60F383F6-4337-48F4-97AB-E869E04450F0}" destId="{529037C2-0FDD-4C4E-934E-0E8A32B0BC05}" srcOrd="5" destOrd="0" presId="urn:microsoft.com/office/officeart/2008/layout/VerticalCurvedList"/>
    <dgm:cxn modelId="{FB367E21-3D3F-4E66-B7E5-8377BCCDA266}" type="presParOf" srcId="{60F383F6-4337-48F4-97AB-E869E04450F0}" destId="{5A5B1E08-DEAB-4DD4-8C63-7996A6525DB0}" srcOrd="6" destOrd="0" presId="urn:microsoft.com/office/officeart/2008/layout/VerticalCurvedList"/>
    <dgm:cxn modelId="{68A4FA10-7C90-4D6A-A812-80D081C6F257}" type="presParOf" srcId="{5A5B1E08-DEAB-4DD4-8C63-7996A6525DB0}" destId="{4FA8ADCC-1C86-4E89-9967-9B40B6C3ABD6}" srcOrd="0" destOrd="0" presId="urn:microsoft.com/office/officeart/2008/layout/VerticalCurvedList"/>
    <dgm:cxn modelId="{565F687B-5031-4094-9CC3-47C22D4F2709}" type="presParOf" srcId="{60F383F6-4337-48F4-97AB-E869E04450F0}" destId="{BB43AC47-43EB-4B02-91AC-051423E2C7D4}" srcOrd="7" destOrd="0" presId="urn:microsoft.com/office/officeart/2008/layout/VerticalCurvedList"/>
    <dgm:cxn modelId="{2A105E55-6897-42E5-9B88-A331CA82274E}" type="presParOf" srcId="{60F383F6-4337-48F4-97AB-E869E04450F0}" destId="{75D832C7-404C-4770-8AA8-EA493E136F9F}" srcOrd="8" destOrd="0" presId="urn:microsoft.com/office/officeart/2008/layout/VerticalCurvedList"/>
    <dgm:cxn modelId="{311BA00B-85D0-4311-8D50-639B1124F83E}" type="presParOf" srcId="{75D832C7-404C-4770-8AA8-EA493E136F9F}" destId="{2FDCD2A4-32DA-4BC1-BD9A-6F0375BA2249}" srcOrd="0" destOrd="0" presId="urn:microsoft.com/office/officeart/2008/layout/VerticalCurvedList"/>
    <dgm:cxn modelId="{463D2A48-F50F-40D0-826F-D270BDBFED02}" type="presParOf" srcId="{60F383F6-4337-48F4-97AB-E869E04450F0}" destId="{5EE37E99-0975-419B-BEC2-246A2F1B7EBF}" srcOrd="9" destOrd="0" presId="urn:microsoft.com/office/officeart/2008/layout/VerticalCurvedList"/>
    <dgm:cxn modelId="{9E19B34A-BE36-4EA0-AB80-AFD84A91EB33}" type="presParOf" srcId="{60F383F6-4337-48F4-97AB-E869E04450F0}" destId="{2D763E11-4B41-4E16-9776-27C9F80D6E07}" srcOrd="10" destOrd="0" presId="urn:microsoft.com/office/officeart/2008/layout/VerticalCurvedList"/>
    <dgm:cxn modelId="{74D3EF2B-39E7-4751-B75B-837DCABCADD3}" type="presParOf" srcId="{2D763E11-4B41-4E16-9776-27C9F80D6E07}" destId="{C7ADCD43-2EDB-421A-BAA3-D2D279C4399D}" srcOrd="0" destOrd="0" presId="urn:microsoft.com/office/officeart/2008/layout/VerticalCurvedList"/>
    <dgm:cxn modelId="{1D6F8355-D9D4-40CD-B385-BB873CE4E36D}" type="presParOf" srcId="{60F383F6-4337-48F4-97AB-E869E04450F0}" destId="{1B3EA31B-0A62-4948-9C9F-2706BEEB25F5}" srcOrd="11" destOrd="0" presId="urn:microsoft.com/office/officeart/2008/layout/VerticalCurvedList"/>
    <dgm:cxn modelId="{519E1A49-5DAF-415B-861B-DF64985BF352}" type="presParOf" srcId="{60F383F6-4337-48F4-97AB-E869E04450F0}" destId="{318CF3A4-61C9-434D-B77C-AA567E9A39F3}" srcOrd="12" destOrd="0" presId="urn:microsoft.com/office/officeart/2008/layout/VerticalCurvedList"/>
    <dgm:cxn modelId="{D0625E62-7D9F-45EF-A344-986F02A9DA85}" type="presParOf" srcId="{318CF3A4-61C9-434D-B77C-AA567E9A39F3}" destId="{42E9C677-9429-410D-9996-9F17B6F48139}" srcOrd="0" destOrd="0" presId="urn:microsoft.com/office/officeart/2008/layout/VerticalCurvedList"/>
    <dgm:cxn modelId="{7C840C7E-3D41-456E-AEB9-5D0A0A1B94B8}" type="presParOf" srcId="{60F383F6-4337-48F4-97AB-E869E04450F0}" destId="{BAA483E7-5ADA-4362-AA5A-36EA0E5AE45B}" srcOrd="13" destOrd="0" presId="urn:microsoft.com/office/officeart/2008/layout/VerticalCurvedList"/>
    <dgm:cxn modelId="{846ACFAE-AF73-4C84-BABC-85FC3DD03FE0}" type="presParOf" srcId="{60F383F6-4337-48F4-97AB-E869E04450F0}" destId="{CDDD72F6-5326-46F7-9E89-68373D95352D}" srcOrd="14" destOrd="0" presId="urn:microsoft.com/office/officeart/2008/layout/VerticalCurvedList"/>
    <dgm:cxn modelId="{FDCF4BE3-E26F-44F3-A453-0EECD219D0FA}" type="presParOf" srcId="{CDDD72F6-5326-46F7-9E89-68373D95352D}" destId="{F01BA807-0AA8-4ABE-A934-0ED7800D93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65A1ED-CC8A-4AAE-8BE3-3496146B2E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C9B20-B1E9-4616-844B-9B2559FB74C4}">
      <dgm:prSet/>
      <dgm:spPr/>
      <dgm:t>
        <a:bodyPr/>
        <a:lstStyle/>
        <a:p>
          <a:pPr rtl="0"/>
          <a:r>
            <a:rPr lang="en-US" smtClean="0"/>
            <a:t>Recipients face high energy costs</a:t>
          </a:r>
          <a:endParaRPr lang="en-US"/>
        </a:p>
      </dgm:t>
    </dgm:pt>
    <dgm:pt modelId="{180E657E-A9E4-4984-B31A-89823610E433}" type="parTrans" cxnId="{CE44B374-49DD-46F3-AF1F-7E37FEB5B17F}">
      <dgm:prSet/>
      <dgm:spPr/>
      <dgm:t>
        <a:bodyPr/>
        <a:lstStyle/>
        <a:p>
          <a:endParaRPr lang="en-US"/>
        </a:p>
      </dgm:t>
    </dgm:pt>
    <dgm:pt modelId="{B59C54D6-D96E-497C-B3EE-27AB580AC4EE}" type="sibTrans" cxnId="{CE44B374-49DD-46F3-AF1F-7E37FEB5B17F}">
      <dgm:prSet/>
      <dgm:spPr/>
      <dgm:t>
        <a:bodyPr/>
        <a:lstStyle/>
        <a:p>
          <a:endParaRPr lang="en-US"/>
        </a:p>
      </dgm:t>
    </dgm:pt>
    <dgm:pt modelId="{C7BB22F7-6F1C-4B3E-B097-B56EB396236F}">
      <dgm:prSet/>
      <dgm:spPr/>
      <dgm:t>
        <a:bodyPr/>
        <a:lstStyle/>
        <a:p>
          <a:pPr rtl="0"/>
          <a:r>
            <a:rPr lang="en-US" dirty="0" smtClean="0"/>
            <a:t>39% reported costs over $2,000</a:t>
          </a:r>
          <a:endParaRPr lang="en-US" dirty="0"/>
        </a:p>
      </dgm:t>
    </dgm:pt>
    <dgm:pt modelId="{8D1F2C9B-3C18-4E53-8F9D-88C036946FA3}" type="parTrans" cxnId="{BF93BC18-E070-4CDC-9AB8-9DBD9530BA95}">
      <dgm:prSet/>
      <dgm:spPr/>
      <dgm:t>
        <a:bodyPr/>
        <a:lstStyle/>
        <a:p>
          <a:endParaRPr lang="en-US"/>
        </a:p>
      </dgm:t>
    </dgm:pt>
    <dgm:pt modelId="{7CC3A59A-AA53-4B02-9BC4-63C506923343}" type="sibTrans" cxnId="{BF93BC18-E070-4CDC-9AB8-9DBD9530BA95}">
      <dgm:prSet/>
      <dgm:spPr/>
      <dgm:t>
        <a:bodyPr/>
        <a:lstStyle/>
        <a:p>
          <a:endParaRPr lang="en-US"/>
        </a:p>
      </dgm:t>
    </dgm:pt>
    <dgm:pt modelId="{99BB11DF-08E9-4189-9E06-F6E66F89C3A3}">
      <dgm:prSet/>
      <dgm:spPr/>
      <dgm:t>
        <a:bodyPr/>
        <a:lstStyle/>
        <a:p>
          <a:pPr rtl="0"/>
          <a:r>
            <a:rPr lang="en-US" smtClean="0"/>
            <a:t>Some actions taken could lead to injury or illness</a:t>
          </a:r>
          <a:endParaRPr lang="en-US"/>
        </a:p>
      </dgm:t>
    </dgm:pt>
    <dgm:pt modelId="{3CAAACA6-B436-4A92-8716-1D882B435BC7}" type="parTrans" cxnId="{05B7E60A-55DF-44F5-A903-29EDA08BA00E}">
      <dgm:prSet/>
      <dgm:spPr/>
      <dgm:t>
        <a:bodyPr/>
        <a:lstStyle/>
        <a:p>
          <a:endParaRPr lang="en-US"/>
        </a:p>
      </dgm:t>
    </dgm:pt>
    <dgm:pt modelId="{70EC32B3-2063-4385-B2D3-553D8BF6D635}" type="sibTrans" cxnId="{05B7E60A-55DF-44F5-A903-29EDA08BA00E}">
      <dgm:prSet/>
      <dgm:spPr/>
      <dgm:t>
        <a:bodyPr/>
        <a:lstStyle/>
        <a:p>
          <a:endParaRPr lang="en-US"/>
        </a:p>
      </dgm:t>
    </dgm:pt>
    <dgm:pt modelId="{ED6EEEA4-A60A-455C-A048-0BFABD2D0EA0}">
      <dgm:prSet/>
      <dgm:spPr/>
      <dgm:t>
        <a:bodyPr/>
        <a:lstStyle/>
        <a:p>
          <a:pPr rtl="0"/>
          <a:r>
            <a:rPr lang="en-US" smtClean="0"/>
            <a:t>25% kept home at an unsafe temperature</a:t>
          </a:r>
          <a:endParaRPr lang="en-US"/>
        </a:p>
      </dgm:t>
    </dgm:pt>
    <dgm:pt modelId="{2D08FB76-A987-4F14-B90E-FA70179C1689}" type="parTrans" cxnId="{A6BAEA0F-5A1E-4C8D-82A1-9356C70C9B29}">
      <dgm:prSet/>
      <dgm:spPr/>
      <dgm:t>
        <a:bodyPr/>
        <a:lstStyle/>
        <a:p>
          <a:endParaRPr lang="en-US"/>
        </a:p>
      </dgm:t>
    </dgm:pt>
    <dgm:pt modelId="{2B2F5561-8EBD-48BF-AA94-554C4CB8A772}" type="sibTrans" cxnId="{A6BAEA0F-5A1E-4C8D-82A1-9356C70C9B29}">
      <dgm:prSet/>
      <dgm:spPr/>
      <dgm:t>
        <a:bodyPr/>
        <a:lstStyle/>
        <a:p>
          <a:endParaRPr lang="en-US"/>
        </a:p>
      </dgm:t>
    </dgm:pt>
    <dgm:pt modelId="{94742390-02C0-473E-99DD-1A13351DA986}">
      <dgm:prSet/>
      <dgm:spPr/>
      <dgm:t>
        <a:bodyPr/>
        <a:lstStyle/>
        <a:p>
          <a:pPr rtl="0"/>
          <a:r>
            <a:rPr lang="en-US" smtClean="0"/>
            <a:t>30% used stove or oven to provide heat</a:t>
          </a:r>
          <a:endParaRPr lang="en-US"/>
        </a:p>
      </dgm:t>
    </dgm:pt>
    <dgm:pt modelId="{9B086BA8-AB97-4C96-B9FC-44A5E13FCE32}" type="parTrans" cxnId="{E8A20DB9-EE40-4EF0-BF7C-073A7E849350}">
      <dgm:prSet/>
      <dgm:spPr/>
      <dgm:t>
        <a:bodyPr/>
        <a:lstStyle/>
        <a:p>
          <a:endParaRPr lang="en-US"/>
        </a:p>
      </dgm:t>
    </dgm:pt>
    <dgm:pt modelId="{41A6E3B9-F480-41CD-AB67-B8E69777CDFF}" type="sibTrans" cxnId="{E8A20DB9-EE40-4EF0-BF7C-073A7E849350}">
      <dgm:prSet/>
      <dgm:spPr/>
      <dgm:t>
        <a:bodyPr/>
        <a:lstStyle/>
        <a:p>
          <a:endParaRPr lang="en-US"/>
        </a:p>
      </dgm:t>
    </dgm:pt>
    <dgm:pt modelId="{564728D5-F5CD-42B7-A65C-B1D26F9CDFF2}">
      <dgm:prSet/>
      <dgm:spPr/>
      <dgm:t>
        <a:bodyPr/>
        <a:lstStyle/>
        <a:p>
          <a:pPr rtl="0"/>
          <a:r>
            <a:rPr lang="en-US" smtClean="0"/>
            <a:t>Energy bill payment difficulty</a:t>
          </a:r>
          <a:endParaRPr lang="en-US"/>
        </a:p>
      </dgm:t>
    </dgm:pt>
    <dgm:pt modelId="{21EF5685-5B0A-4220-8175-A2080C611010}" type="parTrans" cxnId="{4E5857BC-B5BD-4A70-9B1E-AF72BCEFC5B4}">
      <dgm:prSet/>
      <dgm:spPr/>
      <dgm:t>
        <a:bodyPr/>
        <a:lstStyle/>
        <a:p>
          <a:endParaRPr lang="en-US"/>
        </a:p>
      </dgm:t>
    </dgm:pt>
    <dgm:pt modelId="{39F37E93-B14B-40C5-8C34-66BDC7E42452}" type="sibTrans" cxnId="{4E5857BC-B5BD-4A70-9B1E-AF72BCEFC5B4}">
      <dgm:prSet/>
      <dgm:spPr/>
      <dgm:t>
        <a:bodyPr/>
        <a:lstStyle/>
        <a:p>
          <a:endParaRPr lang="en-US"/>
        </a:p>
      </dgm:t>
    </dgm:pt>
    <dgm:pt modelId="{ABB6A0A4-FA56-433A-A85C-7AB9C2EDF8CC}">
      <dgm:prSet/>
      <dgm:spPr/>
      <dgm:t>
        <a:bodyPr/>
        <a:lstStyle/>
        <a:p>
          <a:pPr rtl="0"/>
          <a:r>
            <a:rPr lang="en-US" smtClean="0"/>
            <a:t>Almost half skipped or paid less than full bill</a:t>
          </a:r>
          <a:endParaRPr lang="en-US"/>
        </a:p>
      </dgm:t>
    </dgm:pt>
    <dgm:pt modelId="{3745F699-30AF-48D8-9219-B4D37321C072}" type="parTrans" cxnId="{AB8BB964-90DE-4477-950C-200B8A434AE0}">
      <dgm:prSet/>
      <dgm:spPr/>
      <dgm:t>
        <a:bodyPr/>
        <a:lstStyle/>
        <a:p>
          <a:endParaRPr lang="en-US"/>
        </a:p>
      </dgm:t>
    </dgm:pt>
    <dgm:pt modelId="{38D9A97A-71D9-4F0E-8627-777509358805}" type="sibTrans" cxnId="{AB8BB964-90DE-4477-950C-200B8A434AE0}">
      <dgm:prSet/>
      <dgm:spPr/>
      <dgm:t>
        <a:bodyPr/>
        <a:lstStyle/>
        <a:p>
          <a:endParaRPr lang="en-US"/>
        </a:p>
      </dgm:t>
    </dgm:pt>
    <dgm:pt modelId="{3016ECC5-C1C0-49B2-9B3A-F7605AE327B4}">
      <dgm:prSet/>
      <dgm:spPr/>
      <dgm:t>
        <a:bodyPr/>
        <a:lstStyle/>
        <a:p>
          <a:pPr rtl="0"/>
          <a:r>
            <a:rPr lang="en-US" smtClean="0"/>
            <a:t>15% had electric or gas shut off in the past year</a:t>
          </a:r>
          <a:endParaRPr lang="en-US"/>
        </a:p>
      </dgm:t>
    </dgm:pt>
    <dgm:pt modelId="{12F1CA85-7E6B-4F08-BF09-E52689D4D469}" type="parTrans" cxnId="{A93DC93A-0AA4-4A17-8F55-534A82D6D34A}">
      <dgm:prSet/>
      <dgm:spPr/>
      <dgm:t>
        <a:bodyPr/>
        <a:lstStyle/>
        <a:p>
          <a:endParaRPr lang="en-US"/>
        </a:p>
      </dgm:t>
    </dgm:pt>
    <dgm:pt modelId="{DC230EE8-C47D-4519-AA05-7143F0239F55}" type="sibTrans" cxnId="{A93DC93A-0AA4-4A17-8F55-534A82D6D34A}">
      <dgm:prSet/>
      <dgm:spPr/>
      <dgm:t>
        <a:bodyPr/>
        <a:lstStyle/>
        <a:p>
          <a:endParaRPr lang="en-US"/>
        </a:p>
      </dgm:t>
    </dgm:pt>
    <dgm:pt modelId="{A43E53E1-E1D8-4B1A-9464-E1AE057DD93B}" type="pres">
      <dgm:prSet presAssocID="{6465A1ED-CC8A-4AAE-8BE3-3496146B2E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2C725-5363-4198-80C1-64CDB56D257F}" type="pres">
      <dgm:prSet presAssocID="{BA3C9B20-B1E9-4616-844B-9B2559FB74C4}" presName="linNode" presStyleCnt="0"/>
      <dgm:spPr/>
    </dgm:pt>
    <dgm:pt modelId="{4FBB741D-B81A-498A-9C44-8487AC28A630}" type="pres">
      <dgm:prSet presAssocID="{BA3C9B20-B1E9-4616-844B-9B2559FB74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DC4F3-FC67-4044-AF6C-3AD2C32B55FE}" type="pres">
      <dgm:prSet presAssocID="{BA3C9B20-B1E9-4616-844B-9B2559FB74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EABBA-2B3D-4D1A-8DD6-954C50EF5DF5}" type="pres">
      <dgm:prSet presAssocID="{B59C54D6-D96E-497C-B3EE-27AB580AC4EE}" presName="sp" presStyleCnt="0"/>
      <dgm:spPr/>
    </dgm:pt>
    <dgm:pt modelId="{9E35BF18-CD38-4DD2-B5DA-E16D7C9D7DDC}" type="pres">
      <dgm:prSet presAssocID="{99BB11DF-08E9-4189-9E06-F6E66F89C3A3}" presName="linNode" presStyleCnt="0"/>
      <dgm:spPr/>
    </dgm:pt>
    <dgm:pt modelId="{B361CD0A-4EEA-4521-8AB9-E6ADBF34253E}" type="pres">
      <dgm:prSet presAssocID="{99BB11DF-08E9-4189-9E06-F6E66F89C3A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02945-DAAE-41F2-91E5-91A1307CDE7C}" type="pres">
      <dgm:prSet presAssocID="{99BB11DF-08E9-4189-9E06-F6E66F89C3A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620DF-DD30-48FE-A817-AB8598BF7F28}" type="pres">
      <dgm:prSet presAssocID="{70EC32B3-2063-4385-B2D3-553D8BF6D635}" presName="sp" presStyleCnt="0"/>
      <dgm:spPr/>
    </dgm:pt>
    <dgm:pt modelId="{3CB0DC08-836C-4CCA-89D8-D79E9F34A56C}" type="pres">
      <dgm:prSet presAssocID="{564728D5-F5CD-42B7-A65C-B1D26F9CDFF2}" presName="linNode" presStyleCnt="0"/>
      <dgm:spPr/>
    </dgm:pt>
    <dgm:pt modelId="{6F1B096F-ABB6-4D47-8CAF-D393810CDBF2}" type="pres">
      <dgm:prSet presAssocID="{564728D5-F5CD-42B7-A65C-B1D26F9CDF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9FE26-F3CA-4BEC-8615-D4D8460DE11E}" type="pres">
      <dgm:prSet presAssocID="{564728D5-F5CD-42B7-A65C-B1D26F9CDF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857BC-B5BD-4A70-9B1E-AF72BCEFC5B4}" srcId="{6465A1ED-CC8A-4AAE-8BE3-3496146B2EB9}" destId="{564728D5-F5CD-42B7-A65C-B1D26F9CDFF2}" srcOrd="2" destOrd="0" parTransId="{21EF5685-5B0A-4220-8175-A2080C611010}" sibTransId="{39F37E93-B14B-40C5-8C34-66BDC7E42452}"/>
    <dgm:cxn modelId="{A93DC93A-0AA4-4A17-8F55-534A82D6D34A}" srcId="{564728D5-F5CD-42B7-A65C-B1D26F9CDFF2}" destId="{3016ECC5-C1C0-49B2-9B3A-F7605AE327B4}" srcOrd="1" destOrd="0" parTransId="{12F1CA85-7E6B-4F08-BF09-E52689D4D469}" sibTransId="{DC230EE8-C47D-4519-AA05-7143F0239F55}"/>
    <dgm:cxn modelId="{D7607F34-6D31-4A66-B2E3-E72454133D01}" type="presOf" srcId="{ED6EEEA4-A60A-455C-A048-0BFABD2D0EA0}" destId="{04802945-DAAE-41F2-91E5-91A1307CDE7C}" srcOrd="0" destOrd="0" presId="urn:microsoft.com/office/officeart/2005/8/layout/vList5"/>
    <dgm:cxn modelId="{D524CC2E-0140-4495-A26E-07EA995D1FAA}" type="presOf" srcId="{C7BB22F7-6F1C-4B3E-B097-B56EB396236F}" destId="{353DC4F3-FC67-4044-AF6C-3AD2C32B55FE}" srcOrd="0" destOrd="0" presId="urn:microsoft.com/office/officeart/2005/8/layout/vList5"/>
    <dgm:cxn modelId="{6189DBFB-F696-49DF-9D10-7A7A4BFDA79C}" type="presOf" srcId="{3016ECC5-C1C0-49B2-9B3A-F7605AE327B4}" destId="{0A09FE26-F3CA-4BEC-8615-D4D8460DE11E}" srcOrd="0" destOrd="1" presId="urn:microsoft.com/office/officeart/2005/8/layout/vList5"/>
    <dgm:cxn modelId="{45C16D0D-9C53-4839-A0C5-1A68F689D512}" type="presOf" srcId="{564728D5-F5CD-42B7-A65C-B1D26F9CDFF2}" destId="{6F1B096F-ABB6-4D47-8CAF-D393810CDBF2}" srcOrd="0" destOrd="0" presId="urn:microsoft.com/office/officeart/2005/8/layout/vList5"/>
    <dgm:cxn modelId="{CE44B374-49DD-46F3-AF1F-7E37FEB5B17F}" srcId="{6465A1ED-CC8A-4AAE-8BE3-3496146B2EB9}" destId="{BA3C9B20-B1E9-4616-844B-9B2559FB74C4}" srcOrd="0" destOrd="0" parTransId="{180E657E-A9E4-4984-B31A-89823610E433}" sibTransId="{B59C54D6-D96E-497C-B3EE-27AB580AC4EE}"/>
    <dgm:cxn modelId="{F0C48FC0-DCDB-4D02-A786-B84F25AD11A8}" type="presOf" srcId="{BA3C9B20-B1E9-4616-844B-9B2559FB74C4}" destId="{4FBB741D-B81A-498A-9C44-8487AC28A630}" srcOrd="0" destOrd="0" presId="urn:microsoft.com/office/officeart/2005/8/layout/vList5"/>
    <dgm:cxn modelId="{21F4E1E7-9871-4D71-AE87-BB8C6E4B2215}" type="presOf" srcId="{94742390-02C0-473E-99DD-1A13351DA986}" destId="{04802945-DAAE-41F2-91E5-91A1307CDE7C}" srcOrd="0" destOrd="1" presId="urn:microsoft.com/office/officeart/2005/8/layout/vList5"/>
    <dgm:cxn modelId="{E8A20DB9-EE40-4EF0-BF7C-073A7E849350}" srcId="{99BB11DF-08E9-4189-9E06-F6E66F89C3A3}" destId="{94742390-02C0-473E-99DD-1A13351DA986}" srcOrd="1" destOrd="0" parTransId="{9B086BA8-AB97-4C96-B9FC-44A5E13FCE32}" sibTransId="{41A6E3B9-F480-41CD-AB67-B8E69777CDFF}"/>
    <dgm:cxn modelId="{05B7E60A-55DF-44F5-A903-29EDA08BA00E}" srcId="{6465A1ED-CC8A-4AAE-8BE3-3496146B2EB9}" destId="{99BB11DF-08E9-4189-9E06-F6E66F89C3A3}" srcOrd="1" destOrd="0" parTransId="{3CAAACA6-B436-4A92-8716-1D882B435BC7}" sibTransId="{70EC32B3-2063-4385-B2D3-553D8BF6D635}"/>
    <dgm:cxn modelId="{52DE9A42-4C61-4A14-9B30-FF9511E06D5F}" type="presOf" srcId="{6465A1ED-CC8A-4AAE-8BE3-3496146B2EB9}" destId="{A43E53E1-E1D8-4B1A-9464-E1AE057DD93B}" srcOrd="0" destOrd="0" presId="urn:microsoft.com/office/officeart/2005/8/layout/vList5"/>
    <dgm:cxn modelId="{AB8BB964-90DE-4477-950C-200B8A434AE0}" srcId="{564728D5-F5CD-42B7-A65C-B1D26F9CDFF2}" destId="{ABB6A0A4-FA56-433A-A85C-7AB9C2EDF8CC}" srcOrd="0" destOrd="0" parTransId="{3745F699-30AF-48D8-9219-B4D37321C072}" sibTransId="{38D9A97A-71D9-4F0E-8627-777509358805}"/>
    <dgm:cxn modelId="{98BC2006-BFA4-4B22-AAE0-F3178D43C9BE}" type="presOf" srcId="{99BB11DF-08E9-4189-9E06-F6E66F89C3A3}" destId="{B361CD0A-4EEA-4521-8AB9-E6ADBF34253E}" srcOrd="0" destOrd="0" presId="urn:microsoft.com/office/officeart/2005/8/layout/vList5"/>
    <dgm:cxn modelId="{A6BAEA0F-5A1E-4C8D-82A1-9356C70C9B29}" srcId="{99BB11DF-08E9-4189-9E06-F6E66F89C3A3}" destId="{ED6EEEA4-A60A-455C-A048-0BFABD2D0EA0}" srcOrd="0" destOrd="0" parTransId="{2D08FB76-A987-4F14-B90E-FA70179C1689}" sibTransId="{2B2F5561-8EBD-48BF-AA94-554C4CB8A772}"/>
    <dgm:cxn modelId="{45051FA2-DF6E-4B48-8919-053158AF3BB8}" type="presOf" srcId="{ABB6A0A4-FA56-433A-A85C-7AB9C2EDF8CC}" destId="{0A09FE26-F3CA-4BEC-8615-D4D8460DE11E}" srcOrd="0" destOrd="0" presId="urn:microsoft.com/office/officeart/2005/8/layout/vList5"/>
    <dgm:cxn modelId="{BF93BC18-E070-4CDC-9AB8-9DBD9530BA95}" srcId="{BA3C9B20-B1E9-4616-844B-9B2559FB74C4}" destId="{C7BB22F7-6F1C-4B3E-B097-B56EB396236F}" srcOrd="0" destOrd="0" parTransId="{8D1F2C9B-3C18-4E53-8F9D-88C036946FA3}" sibTransId="{7CC3A59A-AA53-4B02-9BC4-63C506923343}"/>
    <dgm:cxn modelId="{25AA88D1-190A-49B2-836B-40F05B43E333}" type="presParOf" srcId="{A43E53E1-E1D8-4B1A-9464-E1AE057DD93B}" destId="{1622C725-5363-4198-80C1-64CDB56D257F}" srcOrd="0" destOrd="0" presId="urn:microsoft.com/office/officeart/2005/8/layout/vList5"/>
    <dgm:cxn modelId="{C2D6B8DB-0D0B-4FED-BCFE-65041307B318}" type="presParOf" srcId="{1622C725-5363-4198-80C1-64CDB56D257F}" destId="{4FBB741D-B81A-498A-9C44-8487AC28A630}" srcOrd="0" destOrd="0" presId="urn:microsoft.com/office/officeart/2005/8/layout/vList5"/>
    <dgm:cxn modelId="{8335EE46-7873-4FDF-A406-5C55990147F0}" type="presParOf" srcId="{1622C725-5363-4198-80C1-64CDB56D257F}" destId="{353DC4F3-FC67-4044-AF6C-3AD2C32B55FE}" srcOrd="1" destOrd="0" presId="urn:microsoft.com/office/officeart/2005/8/layout/vList5"/>
    <dgm:cxn modelId="{959E36A8-A999-4A67-8F68-907422546FF2}" type="presParOf" srcId="{A43E53E1-E1D8-4B1A-9464-E1AE057DD93B}" destId="{7E5EABBA-2B3D-4D1A-8DD6-954C50EF5DF5}" srcOrd="1" destOrd="0" presId="urn:microsoft.com/office/officeart/2005/8/layout/vList5"/>
    <dgm:cxn modelId="{4B9FCB13-00ED-489E-BF3C-ECA11566760F}" type="presParOf" srcId="{A43E53E1-E1D8-4B1A-9464-E1AE057DD93B}" destId="{9E35BF18-CD38-4DD2-B5DA-E16D7C9D7DDC}" srcOrd="2" destOrd="0" presId="urn:microsoft.com/office/officeart/2005/8/layout/vList5"/>
    <dgm:cxn modelId="{60CB2E0B-88C8-4EC3-90F5-47D0C36D9C17}" type="presParOf" srcId="{9E35BF18-CD38-4DD2-B5DA-E16D7C9D7DDC}" destId="{B361CD0A-4EEA-4521-8AB9-E6ADBF34253E}" srcOrd="0" destOrd="0" presId="urn:microsoft.com/office/officeart/2005/8/layout/vList5"/>
    <dgm:cxn modelId="{6AEC8D1A-3E76-441B-BC0F-453482A35193}" type="presParOf" srcId="{9E35BF18-CD38-4DD2-B5DA-E16D7C9D7DDC}" destId="{04802945-DAAE-41F2-91E5-91A1307CDE7C}" srcOrd="1" destOrd="0" presId="urn:microsoft.com/office/officeart/2005/8/layout/vList5"/>
    <dgm:cxn modelId="{5CFB3EF8-0BB5-4FD1-B46B-EF29C8507B3B}" type="presParOf" srcId="{A43E53E1-E1D8-4B1A-9464-E1AE057DD93B}" destId="{137620DF-DD30-48FE-A817-AB8598BF7F28}" srcOrd="3" destOrd="0" presId="urn:microsoft.com/office/officeart/2005/8/layout/vList5"/>
    <dgm:cxn modelId="{7078A41F-9843-40BF-AB70-2A33B09898F6}" type="presParOf" srcId="{A43E53E1-E1D8-4B1A-9464-E1AE057DD93B}" destId="{3CB0DC08-836C-4CCA-89D8-D79E9F34A56C}" srcOrd="4" destOrd="0" presId="urn:microsoft.com/office/officeart/2005/8/layout/vList5"/>
    <dgm:cxn modelId="{B5B029BB-ED92-4B3F-AB53-DF1674A2D76F}" type="presParOf" srcId="{3CB0DC08-836C-4CCA-89D8-D79E9F34A56C}" destId="{6F1B096F-ABB6-4D47-8CAF-D393810CDBF2}" srcOrd="0" destOrd="0" presId="urn:microsoft.com/office/officeart/2005/8/layout/vList5"/>
    <dgm:cxn modelId="{7E477C69-07BF-407A-B6AC-6B0BC4632C54}" type="presParOf" srcId="{3CB0DC08-836C-4CCA-89D8-D79E9F34A56C}" destId="{0A09FE26-F3CA-4BEC-8615-D4D8460DE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BB3135-4BEF-4048-94E4-BE95EDBC0C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6088F-2032-4AA0-B1D0-9A4B2E30BC42}">
      <dgm:prSet/>
      <dgm:spPr/>
      <dgm:t>
        <a:bodyPr/>
        <a:lstStyle/>
        <a:p>
          <a:pPr rtl="0"/>
          <a:r>
            <a:rPr lang="en-US" smtClean="0"/>
            <a:t>Housing and Financial Problems</a:t>
          </a:r>
          <a:endParaRPr lang="en-US"/>
        </a:p>
      </dgm:t>
    </dgm:pt>
    <dgm:pt modelId="{0F80621A-6D90-4C87-B381-6FDCBD4DAA1B}" type="parTrans" cxnId="{A96E226B-62C7-430F-8BB6-9CB6D75716B7}">
      <dgm:prSet/>
      <dgm:spPr/>
      <dgm:t>
        <a:bodyPr/>
        <a:lstStyle/>
        <a:p>
          <a:endParaRPr lang="en-US"/>
        </a:p>
      </dgm:t>
    </dgm:pt>
    <dgm:pt modelId="{70A867F0-620F-48BD-8E4D-1398EB57015A}" type="sibTrans" cxnId="{A96E226B-62C7-430F-8BB6-9CB6D75716B7}">
      <dgm:prSet/>
      <dgm:spPr/>
      <dgm:t>
        <a:bodyPr/>
        <a:lstStyle/>
        <a:p>
          <a:endParaRPr lang="en-US"/>
        </a:p>
      </dgm:t>
    </dgm:pt>
    <dgm:pt modelId="{6607CFEB-46B3-40D7-A903-0768D306F54B}">
      <dgm:prSet/>
      <dgm:spPr/>
      <dgm:t>
        <a:bodyPr/>
        <a:lstStyle/>
        <a:p>
          <a:pPr rtl="0"/>
          <a:r>
            <a:rPr lang="en-US" smtClean="0"/>
            <a:t>17% moved in with friends or family</a:t>
          </a:r>
          <a:endParaRPr lang="en-US"/>
        </a:p>
      </dgm:t>
    </dgm:pt>
    <dgm:pt modelId="{F52E5102-A5E5-41CE-9A36-0157EAEA7FA2}" type="parTrans" cxnId="{8FFDFD39-64D3-4942-8F1F-2A807A6AD665}">
      <dgm:prSet/>
      <dgm:spPr/>
      <dgm:t>
        <a:bodyPr/>
        <a:lstStyle/>
        <a:p>
          <a:endParaRPr lang="en-US"/>
        </a:p>
      </dgm:t>
    </dgm:pt>
    <dgm:pt modelId="{9D9673AB-A378-4005-968D-B5FB7D6E85E1}" type="sibTrans" cxnId="{8FFDFD39-64D3-4942-8F1F-2A807A6AD665}">
      <dgm:prSet/>
      <dgm:spPr/>
      <dgm:t>
        <a:bodyPr/>
        <a:lstStyle/>
        <a:p>
          <a:endParaRPr lang="en-US"/>
        </a:p>
      </dgm:t>
    </dgm:pt>
    <dgm:pt modelId="{4BBC23DB-7EB9-49C7-BB4F-D702BD1A2949}">
      <dgm:prSet/>
      <dgm:spPr/>
      <dgm:t>
        <a:bodyPr/>
        <a:lstStyle/>
        <a:p>
          <a:pPr rtl="0"/>
          <a:r>
            <a:rPr lang="en-US" smtClean="0"/>
            <a:t>13% obtained payday loan</a:t>
          </a:r>
          <a:endParaRPr lang="en-US"/>
        </a:p>
      </dgm:t>
    </dgm:pt>
    <dgm:pt modelId="{7DB4A13A-6FC2-4986-8C93-19FBF52F411D}" type="parTrans" cxnId="{39951E34-E8D4-48D9-90C8-D605F2734A88}">
      <dgm:prSet/>
      <dgm:spPr/>
      <dgm:t>
        <a:bodyPr/>
        <a:lstStyle/>
        <a:p>
          <a:endParaRPr lang="en-US"/>
        </a:p>
      </dgm:t>
    </dgm:pt>
    <dgm:pt modelId="{076F5A5D-EEBB-4DB5-AFAC-6C4639EF32CD}" type="sibTrans" cxnId="{39951E34-E8D4-48D9-90C8-D605F2734A88}">
      <dgm:prSet/>
      <dgm:spPr/>
      <dgm:t>
        <a:bodyPr/>
        <a:lstStyle/>
        <a:p>
          <a:endParaRPr lang="en-US"/>
        </a:p>
      </dgm:t>
    </dgm:pt>
    <dgm:pt modelId="{41BD1C63-1C60-4B6D-AD60-DB013970436E}">
      <dgm:prSet/>
      <dgm:spPr/>
      <dgm:t>
        <a:bodyPr/>
        <a:lstStyle/>
        <a:p>
          <a:pPr rtl="0"/>
          <a:r>
            <a:rPr lang="en-US" smtClean="0"/>
            <a:t>Medical and Food Problems</a:t>
          </a:r>
          <a:endParaRPr lang="en-US"/>
        </a:p>
      </dgm:t>
    </dgm:pt>
    <dgm:pt modelId="{C1AD6F05-C709-44E1-982F-EDB35AC78F71}" type="parTrans" cxnId="{610F248F-67D7-4E40-88CB-AB7F3C5450A9}">
      <dgm:prSet/>
      <dgm:spPr/>
      <dgm:t>
        <a:bodyPr/>
        <a:lstStyle/>
        <a:p>
          <a:endParaRPr lang="en-US"/>
        </a:p>
      </dgm:t>
    </dgm:pt>
    <dgm:pt modelId="{7F2D4E8B-B135-412F-8C8D-5C8FF46BC70F}" type="sibTrans" cxnId="{610F248F-67D7-4E40-88CB-AB7F3C5450A9}">
      <dgm:prSet/>
      <dgm:spPr/>
      <dgm:t>
        <a:bodyPr/>
        <a:lstStyle/>
        <a:p>
          <a:endParaRPr lang="en-US"/>
        </a:p>
      </dgm:t>
    </dgm:pt>
    <dgm:pt modelId="{E77A0208-DF69-47AE-88A2-4190557FF079}">
      <dgm:prSet/>
      <dgm:spPr/>
      <dgm:t>
        <a:bodyPr/>
        <a:lstStyle/>
        <a:p>
          <a:pPr rtl="0"/>
          <a:r>
            <a:rPr lang="en-US" smtClean="0"/>
            <a:t>41% sacrificed medical care</a:t>
          </a:r>
          <a:endParaRPr lang="en-US"/>
        </a:p>
      </dgm:t>
    </dgm:pt>
    <dgm:pt modelId="{42C355E1-724B-4BA0-8537-5EC5BA4E4571}" type="parTrans" cxnId="{17FACA33-8BD4-45D7-9484-A4025CE269CF}">
      <dgm:prSet/>
      <dgm:spPr/>
      <dgm:t>
        <a:bodyPr/>
        <a:lstStyle/>
        <a:p>
          <a:endParaRPr lang="en-US"/>
        </a:p>
      </dgm:t>
    </dgm:pt>
    <dgm:pt modelId="{8EFD7245-F096-436C-8906-D18653EB9B21}" type="sibTrans" cxnId="{17FACA33-8BD4-45D7-9484-A4025CE269CF}">
      <dgm:prSet/>
      <dgm:spPr/>
      <dgm:t>
        <a:bodyPr/>
        <a:lstStyle/>
        <a:p>
          <a:endParaRPr lang="en-US"/>
        </a:p>
      </dgm:t>
    </dgm:pt>
    <dgm:pt modelId="{32A42634-9FD6-468B-83EE-37EE94834FBD}">
      <dgm:prSet/>
      <dgm:spPr/>
      <dgm:t>
        <a:bodyPr/>
        <a:lstStyle/>
        <a:p>
          <a:pPr rtl="0"/>
          <a:r>
            <a:rPr lang="en-US" smtClean="0"/>
            <a:t>36% went without food</a:t>
          </a:r>
          <a:endParaRPr lang="en-US"/>
        </a:p>
      </dgm:t>
    </dgm:pt>
    <dgm:pt modelId="{FD6144DB-2BC1-49C6-871E-98F460AE4A25}" type="parTrans" cxnId="{86511F40-FF95-49C8-AEF3-758F7B17DBCA}">
      <dgm:prSet/>
      <dgm:spPr/>
      <dgm:t>
        <a:bodyPr/>
        <a:lstStyle/>
        <a:p>
          <a:endParaRPr lang="en-US"/>
        </a:p>
      </dgm:t>
    </dgm:pt>
    <dgm:pt modelId="{99F47A59-3284-47AF-92A3-995931D2906E}" type="sibTrans" cxnId="{86511F40-FF95-49C8-AEF3-758F7B17DBCA}">
      <dgm:prSet/>
      <dgm:spPr/>
      <dgm:t>
        <a:bodyPr/>
        <a:lstStyle/>
        <a:p>
          <a:endParaRPr lang="en-US"/>
        </a:p>
      </dgm:t>
    </dgm:pt>
    <dgm:pt modelId="{E187B589-A9F9-45D4-BA15-73D69F9847B4}">
      <dgm:prSet/>
      <dgm:spPr/>
      <dgm:t>
        <a:bodyPr/>
        <a:lstStyle/>
        <a:p>
          <a:pPr rtl="0"/>
          <a:r>
            <a:rPr lang="en-US" dirty="0" smtClean="0"/>
            <a:t>Many said they would have faced more problems without LIHEAP</a:t>
          </a:r>
          <a:endParaRPr lang="en-US" dirty="0"/>
        </a:p>
      </dgm:t>
    </dgm:pt>
    <dgm:pt modelId="{D02ADB5C-7816-4E40-BEDD-7D91347BDC3B}" type="parTrans" cxnId="{D288AE8A-CB6A-48CB-A772-D781A243CDEA}">
      <dgm:prSet/>
      <dgm:spPr/>
      <dgm:t>
        <a:bodyPr/>
        <a:lstStyle/>
        <a:p>
          <a:endParaRPr lang="en-US"/>
        </a:p>
      </dgm:t>
    </dgm:pt>
    <dgm:pt modelId="{39CC6DED-633F-4DE3-B8E7-0ABBF0AEC411}" type="sibTrans" cxnId="{D288AE8A-CB6A-48CB-A772-D781A243CDEA}">
      <dgm:prSet/>
      <dgm:spPr/>
      <dgm:t>
        <a:bodyPr/>
        <a:lstStyle/>
        <a:p>
          <a:endParaRPr lang="en-US"/>
        </a:p>
      </dgm:t>
    </dgm:pt>
    <dgm:pt modelId="{82430C17-C41F-4509-9B3C-C7AD0F3E981C}">
      <dgm:prSet/>
      <dgm:spPr/>
      <dgm:t>
        <a:bodyPr/>
        <a:lstStyle/>
        <a:p>
          <a:pPr rtl="0"/>
          <a:r>
            <a:rPr lang="en-US" dirty="0" smtClean="0"/>
            <a:t>Challenges and needs differ by vulnerable group</a:t>
          </a:r>
          <a:endParaRPr lang="en-US" dirty="0"/>
        </a:p>
      </dgm:t>
    </dgm:pt>
    <dgm:pt modelId="{4F6AA7F6-BB90-4019-A6F4-C9EB79E8CBB2}" type="parTrans" cxnId="{DA39BDEC-1428-42E9-A938-8B6A0F9BE20D}">
      <dgm:prSet/>
      <dgm:spPr/>
      <dgm:t>
        <a:bodyPr/>
        <a:lstStyle/>
        <a:p>
          <a:endParaRPr lang="en-US"/>
        </a:p>
      </dgm:t>
    </dgm:pt>
    <dgm:pt modelId="{B689DF0C-3FBC-4758-869A-8E66C5F9C4CC}" type="sibTrans" cxnId="{DA39BDEC-1428-42E9-A938-8B6A0F9BE20D}">
      <dgm:prSet/>
      <dgm:spPr/>
      <dgm:t>
        <a:bodyPr/>
        <a:lstStyle/>
        <a:p>
          <a:endParaRPr lang="en-US"/>
        </a:p>
      </dgm:t>
    </dgm:pt>
    <dgm:pt modelId="{2DB2D597-F030-4A6B-BF57-CDF7EBEBCCA1}">
      <dgm:prSet/>
      <dgm:spPr/>
      <dgm:t>
        <a:bodyPr/>
        <a:lstStyle/>
        <a:p>
          <a:pPr rtl="0"/>
          <a:r>
            <a:rPr lang="en-US" dirty="0" smtClean="0"/>
            <a:t>54% would keep home temp unsafe</a:t>
          </a:r>
          <a:endParaRPr lang="en-US" dirty="0"/>
        </a:p>
      </dgm:t>
    </dgm:pt>
    <dgm:pt modelId="{D58D0ACE-0659-48E3-8A6F-F0D6F573C28F}" type="parTrans" cxnId="{23A78628-7FBD-4A4B-B188-B5511A82131D}">
      <dgm:prSet/>
      <dgm:spPr/>
      <dgm:t>
        <a:bodyPr/>
        <a:lstStyle/>
        <a:p>
          <a:endParaRPr lang="en-US"/>
        </a:p>
      </dgm:t>
    </dgm:pt>
    <dgm:pt modelId="{1DC2FDF2-413D-4CE6-A69C-7961C6898B29}" type="sibTrans" cxnId="{23A78628-7FBD-4A4B-B188-B5511A82131D}">
      <dgm:prSet/>
      <dgm:spPr/>
      <dgm:t>
        <a:bodyPr/>
        <a:lstStyle/>
        <a:p>
          <a:endParaRPr lang="en-US"/>
        </a:p>
      </dgm:t>
    </dgm:pt>
    <dgm:pt modelId="{037AAF6B-830E-4447-84B0-BEEAED233A88}">
      <dgm:prSet/>
      <dgm:spPr/>
      <dgm:t>
        <a:bodyPr/>
        <a:lstStyle/>
        <a:p>
          <a:pPr rtl="0"/>
          <a:r>
            <a:rPr lang="en-US" dirty="0" smtClean="0"/>
            <a:t>59% would have had disconnection </a:t>
          </a:r>
          <a:endParaRPr lang="en-US" dirty="0"/>
        </a:p>
      </dgm:t>
    </dgm:pt>
    <dgm:pt modelId="{3273E64F-0A5D-463C-9C42-AF7F8681CFF9}" type="parTrans" cxnId="{CD9A8539-2727-4165-8F27-65AC04863774}">
      <dgm:prSet/>
      <dgm:spPr/>
      <dgm:t>
        <a:bodyPr/>
        <a:lstStyle/>
        <a:p>
          <a:endParaRPr lang="en-US"/>
        </a:p>
      </dgm:t>
    </dgm:pt>
    <dgm:pt modelId="{86E2AB97-3ECE-4D50-87DE-89892D1CEFA4}" type="sibTrans" cxnId="{CD9A8539-2727-4165-8F27-65AC04863774}">
      <dgm:prSet/>
      <dgm:spPr/>
      <dgm:t>
        <a:bodyPr/>
        <a:lstStyle/>
        <a:p>
          <a:endParaRPr lang="en-US"/>
        </a:p>
      </dgm:t>
    </dgm:pt>
    <dgm:pt modelId="{56BB1D62-E003-4BCA-B906-CDD04CF6F19A}">
      <dgm:prSet/>
      <dgm:spPr/>
      <dgm:t>
        <a:bodyPr/>
        <a:lstStyle/>
        <a:p>
          <a:pPr rtl="0"/>
          <a:r>
            <a:rPr lang="en-US" dirty="0" smtClean="0"/>
            <a:t>Health, resources</a:t>
          </a:r>
          <a:endParaRPr lang="en-US" dirty="0"/>
        </a:p>
      </dgm:t>
    </dgm:pt>
    <dgm:pt modelId="{58114E02-5D82-4431-A587-6883895A4638}" type="parTrans" cxnId="{4FCC02C9-1ECA-456A-8819-181C15577F7E}">
      <dgm:prSet/>
      <dgm:spPr/>
      <dgm:t>
        <a:bodyPr/>
        <a:lstStyle/>
        <a:p>
          <a:endParaRPr lang="en-US"/>
        </a:p>
      </dgm:t>
    </dgm:pt>
    <dgm:pt modelId="{3745457B-4D4C-4EAE-A357-0E78A3B4A83D}" type="sibTrans" cxnId="{4FCC02C9-1ECA-456A-8819-181C15577F7E}">
      <dgm:prSet/>
      <dgm:spPr/>
      <dgm:t>
        <a:bodyPr/>
        <a:lstStyle/>
        <a:p>
          <a:endParaRPr lang="en-US"/>
        </a:p>
      </dgm:t>
    </dgm:pt>
    <dgm:pt modelId="{258EE8CE-17B7-418B-AE0D-3AD3C073C91F}">
      <dgm:prSet/>
      <dgm:spPr/>
      <dgm:t>
        <a:bodyPr/>
        <a:lstStyle/>
        <a:p>
          <a:pPr rtl="0"/>
          <a:r>
            <a:rPr lang="en-US" dirty="0" smtClean="0"/>
            <a:t>Availability of other assistance</a:t>
          </a:r>
          <a:endParaRPr lang="en-US" dirty="0"/>
        </a:p>
      </dgm:t>
    </dgm:pt>
    <dgm:pt modelId="{E8614628-106B-4ABA-A45A-204AA01F576E}" type="parTrans" cxnId="{11BED00B-91D6-4CE4-A3CD-F67FEAB2BD19}">
      <dgm:prSet/>
      <dgm:spPr/>
      <dgm:t>
        <a:bodyPr/>
        <a:lstStyle/>
        <a:p>
          <a:endParaRPr lang="en-US"/>
        </a:p>
      </dgm:t>
    </dgm:pt>
    <dgm:pt modelId="{69B26708-C700-4CA4-A010-7723AF853917}" type="sibTrans" cxnId="{11BED00B-91D6-4CE4-A3CD-F67FEAB2BD19}">
      <dgm:prSet/>
      <dgm:spPr/>
      <dgm:t>
        <a:bodyPr/>
        <a:lstStyle/>
        <a:p>
          <a:endParaRPr lang="en-US"/>
        </a:p>
      </dgm:t>
    </dgm:pt>
    <dgm:pt modelId="{F5D20203-AA94-4A04-96C6-209A3F9DD768}" type="pres">
      <dgm:prSet presAssocID="{CABB3135-4BEF-4048-94E4-BE95EDBC0C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3DC93-6FCA-4C89-9DC5-5E46F0BE26FB}" type="pres">
      <dgm:prSet presAssocID="{E756088F-2032-4AA0-B1D0-9A4B2E30BC42}" presName="linNode" presStyleCnt="0"/>
      <dgm:spPr/>
    </dgm:pt>
    <dgm:pt modelId="{D91FEAB0-8D20-4DDD-A607-E6336BC5D1F6}" type="pres">
      <dgm:prSet presAssocID="{E756088F-2032-4AA0-B1D0-9A4B2E30BC4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F7254-BFAE-458A-93B3-78A23692D9F1}" type="pres">
      <dgm:prSet presAssocID="{E756088F-2032-4AA0-B1D0-9A4B2E30BC4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4E974-90A6-481A-8BBD-4AD180E861DB}" type="pres">
      <dgm:prSet presAssocID="{70A867F0-620F-48BD-8E4D-1398EB57015A}" presName="sp" presStyleCnt="0"/>
      <dgm:spPr/>
    </dgm:pt>
    <dgm:pt modelId="{456D973B-2F1F-44F3-8D10-7DE33E71628E}" type="pres">
      <dgm:prSet presAssocID="{41BD1C63-1C60-4B6D-AD60-DB013970436E}" presName="linNode" presStyleCnt="0"/>
      <dgm:spPr/>
    </dgm:pt>
    <dgm:pt modelId="{EA364FB0-DB52-4367-8731-907734DE3DBF}" type="pres">
      <dgm:prSet presAssocID="{41BD1C63-1C60-4B6D-AD60-DB013970436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71A62-8562-4A00-AFBF-C150B876A575}" type="pres">
      <dgm:prSet presAssocID="{41BD1C63-1C60-4B6D-AD60-DB013970436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AD095-4A30-4BFC-A175-6C4180199BDC}" type="pres">
      <dgm:prSet presAssocID="{7F2D4E8B-B135-412F-8C8D-5C8FF46BC70F}" presName="sp" presStyleCnt="0"/>
      <dgm:spPr/>
    </dgm:pt>
    <dgm:pt modelId="{91992867-8093-4EC1-B821-B18E73B51802}" type="pres">
      <dgm:prSet presAssocID="{E187B589-A9F9-45D4-BA15-73D69F9847B4}" presName="linNode" presStyleCnt="0"/>
      <dgm:spPr/>
    </dgm:pt>
    <dgm:pt modelId="{764D1EF2-3529-4A4B-B364-305E7478E2B9}" type="pres">
      <dgm:prSet presAssocID="{E187B589-A9F9-45D4-BA15-73D69F9847B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9D6AB-5D30-45E1-930A-D25C58A38483}" type="pres">
      <dgm:prSet presAssocID="{E187B589-A9F9-45D4-BA15-73D69F9847B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86394-BD6C-4D59-BC49-C68576F3223A}" type="pres">
      <dgm:prSet presAssocID="{39CC6DED-633F-4DE3-B8E7-0ABBF0AEC411}" presName="sp" presStyleCnt="0"/>
      <dgm:spPr/>
    </dgm:pt>
    <dgm:pt modelId="{F705E1EF-4B25-4906-AE0A-F8B77EC2CECF}" type="pres">
      <dgm:prSet presAssocID="{82430C17-C41F-4509-9B3C-C7AD0F3E981C}" presName="linNode" presStyleCnt="0"/>
      <dgm:spPr/>
    </dgm:pt>
    <dgm:pt modelId="{918D3D4A-078D-42DC-8488-B2EA760A5A10}" type="pres">
      <dgm:prSet presAssocID="{82430C17-C41F-4509-9B3C-C7AD0F3E981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06368-7300-4376-870E-4B878B090DFE}" type="pres">
      <dgm:prSet presAssocID="{82430C17-C41F-4509-9B3C-C7AD0F3E981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9A8539-2727-4165-8F27-65AC04863774}" srcId="{E187B589-A9F9-45D4-BA15-73D69F9847B4}" destId="{037AAF6B-830E-4447-84B0-BEEAED233A88}" srcOrd="1" destOrd="0" parTransId="{3273E64F-0A5D-463C-9C42-AF7F8681CFF9}" sibTransId="{86E2AB97-3ECE-4D50-87DE-89892D1CEFA4}"/>
    <dgm:cxn modelId="{AE3E93BB-2D2C-47DE-A617-2957EB7593B7}" type="presOf" srcId="{E77A0208-DF69-47AE-88A2-4190557FF079}" destId="{9AC71A62-8562-4A00-AFBF-C150B876A575}" srcOrd="0" destOrd="0" presId="urn:microsoft.com/office/officeart/2005/8/layout/vList5"/>
    <dgm:cxn modelId="{05081577-1E03-4B1F-8D05-CD73A3519234}" type="presOf" srcId="{258EE8CE-17B7-418B-AE0D-3AD3C073C91F}" destId="{B7206368-7300-4376-870E-4B878B090DFE}" srcOrd="0" destOrd="1" presId="urn:microsoft.com/office/officeart/2005/8/layout/vList5"/>
    <dgm:cxn modelId="{4FCC02C9-1ECA-456A-8819-181C15577F7E}" srcId="{82430C17-C41F-4509-9B3C-C7AD0F3E981C}" destId="{56BB1D62-E003-4BCA-B906-CDD04CF6F19A}" srcOrd="0" destOrd="0" parTransId="{58114E02-5D82-4431-A587-6883895A4638}" sibTransId="{3745457B-4D4C-4EAE-A357-0E78A3B4A83D}"/>
    <dgm:cxn modelId="{5CC175C2-E187-4EC4-B45C-51D80559780D}" type="presOf" srcId="{6607CFEB-46B3-40D7-A903-0768D306F54B}" destId="{D01F7254-BFAE-458A-93B3-78A23692D9F1}" srcOrd="0" destOrd="0" presId="urn:microsoft.com/office/officeart/2005/8/layout/vList5"/>
    <dgm:cxn modelId="{E87791D4-BEC6-4FCF-ADCA-483E581E4685}" type="presOf" srcId="{32A42634-9FD6-468B-83EE-37EE94834FBD}" destId="{9AC71A62-8562-4A00-AFBF-C150B876A575}" srcOrd="0" destOrd="1" presId="urn:microsoft.com/office/officeart/2005/8/layout/vList5"/>
    <dgm:cxn modelId="{A96E226B-62C7-430F-8BB6-9CB6D75716B7}" srcId="{CABB3135-4BEF-4048-94E4-BE95EDBC0C0A}" destId="{E756088F-2032-4AA0-B1D0-9A4B2E30BC42}" srcOrd="0" destOrd="0" parTransId="{0F80621A-6D90-4C87-B381-6FDCBD4DAA1B}" sibTransId="{70A867F0-620F-48BD-8E4D-1398EB57015A}"/>
    <dgm:cxn modelId="{69874833-BA16-4D01-B049-04D45A34842B}" type="presOf" srcId="{4BBC23DB-7EB9-49C7-BB4F-D702BD1A2949}" destId="{D01F7254-BFAE-458A-93B3-78A23692D9F1}" srcOrd="0" destOrd="1" presId="urn:microsoft.com/office/officeart/2005/8/layout/vList5"/>
    <dgm:cxn modelId="{DA39BDEC-1428-42E9-A938-8B6A0F9BE20D}" srcId="{CABB3135-4BEF-4048-94E4-BE95EDBC0C0A}" destId="{82430C17-C41F-4509-9B3C-C7AD0F3E981C}" srcOrd="3" destOrd="0" parTransId="{4F6AA7F6-BB90-4019-A6F4-C9EB79E8CBB2}" sibTransId="{B689DF0C-3FBC-4758-869A-8E66C5F9C4CC}"/>
    <dgm:cxn modelId="{D7A9F789-8254-40C6-BB61-B99D00859CEE}" type="presOf" srcId="{56BB1D62-E003-4BCA-B906-CDD04CF6F19A}" destId="{B7206368-7300-4376-870E-4B878B090DFE}" srcOrd="0" destOrd="0" presId="urn:microsoft.com/office/officeart/2005/8/layout/vList5"/>
    <dgm:cxn modelId="{8FFDFD39-64D3-4942-8F1F-2A807A6AD665}" srcId="{E756088F-2032-4AA0-B1D0-9A4B2E30BC42}" destId="{6607CFEB-46B3-40D7-A903-0768D306F54B}" srcOrd="0" destOrd="0" parTransId="{F52E5102-A5E5-41CE-9A36-0157EAEA7FA2}" sibTransId="{9D9673AB-A378-4005-968D-B5FB7D6E85E1}"/>
    <dgm:cxn modelId="{11BED00B-91D6-4CE4-A3CD-F67FEAB2BD19}" srcId="{82430C17-C41F-4509-9B3C-C7AD0F3E981C}" destId="{258EE8CE-17B7-418B-AE0D-3AD3C073C91F}" srcOrd="1" destOrd="0" parTransId="{E8614628-106B-4ABA-A45A-204AA01F576E}" sibTransId="{69B26708-C700-4CA4-A010-7723AF853917}"/>
    <dgm:cxn modelId="{065B8BB1-02AD-4833-BBD8-C366711871CF}" type="presOf" srcId="{E187B589-A9F9-45D4-BA15-73D69F9847B4}" destId="{764D1EF2-3529-4A4B-B364-305E7478E2B9}" srcOrd="0" destOrd="0" presId="urn:microsoft.com/office/officeart/2005/8/layout/vList5"/>
    <dgm:cxn modelId="{60FAE86B-B404-440D-A07A-375690671381}" type="presOf" srcId="{E756088F-2032-4AA0-B1D0-9A4B2E30BC42}" destId="{D91FEAB0-8D20-4DDD-A607-E6336BC5D1F6}" srcOrd="0" destOrd="0" presId="urn:microsoft.com/office/officeart/2005/8/layout/vList5"/>
    <dgm:cxn modelId="{17FACA33-8BD4-45D7-9484-A4025CE269CF}" srcId="{41BD1C63-1C60-4B6D-AD60-DB013970436E}" destId="{E77A0208-DF69-47AE-88A2-4190557FF079}" srcOrd="0" destOrd="0" parTransId="{42C355E1-724B-4BA0-8537-5EC5BA4E4571}" sibTransId="{8EFD7245-F096-436C-8906-D18653EB9B21}"/>
    <dgm:cxn modelId="{16C71D5B-D45A-46BA-9DD6-0EFBB1C85A9C}" type="presOf" srcId="{41BD1C63-1C60-4B6D-AD60-DB013970436E}" destId="{EA364FB0-DB52-4367-8731-907734DE3DBF}" srcOrd="0" destOrd="0" presId="urn:microsoft.com/office/officeart/2005/8/layout/vList5"/>
    <dgm:cxn modelId="{39951E34-E8D4-48D9-90C8-D605F2734A88}" srcId="{E756088F-2032-4AA0-B1D0-9A4B2E30BC42}" destId="{4BBC23DB-7EB9-49C7-BB4F-D702BD1A2949}" srcOrd="1" destOrd="0" parTransId="{7DB4A13A-6FC2-4986-8C93-19FBF52F411D}" sibTransId="{076F5A5D-EEBB-4DB5-AFAC-6C4639EF32CD}"/>
    <dgm:cxn modelId="{86511F40-FF95-49C8-AEF3-758F7B17DBCA}" srcId="{41BD1C63-1C60-4B6D-AD60-DB013970436E}" destId="{32A42634-9FD6-468B-83EE-37EE94834FBD}" srcOrd="1" destOrd="0" parTransId="{FD6144DB-2BC1-49C6-871E-98F460AE4A25}" sibTransId="{99F47A59-3284-47AF-92A3-995931D2906E}"/>
    <dgm:cxn modelId="{23A78628-7FBD-4A4B-B188-B5511A82131D}" srcId="{E187B589-A9F9-45D4-BA15-73D69F9847B4}" destId="{2DB2D597-F030-4A6B-BF57-CDF7EBEBCCA1}" srcOrd="0" destOrd="0" parTransId="{D58D0ACE-0659-48E3-8A6F-F0D6F573C28F}" sibTransId="{1DC2FDF2-413D-4CE6-A69C-7961C6898B29}"/>
    <dgm:cxn modelId="{0F29AF9B-28A9-432C-BA8F-94BC81A632BD}" type="presOf" srcId="{2DB2D597-F030-4A6B-BF57-CDF7EBEBCCA1}" destId="{7359D6AB-5D30-45E1-930A-D25C58A38483}" srcOrd="0" destOrd="0" presId="urn:microsoft.com/office/officeart/2005/8/layout/vList5"/>
    <dgm:cxn modelId="{610F248F-67D7-4E40-88CB-AB7F3C5450A9}" srcId="{CABB3135-4BEF-4048-94E4-BE95EDBC0C0A}" destId="{41BD1C63-1C60-4B6D-AD60-DB013970436E}" srcOrd="1" destOrd="0" parTransId="{C1AD6F05-C709-44E1-982F-EDB35AC78F71}" sibTransId="{7F2D4E8B-B135-412F-8C8D-5C8FF46BC70F}"/>
    <dgm:cxn modelId="{1F751EC3-C348-4D38-87DB-4FCE31940987}" type="presOf" srcId="{CABB3135-4BEF-4048-94E4-BE95EDBC0C0A}" destId="{F5D20203-AA94-4A04-96C6-209A3F9DD768}" srcOrd="0" destOrd="0" presId="urn:microsoft.com/office/officeart/2005/8/layout/vList5"/>
    <dgm:cxn modelId="{DAF1365F-7647-4F00-B62E-18284705F0B1}" type="presOf" srcId="{82430C17-C41F-4509-9B3C-C7AD0F3E981C}" destId="{918D3D4A-078D-42DC-8488-B2EA760A5A10}" srcOrd="0" destOrd="0" presId="urn:microsoft.com/office/officeart/2005/8/layout/vList5"/>
    <dgm:cxn modelId="{D288AE8A-CB6A-48CB-A772-D781A243CDEA}" srcId="{CABB3135-4BEF-4048-94E4-BE95EDBC0C0A}" destId="{E187B589-A9F9-45D4-BA15-73D69F9847B4}" srcOrd="2" destOrd="0" parTransId="{D02ADB5C-7816-4E40-BEDD-7D91347BDC3B}" sibTransId="{39CC6DED-633F-4DE3-B8E7-0ABBF0AEC411}"/>
    <dgm:cxn modelId="{50A247DA-09C5-4091-B7F3-26525A0B2D4A}" type="presOf" srcId="{037AAF6B-830E-4447-84B0-BEEAED233A88}" destId="{7359D6AB-5D30-45E1-930A-D25C58A38483}" srcOrd="0" destOrd="1" presId="urn:microsoft.com/office/officeart/2005/8/layout/vList5"/>
    <dgm:cxn modelId="{4048AD1D-39A7-428C-9D73-005400E770BB}" type="presParOf" srcId="{F5D20203-AA94-4A04-96C6-209A3F9DD768}" destId="{CC03DC93-6FCA-4C89-9DC5-5E46F0BE26FB}" srcOrd="0" destOrd="0" presId="urn:microsoft.com/office/officeart/2005/8/layout/vList5"/>
    <dgm:cxn modelId="{F6F4E8FC-AA98-43FF-9C93-CAB04A504A55}" type="presParOf" srcId="{CC03DC93-6FCA-4C89-9DC5-5E46F0BE26FB}" destId="{D91FEAB0-8D20-4DDD-A607-E6336BC5D1F6}" srcOrd="0" destOrd="0" presId="urn:microsoft.com/office/officeart/2005/8/layout/vList5"/>
    <dgm:cxn modelId="{9C17DE6D-FDC9-4751-869D-CF2A465680E7}" type="presParOf" srcId="{CC03DC93-6FCA-4C89-9DC5-5E46F0BE26FB}" destId="{D01F7254-BFAE-458A-93B3-78A23692D9F1}" srcOrd="1" destOrd="0" presId="urn:microsoft.com/office/officeart/2005/8/layout/vList5"/>
    <dgm:cxn modelId="{376B1BB7-1114-425D-8515-CEECE4B659F5}" type="presParOf" srcId="{F5D20203-AA94-4A04-96C6-209A3F9DD768}" destId="{AF04E974-90A6-481A-8BBD-4AD180E861DB}" srcOrd="1" destOrd="0" presId="urn:microsoft.com/office/officeart/2005/8/layout/vList5"/>
    <dgm:cxn modelId="{01E12B3C-8A7C-4C1A-934A-EE8622E29F9F}" type="presParOf" srcId="{F5D20203-AA94-4A04-96C6-209A3F9DD768}" destId="{456D973B-2F1F-44F3-8D10-7DE33E71628E}" srcOrd="2" destOrd="0" presId="urn:microsoft.com/office/officeart/2005/8/layout/vList5"/>
    <dgm:cxn modelId="{00BEFFF8-62F0-4A0B-8796-83C7C1ED2916}" type="presParOf" srcId="{456D973B-2F1F-44F3-8D10-7DE33E71628E}" destId="{EA364FB0-DB52-4367-8731-907734DE3DBF}" srcOrd="0" destOrd="0" presId="urn:microsoft.com/office/officeart/2005/8/layout/vList5"/>
    <dgm:cxn modelId="{EADB9949-1A67-4DD4-8D7E-9A8E3AD33055}" type="presParOf" srcId="{456D973B-2F1F-44F3-8D10-7DE33E71628E}" destId="{9AC71A62-8562-4A00-AFBF-C150B876A575}" srcOrd="1" destOrd="0" presId="urn:microsoft.com/office/officeart/2005/8/layout/vList5"/>
    <dgm:cxn modelId="{BE5B9530-AB56-4BEA-8EBB-472282EA48E2}" type="presParOf" srcId="{F5D20203-AA94-4A04-96C6-209A3F9DD768}" destId="{F6AAD095-4A30-4BFC-A175-6C4180199BDC}" srcOrd="3" destOrd="0" presId="urn:microsoft.com/office/officeart/2005/8/layout/vList5"/>
    <dgm:cxn modelId="{73D48F13-3629-42F2-AF4C-9DECB64727DE}" type="presParOf" srcId="{F5D20203-AA94-4A04-96C6-209A3F9DD768}" destId="{91992867-8093-4EC1-B821-B18E73B51802}" srcOrd="4" destOrd="0" presId="urn:microsoft.com/office/officeart/2005/8/layout/vList5"/>
    <dgm:cxn modelId="{D9B55F3A-4B66-40E6-B768-9104D76DFF34}" type="presParOf" srcId="{91992867-8093-4EC1-B821-B18E73B51802}" destId="{764D1EF2-3529-4A4B-B364-305E7478E2B9}" srcOrd="0" destOrd="0" presId="urn:microsoft.com/office/officeart/2005/8/layout/vList5"/>
    <dgm:cxn modelId="{1DC9D751-6E11-4D14-BB0A-844B52416095}" type="presParOf" srcId="{91992867-8093-4EC1-B821-B18E73B51802}" destId="{7359D6AB-5D30-45E1-930A-D25C58A38483}" srcOrd="1" destOrd="0" presId="urn:microsoft.com/office/officeart/2005/8/layout/vList5"/>
    <dgm:cxn modelId="{881758BD-FD62-4EDE-9323-8E13C70342F8}" type="presParOf" srcId="{F5D20203-AA94-4A04-96C6-209A3F9DD768}" destId="{A4986394-BD6C-4D59-BC49-C68576F3223A}" srcOrd="5" destOrd="0" presId="urn:microsoft.com/office/officeart/2005/8/layout/vList5"/>
    <dgm:cxn modelId="{5903CA9C-519E-4A75-84BA-DEEA31A370CE}" type="presParOf" srcId="{F5D20203-AA94-4A04-96C6-209A3F9DD768}" destId="{F705E1EF-4B25-4906-AE0A-F8B77EC2CECF}" srcOrd="6" destOrd="0" presId="urn:microsoft.com/office/officeart/2005/8/layout/vList5"/>
    <dgm:cxn modelId="{DC3037FA-C160-4A68-B0F8-B16020214098}" type="presParOf" srcId="{F705E1EF-4B25-4906-AE0A-F8B77EC2CECF}" destId="{918D3D4A-078D-42DC-8488-B2EA760A5A10}" srcOrd="0" destOrd="0" presId="urn:microsoft.com/office/officeart/2005/8/layout/vList5"/>
    <dgm:cxn modelId="{26254B30-66E0-4C75-ADC7-27FAFCA7249A}" type="presParOf" srcId="{F705E1EF-4B25-4906-AE0A-F8B77EC2CECF}" destId="{B7206368-7300-4376-870E-4B878B090D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C07C4-9BAF-4C5A-BEE4-4AC35CA326BB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0D5C5-49FA-42D4-9AC1-B6BBDCAC8035}">
      <dsp:nvSpPr>
        <dsp:cNvPr id="0" name=""/>
        <dsp:cNvSpPr/>
      </dsp:nvSpPr>
      <dsp:spPr>
        <a:xfrm>
          <a:off x="379894" y="248786"/>
          <a:ext cx="8227001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Motivation</a:t>
          </a:r>
        </a:p>
      </dsp:txBody>
      <dsp:txXfrm>
        <a:off x="379894" y="248786"/>
        <a:ext cx="8227001" cy="497384"/>
      </dsp:txXfrm>
    </dsp:sp>
    <dsp:sp modelId="{B71EAEF5-0A85-4427-9588-8CCBD22BC6F4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CF6E6-C87A-41E3-AA7A-A621DC78B7B8}">
      <dsp:nvSpPr>
        <dsp:cNvPr id="0" name=""/>
        <dsp:cNvSpPr/>
      </dsp:nvSpPr>
      <dsp:spPr>
        <a:xfrm>
          <a:off x="789027" y="994769"/>
          <a:ext cx="7817868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Survey Methodology</a:t>
          </a:r>
        </a:p>
      </dsp:txBody>
      <dsp:txXfrm>
        <a:off x="789027" y="994769"/>
        <a:ext cx="7817868" cy="497384"/>
      </dsp:txXfrm>
    </dsp:sp>
    <dsp:sp modelId="{A07C3D8D-B0F6-422D-9A87-4CDE64F1CF29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2034-664C-4924-A06D-1623D1F3F4AD}">
      <dsp:nvSpPr>
        <dsp:cNvPr id="0" name=""/>
        <dsp:cNvSpPr/>
      </dsp:nvSpPr>
      <dsp:spPr>
        <a:xfrm>
          <a:off x="976113" y="1740752"/>
          <a:ext cx="7630781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LIHEAP Recipient Households</a:t>
          </a:r>
        </a:p>
      </dsp:txBody>
      <dsp:txXfrm>
        <a:off x="976113" y="1740752"/>
        <a:ext cx="7630781" cy="497384"/>
      </dsp:txXfrm>
    </dsp:sp>
    <dsp:sp modelId="{7619549E-8C7D-42F7-A470-EEBA5829AD68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68C71-AF89-45A4-8844-19D329137CCC}">
      <dsp:nvSpPr>
        <dsp:cNvPr id="0" name=""/>
        <dsp:cNvSpPr/>
      </dsp:nvSpPr>
      <dsp:spPr>
        <a:xfrm>
          <a:off x="976113" y="2486262"/>
          <a:ext cx="7630781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Problems Meeting Energy Needs</a:t>
          </a:r>
        </a:p>
      </dsp:txBody>
      <dsp:txXfrm>
        <a:off x="976113" y="2486262"/>
        <a:ext cx="7630781" cy="497384"/>
      </dsp:txXfrm>
    </dsp:sp>
    <dsp:sp modelId="{722C5E88-9CAB-4177-889E-45EC3CD6F05D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14F0F-8A34-45EA-8EE5-85336209CB9F}">
      <dsp:nvSpPr>
        <dsp:cNvPr id="0" name=""/>
        <dsp:cNvSpPr/>
      </dsp:nvSpPr>
      <dsp:spPr>
        <a:xfrm>
          <a:off x="789027" y="3232245"/>
          <a:ext cx="7817868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LIHEAP Receipt and LIHEAP Impact</a:t>
          </a:r>
        </a:p>
      </dsp:txBody>
      <dsp:txXfrm>
        <a:off x="789027" y="3232245"/>
        <a:ext cx="7817868" cy="497384"/>
      </dsp:txXfrm>
    </dsp:sp>
    <dsp:sp modelId="{FB738D02-2FD8-4F7E-832F-61C2E7AE531F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13ED1-02F4-4976-858C-DD6E45005E86}">
      <dsp:nvSpPr>
        <dsp:cNvPr id="0" name=""/>
        <dsp:cNvSpPr/>
      </dsp:nvSpPr>
      <dsp:spPr>
        <a:xfrm>
          <a:off x="379894" y="3978228"/>
          <a:ext cx="8227001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Key Findings</a:t>
          </a:r>
          <a:endParaRPr lang="en-US" sz="2700" kern="1200" dirty="0"/>
        </a:p>
      </dsp:txBody>
      <dsp:txXfrm>
        <a:off x="379894" y="3978228"/>
        <a:ext cx="8227001" cy="497384"/>
      </dsp:txXfrm>
    </dsp:sp>
    <dsp:sp modelId="{C4A4A8F4-6D87-46A2-B605-1B1397AEA15D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1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823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B0F347-BC9E-4E88-B5BA-67F99C042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84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196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196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C23AA1F6-50B3-40D0-9739-20CB19FF870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1" rIns="93322" bIns="46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4187"/>
            <a:ext cx="5608320" cy="3659962"/>
          </a:xfrm>
          <a:prstGeom prst="rect">
            <a:avLst/>
          </a:prstGeom>
        </p:spPr>
        <p:txBody>
          <a:bodyPr vert="horz" lIns="93322" tIns="46661" rIns="93322" bIns="466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204"/>
            <a:ext cx="3037840" cy="466196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30204"/>
            <a:ext cx="3037840" cy="466196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ECA0E52D-C893-4669-8519-01A0035C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4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83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9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7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2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1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3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9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79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21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9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55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7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0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5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0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7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50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41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0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7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4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8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0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5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9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01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5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1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8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3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35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2712223-D199-4EB4-B943-E75C3A44A017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289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0E52D-C893-4669-8519-01A0035CD7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A60A6-413A-47EC-87FC-FE6E1BEAB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8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F7633-EB11-4201-A824-CECFF3589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84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D482F-BDED-42BF-A572-C117F8217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69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6AFFF-9A66-492A-9784-583DBFA30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7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C5E96-E74A-4460-998E-5A494B272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0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2108E-098E-4F91-81C6-9BD964F42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0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92FD-ABC7-486A-8063-BA728DEFF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1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81228-9772-4863-AF58-25542E67B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0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6B4DC-9633-4980-93B8-230C5F778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2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E37AC-B414-4A27-A334-A2D4878F7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EDAC1-347C-405E-AF5F-389395E60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7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8B24F9-39C9-4C8E-A5C9-21F6D0667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06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Freeform 207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Freeform 208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Freeform 209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Freeform 210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Freeform 211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Freeform 212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Freeform 213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Freeform 214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Freeform 215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Freeform 216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Freeform 217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Freeform 218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Freeform 219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" name="Freeform 220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" name="Freeform 221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" name="Freeform 222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" name="Freeform 223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8" name="Freeform 224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9" name="Freeform 225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0" name="Freeform 226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1" name="Freeform 227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2" name="Freeform 228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3" name="Freeform 229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4" name="Freeform 230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5" name="Freeform 231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6" name="Freeform 232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7" name="Freeform 233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8" name="Freeform 234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9" name="Freeform 235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0" name="Freeform 236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1" name="Freeform 237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2" name="Freeform 238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3" name="Freeform 239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4" name="Freeform 240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5" name="Freeform 241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6" name="Freeform 242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7" name="Freeform 243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8" name="Freeform 244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89" name="Picture 248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0" name="Rectangle 250"/>
          <p:cNvSpPr>
            <a:spLocks noGrp="1" noChangeArrowheads="1"/>
          </p:cNvSpPr>
          <p:nvPr>
            <p:ph type="ctrTitle"/>
          </p:nvPr>
        </p:nvSpPr>
        <p:spPr>
          <a:xfrm>
            <a:off x="76200" y="2286000"/>
            <a:ext cx="8915400" cy="1143000"/>
          </a:xfrm>
        </p:spPr>
        <p:txBody>
          <a:bodyPr/>
          <a:lstStyle/>
          <a:p>
            <a:r>
              <a:rPr lang="en-US" altLang="en-US" sz="4000" dirty="0" smtClean="0"/>
              <a:t>NEADA</a:t>
            </a:r>
            <a:br>
              <a:rPr lang="en-US" altLang="en-US" sz="4000" dirty="0" smtClean="0"/>
            </a:br>
            <a:r>
              <a:rPr lang="en-US" altLang="en-US" sz="4000" dirty="0" smtClean="0"/>
              <a:t>2018 </a:t>
            </a:r>
            <a:r>
              <a:rPr lang="en-US" altLang="en-US" sz="4000" dirty="0"/>
              <a:t>National Energy Assistance Survey</a:t>
            </a:r>
          </a:p>
        </p:txBody>
      </p:sp>
      <p:sp>
        <p:nvSpPr>
          <p:cNvPr id="2091" name="Rectangle 25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 smtClean="0"/>
              <a:t>February </a:t>
            </a:r>
            <a:r>
              <a:rPr lang="en-US" altLang="en-US" dirty="0" smtClean="0"/>
              <a:t>20, </a:t>
            </a:r>
            <a:r>
              <a:rPr lang="en-US" altLang="en-US" dirty="0" smtClean="0"/>
              <a:t>2019</a:t>
            </a:r>
            <a:endParaRPr lang="en-US" altLang="en-US" dirty="0"/>
          </a:p>
        </p:txBody>
      </p:sp>
      <p:pic>
        <p:nvPicPr>
          <p:cNvPr id="2093" name="Picture 246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LIHEAP Recipient households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7147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11</a:t>
            </a:fld>
            <a:endParaRPr lang="en-US" altLang="en-US" sz="1000"/>
          </a:p>
        </p:txBody>
      </p:sp>
      <p:graphicFrame>
        <p:nvGraphicFramePr>
          <p:cNvPr id="66" name="Content Placeholder 4">
            <a:extLst>
              <a:ext uri="{FF2B5EF4-FFF2-40B4-BE49-F238E27FC236}">
                <a16:creationId xmlns:a16="http://schemas.microsoft.com/office/drawing/2014/main" xmlns="" id="{0C8E2146-671F-4D9F-9D8D-0CF364DF2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91256"/>
              </p:ext>
            </p:extLst>
          </p:nvPr>
        </p:nvGraphicFramePr>
        <p:xfrm>
          <a:off x="685801" y="1981200"/>
          <a:ext cx="7797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Rectangle 44">
            <a:extLst>
              <a:ext uri="{FF2B5EF4-FFF2-40B4-BE49-F238E27FC236}">
                <a16:creationId xmlns:a16="http://schemas.microsoft.com/office/drawing/2014/main" xmlns="" id="{D3885683-A40C-4540-8801-7EE9E97E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320676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Household Size</a:t>
            </a:r>
          </a:p>
        </p:txBody>
      </p:sp>
    </p:spTree>
    <p:extLst>
      <p:ext uri="{BB962C8B-B14F-4D97-AF65-F5344CB8AC3E}">
        <p14:creationId xmlns:p14="http://schemas.microsoft.com/office/powerpoint/2010/main" val="29687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>
            <a:extLst>
              <a:ext uri="{FF2B5EF4-FFF2-40B4-BE49-F238E27FC236}">
                <a16:creationId xmlns:a16="http://schemas.microsoft.com/office/drawing/2014/main" xmlns="" id="{CAD61E31-5987-471A-A6EA-04680B32A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04046"/>
              </p:ext>
            </p:extLst>
          </p:nvPr>
        </p:nvGraphicFramePr>
        <p:xfrm>
          <a:off x="685800" y="185996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12</a:t>
            </a:fld>
            <a:endParaRPr lang="en-US" altLang="en-US" sz="1000"/>
          </a:p>
        </p:txBody>
      </p:sp>
      <p:sp>
        <p:nvSpPr>
          <p:cNvPr id="76" name="Rectangle 44">
            <a:extLst>
              <a:ext uri="{FF2B5EF4-FFF2-40B4-BE49-F238E27FC236}">
                <a16:creationId xmlns:a16="http://schemas.microsoft.com/office/drawing/2014/main" xmlns="" id="{004FFE07-36B9-40FA-A6DB-D15C006D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20676"/>
            <a:ext cx="7772400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Household Composition</a:t>
            </a:r>
          </a:p>
        </p:txBody>
      </p:sp>
    </p:spTree>
    <p:extLst>
      <p:ext uri="{BB962C8B-B14F-4D97-AF65-F5344CB8AC3E}">
        <p14:creationId xmlns:p14="http://schemas.microsoft.com/office/powerpoint/2010/main" val="28129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ontent Placeholder 18">
            <a:extLst>
              <a:ext uri="{FF2B5EF4-FFF2-40B4-BE49-F238E27FC236}">
                <a16:creationId xmlns:a16="http://schemas.microsoft.com/office/drawing/2014/main" xmlns="" id="{E196A7D3-0BBE-40C9-BC8B-FB915B771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960482"/>
              </p:ext>
            </p:extLst>
          </p:nvPr>
        </p:nvGraphicFramePr>
        <p:xfrm>
          <a:off x="544723" y="1920240"/>
          <a:ext cx="3636752" cy="391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13</a:t>
            </a:fld>
            <a:endParaRPr lang="en-US" altLang="en-US" sz="1000"/>
          </a:p>
        </p:txBody>
      </p:sp>
      <p:sp>
        <p:nvSpPr>
          <p:cNvPr id="76" name="Rectangle 44">
            <a:extLst>
              <a:ext uri="{FF2B5EF4-FFF2-40B4-BE49-F238E27FC236}">
                <a16:creationId xmlns:a16="http://schemas.microsoft.com/office/drawing/2014/main" xmlns="" id="{004FFE07-36B9-40FA-A6DB-D15C006D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20676"/>
            <a:ext cx="7772400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Household Composition</a:t>
            </a:r>
          </a:p>
        </p:txBody>
      </p:sp>
      <p:graphicFrame>
        <p:nvGraphicFramePr>
          <p:cNvPr id="49" name="Content Placeholder 18">
            <a:extLst>
              <a:ext uri="{FF2B5EF4-FFF2-40B4-BE49-F238E27FC236}">
                <a16:creationId xmlns:a16="http://schemas.microsoft.com/office/drawing/2014/main" xmlns="" id="{E196A7D3-0BBE-40C9-BC8B-FB915B771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44974"/>
              </p:ext>
            </p:extLst>
          </p:nvPr>
        </p:nvGraphicFramePr>
        <p:xfrm>
          <a:off x="4564273" y="1920240"/>
          <a:ext cx="3636752" cy="391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62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20676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Annual Income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14</a:t>
            </a:fld>
            <a:endParaRPr lang="en-US" altLang="en-US" sz="1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53A8239-EED3-42D1-8CA0-02A0810B7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782370"/>
              </p:ext>
            </p:extLst>
          </p:nvPr>
        </p:nvGraphicFramePr>
        <p:xfrm>
          <a:off x="356394" y="1835151"/>
          <a:ext cx="806926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6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20676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Poverty Level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15</a:t>
            </a:fld>
            <a:endParaRPr lang="en-US" altLang="en-US" sz="1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53A8239-EED3-42D1-8CA0-02A0810B7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96751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24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618236"/>
            <a:ext cx="6659563" cy="492124"/>
          </a:xfrm>
        </p:spPr>
        <p:txBody>
          <a:bodyPr/>
          <a:lstStyle/>
          <a:p>
            <a:pPr algn="l"/>
            <a:r>
              <a:rPr lang="en-US" altLang="en-US" dirty="0"/>
              <a:t>Poverty Level and Vulnerability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16</a:t>
            </a:fld>
            <a:endParaRPr lang="en-US" altLang="en-US" sz="1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21D978F-430E-4D3A-AA65-97C2EF29D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55617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91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618236"/>
            <a:ext cx="6659563" cy="492124"/>
          </a:xfrm>
        </p:spPr>
        <p:txBody>
          <a:bodyPr/>
          <a:lstStyle/>
          <a:p>
            <a:pPr algn="l"/>
            <a:r>
              <a:rPr lang="en-US" altLang="en-US" dirty="0"/>
              <a:t>Types of Income and Benefits Received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17</a:t>
            </a:fld>
            <a:endParaRPr lang="en-US" altLang="en-US" sz="1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1D4AD2A8-5F3F-437D-8BD5-1860C1EC6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57711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00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4393" y="-58517"/>
            <a:ext cx="7772400" cy="1143000"/>
          </a:xfrm>
        </p:spPr>
        <p:txBody>
          <a:bodyPr/>
          <a:lstStyle/>
          <a:p>
            <a:pPr algn="l"/>
            <a:r>
              <a:rPr lang="en-US" altLang="en-US" dirty="0" smtClean="0"/>
              <a:t>Unemployment</a:t>
            </a:r>
            <a:endParaRPr lang="en-US" alt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2626322"/>
              </p:ext>
            </p:extLst>
          </p:nvPr>
        </p:nvGraphicFramePr>
        <p:xfrm>
          <a:off x="242888" y="1752601"/>
          <a:ext cx="4252912" cy="471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18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5339301"/>
              </p:ext>
            </p:extLst>
          </p:nvPr>
        </p:nvGraphicFramePr>
        <p:xfrm>
          <a:off x="4745038" y="1725612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20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7313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 smtClean="0"/>
              <a:t>Employment &amp; </a:t>
            </a:r>
            <a:br>
              <a:rPr lang="en-US" altLang="en-US" dirty="0" smtClean="0"/>
            </a:br>
            <a:r>
              <a:rPr lang="en-US" altLang="en-US" dirty="0" smtClean="0"/>
              <a:t>Unemployment</a:t>
            </a:r>
            <a:endParaRPr lang="en-US" alt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19</a:t>
            </a:fld>
            <a:endParaRPr lang="en-US" altLang="en-US" sz="1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04900"/>
              </p:ext>
            </p:extLst>
          </p:nvPr>
        </p:nvGraphicFramePr>
        <p:xfrm>
          <a:off x="211932" y="1929130"/>
          <a:ext cx="8653461" cy="42430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33712"/>
                <a:gridCol w="914400"/>
                <a:gridCol w="914400"/>
                <a:gridCol w="1143000"/>
                <a:gridCol w="1295400"/>
                <a:gridCol w="1352549"/>
              </a:tblGrid>
              <a:tr h="1101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Senior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Disabled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Child ≤18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Non-Vulnerable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Respondents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Wages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Retirement Income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Unemployed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26%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34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Either Wages, Retirement Income, or Unemployed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3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20676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Presentation Overview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</a:t>
            </a:fld>
            <a:endParaRPr lang="en-US" altLang="en-US" sz="1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489B58E-127C-4293-948D-3E131F58D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01256"/>
              </p:ext>
            </p:extLst>
          </p:nvPr>
        </p:nvGraphicFramePr>
        <p:xfrm>
          <a:off x="242888" y="1524000"/>
          <a:ext cx="867251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0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>
            <a:extLst>
              <a:ext uri="{FF2B5EF4-FFF2-40B4-BE49-F238E27FC236}">
                <a16:creationId xmlns:a16="http://schemas.microsoft.com/office/drawing/2014/main" xmlns="" id="{CAD61E31-5987-471A-A6EA-04680B32A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608290"/>
              </p:ext>
            </p:extLst>
          </p:nvPr>
        </p:nvGraphicFramePr>
        <p:xfrm>
          <a:off x="242888" y="1981200"/>
          <a:ext cx="821531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20</a:t>
            </a:fld>
            <a:endParaRPr lang="en-US" altLang="en-US" sz="1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C6A79A2C-CA60-46B8-ACD4-EAD84F0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09600"/>
            <a:ext cx="6453188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Medical Equipment and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2095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Problems meeting energy needs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2498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>
            <a:extLst>
              <a:ext uri="{FF2B5EF4-FFF2-40B4-BE49-F238E27FC236}">
                <a16:creationId xmlns:a16="http://schemas.microsoft.com/office/drawing/2014/main" xmlns="" id="{CAD61E31-5987-471A-A6EA-04680B32A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10304"/>
              </p:ext>
            </p:extLst>
          </p:nvPr>
        </p:nvGraphicFramePr>
        <p:xfrm>
          <a:off x="242888" y="1981200"/>
          <a:ext cx="821531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22</a:t>
            </a:fld>
            <a:endParaRPr lang="en-US" altLang="en-US" sz="1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C6A79A2C-CA60-46B8-ACD4-EAD84F0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579438"/>
            <a:ext cx="6453188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Respondent Reported Energy Costs</a:t>
            </a:r>
          </a:p>
        </p:txBody>
      </p:sp>
    </p:spTree>
    <p:extLst>
      <p:ext uri="{BB962C8B-B14F-4D97-AF65-F5344CB8AC3E}">
        <p14:creationId xmlns:p14="http://schemas.microsoft.com/office/powerpoint/2010/main" val="49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>
            <a:extLst>
              <a:ext uri="{FF2B5EF4-FFF2-40B4-BE49-F238E27FC236}">
                <a16:creationId xmlns:a16="http://schemas.microsoft.com/office/drawing/2014/main" xmlns="" id="{CAD61E31-5987-471A-A6EA-04680B32A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76399"/>
              </p:ext>
            </p:extLst>
          </p:nvPr>
        </p:nvGraphicFramePr>
        <p:xfrm>
          <a:off x="411901" y="1369219"/>
          <a:ext cx="7925649" cy="411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23</a:t>
            </a:fld>
            <a:endParaRPr lang="en-US" altLang="en-US" sz="1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C6A79A2C-CA60-46B8-ACD4-EAD84F0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" y="320676"/>
            <a:ext cx="6453188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LIHEAP Heating Benefits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51700"/>
              </p:ext>
            </p:extLst>
          </p:nvPr>
        </p:nvGraphicFramePr>
        <p:xfrm>
          <a:off x="1074803" y="5832475"/>
          <a:ext cx="682294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2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Mean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1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>
            <a:extLst>
              <a:ext uri="{FF2B5EF4-FFF2-40B4-BE49-F238E27FC236}">
                <a16:creationId xmlns:a16="http://schemas.microsoft.com/office/drawing/2014/main" xmlns="" id="{CAD61E31-5987-471A-A6EA-04680B32A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833220"/>
              </p:ext>
            </p:extLst>
          </p:nvPr>
        </p:nvGraphicFramePr>
        <p:xfrm>
          <a:off x="414632" y="1548587"/>
          <a:ext cx="821531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24</a:t>
            </a:fld>
            <a:endParaRPr lang="en-US" altLang="en-US" sz="1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C6A79A2C-CA60-46B8-ACD4-EAD84F0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33376"/>
            <a:ext cx="6453188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Energy Burden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9055" y="6189603"/>
            <a:ext cx="76935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Most of those with an energy burden &gt;25% have an energy burden &gt;40%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41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25</a:t>
            </a:fld>
            <a:endParaRPr lang="en-US" altLang="en-US" sz="1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C6A79A2C-CA60-46B8-ACD4-EAD84F0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33376"/>
            <a:ext cx="6453188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Energy Burden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01140"/>
              </p:ext>
            </p:extLst>
          </p:nvPr>
        </p:nvGraphicFramePr>
        <p:xfrm>
          <a:off x="545251" y="2310809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5641" y="1840288"/>
            <a:ext cx="61768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Characteristics of households with an energy burden &gt;40%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8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26</a:t>
            </a:fld>
            <a:endParaRPr lang="en-US" altLang="en-US" sz="1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C6A79A2C-CA60-46B8-ACD4-EAD84F0D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33376"/>
            <a:ext cx="6453188" cy="4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altLang="en-US" kern="0" dirty="0"/>
              <a:t>Energy Burden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3510" y="1809223"/>
            <a:ext cx="64626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Change in Energy Burden Due to LIHEAP Receipt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30562"/>
              </p:ext>
            </p:extLst>
          </p:nvPr>
        </p:nvGraphicFramePr>
        <p:xfrm>
          <a:off x="1833785" y="2403712"/>
          <a:ext cx="5389563" cy="307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500"/>
                <a:gridCol w="1516063"/>
              </a:tblGrid>
              <a:tr h="854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Change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56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Respondents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476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4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 Change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4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Group Lower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4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&gt;1 Group </a:t>
                      </a:r>
                      <a:r>
                        <a:rPr lang="en-US" sz="2400" dirty="0">
                          <a:effectLst/>
                        </a:rPr>
                        <a:t>Lower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41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Responses to the problem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3937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76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Reduced Expenses for </a:t>
            </a:r>
            <a:br>
              <a:rPr lang="en-US" altLang="en-US" dirty="0"/>
            </a:br>
            <a:r>
              <a:rPr lang="en-US" altLang="en-US" dirty="0"/>
              <a:t>Household Necessities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683178"/>
              </p:ext>
            </p:extLst>
          </p:nvPr>
        </p:nvGraphicFramePr>
        <p:xfrm>
          <a:off x="612646" y="2409031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91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5725" y="30513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Reduced Expenses for </a:t>
            </a:r>
            <a:br>
              <a:rPr lang="en-US" altLang="en-US" dirty="0"/>
            </a:br>
            <a:r>
              <a:rPr lang="en-US" altLang="en-US" dirty="0"/>
              <a:t>Household Necessities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29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8643224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6883247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29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580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00013" y="7211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Closed off Part of Home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1014"/>
              </p:ext>
            </p:extLst>
          </p:nvPr>
        </p:nvGraphicFramePr>
        <p:xfrm>
          <a:off x="612646" y="2409031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512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20650" y="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Closed off Part of Home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31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5909811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942112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20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Kept Home at Unsafe</a:t>
            </a:r>
            <a:br>
              <a:rPr lang="en-US" altLang="en-US" dirty="0"/>
            </a:br>
            <a:r>
              <a:rPr lang="en-US" altLang="en-US" dirty="0"/>
              <a:t>Or Unhealthy Temperature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819650"/>
              </p:ext>
            </p:extLst>
          </p:nvPr>
        </p:nvGraphicFramePr>
        <p:xfrm>
          <a:off x="612646" y="2409031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9622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Kept Home at Unsafe</a:t>
            </a:r>
            <a:br>
              <a:rPr lang="en-US" altLang="en-US" dirty="0"/>
            </a:br>
            <a:r>
              <a:rPr lang="en-US" altLang="en-US" dirty="0"/>
              <a:t>Or Unhealthy Temperature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33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7139565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8870670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7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Used Kitchen Stove or </a:t>
            </a:r>
            <a:br>
              <a:rPr lang="en-US" altLang="en-US" dirty="0"/>
            </a:br>
            <a:r>
              <a:rPr lang="en-US" altLang="en-US" dirty="0"/>
              <a:t>Oven to Provide Heat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433056"/>
              </p:ext>
            </p:extLst>
          </p:nvPr>
        </p:nvGraphicFramePr>
        <p:xfrm>
          <a:off x="638175" y="2128837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3870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Used Kitchen Stove or</a:t>
            </a:r>
            <a:br>
              <a:rPr lang="en-US" altLang="en-US" dirty="0"/>
            </a:br>
            <a:r>
              <a:rPr lang="en-US" altLang="en-US" dirty="0"/>
              <a:t>Oven to Provide Heat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35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772189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571240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84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4442" y="286147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Responses to the Problem</a:t>
            </a:r>
            <a:br>
              <a:rPr lang="en-US" altLang="en-US" dirty="0"/>
            </a:br>
            <a:r>
              <a:rPr lang="en-US" altLang="en-US" dirty="0"/>
              <a:t>Comparison of Results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36</a:t>
            </a:fld>
            <a:endParaRPr lang="en-US" altLang="en-US" sz="1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78114"/>
              </p:ext>
            </p:extLst>
          </p:nvPr>
        </p:nvGraphicFramePr>
        <p:xfrm>
          <a:off x="286932" y="1773237"/>
          <a:ext cx="8443912" cy="43761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71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Respondents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2,161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1,256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1,828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1,768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Closed Off Part of Home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09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Kept Home at Temperature You Felt was Unsafe or Unhealthy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Used Kitchen Stove or Oven to Provide Heat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Inability to pay </a:t>
            </a:r>
            <a:br>
              <a:rPr lang="en-US" dirty="0"/>
            </a:br>
            <a:r>
              <a:rPr lang="en-US" dirty="0"/>
              <a:t>energy bills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4124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Skipped or Paid Less than</a:t>
            </a:r>
            <a:br>
              <a:rPr lang="en-US" altLang="en-US" dirty="0"/>
            </a:br>
            <a:r>
              <a:rPr lang="en-US" altLang="en-US" dirty="0"/>
              <a:t>Entire Home Energy Bill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25252"/>
              </p:ext>
            </p:extLst>
          </p:nvPr>
        </p:nvGraphicFramePr>
        <p:xfrm>
          <a:off x="5969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575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Skipped or Paid Less than</a:t>
            </a:r>
            <a:br>
              <a:rPr lang="en-US" altLang="en-US" dirty="0"/>
            </a:br>
            <a:r>
              <a:rPr lang="en-US" altLang="en-US" dirty="0"/>
              <a:t>Entire Home Energy Bill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39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0274733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2292634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43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04775" y="55563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Survey Motivation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3302008"/>
              </p:ext>
            </p:extLst>
          </p:nvPr>
        </p:nvGraphicFramePr>
        <p:xfrm>
          <a:off x="242888" y="1905000"/>
          <a:ext cx="836771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BE190539-2536-4ADA-AE66-6D242698954F}" type="slidenum">
              <a:rPr lang="en-US" sz="1000"/>
              <a:pPr>
                <a:spcBef>
                  <a:spcPct val="50000"/>
                </a:spcBef>
              </a:pPr>
              <a:t>4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Received Disconnect </a:t>
            </a:r>
            <a:br>
              <a:rPr lang="en-US" altLang="en-US" dirty="0"/>
            </a:br>
            <a:r>
              <a:rPr lang="en-US" altLang="en-US" dirty="0"/>
              <a:t>Notice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940770"/>
              </p:ext>
            </p:extLst>
          </p:nvPr>
        </p:nvGraphicFramePr>
        <p:xfrm>
          <a:off x="5969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1252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Received Disconnect</a:t>
            </a:r>
            <a:br>
              <a:rPr lang="en-US" altLang="en-US" dirty="0"/>
            </a:br>
            <a:r>
              <a:rPr lang="en-US" altLang="en-US" dirty="0"/>
              <a:t>Notice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41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3534766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7592435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29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34679" y="217488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Utility Service Shut Off</a:t>
            </a:r>
            <a:br>
              <a:rPr lang="en-US" altLang="en-US" dirty="0"/>
            </a:br>
            <a:r>
              <a:rPr lang="en-US" altLang="en-US" dirty="0"/>
              <a:t>Due to Nonpayment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4842101"/>
              </p:ext>
            </p:extLst>
          </p:nvPr>
        </p:nvGraphicFramePr>
        <p:xfrm>
          <a:off x="685800" y="19812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42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9310476"/>
              </p:ext>
            </p:extLst>
          </p:nvPr>
        </p:nvGraphicFramePr>
        <p:xfrm>
          <a:off x="4930406" y="19812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49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Electric or Gas Shut Off</a:t>
            </a:r>
            <a:br>
              <a:rPr lang="en-US" altLang="en-US" dirty="0"/>
            </a:br>
            <a:r>
              <a:rPr lang="en-US" altLang="en-US" dirty="0"/>
              <a:t>Due to Nonpayment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43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6865744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0575729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0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Unable to Use Main Source</a:t>
            </a:r>
            <a:br>
              <a:rPr lang="en-US" altLang="en-US" dirty="0"/>
            </a:br>
            <a:r>
              <a:rPr lang="en-US" altLang="en-US" dirty="0"/>
              <a:t>Of Heat During Past Year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224769"/>
              </p:ext>
            </p:extLst>
          </p:nvPr>
        </p:nvGraphicFramePr>
        <p:xfrm>
          <a:off x="5969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36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Unable to Use Main Source</a:t>
            </a:r>
            <a:br>
              <a:rPr lang="en-US" altLang="en-US" dirty="0"/>
            </a:br>
            <a:r>
              <a:rPr lang="en-US" altLang="en-US" dirty="0"/>
              <a:t>Of Heat During Past Year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45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488960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6909135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79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Unable to Use Air Conditioner During Past Year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87750"/>
              </p:ext>
            </p:extLst>
          </p:nvPr>
        </p:nvGraphicFramePr>
        <p:xfrm>
          <a:off x="5969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288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Unable to Use Air Conditioner</a:t>
            </a:r>
            <a:br>
              <a:rPr lang="en-US" altLang="en-US" sz="4000" dirty="0"/>
            </a:br>
            <a:r>
              <a:rPr lang="en-US" altLang="en-US" sz="4000" dirty="0"/>
              <a:t>During Past Year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47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0673518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508473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59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10276" y="2413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Inability to Pay Bills</a:t>
            </a:r>
            <a:br>
              <a:rPr lang="en-US" altLang="en-US" dirty="0"/>
            </a:br>
            <a:r>
              <a:rPr lang="en-US" altLang="en-US" dirty="0"/>
              <a:t>Comparison of Results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48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01761"/>
              </p:ext>
            </p:extLst>
          </p:nvPr>
        </p:nvGraphicFramePr>
        <p:xfrm>
          <a:off x="154442" y="1725609"/>
          <a:ext cx="8837158" cy="38903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23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3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2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8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Respondents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2,161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1,828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1,768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Skipped Paying or Paid Less than Entire Home Energy Bill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Electricity or Gas Shut off Due to Nonpayment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Heating System Broken and Unable to </a:t>
                      </a:r>
                      <a:r>
                        <a:rPr lang="en-US" sz="1600" dirty="0" smtClean="0">
                          <a:effectLst/>
                        </a:rPr>
                        <a:t>Repair/Replace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Unable to Use Main Heat </a:t>
                      </a:r>
                      <a:r>
                        <a:rPr lang="en-US" sz="1600" dirty="0" smtClean="0">
                          <a:effectLst/>
                        </a:rPr>
                        <a:t>- Unable </a:t>
                      </a:r>
                      <a:r>
                        <a:rPr lang="en-US" sz="1600" dirty="0">
                          <a:effectLst/>
                        </a:rPr>
                        <a:t>to Pay for a </a:t>
                      </a:r>
                      <a:r>
                        <a:rPr lang="en-US" sz="1600" dirty="0" smtClean="0">
                          <a:effectLst/>
                        </a:rPr>
                        <a:t>Fuel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Unable to Use Main </a:t>
                      </a:r>
                      <a:r>
                        <a:rPr lang="en-US" sz="1600" dirty="0" smtClean="0">
                          <a:effectLst/>
                        </a:rPr>
                        <a:t>Heat - Discontinued Utility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Unable to Use AC </a:t>
                      </a:r>
                      <a:r>
                        <a:rPr lang="en-US" sz="1600" dirty="0" smtClean="0">
                          <a:effectLst/>
                        </a:rPr>
                        <a:t>- Broken </a:t>
                      </a:r>
                      <a:r>
                        <a:rPr lang="en-US" sz="1600" dirty="0">
                          <a:effectLst/>
                        </a:rPr>
                        <a:t>and Unable to </a:t>
                      </a:r>
                      <a:r>
                        <a:rPr lang="en-US" sz="1600" dirty="0" smtClean="0">
                          <a:effectLst/>
                        </a:rPr>
                        <a:t>Repair/Replace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Unable to Use </a:t>
                      </a:r>
                      <a:r>
                        <a:rPr lang="en-US" sz="1600" dirty="0" smtClean="0">
                          <a:effectLst/>
                        </a:rPr>
                        <a:t>AC – Discontinued Electric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Had to Use Candles or Lanterns Due to Lack of Lights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Housing problems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49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4491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422276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Background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</a:t>
            </a:fld>
            <a:endParaRPr lang="en-US" altLang="en-US" sz="10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747875"/>
              </p:ext>
            </p:extLst>
          </p:nvPr>
        </p:nvGraphicFramePr>
        <p:xfrm>
          <a:off x="373063" y="1758125"/>
          <a:ext cx="8318500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0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7313" y="127689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Housing Problems </a:t>
            </a:r>
            <a:br>
              <a:rPr lang="en-US" altLang="en-US" sz="4000" dirty="0"/>
            </a:br>
            <a:r>
              <a:rPr lang="en-US" altLang="en-US" sz="4000" dirty="0"/>
              <a:t>In the Past Five Years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50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763470"/>
              </p:ext>
            </p:extLst>
          </p:nvPr>
        </p:nvGraphicFramePr>
        <p:xfrm>
          <a:off x="309106" y="1394964"/>
          <a:ext cx="4151312" cy="429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9416585"/>
              </p:ext>
            </p:extLst>
          </p:nvPr>
        </p:nvGraphicFramePr>
        <p:xfrm>
          <a:off x="4672013" y="1394964"/>
          <a:ext cx="4151312" cy="43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2100" y="5778358"/>
            <a:ext cx="57246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         Moved in with Friends or Family	</a:t>
            </a:r>
          </a:p>
          <a:p>
            <a:r>
              <a:rPr lang="en-US" dirty="0"/>
              <a:t>         Moved into Shelter or was Homeless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7106" y="5884007"/>
            <a:ext cx="642144" cy="30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6713" y="6235745"/>
            <a:ext cx="642144" cy="309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10276" y="2413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Housing Problems </a:t>
            </a:r>
            <a:br>
              <a:rPr lang="en-US" altLang="en-US" dirty="0"/>
            </a:br>
            <a:r>
              <a:rPr lang="en-US" altLang="en-US" dirty="0"/>
              <a:t>In The Past Five Years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51</a:t>
            </a:fld>
            <a:endParaRPr lang="en-US" altLang="en-US" sz="1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50680"/>
              </p:ext>
            </p:extLst>
          </p:nvPr>
        </p:nvGraphicFramePr>
        <p:xfrm>
          <a:off x="343355" y="2184401"/>
          <a:ext cx="8448674" cy="31210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76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0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Respondents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2,161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1,828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Moved in with Friends or Family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Moved into Shelter or Was Homeless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Financial problems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956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Took out a Payday Loan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53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9513668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5178263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97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Food and Medical insecurity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872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Went without Food for at </a:t>
            </a:r>
            <a:br>
              <a:rPr lang="en-US" altLang="en-US" sz="4000" dirty="0"/>
            </a:br>
            <a:r>
              <a:rPr lang="en-US" altLang="en-US" sz="4000" dirty="0"/>
              <a:t>Least One Day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55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9665143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7387360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7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Went without Medical </a:t>
            </a:r>
            <a:br>
              <a:rPr lang="en-US" altLang="en-US" sz="4000" dirty="0"/>
            </a:br>
            <a:r>
              <a:rPr lang="en-US" altLang="en-US" sz="4000" dirty="0"/>
              <a:t>or Dental Care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56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0228325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2094185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76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10276" y="2413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Food and Medical </a:t>
            </a:r>
            <a:br>
              <a:rPr lang="en-US" altLang="en-US" dirty="0"/>
            </a:br>
            <a:r>
              <a:rPr lang="en-US" altLang="en-US" dirty="0"/>
              <a:t>Insecurity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57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6C75373-F8FF-4BB2-B6CA-05A9710E4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14659"/>
              </p:ext>
            </p:extLst>
          </p:nvPr>
        </p:nvGraphicFramePr>
        <p:xfrm>
          <a:off x="447675" y="2362200"/>
          <a:ext cx="7781926" cy="304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67756">
                  <a:extLst>
                    <a:ext uri="{9D8B030D-6E8A-4147-A177-3AD203B41FA5}">
                      <a16:colId xmlns:a16="http://schemas.microsoft.com/office/drawing/2014/main" xmlns="" val="1047499785"/>
                    </a:ext>
                  </a:extLst>
                </a:gridCol>
                <a:gridCol w="890247">
                  <a:extLst>
                    <a:ext uri="{9D8B030D-6E8A-4147-A177-3AD203B41FA5}">
                      <a16:colId xmlns:a16="http://schemas.microsoft.com/office/drawing/2014/main" xmlns="" val="3348848018"/>
                    </a:ext>
                  </a:extLst>
                </a:gridCol>
                <a:gridCol w="873481">
                  <a:extLst>
                    <a:ext uri="{9D8B030D-6E8A-4147-A177-3AD203B41FA5}">
                      <a16:colId xmlns:a16="http://schemas.microsoft.com/office/drawing/2014/main" xmlns="" val="3707302385"/>
                    </a:ext>
                  </a:extLst>
                </a:gridCol>
                <a:gridCol w="952888">
                  <a:extLst>
                    <a:ext uri="{9D8B030D-6E8A-4147-A177-3AD203B41FA5}">
                      <a16:colId xmlns:a16="http://schemas.microsoft.com/office/drawing/2014/main" xmlns="" val="1269872840"/>
                    </a:ext>
                  </a:extLst>
                </a:gridCol>
                <a:gridCol w="848777">
                  <a:extLst>
                    <a:ext uri="{9D8B030D-6E8A-4147-A177-3AD203B41FA5}">
                      <a16:colId xmlns:a16="http://schemas.microsoft.com/office/drawing/2014/main" xmlns="" val="358029790"/>
                    </a:ext>
                  </a:extLst>
                </a:gridCol>
                <a:gridCol w="848777">
                  <a:extLst>
                    <a:ext uri="{9D8B030D-6E8A-4147-A177-3AD203B41FA5}">
                      <a16:colId xmlns:a16="http://schemas.microsoft.com/office/drawing/2014/main" xmlns="" val="389370948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861948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Respondents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2,161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1,828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796539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Went Without Food for At Least One Day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72875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Went Without Medical or Dental Care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277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452688"/>
            <a:ext cx="8210550" cy="1362075"/>
          </a:xfrm>
        </p:spPr>
        <p:txBody>
          <a:bodyPr/>
          <a:lstStyle/>
          <a:p>
            <a:pPr algn="ctr"/>
            <a:r>
              <a:rPr lang="en-US" dirty="0"/>
              <a:t>LIHEAP Receipt and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742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Respondent Reported </a:t>
            </a:r>
            <a:br>
              <a:rPr lang="en-US" altLang="en-US" sz="4000" dirty="0"/>
            </a:br>
            <a:r>
              <a:rPr lang="en-US" altLang="en-US" sz="4000" dirty="0"/>
              <a:t>LIHEAP Receipt in Past Year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59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0123718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2190792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6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States Surveyed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BE190539-2536-4ADA-AE66-6D242698954F}" type="slidenum">
              <a:rPr lang="en-US" sz="1000"/>
              <a:pPr>
                <a:spcBef>
                  <a:spcPct val="50000"/>
                </a:spcBef>
              </a:pPr>
              <a:t>6</a:t>
            </a:fld>
            <a:endParaRPr lang="en-US" sz="100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58993"/>
              </p:ext>
            </p:extLst>
          </p:nvPr>
        </p:nvGraphicFramePr>
        <p:xfrm>
          <a:off x="100474" y="1343977"/>
          <a:ext cx="441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709864"/>
                <a:gridCol w="775368"/>
                <a:gridCol w="775368"/>
                <a:gridCol w="697832"/>
                <a:gridCol w="7753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2003</a:t>
                      </a:r>
                      <a:endParaRPr lang="en-US" sz="20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2008</a:t>
                      </a:r>
                      <a:endParaRPr lang="en-US" sz="20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CO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CT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DE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GA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IA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IN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LA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ME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MN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MT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15509"/>
              </p:ext>
            </p:extLst>
          </p:nvPr>
        </p:nvGraphicFramePr>
        <p:xfrm>
          <a:off x="4605338" y="1800397"/>
          <a:ext cx="4419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75"/>
                <a:gridCol w="762000"/>
                <a:gridCol w="762000"/>
                <a:gridCol w="784225"/>
                <a:gridCol w="6858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2003</a:t>
                      </a:r>
                      <a:endParaRPr lang="en-US" sz="20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2008</a:t>
                      </a:r>
                      <a:endParaRPr lang="en-US" sz="20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NC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ND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NM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NY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OH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PA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RI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VA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WA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WI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73276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Number of Years Received</a:t>
            </a:r>
            <a:br>
              <a:rPr lang="en-US" altLang="en-US" dirty="0"/>
            </a:br>
            <a:r>
              <a:rPr lang="en-US" altLang="en-US" dirty="0"/>
              <a:t>LIHEAP in Past Five Years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20934"/>
              </p:ext>
            </p:extLst>
          </p:nvPr>
        </p:nvGraphicFramePr>
        <p:xfrm>
          <a:off x="5969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5962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258762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Received LIHEAP in All</a:t>
            </a:r>
            <a:br>
              <a:rPr lang="en-US" altLang="en-US" sz="4000" dirty="0"/>
            </a:br>
            <a:r>
              <a:rPr lang="en-US" altLang="en-US" sz="4000" dirty="0"/>
              <a:t>Five Years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61</a:t>
            </a:fld>
            <a:endParaRPr lang="en-US" altLang="en-US" sz="1000"/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0198211"/>
              </p:ext>
            </p:extLst>
          </p:nvPr>
        </p:nvGraphicFramePr>
        <p:xfrm>
          <a:off x="420688" y="1646926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7028419"/>
              </p:ext>
            </p:extLst>
          </p:nvPr>
        </p:nvGraphicFramePr>
        <p:xfrm>
          <a:off x="4745038" y="1634000"/>
          <a:ext cx="4151312" cy="474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4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9759" y="10829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Reports of LIHEAP Receipt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62</a:t>
            </a:fld>
            <a:endParaRPr lang="en-US" altLang="en-US" sz="1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562C312-9765-4EF4-BE67-D40CE77EB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35165"/>
              </p:ext>
            </p:extLst>
          </p:nvPr>
        </p:nvGraphicFramePr>
        <p:xfrm>
          <a:off x="388938" y="2667000"/>
          <a:ext cx="8302625" cy="2819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68075">
                  <a:extLst>
                    <a:ext uri="{9D8B030D-6E8A-4147-A177-3AD203B41FA5}">
                      <a16:colId xmlns:a16="http://schemas.microsoft.com/office/drawing/2014/main" xmlns="" val="1481342375"/>
                    </a:ext>
                  </a:extLst>
                </a:gridCol>
                <a:gridCol w="988820">
                  <a:extLst>
                    <a:ext uri="{9D8B030D-6E8A-4147-A177-3AD203B41FA5}">
                      <a16:colId xmlns:a16="http://schemas.microsoft.com/office/drawing/2014/main" xmlns="" val="693533422"/>
                    </a:ext>
                  </a:extLst>
                </a:gridCol>
                <a:gridCol w="951342">
                  <a:extLst>
                    <a:ext uri="{9D8B030D-6E8A-4147-A177-3AD203B41FA5}">
                      <a16:colId xmlns:a16="http://schemas.microsoft.com/office/drawing/2014/main" xmlns="" val="515724628"/>
                    </a:ext>
                  </a:extLst>
                </a:gridCol>
                <a:gridCol w="951342">
                  <a:extLst>
                    <a:ext uri="{9D8B030D-6E8A-4147-A177-3AD203B41FA5}">
                      <a16:colId xmlns:a16="http://schemas.microsoft.com/office/drawing/2014/main" xmlns="" val="279335098"/>
                    </a:ext>
                  </a:extLst>
                </a:gridCol>
                <a:gridCol w="971523">
                  <a:extLst>
                    <a:ext uri="{9D8B030D-6E8A-4147-A177-3AD203B41FA5}">
                      <a16:colId xmlns:a16="http://schemas.microsoft.com/office/drawing/2014/main" xmlns="" val="2291015616"/>
                    </a:ext>
                  </a:extLst>
                </a:gridCol>
                <a:gridCol w="971523">
                  <a:extLst>
                    <a:ext uri="{9D8B030D-6E8A-4147-A177-3AD203B41FA5}">
                      <a16:colId xmlns:a16="http://schemas.microsoft.com/office/drawing/2014/main" xmlns="" val="1340193793"/>
                    </a:ext>
                  </a:extLst>
                </a:gridCol>
              </a:tblGrid>
              <a:tr h="568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2003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58184085"/>
                  </a:ext>
                </a:extLst>
              </a:tr>
              <a:tr h="568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Respondents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2,161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1,828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0703298"/>
                  </a:ext>
                </a:extLst>
              </a:tr>
              <a:tr h="568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Recalled Receipt of LIHEAP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353044"/>
                  </a:ext>
                </a:extLst>
              </a:tr>
              <a:tr h="1115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 That Reported They Received LIHEAP in Each of the Past Five Years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02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0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42956" y="234328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Problems that May Have Been</a:t>
            </a:r>
            <a:br>
              <a:rPr lang="en-US" altLang="en-US" sz="4000" dirty="0"/>
            </a:br>
            <a:r>
              <a:rPr lang="en-US" altLang="en-US" sz="4000" dirty="0"/>
              <a:t>Faced without LIHEAP</a:t>
            </a:r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3296811"/>
              </p:ext>
            </p:extLst>
          </p:nvPr>
        </p:nvGraphicFramePr>
        <p:xfrm>
          <a:off x="457200" y="1981200"/>
          <a:ext cx="4038600" cy="441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63</a:t>
            </a:fld>
            <a:endParaRPr lang="en-US" altLang="en-US" sz="1000"/>
          </a:p>
        </p:txBody>
      </p:sp>
      <p:graphicFrame>
        <p:nvGraphicFramePr>
          <p:cNvPr id="50" name="Content Placeholder 13">
            <a:extLst>
              <a:ext uri="{FF2B5EF4-FFF2-40B4-BE49-F238E27FC236}">
                <a16:creationId xmlns:a16="http://schemas.microsoft.com/office/drawing/2014/main" xmlns="" id="{39FD714A-BC87-4280-851D-8249503FE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295153"/>
              </p:ext>
            </p:extLst>
          </p:nvPr>
        </p:nvGraphicFramePr>
        <p:xfrm>
          <a:off x="4651533" y="1981200"/>
          <a:ext cx="4151312" cy="441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69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5725" y="207963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Problems that May Have Been </a:t>
            </a:r>
            <a:br>
              <a:rPr lang="en-US" altLang="en-US" sz="4000" dirty="0"/>
            </a:br>
            <a:r>
              <a:rPr lang="en-US" altLang="en-US" sz="4000" dirty="0"/>
              <a:t>Faced without LIHEAP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64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13A42ED-BAEC-4235-8465-7BA79E86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6353"/>
              </p:ext>
            </p:extLst>
          </p:nvPr>
        </p:nvGraphicFramePr>
        <p:xfrm>
          <a:off x="533400" y="2590800"/>
          <a:ext cx="7804150" cy="3352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2595">
                  <a:extLst>
                    <a:ext uri="{9D8B030D-6E8A-4147-A177-3AD203B41FA5}">
                      <a16:colId xmlns:a16="http://schemas.microsoft.com/office/drawing/2014/main" xmlns="" val="2184848736"/>
                    </a:ext>
                  </a:extLst>
                </a:gridCol>
                <a:gridCol w="1000311">
                  <a:extLst>
                    <a:ext uri="{9D8B030D-6E8A-4147-A177-3AD203B41FA5}">
                      <a16:colId xmlns:a16="http://schemas.microsoft.com/office/drawing/2014/main" xmlns="" val="1538299837"/>
                    </a:ext>
                  </a:extLst>
                </a:gridCol>
                <a:gridCol w="1000311">
                  <a:extLst>
                    <a:ext uri="{9D8B030D-6E8A-4147-A177-3AD203B41FA5}">
                      <a16:colId xmlns:a16="http://schemas.microsoft.com/office/drawing/2014/main" xmlns="" val="3541467409"/>
                    </a:ext>
                  </a:extLst>
                </a:gridCol>
                <a:gridCol w="1000311">
                  <a:extLst>
                    <a:ext uri="{9D8B030D-6E8A-4147-A177-3AD203B41FA5}">
                      <a16:colId xmlns:a16="http://schemas.microsoft.com/office/drawing/2014/main" xmlns="" val="3890858994"/>
                    </a:ext>
                  </a:extLst>
                </a:gridCol>
                <a:gridCol w="1000311">
                  <a:extLst>
                    <a:ext uri="{9D8B030D-6E8A-4147-A177-3AD203B41FA5}">
                      <a16:colId xmlns:a16="http://schemas.microsoft.com/office/drawing/2014/main" xmlns="" val="1064507350"/>
                    </a:ext>
                  </a:extLst>
                </a:gridCol>
                <a:gridCol w="1000311">
                  <a:extLst>
                    <a:ext uri="{9D8B030D-6E8A-4147-A177-3AD203B41FA5}">
                      <a16:colId xmlns:a16="http://schemas.microsoft.com/office/drawing/2014/main" xmlns="" val="4265658338"/>
                    </a:ext>
                  </a:extLst>
                </a:gridCol>
              </a:tblGrid>
              <a:tr h="832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2018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4188616"/>
                  </a:ext>
                </a:extLst>
              </a:tr>
              <a:tr h="12602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Kept Home at Unsafe or Unhealthy Temperature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0832343"/>
                  </a:ext>
                </a:extLst>
              </a:tr>
              <a:tr h="1260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Had Electricity or Home Heating Fuel Discontinued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846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42956" y="234328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LIHEAP Restored Heat</a:t>
            </a:r>
          </a:p>
        </p:txBody>
      </p:sp>
      <p:graphicFrame>
        <p:nvGraphicFramePr>
          <p:cNvPr id="48" name="Content Placeholder 13">
            <a:extLst>
              <a:ext uri="{FF2B5EF4-FFF2-40B4-BE49-F238E27FC236}">
                <a16:creationId xmlns:a16="http://schemas.microsoft.com/office/drawing/2014/main" xmlns="" id="{207F0462-EA0E-41E2-B9B4-18919AB2C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1221874"/>
              </p:ext>
            </p:extLst>
          </p:nvPr>
        </p:nvGraphicFramePr>
        <p:xfrm>
          <a:off x="457200" y="1981200"/>
          <a:ext cx="4038600" cy="441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65</a:t>
            </a:fld>
            <a:endParaRPr lang="en-US" altLang="en-US" sz="1000"/>
          </a:p>
        </p:txBody>
      </p:sp>
      <p:graphicFrame>
        <p:nvGraphicFramePr>
          <p:cNvPr id="50" name="Content Placeholder 13">
            <a:extLst>
              <a:ext uri="{FF2B5EF4-FFF2-40B4-BE49-F238E27FC236}">
                <a16:creationId xmlns:a16="http://schemas.microsoft.com/office/drawing/2014/main" xmlns="" id="{39FD714A-BC87-4280-851D-8249503FE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564626"/>
              </p:ext>
            </p:extLst>
          </p:nvPr>
        </p:nvGraphicFramePr>
        <p:xfrm>
          <a:off x="4651533" y="1981200"/>
          <a:ext cx="4151312" cy="441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78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85725" y="207963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LIHEAP Restored Heat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66</a:t>
            </a:fld>
            <a:endParaRPr lang="en-US" altLang="en-US" sz="1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0900876-6047-4012-9C37-CD5559A89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26014"/>
              </p:ext>
            </p:extLst>
          </p:nvPr>
        </p:nvGraphicFramePr>
        <p:xfrm>
          <a:off x="236953" y="2042937"/>
          <a:ext cx="8653462" cy="4494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06247">
                  <a:extLst>
                    <a:ext uri="{9D8B030D-6E8A-4147-A177-3AD203B41FA5}">
                      <a16:colId xmlns:a16="http://schemas.microsoft.com/office/drawing/2014/main" xmlns="" val="13184341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61526625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4062335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78051222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1744871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98364455"/>
                    </a:ext>
                  </a:extLst>
                </a:gridCol>
                <a:gridCol w="1041815">
                  <a:extLst>
                    <a:ext uri="{9D8B030D-6E8A-4147-A177-3AD203B41FA5}">
                      <a16:colId xmlns:a16="http://schemas.microsoft.com/office/drawing/2014/main" xmlns="" val="549844272"/>
                    </a:ext>
                  </a:extLst>
                </a:gridCol>
              </a:tblGrid>
              <a:tr h="47642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Restored Heat Due to Shutoff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Restored Heat Due to Broken Equipment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527091"/>
                  </a:ext>
                </a:extLst>
              </a:tr>
              <a:tr h="42594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527824"/>
                  </a:ext>
                </a:extLst>
              </a:tr>
              <a:tr h="517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9215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99486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Don’t Know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124605"/>
                  </a:ext>
                </a:extLst>
              </a:tr>
              <a:tr h="1119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Did Not Experience Loss of Heat/or Did Not Receive LIHEAP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84%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08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Summary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5502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 smtClean="0"/>
              <a:t>Key Findings</a:t>
            </a:r>
            <a:endParaRPr lang="en-US" alt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65210"/>
              </p:ext>
            </p:extLst>
          </p:nvPr>
        </p:nvGraphicFramePr>
        <p:xfrm>
          <a:off x="303667" y="1600200"/>
          <a:ext cx="86772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10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170996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 smtClean="0"/>
              <a:t>Key Findings</a:t>
            </a:r>
            <a:endParaRPr lang="en-US" alt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774275"/>
              </p:ext>
            </p:extLst>
          </p:nvPr>
        </p:nvGraphicFramePr>
        <p:xfrm>
          <a:off x="196170" y="1676400"/>
          <a:ext cx="8445500" cy="457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69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9378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Survey Methodology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4047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93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463945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6" name="Rectangle 44"/>
          <p:cNvSpPr>
            <a:spLocks noGrp="1" noChangeArrowheads="1"/>
          </p:cNvSpPr>
          <p:nvPr>
            <p:ph type="title"/>
          </p:nvPr>
        </p:nvSpPr>
        <p:spPr>
          <a:xfrm>
            <a:off x="85725" y="79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Contact Information</a:t>
            </a:r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91E6FF9-BDFF-4385-BF6B-41E89A1BDD0C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3" name="Rectangle 2"/>
          <p:cNvSpPr/>
          <p:nvPr/>
        </p:nvSpPr>
        <p:spPr>
          <a:xfrm>
            <a:off x="189367" y="2984401"/>
            <a:ext cx="4406445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Jackie Berger, Ph.D.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and Co-Founder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APPRISE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Nassau Street, Suite 200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Princeton, NJ 08542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609-252-8009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ackie-berger@appriseinc.org</a:t>
            </a:r>
            <a:endParaRPr lang="en-US" sz="2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www.appriseinc.org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87291" y="2972105"/>
            <a:ext cx="425729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Wolfe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Director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NEADA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P.O. Box 42655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Washington, DC 20015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202-333-5915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mwolfe@neada.org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www.neada.org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005" y="1988515"/>
            <a:ext cx="36550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National Energy Assistance </a:t>
            </a:r>
          </a:p>
          <a:p>
            <a:pPr algn="ctr"/>
            <a:r>
              <a:rPr lang="en-US" dirty="0" smtClean="0"/>
              <a:t>Directors’ Association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48672" y="284481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Survey Implementation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8</a:t>
            </a:fld>
            <a:endParaRPr lang="en-US" altLang="en-US" sz="1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2D538275-0E47-4FF4-AD05-A192F3C88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006935"/>
              </p:ext>
            </p:extLst>
          </p:nvPr>
        </p:nvGraphicFramePr>
        <p:xfrm>
          <a:off x="737855" y="239744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697" y="1839517"/>
            <a:ext cx="87062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Approach to Maximize Response </a:t>
            </a:r>
            <a:r>
              <a:rPr lang="en-US" sz="2800" dirty="0" smtClean="0"/>
              <a:t>Rates and Representation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0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55575" y="320676"/>
            <a:ext cx="7772400" cy="492124"/>
          </a:xfrm>
        </p:spPr>
        <p:txBody>
          <a:bodyPr/>
          <a:lstStyle/>
          <a:p>
            <a:pPr algn="l"/>
            <a:r>
              <a:rPr lang="en-US" altLang="en-US" dirty="0"/>
              <a:t>Response Rates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077E62-1D45-47D1-BA98-434501238A1A}" type="slidenum">
              <a:rPr lang="en-US" altLang="en-US" sz="1000"/>
              <a:pPr eaLnBrk="1" hangingPunct="1">
                <a:spcBef>
                  <a:spcPct val="50000"/>
                </a:spcBef>
              </a:pPr>
              <a:t>9</a:t>
            </a:fld>
            <a:endParaRPr lang="en-US" altLang="en-US" sz="1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97108"/>
              </p:ext>
            </p:extLst>
          </p:nvPr>
        </p:nvGraphicFramePr>
        <p:xfrm>
          <a:off x="1487488" y="1828800"/>
          <a:ext cx="6499225" cy="43651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69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1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Sample Statistics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Selected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1,594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Unusable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218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Non-Interviews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Unknown Eligibility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524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Completed Interviews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624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Cooperation Rate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77%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Response Rate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48%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Completed Interview Rate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39%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- Cover and Page</Template>
  <TotalTime>8986</TotalTime>
  <Words>1681</Words>
  <Application>Microsoft Office PowerPoint</Application>
  <PresentationFormat>On-screen Show (4:3)</PresentationFormat>
  <Paragraphs>724</Paragraphs>
  <Slides>70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Times New Roman</vt:lpstr>
      <vt:lpstr>Power Point Template - Cover and Page</vt:lpstr>
      <vt:lpstr>NEADA 2018 National Energy Assistance Survey</vt:lpstr>
      <vt:lpstr>Presentation Overview</vt:lpstr>
      <vt:lpstr>motivation</vt:lpstr>
      <vt:lpstr>Survey Motivation</vt:lpstr>
      <vt:lpstr>Background</vt:lpstr>
      <vt:lpstr>States Surveyed</vt:lpstr>
      <vt:lpstr>Survey Methodology</vt:lpstr>
      <vt:lpstr>Survey Implementation</vt:lpstr>
      <vt:lpstr>Response Rates</vt:lpstr>
      <vt:lpstr>LIHEAP Recipient households</vt:lpstr>
      <vt:lpstr>Household Size</vt:lpstr>
      <vt:lpstr>PowerPoint Presentation</vt:lpstr>
      <vt:lpstr>PowerPoint Presentation</vt:lpstr>
      <vt:lpstr>Annual Income</vt:lpstr>
      <vt:lpstr>Poverty Level</vt:lpstr>
      <vt:lpstr>Poverty Level and Vulnerability </vt:lpstr>
      <vt:lpstr>Types of Income and Benefits Received</vt:lpstr>
      <vt:lpstr>Unemployment</vt:lpstr>
      <vt:lpstr>Employment &amp;  Unemployment</vt:lpstr>
      <vt:lpstr>PowerPoint Presentation</vt:lpstr>
      <vt:lpstr>Problems meeting energy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Responses to the problem</vt:lpstr>
      <vt:lpstr>Reduced Expenses for  Household Necessities</vt:lpstr>
      <vt:lpstr>Reduced Expenses for  Household Necessities</vt:lpstr>
      <vt:lpstr>Closed off Part of Home</vt:lpstr>
      <vt:lpstr>Closed off Part of Home</vt:lpstr>
      <vt:lpstr>Kept Home at Unsafe Or Unhealthy Temperature</vt:lpstr>
      <vt:lpstr>Kept Home at Unsafe Or Unhealthy Temperature</vt:lpstr>
      <vt:lpstr>Used Kitchen Stove or  Oven to Provide Heat</vt:lpstr>
      <vt:lpstr>Used Kitchen Stove or Oven to Provide Heat</vt:lpstr>
      <vt:lpstr>Responses to the Problem Comparison of Results</vt:lpstr>
      <vt:lpstr>Inability to pay  energy bills</vt:lpstr>
      <vt:lpstr>Skipped or Paid Less than Entire Home Energy Bill</vt:lpstr>
      <vt:lpstr>Skipped or Paid Less than Entire Home Energy Bill</vt:lpstr>
      <vt:lpstr>Received Disconnect  Notice</vt:lpstr>
      <vt:lpstr>Received Disconnect Notice</vt:lpstr>
      <vt:lpstr>Utility Service Shut Off Due to Nonpayment</vt:lpstr>
      <vt:lpstr>Electric or Gas Shut Off Due to Nonpayment </vt:lpstr>
      <vt:lpstr>Unable to Use Main Source Of Heat During Past Year</vt:lpstr>
      <vt:lpstr>Unable to Use Main Source Of Heat During Past Year</vt:lpstr>
      <vt:lpstr>Unable to Use Air Conditioner During Past Year</vt:lpstr>
      <vt:lpstr>Unable to Use Air Conditioner During Past Year</vt:lpstr>
      <vt:lpstr>Inability to Pay Bills Comparison of Results</vt:lpstr>
      <vt:lpstr>Housing problems</vt:lpstr>
      <vt:lpstr>Housing Problems  In the Past Five Years</vt:lpstr>
      <vt:lpstr>Housing Problems  In The Past Five Years</vt:lpstr>
      <vt:lpstr>Financial problems</vt:lpstr>
      <vt:lpstr>Took out a Payday Loan</vt:lpstr>
      <vt:lpstr>Food and Medical insecurity</vt:lpstr>
      <vt:lpstr>Went without Food for at  Least One Day</vt:lpstr>
      <vt:lpstr>Went without Medical  or Dental Care</vt:lpstr>
      <vt:lpstr>Food and Medical  Insecurity</vt:lpstr>
      <vt:lpstr>LIHEAP Receipt and impact</vt:lpstr>
      <vt:lpstr>Respondent Reported  LIHEAP Receipt in Past Year</vt:lpstr>
      <vt:lpstr>Number of Years Received LIHEAP in Past Five Years</vt:lpstr>
      <vt:lpstr>Received LIHEAP in All Five Years</vt:lpstr>
      <vt:lpstr>Reports of LIHEAP Receipt</vt:lpstr>
      <vt:lpstr>Problems that May Have Been Faced without LIHEAP</vt:lpstr>
      <vt:lpstr>Problems that May Have Been  Faced without LIHEAP</vt:lpstr>
      <vt:lpstr>LIHEAP Restored Heat</vt:lpstr>
      <vt:lpstr>LIHEAP Restored Heat</vt:lpstr>
      <vt:lpstr>Summary </vt:lpstr>
      <vt:lpstr>Key Findings</vt:lpstr>
      <vt:lpstr>Key Findings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Jackie-Berger</dc:creator>
  <cp:lastModifiedBy>Jackie-Berger</cp:lastModifiedBy>
  <cp:revision>1214</cp:revision>
  <cp:lastPrinted>2016-10-17T13:33:44Z</cp:lastPrinted>
  <dcterms:created xsi:type="dcterms:W3CDTF">2015-04-13T14:07:24Z</dcterms:created>
  <dcterms:modified xsi:type="dcterms:W3CDTF">2019-02-19T17:48:30Z</dcterms:modified>
</cp:coreProperties>
</file>