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7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8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9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0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21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28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charts/chart17.xml" ContentType="application/vnd.openxmlformats-officedocument.drawingml.chart+xml"/>
  <Override PartName="/ppt/notesSlides/notesSlide61.xml" ContentType="application/vnd.openxmlformats-officedocument.presentationml.notesSlid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2.xml" ContentType="application/vnd.openxmlformats-officedocument.drawingml.chartshapes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3.xml" ContentType="application/vnd.openxmlformats-officedocument.drawingml.chartshapes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0"/>
  </p:notesMasterIdLst>
  <p:handoutMasterIdLst>
    <p:handoutMasterId r:id="rId81"/>
  </p:handoutMasterIdLst>
  <p:sldIdLst>
    <p:sldId id="256" r:id="rId2"/>
    <p:sldId id="257" r:id="rId3"/>
    <p:sldId id="258" r:id="rId4"/>
    <p:sldId id="470" r:id="rId5"/>
    <p:sldId id="259" r:id="rId6"/>
    <p:sldId id="260" r:id="rId7"/>
    <p:sldId id="261" r:id="rId8"/>
    <p:sldId id="469" r:id="rId9"/>
    <p:sldId id="262" r:id="rId10"/>
    <p:sldId id="473" r:id="rId11"/>
    <p:sldId id="458" r:id="rId12"/>
    <p:sldId id="404" r:id="rId13"/>
    <p:sldId id="474" r:id="rId14"/>
    <p:sldId id="466" r:id="rId15"/>
    <p:sldId id="425" r:id="rId16"/>
    <p:sldId id="467" r:id="rId17"/>
    <p:sldId id="465" r:id="rId18"/>
    <p:sldId id="464" r:id="rId19"/>
    <p:sldId id="456" r:id="rId20"/>
    <p:sldId id="463" r:id="rId21"/>
    <p:sldId id="471" r:id="rId22"/>
    <p:sldId id="326" r:id="rId23"/>
    <p:sldId id="476" r:id="rId24"/>
    <p:sldId id="451" r:id="rId25"/>
    <p:sldId id="328" r:id="rId26"/>
    <p:sldId id="329" r:id="rId27"/>
    <p:sldId id="460" r:id="rId28"/>
    <p:sldId id="459" r:id="rId29"/>
    <p:sldId id="331" r:id="rId30"/>
    <p:sldId id="461" r:id="rId31"/>
    <p:sldId id="333" r:id="rId32"/>
    <p:sldId id="335" r:id="rId33"/>
    <p:sldId id="334" r:id="rId34"/>
    <p:sldId id="364" r:id="rId35"/>
    <p:sldId id="477" r:id="rId36"/>
    <p:sldId id="336" r:id="rId37"/>
    <p:sldId id="376" r:id="rId38"/>
    <p:sldId id="462" r:id="rId39"/>
    <p:sldId id="339" r:id="rId40"/>
    <p:sldId id="354" r:id="rId41"/>
    <p:sldId id="340" r:id="rId42"/>
    <p:sldId id="377" r:id="rId43"/>
    <p:sldId id="494" r:id="rId44"/>
    <p:sldId id="492" r:id="rId45"/>
    <p:sldId id="478" r:id="rId46"/>
    <p:sldId id="493" r:id="rId47"/>
    <p:sldId id="495" r:id="rId48"/>
    <p:sldId id="479" r:id="rId49"/>
    <p:sldId id="480" r:id="rId50"/>
    <p:sldId id="368" r:id="rId51"/>
    <p:sldId id="398" r:id="rId52"/>
    <p:sldId id="356" r:id="rId53"/>
    <p:sldId id="357" r:id="rId54"/>
    <p:sldId id="395" r:id="rId55"/>
    <p:sldId id="378" r:id="rId56"/>
    <p:sldId id="363" r:id="rId57"/>
    <p:sldId id="440" r:id="rId58"/>
    <p:sldId id="441" r:id="rId59"/>
    <p:sldId id="449" r:id="rId60"/>
    <p:sldId id="418" r:id="rId61"/>
    <p:sldId id="411" r:id="rId62"/>
    <p:sldId id="416" r:id="rId63"/>
    <p:sldId id="370" r:id="rId64"/>
    <p:sldId id="387" r:id="rId65"/>
    <p:sldId id="438" r:id="rId66"/>
    <p:sldId id="419" r:id="rId67"/>
    <p:sldId id="367" r:id="rId68"/>
    <p:sldId id="371" r:id="rId69"/>
    <p:sldId id="360" r:id="rId70"/>
    <p:sldId id="373" r:id="rId71"/>
    <p:sldId id="361" r:id="rId72"/>
    <p:sldId id="362" r:id="rId73"/>
    <p:sldId id="455" r:id="rId74"/>
    <p:sldId id="485" r:id="rId75"/>
    <p:sldId id="486" r:id="rId76"/>
    <p:sldId id="490" r:id="rId77"/>
    <p:sldId id="491" r:id="rId78"/>
    <p:sldId id="487" r:id="rId7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1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EF"/>
    <a:srgbClr val="FFFF99"/>
    <a:srgbClr val="CBECDE"/>
    <a:srgbClr val="00CC99"/>
    <a:srgbClr val="A3A3A3"/>
    <a:srgbClr val="929292"/>
    <a:srgbClr val="CBCBCB"/>
    <a:srgbClr val="E86EEB"/>
    <a:srgbClr val="362872"/>
    <a:srgbClr val="F7C2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70" autoAdjust="0"/>
    <p:restoredTop sz="84625" autoAdjust="0"/>
  </p:normalViewPr>
  <p:slideViewPr>
    <p:cSldViewPr>
      <p:cViewPr varScale="1">
        <p:scale>
          <a:sx n="88" d="100"/>
          <a:sy n="88" d="100"/>
        </p:scale>
        <p:origin x="1878" y="78"/>
      </p:cViewPr>
      <p:guideLst>
        <p:guide orient="horz" pos="192"/>
        <p:guide pos="144"/>
      </p:guideLst>
    </p:cSldViewPr>
  </p:slideViewPr>
  <p:outlineViewPr>
    <p:cViewPr>
      <p:scale>
        <a:sx n="33" d="100"/>
        <a:sy n="33" d="100"/>
      </p:scale>
      <p:origin x="0" y="21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032"/>
    </p:cViewPr>
  </p:sorterViewPr>
  <p:notesViewPr>
    <p:cSldViewPr>
      <p:cViewPr varScale="1">
        <p:scale>
          <a:sx n="84" d="100"/>
          <a:sy n="84" d="100"/>
        </p:scale>
        <p:origin x="-3162" y="-90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2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Number of Grants Distributed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Grants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Sheet1!$B$2:$B$12</c:f>
              <c:numCache>
                <c:formatCode>#,##0</c:formatCode>
                <c:ptCount val="11"/>
                <c:pt idx="0">
                  <c:v>6536</c:v>
                </c:pt>
                <c:pt idx="1">
                  <c:v>11950</c:v>
                </c:pt>
                <c:pt idx="2">
                  <c:v>18534</c:v>
                </c:pt>
                <c:pt idx="3">
                  <c:v>11635</c:v>
                </c:pt>
                <c:pt idx="4">
                  <c:v>3193</c:v>
                </c:pt>
                <c:pt idx="5">
                  <c:v>2461</c:v>
                </c:pt>
                <c:pt idx="6">
                  <c:v>2445</c:v>
                </c:pt>
                <c:pt idx="7" formatCode="General">
                  <c:v>852</c:v>
                </c:pt>
                <c:pt idx="8">
                  <c:v>1118</c:v>
                </c:pt>
                <c:pt idx="9" formatCode="General">
                  <c:v>2213</c:v>
                </c:pt>
                <c:pt idx="10" formatCode="General">
                  <c:v>1390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550288"/>
        <c:axId val="195552528"/>
      </c:barChart>
      <c:catAx>
        <c:axId val="1955502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Year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 w="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552528"/>
        <c:crosses val="autoZero"/>
        <c:auto val="0"/>
        <c:lblAlgn val="ctr"/>
        <c:lblOffset val="100"/>
        <c:noMultiLvlLbl val="0"/>
      </c:catAx>
      <c:valAx>
        <c:axId val="19555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</a:t>
                </a:r>
                <a:r>
                  <a:rPr lang="en-US" baseline="0" dirty="0" smtClean="0"/>
                  <a:t> of Grants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550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Recipient-Reported Bill Balance at Grant Application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&lt; $500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Sheet1!$B$2:$B$14</c:f>
              <c:numCache>
                <c:formatCode>0%</c:formatCode>
                <c:ptCount val="13"/>
                <c:pt idx="0">
                  <c:v>0.33</c:v>
                </c:pt>
                <c:pt idx="1">
                  <c:v>0.28000000000000003</c:v>
                </c:pt>
                <c:pt idx="2">
                  <c:v>0.3</c:v>
                </c:pt>
                <c:pt idx="3">
                  <c:v>0.28000000000000003</c:v>
                </c:pt>
                <c:pt idx="4">
                  <c:v>0.26</c:v>
                </c:pt>
                <c:pt idx="5">
                  <c:v>0.27</c:v>
                </c:pt>
                <c:pt idx="6">
                  <c:v>0.31</c:v>
                </c:pt>
                <c:pt idx="7">
                  <c:v>0.26</c:v>
                </c:pt>
                <c:pt idx="8">
                  <c:v>0.19</c:v>
                </c:pt>
                <c:pt idx="9">
                  <c:v>0.15</c:v>
                </c:pt>
                <c:pt idx="10">
                  <c:v>0.21</c:v>
                </c:pt>
                <c:pt idx="11">
                  <c:v>0.26440000000000002</c:v>
                </c:pt>
                <c:pt idx="12">
                  <c:v>0.3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$500 - $1,499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Sheet1!$C$2:$C$14</c:f>
              <c:numCache>
                <c:formatCode>0%</c:formatCode>
                <c:ptCount val="13"/>
                <c:pt idx="0">
                  <c:v>0.54</c:v>
                </c:pt>
                <c:pt idx="1">
                  <c:v>0.55000000000000004</c:v>
                </c:pt>
                <c:pt idx="2">
                  <c:v>0.59</c:v>
                </c:pt>
                <c:pt idx="3">
                  <c:v>0.56000000000000005</c:v>
                </c:pt>
                <c:pt idx="4">
                  <c:v>0.54</c:v>
                </c:pt>
                <c:pt idx="5">
                  <c:v>0.55000000000000004</c:v>
                </c:pt>
                <c:pt idx="6">
                  <c:v>0.55000000000000004</c:v>
                </c:pt>
                <c:pt idx="7">
                  <c:v>0.56000000000000005</c:v>
                </c:pt>
                <c:pt idx="8">
                  <c:v>0.6</c:v>
                </c:pt>
                <c:pt idx="9">
                  <c:v>0.59</c:v>
                </c:pt>
                <c:pt idx="10">
                  <c:v>0.61</c:v>
                </c:pt>
                <c:pt idx="11">
                  <c:v>0.56969999999999998</c:v>
                </c:pt>
                <c:pt idx="12">
                  <c:v>0.56999999999999995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&gt;$1500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Sheet1!$D$2:$D$14</c:f>
              <c:numCache>
                <c:formatCode>0%</c:formatCode>
                <c:ptCount val="13"/>
                <c:pt idx="0">
                  <c:v>0.13</c:v>
                </c:pt>
                <c:pt idx="1">
                  <c:v>0.16999999999999998</c:v>
                </c:pt>
                <c:pt idx="2">
                  <c:v>0.12</c:v>
                </c:pt>
                <c:pt idx="3">
                  <c:v>0.16</c:v>
                </c:pt>
                <c:pt idx="4">
                  <c:v>0.2</c:v>
                </c:pt>
                <c:pt idx="5">
                  <c:v>0.18</c:v>
                </c:pt>
                <c:pt idx="6">
                  <c:v>0.14000000000000001</c:v>
                </c:pt>
                <c:pt idx="7">
                  <c:v>0.18</c:v>
                </c:pt>
                <c:pt idx="8">
                  <c:v>0.22</c:v>
                </c:pt>
                <c:pt idx="9">
                  <c:v>0.26</c:v>
                </c:pt>
                <c:pt idx="10">
                  <c:v>0.18</c:v>
                </c:pt>
                <c:pt idx="11">
                  <c:v>0.1658</c:v>
                </c:pt>
                <c:pt idx="12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64889696"/>
        <c:axId val="264890256"/>
      </c:barChart>
      <c:catAx>
        <c:axId val="2648896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Year</a:t>
                </a:r>
              </a:p>
            </c:rich>
          </c:tx>
          <c:layout>
            <c:manualLayout>
              <c:xMode val="edge"/>
              <c:yMode val="edge"/>
              <c:x val="0.51592074428196477"/>
              <c:y val="0.820984677813765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890256"/>
        <c:crosses val="autoZero"/>
        <c:auto val="1"/>
        <c:lblAlgn val="ctr"/>
        <c:lblOffset val="100"/>
        <c:noMultiLvlLbl val="0"/>
      </c:catAx>
      <c:valAx>
        <c:axId val="2648902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of Recipients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889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442749343832027"/>
          <c:y val="0.88317962371177539"/>
          <c:w val="0.31959739407574056"/>
          <c:h val="5.61904081003220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Mean Reported Bill Balance at Grant Application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386717427615778"/>
          <c:y val="0.1216049047210114"/>
          <c:w val="0.77210026905276774"/>
          <c:h val="0.720214878938065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Electric Only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Sheet1!$B$2:$B$14</c:f>
              <c:numCache>
                <c:formatCode>"$"#,##0</c:formatCode>
                <c:ptCount val="13"/>
                <c:pt idx="0">
                  <c:v>563</c:v>
                </c:pt>
                <c:pt idx="1">
                  <c:v>566</c:v>
                </c:pt>
                <c:pt idx="2">
                  <c:v>557</c:v>
                </c:pt>
                <c:pt idx="3">
                  <c:v>635</c:v>
                </c:pt>
                <c:pt idx="4">
                  <c:v>723</c:v>
                </c:pt>
                <c:pt idx="5">
                  <c:v>687</c:v>
                </c:pt>
                <c:pt idx="6">
                  <c:v>737</c:v>
                </c:pt>
                <c:pt idx="7">
                  <c:v>767</c:v>
                </c:pt>
                <c:pt idx="8">
                  <c:v>769</c:v>
                </c:pt>
                <c:pt idx="9">
                  <c:v>769</c:v>
                </c:pt>
                <c:pt idx="10">
                  <c:v>864</c:v>
                </c:pt>
                <c:pt idx="11">
                  <c:v>866</c:v>
                </c:pt>
                <c:pt idx="12">
                  <c:v>782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Gas Only</c:v>
                </c:pt>
              </c:strCache>
            </c:strRef>
          </c:tx>
          <c:spPr>
            <a:ln w="28575" cap="sq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Sheet1!$C$2:$C$14</c:f>
              <c:numCache>
                <c:formatCode>"$"#,##0</c:formatCode>
                <c:ptCount val="13"/>
                <c:pt idx="0">
                  <c:v>654</c:v>
                </c:pt>
                <c:pt idx="1">
                  <c:v>740</c:v>
                </c:pt>
                <c:pt idx="2">
                  <c:v>762</c:v>
                </c:pt>
                <c:pt idx="3">
                  <c:v>782</c:v>
                </c:pt>
                <c:pt idx="4">
                  <c:v>831</c:v>
                </c:pt>
                <c:pt idx="5">
                  <c:v>776</c:v>
                </c:pt>
                <c:pt idx="6">
                  <c:v>764</c:v>
                </c:pt>
                <c:pt idx="7">
                  <c:v>685</c:v>
                </c:pt>
                <c:pt idx="8">
                  <c:v>802</c:v>
                </c:pt>
                <c:pt idx="9">
                  <c:v>900</c:v>
                </c:pt>
                <c:pt idx="10">
                  <c:v>760</c:v>
                </c:pt>
                <c:pt idx="11">
                  <c:v>724</c:v>
                </c:pt>
                <c:pt idx="12">
                  <c:v>636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Electric &amp; Gas 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12700" cap="sq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7.9550538206368468E-3"/>
                  <c:y val="-1.8840130367768246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Sheet1!$D$2:$D$14</c:f>
              <c:numCache>
                <c:formatCode>"$"#,##0</c:formatCode>
                <c:ptCount val="13"/>
                <c:pt idx="0">
                  <c:v>1108</c:v>
                </c:pt>
                <c:pt idx="1">
                  <c:v>1268</c:v>
                </c:pt>
                <c:pt idx="2">
                  <c:v>1168</c:v>
                </c:pt>
                <c:pt idx="3">
                  <c:v>1298</c:v>
                </c:pt>
                <c:pt idx="4">
                  <c:v>1443</c:v>
                </c:pt>
                <c:pt idx="5">
                  <c:v>1407</c:v>
                </c:pt>
                <c:pt idx="6">
                  <c:v>1438</c:v>
                </c:pt>
                <c:pt idx="7">
                  <c:v>1332</c:v>
                </c:pt>
                <c:pt idx="8">
                  <c:v>1324</c:v>
                </c:pt>
                <c:pt idx="9">
                  <c:v>1477</c:v>
                </c:pt>
                <c:pt idx="10">
                  <c:v>1369</c:v>
                </c:pt>
                <c:pt idx="11">
                  <c:v>1109</c:v>
                </c:pt>
                <c:pt idx="12">
                  <c:v>1099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Electric Heat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4.4548301395567112E-2"/>
                  <c:y val="-9.4200651838841805E-3"/>
                </c:manualLayout>
              </c:layout>
              <c:tx>
                <c:rich>
                  <a:bodyPr/>
                  <a:lstStyle/>
                  <a:p>
                    <a:fld id="{FE9D2F23-AC56-4E59-B29C-4362A5A88DA4}" type="SERIESNAME">
                      <a:rPr lang="en-US" smtClean="0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Sheet1!$E$2:$E$14</c:f>
              <c:numCache>
                <c:formatCode>"$"#,##0</c:formatCode>
                <c:ptCount val="13"/>
                <c:pt idx="0">
                  <c:v>831</c:v>
                </c:pt>
                <c:pt idx="1">
                  <c:v>823</c:v>
                </c:pt>
                <c:pt idx="2">
                  <c:v>904</c:v>
                </c:pt>
                <c:pt idx="3">
                  <c:v>1010</c:v>
                </c:pt>
                <c:pt idx="4">
                  <c:v>1048</c:v>
                </c:pt>
                <c:pt idx="5">
                  <c:v>1088</c:v>
                </c:pt>
                <c:pt idx="6">
                  <c:v>1036</c:v>
                </c:pt>
                <c:pt idx="7">
                  <c:v>1093</c:v>
                </c:pt>
                <c:pt idx="8">
                  <c:v>1306</c:v>
                </c:pt>
                <c:pt idx="9">
                  <c:v>1319</c:v>
                </c:pt>
                <c:pt idx="10">
                  <c:v>1099</c:v>
                </c:pt>
                <c:pt idx="11">
                  <c:v>1236</c:v>
                </c:pt>
                <c:pt idx="12">
                  <c:v>1076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All Grants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36287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Sheet1!$F$2:$F$14</c:f>
              <c:numCache>
                <c:formatCode>"$"#,##0</c:formatCode>
                <c:ptCount val="13"/>
                <c:pt idx="0">
                  <c:v>892</c:v>
                </c:pt>
                <c:pt idx="1">
                  <c:v>993</c:v>
                </c:pt>
                <c:pt idx="2">
                  <c:v>879</c:v>
                </c:pt>
                <c:pt idx="3">
                  <c:v>963</c:v>
                </c:pt>
                <c:pt idx="4">
                  <c:v>1070</c:v>
                </c:pt>
                <c:pt idx="5">
                  <c:v>1028</c:v>
                </c:pt>
                <c:pt idx="6">
                  <c:v>936</c:v>
                </c:pt>
                <c:pt idx="7">
                  <c:v>1028</c:v>
                </c:pt>
                <c:pt idx="8">
                  <c:v>1124</c:v>
                </c:pt>
                <c:pt idx="9">
                  <c:v>1248</c:v>
                </c:pt>
                <c:pt idx="10">
                  <c:v>1082</c:v>
                </c:pt>
                <c:pt idx="11">
                  <c:v>996</c:v>
                </c:pt>
                <c:pt idx="12">
                  <c:v>897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Electric Only2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Sheet1!$G$2:$G$14</c:f>
              <c:numCache>
                <c:formatCode>General</c:formatCode>
                <c:ptCount val="13"/>
                <c:pt idx="9" formatCode="&quot;$&quot;#,##0">
                  <c:v>769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Gas Only2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dPt>
            <c:idx val="9"/>
            <c:marker>
              <c:symbol val="circle"/>
              <c:size val="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</c:dPt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Sheet1!$H$2:$H$14</c:f>
              <c:numCache>
                <c:formatCode>General</c:formatCode>
                <c:ptCount val="13"/>
                <c:pt idx="9" formatCode="&quot;$&quot;#,##0">
                  <c:v>900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Electric &amp; Gas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dPt>
            <c:idx val="9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Sheet1!$I$2:$I$14</c:f>
              <c:numCache>
                <c:formatCode>General</c:formatCode>
                <c:ptCount val="13"/>
                <c:pt idx="9" formatCode="&quot;$&quot;#,##0">
                  <c:v>1477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Electric Heat2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7C23F"/>
              </a:solidFill>
              <a:ln w="9525">
                <a:solidFill>
                  <a:srgbClr val="F7C23F"/>
                </a:solidFill>
              </a:ln>
              <a:effectLst/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Sheet1!$J$2:$J$14</c:f>
              <c:numCache>
                <c:formatCode>General</c:formatCode>
                <c:ptCount val="13"/>
                <c:pt idx="9" formatCode="&quot;$&quot;#,##0">
                  <c:v>1319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All Grants2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Sheet1!$K$2:$K$14</c:f>
              <c:numCache>
                <c:formatCode>General</c:formatCode>
                <c:ptCount val="13"/>
                <c:pt idx="9" formatCode="&quot;$&quot;#,##0">
                  <c:v>1248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5670480"/>
        <c:axId val="265671040"/>
      </c:lineChart>
      <c:catAx>
        <c:axId val="265670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Year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671040"/>
        <c:crosses val="autoZero"/>
        <c:auto val="1"/>
        <c:lblAlgn val="ctr"/>
        <c:lblOffset val="100"/>
        <c:noMultiLvlLbl val="0"/>
      </c:catAx>
      <c:valAx>
        <c:axId val="26567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Mean Reported Balance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670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Percent of Recipients</a:t>
            </a:r>
            <a:r>
              <a:rPr lang="en-US" baseline="0" dirty="0" smtClean="0"/>
              <a:t> </a:t>
            </a:r>
            <a:r>
              <a:rPr lang="en-US" dirty="0" smtClean="0"/>
              <a:t>with Collection Actions Pending at Application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9787624300706151E-2"/>
          <c:y val="0.13138287401574802"/>
          <c:w val="0.74049242751549049"/>
          <c:h val="0.7409461122047243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Past Due Balance 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2.2862368541380886E-2"/>
                  <c:y val="2.4999999999999887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Sheet1!$B$2:$B$14</c:f>
              <c:numCache>
                <c:formatCode>0%</c:formatCode>
                <c:ptCount val="13"/>
                <c:pt idx="0">
                  <c:v>0.08</c:v>
                </c:pt>
                <c:pt idx="1">
                  <c:v>0.03</c:v>
                </c:pt>
                <c:pt idx="2">
                  <c:v>0.17</c:v>
                </c:pt>
                <c:pt idx="3">
                  <c:v>0.2</c:v>
                </c:pt>
                <c:pt idx="4">
                  <c:v>0.26</c:v>
                </c:pt>
                <c:pt idx="5">
                  <c:v>0.3</c:v>
                </c:pt>
                <c:pt idx="6">
                  <c:v>0.38</c:v>
                </c:pt>
                <c:pt idx="7">
                  <c:v>0.27</c:v>
                </c:pt>
                <c:pt idx="8">
                  <c:v>0.21</c:v>
                </c:pt>
                <c:pt idx="9">
                  <c:v>0.17</c:v>
                </c:pt>
                <c:pt idx="10">
                  <c:v>0.23</c:v>
                </c:pt>
                <c:pt idx="11">
                  <c:v>0.2273</c:v>
                </c:pt>
                <c:pt idx="12">
                  <c:v>0.26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Past Due Warning Notice 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4288980338363053E-3"/>
                  <c:y val="4.9999999999999885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Sheet1!$C$2:$C$14</c:f>
              <c:numCache>
                <c:formatCode>0%</c:formatCode>
                <c:ptCount val="13"/>
                <c:pt idx="0">
                  <c:v>0.47</c:v>
                </c:pt>
                <c:pt idx="1">
                  <c:v>0.18</c:v>
                </c:pt>
                <c:pt idx="2">
                  <c:v>0.17</c:v>
                </c:pt>
                <c:pt idx="3">
                  <c:v>0.19</c:v>
                </c:pt>
                <c:pt idx="4">
                  <c:v>0.23</c:v>
                </c:pt>
                <c:pt idx="5">
                  <c:v>0.18</c:v>
                </c:pt>
                <c:pt idx="6">
                  <c:v>0.13</c:v>
                </c:pt>
                <c:pt idx="7">
                  <c:v>0.09</c:v>
                </c:pt>
                <c:pt idx="8">
                  <c:v>7.0000000000000007E-2</c:v>
                </c:pt>
                <c:pt idx="9">
                  <c:v>0.08</c:v>
                </c:pt>
                <c:pt idx="10">
                  <c:v>0.13</c:v>
                </c:pt>
                <c:pt idx="11">
                  <c:v>0.1134</c:v>
                </c:pt>
                <c:pt idx="12">
                  <c:v>0.16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Shut-Off Date Not Passed 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4288980338364103E-3"/>
                  <c:y val="-2.5000000000000001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Sheet1!$D$2:$D$14</c:f>
              <c:numCache>
                <c:formatCode>0%</c:formatCode>
                <c:ptCount val="13"/>
                <c:pt idx="0">
                  <c:v>0.2</c:v>
                </c:pt>
                <c:pt idx="1">
                  <c:v>0.22</c:v>
                </c:pt>
                <c:pt idx="2">
                  <c:v>0.2</c:v>
                </c:pt>
                <c:pt idx="3">
                  <c:v>0.17</c:v>
                </c:pt>
                <c:pt idx="4">
                  <c:v>0.16</c:v>
                </c:pt>
                <c:pt idx="5">
                  <c:v>0.19</c:v>
                </c:pt>
                <c:pt idx="6">
                  <c:v>0.15</c:v>
                </c:pt>
                <c:pt idx="7">
                  <c:v>0.21</c:v>
                </c:pt>
                <c:pt idx="8">
                  <c:v>0.24</c:v>
                </c:pt>
                <c:pt idx="9">
                  <c:v>0.24</c:v>
                </c:pt>
                <c:pt idx="10">
                  <c:v>0.2</c:v>
                </c:pt>
                <c:pt idx="11">
                  <c:v>0.26840000000000003</c:v>
                </c:pt>
                <c:pt idx="12">
                  <c:v>0.28000000000000003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Shut-Off Date Passed 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3.0006858710562311E-2"/>
                  <c:y val="-3.7499999999999999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Sheet1!$E$2:$E$14</c:f>
              <c:numCache>
                <c:formatCode>0%</c:formatCode>
                <c:ptCount val="13"/>
                <c:pt idx="0">
                  <c:v>0.26</c:v>
                </c:pt>
                <c:pt idx="1">
                  <c:v>0.49</c:v>
                </c:pt>
                <c:pt idx="2">
                  <c:v>0.41</c:v>
                </c:pt>
                <c:pt idx="3">
                  <c:v>0.39</c:v>
                </c:pt>
                <c:pt idx="4">
                  <c:v>0.32</c:v>
                </c:pt>
                <c:pt idx="5">
                  <c:v>0.3</c:v>
                </c:pt>
                <c:pt idx="6">
                  <c:v>0.27</c:v>
                </c:pt>
                <c:pt idx="7">
                  <c:v>0.34</c:v>
                </c:pt>
                <c:pt idx="8">
                  <c:v>0.4</c:v>
                </c:pt>
                <c:pt idx="9">
                  <c:v>0.38</c:v>
                </c:pt>
                <c:pt idx="10">
                  <c:v>0.31</c:v>
                </c:pt>
                <c:pt idx="11">
                  <c:v>0.31409999999999999</c:v>
                </c:pt>
                <c:pt idx="12">
                  <c:v>0.27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Utility Shut-Off 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9.7165066300868769E-2"/>
                  <c:y val="4.9999999999999885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Sheet1!$F$2:$F$14</c:f>
              <c:numCache>
                <c:formatCode>0%</c:formatCode>
                <c:ptCount val="13"/>
                <c:pt idx="0">
                  <c:v>0</c:v>
                </c:pt>
                <c:pt idx="1">
                  <c:v>0.09</c:v>
                </c:pt>
                <c:pt idx="2">
                  <c:v>0.04</c:v>
                </c:pt>
                <c:pt idx="3">
                  <c:v>0.06</c:v>
                </c:pt>
                <c:pt idx="4">
                  <c:v>0.03</c:v>
                </c:pt>
                <c:pt idx="5">
                  <c:v>0.03</c:v>
                </c:pt>
                <c:pt idx="6">
                  <c:v>0.08</c:v>
                </c:pt>
                <c:pt idx="7">
                  <c:v>0.1</c:v>
                </c:pt>
                <c:pt idx="8">
                  <c:v>0.08</c:v>
                </c:pt>
                <c:pt idx="9">
                  <c:v>0.13</c:v>
                </c:pt>
                <c:pt idx="10">
                  <c:v>0.13</c:v>
                </c:pt>
                <c:pt idx="11">
                  <c:v>7.7299999999999994E-2</c:v>
                </c:pt>
                <c:pt idx="12">
                  <c:v>0.04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Past Due Balance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Sheet1!$G$2:$G$14</c:f>
              <c:numCache>
                <c:formatCode>General</c:formatCode>
                <c:ptCount val="13"/>
                <c:pt idx="9" formatCode="0%">
                  <c:v>0.17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Past Due Warning Notice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Sheet1!$H$2:$H$14</c:f>
              <c:numCache>
                <c:formatCode>General</c:formatCode>
                <c:ptCount val="13"/>
                <c:pt idx="9" formatCode="0%">
                  <c:v>0.08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Shut-Off Date Not Passed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Sheet1!$I$2:$I$14</c:f>
              <c:numCache>
                <c:formatCode>General</c:formatCode>
                <c:ptCount val="13"/>
                <c:pt idx="9" formatCode="0%">
                  <c:v>0.24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Shut-Off Date Passed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Sheet1!$J$2:$J$14</c:f>
              <c:numCache>
                <c:formatCode>General</c:formatCode>
                <c:ptCount val="13"/>
                <c:pt idx="9" formatCode="0%">
                  <c:v>0.38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Utility Shut-Off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Sheet1!$K$2:$K$14</c:f>
              <c:numCache>
                <c:formatCode>General</c:formatCode>
                <c:ptCount val="13"/>
                <c:pt idx="9" formatCode="0%">
                  <c:v>0.13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5867536"/>
        <c:axId val="265868096"/>
      </c:lineChart>
      <c:catAx>
        <c:axId val="265867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Year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868096"/>
        <c:crosses val="autoZero"/>
        <c:auto val="1"/>
        <c:lblAlgn val="ctr"/>
        <c:lblOffset val="100"/>
        <c:noMultiLvlLbl val="0"/>
      </c:catAx>
      <c:valAx>
        <c:axId val="2658680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of Recipients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86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Percent of Recipients</a:t>
            </a:r>
            <a:r>
              <a:rPr lang="en-US" baseline="0" dirty="0" smtClean="0"/>
              <a:t> </a:t>
            </a:r>
            <a:r>
              <a:rPr lang="en-US" dirty="0" smtClean="0"/>
              <a:t>with Collection Actions Pending at Application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9787624300706151E-2"/>
          <c:y val="0.13138287401574802"/>
          <c:w val="0.74049242751549049"/>
          <c:h val="0.74094611220472439"/>
        </c:manualLayout>
      </c:layout>
      <c:lineChart>
        <c:grouping val="standard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 Utility Shut Off 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Sheet1!$F$2:$F$14</c:f>
              <c:numCache>
                <c:formatCode>0%</c:formatCode>
                <c:ptCount val="13"/>
                <c:pt idx="0">
                  <c:v>0</c:v>
                </c:pt>
                <c:pt idx="1">
                  <c:v>0.09</c:v>
                </c:pt>
                <c:pt idx="2">
                  <c:v>0.04</c:v>
                </c:pt>
                <c:pt idx="3">
                  <c:v>0.06</c:v>
                </c:pt>
                <c:pt idx="4">
                  <c:v>0.03</c:v>
                </c:pt>
                <c:pt idx="5">
                  <c:v>0.03</c:v>
                </c:pt>
                <c:pt idx="6">
                  <c:v>0.08</c:v>
                </c:pt>
                <c:pt idx="7">
                  <c:v>0.1</c:v>
                </c:pt>
                <c:pt idx="8">
                  <c:v>0.08</c:v>
                </c:pt>
                <c:pt idx="9">
                  <c:v>0.13</c:v>
                </c:pt>
                <c:pt idx="10">
                  <c:v>0.13</c:v>
                </c:pt>
                <c:pt idx="11">
                  <c:v>7.7299999999999994E-2</c:v>
                </c:pt>
                <c:pt idx="12">
                  <c:v>0.04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Sheet1!$G$1</c:f>
              <c:strCache>
                <c:ptCount val="1"/>
                <c:pt idx="0">
                  <c:v>Past Due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Sheet1!$G$2:$G$14</c:f>
              <c:numCache>
                <c:formatCode>0%</c:formatCode>
                <c:ptCount val="13"/>
                <c:pt idx="0">
                  <c:v>0.55000000000000004</c:v>
                </c:pt>
                <c:pt idx="1">
                  <c:v>0.21</c:v>
                </c:pt>
                <c:pt idx="2">
                  <c:v>0.34</c:v>
                </c:pt>
                <c:pt idx="3">
                  <c:v>0.39</c:v>
                </c:pt>
                <c:pt idx="4">
                  <c:v>0.49</c:v>
                </c:pt>
                <c:pt idx="5">
                  <c:v>0.48</c:v>
                </c:pt>
                <c:pt idx="6">
                  <c:v>0.51</c:v>
                </c:pt>
                <c:pt idx="7">
                  <c:v>0.36</c:v>
                </c:pt>
                <c:pt idx="8">
                  <c:v>0.28000000000000003</c:v>
                </c:pt>
                <c:pt idx="9">
                  <c:v>0.25</c:v>
                </c:pt>
                <c:pt idx="10">
                  <c:v>0.36</c:v>
                </c:pt>
                <c:pt idx="11">
                  <c:v>0.3407</c:v>
                </c:pt>
                <c:pt idx="12">
                  <c:v>0.42000000000000004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Sheet1!$H$1</c:f>
              <c:strCache>
                <c:ptCount val="1"/>
                <c:pt idx="0">
                  <c:v>Shut Off Date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Sheet1!$H$2:$H$14</c:f>
              <c:numCache>
                <c:formatCode>0%</c:formatCode>
                <c:ptCount val="13"/>
                <c:pt idx="0">
                  <c:v>0.46</c:v>
                </c:pt>
                <c:pt idx="1">
                  <c:v>0.71</c:v>
                </c:pt>
                <c:pt idx="2">
                  <c:v>0.61</c:v>
                </c:pt>
                <c:pt idx="3">
                  <c:v>0.56000000000000005</c:v>
                </c:pt>
                <c:pt idx="4">
                  <c:v>0.48</c:v>
                </c:pt>
                <c:pt idx="5">
                  <c:v>0.49</c:v>
                </c:pt>
                <c:pt idx="6">
                  <c:v>0.42</c:v>
                </c:pt>
                <c:pt idx="7">
                  <c:v>0.55000000000000004</c:v>
                </c:pt>
                <c:pt idx="8">
                  <c:v>0.64</c:v>
                </c:pt>
                <c:pt idx="9">
                  <c:v>0.62</c:v>
                </c:pt>
                <c:pt idx="10">
                  <c:v>0.51</c:v>
                </c:pt>
                <c:pt idx="11">
                  <c:v>0.58250000000000002</c:v>
                </c:pt>
                <c:pt idx="12">
                  <c:v>0.55000000000000004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0704048"/>
        <c:axId val="270704608"/>
      </c:lineChart>
      <c:catAx>
        <c:axId val="2707040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Year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0704608"/>
        <c:crosses val="autoZero"/>
        <c:auto val="1"/>
        <c:lblAlgn val="ctr"/>
        <c:lblOffset val="100"/>
        <c:noMultiLvlLbl val="0"/>
      </c:catAx>
      <c:valAx>
        <c:axId val="2707046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of Recipients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0704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Percent</a:t>
            </a:r>
            <a:r>
              <a:rPr lang="en-US" baseline="0" dirty="0" smtClean="0"/>
              <a:t> of Grantees Received Maximum Grant</a:t>
            </a:r>
            <a:endParaRPr lang="en-US" dirty="0"/>
          </a:p>
        </c:rich>
      </c:tx>
      <c:layout>
        <c:manualLayout>
          <c:xMode val="edge"/>
          <c:yMode val="edge"/>
          <c:x val="0.206385909060329"/>
          <c:y val="1.96560174830215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540959492648398"/>
          <c:y val="0.11524749778234133"/>
          <c:w val="0.78710924260945392"/>
          <c:h val="0.7614816347792556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Electric Only 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1.6120904243098158E-3"/>
                  <c:y val="9.266408241995866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Sheet1!$B$2:$B$14</c:f>
              <c:numCache>
                <c:formatCode>0%</c:formatCode>
                <c:ptCount val="13"/>
                <c:pt idx="0">
                  <c:v>0.89</c:v>
                </c:pt>
                <c:pt idx="1">
                  <c:v>0.67</c:v>
                </c:pt>
                <c:pt idx="2">
                  <c:v>0.75</c:v>
                </c:pt>
                <c:pt idx="3">
                  <c:v>0.78</c:v>
                </c:pt>
                <c:pt idx="4">
                  <c:v>0.8</c:v>
                </c:pt>
                <c:pt idx="5">
                  <c:v>0.82</c:v>
                </c:pt>
                <c:pt idx="6">
                  <c:v>0.82</c:v>
                </c:pt>
                <c:pt idx="7">
                  <c:v>0.84</c:v>
                </c:pt>
                <c:pt idx="8">
                  <c:v>0.84</c:v>
                </c:pt>
                <c:pt idx="9">
                  <c:v>0.63</c:v>
                </c:pt>
                <c:pt idx="10">
                  <c:v>0.65</c:v>
                </c:pt>
                <c:pt idx="11">
                  <c:v>0.61299999999999999</c:v>
                </c:pt>
                <c:pt idx="12">
                  <c:v>0.61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Gas Only 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7C23F"/>
              </a:solidFill>
              <a:ln w="9525">
                <a:solidFill>
                  <a:srgbClr val="FFC000"/>
                </a:solidFill>
              </a:ln>
              <a:effectLst/>
            </c:spPr>
          </c:marker>
          <c:dPt>
            <c:idx val="9"/>
            <c:marker>
              <c:symbol val="circle"/>
              <c:size val="5"/>
              <c:spPr>
                <a:solidFill>
                  <a:srgbClr val="F7C23F"/>
                </a:solidFill>
                <a:ln w="6350">
                  <a:solidFill>
                    <a:srgbClr val="FFC000"/>
                  </a:solidFill>
                </a:ln>
                <a:effectLst/>
              </c:spPr>
            </c:marker>
            <c:bubble3D val="0"/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Sheet1!$C$2:$C$14</c:f>
              <c:numCache>
                <c:formatCode>0%</c:formatCode>
                <c:ptCount val="13"/>
                <c:pt idx="0">
                  <c:v>0.89</c:v>
                </c:pt>
                <c:pt idx="1">
                  <c:v>0.4</c:v>
                </c:pt>
                <c:pt idx="2">
                  <c:v>0.5</c:v>
                </c:pt>
                <c:pt idx="3">
                  <c:v>0.47</c:v>
                </c:pt>
                <c:pt idx="4">
                  <c:v>0.56000000000000005</c:v>
                </c:pt>
                <c:pt idx="5">
                  <c:v>0.48</c:v>
                </c:pt>
                <c:pt idx="6">
                  <c:v>0.47</c:v>
                </c:pt>
                <c:pt idx="7">
                  <c:v>0.34</c:v>
                </c:pt>
                <c:pt idx="8">
                  <c:v>0.47</c:v>
                </c:pt>
                <c:pt idx="9">
                  <c:v>0.52</c:v>
                </c:pt>
                <c:pt idx="10">
                  <c:v>0.43</c:v>
                </c:pt>
                <c:pt idx="11">
                  <c:v>0.33329999999999999</c:v>
                </c:pt>
                <c:pt idx="12">
                  <c:v>0.3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Electric &amp; Gas 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Sheet1!$D$2:$D$14</c:f>
              <c:numCache>
                <c:formatCode>0%</c:formatCode>
                <c:ptCount val="13"/>
                <c:pt idx="0">
                  <c:v>0.76</c:v>
                </c:pt>
                <c:pt idx="1">
                  <c:v>0.4</c:v>
                </c:pt>
                <c:pt idx="2">
                  <c:v>0.43</c:v>
                </c:pt>
                <c:pt idx="3">
                  <c:v>0.53</c:v>
                </c:pt>
                <c:pt idx="4">
                  <c:v>0.62</c:v>
                </c:pt>
                <c:pt idx="5">
                  <c:v>0.62</c:v>
                </c:pt>
                <c:pt idx="6">
                  <c:v>0.53</c:v>
                </c:pt>
                <c:pt idx="7">
                  <c:v>0.45</c:v>
                </c:pt>
                <c:pt idx="8">
                  <c:v>0.49</c:v>
                </c:pt>
                <c:pt idx="9">
                  <c:v>0.44</c:v>
                </c:pt>
                <c:pt idx="10">
                  <c:v>0.36</c:v>
                </c:pt>
                <c:pt idx="11">
                  <c:v>0.27389999999999998</c:v>
                </c:pt>
                <c:pt idx="12">
                  <c:v>0.26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Electric Heat 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6.2871526548082812E-2"/>
                  <c:y val="-0.1151281024005547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Sheet1!$E$2:$E$14</c:f>
              <c:numCache>
                <c:formatCode>0%</c:formatCode>
                <c:ptCount val="13"/>
                <c:pt idx="0">
                  <c:v>0.67</c:v>
                </c:pt>
                <c:pt idx="1">
                  <c:v>0.48</c:v>
                </c:pt>
                <c:pt idx="2">
                  <c:v>0.57999999999999996</c:v>
                </c:pt>
                <c:pt idx="3">
                  <c:v>0.62</c:v>
                </c:pt>
                <c:pt idx="4">
                  <c:v>0.65</c:v>
                </c:pt>
                <c:pt idx="5">
                  <c:v>0.71</c:v>
                </c:pt>
                <c:pt idx="6">
                  <c:v>0.71</c:v>
                </c:pt>
                <c:pt idx="7">
                  <c:v>0.71</c:v>
                </c:pt>
                <c:pt idx="8">
                  <c:v>0.75</c:v>
                </c:pt>
                <c:pt idx="9">
                  <c:v>0.73</c:v>
                </c:pt>
                <c:pt idx="10">
                  <c:v>0.72</c:v>
                </c:pt>
                <c:pt idx="11">
                  <c:v>0.61709999999999998</c:v>
                </c:pt>
                <c:pt idx="12">
                  <c:v>0.6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Electric Only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Sheet1!$F$2:$F$14</c:f>
              <c:numCache>
                <c:formatCode>General</c:formatCode>
                <c:ptCount val="13"/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Gas Only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7C23F"/>
              </a:solidFill>
              <a:ln w="9525">
                <a:solidFill>
                  <a:srgbClr val="FFC000"/>
                </a:solidFill>
              </a:ln>
              <a:effectLst/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Sheet1!$G$2:$G$14</c:f>
              <c:numCache>
                <c:formatCode>General</c:formatCode>
                <c:ptCount val="13"/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Electric &amp; Gas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Sheet1!$H$2:$H$14</c:f>
              <c:numCache>
                <c:formatCode>General</c:formatCode>
                <c:ptCount val="13"/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Electric Heat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Sheet1!$I$2:$I$14</c:f>
              <c:numCache>
                <c:formatCode>General</c:formatCode>
                <c:ptCount val="13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0710768"/>
        <c:axId val="270711328"/>
      </c:lineChart>
      <c:catAx>
        <c:axId val="2707107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Year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0711328"/>
        <c:crosses val="autoZero"/>
        <c:auto val="1"/>
        <c:lblAlgn val="ctr"/>
        <c:lblOffset val="100"/>
        <c:noMultiLvlLbl val="0"/>
      </c:catAx>
      <c:valAx>
        <c:axId val="270711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Receiving Max Grant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0710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Mean</a:t>
            </a:r>
            <a:r>
              <a:rPr lang="en-US" baseline="0" dirty="0" smtClean="0"/>
              <a:t> Grant Amount by Utility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85659170793697"/>
          <c:y val="0.1167617170865307"/>
          <c:w val="0.83757289319666572"/>
          <c:h val="0.7801103865198186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ACE 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4642628773849541E-2"/>
                  <c:y val="-5.3022269353128364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286</c:v>
                </c:pt>
                <c:pt idx="1">
                  <c:v>331</c:v>
                </c:pt>
                <c:pt idx="2">
                  <c:v>329</c:v>
                </c:pt>
                <c:pt idx="3">
                  <c:v>350</c:v>
                </c:pt>
                <c:pt idx="4">
                  <c:v>359</c:v>
                </c:pt>
                <c:pt idx="5">
                  <c:v>367</c:v>
                </c:pt>
                <c:pt idx="6">
                  <c:v>380</c:v>
                </c:pt>
                <c:pt idx="7">
                  <c:v>355</c:v>
                </c:pt>
                <c:pt idx="8">
                  <c:v>412</c:v>
                </c:pt>
                <c:pt idx="9">
                  <c:v>513</c:v>
                </c:pt>
                <c:pt idx="10">
                  <c:v>520</c:v>
                </c:pt>
                <c:pt idx="11">
                  <c:v>510</c:v>
                </c:pt>
                <c:pt idx="12">
                  <c:v>517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ETG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6.7356092359706896E-2"/>
                  <c:y val="5.0371155885471898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237</c:v>
                </c:pt>
                <c:pt idx="1">
                  <c:v>504</c:v>
                </c:pt>
                <c:pt idx="2">
                  <c:v>572</c:v>
                </c:pt>
                <c:pt idx="3">
                  <c:v>579</c:v>
                </c:pt>
                <c:pt idx="4">
                  <c:v>589</c:v>
                </c:pt>
                <c:pt idx="5">
                  <c:v>541</c:v>
                </c:pt>
                <c:pt idx="6">
                  <c:v>536</c:v>
                </c:pt>
                <c:pt idx="7">
                  <c:v>528</c:v>
                </c:pt>
                <c:pt idx="8">
                  <c:v>556</c:v>
                </c:pt>
                <c:pt idx="9">
                  <c:v>579</c:v>
                </c:pt>
                <c:pt idx="10">
                  <c:v>530</c:v>
                </c:pt>
                <c:pt idx="11">
                  <c:v>431</c:v>
                </c:pt>
                <c:pt idx="12">
                  <c:v>444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JCP&amp;L 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9035417406004125E-2"/>
                  <c:y val="5.0371155885471801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278</c:v>
                </c:pt>
                <c:pt idx="1">
                  <c:v>303</c:v>
                </c:pt>
                <c:pt idx="2">
                  <c:v>333</c:v>
                </c:pt>
                <c:pt idx="3">
                  <c:v>329</c:v>
                </c:pt>
                <c:pt idx="4">
                  <c:v>332</c:v>
                </c:pt>
                <c:pt idx="5">
                  <c:v>339</c:v>
                </c:pt>
                <c:pt idx="6">
                  <c:v>362</c:v>
                </c:pt>
                <c:pt idx="7">
                  <c:v>353</c:v>
                </c:pt>
                <c:pt idx="8">
                  <c:v>345</c:v>
                </c:pt>
                <c:pt idx="9">
                  <c:v>471</c:v>
                </c:pt>
                <c:pt idx="10">
                  <c:v>478</c:v>
                </c:pt>
                <c:pt idx="11">
                  <c:v>459</c:v>
                </c:pt>
                <c:pt idx="12">
                  <c:v>449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NJNG 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4110061376826893E-2"/>
                  <c:y val="8.1873063852172148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246</c:v>
                </c:pt>
                <c:pt idx="1">
                  <c:v>557</c:v>
                </c:pt>
                <c:pt idx="2">
                  <c:v>563</c:v>
                </c:pt>
                <c:pt idx="3">
                  <c:v>547</c:v>
                </c:pt>
                <c:pt idx="4">
                  <c:v>583</c:v>
                </c:pt>
                <c:pt idx="5">
                  <c:v>551</c:v>
                </c:pt>
                <c:pt idx="6">
                  <c:v>571</c:v>
                </c:pt>
                <c:pt idx="7">
                  <c:v>470</c:v>
                </c:pt>
                <c:pt idx="8">
                  <c:v>566</c:v>
                </c:pt>
                <c:pt idx="9">
                  <c:v>594</c:v>
                </c:pt>
                <c:pt idx="10">
                  <c:v>535</c:v>
                </c:pt>
                <c:pt idx="11">
                  <c:v>434</c:v>
                </c:pt>
                <c:pt idx="12">
                  <c:v>446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PSE&amp;G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7.3213143869247706E-3"/>
                  <c:y val="-5.0371155885471898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Sheet1!$F$2:$F$14</c:f>
              <c:numCache>
                <c:formatCode>General</c:formatCode>
                <c:ptCount val="13"/>
                <c:pt idx="0">
                  <c:v>420</c:v>
                </c:pt>
                <c:pt idx="1">
                  <c:v>669</c:v>
                </c:pt>
                <c:pt idx="2">
                  <c:v>698</c:v>
                </c:pt>
                <c:pt idx="3">
                  <c:v>710</c:v>
                </c:pt>
                <c:pt idx="4">
                  <c:v>704</c:v>
                </c:pt>
                <c:pt idx="5">
                  <c:v>740</c:v>
                </c:pt>
                <c:pt idx="6">
                  <c:v>659</c:v>
                </c:pt>
                <c:pt idx="7">
                  <c:v>700</c:v>
                </c:pt>
                <c:pt idx="8">
                  <c:v>739</c:v>
                </c:pt>
                <c:pt idx="9">
                  <c:v>854</c:v>
                </c:pt>
                <c:pt idx="10">
                  <c:v>819</c:v>
                </c:pt>
                <c:pt idx="11">
                  <c:v>728</c:v>
                </c:pt>
                <c:pt idx="12">
                  <c:v>741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RECO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0737803723464599E-16"/>
                  <c:y val="6.6277836691410394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Sheet1!$G$2:$G$14</c:f>
              <c:numCache>
                <c:formatCode>General</c:formatCode>
                <c:ptCount val="13"/>
                <c:pt idx="0">
                  <c:v>237</c:v>
                </c:pt>
                <c:pt idx="1">
                  <c:v>284</c:v>
                </c:pt>
                <c:pt idx="2">
                  <c:v>319</c:v>
                </c:pt>
                <c:pt idx="3">
                  <c:v>326</c:v>
                </c:pt>
                <c:pt idx="4">
                  <c:v>309</c:v>
                </c:pt>
                <c:pt idx="5">
                  <c:v>303</c:v>
                </c:pt>
                <c:pt idx="6">
                  <c:v>360</c:v>
                </c:pt>
                <c:pt idx="7">
                  <c:v>389</c:v>
                </c:pt>
                <c:pt idx="8">
                  <c:v>300</c:v>
                </c:pt>
                <c:pt idx="9">
                  <c:v>0</c:v>
                </c:pt>
                <c:pt idx="10">
                  <c:v>500</c:v>
                </c:pt>
                <c:pt idx="11">
                  <c:v>497</c:v>
                </c:pt>
                <c:pt idx="12">
                  <c:v>418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 SJG </c:v>
                </c:pt>
              </c:strCache>
            </c:strRef>
          </c:tx>
          <c:spPr>
            <a:ln w="28575" cap="rnd">
              <a:solidFill>
                <a:srgbClr val="362872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rgbClr val="362872"/>
              </a:solidFill>
              <a:ln w="9525">
                <a:solidFill>
                  <a:srgbClr val="362872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2.342820603815892E-2"/>
                  <c:y val="4.5068928950159064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Sheet1!$H$2:$H$14</c:f>
              <c:numCache>
                <c:formatCode>General</c:formatCode>
                <c:ptCount val="13"/>
                <c:pt idx="0">
                  <c:v>236</c:v>
                </c:pt>
                <c:pt idx="1">
                  <c:v>544</c:v>
                </c:pt>
                <c:pt idx="2">
                  <c:v>586</c:v>
                </c:pt>
                <c:pt idx="3">
                  <c:v>565</c:v>
                </c:pt>
                <c:pt idx="4">
                  <c:v>594</c:v>
                </c:pt>
                <c:pt idx="5">
                  <c:v>580</c:v>
                </c:pt>
                <c:pt idx="6">
                  <c:v>555</c:v>
                </c:pt>
                <c:pt idx="7">
                  <c:v>527</c:v>
                </c:pt>
                <c:pt idx="8">
                  <c:v>581</c:v>
                </c:pt>
                <c:pt idx="9">
                  <c:v>609</c:v>
                </c:pt>
                <c:pt idx="10">
                  <c:v>561</c:v>
                </c:pt>
                <c:pt idx="11">
                  <c:v>503</c:v>
                </c:pt>
                <c:pt idx="12">
                  <c:v>477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5672720"/>
        <c:axId val="265673840"/>
      </c:lineChart>
      <c:catAx>
        <c:axId val="2656727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673840"/>
        <c:crosses val="autoZero"/>
        <c:auto val="1"/>
        <c:lblAlgn val="ctr"/>
        <c:lblOffset val="100"/>
        <c:noMultiLvlLbl val="0"/>
      </c:catAx>
      <c:valAx>
        <c:axId val="265673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Mean Grant Amount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67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9.6782011380666153E-2"/>
          <c:y val="0.10714485516988"/>
          <c:w val="0.80936438769714802"/>
          <c:h val="5.06957607234408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Amount</a:t>
            </a:r>
            <a:r>
              <a:rPr lang="en-US" baseline="0" dirty="0" smtClean="0"/>
              <a:t> of Good Faith Payments Made by Customers</a:t>
            </a:r>
          </a:p>
          <a:p>
            <a:pPr>
              <a:defRPr/>
            </a:pPr>
            <a:r>
              <a:rPr lang="en-US" baseline="0" dirty="0" smtClean="0"/>
              <a:t>By Poverty Level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098568444114629"/>
          <c:y val="0.17150670355394762"/>
          <c:w val="0.87330186471282634"/>
          <c:h val="0.620959778676314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&lt;$100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&lt;225%</c:v>
                </c:pt>
                <c:pt idx="1">
                  <c:v>225-249%</c:v>
                </c:pt>
                <c:pt idx="2">
                  <c:v>250-299%</c:v>
                </c:pt>
                <c:pt idx="3">
                  <c:v>≥ 300%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0.11</c:v>
                </c:pt>
                <c:pt idx="1">
                  <c:v>0.11</c:v>
                </c:pt>
                <c:pt idx="2">
                  <c:v>0.06</c:v>
                </c:pt>
                <c:pt idx="3">
                  <c:v>0.06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$100 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&lt;225%</c:v>
                </c:pt>
                <c:pt idx="1">
                  <c:v>225-249%</c:v>
                </c:pt>
                <c:pt idx="2">
                  <c:v>250-299%</c:v>
                </c:pt>
                <c:pt idx="3">
                  <c:v>≥ 300%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0.13</c:v>
                </c:pt>
                <c:pt idx="1">
                  <c:v>0.16</c:v>
                </c:pt>
                <c:pt idx="2">
                  <c:v>0.11</c:v>
                </c:pt>
                <c:pt idx="3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$101-500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&lt;225%</c:v>
                </c:pt>
                <c:pt idx="1">
                  <c:v>225-249%</c:v>
                </c:pt>
                <c:pt idx="2">
                  <c:v>250-299%</c:v>
                </c:pt>
                <c:pt idx="3">
                  <c:v>≥ 300%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0.56000000000000005</c:v>
                </c:pt>
                <c:pt idx="1">
                  <c:v>0.52</c:v>
                </c:pt>
                <c:pt idx="2">
                  <c:v>0.6</c:v>
                </c:pt>
                <c:pt idx="3">
                  <c:v>0.63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&gt;$500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&lt;225%</c:v>
                </c:pt>
                <c:pt idx="1">
                  <c:v>225-249%</c:v>
                </c:pt>
                <c:pt idx="2">
                  <c:v>250-299%</c:v>
                </c:pt>
                <c:pt idx="3">
                  <c:v>≥ 300%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0.2</c:v>
                </c:pt>
                <c:pt idx="1">
                  <c:v>0.2</c:v>
                </c:pt>
                <c:pt idx="2">
                  <c:v>0.23</c:v>
                </c:pt>
                <c:pt idx="3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5861376"/>
        <c:axId val="193412768"/>
      </c:barChart>
      <c:catAx>
        <c:axId val="2658613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Poverty Level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7631140391362181"/>
              <c:y val="0.845794055809833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412768"/>
        <c:crosses val="autoZero"/>
        <c:auto val="1"/>
        <c:lblAlgn val="ctr"/>
        <c:lblOffset val="100"/>
        <c:noMultiLvlLbl val="0"/>
      </c:catAx>
      <c:valAx>
        <c:axId val="1934127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of Recipients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86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012365634869355"/>
          <c:y val="0.93772480855612994"/>
          <c:w val="0.33062736682625787"/>
          <c:h val="6.22751914438700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000000"/>
                </a:solidFill>
              </a:defRPr>
            </a:pPr>
            <a:r>
              <a:rPr lang="en-US" sz="2500" dirty="0" smtClean="0">
                <a:solidFill>
                  <a:srgbClr val="000000"/>
                </a:solidFill>
              </a:rPr>
              <a:t>Q1</a:t>
            </a:r>
            <a:r>
              <a:rPr lang="en-US" sz="2500" baseline="0" dirty="0" smtClean="0">
                <a:solidFill>
                  <a:srgbClr val="000000"/>
                </a:solidFill>
              </a:rPr>
              <a:t> &amp; Q2 2017 Recipients</a:t>
            </a:r>
            <a:endParaRPr lang="en-US" sz="2500" dirty="0">
              <a:solidFill>
                <a:srgbClr val="000000"/>
              </a:solidFill>
            </a:endParaRPr>
          </a:p>
        </c:rich>
      </c:tx>
      <c:layout>
        <c:manualLayout>
          <c:xMode val="edge"/>
          <c:yMode val="edge"/>
          <c:x val="0.35596219723922518"/>
          <c:y val="3.7626628075253257E-2"/>
        </c:manualLayout>
      </c:layout>
      <c:overlay val="0"/>
      <c:spPr>
        <a:noFill/>
        <a:ln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8393926133162064"/>
          <c:y val="0.1705427487265973"/>
          <c:w val="0.67460511283308422"/>
          <c:h val="0.5530024955274223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ACE</c:v>
                </c:pt>
              </c:strCache>
            </c:strRef>
          </c:tx>
          <c:spPr>
            <a:ln w="49162">
              <a:solidFill>
                <a:srgbClr val="0070C0"/>
              </a:solidFill>
              <a:prstDash val="solid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5170423365199722E-2"/>
                  <c:y val="-4.052098408104202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30987852132682E-2"/>
                      <c:h val="6.8596237337192473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ln>
                      <a:noFill/>
                    </a:ln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</c:numCache>
            </c:numRef>
          </c:cat>
          <c:val>
            <c:numRef>
              <c:f>Sheet1!$B$2:$B$6</c:f>
              <c:numCache>
                <c:formatCode>"$"#,##0_);[Red]\("$"#,##0\)</c:formatCode>
                <c:ptCount val="5"/>
                <c:pt idx="0">
                  <c:v>963</c:v>
                </c:pt>
                <c:pt idx="1">
                  <c:v>995</c:v>
                </c:pt>
                <c:pt idx="2">
                  <c:v>929</c:v>
                </c:pt>
                <c:pt idx="3">
                  <c:v>861</c:v>
                </c:pt>
                <c:pt idx="4">
                  <c:v>957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JCP&amp;L</c:v>
                </c:pt>
              </c:strCache>
            </c:strRef>
          </c:tx>
          <c:spPr>
            <a:ln w="49162">
              <a:solidFill>
                <a:srgbClr val="FF0000"/>
              </a:solidFill>
              <a:prstDash val="solid"/>
            </a:ln>
          </c:spPr>
          <c:marker>
            <c:spPr>
              <a:solidFill>
                <a:srgbClr val="FF0000"/>
              </a:solidFill>
              <a:ln w="6350">
                <a:solidFill>
                  <a:srgbClr val="FF0000"/>
                </a:solidFill>
                <a:headEnd type="oval"/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781201855784704E-2"/>
                  <c:y val="-7.525325615050657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</c:numCache>
            </c:numRef>
          </c:cat>
          <c:val>
            <c:numRef>
              <c:f>Sheet1!$C$2:$C$6</c:f>
              <c:numCache>
                <c:formatCode>"$"#,##0_);[Red]\("$"#,##0\)</c:formatCode>
                <c:ptCount val="5"/>
                <c:pt idx="0">
                  <c:v>335</c:v>
                </c:pt>
                <c:pt idx="1">
                  <c:v>377</c:v>
                </c:pt>
                <c:pt idx="2">
                  <c:v>360</c:v>
                </c:pt>
                <c:pt idx="3">
                  <c:v>438</c:v>
                </c:pt>
                <c:pt idx="4">
                  <c:v>423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NJNG</c:v>
                </c:pt>
              </c:strCache>
            </c:strRef>
          </c:tx>
          <c:spPr>
            <a:ln w="49162">
              <a:solidFill>
                <a:srgbClr val="FFC000"/>
              </a:solidFill>
            </a:ln>
          </c:spPr>
          <c:marker>
            <c:symbol val="square"/>
            <c:size val="6"/>
            <c:spPr>
              <a:solidFill>
                <a:srgbClr val="FFC000"/>
              </a:solidFill>
              <a:ln w="49162">
                <a:solidFill>
                  <a:srgbClr val="FFC00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154042990994919E-2"/>
                  <c:y val="2.3154848046309694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510101201397734E-2"/>
                      <c:h val="6.8596237337192473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</c:numCache>
            </c:numRef>
          </c:cat>
          <c:val>
            <c:numRef>
              <c:f>Sheet1!$D$2:$D$6</c:f>
              <c:numCache>
                <c:formatCode>"$"#,##0_);[Red]\("$"#,##0\)</c:formatCode>
                <c:ptCount val="5"/>
                <c:pt idx="0">
                  <c:v>78</c:v>
                </c:pt>
                <c:pt idx="1">
                  <c:v>158</c:v>
                </c:pt>
                <c:pt idx="2">
                  <c:v>173</c:v>
                </c:pt>
                <c:pt idx="3">
                  <c:v>389</c:v>
                </c:pt>
                <c:pt idx="4">
                  <c:v>346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PSE&amp;G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8899631890816298E-2"/>
                  <c:y val="-5.4992764109985583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ln>
                      <a:noFill/>
                    </a:ln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</c:numCache>
            </c:numRef>
          </c:cat>
          <c:val>
            <c:numRef>
              <c:f>Sheet1!$E$2:$E$6</c:f>
              <c:numCache>
                <c:formatCode>"$"#,##0_);[Red]\("$"#,##0\)</c:formatCode>
                <c:ptCount val="5"/>
                <c:pt idx="0">
                  <c:v>212</c:v>
                </c:pt>
                <c:pt idx="1">
                  <c:v>413</c:v>
                </c:pt>
                <c:pt idx="2">
                  <c:v>459</c:v>
                </c:pt>
                <c:pt idx="3">
                  <c:v>491</c:v>
                </c:pt>
                <c:pt idx="4">
                  <c:v>670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RECO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9293539106866176E-2"/>
                  <c:y val="-3.03907380607815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800"/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307277357365398"/>
                      <c:h val="6.5701881331403769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</c:numCache>
            </c:numRef>
          </c:cat>
          <c:val>
            <c:numRef>
              <c:f>Sheet1!$F$2:$F$6</c:f>
              <c:numCache>
                <c:formatCode>"$"#,##0_);[Red]\("$"#,##0\)</c:formatCode>
                <c:ptCount val="5"/>
                <c:pt idx="0">
                  <c:v>85</c:v>
                </c:pt>
                <c:pt idx="1">
                  <c:v>201</c:v>
                </c:pt>
                <c:pt idx="2">
                  <c:v>366</c:v>
                </c:pt>
                <c:pt idx="3">
                  <c:v>419</c:v>
                </c:pt>
                <c:pt idx="4">
                  <c:v>377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SJG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102082252451097E-2"/>
                  <c:y val="0.1013024602026048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</c:numCache>
            </c:numRef>
          </c:cat>
          <c:val>
            <c:numRef>
              <c:f>Sheet1!$G$2:$G$6</c:f>
              <c:numCache>
                <c:formatCode>"$"#,##0_);[Red]\("$"#,##0\)</c:formatCode>
                <c:ptCount val="5"/>
                <c:pt idx="0">
                  <c:v>358</c:v>
                </c:pt>
                <c:pt idx="1">
                  <c:v>52</c:v>
                </c:pt>
                <c:pt idx="2">
                  <c:v>71</c:v>
                </c:pt>
                <c:pt idx="3">
                  <c:v>152</c:v>
                </c:pt>
                <c:pt idx="4">
                  <c:v>259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678336"/>
        <c:axId val="269678896"/>
      </c:lineChart>
      <c:catAx>
        <c:axId val="269678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b="0" dirty="0" smtClean="0"/>
                  <a:t>Months After Grant</a:t>
                </a:r>
                <a:endParaRPr lang="en-US" sz="20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69678896"/>
        <c:crosses val="autoZero"/>
        <c:auto val="1"/>
        <c:lblAlgn val="ctr"/>
        <c:lblOffset val="100"/>
        <c:noMultiLvlLbl val="0"/>
      </c:catAx>
      <c:valAx>
        <c:axId val="2696788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 b="0"/>
                </a:pPr>
                <a:r>
                  <a:rPr lang="en-US" sz="2000" b="0" dirty="0" smtClean="0"/>
                  <a:t>Bill Balance</a:t>
                </a:r>
                <a:endParaRPr lang="en-US" sz="2000" b="0" dirty="0"/>
              </a:p>
            </c:rich>
          </c:tx>
          <c:overlay val="0"/>
        </c:title>
        <c:numFmt formatCode="&quot;$&quot;#,##0_);[Red]\(&quot;$&quot;#,##0\)" sourceLinked="1"/>
        <c:majorTickMark val="out"/>
        <c:minorTickMark val="none"/>
        <c:tickLblPos val="nextTo"/>
        <c:crossAx val="269678336"/>
        <c:crosses val="autoZero"/>
        <c:crossBetween val="midCat"/>
      </c:valAx>
      <c:spPr>
        <a:noFill/>
        <a:ln w="32204">
          <a:noFill/>
        </a:ln>
      </c:spPr>
    </c:plotArea>
    <c:plotVisOnly val="1"/>
    <c:dispBlanksAs val="gap"/>
    <c:showDLblsOverMax val="0"/>
  </c:chart>
  <c:txPr>
    <a:bodyPr/>
    <a:lstStyle/>
    <a:p>
      <a:pPr>
        <a:defRPr sz="2323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 of Q1 </a:t>
            </a:r>
            <a:r>
              <a:rPr lang="en-US" dirty="0" smtClean="0"/>
              <a:t>&amp; Q2 2017 Recipients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dirty="0" smtClean="0"/>
              <a:t>First Year</a:t>
            </a:r>
            <a:r>
              <a:rPr lang="en-US" baseline="0" dirty="0" smtClean="0"/>
              <a:t> After Grant Receipt</a:t>
            </a:r>
            <a:endParaRPr lang="en-US" dirty="0"/>
          </a:p>
        </c:rich>
      </c:tx>
      <c:layout>
        <c:manualLayout>
          <c:xMode val="edge"/>
          <c:yMode val="edge"/>
          <c:x val="0.52131400410323303"/>
          <c:y val="6.456406387278209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355561777105225"/>
          <c:y val="7.9421998031496049E-2"/>
          <c:w val="0.32879615790122213"/>
          <c:h val="0.757695374015748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Q1 &amp; Q2 2017 Recipients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srgbClr val="FFFFFF">
                  <a:alpha val="50196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Ending Balance &lt; $100</c:v>
                </c:pt>
                <c:pt idx="1">
                  <c:v>Balance Declined, Ending Balance ≥ $100</c:v>
                </c:pt>
                <c:pt idx="2">
                  <c:v>Balance Increased by &lt; $100</c:v>
                </c:pt>
                <c:pt idx="3">
                  <c:v>Balance Increased by ≥ $100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19.05</c:v>
                </c:pt>
                <c:pt idx="1">
                  <c:v>12.57</c:v>
                </c:pt>
                <c:pt idx="2">
                  <c:v>5.29</c:v>
                </c:pt>
                <c:pt idx="3">
                  <c:v>63.1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4686268392100279"/>
          <c:y val="0.25079724409448823"/>
          <c:w val="0.350075993310624"/>
          <c:h val="0.361702755905511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 of Q1 </a:t>
            </a:r>
            <a:r>
              <a:rPr lang="en-US" dirty="0" smtClean="0"/>
              <a:t>&amp; Q2 2016 Recipients</a:t>
            </a:r>
            <a:br>
              <a:rPr lang="en-US" dirty="0" smtClean="0"/>
            </a:br>
            <a:r>
              <a:rPr lang="en-US" dirty="0" smtClean="0"/>
              <a:t>Second</a:t>
            </a:r>
            <a:r>
              <a:rPr lang="en-US" baseline="0" dirty="0" smtClean="0"/>
              <a:t> Year After Grant Receipt</a:t>
            </a:r>
            <a:endParaRPr lang="en-US" dirty="0"/>
          </a:p>
        </c:rich>
      </c:tx>
      <c:layout>
        <c:manualLayout>
          <c:xMode val="edge"/>
          <c:yMode val="edge"/>
          <c:x val="0.52131400410323303"/>
          <c:y val="6.456406387278209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355561777105225"/>
          <c:y val="7.9421998031496049E-2"/>
          <c:w val="0.32879615790122213"/>
          <c:h val="0.757695374015748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Q1 &amp; Q2 2017 Recipients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srgbClr val="FFFFFF">
                  <a:alpha val="50196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Ending Balance &lt; $100</c:v>
                </c:pt>
                <c:pt idx="1">
                  <c:v>Balance Declined, Ending Balance ≥ $100</c:v>
                </c:pt>
                <c:pt idx="2">
                  <c:v>Balance Increased by &lt; $100</c:v>
                </c:pt>
                <c:pt idx="3">
                  <c:v>Balance Increased by ≥ $100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25.1</c:v>
                </c:pt>
                <c:pt idx="1">
                  <c:v>31.56</c:v>
                </c:pt>
                <c:pt idx="2">
                  <c:v>8.56</c:v>
                </c:pt>
                <c:pt idx="3">
                  <c:v>34.79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4686268392100279"/>
          <c:y val="0.25079724409448823"/>
          <c:w val="0.350075993310624"/>
          <c:h val="0.361702755905511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Grant </a:t>
            </a:r>
            <a:r>
              <a:rPr lang="en-US" dirty="0" smtClean="0"/>
              <a:t>Dollars Distributed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Grant Dollars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Sheet1!$B$2:$B$12</c:f>
              <c:numCache>
                <c:formatCode>#,##0</c:formatCode>
                <c:ptCount val="11"/>
                <c:pt idx="0">
                  <c:v>3.8421829999999999</c:v>
                </c:pt>
                <c:pt idx="1">
                  <c:v>7.1274439999999997</c:v>
                </c:pt>
                <c:pt idx="2">
                  <c:v>11.342110999999999</c:v>
                </c:pt>
                <c:pt idx="3">
                  <c:v>7.1254850000000003</c:v>
                </c:pt>
                <c:pt idx="4">
                  <c:v>1.667327</c:v>
                </c:pt>
                <c:pt idx="5">
                  <c:v>1.458928</c:v>
                </c:pt>
                <c:pt idx="6">
                  <c:v>1.6208199999999999</c:v>
                </c:pt>
                <c:pt idx="7">
                  <c:v>0.66222099999999995</c:v>
                </c:pt>
                <c:pt idx="8">
                  <c:v>0.77271999999999996</c:v>
                </c:pt>
                <c:pt idx="9">
                  <c:v>1.417</c:v>
                </c:pt>
                <c:pt idx="10" formatCode="General">
                  <c:v>0.84228999999999998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554768"/>
        <c:axId val="195555888"/>
      </c:barChart>
      <c:dateAx>
        <c:axId val="1955547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Year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555888"/>
        <c:crosses val="autoZero"/>
        <c:auto val="0"/>
        <c:lblOffset val="100"/>
        <c:baseTimeUnit val="days"/>
      </c:dateAx>
      <c:valAx>
        <c:axId val="19555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Total Grant Dollars (millions)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554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RECO</a:t>
            </a:r>
            <a:endParaRPr lang="en-US" dirty="0"/>
          </a:p>
        </c:rich>
      </c:tx>
      <c:layout>
        <c:manualLayout>
          <c:xMode val="edge"/>
          <c:yMode val="edge"/>
          <c:x val="0.19369864632636569"/>
          <c:y val="6.22517999493837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27988546886187"/>
          <c:y val="0.138946528742731"/>
          <c:w val="0.35199780014066473"/>
          <c:h val="0.4454949380077619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RECO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357870080657511E-4"/>
                  <c:y val="-1.18553642342872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7655831336178758E-3"/>
                  <c:y val="-5.2035961683024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Ending Balance&lt;$100</c:v>
                </c:pt>
                <c:pt idx="1">
                  <c:v>Balance Declined, Ending Balance≥$100</c:v>
                </c:pt>
                <c:pt idx="2">
                  <c:v>Balance Increased by&lt;$100</c:v>
                </c:pt>
                <c:pt idx="3">
                  <c:v>Balance Increased by≥$100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20</c:v>
                </c:pt>
                <c:pt idx="2">
                  <c:v>0</c:v>
                </c:pt>
                <c:pt idx="3">
                  <c:v>80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26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88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9369866079992593"/>
          <c:y val="4.180124998559896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27988546886187"/>
          <c:y val="0.138946528742731"/>
          <c:w val="0.35199780014066473"/>
          <c:h val="0.4454949380077619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PSE&amp;G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9054097992075247E-2"/>
                  <c:y val="1.785714285714285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504879386071187E-3"/>
                  <c:y val="-8.4469537263991059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1513006852645831E-3"/>
                  <c:y val="-4.208447651511289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761906883838257E-2"/>
                      <c:h val="5.9868864760443757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2.2069123182944527E-2"/>
                  <c:y val="-0.10403059303390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Ending Balance&lt;$100</c:v>
                </c:pt>
                <c:pt idx="1">
                  <c:v>Balance Declined, Ending Balance≥$100</c:v>
                </c:pt>
                <c:pt idx="2">
                  <c:v>Balance Increased by&lt;$100</c:v>
                </c:pt>
                <c:pt idx="3">
                  <c:v>Balance Increased by≥$100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11.7</c:v>
                </c:pt>
                <c:pt idx="1">
                  <c:v>5.56</c:v>
                </c:pt>
                <c:pt idx="2">
                  <c:v>3.36</c:v>
                </c:pt>
                <c:pt idx="3">
                  <c:v>79.39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26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88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1348415409887203"/>
          <c:y val="3.5536665978996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27988546886187"/>
          <c:y val="0.138946528742731"/>
          <c:w val="0.35199780014066473"/>
          <c:h val="0.4454949380077619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NJNG</c:v>
                </c:pt>
              </c:strCache>
            </c:strRef>
          </c:tx>
          <c:explosion val="3"/>
          <c:dPt>
            <c:idx val="0"/>
            <c:bubble3D val="0"/>
            <c:explosion val="0"/>
            <c:spPr>
              <a:solidFill>
                <a:srgbClr val="92D050"/>
              </a:solidFill>
            </c:spPr>
          </c:dPt>
          <c:dPt>
            <c:idx val="1"/>
            <c:bubble3D val="0"/>
            <c:explosion val="0"/>
            <c:spPr>
              <a:solidFill>
                <a:srgbClr val="0070C0"/>
              </a:solidFill>
            </c:spPr>
          </c:dPt>
          <c:dPt>
            <c:idx val="2"/>
            <c:bubble3D val="0"/>
            <c:explosion val="0"/>
            <c:spPr>
              <a:solidFill>
                <a:srgbClr val="FFC000"/>
              </a:solidFill>
            </c:spPr>
          </c:dPt>
          <c:dPt>
            <c:idx val="3"/>
            <c:bubble3D val="0"/>
            <c:explosion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0971859448875941E-3"/>
                  <c:y val="4.3006414971959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9733075423079768E-2"/>
                  <c:y val="4.457698010295174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579354772766008E-2"/>
                  <c:y val="-6.965621879047449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Ending Balance&lt;$100</c:v>
                </c:pt>
                <c:pt idx="1">
                  <c:v>Balance Declined, Ending Balance≥$100</c:v>
                </c:pt>
                <c:pt idx="2">
                  <c:v>Balance Increased by&lt;$100</c:v>
                </c:pt>
                <c:pt idx="3">
                  <c:v>Balance Increased by≥$100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17.95</c:v>
                </c:pt>
                <c:pt idx="1">
                  <c:v>6.41</c:v>
                </c:pt>
                <c:pt idx="2">
                  <c:v>3.85</c:v>
                </c:pt>
                <c:pt idx="3">
                  <c:v>71.790000000000006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26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88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SJG</a:t>
            </a:r>
            <a:endParaRPr lang="en-US" dirty="0"/>
          </a:p>
        </c:rich>
      </c:tx>
      <c:layout>
        <c:manualLayout>
          <c:xMode val="edge"/>
          <c:yMode val="edge"/>
          <c:x val="0.19369866079992593"/>
          <c:y val="4.180124998559896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27988546886187"/>
          <c:y val="0.138946528742731"/>
          <c:w val="0.35199780014066473"/>
          <c:h val="0.4454949380077619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SJG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1702486287927426E-2"/>
                  <c:y val="7.631887371087608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4292290434388387E-3"/>
                  <c:y val="-2.20805957579513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1277254313847576E-16"/>
                  <c:y val="-4.2084476515112275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230725117262197E-2"/>
                  <c:y val="1.867218525006327E-2"/>
                </c:manualLayout>
              </c:layout>
              <c:spPr>
                <a:solidFill>
                  <a:srgbClr val="FFFFFF">
                    <a:alpha val="45882"/>
                  </a:srgbClr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Ending Balance&lt;$100</c:v>
                </c:pt>
                <c:pt idx="1">
                  <c:v>Balance Declined, Ending Balance≥$100</c:v>
                </c:pt>
                <c:pt idx="2">
                  <c:v>Balance Increased by&lt;$100</c:v>
                </c:pt>
                <c:pt idx="3">
                  <c:v>Balance Increased by≥$100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8.4700000000000006</c:v>
                </c:pt>
                <c:pt idx="1">
                  <c:v>13.56</c:v>
                </c:pt>
                <c:pt idx="2">
                  <c:v>3.39</c:v>
                </c:pt>
                <c:pt idx="3">
                  <c:v>74.58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26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88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JCP&amp;L	</a:t>
            </a:r>
            <a:endParaRPr lang="en-US" dirty="0"/>
          </a:p>
        </c:rich>
      </c:tx>
      <c:layout>
        <c:manualLayout>
          <c:xMode val="edge"/>
          <c:yMode val="edge"/>
          <c:x val="0.19369866079992593"/>
          <c:y val="4.180124998559896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27988546886187"/>
          <c:y val="0.138946528742731"/>
          <c:w val="0.35199780014066473"/>
          <c:h val="0.4454949380077619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JCP&amp;L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8.6268359452951349E-3"/>
                  <c:y val="1.444870838686371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5048793860711307E-3"/>
                  <c:y val="-3.571423778950354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2269510278968746E-3"/>
                  <c:y val="-1.78420896830635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2664167986414791E-2"/>
                  <c:y val="3.5714285714285712E-2"/>
                </c:manualLayout>
              </c:layout>
              <c:spPr>
                <a:solidFill>
                  <a:srgbClr val="FFFFFF">
                    <a:alpha val="45882"/>
                  </a:srgbClr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Ending Balance&lt;$100</c:v>
                </c:pt>
                <c:pt idx="1">
                  <c:v>Balance Declined, Ending Balance≥$100</c:v>
                </c:pt>
                <c:pt idx="2">
                  <c:v>Balance Increased by&lt;$100</c:v>
                </c:pt>
                <c:pt idx="3">
                  <c:v>Balance Increased by≥$100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24.82</c:v>
                </c:pt>
                <c:pt idx="1">
                  <c:v>12.06</c:v>
                </c:pt>
                <c:pt idx="2">
                  <c:v>5.67</c:v>
                </c:pt>
                <c:pt idx="3">
                  <c:v>57.45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26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88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ACE</a:t>
            </a:r>
            <a:endParaRPr lang="en-US" dirty="0"/>
          </a:p>
        </c:rich>
      </c:tx>
      <c:layout>
        <c:manualLayout>
          <c:xMode val="edge"/>
          <c:yMode val="edge"/>
          <c:x val="0.22041010532963909"/>
          <c:y val="6.941324049808918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27988546886187"/>
          <c:y val="0.138946528742731"/>
          <c:w val="0.35199780014066473"/>
          <c:h val="0.4454949380077619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ACE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9587691734595011E-3"/>
                  <c:y val="-4.129803140609187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2817124658273684E-3"/>
                  <c:y val="-7.445170915185011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602697698121217E-3"/>
                  <c:y val="-1.4541863412288799E-2"/>
                </c:manualLayout>
              </c:layout>
              <c:spPr>
                <a:solidFill>
                  <a:srgbClr val="FFFFFF">
                    <a:alpha val="45882"/>
                  </a:srgbClr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Ending Balance&lt;$100</c:v>
                </c:pt>
                <c:pt idx="1">
                  <c:v>Balance Declined, Ending Balance≥$100</c:v>
                </c:pt>
                <c:pt idx="2">
                  <c:v>Balance Increased by&lt;$100</c:v>
                </c:pt>
                <c:pt idx="3">
                  <c:v>Balance Increased by≥$100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14.14</c:v>
                </c:pt>
                <c:pt idx="1">
                  <c:v>27.27</c:v>
                </c:pt>
                <c:pt idx="2">
                  <c:v>4.04</c:v>
                </c:pt>
                <c:pt idx="3">
                  <c:v>54.55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13"/>
      </c:pieChart>
      <c:spPr>
        <a:noFill/>
        <a:ln w="2526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88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7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700" dirty="0" smtClean="0"/>
              <a:t>Percent of Grants</a:t>
            </a:r>
            <a:r>
              <a:rPr lang="en-US" sz="1700" baseline="0" dirty="0" smtClean="0"/>
              <a:t> Distributed by Legislative Offices</a:t>
            </a:r>
            <a:endParaRPr lang="en-US" sz="1700" dirty="0"/>
          </a:p>
        </c:rich>
      </c:tx>
      <c:layout>
        <c:manualLayout>
          <c:xMode val="edge"/>
          <c:yMode val="edge"/>
          <c:x val="0.25501368694319893"/>
          <c:y val="9.71929290948456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885321715135269"/>
          <c:y val="0.20967589087683772"/>
          <c:w val="0.79933711107913574"/>
          <c:h val="0.6133209000152386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Legislative Office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5644876514618969E-2"/>
                  <c:y val="-2.8237018419874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26170520760108E-2"/>
                  <c:y val="-3.3884422103849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782365613653376E-2"/>
                      <c:h val="4.7339472550283014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3.0453290861110024E-2"/>
                  <c:y val="-3.6708123945836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4042071732455341E-2"/>
                  <c:y val="-3.6708123945836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7247681296782653E-2"/>
                  <c:y val="-3.3884422103849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0453290861110024E-2"/>
                  <c:y val="-3.6708123945836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7247681296782771E-2"/>
                  <c:y val="-3.9531825787824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0453290861110024E-2"/>
                  <c:y val="-3.6708123945836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0836462168127911E-2"/>
                  <c:y val="-2.8237018419874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7247681296782653E-2"/>
                  <c:y val="-2.5413316577886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Sheet1!$B$2:$B$11</c:f>
              <c:numCache>
                <c:formatCode>0%</c:formatCode>
                <c:ptCount val="10"/>
                <c:pt idx="0">
                  <c:v>0.02</c:v>
                </c:pt>
                <c:pt idx="1">
                  <c:v>0.1</c:v>
                </c:pt>
                <c:pt idx="2">
                  <c:v>0.1</c:v>
                </c:pt>
                <c:pt idx="3">
                  <c:v>0.08</c:v>
                </c:pt>
                <c:pt idx="4">
                  <c:v>7.0000000000000007E-2</c:v>
                </c:pt>
                <c:pt idx="5">
                  <c:v>0.08</c:v>
                </c:pt>
                <c:pt idx="6">
                  <c:v>0.05</c:v>
                </c:pt>
                <c:pt idx="7">
                  <c:v>0.04</c:v>
                </c:pt>
                <c:pt idx="8">
                  <c:v>0.02</c:v>
                </c:pt>
                <c:pt idx="9">
                  <c:v>0.02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8494944"/>
        <c:axId val="258495504"/>
      </c:lineChart>
      <c:catAx>
        <c:axId val="2584949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Year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54535447497417933"/>
              <c:y val="0.8964252756855708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8495504"/>
        <c:crosses val="autoZero"/>
        <c:auto val="1"/>
        <c:lblAlgn val="ctr"/>
        <c:lblOffset val="100"/>
        <c:noMultiLvlLbl val="0"/>
      </c:catAx>
      <c:valAx>
        <c:axId val="258495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of Grants by Year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8494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Percent</a:t>
            </a:r>
            <a:r>
              <a:rPr lang="en-US" baseline="0" dirty="0" smtClean="0"/>
              <a:t> of Grant Recipients in Each Income Range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11855486594913"/>
          <c:y val="0.12587580744023766"/>
          <c:w val="0.86827796859711093"/>
          <c:h val="0.64574873874298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&lt;$20,000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numRef>
              <c:f>Sheet1!$A$2:$A$13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Sheet1!$B$2:$B$13</c:f>
              <c:numCache>
                <c:formatCode>0%</c:formatCode>
                <c:ptCount val="12"/>
                <c:pt idx="0">
                  <c:v>0.06</c:v>
                </c:pt>
                <c:pt idx="1">
                  <c:v>0.05</c:v>
                </c:pt>
                <c:pt idx="2">
                  <c:v>0.03</c:v>
                </c:pt>
                <c:pt idx="3">
                  <c:v>0.01</c:v>
                </c:pt>
                <c:pt idx="4">
                  <c:v>0.01</c:v>
                </c:pt>
                <c:pt idx="5">
                  <c:v>0.01</c:v>
                </c:pt>
                <c:pt idx="6">
                  <c:v>0.01</c:v>
                </c:pt>
                <c:pt idx="7">
                  <c:v>0.01</c:v>
                </c:pt>
                <c:pt idx="8">
                  <c:v>0</c:v>
                </c:pt>
                <c:pt idx="9">
                  <c:v>0</c:v>
                </c:pt>
                <c:pt idx="10">
                  <c:v>8.9999999999999998E-4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$20,000 - $29,999 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numRef>
              <c:f>Sheet1!$A$2:$A$13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Sheet1!$C$2:$C$13</c:f>
              <c:numCache>
                <c:formatCode>0%</c:formatCode>
                <c:ptCount val="12"/>
                <c:pt idx="0">
                  <c:v>0.28000000000000003</c:v>
                </c:pt>
                <c:pt idx="1">
                  <c:v>0.22</c:v>
                </c:pt>
                <c:pt idx="2">
                  <c:v>0.18</c:v>
                </c:pt>
                <c:pt idx="3">
                  <c:v>0.12</c:v>
                </c:pt>
                <c:pt idx="4">
                  <c:v>0.09</c:v>
                </c:pt>
                <c:pt idx="5">
                  <c:v>0.12</c:v>
                </c:pt>
                <c:pt idx="6">
                  <c:v>0.12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0.1229</c:v>
                </c:pt>
                <c:pt idx="11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$30,000 - $39,999 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numRef>
              <c:f>Sheet1!$A$2:$A$13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Sheet1!$D$2:$D$13</c:f>
              <c:numCache>
                <c:formatCode>0%</c:formatCode>
                <c:ptCount val="12"/>
                <c:pt idx="0">
                  <c:v>0.28999999999999998</c:v>
                </c:pt>
                <c:pt idx="1">
                  <c:v>0.28999999999999998</c:v>
                </c:pt>
                <c:pt idx="2">
                  <c:v>0.26</c:v>
                </c:pt>
                <c:pt idx="3">
                  <c:v>0.23</c:v>
                </c:pt>
                <c:pt idx="4">
                  <c:v>0.21</c:v>
                </c:pt>
                <c:pt idx="5">
                  <c:v>0.24</c:v>
                </c:pt>
                <c:pt idx="6">
                  <c:v>0.25</c:v>
                </c:pt>
                <c:pt idx="7">
                  <c:v>0.26</c:v>
                </c:pt>
                <c:pt idx="8">
                  <c:v>0.23</c:v>
                </c:pt>
                <c:pt idx="9">
                  <c:v>0.22</c:v>
                </c:pt>
                <c:pt idx="10">
                  <c:v>0.25119999999999998</c:v>
                </c:pt>
                <c:pt idx="11">
                  <c:v>0.24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$40,000 - $49,999 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70C0"/>
              </a:solidFill>
            </a:ln>
            <a:effectLst/>
          </c:spPr>
          <c:invertIfNegative val="0"/>
          <c:cat>
            <c:numRef>
              <c:f>Sheet1!$A$2:$A$13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Sheet1!$E$2:$E$13</c:f>
              <c:numCache>
                <c:formatCode>0%</c:formatCode>
                <c:ptCount val="12"/>
                <c:pt idx="0">
                  <c:v>0.19</c:v>
                </c:pt>
                <c:pt idx="1">
                  <c:v>0.2</c:v>
                </c:pt>
                <c:pt idx="2">
                  <c:v>0.21</c:v>
                </c:pt>
                <c:pt idx="3">
                  <c:v>0.23</c:v>
                </c:pt>
                <c:pt idx="4">
                  <c:v>0.21</c:v>
                </c:pt>
                <c:pt idx="5">
                  <c:v>0.21</c:v>
                </c:pt>
                <c:pt idx="6">
                  <c:v>0.23</c:v>
                </c:pt>
                <c:pt idx="7">
                  <c:v>0.22</c:v>
                </c:pt>
                <c:pt idx="8">
                  <c:v>0.23</c:v>
                </c:pt>
                <c:pt idx="9">
                  <c:v>0.22</c:v>
                </c:pt>
                <c:pt idx="10">
                  <c:v>0.2228</c:v>
                </c:pt>
                <c:pt idx="11">
                  <c:v>0.24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$50,000 + 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cat>
            <c:numRef>
              <c:f>Sheet1!$A$2:$A$13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Sheet1!$F$2:$F$13</c:f>
              <c:numCache>
                <c:formatCode>0%</c:formatCode>
                <c:ptCount val="12"/>
                <c:pt idx="0">
                  <c:v>0.19</c:v>
                </c:pt>
                <c:pt idx="1">
                  <c:v>0.24</c:v>
                </c:pt>
                <c:pt idx="2">
                  <c:v>0.32</c:v>
                </c:pt>
                <c:pt idx="3">
                  <c:v>0.41</c:v>
                </c:pt>
                <c:pt idx="4">
                  <c:v>0.48</c:v>
                </c:pt>
                <c:pt idx="5">
                  <c:v>0.42</c:v>
                </c:pt>
                <c:pt idx="6">
                  <c:v>0.4</c:v>
                </c:pt>
                <c:pt idx="7">
                  <c:v>0.4</c:v>
                </c:pt>
                <c:pt idx="8">
                  <c:v>0.42</c:v>
                </c:pt>
                <c:pt idx="9">
                  <c:v>0.44</c:v>
                </c:pt>
                <c:pt idx="10">
                  <c:v>0.4022</c:v>
                </c:pt>
                <c:pt idx="11">
                  <c:v>0.42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1776880"/>
        <c:axId val="261777440"/>
      </c:barChart>
      <c:catAx>
        <c:axId val="2617768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Year</a:t>
                </a:r>
              </a:p>
              <a:p>
                <a:pPr>
                  <a:defRPr/>
                </a:pPr>
                <a:endParaRPr lang="en-US" dirty="0"/>
              </a:p>
            </c:rich>
          </c:tx>
          <c:layout>
            <c:manualLayout>
              <c:xMode val="edge"/>
              <c:yMode val="edge"/>
              <c:x val="0.51906652089650618"/>
              <c:y val="0.841341458454576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1777440"/>
        <c:crosses val="autoZero"/>
        <c:auto val="1"/>
        <c:lblAlgn val="ctr"/>
        <c:lblOffset val="100"/>
        <c:noMultiLvlLbl val="0"/>
      </c:catAx>
      <c:valAx>
        <c:axId val="2617774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of Grant Recipients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1776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50886064508E-2"/>
          <c:y val="0.92308509233404246"/>
          <c:w val="0.899999957902341"/>
          <c:h val="6.09723030510881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Recipient Poverty Level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&lt;175%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Sheet1!$B$2:$B$13</c:f>
              <c:numCache>
                <c:formatCode>0%</c:formatCode>
                <c:ptCount val="12"/>
                <c:pt idx="0">
                  <c:v>0.06</c:v>
                </c:pt>
                <c:pt idx="1">
                  <c:v>0.05</c:v>
                </c:pt>
                <c:pt idx="2">
                  <c:v>0.04</c:v>
                </c:pt>
                <c:pt idx="3">
                  <c:v>0.01</c:v>
                </c:pt>
                <c:pt idx="4">
                  <c:v>0.01</c:v>
                </c:pt>
                <c:pt idx="5">
                  <c:v>0.01</c:v>
                </c:pt>
                <c:pt idx="6">
                  <c:v>0.01</c:v>
                </c:pt>
                <c:pt idx="7">
                  <c:v>0.01</c:v>
                </c:pt>
                <c:pt idx="8">
                  <c:v>0.01</c:v>
                </c:pt>
                <c:pt idx="9">
                  <c:v>0.01</c:v>
                </c:pt>
                <c:pt idx="10">
                  <c:v>6.7999999999999996E-3</c:v>
                </c:pt>
                <c:pt idx="11">
                  <c:v>4.3E-3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175-199%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Sheet1!$A$2:$A$13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Sheet1!$C$2:$C$13</c:f>
              <c:numCache>
                <c:formatCode>0%</c:formatCode>
                <c:ptCount val="12"/>
                <c:pt idx="0">
                  <c:v>0.24</c:v>
                </c:pt>
                <c:pt idx="1">
                  <c:v>0.2</c:v>
                </c:pt>
                <c:pt idx="2">
                  <c:v>0.2</c:v>
                </c:pt>
                <c:pt idx="3">
                  <c:v>0.04</c:v>
                </c:pt>
                <c:pt idx="4">
                  <c:v>0.02</c:v>
                </c:pt>
                <c:pt idx="5">
                  <c:v>0.05</c:v>
                </c:pt>
                <c:pt idx="6">
                  <c:v>0.08</c:v>
                </c:pt>
                <c:pt idx="7">
                  <c:v>0.08</c:v>
                </c:pt>
                <c:pt idx="8">
                  <c:v>0.05</c:v>
                </c:pt>
                <c:pt idx="9">
                  <c:v>0.05</c:v>
                </c:pt>
                <c:pt idx="10">
                  <c:v>6.3299999999999995E-2</c:v>
                </c:pt>
                <c:pt idx="11">
                  <c:v>3.3799999999999997E-2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200-224% 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Sheet1!$A$2:$A$13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Sheet1!$D$2:$D$13</c:f>
              <c:numCache>
                <c:formatCode>0%</c:formatCode>
                <c:ptCount val="12"/>
                <c:pt idx="0">
                  <c:v>0.18</c:v>
                </c:pt>
                <c:pt idx="1">
                  <c:v>0.17</c:v>
                </c:pt>
                <c:pt idx="2">
                  <c:v>0.16</c:v>
                </c:pt>
                <c:pt idx="3">
                  <c:v>0.11</c:v>
                </c:pt>
                <c:pt idx="4">
                  <c:v>0.03</c:v>
                </c:pt>
                <c:pt idx="5">
                  <c:v>0.15</c:v>
                </c:pt>
                <c:pt idx="6">
                  <c:v>0.15</c:v>
                </c:pt>
                <c:pt idx="7">
                  <c:v>0.19</c:v>
                </c:pt>
                <c:pt idx="8">
                  <c:v>0.17</c:v>
                </c:pt>
                <c:pt idx="9">
                  <c:v>0.18</c:v>
                </c:pt>
                <c:pt idx="10">
                  <c:v>0.16950000000000001</c:v>
                </c:pt>
                <c:pt idx="11">
                  <c:v>0.15179999999999999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225% - 249% 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Sheet1!$A$2:$A$13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Sheet1!$E$2:$E$13</c:f>
              <c:numCache>
                <c:formatCode>0%</c:formatCode>
                <c:ptCount val="12"/>
                <c:pt idx="0">
                  <c:v>0.14000000000000001</c:v>
                </c:pt>
                <c:pt idx="1">
                  <c:v>0.13</c:v>
                </c:pt>
                <c:pt idx="2">
                  <c:v>0.14000000000000001</c:v>
                </c:pt>
                <c:pt idx="3">
                  <c:v>0.22</c:v>
                </c:pt>
                <c:pt idx="4">
                  <c:v>0.17</c:v>
                </c:pt>
                <c:pt idx="5">
                  <c:v>0.18</c:v>
                </c:pt>
                <c:pt idx="6">
                  <c:v>0.16</c:v>
                </c:pt>
                <c:pt idx="7">
                  <c:v>0.17</c:v>
                </c:pt>
                <c:pt idx="8">
                  <c:v>0.19</c:v>
                </c:pt>
                <c:pt idx="9">
                  <c:v>0.16</c:v>
                </c:pt>
                <c:pt idx="10">
                  <c:v>0.16089999999999999</c:v>
                </c:pt>
                <c:pt idx="11">
                  <c:v>0.17549999999999999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250% - 299% 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numRef>
              <c:f>Sheet1!$A$2:$A$13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Sheet1!$F$2:$F$13</c:f>
              <c:numCache>
                <c:formatCode>0%</c:formatCode>
                <c:ptCount val="12"/>
                <c:pt idx="0">
                  <c:v>0.16</c:v>
                </c:pt>
                <c:pt idx="1">
                  <c:v>0.17</c:v>
                </c:pt>
                <c:pt idx="2">
                  <c:v>0.18</c:v>
                </c:pt>
                <c:pt idx="3">
                  <c:v>0.31</c:v>
                </c:pt>
                <c:pt idx="4">
                  <c:v>0.36</c:v>
                </c:pt>
                <c:pt idx="5">
                  <c:v>0.28000000000000003</c:v>
                </c:pt>
                <c:pt idx="6">
                  <c:v>0.27</c:v>
                </c:pt>
                <c:pt idx="7">
                  <c:v>0.26</c:v>
                </c:pt>
                <c:pt idx="8">
                  <c:v>0.24</c:v>
                </c:pt>
                <c:pt idx="9">
                  <c:v>0.26</c:v>
                </c:pt>
                <c:pt idx="10">
                  <c:v>0.26119999999999999</c:v>
                </c:pt>
                <c:pt idx="11">
                  <c:v>0.27839999999999998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300% +</c:v>
                </c:pt>
              </c:strCache>
            </c:strRef>
          </c:tx>
          <c:spPr>
            <a:solidFill>
              <a:srgbClr val="A3A3A3"/>
            </a:solidFill>
            <a:ln>
              <a:noFill/>
            </a:ln>
            <a:effectLst/>
          </c:spPr>
          <c:invertIfNegative val="0"/>
          <c:cat>
            <c:numRef>
              <c:f>Sheet1!$A$2:$A$13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Sheet1!$G$2:$G$13</c:f>
              <c:numCache>
                <c:formatCode>0%</c:formatCode>
                <c:ptCount val="12"/>
                <c:pt idx="0">
                  <c:v>0.22</c:v>
                </c:pt>
                <c:pt idx="1">
                  <c:v>0.28000000000000003</c:v>
                </c:pt>
                <c:pt idx="2">
                  <c:v>0.28999999999999998</c:v>
                </c:pt>
                <c:pt idx="3">
                  <c:v>0.32</c:v>
                </c:pt>
                <c:pt idx="4">
                  <c:v>0.42</c:v>
                </c:pt>
                <c:pt idx="5">
                  <c:v>0.34</c:v>
                </c:pt>
                <c:pt idx="6">
                  <c:v>0.34</c:v>
                </c:pt>
                <c:pt idx="7">
                  <c:v>0.3</c:v>
                </c:pt>
                <c:pt idx="8">
                  <c:v>0.35</c:v>
                </c:pt>
                <c:pt idx="9">
                  <c:v>0.34</c:v>
                </c:pt>
                <c:pt idx="10">
                  <c:v>0.33850000000000002</c:v>
                </c:pt>
                <c:pt idx="11">
                  <c:v>0.35610000000000003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5905616"/>
        <c:axId val="255906176"/>
      </c:barChart>
      <c:catAx>
        <c:axId val="2559056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Year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52132594991046677"/>
              <c:y val="0.793216637821242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5906176"/>
        <c:crosses val="autoZero"/>
        <c:auto val="1"/>
        <c:lblAlgn val="ctr"/>
        <c:lblOffset val="100"/>
        <c:noMultiLvlLbl val="0"/>
      </c:catAx>
      <c:valAx>
        <c:axId val="2559061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of Grant Recipients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5905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446525375916795"/>
          <c:y val="0.87798594736799562"/>
          <c:w val="0.71829678416366183"/>
          <c:h val="6.7694528214950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Household Composition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632514315356843E-2"/>
          <c:y val="0.12932161977302717"/>
          <c:w val="0.77666235044786835"/>
          <c:h val="0.730458042691676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&lt;6 Years Old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Sheet1!$B$2:$B$14</c:f>
              <c:numCache>
                <c:formatCode>0%</c:formatCode>
                <c:ptCount val="13"/>
                <c:pt idx="0">
                  <c:v>0.28999999999999998</c:v>
                </c:pt>
                <c:pt idx="1">
                  <c:v>0.26</c:v>
                </c:pt>
                <c:pt idx="2">
                  <c:v>0.28000000000000003</c:v>
                </c:pt>
                <c:pt idx="3">
                  <c:v>0.23</c:v>
                </c:pt>
                <c:pt idx="4">
                  <c:v>0.22</c:v>
                </c:pt>
                <c:pt idx="5">
                  <c:v>0.2</c:v>
                </c:pt>
                <c:pt idx="6">
                  <c:v>0.2</c:v>
                </c:pt>
                <c:pt idx="7">
                  <c:v>0.19</c:v>
                </c:pt>
                <c:pt idx="8">
                  <c:v>0.2</c:v>
                </c:pt>
                <c:pt idx="9">
                  <c:v>0.2</c:v>
                </c:pt>
                <c:pt idx="10">
                  <c:v>0.18</c:v>
                </c:pt>
                <c:pt idx="11">
                  <c:v>0.1726</c:v>
                </c:pt>
                <c:pt idx="12">
                  <c:v>0.15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≤ 18 Years Old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Sheet1!$C$2:$C$14</c:f>
              <c:numCache>
                <c:formatCode>0%</c:formatCode>
                <c:ptCount val="13"/>
                <c:pt idx="0">
                  <c:v>0.61</c:v>
                </c:pt>
                <c:pt idx="1">
                  <c:v>0.6</c:v>
                </c:pt>
                <c:pt idx="2">
                  <c:v>0.64</c:v>
                </c:pt>
                <c:pt idx="3">
                  <c:v>0.57999999999999996</c:v>
                </c:pt>
                <c:pt idx="4">
                  <c:v>0.56999999999999995</c:v>
                </c:pt>
                <c:pt idx="5">
                  <c:v>0.54</c:v>
                </c:pt>
                <c:pt idx="6">
                  <c:v>0.51</c:v>
                </c:pt>
                <c:pt idx="7">
                  <c:v>0.52</c:v>
                </c:pt>
                <c:pt idx="8">
                  <c:v>0.54</c:v>
                </c:pt>
                <c:pt idx="9">
                  <c:v>0.5</c:v>
                </c:pt>
                <c:pt idx="10">
                  <c:v>0.49</c:v>
                </c:pt>
                <c:pt idx="11">
                  <c:v>0.4713</c:v>
                </c:pt>
                <c:pt idx="12">
                  <c:v>0.42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&gt; 60 Years Old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Sheet1!$D$2:$D$14</c:f>
              <c:numCache>
                <c:formatCode>0%</c:formatCode>
                <c:ptCount val="13"/>
                <c:pt idx="0">
                  <c:v>0.08</c:v>
                </c:pt>
                <c:pt idx="1">
                  <c:v>0.08</c:v>
                </c:pt>
                <c:pt idx="2">
                  <c:v>0.13</c:v>
                </c:pt>
                <c:pt idx="3">
                  <c:v>0.12</c:v>
                </c:pt>
                <c:pt idx="4">
                  <c:v>0.16</c:v>
                </c:pt>
                <c:pt idx="5">
                  <c:v>0.18</c:v>
                </c:pt>
                <c:pt idx="6">
                  <c:v>0.21</c:v>
                </c:pt>
                <c:pt idx="7">
                  <c:v>0.19</c:v>
                </c:pt>
                <c:pt idx="8">
                  <c:v>0.17</c:v>
                </c:pt>
                <c:pt idx="9">
                  <c:v>0.22</c:v>
                </c:pt>
                <c:pt idx="10">
                  <c:v>0.23</c:v>
                </c:pt>
                <c:pt idx="11">
                  <c:v>0.2029</c:v>
                </c:pt>
                <c:pt idx="12">
                  <c:v>0.28000000000000003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0085808"/>
        <c:axId val="260086368"/>
      </c:lineChart>
      <c:catAx>
        <c:axId val="260085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Year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6497861289337006"/>
              <c:y val="0.946265154948351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0086368"/>
        <c:crosses val="autoZero"/>
        <c:auto val="1"/>
        <c:lblAlgn val="ctr"/>
        <c:lblOffset val="100"/>
        <c:noMultiLvlLbl val="0"/>
      </c:catAx>
      <c:valAx>
        <c:axId val="2600863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of Households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2000058196208517E-2"/>
              <c:y val="0.351157350055971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0085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Household Composition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360195400718445E-2"/>
          <c:y val="0.12570371952057971"/>
          <c:w val="0.79154069557640627"/>
          <c:h val="0.7061564960629921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Single Parent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5.6868078175037785E-2"/>
                  <c:y val="-4.5433355282354322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Sheet1!$B$2:$B$14</c:f>
              <c:numCache>
                <c:formatCode>0%</c:formatCode>
                <c:ptCount val="13"/>
                <c:pt idx="0">
                  <c:v>0.14000000000000001</c:v>
                </c:pt>
                <c:pt idx="1">
                  <c:v>0.13</c:v>
                </c:pt>
                <c:pt idx="2">
                  <c:v>0.27</c:v>
                </c:pt>
                <c:pt idx="3">
                  <c:v>0.24</c:v>
                </c:pt>
                <c:pt idx="4">
                  <c:v>0.21</c:v>
                </c:pt>
                <c:pt idx="5">
                  <c:v>0.18</c:v>
                </c:pt>
                <c:pt idx="6">
                  <c:v>0.17</c:v>
                </c:pt>
                <c:pt idx="7">
                  <c:v>0.21</c:v>
                </c:pt>
                <c:pt idx="8">
                  <c:v>0.26</c:v>
                </c:pt>
                <c:pt idx="9">
                  <c:v>0.22</c:v>
                </c:pt>
                <c:pt idx="10">
                  <c:v>0.22</c:v>
                </c:pt>
                <c:pt idx="11">
                  <c:v>0.21959999999999999</c:v>
                </c:pt>
                <c:pt idx="12">
                  <c:v>0.17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Elderly Only 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8398495880159405E-2"/>
                  <c:y val="4.5433355282354218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Sheet1!$C$2:$C$14</c:f>
              <c:numCache>
                <c:formatCode>0%</c:formatCode>
                <c:ptCount val="13"/>
                <c:pt idx="0">
                  <c:v>0.04</c:v>
                </c:pt>
                <c:pt idx="1">
                  <c:v>0.05</c:v>
                </c:pt>
                <c:pt idx="2">
                  <c:v>0.09</c:v>
                </c:pt>
                <c:pt idx="3">
                  <c:v>7.0000000000000007E-2</c:v>
                </c:pt>
                <c:pt idx="4">
                  <c:v>0.08</c:v>
                </c:pt>
                <c:pt idx="5">
                  <c:v>0.09</c:v>
                </c:pt>
                <c:pt idx="6">
                  <c:v>0.12</c:v>
                </c:pt>
                <c:pt idx="7">
                  <c:v>0.1</c:v>
                </c:pt>
                <c:pt idx="8">
                  <c:v>0.09</c:v>
                </c:pt>
                <c:pt idx="9">
                  <c:v>0.13</c:v>
                </c:pt>
                <c:pt idx="10">
                  <c:v>0.13</c:v>
                </c:pt>
                <c:pt idx="11">
                  <c:v>0.12520000000000001</c:v>
                </c:pt>
                <c:pt idx="12">
                  <c:v>0.18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Single Parent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9" formatCode="0%">
                  <c:v>0.22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Elderly Only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Sheet1!$E$2:$E$14</c:f>
              <c:numCache>
                <c:formatCode>General</c:formatCode>
                <c:ptCount val="13"/>
                <c:pt idx="9" formatCode="0%">
                  <c:v>0.13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1771840"/>
        <c:axId val="261772400"/>
      </c:lineChart>
      <c:catAx>
        <c:axId val="2617718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Year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1772400"/>
        <c:crosses val="autoZero"/>
        <c:auto val="1"/>
        <c:lblAlgn val="ctr"/>
        <c:lblOffset val="100"/>
        <c:noMultiLvlLbl val="0"/>
      </c:catAx>
      <c:valAx>
        <c:axId val="2617724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of Households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1771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Percent</a:t>
            </a:r>
            <a:r>
              <a:rPr lang="en-US" baseline="0" dirty="0" smtClean="0"/>
              <a:t> of Recipients Who Applied </a:t>
            </a:r>
            <a:br>
              <a:rPr lang="en-US" baseline="0" dirty="0" smtClean="0"/>
            </a:br>
            <a:r>
              <a:rPr lang="en-US" baseline="0" dirty="0" smtClean="0"/>
              <a:t>at Agency Focused on Seniors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8063471381764022E-2"/>
          <c:y val="0.18554818805544043"/>
          <c:w val="0.73742325787780827"/>
          <c:h val="0.6648759036699359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Recipients With Household Member Over 60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7876620595727888E-2"/>
                  <c:y val="-5.2631578947368418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Sheet1!$B$2:$B$11</c:f>
              <c:numCache>
                <c:formatCode>0%</c:formatCode>
                <c:ptCount val="10"/>
                <c:pt idx="0">
                  <c:v>0.05</c:v>
                </c:pt>
                <c:pt idx="1">
                  <c:v>0.08</c:v>
                </c:pt>
                <c:pt idx="2">
                  <c:v>0.09</c:v>
                </c:pt>
                <c:pt idx="3">
                  <c:v>7.0000000000000007E-2</c:v>
                </c:pt>
                <c:pt idx="4">
                  <c:v>0.12</c:v>
                </c:pt>
                <c:pt idx="5">
                  <c:v>0.16</c:v>
                </c:pt>
                <c:pt idx="6">
                  <c:v>0.13</c:v>
                </c:pt>
                <c:pt idx="7">
                  <c:v>0.13</c:v>
                </c:pt>
                <c:pt idx="8">
                  <c:v>0.13139999999999999</c:v>
                </c:pt>
                <c:pt idx="9">
                  <c:v>0.09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All Recipients 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0759273130871185E-16"/>
                  <c:y val="2.3391812865496967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Sheet1!$C$2:$C$11</c:f>
              <c:numCache>
                <c:formatCode>0%</c:formatCode>
                <c:ptCount val="10"/>
                <c:pt idx="0">
                  <c:v>0.02</c:v>
                </c:pt>
                <c:pt idx="1">
                  <c:v>0.04</c:v>
                </c:pt>
                <c:pt idx="2">
                  <c:v>0.06</c:v>
                </c:pt>
                <c:pt idx="3">
                  <c:v>0.06</c:v>
                </c:pt>
                <c:pt idx="4">
                  <c:v>0.08</c:v>
                </c:pt>
                <c:pt idx="5">
                  <c:v>0.12</c:v>
                </c:pt>
                <c:pt idx="6">
                  <c:v>0.08</c:v>
                </c:pt>
                <c:pt idx="7">
                  <c:v>0.09</c:v>
                </c:pt>
                <c:pt idx="8">
                  <c:v>5.1999999999999998E-2</c:v>
                </c:pt>
                <c:pt idx="9">
                  <c:v>0.04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Recipients With Household Member Over 60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6" formatCode="0%">
                  <c:v>0.13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All Recipients 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6" formatCode="0%">
                  <c:v>0.08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2745376"/>
        <c:axId val="262745936"/>
      </c:lineChart>
      <c:catAx>
        <c:axId val="2627453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Year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745936"/>
        <c:crosses val="autoZero"/>
        <c:auto val="1"/>
        <c:lblAlgn val="ctr"/>
        <c:lblOffset val="100"/>
        <c:noMultiLvlLbl val="0"/>
      </c:catAx>
      <c:valAx>
        <c:axId val="2627459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of Recipients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745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Main Heating Fuel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Sheet1!$B$2:$B$14</c:f>
              <c:numCache>
                <c:formatCode>0%</c:formatCode>
                <c:ptCount val="13"/>
                <c:pt idx="0">
                  <c:v>0.82</c:v>
                </c:pt>
                <c:pt idx="1">
                  <c:v>0.83</c:v>
                </c:pt>
                <c:pt idx="2">
                  <c:v>0.84</c:v>
                </c:pt>
                <c:pt idx="3">
                  <c:v>0.84</c:v>
                </c:pt>
                <c:pt idx="4">
                  <c:v>0.83</c:v>
                </c:pt>
                <c:pt idx="5">
                  <c:v>0.81</c:v>
                </c:pt>
                <c:pt idx="6">
                  <c:v>0.78</c:v>
                </c:pt>
                <c:pt idx="7">
                  <c:v>0.88</c:v>
                </c:pt>
                <c:pt idx="8">
                  <c:v>0.88</c:v>
                </c:pt>
                <c:pt idx="9">
                  <c:v>0.89</c:v>
                </c:pt>
                <c:pt idx="10">
                  <c:v>0.84</c:v>
                </c:pt>
                <c:pt idx="11">
                  <c:v>0.85770000000000002</c:v>
                </c:pt>
                <c:pt idx="12">
                  <c:v>0.84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Electric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Sheet1!$C$2:$C$14</c:f>
              <c:numCache>
                <c:formatCode>0%</c:formatCode>
                <c:ptCount val="13"/>
                <c:pt idx="0">
                  <c:v>0.13</c:v>
                </c:pt>
                <c:pt idx="1">
                  <c:v>0.11</c:v>
                </c:pt>
                <c:pt idx="2">
                  <c:v>0.11</c:v>
                </c:pt>
                <c:pt idx="3">
                  <c:v>0.11</c:v>
                </c:pt>
                <c:pt idx="4">
                  <c:v>7.0000000000000007E-2</c:v>
                </c:pt>
                <c:pt idx="5">
                  <c:v>0.06</c:v>
                </c:pt>
                <c:pt idx="6">
                  <c:v>0.11</c:v>
                </c:pt>
                <c:pt idx="7">
                  <c:v>7.0000000000000007E-2</c:v>
                </c:pt>
                <c:pt idx="8">
                  <c:v>7.0000000000000007E-2</c:v>
                </c:pt>
                <c:pt idx="9">
                  <c:v>7.0000000000000007E-2</c:v>
                </c:pt>
                <c:pt idx="10">
                  <c:v>0.11</c:v>
                </c:pt>
                <c:pt idx="11">
                  <c:v>0.10299999999999999</c:v>
                </c:pt>
                <c:pt idx="12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Oil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Sheet1!$D$2:$D$14</c:f>
              <c:numCache>
                <c:formatCode>0%</c:formatCode>
                <c:ptCount val="13"/>
                <c:pt idx="0">
                  <c:v>0.05</c:v>
                </c:pt>
                <c:pt idx="1">
                  <c:v>0.05</c:v>
                </c:pt>
                <c:pt idx="2">
                  <c:v>0.04</c:v>
                </c:pt>
                <c:pt idx="3">
                  <c:v>0.04</c:v>
                </c:pt>
                <c:pt idx="4">
                  <c:v>0.1</c:v>
                </c:pt>
                <c:pt idx="5">
                  <c:v>0.12</c:v>
                </c:pt>
                <c:pt idx="6">
                  <c:v>0.1</c:v>
                </c:pt>
                <c:pt idx="7">
                  <c:v>0.04</c:v>
                </c:pt>
                <c:pt idx="8">
                  <c:v>0.03</c:v>
                </c:pt>
                <c:pt idx="9">
                  <c:v>0.03</c:v>
                </c:pt>
                <c:pt idx="10">
                  <c:v>0.04</c:v>
                </c:pt>
                <c:pt idx="11">
                  <c:v>3.1199999999999999E-2</c:v>
                </c:pt>
                <c:pt idx="1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2749296"/>
        <c:axId val="264886336"/>
      </c:barChart>
      <c:catAx>
        <c:axId val="2627492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Year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886336"/>
        <c:crosses val="autoZero"/>
        <c:auto val="1"/>
        <c:lblAlgn val="ctr"/>
        <c:lblOffset val="100"/>
        <c:noMultiLvlLbl val="0"/>
      </c:catAx>
      <c:valAx>
        <c:axId val="264886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of</a:t>
                </a:r>
                <a:r>
                  <a:rPr lang="en-US" baseline="0" dirty="0" smtClean="0"/>
                  <a:t> Recipients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749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300084593385613"/>
          <c:y val="0.9282070209973754"/>
          <c:w val="0.27956251984623226"/>
          <c:h val="5.69120266216722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0.38776</cdr:x>
      <cdr:y>0.86651</cdr:y>
    </cdr:from>
    <cdr:to>
      <cdr:x>0.6599</cdr:x>
      <cdr:y>0.91657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3788" y="3957178"/>
          <a:ext cx="1658937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0.38776</cdr:x>
      <cdr:y>0.8832</cdr:y>
    </cdr:from>
    <cdr:to>
      <cdr:x>0.63542</cdr:x>
      <cdr:y>0.91657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63788" y="4033378"/>
          <a:ext cx="1509712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0.38776</cdr:x>
      <cdr:y>0.8832</cdr:y>
    </cdr:from>
    <cdr:to>
      <cdr:x>0.62604</cdr:x>
      <cdr:y>0.93326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63788" y="4033378"/>
          <a:ext cx="1452562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0.89803</cdr:x>
      <cdr:y>0.27002</cdr:y>
    </cdr:from>
    <cdr:to>
      <cdr:x>0.90851</cdr:x>
      <cdr:y>0.42608</cdr:y>
    </cdr:to>
    <cdr:sp macro="" textlink="">
      <cdr:nvSpPr>
        <cdr:cNvPr id="6" name="Right Brace 5"/>
        <cdr:cNvSpPr/>
      </cdr:nvSpPr>
      <cdr:spPr>
        <a:xfrm xmlns:a="http://schemas.openxmlformats.org/drawingml/2006/main">
          <a:off x="8410336" y="1174948"/>
          <a:ext cx="98120" cy="679053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0.898</cdr:x>
      <cdr:y>0.44545</cdr:y>
    </cdr:from>
    <cdr:to>
      <cdr:x>0.90851</cdr:x>
      <cdr:y>0.51275</cdr:y>
    </cdr:to>
    <cdr:sp macro="" textlink="">
      <cdr:nvSpPr>
        <cdr:cNvPr id="7" name="Right Brace 6"/>
        <cdr:cNvSpPr/>
      </cdr:nvSpPr>
      <cdr:spPr>
        <a:xfrm xmlns:a="http://schemas.openxmlformats.org/drawingml/2006/main">
          <a:off x="8410039" y="1938303"/>
          <a:ext cx="98418" cy="292845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0.89941</cdr:x>
      <cdr:y>0.52847</cdr:y>
    </cdr:from>
    <cdr:to>
      <cdr:x>0.90992</cdr:x>
      <cdr:y>0.59577</cdr:y>
    </cdr:to>
    <cdr:sp macro="" textlink="">
      <cdr:nvSpPr>
        <cdr:cNvPr id="9" name="Right Brace 8"/>
        <cdr:cNvSpPr/>
      </cdr:nvSpPr>
      <cdr:spPr>
        <a:xfrm xmlns:a="http://schemas.openxmlformats.org/drawingml/2006/main">
          <a:off x="8423228" y="2299540"/>
          <a:ext cx="98418" cy="292845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0.89803</cdr:x>
      <cdr:y>0.27002</cdr:y>
    </cdr:from>
    <cdr:to>
      <cdr:x>0.90851</cdr:x>
      <cdr:y>0.42608</cdr:y>
    </cdr:to>
    <cdr:sp macro="" textlink="">
      <cdr:nvSpPr>
        <cdr:cNvPr id="6" name="Right Brace 5"/>
        <cdr:cNvSpPr/>
      </cdr:nvSpPr>
      <cdr:spPr>
        <a:xfrm xmlns:a="http://schemas.openxmlformats.org/drawingml/2006/main">
          <a:off x="8410336" y="1174948"/>
          <a:ext cx="98120" cy="679053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0.898</cdr:x>
      <cdr:y>0.44545</cdr:y>
    </cdr:from>
    <cdr:to>
      <cdr:x>0.90851</cdr:x>
      <cdr:y>0.51275</cdr:y>
    </cdr:to>
    <cdr:sp macro="" textlink="">
      <cdr:nvSpPr>
        <cdr:cNvPr id="7" name="Right Brace 6"/>
        <cdr:cNvSpPr/>
      </cdr:nvSpPr>
      <cdr:spPr>
        <a:xfrm xmlns:a="http://schemas.openxmlformats.org/drawingml/2006/main">
          <a:off x="8410039" y="1938303"/>
          <a:ext cx="98418" cy="292845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0.89941</cdr:x>
      <cdr:y>0.52847</cdr:y>
    </cdr:from>
    <cdr:to>
      <cdr:x>0.90992</cdr:x>
      <cdr:y>0.59577</cdr:y>
    </cdr:to>
    <cdr:sp macro="" textlink="">
      <cdr:nvSpPr>
        <cdr:cNvPr id="9" name="Right Brace 8"/>
        <cdr:cNvSpPr/>
      </cdr:nvSpPr>
      <cdr:spPr>
        <a:xfrm xmlns:a="http://schemas.openxmlformats.org/drawingml/2006/main">
          <a:off x="8423228" y="2299540"/>
          <a:ext cx="98418" cy="292845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372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9" tIns="46524" rIns="93049" bIns="46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030" y="1"/>
            <a:ext cx="3038371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9" tIns="46524" rIns="93049" bIns="46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3172"/>
            <a:ext cx="3038372" cy="4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9" tIns="46524" rIns="93049" bIns="46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030" y="8833172"/>
            <a:ext cx="3038371" cy="4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9" tIns="46524" rIns="93049" bIns="46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9159E3C-DE9A-4166-8EA8-72F828C4A4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602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372" cy="464820"/>
          </a:xfrm>
          <a:prstGeom prst="rect">
            <a:avLst/>
          </a:prstGeom>
        </p:spPr>
        <p:txBody>
          <a:bodyPr vert="horz" lIns="91188" tIns="45594" rIns="91188" bIns="45594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437" y="0"/>
            <a:ext cx="3038372" cy="464820"/>
          </a:xfrm>
          <a:prstGeom prst="rect">
            <a:avLst/>
          </a:prstGeom>
        </p:spPr>
        <p:txBody>
          <a:bodyPr vert="horz" lIns="91188" tIns="45594" rIns="91188" bIns="45594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F5950BA-68C8-4440-A7A5-1364E1E103CC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88" tIns="45594" rIns="91188" bIns="4559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4" y="4417382"/>
            <a:ext cx="5606726" cy="4181788"/>
          </a:xfrm>
          <a:prstGeom prst="rect">
            <a:avLst/>
          </a:prstGeom>
        </p:spPr>
        <p:txBody>
          <a:bodyPr vert="horz" lIns="91188" tIns="45594" rIns="91188" bIns="4559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89"/>
            <a:ext cx="3038372" cy="464820"/>
          </a:xfrm>
          <a:prstGeom prst="rect">
            <a:avLst/>
          </a:prstGeom>
        </p:spPr>
        <p:txBody>
          <a:bodyPr vert="horz" lIns="91188" tIns="45594" rIns="91188" bIns="45594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437" y="8829989"/>
            <a:ext cx="3038372" cy="464820"/>
          </a:xfrm>
          <a:prstGeom prst="rect">
            <a:avLst/>
          </a:prstGeom>
        </p:spPr>
        <p:txBody>
          <a:bodyPr vert="horz" wrap="square" lIns="91188" tIns="45594" rIns="91188" bIns="4559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13BAA7F-B34A-4E75-B648-93DADA0070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117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FF0EBB-E4D7-44C9-9BCA-BA3FC550C9C2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1294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CD2017-D976-4A73-8782-133DCF4A91A0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32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A708B0-86B7-49CB-923F-7310E695FBF9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0291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**LIHEAP Eligibility Guidelines</a:t>
            </a:r>
            <a:r>
              <a:rPr lang="en-US" altLang="en-US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from NJ 2017 LIHEAP Model Plan: https://liheapch.acf.hhs.gov/stateplans2017.htm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31AF04-5C71-464A-A867-5F3C3BBF10CF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3120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15C781-51A1-4572-889E-6410422680B8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7886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1A8CDA-880D-4B1C-81DC-6F0495493AD9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9807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7DA979-1571-426E-AEE9-4D39A0E10AFC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8762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7DA979-1571-426E-AEE9-4D39A0E10AFC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2497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3647B7-1E8C-4F56-80E8-92145244FAEE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856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55EB77-01A0-44D4-84C0-0850AB89F2FE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7860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09AD14-9C66-4A96-987B-F79221653D1D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230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59DF11-296C-4B43-971A-44D2A0A5AF94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3324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36298C-62F0-440F-A3A7-74CE098BE9B0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2066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36298C-62F0-440F-A3A7-74CE098BE9B0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9791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83C1FB-76EC-4019-87CF-2F285000C912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6406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CD2017-D976-4A73-8782-133DCF4A91A0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2762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+----------------------------------+</a:t>
            </a:r>
          </a:p>
          <a:p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|          _</a:t>
            </a:r>
            <a:r>
              <a:rPr lang="en-US" alt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varname</a:t>
            </a:r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count    </a:t>
            </a:r>
            <a:r>
              <a:rPr lang="en-US" alt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pct</a:t>
            </a:r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</a:p>
          <a:p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|----------------------------------|</a:t>
            </a:r>
          </a:p>
          <a:p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1. |     </a:t>
            </a:r>
            <a:r>
              <a:rPr lang="en-US" alt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reason_income</a:t>
            </a:r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50   3.60 |</a:t>
            </a:r>
          </a:p>
          <a:p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2. |    </a:t>
            </a:r>
            <a:r>
              <a:rPr lang="en-US" alt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reason_finance</a:t>
            </a:r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40   2.88 |</a:t>
            </a:r>
          </a:p>
          <a:p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3. |      </a:t>
            </a:r>
            <a:r>
              <a:rPr lang="en-US" alt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reason_hh_ch</a:t>
            </a:r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37   2.66 |</a:t>
            </a:r>
          </a:p>
          <a:p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4. |      </a:t>
            </a:r>
            <a:r>
              <a:rPr lang="en-US" alt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reason_bills</a:t>
            </a:r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23   1.65 |</a:t>
            </a:r>
          </a:p>
          <a:p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5. |      </a:t>
            </a:r>
            <a:r>
              <a:rPr lang="en-US" alt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reason_other</a:t>
            </a:r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20   1.44 |</a:t>
            </a:r>
          </a:p>
          <a:p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|----------------------------------|</a:t>
            </a:r>
          </a:p>
          <a:p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6. |        </a:t>
            </a:r>
            <a:r>
              <a:rPr lang="en-US" alt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reason_car</a:t>
            </a:r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12   0.86 |</a:t>
            </a:r>
          </a:p>
          <a:p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7. |      </a:t>
            </a:r>
            <a:r>
              <a:rPr lang="en-US" alt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reason_child</a:t>
            </a:r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11   0.79 |</a:t>
            </a:r>
          </a:p>
          <a:p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8. |    </a:t>
            </a:r>
            <a:r>
              <a:rPr lang="en-US" alt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reason_tuition</a:t>
            </a:r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11   0.79 |</a:t>
            </a:r>
          </a:p>
          <a:p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9. |     </a:t>
            </a:r>
            <a:r>
              <a:rPr lang="en-US" alt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reason_repair</a:t>
            </a:r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8   0.58 |</a:t>
            </a:r>
          </a:p>
          <a:p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10. |       </a:t>
            </a:r>
            <a:r>
              <a:rPr lang="en-US" alt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reason_rent</a:t>
            </a:r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6   0.43 |</a:t>
            </a:r>
          </a:p>
          <a:p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|----------------------------------|</a:t>
            </a:r>
          </a:p>
          <a:p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11. |    </a:t>
            </a:r>
            <a:r>
              <a:rPr lang="en-US" alt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reason_weather</a:t>
            </a:r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4   0.29 |</a:t>
            </a:r>
          </a:p>
          <a:p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12. | </a:t>
            </a:r>
            <a:r>
              <a:rPr lang="en-US" alt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reason_no_support</a:t>
            </a:r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2   0.14 |</a:t>
            </a:r>
          </a:p>
          <a:p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13. |    </a:t>
            </a:r>
            <a:r>
              <a:rPr lang="en-US" alt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reason_support</a:t>
            </a:r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2   0.14 |</a:t>
            </a:r>
          </a:p>
          <a:p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14. |  </a:t>
            </a:r>
            <a:r>
              <a:rPr lang="en-US" alt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reason_fixed_inc</a:t>
            </a:r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2   0.14 |</a:t>
            </a:r>
          </a:p>
          <a:p>
            <a:r>
              <a:rPr lang="en-US" alt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+----------------------------------+</a:t>
            </a:r>
            <a:endParaRPr lang="en-US" alt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868" indent="-28571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874" indent="-228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024" indent="-228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174" indent="-228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323" indent="-228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474" indent="-228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623" indent="-228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5773" indent="-228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017FF6-CC2D-47F6-845D-F8E233ACCB35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4588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A5D55F-884F-43EF-8F1E-0239832F9C24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395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10D58C-2A92-4182-BF82-70E424AE9EBD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9379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9AC8B8-DFFD-45B3-B33C-997916E48939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8003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7FECE4-B0F3-4A39-A55C-A5DF9F66052D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8836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0FF416-C876-464E-9E1E-6B2B5831DDBD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959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F6EDE7-03BD-481B-BDFA-763E3278AE6E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Notes Placeholder 4"/>
          <p:cNvSpPr>
            <a:spLocks noGrp="1"/>
          </p:cNvSpPr>
          <p:nvPr/>
        </p:nvSpPr>
        <p:spPr bwMode="auto">
          <a:xfrm>
            <a:off x="702634" y="4417382"/>
            <a:ext cx="5606726" cy="418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88" tIns="45594" rIns="91188" bIns="45594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60452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C13520-8E43-4D97-8B34-9E5B7A4B293B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5864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F74B11-D0F1-4988-BD95-880A0F276686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8819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2799AA-8AF1-491F-A92F-F0057EE91B6E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32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917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*** last year’s slide</a:t>
            </a:r>
            <a:r>
              <a:rPr lang="en-US" altLang="en-US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only included 2017 grantees.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C29504-A712-4602-BE1D-ACDCCCB0C11D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33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2957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** 2016</a:t>
            </a:r>
            <a:r>
              <a:rPr lang="en-US" altLang="en-US" baseline="0" dirty="0" smtClean="0"/>
              <a:t> data taken from last year’s </a:t>
            </a:r>
            <a:r>
              <a:rPr lang="en-US" altLang="en-US" baseline="0" dirty="0" err="1" smtClean="0"/>
              <a:t>eval</a:t>
            </a:r>
            <a:r>
              <a:rPr lang="en-US" altLang="en-US" baseline="0" dirty="0" smtClean="0"/>
              <a:t>.</a:t>
            </a:r>
            <a:endParaRPr lang="en-US" alt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9FBE78-C170-4B25-B675-04B1A86B317D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34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03884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E31199-3D49-4745-8D0F-19174E49FF36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35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4377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9008" y="4420566"/>
            <a:ext cx="5609913" cy="4181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**2016 taken from last year’s presentation</a:t>
            </a: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F89EC6-A272-403D-945A-CED7FCD90FEC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36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96159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9008" y="4420566"/>
            <a:ext cx="5609913" cy="4181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C8A700-2279-4218-BFAB-943180408EFA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37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5377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en-US" altLang="en-US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this is for year == 2018. also have data for all credits vs. just customer payments. The slide only shows customer payments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D7A78E-F093-4E44-AE3D-5D33CFC8C7DC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38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9660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 also have data for all credits to account vs.</a:t>
            </a:r>
            <a:r>
              <a:rPr lang="en-US" altLang="en-US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just customer payments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993D22-E805-4E4D-A835-95F18133873E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39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200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In 2016, 2,213 grants were provided and a total of $1,417,663 was distributed.</a:t>
            </a:r>
          </a:p>
          <a:p>
            <a:endParaRPr lang="en-US" alt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D62C3A-892D-4263-9B47-73111DE65CAA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8634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***last year’s PPT used</a:t>
            </a:r>
            <a:r>
              <a:rPr lang="en-US" altLang="en-US" baseline="0" dirty="0" smtClean="0"/>
              <a:t> only </a:t>
            </a:r>
            <a:r>
              <a:rPr lang="en-US" altLang="en-US" dirty="0" smtClean="0"/>
              <a:t>2017 recipients. </a:t>
            </a:r>
            <a:r>
              <a:rPr lang="en-US" altLang="en-US" baseline="0" dirty="0" smtClean="0"/>
              <a:t>2016 numbers taken from 2017 log. </a:t>
            </a:r>
            <a:endParaRPr lang="en-US" altLang="en-US" dirty="0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8BB0B6-BF95-4070-9D79-9620BE157DD9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40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73338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***2016 numbers taken from 2017 </a:t>
            </a:r>
            <a:r>
              <a:rPr lang="en-US" altLang="en-US" dirty="0" err="1" smtClean="0"/>
              <a:t>eval</a:t>
            </a:r>
            <a:r>
              <a:rPr lang="en-US" altLang="en-US" dirty="0" smtClean="0"/>
              <a:t>.</a:t>
            </a:r>
            <a:r>
              <a:rPr lang="en-US" altLang="en-US" baseline="0" dirty="0" smtClean="0"/>
              <a:t> </a:t>
            </a:r>
            <a:endParaRPr lang="en-US" altLang="en-US" dirty="0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BF7BD9-251C-4F7D-AA35-92C6C7853FF2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41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59598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EBCAF7-7BB2-428C-A607-6575AC8F256C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42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91644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* Electric non-heat = electric only </a:t>
            </a: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EBCAF7-7BB2-428C-A607-6575AC8F256C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43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22454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* Previous years’ data taken from previous years’ presentations</a:t>
            </a: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EBCAF7-7BB2-428C-A607-6575AC8F256C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44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91504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EBCAF7-7BB2-428C-A607-6575AC8F256C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45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61119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* Previous year’s data taken from previous year’s presentations</a:t>
            </a:r>
          </a:p>
          <a:p>
            <a:endParaRPr lang="en-US" altLang="en-US" dirty="0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EBCAF7-7BB2-428C-A607-6575AC8F256C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46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3420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* Electric non-heat = electric only </a:t>
            </a:r>
          </a:p>
          <a:p>
            <a:endParaRPr lang="en-US" altLang="en-US" dirty="0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EBCAF7-7BB2-428C-A607-6575AC8F256C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47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09241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EBCAF7-7BB2-428C-A607-6575AC8F256C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48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32119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EBCAF7-7BB2-428C-A607-6575AC8F256C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49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658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5BEAFA-F56F-44D2-B810-7CA69DB5F99A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19605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96EBE1-F77A-46D2-940D-1D8A70C7CB1C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50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21615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D6FEF0-F96E-4BC0-955E-64E0C74EBA86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51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76236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62FCC3-5DAA-4B49-A0AB-BB9EC78351C6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52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93548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F5C17E-79A9-4899-B8E8-C723FDF4C2D8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53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88568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362432-EBA4-4A66-915F-D18001AAD2F2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54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86133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3DD1E5-91E6-4CC0-B487-C7FA397C37C8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55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57419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3606F6-39D6-4AA2-9F8F-0159C58BC237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56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6076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6C2121-D60F-4613-8BE4-B57BF29C08D2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57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24292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E93C8C-FD74-4AF4-901F-A7F061FDF8F2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58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53926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29D559-BC4E-4DA3-A916-A9043E13E329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59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667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329D81-72DE-4A7E-AA91-810A05D2C0EB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44651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54F27A-8F01-4E00-804C-D29DACCE31CA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60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36993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C610BD-9889-44C0-B312-31E8488CAB9F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61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04434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712E43-7AC3-4386-A697-0E7713F46A0F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62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30830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4670F5-B7F8-4EE4-843A-D10A5B36BDF6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63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30034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B3714C-ADCD-4096-83BF-6D2F1B47544F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64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61484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69C52C-B635-41CC-9ED8-8CBCE4BEB702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65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83522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047B85-5E12-4E94-A4F0-5938EBD11205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66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14783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7CA569-29FF-4CD9-9C07-10D28B3FF808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67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876704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176F1E-BB1E-462B-B0AD-D77AE01CC4C2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68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921335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5C34CC-24E3-49DC-B65B-0FA7029A4ACD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69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38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E43814-1016-4F30-8D0A-176F3537AAD6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397551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EE4B1E-6B95-43D4-9E3A-A7105BD1D28B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70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95266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6B09CF-414F-4506-82A9-193D09850013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71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38843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2E8503-9B89-4BB7-B99A-D8D0BDE348FF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72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9394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2E8503-9B89-4BB7-B99A-D8D0BDE348FF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73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62557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*N indicates the total number of grant recipients from that utility company  - </a:t>
            </a:r>
            <a:r>
              <a:rPr lang="en-US" alt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altLang="en-US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number of recipients from each utility company that also received USF or LIHEAP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0CF146-1590-4AD0-8D9F-F00CD84BC15F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74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973529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*N indicates the total number of grant recipients from that utility company  - </a:t>
            </a:r>
            <a:r>
              <a:rPr lang="en-US" alt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altLang="en-US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number of recipients from each utility company that also received USF or LIHEAP</a:t>
            </a:r>
            <a:endParaRPr lang="en-US" alt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0CF146-1590-4AD0-8D9F-F00CD84BC15F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75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011552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C2B96E-7F03-4B68-B87E-D8074BD796BF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76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029303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C2B96E-7F03-4B68-B87E-D8074BD796BF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77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24758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C2B96E-7F03-4B68-B87E-D8074BD796BF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78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764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FD2EDE-BCBA-4771-ACBF-E3E4AD2B7C06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635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693" indent="-28413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8113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3675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9237" indent="-226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6388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35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068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837" indent="-226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E38667-C8DA-452D-B454-53118746FEE9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896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02216-2220-4FD8-A3D2-D8974AB1CF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63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E8BBD-40F4-48B5-8079-1C74036DBF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098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5DCEC-A368-40FB-9ECC-287BEEA5BC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86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5853-89F7-4BC1-87FA-A03A79E44E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31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2905A-A8E6-45B9-9D0A-4698A08CB5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67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92458-3C05-4F15-9589-F1776076A4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58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93667-6B94-40E1-904E-8E72093AAF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5387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46C37-1814-44AA-819A-A6EA95A5E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65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CFFB5-5026-4759-BED5-20A588DDDE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72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8801F-7596-46B2-AE6B-33251B4F80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32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71A1D-A31B-43F2-A4A2-58B9B96278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42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AE91C2C-1576-4A79-AF77-172B277F33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5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image" Target="../media/image2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7.xml"/><Relationship Id="rId4" Type="http://schemas.openxmlformats.org/officeDocument/2006/relationships/image" Target="../media/image2.jpe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8.xml"/><Relationship Id="rId4" Type="http://schemas.openxmlformats.org/officeDocument/2006/relationships/image" Target="../media/image2.jpe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9.xml"/><Relationship Id="rId4" Type="http://schemas.openxmlformats.org/officeDocument/2006/relationships/image" Target="../media/image2.jpe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2.xml"/><Relationship Id="rId3" Type="http://schemas.openxmlformats.org/officeDocument/2006/relationships/image" Target="../media/image3.PNG"/><Relationship Id="rId7" Type="http://schemas.openxmlformats.org/officeDocument/2006/relationships/chart" Target="../charts/chart21.xml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chart" Target="../charts/chart25.xml"/><Relationship Id="rId5" Type="http://schemas.openxmlformats.org/officeDocument/2006/relationships/image" Target="../media/image1.png"/><Relationship Id="rId10" Type="http://schemas.openxmlformats.org/officeDocument/2006/relationships/chart" Target="../charts/chart24.xml"/><Relationship Id="rId4" Type="http://schemas.openxmlformats.org/officeDocument/2006/relationships/chart" Target="../charts/chart20.xml"/><Relationship Id="rId9" Type="http://schemas.openxmlformats.org/officeDocument/2006/relationships/chart" Target="../charts/chart23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06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" name="Freeform 207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Freeform 208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209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210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Freeform 211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212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213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Freeform 214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Freeform 215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Freeform 216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Freeform 217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Freeform 218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Freeform 219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Freeform 220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Freeform 221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Freeform 222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5" name="Freeform 223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Freeform 224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7" name="Freeform 225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8" name="Freeform 226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9" name="Freeform 227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0" name="Freeform 228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1" name="Freeform 229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2" name="Freeform 230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Freeform 231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Freeform 232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Freeform 233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Freeform 234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Freeform 235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8" name="Freeform 236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9" name="Freeform 237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0" name="Freeform 238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1" name="Freeform 239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2" name="Freeform 240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3" name="Freeform 241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4" name="Freeform 242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Freeform 243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6" name="Freeform 244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37" name="Picture 248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38" name="Rectangle 250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26670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 smtClean="0">
                <a:solidFill>
                  <a:schemeClr val="tx1"/>
                </a:solidFill>
              </a:rPr>
              <a:t>NJ SHARES 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2018 Evaluation Presentation</a:t>
            </a:r>
          </a:p>
        </p:txBody>
      </p:sp>
      <p:sp>
        <p:nvSpPr>
          <p:cNvPr id="4139" name="Rectangle 25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dirty="0" smtClean="0"/>
              <a:t>October 19, 2018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sz="1800" dirty="0" smtClean="0"/>
          </a:p>
        </p:txBody>
      </p:sp>
      <p:pic>
        <p:nvPicPr>
          <p:cNvPr id="4140" name="Picture 25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275"/>
            <a:ext cx="27432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1" name="Picture 246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2" name="Picture 249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461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1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762" y="37730"/>
            <a:ext cx="2599817" cy="1444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1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20" name="Rectangle 44"/>
          <p:cNvSpPr>
            <a:spLocks noGrp="1" noChangeArrowheads="1"/>
          </p:cNvSpPr>
          <p:nvPr>
            <p:ph type="title"/>
          </p:nvPr>
        </p:nvSpPr>
        <p:spPr>
          <a:xfrm>
            <a:off x="31784" y="144137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NJ SHARES Database Analysis </a:t>
            </a:r>
            <a:r>
              <a:rPr lang="en-US" altLang="en-US" sz="3300" dirty="0" smtClean="0">
                <a:solidFill>
                  <a:schemeClr val="tx1"/>
                </a:solidFill>
              </a:rPr>
              <a:t/>
            </a:r>
            <a:br>
              <a:rPr lang="en-US" altLang="en-US" sz="3300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Recipient Income Sources</a:t>
            </a:r>
          </a:p>
        </p:txBody>
      </p:sp>
      <p:sp>
        <p:nvSpPr>
          <p:cNvPr id="2462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D28AC76D-2087-4ADD-9526-946B3132D7BA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10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611542"/>
              </p:ext>
            </p:extLst>
          </p:nvPr>
        </p:nvGraphicFramePr>
        <p:xfrm>
          <a:off x="454047" y="1588480"/>
          <a:ext cx="8000996" cy="4790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796"/>
                <a:gridCol w="609600"/>
                <a:gridCol w="555796"/>
                <a:gridCol w="587204"/>
                <a:gridCol w="609600"/>
                <a:gridCol w="609600"/>
                <a:gridCol w="609600"/>
                <a:gridCol w="533400"/>
                <a:gridCol w="609600"/>
                <a:gridCol w="609600"/>
                <a:gridCol w="609600"/>
                <a:gridCol w="609600"/>
              </a:tblGrid>
              <a:tr h="95692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Income Source</a:t>
                      </a:r>
                      <a:r>
                        <a:rPr lang="en-US" sz="1400" kern="1200" dirty="0"/>
                        <a:t> 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2007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2008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2009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2010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2011</a:t>
                      </a:r>
                      <a:endParaRPr lang="en-US" sz="18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2012</a:t>
                      </a:r>
                      <a:endParaRPr lang="en-US" sz="18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2013</a:t>
                      </a:r>
                      <a:endParaRPr lang="en-US" sz="18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2014</a:t>
                      </a:r>
                      <a:endParaRPr lang="en-US" sz="18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/>
                </a:tc>
              </a:tr>
              <a:tr h="5613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Employment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88%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latin typeface="+mn-lt"/>
                        </a:rPr>
                        <a:t>89%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86%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83%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78%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80%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84%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82%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82%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83%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80%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303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Pension or Social Security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13%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latin typeface="+mn-lt"/>
                        </a:rPr>
                        <a:t>12%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14%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18%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23%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22%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20%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25%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25%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24%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27%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8578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Unemployment Compensation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12%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15%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14%</a:t>
                      </a:r>
                      <a:endParaRPr lang="en-US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11%</a:t>
                      </a:r>
                      <a:endParaRPr lang="en-US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10%</a:t>
                      </a:r>
                      <a:endParaRPr lang="en-US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6%</a:t>
                      </a:r>
                      <a:endParaRPr lang="en-US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3%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4%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4%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5613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Disability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4%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4%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5%</a:t>
                      </a:r>
                      <a:endParaRPr lang="en-US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4%</a:t>
                      </a:r>
                      <a:endParaRPr lang="en-US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4%</a:t>
                      </a:r>
                      <a:endParaRPr lang="en-US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4%</a:t>
                      </a:r>
                      <a:endParaRPr lang="en-US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5%</a:t>
                      </a:r>
                    </a:p>
                  </a:txBody>
                  <a:tcPr marL="0" marR="0" marT="0" marB="0" anchor="ctr"/>
                </a:tc>
              </a:tr>
              <a:tr h="5613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Child Support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3%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latin typeface="+mn-lt"/>
                        </a:rPr>
                        <a:t>2%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3%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3%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4%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4%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4%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2%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3%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3%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4%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613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Other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5" marR="66255" marT="33134" marB="3313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3%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+mn-lt"/>
                        </a:rPr>
                        <a:t>3%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4%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6%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4%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latin typeface="+mn-lt"/>
                        </a:rPr>
                        <a:t>3%</a:t>
                      </a:r>
                      <a:endParaRPr lang="en-US" sz="1800" baseline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latin typeface="+mn-lt"/>
                        </a:rPr>
                        <a:t>3%</a:t>
                      </a:r>
                      <a:endParaRPr lang="en-US" sz="1800" baseline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latin typeface="+mn-lt"/>
                        </a:rPr>
                        <a:t>4%</a:t>
                      </a:r>
                      <a:endParaRPr lang="en-US" sz="1800" baseline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5%</a:t>
                      </a:r>
                      <a:endParaRPr lang="en-US" sz="1800" baseline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4%</a:t>
                      </a:r>
                      <a:endParaRPr lang="en-US" sz="1800" baseline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5%</a:t>
                      </a:r>
                      <a:endParaRPr lang="en-US" sz="1800" baseline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99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666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68" name="Rectangle 44"/>
          <p:cNvSpPr>
            <a:spLocks noGrp="1" noChangeArrowheads="1"/>
          </p:cNvSpPr>
          <p:nvPr>
            <p:ph type="title"/>
          </p:nvPr>
        </p:nvSpPr>
        <p:spPr>
          <a:xfrm>
            <a:off x="99185" y="8096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NJ SHARES Database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Annual Household Income</a:t>
            </a:r>
          </a:p>
        </p:txBody>
      </p:sp>
      <p:sp>
        <p:nvSpPr>
          <p:cNvPr id="26669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93629AA5-D206-4C25-8020-BE08C5941A2D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11</a:t>
            </a:fld>
            <a:endParaRPr lang="en-US" altLang="en-US" sz="100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97182113"/>
              </p:ext>
            </p:extLst>
          </p:nvPr>
        </p:nvGraphicFramePr>
        <p:xfrm>
          <a:off x="765969" y="1493640"/>
          <a:ext cx="7126287" cy="398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09409"/>
              </p:ext>
            </p:extLst>
          </p:nvPr>
        </p:nvGraphicFramePr>
        <p:xfrm>
          <a:off x="411959" y="5575525"/>
          <a:ext cx="7925591" cy="1014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890"/>
                <a:gridCol w="630791"/>
                <a:gridCol w="630791"/>
                <a:gridCol w="630791"/>
                <a:gridCol w="630791"/>
                <a:gridCol w="630791"/>
                <a:gridCol w="630791"/>
                <a:gridCol w="630791"/>
                <a:gridCol w="630791"/>
                <a:gridCol w="630791"/>
                <a:gridCol w="630791"/>
                <a:gridCol w="630791"/>
              </a:tblGrid>
              <a:tr h="4572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33130" marB="331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/>
                        <a:t>2007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/>
                        <a:t>2008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2009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/>
                        <a:t>2010</a:t>
                      </a:r>
                      <a:endParaRPr lang="en-US" sz="1400" b="1" kern="1200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/>
                        <a:t>2011</a:t>
                      </a:r>
                      <a:endParaRPr lang="en-US" sz="1400" b="1" kern="1200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/>
                        <a:t>2012</a:t>
                      </a:r>
                      <a:endParaRPr lang="en-US" sz="1400" b="1" kern="1200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/>
                        <a:t>2013</a:t>
                      </a:r>
                      <a:endParaRPr lang="en-US" sz="1400" b="1" kern="1200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/>
                        <a:t>2014</a:t>
                      </a:r>
                      <a:endParaRPr lang="en-US" sz="1400" b="1" kern="1200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0" marR="0" marT="0" marB="0" anchor="ctr"/>
                </a:tc>
              </a:tr>
              <a:tr h="41029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Mean </a:t>
                      </a:r>
                      <a:r>
                        <a:rPr lang="en-US" sz="1400" kern="1200" dirty="0" smtClean="0"/>
                        <a:t>Income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33130" marB="331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$41,844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$</a:t>
                      </a:r>
                      <a:r>
                        <a:rPr lang="en-US" sz="1400" kern="1200" dirty="0" smtClean="0"/>
                        <a:t>45,567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$49,133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$51,931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$49,429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$48,578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$48,447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$50,482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$50,734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$49,386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$51,333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5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7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27772" y="161887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NJ SHARES Database Analysis </a:t>
            </a:r>
            <a:r>
              <a:rPr lang="en-US" altLang="en-US" sz="3300" dirty="0" smtClean="0">
                <a:solidFill>
                  <a:schemeClr val="tx1"/>
                </a:solidFill>
              </a:rPr>
              <a:t/>
            </a:r>
            <a:br>
              <a:rPr lang="en-US" altLang="en-US" sz="3300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Recipient Poverty Level</a:t>
            </a:r>
          </a:p>
        </p:txBody>
      </p:sp>
      <p:sp>
        <p:nvSpPr>
          <p:cNvPr id="28717" name="Text Box 46"/>
          <p:cNvSpPr txBox="1">
            <a:spLocks noChangeArrowheads="1"/>
          </p:cNvSpPr>
          <p:nvPr/>
        </p:nvSpPr>
        <p:spPr bwMode="auto">
          <a:xfrm>
            <a:off x="8458200" y="6400800"/>
            <a:ext cx="457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ACDF5DB5-4414-42B3-8214-BAAB62E1CE1E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12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594370"/>
              </p:ext>
            </p:extLst>
          </p:nvPr>
        </p:nvGraphicFramePr>
        <p:xfrm>
          <a:off x="315913" y="5031131"/>
          <a:ext cx="8452097" cy="1202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9753"/>
                <a:gridCol w="624424"/>
                <a:gridCol w="621792"/>
                <a:gridCol w="621792"/>
                <a:gridCol w="621792"/>
                <a:gridCol w="621792"/>
                <a:gridCol w="621792"/>
                <a:gridCol w="621792"/>
                <a:gridCol w="621792"/>
                <a:gridCol w="621792"/>
                <a:gridCol w="621792"/>
                <a:gridCol w="621792"/>
              </a:tblGrid>
              <a:tr h="5660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Household Poverty Level 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33145" marB="3314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/>
                        <a:t>2007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/>
                        <a:t>2008</a:t>
                      </a:r>
                      <a:endParaRPr lang="en-US" sz="1400" b="1" kern="1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2009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/>
                        <a:t>2010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2011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2012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2013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2014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43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/>
                        <a:t>Mean Poverty Level 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33145" marB="3314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/>
                        <a:t>273%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/>
                        <a:t>277%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280%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294%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278%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275%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270%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277%</a:t>
                      </a:r>
                      <a:endParaRPr lang="en-US" sz="1400" dirty="0" smtClean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275%</a:t>
                      </a: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275%</a:t>
                      </a: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280%</a:t>
                      </a: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LIHEAP Eligible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301" marR="66301" marT="33145" marB="3314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175%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175%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225%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225%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200%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200%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200%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200%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200%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200%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200%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8820" name="TextBox 47"/>
          <p:cNvSpPr txBox="1">
            <a:spLocks noChangeArrowheads="1"/>
          </p:cNvSpPr>
          <p:nvPr/>
        </p:nvSpPr>
        <p:spPr bwMode="auto">
          <a:xfrm>
            <a:off x="127772" y="6265188"/>
            <a:ext cx="7315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Note 1: As of January 23, 2009, income eligibility is capped at 400% of the Federal Poverty Level.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Note 2: LIHEAP eligibility is for fiscal years.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613236285"/>
              </p:ext>
            </p:extLst>
          </p:nvPr>
        </p:nvGraphicFramePr>
        <p:xfrm>
          <a:off x="388938" y="1524000"/>
          <a:ext cx="8153400" cy="3587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6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4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122407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NJ SHARES Database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Household Composition</a:t>
            </a:r>
          </a:p>
        </p:txBody>
      </p:sp>
      <p:sp>
        <p:nvSpPr>
          <p:cNvPr id="30765" name="Text Box 46"/>
          <p:cNvSpPr txBox="1">
            <a:spLocks noChangeArrowheads="1"/>
          </p:cNvSpPr>
          <p:nvPr/>
        </p:nvSpPr>
        <p:spPr bwMode="auto">
          <a:xfrm>
            <a:off x="8458200" y="6400800"/>
            <a:ext cx="457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DB6CD7B1-FBE8-41BE-9C2B-1389CDFFCD36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30766" name="TextBox 47"/>
          <p:cNvSpPr txBox="1">
            <a:spLocks noChangeArrowheads="1"/>
          </p:cNvSpPr>
          <p:nvPr/>
        </p:nvSpPr>
        <p:spPr bwMode="auto">
          <a:xfrm>
            <a:off x="807244" y="6262687"/>
            <a:ext cx="7315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Note: A household can be included in more than one category.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960462308"/>
              </p:ext>
            </p:extLst>
          </p:nvPr>
        </p:nvGraphicFramePr>
        <p:xfrm>
          <a:off x="476866" y="1773236"/>
          <a:ext cx="8247960" cy="4322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0559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1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485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60" name="Rectangle 44"/>
          <p:cNvSpPr>
            <a:spLocks noGrp="1" noChangeArrowheads="1"/>
          </p:cNvSpPr>
          <p:nvPr>
            <p:ph type="title"/>
          </p:nvPr>
        </p:nvSpPr>
        <p:spPr>
          <a:xfrm>
            <a:off x="103559" y="141051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NJ SHARES Database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Household Composition</a:t>
            </a:r>
          </a:p>
        </p:txBody>
      </p:sp>
      <p:sp>
        <p:nvSpPr>
          <p:cNvPr id="34861" name="Text Box 46"/>
          <p:cNvSpPr txBox="1">
            <a:spLocks noChangeArrowheads="1"/>
          </p:cNvSpPr>
          <p:nvPr/>
        </p:nvSpPr>
        <p:spPr bwMode="auto">
          <a:xfrm>
            <a:off x="8458200" y="6400800"/>
            <a:ext cx="457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8CA989E3-77DA-4E59-818F-2D4C5A3738B4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34862" name="TextBox 47"/>
          <p:cNvSpPr txBox="1">
            <a:spLocks noChangeArrowheads="1"/>
          </p:cNvSpPr>
          <p:nvPr/>
        </p:nvSpPr>
        <p:spPr bwMode="auto">
          <a:xfrm>
            <a:off x="775494" y="6093783"/>
            <a:ext cx="7472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Note: “Single Parent” and “Elderly Only” households were identified using the age grouping </a:t>
            </a:r>
            <a:r>
              <a:rPr lang="en-US" altLang="en-US" sz="1200" dirty="0" smtClean="0"/>
              <a:t>variables </a:t>
            </a:r>
            <a:r>
              <a:rPr lang="en-US" altLang="en-US" sz="1200" dirty="0"/>
              <a:t>in the database, not the </a:t>
            </a:r>
            <a:r>
              <a:rPr lang="en-US" altLang="en-US" sz="1200" dirty="0" smtClean="0"/>
              <a:t>variable “Category</a:t>
            </a:r>
            <a:r>
              <a:rPr lang="en-US" altLang="en-US" sz="1200" dirty="0"/>
              <a:t>”.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207157900"/>
              </p:ext>
            </p:extLst>
          </p:nvPr>
        </p:nvGraphicFramePr>
        <p:xfrm>
          <a:off x="775494" y="1652655"/>
          <a:ext cx="7593012" cy="4472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6687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280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12" name="Rectangle 44"/>
          <p:cNvSpPr>
            <a:spLocks noGrp="1" noChangeArrowheads="1"/>
          </p:cNvSpPr>
          <p:nvPr>
            <p:ph type="title"/>
          </p:nvPr>
        </p:nvSpPr>
        <p:spPr>
          <a:xfrm>
            <a:off x="120650" y="27781"/>
            <a:ext cx="7772400" cy="1514476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NJ SHARES Database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400" b="1" dirty="0" smtClean="0">
                <a:solidFill>
                  <a:schemeClr val="tx1"/>
                </a:solidFill>
              </a:rPr>
              <a:t>Agencies Focused on Seniors </a:t>
            </a:r>
            <a:br>
              <a:rPr lang="en-US" altLang="en-US" sz="2400" b="1" dirty="0" smtClean="0">
                <a:solidFill>
                  <a:schemeClr val="tx1"/>
                </a:solidFill>
              </a:rPr>
            </a:br>
            <a:r>
              <a:rPr lang="en-US" altLang="en-US" sz="2400" b="1" dirty="0" smtClean="0">
                <a:solidFill>
                  <a:schemeClr val="tx1"/>
                </a:solidFill>
              </a:rPr>
              <a:t>by Household Composition</a:t>
            </a:r>
            <a:endParaRPr lang="en-US" alt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32813" name="Text Box 46"/>
          <p:cNvSpPr txBox="1">
            <a:spLocks noChangeArrowheads="1"/>
          </p:cNvSpPr>
          <p:nvPr/>
        </p:nvSpPr>
        <p:spPr bwMode="auto">
          <a:xfrm>
            <a:off x="8458200" y="6400800"/>
            <a:ext cx="457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AAB2752B-2315-4188-BCB2-5A9F2C75B16A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15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170729"/>
              </p:ext>
            </p:extLst>
          </p:nvPr>
        </p:nvGraphicFramePr>
        <p:xfrm>
          <a:off x="209551" y="1989642"/>
          <a:ext cx="8686799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1"/>
                <a:gridCol w="736714"/>
                <a:gridCol w="1065492"/>
                <a:gridCol w="1052203"/>
                <a:gridCol w="1052203"/>
                <a:gridCol w="992791"/>
                <a:gridCol w="992791"/>
                <a:gridCol w="889604"/>
              </a:tblGrid>
              <a:tr h="274320">
                <a:tc grid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2017 Recipients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4300">
                <a:tc rowSpan="2"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Elderly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Agencies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Other Agencies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All Agencies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#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#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#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15430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Household Member Over </a:t>
                      </a:r>
                      <a:r>
                        <a:rPr lang="en-US" sz="1800" dirty="0"/>
                        <a:t>60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No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23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39%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975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73%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998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72%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4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Yes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36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61%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356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27%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392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28%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4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Total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+mj-lt"/>
                          <a:ea typeface="Calibri"/>
                          <a:cs typeface="Times New Roman"/>
                        </a:rPr>
                        <a:t>59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100%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+mj-lt"/>
                          <a:ea typeface="Calibri"/>
                          <a:cs typeface="Times New Roman"/>
                        </a:rPr>
                        <a:t>1,331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100%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+mj-lt"/>
                          <a:ea typeface="Calibri"/>
                          <a:cs typeface="Times New Roman"/>
                        </a:rPr>
                        <a:t>1,390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100%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</a:tr>
              <a:tr h="15430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% of all recipients</a:t>
                      </a:r>
                      <a:endParaRPr lang="en-US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4%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96%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100%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215712"/>
              </p:ext>
            </p:extLst>
          </p:nvPr>
        </p:nvGraphicFramePr>
        <p:xfrm>
          <a:off x="195263" y="4033175"/>
          <a:ext cx="8686799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1"/>
                <a:gridCol w="736714"/>
                <a:gridCol w="1065492"/>
                <a:gridCol w="1052203"/>
                <a:gridCol w="1052203"/>
                <a:gridCol w="992791"/>
                <a:gridCol w="992791"/>
                <a:gridCol w="889604"/>
              </a:tblGrid>
              <a:tr h="154300">
                <a:tc grid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2016 Recipients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4300">
                <a:tc rowSpan="2"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Elderly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Agencies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Other Agencies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All Agencies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4300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#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#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#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15430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Household Member Over </a:t>
                      </a:r>
                      <a:r>
                        <a:rPr lang="en-US" sz="1800" dirty="0"/>
                        <a:t>60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No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56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49%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1,708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81%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1,764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80%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4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Yes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59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51%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390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19%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449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4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Total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+mj-lt"/>
                          <a:ea typeface="Calibri"/>
                          <a:cs typeface="Times New Roman"/>
                        </a:rPr>
                        <a:t>115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100%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+mj-lt"/>
                          <a:ea typeface="Calibri"/>
                          <a:cs typeface="Times New Roman"/>
                        </a:rPr>
                        <a:t>2,098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100%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+mj-lt"/>
                          <a:ea typeface="Calibri"/>
                          <a:cs typeface="Times New Roman"/>
                        </a:rPr>
                        <a:t>2,213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100%</a:t>
                      </a:r>
                      <a:endParaRPr lang="en-US" sz="18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 anchor="ctr"/>
                </a:tc>
              </a:tr>
              <a:tr h="15430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% of all recipients</a:t>
                      </a:r>
                      <a:endParaRPr lang="en-US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5%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95%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100%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123" marR="63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280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12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8096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NJ SHARES Database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Agencies Focused on Seniors</a:t>
            </a:r>
          </a:p>
        </p:txBody>
      </p:sp>
      <p:sp>
        <p:nvSpPr>
          <p:cNvPr id="32813" name="Text Box 46"/>
          <p:cNvSpPr txBox="1">
            <a:spLocks noChangeArrowheads="1"/>
          </p:cNvSpPr>
          <p:nvPr/>
        </p:nvSpPr>
        <p:spPr bwMode="auto">
          <a:xfrm>
            <a:off x="8458200" y="6400800"/>
            <a:ext cx="457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AAB2752B-2315-4188-BCB2-5A9F2C75B16A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16</a:t>
            </a:fld>
            <a:endParaRPr lang="en-US" altLang="en-US" sz="100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462289230"/>
              </p:ext>
            </p:extLst>
          </p:nvPr>
        </p:nvGraphicFramePr>
        <p:xfrm>
          <a:off x="411800" y="1676400"/>
          <a:ext cx="8655999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3139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690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90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90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08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79536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NJ SHARES Database Analysis </a:t>
            </a:r>
            <a:r>
              <a:rPr lang="en-US" altLang="en-US" sz="3300" dirty="0" smtClean="0">
                <a:solidFill>
                  <a:schemeClr val="tx1"/>
                </a:solidFill>
              </a:rPr>
              <a:t/>
            </a:r>
            <a:br>
              <a:rPr lang="en-US" altLang="en-US" sz="3300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Main Heating Fuel</a:t>
            </a:r>
          </a:p>
        </p:txBody>
      </p:sp>
      <p:sp>
        <p:nvSpPr>
          <p:cNvPr id="36909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1785DE5B-3AC1-481E-A1F8-0C2E34894AC8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17</a:t>
            </a:fld>
            <a:endParaRPr lang="en-US" altLang="en-US" sz="100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11042208"/>
              </p:ext>
            </p:extLst>
          </p:nvPr>
        </p:nvGraphicFramePr>
        <p:xfrm>
          <a:off x="388938" y="1752600"/>
          <a:ext cx="7948612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028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895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5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5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56" name="Rectangle 44"/>
          <p:cNvSpPr>
            <a:spLocks noGrp="1" noChangeArrowheads="1"/>
          </p:cNvSpPr>
          <p:nvPr>
            <p:ph type="title"/>
          </p:nvPr>
        </p:nvSpPr>
        <p:spPr>
          <a:xfrm>
            <a:off x="46038" y="-28322"/>
            <a:ext cx="8153400" cy="1679448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NJ SHARES Database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Recipient-Reported </a:t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Bill Balance at Grant Application</a:t>
            </a:r>
          </a:p>
        </p:txBody>
      </p:sp>
      <p:sp>
        <p:nvSpPr>
          <p:cNvPr id="38957" name="Text Box 46"/>
          <p:cNvSpPr txBox="1">
            <a:spLocks noChangeArrowheads="1"/>
          </p:cNvSpPr>
          <p:nvPr/>
        </p:nvSpPr>
        <p:spPr bwMode="auto">
          <a:xfrm>
            <a:off x="8410575" y="6448526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3ADDB119-2A35-4665-B58F-70C19B047902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18</a:t>
            </a:fld>
            <a:endParaRPr lang="en-US" altLang="en-US" sz="10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892788478"/>
              </p:ext>
            </p:extLst>
          </p:nvPr>
        </p:nvGraphicFramePr>
        <p:xfrm>
          <a:off x="304800" y="1762037"/>
          <a:ext cx="8534400" cy="4073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681315"/>
              </p:ext>
            </p:extLst>
          </p:nvPr>
        </p:nvGraphicFramePr>
        <p:xfrm>
          <a:off x="362985" y="5778036"/>
          <a:ext cx="8543921" cy="696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649"/>
                <a:gridCol w="594856"/>
                <a:gridCol w="594856"/>
                <a:gridCol w="594856"/>
                <a:gridCol w="594856"/>
                <a:gridCol w="594856"/>
                <a:gridCol w="594856"/>
                <a:gridCol w="594856"/>
                <a:gridCol w="594856"/>
                <a:gridCol w="594856"/>
                <a:gridCol w="594856"/>
                <a:gridCol w="594856"/>
                <a:gridCol w="594856"/>
              </a:tblGrid>
              <a:tr h="3208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02" marR="67702" marT="33846" marB="3384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2006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02" marR="67702" marT="33846" marB="3384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2007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2008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2009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2010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2011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2012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2013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2014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2015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2016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06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Mean Balance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02" marR="67702" marT="33846" marB="3384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$993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02" marR="67702" marT="33846" marB="3384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$879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$963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$1,070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$1,028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$936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$1,028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$1,124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/>
                        <a:t>$1,248</a:t>
                      </a:r>
                      <a:endParaRPr lang="en-US" sz="16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$1,082</a:t>
                      </a:r>
                      <a:endParaRPr lang="en-US" sz="16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$996</a:t>
                      </a:r>
                      <a:endParaRPr lang="en-US" sz="16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$897</a:t>
                      </a:r>
                      <a:endParaRPr lang="en-US" sz="16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22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00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4" name="Rectangle 44"/>
          <p:cNvSpPr>
            <a:spLocks noGrp="1" noChangeArrowheads="1"/>
          </p:cNvSpPr>
          <p:nvPr>
            <p:ph type="title"/>
          </p:nvPr>
        </p:nvSpPr>
        <p:spPr>
          <a:xfrm>
            <a:off x="11906" y="58816"/>
            <a:ext cx="7772400" cy="1457043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NJ SHARES Database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600" b="1" dirty="0" smtClean="0">
                <a:solidFill>
                  <a:schemeClr val="tx1"/>
                </a:solidFill>
              </a:rPr>
              <a:t>Mean Reported </a:t>
            </a:r>
            <a:br>
              <a:rPr lang="en-US" altLang="en-US" sz="2600" b="1" dirty="0" smtClean="0">
                <a:solidFill>
                  <a:schemeClr val="tx1"/>
                </a:solidFill>
              </a:rPr>
            </a:br>
            <a:r>
              <a:rPr lang="en-US" altLang="en-US" sz="2600" b="1" dirty="0" smtClean="0">
                <a:solidFill>
                  <a:schemeClr val="tx1"/>
                </a:solidFill>
              </a:rPr>
              <a:t>Bill Balance at Grant Application</a:t>
            </a:r>
          </a:p>
        </p:txBody>
      </p:sp>
      <p:sp>
        <p:nvSpPr>
          <p:cNvPr id="41005" name="Text Box 46"/>
          <p:cNvSpPr txBox="1">
            <a:spLocks noChangeArrowheads="1"/>
          </p:cNvSpPr>
          <p:nvPr/>
        </p:nvSpPr>
        <p:spPr bwMode="auto">
          <a:xfrm>
            <a:off x="8534400" y="6459537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15883B09-EFDA-4A08-8314-AAB698014096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19</a:t>
            </a:fld>
            <a:endParaRPr lang="en-US" altLang="en-US" sz="100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408406983"/>
              </p:ext>
            </p:extLst>
          </p:nvPr>
        </p:nvGraphicFramePr>
        <p:xfrm>
          <a:off x="580826" y="2099901"/>
          <a:ext cx="7982347" cy="4044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5020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8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8" name="Rectangle 44"/>
          <p:cNvSpPr>
            <a:spLocks noGrp="1" noChangeArrowheads="1"/>
          </p:cNvSpPr>
          <p:nvPr>
            <p:ph type="title"/>
          </p:nvPr>
        </p:nvSpPr>
        <p:spPr>
          <a:xfrm>
            <a:off x="57699" y="207963"/>
            <a:ext cx="7772400" cy="868362"/>
          </a:xfrm>
        </p:spPr>
        <p:txBody>
          <a:bodyPr/>
          <a:lstStyle/>
          <a:p>
            <a:pPr algn="l" eaLnBrk="1" hangingPunct="1"/>
            <a:r>
              <a:rPr lang="en-US" altLang="en-US" dirty="0" smtClean="0"/>
              <a:t>Evaluation Goals</a:t>
            </a:r>
          </a:p>
        </p:txBody>
      </p:sp>
      <p:sp>
        <p:nvSpPr>
          <p:cNvPr id="6189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Characterize 2017 NJ SHARES grant recipients</a:t>
            </a:r>
          </a:p>
          <a:p>
            <a:pPr eaLnBrk="1" hangingPunct="1"/>
            <a:r>
              <a:rPr lang="en-US" altLang="en-US" dirty="0" smtClean="0"/>
              <a:t>Characterize 2017 NJ SHARES grants</a:t>
            </a:r>
          </a:p>
          <a:p>
            <a:pPr eaLnBrk="1" hangingPunct="1"/>
            <a:r>
              <a:rPr lang="en-US" altLang="en-US" dirty="0" smtClean="0"/>
              <a:t>Examine good faith payments</a:t>
            </a:r>
          </a:p>
          <a:p>
            <a:pPr eaLnBrk="1" hangingPunct="1"/>
            <a:r>
              <a:rPr lang="en-US" altLang="en-US" dirty="0" smtClean="0"/>
              <a:t>Analyze post-grant payment compliance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8610600" y="6400800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2FB75C77-AE60-450A-8C59-5F76C96851D9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304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5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5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52" name="Rectangle 44"/>
          <p:cNvSpPr>
            <a:spLocks noGrp="1" noChangeArrowheads="1"/>
          </p:cNvSpPr>
          <p:nvPr>
            <p:ph type="title"/>
          </p:nvPr>
        </p:nvSpPr>
        <p:spPr>
          <a:xfrm>
            <a:off x="72960" y="45294"/>
            <a:ext cx="6665913" cy="1590675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NJ SHARES Database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Collections Actions Pending at Application</a:t>
            </a:r>
          </a:p>
        </p:txBody>
      </p:sp>
      <p:sp>
        <p:nvSpPr>
          <p:cNvPr id="43053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B41587A3-B43F-4203-A851-F61AD14D1B64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20</a:t>
            </a:fld>
            <a:endParaRPr lang="en-US" altLang="en-US" sz="100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50091004"/>
              </p:ext>
            </p:extLst>
          </p:nvPr>
        </p:nvGraphicFramePr>
        <p:xfrm>
          <a:off x="128016" y="1994044"/>
          <a:ext cx="888796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7669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304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5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945" y="175755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5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52" name="Rectangle 44"/>
          <p:cNvSpPr>
            <a:spLocks noGrp="1" noChangeArrowheads="1"/>
          </p:cNvSpPr>
          <p:nvPr>
            <p:ph type="title"/>
          </p:nvPr>
        </p:nvSpPr>
        <p:spPr>
          <a:xfrm>
            <a:off x="-31506" y="99851"/>
            <a:ext cx="6906969" cy="1021552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NJ SHARES Database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Collections Actions Pending at Application</a:t>
            </a:r>
          </a:p>
        </p:txBody>
      </p:sp>
      <p:sp>
        <p:nvSpPr>
          <p:cNvPr id="43053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B41587A3-B43F-4203-A851-F61AD14D1B64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21</a:t>
            </a:fld>
            <a:endParaRPr lang="en-US" altLang="en-US" sz="100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82782892"/>
              </p:ext>
            </p:extLst>
          </p:nvPr>
        </p:nvGraphicFramePr>
        <p:xfrm>
          <a:off x="128016" y="1566235"/>
          <a:ext cx="888796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0041" y="5815462"/>
            <a:ext cx="8139112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Shut Off Date includes shut off date not passed and shut off date passed.</a:t>
            </a:r>
          </a:p>
          <a:p>
            <a:r>
              <a:rPr lang="en-US" sz="2000" dirty="0" smtClean="0"/>
              <a:t>Past Due includes past due balance and past due warning notice.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588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5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509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9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2" y="152400"/>
            <a:ext cx="2268537" cy="126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9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100" name="Rectangle 44"/>
          <p:cNvSpPr>
            <a:spLocks noGrp="1" noChangeArrowheads="1"/>
          </p:cNvSpPr>
          <p:nvPr>
            <p:ph type="title"/>
          </p:nvPr>
        </p:nvSpPr>
        <p:spPr>
          <a:xfrm>
            <a:off x="11906" y="-27394"/>
            <a:ext cx="7772400" cy="127146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NJ SHARES Database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Reason for Grant Application</a:t>
            </a:r>
          </a:p>
        </p:txBody>
      </p:sp>
      <p:sp>
        <p:nvSpPr>
          <p:cNvPr id="4510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F6B713CE-3904-44F5-82C7-9433F7DBA08F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22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481353"/>
              </p:ext>
            </p:extLst>
          </p:nvPr>
        </p:nvGraphicFramePr>
        <p:xfrm>
          <a:off x="284954" y="1630534"/>
          <a:ext cx="8507418" cy="398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550"/>
                <a:gridCol w="643988"/>
                <a:gridCol w="643988"/>
                <a:gridCol w="643988"/>
                <a:gridCol w="643988"/>
                <a:gridCol w="643988"/>
                <a:gridCol w="643988"/>
                <a:gridCol w="643988"/>
                <a:gridCol w="643988"/>
                <a:gridCol w="643988"/>
                <a:gridCol w="643988"/>
                <a:gridCol w="643988"/>
              </a:tblGrid>
              <a:tr h="7177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Reason for Application </a:t>
                      </a:r>
                      <a:endParaRPr lang="en-US" sz="16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/>
                        <a:t>2007 </a:t>
                      </a:r>
                      <a:endParaRPr lang="en-US" sz="1700" b="1" kern="1200" dirty="0" smtClean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 smtClean="0"/>
                        <a:t>2008</a:t>
                      </a:r>
                      <a:endParaRPr lang="en-US" sz="17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/>
                        <a:t>2009</a:t>
                      </a:r>
                      <a:endParaRPr lang="en-US" sz="17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dirty="0" smtClean="0"/>
                        <a:t>2010</a:t>
                      </a:r>
                      <a:endParaRPr lang="en-US" sz="17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2011</a:t>
                      </a:r>
                      <a:endParaRPr lang="en-US" sz="17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2012</a:t>
                      </a:r>
                      <a:endParaRPr lang="en-US" sz="17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2013</a:t>
                      </a:r>
                      <a:endParaRPr lang="en-US" sz="17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2014</a:t>
                      </a:r>
                      <a:endParaRPr lang="en-US" sz="17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2015</a:t>
                      </a:r>
                      <a:endParaRPr lang="en-US" sz="17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2016</a:t>
                      </a:r>
                      <a:endParaRPr lang="en-US" sz="17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0" marR="0" marT="0" marB="0" anchor="ctr"/>
                </a:tc>
              </a:tr>
              <a:tr h="6143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High Energy </a:t>
                      </a:r>
                      <a:r>
                        <a:rPr lang="en-US" sz="1600" kern="1200" dirty="0" smtClean="0"/>
                        <a:t>Costs*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69%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77%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78%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73%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71%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76%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14%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16%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9%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5%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7%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244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Medical/Health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11%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8%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6%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6%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8%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7%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25%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31%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35%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40%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619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Unemployment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6%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4%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8%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11%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9%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15%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11%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10%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11%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12%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6352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Reduced Hours/Change in Employment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6%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5%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6%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8%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7%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7%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35%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34%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37%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34%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30%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872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Other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258" marR="66258" marT="33124" marB="3312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8%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6%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3%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3%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18%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16%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15%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18%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14%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5192" name="TextBox 48"/>
          <p:cNvSpPr txBox="1">
            <a:spLocks noChangeArrowheads="1"/>
          </p:cNvSpPr>
          <p:nvPr/>
        </p:nvSpPr>
        <p:spPr bwMode="auto">
          <a:xfrm>
            <a:off x="70716" y="6069553"/>
            <a:ext cx="88446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*High Energy Costs was a standard response option in previous years’ data, but was not included </a:t>
            </a:r>
            <a:r>
              <a:rPr lang="en-US" altLang="en-US" sz="1200" dirty="0" smtClean="0"/>
              <a:t>after the 2012 data. </a:t>
            </a:r>
            <a:r>
              <a:rPr lang="en-US" altLang="en-US" sz="1200" dirty="0"/>
              <a:t>For </a:t>
            </a:r>
            <a:r>
              <a:rPr lang="en-US" altLang="en-US" sz="1200" dirty="0" smtClean="0"/>
              <a:t>2013-2018 </a:t>
            </a:r>
            <a:r>
              <a:rPr lang="en-US" altLang="en-US" sz="1200" dirty="0"/>
              <a:t>grantees, this reason for application was identified using verbatim responses for the “Other” option.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Note: </a:t>
            </a:r>
            <a:r>
              <a:rPr lang="en-US" altLang="en-US" sz="1200" dirty="0" smtClean="0"/>
              <a:t>Percentages sum to &gt;100% because participants </a:t>
            </a:r>
            <a:r>
              <a:rPr lang="en-US" altLang="en-US" sz="1200" dirty="0"/>
              <a:t>that chose the “Other” option may have indicated more than one </a:t>
            </a:r>
            <a:r>
              <a:rPr lang="en-US" altLang="en-US" sz="1200" dirty="0" smtClean="0"/>
              <a:t>reason.</a:t>
            </a:r>
            <a:endParaRPr lang="en-US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461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1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1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20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40919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NJ SHARES Database Analysis </a:t>
            </a:r>
            <a:r>
              <a:rPr lang="en-US" altLang="en-US" sz="3300" dirty="0" smtClean="0">
                <a:solidFill>
                  <a:schemeClr val="tx1"/>
                </a:solidFill>
              </a:rPr>
              <a:t/>
            </a:r>
            <a:br>
              <a:rPr lang="en-US" altLang="en-US" sz="3300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Recipients with Unemployment</a:t>
            </a:r>
          </a:p>
        </p:txBody>
      </p:sp>
      <p:sp>
        <p:nvSpPr>
          <p:cNvPr id="2462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D28AC76D-2087-4ADD-9526-946B3132D7BA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23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727000"/>
              </p:ext>
            </p:extLst>
          </p:nvPr>
        </p:nvGraphicFramePr>
        <p:xfrm>
          <a:off x="522287" y="1609721"/>
          <a:ext cx="7730062" cy="5037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142"/>
                <a:gridCol w="684292"/>
                <a:gridCol w="684292"/>
                <a:gridCol w="684292"/>
                <a:gridCol w="684292"/>
                <a:gridCol w="684292"/>
                <a:gridCol w="684292"/>
                <a:gridCol w="684292"/>
                <a:gridCol w="684292"/>
                <a:gridCol w="684292"/>
                <a:gridCol w="684292"/>
              </a:tblGrid>
              <a:tr h="457922">
                <a:tc rowSpan="3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Utility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Unemployment</a:t>
                      </a:r>
                      <a:endParaRPr lang="en-US" dirty="0"/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922">
                <a:tc v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Compensation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Application Reason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579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4579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ACE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16%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  <a:tr h="4579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ETG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79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JCP&amp;L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18%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79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NJNG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79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PSE&amp;G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79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79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SJG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79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50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714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4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4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48" name="Rectangle 44"/>
          <p:cNvSpPr>
            <a:spLocks noGrp="1" noChangeArrowheads="1"/>
          </p:cNvSpPr>
          <p:nvPr>
            <p:ph type="title"/>
          </p:nvPr>
        </p:nvSpPr>
        <p:spPr>
          <a:xfrm>
            <a:off x="112498" y="55563"/>
            <a:ext cx="7772400" cy="1586706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NJ SHARES Database Analysis </a:t>
            </a:r>
            <a:r>
              <a:rPr lang="en-US" altLang="en-US" sz="3300" dirty="0" smtClean="0">
                <a:solidFill>
                  <a:schemeClr val="tx1"/>
                </a:solidFill>
              </a:rPr>
              <a:t/>
            </a:r>
            <a:br>
              <a:rPr lang="en-US" altLang="en-US" sz="3300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Detailed 2017 Recipients’ “Other” </a:t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Reasons for Grant Application</a:t>
            </a:r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571500" y="1903015"/>
            <a:ext cx="8001000" cy="4532313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Reduced income</a:t>
            </a:r>
          </a:p>
          <a:p>
            <a:pPr eaLnBrk="1" hangingPunct="1"/>
            <a:r>
              <a:rPr lang="en-US" altLang="en-US" sz="2400" dirty="0"/>
              <a:t>Financial </a:t>
            </a:r>
            <a:r>
              <a:rPr lang="en-US" altLang="en-US" sz="2400" dirty="0" smtClean="0"/>
              <a:t>hardship</a:t>
            </a:r>
          </a:p>
          <a:p>
            <a:pPr eaLnBrk="1" hangingPunct="1"/>
            <a:r>
              <a:rPr lang="en-US" altLang="en-US" sz="2400" dirty="0" smtClean="0"/>
              <a:t>Household changes (birth, death, move, etc.)</a:t>
            </a:r>
          </a:p>
          <a:p>
            <a:pPr eaLnBrk="1" hangingPunct="1"/>
            <a:r>
              <a:rPr lang="en-US" altLang="en-US" sz="2400" dirty="0"/>
              <a:t>Unspecified </a:t>
            </a:r>
            <a:r>
              <a:rPr lang="en-US" altLang="en-US" sz="2400" dirty="0" smtClean="0"/>
              <a:t>bills/costs</a:t>
            </a:r>
          </a:p>
          <a:p>
            <a:pPr eaLnBrk="1" hangingPunct="1"/>
            <a:r>
              <a:rPr lang="en-US" altLang="en-US" sz="2400" dirty="0" smtClean="0"/>
              <a:t>Car repairs</a:t>
            </a:r>
          </a:p>
          <a:p>
            <a:pPr eaLnBrk="1" hangingPunct="1"/>
            <a:r>
              <a:rPr lang="en-US" altLang="en-US" sz="2400" dirty="0"/>
              <a:t>Childcare </a:t>
            </a:r>
            <a:r>
              <a:rPr lang="en-US" altLang="en-US" sz="2400" dirty="0" smtClean="0"/>
              <a:t>costs</a:t>
            </a:r>
          </a:p>
          <a:p>
            <a:pPr eaLnBrk="1" hangingPunct="1"/>
            <a:r>
              <a:rPr lang="en-US" altLang="en-US" sz="2400" dirty="0" smtClean="0"/>
              <a:t>College tuition (including student loan payments)</a:t>
            </a:r>
          </a:p>
          <a:p>
            <a:pPr eaLnBrk="1" hangingPunct="1"/>
            <a:r>
              <a:rPr lang="en-US" altLang="en-US" sz="2400" dirty="0"/>
              <a:t>Household </a:t>
            </a:r>
            <a:r>
              <a:rPr lang="en-US" altLang="en-US" sz="2400" dirty="0" smtClean="0"/>
              <a:t>repairs</a:t>
            </a:r>
          </a:p>
          <a:p>
            <a:pPr eaLnBrk="1" hangingPunct="1"/>
            <a:r>
              <a:rPr lang="en-US" altLang="en-US" sz="2400" dirty="0" smtClean="0"/>
              <a:t>Mortgage or rent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US" altLang="en-US" sz="2200" dirty="0" smtClean="0"/>
          </a:p>
        </p:txBody>
      </p:sp>
      <p:sp>
        <p:nvSpPr>
          <p:cNvPr id="47150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00C88380-6AAD-461F-8E80-476033460FEA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24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919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9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9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9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68701"/>
            <a:ext cx="7772400" cy="10287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NJ SHARES Database Analysis </a:t>
            </a:r>
            <a:r>
              <a:rPr lang="en-US" altLang="en-US" sz="3300" dirty="0" smtClean="0">
                <a:solidFill>
                  <a:schemeClr val="tx1"/>
                </a:solidFill>
              </a:rPr>
              <a:t/>
            </a:r>
            <a:br>
              <a:rPr lang="en-US" altLang="en-US" sz="3300" dirty="0" smtClean="0">
                <a:solidFill>
                  <a:schemeClr val="tx1"/>
                </a:solidFill>
              </a:rPr>
            </a:br>
            <a:r>
              <a:rPr lang="en-US" altLang="en-US" sz="2400" b="1" dirty="0" smtClean="0">
                <a:solidFill>
                  <a:schemeClr val="tx1"/>
                </a:solidFill>
              </a:rPr>
              <a:t>Grant Guidelines - Maximum Grant Amounts</a:t>
            </a:r>
          </a:p>
        </p:txBody>
      </p:sp>
      <p:sp>
        <p:nvSpPr>
          <p:cNvPr id="49197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35A95C56-23B0-408F-AE85-42A428E324EA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25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473512"/>
              </p:ext>
            </p:extLst>
          </p:nvPr>
        </p:nvGraphicFramePr>
        <p:xfrm>
          <a:off x="838824" y="2284982"/>
          <a:ext cx="7213044" cy="320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592"/>
                <a:gridCol w="1170432"/>
                <a:gridCol w="1167724"/>
                <a:gridCol w="1170432"/>
                <a:gridCol w="1170432"/>
                <a:gridCol w="1170432"/>
              </a:tblGrid>
              <a:tr h="784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Grant Amount 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2005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2006-2007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2008-2013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2014-2017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2018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81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Electric</a:t>
                      </a:r>
                      <a:r>
                        <a:rPr lang="en-US" sz="1600" kern="1200" baseline="0" dirty="0" smtClean="0"/>
                        <a:t> Only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$250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$300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$300</a:t>
                      </a:r>
                      <a:endParaRPr lang="en-US" sz="1800" kern="12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$500</a:t>
                      </a:r>
                      <a:endParaRPr lang="en-US" sz="1800" kern="12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$700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481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Gas</a:t>
                      </a:r>
                      <a:r>
                        <a:rPr lang="en-US" sz="1600" kern="1200" baseline="0" dirty="0" smtClean="0"/>
                        <a:t> Only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$250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$700</a:t>
                      </a:r>
                      <a:endParaRPr lang="en-US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$700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$700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$700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888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Electric</a:t>
                      </a:r>
                      <a:r>
                        <a:rPr lang="en-US" sz="1600" kern="1200" baseline="0" dirty="0" smtClean="0"/>
                        <a:t> &amp; Gas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$500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$1,000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$1,000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$1,200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$1,400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481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Electric Heat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$500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$700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$700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$700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$700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81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Oil/Propane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--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346" marR="69346" marT="34663" marB="3466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--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$700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$700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$700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24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4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25876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NJ SHARES Database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Grant Amounts</a:t>
            </a:r>
          </a:p>
        </p:txBody>
      </p:sp>
      <p:sp>
        <p:nvSpPr>
          <p:cNvPr id="5124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4FCE899A-B113-4246-A95D-BBD75E95BD3F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26</a:t>
            </a:fld>
            <a:endParaRPr lang="en-US" altLang="en-US" sz="100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487094"/>
              </p:ext>
            </p:extLst>
          </p:nvPr>
        </p:nvGraphicFramePr>
        <p:xfrm>
          <a:off x="598488" y="1828800"/>
          <a:ext cx="8032752" cy="4314828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458912"/>
                <a:gridCol w="1643460"/>
                <a:gridCol w="1643460"/>
                <a:gridCol w="1643460"/>
                <a:gridCol w="1643460"/>
              </a:tblGrid>
              <a:tr h="385558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2017 Recipients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57" marB="35057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555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smtClean="0">
                          <a:solidFill>
                            <a:schemeClr val="bg1"/>
                          </a:solidFill>
                        </a:rPr>
                        <a:t>Grant Amount 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</a:rPr>
                        <a:t>Grant Type 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701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</a:rPr>
                        <a:t>Electric Only 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smtClean="0">
                          <a:solidFill>
                            <a:schemeClr val="bg1"/>
                          </a:solidFill>
                        </a:rPr>
                        <a:t>Gas Only 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smtClean="0">
                          <a:solidFill>
                            <a:schemeClr val="bg1"/>
                          </a:solidFill>
                        </a:rPr>
                        <a:t>Electric &amp; Gas 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</a:rPr>
                        <a:t>Electric Heat 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0114" marR="70114" marT="35045" marB="3504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385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&lt; </a:t>
                      </a:r>
                      <a:r>
                        <a:rPr lang="en-US" sz="1800" kern="1200" dirty="0" smtClean="0"/>
                        <a:t>$500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39%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14" marR="70114" marT="35045" marB="35045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17%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27%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5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$500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61%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</a:tr>
              <a:tr h="4334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$501 </a:t>
                      </a:r>
                      <a:r>
                        <a:rPr lang="en-US" sz="1800" kern="1200" dirty="0"/>
                        <a:t>- $699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19%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16%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12%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</a:tr>
              <a:tr h="385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</a:t>
                      </a:r>
                      <a:r>
                        <a:rPr lang="en-US" sz="1800" kern="1200" dirty="0" smtClean="0"/>
                        <a:t>700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 marL="70114" marR="70114" marT="35045" marB="3504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60%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solidFill>
                      <a:srgbClr val="FFFF00"/>
                    </a:solidFill>
                  </a:tcPr>
                </a:tc>
              </a:tr>
              <a:tr h="4334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</a:t>
                      </a:r>
                      <a:r>
                        <a:rPr lang="en-US" sz="1800" kern="1200" dirty="0" smtClean="0"/>
                        <a:t>701 </a:t>
                      </a:r>
                      <a:r>
                        <a:rPr lang="en-US" sz="1800" kern="1200" dirty="0"/>
                        <a:t>- </a:t>
                      </a:r>
                      <a:r>
                        <a:rPr lang="en-US" sz="1800" kern="1200" dirty="0" smtClean="0"/>
                        <a:t>$1199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39%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</a:tr>
              <a:tr h="385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$</a:t>
                      </a:r>
                      <a:r>
                        <a:rPr lang="en-US" sz="1800" kern="1200" dirty="0" smtClean="0"/>
                        <a:t>1,200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26%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0%</a:t>
                      </a:r>
                      <a:endParaRPr lang="en-US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</a:tr>
              <a:tr h="4334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Mean Grant 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$428</a:t>
                      </a:r>
                      <a:endParaRPr lang="en-US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$473</a:t>
                      </a:r>
                      <a:endParaRPr lang="en-US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$843</a:t>
                      </a:r>
                      <a:endParaRPr lang="en-US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$580</a:t>
                      </a:r>
                      <a:endParaRPr lang="en-US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0114" marR="70114" marT="35045" marB="3504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328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9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9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92" name="Rectangle 44"/>
          <p:cNvSpPr>
            <a:spLocks noGrp="1" noChangeArrowheads="1"/>
          </p:cNvSpPr>
          <p:nvPr>
            <p:ph type="title"/>
          </p:nvPr>
        </p:nvSpPr>
        <p:spPr>
          <a:xfrm>
            <a:off x="104721" y="8731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NJ SHARES Database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% Received Max Grant</a:t>
            </a:r>
          </a:p>
        </p:txBody>
      </p:sp>
      <p:sp>
        <p:nvSpPr>
          <p:cNvPr id="53293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32A982AF-4DF0-4ACA-9CD1-CA15B29E8081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27</a:t>
            </a:fld>
            <a:endParaRPr lang="en-US" altLang="en-US" sz="100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017519041"/>
              </p:ext>
            </p:extLst>
          </p:nvPr>
        </p:nvGraphicFramePr>
        <p:xfrm>
          <a:off x="647256" y="1676400"/>
          <a:ext cx="7877970" cy="452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Left Arrow 1"/>
          <p:cNvSpPr/>
          <p:nvPr/>
        </p:nvSpPr>
        <p:spPr>
          <a:xfrm rot="19629964">
            <a:off x="7615811" y="3076860"/>
            <a:ext cx="641604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9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533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3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3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40" name="Rectangle 44"/>
          <p:cNvSpPr>
            <a:spLocks noGrp="1" noChangeArrowheads="1"/>
          </p:cNvSpPr>
          <p:nvPr>
            <p:ph type="title"/>
          </p:nvPr>
        </p:nvSpPr>
        <p:spPr>
          <a:xfrm>
            <a:off x="147552" y="128161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NJ SHARES Database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Mean Grant Amount By Utility</a:t>
            </a:r>
          </a:p>
        </p:txBody>
      </p:sp>
      <p:sp>
        <p:nvSpPr>
          <p:cNvPr id="5534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F9888EA5-D150-480E-BD0B-452B1539A04F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28</a:t>
            </a:fld>
            <a:endParaRPr lang="en-US" altLang="en-US" sz="100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936364104"/>
              </p:ext>
            </p:extLst>
          </p:nvPr>
        </p:nvGraphicFramePr>
        <p:xfrm>
          <a:off x="128191" y="1475986"/>
          <a:ext cx="8673306" cy="479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810125" y="6372006"/>
            <a:ext cx="353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Note: There were no Rockland Electric grants in 2014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2321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738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8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8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88" name="Rectangle 44"/>
          <p:cNvSpPr>
            <a:spLocks noGrp="1" noChangeArrowheads="1"/>
          </p:cNvSpPr>
          <p:nvPr>
            <p:ph type="title"/>
          </p:nvPr>
        </p:nvSpPr>
        <p:spPr>
          <a:xfrm>
            <a:off x="122624" y="261938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PART 2: Utility Data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Methodology</a:t>
            </a:r>
          </a:p>
        </p:txBody>
      </p:sp>
      <p:sp>
        <p:nvSpPr>
          <p:cNvPr id="57389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504825" y="1729730"/>
            <a:ext cx="7772400" cy="4290069"/>
          </a:xfrm>
        </p:spPr>
        <p:txBody>
          <a:bodyPr/>
          <a:lstStyle/>
          <a:p>
            <a:pPr eaLnBrk="1" hangingPunct="1"/>
            <a:r>
              <a:rPr lang="en-US" altLang="en-US" sz="2200" dirty="0" smtClean="0"/>
              <a:t>Focused on Q1 and Q2 2017 grant recipients</a:t>
            </a:r>
          </a:p>
          <a:p>
            <a:pPr eaLnBrk="1" hangingPunct="1"/>
            <a:r>
              <a:rPr lang="en-US" altLang="en-US" sz="2200" dirty="0"/>
              <a:t>Comparison groups</a:t>
            </a:r>
          </a:p>
          <a:p>
            <a:pPr lvl="1" eaLnBrk="1" hangingPunct="1"/>
            <a:r>
              <a:rPr lang="en-US" altLang="en-US" sz="1800" dirty="0" smtClean="0"/>
              <a:t>Q1 </a:t>
            </a:r>
            <a:r>
              <a:rPr lang="en-US" altLang="en-US" sz="1800" dirty="0"/>
              <a:t>and Q2 </a:t>
            </a:r>
            <a:r>
              <a:rPr lang="en-US" altLang="en-US" sz="1800" dirty="0" smtClean="0"/>
              <a:t>2016 </a:t>
            </a:r>
            <a:r>
              <a:rPr lang="en-US" altLang="en-US" sz="1800" dirty="0"/>
              <a:t>recipients</a:t>
            </a:r>
          </a:p>
          <a:p>
            <a:pPr lvl="1" eaLnBrk="1" hangingPunct="1"/>
            <a:r>
              <a:rPr lang="en-US" altLang="en-US" sz="1800" dirty="0"/>
              <a:t>Q1 and Q2 </a:t>
            </a:r>
            <a:r>
              <a:rPr lang="en-US" altLang="en-US" sz="1800" dirty="0" smtClean="0"/>
              <a:t>2018 recipients</a:t>
            </a:r>
            <a:endParaRPr lang="en-US" altLang="en-US" sz="2200" dirty="0" smtClean="0"/>
          </a:p>
          <a:p>
            <a:pPr eaLnBrk="1" hangingPunct="1"/>
            <a:r>
              <a:rPr lang="en-US" altLang="en-US" sz="2200" dirty="0" smtClean="0"/>
              <a:t>Analysis</a:t>
            </a:r>
          </a:p>
          <a:p>
            <a:pPr lvl="1" eaLnBrk="1" hangingPunct="1"/>
            <a:r>
              <a:rPr lang="en-US" altLang="en-US" sz="1800" dirty="0" smtClean="0"/>
              <a:t>Payments in Good Faith period</a:t>
            </a:r>
          </a:p>
          <a:p>
            <a:pPr lvl="1" eaLnBrk="1" hangingPunct="1"/>
            <a:r>
              <a:rPr lang="en-US" altLang="en-US" sz="1800" dirty="0" smtClean="0"/>
              <a:t>Grant coverage of pre-grant balances</a:t>
            </a:r>
          </a:p>
          <a:p>
            <a:pPr lvl="1" eaLnBrk="1" hangingPunct="1"/>
            <a:r>
              <a:rPr lang="en-US" altLang="en-US" sz="1800" dirty="0" smtClean="0"/>
              <a:t>Ratio of payments made to charges incurred at key intervals</a:t>
            </a:r>
          </a:p>
          <a:p>
            <a:pPr eaLnBrk="1" hangingPunct="1"/>
            <a:r>
              <a:rPr lang="en-US" altLang="en-US" sz="2200" dirty="0"/>
              <a:t>Transaction data from utilities</a:t>
            </a:r>
          </a:p>
          <a:p>
            <a:pPr lvl="1" eaLnBrk="1" hangingPunct="1"/>
            <a:r>
              <a:rPr lang="en-US" altLang="en-US" sz="1800" dirty="0"/>
              <a:t>Payments</a:t>
            </a:r>
          </a:p>
          <a:p>
            <a:pPr lvl="1" eaLnBrk="1" hangingPunct="1"/>
            <a:r>
              <a:rPr lang="en-US" altLang="en-US" sz="1800" dirty="0"/>
              <a:t>Charges</a:t>
            </a:r>
          </a:p>
          <a:p>
            <a:pPr lvl="1" eaLnBrk="1" hangingPunct="1"/>
            <a:r>
              <a:rPr lang="en-US" altLang="en-US" sz="1800" dirty="0"/>
              <a:t>Account balances</a:t>
            </a:r>
          </a:p>
          <a:p>
            <a:pPr lvl="1" eaLnBrk="1" hangingPunct="1"/>
            <a:endParaRPr lang="en-US" altLang="en-US" sz="1800" dirty="0" smtClean="0"/>
          </a:p>
        </p:txBody>
      </p:sp>
      <p:sp>
        <p:nvSpPr>
          <p:cNvPr id="57390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C19279E9-524E-4A73-BD35-D69FD9C95E68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29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23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37" name="Rectangle 4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Part 1 – NJ SHARES database analysis</a:t>
            </a:r>
          </a:p>
          <a:p>
            <a:pPr lvl="1" eaLnBrk="1" hangingPunct="1"/>
            <a:r>
              <a:rPr lang="en-US" altLang="en-US" smtClean="0"/>
              <a:t>Characterizes grant recipients</a:t>
            </a:r>
          </a:p>
          <a:p>
            <a:pPr lvl="1" eaLnBrk="1" hangingPunct="1"/>
            <a:r>
              <a:rPr lang="en-US" altLang="en-US" smtClean="0"/>
              <a:t>Characterizes grants</a:t>
            </a:r>
          </a:p>
          <a:p>
            <a:pPr eaLnBrk="1" hangingPunct="1"/>
            <a:r>
              <a:rPr lang="en-US" altLang="en-US" smtClean="0"/>
              <a:t>Part 2 – Utility transaction data analysis</a:t>
            </a:r>
          </a:p>
          <a:p>
            <a:pPr lvl="1" eaLnBrk="1" hangingPunct="1"/>
            <a:r>
              <a:rPr lang="en-US" altLang="en-US" smtClean="0"/>
              <a:t>“Good Faith” Payment Analysis</a:t>
            </a:r>
          </a:p>
          <a:p>
            <a:pPr lvl="1" eaLnBrk="1" hangingPunct="1"/>
            <a:r>
              <a:rPr lang="en-US" altLang="en-US" smtClean="0"/>
              <a:t>Grant Coverage Analysis</a:t>
            </a:r>
          </a:p>
          <a:p>
            <a:pPr lvl="1" eaLnBrk="1" hangingPunct="1"/>
            <a:r>
              <a:rPr lang="en-US" altLang="en-US" smtClean="0"/>
              <a:t>Post-Grant Payment Compliance</a:t>
            </a:r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8610600" y="6400800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249C8882-37F6-4EA8-B8D6-BF0E743A866B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48" name="Rectangle 44"/>
          <p:cNvSpPr txBox="1">
            <a:spLocks noChangeArrowheads="1"/>
          </p:cNvSpPr>
          <p:nvPr/>
        </p:nvSpPr>
        <p:spPr bwMode="auto">
          <a:xfrm>
            <a:off x="57699" y="207963"/>
            <a:ext cx="7772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 eaLnBrk="1" hangingPunct="1"/>
            <a:r>
              <a:rPr lang="en-US" altLang="en-US" kern="0" dirty="0" smtClean="0"/>
              <a:t>Evaluation 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8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5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181628" y="1371600"/>
            <a:ext cx="8714722" cy="47244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Utilities included</a:t>
            </a:r>
          </a:p>
          <a:p>
            <a:pPr lvl="1" eaLnBrk="1" hangingPunct="1"/>
            <a:r>
              <a:rPr lang="en-US" altLang="en-US" sz="2400" dirty="0"/>
              <a:t>ACE</a:t>
            </a:r>
          </a:p>
          <a:p>
            <a:pPr lvl="1" eaLnBrk="1" hangingPunct="1"/>
            <a:r>
              <a:rPr lang="en-US" altLang="en-US" sz="2400" dirty="0"/>
              <a:t>JCP&amp;L</a:t>
            </a:r>
          </a:p>
          <a:p>
            <a:pPr lvl="1" eaLnBrk="1" hangingPunct="1"/>
            <a:r>
              <a:rPr lang="en-US" altLang="en-US" sz="2400" dirty="0" smtClean="0"/>
              <a:t>NJNG</a:t>
            </a:r>
          </a:p>
          <a:p>
            <a:pPr lvl="1" eaLnBrk="1" hangingPunct="1"/>
            <a:r>
              <a:rPr lang="en-US" altLang="en-US" sz="2400" dirty="0" smtClean="0"/>
              <a:t>PSE&amp;G</a:t>
            </a:r>
          </a:p>
          <a:p>
            <a:pPr lvl="1" eaLnBrk="1" hangingPunct="1"/>
            <a:r>
              <a:rPr lang="en-US" altLang="en-US" sz="2400" dirty="0" smtClean="0"/>
              <a:t>RECO</a:t>
            </a:r>
          </a:p>
          <a:p>
            <a:pPr lvl="1" eaLnBrk="1" hangingPunct="1"/>
            <a:r>
              <a:rPr lang="en-US" altLang="en-US" sz="2400" dirty="0" smtClean="0"/>
              <a:t>SJG</a:t>
            </a:r>
          </a:p>
          <a:p>
            <a:pPr eaLnBrk="1" hangingPunct="1"/>
            <a:r>
              <a:rPr lang="en-US" altLang="en-US" sz="2800" dirty="0" smtClean="0"/>
              <a:t>Request not sent to ETG</a:t>
            </a:r>
          </a:p>
          <a:p>
            <a:pPr marL="457200" lvl="1" indent="0" eaLnBrk="1" hangingPunct="1">
              <a:buNone/>
            </a:pPr>
            <a:endParaRPr lang="en-US" altLang="en-US" sz="2400" dirty="0" smtClean="0"/>
          </a:p>
          <a:p>
            <a:pPr marL="457200" lvl="1" indent="0" eaLnBrk="1" hangingPunct="1">
              <a:buNone/>
            </a:pPr>
            <a:endParaRPr lang="en-US" altLang="en-US" sz="2400" dirty="0" smtClean="0"/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8542338" y="6400800"/>
            <a:ext cx="3730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3D542AC2-E1DF-4634-83C3-63F0DFAACD99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30</a:t>
            </a:fld>
            <a:endParaRPr lang="en-US" altLang="en-US" sz="1000"/>
          </a:p>
        </p:txBody>
      </p:sp>
      <p:sp>
        <p:nvSpPr>
          <p:cNvPr id="48" name="Rectangle 44"/>
          <p:cNvSpPr txBox="1">
            <a:spLocks noChangeArrowheads="1"/>
          </p:cNvSpPr>
          <p:nvPr/>
        </p:nvSpPr>
        <p:spPr bwMode="auto">
          <a:xfrm>
            <a:off x="106915" y="152400"/>
            <a:ext cx="7772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 eaLnBrk="1" hangingPunct="1"/>
            <a:r>
              <a:rPr lang="en-US" altLang="en-US" sz="4000" b="1" kern="0" dirty="0" smtClean="0">
                <a:solidFill>
                  <a:schemeClr val="tx1"/>
                </a:solidFill>
              </a:rPr>
              <a:t>Utility Data</a:t>
            </a:r>
          </a:p>
        </p:txBody>
      </p:sp>
    </p:spTree>
    <p:extLst>
      <p:ext uri="{BB962C8B-B14F-4D97-AF65-F5344CB8AC3E}">
        <p14:creationId xmlns:p14="http://schemas.microsoft.com/office/powerpoint/2010/main" val="258578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943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3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3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36" name="Rectangle 44"/>
          <p:cNvSpPr>
            <a:spLocks noGrp="1" noChangeArrowheads="1"/>
          </p:cNvSpPr>
          <p:nvPr>
            <p:ph type="title"/>
          </p:nvPr>
        </p:nvSpPr>
        <p:spPr>
          <a:xfrm>
            <a:off x="24777" y="17476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Utility Data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Group Definitions</a:t>
            </a:r>
          </a:p>
        </p:txBody>
      </p:sp>
      <p:sp>
        <p:nvSpPr>
          <p:cNvPr id="59437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72C4ECA9-AC33-4223-97D2-5C38A1AC70BF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31</a:t>
            </a:fld>
            <a:endParaRPr lang="en-US" altLang="en-US" sz="1000"/>
          </a:p>
        </p:txBody>
      </p:sp>
      <p:grpSp>
        <p:nvGrpSpPr>
          <p:cNvPr id="59438" name="Group 193"/>
          <p:cNvGrpSpPr>
            <a:grpSpLocks/>
          </p:cNvGrpSpPr>
          <p:nvPr/>
        </p:nvGrpSpPr>
        <p:grpSpPr bwMode="auto">
          <a:xfrm>
            <a:off x="381000" y="2209800"/>
            <a:ext cx="8534400" cy="4343400"/>
            <a:chOff x="381000" y="2209800"/>
            <a:chExt cx="8534400" cy="4343400"/>
          </a:xfrm>
        </p:grpSpPr>
        <p:cxnSp>
          <p:nvCxnSpPr>
            <p:cNvPr id="72" name="Straight Connector 71"/>
            <p:cNvCxnSpPr/>
            <p:nvPr/>
          </p:nvCxnSpPr>
          <p:spPr>
            <a:xfrm rot="5400000">
              <a:off x="-838993" y="4042569"/>
              <a:ext cx="3352800" cy="1587"/>
            </a:xfrm>
            <a:prstGeom prst="line">
              <a:avLst/>
            </a:prstGeom>
            <a:ln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2278856" y="4050507"/>
              <a:ext cx="3214687" cy="0"/>
            </a:xfrm>
            <a:prstGeom prst="line">
              <a:avLst/>
            </a:prstGeom>
            <a:ln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478463" y="4049713"/>
              <a:ext cx="3214687" cy="1587"/>
            </a:xfrm>
            <a:prstGeom prst="line">
              <a:avLst/>
            </a:prstGeom>
            <a:ln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ight Arrow 60"/>
            <p:cNvSpPr/>
            <p:nvPr/>
          </p:nvSpPr>
          <p:spPr>
            <a:xfrm>
              <a:off x="838200" y="2671763"/>
              <a:ext cx="8077200" cy="914400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2" name="Right Arrow 61"/>
            <p:cNvSpPr/>
            <p:nvPr/>
          </p:nvSpPr>
          <p:spPr>
            <a:xfrm>
              <a:off x="838200" y="3890963"/>
              <a:ext cx="8077200" cy="914400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3" name="Right Arrow 62"/>
            <p:cNvSpPr/>
            <p:nvPr/>
          </p:nvSpPr>
          <p:spPr>
            <a:xfrm>
              <a:off x="838200" y="5110163"/>
              <a:ext cx="8077200" cy="914400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343400" y="2900363"/>
              <a:ext cx="3124200" cy="457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343400" y="4119563"/>
              <a:ext cx="3124200" cy="457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343400" y="5338763"/>
              <a:ext cx="3124200" cy="457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9448" name="TextBox 72"/>
            <p:cNvSpPr txBox="1">
              <a:spLocks noChangeArrowheads="1"/>
            </p:cNvSpPr>
            <p:nvPr/>
          </p:nvSpPr>
          <p:spPr bwMode="auto">
            <a:xfrm>
              <a:off x="381000" y="2209800"/>
              <a:ext cx="914400" cy="4616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 smtClean="0"/>
                <a:t>2016</a:t>
              </a:r>
              <a:endParaRPr lang="en-US" altLang="en-US" sz="2400" dirty="0"/>
            </a:p>
          </p:txBody>
        </p:sp>
        <p:cxnSp>
          <p:nvCxnSpPr>
            <p:cNvPr id="78" name="Straight Connector 77"/>
            <p:cNvCxnSpPr/>
            <p:nvPr/>
          </p:nvCxnSpPr>
          <p:spPr>
            <a:xfrm rot="5400000">
              <a:off x="3871119" y="3220244"/>
              <a:ext cx="64135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450" name="TextBox 98"/>
            <p:cNvSpPr txBox="1">
              <a:spLocks noChangeArrowheads="1"/>
            </p:cNvSpPr>
            <p:nvPr/>
          </p:nvSpPr>
          <p:spPr bwMode="auto">
            <a:xfrm>
              <a:off x="4267200" y="2968193"/>
              <a:ext cx="33083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solidFill>
                    <a:schemeClr val="bg1"/>
                  </a:solidFill>
                </a:rPr>
                <a:t>Q1 </a:t>
              </a:r>
              <a:r>
                <a:rPr lang="en-US" altLang="en-US" sz="1600" dirty="0" smtClean="0">
                  <a:solidFill>
                    <a:schemeClr val="bg1"/>
                  </a:solidFill>
                </a:rPr>
                <a:t>&amp; Q2 2017 </a:t>
              </a:r>
              <a:r>
                <a:rPr lang="en-US" altLang="en-US" sz="1600" dirty="0">
                  <a:solidFill>
                    <a:schemeClr val="bg1"/>
                  </a:solidFill>
                </a:rPr>
                <a:t>ANALYSIS PERIOD</a:t>
              </a:r>
            </a:p>
          </p:txBody>
        </p:sp>
        <p:sp>
          <p:nvSpPr>
            <p:cNvPr id="59451" name="TextBox 99"/>
            <p:cNvSpPr txBox="1">
              <a:spLocks noChangeArrowheads="1"/>
            </p:cNvSpPr>
            <p:nvPr/>
          </p:nvSpPr>
          <p:spPr bwMode="auto">
            <a:xfrm>
              <a:off x="4267200" y="4198344"/>
              <a:ext cx="33083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solidFill>
                    <a:schemeClr val="bg1"/>
                  </a:solidFill>
                </a:rPr>
                <a:t>Q1 </a:t>
              </a:r>
              <a:r>
                <a:rPr lang="en-US" altLang="en-US" sz="1600" dirty="0" smtClean="0">
                  <a:solidFill>
                    <a:schemeClr val="bg1"/>
                  </a:solidFill>
                </a:rPr>
                <a:t>&amp; Q2 2016 </a:t>
              </a:r>
              <a:r>
                <a:rPr lang="en-US" altLang="en-US" sz="1600" dirty="0">
                  <a:solidFill>
                    <a:schemeClr val="bg1"/>
                  </a:solidFill>
                </a:rPr>
                <a:t>ANALYSIS PERIOD</a:t>
              </a:r>
            </a:p>
          </p:txBody>
        </p:sp>
        <p:sp>
          <p:nvSpPr>
            <p:cNvPr id="59452" name="TextBox 100"/>
            <p:cNvSpPr txBox="1">
              <a:spLocks noChangeArrowheads="1"/>
            </p:cNvSpPr>
            <p:nvPr/>
          </p:nvSpPr>
          <p:spPr bwMode="auto">
            <a:xfrm>
              <a:off x="4267200" y="5426333"/>
              <a:ext cx="32321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 smtClean="0">
                  <a:solidFill>
                    <a:schemeClr val="bg1"/>
                  </a:solidFill>
                </a:rPr>
                <a:t>Q1 &amp; Q2 2018 ANALYSIS </a:t>
              </a:r>
              <a:r>
                <a:rPr lang="en-US" altLang="en-US" sz="1600" dirty="0">
                  <a:solidFill>
                    <a:schemeClr val="bg1"/>
                  </a:solidFill>
                </a:rPr>
                <a:t>PERIOD</a:t>
              </a:r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5400000">
              <a:off x="685007" y="4575969"/>
              <a:ext cx="914400" cy="15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454" name="TextBox 102"/>
            <p:cNvSpPr txBox="1">
              <a:spLocks noChangeArrowheads="1"/>
            </p:cNvSpPr>
            <p:nvPr/>
          </p:nvSpPr>
          <p:spPr bwMode="auto">
            <a:xfrm>
              <a:off x="1447800" y="4832867"/>
              <a:ext cx="1143000" cy="2769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bg1"/>
                  </a:solidFill>
                </a:rPr>
                <a:t>GRANT DATE</a:t>
              </a:r>
            </a:p>
          </p:txBody>
        </p:sp>
        <p:sp>
          <p:nvSpPr>
            <p:cNvPr id="59455" name="TextBox 104"/>
            <p:cNvSpPr txBox="1">
              <a:spLocks noChangeArrowheads="1"/>
            </p:cNvSpPr>
            <p:nvPr/>
          </p:nvSpPr>
          <p:spPr bwMode="auto">
            <a:xfrm>
              <a:off x="4648200" y="4604266"/>
              <a:ext cx="2743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GRANT DATE + 1 YEAR + 1 DAY</a:t>
              </a:r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 rot="10800000">
              <a:off x="4419600" y="4729163"/>
              <a:ext cx="27463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>
              <a:off x="974726" y="4438650"/>
              <a:ext cx="639762" cy="15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458" name="TextBox 107"/>
            <p:cNvSpPr txBox="1">
              <a:spLocks noChangeArrowheads="1"/>
            </p:cNvSpPr>
            <p:nvPr/>
          </p:nvSpPr>
          <p:spPr bwMode="auto">
            <a:xfrm>
              <a:off x="1600200" y="4576465"/>
              <a:ext cx="20574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GRANT DATE + 1 DAY</a:t>
              </a:r>
            </a:p>
          </p:txBody>
        </p:sp>
        <p:cxnSp>
          <p:nvCxnSpPr>
            <p:cNvPr id="112" name="Straight Connector 111"/>
            <p:cNvCxnSpPr/>
            <p:nvPr/>
          </p:nvCxnSpPr>
          <p:spPr>
            <a:xfrm rot="5400000">
              <a:off x="7162007" y="5795169"/>
              <a:ext cx="914400" cy="15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460" name="TextBox 112"/>
            <p:cNvSpPr txBox="1">
              <a:spLocks noChangeArrowheads="1"/>
            </p:cNvSpPr>
            <p:nvPr/>
          </p:nvSpPr>
          <p:spPr bwMode="auto">
            <a:xfrm>
              <a:off x="6202680" y="6052066"/>
              <a:ext cx="1143000" cy="2769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bg1"/>
                  </a:solidFill>
                </a:rPr>
                <a:t>GRANT DATE</a:t>
              </a:r>
            </a:p>
          </p:txBody>
        </p:sp>
        <p:sp>
          <p:nvSpPr>
            <p:cNvPr id="59461" name="TextBox 115"/>
            <p:cNvSpPr txBox="1">
              <a:spLocks noChangeArrowheads="1"/>
            </p:cNvSpPr>
            <p:nvPr/>
          </p:nvSpPr>
          <p:spPr bwMode="auto">
            <a:xfrm>
              <a:off x="5486400" y="5795665"/>
              <a:ext cx="1828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GRANT DATE – 1 DAY</a:t>
              </a:r>
            </a:p>
          </p:txBody>
        </p:sp>
        <p:cxnSp>
          <p:nvCxnSpPr>
            <p:cNvPr id="157" name="Straight Connector 156"/>
            <p:cNvCxnSpPr/>
            <p:nvPr/>
          </p:nvCxnSpPr>
          <p:spPr>
            <a:xfrm rot="5400000">
              <a:off x="3886994" y="3356769"/>
              <a:ext cx="914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>
              <a:off x="4024313" y="4438650"/>
              <a:ext cx="639762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rot="5400000">
              <a:off x="7146926" y="5657850"/>
              <a:ext cx="639762" cy="15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465" name="TextBox 160"/>
            <p:cNvSpPr txBox="1">
              <a:spLocks noChangeArrowheads="1"/>
            </p:cNvSpPr>
            <p:nvPr/>
          </p:nvSpPr>
          <p:spPr bwMode="auto">
            <a:xfrm>
              <a:off x="3429000" y="2214265"/>
              <a:ext cx="914400" cy="4616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 smtClean="0"/>
                <a:t>2017</a:t>
              </a:r>
              <a:endParaRPr lang="en-US" altLang="en-US" sz="2400" dirty="0"/>
            </a:p>
          </p:txBody>
        </p:sp>
        <p:sp>
          <p:nvSpPr>
            <p:cNvPr id="59466" name="TextBox 161"/>
            <p:cNvSpPr txBox="1">
              <a:spLocks noChangeArrowheads="1"/>
            </p:cNvSpPr>
            <p:nvPr/>
          </p:nvSpPr>
          <p:spPr bwMode="auto">
            <a:xfrm>
              <a:off x="6629400" y="2209800"/>
              <a:ext cx="914400" cy="4616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 smtClean="0"/>
                <a:t>2018</a:t>
              </a:r>
              <a:endParaRPr lang="en-US" altLang="en-US" sz="2400" dirty="0"/>
            </a:p>
          </p:txBody>
        </p:sp>
        <p:cxnSp>
          <p:nvCxnSpPr>
            <p:cNvPr id="170" name="Straight Arrow Connector 169"/>
            <p:cNvCxnSpPr/>
            <p:nvPr/>
          </p:nvCxnSpPr>
          <p:spPr>
            <a:xfrm rot="10800000">
              <a:off x="1371600" y="4729163"/>
              <a:ext cx="27463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Arrow Connector 170"/>
            <p:cNvCxnSpPr/>
            <p:nvPr/>
          </p:nvCxnSpPr>
          <p:spPr>
            <a:xfrm rot="10800000">
              <a:off x="1219200" y="4984750"/>
              <a:ext cx="27463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/>
            <p:nvPr/>
          </p:nvCxnSpPr>
          <p:spPr>
            <a:xfrm rot="10800000" flipH="1">
              <a:off x="7116763" y="5948363"/>
              <a:ext cx="27463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/>
          </p:nvCxnSpPr>
          <p:spPr>
            <a:xfrm rot="10800000" flipH="1">
              <a:off x="7269163" y="6203950"/>
              <a:ext cx="274637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471" name="TextBox 186"/>
            <p:cNvSpPr txBox="1">
              <a:spLocks noChangeArrowheads="1"/>
            </p:cNvSpPr>
            <p:nvPr/>
          </p:nvSpPr>
          <p:spPr bwMode="auto">
            <a:xfrm>
              <a:off x="2362200" y="3609201"/>
              <a:ext cx="1752600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GRANT DATE + 1 DAY</a:t>
              </a:r>
            </a:p>
          </p:txBody>
        </p:sp>
        <p:sp>
          <p:nvSpPr>
            <p:cNvPr id="59472" name="TextBox 187"/>
            <p:cNvSpPr txBox="1">
              <a:spLocks noChangeArrowheads="1"/>
            </p:cNvSpPr>
            <p:nvPr/>
          </p:nvSpPr>
          <p:spPr bwMode="auto">
            <a:xfrm>
              <a:off x="2819400" y="3352801"/>
              <a:ext cx="1143000" cy="2769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bg1"/>
                  </a:solidFill>
                </a:rPr>
                <a:t>GRANT DATE</a:t>
              </a:r>
            </a:p>
          </p:txBody>
        </p:sp>
        <p:cxnSp>
          <p:nvCxnSpPr>
            <p:cNvPr id="189" name="Straight Arrow Connector 188"/>
            <p:cNvCxnSpPr/>
            <p:nvPr/>
          </p:nvCxnSpPr>
          <p:spPr>
            <a:xfrm rot="10800000" flipH="1">
              <a:off x="3840163" y="3505200"/>
              <a:ext cx="274637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Arrow Connector 189"/>
            <p:cNvCxnSpPr/>
            <p:nvPr/>
          </p:nvCxnSpPr>
          <p:spPr>
            <a:xfrm rot="10800000" flipH="1">
              <a:off x="3992563" y="3762375"/>
              <a:ext cx="27463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Rectangle 191"/>
            <p:cNvSpPr/>
            <p:nvPr/>
          </p:nvSpPr>
          <p:spPr>
            <a:xfrm>
              <a:off x="381000" y="6172200"/>
              <a:ext cx="990600" cy="381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9476" name="TextBox 192"/>
            <p:cNvSpPr txBox="1">
              <a:spLocks noChangeArrowheads="1"/>
            </p:cNvSpPr>
            <p:nvPr/>
          </p:nvSpPr>
          <p:spPr bwMode="auto">
            <a:xfrm>
              <a:off x="381000" y="6172200"/>
              <a:ext cx="1676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1 YEAR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48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4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31432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Good Faith Payment Analysis</a:t>
            </a:r>
            <a:br>
              <a:rPr lang="en-US" altLang="en-US" sz="33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Good Faith Period Definition</a:t>
            </a:r>
            <a:r>
              <a:rPr lang="en-US" altLang="en-US" sz="3300" b="1" dirty="0" smtClean="0"/>
              <a:t/>
            </a:r>
            <a:br>
              <a:rPr lang="en-US" altLang="en-US" sz="3300" b="1" dirty="0" smtClean="0"/>
            </a:br>
            <a:endParaRPr lang="en-US" altLang="en-US" sz="2800" b="1" dirty="0" smtClean="0"/>
          </a:p>
        </p:txBody>
      </p:sp>
      <p:sp>
        <p:nvSpPr>
          <p:cNvPr id="6148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ABE872F6-4369-49A9-83B3-1EB0FF431BE4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32</a:t>
            </a:fld>
            <a:endParaRPr lang="en-US" altLang="en-US" sz="1000"/>
          </a:p>
        </p:txBody>
      </p:sp>
      <p:sp>
        <p:nvSpPr>
          <p:cNvPr id="52" name="Rectangle 45"/>
          <p:cNvSpPr txBox="1">
            <a:spLocks noChangeArrowheads="1"/>
          </p:cNvSpPr>
          <p:nvPr/>
        </p:nvSpPr>
        <p:spPr bwMode="auto">
          <a:xfrm>
            <a:off x="388938" y="11795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endParaRPr lang="en-US" sz="2200" kern="0" dirty="0"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200" kern="0" dirty="0" smtClean="0">
                <a:latin typeface="+mn-lt"/>
              </a:rPr>
              <a:t>Good Faith period</a:t>
            </a:r>
          </a:p>
          <a:p>
            <a:pPr marL="800100" lvl="1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200" kern="0" dirty="0" smtClean="0">
                <a:latin typeface="+mn-lt"/>
              </a:rPr>
              <a:t>Starts 90 </a:t>
            </a:r>
            <a:r>
              <a:rPr lang="en-US" sz="2200" kern="0" dirty="0">
                <a:latin typeface="+mn-lt"/>
              </a:rPr>
              <a:t>days prior to intake </a:t>
            </a:r>
            <a:endParaRPr lang="en-US" sz="2200" kern="0" dirty="0" smtClean="0">
              <a:latin typeface="+mn-lt"/>
            </a:endParaRPr>
          </a:p>
          <a:p>
            <a:pPr marL="800100" lvl="1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200" kern="0" dirty="0" smtClean="0">
                <a:latin typeface="+mn-lt"/>
              </a:rPr>
              <a:t>Ends </a:t>
            </a:r>
            <a:r>
              <a:rPr lang="en-US" sz="2200" kern="0" dirty="0">
                <a:latin typeface="+mn-lt"/>
              </a:rPr>
              <a:t>the day before the grant is applied to the </a:t>
            </a:r>
            <a:r>
              <a:rPr lang="en-US" sz="2200" kern="0" dirty="0" smtClean="0">
                <a:latin typeface="+mn-lt"/>
              </a:rPr>
              <a:t>account </a:t>
            </a:r>
            <a:endParaRPr lang="en-US" sz="2200" kern="0" dirty="0"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200" kern="0" dirty="0" smtClean="0">
                <a:latin typeface="+mn-lt"/>
              </a:rPr>
              <a:t>Required payment is $100 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endParaRPr lang="en-US" sz="2200" kern="0" dirty="0">
              <a:latin typeface="+mn-lt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1371600" y="3810000"/>
            <a:ext cx="6172200" cy="9144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1600994" y="4420394"/>
            <a:ext cx="7620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4176712" y="4586288"/>
            <a:ext cx="1096963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5029994" y="4418806"/>
            <a:ext cx="7620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1" name="TextBox 107"/>
          <p:cNvSpPr txBox="1">
            <a:spLocks noChangeArrowheads="1"/>
          </p:cNvSpPr>
          <p:nvPr/>
        </p:nvSpPr>
        <p:spPr bwMode="auto">
          <a:xfrm>
            <a:off x="2286000" y="4572000"/>
            <a:ext cx="2057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INTAKE DATE – 90 DAYS</a:t>
            </a:r>
          </a:p>
        </p:txBody>
      </p:sp>
      <p:cxnSp>
        <p:nvCxnSpPr>
          <p:cNvPr id="59" name="Straight Arrow Connector 58"/>
          <p:cNvCxnSpPr/>
          <p:nvPr/>
        </p:nvCxnSpPr>
        <p:spPr bwMode="auto">
          <a:xfrm rot="10800000">
            <a:off x="2057400" y="4724400"/>
            <a:ext cx="2746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3" name="TextBox 107"/>
          <p:cNvSpPr txBox="1">
            <a:spLocks noChangeArrowheads="1"/>
          </p:cNvSpPr>
          <p:nvPr/>
        </p:nvSpPr>
        <p:spPr bwMode="auto">
          <a:xfrm>
            <a:off x="2362200" y="4905375"/>
            <a:ext cx="2057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INTAKE DATE</a:t>
            </a:r>
          </a:p>
        </p:txBody>
      </p:sp>
      <p:cxnSp>
        <p:nvCxnSpPr>
          <p:cNvPr id="61" name="Straight Arrow Connector 60"/>
          <p:cNvCxnSpPr/>
          <p:nvPr/>
        </p:nvCxnSpPr>
        <p:spPr bwMode="auto">
          <a:xfrm rot="10800000" flipH="1">
            <a:off x="4373563" y="5029200"/>
            <a:ext cx="27463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5" name="TextBox 107"/>
          <p:cNvSpPr txBox="1">
            <a:spLocks noChangeArrowheads="1"/>
          </p:cNvSpPr>
          <p:nvPr/>
        </p:nvSpPr>
        <p:spPr bwMode="auto">
          <a:xfrm>
            <a:off x="5715000" y="4524375"/>
            <a:ext cx="2057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GRANT DATE</a:t>
            </a:r>
          </a:p>
        </p:txBody>
      </p:sp>
      <p:cxnSp>
        <p:nvCxnSpPr>
          <p:cNvPr id="63" name="Straight Arrow Connector 62"/>
          <p:cNvCxnSpPr/>
          <p:nvPr/>
        </p:nvCxnSpPr>
        <p:spPr bwMode="auto">
          <a:xfrm rot="10800000">
            <a:off x="5486400" y="4676775"/>
            <a:ext cx="2746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 bwMode="auto">
          <a:xfrm>
            <a:off x="1981200" y="4038600"/>
            <a:ext cx="32766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1498" name="TextBox 98"/>
          <p:cNvSpPr txBox="1">
            <a:spLocks noChangeArrowheads="1"/>
          </p:cNvSpPr>
          <p:nvPr/>
        </p:nvSpPr>
        <p:spPr bwMode="auto">
          <a:xfrm>
            <a:off x="1981200" y="4054475"/>
            <a:ext cx="327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chemeClr val="bg1"/>
                </a:solidFill>
              </a:rPr>
              <a:t>GOOD FAITH </a:t>
            </a:r>
            <a:r>
              <a:rPr lang="en-US" altLang="en-US" sz="1800" dirty="0">
                <a:solidFill>
                  <a:schemeClr val="bg1"/>
                </a:solidFill>
              </a:rPr>
              <a:t>PERIOD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5400000">
            <a:off x="4708525" y="4586288"/>
            <a:ext cx="1096963" cy="158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0" name="TextBox 107"/>
          <p:cNvSpPr txBox="1">
            <a:spLocks noChangeArrowheads="1"/>
          </p:cNvSpPr>
          <p:nvPr/>
        </p:nvSpPr>
        <p:spPr bwMode="auto">
          <a:xfrm>
            <a:off x="5562600" y="4905375"/>
            <a:ext cx="2057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GRANT DATE – 1 DAY</a:t>
            </a:r>
          </a:p>
        </p:txBody>
      </p:sp>
      <p:cxnSp>
        <p:nvCxnSpPr>
          <p:cNvPr id="65" name="Straight Arrow Connector 64"/>
          <p:cNvCxnSpPr/>
          <p:nvPr/>
        </p:nvCxnSpPr>
        <p:spPr bwMode="auto">
          <a:xfrm rot="10800000">
            <a:off x="5334000" y="5057775"/>
            <a:ext cx="2746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352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3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3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32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11556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Good Faith Payment Analysis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Attrition Analysis</a:t>
            </a:r>
          </a:p>
        </p:txBody>
      </p:sp>
      <p:sp>
        <p:nvSpPr>
          <p:cNvPr id="63533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550C313F-7503-4D05-8ED4-6C27CC5BCFC2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33</a:t>
            </a:fld>
            <a:endParaRPr lang="en-US" altLang="en-US" sz="1000"/>
          </a:p>
        </p:txBody>
      </p:sp>
      <p:sp>
        <p:nvSpPr>
          <p:cNvPr id="41042" name="TextBox 47"/>
          <p:cNvSpPr txBox="1">
            <a:spLocks noChangeArrowheads="1"/>
          </p:cNvSpPr>
          <p:nvPr/>
        </p:nvSpPr>
        <p:spPr bwMode="auto">
          <a:xfrm>
            <a:off x="457451" y="5461626"/>
            <a:ext cx="78486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50" dirty="0"/>
              <a:t>* An account was eligible for analysis if the NJ SHARES grant could be located in the utility transactions data, the utility-reported account balances did not conflict with the utility transactions data, and there were at least three months of pre-grant utility data.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874390"/>
              </p:ext>
            </p:extLst>
          </p:nvPr>
        </p:nvGraphicFramePr>
        <p:xfrm>
          <a:off x="2206072" y="1828800"/>
          <a:ext cx="4351357" cy="329467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479703"/>
                <a:gridCol w="1871654"/>
              </a:tblGrid>
              <a:tr h="91441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Q1 &amp; Q2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2018 </a:t>
                      </a:r>
                      <a:r>
                        <a:rPr lang="en-US" sz="1800" dirty="0" smtClean="0"/>
                        <a:t>Recipients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925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 Submitted</a:t>
                      </a:r>
                      <a:endParaRPr lang="en-US" sz="1800" dirty="0"/>
                    </a:p>
                  </a:txBody>
                  <a:tcPr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619</a:t>
                      </a: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448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 Returned</a:t>
                      </a:r>
                      <a:endParaRPr lang="en-US" sz="1800" dirty="0"/>
                    </a:p>
                  </a:txBody>
                  <a:tcPr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614</a:t>
                      </a: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64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Eligible for Analysis*</a:t>
                      </a:r>
                      <a:endParaRPr lang="en-US" sz="1800" dirty="0"/>
                    </a:p>
                  </a:txBody>
                  <a:tcPr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585</a:t>
                      </a: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Percent of Requested</a:t>
                      </a:r>
                      <a:r>
                        <a:rPr lang="en-US" sz="1800" baseline="0" dirty="0" smtClean="0"/>
                        <a:t> Accounts</a:t>
                      </a:r>
                      <a:endParaRPr lang="en-US" sz="1800" b="0" dirty="0"/>
                    </a:p>
                  </a:txBody>
                  <a:tcPr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95%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3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557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7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7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80" name="Rectangle 44"/>
          <p:cNvSpPr>
            <a:spLocks noGrp="1" noChangeArrowheads="1"/>
          </p:cNvSpPr>
          <p:nvPr>
            <p:ph type="title"/>
          </p:nvPr>
        </p:nvSpPr>
        <p:spPr>
          <a:xfrm>
            <a:off x="91440" y="1524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Good Faith Payment Analysis</a:t>
            </a:r>
            <a:br>
              <a:rPr lang="en-US" altLang="en-US" sz="33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Percent With Good Faith Payment </a:t>
            </a:r>
          </a:p>
        </p:txBody>
      </p:sp>
      <p:sp>
        <p:nvSpPr>
          <p:cNvPr id="6558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194487B8-2F14-425A-B57F-7F2E96305D30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34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570174"/>
              </p:ext>
            </p:extLst>
          </p:nvPr>
        </p:nvGraphicFramePr>
        <p:xfrm>
          <a:off x="815185" y="2221863"/>
          <a:ext cx="7112790" cy="285337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702590"/>
                <a:gridCol w="838200"/>
                <a:gridCol w="838200"/>
                <a:gridCol w="914400"/>
                <a:gridCol w="990600"/>
                <a:gridCol w="914400"/>
                <a:gridCol w="914400"/>
              </a:tblGrid>
              <a:tr h="537211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3" marB="4571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Q1 &amp; Q2 Recipients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72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 Payments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All Payments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2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solidFill>
                      <a:srgbClr val="00CC99"/>
                    </a:solidFill>
                  </a:tcPr>
                </a:tc>
              </a:tr>
              <a:tr h="6400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Utility That</a:t>
                      </a:r>
                      <a:r>
                        <a:rPr lang="en-US" sz="1800" kern="1200" baseline="0" dirty="0" smtClean="0"/>
                        <a:t> Received Grant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96%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95%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92%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T="45713" marB="457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97%</a:t>
                      </a: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T="45713" marB="45713" anchor="ctr"/>
                </a:tc>
              </a:tr>
              <a:tr h="601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Any Utility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97%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98%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96%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T="45713" marB="457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T="45713" marB="45713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2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2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2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2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2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762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62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62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628" name="Rectangle 44"/>
          <p:cNvSpPr>
            <a:spLocks noGrp="1" noChangeArrowheads="1"/>
          </p:cNvSpPr>
          <p:nvPr>
            <p:ph type="title"/>
          </p:nvPr>
        </p:nvSpPr>
        <p:spPr>
          <a:xfrm>
            <a:off x="52759" y="49992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Good Faith Payment Analysis</a:t>
            </a:r>
            <a:br>
              <a:rPr lang="en-US" altLang="en-US" sz="33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Percent Made Good Faith Payment </a:t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By Utility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sz="2800" b="1" dirty="0" smtClean="0"/>
          </a:p>
        </p:txBody>
      </p:sp>
      <p:sp>
        <p:nvSpPr>
          <p:cNvPr id="67629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47E85C3A-C0C7-4545-AACE-B610FCCF583B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35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439332"/>
              </p:ext>
            </p:extLst>
          </p:nvPr>
        </p:nvGraphicFramePr>
        <p:xfrm>
          <a:off x="440462" y="2193643"/>
          <a:ext cx="8173245" cy="396240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005670"/>
                <a:gridCol w="1206802"/>
                <a:gridCol w="1743160"/>
                <a:gridCol w="1322013"/>
                <a:gridCol w="1676400"/>
                <a:gridCol w="1219200"/>
              </a:tblGrid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Q1</a:t>
                      </a:r>
                      <a:r>
                        <a:rPr lang="en-US" sz="1800" baseline="0" dirty="0" smtClean="0"/>
                        <a:t> &amp; Q2 </a:t>
                      </a:r>
                      <a:r>
                        <a:rPr lang="en-US" sz="1800" dirty="0" smtClean="0"/>
                        <a:t>2018 Recipients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Utility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Number of Customers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</a:rPr>
                        <a:t>Percent  Made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</a:rPr>
                        <a:t>“Good Faith” Payment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Customer Payments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Payments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</a:rPr>
                        <a:t>Utility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</a:rPr>
                        <a:t> That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</a:rPr>
                        <a:t>Received Grant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</a:rPr>
                        <a:t>Any Utility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</a:rPr>
                        <a:t>Utility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</a:rPr>
                        <a:t> That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</a:rPr>
                        <a:t>Received Grant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</a:rPr>
                        <a:t>Any Utility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2261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ACE 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97%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97%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61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JCP&amp;L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171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88%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94%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61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NJNG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61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PSE&amp;G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582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RECO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0%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0%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SJG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93%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93%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  <a:endParaRPr lang="en-US" sz="1600" b="1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585</a:t>
                      </a:r>
                      <a:endParaRPr lang="en-US" sz="1600" b="1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92%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96%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12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967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7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7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76" name="Rectangle 44"/>
          <p:cNvSpPr>
            <a:spLocks noGrp="1" noChangeArrowheads="1"/>
          </p:cNvSpPr>
          <p:nvPr>
            <p:ph type="title"/>
          </p:nvPr>
        </p:nvSpPr>
        <p:spPr>
          <a:xfrm>
            <a:off x="61575" y="8342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Good Faith Payment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Amount of Good Faith Payments Made</a:t>
            </a:r>
            <a:endParaRPr lang="en-US" altLang="en-US" sz="2600" b="1" dirty="0" smtClean="0">
              <a:solidFill>
                <a:schemeClr val="tx1"/>
              </a:solidFill>
            </a:endParaRPr>
          </a:p>
        </p:txBody>
      </p:sp>
      <p:sp>
        <p:nvSpPr>
          <p:cNvPr id="69677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5A3F970F-7AEA-43E4-B13B-6594E4778D19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36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562991"/>
              </p:ext>
            </p:extLst>
          </p:nvPr>
        </p:nvGraphicFramePr>
        <p:xfrm>
          <a:off x="557609" y="1906390"/>
          <a:ext cx="8028782" cy="429500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714468"/>
                <a:gridCol w="980314"/>
                <a:gridCol w="990600"/>
                <a:gridCol w="1143000"/>
                <a:gridCol w="1066800"/>
                <a:gridCol w="1066800"/>
                <a:gridCol w="1066800"/>
              </a:tblGrid>
              <a:tr h="325771">
                <a:tc rowSpan="3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710" marB="4571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Q1 &amp; Q2 Recipients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5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Customer Payments</a:t>
                      </a: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All Payments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5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</a:tr>
              <a:tr h="46240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$0</a:t>
                      </a:r>
                      <a:endParaRPr lang="en-US" sz="1800" dirty="0"/>
                    </a:p>
                  </a:txBody>
                  <a:tcPr marL="91444" marR="91444" marT="45710" marB="4571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2%</a:t>
                      </a:r>
                      <a:endParaRPr lang="en-US" sz="1800" dirty="0"/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2%</a:t>
                      </a:r>
                      <a:endParaRPr lang="en-US" sz="1800" dirty="0"/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3%</a:t>
                      </a:r>
                      <a:endParaRPr lang="en-US" sz="1800" dirty="0"/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1%</a:t>
                      </a:r>
                      <a:endParaRPr lang="en-US" sz="1800" dirty="0"/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1%</a:t>
                      </a:r>
                      <a:endParaRPr lang="en-US" sz="1800" dirty="0"/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1%</a:t>
                      </a:r>
                      <a:endParaRPr lang="en-US" sz="1800" dirty="0"/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50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$1 - $99</a:t>
                      </a:r>
                      <a:endParaRPr lang="en-US" sz="1800" dirty="0" smtClean="0"/>
                    </a:p>
                  </a:txBody>
                  <a:tcPr marL="91444" marR="91444" marT="45710" marB="4571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2%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3%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5%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172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$100</a:t>
                      </a:r>
                      <a:endParaRPr lang="en-US" sz="1800" dirty="0"/>
                    </a:p>
                  </a:txBody>
                  <a:tcPr marL="91444" marR="91444" marT="45710" marB="4571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17%</a:t>
                      </a:r>
                      <a:endParaRPr lang="en-US" sz="1800" dirty="0"/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17%</a:t>
                      </a:r>
                      <a:endParaRPr lang="en-US" sz="1800" dirty="0"/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12%</a:t>
                      </a:r>
                      <a:endParaRPr lang="en-US" sz="1800" dirty="0"/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13%</a:t>
                      </a:r>
                      <a:endParaRPr lang="en-US" sz="1800" dirty="0"/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12%</a:t>
                      </a:r>
                      <a:endParaRPr lang="en-US" sz="1800" dirty="0"/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6%</a:t>
                      </a:r>
                      <a:endParaRPr lang="en-US" sz="1800" dirty="0"/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8498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$101 - $250</a:t>
                      </a:r>
                      <a:endParaRPr lang="en-US" sz="1800" dirty="0"/>
                    </a:p>
                  </a:txBody>
                  <a:tcPr marL="91444" marR="91444" marT="45710" marB="4571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24%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26%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25%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25%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28%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27%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7763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$251 -</a:t>
                      </a:r>
                      <a:r>
                        <a:rPr lang="en-US" sz="1800" baseline="0" dirty="0" smtClean="0"/>
                        <a:t> $500</a:t>
                      </a:r>
                      <a:endParaRPr lang="en-US" sz="1800" dirty="0"/>
                    </a:p>
                  </a:txBody>
                  <a:tcPr marL="91444" marR="91444" marT="45710" marB="4571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26%</a:t>
                      </a:r>
                      <a:endParaRPr lang="en-US" sz="1800" dirty="0"/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27%</a:t>
                      </a:r>
                      <a:endParaRPr lang="en-US" sz="1800" dirty="0"/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34%</a:t>
                      </a:r>
                      <a:endParaRPr lang="en-US" sz="1800" dirty="0"/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28%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29%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34%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0038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$501 +</a:t>
                      </a:r>
                      <a:endParaRPr lang="en-US" sz="1800" dirty="0"/>
                    </a:p>
                  </a:txBody>
                  <a:tcPr marL="91444" marR="91444" marT="45710" marB="4571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28%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25%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21%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34%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30%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31%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2199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Mean Payment</a:t>
                      </a:r>
                      <a:endParaRPr lang="en-US" sz="1800" b="1" dirty="0"/>
                    </a:p>
                  </a:txBody>
                  <a:tcPr marL="91444" marR="91444" marT="45710" marB="4571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$422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$374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$359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$492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$425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$457</a:t>
                      </a:r>
                    </a:p>
                  </a:txBody>
                  <a:tcPr marL="91444" marR="91444" marT="45710" marB="4571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72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6646863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4" name="Rectangle 44"/>
          <p:cNvSpPr>
            <a:spLocks noGrp="1" noChangeArrowheads="1"/>
          </p:cNvSpPr>
          <p:nvPr>
            <p:ph type="title"/>
          </p:nvPr>
        </p:nvSpPr>
        <p:spPr>
          <a:xfrm>
            <a:off x="75305" y="263558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Good Faith Payment Analysis </a:t>
            </a:r>
            <a:r>
              <a:rPr lang="en-US" altLang="en-US" b="1" dirty="0" smtClean="0">
                <a:solidFill>
                  <a:schemeClr val="tx1"/>
                </a:solidFill>
              </a:rPr>
              <a:t/>
            </a:r>
            <a:br>
              <a:rPr lang="en-US" altLang="en-US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Amount of Good Faith Payments Made</a:t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By Utility</a:t>
            </a:r>
            <a:endParaRPr lang="en-US" altLang="en-US" sz="2600" b="1" dirty="0" smtClean="0">
              <a:solidFill>
                <a:schemeClr val="tx1"/>
              </a:solidFill>
            </a:endParaRPr>
          </a:p>
        </p:txBody>
      </p:sp>
      <p:sp>
        <p:nvSpPr>
          <p:cNvPr id="7172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59BD593C-FC13-4FFF-9169-F280EB00DA20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37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363413"/>
              </p:ext>
            </p:extLst>
          </p:nvPr>
        </p:nvGraphicFramePr>
        <p:xfrm>
          <a:off x="801688" y="2605257"/>
          <a:ext cx="7535862" cy="272075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57628"/>
                <a:gridCol w="665308"/>
                <a:gridCol w="916278"/>
                <a:gridCol w="791592"/>
                <a:gridCol w="940255"/>
                <a:gridCol w="825161"/>
                <a:gridCol w="699932"/>
                <a:gridCol w="639708"/>
              </a:tblGrid>
              <a:tr h="444212"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Q1 &amp; Q2 2018 Recipients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anchor="ctr"/>
                </a:tc>
              </a:tr>
              <a:tr h="56266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Payments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ACE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JCP&amp;L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NJNG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PSE&amp;G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RECO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SJG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55563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Number</a:t>
                      </a:r>
                      <a:r>
                        <a:rPr lang="en-US" sz="1600" baseline="0" dirty="0" smtClean="0"/>
                        <a:t> of Customers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171</a:t>
                      </a:r>
                      <a:endParaRPr lang="en-US" sz="16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112</a:t>
                      </a:r>
                      <a:endParaRPr lang="en-US" sz="16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256</a:t>
                      </a:r>
                      <a:endParaRPr lang="en-US" sz="16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585</a:t>
                      </a:r>
                      <a:endParaRPr lang="en-US" sz="1600" b="1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6266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Mean Payments</a:t>
                      </a:r>
                    </a:p>
                    <a:p>
                      <a:pPr algn="l"/>
                      <a:r>
                        <a:rPr lang="en-US" sz="1600" b="0" dirty="0" smtClean="0"/>
                        <a:t>(Customer</a:t>
                      </a:r>
                      <a:r>
                        <a:rPr lang="en-US" sz="1600" b="0" baseline="0" dirty="0" smtClean="0"/>
                        <a:t> Only)</a:t>
                      </a:r>
                      <a:endParaRPr lang="en-US" sz="1600" b="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$491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$381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$243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$383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$295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$359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2668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/>
                        <a:t>Mean Payments</a:t>
                      </a:r>
                    </a:p>
                    <a:p>
                      <a:pPr algn="l"/>
                      <a:r>
                        <a:rPr lang="en-US" sz="1600" b="0" dirty="0" smtClean="0"/>
                        <a:t>(All</a:t>
                      </a:r>
                      <a:r>
                        <a:rPr lang="en-US" sz="1600" b="0" baseline="0" dirty="0" smtClean="0"/>
                        <a:t> Payments)</a:t>
                      </a:r>
                      <a:endParaRPr lang="en-US" sz="1600" b="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$585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$320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$457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376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7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7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72" name="Rectangle 44"/>
          <p:cNvSpPr>
            <a:spLocks noGrp="1" noChangeArrowheads="1"/>
          </p:cNvSpPr>
          <p:nvPr>
            <p:ph type="title"/>
          </p:nvPr>
        </p:nvSpPr>
        <p:spPr>
          <a:xfrm>
            <a:off x="126214" y="30956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Good Faith Payment Analysis</a:t>
            </a:r>
            <a:br>
              <a:rPr lang="en-US" altLang="en-US" sz="33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Amount of Good Faith Payments Made</a:t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By Poverty Level </a:t>
            </a:r>
          </a:p>
        </p:txBody>
      </p:sp>
      <p:sp>
        <p:nvSpPr>
          <p:cNvPr id="73773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672ABA1D-1B98-418D-AAF7-6E0BFE2CB13C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38</a:t>
            </a:fld>
            <a:endParaRPr lang="en-US" altLang="en-US" sz="100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456358079"/>
              </p:ext>
            </p:extLst>
          </p:nvPr>
        </p:nvGraphicFramePr>
        <p:xfrm>
          <a:off x="157164" y="1662545"/>
          <a:ext cx="8385174" cy="3899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340245"/>
              </p:ext>
            </p:extLst>
          </p:nvPr>
        </p:nvGraphicFramePr>
        <p:xfrm>
          <a:off x="921544" y="5633156"/>
          <a:ext cx="7217546" cy="1005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134"/>
                <a:gridCol w="1338353"/>
                <a:gridCol w="1338353"/>
                <a:gridCol w="1338353"/>
                <a:gridCol w="1338353"/>
              </a:tblGrid>
              <a:tr h="234201">
                <a:tc rowSpan="2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Federal Poverty Level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/>
                </a:tc>
              </a:tr>
              <a:tr h="259568">
                <a:tc v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&lt;225%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225-249%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250-299%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≥ 300%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25956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Mean Payment</a:t>
                      </a:r>
                      <a:endParaRPr lang="en-US" sz="1600" b="1" dirty="0"/>
                    </a:p>
                  </a:txBody>
                  <a:tcPr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$355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$305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$388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$360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7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1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1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1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1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1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1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1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581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81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81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820" name="Rectangle 44"/>
          <p:cNvSpPr>
            <a:spLocks noGrp="1" noChangeArrowheads="1"/>
          </p:cNvSpPr>
          <p:nvPr>
            <p:ph type="title"/>
          </p:nvPr>
        </p:nvSpPr>
        <p:spPr>
          <a:xfrm>
            <a:off x="116525" y="31432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Good Faith Payment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Number of Payments for Those </a:t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Paying at Least $100</a:t>
            </a:r>
          </a:p>
        </p:txBody>
      </p:sp>
      <p:sp>
        <p:nvSpPr>
          <p:cNvPr id="7582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98B90B7E-612B-4C7B-B2C1-68B6DC2DEED0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39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378778"/>
              </p:ext>
            </p:extLst>
          </p:nvPr>
        </p:nvGraphicFramePr>
        <p:xfrm>
          <a:off x="731838" y="2011605"/>
          <a:ext cx="7345362" cy="3426831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930317"/>
                <a:gridCol w="1805015"/>
                <a:gridCol w="1805015"/>
                <a:gridCol w="1805015"/>
              </a:tblGrid>
              <a:tr h="457205">
                <a:tc rowSpan="2"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Number of Payments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Q1 &amp; Q2 Recipients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/>
                </a:tc>
              </a:tr>
              <a:tr h="457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624121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6" marR="91436"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37%</a:t>
                      </a:r>
                    </a:p>
                  </a:txBody>
                  <a:tcPr marL="91436" marR="91436"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marL="91436" marR="91436" marT="45709" marB="45709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 marL="91436" marR="91436" marT="45709" marB="45709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4121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1436" marR="91436"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31%</a:t>
                      </a:r>
                    </a:p>
                  </a:txBody>
                  <a:tcPr marL="91436" marR="91436"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L="91436" marR="91436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 marL="91436" marR="91436" marT="45709" marB="45709" anchor="ctr"/>
                </a:tc>
              </a:tr>
              <a:tr h="624121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3 or More</a:t>
                      </a:r>
                      <a:endParaRPr lang="en-US" sz="1800" dirty="0"/>
                    </a:p>
                  </a:txBody>
                  <a:tcPr marL="91436" marR="91436"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L="91436" marR="91436"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marL="91436" marR="91436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 marL="91436" marR="91436" marT="45709" marB="45709" anchor="ctr"/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Mean Number of Payments</a:t>
                      </a:r>
                      <a:endParaRPr lang="en-US" sz="1800" b="0" dirty="0"/>
                    </a:p>
                  </a:txBody>
                  <a:tcPr marL="91436" marR="91436"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2.2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2.2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 marL="91436" marR="91436" marT="45709" marB="45709" anchor="ctr"/>
                </a:tc>
              </a:tr>
            </a:tbl>
          </a:graphicData>
        </a:graphic>
      </p:graphicFrame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35000" y="5487648"/>
            <a:ext cx="738822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100" dirty="0"/>
              <a:t> </a:t>
            </a:r>
            <a:r>
              <a:rPr lang="en-US" sz="1050" dirty="0"/>
              <a:t>Note: Only includes payments made by customer.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32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3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706" y="42863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3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8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88468"/>
            <a:ext cx="77724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300" b="1" dirty="0" smtClean="0">
                <a:solidFill>
                  <a:schemeClr val="tx1"/>
                </a:solidFill>
              </a:rPr>
              <a:t>NJ SHARES Database Analysis</a:t>
            </a:r>
            <a:r>
              <a:rPr lang="en-US" sz="3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Grants Distributed</a:t>
            </a:r>
          </a:p>
        </p:txBody>
      </p:sp>
      <p:sp>
        <p:nvSpPr>
          <p:cNvPr id="12333" name="Text Box 46"/>
          <p:cNvSpPr txBox="1">
            <a:spLocks noChangeArrowheads="1"/>
          </p:cNvSpPr>
          <p:nvPr/>
        </p:nvSpPr>
        <p:spPr bwMode="auto">
          <a:xfrm>
            <a:off x="8610600" y="6400800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F96B7926-520A-4747-9662-929C7E73F54C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4</a:t>
            </a:fld>
            <a:endParaRPr lang="en-US" altLang="en-US" sz="100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55304840"/>
              </p:ext>
            </p:extLst>
          </p:nvPr>
        </p:nvGraphicFramePr>
        <p:xfrm>
          <a:off x="184288" y="1447800"/>
          <a:ext cx="4309839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545364800"/>
              </p:ext>
            </p:extLst>
          </p:nvPr>
        </p:nvGraphicFramePr>
        <p:xfrm>
          <a:off x="4725902" y="1447800"/>
          <a:ext cx="4249997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4288" y="5100015"/>
            <a:ext cx="8808267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In 2017, 1,390 grants were provided and a total of $842,290 was distributed.</a:t>
            </a:r>
          </a:p>
          <a:p>
            <a:r>
              <a:rPr lang="en-US" sz="2000" dirty="0" smtClean="0"/>
              <a:t>Compared to 2016: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37% decrease in number of grants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41% decrease in grant dollars distributed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846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2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2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2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6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6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6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6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6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786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6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6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68" name="Rectangle 44"/>
          <p:cNvSpPr>
            <a:spLocks noGrp="1" noChangeArrowheads="1"/>
          </p:cNvSpPr>
          <p:nvPr>
            <p:ph type="title"/>
          </p:nvPr>
        </p:nvSpPr>
        <p:spPr>
          <a:xfrm>
            <a:off x="155575" y="118084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Grant Coverage Analysis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Attrition Analysis</a:t>
            </a:r>
          </a:p>
        </p:txBody>
      </p:sp>
      <p:sp>
        <p:nvSpPr>
          <p:cNvPr id="77869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035691B0-44C0-4C27-A850-346DECFD7428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40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837921"/>
              </p:ext>
            </p:extLst>
          </p:nvPr>
        </p:nvGraphicFramePr>
        <p:xfrm>
          <a:off x="596901" y="1982086"/>
          <a:ext cx="7964128" cy="3318551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55899"/>
                <a:gridCol w="1828800"/>
                <a:gridCol w="1752600"/>
                <a:gridCol w="1626829"/>
              </a:tblGrid>
              <a:tr h="91441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Q1 &amp; Q2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2016 </a:t>
                      </a:r>
                      <a:r>
                        <a:rPr lang="en-US" sz="1800" dirty="0" smtClean="0"/>
                        <a:t>Recipients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Q1 &amp; Q2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2017 </a:t>
                      </a:r>
                      <a:r>
                        <a:rPr lang="en-US" sz="1800" dirty="0" smtClean="0"/>
                        <a:t>Recipients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Q1 &amp; Q2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2018 </a:t>
                      </a:r>
                      <a:r>
                        <a:rPr lang="en-US" sz="1800" dirty="0" smtClean="0"/>
                        <a:t>Recipients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73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 Submitted</a:t>
                      </a:r>
                      <a:endParaRPr lang="en-US" sz="1800" dirty="0"/>
                    </a:p>
                  </a:txBody>
                  <a:tcPr marL="91433" marR="91433"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1,231</a:t>
                      </a:r>
                      <a:endParaRPr lang="en-US" dirty="0"/>
                    </a:p>
                  </a:txBody>
                  <a:tcPr marL="91433" marR="91433"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1,066</a:t>
                      </a:r>
                      <a:endParaRPr lang="en-US" dirty="0"/>
                    </a:p>
                  </a:txBody>
                  <a:tcPr marL="91433" marR="91433"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619</a:t>
                      </a:r>
                      <a:endParaRPr lang="en-US" dirty="0"/>
                    </a:p>
                  </a:txBody>
                  <a:tcPr marL="91433" marR="91433"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943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 Returned</a:t>
                      </a:r>
                      <a:endParaRPr lang="en-US" sz="1800" dirty="0"/>
                    </a:p>
                  </a:txBody>
                  <a:tcPr marL="91433" marR="91433"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1,224</a:t>
                      </a:r>
                      <a:endParaRPr lang="en-US" dirty="0"/>
                    </a:p>
                  </a:txBody>
                  <a:tcPr marL="91433" marR="91433"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1,051</a:t>
                      </a:r>
                      <a:endParaRPr lang="en-US" dirty="0"/>
                    </a:p>
                  </a:txBody>
                  <a:tcPr marL="91433" marR="91433"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614</a:t>
                      </a:r>
                      <a:endParaRPr lang="en-US" dirty="0"/>
                    </a:p>
                  </a:txBody>
                  <a:tcPr marL="91433" marR="91433"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2486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Eligible for Analysis*</a:t>
                      </a:r>
                      <a:endParaRPr lang="en-US" sz="1800" dirty="0"/>
                    </a:p>
                  </a:txBody>
                  <a:tcPr marL="91433" marR="91433"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1,116</a:t>
                      </a:r>
                      <a:endParaRPr lang="en-US" dirty="0"/>
                    </a:p>
                  </a:txBody>
                  <a:tcPr marL="91433" marR="91433"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968</a:t>
                      </a:r>
                      <a:endParaRPr lang="en-US" dirty="0"/>
                    </a:p>
                  </a:txBody>
                  <a:tcPr marL="91433" marR="91433"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583</a:t>
                      </a:r>
                      <a:endParaRPr lang="en-US" dirty="0"/>
                    </a:p>
                  </a:txBody>
                  <a:tcPr marL="91433" marR="91433"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620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% of Requested</a:t>
                      </a:r>
                      <a:r>
                        <a:rPr lang="en-US" sz="1800" baseline="0" dirty="0" smtClean="0"/>
                        <a:t> Accounts</a:t>
                      </a:r>
                      <a:endParaRPr lang="en-US" sz="1800" b="0" dirty="0"/>
                    </a:p>
                  </a:txBody>
                  <a:tcPr marL="91433" marR="91433"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91%</a:t>
                      </a:r>
                      <a:endParaRPr lang="en-US" dirty="0"/>
                    </a:p>
                  </a:txBody>
                  <a:tcPr marL="91433" marR="91433"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91%</a:t>
                      </a:r>
                      <a:endParaRPr lang="en-US" dirty="0"/>
                    </a:p>
                  </a:txBody>
                  <a:tcPr marL="91433" marR="91433"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94%</a:t>
                      </a:r>
                      <a:endParaRPr lang="en-US" dirty="0"/>
                    </a:p>
                  </a:txBody>
                  <a:tcPr marL="91433" marR="91433"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867641" y="5490554"/>
            <a:ext cx="740871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050" dirty="0"/>
              <a:t>* An account was eligible for analysis if the NJ SHARES grant could be located in the utility transactions data and the utility-reported account balances did not conflict with the utility transactions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99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9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9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9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144498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Grant Coverage Analysis</a:t>
            </a:r>
            <a:br>
              <a:rPr lang="en-US" altLang="en-US" sz="33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Grant Coverage</a:t>
            </a:r>
            <a:r>
              <a:rPr lang="en-US" altLang="en-US" sz="3300" b="1" dirty="0" smtClean="0">
                <a:solidFill>
                  <a:schemeClr val="tx1"/>
                </a:solidFill>
              </a:rPr>
              <a:t> </a:t>
            </a:r>
            <a:endParaRPr lang="en-US" alt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79917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0D4D06A6-0626-4E6A-A0BF-91F36F619BED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41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199920"/>
              </p:ext>
            </p:extLst>
          </p:nvPr>
        </p:nvGraphicFramePr>
        <p:xfrm>
          <a:off x="716685" y="2270912"/>
          <a:ext cx="7742238" cy="3048228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689896"/>
                <a:gridCol w="1684114"/>
                <a:gridCol w="1684114"/>
                <a:gridCol w="1684114"/>
              </a:tblGrid>
              <a:tr h="640057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Q1 &amp; Q2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2016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Recipients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Q1 &amp; Q2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2017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Recipients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Q1 &amp; Q2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2018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Recipients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/>
                </a:tc>
              </a:tr>
              <a:tr h="57911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Pre-Grant Balance</a:t>
                      </a:r>
                      <a:endParaRPr lang="en-US" sz="1800" dirty="0"/>
                    </a:p>
                  </a:txBody>
                  <a:tcPr marL="91444" marR="91444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$956</a:t>
                      </a:r>
                    </a:p>
                  </a:txBody>
                  <a:tcPr marL="91444" marR="91444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$931</a:t>
                      </a:r>
                    </a:p>
                  </a:txBody>
                  <a:tcPr marL="91444" marR="91444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$908</a:t>
                      </a:r>
                    </a:p>
                  </a:txBody>
                  <a:tcPr marL="91444" marR="91444" marT="45709" marB="45709" anchor="ctr"/>
                </a:tc>
              </a:tr>
              <a:tr h="58936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Mean Grant</a:t>
                      </a:r>
                      <a:endParaRPr lang="en-US" sz="1800" dirty="0"/>
                    </a:p>
                  </a:txBody>
                  <a:tcPr marL="91444" marR="91444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$684</a:t>
                      </a:r>
                    </a:p>
                  </a:txBody>
                  <a:tcPr marL="91444" marR="91444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$662</a:t>
                      </a:r>
                    </a:p>
                  </a:txBody>
                  <a:tcPr marL="91444" marR="91444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$668</a:t>
                      </a:r>
                    </a:p>
                  </a:txBody>
                  <a:tcPr marL="91444" marR="91444" marT="45709" marB="45709" anchor="ctr"/>
                </a:tc>
              </a:tr>
              <a:tr h="59961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Mean Post-Grant Balance</a:t>
                      </a:r>
                      <a:endParaRPr lang="en-US" sz="1800" dirty="0"/>
                    </a:p>
                  </a:txBody>
                  <a:tcPr marL="91444" marR="91444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$274</a:t>
                      </a:r>
                    </a:p>
                  </a:txBody>
                  <a:tcPr marL="91444" marR="91444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$271</a:t>
                      </a:r>
                    </a:p>
                  </a:txBody>
                  <a:tcPr marL="91444" marR="91444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$241</a:t>
                      </a:r>
                    </a:p>
                  </a:txBody>
                  <a:tcPr marL="91444" marR="91444" marT="45709" marB="45709" anchor="ctr"/>
                </a:tc>
              </a:tr>
              <a:tr h="64005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Mean Percent of Pre-Grant Balances Covered</a:t>
                      </a:r>
                      <a:endParaRPr lang="en-US" sz="1800" b="0" dirty="0"/>
                    </a:p>
                  </a:txBody>
                  <a:tcPr marL="91444" marR="91444" marT="45709" marB="4570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81%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80%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81%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09" marB="45709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1961" name="Picture 41" descr="BD1474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2" name="Picture 42" descr="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3" name="Picture 43" descr="BD1474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4" name="Rectangle 44"/>
          <p:cNvSpPr>
            <a:spLocks noGrp="1" noChangeArrowheads="1"/>
          </p:cNvSpPr>
          <p:nvPr>
            <p:ph type="title"/>
          </p:nvPr>
        </p:nvSpPr>
        <p:spPr>
          <a:xfrm>
            <a:off x="12751" y="64749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Grant Coverage Analysis </a:t>
            </a:r>
            <a:br>
              <a:rPr lang="en-US" altLang="en-US" sz="33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Grant Coverage By Utility</a:t>
            </a:r>
          </a:p>
        </p:txBody>
      </p:sp>
      <p:sp>
        <p:nvSpPr>
          <p:cNvPr id="8196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E06B021E-94FD-462F-AE54-074EB9F172A7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42</a:t>
            </a:fld>
            <a:endParaRPr lang="en-US" altLang="en-US" sz="10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156646"/>
              </p:ext>
            </p:extLst>
          </p:nvPr>
        </p:nvGraphicFramePr>
        <p:xfrm>
          <a:off x="685800" y="1645276"/>
          <a:ext cx="7843745" cy="4526924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871620"/>
                <a:gridCol w="808183"/>
                <a:gridCol w="927985"/>
                <a:gridCol w="808183"/>
                <a:gridCol w="952269"/>
                <a:gridCol w="835704"/>
                <a:gridCol w="722378"/>
                <a:gridCol w="917423"/>
              </a:tblGrid>
              <a:tr h="523354">
                <a:tc rowSpan="2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Q1 &amp; Q2 2017 Recipients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</a:tr>
              <a:tr h="523354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ACE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JCP&amp;L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NJNG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PSE&amp;G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RECO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SJG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63490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Number of Customers</a:t>
                      </a:r>
                      <a:endParaRPr lang="en-US" sz="1600" b="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96</a:t>
                      </a:r>
                      <a:endParaRPr lang="en-US" sz="1600" b="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138</a:t>
                      </a:r>
                      <a:endParaRPr lang="en-US" sz="1600" b="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78</a:t>
                      </a:r>
                      <a:endParaRPr lang="en-US" sz="1600" b="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620</a:t>
                      </a:r>
                      <a:endParaRPr lang="en-US" sz="1600" b="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</a:t>
                      </a:r>
                      <a:endParaRPr lang="en-US" sz="1600" b="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32</a:t>
                      </a:r>
                      <a:endParaRPr lang="en-US" sz="1600" b="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968</a:t>
                      </a:r>
                      <a:endParaRPr lang="en-US" sz="1600" b="1" dirty="0" smtClean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876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Pre-Grant Balance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$1,476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$797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$935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$752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$931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876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Grant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$528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$463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$485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$491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$662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712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Post-Grant Balance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$949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$335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$76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$287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$271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26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Percent of Pre-Grant Balances Covered</a:t>
                      </a:r>
                      <a:endParaRPr lang="en-US" sz="1600" b="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</a:rPr>
                        <a:t>53%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77%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87%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74%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80%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1961" name="Picture 41" descr="BD1474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2" name="Picture 42" descr="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3" name="Picture 43" descr="BD1474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4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1524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Grant Coverage Analysis </a:t>
            </a:r>
            <a:br>
              <a:rPr lang="en-US" altLang="en-US" sz="33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ACE Grant Coverage by Grant Type</a:t>
            </a:r>
          </a:p>
        </p:txBody>
      </p:sp>
      <p:sp>
        <p:nvSpPr>
          <p:cNvPr id="8196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E06B021E-94FD-462F-AE54-074EB9F172A7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43</a:t>
            </a:fld>
            <a:endParaRPr lang="en-US" altLang="en-US" sz="10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741772"/>
              </p:ext>
            </p:extLst>
          </p:nvPr>
        </p:nvGraphicFramePr>
        <p:xfrm>
          <a:off x="237332" y="1564635"/>
          <a:ext cx="8602662" cy="4862204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430462"/>
                <a:gridCol w="2548883"/>
                <a:gridCol w="2556517"/>
                <a:gridCol w="1066800"/>
              </a:tblGrid>
              <a:tr h="523354">
                <a:tc rowSpan="2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ACE Q1 &amp; Q2 2017 Recipients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</a:tr>
              <a:tr h="523354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Electric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Heat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Electric Non-Heat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63490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Number of Customers</a:t>
                      </a:r>
                      <a:endParaRPr lang="en-US" sz="1600" b="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28</a:t>
                      </a:r>
                      <a:endParaRPr lang="en-US" sz="1600" b="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68</a:t>
                      </a:r>
                      <a:endParaRPr lang="en-US" sz="1600" b="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96</a:t>
                      </a:r>
                      <a:endParaRPr lang="en-US" sz="1600" b="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876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Pre-Grant Balance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$2,025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$1,251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$1,476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876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Grant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$650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$477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$528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712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Post-Grant Balance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$1,375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$773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$949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15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% of Pre-Grant Balances Covered</a:t>
                      </a:r>
                      <a:endParaRPr lang="en-US" sz="1600" b="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54%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53%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bg1"/>
                          </a:solidFill>
                        </a:rPr>
                        <a:t>53%</a:t>
                      </a:r>
                      <a:endParaRPr lang="en-US" sz="16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51577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Notes</a:t>
                      </a:r>
                      <a:endParaRPr lang="en-US" sz="1600" b="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Highest balances were $9,830,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$6,151, and $2,315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Highest balances were $5,451,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$2,642, and $1,501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112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1961" name="Picture 41" descr="BD1474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2" name="Picture 42" descr="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3" name="Picture 43" descr="BD1474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4" name="Rectangle 4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Grant Coverage Analysis </a:t>
            </a:r>
            <a:br>
              <a:rPr lang="en-US" altLang="en-US" sz="33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ACE Historical Grant Coverage</a:t>
            </a:r>
          </a:p>
        </p:txBody>
      </p:sp>
      <p:sp>
        <p:nvSpPr>
          <p:cNvPr id="8196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E06B021E-94FD-462F-AE54-074EB9F172A7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44</a:t>
            </a:fld>
            <a:endParaRPr lang="en-US" altLang="en-US" sz="10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171913"/>
              </p:ext>
            </p:extLst>
          </p:nvPr>
        </p:nvGraphicFramePr>
        <p:xfrm>
          <a:off x="344350" y="1572682"/>
          <a:ext cx="8455300" cy="482653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871620"/>
                <a:gridCol w="1097280"/>
                <a:gridCol w="1097280"/>
                <a:gridCol w="1097280"/>
                <a:gridCol w="1097280"/>
                <a:gridCol w="1097280"/>
                <a:gridCol w="1097280"/>
              </a:tblGrid>
              <a:tr h="523354">
                <a:tc rowSpan="2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</a:tr>
              <a:tr h="523354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2012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2013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&amp; Q2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2014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&amp; Q2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2015 Recipients 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&amp; Q2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2016 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Recipients 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&amp; Q2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2017 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Recipients 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63490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Number of Customers</a:t>
                      </a:r>
                      <a:endParaRPr lang="en-US" sz="1600" b="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50</a:t>
                      </a:r>
                      <a:endParaRPr lang="en-US" sz="1600" b="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43</a:t>
                      </a:r>
                      <a:endParaRPr lang="en-US" sz="1600" b="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-</a:t>
                      </a:r>
                      <a:endParaRPr lang="en-US" sz="1600" b="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32</a:t>
                      </a:r>
                      <a:endParaRPr lang="en-US" sz="1600" b="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116</a:t>
                      </a:r>
                      <a:endParaRPr lang="en-US" sz="1600" b="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96</a:t>
                      </a:r>
                      <a:endParaRPr lang="en-US" sz="1600" b="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876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Pre-Grant Balance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$1,133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$1,216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$1,136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$1,548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$1,476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6876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Grant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$528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4712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Post-Grant Balance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$781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$1,033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$949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426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Percent of Pre-Grant Balances Covered</a:t>
                      </a:r>
                      <a:endParaRPr lang="en-US" sz="1600" b="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47%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bg1"/>
                          </a:solidFill>
                        </a:rPr>
                        <a:t>53%</a:t>
                      </a:r>
                      <a:endParaRPr lang="en-US" sz="16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237404" y="6399212"/>
            <a:ext cx="740871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050" dirty="0"/>
              <a:t>* </a:t>
            </a:r>
            <a:r>
              <a:rPr lang="en-US" sz="1050" dirty="0" smtClean="0"/>
              <a:t>ACE did not provide data in 2015 for their 2014 grant recipients due to switching to a new billing system. 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065033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196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4" name="Rectangle 44"/>
          <p:cNvSpPr>
            <a:spLocks noGrp="1" noChangeArrowheads="1"/>
          </p:cNvSpPr>
          <p:nvPr>
            <p:ph type="title"/>
          </p:nvPr>
        </p:nvSpPr>
        <p:spPr>
          <a:xfrm>
            <a:off x="67662" y="-2059"/>
            <a:ext cx="7772400" cy="1339474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Grant Coverage Analysis </a:t>
            </a:r>
            <a:br>
              <a:rPr lang="en-US" altLang="en-US" sz="33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Balance Exceeds Max Grant Amount</a:t>
            </a:r>
          </a:p>
        </p:txBody>
      </p:sp>
      <p:sp>
        <p:nvSpPr>
          <p:cNvPr id="8196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E06B021E-94FD-462F-AE54-074EB9F172A7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45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064908"/>
              </p:ext>
            </p:extLst>
          </p:nvPr>
        </p:nvGraphicFramePr>
        <p:xfrm>
          <a:off x="761999" y="2450076"/>
          <a:ext cx="7721600" cy="2627221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620713"/>
                <a:gridCol w="825608"/>
                <a:gridCol w="947993"/>
                <a:gridCol w="825608"/>
                <a:gridCol w="972800"/>
                <a:gridCol w="853722"/>
                <a:gridCol w="737953"/>
                <a:gridCol w="937203"/>
              </a:tblGrid>
              <a:tr h="409590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Q1 &amp; Q2 2017 Recipients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Balance</a:t>
                      </a:r>
                      <a:r>
                        <a:rPr lang="en-US" sz="1800" baseline="0" dirty="0" smtClean="0"/>
                        <a:t> &gt; Maximum Grant Amount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</a:tr>
              <a:tr h="579969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ACE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JCP&amp;L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NJNG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PSE&amp;G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RECO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SJG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7035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Customers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222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7035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Percent of Customers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51%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24%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36%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38%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90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196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420" y="150341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4" name="Rectangle 44"/>
          <p:cNvSpPr>
            <a:spLocks noGrp="1" noChangeArrowheads="1"/>
          </p:cNvSpPr>
          <p:nvPr>
            <p:ph type="title"/>
          </p:nvPr>
        </p:nvSpPr>
        <p:spPr>
          <a:xfrm>
            <a:off x="-9380" y="168240"/>
            <a:ext cx="7772400" cy="1339474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Grant Coverage Analysis </a:t>
            </a:r>
            <a:br>
              <a:rPr lang="en-US" altLang="en-US" sz="33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ACE Historical Balance vs. Maximum </a:t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Grant Amount</a:t>
            </a:r>
          </a:p>
        </p:txBody>
      </p:sp>
      <p:sp>
        <p:nvSpPr>
          <p:cNvPr id="8196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E06B021E-94FD-462F-AE54-074EB9F172A7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46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177234"/>
              </p:ext>
            </p:extLst>
          </p:nvPr>
        </p:nvGraphicFramePr>
        <p:xfrm>
          <a:off x="2018665" y="2386981"/>
          <a:ext cx="5303520" cy="272495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463040"/>
                <a:gridCol w="1920240"/>
                <a:gridCol w="1920240"/>
              </a:tblGrid>
              <a:tr h="627015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ACE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Balance</a:t>
                      </a:r>
                      <a:r>
                        <a:rPr lang="en-US" sz="1800" baseline="0" dirty="0" smtClean="0"/>
                        <a:t> &gt; Maximum Grant Amount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1376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Q1 &amp; Q2 2016 Recipients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Q1 &amp; Q2 2017 Recipients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66174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Customers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66174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Percent of Customers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78%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86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196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75" y="13947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4" name="Rectangle 44"/>
          <p:cNvSpPr>
            <a:spLocks noGrp="1" noChangeArrowheads="1"/>
          </p:cNvSpPr>
          <p:nvPr>
            <p:ph type="title"/>
          </p:nvPr>
        </p:nvSpPr>
        <p:spPr>
          <a:xfrm>
            <a:off x="11906" y="161925"/>
            <a:ext cx="7772400" cy="1339474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Grant Coverage Analysis </a:t>
            </a:r>
            <a:br>
              <a:rPr lang="en-US" altLang="en-US" sz="33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ACE Balance &gt; Maximum Grant Amount</a:t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by Grant Type</a:t>
            </a:r>
          </a:p>
        </p:txBody>
      </p:sp>
      <p:sp>
        <p:nvSpPr>
          <p:cNvPr id="8196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E06B021E-94FD-462F-AE54-074EB9F172A7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47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695302"/>
              </p:ext>
            </p:extLst>
          </p:nvPr>
        </p:nvGraphicFramePr>
        <p:xfrm>
          <a:off x="1982788" y="2394949"/>
          <a:ext cx="5727700" cy="268733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789702"/>
                <a:gridCol w="1312666"/>
                <a:gridCol w="1312666"/>
                <a:gridCol w="1312666"/>
              </a:tblGrid>
              <a:tr h="409590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ACE Q1 &amp; Q2 2017 Recipients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Balance</a:t>
                      </a:r>
                      <a:r>
                        <a:rPr lang="en-US" sz="1800" baseline="0" dirty="0" smtClean="0"/>
                        <a:t> &gt; Maximum Grant Amount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</a:tr>
              <a:tr h="579969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Electric Heat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Electric Non-Heat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7035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Customers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7035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Percent of Customers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28%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73%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80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196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4" name="Rectangle 44"/>
          <p:cNvSpPr>
            <a:spLocks noGrp="1" noChangeArrowheads="1"/>
          </p:cNvSpPr>
          <p:nvPr>
            <p:ph type="title"/>
          </p:nvPr>
        </p:nvSpPr>
        <p:spPr>
          <a:xfrm>
            <a:off x="104775" y="-63261"/>
            <a:ext cx="7772400" cy="1339474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Grant Coverage Analysis </a:t>
            </a:r>
            <a:br>
              <a:rPr lang="en-US" altLang="en-US" sz="33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Balance Exceeds Max Grant Amount</a:t>
            </a:r>
          </a:p>
        </p:txBody>
      </p:sp>
      <p:sp>
        <p:nvSpPr>
          <p:cNvPr id="8196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E06B021E-94FD-462F-AE54-074EB9F172A7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48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168109"/>
              </p:ext>
            </p:extLst>
          </p:nvPr>
        </p:nvGraphicFramePr>
        <p:xfrm>
          <a:off x="522287" y="2741732"/>
          <a:ext cx="8001000" cy="242868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43201"/>
                <a:gridCol w="1371600"/>
                <a:gridCol w="1295400"/>
                <a:gridCol w="1365353"/>
                <a:gridCol w="1225446"/>
              </a:tblGrid>
              <a:tr h="539047">
                <a:tc rowSpan="2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Q1 &amp; Q2 2017 Recipients</a:t>
                      </a:r>
                    </a:p>
                    <a:p>
                      <a:pPr algn="ctr"/>
                      <a:r>
                        <a:rPr lang="en-US" sz="1800" dirty="0" smtClean="0"/>
                        <a:t>Balances</a:t>
                      </a:r>
                      <a:r>
                        <a:rPr lang="en-US" sz="1800" baseline="0" dirty="0" smtClean="0"/>
                        <a:t> &gt; Maximum Grant Amount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094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Electric Only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Gas Only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Electric &amp; Gas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Electric Heat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57425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Customers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 marT="45721" marB="4572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T="45721" marB="45721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137</a:t>
                      </a:r>
                    </a:p>
                  </a:txBody>
                  <a:tcPr marT="45721" marB="45721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T="45721" marB="45721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57425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Percent of Customers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59%</a:t>
                      </a:r>
                    </a:p>
                  </a:txBody>
                  <a:tcPr marT="45721" marB="4572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marT="45721" marB="45721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T="45721" marB="45721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61%</a:t>
                      </a:r>
                    </a:p>
                  </a:txBody>
                  <a:tcPr marT="45721" marB="45721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70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196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4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-32951"/>
            <a:ext cx="7772400" cy="1339474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Grant Coverage Analysis </a:t>
            </a:r>
            <a:br>
              <a:rPr lang="en-US" altLang="en-US" sz="3300" b="1" dirty="0" smtClean="0">
                <a:solidFill>
                  <a:schemeClr val="tx1"/>
                </a:solidFill>
              </a:rPr>
            </a:br>
            <a:r>
              <a:rPr lang="en-US" altLang="en-US" sz="2800" b="1" dirty="0">
                <a:solidFill>
                  <a:schemeClr val="tx1"/>
                </a:solidFill>
              </a:rPr>
              <a:t>Balance Exceeds Max Grant Amount</a:t>
            </a:r>
            <a:endParaRPr lang="en-US" alt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8196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E06B021E-94FD-462F-AE54-074EB9F172A7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49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867192"/>
              </p:ext>
            </p:extLst>
          </p:nvPr>
        </p:nvGraphicFramePr>
        <p:xfrm>
          <a:off x="409574" y="2332497"/>
          <a:ext cx="8001001" cy="2967727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43201"/>
                <a:gridCol w="1752600"/>
                <a:gridCol w="1752600"/>
                <a:gridCol w="1752600"/>
              </a:tblGrid>
              <a:tr h="539047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Balance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 &gt; Maximum Grant Amount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9047">
                <a:tc rowSpan="2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Q1 &amp; Q2 2017 Recipients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Main Heating Fuel</a:t>
                      </a:r>
                    </a:p>
                  </a:txBody>
                  <a:tcPr marT="45721" marB="4572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094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Electric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Gas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Other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57425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Customers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65</a:t>
                      </a:r>
                      <a:endParaRPr lang="en-US" sz="1800" dirty="0"/>
                    </a:p>
                  </a:txBody>
                  <a:tcPr marT="45715" marB="4571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310</a:t>
                      </a:r>
                      <a:endParaRPr lang="en-US" sz="1800" dirty="0"/>
                    </a:p>
                  </a:txBody>
                  <a:tcPr marT="45715" marB="45715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5" marB="45715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57425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Percent of Customers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61%</a:t>
                      </a:r>
                    </a:p>
                  </a:txBody>
                  <a:tcPr marT="45721" marB="4572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38%</a:t>
                      </a:r>
                    </a:p>
                  </a:txBody>
                  <a:tcPr marT="45721" marB="45721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68%</a:t>
                      </a:r>
                    </a:p>
                  </a:txBody>
                  <a:tcPr marT="45721" marB="45721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57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7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7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7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8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106363"/>
            <a:ext cx="7772400" cy="114604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300" b="1" dirty="0" smtClean="0">
                <a:solidFill>
                  <a:schemeClr val="tx1"/>
                </a:solidFill>
              </a:rPr>
              <a:t>NJ SHARES Database Analysis</a:t>
            </a:r>
            <a:r>
              <a:rPr lang="en-US" sz="3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Grants Distributed by Utility</a:t>
            </a:r>
          </a:p>
        </p:txBody>
      </p:sp>
      <p:sp>
        <p:nvSpPr>
          <p:cNvPr id="14381" name="Text Box 46"/>
          <p:cNvSpPr txBox="1">
            <a:spLocks noChangeArrowheads="1"/>
          </p:cNvSpPr>
          <p:nvPr/>
        </p:nvSpPr>
        <p:spPr bwMode="auto">
          <a:xfrm>
            <a:off x="8610600" y="6400800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C34FCF02-E680-4146-ABBA-7EEFF66C2E0C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5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905939"/>
              </p:ext>
            </p:extLst>
          </p:nvPr>
        </p:nvGraphicFramePr>
        <p:xfrm>
          <a:off x="457200" y="1828800"/>
          <a:ext cx="8061324" cy="393166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478164"/>
                <a:gridCol w="1645790"/>
                <a:gridCol w="1645790"/>
                <a:gridCol w="1645790"/>
                <a:gridCol w="1645790"/>
              </a:tblGrid>
              <a:tr h="365731"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2017 Grants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707" marB="45707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6400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Utility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707" marB="4570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Number of Grants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707" marB="4570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Percent of All Grants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707" marB="45707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Grant Dollars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707" marB="45707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Percent of Grant Dollars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707" marB="45707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3657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ACE</a:t>
                      </a:r>
                      <a:endParaRPr lang="en-US" sz="1800" dirty="0"/>
                    </a:p>
                  </a:txBody>
                  <a:tcPr marL="91433" marR="91433" marT="45707" marB="4570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114</a:t>
                      </a:r>
                      <a:endParaRPr lang="en-US" sz="1800" dirty="0"/>
                    </a:p>
                  </a:txBody>
                  <a:tcPr marL="91433" marR="91433" marT="45707" marB="4570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8%</a:t>
                      </a:r>
                      <a:endParaRPr lang="en-US" sz="1800" dirty="0"/>
                    </a:p>
                  </a:txBody>
                  <a:tcPr marL="91433" marR="91433" marT="45707" marB="45707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$58,922</a:t>
                      </a:r>
                      <a:endParaRPr lang="en-US" sz="1800" dirty="0"/>
                    </a:p>
                  </a:txBody>
                  <a:tcPr marL="91433" marR="91433" marT="45707" marB="45707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7%</a:t>
                      </a:r>
                      <a:endParaRPr lang="en-US" sz="1800" dirty="0"/>
                    </a:p>
                  </a:txBody>
                  <a:tcPr marL="91433" marR="91433" marT="45707" marB="45707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57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ETG</a:t>
                      </a:r>
                      <a:endParaRPr lang="en-US" sz="1800" dirty="0"/>
                    </a:p>
                  </a:txBody>
                  <a:tcPr marL="91433" marR="91433" marT="45707" marB="4570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42</a:t>
                      </a:r>
                      <a:endParaRPr lang="en-US" sz="1800" dirty="0"/>
                    </a:p>
                  </a:txBody>
                  <a:tcPr marL="91433" marR="91433" marT="45707" marB="4570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3%</a:t>
                      </a:r>
                      <a:endParaRPr lang="en-US" sz="1800" dirty="0"/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$18,634</a:t>
                      </a:r>
                      <a:endParaRPr lang="en-US" sz="1800" dirty="0"/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2%</a:t>
                      </a:r>
                      <a:endParaRPr lang="en-US" sz="1800" dirty="0"/>
                    </a:p>
                  </a:txBody>
                  <a:tcPr marL="91433" marR="91433" marT="45707" marB="45707" anchor="ctr"/>
                </a:tc>
              </a:tr>
              <a:tr h="32014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JCP&amp;L</a:t>
                      </a:r>
                      <a:endParaRPr lang="en-US" sz="1800" dirty="0"/>
                    </a:p>
                  </a:txBody>
                  <a:tcPr marL="91433" marR="91433" marT="45707" marB="4570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300</a:t>
                      </a:r>
                      <a:endParaRPr lang="en-US" sz="1800" dirty="0"/>
                    </a:p>
                  </a:txBody>
                  <a:tcPr marL="91433" marR="91433" marT="45707" marB="4570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22%</a:t>
                      </a:r>
                      <a:endParaRPr lang="en-US" sz="1800" dirty="0"/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$134,576</a:t>
                      </a:r>
                      <a:endParaRPr lang="en-US" sz="1800" dirty="0"/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16%</a:t>
                      </a:r>
                      <a:endParaRPr lang="en-US" sz="1800" dirty="0"/>
                    </a:p>
                  </a:txBody>
                  <a:tcPr marL="91433" marR="91433" marT="45707" marB="45707" anchor="ctr"/>
                </a:tc>
              </a:tr>
              <a:tr h="3657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NJNG</a:t>
                      </a:r>
                      <a:endParaRPr lang="en-US" sz="1800" dirty="0"/>
                    </a:p>
                  </a:txBody>
                  <a:tcPr marL="91433" marR="91433" marT="45707" marB="4570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141</a:t>
                      </a:r>
                      <a:endParaRPr lang="en-US" sz="1800" dirty="0"/>
                    </a:p>
                  </a:txBody>
                  <a:tcPr marL="91433" marR="91433" marT="45707" marB="4570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10%</a:t>
                      </a:r>
                      <a:endParaRPr lang="en-US" sz="1800" dirty="0"/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$62,853</a:t>
                      </a:r>
                      <a:endParaRPr lang="en-US" sz="1800" dirty="0"/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7%</a:t>
                      </a:r>
                      <a:endParaRPr lang="en-US" sz="1800" dirty="0"/>
                    </a:p>
                  </a:txBody>
                  <a:tcPr marL="91433" marR="91433" marT="45707" marB="45707" anchor="ctr"/>
                </a:tc>
              </a:tr>
              <a:tr h="3657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PSE&amp;G</a:t>
                      </a:r>
                      <a:endParaRPr lang="en-US" sz="1800" dirty="0"/>
                    </a:p>
                  </a:txBody>
                  <a:tcPr marL="91433" marR="91433" marT="45707" marB="4570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718</a:t>
                      </a:r>
                      <a:endParaRPr lang="en-US" sz="1800" dirty="0"/>
                    </a:p>
                  </a:txBody>
                  <a:tcPr marL="91433" marR="91433" marT="45707" marB="4570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52%</a:t>
                      </a:r>
                      <a:endParaRPr lang="en-US" sz="1800" dirty="0"/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$531,874</a:t>
                      </a:r>
                      <a:endParaRPr lang="en-US" sz="1800" dirty="0"/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63%</a:t>
                      </a:r>
                      <a:endParaRPr lang="en-US" sz="1800" dirty="0"/>
                    </a:p>
                  </a:txBody>
                  <a:tcPr marL="91433" marR="91433" marT="45707" marB="45707" anchor="ctr"/>
                </a:tc>
              </a:tr>
              <a:tr h="3657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RECO</a:t>
                      </a:r>
                    </a:p>
                  </a:txBody>
                  <a:tcPr marL="91433" marR="91433" marT="45707" marB="4570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91433" marR="91433" marT="45707" marB="4570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&lt;1%</a:t>
                      </a:r>
                      <a:endParaRPr lang="en-US" sz="1800" dirty="0"/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$2,510</a:t>
                      </a:r>
                      <a:endParaRPr lang="en-US" sz="1800" dirty="0"/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&lt;1%</a:t>
                      </a:r>
                      <a:endParaRPr lang="en-US" sz="1800" dirty="0"/>
                    </a:p>
                  </a:txBody>
                  <a:tcPr marL="91433" marR="91433" marT="45707" marB="45707" anchor="ctr"/>
                </a:tc>
              </a:tr>
              <a:tr h="3657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SJG</a:t>
                      </a:r>
                      <a:endParaRPr lang="en-US" sz="1800" dirty="0"/>
                    </a:p>
                  </a:txBody>
                  <a:tcPr marL="91433" marR="91433" marT="45707" marB="4570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69</a:t>
                      </a:r>
                      <a:endParaRPr lang="en-US" sz="1800" dirty="0"/>
                    </a:p>
                  </a:txBody>
                  <a:tcPr marL="91433" marR="91433" marT="45707" marB="4570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5%</a:t>
                      </a:r>
                      <a:endParaRPr lang="en-US" sz="1800" dirty="0"/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$32,921</a:t>
                      </a:r>
                      <a:endParaRPr lang="en-US" sz="1800" dirty="0"/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4%</a:t>
                      </a:r>
                      <a:endParaRPr lang="en-US" sz="1800" dirty="0"/>
                    </a:p>
                  </a:txBody>
                  <a:tcPr marL="91433" marR="91433" marT="45707" marB="45707" anchor="ctr"/>
                </a:tc>
              </a:tr>
              <a:tr h="3657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b="0" dirty="0"/>
                    </a:p>
                  </a:txBody>
                  <a:tcPr marL="91433" marR="91433" marT="45707" marB="4570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1,390</a:t>
                      </a:r>
                      <a:endParaRPr lang="en-US" sz="1800" b="0" dirty="0"/>
                    </a:p>
                  </a:txBody>
                  <a:tcPr marL="91433" marR="91433" marT="45707" marB="4570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100%</a:t>
                      </a:r>
                      <a:endParaRPr lang="en-US" sz="1800" b="0" dirty="0"/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$842,290</a:t>
                      </a:r>
                      <a:endParaRPr lang="en-US" sz="1800" b="0" dirty="0"/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100%</a:t>
                      </a:r>
                      <a:endParaRPr lang="en-US" sz="1800" b="0" dirty="0"/>
                    </a:p>
                  </a:txBody>
                  <a:tcPr marL="91433" marR="91433" marT="45707" marB="45707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400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01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01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012" name="Rectangle 4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Grant Coverage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Grant Coverage By Grant Type</a:t>
            </a:r>
          </a:p>
        </p:txBody>
      </p:sp>
      <p:sp>
        <p:nvSpPr>
          <p:cNvPr id="84013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475C2412-6AA1-45C7-8A98-A3334909CFD5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50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678851"/>
              </p:ext>
            </p:extLst>
          </p:nvPr>
        </p:nvGraphicFramePr>
        <p:xfrm>
          <a:off x="482600" y="1773237"/>
          <a:ext cx="8001000" cy="4116183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43201"/>
                <a:gridCol w="1371600"/>
                <a:gridCol w="1295400"/>
                <a:gridCol w="1365353"/>
                <a:gridCol w="1225446"/>
              </a:tblGrid>
              <a:tr h="539047">
                <a:tc rowSpan="2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Q1 &amp; Q2 2017 Recipients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094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Electric Only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Gas Only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Electric &amp; Gas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Electric Heat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5742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 smtClean="0"/>
                        <a:t>Number of Customers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T="45721" marB="4572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255</a:t>
                      </a:r>
                    </a:p>
                  </a:txBody>
                  <a:tcPr marT="45721" marB="4572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marT="45721" marB="45721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454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107</a:t>
                      </a:r>
                    </a:p>
                  </a:txBody>
                  <a:tcPr marT="45721" marB="45721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42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/>
                        <a:t>Mean Pre-Grant Balance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T="45721" marB="4572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$810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$684</a:t>
                      </a:r>
                      <a:endParaRPr lang="en-US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$1,022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$1,188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</a:tr>
              <a:tr h="57423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/>
                        <a:t>Mean Grant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T="45721" marB="4572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$435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$514</a:t>
                      </a:r>
                      <a:endParaRPr lang="en-US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$854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$603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</a:tr>
              <a:tr h="574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/>
                        <a:t>Mean Post-Grant Balance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T="45721" marB="4572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$376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$177</a:t>
                      </a:r>
                      <a:endParaRPr lang="en-US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$169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$585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</a:tr>
              <a:tr h="64009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/>
                        <a:t>Mean Percent of Pre-Grant Balances Covered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T="45721" marB="4572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73%</a:t>
                      </a:r>
                    </a:p>
                  </a:txBody>
                  <a:tcPr marT="45721" marB="4572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81%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86%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T="45721" marB="45721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1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605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5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5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60" name="Rectangle 44"/>
          <p:cNvSpPr>
            <a:spLocks noGrp="1" noChangeArrowheads="1"/>
          </p:cNvSpPr>
          <p:nvPr>
            <p:ph type="title"/>
          </p:nvPr>
        </p:nvSpPr>
        <p:spPr>
          <a:xfrm>
            <a:off x="93663" y="8096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Grant Coverage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Grant Coverage By Main Heating Fuel</a:t>
            </a:r>
          </a:p>
        </p:txBody>
      </p:sp>
      <p:sp>
        <p:nvSpPr>
          <p:cNvPr id="8606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DAB545FA-B446-4314-8106-C05810216458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51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62678"/>
              </p:ext>
            </p:extLst>
          </p:nvPr>
        </p:nvGraphicFramePr>
        <p:xfrm>
          <a:off x="699320" y="2044445"/>
          <a:ext cx="7531048" cy="405931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113363"/>
                <a:gridCol w="1556681"/>
                <a:gridCol w="1470199"/>
                <a:gridCol w="1390805"/>
              </a:tblGrid>
              <a:tr h="538978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Q1 &amp; Q2 2017 Recipients Main Heating Fuel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771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Electric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Gas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Other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5464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 smtClean="0"/>
                        <a:t>Number</a:t>
                      </a:r>
                      <a:r>
                        <a:rPr lang="en-US" sz="1800" u="none" strike="noStrike" baseline="0" dirty="0" smtClean="0"/>
                        <a:t> of Customers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T="45715" marB="4571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106</a:t>
                      </a:r>
                      <a:endParaRPr lang="en-US" sz="1800" dirty="0"/>
                    </a:p>
                  </a:txBody>
                  <a:tcPr marT="45715" marB="4571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818</a:t>
                      </a:r>
                      <a:endParaRPr lang="en-US" sz="1800" dirty="0"/>
                    </a:p>
                  </a:txBody>
                  <a:tcPr marT="45715" marB="45715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44</a:t>
                      </a:r>
                      <a:endParaRPr lang="en-US" sz="1800" dirty="0"/>
                    </a:p>
                  </a:txBody>
                  <a:tcPr marT="45715" marB="45715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/>
                        <a:t>Mean Pre-Grant Balance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T="45715" marB="4571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$1,195</a:t>
                      </a:r>
                      <a:endParaRPr lang="en-US" sz="1800" dirty="0"/>
                    </a:p>
                  </a:txBody>
                  <a:tcPr marT="45715" marB="4571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$902</a:t>
                      </a:r>
                      <a:endParaRPr lang="en-US" sz="18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$842</a:t>
                      </a:r>
                      <a:endParaRPr lang="en-US" sz="1800" dirty="0"/>
                    </a:p>
                  </a:txBody>
                  <a:tcPr marT="45715" marB="45715" anchor="ctr"/>
                </a:tc>
              </a:tr>
              <a:tr h="5868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/>
                        <a:t>Mean Grant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T="45715" marB="4571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$605</a:t>
                      </a:r>
                      <a:endParaRPr lang="en-US" sz="1800" dirty="0"/>
                    </a:p>
                  </a:txBody>
                  <a:tcPr marT="45715" marB="4571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$680</a:t>
                      </a:r>
                      <a:endParaRPr lang="en-US" sz="18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$469</a:t>
                      </a:r>
                      <a:endParaRPr lang="en-US" sz="1800" dirty="0"/>
                    </a:p>
                  </a:txBody>
                  <a:tcPr marT="45715" marB="45715" anchor="ctr"/>
                </a:tc>
              </a:tr>
              <a:tr h="609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/>
                        <a:t>Mean Post-Grant Balance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T="45715" marB="4571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$591</a:t>
                      </a:r>
                      <a:endParaRPr lang="en-US" sz="1800" dirty="0"/>
                    </a:p>
                  </a:txBody>
                  <a:tcPr marT="45715" marB="4571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$224</a:t>
                      </a:r>
                      <a:endParaRPr lang="en-US" sz="18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$373</a:t>
                      </a:r>
                      <a:endParaRPr lang="en-US" sz="1800" dirty="0"/>
                    </a:p>
                  </a:txBody>
                  <a:tcPr marT="45715" marB="45715" anchor="ctr"/>
                </a:tc>
              </a:tr>
              <a:tr h="6400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/>
                        <a:t>Mean Percent of Pre-Grant Balances Covered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T="45715" marB="4571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71%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82%</a:t>
                      </a:r>
                      <a:endParaRPr lang="en-US" sz="1800" b="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72%</a:t>
                      </a:r>
                      <a:endParaRPr lang="en-US" sz="1800" b="0" dirty="0"/>
                    </a:p>
                  </a:txBody>
                  <a:tcPr marT="45715" marB="4571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810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10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10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108" name="Rectangle 44"/>
          <p:cNvSpPr>
            <a:spLocks noGrp="1" noChangeArrowheads="1"/>
          </p:cNvSpPr>
          <p:nvPr>
            <p:ph type="title"/>
          </p:nvPr>
        </p:nvSpPr>
        <p:spPr>
          <a:xfrm>
            <a:off x="132386" y="11885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Payment Compliance Analysis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Attrition Analysis</a:t>
            </a:r>
          </a:p>
        </p:txBody>
      </p:sp>
      <p:sp>
        <p:nvSpPr>
          <p:cNvPr id="88109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B0E3D916-4AA1-4B9F-BD42-E1D91DE903A7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52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893522"/>
              </p:ext>
            </p:extLst>
          </p:nvPr>
        </p:nvGraphicFramePr>
        <p:xfrm>
          <a:off x="320363" y="1725612"/>
          <a:ext cx="8642728" cy="4366138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956548"/>
                <a:gridCol w="1892920"/>
                <a:gridCol w="1944352"/>
                <a:gridCol w="1848908"/>
              </a:tblGrid>
              <a:tr h="457205">
                <a:tc row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27" marB="4572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Q1 &amp; Q2 Recipients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/>
                </a:tc>
              </a:tr>
              <a:tr h="457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ctr">
                    <a:solidFill>
                      <a:srgbClr val="00CC99"/>
                    </a:solidFill>
                  </a:tcPr>
                </a:tc>
              </a:tr>
              <a:tr h="4072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Submitted</a:t>
                      </a:r>
                      <a:endParaRPr lang="en-US" sz="1600" dirty="0"/>
                    </a:p>
                  </a:txBody>
                  <a:tcPr marT="45727" marB="45727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967</a:t>
                      </a:r>
                    </a:p>
                  </a:txBody>
                  <a:tcPr marT="45727" marB="4572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1,066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619</a:t>
                      </a:r>
                      <a:endParaRPr lang="en-US" sz="1600" dirty="0"/>
                    </a:p>
                  </a:txBody>
                  <a:tcPr marT="45727" marB="45727" anchor="ctr"/>
                </a:tc>
              </a:tr>
              <a:tr h="3950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Returned</a:t>
                      </a:r>
                      <a:endParaRPr lang="en-US" sz="1600" dirty="0"/>
                    </a:p>
                  </a:txBody>
                  <a:tcPr marT="45727" marB="45727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952</a:t>
                      </a:r>
                    </a:p>
                  </a:txBody>
                  <a:tcPr marT="45727" marB="4572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1,051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614</a:t>
                      </a:r>
                      <a:endParaRPr lang="en-US" sz="1600" dirty="0"/>
                    </a:p>
                  </a:txBody>
                  <a:tcPr marT="45727" marB="45727" anchor="ctr"/>
                </a:tc>
              </a:tr>
              <a:tr h="3950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Accounts with Usable Data*</a:t>
                      </a:r>
                      <a:endParaRPr lang="en-US" sz="1600" dirty="0"/>
                    </a:p>
                  </a:txBody>
                  <a:tcPr marT="45727" marB="45727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947</a:t>
                      </a:r>
                    </a:p>
                  </a:txBody>
                  <a:tcPr marT="45727" marB="4572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1,042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606</a:t>
                      </a:r>
                      <a:endParaRPr lang="en-US" sz="1600" dirty="0"/>
                    </a:p>
                  </a:txBody>
                  <a:tcPr marT="45727" marB="45727" anchor="ctr"/>
                </a:tc>
              </a:tr>
              <a:tr h="37089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Amount of Data Available for Analysis</a:t>
                      </a:r>
                      <a:endParaRPr lang="en-US" sz="1600" dirty="0"/>
                    </a:p>
                  </a:txBody>
                  <a:tcPr marT="45727" marB="4572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 Months </a:t>
                      </a:r>
                      <a:endParaRPr lang="en-US" sz="1600" dirty="0"/>
                    </a:p>
                  </a:txBody>
                  <a:tcPr marT="45727" marB="45727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678</a:t>
                      </a:r>
                    </a:p>
                  </a:txBody>
                  <a:tcPr marT="45727" marB="4572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924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514</a:t>
                      </a:r>
                      <a:endParaRPr lang="en-US" sz="1600" dirty="0"/>
                    </a:p>
                  </a:txBody>
                  <a:tcPr marT="45727" marB="45727" anchor="ctr"/>
                </a:tc>
              </a:tr>
              <a:tr h="3708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 Months</a:t>
                      </a:r>
                      <a:endParaRPr lang="en-US" sz="1600" dirty="0"/>
                    </a:p>
                  </a:txBody>
                  <a:tcPr marT="45727" marB="45727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611</a:t>
                      </a:r>
                    </a:p>
                  </a:txBody>
                  <a:tcPr marT="45727" marB="4572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862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498</a:t>
                      </a:r>
                      <a:endParaRPr lang="en-US" sz="1600" dirty="0"/>
                    </a:p>
                  </a:txBody>
                  <a:tcPr marT="45727" marB="45727" anchor="ctr"/>
                </a:tc>
              </a:tr>
              <a:tr h="3708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 Months</a:t>
                      </a:r>
                      <a:endParaRPr lang="en-US" sz="1600" dirty="0"/>
                    </a:p>
                  </a:txBody>
                  <a:tcPr marT="45727" marB="45727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557</a:t>
                      </a:r>
                    </a:p>
                  </a:txBody>
                  <a:tcPr marT="45727" marB="4572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798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471</a:t>
                      </a:r>
                      <a:endParaRPr lang="en-US" sz="1600" dirty="0"/>
                    </a:p>
                  </a:txBody>
                  <a:tcPr marT="45727" marB="45727" anchor="ctr"/>
                </a:tc>
              </a:tr>
              <a:tr h="3708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 Months</a:t>
                      </a:r>
                      <a:endParaRPr lang="en-US" sz="1600" dirty="0"/>
                    </a:p>
                  </a:txBody>
                  <a:tcPr marT="45727" marB="45727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526</a:t>
                      </a:r>
                    </a:p>
                  </a:txBody>
                  <a:tcPr marT="45727" marB="4572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756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450</a:t>
                      </a:r>
                      <a:endParaRPr lang="en-US" sz="1600" dirty="0"/>
                    </a:p>
                  </a:txBody>
                  <a:tcPr marT="45727" marB="45727" anchor="ctr"/>
                </a:tc>
              </a:tr>
              <a:tr h="3998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Percent of Requested</a:t>
                      </a:r>
                      <a:r>
                        <a:rPr lang="en-US" sz="1600" baseline="0" dirty="0" smtClean="0"/>
                        <a:t> Accounts</a:t>
                      </a:r>
                      <a:endParaRPr lang="en-US" sz="1600" b="0" dirty="0"/>
                    </a:p>
                  </a:txBody>
                  <a:tcPr marT="45727" marB="45727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54%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71%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73%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 anchor="ctr"/>
                </a:tc>
              </a:tr>
            </a:tbl>
          </a:graphicData>
        </a:graphic>
      </p:graphicFrame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42888" y="6150811"/>
            <a:ext cx="7848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50" dirty="0"/>
              <a:t>* An account was eligible for analysis if the utility-reported account balances did not conflict with the utility transactions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5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5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5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015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5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5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56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25876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Payment Compliance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Mean Percent of Bills Paid</a:t>
            </a:r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endParaRPr lang="en-US" altLang="en-US" sz="2800" b="1" dirty="0" smtClean="0"/>
          </a:p>
        </p:txBody>
      </p:sp>
      <p:sp>
        <p:nvSpPr>
          <p:cNvPr id="90157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99C4DB7B-52D9-42BF-B3D8-9889CBE97EAF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53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676905"/>
              </p:ext>
            </p:extLst>
          </p:nvPr>
        </p:nvGraphicFramePr>
        <p:xfrm>
          <a:off x="596903" y="1743610"/>
          <a:ext cx="7740647" cy="2865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189"/>
                <a:gridCol w="976743"/>
                <a:gridCol w="976743"/>
                <a:gridCol w="976743"/>
                <a:gridCol w="976743"/>
                <a:gridCol w="976743"/>
                <a:gridCol w="976743"/>
              </a:tblGrid>
              <a:tr h="422229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Date Range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2016 Q1 &amp; Q2 Recipients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2017 Q1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&amp; Q2 Recipients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2018 Q1 &amp; Q2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Recipients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84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Months after 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Grant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Percent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Months after Grant</a:t>
                      </a: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Percent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Months before Grant</a:t>
                      </a:r>
                    </a:p>
                  </a:txBody>
                  <a:tcPr marT="45725" marB="4572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Percent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 anchor="ctr">
                    <a:solidFill>
                      <a:srgbClr val="00CC99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Q2 &amp; Q3 2017</a:t>
                      </a:r>
                      <a:endParaRPr lang="en-US" sz="1600" dirty="0"/>
                    </a:p>
                  </a:txBody>
                  <a:tcPr marL="91448" marR="91448" marT="45703" marB="4570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1448" marR="91448" marT="45703" marB="4570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135%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3" marB="4570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1448" marR="91448" marT="45703" marB="4570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79%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3" marB="4570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1448" marR="91448" marT="45703" marB="4570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122%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3" marB="45703" anchor="ctr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Q3 &amp;</a:t>
                      </a:r>
                      <a:r>
                        <a:rPr lang="en-US" sz="1600" baseline="0" dirty="0" smtClean="0"/>
                        <a:t> Q4 </a:t>
                      </a:r>
                      <a:r>
                        <a:rPr lang="en-US" sz="1600" dirty="0" smtClean="0"/>
                        <a:t>2017</a:t>
                      </a:r>
                      <a:endParaRPr lang="en-US" sz="1600" dirty="0"/>
                    </a:p>
                  </a:txBody>
                  <a:tcPr marL="91448" marR="91448" marT="45703" marB="4570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1448" marR="91448" marT="45703" marB="4570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123%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3" marB="4570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1448" marR="91448" marT="45703" marB="4570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91448" marR="91448" marT="45703" marB="4570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1448" marR="91448" marT="45703" marB="4570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113%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3" marB="45703" anchor="ctr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Q4 2017 &amp; Q1 2018</a:t>
                      </a:r>
                    </a:p>
                  </a:txBody>
                  <a:tcPr marL="91448" marR="91448" marT="45703" marB="4570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1448" marR="91448" marT="45703" marB="4570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106%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3" marB="4570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1448" marR="91448" marT="45703" marB="4570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84%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3" marB="4570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1448" marR="91448" marT="45703" marB="4570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96%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3" marB="45703" anchor="ctr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Q1 &amp; Q2 2018</a:t>
                      </a:r>
                      <a:endParaRPr lang="en-US" sz="1600" dirty="0"/>
                    </a:p>
                  </a:txBody>
                  <a:tcPr marL="91448" marR="91448" marT="45703" marB="4570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 marL="91448" marR="91448" marT="45703" marB="4570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103%</a:t>
                      </a:r>
                      <a:endParaRPr lang="en-US" sz="1600" dirty="0"/>
                    </a:p>
                  </a:txBody>
                  <a:tcPr marL="91448" marR="91448" marT="45703" marB="4570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 marL="91448" marR="91448" marT="45703" marB="4570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85%</a:t>
                      </a:r>
                      <a:endParaRPr lang="en-US" sz="1600" dirty="0"/>
                    </a:p>
                  </a:txBody>
                  <a:tcPr marL="91448" marR="91448" marT="45703" marB="4570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1448" marR="91448" marT="45703" marB="4570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81%</a:t>
                      </a:r>
                      <a:endParaRPr lang="en-US" sz="1600" dirty="0"/>
                    </a:p>
                  </a:txBody>
                  <a:tcPr marL="91448" marR="91448" marT="45703" marB="45703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655255"/>
              </p:ext>
            </p:extLst>
          </p:nvPr>
        </p:nvGraphicFramePr>
        <p:xfrm>
          <a:off x="2441574" y="4608750"/>
          <a:ext cx="5895975" cy="11053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4651"/>
                <a:gridCol w="1954575"/>
                <a:gridCol w="1936749"/>
              </a:tblGrid>
              <a:tr h="11053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Good payment coverage 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dirty="0" smtClean="0"/>
                        <a:t> year after grant</a:t>
                      </a:r>
                    </a:p>
                  </a:txBody>
                  <a:tcPr marL="91439" marR="91439" marT="45615" marB="456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Payment compliance remains fairly steady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throughout the year</a:t>
                      </a:r>
                      <a:endParaRPr lang="en-US" sz="1600" dirty="0"/>
                    </a:p>
                  </a:txBody>
                  <a:tcPr marL="91439" marR="91439" marT="45615" marB="45615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Payment compliance declines prior to grant receipt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 marL="91439" marR="91439" marT="45615" marB="45615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20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4" name="Rectangle 44"/>
          <p:cNvSpPr>
            <a:spLocks noGrp="1" noChangeArrowheads="1"/>
          </p:cNvSpPr>
          <p:nvPr>
            <p:ph type="title"/>
          </p:nvPr>
        </p:nvSpPr>
        <p:spPr>
          <a:xfrm>
            <a:off x="24100" y="238126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Payment Compliance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Mean Percent of Bills Paid</a:t>
            </a:r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endParaRPr lang="en-US" altLang="en-US" sz="2800" b="1" dirty="0" smtClean="0"/>
          </a:p>
        </p:txBody>
      </p:sp>
      <p:sp>
        <p:nvSpPr>
          <p:cNvPr id="9220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4990D2A4-3457-41B3-A408-63FA8B3F333E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54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382217"/>
              </p:ext>
            </p:extLst>
          </p:nvPr>
        </p:nvGraphicFramePr>
        <p:xfrm>
          <a:off x="182565" y="1794239"/>
          <a:ext cx="8713785" cy="4193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118"/>
                <a:gridCol w="762257"/>
                <a:gridCol w="748232"/>
                <a:gridCol w="748232"/>
                <a:gridCol w="748232"/>
                <a:gridCol w="748232"/>
                <a:gridCol w="748232"/>
                <a:gridCol w="748232"/>
                <a:gridCol w="748232"/>
                <a:gridCol w="748232"/>
                <a:gridCol w="982554"/>
              </a:tblGrid>
              <a:tr h="378177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Grant Receipt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15375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2012 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2013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&amp; Q2 2014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&amp; Q2 2015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&amp; Q2 2016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&amp; Q2 2017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551857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Year After Grant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Year After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Grant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388340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1st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2nd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1st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2nd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1st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2nd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1st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2nd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3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 Months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85%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83%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144%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154%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74%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120%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135%</a:t>
                      </a:r>
                      <a:endParaRPr lang="en-US" sz="1600" dirty="0"/>
                    </a:p>
                  </a:txBody>
                  <a:tcPr marT="45709" marB="45709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3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 Months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93%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89%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132%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131%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108%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123%</a:t>
                      </a:r>
                      <a:endParaRPr lang="en-US" sz="1600" dirty="0"/>
                    </a:p>
                  </a:txBody>
                  <a:tcPr marT="45709" marB="45709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83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 Months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94%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91%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126%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88%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119%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98%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106%</a:t>
                      </a:r>
                      <a:endParaRPr lang="en-US" sz="1600" dirty="0"/>
                    </a:p>
                  </a:txBody>
                  <a:tcPr marT="45709" marB="457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83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 Year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83%</a:t>
                      </a:r>
                      <a:endParaRPr lang="en-US" sz="1600" dirty="0"/>
                    </a:p>
                  </a:txBody>
                  <a:tcPr marT="45709" marB="4570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108%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111%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87%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103%</a:t>
                      </a:r>
                      <a:endParaRPr lang="en-US" sz="1600" dirty="0"/>
                    </a:p>
                  </a:txBody>
                  <a:tcPr marT="45709" marB="45709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18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Accounts Included</a:t>
                      </a:r>
                      <a:endParaRPr lang="en-US" sz="1600" b="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672</a:t>
                      </a:r>
                      <a:endParaRPr lang="en-US" sz="1600" b="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497</a:t>
                      </a:r>
                      <a:endParaRPr lang="en-US" sz="1600" b="0" dirty="0"/>
                    </a:p>
                  </a:txBody>
                  <a:tcPr marT="45709" marB="4570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318</a:t>
                      </a:r>
                      <a:endParaRPr lang="en-US" sz="1600" b="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316</a:t>
                      </a:r>
                      <a:endParaRPr lang="en-US" sz="1600" b="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218</a:t>
                      </a:r>
                      <a:endParaRPr lang="en-US" sz="1600" b="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474</a:t>
                      </a:r>
                      <a:endParaRPr lang="en-US" sz="1600" b="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307</a:t>
                      </a:r>
                      <a:endParaRPr lang="en-US" sz="1600" b="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828</a:t>
                      </a:r>
                      <a:endParaRPr lang="en-US" sz="1600" b="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526</a:t>
                      </a:r>
                      <a:endParaRPr lang="en-US" sz="1600" b="0" dirty="0"/>
                    </a:p>
                  </a:txBody>
                  <a:tcPr marT="45709" marB="45709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756</a:t>
                      </a:r>
                      <a:endParaRPr lang="en-US" sz="1600" b="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4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4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4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4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4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4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4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4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4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424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5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5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52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314325"/>
            <a:ext cx="7772400" cy="1133475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Payment Compliance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Mean Percent of Bills Paid By Utility</a:t>
            </a:r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endParaRPr lang="en-US" altLang="en-US" sz="2800" b="1" dirty="0" smtClean="0"/>
          </a:p>
        </p:txBody>
      </p:sp>
      <p:sp>
        <p:nvSpPr>
          <p:cNvPr id="94253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F98CDBE4-CFA5-4C8B-BFCA-443EA5EE7E10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55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021589"/>
              </p:ext>
            </p:extLst>
          </p:nvPr>
        </p:nvGraphicFramePr>
        <p:xfrm>
          <a:off x="330320" y="2450323"/>
          <a:ext cx="8483360" cy="2922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976"/>
                <a:gridCol w="794867"/>
                <a:gridCol w="1002030"/>
                <a:gridCol w="862330"/>
                <a:gridCol w="1027430"/>
                <a:gridCol w="900430"/>
                <a:gridCol w="773430"/>
                <a:gridCol w="794867"/>
              </a:tblGrid>
              <a:tr h="377952"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Q1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 &amp; Q2 2017 Recipients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0" marB="45730" anchor="ctr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</a:tr>
              <a:tr h="637829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0" marB="4573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ACE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0" marB="4573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JCP&amp;L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0" marB="4573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NJNG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0" marB="4573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PSE&amp;G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0" marB="4573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RECO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0" marB="4573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SJG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0" marB="4573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0" marB="4573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382807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Number of Customers</a:t>
                      </a:r>
                      <a:endParaRPr lang="en-US" sz="1800" b="0" dirty="0"/>
                    </a:p>
                  </a:txBody>
                  <a:tcPr marT="45730" marB="4573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73</a:t>
                      </a:r>
                      <a:endParaRPr lang="en-US" sz="1800" b="0" dirty="0"/>
                    </a:p>
                  </a:txBody>
                  <a:tcPr marT="45730" marB="4573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113</a:t>
                      </a:r>
                      <a:endParaRPr lang="en-US" sz="1800" b="0" dirty="0"/>
                    </a:p>
                  </a:txBody>
                  <a:tcPr marT="45730" marB="4573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65</a:t>
                      </a:r>
                      <a:endParaRPr lang="en-US" sz="1800" b="0" dirty="0"/>
                    </a:p>
                  </a:txBody>
                  <a:tcPr marT="45730" marB="4573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482</a:t>
                      </a:r>
                      <a:endParaRPr lang="en-US" sz="1800" b="0" dirty="0"/>
                    </a:p>
                  </a:txBody>
                  <a:tcPr marT="45730" marB="4573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3</a:t>
                      </a:r>
                      <a:endParaRPr lang="en-US" sz="1800" b="0" dirty="0"/>
                    </a:p>
                  </a:txBody>
                  <a:tcPr marT="45730" marB="4573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20</a:t>
                      </a:r>
                      <a:endParaRPr lang="en-US" sz="1800" b="0" dirty="0"/>
                    </a:p>
                  </a:txBody>
                  <a:tcPr marT="45730" marB="4573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756</a:t>
                      </a:r>
                      <a:endParaRPr lang="en-US" sz="1800" b="1" dirty="0" smtClean="0"/>
                    </a:p>
                  </a:txBody>
                  <a:tcPr marT="45730" marB="4573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 Months</a:t>
                      </a:r>
                      <a:endParaRPr lang="en-US" sz="1800" dirty="0"/>
                    </a:p>
                  </a:txBody>
                  <a:tcPr marT="45730" marB="4573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100%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86%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57%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63%</a:t>
                      </a: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57%</a:t>
                      </a: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421%</a:t>
                      </a:r>
                    </a:p>
                  </a:txBody>
                  <a:tcPr marT="45730" marB="4573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79%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 Months</a:t>
                      </a:r>
                      <a:endParaRPr lang="en-US" sz="1800" dirty="0"/>
                    </a:p>
                  </a:txBody>
                  <a:tcPr marT="45730" marB="4573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103%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89%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75%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220%</a:t>
                      </a:r>
                    </a:p>
                  </a:txBody>
                  <a:tcPr marT="45730" marB="4573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84%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 Months</a:t>
                      </a:r>
                    </a:p>
                  </a:txBody>
                  <a:tcPr marT="45730" marB="4573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105%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89%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66%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141%</a:t>
                      </a:r>
                    </a:p>
                  </a:txBody>
                  <a:tcPr marT="45730" marB="4573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84%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0" marB="4573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 Months</a:t>
                      </a:r>
                      <a:endParaRPr lang="en-US" sz="1800" dirty="0"/>
                    </a:p>
                  </a:txBody>
                  <a:tcPr marT="45730" marB="4573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101%</a:t>
                      </a:r>
                      <a:endParaRPr lang="en-US" sz="1800" dirty="0"/>
                    </a:p>
                  </a:txBody>
                  <a:tcPr marT="45730" marB="4573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92%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80%</a:t>
                      </a:r>
                      <a:endParaRPr lang="en-US" sz="1800" dirty="0"/>
                    </a:p>
                  </a:txBody>
                  <a:tcPr marT="45730" marB="4573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80%</a:t>
                      </a:r>
                      <a:endParaRPr lang="en-US" sz="1800" dirty="0"/>
                    </a:p>
                  </a:txBody>
                  <a:tcPr marT="45730" marB="4573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78%</a:t>
                      </a:r>
                      <a:endParaRPr lang="en-US" sz="1800" dirty="0"/>
                    </a:p>
                  </a:txBody>
                  <a:tcPr marT="45730" marB="4573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108%</a:t>
                      </a:r>
                      <a:endParaRPr lang="en-US" sz="1800" dirty="0"/>
                    </a:p>
                  </a:txBody>
                  <a:tcPr marT="45730" marB="4573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85%</a:t>
                      </a:r>
                      <a:endParaRPr lang="en-US" sz="1800" b="1" dirty="0"/>
                    </a:p>
                  </a:txBody>
                  <a:tcPr marT="45730" marB="4573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5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629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9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9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300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554037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Payment Compliance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Percent That Paid More Than </a:t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90 and 100 Percent of Billed Amount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endParaRPr lang="en-US" altLang="en-US" sz="2800" b="1" dirty="0" smtClean="0"/>
          </a:p>
        </p:txBody>
      </p:sp>
      <p:sp>
        <p:nvSpPr>
          <p:cNvPr id="9630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821F381B-CA90-46D6-AE05-18709FC465D0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56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925960"/>
              </p:ext>
            </p:extLst>
          </p:nvPr>
        </p:nvGraphicFramePr>
        <p:xfrm>
          <a:off x="939800" y="2362200"/>
          <a:ext cx="7112088" cy="2946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730"/>
                <a:gridCol w="989393"/>
                <a:gridCol w="989393"/>
                <a:gridCol w="989393"/>
                <a:gridCol w="989393"/>
                <a:gridCol w="989393"/>
                <a:gridCol w="989393"/>
              </a:tblGrid>
              <a:tr h="335358">
                <a:tc rowSpan="3"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Months After Grant</a:t>
                      </a:r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</a:t>
                      </a:r>
                      <a:r>
                        <a:rPr lang="en-US" sz="1500" baseline="30000" dirty="0" smtClean="0"/>
                        <a:t>nd</a:t>
                      </a:r>
                      <a:r>
                        <a:rPr lang="en-US" sz="1500" dirty="0" smtClean="0"/>
                        <a:t> year after grant</a:t>
                      </a:r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r>
                        <a:rPr lang="en-US" sz="1500" baseline="30000" dirty="0" smtClean="0"/>
                        <a:t>st</a:t>
                      </a:r>
                      <a:r>
                        <a:rPr lang="en-US" sz="1500" dirty="0" smtClean="0"/>
                        <a:t> year after grant</a:t>
                      </a:r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Year before grant</a:t>
                      </a:r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358">
                <a:tc vMerge="1">
                  <a:txBody>
                    <a:bodyPr/>
                    <a:lstStyle/>
                    <a:p>
                      <a:pPr algn="l"/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Q1 &amp; Q2 2016 Recipients</a:t>
                      </a:r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Q1 &amp; Q2 2017</a:t>
                      </a:r>
                      <a:r>
                        <a:rPr lang="en-US" sz="15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Recipients</a:t>
                      </a:r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Q1</a:t>
                      </a:r>
                      <a:r>
                        <a:rPr lang="en-US" sz="1500" b="1" baseline="0" dirty="0" smtClean="0">
                          <a:solidFill>
                            <a:schemeClr val="bg1"/>
                          </a:solidFill>
                        </a:rPr>
                        <a:t> &amp; Q2 </a:t>
                      </a:r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 2018 Recipients</a:t>
                      </a:r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9255">
                <a:tc v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Pay ≥ 100%</a:t>
                      </a:r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Pay ≥ 90%</a:t>
                      </a: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Pay ≥ 100%</a:t>
                      </a:r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Pay ≥ 90%</a:t>
                      </a: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Pay ≥ 100%</a:t>
                      </a:r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Pay ≥ 90%</a:t>
                      </a:r>
                    </a:p>
                  </a:txBody>
                  <a:tcPr marT="45731" marB="45731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370926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 Months</a:t>
                      </a:r>
                      <a:endParaRPr lang="en-US" sz="1500" dirty="0"/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/>
                        <a:t>60%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/>
                        <a:t>66%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/>
                        <a:t>26%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/>
                        <a:t>32%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/>
                        <a:t>52%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/>
                        <a:t>59%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926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 Months</a:t>
                      </a:r>
                      <a:endParaRPr lang="en-US" sz="1500" dirty="0"/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/>
                        <a:t>65%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/>
                        <a:t>73%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/>
                        <a:t>28%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/>
                        <a:t>38%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/>
                        <a:t>54%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/>
                        <a:t>65%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/>
                </a:tc>
              </a:tr>
              <a:tr h="370926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9 Months</a:t>
                      </a: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/>
                        <a:t>54%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/>
                        <a:t>67%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/>
                        <a:t>25%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/>
                        <a:t>44%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/>
                        <a:t>41%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/>
                        <a:t>57%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/>
                </a:tc>
              </a:tr>
              <a:tr h="370926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12 Months</a:t>
                      </a:r>
                      <a:endParaRPr lang="en-US" sz="1500" dirty="0"/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/>
                        <a:t>52%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/>
                        <a:t>70%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/>
                        <a:t>24%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/>
                        <a:t>43%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/>
                        <a:t>17%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 smtClean="0"/>
                        <a:t>34%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0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0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0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4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4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4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4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4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834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4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4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48" name="Rectangle 44"/>
          <p:cNvSpPr>
            <a:spLocks noGrp="1" noChangeArrowheads="1"/>
          </p:cNvSpPr>
          <p:nvPr>
            <p:ph type="title"/>
          </p:nvPr>
        </p:nvSpPr>
        <p:spPr>
          <a:xfrm>
            <a:off x="112713" y="542925"/>
            <a:ext cx="60960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Payment Compliance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Percent That Paid More Than 100 Percent of Billed Amount </a:t>
            </a:r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endParaRPr lang="en-US" altLang="en-US" sz="2800" b="1" dirty="0" smtClean="0"/>
          </a:p>
        </p:txBody>
      </p:sp>
      <p:sp>
        <p:nvSpPr>
          <p:cNvPr id="98349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C1C76593-812D-43D0-B1A8-61E5917027B5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57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844126"/>
              </p:ext>
            </p:extLst>
          </p:nvPr>
        </p:nvGraphicFramePr>
        <p:xfrm>
          <a:off x="497157" y="2057400"/>
          <a:ext cx="8205638" cy="3884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084"/>
                <a:gridCol w="763070"/>
                <a:gridCol w="695971"/>
                <a:gridCol w="685800"/>
                <a:gridCol w="762000"/>
                <a:gridCol w="762000"/>
                <a:gridCol w="762000"/>
                <a:gridCol w="685800"/>
                <a:gridCol w="762000"/>
                <a:gridCol w="1261913"/>
              </a:tblGrid>
              <a:tr h="610912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Months after Grant Receipt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2013 Recipients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&amp; Q2 2014 Recipients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&amp; Q2 2015 Recipients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&amp; Q2 2016 Recipients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&amp; Q2 2017 Recipients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</a:tr>
              <a:tr h="552728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First Year After Grant Receipt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270661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1st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2nd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1st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2nd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1st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2nd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1st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2nd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497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 Months</a:t>
                      </a:r>
                      <a:endParaRPr lang="en-US" sz="1600" dirty="0"/>
                    </a:p>
                  </a:txBody>
                  <a:tcPr marT="45709" marB="45709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30%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63%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54%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60%</a:t>
                      </a:r>
                      <a:endParaRPr lang="en-US" sz="1600" dirty="0"/>
                    </a:p>
                  </a:txBody>
                  <a:tcPr marT="45709" marB="4570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497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 Months</a:t>
                      </a:r>
                      <a:endParaRPr lang="en-US" sz="1600" dirty="0"/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33%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66%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27%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27%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65%</a:t>
                      </a:r>
                      <a:endParaRPr lang="en-US" sz="1600" dirty="0"/>
                    </a:p>
                  </a:txBody>
                  <a:tcPr marT="45709" marB="4570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28%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497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 Months</a:t>
                      </a:r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34%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79%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54%</a:t>
                      </a:r>
                      <a:endParaRPr lang="en-US" sz="1600" dirty="0"/>
                    </a:p>
                  </a:txBody>
                  <a:tcPr marT="45709" marB="4570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497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 Months</a:t>
                      </a:r>
                      <a:endParaRPr lang="en-US" sz="1600" dirty="0"/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23%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48%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52%</a:t>
                      </a:r>
                      <a:endParaRPr lang="en-US" sz="1600" dirty="0"/>
                    </a:p>
                  </a:txBody>
                  <a:tcPr marT="45709" marB="4570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72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Accounts Included</a:t>
                      </a:r>
                      <a:endParaRPr lang="en-US" sz="1600" b="0" dirty="0"/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497</a:t>
                      </a:r>
                      <a:endParaRPr lang="en-US" sz="1600" b="0" dirty="0"/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318</a:t>
                      </a:r>
                      <a:endParaRPr lang="en-US" sz="1600" b="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316</a:t>
                      </a:r>
                      <a:endParaRPr lang="en-US" sz="1600" b="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218</a:t>
                      </a:r>
                      <a:endParaRPr lang="en-US" sz="1600" b="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474</a:t>
                      </a:r>
                      <a:endParaRPr lang="en-US" sz="1600" b="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307</a:t>
                      </a:r>
                      <a:endParaRPr lang="en-US" sz="1600" b="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828</a:t>
                      </a:r>
                      <a:endParaRPr lang="en-US" sz="1600" b="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526</a:t>
                      </a:r>
                      <a:endParaRPr lang="en-US" sz="1600" b="0" dirty="0"/>
                    </a:p>
                  </a:txBody>
                  <a:tcPr marT="45709" marB="4570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756</a:t>
                      </a:r>
                      <a:endParaRPr lang="en-US" sz="1600" b="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8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9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9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9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039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9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9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96" name="Rectangle 44"/>
          <p:cNvSpPr>
            <a:spLocks noGrp="1" noChangeArrowheads="1"/>
          </p:cNvSpPr>
          <p:nvPr>
            <p:ph type="title"/>
          </p:nvPr>
        </p:nvSpPr>
        <p:spPr>
          <a:xfrm>
            <a:off x="119063" y="495127"/>
            <a:ext cx="59436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Payment Compliance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Percent That Paid More Than 90 Percent of Billed Amount </a:t>
            </a:r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endParaRPr lang="en-US" altLang="en-US" sz="2800" b="1" dirty="0" smtClean="0"/>
          </a:p>
        </p:txBody>
      </p:sp>
      <p:sp>
        <p:nvSpPr>
          <p:cNvPr id="100397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409C9064-3B95-4D43-859B-84EE85509A2A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58</a:t>
            </a:fld>
            <a:endParaRPr lang="en-US" altLang="en-US" sz="100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014078"/>
              </p:ext>
            </p:extLst>
          </p:nvPr>
        </p:nvGraphicFramePr>
        <p:xfrm>
          <a:off x="403868" y="2009602"/>
          <a:ext cx="8383889" cy="4057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260"/>
                <a:gridCol w="751488"/>
                <a:gridCol w="685800"/>
                <a:gridCol w="685800"/>
                <a:gridCol w="762000"/>
                <a:gridCol w="762000"/>
                <a:gridCol w="762000"/>
                <a:gridCol w="762000"/>
                <a:gridCol w="762000"/>
                <a:gridCol w="1379541"/>
              </a:tblGrid>
              <a:tr h="607528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Months after Grant Receipt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Q1 2013 Recipients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Q1 &amp; Q2 2014 Recipients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&amp; Q2 2015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&amp; Q2 2016 Recipients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&amp; Q2 2017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4142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First Year After Grant Receipt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520756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1st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2nd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1st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2nd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1st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2nd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1st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2nd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28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 Months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34%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37%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66%</a:t>
                      </a:r>
                    </a:p>
                  </a:txBody>
                  <a:tcPr marT="45709" marB="4570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28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 Months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43%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81%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51%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35%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73%</a:t>
                      </a:r>
                    </a:p>
                  </a:txBody>
                  <a:tcPr marT="45709" marB="4570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38%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28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 Months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50%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88%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46%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38%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67%</a:t>
                      </a:r>
                    </a:p>
                  </a:txBody>
                  <a:tcPr marT="45709" marB="4570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28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 Months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39%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48%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70%</a:t>
                      </a:r>
                      <a:endParaRPr lang="en-US" sz="1600" dirty="0"/>
                    </a:p>
                  </a:txBody>
                  <a:tcPr marT="45709" marB="4570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43%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36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Accounts Included</a:t>
                      </a:r>
                      <a:endParaRPr lang="en-US" sz="1600" b="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497</a:t>
                      </a:r>
                      <a:endParaRPr lang="en-US" sz="1600" b="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318</a:t>
                      </a:r>
                      <a:endParaRPr lang="en-US" sz="1600" b="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316</a:t>
                      </a:r>
                      <a:endParaRPr lang="en-US" sz="1600" b="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218</a:t>
                      </a:r>
                      <a:endParaRPr lang="en-US" sz="1600" b="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474</a:t>
                      </a:r>
                      <a:endParaRPr lang="en-US" sz="1600" b="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307</a:t>
                      </a:r>
                      <a:endParaRPr lang="en-US" sz="1600" b="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828</a:t>
                      </a:r>
                      <a:endParaRPr lang="en-US" sz="1600" b="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526</a:t>
                      </a:r>
                      <a:endParaRPr lang="en-US" sz="1600" b="0" dirty="0"/>
                    </a:p>
                  </a:txBody>
                  <a:tcPr marT="45709" marB="4570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756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2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41" name="Picture 41" descr="BD1474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3" name="Picture 43" descr="BD1474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4" name="Rectangle 44"/>
          <p:cNvSpPr>
            <a:spLocks noGrp="1" noChangeArrowheads="1"/>
          </p:cNvSpPr>
          <p:nvPr>
            <p:ph type="title"/>
          </p:nvPr>
        </p:nvSpPr>
        <p:spPr>
          <a:xfrm>
            <a:off x="94907" y="1524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Payment Compliance Analysis </a:t>
            </a:r>
            <a:r>
              <a:rPr lang="en-US" altLang="en-US" sz="3600" dirty="0" smtClean="0">
                <a:solidFill>
                  <a:schemeClr val="tx1"/>
                </a:solidFill>
              </a:rPr>
              <a:t/>
            </a:r>
            <a:br>
              <a:rPr lang="en-US" altLang="en-US" sz="3600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By Utility</a:t>
            </a:r>
          </a:p>
        </p:txBody>
      </p:sp>
      <p:sp>
        <p:nvSpPr>
          <p:cNvPr id="10244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58E27980-C9D7-4681-85E3-2426AB12007E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59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515130"/>
              </p:ext>
            </p:extLst>
          </p:nvPr>
        </p:nvGraphicFramePr>
        <p:xfrm>
          <a:off x="477838" y="1572493"/>
          <a:ext cx="7826373" cy="2423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24"/>
                <a:gridCol w="1066800"/>
                <a:gridCol w="1066800"/>
                <a:gridCol w="1066800"/>
                <a:gridCol w="990600"/>
                <a:gridCol w="889696"/>
                <a:gridCol w="983553"/>
              </a:tblGrid>
              <a:tr h="152328">
                <a:tc gridSpan="7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Q1 &amp; Q2 2017 Recipients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6" marB="45726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</a:tr>
              <a:tr h="356395">
                <a:tc>
                  <a:txBody>
                    <a:bodyPr/>
                    <a:lstStyle/>
                    <a:p>
                      <a:pPr algn="l"/>
                      <a:r>
                        <a:rPr lang="en-US" sz="1900" b="1" dirty="0" smtClean="0">
                          <a:solidFill>
                            <a:schemeClr val="bg1"/>
                          </a:solidFill>
                        </a:rPr>
                        <a:t>Pay≥100%</a:t>
                      </a:r>
                    </a:p>
                  </a:txBody>
                  <a:tcPr marT="45726" marB="45726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ACE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6" marB="4572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JCP&amp;L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NJNG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PSE&amp;G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RECO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SJG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306715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3</a:t>
                      </a:r>
                      <a:r>
                        <a:rPr lang="en-US" sz="1600" baseline="0" dirty="0" smtClean="0"/>
                        <a:t> Months</a:t>
                      </a:r>
                      <a:endParaRPr lang="en-US" sz="1600" b="0" dirty="0"/>
                    </a:p>
                  </a:txBody>
                  <a:tcPr marT="45726" marB="45726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42%</a:t>
                      </a:r>
                      <a:endParaRPr lang="en-US" sz="1600" b="0" dirty="0"/>
                    </a:p>
                  </a:txBody>
                  <a:tcPr marT="45726" marB="4572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33%</a:t>
                      </a:r>
                      <a:endParaRPr lang="en-US" sz="1600" b="0" dirty="0"/>
                    </a:p>
                  </a:txBody>
                  <a:tcPr marT="45726" marB="4572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20%</a:t>
                      </a:r>
                      <a:endParaRPr lang="en-US" sz="1600" b="0" dirty="0"/>
                    </a:p>
                  </a:txBody>
                  <a:tcPr marT="45726" marB="4572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20%</a:t>
                      </a:r>
                      <a:endParaRPr lang="en-US" sz="1600" b="0" dirty="0"/>
                    </a:p>
                  </a:txBody>
                  <a:tcPr marT="45726" marB="4572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33%</a:t>
                      </a:r>
                      <a:endParaRPr lang="en-US" sz="1600" b="0" dirty="0"/>
                    </a:p>
                  </a:txBody>
                  <a:tcPr marT="45726" marB="4572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75%</a:t>
                      </a:r>
                      <a:endParaRPr lang="en-US" sz="1600" b="0" dirty="0"/>
                    </a:p>
                  </a:txBody>
                  <a:tcPr marT="45726" marB="4572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219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6 Months</a:t>
                      </a:r>
                      <a:endParaRPr lang="en-US" sz="1600" dirty="0"/>
                    </a:p>
                  </a:txBody>
                  <a:tcPr marT="45726" marB="45726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51%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31%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90%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</a:tr>
              <a:tr h="250081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9 Months</a:t>
                      </a:r>
                      <a:endParaRPr lang="en-US" sz="1600" dirty="0"/>
                    </a:p>
                  </a:txBody>
                  <a:tcPr marT="45726" marB="45726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55%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23%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85%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</a:tr>
              <a:tr h="297964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12</a:t>
                      </a:r>
                      <a:r>
                        <a:rPr lang="en-US" sz="1600" baseline="0" dirty="0" smtClean="0"/>
                        <a:t> Months</a:t>
                      </a:r>
                      <a:endParaRPr lang="en-US" sz="1600" dirty="0"/>
                    </a:p>
                  </a:txBody>
                  <a:tcPr marT="45726" marB="45726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51%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34%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T="45726" marB="45726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marT="45726" marB="45726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65%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</a:tr>
              <a:tr h="28542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Accounts Included</a:t>
                      </a:r>
                      <a:endParaRPr lang="en-US" sz="1600" b="0" dirty="0"/>
                    </a:p>
                  </a:txBody>
                  <a:tcPr marT="45726" marB="45726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T="45726" marB="4572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482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59102"/>
              </p:ext>
            </p:extLst>
          </p:nvPr>
        </p:nvGraphicFramePr>
        <p:xfrm>
          <a:off x="477838" y="4130610"/>
          <a:ext cx="7859713" cy="2423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9630"/>
                <a:gridCol w="1048532"/>
                <a:gridCol w="1134888"/>
                <a:gridCol w="976665"/>
                <a:gridCol w="1048769"/>
                <a:gridCol w="918295"/>
                <a:gridCol w="962934"/>
              </a:tblGrid>
              <a:tr h="144905">
                <a:tc gridSpan="7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Q1 &amp; Q2 2017 Recipients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6" marB="45726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</a:tr>
              <a:tr h="193439">
                <a:tc>
                  <a:txBody>
                    <a:bodyPr/>
                    <a:lstStyle/>
                    <a:p>
                      <a:pPr algn="l"/>
                      <a:r>
                        <a:rPr lang="en-US" sz="1900" b="1" dirty="0" smtClean="0">
                          <a:solidFill>
                            <a:schemeClr val="bg1"/>
                          </a:solidFill>
                        </a:rPr>
                        <a:t>Pay≥90%</a:t>
                      </a:r>
                    </a:p>
                  </a:txBody>
                  <a:tcPr marT="45726" marB="45726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ACE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6" marB="4572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JCP&amp;L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NJNG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PSE&amp;G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RECO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SJG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29615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3</a:t>
                      </a:r>
                      <a:r>
                        <a:rPr lang="en-US" sz="1600" baseline="0" dirty="0" smtClean="0"/>
                        <a:t> Months</a:t>
                      </a:r>
                      <a:endParaRPr lang="en-US" sz="1600" b="0" dirty="0"/>
                    </a:p>
                  </a:txBody>
                  <a:tcPr marT="45726" marB="45726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51%</a:t>
                      </a:r>
                      <a:endParaRPr lang="en-US" sz="1600" b="0" dirty="0"/>
                    </a:p>
                  </a:txBody>
                  <a:tcPr marT="45726" marB="4572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42%</a:t>
                      </a:r>
                      <a:endParaRPr lang="en-US" sz="1600" b="0" dirty="0"/>
                    </a:p>
                  </a:txBody>
                  <a:tcPr marT="45726" marB="4572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22%</a:t>
                      </a:r>
                      <a:endParaRPr lang="en-US" sz="1600" b="0" dirty="0"/>
                    </a:p>
                  </a:txBody>
                  <a:tcPr marT="45726" marB="4572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27%</a:t>
                      </a:r>
                      <a:endParaRPr lang="en-US" sz="1600" b="0" dirty="0"/>
                    </a:p>
                  </a:txBody>
                  <a:tcPr marT="45726" marB="4572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33%</a:t>
                      </a:r>
                      <a:endParaRPr lang="en-US" sz="1600" b="0" dirty="0"/>
                    </a:p>
                  </a:txBody>
                  <a:tcPr marT="45726" marB="4572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85%</a:t>
                      </a:r>
                      <a:endParaRPr lang="en-US" sz="1600" b="0" dirty="0"/>
                    </a:p>
                  </a:txBody>
                  <a:tcPr marT="45726" marB="4572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4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6 Months</a:t>
                      </a:r>
                      <a:endParaRPr lang="en-US" sz="1600" dirty="0"/>
                    </a:p>
                  </a:txBody>
                  <a:tcPr marT="45726" marB="45726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59%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44%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90%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</a:tr>
              <a:tr h="239525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9 Months</a:t>
                      </a:r>
                      <a:endParaRPr lang="en-US" sz="1600" dirty="0"/>
                    </a:p>
                  </a:txBody>
                  <a:tcPr marT="45726" marB="45726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63%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54%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33%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90%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</a:tr>
              <a:tr h="28740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12</a:t>
                      </a:r>
                      <a:r>
                        <a:rPr lang="en-US" sz="1600" baseline="0" dirty="0" smtClean="0"/>
                        <a:t> Months</a:t>
                      </a:r>
                      <a:endParaRPr lang="en-US" sz="1600" dirty="0"/>
                    </a:p>
                  </a:txBody>
                  <a:tcPr marT="45726" marB="45726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67%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61%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marT="45726" marB="45726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marT="45726" marB="45726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33%</a:t>
                      </a:r>
                    </a:p>
                  </a:txBody>
                  <a:tcPr marT="45726" marB="45726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75%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</a:tr>
              <a:tr h="161535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Accounts Included</a:t>
                      </a:r>
                      <a:endParaRPr lang="en-US" sz="1600" b="0" dirty="0"/>
                    </a:p>
                  </a:txBody>
                  <a:tcPr marT="45726" marB="45726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T="45726" marB="45726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482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45726" marB="45726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642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2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2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28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4747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NJ SHARES Database Analysis </a:t>
            </a:r>
            <a:br>
              <a:rPr lang="en-US" altLang="en-US" sz="33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Grants Distributed by Grant Type</a:t>
            </a:r>
          </a:p>
        </p:txBody>
      </p:sp>
      <p:sp>
        <p:nvSpPr>
          <p:cNvPr id="16429" name="Text Box 46"/>
          <p:cNvSpPr txBox="1">
            <a:spLocks noChangeArrowheads="1"/>
          </p:cNvSpPr>
          <p:nvPr/>
        </p:nvSpPr>
        <p:spPr bwMode="auto">
          <a:xfrm>
            <a:off x="8610600" y="6400800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2C78D2DD-585C-4586-984E-0F8E4191F4F5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6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188836"/>
              </p:ext>
            </p:extLst>
          </p:nvPr>
        </p:nvGraphicFramePr>
        <p:xfrm>
          <a:off x="296863" y="1889125"/>
          <a:ext cx="8382000" cy="3635831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32397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2017 Grants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89" marB="45689" anchor="ctr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566990"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bg1"/>
                          </a:solidFill>
                        </a:rPr>
                        <a:t>Grant Type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89" marB="4568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bg1"/>
                          </a:solidFill>
                        </a:rPr>
                        <a:t>Number of Grants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89" marB="4568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bg1"/>
                          </a:solidFill>
                        </a:rPr>
                        <a:t>Percent of All Grants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89" marB="45689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bg1"/>
                          </a:solidFill>
                        </a:rPr>
                        <a:t>Grant Dollars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89" marB="45689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Percent of Grant Dollars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89" marB="45689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5260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Electric Only</a:t>
                      </a:r>
                      <a:endParaRPr lang="en-US" sz="1800" dirty="0"/>
                    </a:p>
                  </a:txBody>
                  <a:tcPr marT="45689" marB="4568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420</a:t>
                      </a:r>
                      <a:endParaRPr lang="en-US" sz="1800" dirty="0"/>
                    </a:p>
                  </a:txBody>
                  <a:tcPr marT="45689" marB="4568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30%</a:t>
                      </a:r>
                      <a:endParaRPr lang="en-US" sz="1800" dirty="0"/>
                    </a:p>
                  </a:txBody>
                  <a:tcPr marT="45689" marB="45689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$179,651</a:t>
                      </a:r>
                      <a:endParaRPr lang="en-US" sz="1800" dirty="0"/>
                    </a:p>
                  </a:txBody>
                  <a:tcPr marT="45689" marB="45689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21%</a:t>
                      </a:r>
                      <a:endParaRPr lang="en-US" sz="1800" dirty="0"/>
                    </a:p>
                  </a:txBody>
                  <a:tcPr marT="45689" marB="45689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260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Gas Only</a:t>
                      </a:r>
                      <a:endParaRPr lang="en-US" sz="1800" dirty="0"/>
                    </a:p>
                  </a:txBody>
                  <a:tcPr marT="45689" marB="4568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307</a:t>
                      </a:r>
                      <a:endParaRPr lang="en-US" sz="1800" dirty="0"/>
                    </a:p>
                  </a:txBody>
                  <a:tcPr marT="45689" marB="4568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22%</a:t>
                      </a:r>
                      <a:endParaRPr lang="en-US" sz="1800" dirty="0"/>
                    </a:p>
                  </a:txBody>
                  <a:tcPr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$145,345</a:t>
                      </a:r>
                      <a:endParaRPr lang="en-US" sz="1800" dirty="0"/>
                    </a:p>
                  </a:txBody>
                  <a:tcPr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17%</a:t>
                      </a:r>
                      <a:endParaRPr lang="en-US" sz="1800" dirty="0"/>
                    </a:p>
                  </a:txBody>
                  <a:tcPr marT="45689" marB="45689" anchor="ctr"/>
                </a:tc>
              </a:tr>
              <a:tr h="5260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Electric &amp; Gas</a:t>
                      </a:r>
                      <a:endParaRPr lang="en-US" sz="1800" dirty="0"/>
                    </a:p>
                  </a:txBody>
                  <a:tcPr marT="45689" marB="4568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504</a:t>
                      </a:r>
                      <a:endParaRPr lang="en-US" sz="1800" dirty="0"/>
                    </a:p>
                  </a:txBody>
                  <a:tcPr marT="45689" marB="4568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36%</a:t>
                      </a:r>
                      <a:endParaRPr lang="en-US" sz="1800" dirty="0"/>
                    </a:p>
                  </a:txBody>
                  <a:tcPr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$425,004</a:t>
                      </a:r>
                      <a:endParaRPr lang="en-US" sz="1800" dirty="0"/>
                    </a:p>
                  </a:txBody>
                  <a:tcPr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50%</a:t>
                      </a:r>
                      <a:endParaRPr lang="en-US" sz="1800" dirty="0"/>
                    </a:p>
                  </a:txBody>
                  <a:tcPr marT="45689" marB="45689" anchor="ctr"/>
                </a:tc>
              </a:tr>
              <a:tr h="5260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Electric Heat</a:t>
                      </a:r>
                      <a:endParaRPr lang="en-US" sz="1800" dirty="0"/>
                    </a:p>
                  </a:txBody>
                  <a:tcPr marT="45689" marB="4568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159</a:t>
                      </a:r>
                      <a:endParaRPr lang="en-US" sz="1800" dirty="0"/>
                    </a:p>
                  </a:txBody>
                  <a:tcPr marT="45689" marB="4568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11%</a:t>
                      </a:r>
                      <a:endParaRPr lang="en-US" sz="1800" dirty="0"/>
                    </a:p>
                  </a:txBody>
                  <a:tcPr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$92,290</a:t>
                      </a:r>
                      <a:endParaRPr lang="en-US" sz="1800" dirty="0"/>
                    </a:p>
                  </a:txBody>
                  <a:tcPr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11%</a:t>
                      </a:r>
                      <a:endParaRPr lang="en-US" sz="1800" dirty="0"/>
                    </a:p>
                  </a:txBody>
                  <a:tcPr marT="45689" marB="45689" anchor="ctr"/>
                </a:tc>
              </a:tr>
              <a:tr h="5260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b="1" dirty="0"/>
                    </a:p>
                  </a:txBody>
                  <a:tcPr marT="45689" marB="4568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1,390</a:t>
                      </a:r>
                      <a:endParaRPr lang="en-US" sz="1800" b="1" dirty="0"/>
                    </a:p>
                  </a:txBody>
                  <a:tcPr marT="45689" marB="4568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100%</a:t>
                      </a:r>
                      <a:endParaRPr lang="en-US" sz="1800" b="1" dirty="0"/>
                    </a:p>
                  </a:txBody>
                  <a:tcPr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$842,290</a:t>
                      </a:r>
                      <a:endParaRPr lang="en-US" sz="1800" b="1" dirty="0"/>
                    </a:p>
                  </a:txBody>
                  <a:tcPr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100%</a:t>
                      </a:r>
                      <a:endParaRPr lang="en-US" sz="1800" b="1" dirty="0"/>
                    </a:p>
                  </a:txBody>
                  <a:tcPr marT="45689" marB="45689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448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9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9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92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31936"/>
            <a:ext cx="7772400" cy="1265237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Payment Compliance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Bill Balance Following Grant Receipt</a:t>
            </a:r>
            <a:r>
              <a:rPr lang="en-US" altLang="en-US" sz="3000" b="1" dirty="0"/>
              <a:t/>
            </a:r>
            <a:br>
              <a:rPr lang="en-US" altLang="en-US" sz="3000" b="1" dirty="0"/>
            </a:br>
            <a:endParaRPr lang="en-US" altLang="en-US" sz="3000" b="1" dirty="0" smtClean="0"/>
          </a:p>
        </p:txBody>
      </p:sp>
      <p:sp>
        <p:nvSpPr>
          <p:cNvPr id="104493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4E741DCA-AD95-4284-BB40-D88EC9EF7326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60</a:t>
            </a:fld>
            <a:endParaRPr lang="en-US" altLang="en-US" sz="1000" dirty="0"/>
          </a:p>
        </p:txBody>
      </p:sp>
      <p:graphicFrame>
        <p:nvGraphicFramePr>
          <p:cNvPr id="2" name="Chart 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7755673"/>
              </p:ext>
            </p:extLst>
          </p:nvPr>
        </p:nvGraphicFramePr>
        <p:xfrm>
          <a:off x="61912" y="1828800"/>
          <a:ext cx="9082088" cy="43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49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2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2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2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2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2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2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2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2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2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2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3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3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3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3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3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3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3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653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3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3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40" name="Rectangle 44"/>
          <p:cNvSpPr>
            <a:spLocks noGrp="1" noChangeArrowheads="1"/>
          </p:cNvSpPr>
          <p:nvPr>
            <p:ph type="title"/>
          </p:nvPr>
        </p:nvSpPr>
        <p:spPr>
          <a:xfrm>
            <a:off x="48419" y="4801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Payment Compliance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3000" b="1" dirty="0" smtClean="0">
                <a:solidFill>
                  <a:schemeClr val="tx1"/>
                </a:solidFill>
              </a:rPr>
              <a:t>Segmentation Analysis</a:t>
            </a:r>
          </a:p>
        </p:txBody>
      </p:sp>
      <p:sp>
        <p:nvSpPr>
          <p:cNvPr id="10654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EBDE6778-13CE-490D-84B2-814EA95BE432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61</a:t>
            </a:fld>
            <a:endParaRPr lang="en-US" altLang="en-US" sz="1000"/>
          </a:p>
        </p:txBody>
      </p:sp>
      <p:sp>
        <p:nvSpPr>
          <p:cNvPr id="8" name="TextBox 7"/>
          <p:cNvSpPr txBox="1"/>
          <p:nvPr/>
        </p:nvSpPr>
        <p:spPr>
          <a:xfrm>
            <a:off x="6875463" y="3211947"/>
            <a:ext cx="19867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Successful (32%)</a:t>
            </a:r>
          </a:p>
          <a:p>
            <a:endParaRPr lang="en-US" sz="1400" dirty="0" smtClean="0"/>
          </a:p>
          <a:p>
            <a:endParaRPr lang="en-US" sz="1050" dirty="0"/>
          </a:p>
          <a:p>
            <a:r>
              <a:rPr lang="en-US" sz="1400" dirty="0" smtClean="0"/>
              <a:t>Marginal Success (5%)</a:t>
            </a:r>
          </a:p>
          <a:p>
            <a:endParaRPr lang="en-US" sz="1200" dirty="0"/>
          </a:p>
          <a:p>
            <a:r>
              <a:rPr lang="en-US" sz="1400" dirty="0" smtClean="0"/>
              <a:t>Need More Help (63%)</a:t>
            </a:r>
            <a:endParaRPr lang="en-US" sz="1400" dirty="0"/>
          </a:p>
        </p:txBody>
      </p:sp>
      <p:graphicFrame>
        <p:nvGraphicFramePr>
          <p:cNvPr id="48" name="Chart 47"/>
          <p:cNvGraphicFramePr/>
          <p:nvPr>
            <p:extLst>
              <p:ext uri="{D42A27DB-BD31-4B8C-83A1-F6EECF244321}">
                <p14:modId xmlns:p14="http://schemas.microsoft.com/office/powerpoint/2010/main" val="1619686517"/>
              </p:ext>
            </p:extLst>
          </p:nvPr>
        </p:nvGraphicFramePr>
        <p:xfrm>
          <a:off x="-1654810" y="1828800"/>
          <a:ext cx="9365298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4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4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4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7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7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7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7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7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7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7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7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7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7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8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8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8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8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8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858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8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8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88" name="Rectangle 44"/>
          <p:cNvSpPr>
            <a:spLocks noGrp="1" noChangeArrowheads="1"/>
          </p:cNvSpPr>
          <p:nvPr>
            <p:ph type="title"/>
          </p:nvPr>
        </p:nvSpPr>
        <p:spPr>
          <a:xfrm>
            <a:off x="34925" y="25876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Payment Compliance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Segmentation Analysis</a:t>
            </a:r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endParaRPr lang="en-US" altLang="en-US" sz="2800" b="1" dirty="0" smtClean="0"/>
          </a:p>
        </p:txBody>
      </p:sp>
      <p:sp>
        <p:nvSpPr>
          <p:cNvPr id="108589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418C9571-9504-4A1C-8437-16F6CDF8CEBD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62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774150"/>
              </p:ext>
            </p:extLst>
          </p:nvPr>
        </p:nvGraphicFramePr>
        <p:xfrm>
          <a:off x="152400" y="1856947"/>
          <a:ext cx="8686799" cy="4418524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063592"/>
                <a:gridCol w="770021"/>
                <a:gridCol w="693019"/>
                <a:gridCol w="770021"/>
                <a:gridCol w="770021"/>
                <a:gridCol w="770021"/>
                <a:gridCol w="770021"/>
                <a:gridCol w="770021"/>
                <a:gridCol w="770021"/>
                <a:gridCol w="770021"/>
                <a:gridCol w="770020"/>
              </a:tblGrid>
              <a:tr h="725055">
                <a:tc rowSpan="2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7" marB="4571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Success One Year After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Grant Receipt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7" marB="4571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2" marR="91432" marT="45717" marB="45717"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2" marR="91432" marT="45717" marB="45717" anchor="ctr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2" marR="91432" marT="45717" marB="45717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7" marB="4571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7" marB="4571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</a:tr>
              <a:tr h="956671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7" marB="4571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2008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7" marB="4571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2009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7" marB="45717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2010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7" marB="45717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2011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7" marB="45717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2012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7" marB="45717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2013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7" marB="45717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&amp; Q2 2014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7" marB="45717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&amp; Q2 2015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7" marB="45717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&amp; Q2 2016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7" marB="45717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&amp; Q2 2017</a:t>
                      </a:r>
                    </a:p>
                  </a:txBody>
                  <a:tcPr marL="91432" marR="91432" marT="45717" marB="45717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61226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Successful</a:t>
                      </a:r>
                      <a:endParaRPr lang="en-US" sz="1600" dirty="0"/>
                    </a:p>
                  </a:txBody>
                  <a:tcPr marL="91432" marR="91432" marT="45717" marB="4571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19%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32%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32%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49%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26%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29%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38%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38%</a:t>
                      </a:r>
                    </a:p>
                  </a:txBody>
                  <a:tcPr marL="91432" marR="91432" marT="45717" marB="45717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marL="91432" marR="91432" marT="45717" marB="45717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L="91432" marR="91432" marT="45717" marB="45717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66967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Marginal Success</a:t>
                      </a:r>
                      <a:endParaRPr lang="en-US" sz="1600" dirty="0"/>
                    </a:p>
                  </a:txBody>
                  <a:tcPr marL="91432" marR="91432" marT="45717" marB="4571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5%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6%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6%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7%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5%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5%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5%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91432" marR="91432" marT="45717" marB="45717" anchor="ctr"/>
                </a:tc>
              </a:tr>
              <a:tr h="51137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Need</a:t>
                      </a:r>
                      <a:endParaRPr lang="en-US" sz="1600" baseline="0" dirty="0" smtClean="0"/>
                    </a:p>
                    <a:p>
                      <a:pPr algn="l"/>
                      <a:r>
                        <a:rPr lang="en-US" sz="1600" baseline="0" dirty="0" smtClean="0"/>
                        <a:t>More Help</a:t>
                      </a:r>
                      <a:endParaRPr lang="en-US" sz="1600" dirty="0" smtClean="0"/>
                    </a:p>
                  </a:txBody>
                  <a:tcPr marL="91432" marR="91432" marT="45717" marB="4571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76%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61%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62%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44%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69%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66%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57%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55%</a:t>
                      </a: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63%</a:t>
                      </a:r>
                    </a:p>
                  </a:txBody>
                  <a:tcPr marL="91432" marR="91432" marT="45717" marB="45717" anchor="ctr"/>
                </a:tc>
              </a:tr>
              <a:tr h="6319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  <a:endParaRPr lang="en-US" sz="1600" b="1" dirty="0"/>
                    </a:p>
                  </a:txBody>
                  <a:tcPr marL="91432" marR="91432" marT="45717" marB="4571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100%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100%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100%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100%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100%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100%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100%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432" marR="91432" marT="45717" marB="45717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432" marR="91432" marT="45717" marB="45717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3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3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3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063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3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3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63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8096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Payment Compliance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3000" b="1" dirty="0" smtClean="0">
                <a:solidFill>
                  <a:schemeClr val="tx1"/>
                </a:solidFill>
              </a:rPr>
              <a:t>Segmentation Analysis</a:t>
            </a:r>
          </a:p>
        </p:txBody>
      </p:sp>
      <p:sp>
        <p:nvSpPr>
          <p:cNvPr id="110637" name="Slide Number Placeholder 45"/>
          <p:cNvSpPr>
            <a:spLocks noGrp="1"/>
          </p:cNvSpPr>
          <p:nvPr>
            <p:ph type="sldNum" sz="quarter" idx="12"/>
          </p:nvPr>
        </p:nvSpPr>
        <p:spPr>
          <a:xfrm>
            <a:off x="8229600" y="6248400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560C47-8684-4979-AC7E-808FADE8A6B0}" type="slidenum">
              <a:rPr lang="en-US" altLang="en-US" sz="1000" smtClean="0"/>
              <a:pPr>
                <a:spcBef>
                  <a:spcPct val="0"/>
                </a:spcBef>
                <a:buFontTx/>
                <a:buNone/>
              </a:pPr>
              <a:t>63</a:t>
            </a:fld>
            <a:endParaRPr lang="en-US" altLang="en-US" sz="1000" smtClean="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592386"/>
              </p:ext>
            </p:extLst>
          </p:nvPr>
        </p:nvGraphicFramePr>
        <p:xfrm>
          <a:off x="447675" y="2124075"/>
          <a:ext cx="8327707" cy="3826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1463040"/>
                <a:gridCol w="1463040"/>
                <a:gridCol w="1463040"/>
                <a:gridCol w="1463040"/>
                <a:gridCol w="1012507"/>
              </a:tblGrid>
              <a:tr h="576061"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Q1 &amp; Q2 2017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699" marB="45699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15329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Grant Type</a:t>
                      </a:r>
                    </a:p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699" marB="4569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Ending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Balance &lt;$100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699" marB="4569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Balance Declined, Ending Balance </a:t>
                      </a:r>
                    </a:p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≥ $100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699" marB="45699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Balance Increased by &lt;$100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699" marB="45699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Balance Increased by 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≥ $100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699" marB="4569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699" marB="4569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4335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Electric Only</a:t>
                      </a:r>
                      <a:endParaRPr lang="en-US" sz="1600" b="0" dirty="0"/>
                    </a:p>
                  </a:txBody>
                  <a:tcPr marL="91444" marR="91444" marT="45699" marB="45699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26%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18%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6%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49%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/>
                        <a:t>100%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35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Gas Only</a:t>
                      </a:r>
                      <a:endParaRPr lang="en-US" sz="1600" b="0" dirty="0"/>
                    </a:p>
                  </a:txBody>
                  <a:tcPr marL="91444" marR="91444" marT="45699" marB="45699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19%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19%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5%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57%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/>
                        <a:t>100%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64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Electric &amp; Gas</a:t>
                      </a:r>
                      <a:endParaRPr lang="en-US" sz="1600" b="0" dirty="0"/>
                    </a:p>
                  </a:txBody>
                  <a:tcPr marL="91444" marR="91444" marT="45699" marB="45699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15%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6%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4%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74%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/>
                        <a:t>100%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35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Electric Heat</a:t>
                      </a:r>
                      <a:endParaRPr lang="en-US" sz="1600" b="0" dirty="0"/>
                    </a:p>
                  </a:txBody>
                  <a:tcPr marL="91444" marR="91444" marT="45699" marB="45699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17%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17%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9%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57%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/>
                        <a:t>100%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699" marB="4569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268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4" name="Rectangle 44"/>
          <p:cNvSpPr>
            <a:spLocks noGrp="1" noChangeArrowheads="1"/>
          </p:cNvSpPr>
          <p:nvPr>
            <p:ph type="title"/>
          </p:nvPr>
        </p:nvSpPr>
        <p:spPr>
          <a:xfrm>
            <a:off x="43875" y="39797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Payment Compliance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3000" b="1" dirty="0" smtClean="0">
                <a:solidFill>
                  <a:schemeClr val="tx1"/>
                </a:solidFill>
              </a:rPr>
              <a:t>Segmentation Analysis</a:t>
            </a:r>
          </a:p>
        </p:txBody>
      </p:sp>
      <p:sp>
        <p:nvSpPr>
          <p:cNvPr id="11268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C1AF923F-59F0-409E-90E6-1EFDC20F46DD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64</a:t>
            </a:fld>
            <a:endParaRPr lang="en-US" altLang="en-US" sz="1000"/>
          </a:p>
        </p:txBody>
      </p:sp>
      <p:graphicFrame>
        <p:nvGraphicFramePr>
          <p:cNvPr id="48" name="Chart 47"/>
          <p:cNvGraphicFramePr/>
          <p:nvPr>
            <p:extLst>
              <p:ext uri="{D42A27DB-BD31-4B8C-83A1-F6EECF244321}">
                <p14:modId xmlns:p14="http://schemas.microsoft.com/office/powerpoint/2010/main" val="948887580"/>
              </p:ext>
            </p:extLst>
          </p:nvPr>
        </p:nvGraphicFramePr>
        <p:xfrm>
          <a:off x="-1632993" y="1891460"/>
          <a:ext cx="9365298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6910599" y="3229243"/>
            <a:ext cx="19867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Successful (57%)</a:t>
            </a:r>
          </a:p>
          <a:p>
            <a:endParaRPr lang="en-US" sz="1400" dirty="0" smtClean="0"/>
          </a:p>
          <a:p>
            <a:endParaRPr lang="en-US" sz="1050" dirty="0"/>
          </a:p>
          <a:p>
            <a:r>
              <a:rPr lang="en-US" sz="1400" dirty="0" smtClean="0"/>
              <a:t>Marginal Success (9%)</a:t>
            </a:r>
          </a:p>
          <a:p>
            <a:endParaRPr lang="en-US" sz="1200" dirty="0"/>
          </a:p>
          <a:p>
            <a:r>
              <a:rPr lang="en-US" sz="1400" dirty="0" smtClean="0"/>
              <a:t>Need More Help (35%)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472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73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73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732" name="Rectangle 44"/>
          <p:cNvSpPr>
            <a:spLocks noGrp="1" noChangeArrowheads="1"/>
          </p:cNvSpPr>
          <p:nvPr>
            <p:ph type="title"/>
          </p:nvPr>
        </p:nvSpPr>
        <p:spPr>
          <a:xfrm>
            <a:off x="50800" y="238124"/>
            <a:ext cx="59436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Payment Compliance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Segmentation Analysis</a:t>
            </a:r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endParaRPr lang="en-US" altLang="en-US" sz="2800" b="1" dirty="0" smtClean="0"/>
          </a:p>
        </p:txBody>
      </p:sp>
      <p:sp>
        <p:nvSpPr>
          <p:cNvPr id="114733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80BE6BA1-075A-44C7-AC98-71D9723A5952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65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811552"/>
              </p:ext>
            </p:extLst>
          </p:nvPr>
        </p:nvGraphicFramePr>
        <p:xfrm>
          <a:off x="433492" y="1713143"/>
          <a:ext cx="8130733" cy="4650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733"/>
                <a:gridCol w="685800"/>
                <a:gridCol w="838200"/>
                <a:gridCol w="685800"/>
                <a:gridCol w="609600"/>
                <a:gridCol w="685800"/>
                <a:gridCol w="609600"/>
                <a:gridCol w="685800"/>
                <a:gridCol w="685800"/>
                <a:gridCol w="1244600"/>
              </a:tblGrid>
              <a:tr h="764938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Q1 2013 Recipients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Q1 &amp; Q2 2014 Recipients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Q1 &amp; Q2 2015 Recipients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&amp; Q2 2016 Recipients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 &amp; Q2 2017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20387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Year After Grant Receipt</a:t>
                      </a: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Year After Grant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Receipt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601034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1st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2nd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1st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2nd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1st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2nd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1st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2nd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869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Successful</a:t>
                      </a:r>
                      <a:endParaRPr lang="en-US" sz="1600" dirty="0"/>
                    </a:p>
                  </a:txBody>
                  <a:tcPr marT="45712" marB="45712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29%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67%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38%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38%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57%</a:t>
                      </a:r>
                    </a:p>
                  </a:txBody>
                  <a:tcPr marT="45709" marB="4570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010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Marginal Success</a:t>
                      </a:r>
                      <a:endParaRPr lang="en-US" sz="1600" dirty="0"/>
                    </a:p>
                  </a:txBody>
                  <a:tcPr marT="45712" marB="45712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5%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5%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T="45709" marB="4570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516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Need More Help</a:t>
                      </a:r>
                    </a:p>
                  </a:txBody>
                  <a:tcPr marT="45712" marB="45712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66%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25%</a:t>
                      </a:r>
                      <a:endParaRPr lang="en-US" sz="160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57%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marT="45709" marB="4570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63%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962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Accounts Included</a:t>
                      </a:r>
                      <a:endParaRPr lang="en-US" sz="1600" b="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497</a:t>
                      </a:r>
                      <a:endParaRPr lang="en-US" sz="1600" b="0" dirty="0"/>
                    </a:p>
                  </a:txBody>
                  <a:tcPr marT="45712" marB="45712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318</a:t>
                      </a:r>
                      <a:endParaRPr lang="en-US" sz="1600" b="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316</a:t>
                      </a:r>
                      <a:endParaRPr lang="en-US" sz="1600" b="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218</a:t>
                      </a:r>
                      <a:endParaRPr lang="en-US" sz="1600" b="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474</a:t>
                      </a:r>
                      <a:endParaRPr lang="en-US" sz="1600" b="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307</a:t>
                      </a:r>
                      <a:endParaRPr lang="en-US" sz="1600" b="0" dirty="0"/>
                    </a:p>
                  </a:txBody>
                  <a:tcPr marT="45709" marB="45709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828</a:t>
                      </a:r>
                      <a:endParaRPr lang="en-US" sz="1600" b="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526</a:t>
                      </a:r>
                      <a:endParaRPr lang="en-US" sz="1600" b="0" dirty="0"/>
                    </a:p>
                  </a:txBody>
                  <a:tcPr marT="45709" marB="4570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756</a:t>
                      </a:r>
                      <a:endParaRPr lang="en-US" sz="1600" dirty="0"/>
                    </a:p>
                  </a:txBody>
                  <a:tcPr marT="45709" marB="45709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364" y="5576878"/>
            <a:ext cx="5034324" cy="1188564"/>
          </a:xfrm>
          <a:prstGeom prst="rect">
            <a:avLst/>
          </a:prstGeom>
        </p:spPr>
      </p:pic>
      <p:graphicFrame>
        <p:nvGraphicFramePr>
          <p:cNvPr id="64" name="Chart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9138084"/>
              </p:ext>
            </p:extLst>
          </p:nvPr>
        </p:nvGraphicFramePr>
        <p:xfrm>
          <a:off x="3523234" y="3459014"/>
          <a:ext cx="4129208" cy="3726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673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3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6777" name="Picture 41" descr="BD14742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778" name="Picture 42" descr="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779" name="Picture 43" descr="BD14742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80" name="Rectangle 44"/>
          <p:cNvSpPr>
            <a:spLocks noGrp="1" noChangeArrowheads="1"/>
          </p:cNvSpPr>
          <p:nvPr>
            <p:ph type="title"/>
          </p:nvPr>
        </p:nvSpPr>
        <p:spPr>
          <a:xfrm>
            <a:off x="83111" y="3754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Payment Compliance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3000" b="1" dirty="0" smtClean="0">
                <a:solidFill>
                  <a:schemeClr val="tx1"/>
                </a:solidFill>
              </a:rPr>
              <a:t>Segmentation Analysis By Utility</a:t>
            </a:r>
          </a:p>
        </p:txBody>
      </p:sp>
      <p:sp>
        <p:nvSpPr>
          <p:cNvPr id="11678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5123A49E-8D0D-4703-9BB2-729F65C6BF27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66</a:t>
            </a:fld>
            <a:endParaRPr lang="en-US" altLang="en-US" sz="1000"/>
          </a:p>
        </p:txBody>
      </p:sp>
      <p:pic>
        <p:nvPicPr>
          <p:cNvPr id="116782" name="Picture 41" descr="BD14742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83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A01E4157-5CFE-43F0-B96D-0871D663A7F4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66</a:t>
            </a:fld>
            <a:endParaRPr lang="en-US" altLang="en-US" sz="1000"/>
          </a:p>
        </p:txBody>
      </p:sp>
      <p:sp>
        <p:nvSpPr>
          <p:cNvPr id="116784" name="TextBox 55"/>
          <p:cNvSpPr txBox="1">
            <a:spLocks noChangeArrowheads="1"/>
          </p:cNvSpPr>
          <p:nvPr/>
        </p:nvSpPr>
        <p:spPr bwMode="auto">
          <a:xfrm>
            <a:off x="3202114" y="1114880"/>
            <a:ext cx="32004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100" b="1" dirty="0"/>
              <a:t>Q1 </a:t>
            </a:r>
            <a:r>
              <a:rPr lang="en-US" altLang="en-US" sz="2100" b="1" dirty="0" smtClean="0"/>
              <a:t>&amp; Q2 2017 </a:t>
            </a:r>
            <a:r>
              <a:rPr lang="en-US" altLang="en-US" sz="2100" b="1" dirty="0"/>
              <a:t>Recipients</a:t>
            </a:r>
          </a:p>
        </p:txBody>
      </p:sp>
      <p:graphicFrame>
        <p:nvGraphicFramePr>
          <p:cNvPr id="63" name="Chart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020270"/>
              </p:ext>
            </p:extLst>
          </p:nvPr>
        </p:nvGraphicFramePr>
        <p:xfrm>
          <a:off x="429684" y="3543755"/>
          <a:ext cx="4129208" cy="3726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62" name="Chart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642126"/>
              </p:ext>
            </p:extLst>
          </p:nvPr>
        </p:nvGraphicFramePr>
        <p:xfrm>
          <a:off x="6542843" y="1459377"/>
          <a:ext cx="4148213" cy="3413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58" name="Chart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7952301"/>
              </p:ext>
            </p:extLst>
          </p:nvPr>
        </p:nvGraphicFramePr>
        <p:xfrm>
          <a:off x="6547662" y="3459014"/>
          <a:ext cx="4129208" cy="3726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66" name="Chart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301207"/>
              </p:ext>
            </p:extLst>
          </p:nvPr>
        </p:nvGraphicFramePr>
        <p:xfrm>
          <a:off x="3461325" y="1371365"/>
          <a:ext cx="4129208" cy="3726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60" name="Chart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7045839"/>
              </p:ext>
            </p:extLst>
          </p:nvPr>
        </p:nvGraphicFramePr>
        <p:xfrm>
          <a:off x="461593" y="1207438"/>
          <a:ext cx="4230718" cy="4043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3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3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3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3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3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5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5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5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5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5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5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5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5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5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5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7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7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7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087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7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7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76" name="Rectangle 44"/>
          <p:cNvSpPr>
            <a:spLocks noGrp="1" noChangeArrowheads="1"/>
          </p:cNvSpPr>
          <p:nvPr>
            <p:ph type="title"/>
          </p:nvPr>
        </p:nvSpPr>
        <p:spPr>
          <a:xfrm>
            <a:off x="76200" y="16986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Payment Compliance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3000" b="1" dirty="0" smtClean="0">
                <a:solidFill>
                  <a:schemeClr val="tx1"/>
                </a:solidFill>
              </a:rPr>
              <a:t>Segmentation Analysis</a:t>
            </a:r>
          </a:p>
        </p:txBody>
      </p:sp>
      <p:sp>
        <p:nvSpPr>
          <p:cNvPr id="120877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14305ED9-AB75-4153-939B-5CDF9F9F04C2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67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02322"/>
              </p:ext>
            </p:extLst>
          </p:nvPr>
        </p:nvGraphicFramePr>
        <p:xfrm>
          <a:off x="76200" y="2057400"/>
          <a:ext cx="8961438" cy="3754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411"/>
                <a:gridCol w="1554535"/>
                <a:gridCol w="1737422"/>
                <a:gridCol w="1554535"/>
                <a:gridCol w="1554535"/>
              </a:tblGrid>
              <a:tr h="3353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Q1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&amp; Q2 2017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24" marB="45724" anchor="ctr"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823031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24" marB="4572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Ending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Balance &lt;$100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24" marB="4572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Balance Declined, Ending Balance 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≥ $100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24" marB="45724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Balance Increased by &lt;$100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24" marB="45724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Balance Increased by 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≥ $100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24" marB="45724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3708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of Customers</a:t>
                      </a:r>
                      <a:endParaRPr lang="en-US" sz="1600" dirty="0"/>
                    </a:p>
                  </a:txBody>
                  <a:tcPr marL="91443" marR="91443" marT="45724" marB="45724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</a:p>
                  </a:txBody>
                  <a:tcPr marL="91443" marR="91443" marT="45724" marB="4572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91443" marR="91443" marT="45724" marB="45724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1443" marR="91443" marT="45724" marB="45724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477</a:t>
                      </a:r>
                    </a:p>
                  </a:txBody>
                  <a:tcPr marL="91443" marR="91443" marT="45724" marB="45724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Percent of Customers</a:t>
                      </a:r>
                      <a:endParaRPr lang="en-US" sz="1600" dirty="0"/>
                    </a:p>
                  </a:txBody>
                  <a:tcPr marL="91443" marR="91443" marT="45724" marB="45724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19%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13%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5%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63%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Pre-Grant Balance</a:t>
                      </a:r>
                      <a:endParaRPr lang="en-US" sz="1600" dirty="0"/>
                    </a:p>
                  </a:txBody>
                  <a:tcPr marL="91443" marR="91443" marT="45724" marB="45724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$580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$1,857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$802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$880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Grant Amount</a:t>
                      </a:r>
                    </a:p>
                  </a:txBody>
                  <a:tcPr marL="91443" marR="91443" marT="45724" marB="45724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$549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$634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$540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$685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 anchor="ctr"/>
                </a:tc>
              </a:tr>
              <a:tr h="3708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Post-Grant Balance</a:t>
                      </a:r>
                      <a:endParaRPr lang="en-US" sz="1600" dirty="0"/>
                    </a:p>
                  </a:txBody>
                  <a:tcPr marL="91443" marR="91443" marT="45724" marB="45724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$27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$1,223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$260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$200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4" marB="45724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Number</a:t>
                      </a:r>
                      <a:r>
                        <a:rPr lang="en-US" sz="1600" baseline="0" dirty="0" smtClean="0"/>
                        <a:t> of Payments*</a:t>
                      </a:r>
                      <a:endParaRPr lang="en-US" sz="1600" dirty="0"/>
                    </a:p>
                  </a:txBody>
                  <a:tcPr marL="91443" marR="91443" marT="45724" marB="45724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1443" marR="91443" marT="45724" marB="45724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1443" marR="91443" marT="45724" marB="45724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1443" marR="91443" marT="45724" marB="45724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1443" marR="91443" marT="45724" marB="45724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Mean Percent of Bills Paid</a:t>
                      </a:r>
                      <a:endParaRPr lang="en-US" sz="1600" dirty="0"/>
                    </a:p>
                  </a:txBody>
                  <a:tcPr marL="91443" marR="91443" marT="45724" marB="45724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105%</a:t>
                      </a:r>
                      <a:endParaRPr lang="en-US" sz="1600" dirty="0"/>
                    </a:p>
                  </a:txBody>
                  <a:tcPr marL="91443" marR="91443" marT="45724" marB="45724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122%</a:t>
                      </a:r>
                      <a:endParaRPr lang="en-US" sz="1600" dirty="0"/>
                    </a:p>
                  </a:txBody>
                  <a:tcPr marL="91443" marR="91443" marT="45724" marB="4572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96%</a:t>
                      </a:r>
                      <a:endParaRPr lang="en-US" sz="1600" dirty="0"/>
                    </a:p>
                  </a:txBody>
                  <a:tcPr marL="91443" marR="91443" marT="45724" marB="45724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70%</a:t>
                      </a:r>
                      <a:endParaRPr lang="en-US" sz="1600" dirty="0"/>
                    </a:p>
                  </a:txBody>
                  <a:tcPr marL="91443" marR="91443" marT="45724" marB="45724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0936" name="TextBox 46"/>
          <p:cNvSpPr txBox="1">
            <a:spLocks noChangeArrowheads="1"/>
          </p:cNvSpPr>
          <p:nvPr/>
        </p:nvSpPr>
        <p:spPr bwMode="auto">
          <a:xfrm>
            <a:off x="0" y="5867400"/>
            <a:ext cx="518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* Note: Only customer payments are counted.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292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4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168276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Payment Compliance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3000" b="1" dirty="0" smtClean="0">
                <a:solidFill>
                  <a:schemeClr val="tx1"/>
                </a:solidFill>
              </a:rPr>
              <a:t>Segmentation Analysis</a:t>
            </a:r>
          </a:p>
        </p:txBody>
      </p:sp>
      <p:sp>
        <p:nvSpPr>
          <p:cNvPr id="12292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32E0BE84-54F8-4B35-957D-327696A6AB8B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68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513504"/>
              </p:ext>
            </p:extLst>
          </p:nvPr>
        </p:nvGraphicFramePr>
        <p:xfrm>
          <a:off x="381000" y="2209800"/>
          <a:ext cx="8428039" cy="264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996"/>
                <a:gridCol w="1554539"/>
                <a:gridCol w="1737426"/>
                <a:gridCol w="1554539"/>
                <a:gridCol w="1554539"/>
              </a:tblGrid>
              <a:tr h="30480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Q1 &amp; Q2</a:t>
                      </a:r>
                      <a:r>
                        <a:rPr lang="en-US" sz="1600" baseline="0" dirty="0" smtClean="0"/>
                        <a:t> 2017 Recipients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Ending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Balance &lt;$100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Balance Declined, Ending Balance 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≥ $100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Balance Increased by &lt;$100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Balance Increased by 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≥ $100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of Customers</a:t>
                      </a:r>
                      <a:endParaRPr lang="en-US" sz="1600" dirty="0"/>
                    </a:p>
                  </a:txBody>
                  <a:tcPr marL="91443" marR="9144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</a:p>
                  </a:txBody>
                  <a:tcPr marL="91443" marR="9144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91443" marR="9144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1443" marR="9144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477</a:t>
                      </a:r>
                    </a:p>
                  </a:txBody>
                  <a:tcPr marL="91443" marR="9144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Percent of Customers</a:t>
                      </a:r>
                      <a:endParaRPr lang="en-US" sz="1600" dirty="0"/>
                    </a:p>
                  </a:txBody>
                  <a:tcPr marL="91443" marR="9144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19%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13%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5%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63%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Charges</a:t>
                      </a:r>
                      <a:endParaRPr lang="en-US" sz="1600" dirty="0"/>
                    </a:p>
                  </a:txBody>
                  <a:tcPr marL="91443" marR="9144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$1,892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$2,820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$2,026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$2,309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Payments</a:t>
                      </a:r>
                    </a:p>
                  </a:txBody>
                  <a:tcPr marL="91443" marR="9144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$2,011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$3,348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$1,972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$1,655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5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5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5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5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5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5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5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5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5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5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6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6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6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6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6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6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6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6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6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496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7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7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72" name="Rectangle 44"/>
          <p:cNvSpPr>
            <a:spLocks noGrp="1" noChangeArrowheads="1"/>
          </p:cNvSpPr>
          <p:nvPr>
            <p:ph type="title"/>
          </p:nvPr>
        </p:nvSpPr>
        <p:spPr>
          <a:xfrm>
            <a:off x="54769" y="16192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Payment Compliance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3000" b="1" dirty="0" smtClean="0">
                <a:solidFill>
                  <a:schemeClr val="tx1"/>
                </a:solidFill>
              </a:rPr>
              <a:t>Segmentation Analysis</a:t>
            </a:r>
          </a:p>
        </p:txBody>
      </p:sp>
      <p:sp>
        <p:nvSpPr>
          <p:cNvPr id="124973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3112034C-D449-48F0-9F35-A1DD8B9737C5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69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20376"/>
              </p:ext>
            </p:extLst>
          </p:nvPr>
        </p:nvGraphicFramePr>
        <p:xfrm>
          <a:off x="685800" y="2209800"/>
          <a:ext cx="7772400" cy="3800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0"/>
                <a:gridCol w="1737360"/>
                <a:gridCol w="1737360"/>
                <a:gridCol w="1737360"/>
              </a:tblGrid>
              <a:tr h="38106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Q1 &amp; Q2 2017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8" marB="45728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823098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8" marB="45728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Balance Increased by $100 - $399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8" marB="4572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Balance Increased by $400 - $999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8" marB="4572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Balance Increased by $1,000 +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8" marB="4572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of Customers</a:t>
                      </a:r>
                      <a:endParaRPr lang="en-US" sz="1600" dirty="0"/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204</a:t>
                      </a:r>
                    </a:p>
                  </a:txBody>
                  <a:tcPr marT="45728" marB="4572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193</a:t>
                      </a:r>
                    </a:p>
                  </a:txBody>
                  <a:tcPr marT="45728" marB="4572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80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Percent of Customers</a:t>
                      </a:r>
                      <a:endParaRPr lang="en-US" sz="1600" dirty="0"/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27%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26%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11%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Pre-Grant Balance</a:t>
                      </a:r>
                      <a:endParaRPr lang="en-US" sz="1600" dirty="0"/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$696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$904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$1,291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Grant Amount</a:t>
                      </a: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$566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$723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$898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solidFill>
                      <a:srgbClr val="FFFF00"/>
                    </a:solidFill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Post-Grant Balance</a:t>
                      </a:r>
                      <a:endParaRPr lang="en-US" sz="1600" dirty="0"/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$135</a:t>
                      </a:r>
                      <a:endParaRPr lang="en-US" sz="1600" dirty="0"/>
                    </a:p>
                  </a:txBody>
                  <a:tcPr marT="45728" marB="4572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$189</a:t>
                      </a:r>
                      <a:endParaRPr lang="en-US" sz="1600" dirty="0"/>
                    </a:p>
                  </a:txBody>
                  <a:tcPr marT="45728" marB="4572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$393</a:t>
                      </a:r>
                      <a:endParaRPr lang="en-US" sz="1600" dirty="0"/>
                    </a:p>
                  </a:txBody>
                  <a:tcPr marT="45728" marB="4572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Number</a:t>
                      </a:r>
                      <a:r>
                        <a:rPr lang="en-US" sz="1600" baseline="0" dirty="0" smtClean="0"/>
                        <a:t> of Payments*</a:t>
                      </a:r>
                      <a:endParaRPr lang="en-US" sz="1600" dirty="0"/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T="45728" marB="4572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T="45728" marB="4572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T="45728" marB="4572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3709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Mean Percent of Bills Paid</a:t>
                      </a:r>
                      <a:endParaRPr lang="en-US" sz="1600" dirty="0"/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83%</a:t>
                      </a:r>
                      <a:endParaRPr lang="en-US" sz="1600" dirty="0"/>
                    </a:p>
                  </a:txBody>
                  <a:tcPr marT="45728" marB="4572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67%</a:t>
                      </a:r>
                      <a:endParaRPr lang="en-US" sz="1600" dirty="0"/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45%</a:t>
                      </a:r>
                      <a:endParaRPr lang="en-US" sz="1600" dirty="0"/>
                    </a:p>
                  </a:txBody>
                  <a:tcPr marT="45728" marB="45728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5023" name="TextBox 46"/>
          <p:cNvSpPr txBox="1">
            <a:spLocks noChangeArrowheads="1"/>
          </p:cNvSpPr>
          <p:nvPr/>
        </p:nvSpPr>
        <p:spPr bwMode="auto">
          <a:xfrm>
            <a:off x="596900" y="6067425"/>
            <a:ext cx="518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* Note: Only customer payments are counted.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7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7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7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76" name="Rectangle 44"/>
          <p:cNvSpPr>
            <a:spLocks noGrp="1" noChangeArrowheads="1"/>
          </p:cNvSpPr>
          <p:nvPr>
            <p:ph type="title"/>
          </p:nvPr>
        </p:nvSpPr>
        <p:spPr>
          <a:xfrm>
            <a:off x="22154" y="8096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NJ SHARES Database Analysis </a:t>
            </a:r>
            <a:br>
              <a:rPr lang="en-US" altLang="en-US" sz="33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Grants Distributed by County</a:t>
            </a:r>
          </a:p>
        </p:txBody>
      </p:sp>
      <p:sp>
        <p:nvSpPr>
          <p:cNvPr id="18477" name="Text Box 46"/>
          <p:cNvSpPr txBox="1">
            <a:spLocks noChangeArrowheads="1"/>
          </p:cNvSpPr>
          <p:nvPr/>
        </p:nvSpPr>
        <p:spPr bwMode="auto">
          <a:xfrm>
            <a:off x="8610600" y="6400800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37E6C2F3-F8B7-4A16-8798-3ED54DE6D4D0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7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034845"/>
              </p:ext>
            </p:extLst>
          </p:nvPr>
        </p:nvGraphicFramePr>
        <p:xfrm>
          <a:off x="685800" y="1524000"/>
          <a:ext cx="7523164" cy="5060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978"/>
                <a:gridCol w="1005798"/>
                <a:gridCol w="1188670"/>
                <a:gridCol w="208272"/>
                <a:gridCol w="1462978"/>
                <a:gridCol w="1005798"/>
                <a:gridCol w="1188670"/>
              </a:tblGrid>
              <a:tr h="396925">
                <a:tc gridSpan="7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2017</a:t>
                      </a:r>
                      <a:r>
                        <a:rPr lang="en-US" sz="1800" baseline="0" dirty="0" smtClean="0"/>
                        <a:t> Grant Recipients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26" marB="4572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" dirty="0"/>
                    </a:p>
                  </a:txBody>
                  <a:tcPr anchor="ctr">
                    <a:lnT w="12700" cmpd="sng">
                      <a:noFill/>
                    </a:lnT>
                    <a:lnB w="254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</a:tr>
              <a:tr h="640160"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bg1"/>
                          </a:solidFill>
                        </a:rPr>
                        <a:t>County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bg1"/>
                          </a:solidFill>
                        </a:rPr>
                        <a:t>Number Served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Percent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 of Total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/>
                      <a:endParaRPr lang="en-US" sz="2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County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Number Served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Percent of Total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26" marB="4572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3658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Atlantic</a:t>
                      </a:r>
                      <a:endParaRPr lang="en-US" sz="1800" dirty="0"/>
                    </a:p>
                  </a:txBody>
                  <a:tcPr marL="91436" marR="91436" marT="45726" marB="4572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Middlesex</a:t>
                      </a:r>
                      <a:endParaRPr lang="en-US" sz="1800" dirty="0"/>
                    </a:p>
                  </a:txBody>
                  <a:tcPr marL="91436" marR="91436" marT="45726" marB="4572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53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58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Bergen</a:t>
                      </a:r>
                      <a:endParaRPr lang="en-US" sz="1800" dirty="0"/>
                    </a:p>
                  </a:txBody>
                  <a:tcPr marL="91436" marR="91436" marT="45726" marB="45726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105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Monmouth</a:t>
                      </a:r>
                      <a:endParaRPr lang="en-US" sz="1800" dirty="0"/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111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</a:tr>
              <a:tr h="3658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Burlington</a:t>
                      </a:r>
                      <a:endParaRPr lang="en-US" sz="1800" dirty="0"/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Morris</a:t>
                      </a:r>
                      <a:endParaRPr lang="en-US" sz="1800" dirty="0"/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</a:tr>
              <a:tr h="3658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Camden</a:t>
                      </a:r>
                      <a:endParaRPr lang="en-US" sz="1800" dirty="0"/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41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Ocean</a:t>
                      </a:r>
                      <a:endParaRPr lang="en-US" sz="1800" dirty="0"/>
                    </a:p>
                  </a:txBody>
                  <a:tcPr marL="91436" marR="91436" marT="45726" marB="45726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174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13%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solidFill>
                      <a:srgbClr val="FFFF00"/>
                    </a:solidFill>
                  </a:tcPr>
                </a:tc>
              </a:tr>
              <a:tr h="3658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Cape May</a:t>
                      </a:r>
                      <a:endParaRPr lang="en-US" sz="1800" dirty="0"/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&lt;1%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Passaic</a:t>
                      </a:r>
                      <a:endParaRPr lang="en-US" sz="1800" dirty="0"/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</a:tr>
              <a:tr h="3658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Cumberland</a:t>
                      </a:r>
                      <a:endParaRPr lang="en-US" sz="1800" dirty="0"/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Salem</a:t>
                      </a:r>
                      <a:endParaRPr lang="en-US" sz="1800" dirty="0"/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&lt;1%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</a:tr>
              <a:tr h="3658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Essex</a:t>
                      </a:r>
                      <a:endParaRPr lang="en-US" sz="1800" dirty="0"/>
                    </a:p>
                  </a:txBody>
                  <a:tcPr marL="91436" marR="91436" marT="45726" marB="45726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224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16%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Somerset</a:t>
                      </a:r>
                      <a:endParaRPr lang="en-US" sz="1800" dirty="0"/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27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</a:tr>
              <a:tr h="3658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Gloucester</a:t>
                      </a:r>
                      <a:endParaRPr lang="en-US" sz="1800" dirty="0"/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68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Sussex</a:t>
                      </a:r>
                      <a:endParaRPr lang="en-US" sz="1800" dirty="0"/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&lt;1%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</a:tr>
              <a:tr h="3658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Hudson</a:t>
                      </a:r>
                      <a:endParaRPr lang="en-US" sz="1800" dirty="0"/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Union</a:t>
                      </a:r>
                      <a:endParaRPr lang="en-US" sz="1800" dirty="0"/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77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</a:tr>
              <a:tr h="3658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Hunterdon</a:t>
                      </a:r>
                      <a:endParaRPr lang="en-US" sz="1800" dirty="0"/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&lt;1%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Warren</a:t>
                      </a:r>
                      <a:endParaRPr lang="en-US" sz="1800" dirty="0"/>
                    </a:p>
                  </a:txBody>
                  <a:tcPr marL="91436" marR="91436" marT="45726" marB="4572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</a:tr>
              <a:tr h="3658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Mercer</a:t>
                      </a:r>
                      <a:endParaRPr lang="en-US" sz="1800" dirty="0"/>
                    </a:p>
                  </a:txBody>
                  <a:tcPr marL="91436" marR="91436" marT="45726" marB="45726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138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26" marB="45726" anchor="ctr"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1,390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26" marB="45726" anchor="ctr"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100%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26" marB="45726" anchor="ctr">
                    <a:solidFill>
                      <a:srgbClr val="00CC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7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0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0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0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0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0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0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0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0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0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0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1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1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1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1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1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1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1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701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01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01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020" name="Rectangle 44"/>
          <p:cNvSpPr>
            <a:spLocks noGrp="1" noChangeArrowheads="1"/>
          </p:cNvSpPr>
          <p:nvPr>
            <p:ph type="title"/>
          </p:nvPr>
        </p:nvSpPr>
        <p:spPr>
          <a:xfrm>
            <a:off x="101600" y="122238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Payment Compliance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3000" b="1" dirty="0" smtClean="0">
                <a:solidFill>
                  <a:schemeClr val="tx1"/>
                </a:solidFill>
              </a:rPr>
              <a:t>Segmentation Analysis</a:t>
            </a:r>
          </a:p>
        </p:txBody>
      </p:sp>
      <p:sp>
        <p:nvSpPr>
          <p:cNvPr id="12702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E19C4230-0B07-4EAD-BE64-FB7CE4464873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70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780710"/>
              </p:ext>
            </p:extLst>
          </p:nvPr>
        </p:nvGraphicFramePr>
        <p:xfrm>
          <a:off x="730467" y="2377722"/>
          <a:ext cx="7683066" cy="235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882"/>
                <a:gridCol w="1824728"/>
                <a:gridCol w="1824728"/>
                <a:gridCol w="1824728"/>
              </a:tblGrid>
              <a:tr h="325608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Q1</a:t>
                      </a:r>
                      <a:r>
                        <a:rPr lang="en-US" sz="1600" baseline="0" dirty="0" smtClean="0"/>
                        <a:t> &amp; Q2 2017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39179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Balance Increased by $100 - $399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Balance Increased by $400 - $999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Balance Increased by $1,000 +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3601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of Customers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193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80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01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Percent of Customers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27%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26%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11%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Charges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$1,849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$2,384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$3,298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3601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Payments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$1,600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$1,733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$1,610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111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114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115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9366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Payment Compliance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3000" b="1" dirty="0" smtClean="0">
                <a:solidFill>
                  <a:schemeClr val="tx1"/>
                </a:solidFill>
              </a:rPr>
              <a:t>Segmentation Analysis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089164"/>
              </p:ext>
            </p:extLst>
          </p:nvPr>
        </p:nvGraphicFramePr>
        <p:xfrm>
          <a:off x="304800" y="1752600"/>
          <a:ext cx="8594725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398"/>
                <a:gridCol w="1554365"/>
                <a:gridCol w="1737232"/>
                <a:gridCol w="1554365"/>
                <a:gridCol w="1554365"/>
              </a:tblGrid>
              <a:tr h="18732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Q1 &amp; Q2 2017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Ending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Balance &lt;$100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Balance Declined, Ending Balance 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≥ $100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Balance Increased by &lt;$100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Balance Increased by 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≥ $100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of Customers</a:t>
                      </a:r>
                      <a:endParaRPr lang="en-US" sz="1600" dirty="0"/>
                    </a:p>
                  </a:txBody>
                  <a:tcPr marL="91433" marR="9143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</a:p>
                  </a:txBody>
                  <a:tcPr marL="91433" marR="9143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91433" marR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1433" marR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477</a:t>
                      </a:r>
                    </a:p>
                  </a:txBody>
                  <a:tcPr marL="91433" marR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Percent of Customers</a:t>
                      </a:r>
                      <a:endParaRPr lang="en-US" sz="1600" dirty="0"/>
                    </a:p>
                  </a:txBody>
                  <a:tcPr marL="91433" marR="9143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19%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13%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5%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63%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Median</a:t>
                      </a:r>
                      <a:r>
                        <a:rPr lang="en-US" sz="1600" baseline="0" dirty="0" smtClean="0"/>
                        <a:t> Annual Income</a:t>
                      </a:r>
                      <a:endParaRPr lang="en-US" sz="1600" dirty="0"/>
                    </a:p>
                  </a:txBody>
                  <a:tcPr marL="91433" marR="9143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$45,426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$49,524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$42,108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$46,116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&lt; 225% FPL</a:t>
                      </a:r>
                      <a:endParaRPr lang="en-US" sz="1600" dirty="0"/>
                    </a:p>
                  </a:txBody>
                  <a:tcPr marL="91433" marR="9143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15%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23%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20%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18%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225% - 249% FPL</a:t>
                      </a:r>
                      <a:endParaRPr lang="en-US" sz="1600" dirty="0"/>
                    </a:p>
                  </a:txBody>
                  <a:tcPr marL="91433" marR="9143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18%</a:t>
                      </a:r>
                      <a:endParaRPr lang="en-US" sz="1600" dirty="0"/>
                    </a:p>
                  </a:txBody>
                  <a:tcPr marL="91433" marR="9143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24%</a:t>
                      </a:r>
                      <a:endParaRPr lang="en-US" sz="1600" dirty="0"/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13%</a:t>
                      </a:r>
                      <a:endParaRPr lang="en-US" sz="1600" dirty="0"/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17%</a:t>
                      </a:r>
                      <a:endParaRPr lang="en-US" sz="1600" dirty="0"/>
                    </a:p>
                  </a:txBody>
                  <a:tcPr marL="91433" marR="91433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250% - 299% FPL</a:t>
                      </a:r>
                      <a:endParaRPr lang="en-US" sz="1600" dirty="0"/>
                    </a:p>
                  </a:txBody>
                  <a:tcPr marL="91433" marR="9143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25%</a:t>
                      </a:r>
                      <a:endParaRPr lang="en-US" sz="1600" dirty="0"/>
                    </a:p>
                  </a:txBody>
                  <a:tcPr marL="91433" marR="9143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28%</a:t>
                      </a:r>
                      <a:endParaRPr lang="en-US" sz="1600" dirty="0"/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28%</a:t>
                      </a:r>
                      <a:endParaRPr lang="en-US" sz="1600" dirty="0"/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27%</a:t>
                      </a:r>
                      <a:endParaRPr lang="en-US" sz="1600" dirty="0"/>
                    </a:p>
                  </a:txBody>
                  <a:tcPr marL="91433" marR="91433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≥ 300% FPL</a:t>
                      </a:r>
                      <a:endParaRPr lang="en-US" sz="1600" dirty="0"/>
                    </a:p>
                  </a:txBody>
                  <a:tcPr marL="91433" marR="9143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42%</a:t>
                      </a:r>
                      <a:endParaRPr lang="en-US" sz="1600" dirty="0"/>
                    </a:p>
                  </a:txBody>
                  <a:tcPr marL="91433" marR="9143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24%</a:t>
                      </a:r>
                      <a:endParaRPr lang="en-US" sz="1600" dirty="0"/>
                    </a:p>
                  </a:txBody>
                  <a:tcPr marL="91433" marR="9143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40%</a:t>
                      </a:r>
                      <a:endParaRPr lang="en-US" sz="1600" dirty="0"/>
                    </a:p>
                  </a:txBody>
                  <a:tcPr marL="91433" marR="9143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38%</a:t>
                      </a:r>
                      <a:endParaRPr lang="en-US" sz="1600" dirty="0"/>
                    </a:p>
                  </a:txBody>
                  <a:tcPr marL="91433" marR="91433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Percent</a:t>
                      </a:r>
                      <a:r>
                        <a:rPr lang="en-US" sz="1600" baseline="0" dirty="0" smtClean="0"/>
                        <a:t> Single-Parent</a:t>
                      </a:r>
                      <a:endParaRPr lang="en-US" sz="1600" dirty="0"/>
                    </a:p>
                  </a:txBody>
                  <a:tcPr marL="91433" marR="9143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10%</a:t>
                      </a:r>
                      <a:endParaRPr lang="en-US" sz="1600" dirty="0"/>
                    </a:p>
                  </a:txBody>
                  <a:tcPr marL="91433" marR="9143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15%</a:t>
                      </a:r>
                      <a:endParaRPr lang="en-US" sz="1600" dirty="0"/>
                    </a:p>
                  </a:txBody>
                  <a:tcPr marL="91433" marR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25%</a:t>
                      </a:r>
                      <a:endParaRPr lang="en-US" sz="1600" dirty="0"/>
                    </a:p>
                  </a:txBody>
                  <a:tcPr marL="91433" marR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16%</a:t>
                      </a:r>
                      <a:endParaRPr lang="en-US" sz="1600" dirty="0"/>
                    </a:p>
                  </a:txBody>
                  <a:tcPr marL="91433" marR="9143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Percent Elderly-Only</a:t>
                      </a:r>
                      <a:endParaRPr lang="en-US" sz="1600" dirty="0"/>
                    </a:p>
                  </a:txBody>
                  <a:tcPr marL="91433" marR="9143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24%</a:t>
                      </a:r>
                      <a:endParaRPr lang="en-US" sz="1600" dirty="0"/>
                    </a:p>
                  </a:txBody>
                  <a:tcPr marL="91433" marR="9143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13%</a:t>
                      </a:r>
                      <a:endParaRPr lang="en-US" sz="1600" dirty="0"/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25%</a:t>
                      </a:r>
                      <a:endParaRPr lang="en-US" sz="1600" dirty="0"/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16%</a:t>
                      </a:r>
                      <a:endParaRPr lang="en-US" sz="1600" dirty="0"/>
                    </a:p>
                  </a:txBody>
                  <a:tcPr marL="91433" marR="91433" anchor="ctr"/>
                </a:tc>
              </a:tr>
            </a:tbl>
          </a:graphicData>
        </a:graphic>
      </p:graphicFrame>
      <p:sp>
        <p:nvSpPr>
          <p:cNvPr id="131187" name="Slide Number Placeholder 45"/>
          <p:cNvSpPr>
            <a:spLocks noGrp="1"/>
          </p:cNvSpPr>
          <p:nvPr>
            <p:ph type="sldNum" sz="quarter" idx="12"/>
          </p:nvPr>
        </p:nvSpPr>
        <p:spPr>
          <a:xfrm>
            <a:off x="8313738" y="6403975"/>
            <a:ext cx="390525" cy="392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7AD09E-09AF-44F6-8138-988B8CC08A13}" type="slidenum">
              <a:rPr lang="en-US" altLang="en-US" sz="1000" smtClean="0"/>
              <a:pPr>
                <a:spcBef>
                  <a:spcPct val="0"/>
                </a:spcBef>
                <a:buFontTx/>
                <a:buNone/>
              </a:pPr>
              <a:t>71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16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4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762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Payment Compliance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3000" b="1" dirty="0" smtClean="0">
                <a:solidFill>
                  <a:schemeClr val="tx1"/>
                </a:solidFill>
              </a:rPr>
              <a:t>Segmentation Analysis</a:t>
            </a:r>
          </a:p>
        </p:txBody>
      </p:sp>
      <p:sp>
        <p:nvSpPr>
          <p:cNvPr id="13316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C5BC2F83-9BAA-45F4-B65A-9236828C1A09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72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142508"/>
              </p:ext>
            </p:extLst>
          </p:nvPr>
        </p:nvGraphicFramePr>
        <p:xfrm>
          <a:off x="596901" y="1656081"/>
          <a:ext cx="7785100" cy="4231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6021"/>
                <a:gridCol w="1976809"/>
                <a:gridCol w="1826135"/>
                <a:gridCol w="1826135"/>
              </a:tblGrid>
              <a:tr h="263525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Q1 &amp; Q2 2017 Recipients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Balance Increased by $100 - $399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Balance Increased by  $400 - $999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Balance Increased by $1,000 +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of Customers</a:t>
                      </a:r>
                      <a:endParaRPr lang="en-US" sz="1600" dirty="0"/>
                    </a:p>
                  </a:txBody>
                  <a:tcPr marL="91448" marR="9144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193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80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Percent of Customers</a:t>
                      </a:r>
                      <a:endParaRPr lang="en-US" sz="1600" dirty="0"/>
                    </a:p>
                  </a:txBody>
                  <a:tcPr marL="91448" marR="9144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27%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26%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11%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Median</a:t>
                      </a:r>
                      <a:r>
                        <a:rPr lang="en-US" sz="1600" baseline="0" dirty="0" smtClean="0"/>
                        <a:t> Annual Income</a:t>
                      </a:r>
                      <a:endParaRPr lang="en-US" sz="1600" dirty="0"/>
                    </a:p>
                  </a:txBody>
                  <a:tcPr marL="91448" marR="9144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$45,096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$48,228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$45,606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&lt; 225% FPL</a:t>
                      </a:r>
                      <a:endParaRPr lang="en-US" sz="1600" dirty="0"/>
                    </a:p>
                  </a:txBody>
                  <a:tcPr marL="91448" marR="9144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L="91448" marR="9144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17%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15%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57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225% - 249% FPL</a:t>
                      </a:r>
                      <a:endParaRPr lang="en-US" sz="1600" dirty="0"/>
                    </a:p>
                  </a:txBody>
                  <a:tcPr marL="91448" marR="9144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22%</a:t>
                      </a:r>
                      <a:endParaRPr lang="en-US" sz="1600" dirty="0"/>
                    </a:p>
                  </a:txBody>
                  <a:tcPr marL="91448" marR="9144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12%</a:t>
                      </a:r>
                      <a:endParaRPr lang="en-US" sz="1600" dirty="0"/>
                    </a:p>
                  </a:txBody>
                  <a:tcPr marL="91448" marR="914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19%</a:t>
                      </a:r>
                      <a:endParaRPr lang="en-US" sz="1600" dirty="0"/>
                    </a:p>
                  </a:txBody>
                  <a:tcPr marL="91448" marR="91448" anchor="ctr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250% - 299% FPL</a:t>
                      </a:r>
                      <a:endParaRPr lang="en-US" sz="1600" dirty="0"/>
                    </a:p>
                  </a:txBody>
                  <a:tcPr marL="91448" marR="9144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21%</a:t>
                      </a:r>
                      <a:endParaRPr lang="en-US" sz="1600" dirty="0"/>
                    </a:p>
                  </a:txBody>
                  <a:tcPr marL="91448" marR="9144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32%</a:t>
                      </a:r>
                      <a:endParaRPr lang="en-US" sz="1600" dirty="0"/>
                    </a:p>
                  </a:txBody>
                  <a:tcPr marL="91448" marR="914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30%</a:t>
                      </a:r>
                      <a:endParaRPr lang="en-US" sz="1600" dirty="0"/>
                    </a:p>
                  </a:txBody>
                  <a:tcPr marL="91448" marR="91448" anchor="ctr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≥ 300% FPL</a:t>
                      </a:r>
                      <a:endParaRPr lang="en-US" sz="1600" dirty="0"/>
                    </a:p>
                  </a:txBody>
                  <a:tcPr marL="91448" marR="9144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37%</a:t>
                      </a:r>
                      <a:endParaRPr lang="en-US" sz="1600" dirty="0"/>
                    </a:p>
                  </a:txBody>
                  <a:tcPr marL="91448" marR="9144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39%</a:t>
                      </a:r>
                      <a:endParaRPr lang="en-US" sz="1600" dirty="0"/>
                    </a:p>
                  </a:txBody>
                  <a:tcPr marL="91448" marR="9144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36%</a:t>
                      </a:r>
                      <a:endParaRPr lang="en-US" sz="1600" dirty="0"/>
                    </a:p>
                  </a:txBody>
                  <a:tcPr marL="91448" marR="91448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Percent</a:t>
                      </a:r>
                      <a:r>
                        <a:rPr lang="en-US" sz="1600" baseline="0" dirty="0" smtClean="0"/>
                        <a:t> Single-Parent</a:t>
                      </a:r>
                      <a:endParaRPr lang="en-US" sz="1600" dirty="0"/>
                    </a:p>
                  </a:txBody>
                  <a:tcPr marL="91448" marR="9144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17%</a:t>
                      </a:r>
                      <a:endParaRPr lang="en-US" sz="1600" dirty="0"/>
                    </a:p>
                  </a:txBody>
                  <a:tcPr marL="91448" marR="9144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17%</a:t>
                      </a:r>
                      <a:endParaRPr lang="en-US" sz="1600" dirty="0"/>
                    </a:p>
                  </a:txBody>
                  <a:tcPr marL="91448" marR="9144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13%</a:t>
                      </a:r>
                      <a:endParaRPr lang="en-US" sz="1600" dirty="0"/>
                    </a:p>
                  </a:txBody>
                  <a:tcPr marL="91448" marR="9144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Percent Elderly-Only</a:t>
                      </a:r>
                      <a:endParaRPr lang="en-US" sz="1600" dirty="0"/>
                    </a:p>
                  </a:txBody>
                  <a:tcPr marL="91448" marR="9144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18%</a:t>
                      </a:r>
                      <a:endParaRPr lang="en-US" sz="1600" dirty="0"/>
                    </a:p>
                  </a:txBody>
                  <a:tcPr marL="91448" marR="91448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15%</a:t>
                      </a:r>
                      <a:endParaRPr lang="en-US" sz="1600" dirty="0"/>
                    </a:p>
                  </a:txBody>
                  <a:tcPr marL="91448" marR="914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14%</a:t>
                      </a:r>
                      <a:endParaRPr lang="en-US" sz="1600" dirty="0"/>
                    </a:p>
                  </a:txBody>
                  <a:tcPr marL="91448" marR="91448" anchor="ctr"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16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4" name="Rectangle 44"/>
          <p:cNvSpPr>
            <a:spLocks noGrp="1" noChangeArrowheads="1"/>
          </p:cNvSpPr>
          <p:nvPr>
            <p:ph type="title"/>
          </p:nvPr>
        </p:nvSpPr>
        <p:spPr>
          <a:xfrm>
            <a:off x="92075" y="5127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Payment Compliance Analysis 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400" b="1" dirty="0" smtClean="0">
                <a:solidFill>
                  <a:schemeClr val="tx1"/>
                </a:solidFill>
              </a:rPr>
              <a:t>Segmentation Analysis of Elderly Households</a:t>
            </a:r>
            <a:endParaRPr lang="en-US" altLang="en-US" sz="3000" b="1" dirty="0" smtClean="0">
              <a:solidFill>
                <a:schemeClr val="tx1"/>
              </a:solidFill>
            </a:endParaRPr>
          </a:p>
        </p:txBody>
      </p:sp>
      <p:sp>
        <p:nvSpPr>
          <p:cNvPr id="13316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C5BC2F83-9BAA-45F4-B65A-9236828C1A09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73</a:t>
            </a:fld>
            <a:endParaRPr lang="en-US" altLang="en-US" sz="100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941520"/>
              </p:ext>
            </p:extLst>
          </p:nvPr>
        </p:nvGraphicFramePr>
        <p:xfrm>
          <a:off x="654050" y="1960869"/>
          <a:ext cx="7885113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4540"/>
                <a:gridCol w="1051731"/>
                <a:gridCol w="1051731"/>
                <a:gridCol w="1051731"/>
                <a:gridCol w="1051731"/>
                <a:gridCol w="1263649"/>
              </a:tblGrid>
              <a:tr h="370840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Q1 &amp; Q2 2017 Recipients</a:t>
                      </a:r>
                    </a:p>
                  </a:txBody>
                  <a:tcP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Elderly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 Only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Non-Elderly Only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Difference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 of Customers</a:t>
                      </a:r>
                      <a:endParaRPr lang="en-US" sz="1800" dirty="0"/>
                    </a:p>
                  </a:txBody>
                  <a:tcPr marL="91448" marR="9144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133</a:t>
                      </a:r>
                      <a:endParaRPr lang="en-US" dirty="0"/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--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Percent of Customers</a:t>
                      </a:r>
                      <a:endParaRPr lang="en-US" sz="1800" dirty="0"/>
                    </a:p>
                  </a:txBody>
                  <a:tcPr marL="91448" marR="9144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18%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effectLst/>
                        </a:rPr>
                        <a:t>82%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--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Pre-Grant Balance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$785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effectLst/>
                        </a:rPr>
                        <a:t>$966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-$182*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Grant Amount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$571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effectLst/>
                        </a:rPr>
                        <a:t>$661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-$90*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Post-Grant Balance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$217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effectLst/>
                        </a:rPr>
                        <a:t>$307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-$90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#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#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Difference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Success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35%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31%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5%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Marginal Success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8%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3%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Needs More</a:t>
                      </a:r>
                      <a:r>
                        <a:rPr lang="en-US" sz="1800" baseline="0" dirty="0" smtClean="0"/>
                        <a:t> Help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57%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64%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-7%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15806" y="606216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aseline="30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1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Statistically significant at the 95% level</a:t>
            </a:r>
            <a:endParaRPr lang="en-US" sz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18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1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725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5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5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60" name="Rectangle 44"/>
          <p:cNvSpPr>
            <a:spLocks noGrp="1" noChangeArrowheads="1"/>
          </p:cNvSpPr>
          <p:nvPr>
            <p:ph type="title"/>
          </p:nvPr>
        </p:nvSpPr>
        <p:spPr>
          <a:xfrm>
            <a:off x="66765" y="5556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Receipt of Energy Assistance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600" b="1" dirty="0" smtClean="0">
                <a:solidFill>
                  <a:schemeClr val="tx1"/>
                </a:solidFill>
              </a:rPr>
              <a:t>USF or LIHEAP</a:t>
            </a:r>
          </a:p>
        </p:txBody>
      </p:sp>
      <p:sp>
        <p:nvSpPr>
          <p:cNvPr id="13726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CC4570C6-D04A-4575-AF56-C650796E0573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74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050257"/>
              </p:ext>
            </p:extLst>
          </p:nvPr>
        </p:nvGraphicFramePr>
        <p:xfrm>
          <a:off x="596902" y="1696855"/>
          <a:ext cx="7886701" cy="468349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975721"/>
                <a:gridCol w="691098"/>
                <a:gridCol w="691098"/>
                <a:gridCol w="691098"/>
                <a:gridCol w="691098"/>
                <a:gridCol w="691098"/>
                <a:gridCol w="691098"/>
                <a:gridCol w="691098"/>
                <a:gridCol w="691098"/>
                <a:gridCol w="691098"/>
                <a:gridCol w="691098"/>
              </a:tblGrid>
              <a:tr h="410437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Utility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Received USF or LIHEAP in 12 Months Following Grant Receipt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</a:tr>
              <a:tr h="4104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Q1 2013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Q1 &amp; Q2 2014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Q1 &amp; Q2 2015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Q1 &amp; Q2 2016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Q1 &amp; Q2 2017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</a:tr>
              <a:tr h="410437">
                <a:tc vMerge="1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6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6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6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6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41043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ACE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35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92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17%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41043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ETG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</a:tr>
              <a:tr h="41043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JCP&amp;L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49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6%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49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8%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9%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anchor="ctr"/>
                </a:tc>
              </a:tr>
              <a:tr h="410437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NJNG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12%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5%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41043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PSE&amp;G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334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265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8%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364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586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anchor="ctr"/>
                </a:tc>
              </a:tr>
              <a:tr h="41043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RECO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anchor="ctr"/>
                </a:tc>
              </a:tr>
              <a:tr h="41043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SJG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41043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  <a:endParaRPr lang="en-US" sz="1600" b="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497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316</a:t>
                      </a:r>
                      <a:endParaRPr lang="en-US" sz="1600" b="1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8%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474</a:t>
                      </a:r>
                      <a:endParaRPr lang="en-US" sz="1600" b="1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7%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828</a:t>
                      </a:r>
                      <a:endParaRPr lang="en-US" sz="1600" b="1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8%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15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1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7257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5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59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60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7525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Receipt of Energy Assistance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600" b="1" dirty="0" smtClean="0">
                <a:solidFill>
                  <a:schemeClr val="tx1"/>
                </a:solidFill>
              </a:rPr>
              <a:t>USF or LIHEAP</a:t>
            </a:r>
            <a:r>
              <a:rPr lang="en-US" altLang="en-US" sz="2600" b="1" dirty="0">
                <a:solidFill>
                  <a:schemeClr val="tx1"/>
                </a:solidFill>
              </a:rPr>
              <a:t> </a:t>
            </a:r>
            <a:r>
              <a:rPr lang="en-US" altLang="en-US" sz="2600" b="1" dirty="0" smtClean="0">
                <a:solidFill>
                  <a:schemeClr val="tx1"/>
                </a:solidFill>
              </a:rPr>
              <a:t>Recipients</a:t>
            </a:r>
          </a:p>
        </p:txBody>
      </p:sp>
      <p:sp>
        <p:nvSpPr>
          <p:cNvPr id="137261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CC4570C6-D04A-4575-AF56-C650796E0573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75</a:t>
            </a:fld>
            <a:endParaRPr lang="en-US" altLang="en-US" sz="10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702436"/>
              </p:ext>
            </p:extLst>
          </p:nvPr>
        </p:nvGraphicFramePr>
        <p:xfrm>
          <a:off x="564357" y="1676400"/>
          <a:ext cx="8062912" cy="468349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997522"/>
                <a:gridCol w="706539"/>
                <a:gridCol w="706539"/>
                <a:gridCol w="706539"/>
                <a:gridCol w="706539"/>
                <a:gridCol w="706539"/>
                <a:gridCol w="706539"/>
                <a:gridCol w="706539"/>
                <a:gridCol w="706539"/>
                <a:gridCol w="706539"/>
                <a:gridCol w="706539"/>
              </a:tblGrid>
              <a:tr h="410437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Utility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Received USF or LIHEAP in “Good Faith” Period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</a:tr>
              <a:tr h="4104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Q1 2013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Q1 &amp; Q2 2014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Q1 &amp; Q2 2015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Q1 &amp; Q2 2016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Q1 &amp; Q2 2017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CC99"/>
                    </a:solidFill>
                  </a:tcPr>
                </a:tc>
              </a:tr>
              <a:tr h="410437">
                <a:tc vMerge="1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6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6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6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6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41043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ACE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35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T="45711" marB="45711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8%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1" marB="45711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92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4%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1" marB="4571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T="45711" marB="4571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T="45711" marB="45711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1043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ETG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11" marB="45711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</a:tr>
              <a:tr h="41043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JCP&amp;L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47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11" marB="45711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49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2%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1" marB="45711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0%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1" marB="4571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T="45711" marB="4571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T="45711" marB="45711" anchor="ctr"/>
                </a:tc>
              </a:tr>
              <a:tr h="410437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NJNG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11" marB="45711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0%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11" marB="45711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11" marB="4571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T="45711" marB="4571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T="45711" marB="45711" anchor="ctr">
                    <a:solidFill>
                      <a:srgbClr val="E7F6EF"/>
                    </a:solidFill>
                  </a:tcPr>
                </a:tc>
              </a:tr>
              <a:tr h="41043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PSE&amp;G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295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T="45711" marB="45711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265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3%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364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T="45711" marB="45711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586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T="45711" marB="4571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482</a:t>
                      </a:r>
                    </a:p>
                  </a:txBody>
                  <a:tcPr marT="45711" marB="4571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&lt;1%</a:t>
                      </a:r>
                    </a:p>
                  </a:txBody>
                  <a:tcPr marT="45711" marB="45711" anchor="ctr"/>
                </a:tc>
              </a:tr>
              <a:tr h="41043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RECO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11" marB="45711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11" marB="45711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11" marB="4571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45711" marB="4571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11" marB="45711" anchor="ctr"/>
                </a:tc>
              </a:tr>
              <a:tr h="41043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SJG</a:t>
                      </a:r>
                      <a:endParaRPr lang="en-US" sz="16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11" marB="45711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0%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1" marB="45711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0%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1" marB="4571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45711" marB="4571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11" marB="45711" anchor="ctr">
                    <a:solidFill>
                      <a:srgbClr val="CBECDE"/>
                    </a:solidFill>
                  </a:tcPr>
                </a:tc>
              </a:tr>
              <a:tr h="41043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  <a:endParaRPr lang="en-US" sz="1600" b="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454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T="45711" marB="45711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316</a:t>
                      </a:r>
                      <a:endParaRPr lang="en-US" sz="1600" b="1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3%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1" marB="45711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474</a:t>
                      </a:r>
                      <a:endParaRPr lang="en-US" sz="1600" b="1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2%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1" marB="45711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828</a:t>
                      </a:r>
                      <a:endParaRPr lang="en-US" sz="1600" b="1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2%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1" marB="45711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756</a:t>
                      </a:r>
                    </a:p>
                  </a:txBody>
                  <a:tcPr marT="45711" marB="45711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T="45711" marB="4571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70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135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354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56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242888" y="1185366"/>
            <a:ext cx="8608054" cy="5215434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2200" dirty="0" smtClean="0"/>
              <a:t>Decrease in </a:t>
            </a:r>
            <a:r>
              <a:rPr lang="en-US" altLang="en-US" sz="2200" dirty="0"/>
              <a:t>grants from </a:t>
            </a:r>
            <a:r>
              <a:rPr lang="en-US" altLang="en-US" sz="2200" dirty="0" smtClean="0"/>
              <a:t>2016 to 2017</a:t>
            </a:r>
            <a:endParaRPr lang="en-US" altLang="en-US" sz="2200" dirty="0"/>
          </a:p>
          <a:p>
            <a:pPr lvl="1" eaLnBrk="1" hangingPunct="1"/>
            <a:r>
              <a:rPr lang="en-US" altLang="en-US" sz="1800" dirty="0" smtClean="0"/>
              <a:t>1,390 </a:t>
            </a:r>
            <a:r>
              <a:rPr lang="en-US" altLang="en-US" sz="1800" dirty="0"/>
              <a:t>recipients in </a:t>
            </a:r>
            <a:r>
              <a:rPr lang="en-US" altLang="en-US" sz="1800" dirty="0" smtClean="0"/>
              <a:t>2017 compared </a:t>
            </a:r>
            <a:r>
              <a:rPr lang="en-US" altLang="en-US" sz="1800" dirty="0"/>
              <a:t>to </a:t>
            </a:r>
            <a:r>
              <a:rPr lang="en-US" altLang="en-US" sz="1800" dirty="0" smtClean="0"/>
              <a:t>2,213 in 2016</a:t>
            </a:r>
            <a:endParaRPr lang="en-US" altLang="en-US" sz="1800" dirty="0"/>
          </a:p>
          <a:p>
            <a:pPr lvl="1" eaLnBrk="1" hangingPunct="1"/>
            <a:r>
              <a:rPr lang="en-US" altLang="en-US" sz="1800" dirty="0" smtClean="0"/>
              <a:t>$842,290 </a:t>
            </a:r>
            <a:r>
              <a:rPr lang="en-US" altLang="en-US" sz="1800" dirty="0"/>
              <a:t>grant dollars in </a:t>
            </a:r>
            <a:r>
              <a:rPr lang="en-US" altLang="en-US" sz="1800" dirty="0" smtClean="0"/>
              <a:t>2017 </a:t>
            </a:r>
            <a:r>
              <a:rPr lang="en-US" altLang="en-US" sz="1800" dirty="0"/>
              <a:t>compared to </a:t>
            </a:r>
            <a:r>
              <a:rPr lang="en-US" altLang="en-US" sz="1800" dirty="0" smtClean="0"/>
              <a:t>$1,417,663 </a:t>
            </a:r>
            <a:r>
              <a:rPr lang="en-US" altLang="en-US" sz="1800" dirty="0"/>
              <a:t>in </a:t>
            </a:r>
            <a:r>
              <a:rPr lang="en-US" altLang="en-US" sz="1800" dirty="0" smtClean="0"/>
              <a:t>2016</a:t>
            </a:r>
            <a:endParaRPr lang="en-US" altLang="en-US" sz="1800" dirty="0"/>
          </a:p>
          <a:p>
            <a:pPr eaLnBrk="1" hangingPunct="1"/>
            <a:r>
              <a:rPr lang="en-US" altLang="en-US" sz="2200" dirty="0" smtClean="0"/>
              <a:t>NJ </a:t>
            </a:r>
            <a:r>
              <a:rPr lang="en-US" altLang="en-US" sz="2200" dirty="0"/>
              <a:t>SHARES serves needy households</a:t>
            </a:r>
          </a:p>
          <a:p>
            <a:pPr lvl="1" eaLnBrk="1" hangingPunct="1"/>
            <a:r>
              <a:rPr lang="en-US" altLang="en-US" sz="1800" dirty="0"/>
              <a:t>Children under the age of six: </a:t>
            </a:r>
            <a:r>
              <a:rPr lang="en-US" altLang="en-US" sz="1800" dirty="0" smtClean="0"/>
              <a:t>15%</a:t>
            </a:r>
          </a:p>
          <a:p>
            <a:pPr lvl="1" eaLnBrk="1" hangingPunct="1"/>
            <a:r>
              <a:rPr lang="en-US" altLang="en-US" sz="1800" dirty="0"/>
              <a:t>Family member over 60: 28%</a:t>
            </a:r>
          </a:p>
          <a:p>
            <a:pPr lvl="1" eaLnBrk="1" hangingPunct="1"/>
            <a:r>
              <a:rPr lang="en-US" altLang="en-US" sz="1800" dirty="0" smtClean="0"/>
              <a:t>Single </a:t>
            </a:r>
            <a:r>
              <a:rPr lang="en-US" altLang="en-US" sz="1800" dirty="0"/>
              <a:t>parent households:  </a:t>
            </a:r>
            <a:r>
              <a:rPr lang="en-US" altLang="en-US" sz="1800" dirty="0" smtClean="0"/>
              <a:t>17%</a:t>
            </a:r>
            <a:endParaRPr lang="en-US" altLang="en-US" sz="1800" dirty="0"/>
          </a:p>
          <a:p>
            <a:pPr lvl="1" eaLnBrk="1" hangingPunct="1"/>
            <a:r>
              <a:rPr lang="en-US" altLang="en-US" sz="1800" dirty="0"/>
              <a:t>Annual income below $50,000:  </a:t>
            </a:r>
            <a:r>
              <a:rPr lang="en-US" altLang="en-US" sz="1800" dirty="0" smtClean="0"/>
              <a:t>58%</a:t>
            </a:r>
            <a:endParaRPr lang="en-US" altLang="en-US" sz="1800" dirty="0"/>
          </a:p>
          <a:p>
            <a:pPr eaLnBrk="1" hangingPunct="1"/>
            <a:r>
              <a:rPr lang="en-US" altLang="en-US" sz="2200" dirty="0" smtClean="0"/>
              <a:t>NJ </a:t>
            </a:r>
            <a:r>
              <a:rPr lang="en-US" altLang="en-US" sz="2200" dirty="0"/>
              <a:t>SHARES serves the working poor</a:t>
            </a:r>
          </a:p>
          <a:p>
            <a:pPr lvl="1" eaLnBrk="1" hangingPunct="1"/>
            <a:r>
              <a:rPr lang="en-US" altLang="en-US" sz="1800" dirty="0" smtClean="0"/>
              <a:t>80% </a:t>
            </a:r>
            <a:r>
              <a:rPr lang="en-US" altLang="en-US" sz="1800" dirty="0"/>
              <a:t>of households have employment income</a:t>
            </a:r>
          </a:p>
          <a:p>
            <a:pPr eaLnBrk="1" hangingPunct="1"/>
            <a:r>
              <a:rPr lang="en-US" altLang="en-US" sz="2200" dirty="0" smtClean="0"/>
              <a:t>NJ </a:t>
            </a:r>
            <a:r>
              <a:rPr lang="en-US" altLang="en-US" sz="2200" dirty="0"/>
              <a:t>SHARES provides grants to those in temporary need of assistance</a:t>
            </a:r>
          </a:p>
          <a:p>
            <a:pPr lvl="1" eaLnBrk="1" hangingPunct="1"/>
            <a:r>
              <a:rPr lang="en-US" altLang="en-US" sz="1800" dirty="0"/>
              <a:t>78% received a grant in only one of the past 10 years</a:t>
            </a:r>
          </a:p>
          <a:p>
            <a:pPr lvl="1" eaLnBrk="1" hangingPunct="1"/>
            <a:r>
              <a:rPr lang="en-US" altLang="en-US" sz="1800" dirty="0" smtClean="0"/>
              <a:t>8</a:t>
            </a:r>
            <a:r>
              <a:rPr lang="en-US" altLang="en-US" sz="1800" dirty="0"/>
              <a:t>% received a grant in more than two of the past 10 years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1800" dirty="0"/>
              <a:t>In 90 days before grant, </a:t>
            </a:r>
            <a:r>
              <a:rPr lang="en-US" altLang="en-US" sz="1800" dirty="0" smtClean="0"/>
              <a:t>2018 recipients </a:t>
            </a:r>
            <a:r>
              <a:rPr lang="en-US" altLang="en-US" sz="1800" dirty="0"/>
              <a:t>averaged </a:t>
            </a:r>
            <a:r>
              <a:rPr lang="en-US" altLang="en-US" sz="1800" dirty="0" smtClean="0"/>
              <a:t>2.5 </a:t>
            </a:r>
            <a:r>
              <a:rPr lang="en-US" altLang="en-US" sz="1800" dirty="0"/>
              <a:t>payments and $</a:t>
            </a:r>
            <a:r>
              <a:rPr lang="en-US" altLang="en-US" sz="1800" dirty="0" smtClean="0"/>
              <a:t>359 </a:t>
            </a:r>
            <a:r>
              <a:rPr lang="en-US" altLang="en-US" sz="1800" dirty="0"/>
              <a:t>in payments</a:t>
            </a:r>
          </a:p>
          <a:p>
            <a:pPr marL="457200" lvl="1" indent="0" eaLnBrk="1" hangingPunct="1">
              <a:buNone/>
            </a:pPr>
            <a:endParaRPr lang="en-US" altLang="en-US" sz="1800" dirty="0" smtClean="0"/>
          </a:p>
          <a:p>
            <a:pPr lvl="1" eaLnBrk="1" hangingPunct="1"/>
            <a:endParaRPr lang="en-US" altLang="en-US" sz="1800" dirty="0"/>
          </a:p>
          <a:p>
            <a:pPr lvl="1" eaLnBrk="1" hangingPunct="1"/>
            <a:endParaRPr lang="en-US" altLang="en-US" sz="1800" dirty="0" smtClean="0"/>
          </a:p>
          <a:p>
            <a:pPr eaLnBrk="1" hangingPunct="1">
              <a:buFontTx/>
              <a:buNone/>
            </a:pPr>
            <a:endParaRPr lang="en-US" altLang="en-US" sz="1800" dirty="0" smtClean="0"/>
          </a:p>
        </p:txBody>
      </p:sp>
      <p:sp>
        <p:nvSpPr>
          <p:cNvPr id="141357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E83AD1F2-0100-4307-8E3C-E5DFC50316F7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76</a:t>
            </a:fld>
            <a:endParaRPr lang="en-US" altLang="en-US" sz="1000"/>
          </a:p>
        </p:txBody>
      </p:sp>
      <p:pic>
        <p:nvPicPr>
          <p:cNvPr id="14135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763" y="174998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le 44"/>
          <p:cNvSpPr txBox="1">
            <a:spLocks noChangeArrowheads="1"/>
          </p:cNvSpPr>
          <p:nvPr/>
        </p:nvSpPr>
        <p:spPr bwMode="auto">
          <a:xfrm>
            <a:off x="72067" y="138934"/>
            <a:ext cx="7772400" cy="641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 eaLnBrk="1" hangingPunct="1"/>
            <a:r>
              <a:rPr lang="en-US" altLang="en-US" sz="3300" b="1" kern="0" dirty="0" smtClean="0">
                <a:solidFill>
                  <a:schemeClr val="tx1"/>
                </a:solidFill>
              </a:rPr>
              <a:t>Key Findings</a:t>
            </a:r>
          </a:p>
        </p:txBody>
      </p:sp>
    </p:spTree>
    <p:extLst>
      <p:ext uri="{BB962C8B-B14F-4D97-AF65-F5344CB8AC3E}">
        <p14:creationId xmlns:p14="http://schemas.microsoft.com/office/powerpoint/2010/main" val="323893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135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354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56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447676" y="1295400"/>
            <a:ext cx="8543924" cy="5105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2400" dirty="0"/>
              <a:t>Clients </a:t>
            </a:r>
            <a:r>
              <a:rPr lang="en-US" altLang="en-US" sz="2400" dirty="0" smtClean="0"/>
              <a:t>coming </a:t>
            </a:r>
            <a:r>
              <a:rPr lang="en-US" altLang="en-US" sz="2400" dirty="0"/>
              <a:t>in for help earlier</a:t>
            </a:r>
          </a:p>
          <a:p>
            <a:pPr lvl="1" eaLnBrk="1" hangingPunct="1"/>
            <a:r>
              <a:rPr lang="en-US" altLang="en-US" sz="2000" dirty="0" smtClean="0"/>
              <a:t>Fewer have service shut off when they come in</a:t>
            </a:r>
          </a:p>
          <a:p>
            <a:pPr lvl="2" eaLnBrk="1" hangingPunct="1"/>
            <a:r>
              <a:rPr lang="en-US" altLang="en-US" sz="1600" dirty="0" smtClean="0"/>
              <a:t>4% of clients with service shut off at grant application in 2017</a:t>
            </a:r>
          </a:p>
          <a:p>
            <a:pPr lvl="2" eaLnBrk="1" hangingPunct="1"/>
            <a:r>
              <a:rPr lang="en-US" altLang="en-US" sz="1600" dirty="0" smtClean="0"/>
              <a:t>Compared to peak of 13% in 2015</a:t>
            </a:r>
            <a:endParaRPr lang="en-US" altLang="en-US" sz="1600" dirty="0"/>
          </a:p>
          <a:p>
            <a:pPr lvl="1" eaLnBrk="1" hangingPunct="1"/>
            <a:r>
              <a:rPr lang="en-US" altLang="en-US" sz="2000" dirty="0" smtClean="0"/>
              <a:t>Lower balance </a:t>
            </a:r>
            <a:r>
              <a:rPr lang="en-US" altLang="en-US" sz="2000" dirty="0"/>
              <a:t>at grant application </a:t>
            </a:r>
            <a:endParaRPr lang="en-US" altLang="en-US" sz="2000" dirty="0" smtClean="0"/>
          </a:p>
          <a:p>
            <a:pPr lvl="2" eaLnBrk="1" hangingPunct="1"/>
            <a:r>
              <a:rPr lang="en-US" altLang="en-US" sz="1600" dirty="0" smtClean="0"/>
              <a:t>Mean balance declined </a:t>
            </a:r>
            <a:r>
              <a:rPr lang="en-US" altLang="en-US" sz="1600" dirty="0"/>
              <a:t>to </a:t>
            </a:r>
            <a:r>
              <a:rPr lang="en-US" altLang="en-US" sz="1600" dirty="0" smtClean="0"/>
              <a:t>$897 </a:t>
            </a:r>
            <a:r>
              <a:rPr lang="en-US" altLang="en-US" sz="1600" dirty="0"/>
              <a:t>in </a:t>
            </a:r>
            <a:r>
              <a:rPr lang="en-US" altLang="en-US" sz="1600" dirty="0" smtClean="0"/>
              <a:t>2017</a:t>
            </a:r>
            <a:endParaRPr lang="en-US" altLang="en-US" sz="1600" dirty="0"/>
          </a:p>
          <a:p>
            <a:pPr lvl="2" eaLnBrk="1" hangingPunct="1"/>
            <a:r>
              <a:rPr lang="en-US" altLang="en-US" sz="1600" dirty="0" smtClean="0"/>
              <a:t>From $1,248 in 2014, $1,082 in 2015, and $996 in 2016</a:t>
            </a:r>
            <a:endParaRPr lang="en-US" altLang="en-US" sz="1600" dirty="0"/>
          </a:p>
          <a:p>
            <a:pPr eaLnBrk="1" hangingPunct="1">
              <a:defRPr/>
            </a:pPr>
            <a:r>
              <a:rPr lang="en-US" altLang="en-US" sz="2400" dirty="0" smtClean="0"/>
              <a:t>Electric grants still show greater unmet need</a:t>
            </a:r>
          </a:p>
          <a:p>
            <a:pPr lvl="1" eaLnBrk="1" hangingPunct="1">
              <a:defRPr/>
            </a:pPr>
            <a:r>
              <a:rPr lang="en-US" sz="2000" dirty="0" smtClean="0"/>
              <a:t>60% </a:t>
            </a:r>
            <a:r>
              <a:rPr lang="en-US" sz="2000" dirty="0"/>
              <a:t>of electric heat </a:t>
            </a:r>
            <a:r>
              <a:rPr lang="en-US" sz="2000" dirty="0" smtClean="0"/>
              <a:t>and </a:t>
            </a:r>
            <a:r>
              <a:rPr lang="en-US" sz="2000" dirty="0"/>
              <a:t>61% of electric-only </a:t>
            </a:r>
            <a:r>
              <a:rPr lang="en-US" sz="2000" dirty="0" smtClean="0"/>
              <a:t>2017 grant recipients received </a:t>
            </a:r>
            <a:r>
              <a:rPr lang="en-US" sz="2000" dirty="0"/>
              <a:t>max </a:t>
            </a:r>
            <a:r>
              <a:rPr lang="en-US" sz="2000" dirty="0" smtClean="0"/>
              <a:t>grant</a:t>
            </a:r>
          </a:p>
          <a:p>
            <a:pPr lvl="1" eaLnBrk="1" hangingPunct="1">
              <a:defRPr/>
            </a:pPr>
            <a:r>
              <a:rPr lang="en-US" sz="2000" dirty="0" smtClean="0"/>
              <a:t>Compared </a:t>
            </a:r>
            <a:r>
              <a:rPr lang="en-US" sz="2000" dirty="0"/>
              <a:t>to </a:t>
            </a:r>
            <a:r>
              <a:rPr lang="en-US" sz="2000" dirty="0" smtClean="0"/>
              <a:t>30% </a:t>
            </a:r>
            <a:r>
              <a:rPr lang="en-US" sz="2000" dirty="0"/>
              <a:t>of gas-only grants and </a:t>
            </a:r>
            <a:r>
              <a:rPr lang="en-US" sz="2000" dirty="0" smtClean="0"/>
              <a:t>26% </a:t>
            </a:r>
            <a:r>
              <a:rPr lang="en-US" sz="2000" dirty="0"/>
              <a:t>of electric and gas </a:t>
            </a:r>
            <a:r>
              <a:rPr lang="en-US" sz="2000" dirty="0" smtClean="0"/>
              <a:t>grants</a:t>
            </a:r>
          </a:p>
          <a:p>
            <a:pPr eaLnBrk="1" hangingPunct="1">
              <a:defRPr/>
            </a:pPr>
            <a:r>
              <a:rPr lang="en-US" altLang="en-US" sz="2400" dirty="0" smtClean="0"/>
              <a:t>Opportunity for referrals</a:t>
            </a:r>
          </a:p>
          <a:p>
            <a:pPr lvl="1" eaLnBrk="1" hangingPunct="1">
              <a:defRPr/>
            </a:pPr>
            <a:r>
              <a:rPr lang="en-US" altLang="en-US" sz="2000" dirty="0" smtClean="0"/>
              <a:t>18% of 2017 grant recipients have </a:t>
            </a:r>
            <a:r>
              <a:rPr lang="en-US" altLang="en-US" sz="2000" dirty="0"/>
              <a:t>income below 225% of poverty and are </a:t>
            </a:r>
            <a:r>
              <a:rPr lang="en-US" altLang="en-US" sz="2000" dirty="0" smtClean="0"/>
              <a:t>potentially eligible </a:t>
            </a:r>
            <a:r>
              <a:rPr lang="en-US" altLang="en-US" sz="2000" dirty="0"/>
              <a:t>for Comfort </a:t>
            </a:r>
            <a:r>
              <a:rPr lang="en-US" altLang="en-US" sz="2000" dirty="0" smtClean="0"/>
              <a:t>Partners</a:t>
            </a:r>
            <a:endParaRPr lang="en-US" altLang="en-US" sz="1800" dirty="0"/>
          </a:p>
          <a:p>
            <a:pPr lvl="1" eaLnBrk="1" hangingPunct="1"/>
            <a:endParaRPr lang="en-US" altLang="en-US" sz="1800" dirty="0" smtClean="0"/>
          </a:p>
          <a:p>
            <a:pPr eaLnBrk="1" hangingPunct="1">
              <a:buFontTx/>
              <a:buNone/>
            </a:pPr>
            <a:endParaRPr lang="en-US" altLang="en-US" sz="1800" dirty="0" smtClean="0"/>
          </a:p>
        </p:txBody>
      </p:sp>
      <p:sp>
        <p:nvSpPr>
          <p:cNvPr id="141357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E83AD1F2-0100-4307-8E3C-E5DFC50316F7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77</a:t>
            </a:fld>
            <a:endParaRPr lang="en-US" altLang="en-US" sz="1000"/>
          </a:p>
        </p:txBody>
      </p:sp>
      <p:pic>
        <p:nvPicPr>
          <p:cNvPr id="14135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le 44"/>
          <p:cNvSpPr txBox="1">
            <a:spLocks noChangeArrowheads="1"/>
          </p:cNvSpPr>
          <p:nvPr/>
        </p:nvSpPr>
        <p:spPr bwMode="auto">
          <a:xfrm>
            <a:off x="155575" y="310261"/>
            <a:ext cx="7772400" cy="641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 eaLnBrk="1" hangingPunct="1"/>
            <a:r>
              <a:rPr lang="en-US" altLang="en-US" sz="3300" b="1" kern="0" dirty="0" smtClean="0">
                <a:solidFill>
                  <a:schemeClr val="tx1"/>
                </a:solidFill>
              </a:rPr>
              <a:t>Key Findings</a:t>
            </a:r>
          </a:p>
        </p:txBody>
      </p:sp>
    </p:spTree>
    <p:extLst>
      <p:ext uri="{BB962C8B-B14F-4D97-AF65-F5344CB8AC3E}">
        <p14:creationId xmlns:p14="http://schemas.microsoft.com/office/powerpoint/2010/main" val="289436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1353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57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E83AD1F2-0100-4307-8E3C-E5DFC50316F7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78</a:t>
            </a:fld>
            <a:endParaRPr lang="en-US" altLang="en-US" sz="1000"/>
          </a:p>
        </p:txBody>
      </p:sp>
      <p:sp>
        <p:nvSpPr>
          <p:cNvPr id="47" name="Rectangle 44"/>
          <p:cNvSpPr txBox="1">
            <a:spLocks noChangeArrowheads="1"/>
          </p:cNvSpPr>
          <p:nvPr/>
        </p:nvSpPr>
        <p:spPr bwMode="auto">
          <a:xfrm>
            <a:off x="155575" y="177050"/>
            <a:ext cx="7772400" cy="641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 eaLnBrk="1" hangingPunct="1"/>
            <a:r>
              <a:rPr lang="en-US" altLang="en-US" sz="3300" b="1" kern="0" dirty="0" smtClean="0">
                <a:solidFill>
                  <a:schemeClr val="tx1"/>
                </a:solidFill>
              </a:rPr>
              <a:t>Key Findings</a:t>
            </a:r>
          </a:p>
        </p:txBody>
      </p:sp>
      <p:pic>
        <p:nvPicPr>
          <p:cNvPr id="141358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605" y="80962"/>
            <a:ext cx="2597468" cy="144303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/>
        </p:spPr>
      </p:pic>
      <p:pic>
        <p:nvPicPr>
          <p:cNvPr id="141354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56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73061" y="1338263"/>
            <a:ext cx="8764011" cy="5105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2400" dirty="0" smtClean="0"/>
              <a:t>Payment compliance in 1</a:t>
            </a:r>
            <a:r>
              <a:rPr lang="en-US" altLang="en-US" sz="2400" baseline="30000" dirty="0" smtClean="0"/>
              <a:t>st</a:t>
            </a:r>
            <a:r>
              <a:rPr lang="en-US" altLang="en-US" sz="2400" dirty="0" smtClean="0"/>
              <a:t> year after grant declined</a:t>
            </a:r>
            <a:endParaRPr lang="en-US" altLang="en-US" sz="2400" dirty="0"/>
          </a:p>
          <a:p>
            <a:pPr lvl="1" eaLnBrk="1" hangingPunct="1"/>
            <a:r>
              <a:rPr lang="en-US" altLang="en-US" sz="2000" dirty="0" smtClean="0"/>
              <a:t>32% </a:t>
            </a:r>
            <a:r>
              <a:rPr lang="en-US" altLang="en-US" sz="2000" dirty="0"/>
              <a:t>of Q1 &amp; Q2 </a:t>
            </a:r>
            <a:r>
              <a:rPr lang="en-US" altLang="en-US" sz="2000" dirty="0" smtClean="0"/>
              <a:t>2017 </a:t>
            </a:r>
            <a:r>
              <a:rPr lang="en-US" altLang="en-US" sz="2000" dirty="0"/>
              <a:t>grant recipients were </a:t>
            </a:r>
            <a:r>
              <a:rPr lang="en-US" altLang="en-US" sz="2000" dirty="0" smtClean="0"/>
              <a:t>successful </a:t>
            </a:r>
          </a:p>
          <a:p>
            <a:pPr lvl="1" eaLnBrk="1" hangingPunct="1"/>
            <a:r>
              <a:rPr lang="en-US" altLang="en-US" sz="2000" dirty="0"/>
              <a:t>Compared to 38% in Q1 &amp; Q2 2015 and 2014, and 34% in 2016</a:t>
            </a:r>
          </a:p>
          <a:p>
            <a:pPr eaLnBrk="1" hangingPunct="1"/>
            <a:r>
              <a:rPr lang="en-US" altLang="en-US" sz="2400" dirty="0" smtClean="0"/>
              <a:t>Payment compliance in 2</a:t>
            </a:r>
            <a:r>
              <a:rPr lang="en-US" altLang="en-US" sz="2400" baseline="30000" dirty="0" smtClean="0"/>
              <a:t>nd</a:t>
            </a:r>
            <a:r>
              <a:rPr lang="en-US" altLang="en-US" sz="2400" dirty="0" smtClean="0"/>
              <a:t> year after grant is lower than historical levels</a:t>
            </a:r>
            <a:endParaRPr lang="en-US" altLang="en-US" sz="2400" dirty="0"/>
          </a:p>
          <a:p>
            <a:pPr lvl="1" eaLnBrk="1" hangingPunct="1"/>
            <a:r>
              <a:rPr lang="en-US" altLang="en-US" sz="2000" dirty="0" smtClean="0"/>
              <a:t>57% of Q1 &amp; Q2 2016 recipients were successful in 2</a:t>
            </a:r>
            <a:r>
              <a:rPr lang="en-US" altLang="en-US" sz="2000" baseline="30000" dirty="0" smtClean="0"/>
              <a:t>nd</a:t>
            </a:r>
            <a:r>
              <a:rPr lang="en-US" altLang="en-US" sz="2000" dirty="0" smtClean="0"/>
              <a:t> year after grant</a:t>
            </a:r>
          </a:p>
          <a:p>
            <a:pPr lvl="1" eaLnBrk="1" hangingPunct="1"/>
            <a:r>
              <a:rPr lang="en-US" altLang="en-US" sz="2000" dirty="0" smtClean="0"/>
              <a:t>Compared to 69% in 2014, and 67% in 2013</a:t>
            </a:r>
          </a:p>
          <a:p>
            <a:pPr eaLnBrk="1" hangingPunct="1">
              <a:buFontTx/>
              <a:buNone/>
            </a:pPr>
            <a:endParaRPr lang="en-US" alt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59676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3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1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2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3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4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5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21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2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3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4" name="Rectangle 44"/>
          <p:cNvSpPr>
            <a:spLocks noGrp="1" noChangeArrowheads="1"/>
          </p:cNvSpPr>
          <p:nvPr>
            <p:ph type="title"/>
          </p:nvPr>
        </p:nvSpPr>
        <p:spPr>
          <a:xfrm>
            <a:off x="67087" y="106363"/>
            <a:ext cx="6568251" cy="1146047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NJ SHARES Database Analysis </a:t>
            </a:r>
            <a:r>
              <a:rPr lang="en-US" altLang="en-US" sz="3300" dirty="0" smtClean="0">
                <a:solidFill>
                  <a:schemeClr val="tx1"/>
                </a:solidFill>
              </a:rPr>
              <a:t/>
            </a:r>
            <a:br>
              <a:rPr lang="en-US" altLang="en-US" sz="3300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Grants Distributed by Legislative Offices</a:t>
            </a:r>
          </a:p>
        </p:txBody>
      </p:sp>
      <p:sp>
        <p:nvSpPr>
          <p:cNvPr id="20525" name="Text Box 46"/>
          <p:cNvSpPr txBox="1">
            <a:spLocks noChangeArrowheads="1"/>
          </p:cNvSpPr>
          <p:nvPr/>
        </p:nvSpPr>
        <p:spPr bwMode="auto">
          <a:xfrm>
            <a:off x="8382000" y="6400800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BCEBD2CA-F149-44D0-AF21-930E9639BC0E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20610" name="TextBox 1"/>
          <p:cNvSpPr txBox="1">
            <a:spLocks noChangeArrowheads="1"/>
          </p:cNvSpPr>
          <p:nvPr/>
        </p:nvSpPr>
        <p:spPr bwMode="auto">
          <a:xfrm>
            <a:off x="1063625" y="6111134"/>
            <a:ext cx="4758671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Note: NJ SHARES began working with legislative offices in 2008.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4013543296"/>
              </p:ext>
            </p:extLst>
          </p:nvPr>
        </p:nvGraphicFramePr>
        <p:xfrm>
          <a:off x="256066" y="1651667"/>
          <a:ext cx="7923610" cy="4497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8425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1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1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2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3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4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5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6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7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8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2569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0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1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72" name="Rectangle 44"/>
          <p:cNvSpPr>
            <a:spLocks noGrp="1" noChangeArrowheads="1"/>
          </p:cNvSpPr>
          <p:nvPr>
            <p:ph type="title"/>
          </p:nvPr>
        </p:nvSpPr>
        <p:spPr>
          <a:xfrm>
            <a:off x="42702" y="130996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300" b="1" dirty="0" smtClean="0">
                <a:solidFill>
                  <a:schemeClr val="tx1"/>
                </a:solidFill>
              </a:rPr>
              <a:t>NJ SHARES Database Analysis </a:t>
            </a:r>
            <a:r>
              <a:rPr lang="en-US" altLang="en-US" sz="3300" dirty="0" smtClean="0">
                <a:solidFill>
                  <a:schemeClr val="tx1"/>
                </a:solidFill>
              </a:rPr>
              <a:t/>
            </a:r>
            <a:br>
              <a:rPr lang="en-US" altLang="en-US" sz="3300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Repeat NJ SHARES Recipients</a:t>
            </a:r>
          </a:p>
        </p:txBody>
      </p:sp>
      <p:sp>
        <p:nvSpPr>
          <p:cNvPr id="22573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E23CBF6B-EA3F-4ECA-BA1E-0F769C124D75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9</a:t>
            </a:fld>
            <a:endParaRPr lang="en-US" altLang="en-US" sz="100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85635"/>
              </p:ext>
            </p:extLst>
          </p:nvPr>
        </p:nvGraphicFramePr>
        <p:xfrm>
          <a:off x="374651" y="1933992"/>
          <a:ext cx="8422482" cy="3247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396"/>
                <a:gridCol w="837607"/>
                <a:gridCol w="832308"/>
                <a:gridCol w="816329"/>
                <a:gridCol w="816329"/>
                <a:gridCol w="762529"/>
                <a:gridCol w="837996"/>
                <a:gridCol w="837996"/>
                <a:gridCol w="837996"/>
                <a:gridCol w="837996"/>
              </a:tblGrid>
              <a:tr h="40694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Years of NJ SHARES Receipt</a:t>
                      </a:r>
                      <a:endParaRPr lang="en-US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Percent</a:t>
                      </a:r>
                      <a:r>
                        <a:rPr lang="en-US" sz="180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of Recipients who Received Grants in Multiple Years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709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2010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2011 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2012 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2015 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2016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2017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2018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3871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/>
                        <a:t>1 Year 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78%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79%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77%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77%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78%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77%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78%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78%</a:t>
                      </a:r>
                    </a:p>
                  </a:txBody>
                  <a:tcPr marT="45717" marB="45717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78%</a:t>
                      </a:r>
                    </a:p>
                  </a:txBody>
                  <a:tcPr marT="45717" marB="45717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/>
                        <a:t>2 Years 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15%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14%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15%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15%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15%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15%</a:t>
                      </a:r>
                    </a:p>
                  </a:txBody>
                  <a:tcPr marT="45717" marB="45717"/>
                </a:tc>
              </a:tr>
              <a:tr h="3119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/>
                        <a:t>3 Years 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4</a:t>
                      </a:r>
                      <a:r>
                        <a:rPr lang="en-US" sz="1800" kern="1200" dirty="0" smtClean="0"/>
                        <a:t>%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4</a:t>
                      </a:r>
                      <a:r>
                        <a:rPr lang="en-US" sz="1800" kern="1200" dirty="0" smtClean="0"/>
                        <a:t>%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5</a:t>
                      </a:r>
                      <a:r>
                        <a:rPr lang="en-US" sz="1800" kern="1200" dirty="0" smtClean="0"/>
                        <a:t>%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5%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5%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5%</a:t>
                      </a:r>
                    </a:p>
                  </a:txBody>
                  <a:tcPr marT="45717" marB="45717"/>
                </a:tc>
              </a:tr>
              <a:tr h="38225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/>
                        <a:t>4 Years</a:t>
                      </a:r>
                      <a:endParaRPr lang="en-US" sz="15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45717" marB="4571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2%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45717" marB="4571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2%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2%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2%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2%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2%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2%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2%</a:t>
                      </a:r>
                    </a:p>
                  </a:txBody>
                  <a:tcPr marT="45717" marB="45717"/>
                </a:tc>
              </a:tr>
              <a:tr h="368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/>
                        <a:t>5 Years</a:t>
                      </a:r>
                      <a:endParaRPr lang="en-US" sz="15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45717" marB="4571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1</a:t>
                      </a:r>
                      <a:r>
                        <a:rPr lang="en-US" sz="1800" kern="1200" dirty="0"/>
                        <a:t>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45717" marB="4571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1</a:t>
                      </a:r>
                      <a:r>
                        <a:rPr lang="en-US" sz="1800" kern="1200" dirty="0"/>
                        <a:t>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1</a:t>
                      </a:r>
                      <a:r>
                        <a:rPr lang="en-US" sz="1800" kern="1200" dirty="0"/>
                        <a:t>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1%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1%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1%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1%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&lt;1%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&lt;1%</a:t>
                      </a:r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22627" name="TextBox 1"/>
          <p:cNvSpPr txBox="1">
            <a:spLocks noChangeArrowheads="1"/>
          </p:cNvSpPr>
          <p:nvPr/>
        </p:nvSpPr>
        <p:spPr bwMode="auto">
          <a:xfrm>
            <a:off x="508000" y="5334000"/>
            <a:ext cx="82422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Notes: Data includes grants received from 2005 through 2018.  Fewer </a:t>
            </a:r>
            <a:r>
              <a:rPr lang="en-US" altLang="en-US" sz="1200" dirty="0"/>
              <a:t>than one percent received grants in six or more </a:t>
            </a:r>
            <a:r>
              <a:rPr lang="en-US" altLang="en-US" sz="1200" dirty="0" smtClean="0"/>
              <a:t>years.</a:t>
            </a:r>
            <a:endParaRPr lang="en-US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 Point Template - Cover and Page">
  <a:themeElements>
    <a:clrScheme name="Power Point Template - Cover and P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 Point Template - Cover and P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 Point Template - Cover and P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Template - Cover and P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wer Point Template - Cover and Pag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Power Point Template - Cover and Pag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Power Point Template - Cover and Pag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27269</TotalTime>
  <Words>6544</Words>
  <Application>Microsoft Office PowerPoint</Application>
  <PresentationFormat>On-screen Show (4:3)</PresentationFormat>
  <Paragraphs>2750</Paragraphs>
  <Slides>78</Slides>
  <Notes>78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3" baseType="lpstr">
      <vt:lpstr>Arial</vt:lpstr>
      <vt:lpstr>Calibri</vt:lpstr>
      <vt:lpstr>Courier New</vt:lpstr>
      <vt:lpstr>Times New Roman</vt:lpstr>
      <vt:lpstr>Power Point Template - Cover and Page</vt:lpstr>
      <vt:lpstr>NJ SHARES  2018 Evaluation Presentation</vt:lpstr>
      <vt:lpstr>Evaluation Goals</vt:lpstr>
      <vt:lpstr>PowerPoint Presentation</vt:lpstr>
      <vt:lpstr>NJ SHARES Database Analysis Grants Distributed</vt:lpstr>
      <vt:lpstr>NJ SHARES Database Analysis Grants Distributed by Utility</vt:lpstr>
      <vt:lpstr>NJ SHARES Database Analysis  Grants Distributed by Grant Type</vt:lpstr>
      <vt:lpstr>NJ SHARES Database Analysis  Grants Distributed by County</vt:lpstr>
      <vt:lpstr>NJ SHARES Database Analysis  Grants Distributed by Legislative Offices</vt:lpstr>
      <vt:lpstr>NJ SHARES Database Analysis  Repeat NJ SHARES Recipients</vt:lpstr>
      <vt:lpstr>NJ SHARES Database Analysis  Recipient Income Sources</vt:lpstr>
      <vt:lpstr>NJ SHARES Database Analysis  Annual Household Income</vt:lpstr>
      <vt:lpstr>NJ SHARES Database Analysis  Recipient Poverty Level</vt:lpstr>
      <vt:lpstr>NJ SHARES Database Analysis  Household Composition</vt:lpstr>
      <vt:lpstr>NJ SHARES Database Analysis  Household Composition</vt:lpstr>
      <vt:lpstr>NJ SHARES Database Analysis  Agencies Focused on Seniors  by Household Composition</vt:lpstr>
      <vt:lpstr>NJ SHARES Database Analysis  Agencies Focused on Seniors</vt:lpstr>
      <vt:lpstr>NJ SHARES Database Analysis  Main Heating Fuel</vt:lpstr>
      <vt:lpstr>NJ SHARES Database Analysis  Recipient-Reported  Bill Balance at Grant Application</vt:lpstr>
      <vt:lpstr>NJ SHARES Database Analysis  Mean Reported  Bill Balance at Grant Application</vt:lpstr>
      <vt:lpstr>NJ SHARES Database Analysis  Collections Actions Pending at Application</vt:lpstr>
      <vt:lpstr>NJ SHARES Database Analysis  Collections Actions Pending at Application</vt:lpstr>
      <vt:lpstr>NJ SHARES Database Analysis  Reason for Grant Application</vt:lpstr>
      <vt:lpstr>NJ SHARES Database Analysis  Recipients with Unemployment</vt:lpstr>
      <vt:lpstr>NJ SHARES Database Analysis  Detailed 2017 Recipients’ “Other”  Reasons for Grant Application</vt:lpstr>
      <vt:lpstr>NJ SHARES Database Analysis  Grant Guidelines - Maximum Grant Amounts</vt:lpstr>
      <vt:lpstr>NJ SHARES Database Analysis  Grant Amounts</vt:lpstr>
      <vt:lpstr>NJ SHARES Database Analysis  % Received Max Grant</vt:lpstr>
      <vt:lpstr>NJ SHARES Database Analysis  Mean Grant Amount By Utility</vt:lpstr>
      <vt:lpstr>PART 2: Utility Data Analysis  Methodology</vt:lpstr>
      <vt:lpstr>PowerPoint Presentation</vt:lpstr>
      <vt:lpstr>Utility Data Analysis  Group Definitions</vt:lpstr>
      <vt:lpstr>Good Faith Payment Analysis Good Faith Period Definition </vt:lpstr>
      <vt:lpstr>Good Faith Payment Analysis Attrition Analysis</vt:lpstr>
      <vt:lpstr>Good Faith Payment Analysis Percent With Good Faith Payment </vt:lpstr>
      <vt:lpstr>Good Faith Payment Analysis Percent Made Good Faith Payment  By Utility </vt:lpstr>
      <vt:lpstr>Good Faith Payment Analysis  Amount of Good Faith Payments Made</vt:lpstr>
      <vt:lpstr>Good Faith Payment Analysis  Amount of Good Faith Payments Made By Utility</vt:lpstr>
      <vt:lpstr>Good Faith Payment Analysis Amount of Good Faith Payments Made By Poverty Level </vt:lpstr>
      <vt:lpstr>Good Faith Payment Analysis  Number of Payments for Those  Paying at Least $100</vt:lpstr>
      <vt:lpstr>Grant Coverage Analysis Attrition Analysis</vt:lpstr>
      <vt:lpstr>Grant Coverage Analysis Grant Coverage </vt:lpstr>
      <vt:lpstr>Grant Coverage Analysis  Grant Coverage By Utility</vt:lpstr>
      <vt:lpstr>Grant Coverage Analysis  ACE Grant Coverage by Grant Type</vt:lpstr>
      <vt:lpstr>Grant Coverage Analysis  ACE Historical Grant Coverage</vt:lpstr>
      <vt:lpstr>Grant Coverage Analysis  Balance Exceeds Max Grant Amount</vt:lpstr>
      <vt:lpstr>Grant Coverage Analysis  ACE Historical Balance vs. Maximum  Grant Amount</vt:lpstr>
      <vt:lpstr>Grant Coverage Analysis  ACE Balance &gt; Maximum Grant Amount by Grant Type</vt:lpstr>
      <vt:lpstr>Grant Coverage Analysis  Balance Exceeds Max Grant Amount</vt:lpstr>
      <vt:lpstr>Grant Coverage Analysis  Balance Exceeds Max Grant Amount</vt:lpstr>
      <vt:lpstr>Grant Coverage Analysis  Grant Coverage By Grant Type</vt:lpstr>
      <vt:lpstr>Grant Coverage Analysis  Grant Coverage By Main Heating Fuel</vt:lpstr>
      <vt:lpstr>Payment Compliance Analysis Attrition Analysis</vt:lpstr>
      <vt:lpstr>Payment Compliance Analysis  Mean Percent of Bills Paid </vt:lpstr>
      <vt:lpstr>Payment Compliance Analysis  Mean Percent of Bills Paid </vt:lpstr>
      <vt:lpstr>Payment Compliance Analysis  Mean Percent of Bills Paid By Utility </vt:lpstr>
      <vt:lpstr>Payment Compliance Analysis  Percent That Paid More Than  90 and 100 Percent of Billed Amount </vt:lpstr>
      <vt:lpstr>Payment Compliance Analysis  Percent That Paid More Than 100 Percent of Billed Amount  </vt:lpstr>
      <vt:lpstr>Payment Compliance Analysis  Percent That Paid More Than 90 Percent of Billed Amount  </vt:lpstr>
      <vt:lpstr>Payment Compliance Analysis  By Utility</vt:lpstr>
      <vt:lpstr>Payment Compliance Analysis  Bill Balance Following Grant Receipt </vt:lpstr>
      <vt:lpstr>Payment Compliance Analysis  Segmentation Analysis</vt:lpstr>
      <vt:lpstr>Payment Compliance Analysis  Segmentation Analysis </vt:lpstr>
      <vt:lpstr>Payment Compliance Analysis  Segmentation Analysis</vt:lpstr>
      <vt:lpstr>Payment Compliance Analysis  Segmentation Analysis</vt:lpstr>
      <vt:lpstr>Payment Compliance Analysis  Segmentation Analysis </vt:lpstr>
      <vt:lpstr>Payment Compliance Analysis  Segmentation Analysis By Utility</vt:lpstr>
      <vt:lpstr>Payment Compliance Analysis  Segmentation Analysis</vt:lpstr>
      <vt:lpstr>Payment Compliance Analysis  Segmentation Analysis</vt:lpstr>
      <vt:lpstr>Payment Compliance Analysis  Segmentation Analysis</vt:lpstr>
      <vt:lpstr>Payment Compliance Analysis  Segmentation Analysis</vt:lpstr>
      <vt:lpstr>Payment Compliance Analysis  Segmentation Analysis</vt:lpstr>
      <vt:lpstr>Payment Compliance Analysis  Segmentation Analysis</vt:lpstr>
      <vt:lpstr>Payment Compliance Analysis  Segmentation Analysis of Elderly Households</vt:lpstr>
      <vt:lpstr>Receipt of Energy Assistance USF or LIHEAP</vt:lpstr>
      <vt:lpstr>Receipt of Energy Assistance USF or LIHEAP Recipients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erin-cochran</dc:creator>
  <cp:lastModifiedBy>Grace Rehaut</cp:lastModifiedBy>
  <cp:revision>2800</cp:revision>
  <cp:lastPrinted>2018-09-07T12:55:06Z</cp:lastPrinted>
  <dcterms:created xsi:type="dcterms:W3CDTF">2007-10-17T13:25:57Z</dcterms:created>
  <dcterms:modified xsi:type="dcterms:W3CDTF">2018-10-30T18:57:29Z</dcterms:modified>
</cp:coreProperties>
</file>