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05" r:id="rId3"/>
    <p:sldId id="315" r:id="rId4"/>
    <p:sldId id="316" r:id="rId5"/>
    <p:sldId id="259" r:id="rId6"/>
    <p:sldId id="306" r:id="rId7"/>
    <p:sldId id="289" r:id="rId8"/>
    <p:sldId id="309" r:id="rId9"/>
    <p:sldId id="272" r:id="rId10"/>
    <p:sldId id="264" r:id="rId11"/>
    <p:sldId id="310" r:id="rId12"/>
    <p:sldId id="273" r:id="rId13"/>
    <p:sldId id="300" r:id="rId14"/>
    <p:sldId id="301" r:id="rId15"/>
    <p:sldId id="302" r:id="rId16"/>
    <p:sldId id="304" r:id="rId17"/>
    <p:sldId id="262" r:id="rId18"/>
    <p:sldId id="280" r:id="rId19"/>
    <p:sldId id="312" r:id="rId20"/>
    <p:sldId id="295" r:id="rId21"/>
    <p:sldId id="296" r:id="rId22"/>
    <p:sldId id="297" r:id="rId23"/>
    <p:sldId id="298" r:id="rId24"/>
    <p:sldId id="299" r:id="rId25"/>
    <p:sldId id="265" r:id="rId26"/>
    <p:sldId id="257" r:id="rId27"/>
    <p:sldId id="314" r:id="rId28"/>
    <p:sldId id="271" r:id="rId29"/>
    <p:sldId id="274" r:id="rId30"/>
    <p:sldId id="276" r:id="rId31"/>
    <p:sldId id="278" r:id="rId32"/>
    <p:sldId id="294" r:id="rId33"/>
    <p:sldId id="283" r:id="rId34"/>
    <p:sldId id="284" r:id="rId35"/>
    <p:sldId id="286" r:id="rId36"/>
    <p:sldId id="285" r:id="rId3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0929"/>
  </p:normalViewPr>
  <p:slideViewPr>
    <p:cSldViewPr>
      <p:cViewPr varScale="1">
        <p:scale>
          <a:sx n="91" d="100"/>
          <a:sy n="91" d="100"/>
        </p:scale>
        <p:origin x="8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Health</a:t>
            </a:r>
            <a:r>
              <a:rPr lang="en-US" b="1" baseline="0" dirty="0">
                <a:solidFill>
                  <a:schemeClr val="tx1"/>
                </a:solidFill>
              </a:rPr>
              <a:t> and Safety Issues</a:t>
            </a:r>
          </a:p>
          <a:p>
            <a:pPr>
              <a:defRPr/>
            </a:pPr>
            <a:r>
              <a:rPr lang="en-US" b="1" baseline="0" dirty="0">
                <a:solidFill>
                  <a:schemeClr val="tx1"/>
                </a:solidFill>
              </a:rPr>
              <a:t>In  Jobs with At Least One Issue Identified</a:t>
            </a:r>
            <a:endParaRPr lang="en-US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956554498072557E-2"/>
          <c:y val="0.15929797447747032"/>
          <c:w val="0.92717296268245009"/>
          <c:h val="0.70889616015020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H&amp;S Issues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Mold or Moisture</c:v>
                </c:pt>
                <c:pt idx="1">
                  <c:v>Knob and Tube Wiring</c:v>
                </c:pt>
                <c:pt idx="2">
                  <c:v>Roof Leak</c:v>
                </c:pt>
                <c:pt idx="3">
                  <c:v>Asbestos/ Vermiculate</c:v>
                </c:pt>
                <c:pt idx="4">
                  <c:v>Sewage Leak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0.68</c:v>
                </c:pt>
                <c:pt idx="1">
                  <c:v>0.34</c:v>
                </c:pt>
                <c:pt idx="2">
                  <c:v>0.31</c:v>
                </c:pt>
                <c:pt idx="3">
                  <c:v>0.15</c:v>
                </c:pt>
                <c:pt idx="4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E-46B8-805D-273E59BF1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9346008"/>
        <c:axId val="379346400"/>
      </c:barChart>
      <c:catAx>
        <c:axId val="379346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346400"/>
        <c:crosses val="autoZero"/>
        <c:auto val="1"/>
        <c:lblAlgn val="ctr"/>
        <c:lblOffset val="100"/>
        <c:noMultiLvlLbl val="0"/>
      </c:catAx>
      <c:valAx>
        <c:axId val="3793464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346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2013-2015 Jobs with H&amp;S Repairs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628480889198215E-2"/>
          <c:y val="0.10109125989436973"/>
          <c:w val="0.85500199328866433"/>
          <c:h val="0.67207760951711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Repair Issue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Dryer Venting</c:v>
                </c:pt>
                <c:pt idx="1">
                  <c:v>Miscellaneous</c:v>
                </c:pt>
                <c:pt idx="2">
                  <c:v>Interior</c:v>
                </c:pt>
                <c:pt idx="3">
                  <c:v>Kitchen or Bath Exhaust</c:v>
                </c:pt>
                <c:pt idx="4">
                  <c:v>Roof</c:v>
                </c:pt>
                <c:pt idx="5">
                  <c:v>Any Repair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</c:v>
                </c:pt>
                <c:pt idx="1">
                  <c:v>0.38</c:v>
                </c:pt>
                <c:pt idx="2">
                  <c:v>0.35</c:v>
                </c:pt>
                <c:pt idx="3">
                  <c:v>0.11</c:v>
                </c:pt>
                <c:pt idx="4">
                  <c:v>0.05</c:v>
                </c:pt>
                <c:pt idx="5">
                  <c:v>0.74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E-46B8-805D-273E59BF1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9347184"/>
        <c:axId val="379347576"/>
      </c:barChart>
      <c:catAx>
        <c:axId val="37934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347576"/>
        <c:crosses val="autoZero"/>
        <c:auto val="1"/>
        <c:lblAlgn val="ctr"/>
        <c:lblOffset val="100"/>
        <c:noMultiLvlLbl val="0"/>
      </c:catAx>
      <c:valAx>
        <c:axId val="3793475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347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2013-2015 Job Savings by Pre-Treatment</a:t>
            </a:r>
            <a:r>
              <a:rPr lang="en-US" b="1" baseline="0" dirty="0">
                <a:solidFill>
                  <a:schemeClr val="tx1"/>
                </a:solidFill>
              </a:rPr>
              <a:t> Usage</a:t>
            </a:r>
            <a:endParaRPr lang="en-US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0109125989436973"/>
          <c:w val="0.76796067422624992"/>
          <c:h val="0.7328610298965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&lt;1,000</c:v>
                </c:pt>
                <c:pt idx="1">
                  <c:v>1,001- 1,100</c:v>
                </c:pt>
                <c:pt idx="2">
                  <c:v>1,101- 1,200</c:v>
                </c:pt>
                <c:pt idx="3">
                  <c:v>1,201- 1,300</c:v>
                </c:pt>
                <c:pt idx="4">
                  <c:v>1,301- 1,400</c:v>
                </c:pt>
                <c:pt idx="5">
                  <c:v>1,401- 1,500</c:v>
                </c:pt>
                <c:pt idx="6">
                  <c:v>1,501- 1,600</c:v>
                </c:pt>
                <c:pt idx="7">
                  <c:v>1,601- 1,700</c:v>
                </c:pt>
                <c:pt idx="8">
                  <c:v>1,701- 1,800</c:v>
                </c:pt>
                <c:pt idx="9">
                  <c:v>1,801- 1,900</c:v>
                </c:pt>
                <c:pt idx="10">
                  <c:v>1,901- 2,000</c:v>
                </c:pt>
                <c:pt idx="11">
                  <c:v>2,001- 2,200</c:v>
                </c:pt>
                <c:pt idx="12">
                  <c:v>2,201+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159</c:v>
                </c:pt>
                <c:pt idx="1">
                  <c:v>172</c:v>
                </c:pt>
                <c:pt idx="2">
                  <c:v>222</c:v>
                </c:pt>
                <c:pt idx="3">
                  <c:v>245</c:v>
                </c:pt>
                <c:pt idx="4">
                  <c:v>252</c:v>
                </c:pt>
                <c:pt idx="5">
                  <c:v>301</c:v>
                </c:pt>
                <c:pt idx="6">
                  <c:v>313</c:v>
                </c:pt>
                <c:pt idx="7">
                  <c:v>308</c:v>
                </c:pt>
                <c:pt idx="8">
                  <c:v>345</c:v>
                </c:pt>
                <c:pt idx="9">
                  <c:v>410</c:v>
                </c:pt>
                <c:pt idx="10">
                  <c:v>412</c:v>
                </c:pt>
                <c:pt idx="11">
                  <c:v>419</c:v>
                </c:pt>
                <c:pt idx="12">
                  <c:v>629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AA-437F-95EE-4D24DACAB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802792"/>
        <c:axId val="468505296"/>
      </c:barChart>
      <c:catAx>
        <c:axId val="2038027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>
                    <a:solidFill>
                      <a:schemeClr val="tx1"/>
                    </a:solidFill>
                  </a:rPr>
                  <a:t>Pre-Treatment</a:t>
                </a:r>
                <a:r>
                  <a:rPr lang="en-US" b="0" baseline="0" dirty="0">
                    <a:solidFill>
                      <a:schemeClr val="tx1"/>
                    </a:solidFill>
                  </a:rPr>
                  <a:t> Usage (</a:t>
                </a:r>
                <a:r>
                  <a:rPr lang="en-US" b="0" baseline="0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b="0" baseline="0" dirty="0">
                    <a:solidFill>
                      <a:schemeClr val="tx1"/>
                    </a:solidFill>
                  </a:rPr>
                  <a:t>)</a:t>
                </a:r>
                <a:endParaRPr lang="en-US" b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8505296"/>
        <c:crosses val="autoZero"/>
        <c:auto val="1"/>
        <c:lblAlgn val="ctr"/>
        <c:lblOffset val="100"/>
        <c:noMultiLvlLbl val="0"/>
      </c:catAx>
      <c:valAx>
        <c:axId val="468505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802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2013-2015 Job Savings by Contractor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0109125989436973"/>
          <c:w val="0.76796067422624992"/>
          <c:h val="0.7328610298965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108</c:v>
                </c:pt>
                <c:pt idx="1">
                  <c:v>75</c:v>
                </c:pt>
                <c:pt idx="2">
                  <c:v>90</c:v>
                </c:pt>
                <c:pt idx="3">
                  <c:v>102</c:v>
                </c:pt>
                <c:pt idx="4">
                  <c:v>83</c:v>
                </c:pt>
                <c:pt idx="5">
                  <c:v>103</c:v>
                </c:pt>
                <c:pt idx="6">
                  <c:v>96</c:v>
                </c:pt>
                <c:pt idx="7">
                  <c:v>77</c:v>
                </c:pt>
                <c:pt idx="8">
                  <c:v>101</c:v>
                </c:pt>
                <c:pt idx="9">
                  <c:v>74</c:v>
                </c:pt>
                <c:pt idx="10">
                  <c:v>28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201</c:v>
                </c:pt>
                <c:pt idx="1">
                  <c:v>226</c:v>
                </c:pt>
                <c:pt idx="2">
                  <c:v>233</c:v>
                </c:pt>
                <c:pt idx="3">
                  <c:v>245</c:v>
                </c:pt>
                <c:pt idx="4">
                  <c:v>257</c:v>
                </c:pt>
                <c:pt idx="5">
                  <c:v>275</c:v>
                </c:pt>
                <c:pt idx="6">
                  <c:v>294</c:v>
                </c:pt>
                <c:pt idx="7">
                  <c:v>296</c:v>
                </c:pt>
                <c:pt idx="8">
                  <c:v>310</c:v>
                </c:pt>
                <c:pt idx="9">
                  <c:v>336</c:v>
                </c:pt>
                <c:pt idx="10">
                  <c:v>433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AA-437F-95EE-4D24DACAB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8505688"/>
        <c:axId val="468506080"/>
      </c:barChart>
      <c:catAx>
        <c:axId val="468505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>
                    <a:solidFill>
                      <a:schemeClr val="tx1"/>
                    </a:solidFill>
                  </a:rPr>
                  <a:t>Contractor Code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8506080"/>
        <c:crosses val="autoZero"/>
        <c:auto val="1"/>
        <c:lblAlgn val="ctr"/>
        <c:lblOffset val="100"/>
        <c:noMultiLvlLbl val="0"/>
      </c:catAx>
      <c:valAx>
        <c:axId val="468506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8505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2013-2015 Job Savings by Total Cost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0109125989436973"/>
          <c:w val="0.76796067422624992"/>
          <c:h val="0.821876435402618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&lt;=$4,000</c:v>
                </c:pt>
                <c:pt idx="1">
                  <c:v>$4,001-$6,000</c:v>
                </c:pt>
                <c:pt idx="2">
                  <c:v>$6,001-$8,000</c:v>
                </c:pt>
                <c:pt idx="3">
                  <c:v>$8,000-$10,000</c:v>
                </c:pt>
                <c:pt idx="4">
                  <c:v>&gt;$10,000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180</c:v>
                </c:pt>
                <c:pt idx="1">
                  <c:v>233</c:v>
                </c:pt>
                <c:pt idx="2">
                  <c:v>318</c:v>
                </c:pt>
                <c:pt idx="3">
                  <c:v>367</c:v>
                </c:pt>
                <c:pt idx="4">
                  <c:v>458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AA-437F-95EE-4D24DACAB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8507648"/>
        <c:axId val="468507256"/>
      </c:barChart>
      <c:catAx>
        <c:axId val="46850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8507256"/>
        <c:crosses val="autoZero"/>
        <c:auto val="1"/>
        <c:lblAlgn val="ctr"/>
        <c:lblOffset val="100"/>
        <c:noMultiLvlLbl val="0"/>
      </c:catAx>
      <c:valAx>
        <c:axId val="468507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850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2015 Job Savings by CFM50 Reduction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0109125989436973"/>
          <c:w val="0.76796067422624992"/>
          <c:h val="0.750664110997771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&lt;=500</c:v>
                </c:pt>
                <c:pt idx="1">
                  <c:v>500-1,000</c:v>
                </c:pt>
                <c:pt idx="2">
                  <c:v>1,001-2,000</c:v>
                </c:pt>
                <c:pt idx="3">
                  <c:v>&gt;2,000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213</c:v>
                </c:pt>
                <c:pt idx="1">
                  <c:v>257</c:v>
                </c:pt>
                <c:pt idx="2">
                  <c:v>300</c:v>
                </c:pt>
                <c:pt idx="3">
                  <c:v>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14-4ACE-9FD0-45A67C85A2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8508040"/>
        <c:axId val="468508432"/>
      </c:barChart>
      <c:catAx>
        <c:axId val="4685080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>
                    <a:solidFill>
                      <a:schemeClr val="tx1"/>
                    </a:solidFill>
                  </a:rPr>
                  <a:t>CFM50 Reduction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8508432"/>
        <c:crosses val="autoZero"/>
        <c:auto val="1"/>
        <c:lblAlgn val="ctr"/>
        <c:lblOffset val="100"/>
        <c:noMultiLvlLbl val="0"/>
      </c:catAx>
      <c:valAx>
        <c:axId val="46850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8508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2013-2015 Jobs with Measure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956554498072557E-2"/>
          <c:y val="0.10109125989436973"/>
          <c:w val="0.92717296268245009"/>
          <c:h val="0.7328610298965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Jobs with Measure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Blower Door Air Sealing</c:v>
                </c:pt>
                <c:pt idx="1">
                  <c:v>Insulation</c:v>
                </c:pt>
                <c:pt idx="2">
                  <c:v>Duct Sealing</c:v>
                </c:pt>
                <c:pt idx="3">
                  <c:v>Heating System Repair</c:v>
                </c:pt>
                <c:pt idx="4">
                  <c:v>Heating System Replacement</c:v>
                </c:pt>
                <c:pt idx="5">
                  <c:v>Health &amp; Safety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0.44</c:v>
                </c:pt>
                <c:pt idx="1">
                  <c:v>0.8</c:v>
                </c:pt>
                <c:pt idx="2">
                  <c:v>0.39</c:v>
                </c:pt>
                <c:pt idx="3">
                  <c:v>0.23</c:v>
                </c:pt>
                <c:pt idx="4">
                  <c:v>0.43</c:v>
                </c:pt>
                <c:pt idx="5">
                  <c:v>0.74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33-4B3D-997D-F03BCD20B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6782976"/>
        <c:axId val="476783368"/>
      </c:barChart>
      <c:catAx>
        <c:axId val="47678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783368"/>
        <c:crosses val="autoZero"/>
        <c:auto val="1"/>
        <c:lblAlgn val="ctr"/>
        <c:lblOffset val="100"/>
        <c:noMultiLvlLbl val="0"/>
      </c:catAx>
      <c:valAx>
        <c:axId val="4767833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78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1F1C4-41FC-44BD-852E-09EBBA9F1D9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659AAF-7FD3-45E0-BA95-A3B58F509774}">
      <dgm:prSet phldrT="[Text]"/>
      <dgm:spPr/>
      <dgm:t>
        <a:bodyPr/>
        <a:lstStyle/>
        <a:p>
          <a:r>
            <a:rPr lang="en-US" dirty="0"/>
            <a:t>Assessing the Problem</a:t>
          </a:r>
        </a:p>
      </dgm:t>
    </dgm:pt>
    <dgm:pt modelId="{960DD3F0-0B00-4D22-8626-A557FF4C7859}" type="parTrans" cxnId="{7E94D67A-869E-4E53-A67E-84F1BC01C347}">
      <dgm:prSet/>
      <dgm:spPr/>
      <dgm:t>
        <a:bodyPr/>
        <a:lstStyle/>
        <a:p>
          <a:endParaRPr lang="en-US"/>
        </a:p>
      </dgm:t>
    </dgm:pt>
    <dgm:pt modelId="{01BF405E-6DC7-419F-9DC6-73E24CE5A3D8}" type="sibTrans" cxnId="{7E94D67A-869E-4E53-A67E-84F1BC01C347}">
      <dgm:prSet/>
      <dgm:spPr/>
      <dgm:t>
        <a:bodyPr/>
        <a:lstStyle/>
        <a:p>
          <a:endParaRPr lang="en-US"/>
        </a:p>
      </dgm:t>
    </dgm:pt>
    <dgm:pt modelId="{EE8D03BA-EB09-4F79-9AE4-ED8460F61810}">
      <dgm:prSet phldrT="[Text]"/>
      <dgm:spPr/>
      <dgm:t>
        <a:bodyPr/>
        <a:lstStyle/>
        <a:p>
          <a:r>
            <a:rPr lang="en-US" dirty="0"/>
            <a:t>Current Health and Safety Investments</a:t>
          </a:r>
        </a:p>
      </dgm:t>
    </dgm:pt>
    <dgm:pt modelId="{AB3D3032-F947-47AC-AE82-664D67EC0659}" type="parTrans" cxnId="{31C60CB2-02B0-42CD-B057-F07CDC796355}">
      <dgm:prSet/>
      <dgm:spPr/>
      <dgm:t>
        <a:bodyPr/>
        <a:lstStyle/>
        <a:p>
          <a:endParaRPr lang="en-US"/>
        </a:p>
      </dgm:t>
    </dgm:pt>
    <dgm:pt modelId="{DCC3FF83-DE6E-402F-96FE-B084469DA61E}" type="sibTrans" cxnId="{31C60CB2-02B0-42CD-B057-F07CDC796355}">
      <dgm:prSet/>
      <dgm:spPr/>
      <dgm:t>
        <a:bodyPr/>
        <a:lstStyle/>
        <a:p>
          <a:endParaRPr lang="en-US"/>
        </a:p>
      </dgm:t>
    </dgm:pt>
    <dgm:pt modelId="{AB5F91A7-464C-446F-A284-CBE3EC71BB8B}">
      <dgm:prSet phldrT="[Text]"/>
      <dgm:spPr/>
      <dgm:t>
        <a:bodyPr/>
        <a:lstStyle/>
        <a:p>
          <a:r>
            <a:rPr lang="en-US" dirty="0"/>
            <a:t>LIURP Savings Results</a:t>
          </a:r>
        </a:p>
      </dgm:t>
    </dgm:pt>
    <dgm:pt modelId="{0811335A-752E-4456-A03A-ED74FB6A657F}" type="sibTrans" cxnId="{E159A417-891F-4F9A-B2B5-C12F2DB86833}">
      <dgm:prSet/>
      <dgm:spPr/>
      <dgm:t>
        <a:bodyPr/>
        <a:lstStyle/>
        <a:p>
          <a:endParaRPr lang="en-US"/>
        </a:p>
      </dgm:t>
    </dgm:pt>
    <dgm:pt modelId="{9FBAB95D-8A0E-4F21-B6C0-85F73A5A1051}" type="parTrans" cxnId="{E159A417-891F-4F9A-B2B5-C12F2DB86833}">
      <dgm:prSet/>
      <dgm:spPr/>
      <dgm:t>
        <a:bodyPr/>
        <a:lstStyle/>
        <a:p>
          <a:endParaRPr lang="en-US"/>
        </a:p>
      </dgm:t>
    </dgm:pt>
    <dgm:pt modelId="{9FDE1998-1215-421B-8732-69908D381099}">
      <dgm:prSet/>
      <dgm:spPr/>
      <dgm:t>
        <a:bodyPr/>
        <a:lstStyle/>
        <a:p>
          <a:r>
            <a:rPr lang="en-US" dirty="0"/>
            <a:t>Decision Framework for Additional Health and Safety Investments</a:t>
          </a:r>
        </a:p>
      </dgm:t>
    </dgm:pt>
    <dgm:pt modelId="{003CAE2E-0AB6-44F6-A15B-F1105AB6A7F9}" type="parTrans" cxnId="{6A4465B4-DF36-4657-BC9C-0CA636557C05}">
      <dgm:prSet/>
      <dgm:spPr/>
      <dgm:t>
        <a:bodyPr/>
        <a:lstStyle/>
        <a:p>
          <a:endParaRPr lang="en-US"/>
        </a:p>
      </dgm:t>
    </dgm:pt>
    <dgm:pt modelId="{29C969BB-7D55-4F72-9E05-98444D4DB181}" type="sibTrans" cxnId="{6A4465B4-DF36-4657-BC9C-0CA636557C05}">
      <dgm:prSet/>
      <dgm:spPr/>
      <dgm:t>
        <a:bodyPr/>
        <a:lstStyle/>
        <a:p>
          <a:endParaRPr lang="en-US"/>
        </a:p>
      </dgm:t>
    </dgm:pt>
    <dgm:pt modelId="{635454FB-2858-42AE-A41B-E46AAFE24DBD}">
      <dgm:prSet phldrT="[Text]"/>
      <dgm:spPr/>
      <dgm:t>
        <a:bodyPr/>
        <a:lstStyle/>
        <a:p>
          <a:r>
            <a:rPr lang="en-US" dirty="0"/>
            <a:t>Columbia Gas LIURP Background</a:t>
          </a:r>
        </a:p>
      </dgm:t>
    </dgm:pt>
    <dgm:pt modelId="{D6DBC92F-DF6B-4534-8A53-5DF811178B6F}" type="parTrans" cxnId="{823E2066-C9C9-41BE-A106-F3B00F35F540}">
      <dgm:prSet/>
      <dgm:spPr/>
      <dgm:t>
        <a:bodyPr/>
        <a:lstStyle/>
        <a:p>
          <a:endParaRPr lang="en-US"/>
        </a:p>
      </dgm:t>
    </dgm:pt>
    <dgm:pt modelId="{141018BF-0433-4F86-9670-311E8053F332}" type="sibTrans" cxnId="{823E2066-C9C9-41BE-A106-F3B00F35F540}">
      <dgm:prSet/>
      <dgm:spPr/>
      <dgm:t>
        <a:bodyPr/>
        <a:lstStyle/>
        <a:p>
          <a:endParaRPr lang="en-US"/>
        </a:p>
      </dgm:t>
    </dgm:pt>
    <dgm:pt modelId="{E5EB4FAB-7217-4428-AE8B-322A4A640F86}" type="pres">
      <dgm:prSet presAssocID="{2921F1C4-41FC-44BD-852E-09EBBA9F1D9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63BF5628-F2C5-450A-BB6A-58AEC212C70D}" type="pres">
      <dgm:prSet presAssocID="{2921F1C4-41FC-44BD-852E-09EBBA9F1D90}" presName="Name1" presStyleCnt="0"/>
      <dgm:spPr/>
    </dgm:pt>
    <dgm:pt modelId="{061C38AE-BBAE-4382-8B82-D44926D0BED8}" type="pres">
      <dgm:prSet presAssocID="{2921F1C4-41FC-44BD-852E-09EBBA9F1D90}" presName="cycle" presStyleCnt="0"/>
      <dgm:spPr/>
    </dgm:pt>
    <dgm:pt modelId="{A440EE6B-E959-48DE-83D2-52C2CB4441F9}" type="pres">
      <dgm:prSet presAssocID="{2921F1C4-41FC-44BD-852E-09EBBA9F1D90}" presName="srcNode" presStyleLbl="node1" presStyleIdx="0" presStyleCnt="5"/>
      <dgm:spPr/>
    </dgm:pt>
    <dgm:pt modelId="{2319C8C0-E667-43A9-BE2F-2C1C0AACC950}" type="pres">
      <dgm:prSet presAssocID="{2921F1C4-41FC-44BD-852E-09EBBA9F1D90}" presName="conn" presStyleLbl="parChTrans1D2" presStyleIdx="0" presStyleCnt="1"/>
      <dgm:spPr/>
      <dgm:t>
        <a:bodyPr/>
        <a:lstStyle/>
        <a:p>
          <a:endParaRPr lang="en-US"/>
        </a:p>
      </dgm:t>
    </dgm:pt>
    <dgm:pt modelId="{F5425BCF-FAD9-4D9B-862B-42CC0C5ADC1F}" type="pres">
      <dgm:prSet presAssocID="{2921F1C4-41FC-44BD-852E-09EBBA9F1D90}" presName="extraNode" presStyleLbl="node1" presStyleIdx="0" presStyleCnt="5"/>
      <dgm:spPr/>
    </dgm:pt>
    <dgm:pt modelId="{55E69F86-5605-4E6A-B401-D4EFB24CDE02}" type="pres">
      <dgm:prSet presAssocID="{2921F1C4-41FC-44BD-852E-09EBBA9F1D90}" presName="dstNode" presStyleLbl="node1" presStyleIdx="0" presStyleCnt="5"/>
      <dgm:spPr/>
    </dgm:pt>
    <dgm:pt modelId="{120EB9B4-5103-4A2B-9760-44A431DE4D7D}" type="pres">
      <dgm:prSet presAssocID="{635454FB-2858-42AE-A41B-E46AAFE24DB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6338C-1C60-409B-A416-E7BDCDCB1391}" type="pres">
      <dgm:prSet presAssocID="{635454FB-2858-42AE-A41B-E46AAFE24DBD}" presName="accent_1" presStyleCnt="0"/>
      <dgm:spPr/>
    </dgm:pt>
    <dgm:pt modelId="{50F912A5-B33D-4BC1-9A76-CDAABE8E6889}" type="pres">
      <dgm:prSet presAssocID="{635454FB-2858-42AE-A41B-E46AAFE24DBD}" presName="accentRepeatNode" presStyleLbl="solidFgAcc1" presStyleIdx="0" presStyleCnt="5"/>
      <dgm:spPr/>
    </dgm:pt>
    <dgm:pt modelId="{B1C79936-4DCE-4E77-BC46-68C355727E40}" type="pres">
      <dgm:prSet presAssocID="{E7659AAF-7FD3-45E0-BA95-A3B58F50977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521D2-7A15-4B3C-8DE7-C625FED4D300}" type="pres">
      <dgm:prSet presAssocID="{E7659AAF-7FD3-45E0-BA95-A3B58F509774}" presName="accent_2" presStyleCnt="0"/>
      <dgm:spPr/>
    </dgm:pt>
    <dgm:pt modelId="{718C3EBC-688E-4F37-ACC5-9EFE2C86266D}" type="pres">
      <dgm:prSet presAssocID="{E7659AAF-7FD3-45E0-BA95-A3B58F509774}" presName="accentRepeatNode" presStyleLbl="solidFgAcc1" presStyleIdx="1" presStyleCnt="5"/>
      <dgm:spPr/>
    </dgm:pt>
    <dgm:pt modelId="{95FD72C4-1572-4A76-84D4-4A52B48E6445}" type="pres">
      <dgm:prSet presAssocID="{EE8D03BA-EB09-4F79-9AE4-ED8460F61810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5C2BA-BE78-47F9-B4B1-E89D584DDB7E}" type="pres">
      <dgm:prSet presAssocID="{EE8D03BA-EB09-4F79-9AE4-ED8460F61810}" presName="accent_3" presStyleCnt="0"/>
      <dgm:spPr/>
    </dgm:pt>
    <dgm:pt modelId="{B2ACA8DA-FA3A-455A-A04D-B9D81AE19050}" type="pres">
      <dgm:prSet presAssocID="{EE8D03BA-EB09-4F79-9AE4-ED8460F61810}" presName="accentRepeatNode" presStyleLbl="solidFgAcc1" presStyleIdx="2" presStyleCnt="5"/>
      <dgm:spPr/>
    </dgm:pt>
    <dgm:pt modelId="{1B942248-257C-46B9-BD33-A9E03FAEE4AF}" type="pres">
      <dgm:prSet presAssocID="{AB5F91A7-464C-446F-A284-CBE3EC71BB8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540CFF-330F-40C3-A684-AB8AD3C6FA02}" type="pres">
      <dgm:prSet presAssocID="{AB5F91A7-464C-446F-A284-CBE3EC71BB8B}" presName="accent_4" presStyleCnt="0"/>
      <dgm:spPr/>
    </dgm:pt>
    <dgm:pt modelId="{37F5EEDC-5881-4DE8-9349-2B33FEDC2378}" type="pres">
      <dgm:prSet presAssocID="{AB5F91A7-464C-446F-A284-CBE3EC71BB8B}" presName="accentRepeatNode" presStyleLbl="solidFgAcc1" presStyleIdx="3" presStyleCnt="5"/>
      <dgm:spPr/>
    </dgm:pt>
    <dgm:pt modelId="{2D47AC1C-B896-4B4A-99C3-4251E6E373E8}" type="pres">
      <dgm:prSet presAssocID="{9FDE1998-1215-421B-8732-69908D381099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F2F0C-A3BB-4AC8-AB59-8F685FD0FE99}" type="pres">
      <dgm:prSet presAssocID="{9FDE1998-1215-421B-8732-69908D381099}" presName="accent_5" presStyleCnt="0"/>
      <dgm:spPr/>
    </dgm:pt>
    <dgm:pt modelId="{5CBEB568-3A8B-44C9-B65A-2A38F27CD9BA}" type="pres">
      <dgm:prSet presAssocID="{9FDE1998-1215-421B-8732-69908D381099}" presName="accentRepeatNode" presStyleLbl="solidFgAcc1" presStyleIdx="4" presStyleCnt="5"/>
      <dgm:spPr/>
    </dgm:pt>
  </dgm:ptLst>
  <dgm:cxnLst>
    <dgm:cxn modelId="{6A4465B4-DF36-4657-BC9C-0CA636557C05}" srcId="{2921F1C4-41FC-44BD-852E-09EBBA9F1D90}" destId="{9FDE1998-1215-421B-8732-69908D381099}" srcOrd="4" destOrd="0" parTransId="{003CAE2E-0AB6-44F6-A15B-F1105AB6A7F9}" sibTransId="{29C969BB-7D55-4F72-9E05-98444D4DB181}"/>
    <dgm:cxn modelId="{044603C1-C6ED-4172-931A-8FBA4EC73E40}" type="presOf" srcId="{141018BF-0433-4F86-9670-311E8053F332}" destId="{2319C8C0-E667-43A9-BE2F-2C1C0AACC950}" srcOrd="0" destOrd="0" presId="urn:microsoft.com/office/officeart/2008/layout/VerticalCurvedList"/>
    <dgm:cxn modelId="{023F1C56-7FF8-4425-8944-3FA101BABB52}" type="presOf" srcId="{EE8D03BA-EB09-4F79-9AE4-ED8460F61810}" destId="{95FD72C4-1572-4A76-84D4-4A52B48E6445}" srcOrd="0" destOrd="0" presId="urn:microsoft.com/office/officeart/2008/layout/VerticalCurvedList"/>
    <dgm:cxn modelId="{7E94D67A-869E-4E53-A67E-84F1BC01C347}" srcId="{2921F1C4-41FC-44BD-852E-09EBBA9F1D90}" destId="{E7659AAF-7FD3-45E0-BA95-A3B58F509774}" srcOrd="1" destOrd="0" parTransId="{960DD3F0-0B00-4D22-8626-A557FF4C7859}" sibTransId="{01BF405E-6DC7-419F-9DC6-73E24CE5A3D8}"/>
    <dgm:cxn modelId="{E159A417-891F-4F9A-B2B5-C12F2DB86833}" srcId="{2921F1C4-41FC-44BD-852E-09EBBA9F1D90}" destId="{AB5F91A7-464C-446F-A284-CBE3EC71BB8B}" srcOrd="3" destOrd="0" parTransId="{9FBAB95D-8A0E-4F21-B6C0-85F73A5A1051}" sibTransId="{0811335A-752E-4456-A03A-ED74FB6A657F}"/>
    <dgm:cxn modelId="{8C382A34-FCF6-46FA-8C72-5F37CAEC27BE}" type="presOf" srcId="{AB5F91A7-464C-446F-A284-CBE3EC71BB8B}" destId="{1B942248-257C-46B9-BD33-A9E03FAEE4AF}" srcOrd="0" destOrd="0" presId="urn:microsoft.com/office/officeart/2008/layout/VerticalCurvedList"/>
    <dgm:cxn modelId="{0287C135-124C-4570-9274-39217B9C4AFA}" type="presOf" srcId="{9FDE1998-1215-421B-8732-69908D381099}" destId="{2D47AC1C-B896-4B4A-99C3-4251E6E373E8}" srcOrd="0" destOrd="0" presId="urn:microsoft.com/office/officeart/2008/layout/VerticalCurvedList"/>
    <dgm:cxn modelId="{823E2066-C9C9-41BE-A106-F3B00F35F540}" srcId="{2921F1C4-41FC-44BD-852E-09EBBA9F1D90}" destId="{635454FB-2858-42AE-A41B-E46AAFE24DBD}" srcOrd="0" destOrd="0" parTransId="{D6DBC92F-DF6B-4534-8A53-5DF811178B6F}" sibTransId="{141018BF-0433-4F86-9670-311E8053F332}"/>
    <dgm:cxn modelId="{829224CD-00DE-4957-BD3D-376519838207}" type="presOf" srcId="{2921F1C4-41FC-44BD-852E-09EBBA9F1D90}" destId="{E5EB4FAB-7217-4428-AE8B-322A4A640F86}" srcOrd="0" destOrd="0" presId="urn:microsoft.com/office/officeart/2008/layout/VerticalCurvedList"/>
    <dgm:cxn modelId="{4C946DAC-AF92-4137-A86F-BF4125A03253}" type="presOf" srcId="{E7659AAF-7FD3-45E0-BA95-A3B58F509774}" destId="{B1C79936-4DCE-4E77-BC46-68C355727E40}" srcOrd="0" destOrd="0" presId="urn:microsoft.com/office/officeart/2008/layout/VerticalCurvedList"/>
    <dgm:cxn modelId="{31C60CB2-02B0-42CD-B057-F07CDC796355}" srcId="{2921F1C4-41FC-44BD-852E-09EBBA9F1D90}" destId="{EE8D03BA-EB09-4F79-9AE4-ED8460F61810}" srcOrd="2" destOrd="0" parTransId="{AB3D3032-F947-47AC-AE82-664D67EC0659}" sibTransId="{DCC3FF83-DE6E-402F-96FE-B084469DA61E}"/>
    <dgm:cxn modelId="{6B6AB512-FDE7-470C-88E6-FAB6A5DA3358}" type="presOf" srcId="{635454FB-2858-42AE-A41B-E46AAFE24DBD}" destId="{120EB9B4-5103-4A2B-9760-44A431DE4D7D}" srcOrd="0" destOrd="0" presId="urn:microsoft.com/office/officeart/2008/layout/VerticalCurvedList"/>
    <dgm:cxn modelId="{E1E12926-39D6-48FD-8E8A-E80F49AE931F}" type="presParOf" srcId="{E5EB4FAB-7217-4428-AE8B-322A4A640F86}" destId="{63BF5628-F2C5-450A-BB6A-58AEC212C70D}" srcOrd="0" destOrd="0" presId="urn:microsoft.com/office/officeart/2008/layout/VerticalCurvedList"/>
    <dgm:cxn modelId="{45657DFA-958D-491E-A055-4093EB633791}" type="presParOf" srcId="{63BF5628-F2C5-450A-BB6A-58AEC212C70D}" destId="{061C38AE-BBAE-4382-8B82-D44926D0BED8}" srcOrd="0" destOrd="0" presId="urn:microsoft.com/office/officeart/2008/layout/VerticalCurvedList"/>
    <dgm:cxn modelId="{DDEFE626-F2CA-4BFE-AF2F-E9D0863F04E9}" type="presParOf" srcId="{061C38AE-BBAE-4382-8B82-D44926D0BED8}" destId="{A440EE6B-E959-48DE-83D2-52C2CB4441F9}" srcOrd="0" destOrd="0" presId="urn:microsoft.com/office/officeart/2008/layout/VerticalCurvedList"/>
    <dgm:cxn modelId="{ED35433D-B93E-486E-B515-A672B0C676BC}" type="presParOf" srcId="{061C38AE-BBAE-4382-8B82-D44926D0BED8}" destId="{2319C8C0-E667-43A9-BE2F-2C1C0AACC950}" srcOrd="1" destOrd="0" presId="urn:microsoft.com/office/officeart/2008/layout/VerticalCurvedList"/>
    <dgm:cxn modelId="{F9B5349F-2F06-4124-A114-883981439F75}" type="presParOf" srcId="{061C38AE-BBAE-4382-8B82-D44926D0BED8}" destId="{F5425BCF-FAD9-4D9B-862B-42CC0C5ADC1F}" srcOrd="2" destOrd="0" presId="urn:microsoft.com/office/officeart/2008/layout/VerticalCurvedList"/>
    <dgm:cxn modelId="{0DA51019-883F-495E-90DC-442BC9A24A8F}" type="presParOf" srcId="{061C38AE-BBAE-4382-8B82-D44926D0BED8}" destId="{55E69F86-5605-4E6A-B401-D4EFB24CDE02}" srcOrd="3" destOrd="0" presId="urn:microsoft.com/office/officeart/2008/layout/VerticalCurvedList"/>
    <dgm:cxn modelId="{AFD232D3-0B28-4E9E-9B1F-18A17EF06DA8}" type="presParOf" srcId="{63BF5628-F2C5-450A-BB6A-58AEC212C70D}" destId="{120EB9B4-5103-4A2B-9760-44A431DE4D7D}" srcOrd="1" destOrd="0" presId="urn:microsoft.com/office/officeart/2008/layout/VerticalCurvedList"/>
    <dgm:cxn modelId="{D1DAE269-0207-44FA-9D7A-427A1D25893E}" type="presParOf" srcId="{63BF5628-F2C5-450A-BB6A-58AEC212C70D}" destId="{5ED6338C-1C60-409B-A416-E7BDCDCB1391}" srcOrd="2" destOrd="0" presId="urn:microsoft.com/office/officeart/2008/layout/VerticalCurvedList"/>
    <dgm:cxn modelId="{663E2F8E-95A0-477A-8B08-FD3E28BDDCEF}" type="presParOf" srcId="{5ED6338C-1C60-409B-A416-E7BDCDCB1391}" destId="{50F912A5-B33D-4BC1-9A76-CDAABE8E6889}" srcOrd="0" destOrd="0" presId="urn:microsoft.com/office/officeart/2008/layout/VerticalCurvedList"/>
    <dgm:cxn modelId="{0583C586-C700-42DB-95B0-F266486DB653}" type="presParOf" srcId="{63BF5628-F2C5-450A-BB6A-58AEC212C70D}" destId="{B1C79936-4DCE-4E77-BC46-68C355727E40}" srcOrd="3" destOrd="0" presId="urn:microsoft.com/office/officeart/2008/layout/VerticalCurvedList"/>
    <dgm:cxn modelId="{74BA3BF6-67DD-4BEE-8E8C-33D1E5AEEEE9}" type="presParOf" srcId="{63BF5628-F2C5-450A-BB6A-58AEC212C70D}" destId="{596521D2-7A15-4B3C-8DE7-C625FED4D300}" srcOrd="4" destOrd="0" presId="urn:microsoft.com/office/officeart/2008/layout/VerticalCurvedList"/>
    <dgm:cxn modelId="{FF54E972-7348-4AE7-91E3-63DEA79CE1EF}" type="presParOf" srcId="{596521D2-7A15-4B3C-8DE7-C625FED4D300}" destId="{718C3EBC-688E-4F37-ACC5-9EFE2C86266D}" srcOrd="0" destOrd="0" presId="urn:microsoft.com/office/officeart/2008/layout/VerticalCurvedList"/>
    <dgm:cxn modelId="{19479F8A-8632-4663-82A9-A9222B1C010D}" type="presParOf" srcId="{63BF5628-F2C5-450A-BB6A-58AEC212C70D}" destId="{95FD72C4-1572-4A76-84D4-4A52B48E6445}" srcOrd="5" destOrd="0" presId="urn:microsoft.com/office/officeart/2008/layout/VerticalCurvedList"/>
    <dgm:cxn modelId="{16E5EC40-67AA-4182-90E9-9F443AE06D76}" type="presParOf" srcId="{63BF5628-F2C5-450A-BB6A-58AEC212C70D}" destId="{35B5C2BA-BE78-47F9-B4B1-E89D584DDB7E}" srcOrd="6" destOrd="0" presId="urn:microsoft.com/office/officeart/2008/layout/VerticalCurvedList"/>
    <dgm:cxn modelId="{186212F5-4E09-4A9F-B1B3-6BE4F10B44BF}" type="presParOf" srcId="{35B5C2BA-BE78-47F9-B4B1-E89D584DDB7E}" destId="{B2ACA8DA-FA3A-455A-A04D-B9D81AE19050}" srcOrd="0" destOrd="0" presId="urn:microsoft.com/office/officeart/2008/layout/VerticalCurvedList"/>
    <dgm:cxn modelId="{83E2BC3E-F985-47B0-A2DB-7AD66E59194F}" type="presParOf" srcId="{63BF5628-F2C5-450A-BB6A-58AEC212C70D}" destId="{1B942248-257C-46B9-BD33-A9E03FAEE4AF}" srcOrd="7" destOrd="0" presId="urn:microsoft.com/office/officeart/2008/layout/VerticalCurvedList"/>
    <dgm:cxn modelId="{A0FD695B-90F3-4421-A3C9-E04CC8E0CDAC}" type="presParOf" srcId="{63BF5628-F2C5-450A-BB6A-58AEC212C70D}" destId="{C9540CFF-330F-40C3-A684-AB8AD3C6FA02}" srcOrd="8" destOrd="0" presId="urn:microsoft.com/office/officeart/2008/layout/VerticalCurvedList"/>
    <dgm:cxn modelId="{7D718B12-8398-4D4B-8FB6-A9B5045DF5EF}" type="presParOf" srcId="{C9540CFF-330F-40C3-A684-AB8AD3C6FA02}" destId="{37F5EEDC-5881-4DE8-9349-2B33FEDC2378}" srcOrd="0" destOrd="0" presId="urn:microsoft.com/office/officeart/2008/layout/VerticalCurvedList"/>
    <dgm:cxn modelId="{4F905D5D-DAD0-41AC-9C06-712C958F69BF}" type="presParOf" srcId="{63BF5628-F2C5-450A-BB6A-58AEC212C70D}" destId="{2D47AC1C-B896-4B4A-99C3-4251E6E373E8}" srcOrd="9" destOrd="0" presId="urn:microsoft.com/office/officeart/2008/layout/VerticalCurvedList"/>
    <dgm:cxn modelId="{0401333E-9BC3-4123-B1A3-07DBAAF8EDFC}" type="presParOf" srcId="{63BF5628-F2C5-450A-BB6A-58AEC212C70D}" destId="{2D3F2F0C-A3BB-4AC8-AB59-8F685FD0FE99}" srcOrd="10" destOrd="0" presId="urn:microsoft.com/office/officeart/2008/layout/VerticalCurvedList"/>
    <dgm:cxn modelId="{D0AFF782-194A-4D6A-B46F-1D56FEBE4CE1}" type="presParOf" srcId="{2D3F2F0C-A3BB-4AC8-AB59-8F685FD0FE99}" destId="{5CBEB568-3A8B-44C9-B65A-2A38F27CD9B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30457F-8E78-4C1C-883A-F2B4F2182B8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2A43E2-5D3B-4F44-97FA-756FDEB4802B}">
      <dgm:prSet/>
      <dgm:spPr/>
      <dgm:t>
        <a:bodyPr/>
        <a:lstStyle/>
        <a:p>
          <a:pPr rtl="0"/>
          <a:r>
            <a:rPr lang="en-US" dirty="0" smtClean="0"/>
            <a:t>Low-Income Energy Efficiency</a:t>
          </a:r>
          <a:endParaRPr lang="en-US" dirty="0"/>
        </a:p>
      </dgm:t>
    </dgm:pt>
    <dgm:pt modelId="{38A400E0-E3A0-4B19-AEA4-1AC699A2EA62}" type="parTrans" cxnId="{457C9F43-32EA-4D59-A20C-20263BCAE8D3}">
      <dgm:prSet/>
      <dgm:spPr/>
      <dgm:t>
        <a:bodyPr/>
        <a:lstStyle/>
        <a:p>
          <a:endParaRPr lang="en-US"/>
        </a:p>
      </dgm:t>
    </dgm:pt>
    <dgm:pt modelId="{18F1DFF8-8910-4C60-A29C-A82A7447D80F}" type="sibTrans" cxnId="{457C9F43-32EA-4D59-A20C-20263BCAE8D3}">
      <dgm:prSet/>
      <dgm:spPr/>
      <dgm:t>
        <a:bodyPr/>
        <a:lstStyle/>
        <a:p>
          <a:endParaRPr lang="en-US"/>
        </a:p>
      </dgm:t>
    </dgm:pt>
    <dgm:pt modelId="{2155EF88-B590-4416-9F4F-6DB5C7E12511}">
      <dgm:prSet/>
      <dgm:spPr/>
      <dgm:t>
        <a:bodyPr/>
        <a:lstStyle/>
        <a:p>
          <a:pPr rtl="0"/>
          <a:r>
            <a:rPr lang="en-US" dirty="0" smtClean="0"/>
            <a:t>Increased challenges serving households</a:t>
          </a:r>
          <a:endParaRPr lang="en-US" dirty="0"/>
        </a:p>
      </dgm:t>
    </dgm:pt>
    <dgm:pt modelId="{CC8C99D9-0BAA-404C-AEAF-21A7FED31CD1}" type="parTrans" cxnId="{7B7D88F9-6D45-4C5F-AEAF-3FCFC235D700}">
      <dgm:prSet/>
      <dgm:spPr/>
      <dgm:t>
        <a:bodyPr/>
        <a:lstStyle/>
        <a:p>
          <a:endParaRPr lang="en-US"/>
        </a:p>
      </dgm:t>
    </dgm:pt>
    <dgm:pt modelId="{5556D2AC-695E-42E4-89AF-13E5D200362B}" type="sibTrans" cxnId="{7B7D88F9-6D45-4C5F-AEAF-3FCFC235D700}">
      <dgm:prSet/>
      <dgm:spPr/>
      <dgm:t>
        <a:bodyPr/>
        <a:lstStyle/>
        <a:p>
          <a:endParaRPr lang="en-US"/>
        </a:p>
      </dgm:t>
    </dgm:pt>
    <dgm:pt modelId="{4ACE07C9-C626-4B27-B15D-43B694866EBF}">
      <dgm:prSet/>
      <dgm:spPr/>
      <dgm:t>
        <a:bodyPr/>
        <a:lstStyle/>
        <a:p>
          <a:pPr rtl="0"/>
          <a:r>
            <a:rPr lang="en-US" smtClean="0"/>
            <a:t>Significant health and safety issues</a:t>
          </a:r>
          <a:endParaRPr lang="en-US"/>
        </a:p>
      </dgm:t>
    </dgm:pt>
    <dgm:pt modelId="{45689CC3-8806-474F-8252-86700F71D7E2}" type="parTrans" cxnId="{1151F17A-98BB-4E6B-9A64-F102EEB68755}">
      <dgm:prSet/>
      <dgm:spPr/>
      <dgm:t>
        <a:bodyPr/>
        <a:lstStyle/>
        <a:p>
          <a:endParaRPr lang="en-US"/>
        </a:p>
      </dgm:t>
    </dgm:pt>
    <dgm:pt modelId="{343F3CF2-C41A-418C-8758-2057FA6CCCB1}" type="sibTrans" cxnId="{1151F17A-98BB-4E6B-9A64-F102EEB68755}">
      <dgm:prSet/>
      <dgm:spPr/>
      <dgm:t>
        <a:bodyPr/>
        <a:lstStyle/>
        <a:p>
          <a:endParaRPr lang="en-US"/>
        </a:p>
      </dgm:t>
    </dgm:pt>
    <dgm:pt modelId="{E8516F1C-8D0F-44A5-AAAA-43E92D246E95}">
      <dgm:prSet/>
      <dgm:spPr/>
      <dgm:t>
        <a:bodyPr/>
        <a:lstStyle/>
        <a:p>
          <a:pPr rtl="0"/>
          <a:r>
            <a:rPr lang="en-US" smtClean="0"/>
            <a:t>Prevent installation of major measures</a:t>
          </a:r>
          <a:endParaRPr lang="en-US"/>
        </a:p>
      </dgm:t>
    </dgm:pt>
    <dgm:pt modelId="{516BF59B-6D3D-4AD4-A934-3DE2D6D8D907}" type="parTrans" cxnId="{8FFC6188-ED55-4C0B-93C2-ABABF31B505A}">
      <dgm:prSet/>
      <dgm:spPr/>
      <dgm:t>
        <a:bodyPr/>
        <a:lstStyle/>
        <a:p>
          <a:endParaRPr lang="en-US"/>
        </a:p>
      </dgm:t>
    </dgm:pt>
    <dgm:pt modelId="{1CC718B6-6B52-4100-A84B-B2F4DA0E3149}" type="sibTrans" cxnId="{8FFC6188-ED55-4C0B-93C2-ABABF31B505A}">
      <dgm:prSet/>
      <dgm:spPr/>
      <dgm:t>
        <a:bodyPr/>
        <a:lstStyle/>
        <a:p>
          <a:endParaRPr lang="en-US"/>
        </a:p>
      </dgm:t>
    </dgm:pt>
    <dgm:pt modelId="{A9A46013-636F-4039-88FF-43EF23AE31BE}">
      <dgm:prSet/>
      <dgm:spPr/>
      <dgm:t>
        <a:bodyPr/>
        <a:lstStyle/>
        <a:p>
          <a:pPr rtl="0"/>
          <a:r>
            <a:rPr lang="en-US" smtClean="0"/>
            <a:t>Lost potential for high-usage customers</a:t>
          </a:r>
          <a:endParaRPr lang="en-US"/>
        </a:p>
      </dgm:t>
    </dgm:pt>
    <dgm:pt modelId="{EF72CE19-B21C-4587-8660-D83CEC534028}" type="parTrans" cxnId="{AE5F00F1-529F-4AD1-BDF9-2F168196DE49}">
      <dgm:prSet/>
      <dgm:spPr/>
      <dgm:t>
        <a:bodyPr/>
        <a:lstStyle/>
        <a:p>
          <a:endParaRPr lang="en-US"/>
        </a:p>
      </dgm:t>
    </dgm:pt>
    <dgm:pt modelId="{5242F301-312D-42E4-8604-94601760BCEB}" type="sibTrans" cxnId="{AE5F00F1-529F-4AD1-BDF9-2F168196DE49}">
      <dgm:prSet/>
      <dgm:spPr/>
      <dgm:t>
        <a:bodyPr/>
        <a:lstStyle/>
        <a:p>
          <a:endParaRPr lang="en-US"/>
        </a:p>
      </dgm:t>
    </dgm:pt>
    <dgm:pt modelId="{72561730-1390-4C0A-BEEE-5C94C051CF7B}">
      <dgm:prSet/>
      <dgm:spPr/>
      <dgm:t>
        <a:bodyPr/>
        <a:lstStyle/>
        <a:p>
          <a:pPr rtl="0"/>
          <a:r>
            <a:rPr lang="en-US" dirty="0" smtClean="0"/>
            <a:t>Health and Safety Investments</a:t>
          </a:r>
          <a:endParaRPr lang="en-US" dirty="0"/>
        </a:p>
      </dgm:t>
    </dgm:pt>
    <dgm:pt modelId="{5B12422E-7733-481E-9A14-4585CB3CB8BC}" type="parTrans" cxnId="{6012D88E-0AA6-4C08-B7F4-63232661FF0D}">
      <dgm:prSet/>
      <dgm:spPr/>
      <dgm:t>
        <a:bodyPr/>
        <a:lstStyle/>
        <a:p>
          <a:endParaRPr lang="en-US"/>
        </a:p>
      </dgm:t>
    </dgm:pt>
    <dgm:pt modelId="{2BAAFB41-3EFA-47DB-8942-81B916DAFA34}" type="sibTrans" cxnId="{6012D88E-0AA6-4C08-B7F4-63232661FF0D}">
      <dgm:prSet/>
      <dgm:spPr/>
      <dgm:t>
        <a:bodyPr/>
        <a:lstStyle/>
        <a:p>
          <a:endParaRPr lang="en-US"/>
        </a:p>
      </dgm:t>
    </dgm:pt>
    <dgm:pt modelId="{4D068F12-E618-4A82-A1DB-8C3B1F091BAC}">
      <dgm:prSet/>
      <dgm:spPr/>
      <dgm:t>
        <a:bodyPr/>
        <a:lstStyle/>
        <a:p>
          <a:pPr rtl="0"/>
          <a:r>
            <a:rPr lang="en-US" dirty="0" smtClean="0"/>
            <a:t>Where/when can additional cost-effective investments be made?</a:t>
          </a:r>
          <a:endParaRPr lang="en-US" dirty="0"/>
        </a:p>
      </dgm:t>
    </dgm:pt>
    <dgm:pt modelId="{0350040E-FC4D-425B-93EF-1AA5797F36D9}" type="sibTrans" cxnId="{32BFD152-8843-499B-AAA6-21D9A4C7CC29}">
      <dgm:prSet/>
      <dgm:spPr/>
      <dgm:t>
        <a:bodyPr/>
        <a:lstStyle/>
        <a:p>
          <a:endParaRPr lang="en-US"/>
        </a:p>
      </dgm:t>
    </dgm:pt>
    <dgm:pt modelId="{D703F9A4-1EAA-4305-82BF-0E75C9A923D7}" type="parTrans" cxnId="{32BFD152-8843-499B-AAA6-21D9A4C7CC29}">
      <dgm:prSet/>
      <dgm:spPr/>
      <dgm:t>
        <a:bodyPr/>
        <a:lstStyle/>
        <a:p>
          <a:endParaRPr lang="en-US"/>
        </a:p>
      </dgm:t>
    </dgm:pt>
    <dgm:pt modelId="{A490CE0A-DAEB-4743-A4BA-C1C28E6143F6}">
      <dgm:prSet/>
      <dgm:spPr/>
      <dgm:t>
        <a:bodyPr/>
        <a:lstStyle/>
        <a:p>
          <a:pPr rtl="0"/>
          <a:r>
            <a:rPr lang="en-US" dirty="0" smtClean="0"/>
            <a:t>How much can cost-effectively be spent on health &amp; safety?</a:t>
          </a:r>
          <a:endParaRPr lang="en-US" dirty="0"/>
        </a:p>
      </dgm:t>
    </dgm:pt>
    <dgm:pt modelId="{EDF57D35-8AC3-4EE5-A968-69129BFC7180}" type="parTrans" cxnId="{53509CA5-D2BA-4D73-A8D3-A8ADCE338B1C}">
      <dgm:prSet/>
      <dgm:spPr/>
      <dgm:t>
        <a:bodyPr/>
        <a:lstStyle/>
        <a:p>
          <a:endParaRPr lang="en-US"/>
        </a:p>
      </dgm:t>
    </dgm:pt>
    <dgm:pt modelId="{80FF6619-99B9-47A5-924B-6F1912538447}" type="sibTrans" cxnId="{53509CA5-D2BA-4D73-A8D3-A8ADCE338B1C}">
      <dgm:prSet/>
      <dgm:spPr/>
      <dgm:t>
        <a:bodyPr/>
        <a:lstStyle/>
        <a:p>
          <a:endParaRPr lang="en-US"/>
        </a:p>
      </dgm:t>
    </dgm:pt>
    <dgm:pt modelId="{CA2BA924-FF08-4658-8DD6-86BF91A8A376}" type="pres">
      <dgm:prSet presAssocID="{0C30457F-8E78-4C1C-883A-F2B4F2182B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5A2402-1866-4880-8D68-5313785A19B0}" type="pres">
      <dgm:prSet presAssocID="{592A43E2-5D3B-4F44-97FA-756FDEB4802B}" presName="linNode" presStyleCnt="0"/>
      <dgm:spPr/>
    </dgm:pt>
    <dgm:pt modelId="{176BEB3F-BE0B-4AE0-AE9E-69FB8AE8D957}" type="pres">
      <dgm:prSet presAssocID="{592A43E2-5D3B-4F44-97FA-756FDEB4802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3322F-F485-405B-8D8F-D3704C69AD99}" type="pres">
      <dgm:prSet presAssocID="{592A43E2-5D3B-4F44-97FA-756FDEB4802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FA66A-02C4-48BE-81FD-0062F7BD2F69}" type="pres">
      <dgm:prSet presAssocID="{18F1DFF8-8910-4C60-A29C-A82A7447D80F}" presName="sp" presStyleCnt="0"/>
      <dgm:spPr/>
    </dgm:pt>
    <dgm:pt modelId="{900BB7B8-8F72-4969-BB48-E5DA9A901CB5}" type="pres">
      <dgm:prSet presAssocID="{72561730-1390-4C0A-BEEE-5C94C051CF7B}" presName="linNode" presStyleCnt="0"/>
      <dgm:spPr/>
    </dgm:pt>
    <dgm:pt modelId="{3E0B9ED8-ECF1-4860-85C1-80F50E82C441}" type="pres">
      <dgm:prSet presAssocID="{72561730-1390-4C0A-BEEE-5C94C051CF7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445811-4311-4A13-BDFF-D5160E75257D}" type="pres">
      <dgm:prSet presAssocID="{72561730-1390-4C0A-BEEE-5C94C051CF7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12D88E-0AA6-4C08-B7F4-63232661FF0D}" srcId="{0C30457F-8E78-4C1C-883A-F2B4F2182B86}" destId="{72561730-1390-4C0A-BEEE-5C94C051CF7B}" srcOrd="1" destOrd="0" parTransId="{5B12422E-7733-481E-9A14-4585CB3CB8BC}" sibTransId="{2BAAFB41-3EFA-47DB-8942-81B916DAFA34}"/>
    <dgm:cxn modelId="{E4C48787-A674-4C1B-ADC7-133104BCB51B}" type="presOf" srcId="{4ACE07C9-C626-4B27-B15D-43B694866EBF}" destId="{D4E3322F-F485-405B-8D8F-D3704C69AD99}" srcOrd="0" destOrd="1" presId="urn:microsoft.com/office/officeart/2005/8/layout/vList5"/>
    <dgm:cxn modelId="{27CEED69-9446-4B21-B70D-3FB78DDABDB1}" type="presOf" srcId="{A9A46013-636F-4039-88FF-43EF23AE31BE}" destId="{D4E3322F-F485-405B-8D8F-D3704C69AD99}" srcOrd="0" destOrd="3" presId="urn:microsoft.com/office/officeart/2005/8/layout/vList5"/>
    <dgm:cxn modelId="{32BFD152-8843-499B-AAA6-21D9A4C7CC29}" srcId="{72561730-1390-4C0A-BEEE-5C94C051CF7B}" destId="{4D068F12-E618-4A82-A1DB-8C3B1F091BAC}" srcOrd="0" destOrd="0" parTransId="{D703F9A4-1EAA-4305-82BF-0E75C9A923D7}" sibTransId="{0350040E-FC4D-425B-93EF-1AA5797F36D9}"/>
    <dgm:cxn modelId="{53509CA5-D2BA-4D73-A8D3-A8ADCE338B1C}" srcId="{72561730-1390-4C0A-BEEE-5C94C051CF7B}" destId="{A490CE0A-DAEB-4743-A4BA-C1C28E6143F6}" srcOrd="1" destOrd="0" parTransId="{EDF57D35-8AC3-4EE5-A968-69129BFC7180}" sibTransId="{80FF6619-99B9-47A5-924B-6F1912538447}"/>
    <dgm:cxn modelId="{805688BB-F1FA-4CEB-83F5-7E1E39239AF8}" type="presOf" srcId="{0C30457F-8E78-4C1C-883A-F2B4F2182B86}" destId="{CA2BA924-FF08-4658-8DD6-86BF91A8A376}" srcOrd="0" destOrd="0" presId="urn:microsoft.com/office/officeart/2005/8/layout/vList5"/>
    <dgm:cxn modelId="{9E7D1325-6BC1-490E-9DF0-3ABC7C2C814B}" type="presOf" srcId="{2155EF88-B590-4416-9F4F-6DB5C7E12511}" destId="{D4E3322F-F485-405B-8D8F-D3704C69AD99}" srcOrd="0" destOrd="0" presId="urn:microsoft.com/office/officeart/2005/8/layout/vList5"/>
    <dgm:cxn modelId="{8FFC6188-ED55-4C0B-93C2-ABABF31B505A}" srcId="{592A43E2-5D3B-4F44-97FA-756FDEB4802B}" destId="{E8516F1C-8D0F-44A5-AAAA-43E92D246E95}" srcOrd="2" destOrd="0" parTransId="{516BF59B-6D3D-4AD4-A934-3DE2D6D8D907}" sibTransId="{1CC718B6-6B52-4100-A84B-B2F4DA0E3149}"/>
    <dgm:cxn modelId="{1151F17A-98BB-4E6B-9A64-F102EEB68755}" srcId="{592A43E2-5D3B-4F44-97FA-756FDEB4802B}" destId="{4ACE07C9-C626-4B27-B15D-43B694866EBF}" srcOrd="1" destOrd="0" parTransId="{45689CC3-8806-474F-8252-86700F71D7E2}" sibTransId="{343F3CF2-C41A-418C-8758-2057FA6CCCB1}"/>
    <dgm:cxn modelId="{BC57C7D9-F19B-4D9B-BB67-7162605C1ECC}" type="presOf" srcId="{4D068F12-E618-4A82-A1DB-8C3B1F091BAC}" destId="{2A445811-4311-4A13-BDFF-D5160E75257D}" srcOrd="0" destOrd="0" presId="urn:microsoft.com/office/officeart/2005/8/layout/vList5"/>
    <dgm:cxn modelId="{AE5F00F1-529F-4AD1-BDF9-2F168196DE49}" srcId="{592A43E2-5D3B-4F44-97FA-756FDEB4802B}" destId="{A9A46013-636F-4039-88FF-43EF23AE31BE}" srcOrd="3" destOrd="0" parTransId="{EF72CE19-B21C-4587-8660-D83CEC534028}" sibTransId="{5242F301-312D-42E4-8604-94601760BCEB}"/>
    <dgm:cxn modelId="{546A7D3C-08A7-4116-B39D-79E283CD5446}" type="presOf" srcId="{72561730-1390-4C0A-BEEE-5C94C051CF7B}" destId="{3E0B9ED8-ECF1-4860-85C1-80F50E82C441}" srcOrd="0" destOrd="0" presId="urn:microsoft.com/office/officeart/2005/8/layout/vList5"/>
    <dgm:cxn modelId="{6DE8BC3D-658A-45ED-86A7-811EEC4F1587}" type="presOf" srcId="{E8516F1C-8D0F-44A5-AAAA-43E92D246E95}" destId="{D4E3322F-F485-405B-8D8F-D3704C69AD99}" srcOrd="0" destOrd="2" presId="urn:microsoft.com/office/officeart/2005/8/layout/vList5"/>
    <dgm:cxn modelId="{69E1BDA7-08EB-4D5D-A052-122914246754}" type="presOf" srcId="{592A43E2-5D3B-4F44-97FA-756FDEB4802B}" destId="{176BEB3F-BE0B-4AE0-AE9E-69FB8AE8D957}" srcOrd="0" destOrd="0" presId="urn:microsoft.com/office/officeart/2005/8/layout/vList5"/>
    <dgm:cxn modelId="{457C9F43-32EA-4D59-A20C-20263BCAE8D3}" srcId="{0C30457F-8E78-4C1C-883A-F2B4F2182B86}" destId="{592A43E2-5D3B-4F44-97FA-756FDEB4802B}" srcOrd="0" destOrd="0" parTransId="{38A400E0-E3A0-4B19-AEA4-1AC699A2EA62}" sibTransId="{18F1DFF8-8910-4C60-A29C-A82A7447D80F}"/>
    <dgm:cxn modelId="{7B7D88F9-6D45-4C5F-AEAF-3FCFC235D700}" srcId="{592A43E2-5D3B-4F44-97FA-756FDEB4802B}" destId="{2155EF88-B590-4416-9F4F-6DB5C7E12511}" srcOrd="0" destOrd="0" parTransId="{CC8C99D9-0BAA-404C-AEAF-21A7FED31CD1}" sibTransId="{5556D2AC-695E-42E4-89AF-13E5D200362B}"/>
    <dgm:cxn modelId="{4DDD3934-0A79-465D-9B00-669B025D76F3}" type="presOf" srcId="{A490CE0A-DAEB-4743-A4BA-C1C28E6143F6}" destId="{2A445811-4311-4A13-BDFF-D5160E75257D}" srcOrd="0" destOrd="1" presId="urn:microsoft.com/office/officeart/2005/8/layout/vList5"/>
    <dgm:cxn modelId="{64C6E31C-404F-4601-8ACD-5A534F86D3C3}" type="presParOf" srcId="{CA2BA924-FF08-4658-8DD6-86BF91A8A376}" destId="{DB5A2402-1866-4880-8D68-5313785A19B0}" srcOrd="0" destOrd="0" presId="urn:microsoft.com/office/officeart/2005/8/layout/vList5"/>
    <dgm:cxn modelId="{1C8459E9-55CE-4CFB-83B8-F2C5DE3E2CB9}" type="presParOf" srcId="{DB5A2402-1866-4880-8D68-5313785A19B0}" destId="{176BEB3F-BE0B-4AE0-AE9E-69FB8AE8D957}" srcOrd="0" destOrd="0" presId="urn:microsoft.com/office/officeart/2005/8/layout/vList5"/>
    <dgm:cxn modelId="{2E1A75E2-E936-4B42-96CB-F2F505C6D716}" type="presParOf" srcId="{DB5A2402-1866-4880-8D68-5313785A19B0}" destId="{D4E3322F-F485-405B-8D8F-D3704C69AD99}" srcOrd="1" destOrd="0" presId="urn:microsoft.com/office/officeart/2005/8/layout/vList5"/>
    <dgm:cxn modelId="{53EE175E-43D5-4173-AFF7-D15BD927FB70}" type="presParOf" srcId="{CA2BA924-FF08-4658-8DD6-86BF91A8A376}" destId="{76AFA66A-02C4-48BE-81FD-0062F7BD2F69}" srcOrd="1" destOrd="0" presId="urn:microsoft.com/office/officeart/2005/8/layout/vList5"/>
    <dgm:cxn modelId="{9817ECD2-6F5D-4888-A128-0F1D29BB540D}" type="presParOf" srcId="{CA2BA924-FF08-4658-8DD6-86BF91A8A376}" destId="{900BB7B8-8F72-4969-BB48-E5DA9A901CB5}" srcOrd="2" destOrd="0" presId="urn:microsoft.com/office/officeart/2005/8/layout/vList5"/>
    <dgm:cxn modelId="{1965E9F6-902C-4735-874D-939F5DA7CB5D}" type="presParOf" srcId="{900BB7B8-8F72-4969-BB48-E5DA9A901CB5}" destId="{3E0B9ED8-ECF1-4860-85C1-80F50E82C441}" srcOrd="0" destOrd="0" presId="urn:microsoft.com/office/officeart/2005/8/layout/vList5"/>
    <dgm:cxn modelId="{082553C8-8ED1-4882-A260-45ACA4C7E232}" type="presParOf" srcId="{900BB7B8-8F72-4969-BB48-E5DA9A901CB5}" destId="{2A445811-4311-4A13-BDFF-D5160E75257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9C8C0-E667-43A9-BE2F-2C1C0AACC950}">
      <dsp:nvSpPr>
        <dsp:cNvPr id="0" name=""/>
        <dsp:cNvSpPr/>
      </dsp:nvSpPr>
      <dsp:spPr>
        <a:xfrm>
          <a:off x="-5559930" y="-851203"/>
          <a:ext cx="6619872" cy="6619872"/>
        </a:xfrm>
        <a:prstGeom prst="blockArc">
          <a:avLst>
            <a:gd name="adj1" fmla="val 18900000"/>
            <a:gd name="adj2" fmla="val 2700000"/>
            <a:gd name="adj3" fmla="val 32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EB9B4-5103-4A2B-9760-44A431DE4D7D}">
      <dsp:nvSpPr>
        <dsp:cNvPr id="0" name=""/>
        <dsp:cNvSpPr/>
      </dsp:nvSpPr>
      <dsp:spPr>
        <a:xfrm>
          <a:off x="463403" y="307243"/>
          <a:ext cx="8153144" cy="614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06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Columbia Gas LIURP Background</a:t>
          </a:r>
        </a:p>
      </dsp:txBody>
      <dsp:txXfrm>
        <a:off x="463403" y="307243"/>
        <a:ext cx="8153144" cy="614879"/>
      </dsp:txXfrm>
    </dsp:sp>
    <dsp:sp modelId="{50F912A5-B33D-4BC1-9A76-CDAABE8E6889}">
      <dsp:nvSpPr>
        <dsp:cNvPr id="0" name=""/>
        <dsp:cNvSpPr/>
      </dsp:nvSpPr>
      <dsp:spPr>
        <a:xfrm>
          <a:off x="79103" y="230383"/>
          <a:ext cx="768599" cy="768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C79936-4DCE-4E77-BC46-68C355727E40}">
      <dsp:nvSpPr>
        <dsp:cNvPr id="0" name=""/>
        <dsp:cNvSpPr/>
      </dsp:nvSpPr>
      <dsp:spPr>
        <a:xfrm>
          <a:off x="904008" y="1229267"/>
          <a:ext cx="7712539" cy="614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06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Assessing the Problem</a:t>
          </a:r>
        </a:p>
      </dsp:txBody>
      <dsp:txXfrm>
        <a:off x="904008" y="1229267"/>
        <a:ext cx="7712539" cy="614879"/>
      </dsp:txXfrm>
    </dsp:sp>
    <dsp:sp modelId="{718C3EBC-688E-4F37-ACC5-9EFE2C86266D}">
      <dsp:nvSpPr>
        <dsp:cNvPr id="0" name=""/>
        <dsp:cNvSpPr/>
      </dsp:nvSpPr>
      <dsp:spPr>
        <a:xfrm>
          <a:off x="519708" y="1152407"/>
          <a:ext cx="768599" cy="768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FD72C4-1572-4A76-84D4-4A52B48E6445}">
      <dsp:nvSpPr>
        <dsp:cNvPr id="0" name=""/>
        <dsp:cNvSpPr/>
      </dsp:nvSpPr>
      <dsp:spPr>
        <a:xfrm>
          <a:off x="1039238" y="2151292"/>
          <a:ext cx="7577309" cy="614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06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Current Health and Safety Investments</a:t>
          </a:r>
        </a:p>
      </dsp:txBody>
      <dsp:txXfrm>
        <a:off x="1039238" y="2151292"/>
        <a:ext cx="7577309" cy="614879"/>
      </dsp:txXfrm>
    </dsp:sp>
    <dsp:sp modelId="{B2ACA8DA-FA3A-455A-A04D-B9D81AE19050}">
      <dsp:nvSpPr>
        <dsp:cNvPr id="0" name=""/>
        <dsp:cNvSpPr/>
      </dsp:nvSpPr>
      <dsp:spPr>
        <a:xfrm>
          <a:off x="654938" y="2074432"/>
          <a:ext cx="768599" cy="768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942248-257C-46B9-BD33-A9E03FAEE4AF}">
      <dsp:nvSpPr>
        <dsp:cNvPr id="0" name=""/>
        <dsp:cNvSpPr/>
      </dsp:nvSpPr>
      <dsp:spPr>
        <a:xfrm>
          <a:off x="904008" y="3073317"/>
          <a:ext cx="7712539" cy="614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06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LIURP Savings Results</a:t>
          </a:r>
        </a:p>
      </dsp:txBody>
      <dsp:txXfrm>
        <a:off x="904008" y="3073317"/>
        <a:ext cx="7712539" cy="614879"/>
      </dsp:txXfrm>
    </dsp:sp>
    <dsp:sp modelId="{37F5EEDC-5881-4DE8-9349-2B33FEDC2378}">
      <dsp:nvSpPr>
        <dsp:cNvPr id="0" name=""/>
        <dsp:cNvSpPr/>
      </dsp:nvSpPr>
      <dsp:spPr>
        <a:xfrm>
          <a:off x="519708" y="2996457"/>
          <a:ext cx="768599" cy="768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7AC1C-B896-4B4A-99C3-4251E6E373E8}">
      <dsp:nvSpPr>
        <dsp:cNvPr id="0" name=""/>
        <dsp:cNvSpPr/>
      </dsp:nvSpPr>
      <dsp:spPr>
        <a:xfrm>
          <a:off x="463403" y="3995341"/>
          <a:ext cx="8153144" cy="614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06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Decision Framework for Additional Health and Safety Investments</a:t>
          </a:r>
        </a:p>
      </dsp:txBody>
      <dsp:txXfrm>
        <a:off x="463403" y="3995341"/>
        <a:ext cx="8153144" cy="614879"/>
      </dsp:txXfrm>
    </dsp:sp>
    <dsp:sp modelId="{5CBEB568-3A8B-44C9-B65A-2A38F27CD9BA}">
      <dsp:nvSpPr>
        <dsp:cNvPr id="0" name=""/>
        <dsp:cNvSpPr/>
      </dsp:nvSpPr>
      <dsp:spPr>
        <a:xfrm>
          <a:off x="79103" y="3918481"/>
          <a:ext cx="768599" cy="768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3322F-F485-405B-8D8F-D3704C69AD99}">
      <dsp:nvSpPr>
        <dsp:cNvPr id="0" name=""/>
        <dsp:cNvSpPr/>
      </dsp:nvSpPr>
      <dsp:spPr>
        <a:xfrm rot="5400000">
          <a:off x="4482363" y="-1483532"/>
          <a:ext cx="1605736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Increased challenges serving households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Significant health and safety issues</a:t>
          </a:r>
          <a:endParaRPr lang="en-US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Prevent installation of major measures</a:t>
          </a:r>
          <a:endParaRPr lang="en-US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Lost potential for high-usage customers</a:t>
          </a:r>
          <a:endParaRPr lang="en-US" sz="2100" kern="1200"/>
        </a:p>
      </dsp:txBody>
      <dsp:txXfrm rot="-5400000">
        <a:off x="2798063" y="279154"/>
        <a:ext cx="4895950" cy="1448964"/>
      </dsp:txXfrm>
    </dsp:sp>
    <dsp:sp modelId="{176BEB3F-BE0B-4AE0-AE9E-69FB8AE8D957}">
      <dsp:nvSpPr>
        <dsp:cNvPr id="0" name=""/>
        <dsp:cNvSpPr/>
      </dsp:nvSpPr>
      <dsp:spPr>
        <a:xfrm>
          <a:off x="0" y="50"/>
          <a:ext cx="2798064" cy="2007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Low-Income Energy Efficiency</a:t>
          </a:r>
          <a:endParaRPr lang="en-US" sz="3500" kern="1200" dirty="0"/>
        </a:p>
      </dsp:txBody>
      <dsp:txXfrm>
        <a:off x="97982" y="98032"/>
        <a:ext cx="2602100" cy="1811206"/>
      </dsp:txXfrm>
    </dsp:sp>
    <dsp:sp modelId="{2A445811-4311-4A13-BDFF-D5160E75257D}">
      <dsp:nvSpPr>
        <dsp:cNvPr id="0" name=""/>
        <dsp:cNvSpPr/>
      </dsp:nvSpPr>
      <dsp:spPr>
        <a:xfrm rot="5400000">
          <a:off x="4482363" y="623996"/>
          <a:ext cx="1605736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Where/when can additional cost-effective investments be made?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How much can cost-effectively be spent on health &amp; safety?</a:t>
          </a:r>
          <a:endParaRPr lang="en-US" sz="2100" kern="1200" dirty="0"/>
        </a:p>
      </dsp:txBody>
      <dsp:txXfrm rot="-5400000">
        <a:off x="2798063" y="2386682"/>
        <a:ext cx="4895950" cy="1448964"/>
      </dsp:txXfrm>
    </dsp:sp>
    <dsp:sp modelId="{3E0B9ED8-ECF1-4860-85C1-80F50E82C441}">
      <dsp:nvSpPr>
        <dsp:cNvPr id="0" name=""/>
        <dsp:cNvSpPr/>
      </dsp:nvSpPr>
      <dsp:spPr>
        <a:xfrm>
          <a:off x="0" y="2107579"/>
          <a:ext cx="2798064" cy="2007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Health and Safety Investments</a:t>
          </a:r>
          <a:endParaRPr lang="en-US" sz="3500" kern="1200" dirty="0"/>
        </a:p>
      </dsp:txBody>
      <dsp:txXfrm>
        <a:off x="97982" y="2205561"/>
        <a:ext cx="2602100" cy="1811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23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823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F97E7A-3C24-46B8-A31B-6A2084D930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043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16823-D1B7-4BAE-BC4C-FD1A55A617E7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B6350-2F41-4735-BCE7-C3D7E7F41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3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0EDBF-68A6-481D-A466-CF3F9D0E3E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0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548F9-C146-4834-9B2B-EFAA8496B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65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3AEF3-329D-4C41-8C13-F916F64902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94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443E3-C527-48B4-94E1-E3D6BA464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0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FBD2C-55D1-46CC-8E97-7DFF7ED73B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6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841C8-537F-4C7E-AF73-81B295CAC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61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F0127-55D6-44AD-9BA6-A09C036768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84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B8E5A-1EF5-4009-B31B-E67EDE54C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62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19911-1AB7-4CFC-95AC-EF4474A476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69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09B7A-1C33-4DC4-8E31-36AF98BE6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03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A7B2B-1C03-4D40-BF2B-2AC6CE5D0D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84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BA2334-5610-4629-BAF5-7BC2D6F846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6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8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0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1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2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3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4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5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6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7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8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89" name="Picture 248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0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242888" y="2286000"/>
            <a:ext cx="8653462" cy="1143000"/>
          </a:xfrm>
        </p:spPr>
        <p:txBody>
          <a:bodyPr/>
          <a:lstStyle/>
          <a:p>
            <a:r>
              <a:rPr lang="en-US" altLang="en-US" sz="4000" dirty="0"/>
              <a:t>Health and Safety Investments to Increase Energy-Saving Opportunities</a:t>
            </a:r>
          </a:p>
        </p:txBody>
      </p:sp>
      <p:pic>
        <p:nvPicPr>
          <p:cNvPr id="2092" name="Picture 25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913" y="25400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246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249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0448" y="4354979"/>
            <a:ext cx="80072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Jackie </a:t>
            </a:r>
            <a:r>
              <a:rPr lang="en-US" dirty="0"/>
              <a:t>Berger, APPRISE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2018 Summer Study on Energy Efficiency in Buildings</a:t>
            </a:r>
            <a:endParaRPr lang="en-US" dirty="0"/>
          </a:p>
          <a:p>
            <a:pPr algn="ctr"/>
            <a:r>
              <a:rPr lang="en-US" dirty="0" smtClean="0"/>
              <a:t>August 15, </a:t>
            </a:r>
            <a:r>
              <a:rPr lang="en-US" dirty="0"/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LIURP Savings Results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10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862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Weather-Normalized </a:t>
            </a:r>
            <a:br>
              <a:rPr lang="en-US" altLang="en-US" dirty="0"/>
            </a:br>
            <a:r>
              <a:rPr lang="en-US" altLang="en-US" dirty="0"/>
              <a:t>Energy Savings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11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725612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2013, 2014, and 2015 jobs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Energy savings based on billing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3-year analysis to allow for disaggregation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Pre-treatment usage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Contractor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Measures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Job costs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43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31290" y="222709"/>
            <a:ext cx="6523038" cy="1203827"/>
          </a:xfrm>
        </p:spPr>
        <p:txBody>
          <a:bodyPr/>
          <a:lstStyle/>
          <a:p>
            <a:pPr algn="l"/>
            <a:r>
              <a:rPr lang="en-US" altLang="en-US" dirty="0"/>
              <a:t>Weather-Normalized </a:t>
            </a:r>
            <a:br>
              <a:rPr lang="en-US" altLang="en-US" dirty="0"/>
            </a:br>
            <a:r>
              <a:rPr lang="en-US" altLang="en-US" dirty="0"/>
              <a:t>Gas Savings Analysis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12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=""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317855"/>
              </p:ext>
            </p:extLst>
          </p:nvPr>
        </p:nvGraphicFramePr>
        <p:xfrm>
          <a:off x="1103932" y="2667000"/>
          <a:ext cx="6936135" cy="206942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834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7348">
                  <a:extLst>
                    <a:ext uri="{9D8B030D-6E8A-4147-A177-3AD203B41FA5}">
                      <a16:colId xmlns="" xmlns:a16="http://schemas.microsoft.com/office/drawing/2014/main" val="2223777467"/>
                    </a:ext>
                  </a:extLst>
                </a:gridCol>
                <a:gridCol w="879286">
                  <a:extLst>
                    <a:ext uri="{9D8B030D-6E8A-4147-A177-3AD203B41FA5}">
                      <a16:colId xmlns="" xmlns:a16="http://schemas.microsoft.com/office/drawing/2014/main" val="52582916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710284455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319652129"/>
                    </a:ext>
                  </a:extLst>
                </a:gridCol>
                <a:gridCol w="859631">
                  <a:extLst>
                    <a:ext uri="{9D8B030D-6E8A-4147-A177-3AD203B41FA5}">
                      <a16:colId xmlns="" xmlns:a16="http://schemas.microsoft.com/office/drawing/2014/main" val="2245477065"/>
                    </a:ext>
                  </a:extLst>
                </a:gridCol>
              </a:tblGrid>
              <a:tr h="47869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Analysis Group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49425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2015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1,449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1,191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258**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17.8%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1,398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1,515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1,211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304**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20.1%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444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89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80188" cy="1225091"/>
          </a:xfrm>
        </p:spPr>
        <p:txBody>
          <a:bodyPr/>
          <a:lstStyle/>
          <a:p>
            <a:pPr algn="l"/>
            <a:r>
              <a:rPr lang="en-US" altLang="en-US" sz="4800" dirty="0"/>
              <a:t>Savings by </a:t>
            </a:r>
            <a:br>
              <a:rPr lang="en-US" altLang="en-US" sz="4800" dirty="0"/>
            </a:br>
            <a:r>
              <a:rPr lang="en-US" altLang="en-US" sz="4800" dirty="0"/>
              <a:t>Pre-Treatment Usage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13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="" xmlns:a16="http://schemas.microsoft.com/office/drawing/2014/main" id="{D28004B9-ADC1-403B-AD70-73EE5FB1D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9093305"/>
              </p:ext>
            </p:extLst>
          </p:nvPr>
        </p:nvGraphicFramePr>
        <p:xfrm>
          <a:off x="749697" y="1898521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61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14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="" xmlns:a16="http://schemas.microsoft.com/office/drawing/2014/main" id="{D28004B9-ADC1-403B-AD70-73EE5FB1D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950926"/>
              </p:ext>
            </p:extLst>
          </p:nvPr>
        </p:nvGraphicFramePr>
        <p:xfrm>
          <a:off x="783034" y="1987089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" name="Rectangle 44">
            <a:extLst>
              <a:ext uri="{FF2B5EF4-FFF2-40B4-BE49-F238E27FC236}">
                <a16:creationId xmlns="" xmlns:a16="http://schemas.microsoft.com/office/drawing/2014/main" id="{8158346C-DB42-4AD2-B3F4-3D2BFBAA2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7" y="252615"/>
            <a:ext cx="658018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en-US" altLang="en-US" kern="0" dirty="0"/>
              <a:t>Savings by Contractor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60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15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="" xmlns:a16="http://schemas.microsoft.com/office/drawing/2014/main" id="{D28004B9-ADC1-403B-AD70-73EE5FB1D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8267311"/>
              </p:ext>
            </p:extLst>
          </p:nvPr>
        </p:nvGraphicFramePr>
        <p:xfrm>
          <a:off x="842489" y="1816106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" name="Rectangle 44">
            <a:extLst>
              <a:ext uri="{FF2B5EF4-FFF2-40B4-BE49-F238E27FC236}">
                <a16:creationId xmlns="" xmlns:a16="http://schemas.microsoft.com/office/drawing/2014/main" id="{D00716BE-3D4A-4089-A0DF-D2B737816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725" y="314914"/>
            <a:ext cx="6580188" cy="480253"/>
          </a:xfrm>
        </p:spPr>
        <p:txBody>
          <a:bodyPr/>
          <a:lstStyle/>
          <a:p>
            <a:pPr algn="l"/>
            <a:r>
              <a:rPr lang="en-US" altLang="en-US" dirty="0"/>
              <a:t>Savings by Total Cost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7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16</a:t>
            </a:fld>
            <a:endParaRPr lang="en-US" altLang="en-US" sz="1000"/>
          </a:p>
        </p:txBody>
      </p:sp>
      <p:sp>
        <p:nvSpPr>
          <p:cNvPr id="49" name="Rectangle 44">
            <a:extLst>
              <a:ext uri="{FF2B5EF4-FFF2-40B4-BE49-F238E27FC236}">
                <a16:creationId xmlns="" xmlns:a16="http://schemas.microsoft.com/office/drawing/2014/main" id="{7EC1C971-3CF6-495E-97D3-D4EECE3F9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" y="222709"/>
            <a:ext cx="6580188" cy="1225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en-US" altLang="en-US" sz="4800" kern="0" dirty="0"/>
              <a:t>Savings by </a:t>
            </a:r>
          </a:p>
          <a:p>
            <a:pPr algn="l"/>
            <a:r>
              <a:rPr lang="en-US" altLang="en-US" sz="4800" kern="0" dirty="0"/>
              <a:t>Leakage Reduction</a:t>
            </a:r>
          </a:p>
        </p:txBody>
      </p:sp>
      <p:graphicFrame>
        <p:nvGraphicFramePr>
          <p:cNvPr id="52" name="Chart 51">
            <a:extLst>
              <a:ext uri="{FF2B5EF4-FFF2-40B4-BE49-F238E27FC236}">
                <a16:creationId xmlns="" xmlns:a16="http://schemas.microsoft.com/office/drawing/2014/main" id="{A00D75BA-236B-48BE-BAE0-C24DEF379C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5227738"/>
              </p:ext>
            </p:extLst>
          </p:nvPr>
        </p:nvGraphicFramePr>
        <p:xfrm>
          <a:off x="783034" y="1987089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1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lvl="0" algn="ctr"/>
            <a:r>
              <a:rPr lang="en-US" dirty="0"/>
              <a:t>Decision Framework for Additional Health and Safety Investments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17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77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4" y="222709"/>
            <a:ext cx="6729413" cy="1225092"/>
          </a:xfrm>
        </p:spPr>
        <p:txBody>
          <a:bodyPr/>
          <a:lstStyle/>
          <a:p>
            <a:pPr algn="l"/>
            <a:r>
              <a:rPr lang="en-US" altLang="en-US" dirty="0"/>
              <a:t>Regression Analysis</a:t>
            </a:r>
            <a:br>
              <a:rPr lang="en-US" altLang="en-US" dirty="0"/>
            </a:br>
            <a:r>
              <a:rPr lang="en-US" altLang="en-US" dirty="0"/>
              <a:t>2013 - 2015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18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=""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674916"/>
              </p:ext>
            </p:extLst>
          </p:nvPr>
        </p:nvGraphicFramePr>
        <p:xfrm>
          <a:off x="328311" y="1632571"/>
          <a:ext cx="8273065" cy="47375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962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0585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  <a:gridCol w="1332081">
                  <a:extLst>
                    <a:ext uri="{9D8B030D-6E8A-4147-A177-3AD203B41FA5}">
                      <a16:colId xmlns="" xmlns:a16="http://schemas.microsoft.com/office/drawing/2014/main" val="525829161"/>
                    </a:ext>
                  </a:extLst>
                </a:gridCol>
                <a:gridCol w="1644134">
                  <a:extLst>
                    <a:ext uri="{9D8B030D-6E8A-4147-A177-3AD203B41FA5}">
                      <a16:colId xmlns="" xmlns:a16="http://schemas.microsoft.com/office/drawing/2014/main" val="710284455"/>
                    </a:ext>
                  </a:extLst>
                </a:gridCol>
              </a:tblGrid>
              <a:tr h="430353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Variable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 (1,372 observations)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0353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Coefficient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95% Confidence Interval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49425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Usage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ccf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0.32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-1.06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-1.51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-0.61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-0.11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Blower Door and Air Sealing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Heating System Replaced (yes/no)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154.56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131.84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177.28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(yes/no)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55.80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32.41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79.19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#74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79.58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36.48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122.67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#77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73.69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123.86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#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-72.10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-119.97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-24.22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#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-106.37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-162.50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-50.24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Constant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-73.01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-135.24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-10.79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4067868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5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342755"/>
            <a:ext cx="7772400" cy="492124"/>
          </a:xfrm>
        </p:spPr>
        <p:txBody>
          <a:bodyPr/>
          <a:lstStyle/>
          <a:p>
            <a:pPr algn="l"/>
            <a:r>
              <a:rPr lang="en-US" altLang="en-US" dirty="0" smtClean="0"/>
              <a:t>Decision </a:t>
            </a:r>
            <a:r>
              <a:rPr lang="en-US" altLang="en-US" dirty="0"/>
              <a:t>Framework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19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3619" y="1245988"/>
            <a:ext cx="8734425" cy="55040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Determine </a:t>
            </a:r>
            <a:r>
              <a:rPr lang="en-US" dirty="0" smtClean="0"/>
              <a:t>$ to </a:t>
            </a:r>
            <a:r>
              <a:rPr lang="en-US" dirty="0"/>
              <a:t>spend on health and </a:t>
            </a:r>
            <a:r>
              <a:rPr lang="en-US" dirty="0" smtClean="0"/>
              <a:t>safety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Model assumptions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12-year measure life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Gas price at time of study: $1.04723/</a:t>
            </a:r>
            <a:r>
              <a:rPr lang="en-US" dirty="0" err="1"/>
              <a:t>therm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5% discount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Model </a:t>
            </a:r>
            <a:r>
              <a:rPr lang="en-US" dirty="0"/>
              <a:t>calculates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Predicted </a:t>
            </a:r>
            <a:r>
              <a:rPr lang="en-US" dirty="0" err="1"/>
              <a:t>ccf</a:t>
            </a:r>
            <a:r>
              <a:rPr lang="en-US" dirty="0"/>
              <a:t> </a:t>
            </a:r>
            <a:r>
              <a:rPr lang="en-US" dirty="0" smtClean="0"/>
              <a:t>savings &amp; % savings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Present </a:t>
            </a:r>
            <a:r>
              <a:rPr lang="en-US" dirty="0"/>
              <a:t>discounted value of savings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Max that can be spent on H&amp;S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84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287122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Presentation Overview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</a:t>
            </a:fld>
            <a:endParaRPr lang="en-US" altLang="en-US" sz="10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314279"/>
              </p:ext>
            </p:extLst>
          </p:nvPr>
        </p:nvGraphicFramePr>
        <p:xfrm>
          <a:off x="253206" y="1579868"/>
          <a:ext cx="8685214" cy="4917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7819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7385051" cy="1395831"/>
          </a:xfrm>
        </p:spPr>
        <p:txBody>
          <a:bodyPr/>
          <a:lstStyle/>
          <a:p>
            <a:pPr algn="l"/>
            <a:r>
              <a:rPr lang="en-US" altLang="en-US" sz="4800" dirty="0"/>
              <a:t>Model Scenarios – </a:t>
            </a:r>
            <a:br>
              <a:rPr lang="en-US" altLang="en-US" sz="4800" dirty="0"/>
            </a:br>
            <a:r>
              <a:rPr lang="en-US" altLang="en-US" sz="4800" dirty="0"/>
              <a:t>Scenario 1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20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=""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571521"/>
              </p:ext>
            </p:extLst>
          </p:nvPr>
        </p:nvGraphicFramePr>
        <p:xfrm>
          <a:off x="164369" y="1676400"/>
          <a:ext cx="3781108" cy="47130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User Entered Fields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seal + Insulation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Replace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406786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Non H&amp;S Costs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2794651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="" xmlns:a16="http://schemas.microsoft.com/office/drawing/2014/main" id="{7E08B7DF-9215-415F-91A1-35DD41348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32055"/>
              </p:ext>
            </p:extLst>
          </p:nvPr>
        </p:nvGraphicFramePr>
        <p:xfrm>
          <a:off x="5193665" y="1682453"/>
          <a:ext cx="3779520" cy="26633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28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Calculated Fields 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(5% Discount)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Calculated % Savings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PDV Savings (Therms)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1,897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$1,986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Non H&amp;S Costs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$1,600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$386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="" xmlns:a16="http://schemas.microsoft.com/office/drawing/2014/main" id="{5245DD9F-B9BF-42EB-AD86-FDAF88811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982224"/>
              </p:ext>
            </p:extLst>
          </p:nvPr>
        </p:nvGraphicFramePr>
        <p:xfrm>
          <a:off x="5180443" y="4692098"/>
          <a:ext cx="3781108" cy="16059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="" xmlns:a16="http://schemas.microsoft.com/office/drawing/2014/main" val="3213246452"/>
                    </a:ext>
                  </a:extLst>
                </a:gridCol>
                <a:gridCol w="1216660">
                  <a:extLst>
                    <a:ext uri="{9D8B030D-6E8A-4147-A177-3AD203B41FA5}">
                      <a16:colId xmlns="" xmlns:a16="http://schemas.microsoft.com/office/drawing/2014/main" val="2773594208"/>
                    </a:ext>
                  </a:extLst>
                </a:gridCol>
              </a:tblGrid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Calculated Fields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Discount)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989397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12-Year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2,568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41792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$2,689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07027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$1,089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6022242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="" xmlns:a16="http://schemas.microsoft.com/office/drawing/2014/main" id="{89EEC694-5517-4E1B-9FF5-E793308D1E25}"/>
              </a:ext>
            </a:extLst>
          </p:cNvPr>
          <p:cNvSpPr/>
          <p:nvPr/>
        </p:nvSpPr>
        <p:spPr>
          <a:xfrm>
            <a:off x="4122738" y="2172285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>
            <a:extLst>
              <a:ext uri="{FF2B5EF4-FFF2-40B4-BE49-F238E27FC236}">
                <a16:creationId xmlns="" xmlns:a16="http://schemas.microsoft.com/office/drawing/2014/main" id="{F96E12E8-BCA3-42E8-9743-14AAC9235F7C}"/>
              </a:ext>
            </a:extLst>
          </p:cNvPr>
          <p:cNvSpPr/>
          <p:nvPr/>
        </p:nvSpPr>
        <p:spPr>
          <a:xfrm>
            <a:off x="4122738" y="5157620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5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7385051" cy="1395831"/>
          </a:xfrm>
        </p:spPr>
        <p:txBody>
          <a:bodyPr/>
          <a:lstStyle/>
          <a:p>
            <a:pPr algn="l"/>
            <a:r>
              <a:rPr lang="en-US" altLang="en-US" sz="4800" dirty="0"/>
              <a:t>Model Scenarios – </a:t>
            </a:r>
            <a:br>
              <a:rPr lang="en-US" altLang="en-US" sz="4800" dirty="0"/>
            </a:br>
            <a:r>
              <a:rPr lang="en-US" altLang="en-US" sz="4800" dirty="0"/>
              <a:t>Scenario 2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21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=""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03422"/>
              </p:ext>
            </p:extLst>
          </p:nvPr>
        </p:nvGraphicFramePr>
        <p:xfrm>
          <a:off x="164369" y="1676400"/>
          <a:ext cx="3781108" cy="47130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User Entered Fields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1,250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seal + Insulation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$1,400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Replace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406786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Non H&amp;S Costs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2794651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="" xmlns:a16="http://schemas.microsoft.com/office/drawing/2014/main" id="{7E08B7DF-9215-415F-91A1-35DD41348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961396"/>
              </p:ext>
            </p:extLst>
          </p:nvPr>
        </p:nvGraphicFramePr>
        <p:xfrm>
          <a:off x="5193665" y="1682453"/>
          <a:ext cx="3779520" cy="26633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28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Calculated Fields 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(5% Discount)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Calculated % Savings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PDV Savings (Therms)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2,672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$2,798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Non H&amp;S Costs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$2,200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$598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="" xmlns:a16="http://schemas.microsoft.com/office/drawing/2014/main" id="{5245DD9F-B9BF-42EB-AD86-FDAF88811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7132"/>
              </p:ext>
            </p:extLst>
          </p:nvPr>
        </p:nvGraphicFramePr>
        <p:xfrm>
          <a:off x="5180443" y="4692098"/>
          <a:ext cx="3781108" cy="16059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="" xmlns:a16="http://schemas.microsoft.com/office/drawing/2014/main" val="3213246452"/>
                    </a:ext>
                  </a:extLst>
                </a:gridCol>
                <a:gridCol w="1216660">
                  <a:extLst>
                    <a:ext uri="{9D8B030D-6E8A-4147-A177-3AD203B41FA5}">
                      <a16:colId xmlns="" xmlns:a16="http://schemas.microsoft.com/office/drawing/2014/main" val="2773594208"/>
                    </a:ext>
                  </a:extLst>
                </a:gridCol>
              </a:tblGrid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Calculated Fields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Discount)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989397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12-Year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3,618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41792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$3,789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07027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$1,589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6022242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="" xmlns:a16="http://schemas.microsoft.com/office/drawing/2014/main" id="{89EEC694-5517-4E1B-9FF5-E793308D1E25}"/>
              </a:ext>
            </a:extLst>
          </p:cNvPr>
          <p:cNvSpPr/>
          <p:nvPr/>
        </p:nvSpPr>
        <p:spPr>
          <a:xfrm>
            <a:off x="4122738" y="2172285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>
            <a:extLst>
              <a:ext uri="{FF2B5EF4-FFF2-40B4-BE49-F238E27FC236}">
                <a16:creationId xmlns="" xmlns:a16="http://schemas.microsoft.com/office/drawing/2014/main" id="{F96E12E8-BCA3-42E8-9743-14AAC9235F7C}"/>
              </a:ext>
            </a:extLst>
          </p:cNvPr>
          <p:cNvSpPr/>
          <p:nvPr/>
        </p:nvSpPr>
        <p:spPr>
          <a:xfrm>
            <a:off x="4122738" y="5157620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84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7385051" cy="1395831"/>
          </a:xfrm>
        </p:spPr>
        <p:txBody>
          <a:bodyPr/>
          <a:lstStyle/>
          <a:p>
            <a:pPr algn="l"/>
            <a:r>
              <a:rPr lang="en-US" altLang="en-US" sz="4800" dirty="0"/>
              <a:t>Model Scenarios – </a:t>
            </a:r>
            <a:br>
              <a:rPr lang="en-US" altLang="en-US" sz="4800" dirty="0"/>
            </a:br>
            <a:r>
              <a:rPr lang="en-US" altLang="en-US" sz="4800" dirty="0"/>
              <a:t>Scenario 3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22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=""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656009"/>
              </p:ext>
            </p:extLst>
          </p:nvPr>
        </p:nvGraphicFramePr>
        <p:xfrm>
          <a:off x="164369" y="1676400"/>
          <a:ext cx="3781108" cy="47130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User Entered Fields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seal + Insulation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Replace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406786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Non H&amp;S Costs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2794651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="" xmlns:a16="http://schemas.microsoft.com/office/drawing/2014/main" id="{7E08B7DF-9215-415F-91A1-35DD41348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757439"/>
              </p:ext>
            </p:extLst>
          </p:nvPr>
        </p:nvGraphicFramePr>
        <p:xfrm>
          <a:off x="5193665" y="1682453"/>
          <a:ext cx="3779520" cy="26633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28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Calculated Fields 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(5% Discount)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Calculated % Savings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PDV Savings (Therms)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5,126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$5,368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Non H&amp;S Costs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$5,500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-$132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="" xmlns:a16="http://schemas.microsoft.com/office/drawing/2014/main" id="{5245DD9F-B9BF-42EB-AD86-FDAF88811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614703"/>
              </p:ext>
            </p:extLst>
          </p:nvPr>
        </p:nvGraphicFramePr>
        <p:xfrm>
          <a:off x="5180443" y="4692098"/>
          <a:ext cx="3781108" cy="16059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="" xmlns:a16="http://schemas.microsoft.com/office/drawing/2014/main" val="3213246452"/>
                    </a:ext>
                  </a:extLst>
                </a:gridCol>
                <a:gridCol w="1216660">
                  <a:extLst>
                    <a:ext uri="{9D8B030D-6E8A-4147-A177-3AD203B41FA5}">
                      <a16:colId xmlns="" xmlns:a16="http://schemas.microsoft.com/office/drawing/2014/main" val="2773594208"/>
                    </a:ext>
                  </a:extLst>
                </a:gridCol>
              </a:tblGrid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Calculated Fields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Discount)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989397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12-Year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6,940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41792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$7,267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07027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$1,767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6022242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="" xmlns:a16="http://schemas.microsoft.com/office/drawing/2014/main" id="{89EEC694-5517-4E1B-9FF5-E793308D1E25}"/>
              </a:ext>
            </a:extLst>
          </p:cNvPr>
          <p:cNvSpPr/>
          <p:nvPr/>
        </p:nvSpPr>
        <p:spPr>
          <a:xfrm>
            <a:off x="4122738" y="2172285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>
            <a:extLst>
              <a:ext uri="{FF2B5EF4-FFF2-40B4-BE49-F238E27FC236}">
                <a16:creationId xmlns="" xmlns:a16="http://schemas.microsoft.com/office/drawing/2014/main" id="{F96E12E8-BCA3-42E8-9743-14AAC9235F7C}"/>
              </a:ext>
            </a:extLst>
          </p:cNvPr>
          <p:cNvSpPr/>
          <p:nvPr/>
        </p:nvSpPr>
        <p:spPr>
          <a:xfrm>
            <a:off x="4122738" y="5157620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43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7385051" cy="1395831"/>
          </a:xfrm>
        </p:spPr>
        <p:txBody>
          <a:bodyPr/>
          <a:lstStyle/>
          <a:p>
            <a:pPr algn="l"/>
            <a:r>
              <a:rPr lang="en-US" altLang="en-US" sz="4800" dirty="0"/>
              <a:t>Model Scenarios – </a:t>
            </a:r>
            <a:br>
              <a:rPr lang="en-US" altLang="en-US" sz="4800" dirty="0"/>
            </a:br>
            <a:r>
              <a:rPr lang="en-US" altLang="en-US" sz="4800" dirty="0"/>
              <a:t>Scenario 4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23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=""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957939"/>
              </p:ext>
            </p:extLst>
          </p:nvPr>
        </p:nvGraphicFramePr>
        <p:xfrm>
          <a:off x="164369" y="1676400"/>
          <a:ext cx="3781108" cy="47130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User Entered Fields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3,800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3,200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seal + Insulation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$2,700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Replace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406786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Non H&amp;S Costs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2794651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="" xmlns:a16="http://schemas.microsoft.com/office/drawing/2014/main" id="{7E08B7DF-9215-415F-91A1-35DD41348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354379"/>
              </p:ext>
            </p:extLst>
          </p:nvPr>
        </p:nvGraphicFramePr>
        <p:xfrm>
          <a:off x="5193665" y="1682453"/>
          <a:ext cx="3779520" cy="26633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28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Calculated Fields 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(5% Discount)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1,075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Calculated % Savings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PDV Savings (Therms)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9,527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$9,977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Non H&amp;S Costs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$7,200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$2,777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="" xmlns:a16="http://schemas.microsoft.com/office/drawing/2014/main" id="{5245DD9F-B9BF-42EB-AD86-FDAF88811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067359"/>
              </p:ext>
            </p:extLst>
          </p:nvPr>
        </p:nvGraphicFramePr>
        <p:xfrm>
          <a:off x="5180443" y="4692098"/>
          <a:ext cx="3781108" cy="16059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="" xmlns:a16="http://schemas.microsoft.com/office/drawing/2014/main" val="3213246452"/>
                    </a:ext>
                  </a:extLst>
                </a:gridCol>
                <a:gridCol w="1216660">
                  <a:extLst>
                    <a:ext uri="{9D8B030D-6E8A-4147-A177-3AD203B41FA5}">
                      <a16:colId xmlns="" xmlns:a16="http://schemas.microsoft.com/office/drawing/2014/main" val="2773594208"/>
                    </a:ext>
                  </a:extLst>
                </a:gridCol>
              </a:tblGrid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Calculated Fields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Discount)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989397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12-Year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12,898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41792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$13,507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07027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$6,307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6022242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="" xmlns:a16="http://schemas.microsoft.com/office/drawing/2014/main" id="{89EEC694-5517-4E1B-9FF5-E793308D1E25}"/>
              </a:ext>
            </a:extLst>
          </p:cNvPr>
          <p:cNvSpPr/>
          <p:nvPr/>
        </p:nvSpPr>
        <p:spPr>
          <a:xfrm>
            <a:off x="4122738" y="2172285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>
            <a:extLst>
              <a:ext uri="{FF2B5EF4-FFF2-40B4-BE49-F238E27FC236}">
                <a16:creationId xmlns="" xmlns:a16="http://schemas.microsoft.com/office/drawing/2014/main" id="{F96E12E8-BCA3-42E8-9743-14AAC9235F7C}"/>
              </a:ext>
            </a:extLst>
          </p:cNvPr>
          <p:cNvSpPr/>
          <p:nvPr/>
        </p:nvSpPr>
        <p:spPr>
          <a:xfrm>
            <a:off x="4122738" y="5157620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23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7385051" cy="1395831"/>
          </a:xfrm>
        </p:spPr>
        <p:txBody>
          <a:bodyPr/>
          <a:lstStyle/>
          <a:p>
            <a:pPr algn="l"/>
            <a:r>
              <a:rPr lang="en-US" altLang="en-US" sz="4800" dirty="0"/>
              <a:t>Model Scenarios – </a:t>
            </a:r>
            <a:br>
              <a:rPr lang="en-US" altLang="en-US" sz="4800" dirty="0"/>
            </a:br>
            <a:r>
              <a:rPr lang="en-US" altLang="en-US" sz="4800" dirty="0"/>
              <a:t>Scenario 5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24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=""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275898"/>
              </p:ext>
            </p:extLst>
          </p:nvPr>
        </p:nvGraphicFramePr>
        <p:xfrm>
          <a:off x="164369" y="1676400"/>
          <a:ext cx="3781108" cy="47130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User Entered Fields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5,000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3,200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seal + Insulation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Replace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406786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Non H&amp;S Costs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2794651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="" xmlns:a16="http://schemas.microsoft.com/office/drawing/2014/main" id="{7E08B7DF-9215-415F-91A1-35DD41348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022080"/>
              </p:ext>
            </p:extLst>
          </p:nvPr>
        </p:nvGraphicFramePr>
        <p:xfrm>
          <a:off x="5193665" y="1682453"/>
          <a:ext cx="3779520" cy="26633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28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Calculated Fields 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(5% Discount)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1,536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Calculated % Savings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PDV Savings (Therms)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13,615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$14,258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Non H&amp;S Costs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$10,500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$3,758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="" xmlns:a16="http://schemas.microsoft.com/office/drawing/2014/main" id="{5245DD9F-B9BF-42EB-AD86-FDAF88811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850251"/>
              </p:ext>
            </p:extLst>
          </p:nvPr>
        </p:nvGraphicFramePr>
        <p:xfrm>
          <a:off x="5180443" y="4692098"/>
          <a:ext cx="3781108" cy="16059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="" xmlns:a16="http://schemas.microsoft.com/office/drawing/2014/main" val="3213246452"/>
                    </a:ext>
                  </a:extLst>
                </a:gridCol>
                <a:gridCol w="1216660">
                  <a:extLst>
                    <a:ext uri="{9D8B030D-6E8A-4147-A177-3AD203B41FA5}">
                      <a16:colId xmlns="" xmlns:a16="http://schemas.microsoft.com/office/drawing/2014/main" val="2773594208"/>
                    </a:ext>
                  </a:extLst>
                </a:gridCol>
              </a:tblGrid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Calculated Fields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Discount)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989397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12-Year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18,434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41792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$19,305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07027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$8,805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6022242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="" xmlns:a16="http://schemas.microsoft.com/office/drawing/2014/main" id="{89EEC694-5517-4E1B-9FF5-E793308D1E25}"/>
              </a:ext>
            </a:extLst>
          </p:cNvPr>
          <p:cNvSpPr/>
          <p:nvPr/>
        </p:nvSpPr>
        <p:spPr>
          <a:xfrm>
            <a:off x="4122738" y="2172285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>
            <a:extLst>
              <a:ext uri="{FF2B5EF4-FFF2-40B4-BE49-F238E27FC236}">
                <a16:creationId xmlns="" xmlns:a16="http://schemas.microsoft.com/office/drawing/2014/main" id="{F96E12E8-BCA3-42E8-9743-14AAC9235F7C}"/>
              </a:ext>
            </a:extLst>
          </p:cNvPr>
          <p:cNvSpPr/>
          <p:nvPr/>
        </p:nvSpPr>
        <p:spPr>
          <a:xfrm>
            <a:off x="4122738" y="5157620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72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lvl="0" algn="ctr"/>
            <a:r>
              <a:rPr lang="en-US" dirty="0"/>
              <a:t>Summary and Recommendations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25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19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3C640F0-6270-425C-A271-D0F83EF76960}" type="slidenum">
              <a:rPr lang="en-US" altLang="en-US" sz="1000"/>
              <a:pPr eaLnBrk="1" hangingPunct="1">
                <a:spcBef>
                  <a:spcPct val="50000"/>
                </a:spcBef>
              </a:pPr>
              <a:t>26</a:t>
            </a:fld>
            <a:endParaRPr lang="en-US" altLang="en-US" sz="1000"/>
          </a:p>
        </p:txBody>
      </p:sp>
      <p:sp>
        <p:nvSpPr>
          <p:cNvPr id="48" name="Rectangle 44">
            <a:extLst>
              <a:ext uri="{FF2B5EF4-FFF2-40B4-BE49-F238E27FC236}">
                <a16:creationId xmlns="" xmlns:a16="http://schemas.microsoft.com/office/drawing/2014/main" id="{4F31134E-78A0-40A0-B104-DC4ECB65C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" y="301625"/>
            <a:ext cx="7772400" cy="1143000"/>
          </a:xfrm>
        </p:spPr>
        <p:txBody>
          <a:bodyPr/>
          <a:lstStyle/>
          <a:p>
            <a:pPr algn="l"/>
            <a:r>
              <a:rPr lang="en-US" altLang="en-US" sz="5400" dirty="0"/>
              <a:t>Summary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714500"/>
            <a:ext cx="8653462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Potential to spend more on health and safety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Still achieve cost-effective savings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For homes with high pre-treatment usage</a:t>
            </a:r>
          </a:p>
          <a:p>
            <a:pPr>
              <a:spcBef>
                <a:spcPts val="0"/>
              </a:spcBef>
            </a:pPr>
            <a:r>
              <a:rPr lang="en-US" dirty="0"/>
              <a:t>Potential results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High energy savings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Reduced costs for ratepayers for CAP participants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Increased affordability when customer leaves CAP</a:t>
            </a:r>
          </a:p>
          <a:p>
            <a:pPr>
              <a:spcBef>
                <a:spcPts val="0"/>
              </a:spcBef>
            </a:pPr>
            <a:r>
              <a:rPr lang="en-US" dirty="0"/>
              <a:t>Recommendation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Pilot approach for high-usage homes with significant H&amp;S barriers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Assess savings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lvl="0" algn="ctr"/>
            <a:r>
              <a:rPr lang="en-US" dirty="0"/>
              <a:t>APPENDIX:</a:t>
            </a:r>
            <a:br>
              <a:rPr lang="en-US" dirty="0"/>
            </a:br>
            <a:r>
              <a:rPr lang="en-US" dirty="0"/>
              <a:t>ADDITIONAL DATA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27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36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76200" y="80169"/>
            <a:ext cx="6737101" cy="1443831"/>
          </a:xfrm>
        </p:spPr>
        <p:txBody>
          <a:bodyPr/>
          <a:lstStyle/>
          <a:p>
            <a:pPr algn="l"/>
            <a:r>
              <a:rPr lang="en-US" altLang="en-US" sz="4800" dirty="0"/>
              <a:t>Health and Safety Spending Distribution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28</a:t>
            </a:fld>
            <a:endParaRPr lang="en-US" altLang="en-US" sz="10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637125"/>
              </p:ext>
            </p:extLst>
          </p:nvPr>
        </p:nvGraphicFramePr>
        <p:xfrm>
          <a:off x="258960" y="1965558"/>
          <a:ext cx="8626080" cy="36462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865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65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5028">
                  <a:extLst>
                    <a:ext uri="{9D8B030D-6E8A-4147-A177-3AD203B41FA5}">
                      <a16:colId xmlns="" xmlns:a16="http://schemas.microsoft.com/office/drawing/2014/main" val="220189009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7920304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611784643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4108689760"/>
                    </a:ext>
                  </a:extLst>
                </a:gridCol>
                <a:gridCol w="929284">
                  <a:extLst>
                    <a:ext uri="{9D8B030D-6E8A-4147-A177-3AD203B41FA5}">
                      <a16:colId xmlns="" xmlns:a16="http://schemas.microsoft.com/office/drawing/2014/main" val="715245126"/>
                    </a:ext>
                  </a:extLst>
                </a:gridCol>
              </a:tblGrid>
              <a:tr h="544151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Repair Issue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Repair Cost (For 2013-2015 Jobs with Repair)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Mean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Percentile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9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Min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Max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799940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Dryer Venting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$91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$10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$392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$1,388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$6,464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Interior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$304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$8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$2,654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Kitchen or Bath Exhaust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$236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$28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Roof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$167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$20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2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</a:rPr>
                        <a:t>Total – Any Repair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$453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$0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$80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$1,025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$6,625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51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80188" cy="1225091"/>
          </a:xfrm>
        </p:spPr>
        <p:txBody>
          <a:bodyPr/>
          <a:lstStyle/>
          <a:p>
            <a:pPr algn="l"/>
            <a:r>
              <a:rPr lang="en-US" altLang="en-US" sz="4800" dirty="0"/>
              <a:t>Savings by </a:t>
            </a:r>
            <a:br>
              <a:rPr lang="en-US" altLang="en-US" sz="4800" dirty="0"/>
            </a:br>
            <a:r>
              <a:rPr lang="en-US" altLang="en-US" sz="4800" dirty="0"/>
              <a:t>Pre-Treatment Usage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29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=""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650170"/>
              </p:ext>
            </p:extLst>
          </p:nvPr>
        </p:nvGraphicFramePr>
        <p:xfrm>
          <a:off x="728663" y="1585214"/>
          <a:ext cx="7410450" cy="506164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396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8467">
                  <a:extLst>
                    <a:ext uri="{9D8B030D-6E8A-4147-A177-3AD203B41FA5}">
                      <a16:colId xmlns="" xmlns:a16="http://schemas.microsoft.com/office/drawing/2014/main" val="2223777467"/>
                    </a:ext>
                  </a:extLst>
                </a:gridCol>
                <a:gridCol w="778467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  <a:gridCol w="778467">
                  <a:extLst>
                    <a:ext uri="{9D8B030D-6E8A-4147-A177-3AD203B41FA5}">
                      <a16:colId xmlns="" xmlns:a16="http://schemas.microsoft.com/office/drawing/2014/main" val="525829161"/>
                    </a:ext>
                  </a:extLst>
                </a:gridCol>
                <a:gridCol w="778467">
                  <a:extLst>
                    <a:ext uri="{9D8B030D-6E8A-4147-A177-3AD203B41FA5}">
                      <a16:colId xmlns="" xmlns:a16="http://schemas.microsoft.com/office/drawing/2014/main" val="710284455"/>
                    </a:ext>
                  </a:extLst>
                </a:gridCol>
                <a:gridCol w="778467">
                  <a:extLst>
                    <a:ext uri="{9D8B030D-6E8A-4147-A177-3AD203B41FA5}">
                      <a16:colId xmlns="" xmlns:a16="http://schemas.microsoft.com/office/drawing/2014/main" val="2319652129"/>
                    </a:ext>
                  </a:extLst>
                </a:gridCol>
                <a:gridCol w="778467">
                  <a:extLst>
                    <a:ext uri="{9D8B030D-6E8A-4147-A177-3AD203B41FA5}">
                      <a16:colId xmlns="" xmlns:a16="http://schemas.microsoft.com/office/drawing/2014/main" val="2245477065"/>
                    </a:ext>
                  </a:extLst>
                </a:gridCol>
              </a:tblGrid>
              <a:tr h="222462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Pre-Treatment 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4343112"/>
                  </a:ext>
                </a:extLst>
              </a:tr>
              <a:tr h="301852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Total Cost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1852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494254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&lt;1,000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$5,514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1,001-1,100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$4,935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1,049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1,101-1,200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$5,672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1,151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9390191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1,201-1,300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$5,307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1,249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1241965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1,301-1,400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$5,288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1,349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252**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7131707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1,401-1,500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$5,574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1,448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4790516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1,501-1,600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$5,135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1,547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313**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6021307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1,601-1,700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$5,217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1,648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308**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8384463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1,701-1,800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$5,130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1,746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5452099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1,801-1,900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$5,648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1,847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410**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0436532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1,901-2,000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$6,169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1,947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412**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4989576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2,001-2,200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$6,408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2,082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419**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625039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2,201+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$7,601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2,627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629**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7135719"/>
                  </a:ext>
                </a:extLst>
              </a:tr>
              <a:tr h="291020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79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3" y="259028"/>
            <a:ext cx="7772400" cy="1143000"/>
          </a:xfrm>
        </p:spPr>
        <p:txBody>
          <a:bodyPr/>
          <a:lstStyle/>
          <a:p>
            <a:pPr algn="l"/>
            <a:r>
              <a:rPr lang="en-US" sz="4800" dirty="0"/>
              <a:t>Columbia </a:t>
            </a:r>
            <a:r>
              <a:rPr lang="en-US" sz="4800" dirty="0" smtClean="0"/>
              <a:t>Gas</a:t>
            </a:r>
            <a:br>
              <a:rPr lang="en-US" sz="4800" dirty="0" smtClean="0"/>
            </a:br>
            <a:r>
              <a:rPr lang="en-US" sz="4800" dirty="0" smtClean="0"/>
              <a:t>Low-Income Programs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675309"/>
            <a:ext cx="8229600" cy="4114800"/>
          </a:xfrm>
        </p:spPr>
        <p:txBody>
          <a:bodyPr/>
          <a:lstStyle/>
          <a:p>
            <a:r>
              <a:rPr lang="en-US" dirty="0" smtClean="0"/>
              <a:t>Pennsylvania Utility Mandated Programs</a:t>
            </a:r>
          </a:p>
          <a:p>
            <a:pPr lvl="1"/>
            <a:r>
              <a:rPr lang="en-US" dirty="0" smtClean="0"/>
              <a:t>CAP, LIURP, CARES, Hardship Fund</a:t>
            </a:r>
          </a:p>
          <a:p>
            <a:pPr lvl="1"/>
            <a:r>
              <a:rPr lang="en-US" dirty="0" smtClean="0"/>
              <a:t>LIURP mandated </a:t>
            </a:r>
            <a:r>
              <a:rPr lang="en-US" dirty="0"/>
              <a:t>in </a:t>
            </a:r>
            <a:r>
              <a:rPr lang="en-US" dirty="0" smtClean="0"/>
              <a:t>1988</a:t>
            </a:r>
          </a:p>
          <a:p>
            <a:r>
              <a:rPr lang="en-US" dirty="0" smtClean="0"/>
              <a:t>Targets CAP customers to reduce ratepayer subsidy</a:t>
            </a:r>
          </a:p>
          <a:p>
            <a:pPr lvl="0"/>
            <a:r>
              <a:rPr lang="en-US" dirty="0" smtClean="0"/>
              <a:t>Annual </a:t>
            </a:r>
            <a:r>
              <a:rPr lang="en-US" dirty="0"/>
              <a:t>Budget $4,750,000</a:t>
            </a:r>
          </a:p>
          <a:p>
            <a:pPr lvl="0"/>
            <a:r>
              <a:rPr lang="en-US" dirty="0"/>
              <a:t>500 – 550 homes completed annually</a:t>
            </a:r>
          </a:p>
          <a:p>
            <a:pPr lvl="0"/>
            <a:r>
              <a:rPr lang="en-US" dirty="0"/>
              <a:t>Company </a:t>
            </a:r>
            <a:r>
              <a:rPr lang="en-US" dirty="0" smtClean="0"/>
              <a:t>administered, contractor installations</a:t>
            </a:r>
            <a:endParaRPr lang="en-US" dirty="0"/>
          </a:p>
          <a:p>
            <a:pPr lvl="0"/>
            <a:r>
              <a:rPr lang="en-US" dirty="0" smtClean="0"/>
              <a:t>11 </a:t>
            </a:r>
            <a:r>
              <a:rPr lang="en-US" dirty="0"/>
              <a:t>contractors did &gt;50 jobs over 3-year period</a:t>
            </a:r>
          </a:p>
          <a:p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</a:t>
            </a:fld>
            <a:endParaRPr lang="en-US" altLang="en-US" sz="100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46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30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=""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707242"/>
              </p:ext>
            </p:extLst>
          </p:nvPr>
        </p:nvGraphicFramePr>
        <p:xfrm>
          <a:off x="241301" y="1600200"/>
          <a:ext cx="8293099" cy="513903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857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0902">
                  <a:extLst>
                    <a:ext uri="{9D8B030D-6E8A-4147-A177-3AD203B41FA5}">
                      <a16:colId xmlns="" xmlns:a16="http://schemas.microsoft.com/office/drawing/2014/main" val="2223777467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525829161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710284455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319652129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245477065"/>
                    </a:ext>
                  </a:extLst>
                </a:gridCol>
              </a:tblGrid>
              <a:tr h="338435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Contractor Code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65700579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Cost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49425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$8,184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1,573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1,140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433**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$4,968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1,528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1,270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16.8%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$8,322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1,478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1,168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310**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21.0%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939019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$7,836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1,458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1,121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336**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23.1%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124196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$5,160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1,436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1,141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294**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71317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$7,046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1,420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1,187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16.4%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479051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$5,105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1,619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1,374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15.1%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301105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$5,979</a:t>
                      </a: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1,467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1,171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296**</a:t>
                      </a: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20.2%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196299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$8,052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1,317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1,116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201**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15.3% 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771765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$5,445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1,526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1,299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14.8%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368913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$7,677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1,716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1,441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275**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960251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$7,852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1,558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1,306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253**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16.2%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8763929"/>
                  </a:ext>
                </a:extLst>
              </a:tr>
              <a:tr h="320040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7171451"/>
                  </a:ext>
                </a:extLst>
              </a:tr>
            </a:tbl>
          </a:graphicData>
        </a:graphic>
      </p:graphicFrame>
      <p:sp>
        <p:nvSpPr>
          <p:cNvPr id="50" name="Rectangle 44">
            <a:extLst>
              <a:ext uri="{FF2B5EF4-FFF2-40B4-BE49-F238E27FC236}">
                <a16:creationId xmlns="" xmlns:a16="http://schemas.microsoft.com/office/drawing/2014/main" id="{52ED43E3-C7A3-475D-A6B7-1EB6C1939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" y="229470"/>
            <a:ext cx="658018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en-US" altLang="en-US" kern="0" dirty="0"/>
              <a:t>Savings by Contractor</a:t>
            </a:r>
          </a:p>
        </p:txBody>
      </p:sp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23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302636"/>
            <a:ext cx="6580188" cy="480253"/>
          </a:xfrm>
        </p:spPr>
        <p:txBody>
          <a:bodyPr/>
          <a:lstStyle/>
          <a:p>
            <a:pPr algn="l"/>
            <a:r>
              <a:rPr lang="en-US" altLang="en-US" dirty="0"/>
              <a:t>Savings by Total Cost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31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=""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348826"/>
              </p:ext>
            </p:extLst>
          </p:nvPr>
        </p:nvGraphicFramePr>
        <p:xfrm>
          <a:off x="267434" y="2015805"/>
          <a:ext cx="8361264" cy="30850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89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223777467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525829161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710284455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319652129"/>
                    </a:ext>
                  </a:extLst>
                </a:gridCol>
                <a:gridCol w="856298">
                  <a:extLst>
                    <a:ext uri="{9D8B030D-6E8A-4147-A177-3AD203B41FA5}">
                      <a16:colId xmlns="" xmlns:a16="http://schemas.microsoft.com/office/drawing/2014/main" val="2245477065"/>
                    </a:ext>
                  </a:extLst>
                </a:gridCol>
              </a:tblGrid>
              <a:tr h="48519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Cost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Total Cost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5198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49425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&lt;=$4,000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264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$2,806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1,492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1,312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180** 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12.1%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$4,001-$6,000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336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$5,112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1,272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233** 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$6,001-$8,000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320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$6,970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1,511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1,192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318** 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21.1%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$8,000-$10,000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$8,898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1,137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367** 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24.4%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&gt;$10,000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248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$12,288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1,571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1,113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458** 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29.2%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7131707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1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80188" cy="1225091"/>
          </a:xfrm>
        </p:spPr>
        <p:txBody>
          <a:bodyPr/>
          <a:lstStyle/>
          <a:p>
            <a:pPr algn="l"/>
            <a:r>
              <a:rPr lang="en-US" altLang="en-US" sz="4800" dirty="0"/>
              <a:t>Savings by </a:t>
            </a:r>
            <a:br>
              <a:rPr lang="en-US" altLang="en-US" sz="4800" dirty="0"/>
            </a:br>
            <a:r>
              <a:rPr lang="en-US" altLang="en-US" sz="4800" dirty="0"/>
              <a:t>Leakage Reduction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32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=""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215718"/>
              </p:ext>
            </p:extLst>
          </p:nvPr>
        </p:nvGraphicFramePr>
        <p:xfrm>
          <a:off x="668864" y="2133600"/>
          <a:ext cx="7636936" cy="33505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277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9938">
                  <a:extLst>
                    <a:ext uri="{9D8B030D-6E8A-4147-A177-3AD203B41FA5}">
                      <a16:colId xmlns="" xmlns:a16="http://schemas.microsoft.com/office/drawing/2014/main" val="2223777467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52582916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710284455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319652129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245477065"/>
                    </a:ext>
                  </a:extLst>
                </a:gridCol>
              </a:tblGrid>
              <a:tr h="411948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CFM50 Reduction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0716838"/>
                  </a:ext>
                </a:extLst>
              </a:tr>
              <a:tr h="411948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Total Cost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1948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49425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&lt;=500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$7,183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1,437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1,224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213**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14.8%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500-1,000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$6,771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1,430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1,174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17.9%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1,001-2,000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$7,373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1,408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1,107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21.3%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&gt;2,000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$8,880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1,585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1,242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343**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21.6%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$7,537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1,461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1,188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18.7%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7131707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8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6815139" cy="1573213"/>
          </a:xfrm>
        </p:spPr>
        <p:txBody>
          <a:bodyPr/>
          <a:lstStyle/>
          <a:p>
            <a:pPr algn="l"/>
            <a:r>
              <a:rPr lang="en-US" altLang="en-US" sz="5400" dirty="0"/>
              <a:t>Measure Costs – Individual Measures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33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=""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04626"/>
              </p:ext>
            </p:extLst>
          </p:nvPr>
        </p:nvGraphicFramePr>
        <p:xfrm>
          <a:off x="220186" y="2061405"/>
          <a:ext cx="8703627" cy="343452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977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1372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  <a:gridCol w="600710">
                  <a:extLst>
                    <a:ext uri="{9D8B030D-6E8A-4147-A177-3AD203B41FA5}">
                      <a16:colId xmlns="" xmlns:a16="http://schemas.microsoft.com/office/drawing/2014/main" val="950963813"/>
                    </a:ext>
                  </a:extLst>
                </a:gridCol>
                <a:gridCol w="746760">
                  <a:extLst>
                    <a:ext uri="{9D8B030D-6E8A-4147-A177-3AD203B41FA5}">
                      <a16:colId xmlns="" xmlns:a16="http://schemas.microsoft.com/office/drawing/2014/main" val="3968444073"/>
                    </a:ext>
                  </a:extLst>
                </a:gridCol>
                <a:gridCol w="746760">
                  <a:extLst>
                    <a:ext uri="{9D8B030D-6E8A-4147-A177-3AD203B41FA5}">
                      <a16:colId xmlns="" xmlns:a16="http://schemas.microsoft.com/office/drawing/2014/main" val="3832655730"/>
                    </a:ext>
                  </a:extLst>
                </a:gridCol>
                <a:gridCol w="746760">
                  <a:extLst>
                    <a:ext uri="{9D8B030D-6E8A-4147-A177-3AD203B41FA5}">
                      <a16:colId xmlns="" xmlns:a16="http://schemas.microsoft.com/office/drawing/2014/main" val="2283814196"/>
                    </a:ext>
                  </a:extLst>
                </a:gridCol>
                <a:gridCol w="746760">
                  <a:extLst>
                    <a:ext uri="{9D8B030D-6E8A-4147-A177-3AD203B41FA5}">
                      <a16:colId xmlns="" xmlns:a16="http://schemas.microsoft.com/office/drawing/2014/main" val="730247512"/>
                    </a:ext>
                  </a:extLst>
                </a:gridCol>
                <a:gridCol w="848360">
                  <a:extLst>
                    <a:ext uri="{9D8B030D-6E8A-4147-A177-3AD203B41FA5}">
                      <a16:colId xmlns="" xmlns:a16="http://schemas.microsoft.com/office/drawing/2014/main" val="2536418436"/>
                    </a:ext>
                  </a:extLst>
                </a:gridCol>
                <a:gridCol w="848360">
                  <a:extLst>
                    <a:ext uri="{9D8B030D-6E8A-4147-A177-3AD203B41FA5}">
                      <a16:colId xmlns="" xmlns:a16="http://schemas.microsoft.com/office/drawing/2014/main" val="3920128832"/>
                    </a:ext>
                  </a:extLst>
                </a:gridCol>
              </a:tblGrid>
              <a:tr h="483709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Measures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Percentile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Max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6304485"/>
                  </a:ext>
                </a:extLst>
              </a:tr>
              <a:tr h="483709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P10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Blower Door Air Sealing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$147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$150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$424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$3,395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Insulation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$2,012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$302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$1,686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$3,260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$4,664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$10,514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BD Air Seal+Insul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$2,159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$487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$1,850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$3,439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$4,817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$10,854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Duct Sealing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$89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$6,700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Heating System Repair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$162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$529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$7,269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Heating System Replacement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$1,557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$2,950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$4,550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$10,375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 and Safety Costs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$333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$140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$324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$774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$6,625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71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34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=""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12359"/>
              </p:ext>
            </p:extLst>
          </p:nvPr>
        </p:nvGraphicFramePr>
        <p:xfrm>
          <a:off x="213996" y="2080182"/>
          <a:ext cx="8682354" cy="285605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76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1372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  <a:gridCol w="600710">
                  <a:extLst>
                    <a:ext uri="{9D8B030D-6E8A-4147-A177-3AD203B41FA5}">
                      <a16:colId xmlns="" xmlns:a16="http://schemas.microsoft.com/office/drawing/2014/main" val="950963813"/>
                    </a:ext>
                  </a:extLst>
                </a:gridCol>
                <a:gridCol w="746760">
                  <a:extLst>
                    <a:ext uri="{9D8B030D-6E8A-4147-A177-3AD203B41FA5}">
                      <a16:colId xmlns="" xmlns:a16="http://schemas.microsoft.com/office/drawing/2014/main" val="3968444073"/>
                    </a:ext>
                  </a:extLst>
                </a:gridCol>
                <a:gridCol w="746760">
                  <a:extLst>
                    <a:ext uri="{9D8B030D-6E8A-4147-A177-3AD203B41FA5}">
                      <a16:colId xmlns="" xmlns:a16="http://schemas.microsoft.com/office/drawing/2014/main" val="3832655730"/>
                    </a:ext>
                  </a:extLst>
                </a:gridCol>
                <a:gridCol w="746760">
                  <a:extLst>
                    <a:ext uri="{9D8B030D-6E8A-4147-A177-3AD203B41FA5}">
                      <a16:colId xmlns="" xmlns:a16="http://schemas.microsoft.com/office/drawing/2014/main" val="2283814196"/>
                    </a:ext>
                  </a:extLst>
                </a:gridCol>
                <a:gridCol w="746760">
                  <a:extLst>
                    <a:ext uri="{9D8B030D-6E8A-4147-A177-3AD203B41FA5}">
                      <a16:colId xmlns="" xmlns:a16="http://schemas.microsoft.com/office/drawing/2014/main" val="730247512"/>
                    </a:ext>
                  </a:extLst>
                </a:gridCol>
                <a:gridCol w="848360">
                  <a:extLst>
                    <a:ext uri="{9D8B030D-6E8A-4147-A177-3AD203B41FA5}">
                      <a16:colId xmlns="" xmlns:a16="http://schemas.microsoft.com/office/drawing/2014/main" val="2536418436"/>
                    </a:ext>
                  </a:extLst>
                </a:gridCol>
                <a:gridCol w="848360">
                  <a:extLst>
                    <a:ext uri="{9D8B030D-6E8A-4147-A177-3AD203B41FA5}">
                      <a16:colId xmlns="" xmlns:a16="http://schemas.microsoft.com/office/drawing/2014/main" val="3920128832"/>
                    </a:ext>
                  </a:extLst>
                </a:gridCol>
              </a:tblGrid>
              <a:tr h="483709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Measures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Percentile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Max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6304485"/>
                  </a:ext>
                </a:extLst>
              </a:tr>
              <a:tr h="483709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P10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Costs – Air Sealing –Insulation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$4,839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$1,801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$2,770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$4,293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$6,376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$8,384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$20,302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Costs – Air Sealing – Insulation – Duct Sealing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$4,755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$1,781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$2,688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$4,226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$6,285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$8,296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$20,302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Costs – Health &amp; Safety 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$6,664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$2,875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$4,387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$6,333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$8,583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$10,685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$23,390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Costs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$6,998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$3,056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$4,656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$6,592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$8,930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$11,258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$23,597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707803"/>
                  </a:ext>
                </a:extLst>
              </a:tr>
            </a:tbl>
          </a:graphicData>
        </a:graphic>
      </p:graphicFrame>
      <p:sp>
        <p:nvSpPr>
          <p:cNvPr id="49" name="Rectangle 44">
            <a:extLst>
              <a:ext uri="{FF2B5EF4-FFF2-40B4-BE49-F238E27FC236}">
                <a16:creationId xmlns="" xmlns:a16="http://schemas.microsoft.com/office/drawing/2014/main" id="{3358EDEF-1D69-4375-B536-16BE146C1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4" y="152399"/>
            <a:ext cx="6815139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en-US" altLang="en-US" sz="5400" kern="0" dirty="0"/>
              <a:t>Measure Costs – </a:t>
            </a:r>
            <a:br>
              <a:rPr lang="en-US" altLang="en-US" sz="5400" kern="0" dirty="0"/>
            </a:br>
            <a:r>
              <a:rPr lang="en-US" altLang="en-US" sz="5400" kern="0" dirty="0"/>
              <a:t>Totals</a:t>
            </a:r>
          </a:p>
        </p:txBody>
      </p:sp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4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6548439" cy="838201"/>
          </a:xfrm>
        </p:spPr>
        <p:txBody>
          <a:bodyPr/>
          <a:lstStyle/>
          <a:p>
            <a:pPr algn="l"/>
            <a:r>
              <a:rPr lang="en-US" altLang="en-US" sz="5400" dirty="0"/>
              <a:t>Jobs with Measure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35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="" xmlns:a16="http://schemas.microsoft.com/office/drawing/2014/main" id="{2883DA6A-12B2-43D5-9247-4D44CF5344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1714011"/>
              </p:ext>
            </p:extLst>
          </p:nvPr>
        </p:nvGraphicFramePr>
        <p:xfrm>
          <a:off x="783034" y="1987089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93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6548439" cy="1524001"/>
          </a:xfrm>
        </p:spPr>
        <p:txBody>
          <a:bodyPr/>
          <a:lstStyle/>
          <a:p>
            <a:pPr algn="l"/>
            <a:r>
              <a:rPr lang="en-US" altLang="en-US" sz="5400" dirty="0"/>
              <a:t>Measure Costs</a:t>
            </a:r>
            <a:br>
              <a:rPr lang="en-US" altLang="en-US" sz="5400" dirty="0"/>
            </a:br>
            <a:r>
              <a:rPr lang="en-US" altLang="en-US" sz="5400" dirty="0"/>
              <a:t>Jobs with Measure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36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=""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670906"/>
              </p:ext>
            </p:extLst>
          </p:nvPr>
        </p:nvGraphicFramePr>
        <p:xfrm>
          <a:off x="192976" y="1905000"/>
          <a:ext cx="8758047" cy="343452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073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5510">
                  <a:extLst>
                    <a:ext uri="{9D8B030D-6E8A-4147-A177-3AD203B41FA5}">
                      <a16:colId xmlns="" xmlns:a16="http://schemas.microsoft.com/office/drawing/2014/main" val="2306033875"/>
                    </a:ext>
                  </a:extLst>
                </a:gridCol>
                <a:gridCol w="905510">
                  <a:extLst>
                    <a:ext uri="{9D8B030D-6E8A-4147-A177-3AD203B41FA5}">
                      <a16:colId xmlns="" xmlns:a16="http://schemas.microsoft.com/office/drawing/2014/main" val="3968444073"/>
                    </a:ext>
                  </a:extLst>
                </a:gridCol>
                <a:gridCol w="905510">
                  <a:extLst>
                    <a:ext uri="{9D8B030D-6E8A-4147-A177-3AD203B41FA5}">
                      <a16:colId xmlns="" xmlns:a16="http://schemas.microsoft.com/office/drawing/2014/main" val="3832655730"/>
                    </a:ext>
                  </a:extLst>
                </a:gridCol>
                <a:gridCol w="905510">
                  <a:extLst>
                    <a:ext uri="{9D8B030D-6E8A-4147-A177-3AD203B41FA5}">
                      <a16:colId xmlns="" xmlns:a16="http://schemas.microsoft.com/office/drawing/2014/main" val="2283814196"/>
                    </a:ext>
                  </a:extLst>
                </a:gridCol>
                <a:gridCol w="905510">
                  <a:extLst>
                    <a:ext uri="{9D8B030D-6E8A-4147-A177-3AD203B41FA5}">
                      <a16:colId xmlns="" xmlns:a16="http://schemas.microsoft.com/office/drawing/2014/main" val="730247512"/>
                    </a:ext>
                  </a:extLst>
                </a:gridCol>
                <a:gridCol w="1023112">
                  <a:extLst>
                    <a:ext uri="{9D8B030D-6E8A-4147-A177-3AD203B41FA5}">
                      <a16:colId xmlns="" xmlns:a16="http://schemas.microsoft.com/office/drawing/2014/main" val="2536418436"/>
                    </a:ext>
                  </a:extLst>
                </a:gridCol>
              </a:tblGrid>
              <a:tr h="483709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Measures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Cost Statistics for 2013- 2015 Jobs with Measure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6304485"/>
                  </a:ext>
                </a:extLst>
              </a:tr>
              <a:tr h="483709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Blower Door Air Sealing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$334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$150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$170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$377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$725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Insulation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$2,520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$483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$1,151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$2,292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$3,655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$4,883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Duct Sealing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$215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$85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$134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$381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728427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Heating System Repair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$580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$175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$361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$696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$1,361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507639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Heating System Replacement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$3,635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$2,483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$2,760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$3,162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$4,458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$5,560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6949146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 &amp; Safety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$453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$80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$105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$230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$440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$1,025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Costs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$7,013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$3,094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$4,688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$6,602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$8,946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$11,258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707803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62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Assessing the problem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20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577210"/>
            <a:ext cx="7772400" cy="492124"/>
          </a:xfrm>
        </p:spPr>
        <p:txBody>
          <a:bodyPr/>
          <a:lstStyle/>
          <a:p>
            <a:pPr algn="l"/>
            <a:r>
              <a:rPr lang="en-US" altLang="en-US" sz="4800" dirty="0"/>
              <a:t>Low-Income </a:t>
            </a:r>
            <a:br>
              <a:rPr lang="en-US" altLang="en-US" sz="4800" dirty="0"/>
            </a:br>
            <a:r>
              <a:rPr lang="en-US" altLang="en-US" sz="4800" dirty="0"/>
              <a:t>EE Challenge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</a:t>
            </a:fld>
            <a:endParaRPr lang="en-US" altLang="en-US" sz="100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060242"/>
              </p:ext>
            </p:extLst>
          </p:nvPr>
        </p:nvGraphicFramePr>
        <p:xfrm>
          <a:off x="541665" y="20574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031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Assessing the Problem</a:t>
            </a:r>
            <a:br>
              <a:rPr lang="en-US" altLang="en-US" dirty="0"/>
            </a:br>
            <a:r>
              <a:rPr lang="en-US" altLang="en-US" dirty="0"/>
              <a:t>Methodology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6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0875" y="1846892"/>
            <a:ext cx="84201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Analyze 2015 LIURP </a:t>
            </a:r>
            <a:r>
              <a:rPr lang="en-US" dirty="0" smtClean="0"/>
              <a:t>Database</a:t>
            </a:r>
          </a:p>
          <a:p>
            <a:pPr marL="914400" lvl="1" indent="-514350">
              <a:buFont typeface="+mj-lt"/>
              <a:buChar char="–"/>
            </a:pPr>
            <a:r>
              <a:rPr lang="en-US" dirty="0"/>
              <a:t>Initial indicators of health and safety issues that prevented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</a:t>
            </a:r>
            <a:r>
              <a:rPr lang="en-US" dirty="0"/>
              <a:t>cancelled job spreadsheet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job </a:t>
            </a:r>
            <a:r>
              <a:rPr lang="en-US" dirty="0" smtClean="0"/>
              <a:t>paperwork for 229 jobs</a:t>
            </a:r>
          </a:p>
          <a:p>
            <a:pPr marL="914400" lvl="1" indent="-514350">
              <a:buFont typeface="+mj-lt"/>
              <a:buChar char="–"/>
            </a:pPr>
            <a:r>
              <a:rPr lang="en-US" dirty="0" smtClean="0"/>
              <a:t>Audit </a:t>
            </a:r>
            <a:r>
              <a:rPr lang="en-US" dirty="0"/>
              <a:t>form, work scope, measure invoice(s)</a:t>
            </a:r>
          </a:p>
          <a:p>
            <a:pPr marL="914400" lvl="1" indent="-514350">
              <a:buFont typeface="+mj-lt"/>
              <a:buChar char="–"/>
            </a:pPr>
            <a:r>
              <a:rPr lang="en-US" dirty="0"/>
              <a:t>122 jobs had at least one H&amp;S issue that prevented work</a:t>
            </a:r>
          </a:p>
          <a:p>
            <a:pPr marL="914400" lvl="1" indent="-514350">
              <a:buFont typeface="+mj-lt"/>
              <a:buChar char="–"/>
            </a:pPr>
            <a:r>
              <a:rPr lang="en-US" dirty="0" smtClean="0"/>
              <a:t>12</a:t>
            </a:r>
            <a:r>
              <a:rPr lang="en-US" dirty="0"/>
              <a:t>% of all 2015 </a:t>
            </a:r>
            <a:r>
              <a:rPr lang="en-US" dirty="0" smtClean="0"/>
              <a:t>jobs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83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23038" cy="1225091"/>
          </a:xfrm>
        </p:spPr>
        <p:txBody>
          <a:bodyPr/>
          <a:lstStyle/>
          <a:p>
            <a:pPr algn="l"/>
            <a:r>
              <a:rPr lang="en-US" altLang="en-US" dirty="0"/>
              <a:t>Frequency of Specific Health and Safety Issues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7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715608569"/>
              </p:ext>
            </p:extLst>
          </p:nvPr>
        </p:nvGraphicFramePr>
        <p:xfrm>
          <a:off x="783034" y="1725612"/>
          <a:ext cx="7577931" cy="3975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="" xmlns:a16="http://schemas.microsoft.com/office/drawing/2014/main" id="{B5AD1C95-590D-4B26-A2A3-91C0D906F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459606"/>
              </p:ext>
            </p:extLst>
          </p:nvPr>
        </p:nvGraphicFramePr>
        <p:xfrm>
          <a:off x="787484" y="5717122"/>
          <a:ext cx="75734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4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44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44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Issues: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Infestation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Structural Issues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Holes in Attic Floor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Clutter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5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Health and Safety</a:t>
            </a:r>
            <a:br>
              <a:rPr lang="en-US" altLang="en-US" dirty="0"/>
            </a:br>
            <a:r>
              <a:rPr lang="en-US" altLang="en-US" dirty="0"/>
              <a:t>Remediation Approach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8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912" y="2081213"/>
            <a:ext cx="8307387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Spend up to $650 for owner or renter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Renter – spending usually related to HVAC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Owner – could be roof patch, small amount of mold,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Contractors request additional H&amp;S spending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Approved based on potential savings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0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315075" cy="1502903"/>
          </a:xfrm>
        </p:spPr>
        <p:txBody>
          <a:bodyPr/>
          <a:lstStyle/>
          <a:p>
            <a:pPr algn="l"/>
            <a:r>
              <a:rPr lang="en-US" altLang="en-US" sz="4800" dirty="0"/>
              <a:t>Health and Safety Repairs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9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37789840"/>
              </p:ext>
            </p:extLst>
          </p:nvPr>
        </p:nvGraphicFramePr>
        <p:xfrm>
          <a:off x="447675" y="1875225"/>
          <a:ext cx="8094663" cy="437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="" xmlns:a16="http://schemas.microsoft.com/office/drawing/2014/main" id="{FECC7791-D6C4-4E9A-AB05-691D67705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281351"/>
              </p:ext>
            </p:extLst>
          </p:nvPr>
        </p:nvGraphicFramePr>
        <p:xfrm>
          <a:off x="526453" y="5715000"/>
          <a:ext cx="762793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="" xmlns:a16="http://schemas.microsoft.com/office/drawing/2014/main" val="1875240013"/>
                    </a:ext>
                  </a:extLst>
                </a:gridCol>
                <a:gridCol w="1157023">
                  <a:extLst>
                    <a:ext uri="{9D8B030D-6E8A-4147-A177-3AD203B41FA5}">
                      <a16:colId xmlns="" xmlns:a16="http://schemas.microsoft.com/office/drawing/2014/main" val="1069269372"/>
                    </a:ext>
                  </a:extLst>
                </a:gridCol>
                <a:gridCol w="1157023">
                  <a:extLst>
                    <a:ext uri="{9D8B030D-6E8A-4147-A177-3AD203B41FA5}">
                      <a16:colId xmlns="" xmlns:a16="http://schemas.microsoft.com/office/drawing/2014/main" val="3560354355"/>
                    </a:ext>
                  </a:extLst>
                </a:gridCol>
                <a:gridCol w="1157023">
                  <a:extLst>
                    <a:ext uri="{9D8B030D-6E8A-4147-A177-3AD203B41FA5}">
                      <a16:colId xmlns="" xmlns:a16="http://schemas.microsoft.com/office/drawing/2014/main" val="4059712086"/>
                    </a:ext>
                  </a:extLst>
                </a:gridCol>
                <a:gridCol w="1157023">
                  <a:extLst>
                    <a:ext uri="{9D8B030D-6E8A-4147-A177-3AD203B41FA5}">
                      <a16:colId xmlns="" xmlns:a16="http://schemas.microsoft.com/office/drawing/2014/main" val="1748188337"/>
                    </a:ext>
                  </a:extLst>
                </a:gridCol>
                <a:gridCol w="1157023">
                  <a:extLst>
                    <a:ext uri="{9D8B030D-6E8A-4147-A177-3AD203B41FA5}">
                      <a16:colId xmlns="" xmlns:a16="http://schemas.microsoft.com/office/drawing/2014/main" val="2223948946"/>
                    </a:ext>
                  </a:extLst>
                </a:gridCol>
                <a:gridCol w="1157023">
                  <a:extLst>
                    <a:ext uri="{9D8B030D-6E8A-4147-A177-3AD203B41FA5}">
                      <a16:colId xmlns="" xmlns:a16="http://schemas.microsoft.com/office/drawing/2014/main" val="279601389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</a:rPr>
                        <a:t>Mean Cost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$91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$392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$304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$236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$167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$453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8601065"/>
                  </a:ext>
                </a:extLst>
              </a:tr>
            </a:tbl>
          </a:graphicData>
        </a:graphic>
      </p:graphicFrame>
      <p:pic>
        <p:nvPicPr>
          <p:cNvPr id="49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47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LIURP Health and Safety Presentation</Template>
  <TotalTime>1348</TotalTime>
  <Words>2211</Words>
  <Application>Microsoft Office PowerPoint</Application>
  <PresentationFormat>On-screen Show (4:3)</PresentationFormat>
  <Paragraphs>1004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Courier New</vt:lpstr>
      <vt:lpstr>Times New Roman</vt:lpstr>
      <vt:lpstr>Power Point Template - Cover and Page</vt:lpstr>
      <vt:lpstr>Health and Safety Investments to Increase Energy-Saving Opportunities</vt:lpstr>
      <vt:lpstr>Presentation Overview</vt:lpstr>
      <vt:lpstr>Columbia Gas Low-Income Programs</vt:lpstr>
      <vt:lpstr>Assessing the problem</vt:lpstr>
      <vt:lpstr>Low-Income  EE Challenge</vt:lpstr>
      <vt:lpstr>Assessing the Problem Methodology</vt:lpstr>
      <vt:lpstr>Frequency of Specific Health and Safety Issues</vt:lpstr>
      <vt:lpstr>Health and Safety Remediation Approach</vt:lpstr>
      <vt:lpstr>Health and Safety Repairs</vt:lpstr>
      <vt:lpstr>LIURP Savings Results</vt:lpstr>
      <vt:lpstr>Weather-Normalized  Energy Savings</vt:lpstr>
      <vt:lpstr>Weather-Normalized  Gas Savings Analysis</vt:lpstr>
      <vt:lpstr>Savings by  Pre-Treatment Usage</vt:lpstr>
      <vt:lpstr>PowerPoint Presentation</vt:lpstr>
      <vt:lpstr>Savings by Total Cost</vt:lpstr>
      <vt:lpstr>PowerPoint Presentation</vt:lpstr>
      <vt:lpstr>Decision Framework for Additional Health and Safety Investments</vt:lpstr>
      <vt:lpstr>Regression Analysis 2013 - 2015</vt:lpstr>
      <vt:lpstr>Decision Framework</vt:lpstr>
      <vt:lpstr>Model Scenarios –  Scenario 1</vt:lpstr>
      <vt:lpstr>Model Scenarios –  Scenario 2</vt:lpstr>
      <vt:lpstr>Model Scenarios –  Scenario 3</vt:lpstr>
      <vt:lpstr>Model Scenarios –  Scenario 4</vt:lpstr>
      <vt:lpstr>Model Scenarios –  Scenario 5</vt:lpstr>
      <vt:lpstr>Summary and Recommendations</vt:lpstr>
      <vt:lpstr>Summary and Recommendations</vt:lpstr>
      <vt:lpstr>APPENDIX: ADDITIONAL DATA</vt:lpstr>
      <vt:lpstr>Health and Safety Spending Distribution</vt:lpstr>
      <vt:lpstr>Savings by  Pre-Treatment Usage</vt:lpstr>
      <vt:lpstr>PowerPoint Presentation</vt:lpstr>
      <vt:lpstr>Savings by Total Cost</vt:lpstr>
      <vt:lpstr>Savings by  Leakage Reduction</vt:lpstr>
      <vt:lpstr>Measure Costs – Individual Measures</vt:lpstr>
      <vt:lpstr>PowerPoint Presentation</vt:lpstr>
      <vt:lpstr>Jobs with Measure</vt:lpstr>
      <vt:lpstr>Measure Costs Jobs with Measure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LIURP Health and Safety Research</dc:title>
  <dc:creator>Jackie-Berger</dc:creator>
  <cp:lastModifiedBy>Jackie-Berger</cp:lastModifiedBy>
  <cp:revision>145</cp:revision>
  <cp:lastPrinted>2018-04-05T14:25:38Z</cp:lastPrinted>
  <dcterms:created xsi:type="dcterms:W3CDTF">2017-09-18T12:10:46Z</dcterms:created>
  <dcterms:modified xsi:type="dcterms:W3CDTF">2018-08-10T17:17:12Z</dcterms:modified>
</cp:coreProperties>
</file>