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notesMasterIdLst>
    <p:notesMasterId r:id="rId41"/>
  </p:notesMasterIdLst>
  <p:handoutMasterIdLst>
    <p:handoutMasterId r:id="rId42"/>
  </p:handoutMasterIdLst>
  <p:sldIdLst>
    <p:sldId id="265" r:id="rId3"/>
    <p:sldId id="372" r:id="rId4"/>
    <p:sldId id="374" r:id="rId5"/>
    <p:sldId id="338" r:id="rId6"/>
    <p:sldId id="357" r:id="rId7"/>
    <p:sldId id="360" r:id="rId8"/>
    <p:sldId id="358" r:id="rId9"/>
    <p:sldId id="334" r:id="rId10"/>
    <p:sldId id="336" r:id="rId11"/>
    <p:sldId id="352" r:id="rId12"/>
    <p:sldId id="337" r:id="rId13"/>
    <p:sldId id="355" r:id="rId14"/>
    <p:sldId id="362" r:id="rId15"/>
    <p:sldId id="361" r:id="rId16"/>
    <p:sldId id="368" r:id="rId17"/>
    <p:sldId id="366" r:id="rId18"/>
    <p:sldId id="367" r:id="rId19"/>
    <p:sldId id="353" r:id="rId20"/>
    <p:sldId id="370" r:id="rId21"/>
    <p:sldId id="371" r:id="rId22"/>
    <p:sldId id="332" r:id="rId23"/>
    <p:sldId id="325" r:id="rId24"/>
    <p:sldId id="326" r:id="rId25"/>
    <p:sldId id="327" r:id="rId26"/>
    <p:sldId id="328" r:id="rId27"/>
    <p:sldId id="329" r:id="rId28"/>
    <p:sldId id="330" r:id="rId29"/>
    <p:sldId id="331" r:id="rId30"/>
    <p:sldId id="333" r:id="rId31"/>
    <p:sldId id="343" r:id="rId32"/>
    <p:sldId id="344" r:id="rId33"/>
    <p:sldId id="345" r:id="rId34"/>
    <p:sldId id="346" r:id="rId35"/>
    <p:sldId id="347" r:id="rId36"/>
    <p:sldId id="348" r:id="rId37"/>
    <p:sldId id="349" r:id="rId38"/>
    <p:sldId id="350" r:id="rId39"/>
    <p:sldId id="351"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96433" autoAdjust="0"/>
  </p:normalViewPr>
  <p:slideViewPr>
    <p:cSldViewPr snapToGrid="0">
      <p:cViewPr varScale="1">
        <p:scale>
          <a:sx n="112" d="100"/>
          <a:sy n="112" d="100"/>
        </p:scale>
        <p:origin x="1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616E8A74-F89F-4934-8AAB-BEAC22030327}" type="datetimeFigureOut">
              <a:rPr lang="en-US" smtClean="0"/>
              <a:t>7/2/2018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C64C1C96-6CC9-42E2-9675-96543E86358A}" type="slidenum">
              <a:rPr lang="en-US" smtClean="0"/>
              <a:t>‹#›</a:t>
            </a:fld>
            <a:endParaRPr lang="en-US"/>
          </a:p>
        </p:txBody>
      </p:sp>
    </p:spTree>
    <p:extLst>
      <p:ext uri="{BB962C8B-B14F-4D97-AF65-F5344CB8AC3E}">
        <p14:creationId xmlns:p14="http://schemas.microsoft.com/office/powerpoint/2010/main" val="247805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1897C01-7D75-4392-97AD-98001B37326B}" type="datetimeFigureOut">
              <a:rPr lang="en-US" smtClean="0"/>
              <a:t>7/2/2018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B2908F29-7334-4776-AA39-E2F0C6705A44}" type="slidenum">
              <a:rPr lang="en-US" smtClean="0"/>
              <a:t>‹#›</a:t>
            </a:fld>
            <a:endParaRPr lang="en-US"/>
          </a:p>
        </p:txBody>
      </p:sp>
    </p:spTree>
    <p:extLst>
      <p:ext uri="{BB962C8B-B14F-4D97-AF65-F5344CB8AC3E}">
        <p14:creationId xmlns:p14="http://schemas.microsoft.com/office/powerpoint/2010/main" val="388511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30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830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796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3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11</a:t>
            </a:fld>
            <a:endParaRPr lang="en-US"/>
          </a:p>
        </p:txBody>
      </p:sp>
    </p:spTree>
    <p:extLst>
      <p:ext uri="{BB962C8B-B14F-4D97-AF65-F5344CB8AC3E}">
        <p14:creationId xmlns:p14="http://schemas.microsoft.com/office/powerpoint/2010/main" val="225757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12</a:t>
            </a:fld>
            <a:endParaRPr lang="en-US"/>
          </a:p>
        </p:txBody>
      </p:sp>
    </p:spTree>
    <p:extLst>
      <p:ext uri="{BB962C8B-B14F-4D97-AF65-F5344CB8AC3E}">
        <p14:creationId xmlns:p14="http://schemas.microsoft.com/office/powerpoint/2010/main" val="426305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13</a:t>
            </a:fld>
            <a:endParaRPr lang="en-US"/>
          </a:p>
        </p:txBody>
      </p:sp>
    </p:spTree>
    <p:extLst>
      <p:ext uri="{BB962C8B-B14F-4D97-AF65-F5344CB8AC3E}">
        <p14:creationId xmlns:p14="http://schemas.microsoft.com/office/powerpoint/2010/main" val="112170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17</a:t>
            </a:fld>
            <a:endParaRPr lang="en-US"/>
          </a:p>
        </p:txBody>
      </p:sp>
    </p:spTree>
    <p:extLst>
      <p:ext uri="{BB962C8B-B14F-4D97-AF65-F5344CB8AC3E}">
        <p14:creationId xmlns:p14="http://schemas.microsoft.com/office/powerpoint/2010/main" val="245957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A21F263-3D89-45E3-819A-8B557F9D3D6B}" type="datetime1">
              <a:rPr kumimoji="0" lang="en-US" sz="20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7/2/2018</a:t>
            </a:fld>
            <a:endParaRPr kumimoji="0" lang="en-US" sz="2000" b="0" i="0" u="none" strike="noStrike" kern="1200" cap="none" spc="0" normalizeH="0" baseline="0" noProof="0">
              <a:ln>
                <a:noFill/>
              </a:ln>
              <a:solidFill>
                <a:srgbClr val="FFFFFF"/>
              </a:solidFill>
              <a:effectLst/>
              <a:uLnTx/>
              <a:uFillTx/>
              <a:latin typeface="Tw Cen MT"/>
              <a:ea typeface="+mn-ea"/>
              <a:cs typeface="+mn-cs"/>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Tw Cen MT"/>
              <a:ea typeface="+mn-ea"/>
              <a:cs typeface="+mn-cs"/>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EBDDC3"/>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EBDDC3"/>
              </a:solidFill>
              <a:effectLst/>
              <a:uLnTx/>
              <a:uFillTx/>
              <a:latin typeface="Calibri" pitchFamily="34" charset="0"/>
              <a:ea typeface="+mn-ea"/>
              <a:cs typeface="+mn-cs"/>
            </a:endParaRPr>
          </a:p>
        </p:txBody>
      </p:sp>
    </p:spTree>
    <p:extLst>
      <p:ext uri="{BB962C8B-B14F-4D97-AF65-F5344CB8AC3E}">
        <p14:creationId xmlns:p14="http://schemas.microsoft.com/office/powerpoint/2010/main" val="40557667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7B6EDD-6C9C-4BA5-B10C-468D13BD258F}"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239064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D49CF4-9A9D-4C63-BB0E-F541EA6A7A26}"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a:xfrm>
            <a:off x="457201" y="6248207"/>
            <a:ext cx="557348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Slide Number Placeholder 5"/>
          <p:cNvSpPr>
            <a:spLocks noGrp="1"/>
          </p:cNvSpPr>
          <p:nvPr>
            <p:ph type="sldNum" sz="quarter" idx="12"/>
          </p:nvPr>
        </p:nvSpPr>
        <p:spPr>
          <a:xfrm rot="5400000">
            <a:off x="5989638" y="144462"/>
            <a:ext cx="533400" cy="24447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5133199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1FB3AF-ECDD-4881-9F64-F3D5850997B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4073539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dirty="0"/>
              <a:t>Click to edit Master title style</a:t>
            </a:r>
          </a:p>
        </p:txBody>
      </p:sp>
      <p:sp>
        <p:nvSpPr>
          <p:cNvPr id="10" name="Text Placeholder 3"/>
          <p:cNvSpPr>
            <a:spLocks noGrp="1"/>
          </p:cNvSpPr>
          <p:nvPr>
            <p:ph type="body" sz="quarter" idx="14"/>
          </p:nvPr>
        </p:nvSpPr>
        <p:spPr>
          <a:xfrm>
            <a:off x="365760" y="2945839"/>
            <a:ext cx="6980872" cy="2137337"/>
          </a:xfrm>
        </p:spPr>
        <p:txBody>
          <a:bodyPr/>
          <a:lstStyle>
            <a:lvl1pPr marL="0" indent="0">
              <a:buNone/>
              <a:defRPr sz="2000">
                <a:solidFill>
                  <a:schemeClr val="accent3"/>
                </a:solidFill>
              </a:defRPr>
            </a:lvl1pPr>
            <a:lvl2pPr>
              <a:defRPr sz="2000">
                <a:solidFill>
                  <a:schemeClr val="accent6"/>
                </a:solidFill>
              </a:defRPr>
            </a:lvl2pPr>
            <a:lvl3pPr>
              <a:defRPr sz="2000">
                <a:solidFill>
                  <a:schemeClr val="accent6"/>
                </a:solidFill>
              </a:defRPr>
            </a:lvl3pPr>
            <a:lvl4pPr>
              <a:defRPr sz="2000">
                <a:solidFill>
                  <a:schemeClr val="accent6"/>
                </a:solidFill>
              </a:defRPr>
            </a:lvl4pPr>
            <a:lvl5pPr>
              <a:defRPr sz="2000">
                <a:solidFill>
                  <a:schemeClr val="accent6"/>
                </a:solidFill>
              </a:defRPr>
            </a:lvl5pPr>
          </a:lstStyle>
          <a:p>
            <a:pPr lvl="0"/>
            <a:r>
              <a:rPr lang="en-US" dirty="0"/>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044" y="5471555"/>
            <a:ext cx="2492158" cy="941204"/>
          </a:xfrm>
          <a:prstGeom prst="rect">
            <a:avLst/>
          </a:prstGeom>
        </p:spPr>
      </p:pic>
    </p:spTree>
    <p:extLst>
      <p:ext uri="{BB962C8B-B14F-4D97-AF65-F5344CB8AC3E}">
        <p14:creationId xmlns:p14="http://schemas.microsoft.com/office/powerpoint/2010/main" val="139879243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05955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6576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629986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Large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65760" y="1234440"/>
            <a:ext cx="8455639" cy="4752447"/>
          </a:xfrm>
        </p:spPr>
        <p:txBody>
          <a:bodyPr/>
          <a:lstStyle>
            <a:lvl1pPr marL="1397" indent="0">
              <a:buNone/>
              <a:defRPr sz="1600" baseline="0">
                <a:solidFill>
                  <a:schemeClr val="accent3"/>
                </a:solidFill>
              </a:defRPr>
            </a:lvl1pPr>
            <a:lvl2pPr marL="688975" indent="-338328">
              <a:defRPr sz="3600">
                <a:solidFill>
                  <a:schemeClr val="tx2"/>
                </a:solidFill>
              </a:defRPr>
            </a:lvl2pPr>
            <a:lvl3pPr marL="1028700" indent="-338328">
              <a:defRPr sz="3600">
                <a:solidFill>
                  <a:schemeClr val="tx2"/>
                </a:solidFill>
              </a:defRPr>
            </a:lvl3pPr>
            <a:lvl4pPr marL="1368425" indent="-338328">
              <a:defRPr sz="3600">
                <a:solidFill>
                  <a:schemeClr val="tx2"/>
                </a:solidFill>
              </a:defRPr>
            </a:lvl4pPr>
            <a:lvl5pPr marL="1719263" indent="-338328">
              <a:defRPr sz="3600">
                <a:solidFill>
                  <a:schemeClr val="tx2"/>
                </a:solidFill>
              </a:defRPr>
            </a:lvl5pPr>
          </a:lstStyle>
          <a:p>
            <a:pPr lvl="0"/>
            <a:r>
              <a:rPr lang="en-US" dirty="0"/>
              <a:t>Chart title</a:t>
            </a:r>
          </a:p>
        </p:txBody>
      </p:sp>
      <p:sp>
        <p:nvSpPr>
          <p:cNvPr id="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72285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6666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dirty="0"/>
              <a:t>Click to edit Master title style</a:t>
            </a:r>
          </a:p>
        </p:txBody>
      </p:sp>
      <p:sp>
        <p:nvSpPr>
          <p:cNvPr id="4" name="Text Placeholder 3"/>
          <p:cNvSpPr>
            <a:spLocks noGrp="1"/>
          </p:cNvSpPr>
          <p:nvPr>
            <p:ph type="body" sz="quarter" idx="14"/>
          </p:nvPr>
        </p:nvSpPr>
        <p:spPr>
          <a:xfrm>
            <a:off x="365760" y="2945839"/>
            <a:ext cx="6980872" cy="2137337"/>
          </a:xfrm>
        </p:spPr>
        <p:txBody>
          <a:bodyPr/>
          <a:lstStyle>
            <a:lvl1pPr marL="0" indent="0">
              <a:buNone/>
              <a:defRPr sz="2000">
                <a:solidFill>
                  <a:schemeClr val="tx2"/>
                </a:solidFill>
              </a:defRPr>
            </a:lvl1pPr>
            <a:lvl2pPr marL="0" indent="-228600">
              <a:buFont typeface="Arial" panose="020B0604020202020204" pitchFamily="34" charset="0"/>
              <a:buChar char="•"/>
              <a:defRPr sz="1800">
                <a:solidFill>
                  <a:schemeClr val="tx2"/>
                </a:solidFill>
              </a:defRPr>
            </a:lvl2pPr>
            <a:lvl3pPr marL="457200" indent="-228600">
              <a:buClr>
                <a:schemeClr val="tx1"/>
              </a:buClr>
              <a:buFont typeface="Calibri" panose="020F0502020204030204" pitchFamily="34" charset="0"/>
              <a:buChar char="–"/>
              <a:defRPr sz="1600">
                <a:solidFill>
                  <a:schemeClr val="tx2"/>
                </a:solidFill>
              </a:defRPr>
            </a:lvl3pPr>
            <a:lvl4pPr marL="685800" indent="-228600">
              <a:buFont typeface="Arial" panose="020B0604020202020204" pitchFamily="34" charset="0"/>
              <a:buChar char="•"/>
              <a:defRPr sz="1400">
                <a:solidFill>
                  <a:schemeClr val="tx2"/>
                </a:solidFill>
              </a:defRPr>
            </a:lvl4pPr>
            <a:lvl5pPr>
              <a:defRPr sz="20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104875712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65760" y="1325880"/>
            <a:ext cx="7607210" cy="1543449"/>
          </a:xfrm>
        </p:spPr>
        <p:txBody>
          <a:bodyPr anchor="b"/>
          <a:lstStyle>
            <a:lvl1pPr>
              <a:lnSpc>
                <a:spcPct val="90000"/>
              </a:lnSpc>
              <a:defRPr sz="4200">
                <a:solidFill>
                  <a:schemeClr val="bg1"/>
                </a:solidFill>
              </a:defRPr>
            </a:lvl1pPr>
          </a:lstStyle>
          <a:p>
            <a:r>
              <a:rPr lang="en-US" dirty="0"/>
              <a:t>Click to edit Master title style</a:t>
            </a:r>
          </a:p>
        </p:txBody>
      </p:sp>
      <p:sp>
        <p:nvSpPr>
          <p:cNvPr id="11" name="Text Placeholder 3"/>
          <p:cNvSpPr>
            <a:spLocks noGrp="1"/>
          </p:cNvSpPr>
          <p:nvPr>
            <p:ph type="body" sz="quarter" idx="14"/>
          </p:nvPr>
        </p:nvSpPr>
        <p:spPr>
          <a:xfrm>
            <a:off x="365760" y="2945839"/>
            <a:ext cx="6980872" cy="2137337"/>
          </a:xfrm>
        </p:spPr>
        <p:txBody>
          <a:bodyPr/>
          <a:lstStyle>
            <a:lvl1pPr marL="0" indent="0">
              <a:buNone/>
              <a:defRPr sz="2000">
                <a:solidFill>
                  <a:schemeClr val="bg2"/>
                </a:solidFill>
              </a:defRPr>
            </a:lvl1pPr>
            <a:lvl2pPr marL="0" indent="-228600">
              <a:buFont typeface="Arial" panose="020B0604020202020204" pitchFamily="34" charset="0"/>
              <a:buChar char="•"/>
              <a:defRPr sz="1800">
                <a:solidFill>
                  <a:schemeClr val="bg2"/>
                </a:solidFill>
              </a:defRPr>
            </a:lvl2pPr>
            <a:lvl3pPr marL="457200" indent="-228600">
              <a:buClr>
                <a:schemeClr val="bg2"/>
              </a:buClr>
              <a:buFont typeface="Calibri" panose="020F0502020204030204" pitchFamily="34" charset="0"/>
              <a:buChar char="–"/>
              <a:defRPr sz="1600">
                <a:solidFill>
                  <a:schemeClr val="bg2"/>
                </a:solidFill>
              </a:defRPr>
            </a:lvl3pPr>
            <a:lvl4pPr marL="685800" indent="-228600">
              <a:buFont typeface="Arial" panose="020B0604020202020204" pitchFamily="34" charset="0"/>
              <a:buChar char="•"/>
              <a:defRPr sz="1400">
                <a:solidFill>
                  <a:schemeClr val="bg2"/>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8"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40651214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2989" y="1257013"/>
            <a:ext cx="8455639" cy="4741356"/>
          </a:xfrm>
        </p:spPr>
        <p:txBody>
          <a:bodyPr/>
          <a:lstStyle>
            <a:lvl1pPr>
              <a:lnSpc>
                <a:spcPct val="90000"/>
              </a:lnSpc>
              <a:defRPr sz="4200">
                <a:solidFill>
                  <a:srgbClr val="FFFFFF"/>
                </a:solidFill>
              </a:defRPr>
            </a:lvl1pPr>
          </a:lstStyle>
          <a:p>
            <a:r>
              <a:rPr lang="en-US" dirty="0"/>
              <a:t>Click to edit Large Quote style</a:t>
            </a:r>
          </a:p>
        </p:txBody>
      </p:sp>
      <p:pic>
        <p:nvPicPr>
          <p:cNvPr id="5" name="Picture 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3" name="TextBox 2"/>
          <p:cNvSpPr txBox="1"/>
          <p:nvPr userDrawn="1"/>
        </p:nvSpPr>
        <p:spPr>
          <a:xfrm>
            <a:off x="32951" y="6483178"/>
            <a:ext cx="914400" cy="91440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Georgia"/>
              <a:ea typeface="+mn-ea"/>
              <a:cs typeface="+mn-cs"/>
            </a:endParaRPr>
          </a:p>
        </p:txBody>
      </p:sp>
      <p:sp>
        <p:nvSpPr>
          <p:cNvPr id="4" name="TextBox 3"/>
          <p:cNvSpPr txBox="1"/>
          <p:nvPr userDrawn="1"/>
        </p:nvSpPr>
        <p:spPr>
          <a:xfrm>
            <a:off x="296562" y="-510746"/>
            <a:ext cx="914400" cy="91440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Georgia"/>
              <a:ea typeface="+mn-ea"/>
              <a:cs typeface="+mn-cs"/>
            </a:endParaRP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1481026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latin typeface="Calibri" panose="020F0502020204030204" pitchFamily="34" charset="0"/>
                <a:cs typeface="Calibri" panose="020F0502020204030204"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A20B0D-C8A7-48BC-88D0-D774B8372AE6}"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lvl1pPr>
              <a:defRPr sz="2000">
                <a:solidFill>
                  <a:srgbClr val="FFFFFF"/>
                </a:solidFill>
                <a:latin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8" name="Content Placeholder 7"/>
          <p:cNvSpPr>
            <a:spLocks noGrp="1"/>
          </p:cNvSpPr>
          <p:nvPr>
            <p:ph sz="quarter" idx="1"/>
          </p:nvPr>
        </p:nvSpPr>
        <p:spPr>
          <a:xfrm>
            <a:off x="612648" y="1600200"/>
            <a:ext cx="8153400" cy="4495800"/>
          </a:xfrm>
        </p:spPr>
        <p:txBody>
          <a:bodyPr/>
          <a:lstStyle>
            <a:lvl1pPr marL="320040" indent="-320040">
              <a:buSzPct val="75000"/>
              <a:buFont typeface="Arial" panose="020B0604020202020204" pitchFamily="34" charset="0"/>
              <a:buChar char="•"/>
              <a:defRPr>
                <a:latin typeface="Calibri" panose="020F0502020204030204" pitchFamily="34" charset="0"/>
                <a:cs typeface="Calibri" panose="020F0502020204030204" pitchFamily="34" charset="0"/>
              </a:defRPr>
            </a:lvl1pPr>
            <a:lvl2pPr marL="640080" indent="-274320">
              <a:buClr>
                <a:schemeClr val="accent1">
                  <a:lumMod val="50000"/>
                </a:schemeClr>
              </a:buClr>
              <a:buSzPct val="75000"/>
              <a:buFont typeface="Wingdings" panose="05000000000000000000" pitchFamily="2" charset="2"/>
              <a:buChar char="Ø"/>
              <a:defRPr>
                <a:latin typeface="Calibri" panose="020F0502020204030204" pitchFamily="34" charset="0"/>
                <a:cs typeface="Calibri" panose="020F0502020204030204" pitchFamily="34" charset="0"/>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1088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F60AF7-953B-428B-8A67-E3E8483BAD5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7E674006-FB49-4498-90A0-E42680114A64}"/>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a:extLst>
              <a:ext uri="{FF2B5EF4-FFF2-40B4-BE49-F238E27FC236}">
                <a16:creationId xmlns:a16="http://schemas.microsoft.com/office/drawing/2014/main" xmlns="" id="{C808F1CF-A5A1-4630-A88E-5BB861B594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5" name="Picture 4">
            <a:extLst>
              <a:ext uri="{FF2B5EF4-FFF2-40B4-BE49-F238E27FC236}">
                <a16:creationId xmlns:a16="http://schemas.microsoft.com/office/drawing/2014/main" xmlns="" id="{7877F431-B56D-4745-A308-5ECDCDE103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Title 3">
            <a:extLst>
              <a:ext uri="{FF2B5EF4-FFF2-40B4-BE49-F238E27FC236}">
                <a16:creationId xmlns:a16="http://schemas.microsoft.com/office/drawing/2014/main" xmlns="" id="{169291FC-0799-4A05-933D-80BDF95FCA2A}"/>
              </a:ext>
            </a:extLst>
          </p:cNvPr>
          <p:cNvSpPr txBox="1">
            <a:spLocks/>
          </p:cNvSpPr>
          <p:nvPr userDrawn="1"/>
        </p:nvSpPr>
        <p:spPr>
          <a:xfrm>
            <a:off x="365761" y="274320"/>
            <a:ext cx="4368164"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eorgia"/>
                <a:ea typeface="+mj-ea"/>
                <a:cs typeface="+mj-cs"/>
              </a:rPr>
              <a:t> </a:t>
            </a:r>
          </a:p>
        </p:txBody>
      </p:sp>
      <p:sp>
        <p:nvSpPr>
          <p:cNvPr id="14" name="Title 1">
            <a:extLst>
              <a:ext uri="{FF2B5EF4-FFF2-40B4-BE49-F238E27FC236}">
                <a16:creationId xmlns:a16="http://schemas.microsoft.com/office/drawing/2014/main" xmlns="" id="{67B9083A-6B51-42E4-97B7-BBF7E6361DCD}"/>
              </a:ext>
            </a:extLst>
          </p:cNvPr>
          <p:cNvSpPr txBox="1">
            <a:spLocks/>
          </p:cNvSpPr>
          <p:nvPr userDrawn="1"/>
        </p:nvSpPr>
        <p:spPr>
          <a:xfrm>
            <a:off x="365760" y="274320"/>
            <a:ext cx="4042467"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Georgia"/>
              <a:ea typeface="+mj-ea"/>
              <a:cs typeface="+mj-cs"/>
            </a:endParaRPr>
          </a:p>
        </p:txBody>
      </p:sp>
      <p:sp>
        <p:nvSpPr>
          <p:cNvPr id="15" name="Content Placeholder 2">
            <a:extLst>
              <a:ext uri="{FF2B5EF4-FFF2-40B4-BE49-F238E27FC236}">
                <a16:creationId xmlns:a16="http://schemas.microsoft.com/office/drawing/2014/main" xmlns="" id="{BAA4940B-D0B8-424C-B496-EDA33046B068}"/>
              </a:ext>
            </a:extLst>
          </p:cNvPr>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xmlns="" id="{EF7FCFC8-9C97-4393-BEB4-DC157A4CDBDB}"/>
              </a:ext>
            </a:extLst>
          </p:cNvPr>
          <p:cNvSpPr>
            <a:spLocks noGrp="1"/>
          </p:cNvSpPr>
          <p:nvPr>
            <p:ph idx="12" hasCustomPrompt="1"/>
          </p:nvPr>
        </p:nvSpPr>
        <p:spPr>
          <a:xfrm>
            <a:off x="365760" y="488205"/>
            <a:ext cx="4162319" cy="507844"/>
          </a:xfrm>
        </p:spPr>
        <p:txBody>
          <a:bodyPr/>
          <a:lstStyle>
            <a:lvl1pPr marL="0" indent="0">
              <a:buNone/>
              <a:defRPr sz="24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title</a:t>
            </a:r>
          </a:p>
        </p:txBody>
      </p:sp>
    </p:spTree>
    <p:extLst>
      <p:ext uri="{BB962C8B-B14F-4D97-AF65-F5344CB8AC3E}">
        <p14:creationId xmlns:p14="http://schemas.microsoft.com/office/powerpoint/2010/main" val="396519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dirty="0"/>
              <a:t>Click to edit Master title style</a:t>
            </a:r>
          </a:p>
        </p:txBody>
      </p:sp>
      <p:pic>
        <p:nvPicPr>
          <p:cNvPr id="6" name="Picture 5"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625245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dirty="0"/>
              <a:t>Click to edit Master title style</a:t>
            </a:r>
          </a:p>
        </p:txBody>
      </p:sp>
      <p:pic>
        <p:nvPicPr>
          <p:cNvPr id="6" name="Picture 5"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069572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2"/>
                </a:solidFill>
              </a:defRPr>
            </a:lvl1pPr>
          </a:lstStyle>
          <a:p>
            <a:r>
              <a:rPr lang="en-US" dirty="0"/>
              <a:t>Click to edit Master title style</a:t>
            </a:r>
          </a:p>
        </p:txBody>
      </p:sp>
      <p:pic>
        <p:nvPicPr>
          <p:cNvPr id="5" name="Picture 4"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26459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7048" cy="6858000"/>
          </a:xfrm>
          <a:prstGeom prst="rect">
            <a:avLst/>
          </a:prstGeom>
        </p:spPr>
      </p:pic>
      <p:sp>
        <p:nvSpPr>
          <p:cNvPr id="7" name="Title 1"/>
          <p:cNvSpPr>
            <a:spLocks noGrp="1"/>
          </p:cNvSpPr>
          <p:nvPr>
            <p:ph type="ctrTitle"/>
          </p:nvPr>
        </p:nvSpPr>
        <p:spPr>
          <a:xfrm>
            <a:off x="365760" y="792480"/>
            <a:ext cx="7607210" cy="1543449"/>
          </a:xfrm>
        </p:spPr>
        <p:txBody>
          <a:bodyPr anchor="b"/>
          <a:lstStyle>
            <a:lvl1pPr>
              <a:lnSpc>
                <a:spcPct val="90000"/>
              </a:lnSpc>
              <a:defRPr sz="4200">
                <a:solidFill>
                  <a:schemeClr val="bg2"/>
                </a:solidFill>
              </a:defRPr>
            </a:lvl1pPr>
          </a:lstStyle>
          <a:p>
            <a:r>
              <a:rPr lang="en-US" dirty="0"/>
              <a:t>Click to edit Master title style</a:t>
            </a:r>
          </a:p>
        </p:txBody>
      </p:sp>
      <p:pic>
        <p:nvPicPr>
          <p:cNvPr id="5" name="Picture 4"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10404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24748"/>
            <a:ext cx="4560075"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4042467" cy="721729"/>
          </a:xfrm>
        </p:spPr>
        <p:txBody>
          <a:bodyPr/>
          <a:lstStyle>
            <a:lvl1pPr>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882692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dirty="0"/>
              <a:t>Click to edit Large Quote or Statement</a:t>
            </a:r>
          </a:p>
        </p:txBody>
      </p:sp>
      <p:sp>
        <p:nvSpPr>
          <p:cNvPr id="13" name="Text Placeholder 12"/>
          <p:cNvSpPr>
            <a:spLocks noGrp="1"/>
          </p:cNvSpPr>
          <p:nvPr>
            <p:ph type="body" sz="quarter" idx="13" hasCustomPrompt="1"/>
          </p:nvPr>
        </p:nvSpPr>
        <p:spPr>
          <a:xfrm>
            <a:off x="365760" y="3416626"/>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4" name="Text Placeholder 12"/>
          <p:cNvSpPr>
            <a:spLocks noGrp="1"/>
          </p:cNvSpPr>
          <p:nvPr>
            <p:ph type="body" sz="quarter" idx="14" hasCustomPrompt="1"/>
          </p:nvPr>
        </p:nvSpPr>
        <p:spPr>
          <a:xfrm>
            <a:off x="2581864" y="3405253"/>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5" name="Text Placeholder 12"/>
          <p:cNvSpPr>
            <a:spLocks noGrp="1"/>
          </p:cNvSpPr>
          <p:nvPr>
            <p:ph type="body" sz="quarter" idx="13" hasCustomPrompt="1"/>
          </p:nvPr>
        </p:nvSpPr>
        <p:spPr>
          <a:xfrm>
            <a:off x="4738211" y="3418901"/>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6" name="Text Placeholder 12"/>
          <p:cNvSpPr>
            <a:spLocks noGrp="1"/>
          </p:cNvSpPr>
          <p:nvPr>
            <p:ph type="body" sz="quarter" idx="15" hasCustomPrompt="1"/>
          </p:nvPr>
        </p:nvSpPr>
        <p:spPr>
          <a:xfrm>
            <a:off x="6919672" y="3393880"/>
            <a:ext cx="1874520" cy="2192185"/>
          </a:xfrm>
        </p:spPr>
        <p:txBody>
          <a:bodyPr/>
          <a:lstStyle>
            <a:lvl1pPr marL="0" indent="0">
              <a:buFontTx/>
              <a:buNone/>
              <a:defRPr sz="1800">
                <a:solidFill>
                  <a:schemeClr val="bg1"/>
                </a:solidFill>
              </a:defRPr>
            </a:lvl1pPr>
          </a:lstStyle>
          <a:p>
            <a:pPr lvl="0"/>
            <a:r>
              <a:rPr lang="en-US" dirty="0"/>
              <a:t>Click to edit text</a:t>
            </a:r>
          </a:p>
        </p:txBody>
      </p:sp>
      <p:cxnSp>
        <p:nvCxnSpPr>
          <p:cNvPr id="17" name="Straight Connector 16"/>
          <p:cNvCxnSpPr/>
          <p:nvPr userDrawn="1"/>
        </p:nvCxnSpPr>
        <p:spPr>
          <a:xfrm>
            <a:off x="238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457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777179"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2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25"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507098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dirty="0"/>
              <a:t>Click to edit Large Quote or Statement</a:t>
            </a:r>
          </a:p>
        </p:txBody>
      </p:sp>
      <p:sp>
        <p:nvSpPr>
          <p:cNvPr id="13" name="Text Placeholder 12"/>
          <p:cNvSpPr>
            <a:spLocks noGrp="1"/>
          </p:cNvSpPr>
          <p:nvPr>
            <p:ph type="body" sz="quarter" idx="13" hasCustomPrompt="1"/>
          </p:nvPr>
        </p:nvSpPr>
        <p:spPr>
          <a:xfrm>
            <a:off x="1315760" y="3428000"/>
            <a:ext cx="1874520" cy="2180812"/>
          </a:xfrm>
        </p:spPr>
        <p:txBody>
          <a:bodyPr/>
          <a:lstStyle>
            <a:lvl1pPr marL="0" indent="0">
              <a:buFontTx/>
              <a:buNone/>
              <a:defRPr sz="1800">
                <a:solidFill>
                  <a:schemeClr val="bg1"/>
                </a:solidFill>
              </a:defRPr>
            </a:lvl1pPr>
          </a:lstStyle>
          <a:p>
            <a:pPr lvl="0"/>
            <a:r>
              <a:rPr lang="en-US" dirty="0"/>
              <a:t>Click to edit text</a:t>
            </a:r>
          </a:p>
        </p:txBody>
      </p:sp>
      <p:sp>
        <p:nvSpPr>
          <p:cNvPr id="14" name="Text Placeholder 12"/>
          <p:cNvSpPr>
            <a:spLocks noGrp="1"/>
          </p:cNvSpPr>
          <p:nvPr>
            <p:ph type="body" sz="quarter" idx="14" hasCustomPrompt="1"/>
          </p:nvPr>
        </p:nvSpPr>
        <p:spPr>
          <a:xfrm>
            <a:off x="3531864" y="3416627"/>
            <a:ext cx="1874520" cy="2180812"/>
          </a:xfrm>
        </p:spPr>
        <p:txBody>
          <a:bodyPr/>
          <a:lstStyle>
            <a:lvl1pPr marL="0" indent="0">
              <a:buFontTx/>
              <a:buNone/>
              <a:defRPr sz="1800">
                <a:solidFill>
                  <a:schemeClr val="bg1"/>
                </a:solidFill>
              </a:defRPr>
            </a:lvl1pPr>
          </a:lstStyle>
          <a:p>
            <a:pPr lvl="0"/>
            <a:r>
              <a:rPr lang="en-US" dirty="0"/>
              <a:t>Click to edit text</a:t>
            </a:r>
          </a:p>
        </p:txBody>
      </p:sp>
      <p:sp>
        <p:nvSpPr>
          <p:cNvPr id="15" name="Text Placeholder 12"/>
          <p:cNvSpPr>
            <a:spLocks noGrp="1"/>
          </p:cNvSpPr>
          <p:nvPr>
            <p:ph type="body" sz="quarter" idx="13" hasCustomPrompt="1"/>
          </p:nvPr>
        </p:nvSpPr>
        <p:spPr>
          <a:xfrm>
            <a:off x="5688211" y="3430275"/>
            <a:ext cx="1874520" cy="2180812"/>
          </a:xfrm>
        </p:spPr>
        <p:txBody>
          <a:bodyPr/>
          <a:lstStyle>
            <a:lvl1pPr marL="0" indent="0">
              <a:buFontTx/>
              <a:buNone/>
              <a:defRPr sz="1800">
                <a:solidFill>
                  <a:schemeClr val="bg1"/>
                </a:solidFill>
              </a:defRPr>
            </a:lvl1pPr>
          </a:lstStyle>
          <a:p>
            <a:pPr lvl="0"/>
            <a:r>
              <a:rPr lang="en-US" dirty="0"/>
              <a:t>Click to edit text</a:t>
            </a:r>
          </a:p>
        </p:txBody>
      </p:sp>
      <p:cxnSp>
        <p:nvCxnSpPr>
          <p:cNvPr id="17" name="Straight Connector 16"/>
          <p:cNvCxnSpPr/>
          <p:nvPr userDrawn="1"/>
        </p:nvCxnSpPr>
        <p:spPr>
          <a:xfrm>
            <a:off x="333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552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763106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D3086F-1A5F-A84F-A2B6-9ABFC86203AD}"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
        <p:nvSpPr>
          <p:cNvPr id="1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xmlns="" id="{097BF376-518D-4595-8C37-22873675C4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0667" y="0"/>
            <a:ext cx="4573333" cy="6858000"/>
          </a:xfrm>
          <a:prstGeom prst="rect">
            <a:avLst/>
          </a:prstGeom>
        </p:spPr>
      </p:pic>
    </p:spTree>
    <p:extLst>
      <p:ext uri="{BB962C8B-B14F-4D97-AF65-F5344CB8AC3E}">
        <p14:creationId xmlns:p14="http://schemas.microsoft.com/office/powerpoint/2010/main" val="349727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D3086F-1A5F-A84F-A2B6-9ABFC86203AD}"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
        <p:nvSpPr>
          <p:cNvPr id="1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xmlns="" id="{D0B1CF32-492E-43F6-96DB-33B68D4670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0"/>
            <a:ext cx="4572000" cy="6858000"/>
          </a:xfrm>
          <a:prstGeom prst="rect">
            <a:avLst/>
          </a:prstGeom>
        </p:spPr>
      </p:pic>
    </p:spTree>
    <p:extLst>
      <p:ext uri="{BB962C8B-B14F-4D97-AF65-F5344CB8AC3E}">
        <p14:creationId xmlns:p14="http://schemas.microsoft.com/office/powerpoint/2010/main" val="401403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58BFA8-150E-455E-BE50-7F4CFFF844EB}"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4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10868519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188"/>
          <a:stretch/>
        </p:blipFill>
        <p:spPr>
          <a:xfrm>
            <a:off x="4572000" y="-136480"/>
            <a:ext cx="4572000" cy="7237798"/>
          </a:xfrm>
          <a:prstGeom prst="rect">
            <a:avLst/>
          </a:prstGeom>
        </p:spPr>
      </p:pic>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276090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4103" y="0"/>
            <a:ext cx="4571087" cy="6858000"/>
          </a:xfrm>
          <a:prstGeom prst="rect">
            <a:avLst/>
          </a:prstGeom>
        </p:spPr>
      </p:pic>
      <p:pic>
        <p:nvPicPr>
          <p:cNvPr id="15" name="Picture 1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4"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27155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350"/>
          <a:stretch/>
        </p:blipFill>
        <p:spPr>
          <a:xfrm>
            <a:off x="4584464" y="-23749"/>
            <a:ext cx="4663806" cy="6903720"/>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824861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xmlns="" id="{1E1F256C-5247-438A-9AD1-57365CD7055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1"/>
            <a:ext cx="4593579" cy="6883899"/>
          </a:xfrm>
          <a:prstGeom prst="rect">
            <a:avLst/>
          </a:prstGeom>
        </p:spPr>
      </p:pic>
    </p:spTree>
    <p:extLst>
      <p:ext uri="{BB962C8B-B14F-4D97-AF65-F5344CB8AC3E}">
        <p14:creationId xmlns:p14="http://schemas.microsoft.com/office/powerpoint/2010/main" val="118179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pireSymbol4EMF.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xmlns="" id="{28B2D3C1-3497-4449-88D8-F84331D6087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60425" y="0"/>
            <a:ext cx="4583575" cy="6878256"/>
          </a:xfrm>
          <a:prstGeom prst="rect">
            <a:avLst/>
          </a:prstGeom>
        </p:spPr>
      </p:pic>
    </p:spTree>
    <p:extLst>
      <p:ext uri="{BB962C8B-B14F-4D97-AF65-F5344CB8AC3E}">
        <p14:creationId xmlns:p14="http://schemas.microsoft.com/office/powerpoint/2010/main" val="2616388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8698" y="1225"/>
            <a:ext cx="4575302" cy="6862953"/>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4015294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8698" y="1225"/>
            <a:ext cx="4570366" cy="6855549"/>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978476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9713" y="1225"/>
            <a:ext cx="4574287" cy="6864480"/>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671218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9712" y="2748"/>
            <a:ext cx="4574287" cy="6861432"/>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571080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xmlns="" id="{5A1145A6-56B5-41FA-8C02-0F46B79B80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45" t="464" r="32241" b="646"/>
          <a:stretch/>
        </p:blipFill>
        <p:spPr>
          <a:xfrm>
            <a:off x="4525840" y="0"/>
            <a:ext cx="4618160" cy="6858000"/>
          </a:xfrm>
          <a:prstGeom prst="rect">
            <a:avLst/>
          </a:prstGeom>
        </p:spPr>
      </p:pic>
    </p:spTree>
    <p:extLst>
      <p:ext uri="{BB962C8B-B14F-4D97-AF65-F5344CB8AC3E}">
        <p14:creationId xmlns:p14="http://schemas.microsoft.com/office/powerpoint/2010/main" val="164371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F3D19AF4-25F4-4110-B65A-FDEE47C177F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0" name="Slide Number Placeholder 9"/>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2" name="Footer Placeholder 11"/>
          <p:cNvSpPr>
            <a:spLocks noGrp="1"/>
          </p:cNvSpPr>
          <p:nvPr>
            <p:ph type="ftr" sz="quarter" idx="17"/>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1167703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65761" y="274320"/>
            <a:ext cx="4045716" cy="721729"/>
          </a:xfrm>
        </p:spPr>
        <p:txBody>
          <a:bodyPr/>
          <a:lstStyle/>
          <a:p>
            <a:r>
              <a:rPr lang="en-US" dirty="0"/>
              <a:t>Click to edit Master title style</a:t>
            </a:r>
          </a:p>
        </p:txBody>
      </p:sp>
      <p:sp>
        <p:nvSpPr>
          <p:cNvPr id="7"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4571999" y="1"/>
            <a:ext cx="457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pic>
        <p:nvPicPr>
          <p:cNvPr id="9" name="Picture 8"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916940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869115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Symbol4EMF.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613474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365760" y="274320"/>
            <a:ext cx="8455639" cy="721729"/>
          </a:xfrm>
        </p:spPr>
        <p:txBody>
          <a:bodyPr/>
          <a:lstStyle>
            <a:lvl1pPr>
              <a:defRPr>
                <a:solidFill>
                  <a:schemeClr val="accent1"/>
                </a:solidFill>
              </a:defRPr>
            </a:lvl1pPr>
          </a:lstStyle>
          <a:p>
            <a:r>
              <a:rPr lang="en-US" dirty="0"/>
              <a:t>Click to edit Master title style</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03044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F84C8B9-BCCB-420E-B88B-ADCF1422A012}"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2" name="Slide Number Placeholder 11"/>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7"/>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42878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48391F-8493-4F3F-B293-088F5754AF2C}"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101119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63CE8A-5554-49D4-9AD9-B7622FC7AF1C}"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775F55"/>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775F55"/>
              </a:solidFill>
              <a:effectLst/>
              <a:uLnTx/>
              <a:uFillTx/>
              <a:latin typeface="Calibri" pitchFamily="34" charset="0"/>
              <a:ea typeface="+mn-ea"/>
              <a:cs typeface="+mn-cs"/>
            </a:endParaRPr>
          </a:p>
        </p:txBody>
      </p:sp>
    </p:spTree>
    <p:extLst>
      <p:ext uri="{BB962C8B-B14F-4D97-AF65-F5344CB8AC3E}">
        <p14:creationId xmlns:p14="http://schemas.microsoft.com/office/powerpoint/2010/main" val="173501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ED677-D1AE-4B37-8A4C-202BCA3A9EA7}"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9640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Date Placeholder 11"/>
          <p:cNvSpPr>
            <a:spLocks noGrp="1"/>
          </p:cNvSpPr>
          <p:nvPr>
            <p:ph type="dt" sz="half" idx="10"/>
          </p:nvPr>
        </p:nvSpPr>
        <p:spPr>
          <a:xfrm>
            <a:off x="6248400" y="6248400"/>
            <a:ext cx="26670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9A7EC3D8-DC37-4CE1-80F5-1B9330360C95}"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8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2"/>
          </p:nvPr>
        </p:nvSpPr>
        <p:spPr>
          <a:xfrm>
            <a:off x="1600200" y="6248206"/>
            <a:ext cx="45720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1863155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1FB3AF-ECDD-4881-9F64-F3D5850997B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2000" b="1">
                <a:solidFill>
                  <a:srgbClr val="FFFFFF"/>
                </a:solidFill>
                <a:latin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827046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74320"/>
            <a:ext cx="8455639" cy="721729"/>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365760" y="1234440"/>
            <a:ext cx="8455639" cy="46853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7" name="Picture 6" descr="SpireSymbol4EMF.emf"/>
          <p:cNvPicPr>
            <a:picLocks noChangeAspect="1"/>
          </p:cNvPicPr>
          <p:nvPr userDrawn="1"/>
        </p:nvPicPr>
        <p:blipFill rotWithShape="1">
          <a:blip r:embed="rId33"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Tree>
    <p:extLst>
      <p:ext uri="{BB962C8B-B14F-4D97-AF65-F5344CB8AC3E}">
        <p14:creationId xmlns:p14="http://schemas.microsoft.com/office/powerpoint/2010/main" val="6889684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Lst>
  <p:hf hdr="0" dt="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600"/>
        </a:spcBef>
        <a:buFont typeface="Arial"/>
        <a:buChar char="•"/>
        <a:defRPr sz="1800" kern="1200">
          <a:solidFill>
            <a:srgbClr val="666666"/>
          </a:solidFill>
          <a:latin typeface="+mn-lt"/>
          <a:ea typeface="+mn-ea"/>
          <a:cs typeface="+mn-cs"/>
        </a:defRPr>
      </a:lvl1pPr>
      <a:lvl2pPr marL="457200" indent="-228600" algn="l" defTabSz="457200" rtl="0" eaLnBrk="1" latinLnBrk="0" hangingPunct="1">
        <a:spcBef>
          <a:spcPts val="600"/>
        </a:spcBef>
        <a:buFont typeface="Arial"/>
        <a:buChar char="–"/>
        <a:defRPr sz="1600" kern="1200">
          <a:solidFill>
            <a:srgbClr val="666666"/>
          </a:solidFill>
          <a:latin typeface="+mn-lt"/>
          <a:ea typeface="+mn-ea"/>
          <a:cs typeface="+mn-cs"/>
        </a:defRPr>
      </a:lvl2pPr>
      <a:lvl3pPr marL="685800" indent="-228600" algn="l" defTabSz="457200" rtl="0" eaLnBrk="1" latinLnBrk="0" hangingPunct="1">
        <a:spcBef>
          <a:spcPts val="600"/>
        </a:spcBef>
        <a:buFont typeface="Arial"/>
        <a:buChar char="•"/>
        <a:defRPr sz="1400" kern="1200">
          <a:solidFill>
            <a:srgbClr val="666666"/>
          </a:solidFill>
          <a:latin typeface="+mn-lt"/>
          <a:ea typeface="+mn-ea"/>
          <a:cs typeface="+mn-cs"/>
        </a:defRPr>
      </a:lvl3pPr>
      <a:lvl4pPr marL="914400" indent="-228600" algn="l" defTabSz="457200" rtl="0" eaLnBrk="1" latinLnBrk="0" hangingPunct="1">
        <a:spcBef>
          <a:spcPts val="600"/>
        </a:spcBef>
        <a:buFont typeface="Arial"/>
        <a:buChar char="–"/>
        <a:defRPr sz="1400" kern="1200">
          <a:solidFill>
            <a:srgbClr val="666666"/>
          </a:solidFill>
          <a:latin typeface="+mn-lt"/>
          <a:ea typeface="+mn-ea"/>
          <a:cs typeface="+mn-cs"/>
        </a:defRPr>
      </a:lvl4pPr>
      <a:lvl5pPr marL="1143000" indent="-228600" algn="l" defTabSz="457200" rtl="0" eaLnBrk="1" latinLnBrk="0" hangingPunct="1">
        <a:spcBef>
          <a:spcPts val="600"/>
        </a:spcBef>
        <a:buFont typeface="Arial"/>
        <a:buChar char="»"/>
        <a:defRPr sz="1400" kern="1200" baseline="0">
          <a:solidFill>
            <a:srgbClr val="666666"/>
          </a:solidFill>
          <a:latin typeface="+mn-lt"/>
          <a:ea typeface="+mn-ea"/>
          <a:cs typeface="+mn-cs"/>
        </a:defRPr>
      </a:lvl5pPr>
      <a:lvl6pPr marL="1371600" indent="-228600"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0" indent="0" algn="l" defTabSz="457200" rtl="0" eaLnBrk="1" latinLnBrk="0" hangingPunct="1">
        <a:spcBef>
          <a:spcPts val="600"/>
        </a:spcBef>
        <a:buFont typeface="Arial"/>
        <a:buNone/>
        <a:defRPr sz="1200" i="1"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liheappm.acf.hhs.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Kevin-McGrath@appriseinc.org" TargetMode="External"/><Relationship Id="rId2" Type="http://schemas.openxmlformats.org/officeDocument/2006/relationships/hyperlink" Target="mailto:Melissa@verveassociates.net" TargetMode="External"/><Relationship Id="rId1" Type="http://schemas.openxmlformats.org/officeDocument/2006/relationships/slideLayout" Target="../slideLayouts/slideLayout2.xml"/><Relationship Id="rId4" Type="http://schemas.openxmlformats.org/officeDocument/2006/relationships/hyperlink" Target="mailto:Daniel-Bausch@appriseinc.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Heather.Jones@dss.mo.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1024"/>
            <a:ext cx="9144000" cy="1390004"/>
          </a:xfrm>
        </p:spPr>
        <p:txBody>
          <a:bodyPr lIns="0" tIns="0" rIns="0" bIns="0">
            <a:noAutofit/>
          </a:bodyPr>
          <a:lstStyle/>
          <a:p>
            <a:pPr algn="ctr">
              <a:lnSpc>
                <a:spcPct val="80000"/>
              </a:lnSpc>
              <a:spcBef>
                <a:spcPts val="1200"/>
              </a:spcBef>
            </a:pPr>
            <a:r>
              <a:rPr lang="en-US" sz="2800" b="1" dirty="0">
                <a:latin typeface="Calibri" pitchFamily="34" charset="0"/>
              </a:rPr>
              <a:t/>
            </a:r>
            <a:br>
              <a:rPr lang="en-US" sz="2800" b="1" dirty="0">
                <a:latin typeface="Calibri" pitchFamily="34" charset="0"/>
              </a:rPr>
            </a:br>
            <a:r>
              <a:rPr lang="en-US" sz="4000" b="1" dirty="0">
                <a:solidFill>
                  <a:schemeClr val="tx1"/>
                </a:solidFill>
                <a:latin typeface="Calibri" pitchFamily="34" charset="0"/>
              </a:rPr>
              <a:t/>
            </a:r>
            <a:br>
              <a:rPr lang="en-US" sz="4000" b="1" dirty="0">
                <a:solidFill>
                  <a:schemeClr val="tx1"/>
                </a:solidFill>
                <a:latin typeface="Calibri" pitchFamily="34" charset="0"/>
              </a:rPr>
            </a:br>
            <a:r>
              <a:rPr lang="en-US" b="1" dirty="0">
                <a:latin typeface="Calibri" panose="020F0502020204030204" pitchFamily="34" charset="0"/>
                <a:cs typeface="Calibri" panose="020F0502020204030204" pitchFamily="34" charset="0"/>
              </a:rPr>
              <a:t>Understanding LIHEAP Performance Measurement Policy</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smtClean="0">
                <a:latin typeface="Calibri" pitchFamily="34" charset="0"/>
              </a:rPr>
              <a:t>NEUAC </a:t>
            </a:r>
            <a:r>
              <a:rPr lang="en-US" sz="3200" b="1" dirty="0">
                <a:latin typeface="Calibri" pitchFamily="34" charset="0"/>
              </a:rPr>
              <a:t>2018</a:t>
            </a:r>
            <a:endParaRPr lang="en-US" sz="3000" b="1" dirty="0">
              <a:solidFill>
                <a:schemeClr val="tx1"/>
              </a:solidFill>
              <a:latin typeface="Calibri" pitchFamily="34" charset="0"/>
            </a:endParaRPr>
          </a:p>
        </p:txBody>
      </p:sp>
      <p:sp>
        <p:nvSpPr>
          <p:cNvPr id="4" name="Rectangle 3"/>
          <p:cNvSpPr/>
          <p:nvPr/>
        </p:nvSpPr>
        <p:spPr>
          <a:xfrm>
            <a:off x="1170964" y="3890228"/>
            <a:ext cx="7512812" cy="3046988"/>
          </a:xfrm>
          <a:prstGeom prst="rect">
            <a:avLst/>
          </a:prstGeom>
        </p:spPr>
        <p:txBody>
          <a:bodyPr wrap="square">
            <a:spAutoFit/>
          </a:bodyPr>
          <a:lstStyle/>
          <a:p>
            <a:pPr algn="r">
              <a:lnSpc>
                <a:spcPct val="80000"/>
              </a:lnSpc>
            </a:pPr>
            <a:r>
              <a:rPr lang="en-US" sz="1600" b="1" dirty="0">
                <a:latin typeface="Calibri" pitchFamily="34" charset="0"/>
              </a:rPr>
              <a:t>Holly Ravesloot</a:t>
            </a:r>
          </a:p>
          <a:p>
            <a:pPr algn="r">
              <a:lnSpc>
                <a:spcPct val="80000"/>
              </a:lnSpc>
            </a:pPr>
            <a:r>
              <a:rPr lang="en-US" sz="1600" i="1" dirty="0">
                <a:latin typeface="Calibri" pitchFamily="34" charset="0"/>
              </a:rPr>
              <a:t>HHS, Office of Community Services</a:t>
            </a:r>
          </a:p>
          <a:p>
            <a:pPr algn="r">
              <a:lnSpc>
                <a:spcPct val="80000"/>
              </a:lnSpc>
            </a:pPr>
            <a:endParaRPr lang="en-US" sz="1600" b="1" dirty="0">
              <a:latin typeface="Calibri" pitchFamily="34" charset="0"/>
            </a:endParaRPr>
          </a:p>
          <a:p>
            <a:pPr algn="r">
              <a:lnSpc>
                <a:spcPct val="80000"/>
              </a:lnSpc>
            </a:pPr>
            <a:r>
              <a:rPr lang="en-US" sz="1600" b="1" dirty="0">
                <a:latin typeface="Calibri" pitchFamily="34" charset="0"/>
              </a:rPr>
              <a:t>Melissa Torgerson</a:t>
            </a:r>
          </a:p>
          <a:p>
            <a:pPr algn="r">
              <a:lnSpc>
                <a:spcPct val="80000"/>
              </a:lnSpc>
            </a:pPr>
            <a:r>
              <a:rPr lang="en-US" sz="1600" i="1" dirty="0">
                <a:latin typeface="Calibri" pitchFamily="34" charset="0"/>
              </a:rPr>
              <a:t>VERVE Associates, LLC</a:t>
            </a:r>
          </a:p>
          <a:p>
            <a:pPr algn="r">
              <a:lnSpc>
                <a:spcPct val="80000"/>
              </a:lnSpc>
            </a:pPr>
            <a:endParaRPr lang="en-US" sz="1600" b="1" dirty="0">
              <a:latin typeface="Calibri" pitchFamily="34" charset="0"/>
            </a:endParaRPr>
          </a:p>
          <a:p>
            <a:pPr algn="r">
              <a:lnSpc>
                <a:spcPct val="80000"/>
              </a:lnSpc>
            </a:pPr>
            <a:r>
              <a:rPr lang="en-US" sz="1600" b="1" dirty="0">
                <a:latin typeface="Calibri" pitchFamily="34" charset="0"/>
              </a:rPr>
              <a:t>Heather Jones</a:t>
            </a:r>
            <a:br>
              <a:rPr lang="en-US" sz="1600" b="1" dirty="0">
                <a:latin typeface="Calibri" pitchFamily="34" charset="0"/>
              </a:rPr>
            </a:br>
            <a:r>
              <a:rPr lang="en-US" sz="1600" i="1" dirty="0">
                <a:latin typeface="Calibri" pitchFamily="34" charset="0"/>
              </a:rPr>
              <a:t>Missouri Department of Social Services</a:t>
            </a:r>
            <a:r>
              <a:rPr lang="en-US" sz="1600" b="1" dirty="0">
                <a:latin typeface="Calibri" pitchFamily="34" charset="0"/>
              </a:rPr>
              <a:t/>
            </a:r>
            <a:br>
              <a:rPr lang="en-US" sz="1600" b="1" dirty="0">
                <a:latin typeface="Calibri" pitchFamily="34" charset="0"/>
              </a:rPr>
            </a:br>
            <a:r>
              <a:rPr lang="en-US" sz="1600" b="1" dirty="0">
                <a:latin typeface="Calibri" pitchFamily="34" charset="0"/>
              </a:rPr>
              <a:t/>
            </a:r>
            <a:br>
              <a:rPr lang="en-US" sz="1600" b="1" dirty="0">
                <a:latin typeface="Calibri" pitchFamily="34" charset="0"/>
              </a:rPr>
            </a:br>
            <a:r>
              <a:rPr lang="en-US" sz="1600" b="1" dirty="0">
                <a:latin typeface="Calibri" pitchFamily="34" charset="0"/>
              </a:rPr>
              <a:t>Connie Sanchez</a:t>
            </a:r>
          </a:p>
          <a:p>
            <a:pPr algn="r">
              <a:lnSpc>
                <a:spcPct val="80000"/>
              </a:lnSpc>
            </a:pPr>
            <a:r>
              <a:rPr lang="en-US" sz="1600" i="1" dirty="0">
                <a:latin typeface="Calibri" pitchFamily="34" charset="0"/>
              </a:rPr>
              <a:t>Spire </a:t>
            </a:r>
            <a:r>
              <a:rPr lang="en-US" sz="1600" i="1" dirty="0" smtClean="0">
                <a:latin typeface="Calibri" pitchFamily="34" charset="0"/>
              </a:rPr>
              <a:t>Energy</a:t>
            </a:r>
          </a:p>
          <a:p>
            <a:pPr algn="r">
              <a:lnSpc>
                <a:spcPct val="80000"/>
              </a:lnSpc>
            </a:pPr>
            <a:endParaRPr lang="en-US" sz="1600" i="1" dirty="0">
              <a:latin typeface="Calibri" pitchFamily="34" charset="0"/>
            </a:endParaRPr>
          </a:p>
          <a:p>
            <a:pPr algn="r">
              <a:lnSpc>
                <a:spcPct val="80000"/>
              </a:lnSpc>
            </a:pPr>
            <a:r>
              <a:rPr lang="en-US" sz="1600" i="1" dirty="0">
                <a:latin typeface="Calibri" pitchFamily="34" charset="0"/>
              </a:rPr>
              <a:t>Moderated by:  </a:t>
            </a:r>
            <a:r>
              <a:rPr lang="en-US" sz="1600" b="1" dirty="0">
                <a:latin typeface="Calibri" pitchFamily="34" charset="0"/>
              </a:rPr>
              <a:t>David Carroll</a:t>
            </a:r>
          </a:p>
          <a:p>
            <a:pPr algn="r">
              <a:lnSpc>
                <a:spcPct val="80000"/>
              </a:lnSpc>
            </a:pPr>
            <a:r>
              <a:rPr lang="en-US" sz="1600" i="1" dirty="0">
                <a:latin typeface="Calibri" pitchFamily="34" charset="0"/>
              </a:rPr>
              <a:t>Managing Director, APPRISE</a:t>
            </a:r>
          </a:p>
          <a:p>
            <a:pPr algn="r">
              <a:lnSpc>
                <a:spcPct val="80000"/>
              </a:lnSpc>
            </a:pPr>
            <a:endParaRPr lang="en-US" sz="1600" i="1" dirty="0">
              <a:latin typeface="Calibri" pitchFamily="34" charset="0"/>
            </a:endParaRPr>
          </a:p>
        </p:txBody>
      </p:sp>
    </p:spTree>
    <p:extLst>
      <p:ext uri="{BB962C8B-B14F-4D97-AF65-F5344CB8AC3E}">
        <p14:creationId xmlns:p14="http://schemas.microsoft.com/office/powerpoint/2010/main" val="107532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latin typeface="Calibri" pitchFamily="34" charset="0"/>
              </a:rPr>
              <a:t/>
            </a:r>
            <a:br>
              <a:rPr lang="en-US" sz="3000" i="1" dirty="0">
                <a:latin typeface="Calibri" pitchFamily="34" charset="0"/>
              </a:rPr>
            </a:br>
            <a:r>
              <a:rPr lang="en-US" sz="2400" b="1" dirty="0">
                <a:latin typeface="Calibri" pitchFamily="34" charset="0"/>
              </a:rPr>
              <a:t>Energy Burden Measures</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 name="Rectangle 1"/>
          <p:cNvSpPr/>
          <p:nvPr/>
        </p:nvSpPr>
        <p:spPr>
          <a:xfrm>
            <a:off x="257458" y="1638400"/>
            <a:ext cx="8547103" cy="2923877"/>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Energy Burden Measures</a:t>
            </a:r>
          </a:p>
          <a:p>
            <a:endParaRPr lang="en-US" sz="1600" dirty="0">
              <a:latin typeface="Calibri" panose="020F0502020204030204" pitchFamily="34" charset="0"/>
              <a:cs typeface="Calibri" panose="020F0502020204030204" pitchFamily="34" charset="0"/>
            </a:endParaRPr>
          </a:p>
          <a:p>
            <a:pPr marL="285750" lvl="0" indent="-285750">
              <a:lnSpc>
                <a:spcPct val="8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What is the average energy burden of LIHEAP households, and how does LIHEAP lower that burden? </a:t>
            </a:r>
          </a:p>
          <a:p>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accent1">
                    <a:lumMod val="50000"/>
                  </a:schemeClr>
                </a:solidFill>
                <a:latin typeface="Calibri" panose="020F0502020204030204" pitchFamily="34" charset="0"/>
                <a:cs typeface="Calibri" panose="020F0502020204030204" pitchFamily="34" charset="0"/>
              </a:rPr>
              <a:t>[Benefit Targeting Index]</a:t>
            </a:r>
            <a:r>
              <a:rPr lang="en-US" sz="2000" b="1" i="1" dirty="0">
                <a:solidFill>
                  <a:schemeClr val="accent1">
                    <a:lumMod val="50000"/>
                  </a:schemeClr>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Does LIHEAP furnish higher benefits to higher burden households? </a:t>
            </a:r>
          </a:p>
          <a:p>
            <a:pPr marL="285750" indent="-285750">
              <a:buFont typeface="Arial" panose="020B0604020202020204" pitchFamily="34" charset="0"/>
              <a:buChar char="•"/>
            </a:pPr>
            <a:endParaRPr lang="en-US" sz="1600" i="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accent1">
                    <a:lumMod val="50000"/>
                  </a:schemeClr>
                </a:solidFill>
                <a:latin typeface="Calibri" panose="020F0502020204030204" pitchFamily="34" charset="0"/>
                <a:cs typeface="Calibri" panose="020F0502020204030204" pitchFamily="34" charset="0"/>
              </a:rPr>
              <a:t>[Burden Reduction Targeting Index] </a:t>
            </a:r>
            <a:r>
              <a:rPr lang="en-US" sz="2000" dirty="0">
                <a:solidFill>
                  <a:srgbClr val="000000"/>
                </a:solidFill>
                <a:latin typeface="Calibri" panose="020F0502020204030204" pitchFamily="34" charset="0"/>
                <a:cs typeface="Calibri" panose="020F0502020204030204" pitchFamily="34" charset="0"/>
              </a:rPr>
              <a:t>Does LIHEAP pays a larger share of the home energy bill for high burden households?</a:t>
            </a:r>
          </a:p>
        </p:txBody>
      </p:sp>
      <p:sp>
        <p:nvSpPr>
          <p:cNvPr id="19" name="Rectangle 18"/>
          <p:cNvSpPr/>
          <p:nvPr/>
        </p:nvSpPr>
        <p:spPr>
          <a:xfrm>
            <a:off x="374901" y="4848294"/>
            <a:ext cx="8312215" cy="1711575"/>
          </a:xfrm>
          <a:prstGeom prst="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74320" rtlCol="0" anchor="ctr"/>
          <a:lstStyle/>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Why is this important?</a:t>
            </a:r>
          </a:p>
          <a:p>
            <a:pPr marL="0" marR="0" lvl="0" indent="0" algn="just" defTabSz="914400" rtl="0" eaLnBrk="1" fontAlgn="auto" latinLnBrk="0" hangingPunct="1">
              <a:lnSpc>
                <a:spcPct val="90000"/>
              </a:lnSpc>
              <a:spcBef>
                <a:spcPts val="0"/>
              </a:spcBef>
              <a:spcAft>
                <a:spcPts val="0"/>
              </a:spcAft>
              <a:buClr>
                <a:srgbClr val="264A64"/>
              </a:buClr>
              <a:buSzTx/>
              <a:buFontTx/>
              <a:buNone/>
              <a:tabLst/>
              <a:defRPr/>
            </a:pPr>
            <a:endParaRPr kumimoji="0" lang="en-US" sz="800" b="0" i="1"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80000"/>
              </a:lnSpc>
              <a:spcBef>
                <a:spcPts val="0"/>
              </a:spcBef>
              <a:spcAft>
                <a:spcPts val="0"/>
              </a:spcAft>
              <a:buClr>
                <a:srgbClr val="264A64"/>
              </a:buClr>
              <a:buSzTx/>
              <a:buFontTx/>
              <a:buNone/>
              <a:tabLst/>
              <a:defRPr/>
            </a:pPr>
            <a:r>
              <a:rPr kumimoji="0" lang="en-US" sz="1650" b="0" i="1" u="none" strike="noStrike" kern="1200" cap="none" spc="0" normalizeH="0" baseline="0" noProof="0" dirty="0">
                <a:ln>
                  <a:noFill/>
                </a:ln>
                <a:solidFill>
                  <a:srgbClr val="BCD9ED">
                    <a:lumMod val="50000"/>
                  </a:srgbClr>
                </a:solidFill>
                <a:effectLst/>
                <a:uLnTx/>
                <a:uFillTx/>
                <a:latin typeface="Calibri" panose="020F0502020204030204" pitchFamily="34" charset="0"/>
                <a:ea typeface="+mn-ea"/>
                <a:cs typeface="Calibri" panose="020F0502020204030204" pitchFamily="34" charset="0"/>
              </a:rPr>
              <a:t>Section 2605(b)(5) of the Low Income Home Energy Assistance Act of 1981 (42 U.S. C. §8624(b)(5)) </a:t>
            </a:r>
            <a:r>
              <a:rPr kumimoji="0" lang="en-US" sz="16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states that grantees </a:t>
            </a:r>
            <a:r>
              <a:rPr kumimoji="0" lang="en-US" sz="165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“provide, in a timely manner, that the highest level of energy assistance will be furnished to those households that have the lowest incomes and the highest energy costs or needs in relation to income, taking into account family size.”</a:t>
            </a:r>
          </a:p>
        </p:txBody>
      </p:sp>
    </p:spTree>
    <p:extLst>
      <p:ext uri="{BB962C8B-B14F-4D97-AF65-F5344CB8AC3E}">
        <p14:creationId xmlns:p14="http://schemas.microsoft.com/office/powerpoint/2010/main" val="62510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p:nvPr/>
        </p:nvSpPr>
        <p:spPr>
          <a:xfrm>
            <a:off x="4048558" y="3767811"/>
            <a:ext cx="490640" cy="609866"/>
          </a:xfrm>
          <a:prstGeom prst="downArrow">
            <a:avLst>
              <a:gd name="adj1" fmla="val 50000"/>
              <a:gd name="adj2" fmla="val 43528"/>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8242" y="2601835"/>
            <a:ext cx="6334309" cy="13115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0000"/>
              </a:lnSpc>
              <a:defRPr/>
            </a:pPr>
            <a:r>
              <a:rPr lang="en-US" b="1" dirty="0">
                <a:solidFill>
                  <a:srgbClr val="264A64"/>
                </a:solidFill>
                <a:latin typeface="Calibri" panose="020F0502020204030204" pitchFamily="34" charset="0"/>
                <a:cs typeface="Calibri" panose="020F0502020204030204" pitchFamily="34" charset="0"/>
              </a:rPr>
              <a:t>Energy Burden Data</a:t>
            </a:r>
          </a:p>
          <a:p>
            <a:pPr lvl="0">
              <a:lnSpc>
                <a:spcPct val="80000"/>
              </a:lnSpc>
              <a:defRPr/>
            </a:pPr>
            <a:endParaRPr lang="en-US" sz="700" dirty="0">
              <a:solidFill>
                <a:srgbClr val="264A64"/>
              </a:solidFill>
              <a:latin typeface="Calibri" panose="020F0502020204030204" pitchFamily="34" charset="0"/>
              <a:cs typeface="Calibri" panose="020F0502020204030204" pitchFamily="34" charset="0"/>
            </a:endParaRP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income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main heating fuel costs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electric costs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LIHEAP benefit by household fuel type</a:t>
            </a:r>
          </a:p>
        </p:txBody>
      </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Energy Burden Measures</a:t>
            </a:r>
            <a:endParaRPr lang="en-US" sz="26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grpSp>
        <p:nvGrpSpPr>
          <p:cNvPr id="102" name="Group 101"/>
          <p:cNvGrpSpPr/>
          <p:nvPr/>
        </p:nvGrpSpPr>
        <p:grpSpPr>
          <a:xfrm>
            <a:off x="6456733" y="2331157"/>
            <a:ext cx="2325679" cy="1828301"/>
            <a:chOff x="6539709" y="1964204"/>
            <a:chExt cx="2325679" cy="1719711"/>
          </a:xfrm>
        </p:grpSpPr>
        <p:sp>
          <p:nvSpPr>
            <p:cNvPr id="12" name="Rectangle 11"/>
            <p:cNvSpPr/>
            <p:nvPr/>
          </p:nvSpPr>
          <p:spPr>
            <a:xfrm>
              <a:off x="6539709" y="1964204"/>
              <a:ext cx="2325679" cy="1719711"/>
            </a:xfrm>
            <a:prstGeom prst="rect">
              <a:avLst/>
            </a:prstGeom>
            <a:solidFill>
              <a:srgbClr val="FFFFFF">
                <a:lumMod val="85000"/>
              </a:srgbClr>
            </a:solidFill>
            <a:ln w="28575" cap="flat" cmpd="sng" algn="ctr">
              <a:solidFill>
                <a:schemeClr val="bg1">
                  <a:lumMod val="50000"/>
                </a:schemeClr>
              </a:solidFill>
              <a:prstDash val="solid"/>
            </a:ln>
            <a:effectLst/>
          </p:spPr>
          <p:txBody>
            <a:bodyPr rtlCol="0" anchor="ctr"/>
            <a:lstStyle/>
            <a:p>
              <a:pPr marL="55563" marR="0" lvl="0" indent="0"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Energy Burden is the percentage of income a household pays toward energy bills: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3" name="Group 12"/>
            <p:cNvGrpSpPr/>
            <p:nvPr/>
          </p:nvGrpSpPr>
          <p:grpSpPr>
            <a:xfrm>
              <a:off x="6684799" y="3056240"/>
              <a:ext cx="1875724" cy="463357"/>
              <a:chOff x="6429238" y="2273973"/>
              <a:chExt cx="1842770" cy="506239"/>
            </a:xfrm>
          </p:grpSpPr>
          <p:sp>
            <p:nvSpPr>
              <p:cNvPr id="14" name="TextBox 57"/>
              <p:cNvSpPr txBox="1"/>
              <p:nvPr/>
            </p:nvSpPr>
            <p:spPr>
              <a:xfrm>
                <a:off x="6429238" y="2273973"/>
                <a:ext cx="1006333" cy="269373"/>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Energy Bill</a:t>
                </a:r>
                <a:endPar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58"/>
              <p:cNvSpPr txBox="1"/>
              <p:nvPr/>
            </p:nvSpPr>
            <p:spPr>
              <a:xfrm>
                <a:off x="6435588" y="2544113"/>
                <a:ext cx="999983" cy="22860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Income</a:t>
                </a:r>
                <a:endPar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60"/>
              <p:cNvSpPr txBox="1"/>
              <p:nvPr/>
            </p:nvSpPr>
            <p:spPr>
              <a:xfrm>
                <a:off x="7401801" y="2278562"/>
                <a:ext cx="215900" cy="50165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61"/>
              <p:cNvSpPr txBox="1"/>
              <p:nvPr/>
            </p:nvSpPr>
            <p:spPr>
              <a:xfrm>
                <a:off x="7617701" y="2273973"/>
                <a:ext cx="654307" cy="50165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Energy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Burden</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p:cNvCxnSpPr/>
              <p:nvPr/>
            </p:nvCxnSpPr>
            <p:spPr>
              <a:xfrm flipV="1">
                <a:off x="6475204" y="2543346"/>
                <a:ext cx="914400" cy="1"/>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72" name="Picture 71"/>
          <p:cNvPicPr>
            <a:picLocks noChangeAspect="1"/>
          </p:cNvPicPr>
          <p:nvPr/>
        </p:nvPicPr>
        <p:blipFill rotWithShape="1">
          <a:blip r:embed="rId3"/>
          <a:srcRect l="3020" r="30603" b="60925"/>
          <a:stretch/>
        </p:blipFill>
        <p:spPr>
          <a:xfrm>
            <a:off x="301993" y="4280633"/>
            <a:ext cx="8480419" cy="2302946"/>
          </a:xfrm>
          <a:prstGeom prst="rect">
            <a:avLst/>
          </a:prstGeom>
        </p:spPr>
      </p:pic>
      <p:pic>
        <p:nvPicPr>
          <p:cNvPr id="71" name="Picture 70"/>
          <p:cNvPicPr>
            <a:picLocks noChangeAspect="1"/>
          </p:cNvPicPr>
          <p:nvPr/>
        </p:nvPicPr>
        <p:blipFill rotWithShape="1">
          <a:blip r:embed="rId3"/>
          <a:srcRect l="3020" t="21524" r="30603" b="60925"/>
          <a:stretch/>
        </p:blipFill>
        <p:spPr>
          <a:xfrm>
            <a:off x="315133" y="5549208"/>
            <a:ext cx="8480419" cy="1034371"/>
          </a:xfrm>
          <a:prstGeom prst="rect">
            <a:avLst/>
          </a:prstGeom>
        </p:spPr>
      </p:pic>
      <p:pic>
        <p:nvPicPr>
          <p:cNvPr id="90" name="Picture 89"/>
          <p:cNvPicPr>
            <a:picLocks noChangeAspect="1"/>
          </p:cNvPicPr>
          <p:nvPr/>
        </p:nvPicPr>
        <p:blipFill>
          <a:blip r:embed="rId4"/>
          <a:stretch>
            <a:fillRect/>
          </a:stretch>
        </p:blipFill>
        <p:spPr>
          <a:xfrm>
            <a:off x="5785164" y="4506801"/>
            <a:ext cx="2915842" cy="1927635"/>
          </a:xfrm>
          <a:prstGeom prst="rect">
            <a:avLst/>
          </a:prstGeom>
        </p:spPr>
      </p:pic>
      <p:pic>
        <p:nvPicPr>
          <p:cNvPr id="91" name="Picture 90"/>
          <p:cNvPicPr>
            <a:picLocks noChangeAspect="1"/>
          </p:cNvPicPr>
          <p:nvPr/>
        </p:nvPicPr>
        <p:blipFill rotWithShape="1">
          <a:blip r:embed="rId4"/>
          <a:srcRect b="52164"/>
          <a:stretch/>
        </p:blipFill>
        <p:spPr>
          <a:xfrm>
            <a:off x="5785163" y="4522982"/>
            <a:ext cx="2915843" cy="922109"/>
          </a:xfrm>
          <a:prstGeom prst="rect">
            <a:avLst/>
          </a:prstGeom>
        </p:spPr>
      </p:pic>
      <p:pic>
        <p:nvPicPr>
          <p:cNvPr id="95" name="Picture 94"/>
          <p:cNvPicPr>
            <a:picLocks noChangeAspect="1"/>
          </p:cNvPicPr>
          <p:nvPr/>
        </p:nvPicPr>
        <p:blipFill>
          <a:blip r:embed="rId5"/>
          <a:stretch>
            <a:fillRect/>
          </a:stretch>
        </p:blipFill>
        <p:spPr>
          <a:xfrm>
            <a:off x="1400226" y="4724822"/>
            <a:ext cx="1532591" cy="1467530"/>
          </a:xfrm>
          <a:prstGeom prst="rect">
            <a:avLst/>
          </a:prstGeom>
        </p:spPr>
      </p:pic>
      <p:pic>
        <p:nvPicPr>
          <p:cNvPr id="101" name="Picture 100"/>
          <p:cNvPicPr>
            <a:picLocks noChangeAspect="1"/>
          </p:cNvPicPr>
          <p:nvPr/>
        </p:nvPicPr>
        <p:blipFill>
          <a:blip r:embed="rId6"/>
          <a:stretch>
            <a:fillRect/>
          </a:stretch>
        </p:blipFill>
        <p:spPr>
          <a:xfrm>
            <a:off x="3181908" y="4981284"/>
            <a:ext cx="2354166" cy="1211068"/>
          </a:xfrm>
          <a:prstGeom prst="rect">
            <a:avLst/>
          </a:prstGeom>
        </p:spPr>
      </p:pic>
      <p:sp>
        <p:nvSpPr>
          <p:cNvPr id="103" name="Rectangle 102"/>
          <p:cNvSpPr/>
          <p:nvPr/>
        </p:nvSpPr>
        <p:spPr>
          <a:xfrm>
            <a:off x="301993" y="1663389"/>
            <a:ext cx="9114995" cy="740459"/>
          </a:xfrm>
          <a:prstGeom prst="rect">
            <a:avLst/>
          </a:prstGeom>
        </p:spPr>
        <p:txBody>
          <a:bodyPr wrap="square">
            <a:spAutoFit/>
          </a:bodyPr>
          <a:lstStyle/>
          <a:p>
            <a:pPr lvl="0">
              <a:lnSpc>
                <a:spcPct val="80000"/>
              </a:lnSpc>
            </a:pPr>
            <a:r>
              <a:rPr lang="en-US" sz="2600" b="1" dirty="0">
                <a:latin typeface="Calibri" panose="020F0502020204030204" pitchFamily="34" charset="0"/>
                <a:cs typeface="Calibri" panose="020F0502020204030204" pitchFamily="34" charset="0"/>
              </a:rPr>
              <a:t>What is the average energy burden of LIHEAP households,       and how does LIHEAP lower that burden? </a:t>
            </a:r>
          </a:p>
        </p:txBody>
      </p:sp>
    </p:spTree>
    <p:extLst>
      <p:ext uri="{BB962C8B-B14F-4D97-AF65-F5344CB8AC3E}">
        <p14:creationId xmlns:p14="http://schemas.microsoft.com/office/powerpoint/2010/main" val="14619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Energy Burden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72" name="Picture 71"/>
          <p:cNvPicPr>
            <a:picLocks noChangeAspect="1"/>
          </p:cNvPicPr>
          <p:nvPr/>
        </p:nvPicPr>
        <p:blipFill rotWithShape="1">
          <a:blip r:embed="rId3"/>
          <a:srcRect l="3020" r="30603" b="60925"/>
          <a:stretch/>
        </p:blipFill>
        <p:spPr>
          <a:xfrm>
            <a:off x="413270" y="2164839"/>
            <a:ext cx="8060872" cy="2248093"/>
          </a:xfrm>
          <a:prstGeom prst="rect">
            <a:avLst/>
          </a:prstGeom>
        </p:spPr>
      </p:pic>
      <p:pic>
        <p:nvPicPr>
          <p:cNvPr id="71" name="Picture 70"/>
          <p:cNvPicPr>
            <a:picLocks noChangeAspect="1"/>
          </p:cNvPicPr>
          <p:nvPr/>
        </p:nvPicPr>
        <p:blipFill rotWithShape="1">
          <a:blip r:embed="rId3"/>
          <a:srcRect l="3020" t="21524" r="30603" b="60925"/>
          <a:stretch/>
        </p:blipFill>
        <p:spPr>
          <a:xfrm>
            <a:off x="425760" y="3403199"/>
            <a:ext cx="8060872" cy="1009733"/>
          </a:xfrm>
          <a:prstGeom prst="rect">
            <a:avLst/>
          </a:prstGeom>
        </p:spPr>
      </p:pic>
      <p:pic>
        <p:nvPicPr>
          <p:cNvPr id="91" name="Picture 90"/>
          <p:cNvPicPr>
            <a:picLocks noChangeAspect="1"/>
          </p:cNvPicPr>
          <p:nvPr/>
        </p:nvPicPr>
        <p:blipFill rotWithShape="1">
          <a:blip r:embed="rId4"/>
          <a:srcRect b="52164"/>
          <a:stretch/>
        </p:blipFill>
        <p:spPr>
          <a:xfrm>
            <a:off x="5625175" y="2468732"/>
            <a:ext cx="2771589" cy="900146"/>
          </a:xfrm>
          <a:prstGeom prst="rect">
            <a:avLst/>
          </a:prstGeom>
        </p:spPr>
      </p:pic>
      <p:pic>
        <p:nvPicPr>
          <p:cNvPr id="95" name="Picture 94"/>
          <p:cNvPicPr>
            <a:picLocks noChangeAspect="1"/>
          </p:cNvPicPr>
          <p:nvPr/>
        </p:nvPicPr>
        <p:blipFill>
          <a:blip r:embed="rId5"/>
          <a:stretch>
            <a:fillRect/>
          </a:stretch>
        </p:blipFill>
        <p:spPr>
          <a:xfrm>
            <a:off x="1457170" y="2598448"/>
            <a:ext cx="1456770" cy="1432576"/>
          </a:xfrm>
          <a:prstGeom prst="rect">
            <a:avLst/>
          </a:prstGeom>
        </p:spPr>
      </p:pic>
      <p:sp>
        <p:nvSpPr>
          <p:cNvPr id="103" name="Rectangle 102"/>
          <p:cNvSpPr/>
          <p:nvPr/>
        </p:nvSpPr>
        <p:spPr>
          <a:xfrm>
            <a:off x="266700" y="1608225"/>
            <a:ext cx="9226231" cy="424732"/>
          </a:xfrm>
          <a:prstGeom prst="rect">
            <a:avLst/>
          </a:prstGeom>
        </p:spPr>
        <p:txBody>
          <a:bodyPr wrap="square">
            <a:spAutoFit/>
          </a:bodyPr>
          <a:lstStyle/>
          <a:p>
            <a:pPr>
              <a:lnSpc>
                <a:spcPct val="90000"/>
              </a:lnSpc>
            </a:pPr>
            <a:r>
              <a:rPr lang="en-US" sz="2400" b="1" dirty="0">
                <a:solidFill>
                  <a:srgbClr val="000000"/>
                </a:solidFill>
                <a:latin typeface="Calibri" panose="020F0502020204030204" pitchFamily="34" charset="0"/>
                <a:cs typeface="Calibri" panose="020F0502020204030204" pitchFamily="34" charset="0"/>
              </a:rPr>
              <a:t>Does LIHEAP furnish higher benefits to higher burden households?</a:t>
            </a:r>
            <a:r>
              <a:rPr lang="en-US" sz="2400" b="1" i="1" dirty="0">
                <a:latin typeface="Calibri" panose="020F0502020204030204" pitchFamily="34" charset="0"/>
                <a:cs typeface="Calibri" panose="020F0502020204030204" pitchFamily="34" charset="0"/>
              </a:rPr>
              <a:t>  </a:t>
            </a:r>
            <a:endParaRPr lang="en-US" sz="2400" b="1" dirty="0">
              <a:solidFill>
                <a:srgbClr val="000000"/>
              </a:solidFill>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rotWithShape="1">
          <a:blip r:embed="rId6"/>
          <a:srcRect l="16648" t="63275" r="38056" b="-928"/>
          <a:stretch/>
        </p:blipFill>
        <p:spPr>
          <a:xfrm>
            <a:off x="348657" y="4510649"/>
            <a:ext cx="5417599" cy="2105475"/>
          </a:xfrm>
          <a:prstGeom prst="rect">
            <a:avLst/>
          </a:prstGeom>
        </p:spPr>
      </p:pic>
      <p:pic>
        <p:nvPicPr>
          <p:cNvPr id="22" name="Picture 21"/>
          <p:cNvPicPr>
            <a:picLocks noChangeAspect="1"/>
          </p:cNvPicPr>
          <p:nvPr/>
        </p:nvPicPr>
        <p:blipFill rotWithShape="1">
          <a:blip r:embed="rId6"/>
          <a:srcRect l="16648" t="84329" r="38056" b="-928"/>
          <a:stretch/>
        </p:blipFill>
        <p:spPr>
          <a:xfrm>
            <a:off x="348656" y="5687931"/>
            <a:ext cx="5417599" cy="928193"/>
          </a:xfrm>
          <a:prstGeom prst="rect">
            <a:avLst/>
          </a:prstGeom>
        </p:spPr>
      </p:pic>
      <p:pic>
        <p:nvPicPr>
          <p:cNvPr id="24" name="Picture 23"/>
          <p:cNvPicPr>
            <a:picLocks noChangeAspect="1"/>
          </p:cNvPicPr>
          <p:nvPr/>
        </p:nvPicPr>
        <p:blipFill rotWithShape="1">
          <a:blip r:embed="rId7"/>
          <a:srcRect b="51173"/>
          <a:stretch/>
        </p:blipFill>
        <p:spPr>
          <a:xfrm>
            <a:off x="5598747" y="4758496"/>
            <a:ext cx="2805767" cy="902514"/>
          </a:xfrm>
          <a:prstGeom prst="rect">
            <a:avLst/>
          </a:prstGeom>
        </p:spPr>
      </p:pic>
      <p:pic>
        <p:nvPicPr>
          <p:cNvPr id="2" name="Picture 1"/>
          <p:cNvPicPr>
            <a:picLocks noChangeAspect="1"/>
          </p:cNvPicPr>
          <p:nvPr/>
        </p:nvPicPr>
        <p:blipFill>
          <a:blip r:embed="rId8"/>
          <a:stretch>
            <a:fillRect/>
          </a:stretch>
        </p:blipFill>
        <p:spPr>
          <a:xfrm>
            <a:off x="1472078" y="4955430"/>
            <a:ext cx="1458446" cy="1420660"/>
          </a:xfrm>
          <a:prstGeom prst="rect">
            <a:avLst/>
          </a:prstGeom>
        </p:spPr>
      </p:pic>
      <p:sp>
        <p:nvSpPr>
          <p:cNvPr id="31" name="TextBox 70"/>
          <p:cNvSpPr txBox="1"/>
          <p:nvPr/>
        </p:nvSpPr>
        <p:spPr>
          <a:xfrm>
            <a:off x="400780" y="2027111"/>
            <a:ext cx="3181350" cy="552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1" dirty="0">
                <a:solidFill>
                  <a:schemeClr val="accent1">
                    <a:lumMod val="75000"/>
                  </a:schemeClr>
                </a:solidFill>
                <a:latin typeface="Calibri" panose="020F0502020204030204" pitchFamily="34" charset="0"/>
                <a:cs typeface="Calibri" panose="020F0502020204030204" pitchFamily="34" charset="0"/>
              </a:rPr>
              <a:t>All</a:t>
            </a:r>
            <a:r>
              <a:rPr lang="en-US" sz="2000" b="1" baseline="0" dirty="0">
                <a:solidFill>
                  <a:schemeClr val="accent1">
                    <a:lumMod val="75000"/>
                  </a:schemeClr>
                </a:solidFill>
                <a:latin typeface="Calibri" panose="020F0502020204030204" pitchFamily="34" charset="0"/>
                <a:cs typeface="Calibri" panose="020F0502020204030204" pitchFamily="34" charset="0"/>
              </a:rPr>
              <a:t>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
        <p:nvSpPr>
          <p:cNvPr id="32" name="TextBox 87"/>
          <p:cNvSpPr txBox="1"/>
          <p:nvPr/>
        </p:nvSpPr>
        <p:spPr>
          <a:xfrm>
            <a:off x="348656" y="4343511"/>
            <a:ext cx="3181350" cy="552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latin typeface="Calibri" panose="020F0502020204030204" pitchFamily="34" charset="0"/>
                <a:cs typeface="Calibri" panose="020F0502020204030204" pitchFamily="34" charset="0"/>
              </a:rPr>
              <a:t> </a:t>
            </a:r>
            <a:r>
              <a:rPr lang="en-US" sz="2000" b="1" dirty="0">
                <a:solidFill>
                  <a:schemeClr val="accent1">
                    <a:lumMod val="75000"/>
                  </a:schemeClr>
                </a:solidFill>
                <a:latin typeface="Calibri" panose="020F0502020204030204" pitchFamily="34" charset="0"/>
                <a:cs typeface="Calibri" panose="020F0502020204030204" pitchFamily="34" charset="0"/>
              </a:rPr>
              <a:t>High</a:t>
            </a:r>
            <a:r>
              <a:rPr lang="en-US" sz="2000" b="1" baseline="0" dirty="0">
                <a:solidFill>
                  <a:schemeClr val="accent1">
                    <a:lumMod val="75000"/>
                  </a:schemeClr>
                </a:solidFill>
                <a:latin typeface="Calibri" panose="020F0502020204030204" pitchFamily="34" charset="0"/>
                <a:cs typeface="Calibri" panose="020F0502020204030204" pitchFamily="34" charset="0"/>
              </a:rPr>
              <a:t> Burden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99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4687" y="2289225"/>
            <a:ext cx="7843360" cy="4381118"/>
            <a:chOff x="486680" y="2228909"/>
            <a:chExt cx="7843360" cy="4381118"/>
          </a:xfrm>
        </p:grpSpPr>
        <p:pic>
          <p:nvPicPr>
            <p:cNvPr id="72" name="Picture 71"/>
            <p:cNvPicPr>
              <a:picLocks noChangeAspect="1"/>
            </p:cNvPicPr>
            <p:nvPr/>
          </p:nvPicPr>
          <p:blipFill rotWithShape="1">
            <a:blip r:embed="rId3"/>
            <a:srcRect l="3020" r="31287" b="60925"/>
            <a:stretch/>
          </p:blipFill>
          <p:spPr>
            <a:xfrm>
              <a:off x="533400" y="2378116"/>
              <a:ext cx="7796639" cy="2107577"/>
            </a:xfrm>
            <a:prstGeom prst="rect">
              <a:avLst/>
            </a:prstGeom>
          </p:spPr>
        </p:pic>
        <p:pic>
          <p:nvPicPr>
            <p:cNvPr id="21" name="Picture 20"/>
            <p:cNvPicPr>
              <a:picLocks noChangeAspect="1"/>
            </p:cNvPicPr>
            <p:nvPr/>
          </p:nvPicPr>
          <p:blipFill rotWithShape="1">
            <a:blip r:embed="rId4"/>
            <a:srcRect l="16648" t="63275" r="38056" b="-928"/>
            <a:stretch/>
          </p:blipFill>
          <p:spPr>
            <a:xfrm>
              <a:off x="492425" y="4631880"/>
              <a:ext cx="5338994" cy="1978147"/>
            </a:xfrm>
            <a:prstGeom prst="rect">
              <a:avLst/>
            </a:prstGeom>
          </p:spPr>
        </p:pic>
        <p:pic>
          <p:nvPicPr>
            <p:cNvPr id="71" name="Picture 70"/>
            <p:cNvPicPr>
              <a:picLocks noChangeAspect="1"/>
            </p:cNvPicPr>
            <p:nvPr/>
          </p:nvPicPr>
          <p:blipFill rotWithShape="1">
            <a:blip r:embed="rId3"/>
            <a:srcRect l="3020" t="21524" r="31439" b="60925"/>
            <a:stretch/>
          </p:blipFill>
          <p:spPr>
            <a:xfrm>
              <a:off x="545606" y="3539073"/>
              <a:ext cx="7778688" cy="946620"/>
            </a:xfrm>
            <a:prstGeom prst="rect">
              <a:avLst/>
            </a:prstGeom>
          </p:spPr>
        </p:pic>
        <p:pic>
          <p:nvPicPr>
            <p:cNvPr id="22" name="Picture 21"/>
            <p:cNvPicPr>
              <a:picLocks noChangeAspect="1"/>
            </p:cNvPicPr>
            <p:nvPr/>
          </p:nvPicPr>
          <p:blipFill rotWithShape="1">
            <a:blip r:embed="rId4"/>
            <a:srcRect l="16648" t="84329" r="38056" b="-928"/>
            <a:stretch/>
          </p:blipFill>
          <p:spPr>
            <a:xfrm>
              <a:off x="492424" y="5737966"/>
              <a:ext cx="5338994" cy="872061"/>
            </a:xfrm>
            <a:prstGeom prst="rect">
              <a:avLst/>
            </a:prstGeom>
          </p:spPr>
        </p:pic>
        <p:pic>
          <p:nvPicPr>
            <p:cNvPr id="91" name="Picture 90"/>
            <p:cNvPicPr>
              <a:picLocks noChangeAspect="1"/>
            </p:cNvPicPr>
            <p:nvPr/>
          </p:nvPicPr>
          <p:blipFill rotWithShape="1">
            <a:blip r:embed="rId5"/>
            <a:srcRect b="52164"/>
            <a:stretch/>
          </p:blipFill>
          <p:spPr>
            <a:xfrm>
              <a:off x="5593194" y="2654291"/>
              <a:ext cx="2708634" cy="843883"/>
            </a:xfrm>
            <a:prstGeom prst="rect">
              <a:avLst/>
            </a:prstGeom>
          </p:spPr>
        </p:pic>
        <p:pic>
          <p:nvPicPr>
            <p:cNvPr id="24" name="Picture 23"/>
            <p:cNvPicPr>
              <a:picLocks noChangeAspect="1"/>
            </p:cNvPicPr>
            <p:nvPr/>
          </p:nvPicPr>
          <p:blipFill rotWithShape="1">
            <a:blip r:embed="rId6"/>
            <a:srcRect b="51173"/>
            <a:stretch/>
          </p:blipFill>
          <p:spPr>
            <a:xfrm>
              <a:off x="5564982" y="4863821"/>
              <a:ext cx="2765058" cy="847935"/>
            </a:xfrm>
            <a:prstGeom prst="rect">
              <a:avLst/>
            </a:prstGeom>
          </p:spPr>
        </p:pic>
        <p:sp>
          <p:nvSpPr>
            <p:cNvPr id="30" name="TextBox 70"/>
            <p:cNvSpPr txBox="1"/>
            <p:nvPr/>
          </p:nvSpPr>
          <p:spPr>
            <a:xfrm>
              <a:off x="522297" y="2228909"/>
              <a:ext cx="3085505" cy="525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53975" indent="-53975"/>
              <a:r>
                <a:rPr lang="en-US" sz="2000" b="1" dirty="0">
                  <a:solidFill>
                    <a:schemeClr val="accent1">
                      <a:lumMod val="75000"/>
                    </a:schemeClr>
                  </a:solidFill>
                  <a:latin typeface="Calibri" panose="020F0502020204030204" pitchFamily="34" charset="0"/>
                  <a:cs typeface="Calibri" panose="020F0502020204030204" pitchFamily="34" charset="0"/>
                </a:rPr>
                <a:t>All</a:t>
              </a:r>
              <a:r>
                <a:rPr lang="en-US" sz="2000" b="1" baseline="0" dirty="0">
                  <a:solidFill>
                    <a:schemeClr val="accent1">
                      <a:lumMod val="75000"/>
                    </a:schemeClr>
                  </a:solidFill>
                  <a:latin typeface="Calibri" panose="020F0502020204030204" pitchFamily="34" charset="0"/>
                  <a:cs typeface="Calibri" panose="020F0502020204030204" pitchFamily="34" charset="0"/>
                </a:rPr>
                <a:t>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
          <p:nvSpPr>
            <p:cNvPr id="31" name="TextBox 87"/>
            <p:cNvSpPr txBox="1"/>
            <p:nvPr/>
          </p:nvSpPr>
          <p:spPr>
            <a:xfrm>
              <a:off x="486680" y="4451060"/>
              <a:ext cx="3085505" cy="525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latin typeface="Calibri" panose="020F0502020204030204" pitchFamily="34" charset="0"/>
                  <a:cs typeface="Calibri" panose="020F0502020204030204" pitchFamily="34" charset="0"/>
                </a:rPr>
                <a:t> </a:t>
              </a:r>
              <a:r>
                <a:rPr lang="en-US" sz="2000" b="1" dirty="0">
                  <a:solidFill>
                    <a:schemeClr val="accent1">
                      <a:lumMod val="75000"/>
                    </a:schemeClr>
                  </a:solidFill>
                  <a:latin typeface="Calibri" panose="020F0502020204030204" pitchFamily="34" charset="0"/>
                  <a:cs typeface="Calibri" panose="020F0502020204030204" pitchFamily="34" charset="0"/>
                </a:rPr>
                <a:t>High</a:t>
              </a:r>
              <a:r>
                <a:rPr lang="en-US" sz="2000" b="1" baseline="0" dirty="0">
                  <a:solidFill>
                    <a:schemeClr val="accent1">
                      <a:lumMod val="75000"/>
                    </a:schemeClr>
                  </a:solidFill>
                  <a:latin typeface="Calibri" panose="020F0502020204030204" pitchFamily="34" charset="0"/>
                  <a:cs typeface="Calibri" panose="020F0502020204030204" pitchFamily="34" charset="0"/>
                </a:rPr>
                <a:t> Burden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pic>
          <p:nvPicPr>
            <p:cNvPr id="95" name="Picture 94"/>
            <p:cNvPicPr>
              <a:picLocks noChangeAspect="1"/>
            </p:cNvPicPr>
            <p:nvPr/>
          </p:nvPicPr>
          <p:blipFill>
            <a:blip r:embed="rId7"/>
            <a:stretch>
              <a:fillRect/>
            </a:stretch>
          </p:blipFill>
          <p:spPr>
            <a:xfrm>
              <a:off x="1553589" y="2784622"/>
              <a:ext cx="1423680" cy="1343033"/>
            </a:xfrm>
            <a:prstGeom prst="rect">
              <a:avLst/>
            </a:prstGeom>
          </p:spPr>
        </p:pic>
        <p:pic>
          <p:nvPicPr>
            <p:cNvPr id="2" name="Picture 1"/>
            <p:cNvPicPr>
              <a:picLocks noChangeAspect="1"/>
            </p:cNvPicPr>
            <p:nvPr/>
          </p:nvPicPr>
          <p:blipFill>
            <a:blip r:embed="rId8"/>
            <a:stretch>
              <a:fillRect/>
            </a:stretch>
          </p:blipFill>
          <p:spPr>
            <a:xfrm>
              <a:off x="1599546" y="5049763"/>
              <a:ext cx="1437285" cy="1334746"/>
            </a:xfrm>
            <a:prstGeom prst="rect">
              <a:avLst/>
            </a:prstGeom>
          </p:spPr>
        </p:pic>
      </p:gr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Energy Burden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90" name="Picture 89"/>
          <p:cNvPicPr>
            <a:picLocks noChangeAspect="1"/>
          </p:cNvPicPr>
          <p:nvPr/>
        </p:nvPicPr>
        <p:blipFill>
          <a:blip r:embed="rId5"/>
          <a:stretch>
            <a:fillRect/>
          </a:stretch>
        </p:blipFill>
        <p:spPr>
          <a:xfrm>
            <a:off x="5502989" y="2714234"/>
            <a:ext cx="2708633" cy="1764105"/>
          </a:xfrm>
          <a:prstGeom prst="rect">
            <a:avLst/>
          </a:prstGeom>
        </p:spPr>
      </p:pic>
      <p:pic>
        <p:nvPicPr>
          <p:cNvPr id="101" name="Picture 100"/>
          <p:cNvPicPr>
            <a:picLocks noChangeAspect="1"/>
          </p:cNvPicPr>
          <p:nvPr/>
        </p:nvPicPr>
        <p:blipFill>
          <a:blip r:embed="rId9"/>
          <a:stretch>
            <a:fillRect/>
          </a:stretch>
        </p:blipFill>
        <p:spPr>
          <a:xfrm>
            <a:off x="3146666" y="3079643"/>
            <a:ext cx="2186871" cy="1108328"/>
          </a:xfrm>
          <a:prstGeom prst="rect">
            <a:avLst/>
          </a:prstGeom>
        </p:spPr>
      </p:pic>
      <p:sp>
        <p:nvSpPr>
          <p:cNvPr id="103" name="Rectangle 102"/>
          <p:cNvSpPr/>
          <p:nvPr/>
        </p:nvSpPr>
        <p:spPr>
          <a:xfrm>
            <a:off x="266700" y="1598587"/>
            <a:ext cx="9193975" cy="690638"/>
          </a:xfrm>
          <a:prstGeom prst="rect">
            <a:avLst/>
          </a:prstGeom>
        </p:spPr>
        <p:txBody>
          <a:bodyPr wrap="square">
            <a:spAutoFit/>
          </a:bodyPr>
          <a:lstStyle/>
          <a:p>
            <a:pPr>
              <a:lnSpc>
                <a:spcPct val="80000"/>
              </a:lnSpc>
            </a:pPr>
            <a:r>
              <a:rPr lang="en-US" sz="2400" b="1" dirty="0">
                <a:solidFill>
                  <a:srgbClr val="000000"/>
                </a:solidFill>
                <a:latin typeface="Calibri" panose="020F0502020204030204" pitchFamily="34" charset="0"/>
                <a:cs typeface="Calibri" panose="020F0502020204030204" pitchFamily="34" charset="0"/>
              </a:rPr>
              <a:t>Does LIHEAP pays a larger share of the home energy bill for high burden households?</a:t>
            </a:r>
          </a:p>
        </p:txBody>
      </p:sp>
      <p:pic>
        <p:nvPicPr>
          <p:cNvPr id="23" name="Picture 22"/>
          <p:cNvPicPr>
            <a:picLocks noChangeAspect="1"/>
          </p:cNvPicPr>
          <p:nvPr/>
        </p:nvPicPr>
        <p:blipFill>
          <a:blip r:embed="rId6"/>
          <a:stretch>
            <a:fillRect/>
          </a:stretch>
        </p:blipFill>
        <p:spPr>
          <a:xfrm>
            <a:off x="5502989" y="4924137"/>
            <a:ext cx="2765058" cy="1736613"/>
          </a:xfrm>
          <a:prstGeom prst="rect">
            <a:avLst/>
          </a:prstGeom>
        </p:spPr>
      </p:pic>
      <p:pic>
        <p:nvPicPr>
          <p:cNvPr id="3" name="Picture 2"/>
          <p:cNvPicPr>
            <a:picLocks noChangeAspect="1"/>
          </p:cNvPicPr>
          <p:nvPr/>
        </p:nvPicPr>
        <p:blipFill>
          <a:blip r:embed="rId10"/>
          <a:stretch>
            <a:fillRect/>
          </a:stretch>
        </p:blipFill>
        <p:spPr>
          <a:xfrm>
            <a:off x="3177115" y="5293857"/>
            <a:ext cx="2194986" cy="1095527"/>
          </a:xfrm>
          <a:prstGeom prst="rect">
            <a:avLst/>
          </a:prstGeom>
        </p:spPr>
      </p:pic>
    </p:spTree>
    <p:extLst>
      <p:ext uri="{BB962C8B-B14F-4D97-AF65-F5344CB8AC3E}">
        <p14:creationId xmlns:p14="http://schemas.microsoft.com/office/powerpoint/2010/main" val="24380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 name="Rectangle 1"/>
          <p:cNvSpPr/>
          <p:nvPr/>
        </p:nvSpPr>
        <p:spPr>
          <a:xfrm>
            <a:off x="266700" y="1751968"/>
            <a:ext cx="8547103" cy="2616101"/>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Restoration and Prevention Measures</a:t>
            </a:r>
          </a:p>
          <a:p>
            <a:endParaRPr lang="en-US" sz="1600" dirty="0">
              <a:latin typeface="Calibri" panose="020F0502020204030204" pitchFamily="34" charset="0"/>
              <a:cs typeface="Calibri" panose="020F0502020204030204" pitchFamily="34" charset="0"/>
            </a:endParaRPr>
          </a:p>
          <a:p>
            <a:pPr marL="342900" lvl="0" indent="-342900">
              <a:lnSpc>
                <a:spcPct val="9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How many times did a LIHEAP benefit prevent loss of home energy service for households at imminent risk?</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342900" lvl="0" indent="-342900">
              <a:lnSpc>
                <a:spcPct val="9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How many times did a LIHEAP benefit restore home energy service for households who were disconnected, out of fuel, or who had inoperable equipment?</a:t>
            </a:r>
          </a:p>
          <a:p>
            <a:endParaRPr lang="en-US" dirty="0">
              <a:latin typeface="Calibri" panose="020F0502020204030204" pitchFamily="34" charset="0"/>
              <a:cs typeface="Calibri" panose="020F0502020204030204" pitchFamily="34" charset="0"/>
            </a:endParaRPr>
          </a:p>
        </p:txBody>
      </p:sp>
      <p:sp>
        <p:nvSpPr>
          <p:cNvPr id="6" name="Rectangle 5"/>
          <p:cNvSpPr/>
          <p:nvPr/>
        </p:nvSpPr>
        <p:spPr>
          <a:xfrm rot="10800000" flipV="1">
            <a:off x="266700" y="4368069"/>
            <a:ext cx="8597094" cy="1931427"/>
          </a:xfrm>
          <a:prstGeom prst="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74320" rtlCol="0" anchor="ctr"/>
          <a:lstStyle/>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Why is this important?</a:t>
            </a:r>
          </a:p>
          <a:p>
            <a:pPr marL="0" marR="0" lvl="0" indent="0" algn="l" defTabSz="914400" rtl="0" eaLnBrk="1" fontAlgn="auto" latinLnBrk="0" hangingPunct="1">
              <a:lnSpc>
                <a:spcPct val="90000"/>
              </a:lnSpc>
              <a:spcBef>
                <a:spcPts val="0"/>
              </a:spcBef>
              <a:spcAft>
                <a:spcPts val="0"/>
              </a:spcAft>
              <a:buClr>
                <a:srgbClr val="264A64"/>
              </a:buClr>
              <a:buSzTx/>
              <a:buFontTx/>
              <a:buNone/>
              <a:tabLst/>
              <a:defRPr/>
            </a:pPr>
            <a:endPar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 increasing the number of households where loss is prevented (relative to those households where home energy is restored), LIHEAP is mitigating crises—including health risks and costly reconnection fees—associated with home energy loss.</a:t>
            </a:r>
          </a:p>
        </p:txBody>
      </p:sp>
    </p:spTree>
    <p:extLst>
      <p:ext uri="{BB962C8B-B14F-4D97-AF65-F5344CB8AC3E}">
        <p14:creationId xmlns:p14="http://schemas.microsoft.com/office/powerpoint/2010/main" val="394609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4" name="Rectangle 23"/>
          <p:cNvSpPr/>
          <p:nvPr/>
        </p:nvSpPr>
        <p:spPr>
          <a:xfrm>
            <a:off x="266700" y="1644264"/>
            <a:ext cx="8450242" cy="1532727"/>
          </a:xfrm>
          <a:prstGeom prst="rect">
            <a:avLst/>
          </a:prstGeom>
        </p:spPr>
        <p:txBody>
          <a:bodyPr wrap="square">
            <a:spAutoFit/>
          </a:bodyPr>
          <a:lstStyle/>
          <a:p>
            <a:pPr lvl="0">
              <a:lnSpc>
                <a:spcPct val="90000"/>
              </a:lnSpc>
            </a:pPr>
            <a:r>
              <a:rPr lang="en-US" sz="2600" b="1" dirty="0">
                <a:latin typeface="Calibri" panose="020F0502020204030204" pitchFamily="34" charset="0"/>
                <a:cs typeface="Calibri" panose="020F0502020204030204" pitchFamily="34" charset="0"/>
              </a:rPr>
              <a:t>How many times did a LIHEAP benefit prevent loss of home energy service for households at imminent risk?</a:t>
            </a:r>
          </a:p>
          <a:p>
            <a:pPr lvl="0">
              <a:lnSpc>
                <a:spcPct val="90000"/>
              </a:lnSpc>
            </a:pPr>
            <a:endParaRPr lang="en-US" sz="1600" b="1" dirty="0">
              <a:latin typeface="Calibri" panose="020F0502020204030204" pitchFamily="34" charset="0"/>
              <a:cs typeface="Calibri" panose="020F0502020204030204" pitchFamily="34" charset="0"/>
            </a:endParaRPr>
          </a:p>
          <a:p>
            <a:pPr marL="511175" lvl="1" indent="-279400">
              <a:lnSpc>
                <a:spcPct val="90000"/>
              </a:lnSpc>
              <a:buFont typeface="Arial" panose="020B0604020202020204" pitchFamily="34" charset="0"/>
              <a:buChar char="•"/>
            </a:pPr>
            <a:r>
              <a:rPr lang="en-US" i="1" dirty="0">
                <a:latin typeface="Calibri" panose="020F0502020204030204" pitchFamily="34" charset="0"/>
                <a:cs typeface="Calibri" panose="020F0502020204030204" pitchFamily="34" charset="0"/>
              </a:rPr>
              <a:t>“Imminent Risk” = pending disconnection, nearly out of fuel, or equipment deemed at risk of failure</a:t>
            </a:r>
          </a:p>
        </p:txBody>
      </p:sp>
      <p:sp>
        <p:nvSpPr>
          <p:cNvPr id="26" name="TextBox 25"/>
          <p:cNvSpPr txBox="1"/>
          <p:nvPr/>
        </p:nvSpPr>
        <p:spPr>
          <a:xfrm>
            <a:off x="6526615" y="3981537"/>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3302 Occurrences</a:t>
            </a:r>
          </a:p>
        </p:txBody>
      </p:sp>
      <p:sp>
        <p:nvSpPr>
          <p:cNvPr id="39" name="TextBox 38"/>
          <p:cNvSpPr txBox="1"/>
          <p:nvPr/>
        </p:nvSpPr>
        <p:spPr>
          <a:xfrm>
            <a:off x="7795509" y="392655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(56%)</a:t>
            </a:r>
          </a:p>
          <a:p>
            <a:endParaRPr lang="en-US" dirty="0"/>
          </a:p>
        </p:txBody>
      </p:sp>
      <p:sp>
        <p:nvSpPr>
          <p:cNvPr id="41" name="TextBox 40"/>
          <p:cNvSpPr txBox="1"/>
          <p:nvPr/>
        </p:nvSpPr>
        <p:spPr>
          <a:xfrm>
            <a:off x="7795509" y="545985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(95%)</a:t>
            </a:r>
          </a:p>
          <a:p>
            <a:endParaRPr lang="en-US" dirty="0"/>
          </a:p>
        </p:txBody>
      </p:sp>
      <p:sp>
        <p:nvSpPr>
          <p:cNvPr id="42" name="Rectangle 41"/>
          <p:cNvSpPr/>
          <p:nvPr/>
        </p:nvSpPr>
        <p:spPr>
          <a:xfrm>
            <a:off x="371959" y="3448373"/>
            <a:ext cx="8400082" cy="30609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stretch>
            <a:fillRect/>
          </a:stretch>
        </p:blipFill>
        <p:spPr>
          <a:xfrm>
            <a:off x="339235" y="3545554"/>
            <a:ext cx="6054204" cy="2755587"/>
          </a:xfrm>
          <a:prstGeom prst="rect">
            <a:avLst/>
          </a:prstGeom>
        </p:spPr>
      </p:pic>
    </p:spTree>
    <p:extLst>
      <p:ext uri="{BB962C8B-B14F-4D97-AF65-F5344CB8AC3E}">
        <p14:creationId xmlns:p14="http://schemas.microsoft.com/office/powerpoint/2010/main" val="39299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838202" y="5645091"/>
            <a:ext cx="1719983" cy="590931"/>
          </a:xfrm>
          <a:prstGeom prst="rect">
            <a:avLst/>
          </a:prstGeom>
        </p:spPr>
        <p:txBody>
          <a:bodyPr wrap="square">
            <a:spAutoFit/>
          </a:bodyPr>
          <a:lstStyle/>
          <a:p>
            <a:pPr>
              <a:lnSpc>
                <a:spcPct val="80000"/>
              </a:lnSpc>
            </a:pPr>
            <a:r>
              <a:rPr lang="en-US" sz="2000" b="1" dirty="0">
                <a:latin typeface="Calibri" panose="020F0502020204030204" pitchFamily="34" charset="0"/>
                <a:cs typeface="Calibri" panose="020F0502020204030204" pitchFamily="34" charset="0"/>
              </a:rPr>
              <a:t>Prevention</a:t>
            </a:r>
          </a:p>
          <a:p>
            <a:pPr>
              <a:lnSpc>
                <a:spcPct val="80000"/>
              </a:lnSpc>
            </a:pPr>
            <a:r>
              <a:rPr lang="en-US" sz="2000" b="1"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Occurrences</a:t>
            </a:r>
          </a:p>
        </p:txBody>
      </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1" name="Rectangle 20"/>
          <p:cNvSpPr/>
          <p:nvPr/>
        </p:nvSpPr>
        <p:spPr>
          <a:xfrm>
            <a:off x="436919" y="3960636"/>
            <a:ext cx="3502152" cy="818715"/>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45237" y="5504500"/>
            <a:ext cx="401283" cy="822960"/>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436919" y="4079704"/>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2569 Occurrences</a:t>
            </a:r>
          </a:p>
        </p:txBody>
      </p:sp>
      <p:sp>
        <p:nvSpPr>
          <p:cNvPr id="17" name="TextBox 16"/>
          <p:cNvSpPr txBox="1"/>
          <p:nvPr/>
        </p:nvSpPr>
        <p:spPr>
          <a:xfrm>
            <a:off x="174052" y="3443157"/>
            <a:ext cx="6390114" cy="461665"/>
          </a:xfrm>
          <a:prstGeom prst="rect">
            <a:avLst/>
          </a:prstGeom>
          <a:noFill/>
        </p:spPr>
        <p:txBody>
          <a:bodyPr wrap="square" rtlCol="0">
            <a:spAutoFit/>
          </a:bodyPr>
          <a:lstStyle/>
          <a:p>
            <a:pPr marL="171450"/>
            <a:r>
              <a:rPr lang="en-US" sz="2400" b="1" dirty="0">
                <a:solidFill>
                  <a:schemeClr val="accent1">
                    <a:lumMod val="75000"/>
                  </a:schemeClr>
                </a:solidFill>
                <a:latin typeface="Calibri" panose="020F0502020204030204" pitchFamily="34" charset="0"/>
                <a:cs typeface="Calibri" panose="020F0502020204030204" pitchFamily="34" charset="0"/>
              </a:rPr>
              <a:t>Bill Payment Assistance</a:t>
            </a:r>
          </a:p>
        </p:txBody>
      </p:sp>
      <p:sp>
        <p:nvSpPr>
          <p:cNvPr id="18" name="TextBox 17"/>
          <p:cNvSpPr txBox="1"/>
          <p:nvPr/>
        </p:nvSpPr>
        <p:spPr>
          <a:xfrm>
            <a:off x="229151" y="4979896"/>
            <a:ext cx="5407460" cy="461665"/>
          </a:xfrm>
          <a:prstGeom prst="rect">
            <a:avLst/>
          </a:prstGeom>
          <a:noFill/>
        </p:spPr>
        <p:txBody>
          <a:bodyPr wrap="square" rtlCol="0">
            <a:spAutoFit/>
          </a:bodyPr>
          <a:lstStyle/>
          <a:p>
            <a:pPr marL="171450" indent="-60325"/>
            <a:r>
              <a:rPr lang="en-US" sz="2400" b="1" dirty="0">
                <a:solidFill>
                  <a:schemeClr val="accent1">
                    <a:lumMod val="75000"/>
                  </a:schemeClr>
                </a:solidFill>
                <a:latin typeface="Calibri" panose="020F0502020204030204" pitchFamily="34" charset="0"/>
                <a:cs typeface="Calibri" panose="020F0502020204030204" pitchFamily="34" charset="0"/>
              </a:rPr>
              <a:t>Energy Equipment Repair/Replacement</a:t>
            </a:r>
          </a:p>
        </p:txBody>
      </p:sp>
      <p:sp>
        <p:nvSpPr>
          <p:cNvPr id="25" name="Rectangle 24"/>
          <p:cNvSpPr/>
          <p:nvPr/>
        </p:nvSpPr>
        <p:spPr>
          <a:xfrm>
            <a:off x="3938018" y="3960636"/>
            <a:ext cx="4590288" cy="818715"/>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424374" y="4074527"/>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3302 Occurrences</a:t>
            </a:r>
          </a:p>
        </p:txBody>
      </p:sp>
      <p:sp>
        <p:nvSpPr>
          <p:cNvPr id="27" name="Rectangle 26"/>
          <p:cNvSpPr/>
          <p:nvPr/>
        </p:nvSpPr>
        <p:spPr>
          <a:xfrm>
            <a:off x="838202" y="5504500"/>
            <a:ext cx="7690104" cy="822960"/>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424374" y="5620514"/>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35 Occurrences</a:t>
            </a:r>
          </a:p>
        </p:txBody>
      </p:sp>
      <p:sp>
        <p:nvSpPr>
          <p:cNvPr id="29" name="TextBox 28"/>
          <p:cNvSpPr txBox="1"/>
          <p:nvPr/>
        </p:nvSpPr>
        <p:spPr>
          <a:xfrm>
            <a:off x="483785" y="5645091"/>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2 Occurrences</a:t>
            </a:r>
          </a:p>
        </p:txBody>
      </p:sp>
      <p:sp>
        <p:nvSpPr>
          <p:cNvPr id="38" name="TextBox 37"/>
          <p:cNvSpPr txBox="1"/>
          <p:nvPr/>
        </p:nvSpPr>
        <p:spPr>
          <a:xfrm>
            <a:off x="1636931" y="401954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(44%)</a:t>
            </a:r>
          </a:p>
          <a:p>
            <a:endParaRPr lang="en-US" dirty="0"/>
          </a:p>
        </p:txBody>
      </p:sp>
      <p:sp>
        <p:nvSpPr>
          <p:cNvPr id="39" name="TextBox 38"/>
          <p:cNvSpPr txBox="1"/>
          <p:nvPr/>
        </p:nvSpPr>
        <p:spPr>
          <a:xfrm>
            <a:off x="7693268" y="401954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(56%)</a:t>
            </a:r>
          </a:p>
          <a:p>
            <a:endParaRPr lang="en-US" dirty="0"/>
          </a:p>
        </p:txBody>
      </p:sp>
      <p:sp>
        <p:nvSpPr>
          <p:cNvPr id="40" name="TextBox 39"/>
          <p:cNvSpPr txBox="1"/>
          <p:nvPr/>
        </p:nvSpPr>
        <p:spPr>
          <a:xfrm>
            <a:off x="1685418" y="5601834"/>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a:t>
            </a:r>
          </a:p>
          <a:p>
            <a:endParaRPr lang="en-US" dirty="0"/>
          </a:p>
        </p:txBody>
      </p:sp>
      <p:sp>
        <p:nvSpPr>
          <p:cNvPr id="41" name="TextBox 40"/>
          <p:cNvSpPr txBox="1"/>
          <p:nvPr/>
        </p:nvSpPr>
        <p:spPr>
          <a:xfrm>
            <a:off x="7693268" y="5570547"/>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(95%)</a:t>
            </a:r>
          </a:p>
          <a:p>
            <a:endParaRPr lang="en-US" dirty="0"/>
          </a:p>
        </p:txBody>
      </p:sp>
      <p:sp>
        <p:nvSpPr>
          <p:cNvPr id="23" name="Rectangle 22"/>
          <p:cNvSpPr/>
          <p:nvPr/>
        </p:nvSpPr>
        <p:spPr>
          <a:xfrm>
            <a:off x="190775" y="1670890"/>
            <a:ext cx="8914849" cy="1311128"/>
          </a:xfrm>
          <a:prstGeom prst="rect">
            <a:avLst/>
          </a:prstGeom>
        </p:spPr>
        <p:txBody>
          <a:bodyPr wrap="square">
            <a:spAutoFit/>
          </a:bodyPr>
          <a:lstStyle/>
          <a:p>
            <a:pPr lvl="0">
              <a:lnSpc>
                <a:spcPct val="90000"/>
              </a:lnSpc>
            </a:pPr>
            <a:r>
              <a:rPr lang="en-US" sz="2600" b="1" dirty="0">
                <a:latin typeface="Calibri" panose="020F0502020204030204" pitchFamily="34" charset="0"/>
                <a:cs typeface="Calibri" panose="020F0502020204030204" pitchFamily="34" charset="0"/>
              </a:rPr>
              <a:t>How many times did a LIHEAP benefit restore home energy service?</a:t>
            </a:r>
          </a:p>
          <a:p>
            <a:pPr lvl="0">
              <a:lnSpc>
                <a:spcPct val="90000"/>
              </a:lnSpc>
            </a:pPr>
            <a:endParaRPr lang="en-US" sz="1600" b="1" dirty="0">
              <a:latin typeface="Calibri" panose="020F0502020204030204" pitchFamily="34" charset="0"/>
              <a:cs typeface="Calibri" panose="020F0502020204030204" pitchFamily="34" charset="0"/>
            </a:endParaRPr>
          </a:p>
          <a:p>
            <a:pPr marL="511175" lvl="1" indent="-279400">
              <a:lnSpc>
                <a:spcPct val="90000"/>
              </a:lnSpc>
              <a:buFont typeface="Arial" panose="020B0604020202020204" pitchFamily="34" charset="0"/>
              <a:buChar char="•"/>
            </a:pPr>
            <a:r>
              <a:rPr lang="en-US" i="1" dirty="0">
                <a:latin typeface="Calibri" panose="020F0502020204030204" pitchFamily="34" charset="0"/>
                <a:cs typeface="Calibri" panose="020F0502020204030204" pitchFamily="34" charset="0"/>
              </a:rPr>
              <a:t>Already disconnected, out of fuel, or inoperable equipment</a:t>
            </a:r>
          </a:p>
        </p:txBody>
      </p:sp>
      <p:sp>
        <p:nvSpPr>
          <p:cNvPr id="31" name="Rectangle 30"/>
          <p:cNvSpPr/>
          <p:nvPr/>
        </p:nvSpPr>
        <p:spPr>
          <a:xfrm>
            <a:off x="278742" y="3316639"/>
            <a:ext cx="8449387" cy="323914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3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21" grpId="0" animBg="1"/>
      <p:bldP spid="14" grpId="0" animBg="1"/>
      <p:bldP spid="15" grpId="0"/>
      <p:bldP spid="17" grpId="0"/>
      <p:bldP spid="18" grpId="0"/>
      <p:bldP spid="25" grpId="0" animBg="1"/>
      <p:bldP spid="26" grpId="0"/>
      <p:bldP spid="27" grpId="0" animBg="1"/>
      <p:bldP spid="28" grpId="0"/>
      <p:bldP spid="29" grpId="1"/>
      <p:bldP spid="38" grpId="0"/>
      <p:bldP spid="39" grpId="0"/>
      <p:bldP spid="40" grpId="0"/>
      <p:bldP spid="41" grpId="0"/>
      <p:bldP spid="23" grpId="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15" name="TextBox 14"/>
          <p:cNvSpPr txBox="1"/>
          <p:nvPr/>
        </p:nvSpPr>
        <p:spPr>
          <a:xfrm>
            <a:off x="436919" y="4056456"/>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2569 Occurrences</a:t>
            </a:r>
          </a:p>
        </p:txBody>
      </p:sp>
      <p:sp>
        <p:nvSpPr>
          <p:cNvPr id="38" name="TextBox 37"/>
          <p:cNvSpPr txBox="1"/>
          <p:nvPr/>
        </p:nvSpPr>
        <p:spPr>
          <a:xfrm>
            <a:off x="1636931" y="3996301"/>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(44%)</a:t>
            </a:r>
          </a:p>
          <a:p>
            <a:endParaRPr lang="en-US" dirty="0"/>
          </a:p>
        </p:txBody>
      </p:sp>
      <p:pic>
        <p:nvPicPr>
          <p:cNvPr id="20" name="Picture 19"/>
          <p:cNvPicPr>
            <a:picLocks noChangeAspect="1"/>
          </p:cNvPicPr>
          <p:nvPr/>
        </p:nvPicPr>
        <p:blipFill rotWithShape="1">
          <a:blip r:embed="rId3"/>
          <a:srcRect l="9319" t="22006" r="8274"/>
          <a:stretch/>
        </p:blipFill>
        <p:spPr>
          <a:xfrm>
            <a:off x="207935" y="2664940"/>
            <a:ext cx="8691189" cy="3723324"/>
          </a:xfrm>
          <a:prstGeom prst="rect">
            <a:avLst/>
          </a:prstGeom>
        </p:spPr>
      </p:pic>
      <p:pic>
        <p:nvPicPr>
          <p:cNvPr id="22" name="Picture 21"/>
          <p:cNvPicPr>
            <a:picLocks noChangeAspect="1"/>
          </p:cNvPicPr>
          <p:nvPr/>
        </p:nvPicPr>
        <p:blipFill rotWithShape="1">
          <a:blip r:embed="rId3"/>
          <a:srcRect l="9319" r="8274" b="80057"/>
          <a:stretch/>
        </p:blipFill>
        <p:spPr>
          <a:xfrm>
            <a:off x="-1106913" y="1425629"/>
            <a:ext cx="10473055" cy="1147262"/>
          </a:xfrm>
          <a:prstGeom prst="rect">
            <a:avLst/>
          </a:prstGeom>
        </p:spPr>
      </p:pic>
    </p:spTree>
    <p:extLst>
      <p:ext uri="{BB962C8B-B14F-4D97-AF65-F5344CB8AC3E}">
        <p14:creationId xmlns:p14="http://schemas.microsoft.com/office/powerpoint/2010/main" val="268949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t/>
            </a:r>
            <a:br>
              <a:rPr lang="en-US" sz="3000" i="1" dirty="0"/>
            </a:br>
            <a:r>
              <a:rPr lang="en-US" sz="2400" b="1" dirty="0"/>
              <a:t>Summary of “New” Performance Measure Data</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a:p>
            <a:pPr lvl="0">
              <a:lnSpc>
                <a:spcPct val="150000"/>
              </a:lnSpc>
              <a:buSzPct val="85000"/>
              <a:buFont typeface="Arial" pitchFamily="34" charset="0"/>
              <a:buChar char="•"/>
            </a:pPr>
            <a:endParaRPr lang="en-US" sz="24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614109"/>
            <a:ext cx="8547103" cy="5009064"/>
          </a:xfrm>
          <a:prstGeom prst="rect">
            <a:avLst/>
          </a:prstGeom>
        </p:spPr>
        <p:txBody>
          <a:bodyPr wrap="square">
            <a:spAutoFit/>
          </a:bodyPr>
          <a:lstStyle/>
          <a:p>
            <a:pPr lvl="0">
              <a:defRPr/>
            </a:pPr>
            <a:endParaRPr lang="en-US" sz="14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Household characteristics to inform program planning</a:t>
            </a:r>
          </a:p>
          <a:p>
            <a:pPr lvl="0">
              <a:lnSpc>
                <a:spcPct val="90000"/>
              </a:lnSpc>
              <a:defRPr/>
            </a:pPr>
            <a:endParaRPr lang="en-US" sz="1200"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income by household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energy costs by household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LIHEAP benefit by household fuel type</a:t>
            </a:r>
          </a:p>
          <a:p>
            <a:pPr marL="285750" lvl="0" indent="-285750">
              <a:lnSpc>
                <a:spcPct val="90000"/>
              </a:lnSpc>
              <a:buFont typeface="Arial" panose="020B0604020202020204" pitchFamily="34" charset="0"/>
              <a:buChar char="•"/>
              <a:defRPr/>
            </a:pPr>
            <a:endParaRPr lang="en-US" sz="2000"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Indicators to evaluate impact of LIHEAP on households</a:t>
            </a:r>
          </a:p>
          <a:p>
            <a:pPr lvl="0">
              <a:lnSpc>
                <a:spcPct val="90000"/>
              </a:lnSpc>
              <a:defRPr/>
            </a:pPr>
            <a:endParaRPr lang="en-US" sz="1200"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pre-LIHEAP Energy Burden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post-LIHEAP Energy Burden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energy burden reduction as a result of LIHEAP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Instances of Home Energy Loss Prevention v. Restoration of Home Energy Service</a:t>
            </a:r>
          </a:p>
          <a:p>
            <a:pPr lvl="0">
              <a:lnSpc>
                <a:spcPct val="90000"/>
              </a:lnSpc>
              <a:defRPr/>
            </a:pPr>
            <a:endParaRPr lang="en-US" sz="2000"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Targeting Indices to evaluate effectiveness of program (compliance with statute)</a:t>
            </a:r>
          </a:p>
          <a:p>
            <a:pPr lvl="0">
              <a:lnSpc>
                <a:spcPct val="90000"/>
              </a:lnSpc>
              <a:defRPr/>
            </a:pPr>
            <a:endParaRPr lang="en-US" sz="1200" b="1"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Benefit Targeting Index</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Burden Reduction Targeting Index</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011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t/>
            </a:r>
            <a:br>
              <a:rPr lang="en-US" sz="3000" i="1" dirty="0"/>
            </a:br>
            <a:r>
              <a:rPr lang="en-US" sz="2400" b="1" dirty="0"/>
              <a:t>Performance Management Collaboration</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741339"/>
            <a:ext cx="8547103" cy="5536900"/>
          </a:xfrm>
          <a:prstGeom prst="rect">
            <a:avLst/>
          </a:prstGeom>
        </p:spPr>
        <p:txBody>
          <a:bodyPr wrap="square">
            <a:spAutoFit/>
          </a:bodyPr>
          <a:lstStyle/>
          <a:p>
            <a:pPr lvl="0">
              <a:defRPr/>
            </a:pPr>
            <a:endParaRPr lang="en-US" sz="1000" b="1" dirty="0">
              <a:solidFill>
                <a:srgbClr val="264A64"/>
              </a:solidFill>
              <a:latin typeface="Calibri" panose="020F0502020204030204" pitchFamily="34" charset="0"/>
              <a:cs typeface="Calibri" panose="020F0502020204030204" pitchFamily="34" charset="0"/>
            </a:endParaRPr>
          </a:p>
          <a:p>
            <a:pPr marL="287338" lvl="0" indent="-287338">
              <a:lnSpc>
                <a:spcPct val="90000"/>
              </a:lnSpc>
              <a:buFont typeface="Arial" panose="020B0604020202020204" pitchFamily="34" charset="0"/>
              <a:buChar char="•"/>
              <a:defRPr/>
            </a:pPr>
            <a:r>
              <a:rPr lang="en-US" sz="3200" b="1" dirty="0" err="1">
                <a:solidFill>
                  <a:srgbClr val="264A64"/>
                </a:solidFill>
                <a:latin typeface="Calibri" panose="020F0502020204030204" pitchFamily="34" charset="0"/>
                <a:cs typeface="Calibri" panose="020F0502020204030204" pitchFamily="34" charset="0"/>
              </a:rPr>
              <a:t>NEUAC</a:t>
            </a:r>
            <a:r>
              <a:rPr lang="en-US" sz="3200" b="1" dirty="0">
                <a:solidFill>
                  <a:srgbClr val="264A64"/>
                </a:solidFill>
                <a:latin typeface="Calibri" panose="020F0502020204030204" pitchFamily="34" charset="0"/>
                <a:cs typeface="Calibri" panose="020F0502020204030204" pitchFamily="34" charset="0"/>
              </a:rPr>
              <a:t> Session </a:t>
            </a:r>
            <a:r>
              <a:rPr lang="en-US" sz="3200" b="1" dirty="0" err="1">
                <a:solidFill>
                  <a:srgbClr val="264A64"/>
                </a:solidFill>
                <a:latin typeface="Calibri" panose="020F0502020204030204" pitchFamily="34" charset="0"/>
                <a:cs typeface="Calibri" panose="020F0502020204030204" pitchFamily="34" charset="0"/>
              </a:rPr>
              <a:t>6C</a:t>
            </a:r>
            <a:r>
              <a:rPr lang="en-US" sz="3200" b="1" dirty="0">
                <a:solidFill>
                  <a:srgbClr val="264A64"/>
                </a:solidFill>
                <a:latin typeface="Calibri" panose="020F0502020204030204" pitchFamily="34" charset="0"/>
                <a:cs typeface="Calibri" panose="020F0502020204030204" pitchFamily="34" charset="0"/>
              </a:rPr>
              <a:t> </a:t>
            </a:r>
          </a:p>
          <a:p>
            <a:pPr marL="287338" lvl="0">
              <a:lnSpc>
                <a:spcPct val="90000"/>
              </a:lnSpc>
              <a:defRPr/>
            </a:pPr>
            <a:r>
              <a:rPr lang="en-US" sz="2600" i="1" dirty="0">
                <a:solidFill>
                  <a:srgbClr val="264A64"/>
                </a:solidFill>
                <a:latin typeface="Calibri" panose="020F0502020204030204" pitchFamily="34" charset="0"/>
                <a:cs typeface="Calibri" panose="020F0502020204030204" pitchFamily="34" charset="0"/>
              </a:rPr>
              <a:t>“How Performance Management can Improve LIHEAP.”</a:t>
            </a:r>
          </a:p>
          <a:p>
            <a:pPr marL="285750" lvl="0" indent="-285750">
              <a:lnSpc>
                <a:spcPct val="90000"/>
              </a:lnSpc>
              <a:buFont typeface="Arial" panose="020B0604020202020204" pitchFamily="34" charset="0"/>
              <a:buChar char="•"/>
              <a:defRPr/>
            </a:pPr>
            <a:endParaRPr lang="en-US" sz="24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endParaRPr lang="en-US" sz="28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3200" b="1" dirty="0">
                <a:solidFill>
                  <a:srgbClr val="264A64"/>
                </a:solidFill>
                <a:latin typeface="Calibri" panose="020F0502020204030204" pitchFamily="34" charset="0"/>
                <a:cs typeface="Calibri" panose="020F0502020204030204" pitchFamily="34" charset="0"/>
              </a:rPr>
              <a:t>LIHEAP Performance Management Website</a:t>
            </a:r>
          </a:p>
          <a:p>
            <a:pPr marL="287338" lvl="0">
              <a:lnSpc>
                <a:spcPct val="90000"/>
              </a:lnSpc>
              <a:defRPr/>
            </a:pPr>
            <a:r>
              <a:rPr lang="en-US" sz="2800" dirty="0">
                <a:solidFill>
                  <a:srgbClr val="264A64"/>
                </a:solidFill>
                <a:latin typeface="Calibri" panose="020F0502020204030204" pitchFamily="34" charset="0"/>
                <a:cs typeface="Calibri" panose="020F0502020204030204" pitchFamily="34" charset="0"/>
                <a:hlinkClick r:id="rId2"/>
              </a:rPr>
              <a:t>https://</a:t>
            </a:r>
            <a:r>
              <a:rPr lang="en-US" sz="2800" dirty="0" err="1">
                <a:solidFill>
                  <a:srgbClr val="264A64"/>
                </a:solidFill>
                <a:latin typeface="Calibri" panose="020F0502020204030204" pitchFamily="34" charset="0"/>
                <a:cs typeface="Calibri" panose="020F0502020204030204" pitchFamily="34" charset="0"/>
                <a:hlinkClick r:id="rId2"/>
              </a:rPr>
              <a:t>liheappm.acf.hhs.gov</a:t>
            </a:r>
            <a:r>
              <a:rPr lang="en-US" sz="2800" dirty="0">
                <a:solidFill>
                  <a:srgbClr val="264A64"/>
                </a:solidFill>
                <a:latin typeface="Calibri" panose="020F0502020204030204" pitchFamily="34" charset="0"/>
                <a:cs typeface="Calibri" panose="020F0502020204030204" pitchFamily="34" charset="0"/>
                <a:hlinkClick r:id="rId2"/>
              </a:rPr>
              <a:t>/</a:t>
            </a:r>
            <a:endParaRPr lang="en-US" sz="2800" dirty="0">
              <a:solidFill>
                <a:srgbClr val="264A64"/>
              </a:solidFill>
              <a:latin typeface="Calibri" panose="020F0502020204030204" pitchFamily="34" charset="0"/>
              <a:cs typeface="Calibri" panose="020F0502020204030204" pitchFamily="34" charset="0"/>
            </a:endParaRPr>
          </a:p>
          <a:p>
            <a:pPr marL="287338" lvl="0">
              <a:lnSpc>
                <a:spcPct val="90000"/>
              </a:lnSpc>
              <a:defRPr/>
            </a:pPr>
            <a:endParaRPr lang="en-US" sz="2800" dirty="0">
              <a:solidFill>
                <a:srgbClr val="264A64"/>
              </a:solidFill>
              <a:latin typeface="Calibri" panose="020F0502020204030204" pitchFamily="34" charset="0"/>
              <a:cs typeface="Calibri" panose="020F0502020204030204" pitchFamily="34" charset="0"/>
            </a:endParaRPr>
          </a:p>
          <a:p>
            <a:pPr marL="744538" lvl="0">
              <a:lnSpc>
                <a:spcPct val="90000"/>
              </a:lnSpc>
              <a:defRPr/>
            </a:pPr>
            <a:r>
              <a:rPr lang="en-US" sz="3200" dirty="0">
                <a:solidFill>
                  <a:srgbClr val="264A64"/>
                </a:solidFill>
                <a:latin typeface="Calibri" panose="020F0502020204030204" pitchFamily="34" charset="0"/>
                <a:cs typeface="Calibri" panose="020F0502020204030204" pitchFamily="34" charset="0"/>
              </a:rPr>
              <a:t>Kiosk at 2018 </a:t>
            </a:r>
            <a:r>
              <a:rPr lang="en-US" sz="3200" dirty="0" err="1">
                <a:solidFill>
                  <a:srgbClr val="264A64"/>
                </a:solidFill>
                <a:latin typeface="Calibri" panose="020F0502020204030204" pitchFamily="34" charset="0"/>
                <a:cs typeface="Calibri" panose="020F0502020204030204" pitchFamily="34" charset="0"/>
              </a:rPr>
              <a:t>NEUAC</a:t>
            </a:r>
            <a:r>
              <a:rPr lang="en-US" sz="3200" dirty="0">
                <a:solidFill>
                  <a:srgbClr val="264A64"/>
                </a:solidFill>
                <a:latin typeface="Calibri" panose="020F0502020204030204" pitchFamily="34" charset="0"/>
                <a:cs typeface="Calibri" panose="020F0502020204030204" pitchFamily="34" charset="0"/>
              </a:rPr>
              <a:t> conference!</a:t>
            </a:r>
          </a:p>
          <a:p>
            <a:pPr marL="744538" lvl="0">
              <a:lnSpc>
                <a:spcPct val="90000"/>
              </a:lnSpc>
              <a:defRPr/>
            </a:pPr>
            <a:endParaRPr lang="en-US" sz="1400" dirty="0">
              <a:solidFill>
                <a:srgbClr val="264A64"/>
              </a:solidFill>
              <a:latin typeface="Calibri" panose="020F0502020204030204" pitchFamily="34" charset="0"/>
              <a:cs typeface="Calibri" panose="020F0502020204030204" pitchFamily="34" charset="0"/>
            </a:endParaRPr>
          </a:p>
          <a:p>
            <a:pPr marL="1201738" lvl="1" indent="-457200">
              <a:lnSpc>
                <a:spcPct val="90000"/>
              </a:lnSpc>
              <a:buFont typeface="Wingdings" panose="05000000000000000000" pitchFamily="2" charset="2"/>
              <a:buChar char="Ø"/>
              <a:defRPr/>
            </a:pPr>
            <a:r>
              <a:rPr lang="en-US" sz="2400" dirty="0">
                <a:solidFill>
                  <a:srgbClr val="264A64"/>
                </a:solidFill>
                <a:latin typeface="Calibri" panose="020F0502020204030204" pitchFamily="34" charset="0"/>
                <a:cs typeface="Calibri" panose="020F0502020204030204" pitchFamily="34" charset="0"/>
              </a:rPr>
              <a:t>Guided search and ad hoc reporting tools</a:t>
            </a:r>
          </a:p>
          <a:p>
            <a:pPr marL="1201738" lvl="1" indent="-457200">
              <a:lnSpc>
                <a:spcPct val="90000"/>
              </a:lnSpc>
              <a:buFont typeface="Wingdings" panose="05000000000000000000" pitchFamily="2" charset="2"/>
              <a:buChar char="Ø"/>
              <a:defRPr/>
            </a:pPr>
            <a:r>
              <a:rPr lang="en-US" sz="2400" dirty="0">
                <a:solidFill>
                  <a:srgbClr val="264A64"/>
                </a:solidFill>
                <a:latin typeface="Calibri" panose="020F0502020204030204" pitchFamily="34" charset="0"/>
                <a:cs typeface="Calibri" panose="020F0502020204030204" pitchFamily="34" charset="0"/>
              </a:rPr>
              <a:t>LIHEAP Performance Management resources</a:t>
            </a:r>
          </a:p>
          <a:p>
            <a:pPr marL="287338" lvl="0">
              <a:lnSpc>
                <a:spcPct val="90000"/>
              </a:lnSpc>
              <a:defRPr/>
            </a:pPr>
            <a:endParaRPr lang="en-US" sz="2800" dirty="0">
              <a:solidFill>
                <a:srgbClr val="264A64"/>
              </a:solidFill>
              <a:latin typeface="Calibri" panose="020F0502020204030204" pitchFamily="34" charset="0"/>
              <a:cs typeface="Calibri" panose="020F0502020204030204" pitchFamily="34" charset="0"/>
            </a:endParaRPr>
          </a:p>
          <a:p>
            <a:pPr marL="287338" lvl="0">
              <a:lnSpc>
                <a:spcPct val="90000"/>
              </a:lnSpc>
              <a:defRPr/>
            </a:pPr>
            <a:endParaRPr lang="en-US" sz="2400" dirty="0">
              <a:solidFill>
                <a:srgbClr val="264A64"/>
              </a:solidFill>
              <a:latin typeface="Calibri" panose="020F0502020204030204" pitchFamily="34" charset="0"/>
              <a:cs typeface="Calibri" panose="020F0502020204030204" pitchFamily="34" charset="0"/>
            </a:endParaRPr>
          </a:p>
          <a:p>
            <a:pPr lvl="0">
              <a:lnSpc>
                <a:spcPct val="90000"/>
              </a:lnSpc>
              <a:defRPr/>
            </a:pPr>
            <a:endParaRPr lang="en-US" sz="2000" b="1" dirty="0">
              <a:solidFill>
                <a:srgbClr val="264A64"/>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5-Point Star 6"/>
          <p:cNvSpPr/>
          <p:nvPr/>
        </p:nvSpPr>
        <p:spPr>
          <a:xfrm rot="20715644">
            <a:off x="326456" y="4587357"/>
            <a:ext cx="681925" cy="55793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4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111125">
              <a:tabLst>
                <a:tab pos="111125" algn="l"/>
              </a:tabLst>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Session Overview</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David Carroll</a:t>
            </a:r>
          </a:p>
        </p:txBody>
      </p:sp>
      <p:sp>
        <p:nvSpPr>
          <p:cNvPr id="6" name="TextBox 5"/>
          <p:cNvSpPr txBox="1"/>
          <p:nvPr/>
        </p:nvSpPr>
        <p:spPr>
          <a:xfrm>
            <a:off x="152400" y="1717042"/>
            <a:ext cx="9144000" cy="4721292"/>
          </a:xfrm>
          <a:prstGeom prst="rect">
            <a:avLst/>
          </a:prstGeom>
          <a:noFill/>
        </p:spPr>
        <p:txBody>
          <a:bodyPr wrap="square" rtlCol="0">
            <a:spAutoFit/>
          </a:bodyPr>
          <a:lstStyle/>
          <a:p>
            <a:pPr marL="231775" indent="-231775">
              <a:lnSpc>
                <a:spcPct val="80000"/>
              </a:lnSpc>
              <a:buFont typeface="Arial" panose="020B0604020202020204" pitchFamily="34" charset="0"/>
              <a:buChar char="•"/>
            </a:pPr>
            <a:r>
              <a:rPr lang="en-US" sz="2200" b="1" dirty="0">
                <a:latin typeface="Calibri" panose="020F0502020204030204" pitchFamily="34" charset="0"/>
              </a:rPr>
              <a:t>LIHEAP Performance Measures Background</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The importance of LIHEAP Performance Measurement</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LIHEAP Performance Measure development and implementation</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access and transparency</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LIHEAP Performance Measures: Nuts and Bolts</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Overview of measures (including a walkthrough of state example)</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resources for grantees, subgrantees, vendors, and LIHEAP partners</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The Missouri State Experience</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collection and reporting</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Sharing data with partners—lessons learned</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The Missouri Utility Experience</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collection </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Using data for collaboration, program improvement</a:t>
            </a:r>
          </a:p>
        </p:txBody>
      </p:sp>
    </p:spTree>
    <p:extLst>
      <p:ext uri="{BB962C8B-B14F-4D97-AF65-F5344CB8AC3E}">
        <p14:creationId xmlns:p14="http://schemas.microsoft.com/office/powerpoint/2010/main" val="256387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r>
              <a:rPr lang="en-US" sz="3000" i="1" dirty="0"/>
              <a:t/>
            </a:r>
            <a:br>
              <a:rPr lang="en-US" sz="3000" i="1" dirty="0"/>
            </a:br>
            <a:r>
              <a:rPr lang="en-US" sz="2400" b="1" dirty="0"/>
              <a:t>Contact Information</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a:p>
            <a:pPr lvl="0">
              <a:lnSpc>
                <a:spcPct val="150000"/>
              </a:lnSpc>
              <a:buSzPct val="85000"/>
              <a:buFont typeface="Arial" pitchFamily="34" charset="0"/>
              <a:buChar char="•"/>
            </a:pPr>
            <a:endParaRPr lang="en-US" sz="24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614109"/>
            <a:ext cx="8547103" cy="4573560"/>
          </a:xfrm>
          <a:prstGeom prst="rect">
            <a:avLst/>
          </a:prstGeom>
        </p:spPr>
        <p:txBody>
          <a:bodyPr wrap="square">
            <a:spAutoFit/>
          </a:bodyPr>
          <a:lstStyle/>
          <a:p>
            <a:pPr lvl="0">
              <a:defRPr/>
            </a:pPr>
            <a:endParaRPr lang="en-US" sz="1400" b="1" dirty="0">
              <a:solidFill>
                <a:srgbClr val="264A64"/>
              </a:solidFill>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Melissa Torgerson</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2"/>
              </a:rPr>
              <a:t>Melissa@verveassociates.net</a:t>
            </a:r>
            <a:endParaRPr lang="en-US" sz="2800" dirty="0">
              <a:latin typeface="Calibri" panose="020F0502020204030204" pitchFamily="34" charset="0"/>
              <a:cs typeface="Calibri" panose="020F0502020204030204" pitchFamily="34" charset="0"/>
            </a:endParaRP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503-706-2647</a:t>
            </a:r>
          </a:p>
          <a:p>
            <a:pPr marL="319088" lvl="1">
              <a:lnSpc>
                <a:spcPct val="90000"/>
              </a:lnSpc>
              <a:spcBef>
                <a:spcPts val="0"/>
              </a:spcBef>
              <a:buSzPct val="100000"/>
            </a:pPr>
            <a:endParaRPr lang="en-US" sz="2800" dirty="0">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Kevin McGrath</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3"/>
              </a:rPr>
              <a:t>Kevin-McGrath@appriseinc.org</a:t>
            </a:r>
            <a:endParaRPr lang="en-US" sz="2800" dirty="0">
              <a:latin typeface="Calibri" panose="020F0502020204030204" pitchFamily="34" charset="0"/>
              <a:cs typeface="Calibri" panose="020F0502020204030204" pitchFamily="34" charset="0"/>
            </a:endParaRP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609-252-2081</a:t>
            </a:r>
          </a:p>
          <a:p>
            <a:pPr marL="319088" lvl="1">
              <a:lnSpc>
                <a:spcPct val="90000"/>
              </a:lnSpc>
              <a:spcBef>
                <a:spcPts val="0"/>
              </a:spcBef>
              <a:buSzPct val="100000"/>
              <a:buNone/>
            </a:pPr>
            <a:endParaRPr lang="en-US" sz="2800" dirty="0">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Dan Bausch</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4"/>
              </a:rPr>
              <a:t>Daniel-Bausch@appriseinc.org</a:t>
            </a:r>
            <a:r>
              <a:rPr lang="en-US" sz="2800" dirty="0">
                <a:latin typeface="Calibri" panose="020F0502020204030204" pitchFamily="34" charset="0"/>
                <a:cs typeface="Calibri" panose="020F0502020204030204" pitchFamily="34" charset="0"/>
              </a:rPr>
              <a:t> </a:t>
            </a: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609-252-9050</a:t>
            </a:r>
          </a:p>
        </p:txBody>
      </p:sp>
    </p:spTree>
    <p:extLst>
      <p:ext uri="{BB962C8B-B14F-4D97-AF65-F5344CB8AC3E}">
        <p14:creationId xmlns:p14="http://schemas.microsoft.com/office/powerpoint/2010/main" val="168695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228600"/>
            <a:ext cx="8513800" cy="990600"/>
          </a:xfrm>
        </p:spPr>
        <p:txBody>
          <a:bodyPr>
            <a:normAutofit fontScale="90000"/>
          </a:bodyPr>
          <a:lstStyle/>
          <a:p>
            <a:r>
              <a:rPr lang="en-US" sz="3100" i="1" dirty="0">
                <a:solidFill>
                  <a:srgbClr val="775F55"/>
                </a:solidFill>
              </a:rPr>
              <a:t>Understanding LIHEAP Performance Measurement Policy</a:t>
            </a:r>
            <a:r>
              <a:rPr lang="en-US" sz="3000" i="1" dirty="0">
                <a:solidFill>
                  <a:srgbClr val="775F55"/>
                </a:solidFill>
              </a:rPr>
              <a:t/>
            </a:r>
            <a:br>
              <a:rPr lang="en-US" sz="3000" i="1" dirty="0">
                <a:solidFill>
                  <a:srgbClr val="775F55"/>
                </a:solidFill>
              </a:rPr>
            </a:br>
            <a:r>
              <a:rPr lang="en-US" sz="2600" b="1" dirty="0">
                <a:solidFill>
                  <a:srgbClr val="775F55"/>
                </a:solidFill>
              </a:rPr>
              <a:t>The Missouri Experience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0" y="1600200"/>
            <a:ext cx="9144000" cy="4813212"/>
          </a:xfrm>
        </p:spPr>
        <p:txBody>
          <a:bodyPr>
            <a:normAutofit/>
          </a:bodyPr>
          <a:lstStyle/>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lgn="ctr">
              <a:lnSpc>
                <a:spcPct val="80000"/>
              </a:lnSpc>
              <a:spcBef>
                <a:spcPts val="0"/>
              </a:spcBef>
              <a:buNone/>
            </a:pPr>
            <a:r>
              <a:rPr lang="en-US" sz="4000" b="1" dirty="0">
                <a:solidFill>
                  <a:schemeClr val="accent1">
                    <a:lumMod val="50000"/>
                  </a:schemeClr>
                </a:solidFill>
              </a:rPr>
              <a:t>LIHEAP Performance Measures:</a:t>
            </a:r>
          </a:p>
          <a:p>
            <a:pPr marL="0" indent="0" algn="ctr">
              <a:lnSpc>
                <a:spcPct val="80000"/>
              </a:lnSpc>
              <a:spcBef>
                <a:spcPts val="0"/>
              </a:spcBef>
              <a:buNone/>
            </a:pPr>
            <a:r>
              <a:rPr lang="en-US" sz="4000" b="1" i="1" dirty="0">
                <a:solidFill>
                  <a:schemeClr val="accent1">
                    <a:lumMod val="50000"/>
                  </a:schemeClr>
                </a:solidFill>
              </a:rPr>
              <a:t>The Missouri Experience</a:t>
            </a:r>
          </a:p>
          <a:p>
            <a:pPr marL="0" indent="0" algn="ctr">
              <a:spcBef>
                <a:spcPts val="0"/>
              </a:spcBef>
              <a:buNone/>
            </a:pPr>
            <a:endParaRPr lang="en-US" sz="3200" b="1" dirty="0">
              <a:solidFill>
                <a:srgbClr val="775F55"/>
              </a:solidFill>
            </a:endParaRPr>
          </a:p>
          <a:p>
            <a:pPr marL="0" indent="0" algn="ctr">
              <a:spcBef>
                <a:spcPts val="0"/>
              </a:spcBef>
              <a:buNone/>
            </a:pPr>
            <a:r>
              <a:rPr lang="en-US" sz="3200" b="1" dirty="0"/>
              <a:t>Heather Jones</a:t>
            </a:r>
          </a:p>
          <a:p>
            <a:pPr marL="0" indent="0" algn="ctr">
              <a:lnSpc>
                <a:spcPct val="90000"/>
              </a:lnSpc>
              <a:spcBef>
                <a:spcPts val="0"/>
              </a:spcBef>
              <a:buNone/>
            </a:pPr>
            <a:r>
              <a:rPr lang="en-US" sz="2400" i="1" dirty="0"/>
              <a:t>LIHEAP Program Manager</a:t>
            </a:r>
          </a:p>
          <a:p>
            <a:pPr marL="0" indent="0" algn="ctr">
              <a:lnSpc>
                <a:spcPct val="90000"/>
              </a:lnSpc>
              <a:spcBef>
                <a:spcPts val="0"/>
              </a:spcBef>
              <a:buNone/>
            </a:pPr>
            <a:r>
              <a:rPr lang="en-US" sz="2400" i="1" dirty="0"/>
              <a:t>Missouri Department of Social Services</a:t>
            </a:r>
            <a:endParaRPr lang="en-US" sz="2400" dirty="0"/>
          </a:p>
          <a:p>
            <a:pPr marL="0" indent="0" algn="ctr">
              <a:spcBef>
                <a:spcPts val="0"/>
              </a:spcBef>
              <a:buNone/>
            </a:pPr>
            <a:endParaRPr lang="en-US" sz="2400" dirty="0"/>
          </a:p>
        </p:txBody>
      </p:sp>
    </p:spTree>
    <p:extLst>
      <p:ext uri="{BB962C8B-B14F-4D97-AF65-F5344CB8AC3E}">
        <p14:creationId xmlns:p14="http://schemas.microsoft.com/office/powerpoint/2010/main" val="249017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228600"/>
            <a:ext cx="8513800"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15310" y="1600200"/>
            <a:ext cx="8450738" cy="4813212"/>
          </a:xfrm>
        </p:spPr>
        <p:txBody>
          <a:bodyPr>
            <a:normAutofit/>
          </a:bodyPr>
          <a:lstStyle/>
          <a:p>
            <a:pPr marL="0" indent="0">
              <a:spcBef>
                <a:spcPts val="0"/>
              </a:spcBef>
              <a:buNone/>
            </a:pPr>
            <a:r>
              <a:rPr lang="en-US" sz="2500" b="1" dirty="0"/>
              <a:t>Missouri LIHEAP Data Collection </a:t>
            </a:r>
          </a:p>
          <a:p>
            <a:pPr marL="0" indent="0">
              <a:spcBef>
                <a:spcPts val="0"/>
              </a:spcBef>
              <a:buNone/>
            </a:pPr>
            <a:endParaRPr lang="en-US" sz="1400" dirty="0"/>
          </a:p>
          <a:p>
            <a:pPr>
              <a:spcBef>
                <a:spcPts val="0"/>
              </a:spcBef>
            </a:pPr>
            <a:r>
              <a:rPr lang="en-US" sz="2400" dirty="0"/>
              <a:t>Missouri Low Income Home Energy Assistance Program (LIHEAP) has two components:</a:t>
            </a:r>
          </a:p>
          <a:p>
            <a:pPr marL="0" indent="0">
              <a:spcBef>
                <a:spcPts val="0"/>
              </a:spcBef>
              <a:buNone/>
            </a:pPr>
            <a:endParaRPr lang="en-US" sz="1600" dirty="0"/>
          </a:p>
          <a:p>
            <a:pPr lvl="1">
              <a:spcBef>
                <a:spcPts val="0"/>
              </a:spcBef>
            </a:pPr>
            <a:r>
              <a:rPr lang="en-US" sz="2400" dirty="0"/>
              <a:t>Energy Assistance (</a:t>
            </a:r>
            <a:r>
              <a:rPr lang="en-US" sz="2400" dirty="0" err="1"/>
              <a:t>EA</a:t>
            </a:r>
            <a:r>
              <a:rPr lang="en-US" sz="2400" dirty="0"/>
              <a:t>)</a:t>
            </a:r>
          </a:p>
          <a:p>
            <a:pPr lvl="1">
              <a:spcBef>
                <a:spcPts val="0"/>
              </a:spcBef>
            </a:pPr>
            <a:r>
              <a:rPr lang="en-US" sz="2400" dirty="0"/>
              <a:t>Energy Crisis Intervention Program (</a:t>
            </a:r>
            <a:r>
              <a:rPr lang="en-US" sz="2400" dirty="0" err="1"/>
              <a:t>ECIP</a:t>
            </a:r>
            <a:r>
              <a:rPr lang="en-US" sz="2400" dirty="0"/>
              <a:t>)</a:t>
            </a:r>
          </a:p>
          <a:p>
            <a:pPr marL="365760" lvl="1" indent="0">
              <a:spcBef>
                <a:spcPts val="0"/>
              </a:spcBef>
              <a:buNone/>
            </a:pPr>
            <a:endParaRPr lang="en-US" sz="2200" dirty="0"/>
          </a:p>
          <a:p>
            <a:pPr>
              <a:spcBef>
                <a:spcPts val="0"/>
              </a:spcBef>
            </a:pPr>
            <a:r>
              <a:rPr lang="en-US" sz="2400" dirty="0"/>
              <a:t>Missouri has a central data system used for Energy Assistance (</a:t>
            </a:r>
            <a:r>
              <a:rPr lang="en-US" sz="2400" dirty="0" err="1"/>
              <a:t>EA</a:t>
            </a:r>
            <a:r>
              <a:rPr lang="en-US" sz="2400" dirty="0"/>
              <a:t>) that determines eligibility for all LIHEAP applications.</a:t>
            </a:r>
          </a:p>
          <a:p>
            <a:pPr marL="0" indent="0">
              <a:spcBef>
                <a:spcPts val="0"/>
              </a:spcBef>
              <a:buNone/>
            </a:pPr>
            <a:endParaRPr lang="en-US" sz="2500" dirty="0"/>
          </a:p>
          <a:p>
            <a:pPr>
              <a:spcBef>
                <a:spcPts val="0"/>
              </a:spcBef>
            </a:pPr>
            <a:r>
              <a:rPr lang="en-US" sz="2400" dirty="0"/>
              <a:t>A Management Information System (MIS) is used at the subgrantee level to process crisis payments (</a:t>
            </a:r>
            <a:r>
              <a:rPr lang="en-US" sz="2400" dirty="0" err="1"/>
              <a:t>ECIP</a:t>
            </a:r>
            <a:r>
              <a:rPr lang="en-US" sz="2400" dirty="0"/>
              <a:t>).</a:t>
            </a: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297350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86" y="228600"/>
            <a:ext cx="8475962" cy="990600"/>
          </a:xfrm>
        </p:spPr>
        <p:txBody>
          <a:bodyPr>
            <a:normAutofit/>
          </a:bodyPr>
          <a:lstStyle/>
          <a:p>
            <a:r>
              <a:rPr lang="en-US" sz="28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2700" i="1" dirty="0">
                <a:solidFill>
                  <a:srgbClr val="775F55"/>
                </a:solidFill>
                <a:latin typeface="Calibri" pitchFamily="34" charset="0"/>
              </a:rPr>
              <a:t/>
            </a:r>
            <a:br>
              <a:rPr lang="en-US" sz="2700" i="1" dirty="0">
                <a:solidFill>
                  <a:srgbClr val="775F55"/>
                </a:solidFill>
                <a:latin typeface="Calibri" pitchFamily="34" charset="0"/>
              </a:rPr>
            </a:br>
            <a:r>
              <a:rPr lang="en-US" sz="23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290086" y="1671145"/>
            <a:ext cx="8475962" cy="4710736"/>
          </a:xfrm>
        </p:spPr>
        <p:txBody>
          <a:bodyPr>
            <a:normAutofit fontScale="92500" lnSpcReduction="10000"/>
          </a:bodyPr>
          <a:lstStyle/>
          <a:p>
            <a:pPr marL="0" indent="0">
              <a:spcBef>
                <a:spcPts val="0"/>
              </a:spcBef>
              <a:buNone/>
            </a:pPr>
            <a:r>
              <a:rPr lang="en-US" sz="2800" b="1" dirty="0"/>
              <a:t>Missouri LIHEAP Data Reporting </a:t>
            </a:r>
          </a:p>
          <a:p>
            <a:pPr>
              <a:spcBef>
                <a:spcPts val="0"/>
              </a:spcBef>
            </a:pPr>
            <a:endParaRPr lang="en-US" sz="2600" dirty="0"/>
          </a:p>
          <a:p>
            <a:pPr>
              <a:spcBef>
                <a:spcPts val="0"/>
              </a:spcBef>
            </a:pPr>
            <a:r>
              <a:rPr lang="en-US" sz="2600" dirty="0"/>
              <a:t>In addition to meeting federal reporting requirements, </a:t>
            </a:r>
            <a:r>
              <a:rPr lang="en-US" sz="2600" dirty="0" err="1"/>
              <a:t>EA</a:t>
            </a:r>
            <a:r>
              <a:rPr lang="en-US" sz="2600" dirty="0"/>
              <a:t> and </a:t>
            </a:r>
            <a:r>
              <a:rPr lang="en-US" sz="2600" dirty="0" err="1"/>
              <a:t>ECIP</a:t>
            </a:r>
            <a:r>
              <a:rPr lang="en-US" sz="2600" dirty="0"/>
              <a:t> system reports are used to manage and improve program performance.</a:t>
            </a:r>
          </a:p>
          <a:p>
            <a:pPr marL="0" indent="0">
              <a:spcBef>
                <a:spcPts val="0"/>
              </a:spcBef>
              <a:buNone/>
            </a:pPr>
            <a:endParaRPr lang="en-US" sz="2600" dirty="0"/>
          </a:p>
          <a:p>
            <a:pPr>
              <a:spcBef>
                <a:spcPts val="0"/>
              </a:spcBef>
            </a:pPr>
            <a:r>
              <a:rPr lang="en-US" sz="2600" dirty="0"/>
              <a:t>Since 2009, the state of Missouri has shared the following program (</a:t>
            </a:r>
            <a:r>
              <a:rPr lang="en-US" sz="2600" dirty="0" err="1"/>
              <a:t>EA</a:t>
            </a:r>
            <a:r>
              <a:rPr lang="en-US" sz="2600" dirty="0"/>
              <a:t> and </a:t>
            </a:r>
            <a:r>
              <a:rPr lang="en-US" sz="2600" dirty="0" err="1"/>
              <a:t>ECIP</a:t>
            </a:r>
            <a:r>
              <a:rPr lang="en-US" sz="2600" dirty="0"/>
              <a:t>) statistics during manager and utility meetings:</a:t>
            </a:r>
          </a:p>
          <a:p>
            <a:pPr marL="0" indent="0">
              <a:spcBef>
                <a:spcPts val="0"/>
              </a:spcBef>
              <a:buNone/>
            </a:pPr>
            <a:endParaRPr lang="en-US" sz="2400" dirty="0"/>
          </a:p>
          <a:p>
            <a:pPr lvl="1">
              <a:spcBef>
                <a:spcPts val="0"/>
              </a:spcBef>
            </a:pPr>
            <a:r>
              <a:rPr lang="en-US" sz="2300" dirty="0"/>
              <a:t>Number of households served</a:t>
            </a:r>
          </a:p>
          <a:p>
            <a:pPr lvl="1">
              <a:spcBef>
                <a:spcPts val="0"/>
              </a:spcBef>
            </a:pPr>
            <a:r>
              <a:rPr lang="en-US" sz="2300" dirty="0"/>
              <a:t>LIHEAP recipient income (percentage of poverty)</a:t>
            </a:r>
          </a:p>
          <a:p>
            <a:pPr lvl="1">
              <a:spcBef>
                <a:spcPts val="0"/>
              </a:spcBef>
            </a:pPr>
            <a:r>
              <a:rPr lang="en-US" sz="2300" dirty="0"/>
              <a:t>Number of households with one or more vulnerable members</a:t>
            </a:r>
          </a:p>
          <a:p>
            <a:pPr lvl="1">
              <a:spcBef>
                <a:spcPts val="0"/>
              </a:spcBef>
            </a:pPr>
            <a:r>
              <a:rPr lang="en-US" sz="2300" dirty="0"/>
              <a:t>Average LIHEAP benefit by fuel type</a:t>
            </a:r>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6010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12158" y="1720018"/>
            <a:ext cx="8400288" cy="4838437"/>
          </a:xfrm>
        </p:spPr>
        <p:txBody>
          <a:bodyPr>
            <a:normAutofit lnSpcReduction="10000"/>
          </a:bodyPr>
          <a:lstStyle/>
          <a:p>
            <a:pPr marL="0" indent="0">
              <a:spcBef>
                <a:spcPts val="0"/>
              </a:spcBef>
              <a:buNone/>
            </a:pPr>
            <a:r>
              <a:rPr lang="en-US" sz="2600" b="1" dirty="0"/>
              <a:t>Energy Cost Data (for new Performance Measures)</a:t>
            </a:r>
          </a:p>
          <a:p>
            <a:pPr marL="0" indent="0">
              <a:spcBef>
                <a:spcPts val="0"/>
              </a:spcBef>
              <a:buNone/>
            </a:pPr>
            <a:endParaRPr lang="en-US" sz="2400" dirty="0"/>
          </a:p>
          <a:p>
            <a:pPr>
              <a:spcBef>
                <a:spcPts val="0"/>
              </a:spcBef>
            </a:pPr>
            <a:r>
              <a:rPr lang="en-US" sz="2400" dirty="0"/>
              <a:t>The State of Missouri has been collecting usage and consumption data for over 20 years </a:t>
            </a:r>
            <a:r>
              <a:rPr lang="en-US" sz="2400" i="1" dirty="0"/>
              <a:t>for the fuel type where the household benefit is applied (main heating fuel).</a:t>
            </a:r>
          </a:p>
          <a:p>
            <a:pPr>
              <a:spcBef>
                <a:spcPts val="0"/>
              </a:spcBef>
            </a:pPr>
            <a:endParaRPr lang="en-US" sz="2400" dirty="0"/>
          </a:p>
          <a:p>
            <a:pPr lvl="1">
              <a:spcBef>
                <a:spcPts val="0"/>
              </a:spcBef>
            </a:pPr>
            <a:r>
              <a:rPr lang="en-US" sz="2100" i="1" dirty="0"/>
              <a:t>Missouri’s LIHEAP application included the collection of electric vendor and account information (when electricity was not the main heating source)--however it was not a mandatory field in the LIHEAP system.</a:t>
            </a:r>
          </a:p>
          <a:p>
            <a:pPr marL="0" indent="0">
              <a:spcBef>
                <a:spcPts val="0"/>
              </a:spcBef>
              <a:buNone/>
            </a:pPr>
            <a:endParaRPr lang="en-US" sz="2400" dirty="0"/>
          </a:p>
          <a:p>
            <a:pPr>
              <a:lnSpc>
                <a:spcPct val="110000"/>
              </a:lnSpc>
              <a:spcBef>
                <a:spcPts val="0"/>
              </a:spcBef>
            </a:pPr>
            <a:r>
              <a:rPr lang="en-US" sz="2400" dirty="0"/>
              <a:t>Missouri reported performance measures for FFY 2016.  However, these measures did not include “secondary” electric data.</a:t>
            </a:r>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86414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Performance Measure Data Sharing:  Concerns</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97291" y="1600200"/>
            <a:ext cx="8368757" cy="4495800"/>
          </a:xfrm>
        </p:spPr>
        <p:txBody>
          <a:bodyPr>
            <a:normAutofit/>
          </a:bodyPr>
          <a:lstStyle/>
          <a:p>
            <a:pPr marL="0" indent="0">
              <a:buNone/>
            </a:pPr>
            <a:endParaRPr lang="en-US" b="1" dirty="0"/>
          </a:p>
          <a:p>
            <a:pPr marL="0" indent="0">
              <a:spcBef>
                <a:spcPts val="0"/>
              </a:spcBef>
              <a:buNone/>
            </a:pPr>
            <a:r>
              <a:rPr lang="en-US" b="1" dirty="0"/>
              <a:t>Concerns:</a:t>
            </a:r>
          </a:p>
          <a:p>
            <a:pPr marL="0" indent="0">
              <a:spcBef>
                <a:spcPts val="0"/>
              </a:spcBef>
              <a:buNone/>
            </a:pPr>
            <a:endParaRPr lang="en-US" sz="2000" b="1" dirty="0"/>
          </a:p>
          <a:p>
            <a:pPr>
              <a:spcBef>
                <a:spcPts val="0"/>
              </a:spcBef>
            </a:pPr>
            <a:r>
              <a:rPr lang="en-US" sz="2600" dirty="0"/>
              <a:t>Data was not fully validated.</a:t>
            </a:r>
          </a:p>
          <a:p>
            <a:pPr marL="0" indent="0">
              <a:spcBef>
                <a:spcPts val="0"/>
              </a:spcBef>
              <a:buNone/>
            </a:pPr>
            <a:endParaRPr lang="en-US" sz="1800" dirty="0"/>
          </a:p>
          <a:p>
            <a:pPr>
              <a:spcBef>
                <a:spcPts val="0"/>
              </a:spcBef>
            </a:pPr>
            <a:r>
              <a:rPr lang="en-US" sz="2600" dirty="0"/>
              <a:t>Data did not include “secondary” electric in the total residential energy cost (in cases where electric was not the main fuel source).</a:t>
            </a:r>
          </a:p>
          <a:p>
            <a:pPr marL="365760" lvl="1" indent="0">
              <a:spcBef>
                <a:spcPts val="0"/>
              </a:spcBef>
              <a:buNone/>
            </a:pPr>
            <a:endParaRPr lang="en-US" dirty="0"/>
          </a:p>
          <a:p>
            <a:pPr marL="365760" lvl="1" indent="0">
              <a:spcBef>
                <a:spcPts val="0"/>
              </a:spcBef>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45363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Performance Measure Data Sharing:  Rationale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40536" y="1797269"/>
            <a:ext cx="8425513" cy="4267200"/>
          </a:xfrm>
        </p:spPr>
        <p:txBody>
          <a:bodyPr>
            <a:normAutofit/>
          </a:bodyPr>
          <a:lstStyle/>
          <a:p>
            <a:pPr marL="0" indent="0">
              <a:spcBef>
                <a:spcPts val="0"/>
              </a:spcBef>
              <a:buNone/>
            </a:pPr>
            <a:r>
              <a:rPr lang="en-US" b="1" dirty="0"/>
              <a:t>Reasons to Share Data Anyway:</a:t>
            </a:r>
          </a:p>
          <a:p>
            <a:pPr marL="0" indent="0">
              <a:spcBef>
                <a:spcPts val="0"/>
              </a:spcBef>
              <a:buNone/>
            </a:pPr>
            <a:endParaRPr lang="en-US" sz="1800" b="1" dirty="0"/>
          </a:p>
          <a:p>
            <a:pPr>
              <a:spcBef>
                <a:spcPts val="0"/>
              </a:spcBef>
            </a:pPr>
            <a:r>
              <a:rPr lang="en-US" sz="2400" dirty="0"/>
              <a:t>Needed assistance from local subgrantees and vendors to gather “secondary” electric data.</a:t>
            </a:r>
          </a:p>
          <a:p>
            <a:pPr marL="0" indent="0">
              <a:spcBef>
                <a:spcPts val="0"/>
              </a:spcBef>
              <a:buNone/>
            </a:pPr>
            <a:endParaRPr lang="en-US" sz="2400" dirty="0"/>
          </a:p>
          <a:p>
            <a:pPr>
              <a:spcBef>
                <a:spcPts val="0"/>
              </a:spcBef>
            </a:pPr>
            <a:r>
              <a:rPr lang="en-US" sz="2400" dirty="0"/>
              <a:t>Energy vendors and subgrantees worked hard to gather data for Performance Measures—so it is appropriate to share how their data is used in state reports.</a:t>
            </a:r>
          </a:p>
          <a:p>
            <a:pPr>
              <a:spcBef>
                <a:spcPts val="0"/>
              </a:spcBef>
            </a:pPr>
            <a:endParaRPr lang="en-US" sz="2400" dirty="0"/>
          </a:p>
          <a:p>
            <a:pPr>
              <a:spcBef>
                <a:spcPts val="0"/>
              </a:spcBef>
            </a:pPr>
            <a:r>
              <a:rPr lang="en-US" sz="2400" dirty="0"/>
              <a:t>Sharing data increases transparency, builds trust, and fosters collaboration.</a:t>
            </a:r>
          </a:p>
          <a:p>
            <a:pPr marL="365760" lvl="1" indent="0">
              <a:buNone/>
            </a:pPr>
            <a:endParaRPr lang="en-US" dirty="0"/>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27961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Missouri Experience in Sharing Performance Measure Data</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21617" y="1776773"/>
            <a:ext cx="8507493" cy="4495800"/>
          </a:xfrm>
        </p:spPr>
        <p:txBody>
          <a:bodyPr>
            <a:normAutofit lnSpcReduction="10000"/>
          </a:bodyPr>
          <a:lstStyle/>
          <a:p>
            <a:pPr marL="341313" indent="-341313">
              <a:spcBef>
                <a:spcPts val="0"/>
              </a:spcBef>
            </a:pPr>
            <a:r>
              <a:rPr lang="en-US" sz="2400" b="1" dirty="0">
                <a:latin typeface="Calibri" panose="020F0502020204030204" pitchFamily="34" charset="0"/>
                <a:cs typeface="Calibri" panose="020F0502020204030204" pitchFamily="34" charset="0"/>
              </a:rPr>
              <a:t>LIHEAP Manager Meeting with subgrantees (local agencies)</a:t>
            </a:r>
          </a:p>
          <a:p>
            <a:pPr marL="319088" indent="22225">
              <a:spcBef>
                <a:spcPts val="0"/>
              </a:spcBef>
              <a:buNone/>
            </a:pPr>
            <a:r>
              <a:rPr lang="en-US" sz="2400" dirty="0">
                <a:latin typeface="Calibri" panose="020F0502020204030204" pitchFamily="34" charset="0"/>
                <a:cs typeface="Calibri" panose="020F0502020204030204" pitchFamily="34" charset="0"/>
              </a:rPr>
              <a:t>August 16, 2017</a:t>
            </a:r>
          </a:p>
          <a:p>
            <a:pPr marL="0" indent="0">
              <a:buNone/>
            </a:pPr>
            <a:endParaRPr lang="en-US" sz="20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Energy Supplier/Vendor Webinar</a:t>
            </a:r>
          </a:p>
          <a:p>
            <a:pPr marL="319088" indent="22225">
              <a:spcBef>
                <a:spcPts val="0"/>
              </a:spcBef>
              <a:buNone/>
            </a:pPr>
            <a:r>
              <a:rPr lang="en-US" sz="2400" dirty="0">
                <a:latin typeface="Calibri" panose="020F0502020204030204" pitchFamily="34" charset="0"/>
                <a:cs typeface="Calibri" panose="020F0502020204030204" pitchFamily="34" charset="0"/>
              </a:rPr>
              <a:t>August 30, 2017</a:t>
            </a:r>
          </a:p>
          <a:p>
            <a:pPr marL="319088" indent="22225">
              <a:spcBef>
                <a:spcPts val="0"/>
              </a:spcBef>
              <a:buNone/>
            </a:pPr>
            <a:endParaRPr lang="en-US" sz="2400" dirty="0">
              <a:latin typeface="Calibri" panose="020F0502020204030204" pitchFamily="34" charset="0"/>
              <a:cs typeface="Calibri" panose="020F0502020204030204" pitchFamily="34" charset="0"/>
            </a:endParaRPr>
          </a:p>
          <a:p>
            <a:pPr marL="661988" indent="-342900">
              <a:spcBef>
                <a:spcPts val="0"/>
              </a:spcBef>
              <a:buFont typeface="Wingdings" panose="05000000000000000000" pitchFamily="2" charset="2"/>
              <a:buChar char="Ø"/>
            </a:pPr>
            <a:r>
              <a:rPr lang="en-US" sz="2800" b="1" dirty="0">
                <a:solidFill>
                  <a:schemeClr val="accent1">
                    <a:lumMod val="75000"/>
                  </a:schemeClr>
                </a:solidFill>
                <a:latin typeface="Calibri" panose="020F0502020204030204" pitchFamily="34" charset="0"/>
                <a:cs typeface="Calibri" panose="020F0502020204030204" pitchFamily="34" charset="0"/>
              </a:rPr>
              <a:t>LESSONS LEARNED</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Kansas City Metro Meeting </a:t>
            </a:r>
          </a:p>
          <a:p>
            <a:pPr marL="319088" indent="22225">
              <a:spcBef>
                <a:spcPts val="0"/>
              </a:spcBef>
              <a:buNone/>
            </a:pPr>
            <a:r>
              <a:rPr lang="en-US" sz="2400" dirty="0">
                <a:latin typeface="Calibri" panose="020F0502020204030204" pitchFamily="34" charset="0"/>
                <a:cs typeface="Calibri" panose="020F0502020204030204" pitchFamily="34" charset="0"/>
              </a:rPr>
              <a:t>September 9, 2017</a:t>
            </a:r>
          </a:p>
          <a:p>
            <a:pPr marL="0" indent="0">
              <a:buNone/>
            </a:pPr>
            <a:endParaRPr lang="en-US" sz="20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LIHEAP Manager Meeting with Subgrantees </a:t>
            </a:r>
          </a:p>
          <a:p>
            <a:pPr marL="319088" indent="22225">
              <a:spcBef>
                <a:spcPts val="0"/>
              </a:spcBef>
              <a:buNone/>
            </a:pPr>
            <a:r>
              <a:rPr lang="en-US" sz="2400" dirty="0">
                <a:latin typeface="Calibri" panose="020F0502020204030204" pitchFamily="34" charset="0"/>
                <a:cs typeface="Calibri" panose="020F0502020204030204" pitchFamily="34" charset="0"/>
              </a:rPr>
              <a:t>June 12, 2018</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575799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Missouri Conclusion</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21617" y="1776773"/>
            <a:ext cx="8507493" cy="4495800"/>
          </a:xfrm>
        </p:spPr>
        <p:txBody>
          <a:bodyPr>
            <a:normAutofit/>
          </a:bodyPr>
          <a:lstStyle/>
          <a:p>
            <a:pPr marL="0" indent="0">
              <a:spcBef>
                <a:spcPts val="0"/>
              </a:spcBef>
              <a:buNone/>
            </a:pPr>
            <a:r>
              <a:rPr lang="en-US" b="1" dirty="0">
                <a:latin typeface="Calibri" panose="020F0502020204030204" pitchFamily="34" charset="0"/>
                <a:cs typeface="Calibri" panose="020F0502020204030204" pitchFamily="34" charset="0"/>
              </a:rPr>
              <a:t>What We’ve Learned:</a:t>
            </a:r>
          </a:p>
          <a:p>
            <a:pPr marL="0" indent="0">
              <a:spcBef>
                <a:spcPts val="0"/>
              </a:spcBef>
              <a:buNone/>
            </a:pPr>
            <a:endParaRPr lang="en-US" sz="2800" dirty="0">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2400" dirty="0"/>
              <a:t>Share data with LIHEAP stakeholders and work together to gain understanding of data (and what it is telling you).</a:t>
            </a:r>
          </a:p>
          <a:p>
            <a:pPr>
              <a:buFont typeface="Arial" panose="020B0604020202020204" pitchFamily="34" charset="0"/>
              <a:buChar char="•"/>
            </a:pPr>
            <a:endParaRPr lang="en-US" sz="2400" dirty="0"/>
          </a:p>
          <a:p>
            <a:pPr>
              <a:spcBef>
                <a:spcPts val="0"/>
              </a:spcBef>
              <a:buFont typeface="Arial" panose="020B0604020202020204" pitchFamily="34" charset="0"/>
              <a:buChar char="•"/>
            </a:pPr>
            <a:r>
              <a:rPr lang="en-US" sz="2400" dirty="0"/>
              <a:t>Assist partners in understanding why performance management data is important.</a:t>
            </a:r>
          </a:p>
          <a:p>
            <a:pPr>
              <a:buFont typeface="Arial" panose="020B0604020202020204" pitchFamily="34" charset="0"/>
              <a:buChar char="•"/>
            </a:pPr>
            <a:endParaRPr lang="en-US" sz="2400" dirty="0"/>
          </a:p>
          <a:p>
            <a:pPr>
              <a:spcBef>
                <a:spcPts val="0"/>
              </a:spcBef>
              <a:buFont typeface="Arial" panose="020B0604020202020204" pitchFamily="34" charset="0"/>
              <a:buChar char="•"/>
            </a:pPr>
            <a:r>
              <a:rPr lang="en-US" sz="2400" dirty="0"/>
              <a:t>Start discussion (and thinking) about how to use performance data for LIHEAP process improvement.</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1092236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r>
              <a:rPr lang="en-US" sz="3000" i="1" dirty="0">
                <a:solidFill>
                  <a:srgbClr val="775F55"/>
                </a:solidFill>
                <a:latin typeface="Calibri" pitchFamily="34" charset="0"/>
              </a:rPr>
              <a:t/>
            </a:r>
            <a:br>
              <a:rPr lang="en-US" sz="3000" i="1" dirty="0">
                <a:solidFill>
                  <a:srgbClr val="775F55"/>
                </a:solidFill>
                <a:latin typeface="Calibri" pitchFamily="34" charset="0"/>
              </a:rPr>
            </a:br>
            <a:r>
              <a:rPr lang="en-US" sz="2600" b="1" dirty="0">
                <a:solidFill>
                  <a:srgbClr val="775F55"/>
                </a:solidFill>
                <a:latin typeface="Calibri" pitchFamily="34" charset="0"/>
              </a:rPr>
              <a:t>The Missouri Experience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510803" y="1910757"/>
            <a:ext cx="8507493" cy="4495800"/>
          </a:xfrm>
        </p:spPr>
        <p:txBody>
          <a:bodyPr>
            <a:normAutofit/>
          </a:bodyPr>
          <a:lstStyle/>
          <a:p>
            <a:pPr marL="0" indent="0">
              <a:spcBef>
                <a:spcPts val="0"/>
              </a:spcBef>
              <a:buNone/>
            </a:pPr>
            <a:endParaRPr lang="en-US" sz="2800" dirty="0">
              <a:latin typeface="Calibri" panose="020F0502020204030204" pitchFamily="34" charset="0"/>
              <a:cs typeface="Calibri" panose="020F0502020204030204" pitchFamily="34" charset="0"/>
            </a:endParaRPr>
          </a:p>
          <a:p>
            <a:pPr marL="0" indent="0">
              <a:spcBef>
                <a:spcPts val="0"/>
              </a:spcBef>
              <a:buNone/>
            </a:pPr>
            <a:endParaRPr lang="en-US" sz="2800" dirty="0">
              <a:latin typeface="Calibri" panose="020F0502020204030204" pitchFamily="34" charset="0"/>
              <a:cs typeface="Calibri" panose="020F0502020204030204" pitchFamily="34" charset="0"/>
            </a:endParaRPr>
          </a:p>
          <a:p>
            <a:pPr marL="3084513" indent="0">
              <a:spcBef>
                <a:spcPts val="0"/>
              </a:spcBef>
              <a:buNone/>
            </a:pPr>
            <a:r>
              <a:rPr lang="en-US" sz="3200" b="1" dirty="0"/>
              <a:t>Heather Jones</a:t>
            </a:r>
          </a:p>
          <a:p>
            <a:pPr marL="3084513" indent="0">
              <a:spcBef>
                <a:spcPts val="0"/>
              </a:spcBef>
              <a:buNone/>
            </a:pPr>
            <a:r>
              <a:rPr lang="en-US" i="1" dirty="0"/>
              <a:t>Missouri LIHEAP Manager </a:t>
            </a:r>
          </a:p>
          <a:p>
            <a:pPr marL="3084513" indent="0">
              <a:spcBef>
                <a:spcPts val="0"/>
              </a:spcBef>
              <a:buNone/>
            </a:pPr>
            <a:r>
              <a:rPr lang="en-US" dirty="0" err="1">
                <a:hlinkClick r:id="rId2"/>
              </a:rPr>
              <a:t>Heather.Jones@dss.mo.gov</a:t>
            </a:r>
            <a:endParaRPr lang="en-US" dirty="0"/>
          </a:p>
          <a:p>
            <a:pPr marL="3084513" indent="0">
              <a:spcBef>
                <a:spcPts val="0"/>
              </a:spcBef>
              <a:buNone/>
            </a:pPr>
            <a:r>
              <a:rPr lang="en-US" dirty="0"/>
              <a:t>573-526-0677</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pic>
        <p:nvPicPr>
          <p:cNvPr id="1026" name="Picture 2" descr="C:\Users\jonekoz\AppData\Local\Microsoft\Windows\Temporary Internet Files\Content.Outlook\14DZ9L4J\liheap_logo_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33" y="2648619"/>
            <a:ext cx="2533491" cy="209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11423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7972" y="228600"/>
            <a:ext cx="9048427" cy="990600"/>
          </a:xfrm>
        </p:spPr>
        <p:txBody>
          <a:bodyPr>
            <a:noAutofit/>
          </a:bodyPr>
          <a:lstStyle/>
          <a:p>
            <a:pPr marL="111125">
              <a:tabLst>
                <a:tab pos="111125" algn="l"/>
              </a:tabLst>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LIHEAP Performance Measures:  Background</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sp>
        <p:nvSpPr>
          <p:cNvPr id="6" name="TextBox 5"/>
          <p:cNvSpPr txBox="1"/>
          <p:nvPr/>
        </p:nvSpPr>
        <p:spPr>
          <a:xfrm>
            <a:off x="-152400" y="2655847"/>
            <a:ext cx="9144000" cy="2394502"/>
          </a:xfrm>
          <a:prstGeom prst="rect">
            <a:avLst/>
          </a:prstGeom>
          <a:noFill/>
        </p:spPr>
        <p:txBody>
          <a:bodyPr wrap="square" rtlCol="0">
            <a:spAutoFit/>
          </a:bodyPr>
          <a:lstStyle/>
          <a:p>
            <a:pPr algn="ctr">
              <a:lnSpc>
                <a:spcPct val="85000"/>
              </a:lnSpc>
            </a:pPr>
            <a:r>
              <a:rPr lang="en-US" sz="4000" b="1" dirty="0">
                <a:solidFill>
                  <a:schemeClr val="accent2">
                    <a:lumMod val="75000"/>
                  </a:schemeClr>
                </a:solidFill>
                <a:latin typeface="Calibri" panose="020F0502020204030204" pitchFamily="34" charset="0"/>
              </a:rPr>
              <a:t>LIHEAP Performance Measures:</a:t>
            </a:r>
          </a:p>
          <a:p>
            <a:pPr algn="ctr">
              <a:lnSpc>
                <a:spcPct val="85000"/>
              </a:lnSpc>
            </a:pPr>
            <a:r>
              <a:rPr lang="en-US" sz="4000" b="1" i="1" dirty="0">
                <a:solidFill>
                  <a:schemeClr val="accent2">
                    <a:lumMod val="75000"/>
                  </a:schemeClr>
                </a:solidFill>
                <a:latin typeface="Calibri" panose="020F0502020204030204" pitchFamily="34" charset="0"/>
              </a:rPr>
              <a:t>Background</a:t>
            </a:r>
          </a:p>
          <a:p>
            <a:pPr algn="ctr">
              <a:lnSpc>
                <a:spcPct val="85000"/>
              </a:lnSpc>
            </a:pPr>
            <a:endParaRPr lang="en-US" sz="4000" b="1" i="1" dirty="0">
              <a:latin typeface="Calibri" panose="020F0502020204030204" pitchFamily="34" charset="0"/>
            </a:endParaRPr>
          </a:p>
          <a:p>
            <a:pPr algn="ctr">
              <a:lnSpc>
                <a:spcPct val="85000"/>
              </a:lnSpc>
            </a:pPr>
            <a:r>
              <a:rPr lang="en-US" sz="2800" b="1" dirty="0">
                <a:latin typeface="Calibri" panose="020F0502020204030204" pitchFamily="34" charset="0"/>
              </a:rPr>
              <a:t>Holly Ravesloot</a:t>
            </a:r>
          </a:p>
          <a:p>
            <a:pPr algn="ctr">
              <a:lnSpc>
                <a:spcPct val="85000"/>
              </a:lnSpc>
            </a:pPr>
            <a:r>
              <a:rPr lang="en-US" sz="2800" i="1" dirty="0">
                <a:latin typeface="Calibri" panose="020F0502020204030204" pitchFamily="34" charset="0"/>
              </a:rPr>
              <a:t>HHS, Office of Community Services</a:t>
            </a:r>
          </a:p>
        </p:txBody>
      </p:sp>
    </p:spTree>
    <p:extLst>
      <p:ext uri="{BB962C8B-B14F-4D97-AF65-F5344CB8AC3E}">
        <p14:creationId xmlns:p14="http://schemas.microsoft.com/office/powerpoint/2010/main" val="377347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3600" dirty="0"/>
              <a:t>Understanding LIHEAP Performance Measurement Policy</a:t>
            </a:r>
          </a:p>
        </p:txBody>
      </p:sp>
      <p:sp>
        <p:nvSpPr>
          <p:cNvPr id="7" name="Text Placeholder 6"/>
          <p:cNvSpPr>
            <a:spLocks noGrp="1"/>
          </p:cNvSpPr>
          <p:nvPr>
            <p:ph type="body" sz="quarter" idx="14"/>
          </p:nvPr>
        </p:nvSpPr>
        <p:spPr/>
        <p:txBody>
          <a:bodyPr/>
          <a:lstStyle/>
          <a:p>
            <a:r>
              <a:rPr lang="en-US" sz="1800" dirty="0"/>
              <a:t>Connie Sánchez</a:t>
            </a:r>
          </a:p>
          <a:p>
            <a:r>
              <a:rPr lang="en-US" sz="1800" dirty="0"/>
              <a:t>Community Services Department</a:t>
            </a:r>
          </a:p>
          <a:p>
            <a:endParaRPr lang="en-US" dirty="0"/>
          </a:p>
          <a:p>
            <a:r>
              <a:rPr lang="en-US" sz="1800" dirty="0"/>
              <a:t>June 26, 2018</a:t>
            </a:r>
          </a:p>
        </p:txBody>
      </p:sp>
    </p:spTree>
    <p:extLst>
      <p:ext uri="{BB962C8B-B14F-4D97-AF65-F5344CB8AC3E}">
        <p14:creationId xmlns:p14="http://schemas.microsoft.com/office/powerpoint/2010/main" val="12783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dirty="0">
                <a:solidFill>
                  <a:schemeClr val="accent1"/>
                </a:solidFill>
              </a:rPr>
              <a:t>Agenda</a:t>
            </a:r>
          </a:p>
        </p:txBody>
      </p:sp>
      <p:sp>
        <p:nvSpPr>
          <p:cNvPr id="7" name="Content Placeholder 6"/>
          <p:cNvSpPr>
            <a:spLocks noGrp="1"/>
          </p:cNvSpPr>
          <p:nvPr>
            <p:ph idx="1"/>
          </p:nvPr>
        </p:nvSpPr>
        <p:spPr/>
        <p:txBody>
          <a:bodyPr/>
          <a:lstStyle/>
          <a:p>
            <a:r>
              <a:rPr lang="en-US" dirty="0"/>
              <a:t>Introduction</a:t>
            </a:r>
          </a:p>
          <a:p>
            <a:r>
              <a:rPr lang="en-US" dirty="0"/>
              <a:t>State/Agency/Vendor Communication</a:t>
            </a:r>
          </a:p>
          <a:p>
            <a:r>
              <a:rPr lang="en-US" dirty="0"/>
              <a:t>Types of LIHEAP Performance Data Utilized in MO to Improve LIHEAP Agency Performance</a:t>
            </a:r>
          </a:p>
          <a:p>
            <a:r>
              <a:rPr lang="en-US" dirty="0"/>
              <a:t>Types of LIHEAP Performance Data Utilized by Spire to Improve LIHEAP Outreach &amp; Education</a:t>
            </a:r>
          </a:p>
          <a:p>
            <a:r>
              <a:rPr lang="en-US" dirty="0"/>
              <a:t>Spire Outreach Review Results</a:t>
            </a:r>
          </a:p>
          <a:p>
            <a:r>
              <a:rPr lang="en-US" dirty="0"/>
              <a:t>Questions &amp; Feedback</a:t>
            </a:r>
          </a:p>
          <a:p>
            <a:endParaRPr lang="en-US" dirty="0"/>
          </a:p>
          <a:p>
            <a:pPr marL="228600" lvl="1" indent="0">
              <a:buNone/>
            </a:pPr>
            <a:endParaRPr lang="en-US" dirty="0"/>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70268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dirty="0">
                <a:solidFill>
                  <a:schemeClr val="accent1"/>
                </a:solidFill>
              </a:rPr>
              <a:t>Introduction</a:t>
            </a:r>
          </a:p>
        </p:txBody>
      </p:sp>
      <p:sp>
        <p:nvSpPr>
          <p:cNvPr id="7" name="Content Placeholder 6"/>
          <p:cNvSpPr>
            <a:spLocks noGrp="1"/>
          </p:cNvSpPr>
          <p:nvPr>
            <p:ph idx="1"/>
          </p:nvPr>
        </p:nvSpPr>
        <p:spPr>
          <a:xfrm>
            <a:off x="365760" y="865360"/>
            <a:ext cx="7036525" cy="5127280"/>
          </a:xfrm>
        </p:spPr>
        <p:txBody>
          <a:bodyPr/>
          <a:lstStyle/>
          <a:p>
            <a:r>
              <a:rPr lang="en-US" dirty="0"/>
              <a:t>MSW</a:t>
            </a:r>
          </a:p>
          <a:p>
            <a:r>
              <a:rPr lang="en-US" dirty="0"/>
              <a:t>Worked 15 years in the non-profit sector</a:t>
            </a:r>
          </a:p>
          <a:p>
            <a:pPr lvl="1"/>
            <a:r>
              <a:rPr lang="en-US" dirty="0"/>
              <a:t>9 years in Community Development</a:t>
            </a:r>
          </a:p>
          <a:p>
            <a:pPr lvl="1"/>
            <a:r>
              <a:rPr lang="en-US" dirty="0"/>
              <a:t>6 years as the LIHEAP Director for St. Louis City</a:t>
            </a:r>
          </a:p>
          <a:p>
            <a:pPr lvl="2"/>
            <a:r>
              <a:rPr lang="en-US" dirty="0"/>
              <a:t>high-volume, urban area </a:t>
            </a:r>
          </a:p>
          <a:p>
            <a:r>
              <a:rPr lang="en-US" dirty="0"/>
              <a:t>Started at Spire in August 2017</a:t>
            </a:r>
          </a:p>
          <a:p>
            <a:pPr lvl="1"/>
            <a:r>
              <a:rPr lang="en-US" dirty="0"/>
              <a:t>Natural gas company serving 1.7 million customers in MO, AL and MS </a:t>
            </a:r>
          </a:p>
          <a:p>
            <a:pPr marL="228600" lvl="1" indent="0">
              <a:buNone/>
            </a:pPr>
            <a:endParaRPr lang="en-US" dirty="0"/>
          </a:p>
          <a:p>
            <a:pPr marL="228600" lvl="1" indent="0">
              <a:buNone/>
            </a:pPr>
            <a:r>
              <a:rPr lang="en-US" dirty="0"/>
              <a:t> </a:t>
            </a:r>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703593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9F27F-8DCA-4B25-82BC-D9CC707F939B}"/>
              </a:ext>
            </a:extLst>
          </p:cNvPr>
          <p:cNvSpPr>
            <a:spLocks noGrp="1"/>
          </p:cNvSpPr>
          <p:nvPr>
            <p:ph type="title"/>
          </p:nvPr>
        </p:nvSpPr>
        <p:spPr/>
        <p:txBody>
          <a:bodyPr/>
          <a:lstStyle/>
          <a:p>
            <a:r>
              <a:rPr lang="en-US" dirty="0"/>
              <a:t>State/Agency/Vendor Communication</a:t>
            </a:r>
            <a:br>
              <a:rPr lang="en-US" dirty="0"/>
            </a:br>
            <a:endParaRPr lang="en-US" dirty="0"/>
          </a:p>
        </p:txBody>
      </p:sp>
      <p:sp>
        <p:nvSpPr>
          <p:cNvPr id="3" name="Content Placeholder 2">
            <a:extLst>
              <a:ext uri="{FF2B5EF4-FFF2-40B4-BE49-F238E27FC236}">
                <a16:creationId xmlns:a16="http://schemas.microsoft.com/office/drawing/2014/main" xmlns="" id="{4AD046FB-B4F7-4279-BFB8-9DB853516A36}"/>
              </a:ext>
            </a:extLst>
          </p:cNvPr>
          <p:cNvSpPr>
            <a:spLocks noGrp="1"/>
          </p:cNvSpPr>
          <p:nvPr>
            <p:ph idx="1"/>
          </p:nvPr>
        </p:nvSpPr>
        <p:spPr>
          <a:xfrm>
            <a:off x="365760" y="888274"/>
            <a:ext cx="8455639" cy="5031486"/>
          </a:xfrm>
        </p:spPr>
        <p:txBody>
          <a:bodyPr/>
          <a:lstStyle/>
          <a:p>
            <a:r>
              <a:rPr lang="en-US" dirty="0"/>
              <a:t>State</a:t>
            </a:r>
          </a:p>
          <a:p>
            <a:pPr lvl="1"/>
            <a:r>
              <a:rPr lang="en-US" dirty="0"/>
              <a:t>Metro Meetings</a:t>
            </a:r>
          </a:p>
          <a:p>
            <a:pPr lvl="1"/>
            <a:r>
              <a:rPr lang="en-US" dirty="0"/>
              <a:t>Webinars</a:t>
            </a:r>
          </a:p>
          <a:p>
            <a:pPr lvl="1"/>
            <a:r>
              <a:rPr lang="en-US" dirty="0"/>
              <a:t>FSD Staff/Email</a:t>
            </a:r>
          </a:p>
          <a:p>
            <a:pPr marL="0" indent="0">
              <a:buNone/>
            </a:pPr>
            <a:endParaRPr lang="en-US" dirty="0"/>
          </a:p>
          <a:p>
            <a:r>
              <a:rPr lang="en-US" dirty="0"/>
              <a:t>Spire</a:t>
            </a:r>
          </a:p>
          <a:p>
            <a:pPr lvl="1"/>
            <a:r>
              <a:rPr lang="en-US" dirty="0"/>
              <a:t>Intern Program</a:t>
            </a:r>
          </a:p>
          <a:p>
            <a:pPr lvl="1"/>
            <a:r>
              <a:rPr lang="en-US" dirty="0"/>
              <a:t>Staff Support</a:t>
            </a:r>
          </a:p>
          <a:p>
            <a:pPr lvl="1"/>
            <a:r>
              <a:rPr lang="en-US" dirty="0"/>
              <a:t>Website Training</a:t>
            </a:r>
          </a:p>
          <a:p>
            <a:pPr lvl="1"/>
            <a:r>
              <a:rPr lang="en-US" dirty="0"/>
              <a:t>Agency Meetings/Presentations</a:t>
            </a:r>
          </a:p>
          <a:p>
            <a:pPr lvl="1"/>
            <a:r>
              <a:rPr lang="en-US" dirty="0"/>
              <a:t>Agency Appreciation Luncheon</a:t>
            </a:r>
          </a:p>
        </p:txBody>
      </p:sp>
      <p:sp>
        <p:nvSpPr>
          <p:cNvPr id="5" name="Slide Number Placeholder 4">
            <a:extLst>
              <a:ext uri="{FF2B5EF4-FFF2-40B4-BE49-F238E27FC236}">
                <a16:creationId xmlns:a16="http://schemas.microsoft.com/office/drawing/2014/main" xmlns=""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52004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9F27F-8DCA-4B25-82BC-D9CC707F939B}"/>
              </a:ext>
            </a:extLst>
          </p:cNvPr>
          <p:cNvSpPr>
            <a:spLocks noGrp="1"/>
          </p:cNvSpPr>
          <p:nvPr>
            <p:ph type="title"/>
          </p:nvPr>
        </p:nvSpPr>
        <p:spPr/>
        <p:txBody>
          <a:bodyPr/>
          <a:lstStyle/>
          <a:p>
            <a:r>
              <a:rPr lang="en-US" dirty="0"/>
              <a:t>Types of LIHEAP Performance Data Utilized in MO to Improve LIHEAP Performance</a:t>
            </a:r>
          </a:p>
        </p:txBody>
      </p:sp>
      <p:sp>
        <p:nvSpPr>
          <p:cNvPr id="3" name="Content Placeholder 2">
            <a:extLst>
              <a:ext uri="{FF2B5EF4-FFF2-40B4-BE49-F238E27FC236}">
                <a16:creationId xmlns:a16="http://schemas.microsoft.com/office/drawing/2014/main" xmlns="" id="{4AD046FB-B4F7-4279-BFB8-9DB853516A36}"/>
              </a:ext>
            </a:extLst>
          </p:cNvPr>
          <p:cNvSpPr>
            <a:spLocks noGrp="1"/>
          </p:cNvSpPr>
          <p:nvPr>
            <p:ph idx="1"/>
          </p:nvPr>
        </p:nvSpPr>
        <p:spPr>
          <a:xfrm>
            <a:off x="365760" y="1175657"/>
            <a:ext cx="8455639" cy="5294812"/>
          </a:xfrm>
        </p:spPr>
        <p:txBody>
          <a:bodyPr/>
          <a:lstStyle/>
          <a:p>
            <a:r>
              <a:rPr lang="en-US" dirty="0"/>
              <a:t>Registered vs. Pending Applications	</a:t>
            </a:r>
          </a:p>
          <a:p>
            <a:pPr lvl="1"/>
            <a:r>
              <a:rPr lang="en-US" dirty="0"/>
              <a:t>Utilized by State/Agency to Monitor Processing</a:t>
            </a:r>
          </a:p>
          <a:p>
            <a:pPr lvl="1"/>
            <a:r>
              <a:rPr lang="en-US" dirty="0"/>
              <a:t>Tool to Safeguard Agency</a:t>
            </a:r>
          </a:p>
          <a:p>
            <a:r>
              <a:rPr lang="en-US" dirty="0"/>
              <a:t>Weekly Comparative Analysis</a:t>
            </a:r>
          </a:p>
          <a:p>
            <a:pPr lvl="1"/>
            <a:r>
              <a:rPr lang="en-US" dirty="0"/>
              <a:t>Trend Data (are applications up/down from the previous year)</a:t>
            </a:r>
          </a:p>
          <a:p>
            <a:r>
              <a:rPr lang="en-US" dirty="0"/>
              <a:t>EA Assisted Households/ECIP Assisted Households</a:t>
            </a:r>
          </a:p>
          <a:p>
            <a:pPr lvl="1"/>
            <a:r>
              <a:rPr lang="en-US" dirty="0"/>
              <a:t>Trend Data (are EA/ECIP benefits up/down from the previous year)</a:t>
            </a:r>
          </a:p>
          <a:p>
            <a:pPr lvl="1"/>
            <a:r>
              <a:rPr lang="en-US" dirty="0"/>
              <a:t>Budget Monitoring</a:t>
            </a:r>
          </a:p>
          <a:p>
            <a:r>
              <a:rPr lang="en-US" dirty="0"/>
              <a:t>Average Monthly Income/Usage Data/Average EA Benefit Amount</a:t>
            </a:r>
          </a:p>
          <a:p>
            <a:pPr lvl="1"/>
            <a:r>
              <a:rPr lang="en-US" dirty="0"/>
              <a:t>Trend Data</a:t>
            </a:r>
          </a:p>
          <a:p>
            <a:pPr lvl="2"/>
            <a:r>
              <a:rPr lang="en-US" dirty="0"/>
              <a:t>Are current income guidelines still relevant? </a:t>
            </a:r>
          </a:p>
          <a:p>
            <a:pPr lvl="2"/>
            <a:r>
              <a:rPr lang="en-US" dirty="0"/>
              <a:t>Are guidelines meeting the needs of the low-income?</a:t>
            </a:r>
          </a:p>
          <a:p>
            <a:pPr lvl="2"/>
            <a:r>
              <a:rPr lang="en-US" dirty="0"/>
              <a:t>Are guidelines excluding any low-income populations?</a:t>
            </a:r>
          </a:p>
          <a:p>
            <a:pPr lvl="1"/>
            <a:r>
              <a:rPr lang="en-US" dirty="0"/>
              <a:t>Analyzing Energy Burden</a:t>
            </a:r>
          </a:p>
          <a:p>
            <a:pPr lvl="2"/>
            <a:r>
              <a:rPr lang="en-US" dirty="0"/>
              <a:t>Are LIHEAP benefits addressing the energy burden for low-income households?</a:t>
            </a:r>
          </a:p>
          <a:p>
            <a:pPr lvl="2"/>
            <a:r>
              <a:rPr lang="en-US" dirty="0"/>
              <a:t>Do current EA benefit amounts need to be increased?</a:t>
            </a:r>
          </a:p>
          <a:p>
            <a:pPr lvl="1"/>
            <a:endParaRPr lang="en-US" dirty="0"/>
          </a:p>
          <a:p>
            <a:pPr lvl="1"/>
            <a:endParaRPr lang="en-US" dirty="0"/>
          </a:p>
          <a:p>
            <a:pPr lvl="1"/>
            <a:endParaRPr lang="en-US" dirty="0"/>
          </a:p>
          <a:p>
            <a:pPr lvl="1"/>
            <a:endParaRPr lang="en-US" dirty="0"/>
          </a:p>
          <a:p>
            <a:pPr lvl="1"/>
            <a:endParaRPr lang="en-US" dirty="0"/>
          </a:p>
          <a:p>
            <a:endParaRPr lang="en-US" dirty="0"/>
          </a:p>
          <a:p>
            <a:pPr marL="228600" lvl="1" indent="0">
              <a:buNone/>
            </a:pPr>
            <a:endParaRPr lang="en-US" dirty="0"/>
          </a:p>
          <a:p>
            <a:endParaRPr lang="en-US" dirty="0"/>
          </a:p>
        </p:txBody>
      </p:sp>
      <p:sp>
        <p:nvSpPr>
          <p:cNvPr id="5" name="Slide Number Placeholder 4">
            <a:extLst>
              <a:ext uri="{FF2B5EF4-FFF2-40B4-BE49-F238E27FC236}">
                <a16:creationId xmlns:a16="http://schemas.microsoft.com/office/drawing/2014/main" xmlns=""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25208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9F27F-8DCA-4B25-82BC-D9CC707F939B}"/>
              </a:ext>
            </a:extLst>
          </p:cNvPr>
          <p:cNvSpPr>
            <a:spLocks noGrp="1"/>
          </p:cNvSpPr>
          <p:nvPr>
            <p:ph type="title"/>
          </p:nvPr>
        </p:nvSpPr>
        <p:spPr/>
        <p:txBody>
          <a:bodyPr/>
          <a:lstStyle/>
          <a:p>
            <a:r>
              <a:rPr lang="en-US" dirty="0"/>
              <a:t>Types of LIHEAP Performance Data Utilized in MO to Improve LIHEAP Performance </a:t>
            </a:r>
          </a:p>
        </p:txBody>
      </p:sp>
      <p:sp>
        <p:nvSpPr>
          <p:cNvPr id="3" name="Content Placeholder 2">
            <a:extLst>
              <a:ext uri="{FF2B5EF4-FFF2-40B4-BE49-F238E27FC236}">
                <a16:creationId xmlns:a16="http://schemas.microsoft.com/office/drawing/2014/main" xmlns="" id="{4AD046FB-B4F7-4279-BFB8-9DB853516A36}"/>
              </a:ext>
            </a:extLst>
          </p:cNvPr>
          <p:cNvSpPr>
            <a:spLocks noGrp="1"/>
          </p:cNvSpPr>
          <p:nvPr>
            <p:ph idx="1"/>
          </p:nvPr>
        </p:nvSpPr>
        <p:spPr>
          <a:xfrm>
            <a:off x="365760" y="1175657"/>
            <a:ext cx="8455639" cy="5294812"/>
          </a:xfrm>
        </p:spPr>
        <p:txBody>
          <a:bodyPr/>
          <a:lstStyle/>
          <a:p>
            <a:r>
              <a:rPr lang="en-US" dirty="0"/>
              <a:t>Fuel Types Used/Total EA Payments</a:t>
            </a:r>
          </a:p>
          <a:p>
            <a:pPr lvl="1"/>
            <a:r>
              <a:rPr lang="en-US" dirty="0"/>
              <a:t>Use data to start discussion with vendors to support LIHEAP.</a:t>
            </a:r>
          </a:p>
          <a:p>
            <a:pPr lvl="2"/>
            <a:r>
              <a:rPr lang="en-US" dirty="0"/>
              <a:t>Staffing for LIHEAP Outreach/Education </a:t>
            </a:r>
          </a:p>
          <a:p>
            <a:pPr lvl="2"/>
            <a:r>
              <a:rPr lang="en-US" dirty="0"/>
              <a:t>Utilize Vendor Communications Staff to Create Marketing Fliers/Templates</a:t>
            </a:r>
          </a:p>
          <a:p>
            <a:pPr lvl="2"/>
            <a:r>
              <a:rPr lang="en-US" dirty="0"/>
              <a:t>In-Kind Donations </a:t>
            </a:r>
          </a:p>
          <a:p>
            <a:pPr lvl="3"/>
            <a:r>
              <a:rPr lang="en-US" dirty="0"/>
              <a:t>Copies</a:t>
            </a:r>
          </a:p>
          <a:p>
            <a:pPr lvl="3"/>
            <a:r>
              <a:rPr lang="en-US" dirty="0"/>
              <a:t>Supplies</a:t>
            </a:r>
          </a:p>
          <a:p>
            <a:pPr lvl="3"/>
            <a:r>
              <a:rPr lang="en-US" dirty="0"/>
              <a:t>Postage</a:t>
            </a:r>
          </a:p>
          <a:p>
            <a:r>
              <a:rPr lang="en-US" dirty="0"/>
              <a:t>Percentage of Food Stamp Recipients</a:t>
            </a:r>
          </a:p>
          <a:p>
            <a:pPr lvl="1"/>
            <a:r>
              <a:rPr lang="en-US" dirty="0"/>
              <a:t>Use data to simplify income qualifying applicants and contract with other state departments (70-75% in MO)</a:t>
            </a:r>
          </a:p>
          <a:p>
            <a:r>
              <a:rPr lang="en-US" dirty="0"/>
              <a:t>Number of Vulnerable Households Served (60+, Disabled, Young Children)</a:t>
            </a:r>
          </a:p>
          <a:p>
            <a:pPr lvl="1"/>
            <a:r>
              <a:rPr lang="en-US" dirty="0"/>
              <a:t>Is outreach effectively reaching vulnerable households?</a:t>
            </a:r>
          </a:p>
          <a:p>
            <a:pPr marL="228600" lvl="1" indent="0">
              <a:buNone/>
            </a:pPr>
            <a:endParaRPr lang="en-US" dirty="0"/>
          </a:p>
          <a:p>
            <a:pPr lvl="1"/>
            <a:endParaRPr lang="en-US" dirty="0"/>
          </a:p>
          <a:p>
            <a:pPr lvl="1"/>
            <a:endParaRPr lang="en-US" dirty="0"/>
          </a:p>
          <a:p>
            <a:pPr lvl="1"/>
            <a:endParaRPr lang="en-US" dirty="0"/>
          </a:p>
          <a:p>
            <a:endParaRPr lang="en-US" dirty="0"/>
          </a:p>
          <a:p>
            <a:pPr marL="228600" lvl="1" indent="0">
              <a:buNone/>
            </a:pPr>
            <a:endParaRPr lang="en-US" dirty="0"/>
          </a:p>
          <a:p>
            <a:endParaRPr lang="en-US" dirty="0"/>
          </a:p>
        </p:txBody>
      </p:sp>
      <p:sp>
        <p:nvSpPr>
          <p:cNvPr id="5" name="Slide Number Placeholder 4">
            <a:extLst>
              <a:ext uri="{FF2B5EF4-FFF2-40B4-BE49-F238E27FC236}">
                <a16:creationId xmlns:a16="http://schemas.microsoft.com/office/drawing/2014/main" xmlns=""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162522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5760" y="274320"/>
            <a:ext cx="8455639" cy="778111"/>
          </a:xfrm>
        </p:spPr>
        <p:txBody>
          <a:bodyPr/>
          <a:lstStyle/>
          <a:p>
            <a:r>
              <a:rPr lang="en-US" dirty="0"/>
              <a:t>Types of LIHEAP Performance Data Utilized by Spire to Improve LIHEAP Outreach &amp; Education</a:t>
            </a:r>
            <a:endParaRPr lang="en-US" dirty="0">
              <a:solidFill>
                <a:schemeClr val="accent1"/>
              </a:solidFill>
            </a:endParaRPr>
          </a:p>
        </p:txBody>
      </p:sp>
      <p:sp>
        <p:nvSpPr>
          <p:cNvPr id="7" name="Content Placeholder 6"/>
          <p:cNvSpPr>
            <a:spLocks noGrp="1"/>
          </p:cNvSpPr>
          <p:nvPr>
            <p:ph idx="1"/>
          </p:nvPr>
        </p:nvSpPr>
        <p:spPr>
          <a:xfrm>
            <a:off x="365760" y="1194934"/>
            <a:ext cx="4162319" cy="5205867"/>
          </a:xfrm>
        </p:spPr>
        <p:txBody>
          <a:bodyPr/>
          <a:lstStyle/>
          <a:p>
            <a:r>
              <a:rPr lang="en-US" sz="2000" dirty="0"/>
              <a:t>Spire tracks EA eligible recipients on a weekly basis throughout the winter (December – May) to monitor for disconnection notices.</a:t>
            </a:r>
          </a:p>
          <a:p>
            <a:pPr lvl="1"/>
            <a:r>
              <a:rPr lang="en-US" sz="1800" dirty="0"/>
              <a:t>Information forwarded to CAA</a:t>
            </a:r>
          </a:p>
          <a:p>
            <a:pPr lvl="2"/>
            <a:r>
              <a:rPr lang="en-US" sz="1600" dirty="0"/>
              <a:t>Winter ECIP</a:t>
            </a:r>
          </a:p>
          <a:p>
            <a:pPr lvl="2"/>
            <a:r>
              <a:rPr lang="en-US" sz="1600" dirty="0"/>
              <a:t>Spire Energy Assistance</a:t>
            </a:r>
          </a:p>
          <a:p>
            <a:r>
              <a:rPr lang="en-US" sz="2000" dirty="0"/>
              <a:t>Spire tracks EA denials for accounts that were inactive and now active. </a:t>
            </a:r>
          </a:p>
          <a:p>
            <a:pPr lvl="1"/>
            <a:r>
              <a:rPr lang="en-US" sz="1800" dirty="0"/>
              <a:t>Information forwarded to CAA </a:t>
            </a:r>
          </a:p>
          <a:p>
            <a:r>
              <a:rPr lang="en-US" sz="2000" dirty="0"/>
              <a:t>State Report – LIHEAP Applications by Zip Code</a:t>
            </a:r>
          </a:p>
          <a:p>
            <a:pPr lvl="1"/>
            <a:r>
              <a:rPr lang="en-US" sz="1800" dirty="0"/>
              <a:t>Identify areas of need for LIHEAP outreach and education.</a:t>
            </a:r>
          </a:p>
          <a:p>
            <a:pPr marL="228600" lvl="1" indent="0">
              <a:buNone/>
            </a:pPr>
            <a:r>
              <a:rPr lang="en-US" sz="1800" dirty="0"/>
              <a:t> </a:t>
            </a:r>
          </a:p>
          <a:p>
            <a:pPr marL="228600" lvl="1" indent="0">
              <a:buNone/>
            </a:pPr>
            <a:endParaRPr lang="en-US" sz="1800" dirty="0"/>
          </a:p>
          <a:p>
            <a:pPr lvl="2"/>
            <a:endParaRPr lang="en-US" dirty="0"/>
          </a:p>
          <a:p>
            <a:pPr marL="0" indent="0">
              <a:buNone/>
            </a:pPr>
            <a:endParaRPr lang="en-US" dirty="0"/>
          </a:p>
        </p:txBody>
      </p:sp>
      <p:sp>
        <p:nvSpPr>
          <p:cNvPr id="8" name="Content Placeholder 7"/>
          <p:cNvSpPr>
            <a:spLocks noGrp="1"/>
          </p:cNvSpPr>
          <p:nvPr>
            <p:ph idx="13"/>
          </p:nvPr>
        </p:nvSpPr>
        <p:spPr>
          <a:xfrm>
            <a:off x="4663440" y="2107474"/>
            <a:ext cx="4162319" cy="3808694"/>
          </a:xfrm>
        </p:spPr>
        <p:txBody>
          <a:bodyPr/>
          <a:lstStyle/>
          <a:p>
            <a:pPr marL="228600" lvl="1" indent="0">
              <a:buNone/>
            </a:pPr>
            <a:endParaRPr lang="en-US" dirty="0"/>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3" name="Picture 2">
            <a:extLst>
              <a:ext uri="{FF2B5EF4-FFF2-40B4-BE49-F238E27FC236}">
                <a16:creationId xmlns:a16="http://schemas.microsoft.com/office/drawing/2014/main" xmlns="" id="{028EC3CA-C3D2-4AF2-99A8-996D17AEF255}"/>
              </a:ext>
            </a:extLst>
          </p:cNvPr>
          <p:cNvPicPr>
            <a:picLocks noChangeAspect="1"/>
          </p:cNvPicPr>
          <p:nvPr/>
        </p:nvPicPr>
        <p:blipFill>
          <a:blip r:embed="rId2"/>
          <a:stretch>
            <a:fillRect/>
          </a:stretch>
        </p:blipFill>
        <p:spPr>
          <a:xfrm>
            <a:off x="4663440" y="1432560"/>
            <a:ext cx="3457302" cy="4602480"/>
          </a:xfrm>
          <a:prstGeom prst="rect">
            <a:avLst/>
          </a:prstGeom>
        </p:spPr>
      </p:pic>
    </p:spTree>
    <p:extLst>
      <p:ext uri="{BB962C8B-B14F-4D97-AF65-F5344CB8AC3E}">
        <p14:creationId xmlns:p14="http://schemas.microsoft.com/office/powerpoint/2010/main" val="92996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C528B-AEF5-4D03-8D5D-D7637ACA2703}"/>
              </a:ext>
            </a:extLst>
          </p:cNvPr>
          <p:cNvSpPr>
            <a:spLocks noGrp="1"/>
          </p:cNvSpPr>
          <p:nvPr>
            <p:ph type="title"/>
          </p:nvPr>
        </p:nvSpPr>
        <p:spPr/>
        <p:txBody>
          <a:bodyPr/>
          <a:lstStyle/>
          <a:p>
            <a:r>
              <a:rPr lang="en-US" dirty="0"/>
              <a:t>Spire Outreach Review Results</a:t>
            </a:r>
          </a:p>
        </p:txBody>
      </p:sp>
      <p:sp>
        <p:nvSpPr>
          <p:cNvPr id="3" name="Content Placeholder 2">
            <a:extLst>
              <a:ext uri="{FF2B5EF4-FFF2-40B4-BE49-F238E27FC236}">
                <a16:creationId xmlns:a16="http://schemas.microsoft.com/office/drawing/2014/main" xmlns="" id="{3E8AAE7A-DE63-426A-B456-872C5E06C0FE}"/>
              </a:ext>
            </a:extLst>
          </p:cNvPr>
          <p:cNvSpPr>
            <a:spLocks noGrp="1"/>
          </p:cNvSpPr>
          <p:nvPr>
            <p:ph idx="1"/>
          </p:nvPr>
        </p:nvSpPr>
        <p:spPr>
          <a:xfrm>
            <a:off x="365761" y="775063"/>
            <a:ext cx="8281850" cy="5625738"/>
          </a:xfrm>
        </p:spPr>
        <p:txBody>
          <a:bodyPr numCol="2"/>
          <a:lstStyle/>
          <a:p>
            <a:pPr marL="0" lvl="0" indent="0">
              <a:buNone/>
            </a:pPr>
            <a:endParaRPr lang="en-US" sz="100" b="1" dirty="0"/>
          </a:p>
          <a:p>
            <a:pPr lvl="0"/>
            <a:r>
              <a:rPr lang="en-US" sz="1600" dirty="0"/>
              <a:t>Applicants</a:t>
            </a:r>
          </a:p>
          <a:p>
            <a:pPr lvl="1"/>
            <a:r>
              <a:rPr lang="en-US" sz="1400" dirty="0"/>
              <a:t>fixed-income (social security/SSI)</a:t>
            </a:r>
          </a:p>
          <a:p>
            <a:pPr lvl="1"/>
            <a:r>
              <a:rPr lang="en-US" sz="1400" dirty="0"/>
              <a:t>health issues (reduced wages/unable to work; medical bills)</a:t>
            </a:r>
          </a:p>
          <a:p>
            <a:pPr lvl="1"/>
            <a:r>
              <a:rPr lang="en-US" sz="1400" dirty="0"/>
              <a:t>unforeseen tragedy</a:t>
            </a:r>
          </a:p>
          <a:p>
            <a:pPr lvl="1"/>
            <a:r>
              <a:rPr lang="en-US" sz="1400" dirty="0"/>
              <a:t>experienced a sudden/unexpected change in income status </a:t>
            </a:r>
          </a:p>
          <a:p>
            <a:pPr lvl="0"/>
            <a:r>
              <a:rPr lang="en-US" sz="1600" dirty="0"/>
              <a:t>Breaking Through Obstacles</a:t>
            </a:r>
          </a:p>
          <a:p>
            <a:pPr lvl="1"/>
            <a:r>
              <a:rPr lang="en-US" sz="1400" dirty="0"/>
              <a:t>acquaint communities with LIHEAP and utilizing LIHEAP to leverage funds</a:t>
            </a:r>
          </a:p>
          <a:p>
            <a:pPr lvl="1"/>
            <a:r>
              <a:rPr lang="en-US" sz="1400" dirty="0"/>
              <a:t>transportation to CAA</a:t>
            </a:r>
          </a:p>
          <a:p>
            <a:pPr lvl="1"/>
            <a:r>
              <a:rPr lang="en-US" sz="1400" dirty="0"/>
              <a:t>unable to read/write</a:t>
            </a:r>
          </a:p>
          <a:p>
            <a:pPr lvl="1"/>
            <a:r>
              <a:rPr lang="en-US" sz="1400" dirty="0"/>
              <a:t>access to an application</a:t>
            </a:r>
          </a:p>
          <a:p>
            <a:pPr lvl="1"/>
            <a:r>
              <a:rPr lang="en-US" sz="1400" dirty="0"/>
              <a:t>stress </a:t>
            </a:r>
          </a:p>
          <a:p>
            <a:pPr lvl="1"/>
            <a:endParaRPr lang="en-US" sz="1400" dirty="0"/>
          </a:p>
          <a:p>
            <a:pPr lvl="1"/>
            <a:endParaRPr lang="en-US" sz="1400" dirty="0"/>
          </a:p>
          <a:p>
            <a:pPr lvl="1"/>
            <a:endParaRPr lang="en-US" sz="1400" dirty="0"/>
          </a:p>
          <a:p>
            <a:pPr lvl="1"/>
            <a:endParaRPr lang="en-US" sz="1400" dirty="0"/>
          </a:p>
          <a:p>
            <a:pPr marL="228600" lvl="1" indent="0">
              <a:buNone/>
            </a:pPr>
            <a:endParaRPr lang="en-US" sz="1400" dirty="0"/>
          </a:p>
          <a:p>
            <a:pPr marL="228600" lvl="1" indent="0">
              <a:buNone/>
            </a:pPr>
            <a:endParaRPr lang="en-US" sz="800" dirty="0"/>
          </a:p>
          <a:p>
            <a:pPr marL="228600" lvl="1" indent="0">
              <a:buNone/>
            </a:pPr>
            <a:endParaRPr lang="en-US" sz="200" dirty="0"/>
          </a:p>
          <a:p>
            <a:pPr lvl="0"/>
            <a:r>
              <a:rPr lang="en-US" sz="1600" dirty="0"/>
              <a:t>Debunking Misconceptions About LIHEAP</a:t>
            </a:r>
          </a:p>
          <a:p>
            <a:pPr lvl="1"/>
            <a:r>
              <a:rPr lang="en-US" sz="1400" dirty="0"/>
              <a:t>LIHEAP only helps if you’re in threat of disconnection.</a:t>
            </a:r>
          </a:p>
          <a:p>
            <a:pPr lvl="1"/>
            <a:r>
              <a:rPr lang="en-US" sz="1400" dirty="0"/>
              <a:t>LIHEAP only helps with electric bills.</a:t>
            </a:r>
          </a:p>
          <a:p>
            <a:pPr lvl="1"/>
            <a:r>
              <a:rPr lang="en-US" sz="1400" dirty="0"/>
              <a:t>I make too much money.</a:t>
            </a:r>
          </a:p>
          <a:p>
            <a:pPr lvl="1"/>
            <a:r>
              <a:rPr lang="en-US" sz="1400" dirty="0"/>
              <a:t>I would qualify, but my bills are current so I don’t need help. </a:t>
            </a:r>
          </a:p>
          <a:p>
            <a:pPr marL="228600" lvl="1" indent="0">
              <a:buNone/>
            </a:pPr>
            <a:endParaRPr lang="en-US" sz="1400" dirty="0"/>
          </a:p>
          <a:p>
            <a:pPr marL="228600" lvl="1" indent="0">
              <a:buNone/>
            </a:pPr>
            <a:endParaRPr lang="en-US" sz="1400"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xmlns="" id="{7FCAFE59-C4FB-44D4-84A4-D213FB79B12F}"/>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6" name="Picture 5">
            <a:extLst>
              <a:ext uri="{FF2B5EF4-FFF2-40B4-BE49-F238E27FC236}">
                <a16:creationId xmlns:a16="http://schemas.microsoft.com/office/drawing/2014/main" xmlns="" id="{774478B9-E085-4975-972E-AD8CC9AF4C60}"/>
              </a:ext>
            </a:extLst>
          </p:cNvPr>
          <p:cNvPicPr>
            <a:picLocks noChangeAspect="1"/>
          </p:cNvPicPr>
          <p:nvPr/>
        </p:nvPicPr>
        <p:blipFill rotWithShape="1">
          <a:blip r:embed="rId2"/>
          <a:srcRect r="7481"/>
          <a:stretch/>
        </p:blipFill>
        <p:spPr>
          <a:xfrm>
            <a:off x="2790097" y="3660262"/>
            <a:ext cx="5857514" cy="2239294"/>
          </a:xfrm>
          <a:prstGeom prst="rect">
            <a:avLst/>
          </a:prstGeom>
        </p:spPr>
      </p:pic>
    </p:spTree>
    <p:extLst>
      <p:ext uri="{BB962C8B-B14F-4D97-AF65-F5344CB8AC3E}">
        <p14:creationId xmlns:p14="http://schemas.microsoft.com/office/powerpoint/2010/main" val="297457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6175" y="942702"/>
            <a:ext cx="7607210" cy="3716383"/>
          </a:xfrm>
        </p:spPr>
        <p:txBody>
          <a:bodyPr/>
          <a:lstStyle/>
          <a:p>
            <a:r>
              <a:rPr lang="en-US" dirty="0"/>
              <a:t>Questions &amp; Feedback</a:t>
            </a:r>
            <a:br>
              <a:rPr lang="en-US" dirty="0"/>
            </a:br>
            <a:r>
              <a:rPr lang="en-US" dirty="0"/>
              <a:t/>
            </a:r>
            <a:br>
              <a:rPr lang="en-US" dirty="0"/>
            </a:br>
            <a:r>
              <a:rPr lang="en-US" sz="3600" dirty="0"/>
              <a:t>Connie Sanchez</a:t>
            </a:r>
            <a:br>
              <a:rPr lang="en-US" sz="3600" dirty="0"/>
            </a:br>
            <a:r>
              <a:rPr lang="en-US" sz="3600" dirty="0"/>
              <a:t>connie.sanchez@spireenergy.com</a:t>
            </a:r>
            <a:r>
              <a:rPr lang="en-US" dirty="0"/>
              <a:t/>
            </a:r>
            <a:br>
              <a:rPr lang="en-US" dirty="0"/>
            </a:br>
            <a:endParaRPr lang="en-US" dirty="0"/>
          </a:p>
        </p:txBody>
      </p:sp>
      <p:sp>
        <p:nvSpPr>
          <p:cNvPr id="9" name="Slide Number Placeholder 1"/>
          <p:cNvSpPr>
            <a:spLocks noGrp="1"/>
          </p:cNvSpPr>
          <p:nvPr>
            <p:ph type="sldNum" sz="quarter" idx="4"/>
          </p:nvPr>
        </p:nvSpPr>
        <p:spPr>
          <a:xfrm>
            <a:off x="342989" y="6400801"/>
            <a:ext cx="226373"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51086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Importance of Performance Measures to LIHEAP Program</a:t>
            </a:r>
            <a:endParaRPr lang="en-US" sz="4800" dirty="0"/>
          </a:p>
        </p:txBody>
      </p:sp>
      <p:sp>
        <p:nvSpPr>
          <p:cNvPr id="8" name="Content Placeholder 7"/>
          <p:cNvSpPr>
            <a:spLocks noGrp="1"/>
          </p:cNvSpPr>
          <p:nvPr>
            <p:ph sz="quarter" idx="1"/>
          </p:nvPr>
        </p:nvSpPr>
        <p:spPr>
          <a:xfrm>
            <a:off x="325397" y="1873753"/>
            <a:ext cx="8159496" cy="4457700"/>
          </a:xfrm>
        </p:spPr>
        <p:txBody>
          <a:bodyPr>
            <a:normAutofit/>
          </a:bodyPr>
          <a:lstStyle/>
          <a:p>
            <a:pPr marL="0" lvl="0" indent="0">
              <a:spcBef>
                <a:spcPts val="0"/>
              </a:spcBef>
              <a:buNone/>
            </a:pPr>
            <a:r>
              <a:rPr lang="en-US" sz="2000" b="1" dirty="0"/>
              <a:t>LIHEAP Performance Measures were developed in response to: </a:t>
            </a:r>
          </a:p>
          <a:p>
            <a:pPr marL="0" lvl="0" indent="0">
              <a:spcBef>
                <a:spcPts val="0"/>
              </a:spcBef>
              <a:buNone/>
            </a:pPr>
            <a:endParaRPr lang="en-US" sz="1400" b="1" dirty="0">
              <a:solidFill>
                <a:schemeClr val="accent6"/>
              </a:solidFill>
              <a:latin typeface="Arial" panose="020B0604020202020204" pitchFamily="34" charset="0"/>
              <a:cs typeface="Arial" panose="020B0604020202020204" pitchFamily="34" charset="0"/>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2605(b) of the Low Income Home Energy Assistance Act of 1981 (42 U.S.C. §8624(b)) as amended by Sec. 311(b) of the Human Services Amendments of 1994 (Public Law 103-252) requiring</a:t>
            </a:r>
            <a:r>
              <a:rPr lang="en-US" sz="1600" b="1" dirty="0">
                <a:solidFill>
                  <a:schemeClr val="bg1">
                    <a:lumMod val="50000"/>
                  </a:schemeClr>
                </a:solidFill>
              </a:rPr>
              <a:t> </a:t>
            </a:r>
            <a:r>
              <a:rPr lang="en-US" sz="1600" b="1" dirty="0"/>
              <a:t>HHS to develop, in consultation with LIHEAP grantees, model performance goals that measure the success of each State’s LIHEAP activities.  </a:t>
            </a:r>
          </a:p>
          <a:p>
            <a:pPr>
              <a:spcBef>
                <a:spcPts val="0"/>
              </a:spcBef>
              <a:buClr>
                <a:schemeClr val="accent6"/>
              </a:buClr>
              <a:buFont typeface="Arial" panose="020B0604020202020204" pitchFamily="34" charset="0"/>
              <a:buChar char="•"/>
            </a:pPr>
            <a:endParaRPr lang="en-US" sz="1600" dirty="0">
              <a:solidFill>
                <a:schemeClr val="accent6"/>
              </a:solidFill>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2610(b)(2) of the Low Income Home Energy Assistance Act of 1981 (42 U.S.C. §8629(b)(2)) requiring that </a:t>
            </a:r>
            <a:r>
              <a:rPr lang="en-US" sz="1600" b="1" dirty="0"/>
              <a:t>HHS annually report to Congress on the impact LIHEAP is making on recipient  and income eligible households.</a:t>
            </a:r>
          </a:p>
          <a:p>
            <a:pPr lvl="0">
              <a:spcBef>
                <a:spcPts val="0"/>
              </a:spcBef>
              <a:buClr>
                <a:schemeClr val="accent6"/>
              </a:buClr>
              <a:buFont typeface="Arial" panose="020B0604020202020204" pitchFamily="34" charset="0"/>
              <a:buChar char="•"/>
            </a:pPr>
            <a:endParaRPr lang="en-US" sz="1600" dirty="0">
              <a:solidFill>
                <a:schemeClr val="accent6"/>
              </a:solidFill>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2605(b)(5) of the Low Income Home Energy Assistance Act of 1981 (42 U.S. C. §8624(b)(5)) requiring </a:t>
            </a:r>
            <a:r>
              <a:rPr lang="en-US" sz="1600" b="1" dirty="0"/>
              <a:t>LIHEAP grantees to provide, in a timely manner, that the highest level of energy assistance will be furnished to those households that have the lowest incomes and the highest energy costs or needs in relation to income, taking into account family size.</a:t>
            </a: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spTree>
    <p:extLst>
      <p:ext uri="{BB962C8B-B14F-4D97-AF65-F5344CB8AC3E}">
        <p14:creationId xmlns:p14="http://schemas.microsoft.com/office/powerpoint/2010/main" val="2872309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OCS and LIHEAP </a:t>
            </a:r>
            <a:r>
              <a:rPr lang="en-US" sz="2400" b="1" dirty="0"/>
              <a:t>Grantee Partnership</a:t>
            </a:r>
            <a:endParaRPr lang="en-US" sz="4800" b="1" dirty="0"/>
          </a:p>
        </p:txBody>
      </p:sp>
      <p:sp>
        <p:nvSpPr>
          <p:cNvPr id="8" name="Content Placeholder 7"/>
          <p:cNvSpPr>
            <a:spLocks noGrp="1"/>
          </p:cNvSpPr>
          <p:nvPr>
            <p:ph sz="quarter" idx="1"/>
          </p:nvPr>
        </p:nvSpPr>
        <p:spPr>
          <a:xfrm>
            <a:off x="263137" y="1654998"/>
            <a:ext cx="8502911" cy="5124853"/>
          </a:xfrm>
        </p:spPr>
        <p:txBody>
          <a:bodyPr>
            <a:normAutofit/>
          </a:bodyPr>
          <a:lstStyle/>
          <a:p>
            <a:pPr marL="1085850" indent="-1085850">
              <a:buNone/>
            </a:pPr>
            <a:r>
              <a:rPr lang="en-US" sz="1700" b="1" dirty="0"/>
              <a:t>2008-10:	</a:t>
            </a:r>
            <a:r>
              <a:rPr lang="en-US" sz="1700" dirty="0"/>
              <a:t>Performance Management Work Group (</a:t>
            </a:r>
            <a:r>
              <a:rPr lang="en-US" sz="1700" dirty="0" err="1"/>
              <a:t>PMWG</a:t>
            </a:r>
            <a:r>
              <a:rPr lang="en-US" sz="1700" dirty="0"/>
              <a:t>) develops Performance Measurement Recommendations. </a:t>
            </a:r>
          </a:p>
          <a:p>
            <a:pPr marL="0" lvl="0" indent="0">
              <a:spcBef>
                <a:spcPts val="0"/>
              </a:spcBef>
              <a:buNone/>
            </a:pPr>
            <a:endParaRPr lang="en-US" sz="1400" b="1" dirty="0"/>
          </a:p>
          <a:p>
            <a:pPr marL="1085850" indent="-1085850">
              <a:buNone/>
              <a:tabLst>
                <a:tab pos="1085850" algn="l"/>
              </a:tabLst>
            </a:pPr>
            <a:r>
              <a:rPr lang="en-US" sz="1700" b="1" dirty="0"/>
              <a:t>2010-12:</a:t>
            </a:r>
            <a:r>
              <a:rPr lang="en-US" sz="1700" dirty="0"/>
              <a:t>	Performance Management Implementation Work Group (PMIWG) transforms </a:t>
            </a:r>
            <a:r>
              <a:rPr lang="en-US" sz="1700" dirty="0" err="1"/>
              <a:t>PMWG</a:t>
            </a:r>
            <a:r>
              <a:rPr lang="en-US" sz="1700" dirty="0"/>
              <a:t> recommendations into concrete Performance Measures.</a:t>
            </a:r>
          </a:p>
          <a:p>
            <a:pPr marL="1085850" indent="-1085850">
              <a:spcBef>
                <a:spcPts val="0"/>
              </a:spcBef>
              <a:buClr>
                <a:schemeClr val="accent6"/>
              </a:buClr>
              <a:buFont typeface="Arial" panose="020B0604020202020204" pitchFamily="34" charset="0"/>
              <a:buChar char="•"/>
              <a:tabLst>
                <a:tab pos="1085850" algn="l"/>
              </a:tabLst>
            </a:pPr>
            <a:endParaRPr lang="en-US" sz="1400" dirty="0"/>
          </a:p>
          <a:p>
            <a:pPr marL="1085850" indent="-1085850">
              <a:buNone/>
              <a:tabLst>
                <a:tab pos="1085850" algn="l"/>
              </a:tabLst>
            </a:pPr>
            <a:r>
              <a:rPr lang="en-US" sz="1700" b="1" dirty="0"/>
              <a:t>2012-14:</a:t>
            </a:r>
            <a:r>
              <a:rPr lang="en-US" sz="1700" dirty="0"/>
              <a:t>	OCS and APPRISE work with grantees to develop the Performance Measurement Website. </a:t>
            </a:r>
          </a:p>
          <a:p>
            <a:pPr marL="1085850" indent="-1085850">
              <a:buNone/>
              <a:tabLst>
                <a:tab pos="1085850" algn="l"/>
              </a:tabLst>
            </a:pPr>
            <a:r>
              <a:rPr lang="en-US" sz="1700" dirty="0"/>
              <a:t> </a:t>
            </a:r>
          </a:p>
          <a:p>
            <a:pPr marL="1085850" indent="-1085850">
              <a:buNone/>
              <a:tabLst>
                <a:tab pos="1085850" algn="l"/>
              </a:tabLst>
            </a:pPr>
            <a:r>
              <a:rPr lang="en-US" sz="1700" b="1" dirty="0"/>
              <a:t>2014-16:</a:t>
            </a:r>
            <a:r>
              <a:rPr lang="en-US" sz="1700" dirty="0"/>
              <a:t>	OMB approves PMIWG recommendations, making new Performance Measures required reporting beginning in FY 2016.  PMIWG members work with OCS and APPRISE Team to develop guidance and support for grantees as they update systems to collect and report new data. </a:t>
            </a:r>
          </a:p>
          <a:p>
            <a:pPr marL="1085850" indent="-1085850">
              <a:buNone/>
              <a:tabLst>
                <a:tab pos="1085850" algn="l"/>
              </a:tabLst>
            </a:pPr>
            <a:endParaRPr lang="en-US" sz="1400" dirty="0"/>
          </a:p>
          <a:p>
            <a:pPr marL="1085850" indent="-1085850">
              <a:buNone/>
              <a:tabLst>
                <a:tab pos="1085850" algn="l"/>
              </a:tabLst>
            </a:pPr>
            <a:r>
              <a:rPr lang="en-US" sz="1700" b="1" dirty="0"/>
              <a:t>2016-18:</a:t>
            </a:r>
            <a:r>
              <a:rPr lang="en-US" sz="1700" dirty="0"/>
              <a:t>	PMIWG members work with OCS and APPRISE Team to develop guidance and support for grantees as they analyze and use their data.</a:t>
            </a:r>
            <a:endParaRPr lang="en-US" sz="1600" dirty="0">
              <a:solidFill>
                <a:schemeClr val="accent6"/>
              </a:solidFill>
            </a:endParaRPr>
          </a:p>
          <a:p>
            <a:pPr>
              <a:spcBef>
                <a:spcPts val="0"/>
              </a:spcBef>
              <a:buClr>
                <a:schemeClr val="accent6"/>
              </a:buClr>
              <a:buFont typeface="Arial" panose="020B0604020202020204" pitchFamily="34" charset="0"/>
              <a:buChar char="•"/>
            </a:pPr>
            <a:endParaRPr lang="en-US" sz="1600" dirty="0">
              <a:solidFill>
                <a:schemeClr val="accent6"/>
              </a:solidFill>
            </a:endParaRP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87624" y="6272728"/>
            <a:ext cx="1617133" cy="441339"/>
          </a:xfrm>
          <a:prstGeom prst="rect">
            <a:avLst/>
          </a:prstGeom>
          <a:solidFill>
            <a:schemeClr val="accent1">
              <a:alpha val="66000"/>
            </a:schemeClr>
          </a:solidFill>
          <a:ln w="38100">
            <a:solidFill>
              <a:schemeClr val="accent2"/>
            </a:solidFill>
          </a:ln>
        </p:spPr>
        <p:txBody>
          <a:bodyPr wrap="square" rtlCol="0">
            <a:spAutoFit/>
          </a:bodyPr>
          <a:lstStyle/>
          <a:p>
            <a:pPr algn="ctr">
              <a:lnSpc>
                <a:spcPct val="80000"/>
              </a:lnSpc>
            </a:pPr>
            <a:r>
              <a:rPr lang="en-US" sz="1400" dirty="0">
                <a:latin typeface="Calibri" panose="020F0502020204030204" pitchFamily="34" charset="0"/>
              </a:rPr>
              <a:t>Presenter:</a:t>
            </a:r>
          </a:p>
          <a:p>
            <a:pPr algn="ctr">
              <a:lnSpc>
                <a:spcPct val="80000"/>
              </a:lnSpc>
            </a:pPr>
            <a:r>
              <a:rPr lang="en-US" sz="1400" dirty="0">
                <a:latin typeface="Calibri" panose="020F0502020204030204" pitchFamily="34" charset="0"/>
              </a:rPr>
              <a:t>Holly Ravesloot</a:t>
            </a:r>
          </a:p>
        </p:txBody>
      </p:sp>
    </p:spTree>
    <p:extLst>
      <p:ext uri="{BB962C8B-B14F-4D97-AF65-F5344CB8AC3E}">
        <p14:creationId xmlns:p14="http://schemas.microsoft.com/office/powerpoint/2010/main" val="1657906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848069632"/>
              </p:ext>
            </p:extLst>
          </p:nvPr>
        </p:nvGraphicFramePr>
        <p:xfrm>
          <a:off x="4460167" y="1691144"/>
          <a:ext cx="3840480" cy="4736592"/>
        </p:xfrm>
        <a:graphic>
          <a:graphicData uri="http://schemas.openxmlformats.org/drawingml/2006/table">
            <a:tbl>
              <a:tblPr firstRow="1" bandRow="1">
                <a:tableStyleId>{073A0DAA-6AF3-43AB-8588-CEC1D06C72B9}</a:tableStyleId>
              </a:tblPr>
              <a:tblGrid>
                <a:gridCol w="1920240">
                  <a:extLst>
                    <a:ext uri="{9D8B030D-6E8A-4147-A177-3AD203B41FA5}">
                      <a16:colId xmlns:a16="http://schemas.microsoft.com/office/drawing/2014/main" xmlns="" val="1072772924"/>
                    </a:ext>
                  </a:extLst>
                </a:gridCol>
                <a:gridCol w="1920240">
                  <a:extLst>
                    <a:ext uri="{9D8B030D-6E8A-4147-A177-3AD203B41FA5}">
                      <a16:colId xmlns:a16="http://schemas.microsoft.com/office/drawing/2014/main" xmlns="" val="1543582171"/>
                    </a:ext>
                  </a:extLst>
                </a:gridCol>
              </a:tblGrid>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Charles Anderson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b="0" kern="1200" dirty="0">
                          <a:solidFill>
                            <a:schemeClr val="tx1"/>
                          </a:solidFill>
                          <a:effectLst/>
                          <a:latin typeface="Calibri" panose="020F0502020204030204" pitchFamily="34" charset="0"/>
                          <a:ea typeface="+mn-ea"/>
                          <a:cs typeface="Calibri" panose="020F0502020204030204" pitchFamily="34" charset="0"/>
                        </a:rPr>
                        <a:t>Connecticut</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1389942429"/>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Laura Betzinger</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Indiana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550449760"/>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Jane Blank</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Wisconsin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4078229081"/>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Debra Brown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California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4021672188"/>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Andrew </a:t>
                      </a:r>
                      <a:r>
                        <a:rPr lang="en-US" sz="1800" b="1" dirty="0" err="1">
                          <a:solidFill>
                            <a:schemeClr val="tx1"/>
                          </a:solidFill>
                          <a:latin typeface="Calibri" panose="020F0502020204030204" pitchFamily="34" charset="0"/>
                          <a:cs typeface="Calibri" panose="020F0502020204030204" pitchFamily="34" charset="0"/>
                        </a:rPr>
                        <a:t>Bryk</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New York</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155034721"/>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Cecil Daniels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kern="1200" dirty="0">
                          <a:solidFill>
                            <a:schemeClr val="tx1"/>
                          </a:solidFill>
                          <a:effectLst/>
                          <a:latin typeface="Calibri" panose="020F0502020204030204" pitchFamily="34" charset="0"/>
                          <a:ea typeface="+mn-ea"/>
                          <a:cs typeface="Calibri" panose="020F0502020204030204" pitchFamily="34" charset="0"/>
                        </a:rPr>
                        <a:t>Washington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668044757"/>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Lisa </a:t>
                      </a:r>
                      <a:r>
                        <a:rPr lang="en-US" sz="1800" b="1" dirty="0" err="1">
                          <a:solidFill>
                            <a:schemeClr val="tx1"/>
                          </a:solidFill>
                          <a:latin typeface="Calibri" panose="020F0502020204030204" pitchFamily="34" charset="0"/>
                          <a:cs typeface="Calibri" panose="020F0502020204030204" pitchFamily="34" charset="0"/>
                        </a:rPr>
                        <a:t>Goben</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Oregon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2894961745"/>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Heather</a:t>
                      </a:r>
                      <a:r>
                        <a:rPr lang="en-US" sz="1800" b="1" baseline="0" dirty="0">
                          <a:solidFill>
                            <a:schemeClr val="tx1"/>
                          </a:solidFill>
                          <a:latin typeface="Calibri" panose="020F0502020204030204" pitchFamily="34" charset="0"/>
                          <a:cs typeface="Calibri" panose="020F0502020204030204" pitchFamily="34" charset="0"/>
                        </a:rPr>
                        <a:t> Jones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Missouri</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4182558378"/>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Susan Marshall</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Alaska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4167603334"/>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Lorraine Portis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Mississippi</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3395712600"/>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Paula Reynolds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Maryland</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1307483575"/>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Michael</a:t>
                      </a:r>
                      <a:r>
                        <a:rPr lang="en-US" sz="1800" b="1" baseline="0" dirty="0">
                          <a:solidFill>
                            <a:schemeClr val="tx1"/>
                          </a:solidFill>
                          <a:latin typeface="Calibri" panose="020F0502020204030204" pitchFamily="34" charset="0"/>
                          <a:cs typeface="Calibri" panose="020F0502020204030204" pitchFamily="34" charset="0"/>
                        </a:rPr>
                        <a:t> Schmitz</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Minnesota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2133013877"/>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Sheri</a:t>
                      </a:r>
                      <a:r>
                        <a:rPr lang="en-US" sz="1800" b="1" baseline="0" dirty="0">
                          <a:solidFill>
                            <a:schemeClr val="tx1"/>
                          </a:solidFill>
                          <a:latin typeface="Calibri" panose="020F0502020204030204" pitchFamily="34" charset="0"/>
                          <a:cs typeface="Calibri" panose="020F0502020204030204" pitchFamily="34" charset="0"/>
                        </a:rPr>
                        <a:t> Shepard</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Montana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532090352"/>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Jenni Sullivan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Montana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882032993"/>
                  </a:ext>
                </a:extLst>
              </a:tr>
            </a:tbl>
          </a:graphicData>
        </a:graphic>
      </p:graphicFrame>
      <p:sp>
        <p:nvSpPr>
          <p:cNvPr id="7" name="Title 6"/>
          <p:cNvSpPr>
            <a:spLocks noGrp="1"/>
          </p:cNvSpPr>
          <p:nvPr>
            <p:ph type="title"/>
          </p:nvPr>
        </p:nvSpPr>
        <p:spPr>
          <a:xfrm>
            <a:off x="243401" y="228600"/>
            <a:ext cx="8522647"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OCS and LIHEAP Grantee Partnership</a:t>
            </a: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Content Placeholder 7"/>
          <p:cNvSpPr txBox="1">
            <a:spLocks/>
          </p:cNvSpPr>
          <p:nvPr/>
        </p:nvSpPr>
        <p:spPr>
          <a:xfrm>
            <a:off x="656276" y="2324127"/>
            <a:ext cx="3744686" cy="337278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accent3">
                    <a:lumMod val="75000"/>
                  </a:schemeClr>
                </a:solidFill>
                <a:latin typeface="+mn-lt"/>
                <a:ea typeface="+mn-ea"/>
                <a:cs typeface="+mn-cs"/>
              </a:defRPr>
            </a:lvl1pPr>
            <a:lvl2pPr marL="548640" indent="-228600" algn="l" rtl="0" eaLnBrk="1" latinLnBrk="0" hangingPunct="1">
              <a:spcBef>
                <a:spcPts val="370"/>
              </a:spcBef>
              <a:buClr>
                <a:schemeClr val="accent6"/>
              </a:buClr>
              <a:buSzPct val="85000"/>
              <a:buFont typeface="Wingdings 2"/>
              <a:buChar char=""/>
              <a:defRPr kumimoji="0" sz="2400" kern="1200">
                <a:solidFill>
                  <a:schemeClr val="accent3">
                    <a:lumMod val="75000"/>
                  </a:schemeClr>
                </a:solidFill>
                <a:latin typeface="+mn-lt"/>
                <a:ea typeface="+mn-ea"/>
                <a:cs typeface="+mn-cs"/>
              </a:defRPr>
            </a:lvl2pPr>
            <a:lvl3pPr marL="822960" indent="-228600" algn="l" rtl="0" eaLnBrk="1" latinLnBrk="0" hangingPunct="1">
              <a:spcBef>
                <a:spcPts val="370"/>
              </a:spcBef>
              <a:buClr>
                <a:schemeClr val="bg2">
                  <a:lumMod val="50000"/>
                </a:schemeClr>
              </a:buClr>
              <a:buSzPct val="85000"/>
              <a:buFont typeface="Wingdings 2"/>
              <a:buChar char=""/>
              <a:defRPr kumimoji="0" sz="2000" kern="1200">
                <a:solidFill>
                  <a:schemeClr val="accent3">
                    <a:lumMod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accent3">
                    <a:lumMod val="75000"/>
                  </a:schemeClr>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accent3">
                    <a:lumMod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Performance</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Management</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Implementation</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Work Group</a:t>
            </a:r>
          </a:p>
          <a:p>
            <a:pPr marL="0" lvl="1" indent="0">
              <a:lnSpc>
                <a:spcPct val="80000"/>
              </a:lnSpc>
              <a:spcBef>
                <a:spcPts val="0"/>
              </a:spcBef>
              <a:buClr>
                <a:srgbClr val="264A64"/>
              </a:buClr>
              <a:buNone/>
              <a:defRPr/>
            </a:pPr>
            <a:endParaRPr lang="en-US" sz="3600" b="1" dirty="0">
              <a:solidFill>
                <a:srgbClr val="264A64"/>
              </a:solidFill>
              <a:latin typeface="Calibri" panose="020F0502020204030204" pitchFamily="34" charset="0"/>
              <a:cs typeface="Calibri" panose="020F0502020204030204" pitchFamily="34" charset="0"/>
            </a:endParaRPr>
          </a:p>
          <a:p>
            <a:pPr marL="0" lvl="1" indent="0">
              <a:lnSpc>
                <a:spcPct val="80000"/>
              </a:lnSpc>
              <a:spcBef>
                <a:spcPts val="0"/>
              </a:spcBef>
              <a:buClr>
                <a:srgbClr val="264A64"/>
              </a:buClr>
              <a:buNone/>
              <a:defRPr/>
            </a:pPr>
            <a:r>
              <a:rPr lang="en-US" sz="2100" b="1" dirty="0">
                <a:solidFill>
                  <a:srgbClr val="264A64"/>
                </a:solidFill>
                <a:latin typeface="Calibri" panose="020F0502020204030204" pitchFamily="34" charset="0"/>
                <a:cs typeface="Calibri" panose="020F0502020204030204" pitchFamily="34" charset="0"/>
              </a:rPr>
              <a:t>Current Members</a:t>
            </a:r>
          </a:p>
        </p:txBody>
      </p:sp>
    </p:spTree>
    <p:extLst>
      <p:ext uri="{BB962C8B-B14F-4D97-AF65-F5344CB8AC3E}">
        <p14:creationId xmlns:p14="http://schemas.microsoft.com/office/powerpoint/2010/main" val="401485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t>Access to and Transparency of LIHEAP Performance Data</a:t>
            </a: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graphicFrame>
        <p:nvGraphicFramePr>
          <p:cNvPr id="9" name="Table 8"/>
          <p:cNvGraphicFramePr>
            <a:graphicFrameLocks noGrp="1"/>
          </p:cNvGraphicFramePr>
          <p:nvPr>
            <p:extLst>
              <p:ext uri="{D42A27DB-BD31-4B8C-83A1-F6EECF244321}">
                <p14:modId xmlns:p14="http://schemas.microsoft.com/office/powerpoint/2010/main" val="1119812225"/>
              </p:ext>
            </p:extLst>
          </p:nvPr>
        </p:nvGraphicFramePr>
        <p:xfrm>
          <a:off x="329894" y="1850087"/>
          <a:ext cx="8436154" cy="4261104"/>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xmlns="" val="1072772924"/>
                    </a:ext>
                  </a:extLst>
                </a:gridCol>
                <a:gridCol w="7521754">
                  <a:extLst>
                    <a:ext uri="{9D8B030D-6E8A-4147-A177-3AD203B41FA5}">
                      <a16:colId xmlns:a16="http://schemas.microsoft.com/office/drawing/2014/main" xmlns="" val="1543582171"/>
                    </a:ext>
                  </a:extLst>
                </a:gridCol>
              </a:tblGrid>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2013 </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Performance Management Website Published for Grantees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1389942429"/>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Fall</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2014</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OMB Approval of LIHEAP Performance Measures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986797770"/>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2015</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PMIWG Launches LIHEAP Virtual Library and Data Warehouse Advanced Search Initiatives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271728453"/>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Winter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Publication of LIHEAP Virtual Library and Data Warehouse Advanced Search Capabilities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226840770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Spring 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Regional Training on Performance Management Techniques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2179646837"/>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NEUAC Presentation on FY 2015 Performance Measures Reports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664958699"/>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Winter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2017</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kern="1200" dirty="0">
                          <a:solidFill>
                            <a:schemeClr val="tx1"/>
                          </a:solidFill>
                          <a:effectLst/>
                          <a:latin typeface="Calibri" panose="020F0502020204030204" pitchFamily="34" charset="0"/>
                          <a:ea typeface="+mn-ea"/>
                          <a:cs typeface="Calibri" panose="020F0502020204030204" pitchFamily="34" charset="0"/>
                        </a:rPr>
                        <a:t>Performance Management Website Goes Public</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366925019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Spring 2017-18</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400" kern="1200" dirty="0" err="1">
                          <a:solidFill>
                            <a:schemeClr val="tx1"/>
                          </a:solidFill>
                          <a:effectLst/>
                          <a:latin typeface="Calibri" panose="020F0502020204030204" pitchFamily="34" charset="0"/>
                          <a:ea typeface="+mn-ea"/>
                          <a:cs typeface="Calibri" panose="020F0502020204030204" pitchFamily="34" charset="0"/>
                        </a:rPr>
                        <a:t>T&amp;TA</a:t>
                      </a:r>
                      <a:r>
                        <a:rPr kumimoji="0" lang="en-US" sz="1400" kern="1200" dirty="0">
                          <a:solidFill>
                            <a:schemeClr val="tx1"/>
                          </a:solidFill>
                          <a:effectLst/>
                          <a:latin typeface="Calibri" panose="020F0502020204030204" pitchFamily="34" charset="0"/>
                          <a:ea typeface="+mn-ea"/>
                          <a:cs typeface="Calibri" panose="020F0502020204030204" pitchFamily="34" charset="0"/>
                        </a:rPr>
                        <a:t> Related</a:t>
                      </a:r>
                      <a:r>
                        <a:rPr kumimoji="0" lang="en-US" sz="1400" kern="1200" baseline="0" dirty="0">
                          <a:solidFill>
                            <a:schemeClr val="tx1"/>
                          </a:solidFill>
                          <a:effectLst/>
                          <a:latin typeface="Calibri" panose="020F0502020204030204" pitchFamily="34" charset="0"/>
                          <a:ea typeface="+mn-ea"/>
                          <a:cs typeface="Calibri" panose="020F0502020204030204" pitchFamily="34" charset="0"/>
                        </a:rPr>
                        <a:t> to </a:t>
                      </a:r>
                      <a:r>
                        <a:rPr kumimoji="0" lang="en-US" sz="1400" kern="1200" dirty="0">
                          <a:solidFill>
                            <a:schemeClr val="tx1"/>
                          </a:solidFill>
                          <a:effectLst/>
                          <a:latin typeface="Calibri" panose="020F0502020204030204" pitchFamily="34" charset="0"/>
                          <a:ea typeface="+mn-ea"/>
                          <a:cs typeface="Calibri" panose="020F0502020204030204" pitchFamily="34" charset="0"/>
                        </a:rPr>
                        <a:t>Using LIHEAP Performance Management Data Reported by Grantees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53446097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FY 2018 </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400" kern="1200" dirty="0">
                          <a:solidFill>
                            <a:schemeClr val="tx1"/>
                          </a:solidFill>
                          <a:effectLst/>
                          <a:latin typeface="Calibri" panose="020F0502020204030204" pitchFamily="34" charset="0"/>
                          <a:ea typeface="+mn-ea"/>
                          <a:cs typeface="Calibri" panose="020F0502020204030204" pitchFamily="34" charset="0"/>
                        </a:rPr>
                        <a:t>Addition of Performance Measure Data </a:t>
                      </a:r>
                      <a:r>
                        <a:rPr kumimoji="0" lang="en-US" sz="1400" kern="1200" baseline="0" dirty="0">
                          <a:solidFill>
                            <a:schemeClr val="tx1"/>
                          </a:solidFill>
                          <a:effectLst/>
                          <a:latin typeface="Calibri" panose="020F0502020204030204" pitchFamily="34" charset="0"/>
                          <a:ea typeface="+mn-ea"/>
                          <a:cs typeface="Calibri" panose="020F0502020204030204" pitchFamily="34" charset="0"/>
                        </a:rPr>
                        <a:t>to Performance Management Website</a:t>
                      </a:r>
                      <a:endParaRPr kumimoji="0" lang="en-US" sz="1400" kern="1200" dirty="0">
                        <a:solidFill>
                          <a:schemeClr val="tx1"/>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xmlns="" val="4134657473"/>
                  </a:ext>
                </a:extLst>
              </a:tr>
            </a:tbl>
          </a:graphicData>
        </a:graphic>
      </p:graphicFrame>
    </p:spTree>
    <p:extLst>
      <p:ext uri="{BB962C8B-B14F-4D97-AF65-F5344CB8AC3E}">
        <p14:creationId xmlns:p14="http://schemas.microsoft.com/office/powerpoint/2010/main" val="116219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0224" y="228600"/>
            <a:ext cx="9056175" cy="990600"/>
          </a:xfrm>
        </p:spPr>
        <p:txBody>
          <a:bodyPr>
            <a:noAutofit/>
          </a:bodyPr>
          <a:lstStyle/>
          <a:p>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LIHEAP Performance Data:  Nuts and Bolts</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6" name="TextBox 5"/>
          <p:cNvSpPr txBox="1"/>
          <p:nvPr/>
        </p:nvSpPr>
        <p:spPr>
          <a:xfrm>
            <a:off x="-152400" y="2903820"/>
            <a:ext cx="9144000" cy="2394502"/>
          </a:xfrm>
          <a:prstGeom prst="rect">
            <a:avLst/>
          </a:prstGeom>
          <a:noFill/>
        </p:spPr>
        <p:txBody>
          <a:bodyPr wrap="square" rtlCol="0">
            <a:spAutoFit/>
          </a:bodyPr>
          <a:lstStyle/>
          <a:p>
            <a:pPr algn="ctr">
              <a:lnSpc>
                <a:spcPct val="85000"/>
              </a:lnSpc>
            </a:pPr>
            <a:r>
              <a:rPr lang="en-US" sz="4000" b="1" dirty="0">
                <a:solidFill>
                  <a:schemeClr val="accent2">
                    <a:lumMod val="75000"/>
                  </a:schemeClr>
                </a:solidFill>
                <a:latin typeface="Calibri" panose="020F0502020204030204" pitchFamily="34" charset="0"/>
              </a:rPr>
              <a:t>LIHEAP Performance Data: </a:t>
            </a:r>
          </a:p>
          <a:p>
            <a:pPr algn="ctr">
              <a:lnSpc>
                <a:spcPct val="85000"/>
              </a:lnSpc>
            </a:pPr>
            <a:r>
              <a:rPr lang="en-US" sz="4000" b="1" i="1" dirty="0">
                <a:solidFill>
                  <a:schemeClr val="accent2">
                    <a:lumMod val="75000"/>
                  </a:schemeClr>
                </a:solidFill>
                <a:latin typeface="Calibri" panose="020F0502020204030204" pitchFamily="34" charset="0"/>
              </a:rPr>
              <a:t>Nuts and Bolts</a:t>
            </a:r>
          </a:p>
          <a:p>
            <a:pPr algn="ctr">
              <a:lnSpc>
                <a:spcPct val="85000"/>
              </a:lnSpc>
            </a:pPr>
            <a:endParaRPr lang="en-US" sz="4000" b="1" i="1" dirty="0">
              <a:latin typeface="Calibri" panose="020F0502020204030204" pitchFamily="34" charset="0"/>
            </a:endParaRPr>
          </a:p>
          <a:p>
            <a:pPr algn="ctr">
              <a:lnSpc>
                <a:spcPct val="85000"/>
              </a:lnSpc>
            </a:pPr>
            <a:r>
              <a:rPr lang="en-US" sz="2800" b="1" dirty="0">
                <a:latin typeface="Calibri" panose="020F0502020204030204" pitchFamily="34" charset="0"/>
              </a:rPr>
              <a:t>Melissa Torgerson</a:t>
            </a:r>
          </a:p>
          <a:p>
            <a:pPr algn="ctr">
              <a:lnSpc>
                <a:spcPct val="85000"/>
              </a:lnSpc>
            </a:pPr>
            <a:r>
              <a:rPr lang="en-US" sz="2800" i="1" dirty="0">
                <a:latin typeface="Calibri" panose="020F0502020204030204" pitchFamily="34" charset="0"/>
              </a:rPr>
              <a:t>VERVE Associates LLC</a:t>
            </a:r>
          </a:p>
        </p:txBody>
      </p:sp>
    </p:spTree>
    <p:extLst>
      <p:ext uri="{BB962C8B-B14F-4D97-AF65-F5344CB8AC3E}">
        <p14:creationId xmlns:p14="http://schemas.microsoft.com/office/powerpoint/2010/main" val="120590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Available “Suite” of Performance Management Data</a:t>
            </a:r>
            <a:endParaRPr lang="en-US" sz="26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313118" y="1667933"/>
            <a:ext cx="8678482" cy="5046134"/>
          </a:xfrm>
        </p:spPr>
        <p:txBody>
          <a:bodyPr>
            <a:normAutofit/>
          </a:bodyPr>
          <a:lstStyle/>
          <a:p>
            <a:pPr marL="0" lvl="1" indent="0">
              <a:lnSpc>
                <a:spcPct val="90000"/>
              </a:lnSpc>
              <a:spcBef>
                <a:spcPct val="20000"/>
              </a:spcBef>
              <a:spcAft>
                <a:spcPts val="600"/>
              </a:spcAft>
              <a:buClrTx/>
              <a:buSzTx/>
              <a:buNone/>
              <a:defRPr/>
            </a:pPr>
            <a:r>
              <a:rPr lang="en-US" sz="2000" b="1" dirty="0">
                <a:latin typeface="Calibri" panose="020F0502020204030204" pitchFamily="34" charset="0"/>
                <a:cs typeface="Calibri" panose="020F0502020204030204" pitchFamily="34" charset="0"/>
              </a:rPr>
              <a:t>For many years, LIHEAP Grantees have had a </a:t>
            </a:r>
            <a:r>
              <a:rPr lang="en-US" sz="2000" b="1" dirty="0"/>
              <a:t>suite </a:t>
            </a:r>
            <a:r>
              <a:rPr lang="en-US" sz="2000" b="1" dirty="0">
                <a:latin typeface="Calibri" panose="020F0502020204030204" pitchFamily="34" charset="0"/>
                <a:cs typeface="Calibri" panose="020F0502020204030204" pitchFamily="34" charset="0"/>
              </a:rPr>
              <a:t>of data and information available to inform program evaluation and planning.</a:t>
            </a:r>
          </a:p>
          <a:p>
            <a:pPr marL="0" lvl="1" indent="0">
              <a:spcBef>
                <a:spcPct val="20000"/>
              </a:spcBef>
              <a:spcAft>
                <a:spcPts val="600"/>
              </a:spcAft>
              <a:buClrTx/>
              <a:buSzTx/>
              <a:buNone/>
              <a:defRPr/>
            </a:pPr>
            <a:endParaRPr lang="en-US" sz="100" b="1" dirty="0">
              <a:latin typeface="Calibri" panose="020F0502020204030204" pitchFamily="34" charset="0"/>
              <a:cs typeface="Calibri" panose="020F0502020204030204" pitchFamily="34" charset="0"/>
            </a:endParaRPr>
          </a:p>
          <a:p>
            <a:pPr marL="0" lvl="1" indent="0">
              <a:spcBef>
                <a:spcPct val="20000"/>
              </a:spcBef>
              <a:spcAft>
                <a:spcPts val="200"/>
              </a:spcAft>
              <a:buClrTx/>
              <a:buSzTx/>
              <a:buNone/>
              <a:defRPr/>
            </a:pPr>
            <a:r>
              <a:rPr lang="en-US" sz="2000" b="1" dirty="0">
                <a:latin typeface="Calibri" panose="020F0502020204030204" pitchFamily="34" charset="0"/>
                <a:cs typeface="Calibri" panose="020F0502020204030204" pitchFamily="34" charset="0"/>
              </a:rPr>
              <a:t>Required LIHEAP Reports</a:t>
            </a:r>
          </a:p>
          <a:p>
            <a:pPr marL="0" lvl="1" indent="0">
              <a:spcBef>
                <a:spcPts val="0"/>
              </a:spcBef>
              <a:buClrTx/>
              <a:buSzTx/>
              <a:buNone/>
              <a:defRPr/>
            </a:pPr>
            <a:endParaRPr lang="en-US" sz="900" b="1"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Model Plan</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Household Report</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Performance Data Form - Section I. Grantee Survey</a:t>
            </a:r>
          </a:p>
          <a:p>
            <a:pPr marL="569913" lvl="0" indent="-398463">
              <a:spcBef>
                <a:spcPts val="0"/>
              </a:spcBef>
              <a:buClrTx/>
              <a:buSzTx/>
              <a:buFont typeface="Arial" panose="020B0604020202020204" pitchFamily="34" charset="0"/>
              <a:buChar char="•"/>
              <a:defRPr/>
            </a:pPr>
            <a:endParaRPr lang="en-US" sz="1200" i="1" dirty="0">
              <a:latin typeface="Calibri" panose="020F0502020204030204" pitchFamily="34" charset="0"/>
              <a:cs typeface="Calibri" panose="020F0502020204030204" pitchFamily="34" charset="0"/>
            </a:endParaRPr>
          </a:p>
          <a:p>
            <a:pPr marL="0" lvl="1" indent="0">
              <a:spcBef>
                <a:spcPct val="20000"/>
              </a:spcBef>
              <a:spcAft>
                <a:spcPts val="200"/>
              </a:spcAft>
              <a:buClrTx/>
              <a:buSzTx/>
              <a:buNone/>
              <a:defRPr/>
            </a:pPr>
            <a:r>
              <a:rPr lang="en-US" sz="2000" b="1" dirty="0">
                <a:latin typeface="Calibri" panose="020F0502020204030204" pitchFamily="34" charset="0"/>
                <a:cs typeface="Calibri" panose="020F0502020204030204" pitchFamily="34" charset="0"/>
              </a:rPr>
              <a:t>Other Data Sources</a:t>
            </a:r>
          </a:p>
          <a:p>
            <a:pPr marL="0" lvl="1" indent="0">
              <a:spcBef>
                <a:spcPts val="0"/>
              </a:spcBef>
              <a:buClrTx/>
              <a:buSzTx/>
              <a:buNone/>
              <a:defRPr/>
            </a:pPr>
            <a:endParaRPr lang="en-US" sz="1050" b="1"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Home Energy Notebook</a:t>
            </a: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American Community Survey (Census)</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Residential Energy Consumption Survey (RECS)</a:t>
            </a:r>
          </a:p>
          <a:p>
            <a:pPr marL="171450" lvl="0" indent="0">
              <a:spcBef>
                <a:spcPts val="0"/>
              </a:spcBef>
              <a:buClrTx/>
              <a:buSzTx/>
              <a:buNone/>
              <a:defRPr/>
            </a:pPr>
            <a:endParaRPr lang="en-US" sz="1800" dirty="0">
              <a:latin typeface="Calibri" panose="020F0502020204030204" pitchFamily="34" charset="0"/>
              <a:cs typeface="Calibri" panose="020F0502020204030204" pitchFamily="34" charset="0"/>
            </a:endParaRPr>
          </a:p>
          <a:p>
            <a:pPr marL="569913" lvl="0" indent="-398463">
              <a:spcBef>
                <a:spcPts val="0"/>
              </a:spcBef>
              <a:buClrTx/>
              <a:buSzTx/>
              <a:buFont typeface="Arial" panose="020B0604020202020204" pitchFamily="34" charset="0"/>
              <a:buChar char="•"/>
              <a:defRPr/>
            </a:pPr>
            <a:endParaRPr lang="en-US" sz="300" dirty="0">
              <a:latin typeface="Calibri" panose="020F0502020204030204" pitchFamily="34" charset="0"/>
              <a:cs typeface="Calibri" panose="020F0502020204030204" pitchFamily="34" charset="0"/>
            </a:endParaRPr>
          </a:p>
          <a:p>
            <a:pPr marL="0" lvl="0" indent="0">
              <a:lnSpc>
                <a:spcPct val="90000"/>
              </a:lnSpc>
              <a:spcBef>
                <a:spcPts val="0"/>
              </a:spcBef>
              <a:buNone/>
            </a:pPr>
            <a:r>
              <a:rPr lang="en-US" sz="2000" b="1" dirty="0"/>
              <a:t>New Performance Measure data provides LIHEAP grantees with important additions to their collection of Performance Management tools.  </a:t>
            </a:r>
          </a:p>
          <a:p>
            <a:pPr marL="0" indent="0">
              <a:buNone/>
            </a:pPr>
            <a:endParaRPr lang="en-US" sz="2000" dirty="0">
              <a:latin typeface="Calibri" panose="020F0502020204030204" pitchFamily="34" charset="0"/>
              <a:cs typeface="Calibri" panose="020F0502020204030204" pitchFamily="34" charset="0"/>
            </a:endParaRPr>
          </a:p>
          <a:p>
            <a:pPr lvl="0">
              <a:lnSpc>
                <a:spcPct val="150000"/>
              </a:lnSpc>
              <a:buSzPct val="85000"/>
              <a:buFont typeface="Arial" pitchFamily="34" charset="0"/>
              <a:buChar char="•"/>
            </a:pPr>
            <a:endParaRPr lang="en-US" sz="2400" dirty="0">
              <a:latin typeface="Calibri" panose="020F0502020204030204" pitchFamily="34" charset="0"/>
              <a:cs typeface="Calibri" panose="020F0502020204030204" pitchFamily="34" charset="0"/>
            </a:endParaRPr>
          </a:p>
        </p:txBody>
      </p:sp>
      <p:sp>
        <p:nvSpPr>
          <p:cNvPr id="3" name="TextBox 2"/>
          <p:cNvSpPr txBox="1"/>
          <p:nvPr/>
        </p:nvSpPr>
        <p:spPr>
          <a:xfrm>
            <a:off x="7374467" y="6272728"/>
            <a:ext cx="1617133" cy="441339"/>
          </a:xfrm>
          <a:prstGeom prst="rect">
            <a:avLst/>
          </a:prstGeom>
          <a:solidFill>
            <a:schemeClr val="accent1">
              <a:alpha val="66000"/>
            </a:schemeClr>
          </a:solidFill>
          <a:ln w="38100">
            <a:solidFill>
              <a:schemeClr val="accent2"/>
            </a:solidFill>
          </a:ln>
        </p:spPr>
        <p:txBody>
          <a:bodyPr wrap="square" rtlCol="0">
            <a:spAutoFit/>
          </a:bodyPr>
          <a:lstStyle/>
          <a:p>
            <a:pPr algn="ctr">
              <a:lnSpc>
                <a:spcPct val="80000"/>
              </a:lnSpc>
            </a:pPr>
            <a:r>
              <a:rPr lang="en-US" sz="1400" dirty="0">
                <a:latin typeface="Calibri" panose="020F0502020204030204" pitchFamily="34" charset="0"/>
              </a:rPr>
              <a:t>Presenter:</a:t>
            </a:r>
          </a:p>
          <a:p>
            <a:pPr algn="ctr">
              <a:lnSpc>
                <a:spcPct val="80000"/>
              </a:lnSpc>
            </a:pPr>
            <a:r>
              <a:rPr lang="en-US" sz="1400" dirty="0">
                <a:latin typeface="Calibri" panose="020F0502020204030204" pitchFamily="34" charset="0"/>
              </a:rPr>
              <a:t>Melissa Torgerson</a:t>
            </a:r>
          </a:p>
        </p:txBody>
      </p:sp>
    </p:spTree>
    <p:extLst>
      <p:ext uri="{BB962C8B-B14F-4D97-AF65-F5344CB8AC3E}">
        <p14:creationId xmlns:p14="http://schemas.microsoft.com/office/powerpoint/2010/main" val="34403916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7030A0"/>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6-GRP-Board Strategy Session Template">
  <a:themeElements>
    <a:clrScheme name="Spire Color Theme">
      <a:dk1>
        <a:srgbClr val="666666"/>
      </a:dk1>
      <a:lt1>
        <a:srgbClr val="FFFFFF"/>
      </a:lt1>
      <a:dk2>
        <a:srgbClr val="666666"/>
      </a:dk2>
      <a:lt2>
        <a:srgbClr val="FFFFFF"/>
      </a:lt2>
      <a:accent1>
        <a:srgbClr val="E87322"/>
      </a:accent1>
      <a:accent2>
        <a:srgbClr val="979797"/>
      </a:accent2>
      <a:accent3>
        <a:srgbClr val="4F2D7F"/>
      </a:accent3>
      <a:accent4>
        <a:srgbClr val="666666"/>
      </a:accent4>
      <a:accent5>
        <a:srgbClr val="D7D7D7"/>
      </a:accent5>
      <a:accent6>
        <a:srgbClr val="B5B5B5"/>
      </a:accent6>
      <a:hlink>
        <a:srgbClr val="E87322"/>
      </a:hlink>
      <a:folHlink>
        <a:srgbClr val="4F2D7F"/>
      </a:folHlink>
    </a:clrScheme>
    <a:fontScheme name="Spire font them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12105</TotalTime>
  <Words>2234</Words>
  <Application>Microsoft Office PowerPoint</Application>
  <PresentationFormat>On-screen Show (4:3)</PresentationFormat>
  <Paragraphs>551</Paragraphs>
  <Slides>38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Georgia</vt:lpstr>
      <vt:lpstr>Tw Cen MT</vt:lpstr>
      <vt:lpstr>Wingdings</vt:lpstr>
      <vt:lpstr>Wingdings 2</vt:lpstr>
      <vt:lpstr>Median</vt:lpstr>
      <vt:lpstr>16-GRP-Board Strategy Session Template</vt:lpstr>
      <vt:lpstr>  Understanding LIHEAP Performance Measurement Policy  NEUAC 2018</vt:lpstr>
      <vt:lpstr>Understanding LIHEAP Performance Measurement Policy Session Overview</vt:lpstr>
      <vt:lpstr>Understanding LIHEAP Performance Measurement Policy LIHEAP Performance Measures:  Background</vt:lpstr>
      <vt:lpstr>Understanding LIHEAP Performance Measurement Policy Importance of Performance Measures to LIHEAP Program</vt:lpstr>
      <vt:lpstr>Understanding LIHEAP Performance Measurement Policy OCS and LIHEAP Grantee Partnership</vt:lpstr>
      <vt:lpstr>Understanding LIHEAP Performance Measurement Policy OCS and LIHEAP Grantee Partnership</vt:lpstr>
      <vt:lpstr>Understanding LIHEAP Performance Measurement Policy Access to and Transparency of LIHEAP Performance Data</vt:lpstr>
      <vt:lpstr>Understanding LIHEAP Performance Measurement Policy LIHEAP Performance Data:  Nuts and Bolts</vt:lpstr>
      <vt:lpstr>Understanding LIHEAP Performance Measurement Policy Available “Suite” of Performance Management Data</vt:lpstr>
      <vt:lpstr>Understanding LIHEAP Performance Measurement Policy Energy Burden Measures</vt:lpstr>
      <vt:lpstr>Understanding LIHEAP Performance Measurement Policy Energy Burden Measures</vt:lpstr>
      <vt:lpstr>Understanding LIHEAP Performance Measurement Policy Energy Burden Measures</vt:lpstr>
      <vt:lpstr>Understanding LIHEAP Performance Measurement Policy Energy Burden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Summary of “New” Performance Measure Data</vt:lpstr>
      <vt:lpstr>Understanding LIHEAP Performance Measurement Policy Performance Management Collaboration</vt:lpstr>
      <vt:lpstr>Understanding LIHEAP Performance Measurement Policy Contact Information</vt:lpstr>
      <vt:lpstr>Understanding LIHEAP Performance Measurement Policy The Missouri Experience</vt:lpstr>
      <vt:lpstr>Understanding LIHEAP Performance Measurement Policy Missouri LIHEAP Program Performance Management Background</vt:lpstr>
      <vt:lpstr>Understanding LIHEAP Performance Measurement Policy Missouri LIHEAP Program Performance Management Background</vt:lpstr>
      <vt:lpstr>Understanding LIHEAP Performance Measurement Policy Missouri LIHEAP Program Performance Management Background</vt:lpstr>
      <vt:lpstr>Understanding LIHEAP Performance Measurement Policy Performance Measure Data Sharing:  Concerns</vt:lpstr>
      <vt:lpstr>Understanding LIHEAP Performance Measurement Policy Performance Measure Data Sharing:  Rationale</vt:lpstr>
      <vt:lpstr>Understanding LIHEAP Performance Measurement Policy Missouri Experience in Sharing Performance Measure Data</vt:lpstr>
      <vt:lpstr>Understanding LIHEAP Performance Measurement Policy Missouri Conclusion</vt:lpstr>
      <vt:lpstr>Understanding LIHEAP Performance Measurement Policy The Missouri Experience</vt:lpstr>
      <vt:lpstr>Understanding LIHEAP Performance Measurement Policy</vt:lpstr>
      <vt:lpstr>Agenda</vt:lpstr>
      <vt:lpstr>Introduction</vt:lpstr>
      <vt:lpstr>State/Agency/Vendor Communication </vt:lpstr>
      <vt:lpstr>Types of LIHEAP Performance Data Utilized in MO to Improve LIHEAP Performance</vt:lpstr>
      <vt:lpstr>Types of LIHEAP Performance Data Utilized in MO to Improve LIHEAP Performance </vt:lpstr>
      <vt:lpstr>Types of LIHEAP Performance Data Utilized by Spire to Improve LIHEAP Outreach &amp; Education</vt:lpstr>
      <vt:lpstr>Spire Outreach Review Results</vt:lpstr>
      <vt:lpstr>Questions &amp; Feedback  Connie Sanchez connie.sanchez@spireenergy.com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Torgerson</dc:creator>
  <cp:lastModifiedBy>Jackie-Berger</cp:lastModifiedBy>
  <cp:revision>172</cp:revision>
  <cp:lastPrinted>2018-06-18T16:18:48Z</cp:lastPrinted>
  <dcterms:created xsi:type="dcterms:W3CDTF">2017-06-14T22:39:47Z</dcterms:created>
  <dcterms:modified xsi:type="dcterms:W3CDTF">2018-07-02T20:03:28Z</dcterms:modified>
</cp:coreProperties>
</file>