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7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8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9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20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2.xml" ContentType="application/vnd.openxmlformats-officedocument.drawingml.chartshapes+xml"/>
  <Override PartName="/ppt/notesSlides/notesSlide21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28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charts/chart17.xml" ContentType="application/vnd.openxmlformats-officedocument.drawingml.chart+xml"/>
  <Override PartName="/ppt/notesSlides/notesSlide54.xml" ContentType="application/vnd.openxmlformats-officedocument.presentationml.notesSlide+xml"/>
  <Override PartName="/ppt/charts/chart18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3.xml" ContentType="application/vnd.openxmlformats-officedocument.drawingml.chartshapes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charts/chart19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drawings/drawing4.xml" ContentType="application/vnd.openxmlformats-officedocument.drawingml.chartshapes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4"/>
  </p:notesMasterIdLst>
  <p:handoutMasterIdLst>
    <p:handoutMasterId r:id="rId75"/>
  </p:handoutMasterIdLst>
  <p:sldIdLst>
    <p:sldId id="256" r:id="rId2"/>
    <p:sldId id="257" r:id="rId3"/>
    <p:sldId id="258" r:id="rId4"/>
    <p:sldId id="470" r:id="rId5"/>
    <p:sldId id="259" r:id="rId6"/>
    <p:sldId id="260" r:id="rId7"/>
    <p:sldId id="261" r:id="rId8"/>
    <p:sldId id="469" r:id="rId9"/>
    <p:sldId id="262" r:id="rId10"/>
    <p:sldId id="264" r:id="rId11"/>
    <p:sldId id="458" r:id="rId12"/>
    <p:sldId id="404" r:id="rId13"/>
    <p:sldId id="468" r:id="rId14"/>
    <p:sldId id="466" r:id="rId15"/>
    <p:sldId id="425" r:id="rId16"/>
    <p:sldId id="467" r:id="rId17"/>
    <p:sldId id="465" r:id="rId18"/>
    <p:sldId id="464" r:id="rId19"/>
    <p:sldId id="456" r:id="rId20"/>
    <p:sldId id="463" r:id="rId21"/>
    <p:sldId id="471" r:id="rId22"/>
    <p:sldId id="326" r:id="rId23"/>
    <p:sldId id="472" r:id="rId24"/>
    <p:sldId id="451" r:id="rId25"/>
    <p:sldId id="328" r:id="rId26"/>
    <p:sldId id="329" r:id="rId27"/>
    <p:sldId id="460" r:id="rId28"/>
    <p:sldId id="459" r:id="rId29"/>
    <p:sldId id="331" r:id="rId30"/>
    <p:sldId id="461" r:id="rId31"/>
    <p:sldId id="333" r:id="rId32"/>
    <p:sldId id="335" r:id="rId33"/>
    <p:sldId id="334" r:id="rId34"/>
    <p:sldId id="364" r:id="rId35"/>
    <p:sldId id="375" r:id="rId36"/>
    <p:sldId id="336" r:id="rId37"/>
    <p:sldId id="376" r:id="rId38"/>
    <p:sldId id="462" r:id="rId39"/>
    <p:sldId id="339" r:id="rId40"/>
    <p:sldId id="354" r:id="rId41"/>
    <p:sldId id="340" r:id="rId42"/>
    <p:sldId id="377" r:id="rId43"/>
    <p:sldId id="368" r:id="rId44"/>
    <p:sldId id="398" r:id="rId45"/>
    <p:sldId id="356" r:id="rId46"/>
    <p:sldId id="357" r:id="rId47"/>
    <p:sldId id="395" r:id="rId48"/>
    <p:sldId id="378" r:id="rId49"/>
    <p:sldId id="363" r:id="rId50"/>
    <p:sldId id="440" r:id="rId51"/>
    <p:sldId id="441" r:id="rId52"/>
    <p:sldId id="449" r:id="rId53"/>
    <p:sldId id="418" r:id="rId54"/>
    <p:sldId id="411" r:id="rId55"/>
    <p:sldId id="416" r:id="rId56"/>
    <p:sldId id="370" r:id="rId57"/>
    <p:sldId id="387" r:id="rId58"/>
    <p:sldId id="438" r:id="rId59"/>
    <p:sldId id="419" r:id="rId60"/>
    <p:sldId id="367" r:id="rId61"/>
    <p:sldId id="371" r:id="rId62"/>
    <p:sldId id="360" r:id="rId63"/>
    <p:sldId id="373" r:id="rId64"/>
    <p:sldId id="361" r:id="rId65"/>
    <p:sldId id="362" r:id="rId66"/>
    <p:sldId id="455" r:id="rId67"/>
    <p:sldId id="346" r:id="rId68"/>
    <p:sldId id="369" r:id="rId69"/>
    <p:sldId id="428" r:id="rId70"/>
    <p:sldId id="454" r:id="rId71"/>
    <p:sldId id="429" r:id="rId72"/>
    <p:sldId id="431" r:id="rId73"/>
  </p:sldIdLst>
  <p:sldSz cx="9144000" cy="6858000" type="screen4x3"/>
  <p:notesSz cx="69850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1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 userDrawn="1">
          <p15:clr>
            <a:srgbClr val="A4A3A4"/>
          </p15:clr>
        </p15:guide>
        <p15:guide id="2" pos="219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FFFF99"/>
    <a:srgbClr val="A3A3A3"/>
    <a:srgbClr val="929292"/>
    <a:srgbClr val="CBCBCB"/>
    <a:srgbClr val="E86EEB"/>
    <a:srgbClr val="362872"/>
    <a:srgbClr val="F7C23F"/>
    <a:srgbClr val="CCCCC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189" autoAdjust="0"/>
    <p:restoredTop sz="95441" autoAdjust="0"/>
  </p:normalViewPr>
  <p:slideViewPr>
    <p:cSldViewPr>
      <p:cViewPr varScale="1">
        <p:scale>
          <a:sx n="97" d="100"/>
          <a:sy n="97" d="100"/>
        </p:scale>
        <p:origin x="612" y="78"/>
      </p:cViewPr>
      <p:guideLst>
        <p:guide orient="horz" pos="192"/>
        <p:guide pos="144"/>
      </p:guideLst>
    </p:cSldViewPr>
  </p:slideViewPr>
  <p:outlineViewPr>
    <p:cViewPr>
      <p:scale>
        <a:sx n="33" d="100"/>
        <a:sy n="33" d="100"/>
      </p:scale>
      <p:origin x="0" y="21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032"/>
    </p:cViewPr>
  </p:sorterViewPr>
  <p:notesViewPr>
    <p:cSldViewPr>
      <p:cViewPr varScale="1">
        <p:scale>
          <a:sx n="84" d="100"/>
          <a:sy n="84" d="100"/>
        </p:scale>
        <p:origin x="-3162" y="-90"/>
      </p:cViewPr>
      <p:guideLst>
        <p:guide orient="horz" pos="2920"/>
        <p:guide pos="219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3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chartUserShapes" Target="../drawings/drawing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Number of Grants Distributed</a:t>
            </a:r>
          </a:p>
        </c:rich>
      </c:tx>
      <c:layout>
        <c:manualLayout>
          <c:xMode val="edge"/>
          <c:yMode val="edge"/>
          <c:x val="0.20494423697488232"/>
          <c:y val="1.85254369799519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8610904026809355"/>
          <c:y val="0.15355985393130206"/>
          <c:w val="0.77715478466829035"/>
          <c:h val="0.664772052949903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Grants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Sheet1!$B$2:$B$10</c:f>
              <c:numCache>
                <c:formatCode>#,##0</c:formatCode>
                <c:ptCount val="9"/>
                <c:pt idx="0">
                  <c:v>6536</c:v>
                </c:pt>
                <c:pt idx="1">
                  <c:v>11950</c:v>
                </c:pt>
                <c:pt idx="2">
                  <c:v>18534</c:v>
                </c:pt>
                <c:pt idx="3">
                  <c:v>11635</c:v>
                </c:pt>
                <c:pt idx="4">
                  <c:v>3193</c:v>
                </c:pt>
                <c:pt idx="5">
                  <c:v>2461</c:v>
                </c:pt>
                <c:pt idx="6">
                  <c:v>2445</c:v>
                </c:pt>
                <c:pt idx="7" formatCode="General">
                  <c:v>852</c:v>
                </c:pt>
                <c:pt idx="8">
                  <c:v>1118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7E-4812-B848-284B2D6486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0081456"/>
        <c:axId val="160082632"/>
      </c:barChart>
      <c:catAx>
        <c:axId val="1600814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Year</a:t>
                </a:r>
              </a:p>
            </c:rich>
          </c:tx>
          <c:layout>
            <c:manualLayout>
              <c:xMode val="edge"/>
              <c:yMode val="edge"/>
              <c:x val="0.50269574570803266"/>
              <c:y val="0.8919333899308867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082632"/>
        <c:crosses val="autoZero"/>
        <c:auto val="0"/>
        <c:lblAlgn val="ctr"/>
        <c:lblOffset val="100"/>
        <c:noMultiLvlLbl val="0"/>
      </c:catAx>
      <c:valAx>
        <c:axId val="160082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Number</a:t>
                </a:r>
                <a:r>
                  <a:rPr lang="en-US" baseline="0" dirty="0"/>
                  <a:t> of Grants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081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Recipient-Reported Bill Balance at Grant Application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&lt; $500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Sheet1!$B$2:$B$12</c:f>
              <c:numCache>
                <c:formatCode>0%</c:formatCode>
                <c:ptCount val="11"/>
                <c:pt idx="0">
                  <c:v>0.33</c:v>
                </c:pt>
                <c:pt idx="1">
                  <c:v>0.28000000000000003</c:v>
                </c:pt>
                <c:pt idx="2">
                  <c:v>0.3</c:v>
                </c:pt>
                <c:pt idx="3">
                  <c:v>0.28000000000000003</c:v>
                </c:pt>
                <c:pt idx="4">
                  <c:v>0.26</c:v>
                </c:pt>
                <c:pt idx="5">
                  <c:v>0.27</c:v>
                </c:pt>
                <c:pt idx="6">
                  <c:v>0.31</c:v>
                </c:pt>
                <c:pt idx="7">
                  <c:v>0.26</c:v>
                </c:pt>
                <c:pt idx="8">
                  <c:v>0.19</c:v>
                </c:pt>
                <c:pt idx="9">
                  <c:v>0.15</c:v>
                </c:pt>
                <c:pt idx="10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F6-4B4E-974F-F158DEA6E03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$500 - $1,499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Sheet1!$C$2:$C$12</c:f>
              <c:numCache>
                <c:formatCode>0%</c:formatCode>
                <c:ptCount val="11"/>
                <c:pt idx="0">
                  <c:v>0.54</c:v>
                </c:pt>
                <c:pt idx="1">
                  <c:v>0.55000000000000004</c:v>
                </c:pt>
                <c:pt idx="2">
                  <c:v>0.59</c:v>
                </c:pt>
                <c:pt idx="3">
                  <c:v>0.56000000000000005</c:v>
                </c:pt>
                <c:pt idx="4">
                  <c:v>0.54</c:v>
                </c:pt>
                <c:pt idx="5">
                  <c:v>0.55000000000000004</c:v>
                </c:pt>
                <c:pt idx="6">
                  <c:v>0.55000000000000004</c:v>
                </c:pt>
                <c:pt idx="7">
                  <c:v>0.56000000000000005</c:v>
                </c:pt>
                <c:pt idx="8">
                  <c:v>0.6</c:v>
                </c:pt>
                <c:pt idx="9">
                  <c:v>0.59</c:v>
                </c:pt>
                <c:pt idx="10">
                  <c:v>0.61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F6-4B4E-974F-F158DEA6E03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&gt;$1500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Sheet1!$D$2:$D$12</c:f>
              <c:numCache>
                <c:formatCode>0%</c:formatCode>
                <c:ptCount val="11"/>
                <c:pt idx="0">
                  <c:v>0.13</c:v>
                </c:pt>
                <c:pt idx="1">
                  <c:v>0.16999999999999998</c:v>
                </c:pt>
                <c:pt idx="2">
                  <c:v>0.12</c:v>
                </c:pt>
                <c:pt idx="3">
                  <c:v>0.16</c:v>
                </c:pt>
                <c:pt idx="4">
                  <c:v>0.2</c:v>
                </c:pt>
                <c:pt idx="5">
                  <c:v>0.18</c:v>
                </c:pt>
                <c:pt idx="6">
                  <c:v>0.14000000000000001</c:v>
                </c:pt>
                <c:pt idx="7">
                  <c:v>0.18</c:v>
                </c:pt>
                <c:pt idx="8">
                  <c:v>0.22</c:v>
                </c:pt>
                <c:pt idx="9">
                  <c:v>0.26</c:v>
                </c:pt>
                <c:pt idx="10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F6-4B4E-974F-F158DEA6E0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99223640"/>
        <c:axId val="298603312"/>
      </c:barChart>
      <c:catAx>
        <c:axId val="2992236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Year</a:t>
                </a:r>
              </a:p>
            </c:rich>
          </c:tx>
          <c:layout>
            <c:manualLayout>
              <c:xMode val="edge"/>
              <c:yMode val="edge"/>
              <c:x val="0.51592074428196477"/>
              <c:y val="0.8209846778137650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8603312"/>
        <c:crosses val="autoZero"/>
        <c:auto val="1"/>
        <c:lblAlgn val="ctr"/>
        <c:lblOffset val="100"/>
        <c:noMultiLvlLbl val="0"/>
      </c:catAx>
      <c:valAx>
        <c:axId val="2986033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 of Recipients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223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442749343832027"/>
          <c:y val="0.88317962371177539"/>
          <c:w val="0.31959739407574056"/>
          <c:h val="5.61904081003220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Mean Reported Bill Balance at Grant Application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386717427615778"/>
          <c:y val="0.1216049047210114"/>
          <c:w val="0.77210026905276774"/>
          <c:h val="0.7202148789380650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ElectricOnly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FC-4E13-A774-29D6F9BF6F4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7FC-4E13-A774-29D6F9BF6F4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7FC-4E13-A774-29D6F9BF6F4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7FC-4E13-A774-29D6F9BF6F4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7FC-4E13-A774-29D6F9BF6F4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7FC-4E13-A774-29D6F9BF6F42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7FC-4E13-A774-29D6F9BF6F42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7FC-4E13-A774-29D6F9BF6F42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7FC-4E13-A774-29D6F9BF6F42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7FC-4E13-A774-29D6F9BF6F42}"/>
                </c:ext>
              </c:extLst>
            </c:dLbl>
            <c:dLbl>
              <c:idx val="10"/>
              <c:layout>
                <c:manualLayout>
                  <c:x val="1.8105132630140523E-2"/>
                  <c:y val="3.4064211843992283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7FC-4E13-A774-29D6F9BF6F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Sheet1!$B$2:$B$12</c:f>
              <c:numCache>
                <c:formatCode>"$"#,##0</c:formatCode>
                <c:ptCount val="11"/>
                <c:pt idx="0">
                  <c:v>563</c:v>
                </c:pt>
                <c:pt idx="1">
                  <c:v>566</c:v>
                </c:pt>
                <c:pt idx="2">
                  <c:v>557</c:v>
                </c:pt>
                <c:pt idx="3">
                  <c:v>635</c:v>
                </c:pt>
                <c:pt idx="4">
                  <c:v>723</c:v>
                </c:pt>
                <c:pt idx="5">
                  <c:v>687</c:v>
                </c:pt>
                <c:pt idx="6">
                  <c:v>737</c:v>
                </c:pt>
                <c:pt idx="7">
                  <c:v>767</c:v>
                </c:pt>
                <c:pt idx="8">
                  <c:v>769</c:v>
                </c:pt>
                <c:pt idx="9">
                  <c:v>769</c:v>
                </c:pt>
                <c:pt idx="10">
                  <c:v>864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87FC-4E13-A774-29D6F9BF6F4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GasOnly</c:v>
                </c:pt>
              </c:strCache>
            </c:strRef>
          </c:tx>
          <c:spPr>
            <a:ln w="28575" cap="sq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7FC-4E13-A774-29D6F9BF6F4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7FC-4E13-A774-29D6F9BF6F4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7FC-4E13-A774-29D6F9BF6F4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7FC-4E13-A774-29D6F9BF6F4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7FC-4E13-A774-29D6F9BF6F4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7FC-4E13-A774-29D6F9BF6F42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7FC-4E13-A774-29D6F9BF6F42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7FC-4E13-A774-29D6F9BF6F42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7FC-4E13-A774-29D6F9BF6F42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87FC-4E13-A774-29D6F9BF6F42}"/>
                </c:ext>
              </c:extLst>
            </c:dLbl>
            <c:dLbl>
              <c:idx val="10"/>
              <c:layout>
                <c:manualLayout>
                  <c:x val="1.9751053778334995E-2"/>
                  <c:y val="0.10559905671637627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87FC-4E13-A774-29D6F9BF6F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Sheet1!$C$2:$C$12</c:f>
              <c:numCache>
                <c:formatCode>"$"#,##0</c:formatCode>
                <c:ptCount val="11"/>
                <c:pt idx="0">
                  <c:v>654</c:v>
                </c:pt>
                <c:pt idx="1">
                  <c:v>740</c:v>
                </c:pt>
                <c:pt idx="2">
                  <c:v>762</c:v>
                </c:pt>
                <c:pt idx="3">
                  <c:v>782</c:v>
                </c:pt>
                <c:pt idx="4">
                  <c:v>831</c:v>
                </c:pt>
                <c:pt idx="5">
                  <c:v>776</c:v>
                </c:pt>
                <c:pt idx="6">
                  <c:v>764</c:v>
                </c:pt>
                <c:pt idx="7">
                  <c:v>685</c:v>
                </c:pt>
                <c:pt idx="8">
                  <c:v>802</c:v>
                </c:pt>
                <c:pt idx="9">
                  <c:v>900</c:v>
                </c:pt>
                <c:pt idx="10">
                  <c:v>760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87FC-4E13-A774-29D6F9BF6F4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Electric &amp;Gas 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12700" cap="sq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87FC-4E13-A774-29D6F9BF6F4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87FC-4E13-A774-29D6F9BF6F4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87FC-4E13-A774-29D6F9BF6F4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87FC-4E13-A774-29D6F9BF6F4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87FC-4E13-A774-29D6F9BF6F4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87FC-4E13-A774-29D6F9BF6F42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87FC-4E13-A774-29D6F9BF6F42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87FC-4E13-A774-29D6F9BF6F42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87FC-4E13-A774-29D6F9BF6F42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87FC-4E13-A774-29D6F9BF6F42}"/>
                </c:ext>
              </c:extLst>
            </c:dLbl>
            <c:dLbl>
              <c:idx val="10"/>
              <c:layout>
                <c:manualLayout>
                  <c:x val="8.2296057409728448E-3"/>
                  <c:y val="-7.834768724118242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87FC-4E13-A774-29D6F9BF6F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Sheet1!$D$2:$D$12</c:f>
              <c:numCache>
                <c:formatCode>"$"#,##0</c:formatCode>
                <c:ptCount val="11"/>
                <c:pt idx="0">
                  <c:v>1108</c:v>
                </c:pt>
                <c:pt idx="1">
                  <c:v>1268</c:v>
                </c:pt>
                <c:pt idx="2">
                  <c:v>1168</c:v>
                </c:pt>
                <c:pt idx="3">
                  <c:v>1298</c:v>
                </c:pt>
                <c:pt idx="4">
                  <c:v>1443</c:v>
                </c:pt>
                <c:pt idx="5">
                  <c:v>1407</c:v>
                </c:pt>
                <c:pt idx="6">
                  <c:v>1438</c:v>
                </c:pt>
                <c:pt idx="7">
                  <c:v>1332</c:v>
                </c:pt>
                <c:pt idx="8">
                  <c:v>1324</c:v>
                </c:pt>
                <c:pt idx="9">
                  <c:v>1477</c:v>
                </c:pt>
                <c:pt idx="10">
                  <c:v>1369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3-87FC-4E13-A774-29D6F9BF6F4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ElectricHeat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87FC-4E13-A774-29D6F9BF6F4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87FC-4E13-A774-29D6F9BF6F4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87FC-4E13-A774-29D6F9BF6F4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87FC-4E13-A774-29D6F9BF6F4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87FC-4E13-A774-29D6F9BF6F4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87FC-4E13-A774-29D6F9BF6F42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87FC-4E13-A774-29D6F9BF6F42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87FC-4E13-A774-29D6F9BF6F42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87FC-4E13-A774-29D6F9BF6F42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87FC-4E13-A774-29D6F9BF6F42}"/>
                </c:ext>
              </c:extLst>
            </c:dLbl>
            <c:dLbl>
              <c:idx val="10"/>
              <c:layout>
                <c:manualLayout>
                  <c:x val="8.2296057409728448E-3"/>
                  <c:y val="-7.4941266056783196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87FC-4E13-A774-29D6F9BF6F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Sheet1!$E$2:$E$12</c:f>
              <c:numCache>
                <c:formatCode>"$"#,##0</c:formatCode>
                <c:ptCount val="11"/>
                <c:pt idx="0">
                  <c:v>831</c:v>
                </c:pt>
                <c:pt idx="1">
                  <c:v>823</c:v>
                </c:pt>
                <c:pt idx="2">
                  <c:v>904</c:v>
                </c:pt>
                <c:pt idx="3">
                  <c:v>1010</c:v>
                </c:pt>
                <c:pt idx="4">
                  <c:v>1048</c:v>
                </c:pt>
                <c:pt idx="5">
                  <c:v>1088</c:v>
                </c:pt>
                <c:pt idx="6">
                  <c:v>1036</c:v>
                </c:pt>
                <c:pt idx="7">
                  <c:v>1093</c:v>
                </c:pt>
                <c:pt idx="8">
                  <c:v>1306</c:v>
                </c:pt>
                <c:pt idx="9">
                  <c:v>1319</c:v>
                </c:pt>
                <c:pt idx="10">
                  <c:v>1099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F-87FC-4E13-A774-29D6F9BF6F4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AllGrants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362872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87FC-4E13-A774-29D6F9BF6F4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87FC-4E13-A774-29D6F9BF6F4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87FC-4E13-A774-29D6F9BF6F4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87FC-4E13-A774-29D6F9BF6F4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87FC-4E13-A774-29D6F9BF6F4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87FC-4E13-A774-29D6F9BF6F42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87FC-4E13-A774-29D6F9BF6F42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87FC-4E13-A774-29D6F9BF6F42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87FC-4E13-A774-29D6F9BF6F42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87FC-4E13-A774-29D6F9BF6F42}"/>
                </c:ext>
              </c:extLst>
            </c:dLbl>
            <c:dLbl>
              <c:idx val="10"/>
              <c:layout>
                <c:manualLayout>
                  <c:x val="2.6334738371113366E-2"/>
                  <c:y val="3.4064211843992345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87FC-4E13-A774-29D6F9BF6F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Sheet1!$F$2:$F$12</c:f>
              <c:numCache>
                <c:formatCode>"$"#,##0</c:formatCode>
                <c:ptCount val="11"/>
                <c:pt idx="0">
                  <c:v>892</c:v>
                </c:pt>
                <c:pt idx="1">
                  <c:v>993</c:v>
                </c:pt>
                <c:pt idx="2">
                  <c:v>879</c:v>
                </c:pt>
                <c:pt idx="3">
                  <c:v>963</c:v>
                </c:pt>
                <c:pt idx="4">
                  <c:v>1070</c:v>
                </c:pt>
                <c:pt idx="5">
                  <c:v>1028</c:v>
                </c:pt>
                <c:pt idx="6">
                  <c:v>936</c:v>
                </c:pt>
                <c:pt idx="7">
                  <c:v>1028</c:v>
                </c:pt>
                <c:pt idx="8">
                  <c:v>1124</c:v>
                </c:pt>
                <c:pt idx="9">
                  <c:v>1248</c:v>
                </c:pt>
                <c:pt idx="10">
                  <c:v>1082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B-87FC-4E13-A774-29D6F9BF6F42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Electric Only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Sheet1!$G$2:$G$12</c:f>
              <c:numCache>
                <c:formatCode>General</c:formatCode>
                <c:ptCount val="11"/>
                <c:pt idx="9" formatCode="&quot;$&quot;#,##0">
                  <c:v>769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C-87FC-4E13-A774-29D6F9BF6F42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Gas Only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dPt>
            <c:idx val="9"/>
            <c:marker>
              <c:symbol val="circle"/>
              <c:size val="5"/>
              <c:spPr>
                <a:solidFill>
                  <a:srgbClr val="00B050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3D-87FC-4E13-A774-29D6F9BF6F42}"/>
              </c:ext>
            </c:extLst>
          </c:dPt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Sheet1!$H$2:$H$12</c:f>
              <c:numCache>
                <c:formatCode>General</c:formatCode>
                <c:ptCount val="11"/>
                <c:pt idx="9" formatCode="&quot;$&quot;#,##0">
                  <c:v>900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E-87FC-4E13-A774-29D6F9BF6F42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Electric &amp; Gas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dPt>
            <c:idx val="9"/>
            <c:marker>
              <c:symbol val="circle"/>
              <c:size val="5"/>
              <c:spPr>
                <a:solidFill>
                  <a:srgbClr val="FF0000"/>
                </a:solidFill>
                <a:ln w="9525">
                  <a:solidFill>
                    <a:srgbClr val="FF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3F-87FC-4E13-A774-29D6F9BF6F42}"/>
              </c:ext>
            </c:extLst>
          </c:dPt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Sheet1!$I$2:$I$12</c:f>
              <c:numCache>
                <c:formatCode>General</c:formatCode>
                <c:ptCount val="11"/>
                <c:pt idx="9" formatCode="&quot;$&quot;#,##0">
                  <c:v>1477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0-87FC-4E13-A774-29D6F9BF6F42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Electric Heat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7C23F"/>
              </a:solidFill>
              <a:ln w="9525">
                <a:solidFill>
                  <a:srgbClr val="F7C23F"/>
                </a:solidFill>
              </a:ln>
              <a:effectLst/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Sheet1!$J$2:$J$12</c:f>
              <c:numCache>
                <c:formatCode>General</c:formatCode>
                <c:ptCount val="11"/>
                <c:pt idx="9" formatCode="&quot;$&quot;#,##0">
                  <c:v>1319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1-87FC-4E13-A774-29D6F9BF6F42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All Grants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Sheet1!$K$2:$K$12</c:f>
              <c:numCache>
                <c:formatCode>General</c:formatCode>
                <c:ptCount val="11"/>
                <c:pt idx="9" formatCode="&quot;$&quot;#,##0">
                  <c:v>1248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2-87FC-4E13-A774-29D6F9BF6F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8604096"/>
        <c:axId val="309825536"/>
      </c:lineChart>
      <c:catAx>
        <c:axId val="2986040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9825536"/>
        <c:crosses val="autoZero"/>
        <c:auto val="1"/>
        <c:lblAlgn val="ctr"/>
        <c:lblOffset val="100"/>
        <c:noMultiLvlLbl val="0"/>
      </c:catAx>
      <c:valAx>
        <c:axId val="309825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Mean Reported Balance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8604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Percent of Recipients</a:t>
            </a:r>
            <a:r>
              <a:rPr lang="en-US" baseline="0" dirty="0"/>
              <a:t> </a:t>
            </a:r>
            <a:r>
              <a:rPr lang="en-US" dirty="0"/>
              <a:t>with Collection Actions Pending at Application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9787624300706151E-2"/>
          <c:y val="0.13138287401574802"/>
          <c:w val="0.74049242751549049"/>
          <c:h val="0.7409461122047243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Past Due Balance 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27-4E4E-8670-1784D93ABCC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827-4E4E-8670-1784D93ABCC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827-4E4E-8670-1784D93ABCC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827-4E4E-8670-1784D93ABCC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827-4E4E-8670-1784D93ABCC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827-4E4E-8670-1784D93ABCC2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827-4E4E-8670-1784D93ABCC2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827-4E4E-8670-1784D93ABCC2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827-4E4E-8670-1784D93ABCC2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827-4E4E-8670-1784D93ABCC2}"/>
                </c:ext>
              </c:extLst>
            </c:dLbl>
            <c:dLbl>
              <c:idx val="10"/>
              <c:layout>
                <c:manualLayout>
                  <c:x val="-9.6034324155982558E-3"/>
                  <c:y val="-2.5000000000000001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827-4E4E-8670-1784D93ABC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Sheet1!$B$2:$B$12</c:f>
              <c:numCache>
                <c:formatCode>0%</c:formatCode>
                <c:ptCount val="11"/>
                <c:pt idx="0">
                  <c:v>0.08</c:v>
                </c:pt>
                <c:pt idx="1">
                  <c:v>0.03</c:v>
                </c:pt>
                <c:pt idx="2">
                  <c:v>0.17</c:v>
                </c:pt>
                <c:pt idx="3">
                  <c:v>0.2</c:v>
                </c:pt>
                <c:pt idx="4">
                  <c:v>0.26</c:v>
                </c:pt>
                <c:pt idx="5">
                  <c:v>0.3</c:v>
                </c:pt>
                <c:pt idx="6">
                  <c:v>0.38</c:v>
                </c:pt>
                <c:pt idx="7">
                  <c:v>0.27</c:v>
                </c:pt>
                <c:pt idx="8">
                  <c:v>0.21</c:v>
                </c:pt>
                <c:pt idx="9">
                  <c:v>0.17</c:v>
                </c:pt>
                <c:pt idx="10">
                  <c:v>0.23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F827-4E4E-8670-1784D93ABCC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Past Due Warning Notice 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2060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827-4E4E-8670-1784D93ABCC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827-4E4E-8670-1784D93ABCC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827-4E4E-8670-1784D93ABCC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827-4E4E-8670-1784D93ABCC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827-4E4E-8670-1784D93ABCC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827-4E4E-8670-1784D93ABCC2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827-4E4E-8670-1784D93ABCC2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827-4E4E-8670-1784D93ABCC2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827-4E4E-8670-1784D93ABCC2}"/>
                </c:ext>
              </c:extLst>
            </c:dLbl>
            <c:dLbl>
              <c:idx val="9"/>
              <c:layout>
                <c:manualLayout>
                  <c:x val="2.2862368541380781E-2"/>
                  <c:y val="5.6249999999999883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827-4E4E-8670-1784D93ABCC2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F827-4E4E-8670-1784D93ABC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Sheet1!$C$2:$C$12</c:f>
              <c:numCache>
                <c:formatCode>0%</c:formatCode>
                <c:ptCount val="11"/>
                <c:pt idx="0">
                  <c:v>0.47</c:v>
                </c:pt>
                <c:pt idx="1">
                  <c:v>0.18</c:v>
                </c:pt>
                <c:pt idx="2">
                  <c:v>0.17</c:v>
                </c:pt>
                <c:pt idx="3">
                  <c:v>0.19</c:v>
                </c:pt>
                <c:pt idx="4">
                  <c:v>0.23</c:v>
                </c:pt>
                <c:pt idx="5">
                  <c:v>0.18</c:v>
                </c:pt>
                <c:pt idx="6">
                  <c:v>0.13</c:v>
                </c:pt>
                <c:pt idx="7">
                  <c:v>0.09</c:v>
                </c:pt>
                <c:pt idx="8">
                  <c:v>7.0000000000000007E-2</c:v>
                </c:pt>
                <c:pt idx="9">
                  <c:v>0.08</c:v>
                </c:pt>
                <c:pt idx="10">
                  <c:v>0.13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F827-4E4E-8670-1784D93ABCC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Shut-Off Date Not Passed 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92D050"/>
              </a:solidFill>
              <a:ln w="9525">
                <a:solidFill>
                  <a:srgbClr val="92D05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F827-4E4E-8670-1784D93ABCC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F827-4E4E-8670-1784D93ABCC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F827-4E4E-8670-1784D93ABCC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F827-4E4E-8670-1784D93ABCC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F827-4E4E-8670-1784D93ABCC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F827-4E4E-8670-1784D93ABCC2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F827-4E4E-8670-1784D93ABCC2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F827-4E4E-8670-1784D93ABCC2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F827-4E4E-8670-1784D93ABCC2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F827-4E4E-8670-1784D93ABCC2}"/>
                </c:ext>
              </c:extLst>
            </c:dLbl>
            <c:dLbl>
              <c:idx val="10"/>
              <c:layout>
                <c:manualLayout>
                  <c:x val="-2.8577960676726107E-3"/>
                  <c:y val="6.249999999999885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F827-4E4E-8670-1784D93ABC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Sheet1!$D$2:$D$12</c:f>
              <c:numCache>
                <c:formatCode>0%</c:formatCode>
                <c:ptCount val="11"/>
                <c:pt idx="0">
                  <c:v>0.2</c:v>
                </c:pt>
                <c:pt idx="1">
                  <c:v>0.22</c:v>
                </c:pt>
                <c:pt idx="2">
                  <c:v>0.2</c:v>
                </c:pt>
                <c:pt idx="3">
                  <c:v>0.17</c:v>
                </c:pt>
                <c:pt idx="4">
                  <c:v>0.16</c:v>
                </c:pt>
                <c:pt idx="5">
                  <c:v>0.19</c:v>
                </c:pt>
                <c:pt idx="6">
                  <c:v>0.15</c:v>
                </c:pt>
                <c:pt idx="7">
                  <c:v>0.21</c:v>
                </c:pt>
                <c:pt idx="8">
                  <c:v>0.24</c:v>
                </c:pt>
                <c:pt idx="9">
                  <c:v>0.24</c:v>
                </c:pt>
                <c:pt idx="10">
                  <c:v>0.2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3-F827-4E4E-8670-1784D93ABCC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 Shut-Off Date Passed 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F827-4E4E-8670-1784D93ABCC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F827-4E4E-8670-1784D93ABCC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F827-4E4E-8670-1784D93ABCC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F827-4E4E-8670-1784D93ABCC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F827-4E4E-8670-1784D93ABCC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F827-4E4E-8670-1784D93ABCC2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F827-4E4E-8670-1784D93ABCC2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F827-4E4E-8670-1784D93ABCC2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F827-4E4E-8670-1784D93ABCC2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F827-4E4E-8670-1784D93ABCC2}"/>
                </c:ext>
              </c:extLst>
            </c:dLbl>
            <c:dLbl>
              <c:idx val="10"/>
              <c:layout>
                <c:manualLayout>
                  <c:x val="-1.7512776823678935E-2"/>
                  <c:y val="-3.7499999999999999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F827-4E4E-8670-1784D93ABC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Sheet1!$E$2:$E$12</c:f>
              <c:numCache>
                <c:formatCode>0%</c:formatCode>
                <c:ptCount val="11"/>
                <c:pt idx="0">
                  <c:v>0.26</c:v>
                </c:pt>
                <c:pt idx="1">
                  <c:v>0.49</c:v>
                </c:pt>
                <c:pt idx="2">
                  <c:v>0.41</c:v>
                </c:pt>
                <c:pt idx="3">
                  <c:v>0.39</c:v>
                </c:pt>
                <c:pt idx="4">
                  <c:v>0.32</c:v>
                </c:pt>
                <c:pt idx="5">
                  <c:v>0.3</c:v>
                </c:pt>
                <c:pt idx="6">
                  <c:v>0.27</c:v>
                </c:pt>
                <c:pt idx="7">
                  <c:v>0.34</c:v>
                </c:pt>
                <c:pt idx="8">
                  <c:v>0.4</c:v>
                </c:pt>
                <c:pt idx="9">
                  <c:v>0.38</c:v>
                </c:pt>
                <c:pt idx="10">
                  <c:v>0.31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F-F827-4E4E-8670-1784D93ABCC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 Utility Shut-Off 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F827-4E4E-8670-1784D93ABCC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F827-4E4E-8670-1784D93ABCC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F827-4E4E-8670-1784D93ABCC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F827-4E4E-8670-1784D93ABCC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F827-4E4E-8670-1784D93ABCC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F827-4E4E-8670-1784D93ABCC2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F827-4E4E-8670-1784D93ABCC2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F827-4E4E-8670-1784D93ABCC2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F827-4E4E-8670-1784D93ABCC2}"/>
                </c:ext>
              </c:extLst>
            </c:dLbl>
            <c:dLbl>
              <c:idx val="9"/>
              <c:layout>
                <c:manualLayout>
                  <c:x val="5.5727023319615793E-2"/>
                  <c:y val="0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259225055715769"/>
                      <c:h val="5.239074803149606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39-F827-4E4E-8670-1784D93ABCC2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F827-4E4E-8670-1784D93ABC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Sheet1!$F$2:$F$12</c:f>
              <c:numCache>
                <c:formatCode>0%</c:formatCode>
                <c:ptCount val="11"/>
                <c:pt idx="0">
                  <c:v>0</c:v>
                </c:pt>
                <c:pt idx="1">
                  <c:v>0.09</c:v>
                </c:pt>
                <c:pt idx="2">
                  <c:v>0.04</c:v>
                </c:pt>
                <c:pt idx="3">
                  <c:v>0.06</c:v>
                </c:pt>
                <c:pt idx="4">
                  <c:v>0.03</c:v>
                </c:pt>
                <c:pt idx="5">
                  <c:v>0.03</c:v>
                </c:pt>
                <c:pt idx="6">
                  <c:v>0.08</c:v>
                </c:pt>
                <c:pt idx="7">
                  <c:v>0.1</c:v>
                </c:pt>
                <c:pt idx="8">
                  <c:v>0.08</c:v>
                </c:pt>
                <c:pt idx="9">
                  <c:v>0.13</c:v>
                </c:pt>
                <c:pt idx="10">
                  <c:v>0.13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B-F827-4E4E-8670-1784D93ABCC2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Past Due Balance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</a:ln>
              <a:effectLst/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Sheet1!$G$2:$G$12</c:f>
              <c:numCache>
                <c:formatCode>General</c:formatCode>
                <c:ptCount val="11"/>
                <c:pt idx="9" formatCode="0%">
                  <c:v>0.17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C-F827-4E4E-8670-1784D93ABCC2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Past Due Warning Notice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2060"/>
              </a:solidFill>
              <a:ln w="9525">
                <a:solidFill>
                  <a:srgbClr val="002060"/>
                </a:solidFill>
              </a:ln>
              <a:effectLst/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Sheet1!$H$2:$H$12</c:f>
              <c:numCache>
                <c:formatCode>General</c:formatCode>
                <c:ptCount val="11"/>
                <c:pt idx="9" formatCode="0%">
                  <c:v>0.08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D-F827-4E4E-8670-1784D93ABCC2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Shut-Off Date Not Passed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92D050"/>
              </a:solidFill>
              <a:ln w="9525">
                <a:solidFill>
                  <a:srgbClr val="92D050"/>
                </a:solidFill>
              </a:ln>
              <a:effectLst/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Sheet1!$I$2:$I$12</c:f>
              <c:numCache>
                <c:formatCode>General</c:formatCode>
                <c:ptCount val="11"/>
                <c:pt idx="9" formatCode="0%">
                  <c:v>0.24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E-F827-4E4E-8670-1784D93ABCC2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Shut-Off Date Passed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Sheet1!$J$2:$J$12</c:f>
              <c:numCache>
                <c:formatCode>General</c:formatCode>
                <c:ptCount val="11"/>
                <c:pt idx="9" formatCode="0%">
                  <c:v>0.38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F-F827-4E4E-8670-1784D93ABCC2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Utility Shut-Off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Sheet1!$K$2:$K$12</c:f>
              <c:numCache>
                <c:formatCode>General</c:formatCode>
                <c:ptCount val="11"/>
                <c:pt idx="9" formatCode="0%">
                  <c:v>0.13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0-F827-4E4E-8670-1784D93ABC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9826320"/>
        <c:axId val="309826712"/>
      </c:lineChart>
      <c:catAx>
        <c:axId val="3098263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9826712"/>
        <c:crosses val="autoZero"/>
        <c:auto val="1"/>
        <c:lblAlgn val="ctr"/>
        <c:lblOffset val="100"/>
        <c:noMultiLvlLbl val="0"/>
      </c:catAx>
      <c:valAx>
        <c:axId val="3098267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 of Recipients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9826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Percent of Recipients</a:t>
            </a:r>
            <a:r>
              <a:rPr lang="en-US" baseline="0" dirty="0"/>
              <a:t> </a:t>
            </a:r>
            <a:r>
              <a:rPr lang="en-US" dirty="0"/>
              <a:t>with Collection Actions Pending at Application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9787624300706151E-2"/>
          <c:y val="0.13138287401574802"/>
          <c:w val="0.74049242751549049"/>
          <c:h val="0.74094611220472439"/>
        </c:manualLayout>
      </c:layout>
      <c:lineChart>
        <c:grouping val="standard"/>
        <c:varyColors val="0"/>
        <c:ser>
          <c:idx val="0"/>
          <c:order val="0"/>
          <c:tx>
            <c:strRef>
              <c:f>Sheet1!$F$1</c:f>
              <c:strCache>
                <c:ptCount val="1"/>
                <c:pt idx="0">
                  <c:v> Utility Shut Off 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66F-4336-BDE9-F7D49BE9C88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66F-4336-BDE9-F7D49BE9C88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66F-4336-BDE9-F7D49BE9C88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66F-4336-BDE9-F7D49BE9C881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66F-4336-BDE9-F7D49BE9C881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66F-4336-BDE9-F7D49BE9C881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66F-4336-BDE9-F7D49BE9C881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66F-4336-BDE9-F7D49BE9C881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66F-4336-BDE9-F7D49BE9C881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66F-4336-BDE9-F7D49BE9C881}"/>
                </c:ext>
              </c:extLst>
            </c:dLbl>
            <c:dLbl>
              <c:idx val="10"/>
              <c:layout>
                <c:manualLayout>
                  <c:x val="-3.8878402802530344E-3"/>
                  <c:y val="-1.5625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66F-4336-BDE9-F7D49BE9C8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Sheet1!$F$2:$F$12</c:f>
              <c:numCache>
                <c:formatCode>0%</c:formatCode>
                <c:ptCount val="11"/>
                <c:pt idx="0">
                  <c:v>0</c:v>
                </c:pt>
                <c:pt idx="1">
                  <c:v>0.09</c:v>
                </c:pt>
                <c:pt idx="2">
                  <c:v>0.04</c:v>
                </c:pt>
                <c:pt idx="3">
                  <c:v>0.06</c:v>
                </c:pt>
                <c:pt idx="4">
                  <c:v>0.03</c:v>
                </c:pt>
                <c:pt idx="5">
                  <c:v>0.03</c:v>
                </c:pt>
                <c:pt idx="6">
                  <c:v>0.08</c:v>
                </c:pt>
                <c:pt idx="7">
                  <c:v>0.1</c:v>
                </c:pt>
                <c:pt idx="8">
                  <c:v>0.08</c:v>
                </c:pt>
                <c:pt idx="9">
                  <c:v>0.13</c:v>
                </c:pt>
                <c:pt idx="10">
                  <c:v>0.13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B66F-4336-BDE9-F7D49BE9C881}"/>
            </c:ext>
          </c:extLst>
        </c:ser>
        <c:ser>
          <c:idx val="1"/>
          <c:order val="1"/>
          <c:tx>
            <c:strRef>
              <c:f>Sheet1!$G$1</c:f>
              <c:strCache>
                <c:ptCount val="1"/>
                <c:pt idx="0">
                  <c:v>Past Due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2060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66F-4336-BDE9-F7D49BE9C88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66F-4336-BDE9-F7D49BE9C88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66F-4336-BDE9-F7D49BE9C88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66F-4336-BDE9-F7D49BE9C881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66F-4336-BDE9-F7D49BE9C881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66F-4336-BDE9-F7D49BE9C881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66F-4336-BDE9-F7D49BE9C881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66F-4336-BDE9-F7D49BE9C881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66F-4336-BDE9-F7D49BE9C881}"/>
                </c:ext>
              </c:extLst>
            </c:dLbl>
            <c:dLbl>
              <c:idx val="9"/>
              <c:layout>
                <c:manualLayout>
                  <c:x val="6.8587105624142553E-2"/>
                  <c:y val="-8.1250000000000003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66F-4336-BDE9-F7D49BE9C881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66F-4336-BDE9-F7D49BE9C8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Sheet1!$G$2:$G$12</c:f>
              <c:numCache>
                <c:formatCode>0%</c:formatCode>
                <c:ptCount val="11"/>
                <c:pt idx="0">
                  <c:v>0.55000000000000004</c:v>
                </c:pt>
                <c:pt idx="1">
                  <c:v>0.21</c:v>
                </c:pt>
                <c:pt idx="2">
                  <c:v>0.34</c:v>
                </c:pt>
                <c:pt idx="3">
                  <c:v>0.39</c:v>
                </c:pt>
                <c:pt idx="4">
                  <c:v>0.49</c:v>
                </c:pt>
                <c:pt idx="5">
                  <c:v>0.48</c:v>
                </c:pt>
                <c:pt idx="6">
                  <c:v>0.51</c:v>
                </c:pt>
                <c:pt idx="7">
                  <c:v>0.36</c:v>
                </c:pt>
                <c:pt idx="8">
                  <c:v>0.28000000000000003</c:v>
                </c:pt>
                <c:pt idx="9">
                  <c:v>0.25</c:v>
                </c:pt>
                <c:pt idx="10">
                  <c:v>0.36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B66F-4336-BDE9-F7D49BE9C881}"/>
            </c:ext>
          </c:extLst>
        </c:ser>
        <c:ser>
          <c:idx val="2"/>
          <c:order val="2"/>
          <c:tx>
            <c:strRef>
              <c:f>Sheet1!$H$1</c:f>
              <c:strCache>
                <c:ptCount val="1"/>
                <c:pt idx="0">
                  <c:v>Shut Off Date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92D050"/>
              </a:solidFill>
              <a:ln w="9525">
                <a:solidFill>
                  <a:srgbClr val="92D05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66F-4336-BDE9-F7D49BE9C88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66F-4336-BDE9-F7D49BE9C88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66F-4336-BDE9-F7D49BE9C88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B66F-4336-BDE9-F7D49BE9C881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B66F-4336-BDE9-F7D49BE9C881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B66F-4336-BDE9-F7D49BE9C881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B66F-4336-BDE9-F7D49BE9C881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B66F-4336-BDE9-F7D49BE9C881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B66F-4336-BDE9-F7D49BE9C881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B66F-4336-BDE9-F7D49BE9C881}"/>
                </c:ext>
              </c:extLst>
            </c:dLbl>
            <c:dLbl>
              <c:idx val="10"/>
              <c:layout>
                <c:manualLayout>
                  <c:x val="-2.8577960676726107E-3"/>
                  <c:y val="6.249999999999885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B66F-4336-BDE9-F7D49BE9C8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Sheet1!$H$2:$H$12</c:f>
              <c:numCache>
                <c:formatCode>0%</c:formatCode>
                <c:ptCount val="11"/>
                <c:pt idx="0">
                  <c:v>0.46</c:v>
                </c:pt>
                <c:pt idx="1">
                  <c:v>0.71</c:v>
                </c:pt>
                <c:pt idx="2">
                  <c:v>0.61</c:v>
                </c:pt>
                <c:pt idx="3">
                  <c:v>0.56000000000000005</c:v>
                </c:pt>
                <c:pt idx="4">
                  <c:v>0.48</c:v>
                </c:pt>
                <c:pt idx="5">
                  <c:v>0.49</c:v>
                </c:pt>
                <c:pt idx="6">
                  <c:v>0.42</c:v>
                </c:pt>
                <c:pt idx="7">
                  <c:v>0.55000000000000004</c:v>
                </c:pt>
                <c:pt idx="8">
                  <c:v>0.64</c:v>
                </c:pt>
                <c:pt idx="9">
                  <c:v>0.62</c:v>
                </c:pt>
                <c:pt idx="10">
                  <c:v>0.51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3-B66F-4336-BDE9-F7D49BE9C8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9828280"/>
        <c:axId val="309828672"/>
      </c:lineChart>
      <c:catAx>
        <c:axId val="3098282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9828672"/>
        <c:crosses val="autoZero"/>
        <c:auto val="1"/>
        <c:lblAlgn val="ctr"/>
        <c:lblOffset val="100"/>
        <c:noMultiLvlLbl val="0"/>
      </c:catAx>
      <c:valAx>
        <c:axId val="309828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 of Recipients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9828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Percent</a:t>
            </a:r>
            <a:r>
              <a:rPr lang="en-US" baseline="0" dirty="0"/>
              <a:t> of Grantees Received Maximum Grant</a:t>
            </a:r>
            <a:endParaRPr lang="en-US" dirty="0"/>
          </a:p>
        </c:rich>
      </c:tx>
      <c:layout>
        <c:manualLayout>
          <c:xMode val="edge"/>
          <c:yMode val="edge"/>
          <c:x val="0.206385909060329"/>
          <c:y val="1.96560174830215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540959492648398"/>
          <c:y val="0.11524749778234133"/>
          <c:w val="0.78710924260945392"/>
          <c:h val="0.7614816347792556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ElectricOnly 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EC3-4EC1-953A-EF4FC607A50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EC3-4EC1-953A-EF4FC607A50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EC3-4EC1-953A-EF4FC607A50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EC3-4EC1-953A-EF4FC607A50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EC3-4EC1-953A-EF4FC607A509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EC3-4EC1-953A-EF4FC607A509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EC3-4EC1-953A-EF4FC607A509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EC3-4EC1-953A-EF4FC607A509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EC3-4EC1-953A-EF4FC607A509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EC3-4EC1-953A-EF4FC607A509}"/>
                </c:ext>
              </c:extLst>
            </c:dLbl>
            <c:dLbl>
              <c:idx val="10"/>
              <c:layout>
                <c:manualLayout>
                  <c:x val="-3.2241808486196317E-3"/>
                  <c:y val="8.4240074927235155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EC3-4EC1-953A-EF4FC607A5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Sheet1!$B$2:$B$12</c:f>
              <c:numCache>
                <c:formatCode>0%</c:formatCode>
                <c:ptCount val="11"/>
                <c:pt idx="0">
                  <c:v>0.89</c:v>
                </c:pt>
                <c:pt idx="1">
                  <c:v>0.67</c:v>
                </c:pt>
                <c:pt idx="2">
                  <c:v>0.75</c:v>
                </c:pt>
                <c:pt idx="3">
                  <c:v>0.78</c:v>
                </c:pt>
                <c:pt idx="4">
                  <c:v>0.8</c:v>
                </c:pt>
                <c:pt idx="5">
                  <c:v>0.82</c:v>
                </c:pt>
                <c:pt idx="6">
                  <c:v>0.82</c:v>
                </c:pt>
                <c:pt idx="7">
                  <c:v>0.84</c:v>
                </c:pt>
                <c:pt idx="8">
                  <c:v>0.84</c:v>
                </c:pt>
                <c:pt idx="9">
                  <c:v>0.63</c:v>
                </c:pt>
                <c:pt idx="10">
                  <c:v>0.65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5EC3-4EC1-953A-EF4FC607A50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GasOnly 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7C23F"/>
              </a:solidFill>
              <a:ln w="9525">
                <a:solidFill>
                  <a:srgbClr val="FFC000"/>
                </a:solidFill>
              </a:ln>
              <a:effectLst/>
            </c:spPr>
          </c:marker>
          <c:dPt>
            <c:idx val="9"/>
            <c:marker>
              <c:symbol val="circle"/>
              <c:size val="5"/>
              <c:spPr>
                <a:solidFill>
                  <a:srgbClr val="F7C23F"/>
                </a:solidFill>
                <a:ln w="6350">
                  <a:solidFill>
                    <a:srgbClr val="FFC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5EC3-4EC1-953A-EF4FC607A509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EC3-4EC1-953A-EF4FC607A50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EC3-4EC1-953A-EF4FC607A50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EC3-4EC1-953A-EF4FC607A50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EC3-4EC1-953A-EF4FC607A50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EC3-4EC1-953A-EF4FC607A509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EC3-4EC1-953A-EF4FC607A509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EC3-4EC1-953A-EF4FC607A509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EC3-4EC1-953A-EF4FC607A509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EC3-4EC1-953A-EF4FC607A509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EC3-4EC1-953A-EF4FC607A509}"/>
                </c:ext>
              </c:extLst>
            </c:dLbl>
            <c:dLbl>
              <c:idx val="10"/>
              <c:layout>
                <c:manualLayout>
                  <c:x val="-4.8362712729294478E-3"/>
                  <c:y val="5.6160049951489068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EC3-4EC1-953A-EF4FC607A5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Sheet1!$C$2:$C$12</c:f>
              <c:numCache>
                <c:formatCode>0%</c:formatCode>
                <c:ptCount val="11"/>
                <c:pt idx="0">
                  <c:v>0.89</c:v>
                </c:pt>
                <c:pt idx="1">
                  <c:v>0.4</c:v>
                </c:pt>
                <c:pt idx="2">
                  <c:v>0.5</c:v>
                </c:pt>
                <c:pt idx="3">
                  <c:v>0.47</c:v>
                </c:pt>
                <c:pt idx="4">
                  <c:v>0.56000000000000005</c:v>
                </c:pt>
                <c:pt idx="5">
                  <c:v>0.48</c:v>
                </c:pt>
                <c:pt idx="6">
                  <c:v>0.47</c:v>
                </c:pt>
                <c:pt idx="7">
                  <c:v>0.34</c:v>
                </c:pt>
                <c:pt idx="8">
                  <c:v>0.47</c:v>
                </c:pt>
                <c:pt idx="9">
                  <c:v>0.52</c:v>
                </c:pt>
                <c:pt idx="10">
                  <c:v>0.43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5EC3-4EC1-953A-EF4FC607A50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Electric &amp; Gas 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92D050"/>
              </a:solidFill>
              <a:ln w="9525">
                <a:solidFill>
                  <a:srgbClr val="92D05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5EC3-4EC1-953A-EF4FC607A50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EC3-4EC1-953A-EF4FC607A50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5EC3-4EC1-953A-EF4FC607A50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5EC3-4EC1-953A-EF4FC607A50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5EC3-4EC1-953A-EF4FC607A509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5EC3-4EC1-953A-EF4FC607A509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5EC3-4EC1-953A-EF4FC607A509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5EC3-4EC1-953A-EF4FC607A509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5EC3-4EC1-953A-EF4FC607A509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5EC3-4EC1-953A-EF4FC607A509}"/>
                </c:ext>
              </c:extLst>
            </c:dLbl>
            <c:dLbl>
              <c:idx val="10"/>
              <c:layout>
                <c:manualLayout>
                  <c:x val="-4.8362712729294478E-3"/>
                  <c:y val="1.123200999029802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5EC3-4EC1-953A-EF4FC607A5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Sheet1!$D$2:$D$12</c:f>
              <c:numCache>
                <c:formatCode>0%</c:formatCode>
                <c:ptCount val="11"/>
                <c:pt idx="0">
                  <c:v>0.76</c:v>
                </c:pt>
                <c:pt idx="1">
                  <c:v>0.4</c:v>
                </c:pt>
                <c:pt idx="2">
                  <c:v>0.43</c:v>
                </c:pt>
                <c:pt idx="3">
                  <c:v>0.53</c:v>
                </c:pt>
                <c:pt idx="4">
                  <c:v>0.62</c:v>
                </c:pt>
                <c:pt idx="5">
                  <c:v>0.62</c:v>
                </c:pt>
                <c:pt idx="6">
                  <c:v>0.53</c:v>
                </c:pt>
                <c:pt idx="7">
                  <c:v>0.45</c:v>
                </c:pt>
                <c:pt idx="8">
                  <c:v>0.49</c:v>
                </c:pt>
                <c:pt idx="9">
                  <c:v>0.44</c:v>
                </c:pt>
                <c:pt idx="10">
                  <c:v>0.36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3-5EC3-4EC1-953A-EF4FC607A50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ElectricHeat 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5EC3-4EC1-953A-EF4FC607A50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5EC3-4EC1-953A-EF4FC607A50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5EC3-4EC1-953A-EF4FC607A50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5EC3-4EC1-953A-EF4FC607A50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5EC3-4EC1-953A-EF4FC607A509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5EC3-4EC1-953A-EF4FC607A509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5EC3-4EC1-953A-EF4FC607A509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5EC3-4EC1-953A-EF4FC607A509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5EC3-4EC1-953A-EF4FC607A509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5EC3-4EC1-953A-EF4FC607A509}"/>
                </c:ext>
              </c:extLst>
            </c:dLbl>
            <c:dLbl>
              <c:idx val="10"/>
              <c:layout>
                <c:manualLayout>
                  <c:x val="-4.8362712729294478E-3"/>
                  <c:y val="-8.4240074927235658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5EC3-4EC1-953A-EF4FC607A5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Sheet1!$E$2:$E$12</c:f>
              <c:numCache>
                <c:formatCode>0%</c:formatCode>
                <c:ptCount val="11"/>
                <c:pt idx="0">
                  <c:v>0.67</c:v>
                </c:pt>
                <c:pt idx="1">
                  <c:v>0.48</c:v>
                </c:pt>
                <c:pt idx="2">
                  <c:v>0.57999999999999996</c:v>
                </c:pt>
                <c:pt idx="3">
                  <c:v>0.62</c:v>
                </c:pt>
                <c:pt idx="4">
                  <c:v>0.65</c:v>
                </c:pt>
                <c:pt idx="5">
                  <c:v>0.71</c:v>
                </c:pt>
                <c:pt idx="6">
                  <c:v>0.71</c:v>
                </c:pt>
                <c:pt idx="7">
                  <c:v>0.71</c:v>
                </c:pt>
                <c:pt idx="8">
                  <c:v>0.75</c:v>
                </c:pt>
                <c:pt idx="9">
                  <c:v>0.73</c:v>
                </c:pt>
                <c:pt idx="10">
                  <c:v>0.72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F-5EC3-4EC1-953A-EF4FC607A50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Electric Only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Sheet1!$F$2:$F$12</c:f>
              <c:numCache>
                <c:formatCode>General</c:formatCode>
                <c:ptCount val="11"/>
                <c:pt idx="9" formatCode="0%">
                  <c:v>0.63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0-5EC3-4EC1-953A-EF4FC607A509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Gas Only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7C23F"/>
              </a:solidFill>
              <a:ln w="9525">
                <a:solidFill>
                  <a:srgbClr val="FFC000"/>
                </a:solidFill>
              </a:ln>
              <a:effectLst/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Sheet1!$G$2:$G$12</c:f>
              <c:numCache>
                <c:formatCode>General</c:formatCode>
                <c:ptCount val="11"/>
                <c:pt idx="9" formatCode="0%">
                  <c:v>0.52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1-5EC3-4EC1-953A-EF4FC607A509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Electric &amp; Gas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92D050"/>
              </a:solidFill>
              <a:ln w="9525">
                <a:solidFill>
                  <a:srgbClr val="92D050"/>
                </a:solidFill>
              </a:ln>
              <a:effectLst/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Sheet1!$H$2:$H$12</c:f>
              <c:numCache>
                <c:formatCode>General</c:formatCode>
                <c:ptCount val="11"/>
                <c:pt idx="9" formatCode="0%">
                  <c:v>0.44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2-5EC3-4EC1-953A-EF4FC607A509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Electric Heat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Sheet1!$I$2:$I$12</c:f>
              <c:numCache>
                <c:formatCode>General</c:formatCode>
                <c:ptCount val="11"/>
                <c:pt idx="9" formatCode="0%">
                  <c:v>0.73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3-5EC3-4EC1-953A-EF4FC607A5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8600568"/>
        <c:axId val="309829064"/>
      </c:lineChart>
      <c:catAx>
        <c:axId val="2986005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9829064"/>
        <c:crosses val="autoZero"/>
        <c:auto val="1"/>
        <c:lblAlgn val="ctr"/>
        <c:lblOffset val="100"/>
        <c:noMultiLvlLbl val="0"/>
      </c:catAx>
      <c:valAx>
        <c:axId val="309829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 Receiving Max Grant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8600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Mean</a:t>
            </a:r>
            <a:r>
              <a:rPr lang="en-US" baseline="0" dirty="0"/>
              <a:t> Grant Amount by Utility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285437179317789E-2"/>
          <c:y val="0.11145949015121784"/>
          <c:w val="0.83757289319666572"/>
          <c:h val="0.7801103865198186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ACE 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87A-4387-9A29-FDD3534AB06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87A-4387-9A29-FDD3534AB06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87A-4387-9A29-FDD3534AB06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87A-4387-9A29-FDD3534AB06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87A-4387-9A29-FDD3534AB06B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87A-4387-9A29-FDD3534AB06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87A-4387-9A29-FDD3534AB06B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87A-4387-9A29-FDD3534AB06B}"/>
                </c:ext>
              </c:extLst>
            </c:dLbl>
            <c:dLbl>
              <c:idx val="8"/>
              <c:layout>
                <c:manualLayout>
                  <c:x val="-5.5641989340627543E-2"/>
                  <c:y val="-5.3022269353128315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87A-4387-9A29-FDD3534AB06B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87A-4387-9A29-FDD3534AB06B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87A-4387-9A29-FDD3534AB0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286</c:v>
                </c:pt>
                <c:pt idx="1">
                  <c:v>331</c:v>
                </c:pt>
                <c:pt idx="2">
                  <c:v>329</c:v>
                </c:pt>
                <c:pt idx="3">
                  <c:v>350</c:v>
                </c:pt>
                <c:pt idx="4">
                  <c:v>359</c:v>
                </c:pt>
                <c:pt idx="5">
                  <c:v>367</c:v>
                </c:pt>
                <c:pt idx="6">
                  <c:v>380</c:v>
                </c:pt>
                <c:pt idx="7">
                  <c:v>355</c:v>
                </c:pt>
                <c:pt idx="8">
                  <c:v>412</c:v>
                </c:pt>
                <c:pt idx="9">
                  <c:v>513</c:v>
                </c:pt>
                <c:pt idx="10">
                  <c:v>520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687A-4387-9A29-FDD3534AB06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ETG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</a:ln>
              <a:effectLst/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237</c:v>
                </c:pt>
                <c:pt idx="1">
                  <c:v>504</c:v>
                </c:pt>
                <c:pt idx="2">
                  <c:v>572</c:v>
                </c:pt>
                <c:pt idx="3">
                  <c:v>579</c:v>
                </c:pt>
                <c:pt idx="4">
                  <c:v>589</c:v>
                </c:pt>
                <c:pt idx="5">
                  <c:v>541</c:v>
                </c:pt>
                <c:pt idx="6">
                  <c:v>536</c:v>
                </c:pt>
                <c:pt idx="7">
                  <c:v>528</c:v>
                </c:pt>
                <c:pt idx="8">
                  <c:v>556</c:v>
                </c:pt>
                <c:pt idx="9">
                  <c:v>579</c:v>
                </c:pt>
                <c:pt idx="10">
                  <c:v>530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687A-4387-9A29-FDD3534AB06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JCP&amp;L 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92D050"/>
              </a:solidFill>
              <a:ln w="9525">
                <a:solidFill>
                  <a:srgbClr val="92D050"/>
                </a:solidFill>
              </a:ln>
              <a:effectLst/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278</c:v>
                </c:pt>
                <c:pt idx="1">
                  <c:v>303</c:v>
                </c:pt>
                <c:pt idx="2">
                  <c:v>333</c:v>
                </c:pt>
                <c:pt idx="3">
                  <c:v>329</c:v>
                </c:pt>
                <c:pt idx="4">
                  <c:v>332</c:v>
                </c:pt>
                <c:pt idx="5">
                  <c:v>339</c:v>
                </c:pt>
                <c:pt idx="6">
                  <c:v>362</c:v>
                </c:pt>
                <c:pt idx="7">
                  <c:v>353</c:v>
                </c:pt>
                <c:pt idx="8">
                  <c:v>345</c:v>
                </c:pt>
                <c:pt idx="9">
                  <c:v>471</c:v>
                </c:pt>
                <c:pt idx="10">
                  <c:v>478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687A-4387-9A29-FDD3534AB06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 NJNG 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87A-4387-9A29-FDD3534AB06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87A-4387-9A29-FDD3534AB06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87A-4387-9A29-FDD3534AB06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87A-4387-9A29-FDD3534AB06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87A-4387-9A29-FDD3534AB06B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87A-4387-9A29-FDD3534AB06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87A-4387-9A29-FDD3534AB06B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87A-4387-9A29-FDD3534AB06B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87A-4387-9A29-FDD3534AB06B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687A-4387-9A29-FDD3534AB06B}"/>
                </c:ext>
              </c:extLst>
            </c:dLbl>
            <c:dLbl>
              <c:idx val="10"/>
              <c:layout>
                <c:manualLayout>
                  <c:x val="5.8570515095396226E-3"/>
                  <c:y val="-2.6511134676564206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687A-4387-9A29-FDD3534AB0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Sheet1!$E$2:$E$12</c:f>
              <c:numCache>
                <c:formatCode>General</c:formatCode>
                <c:ptCount val="11"/>
                <c:pt idx="0">
                  <c:v>246</c:v>
                </c:pt>
                <c:pt idx="1">
                  <c:v>557</c:v>
                </c:pt>
                <c:pt idx="2">
                  <c:v>563</c:v>
                </c:pt>
                <c:pt idx="3">
                  <c:v>547</c:v>
                </c:pt>
                <c:pt idx="4">
                  <c:v>583</c:v>
                </c:pt>
                <c:pt idx="5">
                  <c:v>551</c:v>
                </c:pt>
                <c:pt idx="6">
                  <c:v>571</c:v>
                </c:pt>
                <c:pt idx="7">
                  <c:v>470</c:v>
                </c:pt>
                <c:pt idx="8">
                  <c:v>566</c:v>
                </c:pt>
                <c:pt idx="9">
                  <c:v>594</c:v>
                </c:pt>
                <c:pt idx="10">
                  <c:v>535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687A-4387-9A29-FDD3534AB06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 PSE&amp;G 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687A-4387-9A29-FDD3534AB06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687A-4387-9A29-FDD3534AB06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687A-4387-9A29-FDD3534AB06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687A-4387-9A29-FDD3534AB06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687A-4387-9A29-FDD3534AB06B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687A-4387-9A29-FDD3534AB06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687A-4387-9A29-FDD3534AB06B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687A-4387-9A29-FDD3534AB06B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687A-4387-9A29-FDD3534AB06B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687A-4387-9A29-FDD3534AB06B}"/>
                </c:ext>
              </c:extLst>
            </c:dLbl>
            <c:dLbl>
              <c:idx val="10"/>
              <c:layout>
                <c:manualLayout>
                  <c:x val="-2.9285257547697579E-3"/>
                  <c:y val="-1.3255567338282079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687A-4387-9A29-FDD3534AB0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Sheet1!$F$2:$F$12</c:f>
              <c:numCache>
                <c:formatCode>General</c:formatCode>
                <c:ptCount val="11"/>
                <c:pt idx="0">
                  <c:v>420</c:v>
                </c:pt>
                <c:pt idx="1">
                  <c:v>669</c:v>
                </c:pt>
                <c:pt idx="2">
                  <c:v>698</c:v>
                </c:pt>
                <c:pt idx="3">
                  <c:v>710</c:v>
                </c:pt>
                <c:pt idx="4">
                  <c:v>704</c:v>
                </c:pt>
                <c:pt idx="5">
                  <c:v>740</c:v>
                </c:pt>
                <c:pt idx="6">
                  <c:v>659</c:v>
                </c:pt>
                <c:pt idx="7">
                  <c:v>700</c:v>
                </c:pt>
                <c:pt idx="8">
                  <c:v>739</c:v>
                </c:pt>
                <c:pt idx="9">
                  <c:v>854</c:v>
                </c:pt>
                <c:pt idx="10">
                  <c:v>819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5-687A-4387-9A29-FDD3534AB06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 RECO</c:v>
                </c:pt>
              </c:strCache>
            </c:strRef>
          </c:tx>
          <c:spPr>
            <a:ln w="28575" cap="rnd">
              <a:solidFill>
                <a:srgbClr val="C00000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687A-4387-9A29-FDD3534AB06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687A-4387-9A29-FDD3534AB06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687A-4387-9A29-FDD3534AB06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687A-4387-9A29-FDD3534AB06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687A-4387-9A29-FDD3534AB06B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687A-4387-9A29-FDD3534AB06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687A-4387-9A29-FDD3534AB06B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687A-4387-9A29-FDD3534AB06B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687A-4387-9A29-FDD3534AB06B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687A-4387-9A29-FDD3534AB06B}"/>
                </c:ext>
              </c:extLst>
            </c:dLbl>
            <c:dLbl>
              <c:idx val="10"/>
              <c:layout>
                <c:manualLayout>
                  <c:x val="4.3927886321549047E-3"/>
                  <c:y val="1.3255567338282079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687A-4387-9A29-FDD3534AB0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Sheet1!$G$2:$G$12</c:f>
              <c:numCache>
                <c:formatCode>General</c:formatCode>
                <c:ptCount val="11"/>
                <c:pt idx="0">
                  <c:v>237</c:v>
                </c:pt>
                <c:pt idx="1">
                  <c:v>284</c:v>
                </c:pt>
                <c:pt idx="2">
                  <c:v>319</c:v>
                </c:pt>
                <c:pt idx="3">
                  <c:v>326</c:v>
                </c:pt>
                <c:pt idx="4">
                  <c:v>309</c:v>
                </c:pt>
                <c:pt idx="5">
                  <c:v>303</c:v>
                </c:pt>
                <c:pt idx="6">
                  <c:v>360</c:v>
                </c:pt>
                <c:pt idx="7">
                  <c:v>389</c:v>
                </c:pt>
                <c:pt idx="8">
                  <c:v>300</c:v>
                </c:pt>
                <c:pt idx="9">
                  <c:v>0</c:v>
                </c:pt>
                <c:pt idx="10">
                  <c:v>500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1-687A-4387-9A29-FDD3534AB06B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 SJG </c:v>
                </c:pt>
              </c:strCache>
            </c:strRef>
          </c:tx>
          <c:spPr>
            <a:ln w="28575" cap="rnd">
              <a:solidFill>
                <a:srgbClr val="362872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rgbClr val="362872"/>
              </a:solidFill>
              <a:ln w="9525">
                <a:solidFill>
                  <a:srgbClr val="362872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687A-4387-9A29-FDD3534AB06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687A-4387-9A29-FDD3534AB06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687A-4387-9A29-FDD3534AB06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687A-4387-9A29-FDD3534AB06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687A-4387-9A29-FDD3534AB06B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687A-4387-9A29-FDD3534AB06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687A-4387-9A29-FDD3534AB06B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687A-4387-9A29-FDD3534AB06B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687A-4387-9A29-FDD3534AB06B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687A-4387-9A29-FDD3534AB06B}"/>
                </c:ext>
              </c:extLst>
            </c:dLbl>
            <c:dLbl>
              <c:idx val="10"/>
              <c:layout>
                <c:manualLayout>
                  <c:x val="2.9285257547698651E-3"/>
                  <c:y val="-5.0371155885471898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687A-4387-9A29-FDD3534AB0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Sheet1!$H$2:$H$12</c:f>
              <c:numCache>
                <c:formatCode>General</c:formatCode>
                <c:ptCount val="11"/>
                <c:pt idx="0">
                  <c:v>236</c:v>
                </c:pt>
                <c:pt idx="1">
                  <c:v>544</c:v>
                </c:pt>
                <c:pt idx="2">
                  <c:v>586</c:v>
                </c:pt>
                <c:pt idx="3">
                  <c:v>565</c:v>
                </c:pt>
                <c:pt idx="4">
                  <c:v>594</c:v>
                </c:pt>
                <c:pt idx="5">
                  <c:v>580</c:v>
                </c:pt>
                <c:pt idx="6">
                  <c:v>555</c:v>
                </c:pt>
                <c:pt idx="7">
                  <c:v>527</c:v>
                </c:pt>
                <c:pt idx="8">
                  <c:v>581</c:v>
                </c:pt>
                <c:pt idx="9">
                  <c:v>609</c:v>
                </c:pt>
                <c:pt idx="10">
                  <c:v>561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D-687A-4387-9A29-FDD3534AB06B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ACE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Sheet1!$I$2:$I$12</c:f>
              <c:numCache>
                <c:formatCode>General</c:formatCode>
                <c:ptCount val="11"/>
                <c:pt idx="9">
                  <c:v>513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E-687A-4387-9A29-FDD3534AB06B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ETG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</a:ln>
              <a:effectLst/>
            </c:spPr>
          </c:marker>
          <c:dLbls>
            <c:dLbl>
              <c:idx val="9"/>
              <c:layout>
                <c:manualLayout>
                  <c:x val="-7.0284618114476866E-2"/>
                  <c:y val="4.7720042417815481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F-687A-4387-9A29-FDD3534AB0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Sheet1!$J$2:$J$12</c:f>
              <c:numCache>
                <c:formatCode>General</c:formatCode>
                <c:ptCount val="11"/>
                <c:pt idx="9">
                  <c:v>579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0-687A-4387-9A29-FDD3534AB06B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JCP&amp;L 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92D050"/>
              </a:solidFill>
              <a:ln w="9525">
                <a:solidFill>
                  <a:srgbClr val="92D050"/>
                </a:solidFill>
              </a:ln>
              <a:effectLst/>
            </c:spPr>
          </c:marker>
          <c:dLbls>
            <c:dLbl>
              <c:idx val="9"/>
              <c:layout>
                <c:manualLayout>
                  <c:x val="-2.1963943160773988E-2"/>
                  <c:y val="5.3022269353128218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1-687A-4387-9A29-FDD3534AB0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Sheet1!$K$2:$K$12</c:f>
              <c:numCache>
                <c:formatCode>General</c:formatCode>
                <c:ptCount val="11"/>
                <c:pt idx="9">
                  <c:v>471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2-687A-4387-9A29-FDD3534AB06B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NJNG 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Sheet1!$L$2:$L$12</c:f>
              <c:numCache>
                <c:formatCode>General</c:formatCode>
                <c:ptCount val="11"/>
                <c:pt idx="9">
                  <c:v>594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3-687A-4387-9A29-FDD3534AB06B}"/>
            </c:ext>
          </c:extLst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PSE&amp;G 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60000"/>
                </a:schemeClr>
              </a:solidFill>
              <a:ln w="9525">
                <a:solidFill>
                  <a:schemeClr val="accent6">
                    <a:lumMod val="60000"/>
                  </a:schemeClr>
                </a:solidFill>
              </a:ln>
              <a:effectLst/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Sheet1!$M$2:$M$12</c:f>
              <c:numCache>
                <c:formatCode>General</c:formatCode>
                <c:ptCount val="11"/>
                <c:pt idx="9">
                  <c:v>854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4-687A-4387-9A29-FDD3534AB06B}"/>
            </c:ext>
          </c:extLst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RECO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Sheet1!$N$2:$N$12</c:f>
              <c:numCache>
                <c:formatCode>General</c:formatCode>
                <c:ptCount val="11"/>
                <c:pt idx="8">
                  <c:v>300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5-687A-4387-9A29-FDD3534AB06B}"/>
            </c:ext>
          </c:extLst>
        </c:ser>
        <c:ser>
          <c:idx val="13"/>
          <c:order val="13"/>
          <c:tx>
            <c:strRef>
              <c:f>Sheet1!$O$1</c:f>
              <c:strCache>
                <c:ptCount val="1"/>
                <c:pt idx="0">
                  <c:v>SJG 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362872"/>
              </a:solidFill>
              <a:ln w="9525">
                <a:solidFill>
                  <a:schemeClr val="accent2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Sheet1!$O$2:$O$12</c:f>
              <c:numCache>
                <c:formatCode>General</c:formatCode>
                <c:ptCount val="11"/>
                <c:pt idx="9">
                  <c:v>609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6-687A-4387-9A29-FDD3534AB0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2734464"/>
        <c:axId val="312734856"/>
      </c:lineChart>
      <c:catAx>
        <c:axId val="3127344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734856"/>
        <c:crosses val="autoZero"/>
        <c:auto val="1"/>
        <c:lblAlgn val="ctr"/>
        <c:lblOffset val="100"/>
        <c:noMultiLvlLbl val="0"/>
      </c:catAx>
      <c:valAx>
        <c:axId val="312734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Mean Grant Amount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734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Amount</a:t>
            </a:r>
            <a:r>
              <a:rPr lang="en-US" baseline="0" dirty="0"/>
              <a:t> of Good Faith Payments Made</a:t>
            </a:r>
          </a:p>
          <a:p>
            <a:pPr>
              <a:defRPr/>
            </a:pPr>
            <a:r>
              <a:rPr lang="en-US" baseline="0" dirty="0"/>
              <a:t>By Poverty Level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098568444114629"/>
          <c:y val="0.17150670355394762"/>
          <c:w val="0.87330186471282634"/>
          <c:h val="0.620959778676314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&lt;$100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&lt;225%</c:v>
                </c:pt>
                <c:pt idx="1">
                  <c:v>225-249%</c:v>
                </c:pt>
                <c:pt idx="2">
                  <c:v>250-299%</c:v>
                </c:pt>
                <c:pt idx="3">
                  <c:v>≥ 300%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1.35E-2</c:v>
                </c:pt>
                <c:pt idx="1">
                  <c:v>1.2800000000000001E-2</c:v>
                </c:pt>
                <c:pt idx="2">
                  <c:v>1.78E-2</c:v>
                </c:pt>
                <c:pt idx="3">
                  <c:v>2.5499999999999998E-2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C5-4103-B7FE-77C3D5AC504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$100 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&lt;225%</c:v>
                </c:pt>
                <c:pt idx="1">
                  <c:v>225-249%</c:v>
                </c:pt>
                <c:pt idx="2">
                  <c:v>250-299%</c:v>
                </c:pt>
                <c:pt idx="3">
                  <c:v>≥ 300%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0.19</c:v>
                </c:pt>
                <c:pt idx="1">
                  <c:v>0.19</c:v>
                </c:pt>
                <c:pt idx="2">
                  <c:v>0.16</c:v>
                </c:pt>
                <c:pt idx="3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C5-4103-B7FE-77C3D5AC504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$101-500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&lt;225%</c:v>
                </c:pt>
                <c:pt idx="1">
                  <c:v>225-249%</c:v>
                </c:pt>
                <c:pt idx="2">
                  <c:v>250-299%</c:v>
                </c:pt>
                <c:pt idx="3">
                  <c:v>≥ 300%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0.53</c:v>
                </c:pt>
                <c:pt idx="1">
                  <c:v>0.46</c:v>
                </c:pt>
                <c:pt idx="2">
                  <c:v>0.49</c:v>
                </c:pt>
                <c:pt idx="3">
                  <c:v>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C5-4103-B7FE-77C3D5AC504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&gt;$500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&lt;225%</c:v>
                </c:pt>
                <c:pt idx="1">
                  <c:v>225-249%</c:v>
                </c:pt>
                <c:pt idx="2">
                  <c:v>250-299%</c:v>
                </c:pt>
                <c:pt idx="3">
                  <c:v>≥ 300%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>
                  <c:v>0.25</c:v>
                </c:pt>
                <c:pt idx="1">
                  <c:v>0.31</c:v>
                </c:pt>
                <c:pt idx="2">
                  <c:v>0.3</c:v>
                </c:pt>
                <c:pt idx="3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AC5-4103-B7FE-77C3D5AC50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6633240"/>
        <c:axId val="313411992"/>
      </c:barChart>
      <c:catAx>
        <c:axId val="3166332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Poverty Level</a:t>
                </a:r>
              </a:p>
            </c:rich>
          </c:tx>
          <c:layout>
            <c:manualLayout>
              <c:xMode val="edge"/>
              <c:yMode val="edge"/>
              <c:x val="0.47631140391362181"/>
              <c:y val="0.8457940558098339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3411992"/>
        <c:crosses val="autoZero"/>
        <c:auto val="1"/>
        <c:lblAlgn val="ctr"/>
        <c:lblOffset val="100"/>
        <c:noMultiLvlLbl val="0"/>
      </c:catAx>
      <c:valAx>
        <c:axId val="31341199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 of Recipients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6633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012365634869355"/>
          <c:y val="0.93772480855612994"/>
          <c:w val="0.33062736682625787"/>
          <c:h val="6.22751914438700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000000"/>
                </a:solidFill>
              </a:defRPr>
            </a:pPr>
            <a:r>
              <a:rPr lang="en-US" sz="2500" dirty="0">
                <a:solidFill>
                  <a:srgbClr val="000000"/>
                </a:solidFill>
              </a:rPr>
              <a:t>Q1</a:t>
            </a:r>
            <a:r>
              <a:rPr lang="en-US" sz="2500" baseline="0" dirty="0">
                <a:solidFill>
                  <a:srgbClr val="000000"/>
                </a:solidFill>
              </a:rPr>
              <a:t> &amp; Q2 2015 Recipients</a:t>
            </a:r>
            <a:endParaRPr lang="en-US" sz="2500" dirty="0">
              <a:solidFill>
                <a:srgbClr val="000000"/>
              </a:solidFill>
            </a:endParaRPr>
          </a:p>
        </c:rich>
      </c:tx>
      <c:layout>
        <c:manualLayout>
          <c:xMode val="edge"/>
          <c:yMode val="edge"/>
          <c:x val="0.35596219723922518"/>
          <c:y val="3.7626628075253257E-2"/>
        </c:manualLayout>
      </c:layout>
      <c:overlay val="0"/>
      <c:spPr>
        <a:noFill/>
        <a:ln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8393926133162064"/>
          <c:y val="0.1705427487265973"/>
          <c:w val="0.67460511283308422"/>
          <c:h val="0.5530024955274223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ACE</c:v>
                </c:pt>
              </c:strCache>
            </c:strRef>
          </c:tx>
          <c:spPr>
            <a:ln w="49162">
              <a:solidFill>
                <a:srgbClr val="0070C0"/>
              </a:solidFill>
              <a:prstDash val="solid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FA3-46BF-9745-89014A89461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FA3-46BF-9745-89014A89461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FA3-46BF-9745-89014A89461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FA3-46BF-9745-89014A894615}"/>
                </c:ext>
              </c:extLst>
            </c:dLbl>
            <c:dLbl>
              <c:idx val="4"/>
              <c:layout>
                <c:manualLayout>
                  <c:x val="-4.19507056086662E-3"/>
                  <c:y val="-3.1837916063675885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FA3-46BF-9745-89014A8946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</c:numCache>
            </c:numRef>
          </c:cat>
          <c:val>
            <c:numRef>
              <c:f>Sheet1!$B$2:$B$6</c:f>
              <c:numCache>
                <c:formatCode>"$"#,##0_);[Red]\("$"#,##0\)</c:formatCode>
                <c:ptCount val="5"/>
                <c:pt idx="0">
                  <c:v>582</c:v>
                </c:pt>
                <c:pt idx="1">
                  <c:v>857</c:v>
                </c:pt>
                <c:pt idx="2">
                  <c:v>1047</c:v>
                </c:pt>
                <c:pt idx="3">
                  <c:v>978</c:v>
                </c:pt>
                <c:pt idx="4">
                  <c:v>914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FA3-46BF-9745-89014A89461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JCP&amp;L</c:v>
                </c:pt>
              </c:strCache>
            </c:strRef>
          </c:tx>
          <c:spPr>
            <a:ln w="49162">
              <a:solidFill>
                <a:srgbClr val="FF0000"/>
              </a:solidFill>
              <a:prstDash val="solid"/>
            </a:ln>
          </c:spPr>
          <c:marker>
            <c:spPr>
              <a:solidFill>
                <a:srgbClr val="FF0000"/>
              </a:solidFill>
              <a:ln w="6350">
                <a:solidFill>
                  <a:srgbClr val="FF0000"/>
                </a:solidFill>
                <a:headEnd type="oval"/>
              </a:ln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FA3-46BF-9745-89014A89461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FA3-46BF-9745-89014A89461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FA3-46BF-9745-89014A89461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FA3-46BF-9745-89014A894615}"/>
                </c:ext>
              </c:extLst>
            </c:dLbl>
            <c:dLbl>
              <c:idx val="4"/>
              <c:layout>
                <c:manualLayout>
                  <c:x val="-1.0990864655792808E-2"/>
                  <c:y val="-3.7626628075253361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FA3-46BF-9745-89014A8946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</c:numCache>
            </c:numRef>
          </c:cat>
          <c:val>
            <c:numRef>
              <c:f>Sheet1!$C$2:$C$6</c:f>
              <c:numCache>
                <c:formatCode>"$"#,##0_);[Red]\("$"#,##0\)</c:formatCode>
                <c:ptCount val="5"/>
                <c:pt idx="0">
                  <c:v>394</c:v>
                </c:pt>
                <c:pt idx="1">
                  <c:v>518</c:v>
                </c:pt>
                <c:pt idx="2">
                  <c:v>461</c:v>
                </c:pt>
                <c:pt idx="3">
                  <c:v>533</c:v>
                </c:pt>
                <c:pt idx="4">
                  <c:v>431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7FA3-46BF-9745-89014A89461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NJNG</c:v>
                </c:pt>
              </c:strCache>
            </c:strRef>
          </c:tx>
          <c:spPr>
            <a:ln w="49162">
              <a:solidFill>
                <a:srgbClr val="FFC000"/>
              </a:solidFill>
            </a:ln>
          </c:spPr>
          <c:marker>
            <c:symbol val="square"/>
            <c:size val="6"/>
            <c:spPr>
              <a:solidFill>
                <a:srgbClr val="FFC000"/>
              </a:solidFill>
              <a:ln w="49162">
                <a:solidFill>
                  <a:srgbClr val="FFC000"/>
                </a:solidFill>
              </a:ln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FA3-46BF-9745-89014A89461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FA3-46BF-9745-89014A89461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FA3-46BF-9745-89014A89461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FA3-46BF-9745-89014A894615}"/>
                </c:ext>
              </c:extLst>
            </c:dLbl>
            <c:dLbl>
              <c:idx val="4"/>
              <c:layout>
                <c:manualLayout>
                  <c:x val="4.6812142758361187E-2"/>
                  <c:y val="2.3154848046309694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FA3-46BF-9745-89014A8946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</c:numCache>
            </c:numRef>
          </c:cat>
          <c:val>
            <c:numRef>
              <c:f>Sheet1!$D$2:$D$6</c:f>
              <c:numCache>
                <c:formatCode>"$"#,##0_);[Red]\("$"#,##0\)</c:formatCode>
                <c:ptCount val="5"/>
                <c:pt idx="0">
                  <c:v>262</c:v>
                </c:pt>
                <c:pt idx="1">
                  <c:v>366</c:v>
                </c:pt>
                <c:pt idx="2">
                  <c:v>227</c:v>
                </c:pt>
                <c:pt idx="3">
                  <c:v>268</c:v>
                </c:pt>
                <c:pt idx="4">
                  <c:v>280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7FA3-46BF-9745-89014A89461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PSE&amp;G</c:v>
                </c:pt>
              </c:strCache>
            </c:strRef>
          </c:tx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FA3-46BF-9745-89014A89461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FA3-46BF-9745-89014A89461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7FA3-46BF-9745-89014A89461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7FA3-46BF-9745-89014A894615}"/>
                </c:ext>
              </c:extLst>
            </c:dLbl>
            <c:dLbl>
              <c:idx val="4"/>
              <c:layout>
                <c:manualLayout>
                  <c:x val="-6.0592894497389733E-3"/>
                  <c:y val="-4.0520984081041968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7FA3-46BF-9745-89014A8946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en-US"/>
              </a:p>
            </c:txPr>
            <c:dLblPos val="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</c:numCache>
            </c:numRef>
          </c:cat>
          <c:val>
            <c:numRef>
              <c:f>Sheet1!$E$2:$E$6</c:f>
              <c:numCache>
                <c:formatCode>"$"#,##0_);[Red]\("$"#,##0\)</c:formatCode>
                <c:ptCount val="5"/>
                <c:pt idx="0">
                  <c:v>349</c:v>
                </c:pt>
                <c:pt idx="1">
                  <c:v>530</c:v>
                </c:pt>
                <c:pt idx="2">
                  <c:v>532</c:v>
                </c:pt>
                <c:pt idx="3">
                  <c:v>746</c:v>
                </c:pt>
                <c:pt idx="4">
                  <c:v>633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7FA3-46BF-9745-89014A89461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RECO</c:v>
                </c:pt>
              </c:strCache>
            </c:strRef>
          </c:tx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7FA3-46BF-9745-89014A89461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7FA3-46BF-9745-89014A89461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7FA3-46BF-9745-89014A89461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7FA3-46BF-9745-89014A894615}"/>
                </c:ext>
              </c:extLst>
            </c:dLbl>
            <c:dLbl>
              <c:idx val="4"/>
              <c:layout>
                <c:manualLayout>
                  <c:x val="3.5586089894746674E-2"/>
                  <c:y val="-2.6049204052098408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7FA3-46BF-9745-89014A8946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en-US"/>
              </a:p>
            </c:txPr>
            <c:dLblPos val="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</c:numCache>
            </c:numRef>
          </c:cat>
          <c:val>
            <c:numRef>
              <c:f>Sheet1!$F$2:$F$6</c:f>
              <c:numCache>
                <c:formatCode>"$"#,##0_);[Red]\("$"#,##0\)</c:formatCode>
                <c:ptCount val="5"/>
                <c:pt idx="0">
                  <c:v>1016</c:v>
                </c:pt>
                <c:pt idx="1">
                  <c:v>985</c:v>
                </c:pt>
                <c:pt idx="2">
                  <c:v>1179</c:v>
                </c:pt>
                <c:pt idx="3">
                  <c:v>955</c:v>
                </c:pt>
                <c:pt idx="4">
                  <c:v>323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7FA3-46BF-9745-89014A894615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SJG</c:v>
                </c:pt>
              </c:strCache>
            </c:strRef>
          </c:tx>
          <c:marker>
            <c:spPr>
              <a:solidFill>
                <a:srgbClr val="F7C23F"/>
              </a:solidFill>
              <a:ln>
                <a:solidFill>
                  <a:srgbClr val="FFC000"/>
                </a:solidFill>
              </a:ln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7FA3-46BF-9745-89014A89461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7FA3-46BF-9745-89014A89461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7FA3-46BF-9745-89014A89461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7FA3-46BF-9745-89014A894615}"/>
                </c:ext>
              </c:extLst>
            </c:dLbl>
            <c:dLbl>
              <c:idx val="4"/>
              <c:layout>
                <c:manualLayout>
                  <c:x val="-8.0765568446375911E-3"/>
                  <c:y val="1.1577424023154741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7FA3-46BF-9745-89014A8946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en-US"/>
              </a:p>
            </c:txPr>
            <c:dLblPos val="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</c:numCache>
            </c:numRef>
          </c:cat>
          <c:val>
            <c:numRef>
              <c:f>Sheet1!$G$2:$G$6</c:f>
              <c:numCache>
                <c:formatCode>"$"#,##0_);[Red]\("$"#,##0\)</c:formatCode>
                <c:ptCount val="5"/>
                <c:pt idx="0">
                  <c:v>333</c:v>
                </c:pt>
                <c:pt idx="1">
                  <c:v>288</c:v>
                </c:pt>
                <c:pt idx="2">
                  <c:v>15</c:v>
                </c:pt>
                <c:pt idx="3">
                  <c:v>137</c:v>
                </c:pt>
                <c:pt idx="4">
                  <c:v>146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3-7FA3-46BF-9745-89014A8946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1152808"/>
        <c:axId val="321153200"/>
      </c:lineChart>
      <c:catAx>
        <c:axId val="3211528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2000" b="0" dirty="0"/>
                  <a:t>Months After Grant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321153200"/>
        <c:crosses val="autoZero"/>
        <c:auto val="1"/>
        <c:lblAlgn val="ctr"/>
        <c:lblOffset val="100"/>
        <c:noMultiLvlLbl val="0"/>
      </c:catAx>
      <c:valAx>
        <c:axId val="3211532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000" b="0"/>
                </a:pPr>
                <a:r>
                  <a:rPr lang="en-US" sz="2000" b="0" dirty="0"/>
                  <a:t>Bill Balance</a:t>
                </a:r>
              </a:p>
            </c:rich>
          </c:tx>
          <c:overlay val="0"/>
        </c:title>
        <c:numFmt formatCode="&quot;$&quot;#,##0_);[Red]\(&quot;$&quot;#,##0\)" sourceLinked="1"/>
        <c:majorTickMark val="out"/>
        <c:minorTickMark val="none"/>
        <c:tickLblPos val="nextTo"/>
        <c:crossAx val="321152808"/>
        <c:crosses val="autoZero"/>
        <c:crossBetween val="midCat"/>
      </c:valAx>
      <c:spPr>
        <a:noFill/>
        <a:ln w="32204">
          <a:noFill/>
        </a:ln>
      </c:spPr>
    </c:plotArea>
    <c:plotVisOnly val="1"/>
    <c:dispBlanksAs val="gap"/>
    <c:showDLblsOverMax val="0"/>
  </c:chart>
  <c:txPr>
    <a:bodyPr/>
    <a:lstStyle/>
    <a:p>
      <a:pPr>
        <a:defRPr sz="2323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Percent of Q1 &amp; Q2 2015 Recipients</a:t>
            </a:r>
          </a:p>
          <a:p>
            <a:pPr>
              <a:defRPr>
                <a:solidFill>
                  <a:schemeClr val="tx1"/>
                </a:solidFill>
              </a:defRPr>
            </a:pPr>
            <a:r>
              <a:rPr lang="en-US" dirty="0"/>
              <a:t>First Year</a:t>
            </a:r>
            <a:r>
              <a:rPr lang="en-US" baseline="0" dirty="0"/>
              <a:t> After Grant Receipt</a:t>
            </a:r>
            <a:endParaRPr lang="en-US" dirty="0"/>
          </a:p>
        </c:rich>
      </c:tx>
      <c:layout>
        <c:manualLayout>
          <c:xMode val="edge"/>
          <c:yMode val="edge"/>
          <c:x val="0.52131400410323303"/>
          <c:y val="6.456406387278209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1355561777105225"/>
          <c:y val="7.9421998031496049E-2"/>
          <c:w val="0.32879615790122213"/>
          <c:h val="0.7576953740157480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 of Q1 2014 Recipients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B5A-4669-8422-1B2A034F77A0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B5A-4669-8422-1B2A034F77A0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B5A-4669-8422-1B2A034F77A0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B5A-4669-8422-1B2A034F77A0}"/>
              </c:ext>
            </c:extLst>
          </c:dPt>
          <c:dLbls>
            <c:spPr>
              <a:solidFill>
                <a:srgbClr val="FFFFFF">
                  <a:alpha val="50196"/>
                </a:srgb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Ending Balance &lt; $100</c:v>
                </c:pt>
                <c:pt idx="1">
                  <c:v>Balance Declined, Ending Balance ≥ $100</c:v>
                </c:pt>
                <c:pt idx="2">
                  <c:v>Balance Increased by &lt; $100</c:v>
                </c:pt>
                <c:pt idx="3">
                  <c:v>Balance Increased by ≥ $100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23.21</c:v>
                </c:pt>
                <c:pt idx="1">
                  <c:v>14.98</c:v>
                </c:pt>
                <c:pt idx="2">
                  <c:v>7.17</c:v>
                </c:pt>
                <c:pt idx="3">
                  <c:v>54.64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B5A-4669-8422-1B2A034F77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4686268392100279"/>
          <c:y val="0.25079724409448823"/>
          <c:w val="0.350075993310624"/>
          <c:h val="0.361702755905511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Percent of Q1 &amp; Q2 2014 Recipients</a:t>
            </a:r>
            <a:br>
              <a:rPr lang="en-US" dirty="0"/>
            </a:br>
            <a:r>
              <a:rPr lang="en-US" dirty="0"/>
              <a:t>Second</a:t>
            </a:r>
            <a:r>
              <a:rPr lang="en-US" baseline="0" dirty="0"/>
              <a:t> Year After Grant Receipt</a:t>
            </a:r>
            <a:endParaRPr lang="en-US" dirty="0"/>
          </a:p>
        </c:rich>
      </c:tx>
      <c:layout>
        <c:manualLayout>
          <c:xMode val="edge"/>
          <c:yMode val="edge"/>
          <c:x val="0.52131400410323303"/>
          <c:y val="6.456406387278209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1355561777105225"/>
          <c:y val="7.9421998031496049E-2"/>
          <c:w val="0.32879615790122213"/>
          <c:h val="0.7576953740157480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 of Q1 2014 Recipients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DA0-420E-B40B-FA1D4DFBF7CC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DA0-420E-B40B-FA1D4DFBF7CC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DA0-420E-B40B-FA1D4DFBF7CC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DA0-420E-B40B-FA1D4DFBF7CC}"/>
              </c:ext>
            </c:extLst>
          </c:dPt>
          <c:dLbls>
            <c:spPr>
              <a:solidFill>
                <a:srgbClr val="FFFFFF">
                  <a:alpha val="50196"/>
                </a:srgb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Ending Balance &lt; $100</c:v>
                </c:pt>
                <c:pt idx="1">
                  <c:v>Balance Declined, Ending Balance ≥ $100</c:v>
                </c:pt>
                <c:pt idx="2">
                  <c:v>Balance Increased by &lt; $100</c:v>
                </c:pt>
                <c:pt idx="3">
                  <c:v>Balance Increased by ≥ $100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30.73</c:v>
                </c:pt>
                <c:pt idx="1">
                  <c:v>38.07</c:v>
                </c:pt>
                <c:pt idx="2">
                  <c:v>9.17</c:v>
                </c:pt>
                <c:pt idx="3">
                  <c:v>22.02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DA0-420E-B40B-FA1D4DFBF7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4686268392100279"/>
          <c:y val="0.25079724409448823"/>
          <c:w val="0.350075993310624"/>
          <c:h val="0.361702755905511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Grant Dollars Distributed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Grant Dollars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Sheet1!$B$2:$B$10</c:f>
              <c:numCache>
                <c:formatCode>#,##0</c:formatCode>
                <c:ptCount val="9"/>
                <c:pt idx="0">
                  <c:v>3.8421829999999999</c:v>
                </c:pt>
                <c:pt idx="1">
                  <c:v>7.1274439999999997</c:v>
                </c:pt>
                <c:pt idx="2">
                  <c:v>11.342110999999999</c:v>
                </c:pt>
                <c:pt idx="3">
                  <c:v>7.1254850000000003</c:v>
                </c:pt>
                <c:pt idx="4">
                  <c:v>1.667327</c:v>
                </c:pt>
                <c:pt idx="5">
                  <c:v>1.458928</c:v>
                </c:pt>
                <c:pt idx="6">
                  <c:v>1.6208199999999999</c:v>
                </c:pt>
                <c:pt idx="7">
                  <c:v>0.66222099999999995</c:v>
                </c:pt>
                <c:pt idx="8">
                  <c:v>0.77271999999999996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8E-46EB-AB37-B8B523E4C5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0084592"/>
        <c:axId val="160083024"/>
      </c:barChart>
      <c:catAx>
        <c:axId val="1600845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Year</a:t>
                </a:r>
              </a:p>
            </c:rich>
          </c:tx>
          <c:layout>
            <c:manualLayout>
              <c:xMode val="edge"/>
              <c:yMode val="edge"/>
              <c:x val="0.5355773192310489"/>
              <c:y val="0.8992465479858495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083024"/>
        <c:crosses val="autoZero"/>
        <c:auto val="1"/>
        <c:lblAlgn val="ctr"/>
        <c:lblOffset val="100"/>
        <c:noMultiLvlLbl val="0"/>
      </c:catAx>
      <c:valAx>
        <c:axId val="160083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Total Grant Dollars (millions)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084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RECO</a:t>
            </a:r>
          </a:p>
        </c:rich>
      </c:tx>
      <c:layout>
        <c:manualLayout>
          <c:xMode val="edge"/>
          <c:yMode val="edge"/>
          <c:x val="0.19369866079992593"/>
          <c:y val="4.180124998559896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27988546886187"/>
          <c:y val="0.138946528742731"/>
          <c:w val="0.35199780014066473"/>
          <c:h val="0.4454949380077619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RECO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3C7C-4B23-9D7D-2DECB086A98E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3-3C7C-4B23-9D7D-2DECB086A98E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5-3C7C-4B23-9D7D-2DECB086A98E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3C7C-4B23-9D7D-2DECB086A98E}"/>
              </c:ext>
            </c:extLst>
          </c:dPt>
          <c:dLbls>
            <c:dLbl>
              <c:idx val="0"/>
              <c:layout>
                <c:manualLayout>
                  <c:x val="-8.6268359452950777E-3"/>
                  <c:y val="-2.30438071999049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C7C-4B23-9D7D-2DECB086A98E}"/>
                </c:ext>
              </c:extLst>
            </c:dLbl>
            <c:dLbl>
              <c:idx val="1"/>
              <c:layout>
                <c:manualLayout>
                  <c:x val="2.7220139988678995E-3"/>
                  <c:y val="-3.571428571428574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C7C-4B23-9D7D-2DECB086A98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C7C-4B23-9D7D-2DECB086A98E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C7C-4B23-9D7D-2DECB086A98E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Ending Balance&lt;$100</c:v>
                </c:pt>
                <c:pt idx="1">
                  <c:v>Balance Declined, Ending Balance≥$100</c:v>
                </c:pt>
                <c:pt idx="2">
                  <c:v>Balance Increased by&lt;$100</c:v>
                </c:pt>
                <c:pt idx="3">
                  <c:v>Balance Increased by≥$100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50</c:v>
                </c:pt>
                <c:pt idx="1">
                  <c:v>50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C7C-4B23-9D7D-2DECB086A98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26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88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1348415409887203"/>
          <c:y val="3.55366659789969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27988546886187"/>
          <c:y val="0.138946528742731"/>
          <c:w val="0.35199780014066473"/>
          <c:h val="0.4454949380077619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NJNG</c:v>
                </c:pt>
              </c:strCache>
            </c:strRef>
          </c:tx>
          <c:explosion val="3"/>
          <c:dPt>
            <c:idx val="0"/>
            <c:bubble3D val="0"/>
            <c:explosion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D128-440B-83D6-60D1055259E3}"/>
              </c:ext>
            </c:extLst>
          </c:dPt>
          <c:dPt>
            <c:idx val="1"/>
            <c:bubble3D val="0"/>
            <c:explosion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3-D128-440B-83D6-60D1055259E3}"/>
              </c:ext>
            </c:extLst>
          </c:dPt>
          <c:dPt>
            <c:idx val="2"/>
            <c:bubble3D val="0"/>
            <c:explosion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5-D128-440B-83D6-60D1055259E3}"/>
              </c:ext>
            </c:extLst>
          </c:dPt>
          <c:dPt>
            <c:idx val="3"/>
            <c:bubble3D val="0"/>
            <c:explosion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D128-440B-83D6-60D1055259E3}"/>
              </c:ext>
            </c:extLst>
          </c:dPt>
          <c:dLbls>
            <c:dLbl>
              <c:idx val="0"/>
              <c:layout>
                <c:manualLayout>
                  <c:x val="4.0971859448875941E-3"/>
                  <c:y val="4.30064149719592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/>
                    </a:pPr>
                    <a:r>
                      <a:rPr lang="en-US" dirty="0"/>
                      <a:t>11%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28-440B-83D6-60D1055259E3}"/>
                </c:ext>
              </c:extLst>
            </c:dLbl>
            <c:dLbl>
              <c:idx val="1"/>
              <c:layout>
                <c:manualLayout>
                  <c:x val="-6.4569972660516711E-3"/>
                  <c:y val="3.869724830309534E-3"/>
                </c:manualLayout>
              </c:layout>
              <c:tx>
                <c:rich>
                  <a:bodyPr/>
                  <a:lstStyle/>
                  <a:p>
                    <a:fld id="{17D9BA3C-97B3-45D9-9689-1665341D01F6}" type="PERCENTAGE">
                      <a:rPr lang="en-US" baseline="0" smtClean="0"/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128-440B-83D6-60D1055259E3}"/>
                </c:ext>
              </c:extLst>
            </c:dLbl>
            <c:dLbl>
              <c:idx val="2"/>
              <c:layout>
                <c:manualLayout>
                  <c:x val="-1.9733075423079768E-2"/>
                  <c:y val="4.4576980102951748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28-440B-83D6-60D1055259E3}"/>
                </c:ext>
              </c:extLst>
            </c:dLbl>
            <c:dLbl>
              <c:idx val="3"/>
              <c:layout>
                <c:manualLayout>
                  <c:x val="-1.579354772766008E-2"/>
                  <c:y val="-6.965621879047449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128-440B-83D6-60D1055259E3}"/>
                </c:ext>
              </c:extLst>
            </c:dLbl>
            <c:spPr>
              <a:noFill/>
              <a:ln>
                <a:noFill/>
              </a:ln>
            </c:sp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Ending Balance&lt;$100</c:v>
                </c:pt>
                <c:pt idx="1">
                  <c:v>Balance Declined, Ending Balance≥$100</c:v>
                </c:pt>
                <c:pt idx="2">
                  <c:v>Balance Increased by&lt;$100</c:v>
                </c:pt>
                <c:pt idx="3">
                  <c:v>Balance Increased by≥$100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15.63</c:v>
                </c:pt>
                <c:pt idx="1">
                  <c:v>6.25</c:v>
                </c:pt>
                <c:pt idx="2">
                  <c:v>12.5</c:v>
                </c:pt>
                <c:pt idx="3">
                  <c:v>65.63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128-440B-83D6-60D1055259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26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88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SJG</a:t>
            </a:r>
          </a:p>
        </c:rich>
      </c:tx>
      <c:layout>
        <c:manualLayout>
          <c:xMode val="edge"/>
          <c:yMode val="edge"/>
          <c:x val="0.19369866079992593"/>
          <c:y val="4.180124998559896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27988546886187"/>
          <c:y val="0.138946528742731"/>
          <c:w val="0.35199780014066473"/>
          <c:h val="0.4454949380077619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SJG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D812-4373-9B04-916656928249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3-D812-4373-9B04-916656928249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5-D812-4373-9B04-916656928249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D812-4373-9B04-916656928249}"/>
              </c:ext>
            </c:extLst>
          </c:dPt>
          <c:dLbls>
            <c:dLbl>
              <c:idx val="0"/>
              <c:layout>
                <c:manualLayout>
                  <c:x val="-1.1702486287927426E-2"/>
                  <c:y val="7.6318873710876081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12-4373-9B04-916656928249}"/>
                </c:ext>
              </c:extLst>
            </c:dLbl>
            <c:dLbl>
              <c:idx val="1"/>
              <c:layout>
                <c:manualLayout>
                  <c:x val="-3.4292290434388387E-3"/>
                  <c:y val="-2.208059575795132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12-4373-9B04-916656928249}"/>
                </c:ext>
              </c:extLst>
            </c:dLbl>
            <c:dLbl>
              <c:idx val="2"/>
              <c:layout>
                <c:manualLayout>
                  <c:x val="-1.1277254313847576E-16"/>
                  <c:y val="-4.2084476515112275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812-4373-9B04-916656928249}"/>
                </c:ext>
              </c:extLst>
            </c:dLbl>
            <c:dLbl>
              <c:idx val="3"/>
              <c:layout>
                <c:manualLayout>
                  <c:x val="1.1230725117262197E-2"/>
                  <c:y val="1.867218525006327E-2"/>
                </c:manualLayout>
              </c:layout>
              <c:spPr>
                <a:solidFill>
                  <a:srgbClr val="FFFFFF">
                    <a:alpha val="45882"/>
                  </a:srgbClr>
                </a:solidFill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812-4373-9B04-916656928249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Ending Balance&lt;$100</c:v>
                </c:pt>
                <c:pt idx="1">
                  <c:v>Balance Declined, Ending Balance≥$100</c:v>
                </c:pt>
                <c:pt idx="2">
                  <c:v>Balance Increased by&lt;$100</c:v>
                </c:pt>
                <c:pt idx="3">
                  <c:v>Balance Increased by≥$100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23.33</c:v>
                </c:pt>
                <c:pt idx="1">
                  <c:v>3.33</c:v>
                </c:pt>
                <c:pt idx="2">
                  <c:v>3.33</c:v>
                </c:pt>
                <c:pt idx="3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812-4373-9B04-91665692824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26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88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ACE</a:t>
            </a:r>
          </a:p>
        </c:rich>
      </c:tx>
      <c:layout>
        <c:manualLayout>
          <c:xMode val="edge"/>
          <c:yMode val="edge"/>
          <c:x val="0.22041010532963909"/>
          <c:y val="6.941324049808918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27988546886187"/>
          <c:y val="0.138946528742731"/>
          <c:w val="0.35199780014066473"/>
          <c:h val="0.4454949380077619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ACE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4018-4EBB-A9F9-35AD6108FB62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3-4018-4EBB-A9F9-35AD6108FB62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5-4018-4EBB-A9F9-35AD6108FB62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4018-4EBB-A9F9-35AD6108FB62}"/>
              </c:ext>
            </c:extLst>
          </c:dPt>
          <c:dLbls>
            <c:dLbl>
              <c:idx val="0"/>
              <c:layout>
                <c:manualLayout>
                  <c:x val="-1.9587691734595011E-3"/>
                  <c:y val="-4.1298031406091871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018-4EBB-A9F9-35AD6108FB62}"/>
                </c:ext>
              </c:extLst>
            </c:dLbl>
            <c:dLbl>
              <c:idx val="1"/>
              <c:layout>
                <c:manualLayout>
                  <c:x val="-3.2817124658273684E-3"/>
                  <c:y val="-7.4451709151850112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018-4EBB-A9F9-35AD6108FB6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018-4EBB-A9F9-35AD6108FB62}"/>
                </c:ext>
              </c:extLst>
            </c:dLbl>
            <c:dLbl>
              <c:idx val="3"/>
              <c:layout>
                <c:manualLayout>
                  <c:x val="-4.2602697698121217E-3"/>
                  <c:y val="-1.4541863412288799E-2"/>
                </c:manualLayout>
              </c:layout>
              <c:spPr>
                <a:solidFill>
                  <a:srgbClr val="FFFFFF">
                    <a:alpha val="45882"/>
                  </a:srgbClr>
                </a:solidFill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018-4EBB-A9F9-35AD6108FB62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Ending Balance&lt;$100</c:v>
                </c:pt>
                <c:pt idx="1">
                  <c:v>Balance Declined, Ending Balance≥$100</c:v>
                </c:pt>
                <c:pt idx="2">
                  <c:v>Balance Increased by&lt;$100</c:v>
                </c:pt>
                <c:pt idx="3">
                  <c:v>Balance Increased by≥$100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28.13</c:v>
                </c:pt>
                <c:pt idx="1">
                  <c:v>12.5</c:v>
                </c:pt>
                <c:pt idx="2">
                  <c:v>0</c:v>
                </c:pt>
                <c:pt idx="3">
                  <c:v>59.38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018-4EBB-A9F9-35AD6108FB6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26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88"/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9369866079992593"/>
          <c:y val="4.180124998559896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27988546886187"/>
          <c:y val="0.138946528742731"/>
          <c:w val="0.35199780014066473"/>
          <c:h val="0.4454949380077619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PSE&amp;G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3F47-4C62-B6AE-90190057D5AC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3-3F47-4C62-B6AE-90190057D5AC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5-3F47-4C62-B6AE-90190057D5AC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3F47-4C62-B6AE-90190057D5AC}"/>
              </c:ext>
            </c:extLst>
          </c:dPt>
          <c:dLbls>
            <c:dLbl>
              <c:idx val="0"/>
              <c:layout>
                <c:manualLayout>
                  <c:x val="1.9054097992075247E-2"/>
                  <c:y val="1.785714285714285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47-4C62-B6AE-90190057D5AC}"/>
                </c:ext>
              </c:extLst>
            </c:dLbl>
            <c:dLbl>
              <c:idx val="1"/>
              <c:layout>
                <c:manualLayout>
                  <c:x val="-6.504879386071187E-3"/>
                  <c:y val="-8.4469537263991059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F47-4C62-B6AE-90190057D5AC}"/>
                </c:ext>
              </c:extLst>
            </c:dLbl>
            <c:dLbl>
              <c:idx val="2"/>
              <c:layout>
                <c:manualLayout>
                  <c:x val="-6.1513006852645831E-3"/>
                  <c:y val="-4.208447651511289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1761906883838257E-2"/>
                      <c:h val="5.986886476044375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F47-4C62-B6AE-90190057D5AC}"/>
                </c:ext>
              </c:extLst>
            </c:dLbl>
            <c:dLbl>
              <c:idx val="3"/>
              <c:layout>
                <c:manualLayout>
                  <c:x val="-2.2069123182944527E-2"/>
                  <c:y val="-0.104030593033906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F47-4C62-B6AE-90190057D5AC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>
                  <a:solidFill>
                    <a:schemeClr val="tx1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Ending Balance&lt;$100</c:v>
                </c:pt>
                <c:pt idx="1">
                  <c:v>Balance Declined, Ending Balance≥$100</c:v>
                </c:pt>
                <c:pt idx="2">
                  <c:v>Balance Increased by&lt;$100</c:v>
                </c:pt>
                <c:pt idx="3">
                  <c:v>Balance Increased by≥$100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</c:v>
                </c:pt>
                <c:pt idx="1">
                  <c:v>9.6300000000000008</c:v>
                </c:pt>
                <c:pt idx="2">
                  <c:v>4.63</c:v>
                </c:pt>
                <c:pt idx="3">
                  <c:v>70.739999999999995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F47-4C62-B6AE-90190057D5AC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26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88"/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JCP&amp;L	</a:t>
            </a:r>
          </a:p>
        </c:rich>
      </c:tx>
      <c:layout>
        <c:manualLayout>
          <c:xMode val="edge"/>
          <c:yMode val="edge"/>
          <c:x val="0.19369866079992593"/>
          <c:y val="4.180124998559896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27988546886187"/>
          <c:y val="0.138946528742731"/>
          <c:w val="0.35199780014066473"/>
          <c:h val="0.4454949380077619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JCP&amp;L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C08E-48C9-9380-34B00563272B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3-C08E-48C9-9380-34B00563272B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5-C08E-48C9-9380-34B00563272B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C08E-48C9-9380-34B00563272B}"/>
              </c:ext>
            </c:extLst>
          </c:dPt>
          <c:dLbls>
            <c:dLbl>
              <c:idx val="0"/>
              <c:layout>
                <c:manualLayout>
                  <c:x val="-8.6268359452951349E-3"/>
                  <c:y val="1.444870838686371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08E-48C9-9380-34B00563272B}"/>
                </c:ext>
              </c:extLst>
            </c:dLbl>
            <c:dLbl>
              <c:idx val="1"/>
              <c:layout>
                <c:manualLayout>
                  <c:x val="-6.5048793860711307E-3"/>
                  <c:y val="-3.571423778950354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08E-48C9-9380-34B00563272B}"/>
                </c:ext>
              </c:extLst>
            </c:dLbl>
            <c:dLbl>
              <c:idx val="2"/>
              <c:layout>
                <c:manualLayout>
                  <c:x val="-9.2269510278968746E-3"/>
                  <c:y val="-1.78420896830635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08E-48C9-9380-34B00563272B}"/>
                </c:ext>
              </c:extLst>
            </c:dLbl>
            <c:dLbl>
              <c:idx val="3"/>
              <c:layout>
                <c:manualLayout>
                  <c:x val="-3.2664167986414791E-2"/>
                  <c:y val="3.5714285714285712E-2"/>
                </c:manualLayout>
              </c:layout>
              <c:spPr>
                <a:solidFill>
                  <a:srgbClr val="FFFFFF">
                    <a:alpha val="45882"/>
                  </a:srgbClr>
                </a:solidFill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08E-48C9-9380-34B00563272B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Ending Balance&lt;$100</c:v>
                </c:pt>
                <c:pt idx="1">
                  <c:v>Balance Declined, Ending Balance≥$100</c:v>
                </c:pt>
                <c:pt idx="2">
                  <c:v>Balance Increased by&lt;$100</c:v>
                </c:pt>
                <c:pt idx="3">
                  <c:v>Balance Increased by≥$100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20.63</c:v>
                </c:pt>
                <c:pt idx="1">
                  <c:v>17.46</c:v>
                </c:pt>
                <c:pt idx="2">
                  <c:v>6.35</c:v>
                </c:pt>
                <c:pt idx="3">
                  <c:v>55.56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08E-48C9-9380-34B00563272B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26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88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7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700" dirty="0"/>
              <a:t>Percent of Grants</a:t>
            </a:r>
            <a:r>
              <a:rPr lang="en-US" sz="1700" baseline="0" dirty="0"/>
              <a:t> Distributed by Legislative Offices</a:t>
            </a:r>
            <a:endParaRPr lang="en-US" sz="1700" dirty="0"/>
          </a:p>
        </c:rich>
      </c:tx>
      <c:layout>
        <c:manualLayout>
          <c:xMode val="edge"/>
          <c:yMode val="edge"/>
          <c:x val="0.25501368694319893"/>
          <c:y val="9.71929290948456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885321715135269"/>
          <c:y val="0.20967589087683772"/>
          <c:w val="0.79933711107913574"/>
          <c:h val="0.6133209000152386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Legislative Office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5644876514618969E-2"/>
                  <c:y val="-2.8237018419874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DC-4C7F-A744-3C21A36B6AA8}"/>
                </c:ext>
              </c:extLst>
            </c:dLbl>
            <c:dLbl>
              <c:idx val="1"/>
              <c:layout>
                <c:manualLayout>
                  <c:x val="-3.526170520760108E-2"/>
                  <c:y val="-3.38844221038490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782365613653376E-2"/>
                      <c:h val="4.733947255028301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8DC-4C7F-A744-3C21A36B6AA8}"/>
                </c:ext>
              </c:extLst>
            </c:dLbl>
            <c:dLbl>
              <c:idx val="2"/>
              <c:layout>
                <c:manualLayout>
                  <c:x val="-3.0453290861110024E-2"/>
                  <c:y val="-3.67081239458365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DC-4C7F-A744-3C21A36B6AA8}"/>
                </c:ext>
              </c:extLst>
            </c:dLbl>
            <c:dLbl>
              <c:idx val="3"/>
              <c:layout>
                <c:manualLayout>
                  <c:x val="-2.4042071732455341E-2"/>
                  <c:y val="-3.67081239458365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DC-4C7F-A744-3C21A36B6AA8}"/>
                </c:ext>
              </c:extLst>
            </c:dLbl>
            <c:dLbl>
              <c:idx val="4"/>
              <c:layout>
                <c:manualLayout>
                  <c:x val="-2.7247681296782653E-2"/>
                  <c:y val="-3.38844221038490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DC-4C7F-A744-3C21A36B6AA8}"/>
                </c:ext>
              </c:extLst>
            </c:dLbl>
            <c:dLbl>
              <c:idx val="5"/>
              <c:layout>
                <c:manualLayout>
                  <c:x val="-3.0453290861110024E-2"/>
                  <c:y val="-3.67081239458365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DC-4C7F-A744-3C21A36B6AA8}"/>
                </c:ext>
              </c:extLst>
            </c:dLbl>
            <c:dLbl>
              <c:idx val="6"/>
              <c:layout>
                <c:manualLayout>
                  <c:x val="-2.7247681296782771E-2"/>
                  <c:y val="-3.9531825787824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DC-4C7F-A744-3C21A36B6AA8}"/>
                </c:ext>
              </c:extLst>
            </c:dLbl>
            <c:dLbl>
              <c:idx val="7"/>
              <c:layout>
                <c:manualLayout>
                  <c:x val="-3.0453290861110024E-2"/>
                  <c:y val="-3.67081239458365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DC-4C7F-A744-3C21A36B6A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Sheet1!$B$2:$B$9</c:f>
              <c:numCache>
                <c:formatCode>0%</c:formatCode>
                <c:ptCount val="8"/>
                <c:pt idx="0">
                  <c:v>0.02</c:v>
                </c:pt>
                <c:pt idx="1">
                  <c:v>0.1</c:v>
                </c:pt>
                <c:pt idx="2">
                  <c:v>0.1</c:v>
                </c:pt>
                <c:pt idx="3">
                  <c:v>0.08</c:v>
                </c:pt>
                <c:pt idx="4">
                  <c:v>7.0000000000000007E-2</c:v>
                </c:pt>
                <c:pt idx="5">
                  <c:v>0.08</c:v>
                </c:pt>
                <c:pt idx="6">
                  <c:v>0.05</c:v>
                </c:pt>
                <c:pt idx="7">
                  <c:v>0.04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A8DC-4C7F-A744-3C21A36B6A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7297176"/>
        <c:axId val="297297568"/>
      </c:lineChart>
      <c:catAx>
        <c:axId val="2972971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Year</a:t>
                </a:r>
              </a:p>
            </c:rich>
          </c:tx>
          <c:layout>
            <c:manualLayout>
              <c:xMode val="edge"/>
              <c:yMode val="edge"/>
              <c:x val="0.54535447497417933"/>
              <c:y val="0.8964252756855708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297568"/>
        <c:crosses val="autoZero"/>
        <c:auto val="1"/>
        <c:lblAlgn val="ctr"/>
        <c:lblOffset val="100"/>
        <c:noMultiLvlLbl val="0"/>
      </c:catAx>
      <c:valAx>
        <c:axId val="29729756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 of Grants by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297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Percent</a:t>
            </a:r>
            <a:r>
              <a:rPr lang="en-US" baseline="0" dirty="0"/>
              <a:t> of Grant Recipients in Each Income Range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211855486594913"/>
          <c:y val="0.12587580744023766"/>
          <c:w val="0.86827796859711093"/>
          <c:h val="0.645748738742986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&lt;$20,000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Sheet1!$B$2:$B$11</c:f>
              <c:numCache>
                <c:formatCode>0%</c:formatCode>
                <c:ptCount val="10"/>
                <c:pt idx="0">
                  <c:v>0.06</c:v>
                </c:pt>
                <c:pt idx="1">
                  <c:v>0.05</c:v>
                </c:pt>
                <c:pt idx="2">
                  <c:v>0.03</c:v>
                </c:pt>
                <c:pt idx="3">
                  <c:v>0.01</c:v>
                </c:pt>
                <c:pt idx="4">
                  <c:v>0.01</c:v>
                </c:pt>
                <c:pt idx="5">
                  <c:v>0.01</c:v>
                </c:pt>
                <c:pt idx="6">
                  <c:v>0.01</c:v>
                </c:pt>
                <c:pt idx="7">
                  <c:v>0.01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9E-4E4D-A637-89AEB3A3CA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$20,000 - $29,999 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Sheet1!$C$2:$C$11</c:f>
              <c:numCache>
                <c:formatCode>0%</c:formatCode>
                <c:ptCount val="10"/>
                <c:pt idx="0">
                  <c:v>0.28000000000000003</c:v>
                </c:pt>
                <c:pt idx="1">
                  <c:v>0.22</c:v>
                </c:pt>
                <c:pt idx="2">
                  <c:v>0.18</c:v>
                </c:pt>
                <c:pt idx="3">
                  <c:v>0.12</c:v>
                </c:pt>
                <c:pt idx="4">
                  <c:v>0.09</c:v>
                </c:pt>
                <c:pt idx="5">
                  <c:v>0.12</c:v>
                </c:pt>
                <c:pt idx="6">
                  <c:v>0.12</c:v>
                </c:pt>
                <c:pt idx="7">
                  <c:v>0.13</c:v>
                </c:pt>
                <c:pt idx="8">
                  <c:v>0.13</c:v>
                </c:pt>
                <c:pt idx="9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9E-4E4D-A637-89AEB3A3CA4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$30,000 - $39,999 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00B050"/>
              </a:solidFill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Sheet1!$D$2:$D$11</c:f>
              <c:numCache>
                <c:formatCode>0%</c:formatCode>
                <c:ptCount val="10"/>
                <c:pt idx="0">
                  <c:v>0.28999999999999998</c:v>
                </c:pt>
                <c:pt idx="1">
                  <c:v>0.28999999999999998</c:v>
                </c:pt>
                <c:pt idx="2">
                  <c:v>0.26</c:v>
                </c:pt>
                <c:pt idx="3">
                  <c:v>0.23</c:v>
                </c:pt>
                <c:pt idx="4">
                  <c:v>0.21</c:v>
                </c:pt>
                <c:pt idx="5">
                  <c:v>0.24</c:v>
                </c:pt>
                <c:pt idx="6">
                  <c:v>0.25</c:v>
                </c:pt>
                <c:pt idx="7">
                  <c:v>0.26</c:v>
                </c:pt>
                <c:pt idx="8">
                  <c:v>0.23</c:v>
                </c:pt>
                <c:pt idx="9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59E-4E4D-A637-89AEB3A3CA4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$40,000 - $49,999 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70C0"/>
              </a:solidFill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Sheet1!$E$2:$E$11</c:f>
              <c:numCache>
                <c:formatCode>0%</c:formatCode>
                <c:ptCount val="10"/>
                <c:pt idx="0">
                  <c:v>0.19</c:v>
                </c:pt>
                <c:pt idx="1">
                  <c:v>0.2</c:v>
                </c:pt>
                <c:pt idx="2">
                  <c:v>0.21</c:v>
                </c:pt>
                <c:pt idx="3">
                  <c:v>0.23</c:v>
                </c:pt>
                <c:pt idx="4">
                  <c:v>0.21</c:v>
                </c:pt>
                <c:pt idx="5">
                  <c:v>0.21</c:v>
                </c:pt>
                <c:pt idx="6">
                  <c:v>0.23</c:v>
                </c:pt>
                <c:pt idx="7">
                  <c:v>0.22</c:v>
                </c:pt>
                <c:pt idx="8">
                  <c:v>0.23</c:v>
                </c:pt>
                <c:pt idx="9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59E-4E4D-A637-89AEB3A3CA4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$50,000 + 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rgbClr val="002060"/>
              </a:solidFill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Sheet1!$F$2:$F$11</c:f>
              <c:numCache>
                <c:formatCode>0%</c:formatCode>
                <c:ptCount val="10"/>
                <c:pt idx="0">
                  <c:v>0.19</c:v>
                </c:pt>
                <c:pt idx="1">
                  <c:v>0.24</c:v>
                </c:pt>
                <c:pt idx="2">
                  <c:v>0.32</c:v>
                </c:pt>
                <c:pt idx="3">
                  <c:v>0.41</c:v>
                </c:pt>
                <c:pt idx="4">
                  <c:v>0.48</c:v>
                </c:pt>
                <c:pt idx="5">
                  <c:v>0.42</c:v>
                </c:pt>
                <c:pt idx="6">
                  <c:v>0.4</c:v>
                </c:pt>
                <c:pt idx="7">
                  <c:v>0.4</c:v>
                </c:pt>
                <c:pt idx="8">
                  <c:v>0.42</c:v>
                </c:pt>
                <c:pt idx="9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59E-4E4D-A637-89AEB3A3CA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7299136"/>
        <c:axId val="115369904"/>
      </c:barChart>
      <c:catAx>
        <c:axId val="2972991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Year</a:t>
                </a:r>
              </a:p>
              <a:p>
                <a:pPr>
                  <a:defRPr/>
                </a:pPr>
                <a:endParaRPr lang="en-US" dirty="0"/>
              </a:p>
            </c:rich>
          </c:tx>
          <c:layout>
            <c:manualLayout>
              <c:xMode val="edge"/>
              <c:yMode val="edge"/>
              <c:x val="0.51906652089650618"/>
              <c:y val="0.8413414584545767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369904"/>
        <c:crosses val="autoZero"/>
        <c:auto val="1"/>
        <c:lblAlgn val="ctr"/>
        <c:lblOffset val="100"/>
        <c:noMultiLvlLbl val="0"/>
      </c:catAx>
      <c:valAx>
        <c:axId val="11536990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 of Grant Recipients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299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9999950886064508E-2"/>
          <c:y val="0.92308509233404246"/>
          <c:w val="0.899999957902341"/>
          <c:h val="6.09723030510881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Recipient Poverty Level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&lt;175%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Sheet1!$B$2:$B$11</c:f>
              <c:numCache>
                <c:formatCode>0%</c:formatCode>
                <c:ptCount val="10"/>
                <c:pt idx="0">
                  <c:v>0.06</c:v>
                </c:pt>
                <c:pt idx="1">
                  <c:v>0.05</c:v>
                </c:pt>
                <c:pt idx="2">
                  <c:v>0.04</c:v>
                </c:pt>
                <c:pt idx="3">
                  <c:v>0.01</c:v>
                </c:pt>
                <c:pt idx="4">
                  <c:v>0.01</c:v>
                </c:pt>
                <c:pt idx="5">
                  <c:v>0.01</c:v>
                </c:pt>
                <c:pt idx="6">
                  <c:v>0.01</c:v>
                </c:pt>
                <c:pt idx="7">
                  <c:v>0.01</c:v>
                </c:pt>
                <c:pt idx="8">
                  <c:v>0.01</c:v>
                </c:pt>
                <c:pt idx="9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FF-420D-8C28-F4BC5D2905C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175-199%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Sheet1!$C$2:$C$11</c:f>
              <c:numCache>
                <c:formatCode>0%</c:formatCode>
                <c:ptCount val="10"/>
                <c:pt idx="0">
                  <c:v>0.24</c:v>
                </c:pt>
                <c:pt idx="1">
                  <c:v>0.2</c:v>
                </c:pt>
                <c:pt idx="2">
                  <c:v>0.2</c:v>
                </c:pt>
                <c:pt idx="3">
                  <c:v>0.04</c:v>
                </c:pt>
                <c:pt idx="4">
                  <c:v>0.02</c:v>
                </c:pt>
                <c:pt idx="5">
                  <c:v>0.05</c:v>
                </c:pt>
                <c:pt idx="6">
                  <c:v>0.08</c:v>
                </c:pt>
                <c:pt idx="7">
                  <c:v>0.08</c:v>
                </c:pt>
                <c:pt idx="8">
                  <c:v>0.05</c:v>
                </c:pt>
                <c:pt idx="9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FF-420D-8C28-F4BC5D2905C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200-224% 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Sheet1!$D$2:$D$11</c:f>
              <c:numCache>
                <c:formatCode>0%</c:formatCode>
                <c:ptCount val="10"/>
                <c:pt idx="0">
                  <c:v>0.18</c:v>
                </c:pt>
                <c:pt idx="1">
                  <c:v>0.17</c:v>
                </c:pt>
                <c:pt idx="2">
                  <c:v>0.16</c:v>
                </c:pt>
                <c:pt idx="3">
                  <c:v>0.11</c:v>
                </c:pt>
                <c:pt idx="4">
                  <c:v>0.03</c:v>
                </c:pt>
                <c:pt idx="5">
                  <c:v>0.15</c:v>
                </c:pt>
                <c:pt idx="6">
                  <c:v>0.15</c:v>
                </c:pt>
                <c:pt idx="7">
                  <c:v>0.19</c:v>
                </c:pt>
                <c:pt idx="8">
                  <c:v>0.17</c:v>
                </c:pt>
                <c:pt idx="9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0FF-420D-8C28-F4BC5D2905C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225% - 249% 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Sheet1!$E$2:$E$11</c:f>
              <c:numCache>
                <c:formatCode>0%</c:formatCode>
                <c:ptCount val="10"/>
                <c:pt idx="0">
                  <c:v>0.14000000000000001</c:v>
                </c:pt>
                <c:pt idx="1">
                  <c:v>0.13</c:v>
                </c:pt>
                <c:pt idx="2">
                  <c:v>0.14000000000000001</c:v>
                </c:pt>
                <c:pt idx="3">
                  <c:v>0.22</c:v>
                </c:pt>
                <c:pt idx="4">
                  <c:v>0.17</c:v>
                </c:pt>
                <c:pt idx="5">
                  <c:v>0.18</c:v>
                </c:pt>
                <c:pt idx="6">
                  <c:v>0.16</c:v>
                </c:pt>
                <c:pt idx="7">
                  <c:v>0.17</c:v>
                </c:pt>
                <c:pt idx="8">
                  <c:v>0.19</c:v>
                </c:pt>
                <c:pt idx="9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0FF-420D-8C28-F4BC5D2905C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250% - 299% 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Sheet1!$F$2:$F$11</c:f>
              <c:numCache>
                <c:formatCode>0%</c:formatCode>
                <c:ptCount val="10"/>
                <c:pt idx="0">
                  <c:v>0.16</c:v>
                </c:pt>
                <c:pt idx="1">
                  <c:v>0.17</c:v>
                </c:pt>
                <c:pt idx="2">
                  <c:v>0.18</c:v>
                </c:pt>
                <c:pt idx="3">
                  <c:v>0.31</c:v>
                </c:pt>
                <c:pt idx="4">
                  <c:v>0.36</c:v>
                </c:pt>
                <c:pt idx="5">
                  <c:v>0.28000000000000003</c:v>
                </c:pt>
                <c:pt idx="6">
                  <c:v>0.27</c:v>
                </c:pt>
                <c:pt idx="7">
                  <c:v>0.26</c:v>
                </c:pt>
                <c:pt idx="8">
                  <c:v>0.24</c:v>
                </c:pt>
                <c:pt idx="9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0FF-420D-8C28-F4BC5D2905CC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300% +</c:v>
                </c:pt>
              </c:strCache>
            </c:strRef>
          </c:tx>
          <c:spPr>
            <a:solidFill>
              <a:srgbClr val="A3A3A3"/>
            </a:solidFill>
            <a:ln>
              <a:noFill/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Sheet1!$G$2:$G$11</c:f>
              <c:numCache>
                <c:formatCode>0%</c:formatCode>
                <c:ptCount val="10"/>
                <c:pt idx="0">
                  <c:v>0.22</c:v>
                </c:pt>
                <c:pt idx="1">
                  <c:v>0.28000000000000003</c:v>
                </c:pt>
                <c:pt idx="2">
                  <c:v>0.28999999999999998</c:v>
                </c:pt>
                <c:pt idx="3">
                  <c:v>0.32</c:v>
                </c:pt>
                <c:pt idx="4">
                  <c:v>0.42</c:v>
                </c:pt>
                <c:pt idx="5">
                  <c:v>0.34</c:v>
                </c:pt>
                <c:pt idx="6">
                  <c:v>0.34</c:v>
                </c:pt>
                <c:pt idx="7">
                  <c:v>0.3</c:v>
                </c:pt>
                <c:pt idx="8">
                  <c:v>0.35</c:v>
                </c:pt>
                <c:pt idx="9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0FF-420D-8C28-F4BC5D2905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9224032"/>
        <c:axId val="299224424"/>
      </c:barChart>
      <c:catAx>
        <c:axId val="2992240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Year</a:t>
                </a:r>
              </a:p>
            </c:rich>
          </c:tx>
          <c:layout>
            <c:manualLayout>
              <c:xMode val="edge"/>
              <c:yMode val="edge"/>
              <c:x val="0.52132594991046677"/>
              <c:y val="0.7932166378212428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224424"/>
        <c:crosses val="autoZero"/>
        <c:auto val="1"/>
        <c:lblAlgn val="ctr"/>
        <c:lblOffset val="100"/>
        <c:noMultiLvlLbl val="0"/>
      </c:catAx>
      <c:valAx>
        <c:axId val="29922442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 of Grant Recipients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224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446525375916795"/>
          <c:y val="0.87798594736799562"/>
          <c:w val="0.71829678416366183"/>
          <c:h val="6.7694528214950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Household Composition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9632514315356843E-2"/>
          <c:y val="0.12932161977302717"/>
          <c:w val="0.77666235044786835"/>
          <c:h val="0.7304580426916765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&lt;6 Years Old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B74-4BFB-BEC3-7A98C61BF99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B74-4BFB-BEC3-7A98C61BF99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B74-4BFB-BEC3-7A98C61BF99F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B74-4BFB-BEC3-7A98C61BF99F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B74-4BFB-BEC3-7A98C61BF99F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B74-4BFB-BEC3-7A98C61BF99F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B74-4BFB-BEC3-7A98C61BF99F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B74-4BFB-BEC3-7A98C61BF99F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B74-4BFB-BEC3-7A98C61BF99F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B74-4BFB-BEC3-7A98C61BF99F}"/>
                </c:ext>
              </c:extLst>
            </c:dLbl>
            <c:dLbl>
              <c:idx val="10"/>
              <c:layout>
                <c:manualLayout>
                  <c:x val="-7.6988734183967913E-3"/>
                  <c:y val="1.8455832915130296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B74-4BFB-BEC3-7A98C61BF9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Sheet1!$B$2:$B$12</c:f>
              <c:numCache>
                <c:formatCode>0%</c:formatCode>
                <c:ptCount val="11"/>
                <c:pt idx="0">
                  <c:v>0.28999999999999998</c:v>
                </c:pt>
                <c:pt idx="1">
                  <c:v>0.26</c:v>
                </c:pt>
                <c:pt idx="2">
                  <c:v>0.28000000000000003</c:v>
                </c:pt>
                <c:pt idx="3">
                  <c:v>0.23</c:v>
                </c:pt>
                <c:pt idx="4">
                  <c:v>0.22</c:v>
                </c:pt>
                <c:pt idx="5">
                  <c:v>0.2</c:v>
                </c:pt>
                <c:pt idx="6">
                  <c:v>0.2</c:v>
                </c:pt>
                <c:pt idx="7">
                  <c:v>0.19</c:v>
                </c:pt>
                <c:pt idx="8">
                  <c:v>0.2</c:v>
                </c:pt>
                <c:pt idx="9">
                  <c:v>0.2</c:v>
                </c:pt>
                <c:pt idx="10">
                  <c:v>0.18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AB74-4BFB-BEC3-7A98C61BF99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≤ 18 Years Old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B74-4BFB-BEC3-7A98C61BF99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B74-4BFB-BEC3-7A98C61BF99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B74-4BFB-BEC3-7A98C61BF99F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B74-4BFB-BEC3-7A98C61BF99F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B74-4BFB-BEC3-7A98C61BF99F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B74-4BFB-BEC3-7A98C61BF99F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B74-4BFB-BEC3-7A98C61BF99F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B74-4BFB-BEC3-7A98C61BF99F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B74-4BFB-BEC3-7A98C61BF99F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B74-4BFB-BEC3-7A98C61BF99F}"/>
                </c:ext>
              </c:extLst>
            </c:dLbl>
            <c:dLbl>
              <c:idx val="10"/>
              <c:layout>
                <c:manualLayout>
                  <c:x val="-3.0795493673587164E-3"/>
                  <c:y val="-1.3132110180456343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AB74-4BFB-BEC3-7A98C61BF9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Sheet1!$C$2:$C$12</c:f>
              <c:numCache>
                <c:formatCode>0%</c:formatCode>
                <c:ptCount val="11"/>
                <c:pt idx="0">
                  <c:v>0.61</c:v>
                </c:pt>
                <c:pt idx="1">
                  <c:v>0.6</c:v>
                </c:pt>
                <c:pt idx="2">
                  <c:v>0.64</c:v>
                </c:pt>
                <c:pt idx="3">
                  <c:v>0.57999999999999996</c:v>
                </c:pt>
                <c:pt idx="4">
                  <c:v>0.56999999999999995</c:v>
                </c:pt>
                <c:pt idx="5">
                  <c:v>0.54</c:v>
                </c:pt>
                <c:pt idx="6">
                  <c:v>0.51</c:v>
                </c:pt>
                <c:pt idx="7">
                  <c:v>0.52</c:v>
                </c:pt>
                <c:pt idx="8">
                  <c:v>0.54</c:v>
                </c:pt>
                <c:pt idx="9">
                  <c:v>0.5</c:v>
                </c:pt>
                <c:pt idx="10">
                  <c:v>0.49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AB74-4BFB-BEC3-7A98C61BF99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&gt; 60 Years Old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AB74-4BFB-BEC3-7A98C61BF99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AB74-4BFB-BEC3-7A98C61BF99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AB74-4BFB-BEC3-7A98C61BF99F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AB74-4BFB-BEC3-7A98C61BF99F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AB74-4BFB-BEC3-7A98C61BF99F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AB74-4BFB-BEC3-7A98C61BF99F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AB74-4BFB-BEC3-7A98C61BF99F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AB74-4BFB-BEC3-7A98C61BF99F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AB74-4BFB-BEC3-7A98C61BF99F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AB74-4BFB-BEC3-7A98C61BF99F}"/>
                </c:ext>
              </c:extLst>
            </c:dLbl>
            <c:dLbl>
              <c:idx val="10"/>
              <c:layout>
                <c:manualLayout>
                  <c:x val="-4.619324051038075E-3"/>
                  <c:y val="-6.1519443050434318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AB74-4BFB-BEC3-7A98C61BF9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Sheet1!$D$2:$D$12</c:f>
              <c:numCache>
                <c:formatCode>0%</c:formatCode>
                <c:ptCount val="11"/>
                <c:pt idx="0">
                  <c:v>0.08</c:v>
                </c:pt>
                <c:pt idx="1">
                  <c:v>0.08</c:v>
                </c:pt>
                <c:pt idx="2">
                  <c:v>0.13</c:v>
                </c:pt>
                <c:pt idx="3">
                  <c:v>0.12</c:v>
                </c:pt>
                <c:pt idx="4">
                  <c:v>0.16</c:v>
                </c:pt>
                <c:pt idx="5">
                  <c:v>0.18</c:v>
                </c:pt>
                <c:pt idx="6">
                  <c:v>0.21</c:v>
                </c:pt>
                <c:pt idx="7">
                  <c:v>0.19</c:v>
                </c:pt>
                <c:pt idx="8">
                  <c:v>0.17</c:v>
                </c:pt>
                <c:pt idx="9">
                  <c:v>0.22</c:v>
                </c:pt>
                <c:pt idx="10">
                  <c:v>0.23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3-AB74-4BFB-BEC3-7A98C61BF99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&lt;6 Years Old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Sheet1!$E$2:$E$12</c:f>
              <c:numCache>
                <c:formatCode>General</c:formatCode>
                <c:ptCount val="11"/>
                <c:pt idx="9" formatCode="0%">
                  <c:v>0.2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4-AB74-4BFB-BEC3-7A98C61BF99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≤ 18 Years Old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</a:ln>
              <a:effectLst/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Sheet1!$F$2:$F$12</c:f>
              <c:numCache>
                <c:formatCode>General</c:formatCode>
                <c:ptCount val="11"/>
                <c:pt idx="9" formatCode="0%">
                  <c:v>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5-AB74-4BFB-BEC3-7A98C61BF99F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&gt; 60 Years Old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Sheet1!$G$2:$G$12</c:f>
              <c:numCache>
                <c:formatCode>General</c:formatCode>
                <c:ptCount val="11"/>
                <c:pt idx="9" formatCode="0%">
                  <c:v>0.22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6-AB74-4BFB-BEC3-7A98C61BF9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9225600"/>
        <c:axId val="299225992"/>
      </c:lineChart>
      <c:catAx>
        <c:axId val="2992256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Year</a:t>
                </a:r>
              </a:p>
            </c:rich>
          </c:tx>
          <c:layout>
            <c:manualLayout>
              <c:xMode val="edge"/>
              <c:yMode val="edge"/>
              <c:x val="0.46497861289337006"/>
              <c:y val="0.9462651549483512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225992"/>
        <c:crosses val="autoZero"/>
        <c:auto val="1"/>
        <c:lblAlgn val="ctr"/>
        <c:lblOffset val="100"/>
        <c:noMultiLvlLbl val="0"/>
      </c:catAx>
      <c:valAx>
        <c:axId val="29922599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 of Households</a:t>
                </a:r>
              </a:p>
            </c:rich>
          </c:tx>
          <c:layout>
            <c:manualLayout>
              <c:xMode val="edge"/>
              <c:yMode val="edge"/>
              <c:x val="1.2000058196208517E-2"/>
              <c:y val="0.3511573500559711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225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Household Composition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360195400718445E-2"/>
          <c:y val="0.12570371952057971"/>
          <c:w val="0.79154069557640627"/>
          <c:h val="0.7061564960629921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Single Parent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7F4-48CE-8C4D-049557DB81A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7F4-48CE-8C4D-049557DB81A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7F4-48CE-8C4D-049557DB81A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7F4-48CE-8C4D-049557DB81A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7F4-48CE-8C4D-049557DB81A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7F4-48CE-8C4D-049557DB81A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7F4-48CE-8C4D-049557DB81A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7F4-48CE-8C4D-049557DB81AD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7F4-48CE-8C4D-049557DB81AD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7F4-48CE-8C4D-049557DB81AD}"/>
                </c:ext>
              </c:extLst>
            </c:dLbl>
            <c:dLbl>
              <c:idx val="10"/>
              <c:layout>
                <c:manualLayout>
                  <c:x val="-5.0177716036798048E-3"/>
                  <c:y val="0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7F4-48CE-8C4D-049557DB81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Sheet1!$B$2:$B$12</c:f>
              <c:numCache>
                <c:formatCode>0%</c:formatCode>
                <c:ptCount val="11"/>
                <c:pt idx="0">
                  <c:v>0.14000000000000001</c:v>
                </c:pt>
                <c:pt idx="1">
                  <c:v>0.13</c:v>
                </c:pt>
                <c:pt idx="2">
                  <c:v>0.27</c:v>
                </c:pt>
                <c:pt idx="3">
                  <c:v>0.24</c:v>
                </c:pt>
                <c:pt idx="4">
                  <c:v>0.21</c:v>
                </c:pt>
                <c:pt idx="5">
                  <c:v>0.18</c:v>
                </c:pt>
                <c:pt idx="6">
                  <c:v>0.17</c:v>
                </c:pt>
                <c:pt idx="7">
                  <c:v>0.21</c:v>
                </c:pt>
                <c:pt idx="8">
                  <c:v>0.26</c:v>
                </c:pt>
                <c:pt idx="9">
                  <c:v>0.22</c:v>
                </c:pt>
                <c:pt idx="10">
                  <c:v>0.22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B7F4-48CE-8C4D-049557DB81A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Elderly Only 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7F4-48CE-8C4D-049557DB81A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7F4-48CE-8C4D-049557DB81A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7F4-48CE-8C4D-049557DB81A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7F4-48CE-8C4D-049557DB81A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7F4-48CE-8C4D-049557DB81A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7F4-48CE-8C4D-049557DB81A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7F4-48CE-8C4D-049557DB81A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7F4-48CE-8C4D-049557DB81AD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7F4-48CE-8C4D-049557DB81AD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7F4-48CE-8C4D-049557DB81AD}"/>
                </c:ext>
              </c:extLst>
            </c:dLbl>
            <c:dLbl>
              <c:idx val="10"/>
              <c:layout>
                <c:manualLayout>
                  <c:x val="-1.6725905345600575E-3"/>
                  <c:y val="2.8395847051471386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7F4-48CE-8C4D-049557DB81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Sheet1!$C$2:$C$12</c:f>
              <c:numCache>
                <c:formatCode>0%</c:formatCode>
                <c:ptCount val="11"/>
                <c:pt idx="0">
                  <c:v>0.04</c:v>
                </c:pt>
                <c:pt idx="1">
                  <c:v>0.05</c:v>
                </c:pt>
                <c:pt idx="2">
                  <c:v>0.09</c:v>
                </c:pt>
                <c:pt idx="3">
                  <c:v>7.0000000000000007E-2</c:v>
                </c:pt>
                <c:pt idx="4">
                  <c:v>0.08</c:v>
                </c:pt>
                <c:pt idx="5">
                  <c:v>0.09</c:v>
                </c:pt>
                <c:pt idx="6">
                  <c:v>0.12</c:v>
                </c:pt>
                <c:pt idx="7">
                  <c:v>0.1</c:v>
                </c:pt>
                <c:pt idx="8">
                  <c:v>0.09</c:v>
                </c:pt>
                <c:pt idx="9">
                  <c:v>0.13</c:v>
                </c:pt>
                <c:pt idx="10">
                  <c:v>0.13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B7F4-48CE-8C4D-049557DB81A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Single Parent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</a:ln>
              <a:effectLst/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Sheet1!$D$2:$D$12</c:f>
              <c:numCache>
                <c:formatCode>General</c:formatCode>
                <c:ptCount val="11"/>
                <c:pt idx="9" formatCode="0%">
                  <c:v>0.22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B7F4-48CE-8C4D-049557DB81A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Elderly Only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Sheet1!$E$2:$E$12</c:f>
              <c:numCache>
                <c:formatCode>General</c:formatCode>
                <c:ptCount val="11"/>
                <c:pt idx="9" formatCode="0%">
                  <c:v>0.13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B7F4-48CE-8C4D-049557DB81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9226384"/>
        <c:axId val="299226776"/>
      </c:lineChart>
      <c:catAx>
        <c:axId val="2992263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226776"/>
        <c:crosses val="autoZero"/>
        <c:auto val="1"/>
        <c:lblAlgn val="ctr"/>
        <c:lblOffset val="100"/>
        <c:noMultiLvlLbl val="0"/>
      </c:catAx>
      <c:valAx>
        <c:axId val="29922677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 of Households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226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Percent</a:t>
            </a:r>
            <a:r>
              <a:rPr lang="en-US" baseline="0" dirty="0"/>
              <a:t> of Recipients Who Applied </a:t>
            </a:r>
            <a:br>
              <a:rPr lang="en-US" baseline="0" dirty="0"/>
            </a:br>
            <a:r>
              <a:rPr lang="en-US" baseline="0" dirty="0"/>
              <a:t>at Agency Focused on Seniors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8063471381764022E-2"/>
          <c:y val="0.18554818805544043"/>
          <c:w val="0.73742325787780827"/>
          <c:h val="0.6648759036699359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Recipients With Household Member Over 60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F40-4FE9-B952-916574F7EC0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40-4FE9-B952-916574F7EC0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F40-4FE9-B952-916574F7EC0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F40-4FE9-B952-916574F7EC0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F40-4FE9-B952-916574F7EC0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F40-4FE9-B952-916574F7EC0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F40-4FE9-B952-916574F7EC0D}"/>
                </c:ext>
              </c:extLst>
            </c:dLbl>
            <c:dLbl>
              <c:idx val="7"/>
              <c:layout>
                <c:manualLayout>
                  <c:x val="-3.0811059474475554E-2"/>
                  <c:y val="-3.50877192982456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013911970183914"/>
                      <c:h val="9.44299396785928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4F40-4FE9-B952-916574F7EC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Sheet1!$B$2:$B$9</c:f>
              <c:numCache>
                <c:formatCode>0%</c:formatCode>
                <c:ptCount val="8"/>
                <c:pt idx="0">
                  <c:v>0.05</c:v>
                </c:pt>
                <c:pt idx="1">
                  <c:v>0.08</c:v>
                </c:pt>
                <c:pt idx="2">
                  <c:v>0.09</c:v>
                </c:pt>
                <c:pt idx="3">
                  <c:v>7.0000000000000007E-2</c:v>
                </c:pt>
                <c:pt idx="4">
                  <c:v>0.12</c:v>
                </c:pt>
                <c:pt idx="5">
                  <c:v>0.16</c:v>
                </c:pt>
                <c:pt idx="6">
                  <c:v>0.13</c:v>
                </c:pt>
                <c:pt idx="7">
                  <c:v>0.13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4F40-4FE9-B952-916574F7EC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All Recipients 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F40-4FE9-B952-916574F7EC0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F40-4FE9-B952-916574F7EC0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F40-4FE9-B952-916574F7EC0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F40-4FE9-B952-916574F7EC0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F40-4FE9-B952-916574F7EC0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F40-4FE9-B952-916574F7EC0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F40-4FE9-B952-916574F7EC0D}"/>
                </c:ext>
              </c:extLst>
            </c:dLbl>
            <c:dLbl>
              <c:idx val="7"/>
              <c:layout>
                <c:manualLayout>
                  <c:x val="-5.8687622306796625E-3"/>
                  <c:y val="2.6315789473684105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F40-4FE9-B952-916574F7EC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Sheet1!$C$2:$C$9</c:f>
              <c:numCache>
                <c:formatCode>0%</c:formatCode>
                <c:ptCount val="8"/>
                <c:pt idx="0">
                  <c:v>0.02</c:v>
                </c:pt>
                <c:pt idx="1">
                  <c:v>0.04</c:v>
                </c:pt>
                <c:pt idx="2">
                  <c:v>0.06</c:v>
                </c:pt>
                <c:pt idx="3">
                  <c:v>0.06</c:v>
                </c:pt>
                <c:pt idx="4">
                  <c:v>0.08</c:v>
                </c:pt>
                <c:pt idx="5">
                  <c:v>0.12</c:v>
                </c:pt>
                <c:pt idx="6">
                  <c:v>0.08</c:v>
                </c:pt>
                <c:pt idx="7">
                  <c:v>0.09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4F40-4FE9-B952-916574F7EC0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Recipients With Household Member Over 60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</a:ln>
              <a:effectLst/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Sheet1!$D$2:$D$9</c:f>
              <c:numCache>
                <c:formatCode>General</c:formatCode>
                <c:ptCount val="8"/>
                <c:pt idx="6" formatCode="0%">
                  <c:v>0.13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4F40-4FE9-B952-916574F7EC0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All Recipients 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Sheet1!$E$2:$E$9</c:f>
              <c:numCache>
                <c:formatCode>General</c:formatCode>
                <c:ptCount val="8"/>
                <c:pt idx="6" formatCode="0%">
                  <c:v>0.08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4F40-4FE9-B952-916574F7EC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8602528"/>
        <c:axId val="298602920"/>
      </c:lineChart>
      <c:catAx>
        <c:axId val="2986025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8602920"/>
        <c:crosses val="autoZero"/>
        <c:auto val="1"/>
        <c:lblAlgn val="ctr"/>
        <c:lblOffset val="100"/>
        <c:noMultiLvlLbl val="0"/>
      </c:catAx>
      <c:valAx>
        <c:axId val="29860292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 of Recipients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8602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Main Heating Fuel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Natural Gas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Sheet1!$B$2:$B$12</c:f>
              <c:numCache>
                <c:formatCode>0%</c:formatCode>
                <c:ptCount val="11"/>
                <c:pt idx="0">
                  <c:v>0.82</c:v>
                </c:pt>
                <c:pt idx="1">
                  <c:v>0.83</c:v>
                </c:pt>
                <c:pt idx="2">
                  <c:v>0.84</c:v>
                </c:pt>
                <c:pt idx="3">
                  <c:v>0.84</c:v>
                </c:pt>
                <c:pt idx="4">
                  <c:v>0.83</c:v>
                </c:pt>
                <c:pt idx="5">
                  <c:v>0.81</c:v>
                </c:pt>
                <c:pt idx="6">
                  <c:v>0.78</c:v>
                </c:pt>
                <c:pt idx="7">
                  <c:v>0.88</c:v>
                </c:pt>
                <c:pt idx="8">
                  <c:v>0.88</c:v>
                </c:pt>
                <c:pt idx="9">
                  <c:v>0.89</c:v>
                </c:pt>
                <c:pt idx="10">
                  <c:v>0.84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4E-40FB-BC12-B337D9E0051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Electric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Sheet1!$C$2:$C$12</c:f>
              <c:numCache>
                <c:formatCode>0%</c:formatCode>
                <c:ptCount val="11"/>
                <c:pt idx="0">
                  <c:v>0.13</c:v>
                </c:pt>
                <c:pt idx="1">
                  <c:v>0.11</c:v>
                </c:pt>
                <c:pt idx="2">
                  <c:v>0.11</c:v>
                </c:pt>
                <c:pt idx="3">
                  <c:v>0.11</c:v>
                </c:pt>
                <c:pt idx="4">
                  <c:v>7.0000000000000007E-2</c:v>
                </c:pt>
                <c:pt idx="5">
                  <c:v>0.06</c:v>
                </c:pt>
                <c:pt idx="6">
                  <c:v>0.11</c:v>
                </c:pt>
                <c:pt idx="7">
                  <c:v>7.0000000000000007E-2</c:v>
                </c:pt>
                <c:pt idx="8">
                  <c:v>7.0000000000000007E-2</c:v>
                </c:pt>
                <c:pt idx="9">
                  <c:v>7.0000000000000007E-2</c:v>
                </c:pt>
                <c:pt idx="10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4E-40FB-BC12-B337D9E0051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Oil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Sheet1!$D$2:$D$12</c:f>
              <c:numCache>
                <c:formatCode>0%</c:formatCode>
                <c:ptCount val="11"/>
                <c:pt idx="0">
                  <c:v>0.05</c:v>
                </c:pt>
                <c:pt idx="1">
                  <c:v>0.05</c:v>
                </c:pt>
                <c:pt idx="2">
                  <c:v>0.04</c:v>
                </c:pt>
                <c:pt idx="3">
                  <c:v>0.04</c:v>
                </c:pt>
                <c:pt idx="4">
                  <c:v>0.1</c:v>
                </c:pt>
                <c:pt idx="5">
                  <c:v>0.12</c:v>
                </c:pt>
                <c:pt idx="6">
                  <c:v>0.1</c:v>
                </c:pt>
                <c:pt idx="7">
                  <c:v>0.04</c:v>
                </c:pt>
                <c:pt idx="8">
                  <c:v>0.03</c:v>
                </c:pt>
                <c:pt idx="9">
                  <c:v>0.03</c:v>
                </c:pt>
                <c:pt idx="10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4E-40FB-BC12-B337D9E005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7298744"/>
        <c:axId val="297298352"/>
      </c:barChart>
      <c:catAx>
        <c:axId val="2972987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298352"/>
        <c:crosses val="autoZero"/>
        <c:auto val="1"/>
        <c:lblAlgn val="ctr"/>
        <c:lblOffset val="100"/>
        <c:noMultiLvlLbl val="0"/>
      </c:catAx>
      <c:valAx>
        <c:axId val="297298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 of</a:t>
                </a:r>
                <a:r>
                  <a:rPr lang="en-US" baseline="0" dirty="0"/>
                  <a:t> Recipients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298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300084593385613"/>
          <c:y val="0.9282070209973754"/>
          <c:w val="0.27956251984623226"/>
          <c:h val="5.69120266216722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0.38776</cdr:x>
      <cdr:y>0.86651</cdr:y>
    </cdr:from>
    <cdr:to>
      <cdr:x>0.6599</cdr:x>
      <cdr:y>0.91657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63788" y="3957178"/>
          <a:ext cx="1658937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0.38776</cdr:x>
      <cdr:y>0.8832</cdr:y>
    </cdr:from>
    <cdr:to>
      <cdr:x>0.63542</cdr:x>
      <cdr:y>0.91657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363788" y="4033378"/>
          <a:ext cx="1509712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0.38776</cdr:x>
      <cdr:y>0.8832</cdr:y>
    </cdr:from>
    <cdr:to>
      <cdr:x>0.62604</cdr:x>
      <cdr:y>0.93326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363788" y="4033378"/>
          <a:ext cx="1452562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0.94855</cdr:x>
      <cdr:y>0.82184</cdr:y>
    </cdr:from>
    <cdr:to>
      <cdr:x>0.97845</cdr:x>
      <cdr:y>0.90966</cdr:y>
    </cdr:to>
    <cdr:sp macro="" textlink="">
      <cdr:nvSpPr>
        <cdr:cNvPr id="2" name="Up Arrow 1"/>
        <cdr:cNvSpPr/>
      </cdr:nvSpPr>
      <cdr:spPr>
        <a:xfrm xmlns:a="http://schemas.openxmlformats.org/drawingml/2006/main">
          <a:off x="8430705" y="3339956"/>
          <a:ext cx="265684" cy="356910"/>
        </a:xfrm>
        <a:prstGeom xmlns:a="http://schemas.openxmlformats.org/drawingml/2006/main" prst="up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0.9205</cdr:x>
      <cdr:y>0.63434</cdr:y>
    </cdr:from>
    <cdr:to>
      <cdr:x>0.94671</cdr:x>
      <cdr:y>0.70934</cdr:y>
    </cdr:to>
    <cdr:sp macro="" textlink="">
      <cdr:nvSpPr>
        <cdr:cNvPr id="3" name="Up Arrow 2"/>
        <cdr:cNvSpPr/>
      </cdr:nvSpPr>
      <cdr:spPr>
        <a:xfrm xmlns:a="http://schemas.openxmlformats.org/drawingml/2006/main">
          <a:off x="8181346" y="2577956"/>
          <a:ext cx="232976" cy="304800"/>
        </a:xfrm>
        <a:prstGeom xmlns:a="http://schemas.openxmlformats.org/drawingml/2006/main" prst="up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0.94735</cdr:x>
      <cdr:y>0.54059</cdr:y>
    </cdr:from>
    <cdr:to>
      <cdr:x>0.97198</cdr:x>
      <cdr:y>0.62692</cdr:y>
    </cdr:to>
    <cdr:sp macro="" textlink="">
      <cdr:nvSpPr>
        <cdr:cNvPr id="4" name="Down Arrow 3"/>
        <cdr:cNvSpPr/>
      </cdr:nvSpPr>
      <cdr:spPr>
        <a:xfrm xmlns:a="http://schemas.openxmlformats.org/drawingml/2006/main">
          <a:off x="8419983" y="2196956"/>
          <a:ext cx="218948" cy="350838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0.89803</cdr:x>
      <cdr:y>0.27002</cdr:y>
    </cdr:from>
    <cdr:to>
      <cdr:x>0.90851</cdr:x>
      <cdr:y>0.42608</cdr:y>
    </cdr:to>
    <cdr:sp macro="" textlink="">
      <cdr:nvSpPr>
        <cdr:cNvPr id="6" name="Right Brace 5"/>
        <cdr:cNvSpPr/>
      </cdr:nvSpPr>
      <cdr:spPr>
        <a:xfrm xmlns:a="http://schemas.openxmlformats.org/drawingml/2006/main">
          <a:off x="8410336" y="1174948"/>
          <a:ext cx="98120" cy="679053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0.898</cdr:x>
      <cdr:y>0.44545</cdr:y>
    </cdr:from>
    <cdr:to>
      <cdr:x>0.90851</cdr:x>
      <cdr:y>0.51275</cdr:y>
    </cdr:to>
    <cdr:sp macro="" textlink="">
      <cdr:nvSpPr>
        <cdr:cNvPr id="7" name="Right Brace 6"/>
        <cdr:cNvSpPr/>
      </cdr:nvSpPr>
      <cdr:spPr>
        <a:xfrm xmlns:a="http://schemas.openxmlformats.org/drawingml/2006/main">
          <a:off x="8410039" y="1938303"/>
          <a:ext cx="98418" cy="292845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0.89941</cdr:x>
      <cdr:y>0.52847</cdr:y>
    </cdr:from>
    <cdr:to>
      <cdr:x>0.90992</cdr:x>
      <cdr:y>0.59577</cdr:y>
    </cdr:to>
    <cdr:sp macro="" textlink="">
      <cdr:nvSpPr>
        <cdr:cNvPr id="9" name="Right Brace 8"/>
        <cdr:cNvSpPr/>
      </cdr:nvSpPr>
      <cdr:spPr>
        <a:xfrm xmlns:a="http://schemas.openxmlformats.org/drawingml/2006/main">
          <a:off x="8423228" y="2299540"/>
          <a:ext cx="98418" cy="292845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0.89803</cdr:x>
      <cdr:y>0.27002</cdr:y>
    </cdr:from>
    <cdr:to>
      <cdr:x>0.90851</cdr:x>
      <cdr:y>0.42608</cdr:y>
    </cdr:to>
    <cdr:sp macro="" textlink="">
      <cdr:nvSpPr>
        <cdr:cNvPr id="6" name="Right Brace 5"/>
        <cdr:cNvSpPr/>
      </cdr:nvSpPr>
      <cdr:spPr>
        <a:xfrm xmlns:a="http://schemas.openxmlformats.org/drawingml/2006/main">
          <a:off x="8410336" y="1174948"/>
          <a:ext cx="98120" cy="679053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0.898</cdr:x>
      <cdr:y>0.44545</cdr:y>
    </cdr:from>
    <cdr:to>
      <cdr:x>0.90851</cdr:x>
      <cdr:y>0.51275</cdr:y>
    </cdr:to>
    <cdr:sp macro="" textlink="">
      <cdr:nvSpPr>
        <cdr:cNvPr id="7" name="Right Brace 6"/>
        <cdr:cNvSpPr/>
      </cdr:nvSpPr>
      <cdr:spPr>
        <a:xfrm xmlns:a="http://schemas.openxmlformats.org/drawingml/2006/main">
          <a:off x="8410039" y="1938303"/>
          <a:ext cx="98418" cy="292845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0.89941</cdr:x>
      <cdr:y>0.52847</cdr:y>
    </cdr:from>
    <cdr:to>
      <cdr:x>0.90992</cdr:x>
      <cdr:y>0.59577</cdr:y>
    </cdr:to>
    <cdr:sp macro="" textlink="">
      <cdr:nvSpPr>
        <cdr:cNvPr id="9" name="Right Brace 8"/>
        <cdr:cNvSpPr/>
      </cdr:nvSpPr>
      <cdr:spPr>
        <a:xfrm xmlns:a="http://schemas.openxmlformats.org/drawingml/2006/main">
          <a:off x="8423228" y="2299540"/>
          <a:ext cx="98418" cy="292845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273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9" tIns="46524" rIns="93049" bIns="4652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1"/>
            <a:ext cx="30273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9" tIns="46524" rIns="93049" bIns="4652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9038"/>
            <a:ext cx="30273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9" tIns="46524" rIns="93049" bIns="4652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9038"/>
            <a:ext cx="30273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9" tIns="46524" rIns="93049" bIns="46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9159E3C-DE9A-4166-8EA8-72F828C4A4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4602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188" tIns="45594" rIns="91188" bIns="45594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1" y="0"/>
            <a:ext cx="3027363" cy="463550"/>
          </a:xfrm>
          <a:prstGeom prst="rect">
            <a:avLst/>
          </a:prstGeom>
        </p:spPr>
        <p:txBody>
          <a:bodyPr vert="horz" lIns="91188" tIns="45594" rIns="91188" bIns="45594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F5950BA-68C8-4440-A7A5-1364E1E103CC}" type="datetimeFigureOut">
              <a:rPr lang="en-US"/>
              <a:pPr>
                <a:defRPr/>
              </a:pPr>
              <a:t>6/14/2018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695325"/>
            <a:ext cx="4633912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88" tIns="45594" rIns="91188" bIns="4559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5313"/>
            <a:ext cx="5586412" cy="4170362"/>
          </a:xfrm>
          <a:prstGeom prst="rect">
            <a:avLst/>
          </a:prstGeom>
        </p:spPr>
        <p:txBody>
          <a:bodyPr vert="horz" lIns="91188" tIns="45594" rIns="91188" bIns="4559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27363" cy="463550"/>
          </a:xfrm>
          <a:prstGeom prst="rect">
            <a:avLst/>
          </a:prstGeom>
        </p:spPr>
        <p:txBody>
          <a:bodyPr vert="horz" lIns="91188" tIns="45594" rIns="91188" bIns="45594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1" y="8805863"/>
            <a:ext cx="3027363" cy="463550"/>
          </a:xfrm>
          <a:prstGeom prst="rect">
            <a:avLst/>
          </a:prstGeom>
        </p:spPr>
        <p:txBody>
          <a:bodyPr vert="horz" wrap="square" lIns="91188" tIns="45594" rIns="91188" bIns="4559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13BAA7F-B34A-4E75-B648-93DADA0070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9117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FF0EBB-E4D7-44C9-9BCA-BA3FC550C9C2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1294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CD2017-D976-4A73-8782-133DCF4A91A0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9121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CA708B0-86B7-49CB-923F-7310E695FBF9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0291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A31AF04-5C71-464A-A867-5F3C3BBF10CF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3120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15C781-51A1-4572-889E-6410422680B8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9212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E1A8CDA-880D-4B1C-81DC-6F0495493AD9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9807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Not Updated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A7DA979-1571-426E-AEE9-4D39A0E10AFC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8762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Not Updated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A7DA979-1571-426E-AEE9-4D39A0E10AFC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2497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3647B7-1E8C-4F56-80E8-92145244FAEE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856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155EB77-01A0-44D4-84C0-0850AB89F2FE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7860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E09AD14-9C66-4A96-987B-F79221653D1D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230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59DF11-296C-4B43-971A-44D2A0A5AF94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3324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36298C-62F0-440F-A3A7-74CE098BE9B0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2066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36298C-62F0-440F-A3A7-74CE098BE9B0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9791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Not Updated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C83C1FB-76EC-4019-87CF-2F285000C912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6406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CD2017-D976-4A73-8782-133DCF4A91A0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23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7813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+----------------------------------+</a:t>
            </a:r>
          </a:p>
          <a:p>
            <a:r>
              <a:rPr lang="en-US" alt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|          _</a:t>
            </a:r>
            <a:r>
              <a:rPr lang="en-US" altLang="en-US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varname</a:t>
            </a:r>
            <a:r>
              <a:rPr lang="en-US" alt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count    </a:t>
            </a:r>
            <a:r>
              <a:rPr lang="en-US" altLang="en-US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pct</a:t>
            </a:r>
            <a:r>
              <a:rPr lang="en-US" alt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|</a:t>
            </a:r>
          </a:p>
          <a:p>
            <a:r>
              <a:rPr lang="en-US" alt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|----------------------------------|</a:t>
            </a:r>
          </a:p>
          <a:p>
            <a:r>
              <a:rPr lang="en-US" alt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1. |      </a:t>
            </a:r>
            <a:r>
              <a:rPr lang="en-US" altLang="en-US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reason_bills</a:t>
            </a:r>
            <a:r>
              <a:rPr lang="en-US" alt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61   5.46 |</a:t>
            </a:r>
          </a:p>
          <a:p>
            <a:r>
              <a:rPr lang="en-US" alt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2. |      </a:t>
            </a:r>
            <a:r>
              <a:rPr lang="en-US" altLang="en-US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reason_hh_ch</a:t>
            </a:r>
            <a:r>
              <a:rPr lang="en-US" alt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35   3.13 |</a:t>
            </a:r>
          </a:p>
          <a:p>
            <a:r>
              <a:rPr lang="en-US" alt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3. |     </a:t>
            </a:r>
            <a:r>
              <a:rPr lang="en-US" altLang="en-US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reason_income</a:t>
            </a:r>
            <a:r>
              <a:rPr lang="en-US" alt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29   2.59 |</a:t>
            </a:r>
          </a:p>
          <a:p>
            <a:r>
              <a:rPr lang="en-US" alt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4. |        </a:t>
            </a:r>
            <a:r>
              <a:rPr lang="en-US" altLang="en-US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reason_car</a:t>
            </a:r>
            <a:r>
              <a:rPr lang="en-US" alt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14   1.25 |</a:t>
            </a:r>
          </a:p>
          <a:p>
            <a:r>
              <a:rPr lang="en-US" alt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5. |       </a:t>
            </a:r>
            <a:r>
              <a:rPr lang="en-US" altLang="en-US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reason_rent</a:t>
            </a:r>
            <a:r>
              <a:rPr lang="en-US" alt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10   0.89 |</a:t>
            </a:r>
          </a:p>
          <a:p>
            <a:r>
              <a:rPr lang="en-US" alt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|----------------------------------|</a:t>
            </a:r>
          </a:p>
          <a:p>
            <a:r>
              <a:rPr lang="en-US" alt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6. |    </a:t>
            </a:r>
            <a:r>
              <a:rPr lang="en-US" altLang="en-US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reason_finance</a:t>
            </a:r>
            <a:r>
              <a:rPr lang="en-US" alt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10   0.89 |</a:t>
            </a:r>
          </a:p>
          <a:p>
            <a:r>
              <a:rPr lang="en-US" alt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7. |      </a:t>
            </a:r>
            <a:r>
              <a:rPr lang="en-US" altLang="en-US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reason_other</a:t>
            </a:r>
            <a:r>
              <a:rPr lang="en-US" alt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8   0.72 |</a:t>
            </a:r>
          </a:p>
          <a:p>
            <a:r>
              <a:rPr lang="en-US" alt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8. |      </a:t>
            </a:r>
            <a:r>
              <a:rPr lang="en-US" altLang="en-US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reason_child</a:t>
            </a:r>
            <a:r>
              <a:rPr lang="en-US" alt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7   0.63 |</a:t>
            </a:r>
          </a:p>
          <a:p>
            <a:r>
              <a:rPr lang="en-US" alt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9. | </a:t>
            </a:r>
            <a:r>
              <a:rPr lang="en-US" altLang="en-US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reason_no_support</a:t>
            </a:r>
            <a:r>
              <a:rPr lang="en-US" alt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7   0.63 |</a:t>
            </a:r>
          </a:p>
          <a:p>
            <a:r>
              <a:rPr lang="en-US" alt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10. |     </a:t>
            </a:r>
            <a:r>
              <a:rPr lang="en-US" altLang="en-US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reason_repair</a:t>
            </a:r>
            <a:r>
              <a:rPr lang="en-US" alt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6   0.54 |</a:t>
            </a:r>
          </a:p>
          <a:p>
            <a:r>
              <a:rPr lang="en-US" alt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|----------------------------------|</a:t>
            </a:r>
          </a:p>
          <a:p>
            <a:r>
              <a:rPr lang="en-US" alt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11. |  </a:t>
            </a:r>
            <a:r>
              <a:rPr lang="en-US" altLang="en-US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reason_fixed_inc</a:t>
            </a:r>
            <a:r>
              <a:rPr lang="en-US" alt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6   0.54 |</a:t>
            </a:r>
          </a:p>
          <a:p>
            <a:r>
              <a:rPr lang="en-US" alt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12. |    </a:t>
            </a:r>
            <a:r>
              <a:rPr lang="en-US" altLang="en-US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reason_weather</a:t>
            </a:r>
            <a:r>
              <a:rPr lang="en-US" alt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3   0.27 |</a:t>
            </a:r>
          </a:p>
          <a:p>
            <a:r>
              <a:rPr lang="en-US" alt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13. |    </a:t>
            </a:r>
            <a:r>
              <a:rPr lang="en-US" altLang="en-US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reason_tuition</a:t>
            </a:r>
            <a:r>
              <a:rPr lang="en-US" alt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3   0.27 |</a:t>
            </a:r>
          </a:p>
          <a:p>
            <a:r>
              <a:rPr lang="en-US" alt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+----------------------------------+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868" indent="-28571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874" indent="-228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024" indent="-228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174" indent="-228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323" indent="-228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474" indent="-228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8623" indent="-228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5773" indent="-228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017FF6-CC2D-47F6-845D-F8E233ACCB35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24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4588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A5D55F-884F-43EF-8F1E-0239832F9C24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25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3952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10D58C-2A92-4182-BF82-70E424AE9EBD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93796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Not updated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C9AC8B8-DFFD-45B3-B33C-997916E48939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27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8003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77FECE4-B0F3-4A39-A55C-A5DF9F66052D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28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88369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80FF416-C876-464E-9E1E-6B2B5831DDBD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29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959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F6EDE7-03BD-481B-BDFA-763E3278AE6E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220" name="Notes Placeholder 4"/>
          <p:cNvSpPr>
            <a:spLocks noGrp="1"/>
          </p:cNvSpPr>
          <p:nvPr/>
        </p:nvSpPr>
        <p:spPr bwMode="auto">
          <a:xfrm>
            <a:off x="700088" y="4405313"/>
            <a:ext cx="5586412" cy="417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88" tIns="45594" rIns="91188" bIns="45594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60452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C13520-8E43-4D97-8B34-9E5B7A4B293B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30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58649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F74B11-D0F1-4988-BD95-880A0F276686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31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88193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2799AA-8AF1-491F-A92F-F0057EE91B6E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32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9171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4C29504-A712-4602-BE1D-ACDCCCB0C11D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33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29575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9FBE78-C170-4B25-B675-04B1A86B317D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34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03884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E31199-3D49-4745-8D0F-19174E49FF36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35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58168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6439" y="4408488"/>
            <a:ext cx="5589587" cy="4170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4F89EC6-A272-403D-945A-CED7FCD90FEC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36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96159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6439" y="4408488"/>
            <a:ext cx="5589587" cy="4170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AC8A700-2279-4218-BFAB-943180408EFA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37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53777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AD7A78E-F093-4E44-AE3D-5D33CFC8C7DC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38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96602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993D22-E805-4E4D-A835-95F18133873E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39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200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D62C3A-892D-4263-9B47-73111DE65CAA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8634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8BB0B6-BF95-4070-9D79-9620BE157DD9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40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73338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BF7BD9-251C-4F7D-AA35-92C6C7853FF2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41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59598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EBCAF7-7BB2-428C-A607-6575AC8F256C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42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91644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96EBE1-F77A-46D2-940D-1D8A70C7CB1C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43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21615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5D6FEF0-F96E-4BC0-955E-64E0C74EBA86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44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76236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62FCC3-5DAA-4B49-A0AB-BB9EC78351C6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45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93548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AF5C17E-79A9-4899-B8E8-C723FDF4C2D8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46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88568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362432-EBA4-4A66-915F-D18001AAD2F2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47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86133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63DD1E5-91E6-4CC0-B487-C7FA397C37C8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48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57419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3606F6-39D6-4AA2-9F8F-0159C58BC237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49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060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5BEAFA-F56F-44D2-B810-7CA69DB5F99A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19605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66C2121-D60F-4613-8BE4-B57BF29C08D2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50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24292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E93C8C-FD74-4AF4-901F-A7F061FDF8F2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51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53926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629D559-BC4E-4DA3-A916-A9043E13E329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52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66792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54F27A-8F01-4E00-804C-D29DACCE31CA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53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36993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C610BD-9889-44C0-B312-31E8488CAB9F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54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044349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712E43-7AC3-4386-A697-0E7713F46A0F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55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308302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F4670F5-B7F8-4EE4-843A-D10A5B36BDF6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56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300347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B3714C-ADCD-4096-83BF-6D2F1B47544F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57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61484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C69C52C-B635-41CC-9ED8-8CBCE4BEB702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58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835226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047B85-5E12-4E94-A4F0-5938EBD11205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59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147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329D81-72DE-4A7E-AA91-810A05D2C0EB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446517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7CA569-29FF-4CD9-9C07-10D28B3FF808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60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876704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176F1E-BB1E-462B-B0AD-D77AE01CC4C2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61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921335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5C34CC-24E3-49DC-B65B-0FA7029A4ACD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62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38446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280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EE4B1E-6B95-43D4-9E3A-A7105BD1D28B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63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952661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2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6B09CF-414F-4506-82A9-193D09850013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64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38843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92E8503-9B89-4BB7-B99A-D8D0BDE348FF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65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9394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92E8503-9B89-4BB7-B99A-D8D0BDE348FF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66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625573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0CF146-1590-4AD0-8D9F-F00CD84BC15F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67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913445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BC4A41-041A-4193-B7F5-1EBEE6D5B6DD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68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297376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6C2B96E-7F03-4B68-B87E-D8074BD796BF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69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646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E43814-1016-4F30-8D0A-176F3537AAD6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397551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6C2B96E-7F03-4B68-B87E-D8074BD796BF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70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346045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44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C25CDD-D36D-4577-BFCC-7A24394567A7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71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35014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48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1F9E14-EFA3-4049-9F9B-21D816A53F36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72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3287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FD2EDE-BCBA-4771-ACBF-E3E4AD2B7C06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6351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E38667-C8DA-452D-B454-53118746FEE9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896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02216-2220-4FD8-A3D2-D8974AB1CF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8633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E8BBD-40F4-48B5-8079-1C74036DBF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5098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5DCEC-A368-40FB-9ECC-287BEEA5BC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1868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15853-89F7-4BC1-87FA-A03A79E44E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131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2905A-A8E6-45B9-9D0A-4698A08CB5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667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92458-3C05-4F15-9589-F1776076A4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581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93667-6B94-40E1-904E-8E72093AAF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5387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46C37-1814-44AA-819A-A6EA95A5E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7652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CFFB5-5026-4759-BED5-20A588DDDE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972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8801F-7596-46B2-AE6B-33251B4F80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9320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71A1D-A31B-43F2-A4A2-58B9B96278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2421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AE91C2C-1576-4A79-AF77-172B277F33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0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2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3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4.xml"/><Relationship Id="rId4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5.xml"/><Relationship Id="rId4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6.xml"/><Relationship Id="rId4" Type="http://schemas.openxmlformats.org/officeDocument/2006/relationships/image" Target="../media/image2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2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7.xml"/><Relationship Id="rId4" Type="http://schemas.openxmlformats.org/officeDocument/2006/relationships/image" Target="../media/image2.jpe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8.xml"/><Relationship Id="rId4" Type="http://schemas.openxmlformats.org/officeDocument/2006/relationships/image" Target="../media/image2.jpe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9.xml"/><Relationship Id="rId4" Type="http://schemas.openxmlformats.org/officeDocument/2006/relationships/image" Target="../media/image2.jpe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2.xml"/><Relationship Id="rId3" Type="http://schemas.openxmlformats.org/officeDocument/2006/relationships/chart" Target="../charts/chart20.xml"/><Relationship Id="rId7" Type="http://schemas.openxmlformats.org/officeDocument/2006/relationships/chart" Target="../charts/chart21.xml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11" Type="http://schemas.openxmlformats.org/officeDocument/2006/relationships/chart" Target="../charts/chart25.xml"/><Relationship Id="rId5" Type="http://schemas.openxmlformats.org/officeDocument/2006/relationships/image" Target="../media/image1.png"/><Relationship Id="rId10" Type="http://schemas.openxmlformats.org/officeDocument/2006/relationships/chart" Target="../charts/chart24.xml"/><Relationship Id="rId4" Type="http://schemas.openxmlformats.org/officeDocument/2006/relationships/image" Target="../media/image3.PNG"/><Relationship Id="rId9" Type="http://schemas.openxmlformats.org/officeDocument/2006/relationships/chart" Target="../charts/char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06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" name="Freeform 207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Freeform 208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Freeform 209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Freeform 210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Freeform 211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Freeform 212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Freeform 213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Freeform 214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Freeform 215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Freeform 216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9" name="Freeform 217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0" name="Freeform 218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1" name="Freeform 219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2" name="Freeform 220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3" name="Freeform 221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4" name="Freeform 222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5" name="Freeform 223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6" name="Freeform 224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7" name="Freeform 225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8" name="Freeform 226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9" name="Freeform 227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0" name="Freeform 228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1" name="Freeform 229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2" name="Freeform 230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3" name="Freeform 231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4" name="Freeform 232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5" name="Freeform 233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6" name="Freeform 234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7" name="Freeform 235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8" name="Freeform 236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9" name="Freeform 237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0" name="Freeform 238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1" name="Freeform 239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2" name="Freeform 240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3" name="Freeform 241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4" name="Freeform 242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5" name="Freeform 243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6" name="Freeform 244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137" name="Picture 248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38" name="Rectangle 250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266700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altLang="en-US" dirty="0"/>
              <a:t>NJ SHARES </a:t>
            </a:r>
            <a:br>
              <a:rPr lang="en-US" altLang="en-US" dirty="0"/>
            </a:br>
            <a:r>
              <a:rPr lang="en-US" altLang="en-US" dirty="0"/>
              <a:t> Evaluation of 2015 Grants</a:t>
            </a:r>
          </a:p>
        </p:txBody>
      </p:sp>
      <p:sp>
        <p:nvSpPr>
          <p:cNvPr id="4139" name="Rectangle 25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dirty="0"/>
              <a:t>October 7, 2016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sz="1800" dirty="0"/>
          </a:p>
        </p:txBody>
      </p:sp>
      <p:pic>
        <p:nvPicPr>
          <p:cNvPr id="4140" name="Picture 25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1275"/>
            <a:ext cx="2743200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41" name="Picture 246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42" name="Picture 249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9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0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2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3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5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6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7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8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9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0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1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2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3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4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5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6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4617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18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19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620" name="Rectangle 44"/>
          <p:cNvSpPr>
            <a:spLocks noGrp="1" noChangeArrowheads="1"/>
          </p:cNvSpPr>
          <p:nvPr>
            <p:ph type="title"/>
          </p:nvPr>
        </p:nvSpPr>
        <p:spPr>
          <a:xfrm>
            <a:off x="244684" y="314325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NJ SHARES Database Analysis </a:t>
            </a:r>
            <a:br>
              <a:rPr lang="en-US" altLang="en-US" sz="3300" dirty="0"/>
            </a:br>
            <a:r>
              <a:rPr lang="en-US" altLang="en-US" sz="2800" b="1" dirty="0"/>
              <a:t>Recipient Income Sources</a:t>
            </a:r>
          </a:p>
        </p:txBody>
      </p:sp>
      <p:sp>
        <p:nvSpPr>
          <p:cNvPr id="24621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D28AC76D-2087-4ADD-9526-946B3132D7BA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10</a:t>
            </a:fld>
            <a:endParaRPr lang="en-US" altLang="en-US" sz="1000"/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820588"/>
              </p:ext>
            </p:extLst>
          </p:nvPr>
        </p:nvGraphicFramePr>
        <p:xfrm>
          <a:off x="217411" y="1771652"/>
          <a:ext cx="8678939" cy="4410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20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42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2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42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42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42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42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427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427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7427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9757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Income Source</a:t>
                      </a:r>
                      <a:r>
                        <a:rPr lang="en-US" sz="1400" kern="1200" dirty="0"/>
                        <a:t> 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5" marR="66255" marT="33134" marB="33134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2005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5" marR="66255" marT="33134" marB="3313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2006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55" marR="66255" marT="33134" marB="3313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2007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2008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2009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2010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2011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2012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2013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2014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23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/>
                        <a:t>Employment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5" marR="66255" marT="33134" marB="33134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latin typeface="+mn-lt"/>
                        </a:rPr>
                        <a:t>88%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255" marR="66255" marT="33134" marB="3313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latin typeface="+mn-lt"/>
                        </a:rPr>
                        <a:t>89%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255" marR="66255" marT="33134" marB="3313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latin typeface="+mn-lt"/>
                        </a:rPr>
                        <a:t>88%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latin typeface="+mn-lt"/>
                        </a:rPr>
                        <a:t>89%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</a:rPr>
                        <a:t>86%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</a:rPr>
                        <a:t>83%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</a:rPr>
                        <a:t>78%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</a:rPr>
                        <a:t>80%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</a:rPr>
                        <a:t>84%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</a:rPr>
                        <a:t>82%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82%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23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/>
                        <a:t>Pension or Social Security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5" marR="66255" marT="33134" marB="33134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latin typeface="+mn-lt"/>
                        </a:rPr>
                        <a:t>12%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255" marR="66255" marT="33134" marB="3313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latin typeface="+mn-lt"/>
                        </a:rPr>
                        <a:t>12%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255" marR="66255" marT="33134" marB="3313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latin typeface="+mn-lt"/>
                        </a:rPr>
                        <a:t>13%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latin typeface="+mn-lt"/>
                        </a:rPr>
                        <a:t>12%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</a:rPr>
                        <a:t>14%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</a:rPr>
                        <a:t>18%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</a:rPr>
                        <a:t>23%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</a:rPr>
                        <a:t>22%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</a:rPr>
                        <a:t>20%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</a:rPr>
                        <a:t>25%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25%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23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/>
                        <a:t>Unemployment Compensation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5" marR="66255" marT="33134" marB="33134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latin typeface="+mn-lt"/>
                        </a:rPr>
                        <a:t>6%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255" marR="66255" marT="33134" marB="3313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latin typeface="+mn-lt"/>
                        </a:rPr>
                        <a:t>5%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255" marR="66255" marT="33134" marB="3313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latin typeface="+mn-lt"/>
                        </a:rPr>
                        <a:t>5%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latin typeface="+mn-lt"/>
                        </a:rPr>
                        <a:t>5%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</a:rPr>
                        <a:t>12%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</a:rPr>
                        <a:t>15%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</a:rPr>
                        <a:t>14%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</a:rPr>
                        <a:t>11%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</a:rPr>
                        <a:t>10%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</a:rPr>
                        <a:t>6%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3%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23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/>
                        <a:t>Disability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5" marR="66255" marT="33134" marB="33134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latin typeface="+mn-lt"/>
                        </a:rPr>
                        <a:t>5%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255" marR="66255" marT="33134" marB="3313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latin typeface="+mn-lt"/>
                        </a:rPr>
                        <a:t>4%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255" marR="66255" marT="33134" marB="3313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latin typeface="+mn-lt"/>
                        </a:rPr>
                        <a:t>5%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latin typeface="+mn-lt"/>
                        </a:rPr>
                        <a:t>5%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</a:rPr>
                        <a:t>4%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</a:rPr>
                        <a:t>4%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</a:rPr>
                        <a:t>5%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</a:rPr>
                        <a:t>4%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</a:rPr>
                        <a:t>4%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</a:rPr>
                        <a:t>4%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5%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23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/>
                        <a:t>Child Support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5" marR="66255" marT="33134" marB="33134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latin typeface="+mn-lt"/>
                        </a:rPr>
                        <a:t>4%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255" marR="66255" marT="33134" marB="3313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latin typeface="+mn-lt"/>
                        </a:rPr>
                        <a:t>4%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255" marR="66255" marT="33134" marB="3313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latin typeface="+mn-lt"/>
                        </a:rPr>
                        <a:t>3%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latin typeface="+mn-lt"/>
                        </a:rPr>
                        <a:t>2%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</a:rPr>
                        <a:t>3%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</a:rPr>
                        <a:t>3%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</a:rPr>
                        <a:t>4%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</a:rPr>
                        <a:t>4%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</a:rPr>
                        <a:t>4%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</a:rPr>
                        <a:t>2%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3%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23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/>
                        <a:t>Other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5" marR="66255" marT="33134" marB="33134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latin typeface="+mn-lt"/>
                        </a:rPr>
                        <a:t>3%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255" marR="66255" marT="33134" marB="3313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latin typeface="+mn-lt"/>
                        </a:rPr>
                        <a:t>3%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255" marR="66255" marT="33134" marB="3313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latin typeface="+mn-lt"/>
                        </a:rPr>
                        <a:t>3%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latin typeface="+mn-lt"/>
                        </a:rPr>
                        <a:t>3%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</a:rPr>
                        <a:t>4%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</a:rPr>
                        <a:t>6%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</a:rPr>
                        <a:t>4%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latin typeface="+mn-lt"/>
                        </a:rPr>
                        <a:t>3%</a:t>
                      </a:r>
                      <a:endParaRPr lang="en-US" sz="1800" baseline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latin typeface="+mn-lt"/>
                        </a:rPr>
                        <a:t>3%</a:t>
                      </a:r>
                      <a:endParaRPr lang="en-US" sz="1800" baseline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latin typeface="+mn-lt"/>
                        </a:rPr>
                        <a:t>4%</a:t>
                      </a:r>
                      <a:endParaRPr lang="en-US" sz="1800" baseline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5%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7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8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5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6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7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8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9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0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1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3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4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5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6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7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8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9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0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1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2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3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4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6665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66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67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68" name="Rectangle 44"/>
          <p:cNvSpPr>
            <a:spLocks noGrp="1" noChangeArrowheads="1"/>
          </p:cNvSpPr>
          <p:nvPr>
            <p:ph type="title"/>
          </p:nvPr>
        </p:nvSpPr>
        <p:spPr>
          <a:xfrm>
            <a:off x="119856" y="199484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NJ SHARES Database Analysis </a:t>
            </a:r>
            <a:br>
              <a:rPr lang="en-US" altLang="en-US" dirty="0"/>
            </a:br>
            <a:r>
              <a:rPr lang="en-US" altLang="en-US" sz="2800" b="1" dirty="0"/>
              <a:t>Annual Household Income</a:t>
            </a:r>
          </a:p>
        </p:txBody>
      </p:sp>
      <p:sp>
        <p:nvSpPr>
          <p:cNvPr id="26669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93629AA5-D206-4C25-8020-BE08C5941A2D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11</a:t>
            </a:fld>
            <a:endParaRPr lang="en-US" altLang="en-US" sz="100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032917926"/>
              </p:ext>
            </p:extLst>
          </p:nvPr>
        </p:nvGraphicFramePr>
        <p:xfrm>
          <a:off x="765969" y="1391696"/>
          <a:ext cx="7126287" cy="3983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314382"/>
              </p:ext>
            </p:extLst>
          </p:nvPr>
        </p:nvGraphicFramePr>
        <p:xfrm>
          <a:off x="397241" y="5484094"/>
          <a:ext cx="8485980" cy="867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8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3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3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37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37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37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37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37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37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37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3379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33130" marB="3313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/>
                        <a:t>2006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33130" marB="3313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/>
                        <a:t>2007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/>
                        <a:t>2008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2009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/>
                        <a:t>2010</a:t>
                      </a:r>
                      <a:endParaRPr lang="en-US" sz="1400" b="1" kern="12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/>
                        <a:t>2011</a:t>
                      </a:r>
                      <a:endParaRPr lang="en-US" sz="1400" b="1" kern="12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/>
                        <a:t>2012</a:t>
                      </a:r>
                      <a:endParaRPr lang="en-US" sz="1400" b="1" kern="12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/>
                        <a:t>2013</a:t>
                      </a:r>
                      <a:endParaRPr lang="en-US" sz="1400" b="1" kern="12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/>
                        <a:t>2014</a:t>
                      </a:r>
                      <a:endParaRPr lang="en-US" sz="1400" b="1" kern="12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2015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29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/>
                        <a:t>Mean Income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33130" marB="3313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/>
                        <a:t>$38,921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33130" marB="3313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/>
                        <a:t>$41,844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/>
                        <a:t>$45,567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$49,133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$51,931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$49,429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$48,578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$48,447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$50,482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$50,734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754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871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1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1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7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27772" y="161887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>
                <a:solidFill>
                  <a:schemeClr val="tx1"/>
                </a:solidFill>
              </a:rPr>
              <a:t>NJ SHARES Database Analysis </a:t>
            </a:r>
            <a:br>
              <a:rPr lang="en-US" altLang="en-US" sz="3300" dirty="0">
                <a:solidFill>
                  <a:schemeClr val="tx1"/>
                </a:solidFill>
              </a:rPr>
            </a:br>
            <a:r>
              <a:rPr lang="en-US" altLang="en-US" sz="2800" b="1" dirty="0">
                <a:solidFill>
                  <a:schemeClr val="tx1"/>
                </a:solidFill>
              </a:rPr>
              <a:t>Recipient Poverty Level</a:t>
            </a:r>
          </a:p>
        </p:txBody>
      </p:sp>
      <p:sp>
        <p:nvSpPr>
          <p:cNvPr id="28717" name="Text Box 46"/>
          <p:cNvSpPr txBox="1">
            <a:spLocks noChangeArrowheads="1"/>
          </p:cNvSpPr>
          <p:nvPr/>
        </p:nvSpPr>
        <p:spPr bwMode="auto">
          <a:xfrm>
            <a:off x="8458200" y="6400800"/>
            <a:ext cx="4572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ACDF5DB5-4414-42B3-8214-BAAB62E1CE1E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12</a:t>
            </a:fld>
            <a:endParaRPr lang="en-US" altLang="en-US" sz="1000"/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859366"/>
              </p:ext>
            </p:extLst>
          </p:nvPr>
        </p:nvGraphicFramePr>
        <p:xfrm>
          <a:off x="152400" y="4970150"/>
          <a:ext cx="8798468" cy="1202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3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45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45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45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45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45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45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452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452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3452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660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/>
                        <a:t>Household Poverty Level 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33145" marB="3314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/>
                        <a:t>2006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33145" marB="3314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/>
                        <a:t>2007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/>
                        <a:t>2008</a:t>
                      </a:r>
                      <a:endParaRPr lang="en-US" sz="1400" b="1" kern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2009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/>
                        <a:t>2010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2011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2012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2013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2014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2015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3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/>
                        <a:t>Mean Poverty Level 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33145" marB="3314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/>
                        <a:t>257%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33145" marB="3314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/>
                        <a:t>273%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/>
                        <a:t>277%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280%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294%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278%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275%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270%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277%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275%</a:t>
                      </a: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LIHEAP Eligible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301" marR="66301" marT="33145" marB="3314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175%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301" marR="66301" marT="33145" marB="3314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175%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175%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225%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225%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200%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200%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200%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200%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200%</a:t>
                      </a: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8820" name="TextBox 47"/>
          <p:cNvSpPr txBox="1">
            <a:spLocks noChangeArrowheads="1"/>
          </p:cNvSpPr>
          <p:nvPr/>
        </p:nvSpPr>
        <p:spPr bwMode="auto">
          <a:xfrm>
            <a:off x="130175" y="6218694"/>
            <a:ext cx="73152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/>
              <a:t>Note 1: As of January 23, 2009, income eligibility is capped at 400% of the Federal Poverty Level.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/>
              <a:t>Note 2: LIHEAP eligibility is for fiscal years.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857199650"/>
              </p:ext>
            </p:extLst>
          </p:nvPr>
        </p:nvGraphicFramePr>
        <p:xfrm>
          <a:off x="304800" y="1517574"/>
          <a:ext cx="8153400" cy="3587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3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4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8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9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2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3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4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5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6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8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0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1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2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3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4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5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6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7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8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9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0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761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2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3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4" name="Rectangle 44"/>
          <p:cNvSpPr>
            <a:spLocks noGrp="1" noChangeArrowheads="1"/>
          </p:cNvSpPr>
          <p:nvPr>
            <p:ph type="title"/>
          </p:nvPr>
        </p:nvSpPr>
        <p:spPr>
          <a:xfrm>
            <a:off x="242888" y="314325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NJ SHARES Database Analysis </a:t>
            </a:r>
            <a:br>
              <a:rPr lang="en-US" altLang="en-US" dirty="0"/>
            </a:br>
            <a:r>
              <a:rPr lang="en-US" altLang="en-US" sz="2800" b="1" dirty="0"/>
              <a:t>Household Composition</a:t>
            </a:r>
          </a:p>
        </p:txBody>
      </p:sp>
      <p:sp>
        <p:nvSpPr>
          <p:cNvPr id="30765" name="Text Box 46"/>
          <p:cNvSpPr txBox="1">
            <a:spLocks noChangeArrowheads="1"/>
          </p:cNvSpPr>
          <p:nvPr/>
        </p:nvSpPr>
        <p:spPr bwMode="auto">
          <a:xfrm>
            <a:off x="8458200" y="6400800"/>
            <a:ext cx="4572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DB6CD7B1-FBE8-41BE-9C2B-1389CDFFCD36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13</a:t>
            </a:fld>
            <a:endParaRPr lang="en-US" altLang="en-US" sz="1000"/>
          </a:p>
        </p:txBody>
      </p:sp>
      <p:sp>
        <p:nvSpPr>
          <p:cNvPr id="30766" name="TextBox 47"/>
          <p:cNvSpPr txBox="1">
            <a:spLocks noChangeArrowheads="1"/>
          </p:cNvSpPr>
          <p:nvPr/>
        </p:nvSpPr>
        <p:spPr bwMode="auto">
          <a:xfrm>
            <a:off x="807244" y="6262687"/>
            <a:ext cx="7315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/>
              <a:t>Note: A household can be included in more than one category.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257919550"/>
              </p:ext>
            </p:extLst>
          </p:nvPr>
        </p:nvGraphicFramePr>
        <p:xfrm>
          <a:off x="476866" y="1773236"/>
          <a:ext cx="8247960" cy="4322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61056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19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0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2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5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7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8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9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1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2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3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4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5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6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7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8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9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0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1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2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3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4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5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6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7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8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9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0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1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2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3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4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5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6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4857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58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59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60" name="Rectangle 44"/>
          <p:cNvSpPr>
            <a:spLocks noGrp="1" noChangeArrowheads="1"/>
          </p:cNvSpPr>
          <p:nvPr>
            <p:ph type="title"/>
          </p:nvPr>
        </p:nvSpPr>
        <p:spPr>
          <a:xfrm>
            <a:off x="242888" y="31003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NJ SHARES Database Analysis </a:t>
            </a:r>
            <a:br>
              <a:rPr lang="en-US" altLang="en-US" dirty="0"/>
            </a:br>
            <a:r>
              <a:rPr lang="en-US" altLang="en-US" sz="2800" b="1" dirty="0"/>
              <a:t>Household Composition</a:t>
            </a:r>
          </a:p>
        </p:txBody>
      </p:sp>
      <p:sp>
        <p:nvSpPr>
          <p:cNvPr id="34861" name="Text Box 46"/>
          <p:cNvSpPr txBox="1">
            <a:spLocks noChangeArrowheads="1"/>
          </p:cNvSpPr>
          <p:nvPr/>
        </p:nvSpPr>
        <p:spPr bwMode="auto">
          <a:xfrm>
            <a:off x="8458200" y="6400800"/>
            <a:ext cx="4572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8CA989E3-77DA-4E59-818F-2D4C5A3738B4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14</a:t>
            </a:fld>
            <a:endParaRPr lang="en-US" altLang="en-US" sz="1000"/>
          </a:p>
        </p:txBody>
      </p:sp>
      <p:sp>
        <p:nvSpPr>
          <p:cNvPr id="34862" name="TextBox 47"/>
          <p:cNvSpPr txBox="1">
            <a:spLocks noChangeArrowheads="1"/>
          </p:cNvSpPr>
          <p:nvPr/>
        </p:nvSpPr>
        <p:spPr bwMode="auto">
          <a:xfrm>
            <a:off x="775494" y="6093783"/>
            <a:ext cx="74723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/>
              <a:t>Note: “Single Parent” and “Elderly Only” households were identified using the age grouping variables in the database, not the variable “Category”.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38311127"/>
              </p:ext>
            </p:extLst>
          </p:nvPr>
        </p:nvGraphicFramePr>
        <p:xfrm>
          <a:off x="775494" y="1652655"/>
          <a:ext cx="7593012" cy="4472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766870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1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2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6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6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7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1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2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3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4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5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6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7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8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9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0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1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2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3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4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5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6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7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8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2809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10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11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812" name="Rectangle 44"/>
          <p:cNvSpPr>
            <a:spLocks noGrp="1" noChangeArrowheads="1"/>
          </p:cNvSpPr>
          <p:nvPr>
            <p:ph type="title"/>
          </p:nvPr>
        </p:nvSpPr>
        <p:spPr>
          <a:xfrm>
            <a:off x="120650" y="27781"/>
            <a:ext cx="7772400" cy="1514476"/>
          </a:xfrm>
        </p:spPr>
        <p:txBody>
          <a:bodyPr/>
          <a:lstStyle/>
          <a:p>
            <a:pPr algn="l" eaLnBrk="1" hangingPunct="1"/>
            <a:r>
              <a:rPr lang="en-US" altLang="en-US" sz="3300" b="1" dirty="0">
                <a:solidFill>
                  <a:schemeClr val="tx1"/>
                </a:solidFill>
              </a:rPr>
              <a:t>NJ SHARES Database Analysis </a:t>
            </a:r>
            <a:br>
              <a:rPr lang="en-US" altLang="en-US" dirty="0">
                <a:solidFill>
                  <a:schemeClr val="tx1"/>
                </a:solidFill>
              </a:rPr>
            </a:br>
            <a:r>
              <a:rPr lang="en-US" altLang="en-US" sz="2400" b="1" dirty="0">
                <a:solidFill>
                  <a:schemeClr val="tx1"/>
                </a:solidFill>
              </a:rPr>
              <a:t>Agencies Focused on Seniors </a:t>
            </a:r>
            <a:br>
              <a:rPr lang="en-US" altLang="en-US" sz="2400" b="1" dirty="0">
                <a:solidFill>
                  <a:schemeClr val="tx1"/>
                </a:solidFill>
              </a:rPr>
            </a:br>
            <a:r>
              <a:rPr lang="en-US" altLang="en-US" sz="2400" b="1" dirty="0">
                <a:solidFill>
                  <a:schemeClr val="tx1"/>
                </a:solidFill>
              </a:rPr>
              <a:t>by Household Composition</a:t>
            </a:r>
            <a:endParaRPr lang="en-US" altLang="en-US" sz="2800" b="1" dirty="0">
              <a:solidFill>
                <a:schemeClr val="tx1"/>
              </a:solidFill>
            </a:endParaRPr>
          </a:p>
        </p:txBody>
      </p:sp>
      <p:sp>
        <p:nvSpPr>
          <p:cNvPr id="32813" name="Text Box 46"/>
          <p:cNvSpPr txBox="1">
            <a:spLocks noChangeArrowheads="1"/>
          </p:cNvSpPr>
          <p:nvPr/>
        </p:nvSpPr>
        <p:spPr bwMode="auto">
          <a:xfrm>
            <a:off x="8458200" y="6400800"/>
            <a:ext cx="4572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AAB2752B-2315-4188-BCB2-5A9F2C75B16A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15</a:t>
            </a:fld>
            <a:endParaRPr lang="en-US" altLang="en-US" sz="1000"/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913590"/>
              </p:ext>
            </p:extLst>
          </p:nvPr>
        </p:nvGraphicFramePr>
        <p:xfrm>
          <a:off x="228601" y="4114800"/>
          <a:ext cx="8686799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6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54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22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22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27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27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96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54300">
                <a:tc grid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2014 Recipients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300">
                <a:tc rowSpan="2"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Elderly Agencies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Other Agencies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All Agencies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#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#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#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30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Household Member Over 60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No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62%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+mn-ea"/>
                          <a:cs typeface="+mn-cs"/>
                        </a:rPr>
                        <a:t>622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79%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+mn-ea"/>
                          <a:cs typeface="+mn-cs"/>
                        </a:rPr>
                        <a:t>663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78%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3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Yes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38%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+mn-ea"/>
                          <a:cs typeface="+mn-cs"/>
                        </a:rPr>
                        <a:t>164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21%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+mn-ea"/>
                          <a:cs typeface="+mn-cs"/>
                        </a:rPr>
                        <a:t>189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22%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3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Total</a:t>
                      </a:r>
                      <a:endParaRPr lang="en-US" sz="18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  <a:endParaRPr lang="en-US" sz="18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100%</a:t>
                      </a:r>
                      <a:endParaRPr lang="en-US" sz="18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+mn-lt"/>
                          <a:ea typeface="+mn-ea"/>
                          <a:cs typeface="+mn-cs"/>
                        </a:rPr>
                        <a:t>786</a:t>
                      </a:r>
                      <a:endParaRPr lang="en-US" sz="18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100%</a:t>
                      </a:r>
                      <a:endParaRPr lang="en-US" sz="18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+mn-lt"/>
                          <a:ea typeface="+mn-ea"/>
                          <a:cs typeface="+mn-cs"/>
                        </a:rPr>
                        <a:t>852</a:t>
                      </a:r>
                      <a:endParaRPr lang="en-US" sz="18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100%</a:t>
                      </a:r>
                      <a:endParaRPr lang="en-US" sz="18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30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% of all recipients</a:t>
                      </a:r>
                      <a:endParaRPr lang="en-US" sz="18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/>
                        <a:t>8%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/>
                        <a:t>92%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/>
                        <a:t>100%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98732"/>
              </p:ext>
            </p:extLst>
          </p:nvPr>
        </p:nvGraphicFramePr>
        <p:xfrm>
          <a:off x="228601" y="1773129"/>
          <a:ext cx="8686799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6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54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22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22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27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27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96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54300">
                <a:tc grid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2015 Recipients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300">
                <a:tc rowSpan="2"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Elderly Agencies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Other Agencies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All Agencies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300"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#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#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#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30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Household Member Over 60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No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j-lt"/>
                          <a:ea typeface="Calibri"/>
                          <a:cs typeface="Times New Roman"/>
                        </a:rPr>
                        <a:t>66</a:t>
                      </a:r>
                    </a:p>
                  </a:txBody>
                  <a:tcPr marL="63123" marR="6312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66%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j-lt"/>
                          <a:ea typeface="Calibri"/>
                          <a:cs typeface="Times New Roman"/>
                        </a:rPr>
                        <a:t>796</a:t>
                      </a:r>
                    </a:p>
                  </a:txBody>
                  <a:tcPr marL="63123" marR="63123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78%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j-lt"/>
                          <a:ea typeface="Calibri"/>
                          <a:cs typeface="Times New Roman"/>
                        </a:rPr>
                        <a:t>862</a:t>
                      </a:r>
                    </a:p>
                  </a:txBody>
                  <a:tcPr marL="63123" marR="63123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77%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3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Yes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j-lt"/>
                          <a:ea typeface="Calibri"/>
                          <a:cs typeface="Times New Roman"/>
                        </a:rPr>
                        <a:t>34</a:t>
                      </a:r>
                    </a:p>
                  </a:txBody>
                  <a:tcPr marL="63123" marR="6312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34%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j-lt"/>
                          <a:ea typeface="Calibri"/>
                          <a:cs typeface="Times New Roman"/>
                        </a:rPr>
                        <a:t>222</a:t>
                      </a:r>
                    </a:p>
                  </a:txBody>
                  <a:tcPr marL="63123" marR="631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22%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j-lt"/>
                          <a:ea typeface="Calibri"/>
                          <a:cs typeface="Times New Roman"/>
                        </a:rPr>
                        <a:t>256</a:t>
                      </a:r>
                    </a:p>
                  </a:txBody>
                  <a:tcPr marL="63123" marR="631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23%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3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Total</a:t>
                      </a:r>
                      <a:endParaRPr lang="en-US" sz="18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+mj-lt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3123" marR="6312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100%</a:t>
                      </a:r>
                      <a:endParaRPr lang="en-US" sz="18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+mj-lt"/>
                          <a:ea typeface="Calibri"/>
                          <a:cs typeface="Times New Roman"/>
                        </a:rPr>
                        <a:t>1,018</a:t>
                      </a:r>
                    </a:p>
                  </a:txBody>
                  <a:tcPr marL="63123" marR="631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100%</a:t>
                      </a:r>
                      <a:endParaRPr lang="en-US" sz="18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+mj-lt"/>
                          <a:ea typeface="Calibri"/>
                          <a:cs typeface="Times New Roman"/>
                        </a:rPr>
                        <a:t>1,118</a:t>
                      </a:r>
                    </a:p>
                  </a:txBody>
                  <a:tcPr marL="63123" marR="631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100%</a:t>
                      </a:r>
                      <a:endParaRPr lang="en-US" sz="18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30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% of all recipients</a:t>
                      </a:r>
                      <a:endParaRPr lang="en-US" sz="18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/>
                        <a:t>9%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/>
                        <a:t>91%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/>
                        <a:t>100%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1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2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6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6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7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1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2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3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4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5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6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7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8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9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0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1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2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3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4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5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6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7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8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2809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10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11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812" name="Rectangle 44"/>
          <p:cNvSpPr>
            <a:spLocks noGrp="1" noChangeArrowheads="1"/>
          </p:cNvSpPr>
          <p:nvPr>
            <p:ph type="title"/>
          </p:nvPr>
        </p:nvSpPr>
        <p:spPr>
          <a:xfrm>
            <a:off x="87313" y="250524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>
                <a:solidFill>
                  <a:schemeClr val="tx1"/>
                </a:solidFill>
              </a:rPr>
              <a:t>NJ SHARES Database Analysis </a:t>
            </a:r>
            <a:br>
              <a:rPr lang="en-US" altLang="en-US" dirty="0">
                <a:solidFill>
                  <a:schemeClr val="tx1"/>
                </a:solidFill>
              </a:rPr>
            </a:br>
            <a:r>
              <a:rPr lang="en-US" altLang="en-US" sz="2800" b="1" dirty="0">
                <a:solidFill>
                  <a:schemeClr val="tx1"/>
                </a:solidFill>
              </a:rPr>
              <a:t>Agencies Focused on Seniors</a:t>
            </a:r>
          </a:p>
        </p:txBody>
      </p:sp>
      <p:sp>
        <p:nvSpPr>
          <p:cNvPr id="32813" name="Text Box 46"/>
          <p:cNvSpPr txBox="1">
            <a:spLocks noChangeArrowheads="1"/>
          </p:cNvSpPr>
          <p:nvPr/>
        </p:nvSpPr>
        <p:spPr bwMode="auto">
          <a:xfrm>
            <a:off x="8458200" y="6400800"/>
            <a:ext cx="4572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AAB2752B-2315-4188-BCB2-5A9F2C75B16A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16</a:t>
            </a:fld>
            <a:endParaRPr lang="en-US" altLang="en-US" sz="100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618763106"/>
              </p:ext>
            </p:extLst>
          </p:nvPr>
        </p:nvGraphicFramePr>
        <p:xfrm>
          <a:off x="411800" y="1676400"/>
          <a:ext cx="8655999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531398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7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2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7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8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9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0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1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2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3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4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5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6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7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8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9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0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1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2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3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4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5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6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7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8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9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0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1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2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3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4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6905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906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907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08" name="Rectangle 44"/>
          <p:cNvSpPr>
            <a:spLocks noGrp="1" noChangeArrowheads="1"/>
          </p:cNvSpPr>
          <p:nvPr>
            <p:ph type="title"/>
          </p:nvPr>
        </p:nvSpPr>
        <p:spPr>
          <a:xfrm>
            <a:off x="246888" y="314325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NJ SHARES Database Analysis </a:t>
            </a:r>
            <a:br>
              <a:rPr lang="en-US" altLang="en-US" sz="3300" dirty="0"/>
            </a:br>
            <a:r>
              <a:rPr lang="en-US" altLang="en-US" sz="2800" b="1" dirty="0"/>
              <a:t>Main Heating Fuel</a:t>
            </a:r>
          </a:p>
        </p:txBody>
      </p:sp>
      <p:sp>
        <p:nvSpPr>
          <p:cNvPr id="36909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1785DE5B-3AC1-481E-A1F8-0C2E34894AC8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17</a:t>
            </a:fld>
            <a:endParaRPr lang="en-US" altLang="en-US" sz="100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744485114"/>
              </p:ext>
            </p:extLst>
          </p:nvPr>
        </p:nvGraphicFramePr>
        <p:xfrm>
          <a:off x="388938" y="1752600"/>
          <a:ext cx="7948612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50288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895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5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5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5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8065" y="1008"/>
            <a:ext cx="8153400" cy="1679448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NJ SHARES Database Analysis </a:t>
            </a:r>
            <a:br>
              <a:rPr lang="en-US" altLang="en-US" dirty="0"/>
            </a:br>
            <a:r>
              <a:rPr lang="en-US" altLang="en-US" sz="2800" b="1" dirty="0"/>
              <a:t>Recipient-Reported </a:t>
            </a:r>
            <a:br>
              <a:rPr lang="en-US" altLang="en-US" sz="2800" b="1" dirty="0"/>
            </a:br>
            <a:r>
              <a:rPr lang="en-US" altLang="en-US" sz="2800" b="1" dirty="0"/>
              <a:t>Bill Balance at Grant Application</a:t>
            </a:r>
          </a:p>
        </p:txBody>
      </p:sp>
      <p:sp>
        <p:nvSpPr>
          <p:cNvPr id="38957" name="Text Box 46"/>
          <p:cNvSpPr txBox="1">
            <a:spLocks noChangeArrowheads="1"/>
          </p:cNvSpPr>
          <p:nvPr/>
        </p:nvSpPr>
        <p:spPr bwMode="auto">
          <a:xfrm>
            <a:off x="8410575" y="6448526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3ADDB119-2A35-4665-B58F-70C19B047902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18</a:t>
            </a:fld>
            <a:endParaRPr lang="en-US" altLang="en-US" sz="1000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495278185"/>
              </p:ext>
            </p:extLst>
          </p:nvPr>
        </p:nvGraphicFramePr>
        <p:xfrm>
          <a:off x="304800" y="1762037"/>
          <a:ext cx="8534400" cy="4073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282959"/>
              </p:ext>
            </p:extLst>
          </p:nvPr>
        </p:nvGraphicFramePr>
        <p:xfrm>
          <a:off x="362985" y="5778036"/>
          <a:ext cx="8543920" cy="696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0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93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9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93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93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93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93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937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937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937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208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02" marR="67702" marT="33846" marB="3384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2005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02" marR="67702" marT="33846" marB="3384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2006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02" marR="67702" marT="33846" marB="3384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2007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2008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2009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2010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2011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2012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2013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2014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Mean Balance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02" marR="67702" marT="33846" marB="3384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$892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02" marR="67702" marT="33846" marB="3384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$993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02" marR="67702" marT="33846" marB="3384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$879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$963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$1,070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$1,028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$936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$1,028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$1,124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/>
                        <a:t>$1,248</a:t>
                      </a:r>
                      <a:endParaRPr lang="en-US" sz="16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$1,082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32275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3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4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6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7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8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9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0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1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2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3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4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5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6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7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8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9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0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1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2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3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4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5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6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7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8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9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0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1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2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3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4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5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6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7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8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9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0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1001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2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3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4" name="Rectangle 44"/>
          <p:cNvSpPr>
            <a:spLocks noGrp="1" noChangeArrowheads="1"/>
          </p:cNvSpPr>
          <p:nvPr>
            <p:ph type="title"/>
          </p:nvPr>
        </p:nvSpPr>
        <p:spPr>
          <a:xfrm>
            <a:off x="85725" y="93259"/>
            <a:ext cx="7772400" cy="1457043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NJ SHARES Database Analysis </a:t>
            </a:r>
            <a:br>
              <a:rPr lang="en-US" altLang="en-US" dirty="0"/>
            </a:br>
            <a:r>
              <a:rPr lang="en-US" altLang="en-US" sz="2600" b="1" dirty="0"/>
              <a:t>Mean Reported </a:t>
            </a:r>
            <a:br>
              <a:rPr lang="en-US" altLang="en-US" sz="2600" b="1" dirty="0"/>
            </a:br>
            <a:r>
              <a:rPr lang="en-US" altLang="en-US" sz="2600" b="1" dirty="0"/>
              <a:t>Bill Balance at Grant Application</a:t>
            </a:r>
          </a:p>
        </p:txBody>
      </p:sp>
      <p:sp>
        <p:nvSpPr>
          <p:cNvPr id="41005" name="Text Box 46"/>
          <p:cNvSpPr txBox="1">
            <a:spLocks noChangeArrowheads="1"/>
          </p:cNvSpPr>
          <p:nvPr/>
        </p:nvSpPr>
        <p:spPr bwMode="auto">
          <a:xfrm>
            <a:off x="8534400" y="6459537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15883B09-EFDA-4A08-8314-AAB698014096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19</a:t>
            </a:fld>
            <a:endParaRPr lang="en-US" altLang="en-US" sz="100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890949525"/>
              </p:ext>
            </p:extLst>
          </p:nvPr>
        </p:nvGraphicFramePr>
        <p:xfrm>
          <a:off x="580826" y="2099901"/>
          <a:ext cx="7982347" cy="4044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950200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0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1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2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3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6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7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8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9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0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1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2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3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4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185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6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7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88" name="Rectangle 44"/>
          <p:cNvSpPr>
            <a:spLocks noGrp="1" noChangeArrowheads="1"/>
          </p:cNvSpPr>
          <p:nvPr>
            <p:ph type="title"/>
          </p:nvPr>
        </p:nvSpPr>
        <p:spPr>
          <a:xfrm>
            <a:off x="57699" y="207963"/>
            <a:ext cx="7772400" cy="868362"/>
          </a:xfrm>
        </p:spPr>
        <p:txBody>
          <a:bodyPr/>
          <a:lstStyle/>
          <a:p>
            <a:pPr algn="l" eaLnBrk="1" hangingPunct="1"/>
            <a:r>
              <a:rPr lang="en-US" altLang="en-US" dirty="0"/>
              <a:t>Evaluation Goals</a:t>
            </a:r>
          </a:p>
        </p:txBody>
      </p:sp>
      <p:sp>
        <p:nvSpPr>
          <p:cNvPr id="6189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534400" cy="4114800"/>
          </a:xfrm>
        </p:spPr>
        <p:txBody>
          <a:bodyPr/>
          <a:lstStyle/>
          <a:p>
            <a:pPr eaLnBrk="1" hangingPunct="1"/>
            <a:r>
              <a:rPr lang="en-US" altLang="en-US" dirty="0"/>
              <a:t>Characterize 2015 NJ SHARES grant recipients</a:t>
            </a:r>
          </a:p>
          <a:p>
            <a:pPr eaLnBrk="1" hangingPunct="1"/>
            <a:r>
              <a:rPr lang="en-US" altLang="en-US" dirty="0"/>
              <a:t>Characterize 2015 NJ SHARES grants</a:t>
            </a:r>
          </a:p>
          <a:p>
            <a:pPr eaLnBrk="1" hangingPunct="1"/>
            <a:r>
              <a:rPr lang="en-US" altLang="en-US" dirty="0"/>
              <a:t>Examine good faith payments</a:t>
            </a:r>
          </a:p>
          <a:p>
            <a:pPr eaLnBrk="1" hangingPunct="1"/>
            <a:r>
              <a:rPr lang="en-US" altLang="en-US" dirty="0"/>
              <a:t>Analyze post-grant payment compliance</a:t>
            </a: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8610600" y="6400800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2FB75C77-AE60-450A-8C59-5F76C96851D9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2</a:t>
            </a:fld>
            <a:endParaRPr lang="en-US" altLang="en-US" sz="1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1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2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4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5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6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7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8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9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0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1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2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3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4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5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6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7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8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9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0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1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2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3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4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5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6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7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8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9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0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1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2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3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4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5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6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7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8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3049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50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51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52" name="Rectangle 44"/>
          <p:cNvSpPr>
            <a:spLocks noGrp="1" noChangeArrowheads="1"/>
          </p:cNvSpPr>
          <p:nvPr>
            <p:ph type="title"/>
          </p:nvPr>
        </p:nvSpPr>
        <p:spPr>
          <a:xfrm>
            <a:off x="128016" y="104775"/>
            <a:ext cx="6665913" cy="1590675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NJ SHARES Database Analysis </a:t>
            </a:r>
            <a:br>
              <a:rPr lang="en-US" altLang="en-US" dirty="0"/>
            </a:br>
            <a:r>
              <a:rPr lang="en-US" altLang="en-US" sz="2800" b="1" dirty="0"/>
              <a:t>Collections Actions Pending at Application</a:t>
            </a:r>
          </a:p>
        </p:txBody>
      </p:sp>
      <p:sp>
        <p:nvSpPr>
          <p:cNvPr id="43053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B41587A3-B43F-4203-A851-F61AD14D1B64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20</a:t>
            </a:fld>
            <a:endParaRPr lang="en-US" altLang="en-US" sz="100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559486023"/>
              </p:ext>
            </p:extLst>
          </p:nvPr>
        </p:nvGraphicFramePr>
        <p:xfrm>
          <a:off x="128016" y="1994044"/>
          <a:ext cx="888796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7" name="Down Arrow 46"/>
          <p:cNvSpPr/>
          <p:nvPr/>
        </p:nvSpPr>
        <p:spPr>
          <a:xfrm>
            <a:off x="8889786" y="4830762"/>
            <a:ext cx="218948" cy="350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932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1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2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4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5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6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7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8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9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0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1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2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3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4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5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6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7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8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9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0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1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2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3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4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5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6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7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8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9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0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1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2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3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4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5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6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7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8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3049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50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0945" y="175755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51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52" name="Rectangle 44"/>
          <p:cNvSpPr>
            <a:spLocks noGrp="1" noChangeArrowheads="1"/>
          </p:cNvSpPr>
          <p:nvPr>
            <p:ph type="title"/>
          </p:nvPr>
        </p:nvSpPr>
        <p:spPr>
          <a:xfrm>
            <a:off x="45365" y="69393"/>
            <a:ext cx="6906969" cy="1021552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NJ SHARES Database Analysis </a:t>
            </a:r>
            <a:br>
              <a:rPr lang="en-US" altLang="en-US" dirty="0"/>
            </a:br>
            <a:r>
              <a:rPr lang="en-US" altLang="en-US" sz="2800" b="1" dirty="0"/>
              <a:t>Collections Actions Pending at Application</a:t>
            </a:r>
          </a:p>
        </p:txBody>
      </p:sp>
      <p:sp>
        <p:nvSpPr>
          <p:cNvPr id="43053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B41587A3-B43F-4203-A851-F61AD14D1B64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21</a:t>
            </a:fld>
            <a:endParaRPr lang="en-US" altLang="en-US" sz="100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686155942"/>
              </p:ext>
            </p:extLst>
          </p:nvPr>
        </p:nvGraphicFramePr>
        <p:xfrm>
          <a:off x="128016" y="1566235"/>
          <a:ext cx="888796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20041" y="5815462"/>
            <a:ext cx="8139112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Shut Off Date includes shut off date not passed and shut off date passed.</a:t>
            </a:r>
          </a:p>
          <a:p>
            <a:r>
              <a:rPr lang="en-US" sz="2000" dirty="0"/>
              <a:t>Past Due includes past due balance and past due warning notice.</a:t>
            </a:r>
          </a:p>
        </p:txBody>
      </p:sp>
    </p:spTree>
    <p:extLst>
      <p:ext uri="{BB962C8B-B14F-4D97-AF65-F5344CB8AC3E}">
        <p14:creationId xmlns:p14="http://schemas.microsoft.com/office/powerpoint/2010/main" val="35958804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59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0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2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3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4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5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6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7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8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9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0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1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2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3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4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5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6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7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8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9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0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1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2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3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4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5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6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7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8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9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0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1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2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3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4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5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6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5097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98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99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100" name="Rectangle 44"/>
          <p:cNvSpPr>
            <a:spLocks noGrp="1" noChangeArrowheads="1"/>
          </p:cNvSpPr>
          <p:nvPr>
            <p:ph type="title"/>
          </p:nvPr>
        </p:nvSpPr>
        <p:spPr>
          <a:xfrm>
            <a:off x="191272" y="55563"/>
            <a:ext cx="7772400" cy="1271460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NJ SHARES Database Analysis </a:t>
            </a:r>
            <a:br>
              <a:rPr lang="en-US" altLang="en-US" dirty="0"/>
            </a:br>
            <a:r>
              <a:rPr lang="en-US" altLang="en-US" sz="2800" b="1" dirty="0"/>
              <a:t>Reason for Grant Application</a:t>
            </a:r>
          </a:p>
        </p:txBody>
      </p:sp>
      <p:sp>
        <p:nvSpPr>
          <p:cNvPr id="45101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F6B713CE-3904-44F5-82C7-9433F7DBA08F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22</a:t>
            </a:fld>
            <a:endParaRPr lang="en-US" altLang="en-US" sz="1000"/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841901"/>
              </p:ext>
            </p:extLst>
          </p:nvPr>
        </p:nvGraphicFramePr>
        <p:xfrm>
          <a:off x="176212" y="1532094"/>
          <a:ext cx="8839202" cy="4537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9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9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9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91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91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91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91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91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910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910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6910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7177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Reason for Application </a:t>
                      </a:r>
                      <a:endParaRPr lang="en-US" sz="160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258" marR="66258" marT="33124" marB="3312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/>
                        <a:t>2005</a:t>
                      </a:r>
                      <a:endParaRPr lang="en-US" sz="170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258" marR="66258" marT="33124" marB="3312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/>
                        <a:t>2006</a:t>
                      </a:r>
                      <a:endParaRPr lang="en-US" sz="170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258" marR="66258" marT="33124" marB="3312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/>
                        <a:t>2007 </a:t>
                      </a:r>
                      <a:endParaRPr lang="en-US" sz="1700" b="1" kern="1200" dirty="0">
                        <a:solidFill>
                          <a:schemeClr val="bg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/>
                        <a:t>2008</a:t>
                      </a:r>
                      <a:endParaRPr lang="en-US" sz="170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2009</a:t>
                      </a:r>
                      <a:endParaRPr lang="en-US" sz="17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kern="1200" dirty="0"/>
                        <a:t>2010</a:t>
                      </a:r>
                      <a:endParaRPr lang="en-US" sz="17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/>
                        <a:t>2011</a:t>
                      </a:r>
                      <a:endParaRPr lang="en-US" sz="17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/>
                        <a:t>2012</a:t>
                      </a:r>
                      <a:endParaRPr lang="en-US" sz="17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/>
                        <a:t>2013</a:t>
                      </a:r>
                      <a:endParaRPr lang="en-US" sz="17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/>
                        <a:t>2014</a:t>
                      </a:r>
                      <a:endParaRPr lang="en-US" sz="17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2015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3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/>
                        <a:t>Temporary Financial Crisis</a:t>
                      </a:r>
                      <a:endParaRPr lang="en-US" sz="15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258" marR="66258" marT="33124" marB="3312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60%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258" marR="66258" marT="33124" marB="3312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68%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258" marR="66258" marT="33124" marB="3312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--</a:t>
                      </a:r>
                      <a:endParaRPr lang="en-US" sz="18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--</a:t>
                      </a:r>
                      <a:endParaRPr lang="en-US" sz="18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--</a:t>
                      </a:r>
                      <a:endParaRPr lang="en-US" sz="18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--</a:t>
                      </a:r>
                      <a:endParaRPr lang="en-US" sz="18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--</a:t>
                      </a:r>
                      <a:endParaRPr lang="en-US" sz="18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--</a:t>
                      </a:r>
                      <a:endParaRPr lang="en-US" sz="18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--</a:t>
                      </a:r>
                      <a:endParaRPr lang="en-US" sz="18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--</a:t>
                      </a:r>
                      <a:endParaRPr lang="en-US" sz="18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--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3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/>
                        <a:t>High Energy Costs*</a:t>
                      </a:r>
                      <a:endParaRPr lang="en-US" sz="15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258" marR="66258" marT="33124" marB="3312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27%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258" marR="66258" marT="33124" marB="3312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24%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258" marR="66258" marT="33124" marB="3312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69%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77%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78%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73%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71%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76%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14%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16%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j-lt"/>
                          <a:ea typeface="Calibri"/>
                          <a:cs typeface="Times New Roman"/>
                        </a:rPr>
                        <a:t>9%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44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/>
                        <a:t>Medical/Health</a:t>
                      </a:r>
                      <a:endParaRPr lang="en-US" sz="15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258" marR="66258" marT="33124" marB="3312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7%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258" marR="66258" marT="33124" marB="3312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5%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258" marR="66258" marT="33124" marB="3312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11%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8%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6%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6%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8%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7%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20%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25%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j-lt"/>
                          <a:ea typeface="Calibri"/>
                          <a:cs typeface="Times New Roman"/>
                        </a:rPr>
                        <a:t>31%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93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/>
                        <a:t>Unemployment</a:t>
                      </a:r>
                      <a:endParaRPr lang="en-US" sz="15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258" marR="66258" marT="33124" marB="3312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3%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258" marR="66258" marT="33124" marB="3312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2%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258" marR="66258" marT="33124" marB="3312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6%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4%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8%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10%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11%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9%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15%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11%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j-lt"/>
                          <a:ea typeface="Calibri"/>
                          <a:cs typeface="Times New Roman"/>
                        </a:rPr>
                        <a:t>10%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52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/>
                        <a:t>Reduced Hours/Change in Employment</a:t>
                      </a:r>
                      <a:endParaRPr lang="en-US" sz="15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258" marR="66258" marT="33124" marB="331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dirty="0"/>
                        <a:t>--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</a:txBody>
                  <a:tcPr marL="66258" marR="66258" marT="33124" marB="331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dirty="0"/>
                        <a:t>--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</a:txBody>
                  <a:tcPr marL="66258" marR="66258" marT="33124" marB="3312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6%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5%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6%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8%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7%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7%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35%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34%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j-lt"/>
                          <a:ea typeface="Calibri"/>
                          <a:cs typeface="Times New Roman"/>
                        </a:rPr>
                        <a:t>37%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72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/>
                        <a:t>Other</a:t>
                      </a:r>
                      <a:endParaRPr lang="en-US" sz="15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258" marR="66258" marT="33124" marB="3312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3%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258" marR="66258" marT="33124" marB="3312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2%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258" marR="66258" marT="33124" marB="3312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8%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6%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3%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3%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2%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2%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18%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16%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j-lt"/>
                          <a:ea typeface="Calibri"/>
                          <a:cs typeface="Times New Roman"/>
                        </a:rPr>
                        <a:t>15%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5192" name="TextBox 48"/>
          <p:cNvSpPr txBox="1">
            <a:spLocks noChangeArrowheads="1"/>
          </p:cNvSpPr>
          <p:nvPr/>
        </p:nvSpPr>
        <p:spPr bwMode="auto">
          <a:xfrm>
            <a:off x="70716" y="6069553"/>
            <a:ext cx="884468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/>
              <a:t>*High Energy Costs was a standard response option in previous years’ data, but was not included after the 2012 data. For 2013-2015 grantees, this reason for application was identified using verbatim responses for the “Other” option.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/>
              <a:t>Note: Percentages sum to &gt;100% because participants that chose the “Other” option may have indicated more than one reason.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9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0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2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3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5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6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7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8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9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0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1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2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3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4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5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6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4617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18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19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620" name="Rectangle 44"/>
          <p:cNvSpPr>
            <a:spLocks noGrp="1" noChangeArrowheads="1"/>
          </p:cNvSpPr>
          <p:nvPr>
            <p:ph type="title"/>
          </p:nvPr>
        </p:nvSpPr>
        <p:spPr>
          <a:xfrm>
            <a:off x="153001" y="1524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NJ SHARES Database Analysis </a:t>
            </a:r>
            <a:br>
              <a:rPr lang="en-US" altLang="en-US" sz="3300" dirty="0"/>
            </a:br>
            <a:r>
              <a:rPr lang="en-US" altLang="en-US" sz="2800" b="1" dirty="0"/>
              <a:t>Recipients with Unemployment</a:t>
            </a:r>
          </a:p>
        </p:txBody>
      </p:sp>
      <p:sp>
        <p:nvSpPr>
          <p:cNvPr id="24621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D28AC76D-2087-4ADD-9526-946B3132D7BA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23</a:t>
            </a:fld>
            <a:endParaRPr lang="en-US" altLang="en-US" sz="1000"/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452956"/>
              </p:ext>
            </p:extLst>
          </p:nvPr>
        </p:nvGraphicFramePr>
        <p:xfrm>
          <a:off x="329772" y="1609725"/>
          <a:ext cx="8127529" cy="5029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6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5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6653">
                <a:tc rowSpan="3"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Utility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2015 Grantees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Unemployment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653">
                <a:tc vMerge="1"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Compensation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Application Reason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Percent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Percent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ACE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ETG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JCP&amp;L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142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8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NJNG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PSE&amp;G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8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RECO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8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SJG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8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1,118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116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257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7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8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9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0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1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2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4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5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6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7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8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9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0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1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2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3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4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5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6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7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8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9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0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1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2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3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4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5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6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7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8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9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0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1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2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3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4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7145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46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47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48" name="Rectangle 44"/>
          <p:cNvSpPr>
            <a:spLocks noGrp="1" noChangeArrowheads="1"/>
          </p:cNvSpPr>
          <p:nvPr>
            <p:ph type="title"/>
          </p:nvPr>
        </p:nvSpPr>
        <p:spPr>
          <a:xfrm>
            <a:off x="112498" y="55563"/>
            <a:ext cx="7772400" cy="1586706"/>
          </a:xfrm>
        </p:spPr>
        <p:txBody>
          <a:bodyPr/>
          <a:lstStyle/>
          <a:p>
            <a:pPr algn="l" eaLnBrk="1" hangingPunct="1"/>
            <a:r>
              <a:rPr lang="en-US" altLang="en-US" sz="3300" b="1" dirty="0">
                <a:solidFill>
                  <a:schemeClr val="tx1"/>
                </a:solidFill>
              </a:rPr>
              <a:t>NJ SHARES Database Analysis </a:t>
            </a:r>
            <a:br>
              <a:rPr lang="en-US" altLang="en-US" sz="3300" dirty="0">
                <a:solidFill>
                  <a:schemeClr val="tx1"/>
                </a:solidFill>
              </a:rPr>
            </a:br>
            <a:r>
              <a:rPr lang="en-US" altLang="en-US" sz="2800" b="1" dirty="0">
                <a:solidFill>
                  <a:schemeClr val="tx1"/>
                </a:solidFill>
              </a:rPr>
              <a:t>Detailed 2015 Recipients’ “Other” </a:t>
            </a:r>
            <a:br>
              <a:rPr lang="en-US" altLang="en-US" sz="2800" b="1" dirty="0">
                <a:solidFill>
                  <a:schemeClr val="tx1"/>
                </a:solidFill>
              </a:rPr>
            </a:br>
            <a:r>
              <a:rPr lang="en-US" altLang="en-US" sz="2800" b="1" dirty="0">
                <a:solidFill>
                  <a:schemeClr val="tx1"/>
                </a:solidFill>
              </a:rPr>
              <a:t>Reasons for Grant Application</a:t>
            </a:r>
          </a:p>
        </p:txBody>
      </p:sp>
      <p:sp>
        <p:nvSpPr>
          <p:cNvPr id="47149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571500" y="1903015"/>
            <a:ext cx="8001000" cy="4532313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Unspecified bills/costs</a:t>
            </a:r>
          </a:p>
          <a:p>
            <a:pPr eaLnBrk="1" hangingPunct="1"/>
            <a:r>
              <a:rPr lang="en-US" altLang="en-US" sz="2400" dirty="0"/>
              <a:t>Household changes (birth, death, move, etc.)</a:t>
            </a:r>
          </a:p>
          <a:p>
            <a:pPr eaLnBrk="1" hangingPunct="1"/>
            <a:r>
              <a:rPr lang="en-US" altLang="en-US" sz="2400" dirty="0"/>
              <a:t>Reduced income</a:t>
            </a:r>
          </a:p>
          <a:p>
            <a:pPr eaLnBrk="1" hangingPunct="1"/>
            <a:r>
              <a:rPr lang="en-US" altLang="en-US" sz="2400" dirty="0"/>
              <a:t>Car repairs</a:t>
            </a:r>
          </a:p>
          <a:p>
            <a:pPr eaLnBrk="1" hangingPunct="1"/>
            <a:r>
              <a:rPr lang="en-US" altLang="en-US" sz="2400" dirty="0"/>
              <a:t>Mortgage or rent</a:t>
            </a:r>
          </a:p>
          <a:p>
            <a:pPr eaLnBrk="1" hangingPunct="1"/>
            <a:r>
              <a:rPr lang="en-US" altLang="en-US" sz="2400" dirty="0"/>
              <a:t>Financial hardship</a:t>
            </a:r>
          </a:p>
          <a:p>
            <a:pPr eaLnBrk="1" hangingPunct="1"/>
            <a:r>
              <a:rPr lang="en-US" altLang="en-US" sz="2400" dirty="0"/>
              <a:t>Childcare costs</a:t>
            </a:r>
          </a:p>
          <a:p>
            <a:pPr eaLnBrk="1" hangingPunct="1"/>
            <a:r>
              <a:rPr lang="en-US" altLang="en-US" sz="2400" dirty="0"/>
              <a:t>Not receiving child support</a:t>
            </a:r>
          </a:p>
          <a:p>
            <a:pPr eaLnBrk="1" hangingPunct="1"/>
            <a:r>
              <a:rPr lang="en-US" altLang="en-US" sz="2400" dirty="0"/>
              <a:t>Household repairs</a:t>
            </a:r>
          </a:p>
          <a:p>
            <a:pPr eaLnBrk="1" hangingPunct="1"/>
            <a:r>
              <a:rPr lang="en-US" altLang="en-US" sz="2400" dirty="0"/>
              <a:t>Fixed income</a:t>
            </a:r>
          </a:p>
          <a:p>
            <a:pPr eaLnBrk="1" hangingPunct="1"/>
            <a:endParaRPr lang="en-US" altLang="en-US" sz="2400" dirty="0"/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en-US" altLang="en-US" sz="2200" dirty="0"/>
          </a:p>
        </p:txBody>
      </p:sp>
      <p:sp>
        <p:nvSpPr>
          <p:cNvPr id="47150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00C88380-6AAD-461F-8E80-476033460FEA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24</a:t>
            </a:fld>
            <a:endParaRPr lang="en-US" altLang="en-US" sz="10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919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9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9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96" name="Rectangle 44"/>
          <p:cNvSpPr>
            <a:spLocks noGrp="1" noChangeArrowheads="1"/>
          </p:cNvSpPr>
          <p:nvPr>
            <p:ph type="title"/>
          </p:nvPr>
        </p:nvSpPr>
        <p:spPr>
          <a:xfrm>
            <a:off x="219890" y="250524"/>
            <a:ext cx="7772400" cy="1028700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NJ SHARES Database Analysis </a:t>
            </a:r>
            <a:br>
              <a:rPr lang="en-US" altLang="en-US" sz="3300" dirty="0"/>
            </a:br>
            <a:r>
              <a:rPr lang="en-US" altLang="en-US" sz="2400" b="1" dirty="0"/>
              <a:t>Grant Guidelines - Maximum Grant Amounts</a:t>
            </a:r>
          </a:p>
        </p:txBody>
      </p:sp>
      <p:sp>
        <p:nvSpPr>
          <p:cNvPr id="49197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35A95C56-23B0-408F-AE85-42A428E324EA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25</a:t>
            </a:fld>
            <a:endParaRPr lang="en-US" altLang="en-US" sz="1000"/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378379"/>
              </p:ext>
            </p:extLst>
          </p:nvPr>
        </p:nvGraphicFramePr>
        <p:xfrm>
          <a:off x="1299586" y="2286000"/>
          <a:ext cx="6794500" cy="3200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1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4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3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78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78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840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Grant Amount 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346" marR="69346" marT="34663" marB="3466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2005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346" marR="69346" marT="34663" marB="3466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2006-2007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346" marR="69346" marT="34663" marB="3466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2008-2013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2014-2016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8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Electric</a:t>
                      </a:r>
                      <a:r>
                        <a:rPr lang="en-US" sz="1600" kern="1200" baseline="0" dirty="0"/>
                        <a:t> Only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346" marR="69346" marT="34663" marB="3466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$250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346" marR="69346" marT="34663" marB="3466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$300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$300</a:t>
                      </a:r>
                      <a:endParaRPr lang="en-US" sz="18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$500</a:t>
                      </a:r>
                      <a:endParaRPr lang="en-US" sz="18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8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Gas</a:t>
                      </a:r>
                      <a:r>
                        <a:rPr lang="en-US" sz="1600" kern="1200" baseline="0" dirty="0"/>
                        <a:t> Only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346" marR="69346" marT="34663" marB="3466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$250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346" marR="69346" marT="34663" marB="3466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$700</a:t>
                      </a:r>
                      <a:endParaRPr lang="en-US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$700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$700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8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Electric</a:t>
                      </a:r>
                      <a:r>
                        <a:rPr lang="en-US" sz="1600" kern="1200" baseline="0" dirty="0"/>
                        <a:t> &amp; Gas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346" marR="69346" marT="34663" marB="3466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$500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346" marR="69346" marT="34663" marB="3466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$1,000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$1,000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$1,200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8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Electric Heat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346" marR="69346" marT="34663" marB="3466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$500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346" marR="69346" marT="34663" marB="3466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$700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$700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$700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8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Oil/Propane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346" marR="69346" marT="34663" marB="3466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--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346" marR="69346" marT="34663" marB="3466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--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$700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$700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3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4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5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6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7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8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9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0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1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2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3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4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5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6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7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8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9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0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1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2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3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4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5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6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7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8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9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0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1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2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3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4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5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6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7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8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9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0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1241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2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3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4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258762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NJ SHARES Database Analysis </a:t>
            </a:r>
            <a:br>
              <a:rPr lang="en-US" altLang="en-US" dirty="0"/>
            </a:br>
            <a:r>
              <a:rPr lang="en-US" altLang="en-US" sz="2800" b="1" dirty="0"/>
              <a:t>Grant Amounts</a:t>
            </a:r>
          </a:p>
        </p:txBody>
      </p:sp>
      <p:sp>
        <p:nvSpPr>
          <p:cNvPr id="51245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4FCE899A-B113-4246-A95D-BBD75E95BD3F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26</a:t>
            </a:fld>
            <a:endParaRPr lang="en-US" altLang="en-US" sz="1000"/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856772"/>
              </p:ext>
            </p:extLst>
          </p:nvPr>
        </p:nvGraphicFramePr>
        <p:xfrm>
          <a:off x="598488" y="1828800"/>
          <a:ext cx="8032752" cy="4314828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45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34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34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34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5558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2015 Recipients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14" marR="70114" marT="35057" marB="35057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55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solidFill>
                            <a:schemeClr val="bg1"/>
                          </a:solidFill>
                        </a:rPr>
                        <a:t>Grant Amount 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solidFill>
                            <a:schemeClr val="bg1"/>
                          </a:solidFill>
                        </a:rPr>
                        <a:t>Grant Type 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solidFill>
                            <a:schemeClr val="bg1"/>
                          </a:solidFill>
                        </a:rPr>
                        <a:t>Electric Only 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solidFill>
                            <a:schemeClr val="bg1"/>
                          </a:solidFill>
                        </a:rPr>
                        <a:t>Gas Only 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solidFill>
                            <a:schemeClr val="bg1"/>
                          </a:solidFill>
                        </a:rPr>
                        <a:t>Electric &amp; Gas 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</a:rPr>
                        <a:t>Electric Heat 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0114" marR="70114" marT="35045" marB="35045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&lt; $500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35%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36%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9%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13%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$500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65%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0%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0%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0%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4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$501 - $699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0%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20%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13%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15%</a:t>
                      </a:r>
                      <a:endParaRPr lang="en-US" sz="18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$700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0%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43%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&lt;1%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72%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34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$701 - $1199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0%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0%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42%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5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$1,200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0%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0%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36%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0%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4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Mean Grant 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$439</a:t>
                      </a:r>
                      <a:endParaRPr lang="en-US" sz="18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$542</a:t>
                      </a:r>
                      <a:endParaRPr lang="en-US" sz="18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$930</a:t>
                      </a:r>
                      <a:endParaRPr lang="en-US" sz="18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$645</a:t>
                      </a:r>
                      <a:endParaRPr lang="en-US" sz="18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1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2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3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4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5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6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7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8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9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0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1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2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3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4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5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6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7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8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9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0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1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2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3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4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5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6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7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8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9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0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1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2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3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4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5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6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7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8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3289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90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91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92" name="Rectangle 44"/>
          <p:cNvSpPr>
            <a:spLocks noGrp="1" noChangeArrowheads="1"/>
          </p:cNvSpPr>
          <p:nvPr>
            <p:ph type="title"/>
          </p:nvPr>
        </p:nvSpPr>
        <p:spPr>
          <a:xfrm>
            <a:off x="256032" y="32004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NJ SHARES Database Analysis </a:t>
            </a:r>
            <a:br>
              <a:rPr lang="en-US" altLang="en-US" dirty="0"/>
            </a:br>
            <a:r>
              <a:rPr lang="en-US" altLang="en-US" sz="2800" b="1" dirty="0"/>
              <a:t>% Received Max Grant</a:t>
            </a:r>
          </a:p>
        </p:txBody>
      </p:sp>
      <p:sp>
        <p:nvSpPr>
          <p:cNvPr id="53293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32A982AF-4DF0-4ACA-9CD1-CA15B29E8081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27</a:t>
            </a:fld>
            <a:endParaRPr lang="en-US" altLang="en-US" sz="100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425260005"/>
              </p:ext>
            </p:extLst>
          </p:nvPr>
        </p:nvGraphicFramePr>
        <p:xfrm>
          <a:off x="647256" y="1676400"/>
          <a:ext cx="7877970" cy="452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Left Arrow 1"/>
          <p:cNvSpPr/>
          <p:nvPr/>
        </p:nvSpPr>
        <p:spPr>
          <a:xfrm>
            <a:off x="8354026" y="2885231"/>
            <a:ext cx="641604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7934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9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0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1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2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3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4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5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6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7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8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9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0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1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2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3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4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5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6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7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8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9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0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1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2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3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4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5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6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7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8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9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0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1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2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3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4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5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6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5337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38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39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40" name="Rectangle 44"/>
          <p:cNvSpPr>
            <a:spLocks noGrp="1" noChangeArrowheads="1"/>
          </p:cNvSpPr>
          <p:nvPr>
            <p:ph type="title"/>
          </p:nvPr>
        </p:nvSpPr>
        <p:spPr>
          <a:xfrm>
            <a:off x="147552" y="128161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NJ SHARES Database Analysis </a:t>
            </a:r>
            <a:br>
              <a:rPr lang="en-US" altLang="en-US" dirty="0"/>
            </a:br>
            <a:r>
              <a:rPr lang="en-US" altLang="en-US" sz="2800" b="1" dirty="0"/>
              <a:t>Mean Grant Amount By Utility</a:t>
            </a:r>
          </a:p>
        </p:txBody>
      </p:sp>
      <p:sp>
        <p:nvSpPr>
          <p:cNvPr id="55341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F9888EA5-D150-480E-BD0B-452B1539A04F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28</a:t>
            </a:fld>
            <a:endParaRPr lang="en-US" altLang="en-US" sz="100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712803680"/>
              </p:ext>
            </p:extLst>
          </p:nvPr>
        </p:nvGraphicFramePr>
        <p:xfrm>
          <a:off x="211353" y="1516024"/>
          <a:ext cx="8673306" cy="479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810125" y="6372006"/>
            <a:ext cx="353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Note: There were no Rockland Electric grants in 2014</a:t>
            </a:r>
          </a:p>
        </p:txBody>
      </p:sp>
    </p:spTree>
    <p:extLst>
      <p:ext uri="{BB962C8B-B14F-4D97-AF65-F5344CB8AC3E}">
        <p14:creationId xmlns:p14="http://schemas.microsoft.com/office/powerpoint/2010/main" val="14232121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47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48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49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0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1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2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3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4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5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6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7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8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9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0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1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2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3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4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5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6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7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8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9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0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1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2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3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4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5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6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7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8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9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0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1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2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3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4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7385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86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87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88" name="Rectangle 44"/>
          <p:cNvSpPr>
            <a:spLocks noGrp="1" noChangeArrowheads="1"/>
          </p:cNvSpPr>
          <p:nvPr>
            <p:ph type="title"/>
          </p:nvPr>
        </p:nvSpPr>
        <p:spPr>
          <a:xfrm>
            <a:off x="122624" y="261938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>
                <a:solidFill>
                  <a:schemeClr val="tx1"/>
                </a:solidFill>
              </a:rPr>
              <a:t>PART 2</a:t>
            </a:r>
            <a:r>
              <a:rPr lang="en-US" altLang="en-US" sz="3300" b="1" dirty="0"/>
              <a:t>: Utility Data Analysis </a:t>
            </a:r>
            <a:br>
              <a:rPr lang="en-US" altLang="en-US" dirty="0"/>
            </a:br>
            <a:r>
              <a:rPr lang="en-US" altLang="en-US" sz="2800" b="1" dirty="0"/>
              <a:t>Methodology</a:t>
            </a:r>
          </a:p>
        </p:txBody>
      </p:sp>
      <p:sp>
        <p:nvSpPr>
          <p:cNvPr id="57389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504825" y="1729730"/>
            <a:ext cx="7772400" cy="4290069"/>
          </a:xfrm>
        </p:spPr>
        <p:txBody>
          <a:bodyPr/>
          <a:lstStyle/>
          <a:p>
            <a:pPr eaLnBrk="1" hangingPunct="1"/>
            <a:r>
              <a:rPr lang="en-US" altLang="en-US" sz="2200" dirty="0"/>
              <a:t>Focused on Q1 and Q2 2015 grant recipients</a:t>
            </a:r>
          </a:p>
          <a:p>
            <a:pPr eaLnBrk="1" hangingPunct="1"/>
            <a:r>
              <a:rPr lang="en-US" altLang="en-US" sz="2200" dirty="0"/>
              <a:t>Comparison groups</a:t>
            </a:r>
          </a:p>
          <a:p>
            <a:pPr lvl="1" eaLnBrk="1" hangingPunct="1"/>
            <a:r>
              <a:rPr lang="en-US" altLang="en-US" sz="1800" dirty="0"/>
              <a:t>Q1 and Q2 2014 recipients</a:t>
            </a:r>
          </a:p>
          <a:p>
            <a:pPr lvl="1" eaLnBrk="1" hangingPunct="1"/>
            <a:r>
              <a:rPr lang="en-US" altLang="en-US" sz="1800" dirty="0"/>
              <a:t>Q1 and Q2 2016 recipients</a:t>
            </a:r>
            <a:endParaRPr lang="en-US" altLang="en-US" sz="2200" dirty="0"/>
          </a:p>
          <a:p>
            <a:pPr eaLnBrk="1" hangingPunct="1"/>
            <a:r>
              <a:rPr lang="en-US" altLang="en-US" sz="2200" dirty="0"/>
              <a:t>Analysis</a:t>
            </a:r>
          </a:p>
          <a:p>
            <a:pPr lvl="1" eaLnBrk="1" hangingPunct="1"/>
            <a:r>
              <a:rPr lang="en-US" altLang="en-US" sz="1800" dirty="0"/>
              <a:t>Payments in Good Faith period</a:t>
            </a:r>
          </a:p>
          <a:p>
            <a:pPr lvl="1" eaLnBrk="1" hangingPunct="1"/>
            <a:r>
              <a:rPr lang="en-US" altLang="en-US" sz="1800" dirty="0"/>
              <a:t>Grant coverage of pre-grant balances</a:t>
            </a:r>
          </a:p>
          <a:p>
            <a:pPr lvl="1" eaLnBrk="1" hangingPunct="1"/>
            <a:r>
              <a:rPr lang="en-US" altLang="en-US" sz="1800" dirty="0"/>
              <a:t>Ratio of payments made to charges incurred at key intervals</a:t>
            </a:r>
          </a:p>
          <a:p>
            <a:pPr eaLnBrk="1" hangingPunct="1"/>
            <a:r>
              <a:rPr lang="en-US" altLang="en-US" sz="2200" dirty="0"/>
              <a:t>Transaction data from utilities</a:t>
            </a:r>
          </a:p>
          <a:p>
            <a:pPr lvl="1" eaLnBrk="1" hangingPunct="1"/>
            <a:r>
              <a:rPr lang="en-US" altLang="en-US" sz="1800" dirty="0"/>
              <a:t>Payments</a:t>
            </a:r>
          </a:p>
          <a:p>
            <a:pPr lvl="1" eaLnBrk="1" hangingPunct="1"/>
            <a:r>
              <a:rPr lang="en-US" altLang="en-US" sz="1800" dirty="0"/>
              <a:t>Charges</a:t>
            </a:r>
          </a:p>
          <a:p>
            <a:pPr lvl="1" eaLnBrk="1" hangingPunct="1"/>
            <a:r>
              <a:rPr lang="en-US" altLang="en-US" sz="1800" dirty="0"/>
              <a:t>Account balances</a:t>
            </a:r>
          </a:p>
          <a:p>
            <a:pPr lvl="1" eaLnBrk="1" hangingPunct="1"/>
            <a:endParaRPr lang="en-US" altLang="en-US" sz="1800" dirty="0"/>
          </a:p>
        </p:txBody>
      </p:sp>
      <p:sp>
        <p:nvSpPr>
          <p:cNvPr id="57390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C19279E9-524E-4A73-BD35-D69FD9C95E68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29</a:t>
            </a:fld>
            <a:endParaRPr lang="en-US" altLang="en-US"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23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3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3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37" name="Rectangle 4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Part 1 – NJ SHARES database analysis</a:t>
            </a:r>
          </a:p>
          <a:p>
            <a:pPr lvl="1" eaLnBrk="1" hangingPunct="1"/>
            <a:r>
              <a:rPr lang="en-US" altLang="en-US"/>
              <a:t>Characterizes grant recipients</a:t>
            </a:r>
          </a:p>
          <a:p>
            <a:pPr lvl="1" eaLnBrk="1" hangingPunct="1"/>
            <a:r>
              <a:rPr lang="en-US" altLang="en-US"/>
              <a:t>Characterizes grants</a:t>
            </a:r>
          </a:p>
          <a:p>
            <a:pPr eaLnBrk="1" hangingPunct="1"/>
            <a:r>
              <a:rPr lang="en-US" altLang="en-US"/>
              <a:t>Part 2 – Utility transaction data analysis</a:t>
            </a:r>
          </a:p>
          <a:p>
            <a:pPr lvl="1" eaLnBrk="1" hangingPunct="1"/>
            <a:r>
              <a:rPr lang="en-US" altLang="en-US"/>
              <a:t>“Good Faith” Payment Analysis</a:t>
            </a:r>
          </a:p>
          <a:p>
            <a:pPr lvl="1" eaLnBrk="1" hangingPunct="1"/>
            <a:r>
              <a:rPr lang="en-US" altLang="en-US"/>
              <a:t>Grant Coverage Analysis</a:t>
            </a:r>
          </a:p>
          <a:p>
            <a:pPr lvl="1" eaLnBrk="1" hangingPunct="1"/>
            <a:r>
              <a:rPr lang="en-US" altLang="en-US"/>
              <a:t>Post-Grant Payment Compliance</a:t>
            </a:r>
          </a:p>
        </p:txBody>
      </p:sp>
      <p:sp>
        <p:nvSpPr>
          <p:cNvPr id="8238" name="Text Box 46"/>
          <p:cNvSpPr txBox="1">
            <a:spLocks noChangeArrowheads="1"/>
          </p:cNvSpPr>
          <p:nvPr/>
        </p:nvSpPr>
        <p:spPr bwMode="auto">
          <a:xfrm>
            <a:off x="8610600" y="6400800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249C8882-37F6-4EA8-B8D6-BF0E743A866B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3</a:t>
            </a:fld>
            <a:endParaRPr lang="en-US" altLang="en-US" sz="1000"/>
          </a:p>
        </p:txBody>
      </p:sp>
      <p:sp>
        <p:nvSpPr>
          <p:cNvPr id="48" name="Rectangle 44"/>
          <p:cNvSpPr txBox="1">
            <a:spLocks noChangeArrowheads="1"/>
          </p:cNvSpPr>
          <p:nvPr/>
        </p:nvSpPr>
        <p:spPr bwMode="auto">
          <a:xfrm>
            <a:off x="57699" y="207963"/>
            <a:ext cx="77724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 eaLnBrk="1" hangingPunct="1"/>
            <a:r>
              <a:rPr lang="en-US" altLang="en-US" kern="0" dirty="0"/>
              <a:t>Evaluation Goals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1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2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3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4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5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6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7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8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9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0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81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2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3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5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181628" y="1371600"/>
            <a:ext cx="8714722" cy="47244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Utilities included</a:t>
            </a:r>
          </a:p>
          <a:p>
            <a:pPr lvl="1" eaLnBrk="1" hangingPunct="1"/>
            <a:r>
              <a:rPr lang="en-US" altLang="en-US" sz="2400" dirty="0"/>
              <a:t>NJNG</a:t>
            </a:r>
          </a:p>
          <a:p>
            <a:pPr lvl="1" eaLnBrk="1" hangingPunct="1"/>
            <a:r>
              <a:rPr lang="en-US" altLang="en-US" sz="2400" dirty="0"/>
              <a:t>ACE</a:t>
            </a:r>
          </a:p>
          <a:p>
            <a:pPr lvl="1" eaLnBrk="1" hangingPunct="1"/>
            <a:r>
              <a:rPr lang="en-US" altLang="en-US" sz="2400" dirty="0"/>
              <a:t>PSE&amp;G</a:t>
            </a:r>
          </a:p>
          <a:p>
            <a:pPr lvl="1" eaLnBrk="1" hangingPunct="1"/>
            <a:r>
              <a:rPr lang="en-US" altLang="en-US" sz="2400" dirty="0"/>
              <a:t>JCP&amp;L</a:t>
            </a:r>
          </a:p>
          <a:p>
            <a:pPr lvl="1" eaLnBrk="1" hangingPunct="1"/>
            <a:r>
              <a:rPr lang="en-US" altLang="en-US" sz="2400" dirty="0"/>
              <a:t>RECO</a:t>
            </a:r>
          </a:p>
          <a:p>
            <a:pPr lvl="1" eaLnBrk="1" hangingPunct="1"/>
            <a:r>
              <a:rPr lang="en-US" altLang="en-US" sz="2400" dirty="0"/>
              <a:t>SJG</a:t>
            </a:r>
          </a:p>
          <a:p>
            <a:pPr eaLnBrk="1" hangingPunct="1"/>
            <a:r>
              <a:rPr lang="en-US" altLang="en-US" sz="2800" dirty="0"/>
              <a:t>Unable to use data from ETG</a:t>
            </a:r>
          </a:p>
          <a:p>
            <a:pPr marL="457200" lvl="1" indent="0" eaLnBrk="1" hangingPunct="1">
              <a:buNone/>
            </a:pPr>
            <a:endParaRPr lang="en-US" altLang="en-US" sz="2400" dirty="0"/>
          </a:p>
          <a:p>
            <a:pPr marL="457200" lvl="1" indent="0" eaLnBrk="1" hangingPunct="1">
              <a:buNone/>
            </a:pPr>
            <a:endParaRPr lang="en-US" altLang="en-US" sz="2400" dirty="0"/>
          </a:p>
        </p:txBody>
      </p:sp>
      <p:sp>
        <p:nvSpPr>
          <p:cNvPr id="10286" name="Text Box 46"/>
          <p:cNvSpPr txBox="1">
            <a:spLocks noChangeArrowheads="1"/>
          </p:cNvSpPr>
          <p:nvPr/>
        </p:nvSpPr>
        <p:spPr bwMode="auto">
          <a:xfrm>
            <a:off x="8542338" y="6400800"/>
            <a:ext cx="3730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3D542AC2-E1DF-4634-83C3-63F0DFAACD99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30</a:t>
            </a:fld>
            <a:endParaRPr lang="en-US" altLang="en-US" sz="1000"/>
          </a:p>
        </p:txBody>
      </p:sp>
      <p:sp>
        <p:nvSpPr>
          <p:cNvPr id="48" name="Rectangle 44"/>
          <p:cNvSpPr txBox="1">
            <a:spLocks noChangeArrowheads="1"/>
          </p:cNvSpPr>
          <p:nvPr/>
        </p:nvSpPr>
        <p:spPr bwMode="auto">
          <a:xfrm>
            <a:off x="155575" y="166044"/>
            <a:ext cx="77724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 eaLnBrk="1" hangingPunct="1"/>
            <a:r>
              <a:rPr lang="en-US" altLang="en-US" sz="4000" b="1" kern="0" dirty="0"/>
              <a:t>Utility Data</a:t>
            </a:r>
          </a:p>
        </p:txBody>
      </p:sp>
    </p:spTree>
    <p:extLst>
      <p:ext uri="{BB962C8B-B14F-4D97-AF65-F5344CB8AC3E}">
        <p14:creationId xmlns:p14="http://schemas.microsoft.com/office/powerpoint/2010/main" val="25857808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3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3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3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943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3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3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436" name="Rectangle 44"/>
          <p:cNvSpPr>
            <a:spLocks noGrp="1" noChangeArrowheads="1"/>
          </p:cNvSpPr>
          <p:nvPr>
            <p:ph type="title"/>
          </p:nvPr>
        </p:nvSpPr>
        <p:spPr>
          <a:xfrm>
            <a:off x="24777" y="174763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Utility Data Analysis </a:t>
            </a:r>
            <a:br>
              <a:rPr lang="en-US" altLang="en-US" dirty="0"/>
            </a:br>
            <a:r>
              <a:rPr lang="en-US" altLang="en-US" sz="2800" b="1" dirty="0"/>
              <a:t>Group Definitions</a:t>
            </a:r>
          </a:p>
        </p:txBody>
      </p:sp>
      <p:sp>
        <p:nvSpPr>
          <p:cNvPr id="59437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72C4ECA9-AC33-4223-97D2-5C38A1AC70BF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31</a:t>
            </a:fld>
            <a:endParaRPr lang="en-US" altLang="en-US" sz="1000"/>
          </a:p>
        </p:txBody>
      </p:sp>
      <p:grpSp>
        <p:nvGrpSpPr>
          <p:cNvPr id="59438" name="Group 193"/>
          <p:cNvGrpSpPr>
            <a:grpSpLocks/>
          </p:cNvGrpSpPr>
          <p:nvPr/>
        </p:nvGrpSpPr>
        <p:grpSpPr bwMode="auto">
          <a:xfrm>
            <a:off x="381000" y="2209800"/>
            <a:ext cx="8534400" cy="4343400"/>
            <a:chOff x="381000" y="2209800"/>
            <a:chExt cx="8534400" cy="4343400"/>
          </a:xfrm>
        </p:grpSpPr>
        <p:cxnSp>
          <p:nvCxnSpPr>
            <p:cNvPr id="72" name="Straight Connector 71"/>
            <p:cNvCxnSpPr/>
            <p:nvPr/>
          </p:nvCxnSpPr>
          <p:spPr>
            <a:xfrm rot="5400000">
              <a:off x="-838993" y="4042569"/>
              <a:ext cx="3352800" cy="1587"/>
            </a:xfrm>
            <a:prstGeom prst="line">
              <a:avLst/>
            </a:prstGeom>
            <a:ln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>
              <a:off x="2278856" y="4050507"/>
              <a:ext cx="3214687" cy="0"/>
            </a:xfrm>
            <a:prstGeom prst="line">
              <a:avLst/>
            </a:prstGeom>
            <a:ln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478463" y="4049713"/>
              <a:ext cx="3214687" cy="1587"/>
            </a:xfrm>
            <a:prstGeom prst="line">
              <a:avLst/>
            </a:prstGeom>
            <a:ln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ight Arrow 60"/>
            <p:cNvSpPr/>
            <p:nvPr/>
          </p:nvSpPr>
          <p:spPr>
            <a:xfrm>
              <a:off x="838200" y="2671763"/>
              <a:ext cx="8077200" cy="914400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2" name="Right Arrow 61"/>
            <p:cNvSpPr/>
            <p:nvPr/>
          </p:nvSpPr>
          <p:spPr>
            <a:xfrm>
              <a:off x="838200" y="3890963"/>
              <a:ext cx="8077200" cy="914400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3" name="Right Arrow 62"/>
            <p:cNvSpPr/>
            <p:nvPr/>
          </p:nvSpPr>
          <p:spPr>
            <a:xfrm>
              <a:off x="838200" y="5110163"/>
              <a:ext cx="8077200" cy="914400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343400" y="2900363"/>
              <a:ext cx="3124200" cy="457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343400" y="4119563"/>
              <a:ext cx="3124200" cy="457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4343400" y="5338763"/>
              <a:ext cx="3124200" cy="457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9448" name="TextBox 72"/>
            <p:cNvSpPr txBox="1">
              <a:spLocks noChangeArrowheads="1"/>
            </p:cNvSpPr>
            <p:nvPr/>
          </p:nvSpPr>
          <p:spPr bwMode="auto">
            <a:xfrm>
              <a:off x="381000" y="2209800"/>
              <a:ext cx="914400" cy="4616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2014</a:t>
              </a:r>
            </a:p>
          </p:txBody>
        </p:sp>
        <p:cxnSp>
          <p:nvCxnSpPr>
            <p:cNvPr id="78" name="Straight Connector 77"/>
            <p:cNvCxnSpPr/>
            <p:nvPr/>
          </p:nvCxnSpPr>
          <p:spPr>
            <a:xfrm rot="5400000">
              <a:off x="3871119" y="3220244"/>
              <a:ext cx="641350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450" name="TextBox 98"/>
            <p:cNvSpPr txBox="1">
              <a:spLocks noChangeArrowheads="1"/>
            </p:cNvSpPr>
            <p:nvPr/>
          </p:nvSpPr>
          <p:spPr bwMode="auto">
            <a:xfrm>
              <a:off x="4267200" y="2968193"/>
              <a:ext cx="33083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solidFill>
                    <a:schemeClr val="bg1"/>
                  </a:solidFill>
                </a:rPr>
                <a:t>Q1 &amp; Q2 2015 ANALYSIS PERIOD</a:t>
              </a:r>
            </a:p>
          </p:txBody>
        </p:sp>
        <p:sp>
          <p:nvSpPr>
            <p:cNvPr id="59451" name="TextBox 99"/>
            <p:cNvSpPr txBox="1">
              <a:spLocks noChangeArrowheads="1"/>
            </p:cNvSpPr>
            <p:nvPr/>
          </p:nvSpPr>
          <p:spPr bwMode="auto">
            <a:xfrm>
              <a:off x="4267200" y="4198344"/>
              <a:ext cx="33083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solidFill>
                    <a:schemeClr val="bg1"/>
                  </a:solidFill>
                </a:rPr>
                <a:t>Q1 &amp; Q2 2014 ANALYSIS PERIOD</a:t>
              </a:r>
            </a:p>
          </p:txBody>
        </p:sp>
        <p:sp>
          <p:nvSpPr>
            <p:cNvPr id="59452" name="TextBox 100"/>
            <p:cNvSpPr txBox="1">
              <a:spLocks noChangeArrowheads="1"/>
            </p:cNvSpPr>
            <p:nvPr/>
          </p:nvSpPr>
          <p:spPr bwMode="auto">
            <a:xfrm>
              <a:off x="4267200" y="5426333"/>
              <a:ext cx="32321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solidFill>
                    <a:schemeClr val="bg1"/>
                  </a:solidFill>
                </a:rPr>
                <a:t>Q1 &amp; Q2 2016 ANALYSIS PERIOD</a:t>
              </a:r>
            </a:p>
          </p:txBody>
        </p:sp>
        <p:cxnSp>
          <p:nvCxnSpPr>
            <p:cNvPr id="102" name="Straight Connector 101"/>
            <p:cNvCxnSpPr/>
            <p:nvPr/>
          </p:nvCxnSpPr>
          <p:spPr>
            <a:xfrm rot="5400000">
              <a:off x="685007" y="4575969"/>
              <a:ext cx="914400" cy="158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454" name="TextBox 102"/>
            <p:cNvSpPr txBox="1">
              <a:spLocks noChangeArrowheads="1"/>
            </p:cNvSpPr>
            <p:nvPr/>
          </p:nvSpPr>
          <p:spPr bwMode="auto">
            <a:xfrm>
              <a:off x="1447800" y="4832867"/>
              <a:ext cx="1143000" cy="27699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bg1"/>
                  </a:solidFill>
                </a:rPr>
                <a:t>GRANT DATE</a:t>
              </a:r>
            </a:p>
          </p:txBody>
        </p:sp>
        <p:sp>
          <p:nvSpPr>
            <p:cNvPr id="59455" name="TextBox 104"/>
            <p:cNvSpPr txBox="1">
              <a:spLocks noChangeArrowheads="1"/>
            </p:cNvSpPr>
            <p:nvPr/>
          </p:nvSpPr>
          <p:spPr bwMode="auto">
            <a:xfrm>
              <a:off x="4648200" y="4604266"/>
              <a:ext cx="27432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/>
                <a:t>GRANT DATE + 1 YEAR + 1 DAY</a:t>
              </a:r>
            </a:p>
          </p:txBody>
        </p:sp>
        <p:cxnSp>
          <p:nvCxnSpPr>
            <p:cNvPr id="106" name="Straight Arrow Connector 105"/>
            <p:cNvCxnSpPr/>
            <p:nvPr/>
          </p:nvCxnSpPr>
          <p:spPr>
            <a:xfrm rot="10800000">
              <a:off x="4419600" y="4729163"/>
              <a:ext cx="27463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5400000">
              <a:off x="974726" y="4438650"/>
              <a:ext cx="639762" cy="158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458" name="TextBox 107"/>
            <p:cNvSpPr txBox="1">
              <a:spLocks noChangeArrowheads="1"/>
            </p:cNvSpPr>
            <p:nvPr/>
          </p:nvSpPr>
          <p:spPr bwMode="auto">
            <a:xfrm>
              <a:off x="1600200" y="4576465"/>
              <a:ext cx="20574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/>
                <a:t>GRANT DATE + 1 DAY</a:t>
              </a:r>
            </a:p>
          </p:txBody>
        </p:sp>
        <p:cxnSp>
          <p:nvCxnSpPr>
            <p:cNvPr id="112" name="Straight Connector 111"/>
            <p:cNvCxnSpPr/>
            <p:nvPr/>
          </p:nvCxnSpPr>
          <p:spPr>
            <a:xfrm rot="5400000">
              <a:off x="7162007" y="5795169"/>
              <a:ext cx="914400" cy="158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460" name="TextBox 112"/>
            <p:cNvSpPr txBox="1">
              <a:spLocks noChangeArrowheads="1"/>
            </p:cNvSpPr>
            <p:nvPr/>
          </p:nvSpPr>
          <p:spPr bwMode="auto">
            <a:xfrm>
              <a:off x="6202680" y="6052066"/>
              <a:ext cx="1143000" cy="27699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bg1"/>
                  </a:solidFill>
                </a:rPr>
                <a:t>GRANT DATE</a:t>
              </a:r>
            </a:p>
          </p:txBody>
        </p:sp>
        <p:sp>
          <p:nvSpPr>
            <p:cNvPr id="59461" name="TextBox 115"/>
            <p:cNvSpPr txBox="1">
              <a:spLocks noChangeArrowheads="1"/>
            </p:cNvSpPr>
            <p:nvPr/>
          </p:nvSpPr>
          <p:spPr bwMode="auto">
            <a:xfrm>
              <a:off x="5486400" y="5795665"/>
              <a:ext cx="1828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/>
                <a:t>GRANT DATE – 1 DAY</a:t>
              </a:r>
            </a:p>
          </p:txBody>
        </p:sp>
        <p:cxnSp>
          <p:nvCxnSpPr>
            <p:cNvPr id="157" name="Straight Connector 156"/>
            <p:cNvCxnSpPr/>
            <p:nvPr/>
          </p:nvCxnSpPr>
          <p:spPr>
            <a:xfrm rot="5400000">
              <a:off x="3886994" y="3356769"/>
              <a:ext cx="914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rot="5400000">
              <a:off x="4024313" y="4438650"/>
              <a:ext cx="639762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rot="5400000">
              <a:off x="7146926" y="5657850"/>
              <a:ext cx="639762" cy="158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465" name="TextBox 160"/>
            <p:cNvSpPr txBox="1">
              <a:spLocks noChangeArrowheads="1"/>
            </p:cNvSpPr>
            <p:nvPr/>
          </p:nvSpPr>
          <p:spPr bwMode="auto">
            <a:xfrm>
              <a:off x="3429000" y="2214265"/>
              <a:ext cx="914400" cy="4616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2015</a:t>
              </a:r>
            </a:p>
          </p:txBody>
        </p:sp>
        <p:sp>
          <p:nvSpPr>
            <p:cNvPr id="59466" name="TextBox 161"/>
            <p:cNvSpPr txBox="1">
              <a:spLocks noChangeArrowheads="1"/>
            </p:cNvSpPr>
            <p:nvPr/>
          </p:nvSpPr>
          <p:spPr bwMode="auto">
            <a:xfrm>
              <a:off x="6629400" y="2209800"/>
              <a:ext cx="914400" cy="4616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2016</a:t>
              </a:r>
            </a:p>
          </p:txBody>
        </p:sp>
        <p:cxnSp>
          <p:nvCxnSpPr>
            <p:cNvPr id="170" name="Straight Arrow Connector 169"/>
            <p:cNvCxnSpPr/>
            <p:nvPr/>
          </p:nvCxnSpPr>
          <p:spPr>
            <a:xfrm rot="10800000">
              <a:off x="1371600" y="4729163"/>
              <a:ext cx="27463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Arrow Connector 170"/>
            <p:cNvCxnSpPr/>
            <p:nvPr/>
          </p:nvCxnSpPr>
          <p:spPr>
            <a:xfrm rot="10800000">
              <a:off x="1219200" y="4984750"/>
              <a:ext cx="274638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Arrow Connector 175"/>
            <p:cNvCxnSpPr/>
            <p:nvPr/>
          </p:nvCxnSpPr>
          <p:spPr>
            <a:xfrm rot="10800000" flipH="1">
              <a:off x="7116763" y="5948363"/>
              <a:ext cx="27463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Arrow Connector 179"/>
            <p:cNvCxnSpPr/>
            <p:nvPr/>
          </p:nvCxnSpPr>
          <p:spPr>
            <a:xfrm rot="10800000" flipH="1">
              <a:off x="7269163" y="6203950"/>
              <a:ext cx="274637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471" name="TextBox 186"/>
            <p:cNvSpPr txBox="1">
              <a:spLocks noChangeArrowheads="1"/>
            </p:cNvSpPr>
            <p:nvPr/>
          </p:nvSpPr>
          <p:spPr bwMode="auto">
            <a:xfrm>
              <a:off x="2362200" y="3609201"/>
              <a:ext cx="1752600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/>
                <a:t>GRANT DATE + 1 DAY</a:t>
              </a:r>
            </a:p>
          </p:txBody>
        </p:sp>
        <p:sp>
          <p:nvSpPr>
            <p:cNvPr id="59472" name="TextBox 187"/>
            <p:cNvSpPr txBox="1">
              <a:spLocks noChangeArrowheads="1"/>
            </p:cNvSpPr>
            <p:nvPr/>
          </p:nvSpPr>
          <p:spPr bwMode="auto">
            <a:xfrm>
              <a:off x="2819400" y="3352801"/>
              <a:ext cx="1143000" cy="27699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bg1"/>
                  </a:solidFill>
                </a:rPr>
                <a:t>GRANT DATE</a:t>
              </a:r>
            </a:p>
          </p:txBody>
        </p:sp>
        <p:cxnSp>
          <p:nvCxnSpPr>
            <p:cNvPr id="189" name="Straight Arrow Connector 188"/>
            <p:cNvCxnSpPr/>
            <p:nvPr/>
          </p:nvCxnSpPr>
          <p:spPr>
            <a:xfrm rot="10800000" flipH="1">
              <a:off x="3840163" y="3505200"/>
              <a:ext cx="274637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Arrow Connector 189"/>
            <p:cNvCxnSpPr/>
            <p:nvPr/>
          </p:nvCxnSpPr>
          <p:spPr>
            <a:xfrm rot="10800000" flipH="1">
              <a:off x="3992563" y="3762375"/>
              <a:ext cx="27463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2" name="Rectangle 191"/>
            <p:cNvSpPr/>
            <p:nvPr/>
          </p:nvSpPr>
          <p:spPr>
            <a:xfrm>
              <a:off x="381000" y="6172200"/>
              <a:ext cx="990600" cy="381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9476" name="TextBox 192"/>
            <p:cNvSpPr txBox="1">
              <a:spLocks noChangeArrowheads="1"/>
            </p:cNvSpPr>
            <p:nvPr/>
          </p:nvSpPr>
          <p:spPr bwMode="auto">
            <a:xfrm>
              <a:off x="381000" y="6172200"/>
              <a:ext cx="1676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bg1"/>
                  </a:solidFill>
                </a:rPr>
                <a:t>1 YEAR</a:t>
              </a:r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3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4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5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6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7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8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9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0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1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2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3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4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5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6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7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8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9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0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1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2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3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4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5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6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7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8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9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0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1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2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3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4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5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6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7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8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9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0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1481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2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3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4" name="Rectangle 44"/>
          <p:cNvSpPr>
            <a:spLocks noGrp="1" noChangeArrowheads="1"/>
          </p:cNvSpPr>
          <p:nvPr>
            <p:ph type="title"/>
          </p:nvPr>
        </p:nvSpPr>
        <p:spPr>
          <a:xfrm>
            <a:off x="87313" y="314325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Good Faith Payment Analysis</a:t>
            </a:r>
            <a:br>
              <a:rPr lang="en-US" altLang="en-US" sz="3300" b="1" dirty="0"/>
            </a:br>
            <a:r>
              <a:rPr lang="en-US" altLang="en-US" sz="2800" b="1" dirty="0"/>
              <a:t>Good Faith Period Definition</a:t>
            </a:r>
            <a:br>
              <a:rPr lang="en-US" altLang="en-US" sz="3300" b="1" dirty="0"/>
            </a:br>
            <a:endParaRPr lang="en-US" altLang="en-US" sz="2800" b="1" dirty="0"/>
          </a:p>
        </p:txBody>
      </p:sp>
      <p:sp>
        <p:nvSpPr>
          <p:cNvPr id="61485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ABE872F6-4369-49A9-83B3-1EB0FF431BE4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32</a:t>
            </a:fld>
            <a:endParaRPr lang="en-US" altLang="en-US" sz="1000"/>
          </a:p>
        </p:txBody>
      </p:sp>
      <p:sp>
        <p:nvSpPr>
          <p:cNvPr id="52" name="Rectangle 45"/>
          <p:cNvSpPr txBox="1">
            <a:spLocks noChangeArrowheads="1"/>
          </p:cNvSpPr>
          <p:nvPr/>
        </p:nvSpPr>
        <p:spPr bwMode="auto">
          <a:xfrm>
            <a:off x="388938" y="11795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endParaRPr lang="en-US" sz="2200" kern="0" dirty="0">
              <a:latin typeface="+mn-lt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2200" kern="0" dirty="0">
                <a:latin typeface="+mn-lt"/>
              </a:rPr>
              <a:t>Good Faith period</a:t>
            </a:r>
          </a:p>
          <a:p>
            <a:pPr marL="800100" lvl="1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2200" kern="0" dirty="0">
                <a:latin typeface="+mn-lt"/>
              </a:rPr>
              <a:t>Starts 90 days prior to intake </a:t>
            </a:r>
          </a:p>
          <a:p>
            <a:pPr marL="800100" lvl="1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2200" kern="0" dirty="0">
                <a:latin typeface="+mn-lt"/>
              </a:rPr>
              <a:t>Ends the day before the grant is applied to the account 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2200" kern="0" dirty="0">
                <a:latin typeface="+mn-lt"/>
              </a:rPr>
              <a:t>Only payments made by the customer are counted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2200" kern="0" dirty="0">
                <a:latin typeface="+mn-lt"/>
              </a:rPr>
              <a:t>Required payment is $100 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endParaRPr lang="en-US" sz="2200" kern="0" dirty="0">
              <a:latin typeface="+mn-lt"/>
            </a:endParaRPr>
          </a:p>
        </p:txBody>
      </p:sp>
      <p:sp>
        <p:nvSpPr>
          <p:cNvPr id="53" name="Right Arrow 52"/>
          <p:cNvSpPr/>
          <p:nvPr/>
        </p:nvSpPr>
        <p:spPr>
          <a:xfrm>
            <a:off x="1371600" y="3810000"/>
            <a:ext cx="6172200" cy="9144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1600994" y="4420394"/>
            <a:ext cx="76200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4176712" y="4586288"/>
            <a:ext cx="1096963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5029994" y="4418806"/>
            <a:ext cx="76200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91" name="TextBox 107"/>
          <p:cNvSpPr txBox="1">
            <a:spLocks noChangeArrowheads="1"/>
          </p:cNvSpPr>
          <p:nvPr/>
        </p:nvSpPr>
        <p:spPr bwMode="auto">
          <a:xfrm>
            <a:off x="2286000" y="4572000"/>
            <a:ext cx="2057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INTAKE DATE – 90 DAYS</a:t>
            </a:r>
          </a:p>
        </p:txBody>
      </p:sp>
      <p:cxnSp>
        <p:nvCxnSpPr>
          <p:cNvPr id="59" name="Straight Arrow Connector 58"/>
          <p:cNvCxnSpPr/>
          <p:nvPr/>
        </p:nvCxnSpPr>
        <p:spPr bwMode="auto">
          <a:xfrm rot="10800000">
            <a:off x="2057400" y="4724400"/>
            <a:ext cx="27463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93" name="TextBox 107"/>
          <p:cNvSpPr txBox="1">
            <a:spLocks noChangeArrowheads="1"/>
          </p:cNvSpPr>
          <p:nvPr/>
        </p:nvSpPr>
        <p:spPr bwMode="auto">
          <a:xfrm>
            <a:off x="2362200" y="4905375"/>
            <a:ext cx="2057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INTAKE DATE</a:t>
            </a:r>
          </a:p>
        </p:txBody>
      </p:sp>
      <p:cxnSp>
        <p:nvCxnSpPr>
          <p:cNvPr id="61" name="Straight Arrow Connector 60"/>
          <p:cNvCxnSpPr/>
          <p:nvPr/>
        </p:nvCxnSpPr>
        <p:spPr bwMode="auto">
          <a:xfrm rot="10800000" flipH="1">
            <a:off x="4373563" y="5029200"/>
            <a:ext cx="27463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95" name="TextBox 107"/>
          <p:cNvSpPr txBox="1">
            <a:spLocks noChangeArrowheads="1"/>
          </p:cNvSpPr>
          <p:nvPr/>
        </p:nvSpPr>
        <p:spPr bwMode="auto">
          <a:xfrm>
            <a:off x="5715000" y="4524375"/>
            <a:ext cx="2057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GRANT DATE</a:t>
            </a:r>
          </a:p>
        </p:txBody>
      </p:sp>
      <p:cxnSp>
        <p:nvCxnSpPr>
          <p:cNvPr id="63" name="Straight Arrow Connector 62"/>
          <p:cNvCxnSpPr/>
          <p:nvPr/>
        </p:nvCxnSpPr>
        <p:spPr bwMode="auto">
          <a:xfrm rot="10800000">
            <a:off x="5486400" y="4676775"/>
            <a:ext cx="27463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 bwMode="auto">
          <a:xfrm>
            <a:off x="1981200" y="4038600"/>
            <a:ext cx="3276600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1498" name="TextBox 98"/>
          <p:cNvSpPr txBox="1">
            <a:spLocks noChangeArrowheads="1"/>
          </p:cNvSpPr>
          <p:nvPr/>
        </p:nvSpPr>
        <p:spPr bwMode="auto">
          <a:xfrm>
            <a:off x="1981200" y="4054475"/>
            <a:ext cx="3276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bg1"/>
                </a:solidFill>
              </a:rPr>
              <a:t>GOOD FAITH PERIOD</a:t>
            </a:r>
          </a:p>
        </p:txBody>
      </p:sp>
      <p:cxnSp>
        <p:nvCxnSpPr>
          <p:cNvPr id="60" name="Straight Connector 59"/>
          <p:cNvCxnSpPr/>
          <p:nvPr/>
        </p:nvCxnSpPr>
        <p:spPr>
          <a:xfrm rot="5400000">
            <a:off x="4708525" y="4586288"/>
            <a:ext cx="1096963" cy="158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00" name="TextBox 107"/>
          <p:cNvSpPr txBox="1">
            <a:spLocks noChangeArrowheads="1"/>
          </p:cNvSpPr>
          <p:nvPr/>
        </p:nvSpPr>
        <p:spPr bwMode="auto">
          <a:xfrm>
            <a:off x="5562600" y="4905375"/>
            <a:ext cx="2057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GRANT DATE – 1 DAY</a:t>
            </a:r>
          </a:p>
        </p:txBody>
      </p:sp>
      <p:cxnSp>
        <p:nvCxnSpPr>
          <p:cNvPr id="65" name="Straight Arrow Connector 64"/>
          <p:cNvCxnSpPr/>
          <p:nvPr/>
        </p:nvCxnSpPr>
        <p:spPr bwMode="auto">
          <a:xfrm rot="10800000">
            <a:off x="5334000" y="5057775"/>
            <a:ext cx="27463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1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2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3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4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5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6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7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8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3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5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6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7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8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9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0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1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2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3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4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5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6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7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8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9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20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21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22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23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24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25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26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27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28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3529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530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531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532" name="Rectangle 44"/>
          <p:cNvSpPr>
            <a:spLocks noGrp="1" noChangeArrowheads="1"/>
          </p:cNvSpPr>
          <p:nvPr>
            <p:ph type="title"/>
          </p:nvPr>
        </p:nvSpPr>
        <p:spPr>
          <a:xfrm>
            <a:off x="87313" y="238451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Good Faith Payment Analysis</a:t>
            </a:r>
            <a:br>
              <a:rPr lang="en-US" altLang="en-US" dirty="0"/>
            </a:br>
            <a:r>
              <a:rPr lang="en-US" altLang="en-US" sz="2800" b="1" dirty="0"/>
              <a:t>Attrition Analysis</a:t>
            </a:r>
          </a:p>
        </p:txBody>
      </p:sp>
      <p:sp>
        <p:nvSpPr>
          <p:cNvPr id="63533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550C313F-7503-4D05-8ED4-6C27CC5BCFC2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33</a:t>
            </a:fld>
            <a:endParaRPr lang="en-US" altLang="en-US" sz="100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73632"/>
              </p:ext>
            </p:extLst>
          </p:nvPr>
        </p:nvGraphicFramePr>
        <p:xfrm>
          <a:off x="522285" y="2129638"/>
          <a:ext cx="8094665" cy="3294675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479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1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1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1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5">
                <a:tc row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Q1 &amp; Q2 Recipients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2014</a:t>
                      </a: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2015</a:t>
                      </a:r>
                    </a:p>
                  </a:txBody>
                  <a:tcPr marT="45725" marB="45725" anchor="ctr"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2016</a:t>
                      </a:r>
                    </a:p>
                  </a:txBody>
                  <a:tcPr marT="45725" marB="45725" anchor="ctr"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9256">
                <a:tc>
                  <a:txBody>
                    <a:bodyPr/>
                    <a:lstStyle/>
                    <a:p>
                      <a:r>
                        <a:rPr lang="en-US" sz="1800" dirty="0"/>
                        <a:t>Number Submitted</a:t>
                      </a:r>
                    </a:p>
                  </a:txBody>
                  <a:tcPr marT="45725" marB="4572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474</a:t>
                      </a: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699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1,097</a:t>
                      </a: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486">
                <a:tc>
                  <a:txBody>
                    <a:bodyPr/>
                    <a:lstStyle/>
                    <a:p>
                      <a:r>
                        <a:rPr lang="en-US" sz="1800" dirty="0"/>
                        <a:t>Number Returned</a:t>
                      </a:r>
                    </a:p>
                  </a:txBody>
                  <a:tcPr marT="45725" marB="4572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474</a:t>
                      </a: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698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1,088</a:t>
                      </a: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433">
                <a:tc>
                  <a:txBody>
                    <a:bodyPr/>
                    <a:lstStyle/>
                    <a:p>
                      <a:r>
                        <a:rPr lang="en-US" sz="1800" dirty="0"/>
                        <a:t>Eligible for Analysis*</a:t>
                      </a:r>
                    </a:p>
                  </a:txBody>
                  <a:tcPr marT="45725" marB="4572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430</a:t>
                      </a: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645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1,012</a:t>
                      </a: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1800" dirty="0"/>
                        <a:t>Percent of Requested</a:t>
                      </a:r>
                      <a:r>
                        <a:rPr lang="en-US" sz="1800" baseline="0" dirty="0"/>
                        <a:t> Accounts</a:t>
                      </a:r>
                      <a:endParaRPr lang="en-US" sz="1800" b="0" dirty="0"/>
                    </a:p>
                  </a:txBody>
                  <a:tcPr marT="45725" marB="4572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91%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92%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92%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1042" name="TextBox 47"/>
          <p:cNvSpPr txBox="1">
            <a:spLocks noChangeArrowheads="1"/>
          </p:cNvSpPr>
          <p:nvPr/>
        </p:nvSpPr>
        <p:spPr bwMode="auto">
          <a:xfrm>
            <a:off x="457451" y="5461626"/>
            <a:ext cx="784860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050" dirty="0"/>
              <a:t>* An account was eligible for analysis if the NJ SHARES grant could be located in the utility transactions data, the utility-reported account balances did not conflict with the utility transactions data, and there were at least three months of pre-grant utility data.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39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0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1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2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3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4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5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6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7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8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9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0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1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2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3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4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5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6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7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8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9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60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61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62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63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64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65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66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67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68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69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70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71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72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73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74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75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76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5577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78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79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80" name="Rectangle 44"/>
          <p:cNvSpPr>
            <a:spLocks noGrp="1" noChangeArrowheads="1"/>
          </p:cNvSpPr>
          <p:nvPr>
            <p:ph type="title"/>
          </p:nvPr>
        </p:nvSpPr>
        <p:spPr>
          <a:xfrm>
            <a:off x="91440" y="1524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Good Faith Payment Analysis</a:t>
            </a:r>
            <a:br>
              <a:rPr lang="en-US" altLang="en-US" sz="3300" b="1" dirty="0"/>
            </a:br>
            <a:r>
              <a:rPr lang="en-US" altLang="en-US" sz="2800" b="1" dirty="0"/>
              <a:t>Percent With Good Faith Payment </a:t>
            </a:r>
          </a:p>
        </p:txBody>
      </p:sp>
      <p:sp>
        <p:nvSpPr>
          <p:cNvPr id="65581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194487B8-2F14-425A-B57F-7F2E96305D30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34</a:t>
            </a:fld>
            <a:endParaRPr lang="en-US" altLang="en-US" sz="100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764130"/>
              </p:ext>
            </p:extLst>
          </p:nvPr>
        </p:nvGraphicFramePr>
        <p:xfrm>
          <a:off x="1112044" y="2667000"/>
          <a:ext cx="6705600" cy="2316164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7211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3" marB="45713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Q1 &amp; Q2 Recipients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2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2014</a:t>
                      </a: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2015</a:t>
                      </a:r>
                    </a:p>
                  </a:txBody>
                  <a:tcPr marT="45725" marB="45725" anchor="ctr"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2016</a:t>
                      </a:r>
                    </a:p>
                  </a:txBody>
                  <a:tcPr marT="45725" marB="45725" anchor="ctr"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/>
                        <a:t>Utility That</a:t>
                      </a:r>
                      <a:r>
                        <a:rPr lang="en-US" sz="1800" kern="1200" baseline="0" dirty="0"/>
                        <a:t> Received Grant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97%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97%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96%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3" marB="4571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16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/>
                        <a:t>Any Utility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98%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98%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98%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3" marB="4571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87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88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89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0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1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2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3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4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5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6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7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8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9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0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1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2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3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4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5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6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7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8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9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0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1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2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3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4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5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6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7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8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9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20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21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22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23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24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7625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626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627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628" name="Rectangle 44"/>
          <p:cNvSpPr>
            <a:spLocks noGrp="1" noChangeArrowheads="1"/>
          </p:cNvSpPr>
          <p:nvPr>
            <p:ph type="title"/>
          </p:nvPr>
        </p:nvSpPr>
        <p:spPr>
          <a:xfrm>
            <a:off x="89806" y="556189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Good Faith Payment Analysis</a:t>
            </a:r>
            <a:br>
              <a:rPr lang="en-US" altLang="en-US" sz="3300" b="1" dirty="0"/>
            </a:br>
            <a:r>
              <a:rPr lang="en-US" altLang="en-US" sz="2800" b="1" dirty="0"/>
              <a:t>Percent Made Good Faith Payment </a:t>
            </a:r>
            <a:br>
              <a:rPr lang="en-US" altLang="en-US" sz="2800" b="1" dirty="0"/>
            </a:br>
            <a:r>
              <a:rPr lang="en-US" altLang="en-US" sz="2800" b="1" dirty="0"/>
              <a:t>By Utility</a:t>
            </a:r>
            <a:br>
              <a:rPr lang="en-US" altLang="en-US" dirty="0"/>
            </a:br>
            <a:endParaRPr lang="en-US" altLang="en-US" sz="2800" b="1" dirty="0"/>
          </a:p>
        </p:txBody>
      </p:sp>
      <p:sp>
        <p:nvSpPr>
          <p:cNvPr id="67629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47E85C3A-C0C7-4545-AACE-B610FCCF583B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35</a:t>
            </a:fld>
            <a:endParaRPr lang="en-US" altLang="en-US" sz="100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746766"/>
              </p:ext>
            </p:extLst>
          </p:nvPr>
        </p:nvGraphicFramePr>
        <p:xfrm>
          <a:off x="1063625" y="2479357"/>
          <a:ext cx="7239000" cy="362712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308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7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32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Q1</a:t>
                      </a:r>
                      <a:r>
                        <a:rPr lang="en-US" sz="1800" baseline="0" dirty="0"/>
                        <a:t> &amp; Q2 </a:t>
                      </a:r>
                      <a:r>
                        <a:rPr lang="en-US" sz="1800" dirty="0"/>
                        <a:t>2016 Recipients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Utility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Number of Customers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</a:rPr>
                        <a:t>Percent  Made</a:t>
                      </a:r>
                      <a:r>
                        <a:rPr lang="en-US" sz="1600" b="1" kern="12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</a:rPr>
                        <a:t>“Good Faith” Payment</a:t>
                      </a:r>
                      <a:endParaRPr lang="en-US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</a:rPr>
                        <a:t>Utility</a:t>
                      </a:r>
                      <a:r>
                        <a:rPr lang="en-US" sz="1600" b="1" kern="1200" baseline="0" dirty="0">
                          <a:solidFill>
                            <a:schemeClr val="bg1"/>
                          </a:solidFill>
                        </a:rPr>
                        <a:t> That 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600" b="1" kern="1200" baseline="0" dirty="0">
                          <a:solidFill>
                            <a:schemeClr val="bg1"/>
                          </a:solidFill>
                        </a:rPr>
                        <a:t>Received Grant</a:t>
                      </a:r>
                      <a:endParaRPr lang="en-US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</a:rPr>
                        <a:t>Any Utility</a:t>
                      </a:r>
                      <a:endParaRPr lang="en-US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125">
                <a:tc>
                  <a:txBody>
                    <a:bodyPr/>
                    <a:lstStyle/>
                    <a:p>
                      <a:r>
                        <a:rPr lang="en-US" sz="1600" dirty="0"/>
                        <a:t>ACE 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113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96%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96%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125">
                <a:tc>
                  <a:txBody>
                    <a:bodyPr/>
                    <a:lstStyle/>
                    <a:p>
                      <a:r>
                        <a:rPr lang="en-US" sz="1600" dirty="0"/>
                        <a:t>JCP&amp;L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88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89%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95%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125">
                <a:tc>
                  <a:txBody>
                    <a:bodyPr/>
                    <a:lstStyle/>
                    <a:p>
                      <a:r>
                        <a:rPr lang="en-US" sz="1600" dirty="0"/>
                        <a:t>NJNG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38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82%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89%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6125">
                <a:tc>
                  <a:txBody>
                    <a:bodyPr/>
                    <a:lstStyle/>
                    <a:p>
                      <a:r>
                        <a:rPr lang="en-US" sz="1600" dirty="0"/>
                        <a:t>PSE&amp;G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709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99%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5828">
                <a:tc>
                  <a:txBody>
                    <a:bodyPr/>
                    <a:lstStyle/>
                    <a:p>
                      <a:r>
                        <a:rPr lang="en-US" sz="1600" dirty="0"/>
                        <a:t>RECO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100%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100%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SJG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61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85%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95%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TOTAL</a:t>
                      </a:r>
                      <a:endParaRPr lang="en-US" sz="1600" b="1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1,012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96%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98%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7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7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7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967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7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7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76" name="Rectangle 44"/>
          <p:cNvSpPr>
            <a:spLocks noGrp="1" noChangeArrowheads="1"/>
          </p:cNvSpPr>
          <p:nvPr>
            <p:ph type="title"/>
          </p:nvPr>
        </p:nvSpPr>
        <p:spPr>
          <a:xfrm>
            <a:off x="87313" y="236448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Good Faith Payment Analysis </a:t>
            </a:r>
            <a:br>
              <a:rPr lang="en-US" altLang="en-US" dirty="0"/>
            </a:br>
            <a:r>
              <a:rPr lang="en-US" altLang="en-US" sz="2800" b="1" dirty="0"/>
              <a:t>Amount of Good Faith Payments Made</a:t>
            </a:r>
            <a:endParaRPr lang="en-US" altLang="en-US" sz="2600" b="1" dirty="0"/>
          </a:p>
        </p:txBody>
      </p:sp>
      <p:sp>
        <p:nvSpPr>
          <p:cNvPr id="69677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5A3F970F-7AEA-43E4-B13B-6594E4778D19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36</a:t>
            </a:fld>
            <a:endParaRPr lang="en-US" altLang="en-US" sz="1000"/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568431"/>
              </p:ext>
            </p:extLst>
          </p:nvPr>
        </p:nvGraphicFramePr>
        <p:xfrm>
          <a:off x="782403" y="1660984"/>
          <a:ext cx="7145572" cy="4321851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364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2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23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3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0045">
                <a:tc rowSpan="2"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4" marR="91444" marT="45710" marB="4571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Q1 &amp; Q2 Recipients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2014</a:t>
                      </a: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2015</a:t>
                      </a: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2016</a:t>
                      </a: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179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$0</a:t>
                      </a:r>
                    </a:p>
                  </a:txBody>
                  <a:tcPr marL="91444" marR="91444" marT="45710" marB="4571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2%</a:t>
                      </a:r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2%</a:t>
                      </a:r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2%</a:t>
                      </a:r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/>
                        <a:t>$1 - $99</a:t>
                      </a:r>
                      <a:endParaRPr lang="en-US" sz="1800" dirty="0"/>
                    </a:p>
                  </a:txBody>
                  <a:tcPr marL="91444" marR="91444" marT="45710" marB="4571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1%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2%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3499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$100</a:t>
                      </a:r>
                    </a:p>
                  </a:txBody>
                  <a:tcPr marL="91444" marR="91444" marT="45710" marB="4571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21%</a:t>
                      </a:r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20%</a:t>
                      </a:r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17%</a:t>
                      </a:r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7249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$101 - $250</a:t>
                      </a:r>
                    </a:p>
                  </a:txBody>
                  <a:tcPr marL="91444" marR="91444" marT="45710" marB="4571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21%</a:t>
                      </a:r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24%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24%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0285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$251 -</a:t>
                      </a:r>
                      <a:r>
                        <a:rPr lang="en-US" sz="1800" baseline="0" dirty="0"/>
                        <a:t> $500</a:t>
                      </a:r>
                      <a:endParaRPr lang="en-US" sz="1800" dirty="0"/>
                    </a:p>
                  </a:txBody>
                  <a:tcPr marL="91444" marR="91444" marT="45710" marB="4571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27%</a:t>
                      </a:r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25%</a:t>
                      </a:r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27%</a:t>
                      </a:r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8978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$501 +</a:t>
                      </a:r>
                    </a:p>
                  </a:txBody>
                  <a:tcPr marL="91444" marR="91444" marT="45710" marB="4571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28%</a:t>
                      </a:r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28%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29%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7721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Mean Payment</a:t>
                      </a:r>
                      <a:endParaRPr lang="en-US" sz="1800" b="1" dirty="0"/>
                    </a:p>
                  </a:txBody>
                  <a:tcPr marL="91444" marR="91444" marT="45710" marB="4571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$421</a:t>
                      </a:r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$418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$435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686811" y="6051936"/>
            <a:ext cx="738822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1100" dirty="0"/>
              <a:t> Note: Q2 recipients make higher payments during the good faith period because the 90 days before Q2 are usually colder than the 90 days before Q1.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83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84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85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86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87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88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89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0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1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2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3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4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5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6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7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8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9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0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1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2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3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4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5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6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7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8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9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0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1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2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3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4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5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6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7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8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9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0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1721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6646863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2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3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4" name="Rectangle 44"/>
          <p:cNvSpPr>
            <a:spLocks noGrp="1" noChangeArrowheads="1"/>
          </p:cNvSpPr>
          <p:nvPr>
            <p:ph type="title"/>
          </p:nvPr>
        </p:nvSpPr>
        <p:spPr>
          <a:xfrm>
            <a:off x="91440" y="310896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Good Faith Payment Analysis </a:t>
            </a:r>
            <a:br>
              <a:rPr lang="en-US" altLang="en-US" b="1" dirty="0"/>
            </a:br>
            <a:r>
              <a:rPr lang="en-US" altLang="en-US" sz="2800" b="1" dirty="0"/>
              <a:t>Amount of Good Faith Payments Made</a:t>
            </a:r>
            <a:br>
              <a:rPr lang="en-US" altLang="en-US" sz="2800" b="1" dirty="0"/>
            </a:br>
            <a:r>
              <a:rPr lang="en-US" altLang="en-US" sz="2800" b="1" dirty="0"/>
              <a:t>By Utility</a:t>
            </a:r>
            <a:endParaRPr lang="en-US" altLang="en-US" sz="2600" b="1" dirty="0"/>
          </a:p>
        </p:txBody>
      </p:sp>
      <p:sp>
        <p:nvSpPr>
          <p:cNvPr id="71725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59BD593C-FC13-4FFF-9169-F280EB00DA20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37</a:t>
            </a:fld>
            <a:endParaRPr lang="en-US" altLang="en-US" sz="1000"/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261516"/>
              </p:ext>
            </p:extLst>
          </p:nvPr>
        </p:nvGraphicFramePr>
        <p:xfrm>
          <a:off x="923832" y="2628490"/>
          <a:ext cx="7483862" cy="212517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043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99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61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37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67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36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44212">
                <a:tc gridSpan="8">
                  <a:txBody>
                    <a:bodyPr/>
                    <a:lstStyle/>
                    <a:p>
                      <a:pPr algn="ctr"/>
                      <a:r>
                        <a:rPr lang="en-US" sz="1800" baseline="0" dirty="0"/>
                        <a:t>Q1 &amp; Q2 2016 Recipients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66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Payments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ACE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JCP&amp;L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NJNG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PSE&amp;G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RECO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SJG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630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Number</a:t>
                      </a:r>
                      <a:r>
                        <a:rPr lang="en-US" sz="1600" baseline="0" dirty="0"/>
                        <a:t> of Customers</a:t>
                      </a:r>
                      <a:endParaRPr lang="en-US" sz="160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88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38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709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61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1,012</a:t>
                      </a:r>
                      <a:endParaRPr lang="en-US" sz="1600" b="1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2668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Mean Payment</a:t>
                      </a:r>
                      <a:endParaRPr lang="en-US" sz="1600" b="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$554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$529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$183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$426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$1,367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$435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1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2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3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4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5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6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7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8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9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0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1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2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3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4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5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6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7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8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9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0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1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2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3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4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5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6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7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8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9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0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1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2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3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4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5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6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7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8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3769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70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71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72" name="Rectangle 44"/>
          <p:cNvSpPr>
            <a:spLocks noGrp="1" noChangeArrowheads="1"/>
          </p:cNvSpPr>
          <p:nvPr>
            <p:ph type="title"/>
          </p:nvPr>
        </p:nvSpPr>
        <p:spPr>
          <a:xfrm>
            <a:off x="126214" y="309562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Good Faith Payment Analysis</a:t>
            </a:r>
            <a:br>
              <a:rPr lang="en-US" altLang="en-US" sz="3300" b="1" dirty="0"/>
            </a:br>
            <a:r>
              <a:rPr lang="en-US" altLang="en-US" sz="2800" b="1" dirty="0"/>
              <a:t>Amount of Good Faith Payments Made</a:t>
            </a:r>
            <a:br>
              <a:rPr lang="en-US" altLang="en-US" sz="2800" b="1" dirty="0"/>
            </a:br>
            <a:r>
              <a:rPr lang="en-US" altLang="en-US" sz="2800" b="1" dirty="0"/>
              <a:t>By Poverty Level </a:t>
            </a:r>
          </a:p>
        </p:txBody>
      </p:sp>
      <p:sp>
        <p:nvSpPr>
          <p:cNvPr id="73773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672ABA1D-1B98-418D-AAF7-6E0BFE2CB13C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38</a:t>
            </a:fld>
            <a:endParaRPr lang="en-US" altLang="en-US" sz="1000"/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1513463593"/>
              </p:ext>
            </p:extLst>
          </p:nvPr>
        </p:nvGraphicFramePr>
        <p:xfrm>
          <a:off x="157164" y="1662545"/>
          <a:ext cx="8385174" cy="3899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004121"/>
              </p:ext>
            </p:extLst>
          </p:nvPr>
        </p:nvGraphicFramePr>
        <p:xfrm>
          <a:off x="921544" y="5633156"/>
          <a:ext cx="7217546" cy="1005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41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8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8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83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83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4201">
                <a:tc rowSpan="2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Federal Poverty Level</a:t>
                      </a: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568">
                <a:tc vMerge="1"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&lt;225%</a:t>
                      </a: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225-249%</a:t>
                      </a:r>
                    </a:p>
                  </a:txBody>
                  <a:tcPr marT="45725" marB="45725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250-299%</a:t>
                      </a:r>
                    </a:p>
                  </a:txBody>
                  <a:tcPr marT="45725" marB="45725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≥ 300%</a:t>
                      </a:r>
                    </a:p>
                  </a:txBody>
                  <a:tcPr marT="45725" marB="45725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568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Mean Payment</a:t>
                      </a:r>
                      <a:endParaRPr lang="en-US" sz="1600" b="1" dirty="0"/>
                    </a:p>
                  </a:txBody>
                  <a:tcPr marT="45725" marB="4572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$422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$426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5" marB="45725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$423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5" marB="45725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$456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5" marB="45725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0396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79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0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1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2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3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4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5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6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7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8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9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0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1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2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3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4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5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6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7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8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9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00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01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02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03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04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05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06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07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08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09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10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11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12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13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14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15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16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5817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818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819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820" name="Rectangle 44"/>
          <p:cNvSpPr>
            <a:spLocks noGrp="1" noChangeArrowheads="1"/>
          </p:cNvSpPr>
          <p:nvPr>
            <p:ph type="title"/>
          </p:nvPr>
        </p:nvSpPr>
        <p:spPr>
          <a:xfrm>
            <a:off x="116525" y="314325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Good Faith Payment Analysis </a:t>
            </a:r>
            <a:br>
              <a:rPr lang="en-US" altLang="en-US" dirty="0"/>
            </a:br>
            <a:r>
              <a:rPr lang="en-US" altLang="en-US" sz="2800" b="1" dirty="0"/>
              <a:t>Number of Payments for Those </a:t>
            </a:r>
            <a:br>
              <a:rPr lang="en-US" altLang="en-US" sz="2800" b="1" dirty="0"/>
            </a:br>
            <a:r>
              <a:rPr lang="en-US" altLang="en-US" sz="2800" b="1" dirty="0"/>
              <a:t>Paying at Least $100</a:t>
            </a:r>
          </a:p>
        </p:txBody>
      </p:sp>
      <p:sp>
        <p:nvSpPr>
          <p:cNvPr id="75821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98B90B7E-612B-4C7B-B2C1-68B6DC2DEED0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39</a:t>
            </a:fld>
            <a:endParaRPr lang="en-US" altLang="en-US" sz="100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264711"/>
              </p:ext>
            </p:extLst>
          </p:nvPr>
        </p:nvGraphicFramePr>
        <p:xfrm>
          <a:off x="731838" y="2011605"/>
          <a:ext cx="7345362" cy="409502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930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5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50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50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5">
                <a:tc rowSpan="2"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Number of Payments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Q1 &amp; Q2 Recipients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2014</a:t>
                      </a:r>
                    </a:p>
                  </a:txBody>
                  <a:tcPr marT="45725" marB="45725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2015</a:t>
                      </a:r>
                    </a:p>
                  </a:txBody>
                  <a:tcPr marT="45725" marB="45725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2016</a:t>
                      </a:r>
                    </a:p>
                  </a:txBody>
                  <a:tcPr marT="45725" marB="45725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8189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0</a:t>
                      </a:r>
                    </a:p>
                  </a:txBody>
                  <a:tcPr marL="91436" marR="91436"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2%</a:t>
                      </a:r>
                    </a:p>
                  </a:txBody>
                  <a:tcPr marL="91436" marR="91436"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2%</a:t>
                      </a:r>
                    </a:p>
                  </a:txBody>
                  <a:tcPr marL="91436" marR="91436" marT="45709" marB="45709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2%</a:t>
                      </a:r>
                    </a:p>
                  </a:txBody>
                  <a:tcPr marL="91436" marR="91436" marT="45709" marB="45709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4121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1</a:t>
                      </a:r>
                    </a:p>
                  </a:txBody>
                  <a:tcPr marL="91436" marR="91436"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41%</a:t>
                      </a:r>
                    </a:p>
                  </a:txBody>
                  <a:tcPr marL="91436" marR="91436"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37%</a:t>
                      </a:r>
                    </a:p>
                  </a:txBody>
                  <a:tcPr marL="91436" marR="91436" marT="45709" marB="45709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37%</a:t>
                      </a:r>
                    </a:p>
                  </a:txBody>
                  <a:tcPr marL="91436" marR="91436" marT="45709" marB="45709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4121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2</a:t>
                      </a:r>
                    </a:p>
                  </a:txBody>
                  <a:tcPr marL="91436" marR="91436"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27%</a:t>
                      </a:r>
                    </a:p>
                  </a:txBody>
                  <a:tcPr marL="91436" marR="91436"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32%</a:t>
                      </a:r>
                    </a:p>
                  </a:txBody>
                  <a:tcPr marL="91436" marR="91436" marT="45709" marB="45709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29%</a:t>
                      </a:r>
                    </a:p>
                  </a:txBody>
                  <a:tcPr marL="91436" marR="91436" marT="45709" marB="45709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4121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3 or More</a:t>
                      </a:r>
                    </a:p>
                  </a:txBody>
                  <a:tcPr marL="91436" marR="91436"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30%</a:t>
                      </a:r>
                    </a:p>
                  </a:txBody>
                  <a:tcPr marL="91436" marR="91436"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29%</a:t>
                      </a:r>
                    </a:p>
                  </a:txBody>
                  <a:tcPr marL="91436" marR="91436" marT="45709" marB="45709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32%</a:t>
                      </a:r>
                    </a:p>
                  </a:txBody>
                  <a:tcPr marL="91436" marR="91436" marT="45709" marB="45709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Mean Number of Payments</a:t>
                      </a:r>
                      <a:endParaRPr lang="en-US" sz="1800" b="0" dirty="0"/>
                    </a:p>
                  </a:txBody>
                  <a:tcPr marL="91436" marR="91436"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2.1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2.1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45709" marB="45709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2.2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45709" marB="45709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0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1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2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3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4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7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8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9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0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1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2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3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4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5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6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7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8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2329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30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2706" y="42863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31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88" name="Rectangle 44"/>
          <p:cNvSpPr>
            <a:spLocks noGrp="1" noChangeArrowheads="1"/>
          </p:cNvSpPr>
          <p:nvPr>
            <p:ph type="title"/>
          </p:nvPr>
        </p:nvSpPr>
        <p:spPr>
          <a:xfrm>
            <a:off x="85725" y="88468"/>
            <a:ext cx="77724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300" b="1" dirty="0"/>
              <a:t>NJ SHARES Database Analysis</a:t>
            </a:r>
            <a:b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/>
              <a:t>Grants Distributed</a:t>
            </a:r>
          </a:p>
        </p:txBody>
      </p:sp>
      <p:sp>
        <p:nvSpPr>
          <p:cNvPr id="12333" name="Text Box 46"/>
          <p:cNvSpPr txBox="1">
            <a:spLocks noChangeArrowheads="1"/>
          </p:cNvSpPr>
          <p:nvPr/>
        </p:nvSpPr>
        <p:spPr bwMode="auto">
          <a:xfrm>
            <a:off x="8610600" y="6400800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F96B7926-520A-4747-9662-929C7E73F54C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4</a:t>
            </a:fld>
            <a:endParaRPr lang="en-US" altLang="en-US" sz="100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176859364"/>
              </p:ext>
            </p:extLst>
          </p:nvPr>
        </p:nvGraphicFramePr>
        <p:xfrm>
          <a:off x="184288" y="1447800"/>
          <a:ext cx="4309839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661785191"/>
              </p:ext>
            </p:extLst>
          </p:nvPr>
        </p:nvGraphicFramePr>
        <p:xfrm>
          <a:off x="4725902" y="1447800"/>
          <a:ext cx="4249997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84288" y="5100015"/>
            <a:ext cx="8808267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In 2015, 1,118 grants were provided and a total of $772,720 was distributed.</a:t>
            </a:r>
          </a:p>
          <a:p>
            <a:r>
              <a:rPr lang="en-US" sz="2000" dirty="0"/>
              <a:t>Compared to 2014: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31% increase in number of grants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17% increase in grant dollars distributed</a:t>
            </a:r>
          </a:p>
        </p:txBody>
      </p:sp>
    </p:spTree>
    <p:extLst>
      <p:ext uri="{BB962C8B-B14F-4D97-AF65-F5344CB8AC3E}">
        <p14:creationId xmlns:p14="http://schemas.microsoft.com/office/powerpoint/2010/main" val="9084602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27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28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29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0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1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2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3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4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5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6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7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8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9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0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1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2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3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4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5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6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7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8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9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50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51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52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53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54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55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56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57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58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59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60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61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62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63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64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7865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66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67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68" name="Rectangle 44"/>
          <p:cNvSpPr>
            <a:spLocks noGrp="1" noChangeArrowheads="1"/>
          </p:cNvSpPr>
          <p:nvPr>
            <p:ph type="title"/>
          </p:nvPr>
        </p:nvSpPr>
        <p:spPr>
          <a:xfrm>
            <a:off x="155575" y="118084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Grant Coverage Analysis</a:t>
            </a:r>
            <a:br>
              <a:rPr lang="en-US" altLang="en-US" dirty="0"/>
            </a:br>
            <a:r>
              <a:rPr lang="en-US" altLang="en-US" sz="2800" b="1" dirty="0"/>
              <a:t>Attrition Analysis</a:t>
            </a:r>
          </a:p>
        </p:txBody>
      </p:sp>
      <p:sp>
        <p:nvSpPr>
          <p:cNvPr id="77869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035691B0-44C0-4C27-A850-346DECFD7428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40</a:t>
            </a:fld>
            <a:endParaRPr lang="en-US" altLang="en-US" sz="100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618194"/>
              </p:ext>
            </p:extLst>
          </p:nvPr>
        </p:nvGraphicFramePr>
        <p:xfrm>
          <a:off x="988939" y="1779172"/>
          <a:ext cx="7086601" cy="3402438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26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6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6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6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5">
                <a:tc row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33" marR="91433" marT="45725" marB="4572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Q1 &amp; Q2 Recipients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2014</a:t>
                      </a:r>
                    </a:p>
                  </a:txBody>
                  <a:tcPr marT="45725" marB="45725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2015</a:t>
                      </a:r>
                    </a:p>
                  </a:txBody>
                  <a:tcPr marT="45725" marB="45725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2016</a:t>
                      </a:r>
                    </a:p>
                  </a:txBody>
                  <a:tcPr marT="45725" marB="45725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738">
                <a:tc>
                  <a:txBody>
                    <a:bodyPr/>
                    <a:lstStyle/>
                    <a:p>
                      <a:r>
                        <a:rPr lang="en-US" sz="1800" dirty="0"/>
                        <a:t>Number Submitted</a:t>
                      </a:r>
                    </a:p>
                  </a:txBody>
                  <a:tcPr marL="91433" marR="91433" marT="45725" marB="4572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699</a:t>
                      </a:r>
                    </a:p>
                  </a:txBody>
                  <a:tcPr marL="91433" marR="91433" marT="45725" marB="45725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1,095</a:t>
                      </a:r>
                    </a:p>
                  </a:txBody>
                  <a:tcPr marL="91433" marR="91433" marT="45725" marB="45725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4340">
                <a:tc>
                  <a:txBody>
                    <a:bodyPr/>
                    <a:lstStyle/>
                    <a:p>
                      <a:r>
                        <a:rPr lang="en-US" sz="1800" dirty="0"/>
                        <a:t>Number Returned</a:t>
                      </a:r>
                    </a:p>
                  </a:txBody>
                  <a:tcPr marL="91433" marR="91433" marT="45725" marB="4572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698</a:t>
                      </a:r>
                    </a:p>
                  </a:txBody>
                  <a:tcPr marL="91433" marR="91433" marT="45725" marB="45725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1,086</a:t>
                      </a:r>
                    </a:p>
                  </a:txBody>
                  <a:tcPr marL="91433" marR="91433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4860">
                <a:tc>
                  <a:txBody>
                    <a:bodyPr/>
                    <a:lstStyle/>
                    <a:p>
                      <a:r>
                        <a:rPr lang="en-US" sz="1800" dirty="0"/>
                        <a:t>Eligible for Analysis*</a:t>
                      </a:r>
                    </a:p>
                  </a:txBody>
                  <a:tcPr marL="91433" marR="91433" marT="45725" marB="4572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664</a:t>
                      </a:r>
                    </a:p>
                  </a:txBody>
                  <a:tcPr marL="91433" marR="91433" marT="45725" marB="45725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1,041</a:t>
                      </a:r>
                    </a:p>
                  </a:txBody>
                  <a:tcPr marL="91433" marR="91433" marT="45725" marB="457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6203">
                <a:tc>
                  <a:txBody>
                    <a:bodyPr/>
                    <a:lstStyle/>
                    <a:p>
                      <a:r>
                        <a:rPr lang="en-US" sz="1800" dirty="0"/>
                        <a:t>Percent of Requested</a:t>
                      </a:r>
                      <a:r>
                        <a:rPr lang="en-US" sz="1800" baseline="0" dirty="0"/>
                        <a:t> Accounts</a:t>
                      </a:r>
                      <a:endParaRPr lang="en-US" sz="1800" b="0" dirty="0"/>
                    </a:p>
                  </a:txBody>
                  <a:tcPr marL="91433" marR="91433" marT="45725" marB="4572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96%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97%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marT="45725" marB="45725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97%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marT="45725" marB="457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865332" y="5181600"/>
            <a:ext cx="7408718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1050" dirty="0"/>
              <a:t>* An account was eligible for analysis if the NJ SHARES grant could be located in the utility transactions data and the utility-reported account balances did not conflict with the utility transactions data.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991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91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91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9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5725" y="144498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Grant Coverage Analysis</a:t>
            </a:r>
            <a:br>
              <a:rPr lang="en-US" altLang="en-US" sz="3300" b="1" dirty="0"/>
            </a:br>
            <a:r>
              <a:rPr lang="en-US" altLang="en-US" sz="2800" b="1" dirty="0"/>
              <a:t>Grant Coverage</a:t>
            </a:r>
            <a:r>
              <a:rPr lang="en-US" altLang="en-US" sz="3300" b="1" dirty="0"/>
              <a:t> </a:t>
            </a:r>
            <a:endParaRPr lang="en-US" altLang="en-US" sz="2800" b="1" dirty="0"/>
          </a:p>
        </p:txBody>
      </p:sp>
      <p:sp>
        <p:nvSpPr>
          <p:cNvPr id="79917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0D4D06A6-0626-4E6A-A0BF-91F36F619BED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41</a:t>
            </a:fld>
            <a:endParaRPr lang="en-US" altLang="en-US" sz="100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332966"/>
              </p:ext>
            </p:extLst>
          </p:nvPr>
        </p:nvGraphicFramePr>
        <p:xfrm>
          <a:off x="716685" y="2270912"/>
          <a:ext cx="7742238" cy="3048228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689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4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4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057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4" marR="91444" marT="45709" marB="45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Q1 &amp; Q2 2014 Recipients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Q1 &amp; Q2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dirty="0"/>
                        <a:t>2015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dirty="0"/>
                        <a:t>Recipients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Q1 &amp; Q2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dirty="0"/>
                        <a:t>2016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dirty="0"/>
                        <a:t>Recipients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10">
                <a:tc>
                  <a:txBody>
                    <a:bodyPr/>
                    <a:lstStyle/>
                    <a:p>
                      <a:r>
                        <a:rPr lang="en-US" sz="1800" dirty="0"/>
                        <a:t>Mean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dirty="0"/>
                        <a:t>Pre-Grant Balance</a:t>
                      </a:r>
                    </a:p>
                  </a:txBody>
                  <a:tcPr marL="91444" marR="91444" marT="45709" marB="45709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$1,284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09" marB="45709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$1,121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09" marB="45709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$1,053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09" marB="45709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360">
                <a:tc>
                  <a:txBody>
                    <a:bodyPr/>
                    <a:lstStyle/>
                    <a:p>
                      <a:r>
                        <a:rPr lang="en-US" sz="1800" dirty="0"/>
                        <a:t>Mean Grant</a:t>
                      </a:r>
                    </a:p>
                  </a:txBody>
                  <a:tcPr marL="91444" marR="91444" marT="45709" marB="45709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$811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09" marB="45709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$772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09" marB="45709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$673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09" marB="45709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9610">
                <a:tc>
                  <a:txBody>
                    <a:bodyPr/>
                    <a:lstStyle/>
                    <a:p>
                      <a:r>
                        <a:rPr lang="en-US" sz="1800" dirty="0"/>
                        <a:t>Mean Post-Grant Balance</a:t>
                      </a:r>
                    </a:p>
                  </a:txBody>
                  <a:tcPr marL="91444" marR="91444" marT="45709" marB="45709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$473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09" marB="45709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$349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09" marB="45709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$381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09" marB="45709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57">
                <a:tc>
                  <a:txBody>
                    <a:bodyPr/>
                    <a:lstStyle/>
                    <a:p>
                      <a:r>
                        <a:rPr lang="en-US" sz="1800" dirty="0"/>
                        <a:t>Mean Percent of Pre-Grant Balances Covered</a:t>
                      </a:r>
                      <a:endParaRPr lang="en-US" sz="1800" b="0" dirty="0"/>
                    </a:p>
                  </a:txBody>
                  <a:tcPr marL="91444" marR="91444" marT="45709" marB="45709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82%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09" marB="45709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88%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09" marB="45709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95%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09" marB="45709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3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4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5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6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7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8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9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0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1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2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3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4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5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6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7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8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9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0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1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2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3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4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5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6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7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8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9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0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1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2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3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4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5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6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7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8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9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0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1961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2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3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4" name="Rectangle 44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Grant Coverage Analysis </a:t>
            </a:r>
            <a:br>
              <a:rPr lang="en-US" altLang="en-US" sz="3300" b="1" dirty="0"/>
            </a:br>
            <a:r>
              <a:rPr lang="en-US" altLang="en-US" sz="2800" b="1" dirty="0"/>
              <a:t>Grant Coverage By Utility</a:t>
            </a:r>
          </a:p>
        </p:txBody>
      </p:sp>
      <p:sp>
        <p:nvSpPr>
          <p:cNvPr id="81965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E06B021E-94FD-462F-AE54-074EB9F172A7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42</a:t>
            </a:fld>
            <a:endParaRPr lang="en-US" altLang="en-US" sz="100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451591"/>
              </p:ext>
            </p:extLst>
          </p:nvPr>
        </p:nvGraphicFramePr>
        <p:xfrm>
          <a:off x="698593" y="1643567"/>
          <a:ext cx="7843745" cy="4757233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871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8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7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81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22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57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23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74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09590">
                <a:tc gridSpan="8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Q1 &amp; Q2 2015 Recipients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969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ACE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JCP&amp;L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NJNG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PSE&amp;G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RECO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SJG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586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Number of Customers</a:t>
                      </a:r>
                      <a:endParaRPr lang="en-US" sz="1600" b="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32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63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32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510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2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25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664</a:t>
                      </a:r>
                      <a:endParaRPr lang="en-US" sz="1600" b="1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sz="1600" dirty="0"/>
                        <a:t>Mean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Pre-Grant Balance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$1,136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$847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$803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$1,184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$1,516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$871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$1,121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sz="1600" dirty="0"/>
                        <a:t>Mean Grant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$529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$491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$585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$842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$618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$772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7128">
                <a:tc>
                  <a:txBody>
                    <a:bodyPr/>
                    <a:lstStyle/>
                    <a:p>
                      <a:r>
                        <a:rPr lang="en-US" sz="1600" dirty="0"/>
                        <a:t>Mean Post-Grant Balance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$607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$355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$217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$1,016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$254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$349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0539">
                <a:tc>
                  <a:txBody>
                    <a:bodyPr/>
                    <a:lstStyle/>
                    <a:p>
                      <a:r>
                        <a:rPr lang="en-US" sz="1600" dirty="0"/>
                        <a:t>Mean Percent of Pre-Grant Balances Covered</a:t>
                      </a:r>
                      <a:endParaRPr lang="en-US" sz="1600" b="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71%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80%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85%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76%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88%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1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2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3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4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5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6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7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8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9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0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1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2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3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4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5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6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7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8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9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90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91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92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93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94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95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96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97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98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99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00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01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02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03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04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05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06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07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08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4009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010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011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012" name="Rectangle 44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Grant Coverage Analysis </a:t>
            </a:r>
            <a:br>
              <a:rPr lang="en-US" altLang="en-US" dirty="0"/>
            </a:br>
            <a:r>
              <a:rPr lang="en-US" altLang="en-US" sz="2800" b="1" dirty="0"/>
              <a:t>Grant Coverage By Grant Type</a:t>
            </a:r>
          </a:p>
        </p:txBody>
      </p:sp>
      <p:sp>
        <p:nvSpPr>
          <p:cNvPr id="84013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475C2412-6AA1-45C7-8A98-A3334909CFD5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43</a:t>
            </a:fld>
            <a:endParaRPr lang="en-US" altLang="en-US" sz="100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900926"/>
              </p:ext>
            </p:extLst>
          </p:nvPr>
        </p:nvGraphicFramePr>
        <p:xfrm>
          <a:off x="552451" y="1904207"/>
          <a:ext cx="8001000" cy="4116183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743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53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54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9047">
                <a:tc rowSpan="2"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1" marB="4572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Q1 and Q2 2015 Recipients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1" marB="4572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94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Electric Only</a:t>
                      </a:r>
                    </a:p>
                  </a:txBody>
                  <a:tcPr marT="45721" marB="4572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Gas Only</a:t>
                      </a:r>
                    </a:p>
                  </a:txBody>
                  <a:tcPr marT="45721" marB="45721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Electric &amp; Gas</a:t>
                      </a:r>
                    </a:p>
                  </a:txBody>
                  <a:tcPr marT="45721" marB="45721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Electric Heat</a:t>
                      </a:r>
                    </a:p>
                  </a:txBody>
                  <a:tcPr marT="45721" marB="45721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2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/>
                        <a:t>Number of Customers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T="45721" marB="4572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126</a:t>
                      </a:r>
                    </a:p>
                  </a:txBody>
                  <a:tcPr marT="45721" marB="4572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T="45721" marB="45721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392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</a:p>
                  </a:txBody>
                  <a:tcPr marT="45721" marB="45721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2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/>
                        <a:t>Mean Pre-Grant Balance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T="45721" marB="4572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$792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$805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$1,278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$1,196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23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/>
                        <a:t>Mean Grant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T="45721" marB="4572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$433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$593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$937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$651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4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/>
                        <a:t>Mean Post-Grant Balance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T="45721" marB="4572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$359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$212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$341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$545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9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/>
                        <a:t>Mean Percent of Pre-Grant Balances Covered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T="45721" marB="4572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</a:rPr>
                        <a:t>78%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83%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95%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</a:rPr>
                        <a:t>75%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19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0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1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2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3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4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5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6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7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8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9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0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1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2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3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4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5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6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7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8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9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40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41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42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43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44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45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46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47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48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49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50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51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52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53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54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55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56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6057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58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59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60" name="Rectangle 44"/>
          <p:cNvSpPr>
            <a:spLocks noGrp="1" noChangeArrowheads="1"/>
          </p:cNvSpPr>
          <p:nvPr>
            <p:ph type="title"/>
          </p:nvPr>
        </p:nvSpPr>
        <p:spPr>
          <a:xfrm>
            <a:off x="93663" y="80962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Grant Coverage Analysis </a:t>
            </a:r>
            <a:br>
              <a:rPr lang="en-US" altLang="en-US" dirty="0"/>
            </a:br>
            <a:r>
              <a:rPr lang="en-US" altLang="en-US" sz="2800" b="1" dirty="0"/>
              <a:t>Grant Coverage By Main Heating Fuel</a:t>
            </a:r>
          </a:p>
        </p:txBody>
      </p:sp>
      <p:sp>
        <p:nvSpPr>
          <p:cNvPr id="86061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DAB545FA-B446-4314-8106-C05810216458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44</a:t>
            </a:fld>
            <a:endParaRPr lang="en-US" altLang="en-US" sz="100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178014"/>
              </p:ext>
            </p:extLst>
          </p:nvPr>
        </p:nvGraphicFramePr>
        <p:xfrm>
          <a:off x="699320" y="2044445"/>
          <a:ext cx="7531048" cy="4059312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3113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66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0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08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8978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Q1 &amp; Q2 2015 Recipients Main Heating Fuel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710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Electric</a:t>
                      </a:r>
                    </a:p>
                  </a:txBody>
                  <a:tcPr marT="45715" marB="4571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Gas</a:t>
                      </a:r>
                    </a:p>
                  </a:txBody>
                  <a:tcPr marT="45715" marB="45715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Other</a:t>
                      </a:r>
                    </a:p>
                  </a:txBody>
                  <a:tcPr marT="45715" marB="45715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46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/>
                        <a:t>Number</a:t>
                      </a:r>
                      <a:r>
                        <a:rPr lang="en-US" sz="1800" u="none" strike="noStrike" baseline="0" dirty="0"/>
                        <a:t> of Customers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T="45715" marB="4571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69</a:t>
                      </a:r>
                    </a:p>
                  </a:txBody>
                  <a:tcPr marT="45715" marB="4571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569</a:t>
                      </a:r>
                    </a:p>
                  </a:txBody>
                  <a:tcPr marT="45715" marB="45715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26</a:t>
                      </a:r>
                    </a:p>
                  </a:txBody>
                  <a:tcPr marT="45715" marB="45715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/>
                        <a:t>Mean Pre-Grant Balance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T="45715" marB="4571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$1,172</a:t>
                      </a:r>
                    </a:p>
                  </a:txBody>
                  <a:tcPr marT="45715" marB="4571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$1,122</a:t>
                      </a: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$946</a:t>
                      </a:r>
                    </a:p>
                  </a:txBody>
                  <a:tcPr marT="45715" marB="4571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88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/>
                        <a:t>Mean Grant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T="45715" marB="4571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$641</a:t>
                      </a:r>
                    </a:p>
                  </a:txBody>
                  <a:tcPr marT="45715" marB="4571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$801</a:t>
                      </a: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$467</a:t>
                      </a:r>
                    </a:p>
                  </a:txBody>
                  <a:tcPr marT="45715" marB="4571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/>
                        <a:t>Mean Post-Grant Balance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T="45715" marB="4571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$531</a:t>
                      </a:r>
                    </a:p>
                  </a:txBody>
                  <a:tcPr marT="45715" marB="4571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$321</a:t>
                      </a: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$479</a:t>
                      </a:r>
                    </a:p>
                  </a:txBody>
                  <a:tcPr marT="45715" marB="4571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/>
                        <a:t>Mean Percent of Pre-Grant Balances Covered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T="45715" marB="4571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75%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90%</a:t>
                      </a:r>
                      <a:endParaRPr lang="en-US" sz="1800" b="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78%</a:t>
                      </a:r>
                      <a:endParaRPr lang="en-US" sz="1800" b="0" dirty="0"/>
                    </a:p>
                  </a:txBody>
                  <a:tcPr marT="45715" marB="4571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67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68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69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0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1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2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3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4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5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6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7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8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9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0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1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2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3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4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5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6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7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8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9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90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91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92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93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94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95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96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97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98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99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100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101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102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103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104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8105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106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107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108" name="Rectangle 44"/>
          <p:cNvSpPr>
            <a:spLocks noGrp="1" noChangeArrowheads="1"/>
          </p:cNvSpPr>
          <p:nvPr>
            <p:ph type="title"/>
          </p:nvPr>
        </p:nvSpPr>
        <p:spPr>
          <a:xfrm>
            <a:off x="132386" y="118855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Payment Compliance Analysis</a:t>
            </a:r>
            <a:br>
              <a:rPr lang="en-US" altLang="en-US" dirty="0"/>
            </a:br>
            <a:r>
              <a:rPr lang="en-US" altLang="en-US" sz="2800" b="1" dirty="0"/>
              <a:t>Attrition Analysis</a:t>
            </a:r>
          </a:p>
        </p:txBody>
      </p:sp>
      <p:sp>
        <p:nvSpPr>
          <p:cNvPr id="88109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B0E3D916-4AA1-4B9F-BD42-E1D91DE903A7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45</a:t>
            </a:fld>
            <a:endParaRPr lang="en-US" altLang="en-US" sz="100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342391"/>
              </p:ext>
            </p:extLst>
          </p:nvPr>
        </p:nvGraphicFramePr>
        <p:xfrm>
          <a:off x="320363" y="1725612"/>
          <a:ext cx="8642728" cy="4366138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9565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2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89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5">
                <a:tc rowSpan="2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27" marB="45727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Q1 &amp; Q2 Recipients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2014</a:t>
                      </a: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2015</a:t>
                      </a:r>
                    </a:p>
                  </a:txBody>
                  <a:tcPr marT="45725" marB="45725" anchor="ctr"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2016</a:t>
                      </a:r>
                    </a:p>
                  </a:txBody>
                  <a:tcPr marT="45725" marB="45725" anchor="ctr"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257">
                <a:tc>
                  <a:txBody>
                    <a:bodyPr/>
                    <a:lstStyle/>
                    <a:p>
                      <a:r>
                        <a:rPr lang="en-US" sz="1600" dirty="0"/>
                        <a:t>Number Submitted</a:t>
                      </a:r>
                    </a:p>
                  </a:txBody>
                  <a:tcPr marT="45727" marB="45727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396</a:t>
                      </a:r>
                    </a:p>
                  </a:txBody>
                  <a:tcPr marT="45727" marB="4572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699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1,095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092">
                <a:tc>
                  <a:txBody>
                    <a:bodyPr/>
                    <a:lstStyle/>
                    <a:p>
                      <a:r>
                        <a:rPr lang="en-US" sz="1600" dirty="0"/>
                        <a:t>Number Returned</a:t>
                      </a:r>
                    </a:p>
                  </a:txBody>
                  <a:tcPr marT="45727" marB="45727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393</a:t>
                      </a:r>
                    </a:p>
                  </a:txBody>
                  <a:tcPr marT="45727" marB="4572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698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1,086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092">
                <a:tc>
                  <a:txBody>
                    <a:bodyPr/>
                    <a:lstStyle/>
                    <a:p>
                      <a:r>
                        <a:rPr lang="en-US" sz="1600" dirty="0"/>
                        <a:t>Accounts with Usable Data*</a:t>
                      </a:r>
                    </a:p>
                  </a:txBody>
                  <a:tcPr marT="45727" marB="45727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392</a:t>
                      </a:r>
                    </a:p>
                  </a:txBody>
                  <a:tcPr marT="45727" marB="4572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687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1,076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9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Amount of Data Available for Analysis</a:t>
                      </a:r>
                    </a:p>
                  </a:txBody>
                  <a:tcPr marT="45727" marB="45727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94">
                <a:tc>
                  <a:txBody>
                    <a:bodyPr/>
                    <a:lstStyle/>
                    <a:p>
                      <a:r>
                        <a:rPr lang="en-US" sz="1600" dirty="0"/>
                        <a:t>3 Months </a:t>
                      </a:r>
                    </a:p>
                  </a:txBody>
                  <a:tcPr marT="45727" marB="45727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283</a:t>
                      </a:r>
                    </a:p>
                  </a:txBody>
                  <a:tcPr marT="45727" marB="4572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603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902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94">
                <a:tc>
                  <a:txBody>
                    <a:bodyPr/>
                    <a:lstStyle/>
                    <a:p>
                      <a:r>
                        <a:rPr lang="en-US" sz="1600" dirty="0"/>
                        <a:t>6 Months</a:t>
                      </a:r>
                    </a:p>
                  </a:txBody>
                  <a:tcPr marT="45727" marB="45727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257</a:t>
                      </a:r>
                    </a:p>
                  </a:txBody>
                  <a:tcPr marT="45727" marB="4572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544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867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94">
                <a:tc>
                  <a:txBody>
                    <a:bodyPr/>
                    <a:lstStyle/>
                    <a:p>
                      <a:r>
                        <a:rPr lang="en-US" sz="1600" dirty="0"/>
                        <a:t>9 Months</a:t>
                      </a:r>
                    </a:p>
                  </a:txBody>
                  <a:tcPr marT="45727" marB="45727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236</a:t>
                      </a:r>
                    </a:p>
                  </a:txBody>
                  <a:tcPr marT="45727" marB="4572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496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804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94">
                <a:tc>
                  <a:txBody>
                    <a:bodyPr/>
                    <a:lstStyle/>
                    <a:p>
                      <a:r>
                        <a:rPr lang="en-US" sz="1600" dirty="0"/>
                        <a:t>12 Months</a:t>
                      </a:r>
                    </a:p>
                  </a:txBody>
                  <a:tcPr marT="45727" marB="45727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218</a:t>
                      </a:r>
                    </a:p>
                  </a:txBody>
                  <a:tcPr marT="45727" marB="4572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474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767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9817">
                <a:tc>
                  <a:txBody>
                    <a:bodyPr/>
                    <a:lstStyle/>
                    <a:p>
                      <a:r>
                        <a:rPr lang="en-US" sz="1600" dirty="0"/>
                        <a:t>Percent of Requested</a:t>
                      </a:r>
                      <a:r>
                        <a:rPr lang="en-US" sz="1600" baseline="0" dirty="0"/>
                        <a:t> Accounts</a:t>
                      </a:r>
                      <a:endParaRPr lang="en-US" sz="1600" b="0" dirty="0"/>
                    </a:p>
                  </a:txBody>
                  <a:tcPr marT="45727" marB="45727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55%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68%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70%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242888" y="6150811"/>
            <a:ext cx="78486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050" dirty="0"/>
              <a:t>* An account was eligible for analysis if the utility-reported account balances did not conflict with the utility transactions data.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1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1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1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1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1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3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3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3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3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3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3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3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3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3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3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4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4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4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4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4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4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4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4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4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4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5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5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5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015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15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15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5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5575" y="258762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Payment Compliance Analysis </a:t>
            </a:r>
            <a:br>
              <a:rPr lang="en-US" altLang="en-US" dirty="0"/>
            </a:br>
            <a:r>
              <a:rPr lang="en-US" altLang="en-US" sz="2800" b="1" dirty="0"/>
              <a:t>Mean Percent of Bills Paid</a:t>
            </a:r>
            <a:br>
              <a:rPr lang="en-US" altLang="en-US" sz="2800" b="1" dirty="0"/>
            </a:br>
            <a:endParaRPr lang="en-US" altLang="en-US" sz="2800" b="1" dirty="0"/>
          </a:p>
        </p:txBody>
      </p:sp>
      <p:sp>
        <p:nvSpPr>
          <p:cNvPr id="90157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99C4DB7B-52D9-42BF-B3D8-9889CBE97EAF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46</a:t>
            </a:fld>
            <a:endParaRPr lang="en-US" altLang="en-US" sz="100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494593"/>
              </p:ext>
            </p:extLst>
          </p:nvPr>
        </p:nvGraphicFramePr>
        <p:xfrm>
          <a:off x="242888" y="1671425"/>
          <a:ext cx="8534398" cy="2397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205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Date Range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Months after</a:t>
                      </a:r>
                      <a:r>
                        <a:rPr lang="en-US" sz="1800" baseline="0" dirty="0"/>
                        <a:t> Grants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Q1 &amp; Q2 Recipients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2014</a:t>
                      </a: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2015</a:t>
                      </a:r>
                    </a:p>
                  </a:txBody>
                  <a:tcPr marT="45725" marB="45725" anchor="ctr"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2016</a:t>
                      </a:r>
                    </a:p>
                  </a:txBody>
                  <a:tcPr marT="45725" marB="45725" anchor="ctr"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90">
                <a:tc>
                  <a:txBody>
                    <a:bodyPr/>
                    <a:lstStyle/>
                    <a:p>
                      <a:r>
                        <a:rPr lang="en-US" sz="1800" dirty="0"/>
                        <a:t>Q2 &amp; Q3 2014</a:t>
                      </a: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 Months</a:t>
                      </a:r>
                    </a:p>
                  </a:txBody>
                  <a:tcPr marL="91448" marR="91448" marT="45703" marB="45703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153%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703" marB="4570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74%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703" marB="45703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123%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703" marB="4570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90">
                <a:tc>
                  <a:txBody>
                    <a:bodyPr/>
                    <a:lstStyle/>
                    <a:p>
                      <a:r>
                        <a:rPr lang="en-US" sz="1800" dirty="0"/>
                        <a:t>Q3 &amp;</a:t>
                      </a:r>
                      <a:r>
                        <a:rPr lang="en-US" sz="1800" baseline="0" dirty="0"/>
                        <a:t> Q4 </a:t>
                      </a:r>
                      <a:r>
                        <a:rPr lang="en-US" sz="1800" dirty="0"/>
                        <a:t>2014</a:t>
                      </a: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6 Months</a:t>
                      </a:r>
                    </a:p>
                  </a:txBody>
                  <a:tcPr marL="91448" marR="91448" marT="45703" marB="45703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131%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703" marB="4570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86%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703" marB="45703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109%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703" marB="4570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690">
                <a:tc>
                  <a:txBody>
                    <a:bodyPr/>
                    <a:lstStyle/>
                    <a:p>
                      <a:r>
                        <a:rPr lang="en-US" sz="1800" dirty="0"/>
                        <a:t>Q4 2014 &amp; Q1 2015</a:t>
                      </a: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9 Months</a:t>
                      </a:r>
                    </a:p>
                  </a:txBody>
                  <a:tcPr marL="91448" marR="91448" marT="45703" marB="45703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119%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703" marB="4570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83%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703" marB="45703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91%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703" marB="4570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690">
                <a:tc>
                  <a:txBody>
                    <a:bodyPr/>
                    <a:lstStyle/>
                    <a:p>
                      <a:r>
                        <a:rPr lang="en-US" sz="1800" dirty="0"/>
                        <a:t>Q1 &amp; Q2 2015</a:t>
                      </a: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12 Months</a:t>
                      </a:r>
                    </a:p>
                  </a:txBody>
                  <a:tcPr marL="91448" marR="91448" marT="45703" marB="45703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110%</a:t>
                      </a:r>
                    </a:p>
                  </a:txBody>
                  <a:tcPr marL="91448" marR="91448" marT="45703" marB="45703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90%</a:t>
                      </a:r>
                    </a:p>
                  </a:txBody>
                  <a:tcPr marL="91448" marR="91448" marT="45703" marB="45703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84%</a:t>
                      </a:r>
                    </a:p>
                  </a:txBody>
                  <a:tcPr marL="91448" marR="91448" marT="45703" marB="45703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899000"/>
              </p:ext>
            </p:extLst>
          </p:nvPr>
        </p:nvGraphicFramePr>
        <p:xfrm>
          <a:off x="3595685" y="4068551"/>
          <a:ext cx="5178752" cy="20419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6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6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54163">
                <a:tc>
                  <a:txBody>
                    <a:bodyPr/>
                    <a:lstStyle/>
                    <a:p>
                      <a:r>
                        <a:rPr lang="en-US" sz="1600" dirty="0"/>
                        <a:t>Good payment coverage 2</a:t>
                      </a:r>
                      <a:r>
                        <a:rPr lang="en-US" sz="1600" baseline="30000" dirty="0"/>
                        <a:t>nd</a:t>
                      </a:r>
                      <a:r>
                        <a:rPr lang="en-US" sz="1600" dirty="0"/>
                        <a:t> year after grant</a:t>
                      </a:r>
                    </a:p>
                  </a:txBody>
                  <a:tcPr marL="91439" marR="91439" marT="45615" marB="4561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Payment compliance does not decline at the end of the year following grant receipt as had been seen in previous years</a:t>
                      </a:r>
                      <a:endParaRPr lang="en-US" sz="1400" dirty="0"/>
                    </a:p>
                  </a:txBody>
                  <a:tcPr marL="91439" marR="91439" marT="45615" marB="4561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Payment compliance declines prior to grant receipt</a:t>
                      </a:r>
                      <a:r>
                        <a:rPr lang="en-US" sz="1600" baseline="0" dirty="0"/>
                        <a:t> </a:t>
                      </a:r>
                      <a:endParaRPr lang="en-US" sz="1600" dirty="0"/>
                    </a:p>
                  </a:txBody>
                  <a:tcPr marL="91439" marR="91439" marT="45615" marB="4561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3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4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5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6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7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8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9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0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1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2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3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4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5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6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7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8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9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0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1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2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3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4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5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6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7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8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9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0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1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2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3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4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5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6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7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8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9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0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2201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2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3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4" name="Rectangle 44"/>
          <p:cNvSpPr>
            <a:spLocks noGrp="1" noChangeArrowheads="1"/>
          </p:cNvSpPr>
          <p:nvPr>
            <p:ph type="title"/>
          </p:nvPr>
        </p:nvSpPr>
        <p:spPr>
          <a:xfrm>
            <a:off x="182563" y="3048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Payment Compliance Analysis </a:t>
            </a:r>
            <a:br>
              <a:rPr lang="en-US" altLang="en-US" dirty="0"/>
            </a:br>
            <a:r>
              <a:rPr lang="en-US" altLang="en-US" sz="2800" b="1" dirty="0"/>
              <a:t>Mean Percent of Bills Paid</a:t>
            </a:r>
            <a:br>
              <a:rPr lang="en-US" altLang="en-US" sz="2800" b="1" dirty="0"/>
            </a:br>
            <a:endParaRPr lang="en-US" altLang="en-US" sz="2800" b="1" dirty="0"/>
          </a:p>
        </p:txBody>
      </p:sp>
      <p:sp>
        <p:nvSpPr>
          <p:cNvPr id="92205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4990D2A4-3457-41B3-A408-63FA8B3F333E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47</a:t>
            </a:fld>
            <a:endParaRPr lang="en-US" altLang="en-US" sz="100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246586"/>
              </p:ext>
            </p:extLst>
          </p:nvPr>
        </p:nvGraphicFramePr>
        <p:xfrm>
          <a:off x="151262" y="1819275"/>
          <a:ext cx="8889102" cy="4139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3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6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55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85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71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03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05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67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4707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40058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Q1 2011 Recipients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Q1 2012 Recipients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Q1 2013 Recipients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Q1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&amp; Q2 2014 Recipients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Q1 &amp; Q2 2015 Recipients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451"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Year After Grant Receipt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Year After Grant Receipt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bg1"/>
                          </a:solidFill>
                        </a:rPr>
                        <a:t>Year After Grant Receipt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Year After Grant Receipt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First Year After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</a:rPr>
                        <a:t> Grant Receipt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04"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First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bg1"/>
                          </a:solidFill>
                        </a:rPr>
                        <a:t>Second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bg1"/>
                          </a:solidFill>
                        </a:rPr>
                        <a:t>First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bg1"/>
                          </a:solidFill>
                        </a:rPr>
                        <a:t>Second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First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Second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First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Second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861">
                <a:tc>
                  <a:txBody>
                    <a:bodyPr/>
                    <a:lstStyle/>
                    <a:p>
                      <a:r>
                        <a:rPr lang="en-US" sz="1600" dirty="0"/>
                        <a:t>3 Months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96%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129%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85%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141%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83%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144%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83%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154%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74%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861">
                <a:tc>
                  <a:txBody>
                    <a:bodyPr/>
                    <a:lstStyle/>
                    <a:p>
                      <a:r>
                        <a:rPr lang="en-US" sz="1600" dirty="0"/>
                        <a:t>6 Months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101%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116%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93%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125%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89%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132%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95%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131%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86%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861">
                <a:tc>
                  <a:txBody>
                    <a:bodyPr/>
                    <a:lstStyle/>
                    <a:p>
                      <a:r>
                        <a:rPr lang="en-US" sz="1600" dirty="0"/>
                        <a:t>9 Months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104%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111%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94%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121%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91%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126%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88%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119%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83%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861">
                <a:tc>
                  <a:txBody>
                    <a:bodyPr/>
                    <a:lstStyle/>
                    <a:p>
                      <a:r>
                        <a:rPr lang="en-US" sz="1600" dirty="0"/>
                        <a:t>12 Months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98%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&gt;99%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85%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102%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83%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108%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90%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111%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90%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8090">
                <a:tc>
                  <a:txBody>
                    <a:bodyPr/>
                    <a:lstStyle/>
                    <a:p>
                      <a:r>
                        <a:rPr lang="en-US" sz="1600" dirty="0"/>
                        <a:t>Accounts Included</a:t>
                      </a:r>
                      <a:endParaRPr lang="en-US" sz="1600" b="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1,429</a:t>
                      </a:r>
                      <a:endParaRPr lang="en-US" sz="1600" b="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1,089</a:t>
                      </a:r>
                      <a:endParaRPr lang="en-US" sz="1600" b="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672</a:t>
                      </a:r>
                      <a:endParaRPr lang="en-US" sz="1600" b="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569</a:t>
                      </a:r>
                      <a:endParaRPr lang="en-US" sz="1600" b="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497</a:t>
                      </a:r>
                      <a:endParaRPr lang="en-US" sz="1600" b="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318</a:t>
                      </a:r>
                      <a:endParaRPr lang="en-US" sz="1600" b="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316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218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474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11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12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13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14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15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16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17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18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19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20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21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22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23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24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25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26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27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28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29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30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31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32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33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34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35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36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37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38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39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40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41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42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43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44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45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46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47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48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4249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50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51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52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314325"/>
            <a:ext cx="7772400" cy="1133475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Payment Compliance Analysis </a:t>
            </a:r>
            <a:br>
              <a:rPr lang="en-US" altLang="en-US" dirty="0"/>
            </a:br>
            <a:r>
              <a:rPr lang="en-US" altLang="en-US" sz="2800" b="1" dirty="0"/>
              <a:t>Mean Percent of Bills Paid By Utility</a:t>
            </a:r>
            <a:br>
              <a:rPr lang="en-US" altLang="en-US" sz="2800" b="1" dirty="0"/>
            </a:br>
            <a:endParaRPr lang="en-US" altLang="en-US" sz="2800" b="1" dirty="0"/>
          </a:p>
        </p:txBody>
      </p:sp>
      <p:sp>
        <p:nvSpPr>
          <p:cNvPr id="94253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F98CDBE4-CFA5-4C8B-BFCA-443EA5EE7E10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48</a:t>
            </a:fld>
            <a:endParaRPr lang="en-US" altLang="en-US" sz="100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298796"/>
              </p:ext>
            </p:extLst>
          </p:nvPr>
        </p:nvGraphicFramePr>
        <p:xfrm>
          <a:off x="339965" y="2240539"/>
          <a:ext cx="8483360" cy="2922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7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4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2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23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7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0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34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48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7952">
                <a:tc gridSpan="8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Q1</a:t>
                      </a:r>
                      <a:r>
                        <a:rPr lang="en-US" sz="1800" b="1" baseline="0" dirty="0">
                          <a:solidFill>
                            <a:schemeClr val="bg1"/>
                          </a:solidFill>
                        </a:rPr>
                        <a:t> &amp; Q2 2015 Recipients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30" marB="45730" anchor="ctr"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829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30" marB="4573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ACE</a:t>
                      </a:r>
                    </a:p>
                  </a:txBody>
                  <a:tcPr marT="45730" marB="4573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JCP&amp;L</a:t>
                      </a:r>
                    </a:p>
                  </a:txBody>
                  <a:tcPr marT="45730" marB="4573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NJNG</a:t>
                      </a:r>
                    </a:p>
                  </a:txBody>
                  <a:tcPr marT="45730" marB="4573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PSE&amp;G</a:t>
                      </a:r>
                    </a:p>
                  </a:txBody>
                  <a:tcPr marT="45730" marB="4573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RECO</a:t>
                      </a:r>
                    </a:p>
                  </a:txBody>
                  <a:tcPr marT="45730" marB="4573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SJG</a:t>
                      </a:r>
                    </a:p>
                  </a:txBody>
                  <a:tcPr marT="45730" marB="4573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 marT="45730" marB="4573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807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Number of Customers</a:t>
                      </a:r>
                      <a:endParaRPr lang="en-US" sz="1800" b="0" dirty="0"/>
                    </a:p>
                  </a:txBody>
                  <a:tcPr marT="45730" marB="4573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25</a:t>
                      </a:r>
                    </a:p>
                  </a:txBody>
                  <a:tcPr marT="45730" marB="4573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49</a:t>
                      </a:r>
                    </a:p>
                  </a:txBody>
                  <a:tcPr marT="45730" marB="4573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21</a:t>
                      </a:r>
                    </a:p>
                  </a:txBody>
                  <a:tcPr marT="45730" marB="4573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364</a:t>
                      </a:r>
                    </a:p>
                  </a:txBody>
                  <a:tcPr marT="45730" marB="4573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2</a:t>
                      </a:r>
                    </a:p>
                  </a:txBody>
                  <a:tcPr marT="45730" marB="4573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13</a:t>
                      </a:r>
                    </a:p>
                  </a:txBody>
                  <a:tcPr marT="45730" marB="4573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474</a:t>
                      </a:r>
                      <a:endParaRPr lang="en-US" sz="1800" b="1" dirty="0"/>
                    </a:p>
                  </a:txBody>
                  <a:tcPr marT="45730" marB="4573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800" dirty="0"/>
                        <a:t>3 Months</a:t>
                      </a:r>
                    </a:p>
                  </a:txBody>
                  <a:tcPr marT="45730" marB="4573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51%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0" marB="4573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79%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55%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71%</a:t>
                      </a:r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104%</a:t>
                      </a:r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197%</a:t>
                      </a:r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74%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0" marB="4573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800" dirty="0"/>
                        <a:t>6 Months</a:t>
                      </a:r>
                    </a:p>
                  </a:txBody>
                  <a:tcPr marT="45730" marB="4573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57%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0" marB="4573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87%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97%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83%</a:t>
                      </a:r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77%</a:t>
                      </a:r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200%</a:t>
                      </a:r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86%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0" marB="4573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800" dirty="0"/>
                        <a:t>9 Months</a:t>
                      </a:r>
                    </a:p>
                  </a:txBody>
                  <a:tcPr marT="45730" marB="4573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77%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0" marB="4573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87%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95%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81%</a:t>
                      </a:r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96%</a:t>
                      </a:r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123%</a:t>
                      </a:r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83%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0" marB="4573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800" dirty="0"/>
                        <a:t>12 Months</a:t>
                      </a:r>
                    </a:p>
                  </a:txBody>
                  <a:tcPr marT="45730" marB="4573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86%</a:t>
                      </a:r>
                    </a:p>
                  </a:txBody>
                  <a:tcPr marT="45730" marB="4573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93%</a:t>
                      </a: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91%</a:t>
                      </a: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88%</a:t>
                      </a:r>
                    </a:p>
                  </a:txBody>
                  <a:tcPr marT="45730" marB="4573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175%</a:t>
                      </a: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115%</a:t>
                      </a: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90%</a:t>
                      </a:r>
                      <a:endParaRPr lang="en-US" sz="1800" b="1" dirty="0"/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59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60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61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62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63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64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65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66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67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68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69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0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1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2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3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4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5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6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7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8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9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80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81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82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83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84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85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86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87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88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89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90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91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92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93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94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95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96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6297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98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99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300" name="Rectangle 44"/>
          <p:cNvSpPr>
            <a:spLocks noGrp="1" noChangeArrowheads="1"/>
          </p:cNvSpPr>
          <p:nvPr>
            <p:ph type="title"/>
          </p:nvPr>
        </p:nvSpPr>
        <p:spPr>
          <a:xfrm>
            <a:off x="87313" y="554037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Payment Compliance Analysis </a:t>
            </a:r>
            <a:br>
              <a:rPr lang="en-US" altLang="en-US" dirty="0"/>
            </a:br>
            <a:r>
              <a:rPr lang="en-US" altLang="en-US" sz="2800" b="1" dirty="0"/>
              <a:t>Percent That Paid More Than </a:t>
            </a:r>
            <a:br>
              <a:rPr lang="en-US" altLang="en-US" sz="2800" b="1" dirty="0"/>
            </a:br>
            <a:r>
              <a:rPr lang="en-US" altLang="en-US" sz="2800" b="1" dirty="0"/>
              <a:t>90 and 100 Percent of Billed Amount</a:t>
            </a:r>
            <a:br>
              <a:rPr lang="en-US" altLang="en-US" sz="2800" dirty="0"/>
            </a:br>
            <a:endParaRPr lang="en-US" altLang="en-US" sz="2800" b="1" dirty="0"/>
          </a:p>
        </p:txBody>
      </p:sp>
      <p:sp>
        <p:nvSpPr>
          <p:cNvPr id="96301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821F381B-CA90-46D6-AE05-18709FC465D0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49</a:t>
            </a:fld>
            <a:endParaRPr lang="en-US" altLang="en-US" sz="100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796839"/>
              </p:ext>
            </p:extLst>
          </p:nvPr>
        </p:nvGraphicFramePr>
        <p:xfrm>
          <a:off x="939800" y="2362200"/>
          <a:ext cx="7112088" cy="2946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9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3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3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93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93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358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31" marB="4573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</a:t>
                      </a:r>
                      <a:r>
                        <a:rPr lang="en-US" sz="1500" baseline="30000" dirty="0"/>
                        <a:t>nd</a:t>
                      </a:r>
                      <a:r>
                        <a:rPr lang="en-US" sz="1500" dirty="0"/>
                        <a:t> year after grant</a:t>
                      </a:r>
                      <a:endParaRPr 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T="45731" marB="4573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</a:t>
                      </a:r>
                      <a:r>
                        <a:rPr lang="en-US" sz="1500" baseline="30000" dirty="0"/>
                        <a:t>st</a:t>
                      </a:r>
                      <a:r>
                        <a:rPr lang="en-US" sz="1500" dirty="0"/>
                        <a:t> year after grant</a:t>
                      </a:r>
                      <a:endParaRPr 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T="45731" marB="4573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Year before grant</a:t>
                      </a:r>
                      <a:endParaRPr 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T="45731" marB="4573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58">
                <a:tc rowSpan="2">
                  <a:txBody>
                    <a:bodyPr/>
                    <a:lstStyle/>
                    <a:p>
                      <a:pPr algn="l"/>
                      <a:r>
                        <a:rPr lang="en-US" sz="1500" b="1" dirty="0">
                          <a:solidFill>
                            <a:schemeClr val="bg1"/>
                          </a:solidFill>
                        </a:rPr>
                        <a:t>Months After Grant</a:t>
                      </a:r>
                    </a:p>
                  </a:txBody>
                  <a:tcPr marT="45731" marB="4573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</a:rPr>
                        <a:t>Q1 &amp; Q2 2014 Recipients</a:t>
                      </a:r>
                    </a:p>
                  </a:txBody>
                  <a:tcPr marT="45731" marB="4573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</a:rPr>
                        <a:t>Q1 &amp; Q2 2015 Recipients</a:t>
                      </a:r>
                    </a:p>
                  </a:txBody>
                  <a:tcPr marT="45731" marB="4573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</a:rPr>
                        <a:t>Q1</a:t>
                      </a:r>
                      <a:r>
                        <a:rPr lang="en-US" sz="1500" b="1" baseline="0" dirty="0">
                          <a:solidFill>
                            <a:schemeClr val="bg1"/>
                          </a:solidFill>
                        </a:rPr>
                        <a:t> &amp; Q2 </a:t>
                      </a:r>
                      <a:r>
                        <a:rPr lang="en-US" sz="1500" b="1" dirty="0">
                          <a:solidFill>
                            <a:schemeClr val="bg1"/>
                          </a:solidFill>
                        </a:rPr>
                        <a:t> 2016 Recipients</a:t>
                      </a:r>
                    </a:p>
                  </a:txBody>
                  <a:tcPr marT="45731" marB="4573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255">
                <a:tc vMerge="1"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</a:rPr>
                        <a:t>Pay ≥ 100%</a:t>
                      </a:r>
                    </a:p>
                  </a:txBody>
                  <a:tcPr marT="45731" marB="4573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chemeClr val="bg1"/>
                          </a:solidFill>
                        </a:rPr>
                        <a:t>Pay ≥ 90%</a:t>
                      </a:r>
                    </a:p>
                  </a:txBody>
                  <a:tcPr marT="45731" marB="4573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</a:rPr>
                        <a:t>Pay ≥ 100%</a:t>
                      </a:r>
                    </a:p>
                  </a:txBody>
                  <a:tcPr marT="45731" marB="4573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chemeClr val="bg1"/>
                          </a:solidFill>
                        </a:rPr>
                        <a:t>Pay ≥ 90%</a:t>
                      </a:r>
                    </a:p>
                  </a:txBody>
                  <a:tcPr marT="45731" marB="4573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</a:rPr>
                        <a:t>Pay ≥ 100%</a:t>
                      </a:r>
                    </a:p>
                  </a:txBody>
                  <a:tcPr marT="45731" marB="4573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chemeClr val="bg1"/>
                          </a:solidFill>
                        </a:rPr>
                        <a:t>Pay ≥ 90%</a:t>
                      </a:r>
                    </a:p>
                  </a:txBody>
                  <a:tcPr marT="45731" marB="45731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26">
                <a:tc>
                  <a:txBody>
                    <a:bodyPr/>
                    <a:lstStyle/>
                    <a:p>
                      <a:r>
                        <a:rPr lang="en-US" sz="1500" dirty="0"/>
                        <a:t>3 Months</a:t>
                      </a:r>
                    </a:p>
                  </a:txBody>
                  <a:tcPr marT="45731" marB="4573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/>
                        <a:t>63%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/>
                        <a:t>68%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/>
                        <a:t>20%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/>
                        <a:t>27%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/>
                        <a:t>47%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/>
                        <a:t>54%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26">
                <a:tc>
                  <a:txBody>
                    <a:bodyPr/>
                    <a:lstStyle/>
                    <a:p>
                      <a:r>
                        <a:rPr lang="en-US" sz="1500" dirty="0"/>
                        <a:t>6 Months</a:t>
                      </a:r>
                    </a:p>
                  </a:txBody>
                  <a:tcPr marT="45731" marB="4573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/>
                        <a:t>66%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/>
                        <a:t>75%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/>
                        <a:t>27%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/>
                        <a:t>37%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/>
                        <a:t>48%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/>
                        <a:t>58%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26">
                <a:tc>
                  <a:txBody>
                    <a:bodyPr/>
                    <a:lstStyle/>
                    <a:p>
                      <a:r>
                        <a:rPr lang="en-US" sz="1500" dirty="0"/>
                        <a:t>9 Months</a:t>
                      </a:r>
                    </a:p>
                  </a:txBody>
                  <a:tcPr marT="45731" marB="4573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/>
                        <a:t>68%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/>
                        <a:t>80%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/>
                        <a:t>25%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/>
                        <a:t>38%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/>
                        <a:t>36%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/>
                        <a:t>50%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926">
                <a:tc>
                  <a:txBody>
                    <a:bodyPr/>
                    <a:lstStyle/>
                    <a:p>
                      <a:r>
                        <a:rPr lang="en-US" sz="1500" dirty="0"/>
                        <a:t>12 Months</a:t>
                      </a:r>
                    </a:p>
                  </a:txBody>
                  <a:tcPr marT="45731" marB="4573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/>
                        <a:t>65%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/>
                        <a:t>84%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/>
                        <a:t>28%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/>
                        <a:t>50%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/>
                        <a:t>24%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/>
                        <a:t>40%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1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4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5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6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7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8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9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0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1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2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3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4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5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6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377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78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79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88" name="Rectangle 44"/>
          <p:cNvSpPr>
            <a:spLocks noGrp="1" noChangeArrowheads="1"/>
          </p:cNvSpPr>
          <p:nvPr>
            <p:ph type="title"/>
          </p:nvPr>
        </p:nvSpPr>
        <p:spPr>
          <a:xfrm>
            <a:off x="246888" y="301752"/>
            <a:ext cx="7772400" cy="114604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300" b="1" dirty="0"/>
              <a:t>NJ SHARES Database Analysis</a:t>
            </a:r>
            <a:b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/>
              <a:t>Grants Distributed by Utility</a:t>
            </a:r>
          </a:p>
        </p:txBody>
      </p:sp>
      <p:sp>
        <p:nvSpPr>
          <p:cNvPr id="14381" name="Text Box 46"/>
          <p:cNvSpPr txBox="1">
            <a:spLocks noChangeArrowheads="1"/>
          </p:cNvSpPr>
          <p:nvPr/>
        </p:nvSpPr>
        <p:spPr bwMode="auto">
          <a:xfrm>
            <a:off x="8610600" y="6400800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C34FCF02-E680-4146-ABBA-7EEFF66C2E0C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5</a:t>
            </a:fld>
            <a:endParaRPr lang="en-US" altLang="en-US" sz="100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902860"/>
              </p:ext>
            </p:extLst>
          </p:nvPr>
        </p:nvGraphicFramePr>
        <p:xfrm>
          <a:off x="457200" y="1828800"/>
          <a:ext cx="8061324" cy="393166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478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7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7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7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31"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2015 Grants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3" marR="91433" marT="45707" marB="45707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4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Utility</a:t>
                      </a:r>
                    </a:p>
                  </a:txBody>
                  <a:tcPr marL="91433" marR="91433" marT="45707" marB="45707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Number of Grants</a:t>
                      </a:r>
                    </a:p>
                  </a:txBody>
                  <a:tcPr marL="91433" marR="91433" marT="45707" marB="4570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Percent of All Grants</a:t>
                      </a:r>
                    </a:p>
                  </a:txBody>
                  <a:tcPr marL="91433" marR="91433" marT="45707" marB="45707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Grant Dollars</a:t>
                      </a:r>
                    </a:p>
                  </a:txBody>
                  <a:tcPr marL="91433" marR="91433" marT="45707" marB="45707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Percent of Grant Dollars</a:t>
                      </a:r>
                    </a:p>
                  </a:txBody>
                  <a:tcPr marL="91433" marR="91433" marT="45707" marB="45707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31">
                <a:tc>
                  <a:txBody>
                    <a:bodyPr/>
                    <a:lstStyle/>
                    <a:p>
                      <a:r>
                        <a:rPr lang="en-US" sz="1800" dirty="0"/>
                        <a:t>ACE</a:t>
                      </a:r>
                    </a:p>
                  </a:txBody>
                  <a:tcPr marL="91433" marR="91433" marT="45707" marB="45707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131</a:t>
                      </a:r>
                    </a:p>
                  </a:txBody>
                  <a:tcPr marL="91433" marR="91433" marT="45707" marB="4570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12%</a:t>
                      </a:r>
                    </a:p>
                  </a:txBody>
                  <a:tcPr marL="91433" marR="91433" marT="45707" marB="45707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$68,178</a:t>
                      </a:r>
                    </a:p>
                  </a:txBody>
                  <a:tcPr marL="91433" marR="91433" marT="45707" marB="45707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9%</a:t>
                      </a:r>
                    </a:p>
                  </a:txBody>
                  <a:tcPr marL="91433" marR="91433" marT="45707" marB="45707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31">
                <a:tc>
                  <a:txBody>
                    <a:bodyPr/>
                    <a:lstStyle/>
                    <a:p>
                      <a:r>
                        <a:rPr lang="en-US" sz="1800" dirty="0"/>
                        <a:t>ETG</a:t>
                      </a:r>
                    </a:p>
                  </a:txBody>
                  <a:tcPr marL="91433" marR="91433" marT="45707" marB="45707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56</a:t>
                      </a:r>
                    </a:p>
                  </a:txBody>
                  <a:tcPr marL="91433" marR="91433" marT="45707" marB="4570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5%</a:t>
                      </a:r>
                    </a:p>
                  </a:txBody>
                  <a:tcPr marL="91433" marR="91433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$29,694</a:t>
                      </a:r>
                    </a:p>
                  </a:txBody>
                  <a:tcPr marL="91433" marR="91433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4%</a:t>
                      </a:r>
                    </a:p>
                  </a:txBody>
                  <a:tcPr marL="91433" marR="91433" marT="45707" marB="4570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144">
                <a:tc>
                  <a:txBody>
                    <a:bodyPr/>
                    <a:lstStyle/>
                    <a:p>
                      <a:r>
                        <a:rPr lang="en-US" sz="1800" dirty="0"/>
                        <a:t>JCP&amp;L</a:t>
                      </a:r>
                    </a:p>
                  </a:txBody>
                  <a:tcPr marL="91433" marR="91433" marT="45707" marB="45707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142</a:t>
                      </a:r>
                    </a:p>
                  </a:txBody>
                  <a:tcPr marL="91433" marR="91433" marT="45707" marB="4570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13%</a:t>
                      </a:r>
                    </a:p>
                  </a:txBody>
                  <a:tcPr marL="91433" marR="91433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$67,901</a:t>
                      </a:r>
                    </a:p>
                  </a:txBody>
                  <a:tcPr marL="91433" marR="91433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9%</a:t>
                      </a:r>
                    </a:p>
                  </a:txBody>
                  <a:tcPr marL="91433" marR="91433" marT="45707" marB="45707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31">
                <a:tc>
                  <a:txBody>
                    <a:bodyPr/>
                    <a:lstStyle/>
                    <a:p>
                      <a:r>
                        <a:rPr lang="en-US" sz="1800" dirty="0"/>
                        <a:t>NJNG</a:t>
                      </a:r>
                    </a:p>
                  </a:txBody>
                  <a:tcPr marL="91433" marR="91433" marT="45707" marB="45707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62</a:t>
                      </a:r>
                    </a:p>
                  </a:txBody>
                  <a:tcPr marL="91433" marR="91433" marT="45707" marB="4570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6%</a:t>
                      </a:r>
                    </a:p>
                  </a:txBody>
                  <a:tcPr marL="91433" marR="91433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$33,172</a:t>
                      </a:r>
                    </a:p>
                  </a:txBody>
                  <a:tcPr marL="91433" marR="91433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4%</a:t>
                      </a:r>
                    </a:p>
                  </a:txBody>
                  <a:tcPr marL="91433" marR="91433" marT="45707" marB="45707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31">
                <a:tc>
                  <a:txBody>
                    <a:bodyPr/>
                    <a:lstStyle/>
                    <a:p>
                      <a:r>
                        <a:rPr lang="en-US" sz="1800" dirty="0"/>
                        <a:t>PSE&amp;G</a:t>
                      </a:r>
                    </a:p>
                  </a:txBody>
                  <a:tcPr marL="91433" marR="91433" marT="45707" marB="45707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643</a:t>
                      </a:r>
                    </a:p>
                  </a:txBody>
                  <a:tcPr marL="91433" marR="91433" marT="45707" marB="4570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57%</a:t>
                      </a:r>
                    </a:p>
                  </a:txBody>
                  <a:tcPr marL="91433" marR="91433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$526,836</a:t>
                      </a:r>
                    </a:p>
                  </a:txBody>
                  <a:tcPr marL="91433" marR="91433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68%</a:t>
                      </a:r>
                    </a:p>
                  </a:txBody>
                  <a:tcPr marL="91433" marR="91433" marT="45707" marB="45707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31">
                <a:tc>
                  <a:txBody>
                    <a:bodyPr/>
                    <a:lstStyle/>
                    <a:p>
                      <a:r>
                        <a:rPr lang="en-US" sz="1800" dirty="0"/>
                        <a:t>RECO</a:t>
                      </a:r>
                    </a:p>
                  </a:txBody>
                  <a:tcPr marL="91433" marR="91433" marT="45707" marB="45707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L="91433" marR="91433" marT="45707" marB="4570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&lt;1%</a:t>
                      </a:r>
                    </a:p>
                  </a:txBody>
                  <a:tcPr marL="91433" marR="91433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$1,500</a:t>
                      </a:r>
                    </a:p>
                  </a:txBody>
                  <a:tcPr marL="91433" marR="91433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&lt;1%</a:t>
                      </a:r>
                    </a:p>
                  </a:txBody>
                  <a:tcPr marL="91433" marR="91433" marT="45707" marB="45707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31">
                <a:tc>
                  <a:txBody>
                    <a:bodyPr/>
                    <a:lstStyle/>
                    <a:p>
                      <a:r>
                        <a:rPr lang="en-US" sz="1800" dirty="0"/>
                        <a:t>SJG</a:t>
                      </a:r>
                    </a:p>
                  </a:txBody>
                  <a:tcPr marL="91433" marR="91433" marT="45707" marB="45707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81</a:t>
                      </a:r>
                    </a:p>
                  </a:txBody>
                  <a:tcPr marL="91433" marR="91433" marT="45707" marB="4570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7%</a:t>
                      </a:r>
                    </a:p>
                  </a:txBody>
                  <a:tcPr marL="91433" marR="91433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$45,439</a:t>
                      </a:r>
                    </a:p>
                  </a:txBody>
                  <a:tcPr marL="91433" marR="91433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6%</a:t>
                      </a:r>
                    </a:p>
                  </a:txBody>
                  <a:tcPr marL="91433" marR="91433" marT="45707" marB="45707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31">
                <a:tc>
                  <a:txBody>
                    <a:bodyPr/>
                    <a:lstStyle/>
                    <a:p>
                      <a:r>
                        <a:rPr lang="en-US" sz="1800" dirty="0"/>
                        <a:t>TOTAL</a:t>
                      </a:r>
                      <a:endParaRPr lang="en-US" sz="1800" b="0" dirty="0"/>
                    </a:p>
                  </a:txBody>
                  <a:tcPr marL="91433" marR="91433" marT="45707" marB="45707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1,118</a:t>
                      </a:r>
                      <a:endParaRPr lang="en-US" sz="1800" b="0" dirty="0"/>
                    </a:p>
                  </a:txBody>
                  <a:tcPr marL="91433" marR="91433" marT="45707" marB="4570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100%</a:t>
                      </a:r>
                      <a:endParaRPr lang="en-US" sz="1800" b="0" dirty="0"/>
                    </a:p>
                  </a:txBody>
                  <a:tcPr marL="91433" marR="91433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$772,720</a:t>
                      </a:r>
                      <a:endParaRPr lang="en-US" sz="1800" b="0" dirty="0"/>
                    </a:p>
                  </a:txBody>
                  <a:tcPr marL="91433" marR="91433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100%</a:t>
                      </a:r>
                      <a:endParaRPr lang="en-US" sz="1800" b="0" dirty="0"/>
                    </a:p>
                  </a:txBody>
                  <a:tcPr marL="91433" marR="91433" marT="45707" marB="45707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07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08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09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0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1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2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3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4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5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6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7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8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9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20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21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22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23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24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25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26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27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28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29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30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31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32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33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34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35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36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37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38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39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40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41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42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43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44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8345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46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47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348" name="Rectangle 44"/>
          <p:cNvSpPr>
            <a:spLocks noGrp="1" noChangeArrowheads="1"/>
          </p:cNvSpPr>
          <p:nvPr>
            <p:ph type="title"/>
          </p:nvPr>
        </p:nvSpPr>
        <p:spPr>
          <a:xfrm>
            <a:off x="112713" y="542925"/>
            <a:ext cx="60960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Payment Compliance Analysis </a:t>
            </a:r>
            <a:br>
              <a:rPr lang="en-US" altLang="en-US" dirty="0"/>
            </a:br>
            <a:r>
              <a:rPr lang="en-US" altLang="en-US" sz="2800" b="1" dirty="0">
                <a:solidFill>
                  <a:schemeClr val="tx1"/>
                </a:solidFill>
              </a:rPr>
              <a:t>Percent That Paid More Than 100 Percent of Billed Amount </a:t>
            </a:r>
            <a:br>
              <a:rPr lang="en-US" altLang="en-US" sz="2800" b="1" dirty="0"/>
            </a:br>
            <a:endParaRPr lang="en-US" altLang="en-US" sz="2800" b="1" dirty="0"/>
          </a:p>
        </p:txBody>
      </p:sp>
      <p:sp>
        <p:nvSpPr>
          <p:cNvPr id="98349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C1C76593-812D-43D0-B1A8-61E5917027B5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50</a:t>
            </a:fld>
            <a:endParaRPr lang="en-US" altLang="en-US" sz="1000"/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863228"/>
              </p:ext>
            </p:extLst>
          </p:nvPr>
        </p:nvGraphicFramePr>
        <p:xfrm>
          <a:off x="233363" y="1897549"/>
          <a:ext cx="8605837" cy="3803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1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4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40058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Q1 2011 Recipients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Q1 2012 Recipients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Q1 2013 Recipients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Q1 &amp; Q2 2014 Recipients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Q1 &amp; Q2 2015 Recipients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098"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Year After Grant Receipt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Year After Grant Receipt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Year After Grant Receipt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Year After Grant Receipt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First Year After Grant Receipt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574"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First</a:t>
                      </a:r>
                    </a:p>
                  </a:txBody>
                  <a:tcPr marT="45709" marB="45709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Second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First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Second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First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Second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First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Second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861">
                <a:tc>
                  <a:txBody>
                    <a:bodyPr/>
                    <a:lstStyle/>
                    <a:p>
                      <a:r>
                        <a:rPr lang="en-US" sz="1600" dirty="0"/>
                        <a:t>3 Months</a:t>
                      </a:r>
                    </a:p>
                  </a:txBody>
                  <a:tcPr marT="45709" marB="45709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40%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64%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30%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64%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30%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70%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32%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63%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20%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861">
                <a:tc>
                  <a:txBody>
                    <a:bodyPr/>
                    <a:lstStyle/>
                    <a:p>
                      <a:r>
                        <a:rPr lang="en-US" sz="1600" dirty="0"/>
                        <a:t>6 Months</a:t>
                      </a:r>
                    </a:p>
                  </a:txBody>
                  <a:tcPr marT="45709" marB="45709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44%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62%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33%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66%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33%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72%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41%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66%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27%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861">
                <a:tc>
                  <a:txBody>
                    <a:bodyPr/>
                    <a:lstStyle/>
                    <a:p>
                      <a:r>
                        <a:rPr lang="en-US" sz="1600" dirty="0"/>
                        <a:t>9 Months</a:t>
                      </a:r>
                    </a:p>
                  </a:txBody>
                  <a:tcPr marT="45709" marB="45709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51%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62%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33%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69%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34%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79%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34%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68%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25%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861">
                <a:tc>
                  <a:txBody>
                    <a:bodyPr/>
                    <a:lstStyle/>
                    <a:p>
                      <a:r>
                        <a:rPr lang="en-US" sz="1600" dirty="0"/>
                        <a:t>12 Months</a:t>
                      </a:r>
                    </a:p>
                  </a:txBody>
                  <a:tcPr marT="45709" marB="45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41%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46%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22%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50%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23%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65%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32%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65%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28%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8090">
                <a:tc>
                  <a:txBody>
                    <a:bodyPr/>
                    <a:lstStyle/>
                    <a:p>
                      <a:r>
                        <a:rPr lang="en-US" sz="1600" dirty="0"/>
                        <a:t>Accounts Included</a:t>
                      </a:r>
                      <a:endParaRPr lang="en-US" sz="1600" b="0" dirty="0"/>
                    </a:p>
                  </a:txBody>
                  <a:tcPr marT="45709" marB="45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1,429</a:t>
                      </a:r>
                      <a:endParaRPr lang="en-US" sz="1600" b="0" dirty="0"/>
                    </a:p>
                  </a:txBody>
                  <a:tcPr marT="45709" marB="45709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1,089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672</a:t>
                      </a:r>
                      <a:endParaRPr lang="en-US" sz="1600" b="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569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497</a:t>
                      </a:r>
                      <a:endParaRPr lang="en-US" sz="1600" b="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318</a:t>
                      </a:r>
                      <a:endParaRPr lang="en-US" sz="1600" b="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316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218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474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6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6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6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6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6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6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6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6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6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6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7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7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7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7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7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7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7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7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7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7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8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8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8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8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8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8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8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8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8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8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9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9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9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039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9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9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96" name="Rectangle 44"/>
          <p:cNvSpPr>
            <a:spLocks noGrp="1" noChangeArrowheads="1"/>
          </p:cNvSpPr>
          <p:nvPr>
            <p:ph type="title"/>
          </p:nvPr>
        </p:nvSpPr>
        <p:spPr>
          <a:xfrm>
            <a:off x="50800" y="533400"/>
            <a:ext cx="59436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Payment Compliance Analysis </a:t>
            </a:r>
            <a:br>
              <a:rPr lang="en-US" altLang="en-US" dirty="0"/>
            </a:br>
            <a:r>
              <a:rPr lang="en-US" altLang="en-US" sz="2800" b="1" dirty="0">
                <a:solidFill>
                  <a:schemeClr val="tx1"/>
                </a:solidFill>
              </a:rPr>
              <a:t>Percent That Paid More Than 90 Percent of Billed Amount </a:t>
            </a:r>
            <a:br>
              <a:rPr lang="en-US" altLang="en-US" sz="2800" b="1" dirty="0"/>
            </a:br>
            <a:endParaRPr lang="en-US" altLang="en-US" sz="2800" b="1" dirty="0"/>
          </a:p>
        </p:txBody>
      </p:sp>
      <p:sp>
        <p:nvSpPr>
          <p:cNvPr id="100397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409C9064-3B95-4D43-859B-84EE85509A2A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51</a:t>
            </a:fld>
            <a:endParaRPr lang="en-US" altLang="en-US" sz="1000"/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227258"/>
              </p:ext>
            </p:extLst>
          </p:nvPr>
        </p:nvGraphicFramePr>
        <p:xfrm>
          <a:off x="252413" y="1887372"/>
          <a:ext cx="8686800" cy="4032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40058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Q1 2011 Recipients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Q1 2012 Recipients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Q1 2013 Recipients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Q1 &amp; Q2 2014 Recipients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Q1 &amp; Q2 2015 Recipients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349"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Year After Grant Receipt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Year After Grant Receipt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Year After Grant Receipt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Year After Grant Receipt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First Year After Grant Receipt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First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Second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First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Second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First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Second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First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Second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861">
                <a:tc>
                  <a:txBody>
                    <a:bodyPr/>
                    <a:lstStyle/>
                    <a:p>
                      <a:r>
                        <a:rPr lang="en-US" sz="1600" dirty="0"/>
                        <a:t>3 Months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49%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71%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37%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70%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34%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75%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37%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68%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27%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861">
                <a:tc>
                  <a:txBody>
                    <a:bodyPr/>
                    <a:lstStyle/>
                    <a:p>
                      <a:r>
                        <a:rPr lang="en-US" sz="1600" dirty="0"/>
                        <a:t>6 Months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59%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73%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44%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75%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43%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81%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51%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75%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37%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861">
                <a:tc>
                  <a:txBody>
                    <a:bodyPr/>
                    <a:lstStyle/>
                    <a:p>
                      <a:r>
                        <a:rPr lang="en-US" sz="1600" dirty="0"/>
                        <a:t>9 Months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70%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78%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49%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82%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50%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88%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46%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80%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38%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861">
                <a:tc>
                  <a:txBody>
                    <a:bodyPr/>
                    <a:lstStyle/>
                    <a:p>
                      <a:r>
                        <a:rPr lang="en-US" sz="1600" dirty="0"/>
                        <a:t>12 Months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65%</a:t>
                      </a:r>
                    </a:p>
                  </a:txBody>
                  <a:tcPr marT="45709" marB="45709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71%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39%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70%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39%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84%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48%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84%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50%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8090">
                <a:tc>
                  <a:txBody>
                    <a:bodyPr/>
                    <a:lstStyle/>
                    <a:p>
                      <a:r>
                        <a:rPr lang="en-US" sz="1600" dirty="0"/>
                        <a:t>Accounts Included</a:t>
                      </a:r>
                      <a:endParaRPr lang="en-US" sz="1600" b="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1,429</a:t>
                      </a:r>
                      <a:endParaRPr lang="en-US" sz="1600" b="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/>
                        <a:t>1,089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672</a:t>
                      </a:r>
                      <a:endParaRPr lang="en-US" sz="1600" b="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/>
                        <a:t>569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497</a:t>
                      </a:r>
                      <a:endParaRPr lang="en-US" sz="1600" b="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318</a:t>
                      </a:r>
                      <a:endParaRPr lang="en-US" sz="1600" b="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316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218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474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03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04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05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06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07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08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09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10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11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12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13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14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15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16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17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18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19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20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21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22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23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24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25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26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27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28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29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0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1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2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3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4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5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6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7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8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9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0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441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3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4" name="Rectangle 44"/>
          <p:cNvSpPr>
            <a:spLocks noGrp="1" noChangeArrowheads="1"/>
          </p:cNvSpPr>
          <p:nvPr>
            <p:ph type="title"/>
          </p:nvPr>
        </p:nvSpPr>
        <p:spPr>
          <a:xfrm>
            <a:off x="37306" y="188913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Payment Compliance Analysis </a:t>
            </a:r>
            <a:br>
              <a:rPr lang="en-US" altLang="en-US" sz="3600" dirty="0"/>
            </a:br>
            <a:r>
              <a:rPr lang="en-US" altLang="en-US" sz="2800" b="1" dirty="0"/>
              <a:t>By Utility</a:t>
            </a:r>
          </a:p>
        </p:txBody>
      </p:sp>
      <p:sp>
        <p:nvSpPr>
          <p:cNvPr id="102445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58E27980-C9D7-4681-85E3-2426AB12007E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52</a:t>
            </a:fld>
            <a:endParaRPr lang="en-US" altLang="en-US" sz="100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843169"/>
              </p:ext>
            </p:extLst>
          </p:nvPr>
        </p:nvGraphicFramePr>
        <p:xfrm>
          <a:off x="467562" y="1676400"/>
          <a:ext cx="7826373" cy="2423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6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35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52328">
                <a:tc gridSpan="7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Q1 &amp; Q2 2015 Recipients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6" marB="45726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395">
                <a:tc>
                  <a:txBody>
                    <a:bodyPr/>
                    <a:lstStyle/>
                    <a:p>
                      <a:pPr algn="l"/>
                      <a:r>
                        <a:rPr lang="en-US" sz="1900" b="1" dirty="0">
                          <a:solidFill>
                            <a:schemeClr val="bg1"/>
                          </a:solidFill>
                        </a:rPr>
                        <a:t>Pay≥100%</a:t>
                      </a:r>
                    </a:p>
                  </a:txBody>
                  <a:tcPr marT="45726" marB="45726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ACE</a:t>
                      </a:r>
                    </a:p>
                  </a:txBody>
                  <a:tcPr marT="45726" marB="4572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JCP&amp;L</a:t>
                      </a:r>
                    </a:p>
                  </a:txBody>
                  <a:tcPr marT="45726" marB="45726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NJNG</a:t>
                      </a:r>
                    </a:p>
                  </a:txBody>
                  <a:tcPr marT="45726" marB="45726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PSE&amp;G</a:t>
                      </a:r>
                    </a:p>
                  </a:txBody>
                  <a:tcPr marT="45726" marB="45726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RECO</a:t>
                      </a:r>
                    </a:p>
                  </a:txBody>
                  <a:tcPr marT="45726" marB="45726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SJG</a:t>
                      </a:r>
                    </a:p>
                  </a:txBody>
                  <a:tcPr marT="45726" marB="45726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715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3</a:t>
                      </a:r>
                      <a:r>
                        <a:rPr lang="en-US" sz="1600" baseline="0" dirty="0"/>
                        <a:t> Months</a:t>
                      </a:r>
                      <a:endParaRPr lang="en-US" sz="1600" b="0" dirty="0"/>
                    </a:p>
                  </a:txBody>
                  <a:tcPr marT="45726" marB="45726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12%</a:t>
                      </a:r>
                      <a:endParaRPr lang="en-US" sz="1600" b="0" dirty="0"/>
                    </a:p>
                  </a:txBody>
                  <a:tcPr marT="45726" marB="4572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29%</a:t>
                      </a:r>
                      <a:endParaRPr lang="en-US" sz="1600" b="0" dirty="0"/>
                    </a:p>
                  </a:txBody>
                  <a:tcPr marT="45726" marB="45726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14%</a:t>
                      </a:r>
                    </a:p>
                  </a:txBody>
                  <a:tcPr marT="45726" marB="45726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18%</a:t>
                      </a:r>
                    </a:p>
                  </a:txBody>
                  <a:tcPr marT="45726" marB="45726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50%</a:t>
                      </a:r>
                    </a:p>
                  </a:txBody>
                  <a:tcPr marT="45726" marB="45726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38%</a:t>
                      </a:r>
                      <a:endParaRPr lang="en-US" sz="1600" b="0" dirty="0"/>
                    </a:p>
                  </a:txBody>
                  <a:tcPr marT="45726" marB="45726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198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6 Months</a:t>
                      </a:r>
                    </a:p>
                  </a:txBody>
                  <a:tcPr marT="45726" marB="45726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12%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6" marB="4572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31%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33%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26%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77%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6" marB="45726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08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9 Months</a:t>
                      </a:r>
                    </a:p>
                  </a:txBody>
                  <a:tcPr marT="45726" marB="45726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20%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6" marB="4572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31%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38%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22%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62%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6" marB="45726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964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12</a:t>
                      </a:r>
                      <a:r>
                        <a:rPr lang="en-US" sz="1600" baseline="0" dirty="0"/>
                        <a:t> Months</a:t>
                      </a:r>
                      <a:endParaRPr lang="en-US" sz="1600" dirty="0"/>
                    </a:p>
                  </a:txBody>
                  <a:tcPr marT="45726" marB="45726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36%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6" marB="4572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37%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24%</a:t>
                      </a:r>
                    </a:p>
                  </a:txBody>
                  <a:tcPr marT="45726" marB="45726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26%</a:t>
                      </a:r>
                    </a:p>
                  </a:txBody>
                  <a:tcPr marT="45726" marB="45726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46%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6" marB="45726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427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Accounts Included</a:t>
                      </a:r>
                      <a:endParaRPr lang="en-US" sz="1600" b="0" dirty="0"/>
                    </a:p>
                  </a:txBody>
                  <a:tcPr marT="45726" marB="45726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T="45726" marB="4572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364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13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6" marB="45726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434495"/>
              </p:ext>
            </p:extLst>
          </p:nvPr>
        </p:nvGraphicFramePr>
        <p:xfrm>
          <a:off x="440982" y="4166469"/>
          <a:ext cx="7826373" cy="2423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4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5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4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88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4905">
                <a:tc gridSpan="7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Q1 &amp; Q2 2015 Recipients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6" marB="45726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439">
                <a:tc>
                  <a:txBody>
                    <a:bodyPr/>
                    <a:lstStyle/>
                    <a:p>
                      <a:pPr algn="l"/>
                      <a:r>
                        <a:rPr lang="en-US" sz="1900" b="1" dirty="0">
                          <a:solidFill>
                            <a:schemeClr val="bg1"/>
                          </a:solidFill>
                        </a:rPr>
                        <a:t>Pay≥90%</a:t>
                      </a:r>
                    </a:p>
                  </a:txBody>
                  <a:tcPr marT="45726" marB="45726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ACE</a:t>
                      </a:r>
                    </a:p>
                  </a:txBody>
                  <a:tcPr marT="45726" marB="4572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JCP&amp;L</a:t>
                      </a:r>
                    </a:p>
                  </a:txBody>
                  <a:tcPr marT="45726" marB="45726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NJNG</a:t>
                      </a:r>
                    </a:p>
                  </a:txBody>
                  <a:tcPr marT="45726" marB="45726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PSE&amp;G</a:t>
                      </a:r>
                    </a:p>
                  </a:txBody>
                  <a:tcPr marT="45726" marB="45726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RECO</a:t>
                      </a:r>
                    </a:p>
                  </a:txBody>
                  <a:tcPr marT="45726" marB="45726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SJG</a:t>
                      </a:r>
                    </a:p>
                  </a:txBody>
                  <a:tcPr marT="45726" marB="45726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159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3</a:t>
                      </a:r>
                      <a:r>
                        <a:rPr lang="en-US" sz="1600" baseline="0" dirty="0"/>
                        <a:t> Months</a:t>
                      </a:r>
                      <a:endParaRPr lang="en-US" sz="1600" b="0" dirty="0"/>
                    </a:p>
                  </a:txBody>
                  <a:tcPr marT="45726" marB="45726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16%</a:t>
                      </a:r>
                      <a:endParaRPr lang="en-US" sz="1600" b="0" dirty="0"/>
                    </a:p>
                  </a:txBody>
                  <a:tcPr marT="45726" marB="4572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43%</a:t>
                      </a:r>
                      <a:endParaRPr lang="en-US" sz="1600" b="0" dirty="0"/>
                    </a:p>
                  </a:txBody>
                  <a:tcPr marT="45726" marB="45726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24%</a:t>
                      </a:r>
                    </a:p>
                  </a:txBody>
                  <a:tcPr marT="45726" marB="45726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25%</a:t>
                      </a:r>
                    </a:p>
                  </a:txBody>
                  <a:tcPr marT="45726" marB="45726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50%</a:t>
                      </a:r>
                    </a:p>
                  </a:txBody>
                  <a:tcPr marT="45726" marB="45726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46%</a:t>
                      </a:r>
                      <a:endParaRPr lang="en-US" sz="1600" b="0" dirty="0"/>
                    </a:p>
                  </a:txBody>
                  <a:tcPr marT="45726" marB="45726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842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6 Months</a:t>
                      </a:r>
                    </a:p>
                  </a:txBody>
                  <a:tcPr marT="45726" marB="45726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20%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6" marB="4572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53%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52%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34%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85%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6" marB="45726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525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9 Months</a:t>
                      </a:r>
                    </a:p>
                  </a:txBody>
                  <a:tcPr marT="45726" marB="45726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32%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6" marB="4572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47%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52%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35%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69%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6" marB="45726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408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12</a:t>
                      </a:r>
                      <a:r>
                        <a:rPr lang="en-US" sz="1600" baseline="0" dirty="0"/>
                        <a:t> Months</a:t>
                      </a:r>
                      <a:endParaRPr lang="en-US" sz="1600" dirty="0"/>
                    </a:p>
                  </a:txBody>
                  <a:tcPr marT="45726" marB="45726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56%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6" marB="4572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65%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48%</a:t>
                      </a:r>
                    </a:p>
                  </a:txBody>
                  <a:tcPr marT="45726" marB="45726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46%</a:t>
                      </a:r>
                    </a:p>
                  </a:txBody>
                  <a:tcPr marT="45726" marB="45726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/>
                        <a:t>69%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6" marB="45726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535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Accounts Included</a:t>
                      </a:r>
                      <a:endParaRPr lang="en-US" sz="1600" b="0" dirty="0"/>
                    </a:p>
                  </a:txBody>
                  <a:tcPr marT="45726" marB="45726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T="45726" marB="4572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49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364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13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6" marB="45726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02442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1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2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3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4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5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6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7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8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9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0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1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2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3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4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5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6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7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8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9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0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1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2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3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4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5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6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7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8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9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80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81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82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83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84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85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86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87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88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4489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90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91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92" name="Rectangle 44"/>
          <p:cNvSpPr>
            <a:spLocks noGrp="1" noChangeArrowheads="1"/>
          </p:cNvSpPr>
          <p:nvPr>
            <p:ph type="title"/>
          </p:nvPr>
        </p:nvSpPr>
        <p:spPr>
          <a:xfrm>
            <a:off x="-7833" y="258763"/>
            <a:ext cx="7772400" cy="1265237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Payment Compliance Analysis </a:t>
            </a:r>
            <a:br>
              <a:rPr lang="en-US" altLang="en-US" dirty="0"/>
            </a:br>
            <a:r>
              <a:rPr lang="en-US" altLang="en-US" sz="2800" b="1" dirty="0"/>
              <a:t>Bill Balance Following Grant Receipt</a:t>
            </a:r>
            <a:br>
              <a:rPr lang="en-US" altLang="en-US" sz="3000" b="1" dirty="0"/>
            </a:br>
            <a:endParaRPr lang="en-US" altLang="en-US" sz="3000" b="1" dirty="0"/>
          </a:p>
        </p:txBody>
      </p:sp>
      <p:sp>
        <p:nvSpPr>
          <p:cNvPr id="104493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4E741DCA-AD95-4284-BB40-D88EC9EF7326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53</a:t>
            </a:fld>
            <a:endParaRPr lang="en-US" altLang="en-US" sz="1000" dirty="0"/>
          </a:p>
        </p:txBody>
      </p:sp>
      <p:graphicFrame>
        <p:nvGraphicFramePr>
          <p:cNvPr id="2" name="Chart 4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6860752"/>
              </p:ext>
            </p:extLst>
          </p:nvPr>
        </p:nvGraphicFramePr>
        <p:xfrm>
          <a:off x="61912" y="1828800"/>
          <a:ext cx="9082088" cy="438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499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00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01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02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03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04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05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06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07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08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09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10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11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12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13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14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15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16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17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18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19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20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21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22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23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24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25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26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27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28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29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30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31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32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33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34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35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36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6537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538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539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540" name="Rectangle 44"/>
          <p:cNvSpPr>
            <a:spLocks noGrp="1" noChangeArrowheads="1"/>
          </p:cNvSpPr>
          <p:nvPr>
            <p:ph type="title"/>
          </p:nvPr>
        </p:nvSpPr>
        <p:spPr>
          <a:xfrm>
            <a:off x="48419" y="48015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Payment Compliance Analysis </a:t>
            </a:r>
            <a:br>
              <a:rPr lang="en-US" altLang="en-US" dirty="0"/>
            </a:br>
            <a:r>
              <a:rPr lang="en-US" altLang="en-US" sz="3000" b="1" dirty="0"/>
              <a:t>Segmentation Analysis</a:t>
            </a:r>
          </a:p>
        </p:txBody>
      </p:sp>
      <p:sp>
        <p:nvSpPr>
          <p:cNvPr id="106541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EBDE6778-13CE-490D-84B2-814EA95BE432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54</a:t>
            </a:fld>
            <a:endParaRPr lang="en-US" altLang="en-US" sz="1000"/>
          </a:p>
        </p:txBody>
      </p:sp>
      <p:sp>
        <p:nvSpPr>
          <p:cNvPr id="8" name="TextBox 7"/>
          <p:cNvSpPr txBox="1"/>
          <p:nvPr/>
        </p:nvSpPr>
        <p:spPr>
          <a:xfrm>
            <a:off x="6875463" y="3211947"/>
            <a:ext cx="19867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Successful (38%)</a:t>
            </a:r>
          </a:p>
          <a:p>
            <a:endParaRPr lang="en-US" sz="1400" dirty="0"/>
          </a:p>
          <a:p>
            <a:endParaRPr lang="en-US" sz="1050" dirty="0"/>
          </a:p>
          <a:p>
            <a:r>
              <a:rPr lang="en-US" sz="1400" dirty="0"/>
              <a:t>Marginal Success (7%)</a:t>
            </a:r>
          </a:p>
          <a:p>
            <a:endParaRPr lang="en-US" sz="1200" dirty="0"/>
          </a:p>
          <a:p>
            <a:r>
              <a:rPr lang="en-US" sz="1400" dirty="0"/>
              <a:t>Need More Help (55%)</a:t>
            </a:r>
          </a:p>
        </p:txBody>
      </p:sp>
      <p:graphicFrame>
        <p:nvGraphicFramePr>
          <p:cNvPr id="48" name="Chart 47"/>
          <p:cNvGraphicFramePr/>
          <p:nvPr>
            <p:extLst>
              <p:ext uri="{D42A27DB-BD31-4B8C-83A1-F6EECF244321}">
                <p14:modId xmlns:p14="http://schemas.microsoft.com/office/powerpoint/2010/main" val="1799255956"/>
              </p:ext>
            </p:extLst>
          </p:nvPr>
        </p:nvGraphicFramePr>
        <p:xfrm>
          <a:off x="-1654810" y="1828800"/>
          <a:ext cx="9365298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47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48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49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0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1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2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3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4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5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6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7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8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9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60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61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62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63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64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65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66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67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68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69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70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71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72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73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74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75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76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77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78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79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80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81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82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83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84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8585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586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587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588" name="Rectangle 44"/>
          <p:cNvSpPr>
            <a:spLocks noGrp="1" noChangeArrowheads="1"/>
          </p:cNvSpPr>
          <p:nvPr>
            <p:ph type="title"/>
          </p:nvPr>
        </p:nvSpPr>
        <p:spPr>
          <a:xfrm>
            <a:off x="34925" y="258762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Payment Compliance Analysis </a:t>
            </a:r>
            <a:br>
              <a:rPr lang="en-US" altLang="en-US" dirty="0"/>
            </a:br>
            <a:r>
              <a:rPr lang="en-US" altLang="en-US" sz="2800" b="1" dirty="0"/>
              <a:t>Segmentation Analysis</a:t>
            </a:r>
            <a:br>
              <a:rPr lang="en-US" altLang="en-US" sz="2800" b="1" dirty="0"/>
            </a:br>
            <a:endParaRPr lang="en-US" altLang="en-US" sz="2800" b="1" dirty="0"/>
          </a:p>
        </p:txBody>
      </p:sp>
      <p:sp>
        <p:nvSpPr>
          <p:cNvPr id="108589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418C9571-9504-4A1C-8437-16F6CDF8CEBD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55</a:t>
            </a:fld>
            <a:endParaRPr lang="en-US" altLang="en-US" sz="100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005516"/>
              </p:ext>
            </p:extLst>
          </p:nvPr>
        </p:nvGraphicFramePr>
        <p:xfrm>
          <a:off x="152399" y="1782763"/>
          <a:ext cx="8810134" cy="4174684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190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4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43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75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752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752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910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2731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25055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2" marR="91432" marT="45717" marB="45717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Year After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Grant Receipt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2" marR="91432" marT="45717" marB="4571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2" marR="91432" marT="45717" marB="45717" anchor="ctr"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2" marR="91432" marT="45717" marB="45717" anchor="ctr"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2" marR="91432" marT="45717" marB="45717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2" marR="91432" marT="45717" marB="4571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6671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2" marR="91432" marT="45717" marB="45717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Q1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2006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2" marR="91432" marT="45717" marB="4571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Q1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2007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2" marR="91432" marT="45717" marB="45717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Q1 2008</a:t>
                      </a:r>
                    </a:p>
                  </a:txBody>
                  <a:tcPr marL="91432" marR="91432" marT="45717" marB="45717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Q1 2009</a:t>
                      </a:r>
                    </a:p>
                  </a:txBody>
                  <a:tcPr marL="91432" marR="91432" marT="45717" marB="45717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</a:rPr>
                        <a:t>Q1 2010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2" marR="91432" marT="45717" marB="45717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</a:rPr>
                        <a:t>Q1 2011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2" marR="91432" marT="45717" marB="45717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</a:rPr>
                        <a:t>Q1 2012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2" marR="91432" marT="45717" marB="45717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</a:rPr>
                        <a:t>Q1 2013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2" marR="91432" marT="45717" marB="45717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Q1 &amp; Q2 2014</a:t>
                      </a:r>
                    </a:p>
                  </a:txBody>
                  <a:tcPr marL="91432" marR="91432" marT="45717" marB="45717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Q1 &amp; Q2 2015</a:t>
                      </a:r>
                    </a:p>
                  </a:txBody>
                  <a:tcPr marL="91432" marR="91432" marT="45717" marB="45717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269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Successful</a:t>
                      </a:r>
                    </a:p>
                  </a:txBody>
                  <a:tcPr marL="91432" marR="91432" marT="45717" marB="45717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26%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24%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19%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32%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32%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49%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26%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29%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38%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38%</a:t>
                      </a:r>
                    </a:p>
                  </a:txBody>
                  <a:tcPr marL="91432" marR="91432" marT="45717" marB="45717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9670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Marginal Success</a:t>
                      </a:r>
                    </a:p>
                  </a:txBody>
                  <a:tcPr marL="91432" marR="91432" marT="45717" marB="45717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7%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6%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5%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6%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6%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7%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5%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5%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5%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7%</a:t>
                      </a:r>
                    </a:p>
                  </a:txBody>
                  <a:tcPr marL="91432" marR="91432" marT="45717" marB="4571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372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Need</a:t>
                      </a:r>
                      <a:r>
                        <a:rPr lang="en-US" sz="1600" baseline="0" dirty="0"/>
                        <a:t> More Help</a:t>
                      </a:r>
                      <a:endParaRPr lang="en-US" sz="1600" dirty="0"/>
                    </a:p>
                  </a:txBody>
                  <a:tcPr marL="91432" marR="91432" marT="45717" marB="45717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67%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70%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76%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61%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62%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44%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69%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66%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57%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55%</a:t>
                      </a:r>
                    </a:p>
                  </a:txBody>
                  <a:tcPr marL="91432" marR="91432" marT="45717" marB="45717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1905">
                <a:tc>
                  <a:txBody>
                    <a:bodyPr/>
                    <a:lstStyle/>
                    <a:p>
                      <a:r>
                        <a:rPr lang="en-US" sz="1600" dirty="0"/>
                        <a:t>TOTAL</a:t>
                      </a:r>
                      <a:endParaRPr lang="en-US" sz="1600" b="1" dirty="0"/>
                    </a:p>
                  </a:txBody>
                  <a:tcPr marL="91432" marR="91432" marT="45717" marB="45717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100%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100%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100%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100%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100%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100%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100%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100%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100%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1432" marR="91432" marT="45717" marB="45717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59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59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59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59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59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2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2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2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2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2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2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2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2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2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2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3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3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3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063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63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63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636" name="Rectangle 44"/>
          <p:cNvSpPr>
            <a:spLocks noGrp="1" noChangeArrowheads="1"/>
          </p:cNvSpPr>
          <p:nvPr>
            <p:ph type="title"/>
          </p:nvPr>
        </p:nvSpPr>
        <p:spPr>
          <a:xfrm>
            <a:off x="85725" y="80962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Payment Compliance Analysis </a:t>
            </a:r>
            <a:br>
              <a:rPr lang="en-US" altLang="en-US" dirty="0"/>
            </a:br>
            <a:r>
              <a:rPr lang="en-US" altLang="en-US" sz="3000" b="1" dirty="0"/>
              <a:t>Segmentation Analysis</a:t>
            </a:r>
          </a:p>
        </p:txBody>
      </p:sp>
      <p:sp>
        <p:nvSpPr>
          <p:cNvPr id="110637" name="Slide Number Placeholder 45"/>
          <p:cNvSpPr>
            <a:spLocks noGrp="1"/>
          </p:cNvSpPr>
          <p:nvPr>
            <p:ph type="sldNum" sz="quarter" idx="12"/>
          </p:nvPr>
        </p:nvSpPr>
        <p:spPr>
          <a:xfrm>
            <a:off x="8229600" y="6248400"/>
            <a:ext cx="609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560C47-8684-4979-AC7E-808FADE8A6B0}" type="slidenum">
              <a:rPr lang="en-US" altLang="en-US" sz="1000" smtClean="0"/>
              <a:pPr>
                <a:spcBef>
                  <a:spcPct val="0"/>
                </a:spcBef>
                <a:buFontTx/>
                <a:buNone/>
              </a:pPr>
              <a:t>56</a:t>
            </a:fld>
            <a:endParaRPr lang="en-US" altLang="en-US" sz="100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810470"/>
              </p:ext>
            </p:extLst>
          </p:nvPr>
        </p:nvGraphicFramePr>
        <p:xfrm>
          <a:off x="419101" y="2226508"/>
          <a:ext cx="8305798" cy="3271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3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29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47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47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47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2517">
                <a:tc gridSpan="6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Q1 &amp; Q2 2015 Recipients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4" marR="91444" marT="45699" marB="45699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05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Grant Type</a:t>
                      </a:r>
                    </a:p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4" marR="91444" marT="45699" marB="4569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bg1"/>
                          </a:solidFill>
                        </a:rPr>
                        <a:t>Ending</a:t>
                      </a:r>
                      <a:r>
                        <a:rPr lang="en-US" sz="1600" b="1" baseline="0">
                          <a:solidFill>
                            <a:schemeClr val="bg1"/>
                          </a:solidFill>
                        </a:rPr>
                        <a:t> Balance &lt;$100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4" marR="91444" marT="45699" marB="4569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bg1"/>
                          </a:solidFill>
                        </a:rPr>
                        <a:t>Balance Declined, Ending Balance </a:t>
                      </a:r>
                    </a:p>
                    <a:p>
                      <a:pPr algn="ctr"/>
                      <a:r>
                        <a:rPr lang="en-US" sz="1600" b="1">
                          <a:solidFill>
                            <a:schemeClr val="bg1"/>
                          </a:solidFill>
                        </a:rPr>
                        <a:t>≥ $100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4" marR="91444" marT="45699" marB="45699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bg1"/>
                          </a:solidFill>
                        </a:rPr>
                        <a:t>Balance Increased by &lt;$100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4" marR="91444" marT="45699" marB="45699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Balance Increased by 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≥ $100</a:t>
                      </a:r>
                    </a:p>
                  </a:txBody>
                  <a:tcPr marL="91444" marR="91444" marT="45699" marB="4569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 marL="91444" marR="91444" marT="45699" marB="4569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71">
                <a:tc>
                  <a:txBody>
                    <a:bodyPr/>
                    <a:lstStyle/>
                    <a:p>
                      <a:r>
                        <a:rPr lang="en-US" sz="1600" dirty="0"/>
                        <a:t>Electric Only</a:t>
                      </a:r>
                      <a:endParaRPr lang="en-US" sz="1600" b="0" dirty="0"/>
                    </a:p>
                  </a:txBody>
                  <a:tcPr marL="91444" marR="91444" marT="45699" marB="45699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29%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699" marB="4569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16%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699" marB="45699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2%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699" marB="45699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53%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699" marB="4569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/>
                        <a:t>100%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699" marB="4569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Gas Only</a:t>
                      </a:r>
                      <a:endParaRPr lang="en-US" sz="1600" b="0" dirty="0"/>
                    </a:p>
                  </a:txBody>
                  <a:tcPr marL="91444" marR="91444" marT="45699" marB="45699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33%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699" marB="4569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9%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699" marB="45699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14%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699" marB="45699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44%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699" marB="4569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/>
                        <a:t>100%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699" marB="4569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0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Electric &amp; Gas</a:t>
                      </a:r>
                      <a:endParaRPr lang="en-US" sz="1600" b="0" dirty="0"/>
                    </a:p>
                  </a:txBody>
                  <a:tcPr marL="91444" marR="91444" marT="45699" marB="45699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19%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699" marB="4569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14%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699" marB="45699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8%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699" marB="45699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60%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699" marB="4569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/>
                        <a:t>100%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699" marB="4569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6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Electric Heat</a:t>
                      </a:r>
                      <a:endParaRPr lang="en-US" sz="1600" b="0" dirty="0"/>
                    </a:p>
                  </a:txBody>
                  <a:tcPr marL="91444" marR="91444" marT="45699" marB="45699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25%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699" marB="4569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25%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699" marB="45699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5%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699" marB="45699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44%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699" marB="4569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/>
                        <a:t>100%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699" marB="4569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43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44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45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46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47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48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49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0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1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2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3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4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5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6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7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8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9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0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1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2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3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4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5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6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7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8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9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0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1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2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3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4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5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6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7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8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9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80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2681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2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3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4" name="Rectangle 44"/>
          <p:cNvSpPr>
            <a:spLocks noGrp="1" noChangeArrowheads="1"/>
          </p:cNvSpPr>
          <p:nvPr>
            <p:ph type="title"/>
          </p:nvPr>
        </p:nvSpPr>
        <p:spPr>
          <a:xfrm>
            <a:off x="131577" y="248264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Payment Compliance Analysis </a:t>
            </a:r>
            <a:br>
              <a:rPr lang="en-US" altLang="en-US" dirty="0"/>
            </a:br>
            <a:r>
              <a:rPr lang="en-US" altLang="en-US" sz="3000" b="1" dirty="0"/>
              <a:t>Segmentation Analysis</a:t>
            </a:r>
          </a:p>
        </p:txBody>
      </p:sp>
      <p:sp>
        <p:nvSpPr>
          <p:cNvPr id="112685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C1AF923F-59F0-409E-90E6-1EFDC20F46DD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57</a:t>
            </a:fld>
            <a:endParaRPr lang="en-US" altLang="en-US" sz="1000"/>
          </a:p>
        </p:txBody>
      </p:sp>
      <p:graphicFrame>
        <p:nvGraphicFramePr>
          <p:cNvPr id="48" name="Chart 47"/>
          <p:cNvGraphicFramePr/>
          <p:nvPr>
            <p:extLst>
              <p:ext uri="{D42A27DB-BD31-4B8C-83A1-F6EECF244321}">
                <p14:modId xmlns:p14="http://schemas.microsoft.com/office/powerpoint/2010/main" val="2736309845"/>
              </p:ext>
            </p:extLst>
          </p:nvPr>
        </p:nvGraphicFramePr>
        <p:xfrm>
          <a:off x="-1632993" y="1891460"/>
          <a:ext cx="9365298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6910599" y="3229243"/>
            <a:ext cx="19867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Successful (69%)</a:t>
            </a:r>
          </a:p>
          <a:p>
            <a:endParaRPr lang="en-US" sz="1400" dirty="0"/>
          </a:p>
          <a:p>
            <a:endParaRPr lang="en-US" sz="1050" dirty="0"/>
          </a:p>
          <a:p>
            <a:r>
              <a:rPr lang="en-US" sz="1400" dirty="0"/>
              <a:t>Marginal Success (9%)</a:t>
            </a:r>
          </a:p>
          <a:p>
            <a:endParaRPr lang="en-US" sz="1200" dirty="0"/>
          </a:p>
          <a:p>
            <a:r>
              <a:rPr lang="en-US" sz="1400" dirty="0"/>
              <a:t>Need More Help (22%)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1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2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3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4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5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6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7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8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9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00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01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02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03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04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05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06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07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08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09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10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11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12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13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14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15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16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17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18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19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20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21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22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23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24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25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26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27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28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4729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730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731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732" name="Rectangle 44"/>
          <p:cNvSpPr>
            <a:spLocks noGrp="1" noChangeArrowheads="1"/>
          </p:cNvSpPr>
          <p:nvPr>
            <p:ph type="title"/>
          </p:nvPr>
        </p:nvSpPr>
        <p:spPr>
          <a:xfrm>
            <a:off x="112713" y="347662"/>
            <a:ext cx="59436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Payment Compliance Analysis </a:t>
            </a:r>
            <a:br>
              <a:rPr lang="en-US" altLang="en-US" dirty="0"/>
            </a:br>
            <a:r>
              <a:rPr lang="en-US" altLang="en-US" sz="2800" b="1" dirty="0">
                <a:solidFill>
                  <a:schemeClr val="tx1"/>
                </a:solidFill>
              </a:rPr>
              <a:t>Segmentation Analysis</a:t>
            </a:r>
            <a:br>
              <a:rPr lang="en-US" altLang="en-US" sz="2800" b="1" dirty="0"/>
            </a:br>
            <a:endParaRPr lang="en-US" altLang="en-US" sz="2800" b="1" dirty="0"/>
          </a:p>
        </p:txBody>
      </p:sp>
      <p:sp>
        <p:nvSpPr>
          <p:cNvPr id="114733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80BE6BA1-075A-44C7-AC98-71D9723A5952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58</a:t>
            </a:fld>
            <a:endParaRPr lang="en-US" altLang="en-US" sz="1000"/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284654"/>
              </p:ext>
            </p:extLst>
          </p:nvPr>
        </p:nvGraphicFramePr>
        <p:xfrm>
          <a:off x="100013" y="1636048"/>
          <a:ext cx="8983126" cy="4324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80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9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32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94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50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94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51637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Q1 2011 Recipients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Q1 2012 Recipients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Q1 2013 Recipients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Q1 &amp; Q2 2014 Recipients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Q1 &amp; Q2 2015 Recipients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Year After Grant Receipt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Year After Grant Receipt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Year After Grant Receipt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Year After Grant Receipt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First Year After Grant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</a:rPr>
                        <a:t> Receipt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583"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First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Second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First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Second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First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Second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First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Second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8115">
                <a:tc>
                  <a:txBody>
                    <a:bodyPr/>
                    <a:lstStyle/>
                    <a:p>
                      <a:r>
                        <a:rPr lang="en-US" sz="1600" dirty="0"/>
                        <a:t>Successful</a:t>
                      </a:r>
                    </a:p>
                  </a:txBody>
                  <a:tcPr marT="45712" marB="45712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49%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50%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26%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53%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29%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67%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38%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69%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38%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589">
                <a:tc>
                  <a:txBody>
                    <a:bodyPr/>
                    <a:lstStyle/>
                    <a:p>
                      <a:r>
                        <a:rPr lang="en-US" sz="1600" dirty="0"/>
                        <a:t>Marginal Success</a:t>
                      </a:r>
                    </a:p>
                  </a:txBody>
                  <a:tcPr marT="45712" marB="45712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7%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12%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5%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10%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5%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8%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5%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9%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7%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4469">
                <a:tc>
                  <a:txBody>
                    <a:bodyPr/>
                    <a:lstStyle/>
                    <a:p>
                      <a:r>
                        <a:rPr lang="en-US" sz="1600" dirty="0"/>
                        <a:t>Need More Help</a:t>
                      </a:r>
                    </a:p>
                  </a:txBody>
                  <a:tcPr marT="45712" marB="45712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44%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37%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69%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37%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66%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25%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57%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22%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55%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600" dirty="0"/>
                        <a:t>Accounts Included</a:t>
                      </a:r>
                      <a:endParaRPr lang="en-US" sz="1600" b="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1,429</a:t>
                      </a:r>
                      <a:endParaRPr lang="en-US" sz="1800" b="0" dirty="0"/>
                    </a:p>
                  </a:txBody>
                  <a:tcPr marT="45712" marB="4571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/>
                        <a:t>1,089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672</a:t>
                      </a:r>
                      <a:endParaRPr lang="en-US" sz="1800" b="0" dirty="0"/>
                    </a:p>
                  </a:txBody>
                  <a:tcPr marT="45712" marB="4571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/>
                        <a:t>569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497</a:t>
                      </a:r>
                      <a:endParaRPr lang="en-US" sz="1800" b="0" dirty="0"/>
                    </a:p>
                  </a:txBody>
                  <a:tcPr marT="45712" marB="4571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318</a:t>
                      </a:r>
                      <a:endParaRPr lang="en-US" sz="1600" b="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316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218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474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" name="Chart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3527823"/>
              </p:ext>
            </p:extLst>
          </p:nvPr>
        </p:nvGraphicFramePr>
        <p:xfrm>
          <a:off x="3447929" y="3498810"/>
          <a:ext cx="4129208" cy="3726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364" y="5576878"/>
            <a:ext cx="5034324" cy="1188564"/>
          </a:xfrm>
          <a:prstGeom prst="rect">
            <a:avLst/>
          </a:prstGeom>
        </p:spPr>
      </p:pic>
      <p:sp>
        <p:nvSpPr>
          <p:cNvPr id="116738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39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0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1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2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3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4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5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6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7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8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9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0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1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2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3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4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5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6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7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8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9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60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61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62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63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64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65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66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67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68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69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70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71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72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73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74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75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76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6777" name="Picture 41" descr="BD14742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778" name="Picture 42" descr="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779" name="Picture 43" descr="BD14742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780" name="Rectangle 44"/>
          <p:cNvSpPr>
            <a:spLocks noGrp="1" noChangeArrowheads="1"/>
          </p:cNvSpPr>
          <p:nvPr>
            <p:ph type="title"/>
          </p:nvPr>
        </p:nvSpPr>
        <p:spPr>
          <a:xfrm>
            <a:off x="83111" y="3754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Payment Compliance Analysis </a:t>
            </a:r>
            <a:br>
              <a:rPr lang="en-US" altLang="en-US" dirty="0"/>
            </a:br>
            <a:r>
              <a:rPr lang="en-US" altLang="en-US" sz="3000" b="1" dirty="0"/>
              <a:t>Segmentation Analysis By Utility</a:t>
            </a:r>
          </a:p>
        </p:txBody>
      </p:sp>
      <p:sp>
        <p:nvSpPr>
          <p:cNvPr id="116781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5123A49E-8D0D-4703-9BB2-729F65C6BF27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59</a:t>
            </a:fld>
            <a:endParaRPr lang="en-US" altLang="en-US" sz="1000"/>
          </a:p>
        </p:txBody>
      </p:sp>
      <p:pic>
        <p:nvPicPr>
          <p:cNvPr id="116782" name="Picture 41" descr="BD14742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783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A01E4157-5CFE-43F0-B96D-0871D663A7F4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59</a:t>
            </a:fld>
            <a:endParaRPr lang="en-US" altLang="en-US" sz="1000"/>
          </a:p>
        </p:txBody>
      </p:sp>
      <p:sp>
        <p:nvSpPr>
          <p:cNvPr id="116784" name="TextBox 55"/>
          <p:cNvSpPr txBox="1">
            <a:spLocks noChangeArrowheads="1"/>
          </p:cNvSpPr>
          <p:nvPr/>
        </p:nvSpPr>
        <p:spPr bwMode="auto">
          <a:xfrm>
            <a:off x="3055471" y="1210607"/>
            <a:ext cx="32004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100" b="1" dirty="0"/>
              <a:t>Q1 &amp; Q2 2015 Recipients</a:t>
            </a:r>
          </a:p>
        </p:txBody>
      </p:sp>
      <p:graphicFrame>
        <p:nvGraphicFramePr>
          <p:cNvPr id="62" name="Chart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3167745"/>
              </p:ext>
            </p:extLst>
          </p:nvPr>
        </p:nvGraphicFramePr>
        <p:xfrm>
          <a:off x="6542843" y="1633492"/>
          <a:ext cx="4148213" cy="3413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58" name="Chart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431358"/>
              </p:ext>
            </p:extLst>
          </p:nvPr>
        </p:nvGraphicFramePr>
        <p:xfrm>
          <a:off x="6584096" y="3588701"/>
          <a:ext cx="4129208" cy="3726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60" name="Chart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0370551"/>
              </p:ext>
            </p:extLst>
          </p:nvPr>
        </p:nvGraphicFramePr>
        <p:xfrm>
          <a:off x="388938" y="1318557"/>
          <a:ext cx="4230718" cy="4043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63" name="Chart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3446927"/>
              </p:ext>
            </p:extLst>
          </p:nvPr>
        </p:nvGraphicFramePr>
        <p:xfrm>
          <a:off x="388938" y="3588702"/>
          <a:ext cx="4129208" cy="3726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66" name="Chart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298866"/>
              </p:ext>
            </p:extLst>
          </p:nvPr>
        </p:nvGraphicFramePr>
        <p:xfrm>
          <a:off x="3404213" y="1452328"/>
          <a:ext cx="4129208" cy="3726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8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1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3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6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7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8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9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1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2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3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4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6425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26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27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28" name="Rectangle 44"/>
          <p:cNvSpPr>
            <a:spLocks noGrp="1" noChangeArrowheads="1"/>
          </p:cNvSpPr>
          <p:nvPr>
            <p:ph type="title"/>
          </p:nvPr>
        </p:nvSpPr>
        <p:spPr>
          <a:xfrm>
            <a:off x="246888" y="3048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>
                <a:solidFill>
                  <a:schemeClr val="tx1"/>
                </a:solidFill>
              </a:rPr>
              <a:t>NJ SHARES </a:t>
            </a:r>
            <a:r>
              <a:rPr lang="en-US" altLang="en-US" sz="3300" b="1" dirty="0"/>
              <a:t>Database Analysis </a:t>
            </a:r>
            <a:br>
              <a:rPr lang="en-US" altLang="en-US" sz="3300" b="1" dirty="0"/>
            </a:br>
            <a:r>
              <a:rPr lang="en-US" altLang="en-US" sz="2800" b="1" dirty="0"/>
              <a:t>Grants Distributed by Grant Type</a:t>
            </a:r>
          </a:p>
        </p:txBody>
      </p:sp>
      <p:sp>
        <p:nvSpPr>
          <p:cNvPr id="16429" name="Text Box 46"/>
          <p:cNvSpPr txBox="1">
            <a:spLocks noChangeArrowheads="1"/>
          </p:cNvSpPr>
          <p:nvPr/>
        </p:nvSpPr>
        <p:spPr bwMode="auto">
          <a:xfrm>
            <a:off x="8610600" y="6400800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2C78D2DD-585C-4586-984E-0F8E4191F4F5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6</a:t>
            </a:fld>
            <a:endParaRPr lang="en-US" altLang="en-US" sz="1000"/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104968"/>
              </p:ext>
            </p:extLst>
          </p:nvPr>
        </p:nvGraphicFramePr>
        <p:xfrm>
          <a:off x="296863" y="1889125"/>
          <a:ext cx="8382000" cy="3635831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397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2015 Grants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689" marB="45689" anchor="ctr"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990"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chemeClr val="bg1"/>
                          </a:solidFill>
                        </a:rPr>
                        <a:t>Grant Type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689" marB="4568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chemeClr val="bg1"/>
                          </a:solidFill>
                        </a:rPr>
                        <a:t>Number of Grants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689" marB="4568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chemeClr val="bg1"/>
                          </a:solidFill>
                        </a:rPr>
                        <a:t>Percent of All Grants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689" marB="45689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chemeClr val="bg1"/>
                          </a:solidFill>
                        </a:rPr>
                        <a:t>Grant Dollars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689" marB="45689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Percent of Grant Dollars</a:t>
                      </a:r>
                    </a:p>
                  </a:txBody>
                  <a:tcPr marT="45689" marB="45689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023">
                <a:tc>
                  <a:txBody>
                    <a:bodyPr/>
                    <a:lstStyle/>
                    <a:p>
                      <a:r>
                        <a:rPr lang="en-US" sz="1800" dirty="0"/>
                        <a:t>Electric Only</a:t>
                      </a:r>
                    </a:p>
                  </a:txBody>
                  <a:tcPr marT="45689" marB="4568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290</a:t>
                      </a:r>
                    </a:p>
                  </a:txBody>
                  <a:tcPr marT="45689" marB="4568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26%</a:t>
                      </a:r>
                    </a:p>
                  </a:txBody>
                  <a:tcPr marT="45689" marB="45689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$127,190</a:t>
                      </a:r>
                    </a:p>
                  </a:txBody>
                  <a:tcPr marT="45689" marB="45689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16%</a:t>
                      </a:r>
                    </a:p>
                  </a:txBody>
                  <a:tcPr marT="45689" marB="45689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023">
                <a:tc>
                  <a:txBody>
                    <a:bodyPr/>
                    <a:lstStyle/>
                    <a:p>
                      <a:r>
                        <a:rPr lang="en-US" sz="1800" dirty="0"/>
                        <a:t>Gas Only</a:t>
                      </a:r>
                    </a:p>
                  </a:txBody>
                  <a:tcPr marT="45689" marB="4568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230</a:t>
                      </a:r>
                    </a:p>
                  </a:txBody>
                  <a:tcPr marT="45689" marB="4568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21%</a:t>
                      </a:r>
                    </a:p>
                  </a:txBody>
                  <a:tcPr marT="45689" marB="456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$124,654</a:t>
                      </a:r>
                    </a:p>
                  </a:txBody>
                  <a:tcPr marT="45689" marB="456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16%</a:t>
                      </a:r>
                    </a:p>
                  </a:txBody>
                  <a:tcPr marT="45689" marB="45689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6023">
                <a:tc>
                  <a:txBody>
                    <a:bodyPr/>
                    <a:lstStyle/>
                    <a:p>
                      <a:r>
                        <a:rPr lang="en-US" sz="1800" dirty="0"/>
                        <a:t>Electric &amp; Gas</a:t>
                      </a:r>
                    </a:p>
                  </a:txBody>
                  <a:tcPr marT="45689" marB="4568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475</a:t>
                      </a:r>
                    </a:p>
                  </a:txBody>
                  <a:tcPr marT="45689" marB="4568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42%</a:t>
                      </a:r>
                    </a:p>
                  </a:txBody>
                  <a:tcPr marT="45689" marB="456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$441,531</a:t>
                      </a:r>
                    </a:p>
                  </a:txBody>
                  <a:tcPr marT="45689" marB="456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57%</a:t>
                      </a:r>
                    </a:p>
                  </a:txBody>
                  <a:tcPr marT="45689" marB="45689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6023">
                <a:tc>
                  <a:txBody>
                    <a:bodyPr/>
                    <a:lstStyle/>
                    <a:p>
                      <a:r>
                        <a:rPr lang="en-US" sz="1800" dirty="0"/>
                        <a:t>Electric Heat</a:t>
                      </a:r>
                    </a:p>
                  </a:txBody>
                  <a:tcPr marT="45689" marB="4568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123</a:t>
                      </a:r>
                    </a:p>
                  </a:txBody>
                  <a:tcPr marT="45689" marB="4568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11%</a:t>
                      </a:r>
                    </a:p>
                  </a:txBody>
                  <a:tcPr marT="45689" marB="456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$79,345</a:t>
                      </a:r>
                    </a:p>
                  </a:txBody>
                  <a:tcPr marT="45689" marB="456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10%</a:t>
                      </a:r>
                    </a:p>
                  </a:txBody>
                  <a:tcPr marT="45689" marB="45689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6023">
                <a:tc>
                  <a:txBody>
                    <a:bodyPr/>
                    <a:lstStyle/>
                    <a:p>
                      <a:r>
                        <a:rPr lang="en-US" sz="1800" dirty="0"/>
                        <a:t>TOTAL</a:t>
                      </a:r>
                      <a:endParaRPr lang="en-US" sz="1800" b="1" dirty="0"/>
                    </a:p>
                  </a:txBody>
                  <a:tcPr marT="45689" marB="4568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1,118</a:t>
                      </a:r>
                    </a:p>
                  </a:txBody>
                  <a:tcPr marT="45689" marB="4568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100%</a:t>
                      </a:r>
                      <a:endParaRPr lang="en-US" sz="1800" b="1" dirty="0"/>
                    </a:p>
                  </a:txBody>
                  <a:tcPr marT="45689" marB="456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$772,720</a:t>
                      </a:r>
                      <a:endParaRPr lang="en-US" sz="1800" b="1" dirty="0"/>
                    </a:p>
                  </a:txBody>
                  <a:tcPr marT="45689" marB="456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100%</a:t>
                      </a:r>
                      <a:endParaRPr lang="en-US" sz="1800" b="1" dirty="0"/>
                    </a:p>
                  </a:txBody>
                  <a:tcPr marT="45689" marB="45689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3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3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3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3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3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4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4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4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4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4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4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4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4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4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4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5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5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5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5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5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5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5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5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5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5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6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6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6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6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6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6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6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6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6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6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7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7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7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2087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87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87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0876" name="Rectangle 44"/>
          <p:cNvSpPr>
            <a:spLocks noGrp="1" noChangeArrowheads="1"/>
          </p:cNvSpPr>
          <p:nvPr>
            <p:ph type="title"/>
          </p:nvPr>
        </p:nvSpPr>
        <p:spPr>
          <a:xfrm>
            <a:off x="76200" y="169863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Payment Compliance Analysis </a:t>
            </a:r>
            <a:br>
              <a:rPr lang="en-US" altLang="en-US" dirty="0"/>
            </a:br>
            <a:r>
              <a:rPr lang="en-US" altLang="en-US" sz="3000" b="1" dirty="0"/>
              <a:t>Segmentation Analysis</a:t>
            </a:r>
          </a:p>
        </p:txBody>
      </p:sp>
      <p:sp>
        <p:nvSpPr>
          <p:cNvPr id="120877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14305ED9-AB75-4153-939B-5CDF9F9F04C2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60</a:t>
            </a:fld>
            <a:endParaRPr lang="en-US" altLang="en-US" sz="1000"/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834666"/>
              </p:ext>
            </p:extLst>
          </p:nvPr>
        </p:nvGraphicFramePr>
        <p:xfrm>
          <a:off x="76200" y="2057400"/>
          <a:ext cx="8961438" cy="3754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5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74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45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45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530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Q1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</a:rPr>
                        <a:t> &amp; Q2 2015 Recipients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24" marB="45724" anchor="ctr"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031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24" marB="45724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Ending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</a:rPr>
                        <a:t> Balance &lt;$100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24" marB="4572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Balance Declined, Ending Balance 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≥ $100</a:t>
                      </a:r>
                    </a:p>
                  </a:txBody>
                  <a:tcPr marL="91443" marR="91443" marT="45724" marB="45724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Balance Increased by &lt;$100</a:t>
                      </a:r>
                    </a:p>
                  </a:txBody>
                  <a:tcPr marL="91443" marR="91443" marT="45724" marB="45724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Balance Increased by 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≥ $100</a:t>
                      </a:r>
                    </a:p>
                  </a:txBody>
                  <a:tcPr marL="91443" marR="91443" marT="45724" marB="45724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71">
                <a:tc>
                  <a:txBody>
                    <a:bodyPr/>
                    <a:lstStyle/>
                    <a:p>
                      <a:r>
                        <a:rPr lang="en-US" sz="1600" dirty="0"/>
                        <a:t>Number of Customers</a:t>
                      </a:r>
                    </a:p>
                  </a:txBody>
                  <a:tcPr marL="91443" marR="91443" marT="45724" marB="45724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110</a:t>
                      </a:r>
                    </a:p>
                  </a:txBody>
                  <a:tcPr marL="91443" marR="91443" marT="45724" marB="4572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</a:p>
                  </a:txBody>
                  <a:tcPr marL="91443" marR="91443" marT="45724" marB="45724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91443" marR="91443" marT="45724" marB="45724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259</a:t>
                      </a:r>
                    </a:p>
                  </a:txBody>
                  <a:tcPr marL="91443" marR="91443" marT="45724" marB="45724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71">
                <a:tc>
                  <a:txBody>
                    <a:bodyPr/>
                    <a:lstStyle/>
                    <a:p>
                      <a:r>
                        <a:rPr lang="en-US" sz="1600" dirty="0"/>
                        <a:t>Percent of Customers</a:t>
                      </a:r>
                    </a:p>
                  </a:txBody>
                  <a:tcPr marL="91443" marR="91443" marT="45724" marB="45724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23%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24" marB="4572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15%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24" marB="45724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7%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24" marB="45724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55%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24" marB="45724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71">
                <a:tc>
                  <a:txBody>
                    <a:bodyPr/>
                    <a:lstStyle/>
                    <a:p>
                      <a:r>
                        <a:rPr lang="en-US" sz="1600" dirty="0"/>
                        <a:t>Mean Pre-Grant Balance</a:t>
                      </a:r>
                    </a:p>
                  </a:txBody>
                  <a:tcPr marL="91443" marR="91443" marT="45724" marB="45724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$775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24" marB="4572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$2,171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24" marB="45724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$1,138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24" marB="45724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$990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24" marB="45724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71">
                <a:tc>
                  <a:txBody>
                    <a:bodyPr/>
                    <a:lstStyle/>
                    <a:p>
                      <a:r>
                        <a:rPr lang="en-US" sz="1600" dirty="0"/>
                        <a:t>Mean Grant Amount</a:t>
                      </a:r>
                    </a:p>
                  </a:txBody>
                  <a:tcPr marL="91443" marR="91443" marT="45724" marB="45724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$645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24" marB="4572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$855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24" marB="45724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$794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24" marB="45724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$783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24" marB="45724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71">
                <a:tc>
                  <a:txBody>
                    <a:bodyPr/>
                    <a:lstStyle/>
                    <a:p>
                      <a:r>
                        <a:rPr lang="en-US" sz="1600" dirty="0"/>
                        <a:t>Mean Post-Grant Balance</a:t>
                      </a:r>
                    </a:p>
                  </a:txBody>
                  <a:tcPr marL="91443" marR="91443" marT="45724" marB="45724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$130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24" marB="45724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$1,317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24" marB="45724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$343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24" marB="45724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$207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24" marB="45724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71">
                <a:tc>
                  <a:txBody>
                    <a:bodyPr/>
                    <a:lstStyle/>
                    <a:p>
                      <a:r>
                        <a:rPr lang="en-US" sz="1600" dirty="0"/>
                        <a:t>Mean Number</a:t>
                      </a:r>
                      <a:r>
                        <a:rPr lang="en-US" sz="1600" baseline="0" dirty="0"/>
                        <a:t> of Payments*</a:t>
                      </a:r>
                      <a:endParaRPr lang="en-US" sz="1600" dirty="0"/>
                    </a:p>
                  </a:txBody>
                  <a:tcPr marL="91443" marR="91443" marT="45724" marB="45724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marL="91443" marR="91443" marT="45724" marB="45724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marL="91443" marR="91443" marT="45724" marB="45724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91443" marR="91443" marT="45724" marB="45724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marL="91443" marR="91443" marT="45724" marB="45724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Mean Percent of Bills Paid</a:t>
                      </a:r>
                    </a:p>
                  </a:txBody>
                  <a:tcPr marL="91443" marR="91443" marT="45724" marB="45724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113%</a:t>
                      </a:r>
                    </a:p>
                  </a:txBody>
                  <a:tcPr marL="91443" marR="91443" marT="45724" marB="45724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127%</a:t>
                      </a:r>
                    </a:p>
                  </a:txBody>
                  <a:tcPr marL="91443" marR="91443" marT="45724" marB="4572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97%</a:t>
                      </a:r>
                    </a:p>
                  </a:txBody>
                  <a:tcPr marL="91443" marR="91443" marT="45724" marB="45724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69%</a:t>
                      </a:r>
                    </a:p>
                  </a:txBody>
                  <a:tcPr marL="91443" marR="91443" marT="45724" marB="45724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0936" name="TextBox 46"/>
          <p:cNvSpPr txBox="1">
            <a:spLocks noChangeArrowheads="1"/>
          </p:cNvSpPr>
          <p:nvPr/>
        </p:nvSpPr>
        <p:spPr bwMode="auto">
          <a:xfrm>
            <a:off x="0" y="5867400"/>
            <a:ext cx="5181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* Note: Only customer payments are counted.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83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84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85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86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87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88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89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90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91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92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93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94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95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96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97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98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99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00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01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02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03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04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05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06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07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08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09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0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1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2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3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4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5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6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7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8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9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0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22921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2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3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4" name="Rectangle 44"/>
          <p:cNvSpPr>
            <a:spLocks noGrp="1" noChangeArrowheads="1"/>
          </p:cNvSpPr>
          <p:nvPr>
            <p:ph type="title"/>
          </p:nvPr>
        </p:nvSpPr>
        <p:spPr>
          <a:xfrm>
            <a:off x="87313" y="168276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Payment Compliance Analysis </a:t>
            </a:r>
            <a:br>
              <a:rPr lang="en-US" altLang="en-US" dirty="0"/>
            </a:br>
            <a:r>
              <a:rPr lang="en-US" altLang="en-US" sz="3000" b="1" dirty="0"/>
              <a:t>Segmentation Analysis</a:t>
            </a:r>
          </a:p>
        </p:txBody>
      </p:sp>
      <p:sp>
        <p:nvSpPr>
          <p:cNvPr id="122925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32E0BE84-54F8-4B35-957D-327696A6AB8B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61</a:t>
            </a:fld>
            <a:endParaRPr lang="en-US" altLang="en-US" sz="1000"/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054940"/>
              </p:ext>
            </p:extLst>
          </p:nvPr>
        </p:nvGraphicFramePr>
        <p:xfrm>
          <a:off x="381000" y="2209800"/>
          <a:ext cx="8428039" cy="264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9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74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4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45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0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Q1 &amp; Q2</a:t>
                      </a:r>
                      <a:r>
                        <a:rPr lang="en-US" sz="1600" baseline="0" dirty="0"/>
                        <a:t> 2015 Recipients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Ending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</a:rPr>
                        <a:t> Balance &lt;$100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Balance Declined, Ending Balance 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≥ $100</a:t>
                      </a:r>
                    </a:p>
                  </a:txBody>
                  <a:tcPr marL="91443" marR="91443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Balance Increased by &lt;$100</a:t>
                      </a:r>
                    </a:p>
                  </a:txBody>
                  <a:tcPr marL="91443" marR="91443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Balance Increased by 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≥ $100</a:t>
                      </a:r>
                    </a:p>
                  </a:txBody>
                  <a:tcPr marL="91443" marR="91443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Number of Customers</a:t>
                      </a:r>
                    </a:p>
                  </a:txBody>
                  <a:tcPr marL="91443" marR="91443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110</a:t>
                      </a:r>
                    </a:p>
                  </a:txBody>
                  <a:tcPr marL="91443" marR="9144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</a:p>
                  </a:txBody>
                  <a:tcPr marL="91443" marR="91443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91443" marR="91443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259</a:t>
                      </a:r>
                    </a:p>
                  </a:txBody>
                  <a:tcPr marL="91443" marR="91443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Percent of Customers</a:t>
                      </a:r>
                    </a:p>
                  </a:txBody>
                  <a:tcPr marL="91443" marR="91443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23%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15%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7%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55%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Mean Charges</a:t>
                      </a:r>
                    </a:p>
                  </a:txBody>
                  <a:tcPr marL="91443" marR="91443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$1,838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$2,577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$2,268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$2,350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Mean Payments</a:t>
                      </a:r>
                    </a:p>
                  </a:txBody>
                  <a:tcPr marL="91443" marR="91443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$2,046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$3,215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$2,220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$1,667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31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32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33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34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35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36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37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38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39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40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41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42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43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44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45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46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47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48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49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50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51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52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53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54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55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56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57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58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59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60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61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62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63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64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65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66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67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68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24969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970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971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972" name="Rectangle 44"/>
          <p:cNvSpPr>
            <a:spLocks noGrp="1" noChangeArrowheads="1"/>
          </p:cNvSpPr>
          <p:nvPr>
            <p:ph type="title"/>
          </p:nvPr>
        </p:nvSpPr>
        <p:spPr>
          <a:xfrm>
            <a:off x="54769" y="161925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>
                <a:solidFill>
                  <a:schemeClr val="tx1"/>
                </a:solidFill>
              </a:rPr>
              <a:t>Payment Compliance Analysis </a:t>
            </a:r>
            <a:br>
              <a:rPr lang="en-US" altLang="en-US" dirty="0">
                <a:solidFill>
                  <a:schemeClr val="tx1"/>
                </a:solidFill>
              </a:rPr>
            </a:br>
            <a:r>
              <a:rPr lang="en-US" altLang="en-US" sz="3000" b="1" dirty="0">
                <a:solidFill>
                  <a:schemeClr val="tx1"/>
                </a:solidFill>
              </a:rPr>
              <a:t>Segmentation Analysis</a:t>
            </a:r>
          </a:p>
        </p:txBody>
      </p:sp>
      <p:sp>
        <p:nvSpPr>
          <p:cNvPr id="124973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3112034C-D449-48F0-9F35-A1DD8B9737C5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62</a:t>
            </a:fld>
            <a:endParaRPr lang="en-US" altLang="en-US" sz="1000"/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560392"/>
              </p:ext>
            </p:extLst>
          </p:nvPr>
        </p:nvGraphicFramePr>
        <p:xfrm>
          <a:off x="685800" y="2209800"/>
          <a:ext cx="7772400" cy="3800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6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Q1 &amp; Q2 2015 Recipients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8" marB="45728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098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8" marB="45728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Balance Increased by $100 - $399</a:t>
                      </a:r>
                    </a:p>
                  </a:txBody>
                  <a:tcPr marT="45728" marB="4572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Balance Increased by $400 - $999</a:t>
                      </a:r>
                    </a:p>
                  </a:txBody>
                  <a:tcPr marT="45728" marB="45728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Balance Increased by $1,000 +</a:t>
                      </a:r>
                    </a:p>
                  </a:txBody>
                  <a:tcPr marT="45728" marB="45728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2">
                <a:tc>
                  <a:txBody>
                    <a:bodyPr/>
                    <a:lstStyle/>
                    <a:p>
                      <a:r>
                        <a:rPr lang="en-US" sz="1600" dirty="0"/>
                        <a:t>Number of Customers</a:t>
                      </a:r>
                    </a:p>
                  </a:txBody>
                  <a:tcPr marT="45728" marB="4572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109</a:t>
                      </a:r>
                    </a:p>
                  </a:txBody>
                  <a:tcPr marT="45728" marB="4572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119</a:t>
                      </a:r>
                    </a:p>
                  </a:txBody>
                  <a:tcPr marT="45728" marB="45728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31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8" marB="45728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2">
                <a:tc>
                  <a:txBody>
                    <a:bodyPr/>
                    <a:lstStyle/>
                    <a:p>
                      <a:r>
                        <a:rPr lang="en-US" sz="1600" dirty="0"/>
                        <a:t>Percent of Customers</a:t>
                      </a:r>
                    </a:p>
                  </a:txBody>
                  <a:tcPr marT="45728" marB="4572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23%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8" marB="4572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25%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8" marB="45728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7%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8" marB="45728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2">
                <a:tc>
                  <a:txBody>
                    <a:bodyPr/>
                    <a:lstStyle/>
                    <a:p>
                      <a:r>
                        <a:rPr lang="en-US" sz="1600" dirty="0"/>
                        <a:t>Mean Pre-Grant Balance</a:t>
                      </a:r>
                    </a:p>
                  </a:txBody>
                  <a:tcPr marT="45728" marB="4572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$812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8" marB="4572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$1,018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8" marB="45728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$1,493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8" marB="45728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2">
                <a:tc>
                  <a:txBody>
                    <a:bodyPr/>
                    <a:lstStyle/>
                    <a:p>
                      <a:r>
                        <a:rPr lang="en-US" sz="1600" dirty="0"/>
                        <a:t>Mean Grant Amount</a:t>
                      </a:r>
                    </a:p>
                  </a:txBody>
                  <a:tcPr marT="45728" marB="4572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$682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8" marB="4572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$831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$950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8" marB="45728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902">
                <a:tc>
                  <a:txBody>
                    <a:bodyPr/>
                    <a:lstStyle/>
                    <a:p>
                      <a:r>
                        <a:rPr lang="en-US" sz="1600" dirty="0"/>
                        <a:t>Mean Post-Grant Balance</a:t>
                      </a:r>
                    </a:p>
                  </a:txBody>
                  <a:tcPr marT="45728" marB="4572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$130</a:t>
                      </a:r>
                    </a:p>
                  </a:txBody>
                  <a:tcPr marT="45728" marB="4572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$187</a:t>
                      </a:r>
                    </a:p>
                  </a:txBody>
                  <a:tcPr marT="45728" marB="45728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$542</a:t>
                      </a:r>
                    </a:p>
                  </a:txBody>
                  <a:tcPr marT="45728" marB="45728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902">
                <a:tc>
                  <a:txBody>
                    <a:bodyPr/>
                    <a:lstStyle/>
                    <a:p>
                      <a:r>
                        <a:rPr lang="en-US" sz="1600" dirty="0"/>
                        <a:t>Mean Number</a:t>
                      </a:r>
                      <a:r>
                        <a:rPr lang="en-US" sz="1600" baseline="0" dirty="0"/>
                        <a:t> of Payments*</a:t>
                      </a:r>
                      <a:endParaRPr lang="en-US" sz="1600" dirty="0"/>
                    </a:p>
                  </a:txBody>
                  <a:tcPr marT="45728" marB="4572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marT="45728" marB="4572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T="45728" marB="45728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T="45728" marB="45728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9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Mean Percent of Bills Paid</a:t>
                      </a:r>
                    </a:p>
                  </a:txBody>
                  <a:tcPr marT="45728" marB="4572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84%</a:t>
                      </a:r>
                    </a:p>
                  </a:txBody>
                  <a:tcPr marT="45728" marB="4572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63%</a:t>
                      </a: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40%</a:t>
                      </a:r>
                    </a:p>
                  </a:txBody>
                  <a:tcPr marT="45728" marB="45728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5023" name="TextBox 46"/>
          <p:cNvSpPr txBox="1">
            <a:spLocks noChangeArrowheads="1"/>
          </p:cNvSpPr>
          <p:nvPr/>
        </p:nvSpPr>
        <p:spPr bwMode="auto">
          <a:xfrm>
            <a:off x="596900" y="6067425"/>
            <a:ext cx="5181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/>
              <a:t>* Note: Only customer payments are counted.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79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80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81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82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83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84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85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86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87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88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89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90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91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92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93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94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95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96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97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98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99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000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001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002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003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004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005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006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007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008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009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010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011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012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013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014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015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016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27017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018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019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7020" name="Rectangle 44"/>
          <p:cNvSpPr>
            <a:spLocks noGrp="1" noChangeArrowheads="1"/>
          </p:cNvSpPr>
          <p:nvPr>
            <p:ph type="title"/>
          </p:nvPr>
        </p:nvSpPr>
        <p:spPr>
          <a:xfrm>
            <a:off x="101600" y="122238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>
                <a:solidFill>
                  <a:schemeClr val="tx1"/>
                </a:solidFill>
              </a:rPr>
              <a:t>Payment Compliance Analysis </a:t>
            </a:r>
            <a:br>
              <a:rPr lang="en-US" altLang="en-US" dirty="0">
                <a:solidFill>
                  <a:schemeClr val="tx1"/>
                </a:solidFill>
              </a:rPr>
            </a:br>
            <a:r>
              <a:rPr lang="en-US" altLang="en-US" sz="3000" b="1" dirty="0">
                <a:solidFill>
                  <a:schemeClr val="tx1"/>
                </a:solidFill>
              </a:rPr>
              <a:t>Segmentation Analysis</a:t>
            </a:r>
          </a:p>
        </p:txBody>
      </p:sp>
      <p:sp>
        <p:nvSpPr>
          <p:cNvPr id="127021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E19C4230-0B07-4EAD-BE64-FB7CE4464873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63</a:t>
            </a:fld>
            <a:endParaRPr lang="en-US" altLang="en-US" sz="1000"/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658042"/>
              </p:ext>
            </p:extLst>
          </p:nvPr>
        </p:nvGraphicFramePr>
        <p:xfrm>
          <a:off x="730467" y="2377722"/>
          <a:ext cx="7683066" cy="2354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8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4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4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47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5608"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Q1</a:t>
                      </a:r>
                      <a:r>
                        <a:rPr lang="en-US" sz="1600" baseline="0" dirty="0"/>
                        <a:t> &amp; Q2 2015 Recipients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79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Balance Increased by $100 - $399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Balance Increased by $400 - $999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Balance Increased by $1,000 +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143">
                <a:tc>
                  <a:txBody>
                    <a:bodyPr/>
                    <a:lstStyle/>
                    <a:p>
                      <a:r>
                        <a:rPr lang="en-US" sz="1600" dirty="0"/>
                        <a:t>Number of Customers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109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119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31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143">
                <a:tc>
                  <a:txBody>
                    <a:bodyPr/>
                    <a:lstStyle/>
                    <a:p>
                      <a:r>
                        <a:rPr lang="en-US" sz="1600" dirty="0"/>
                        <a:t>Percent of Customers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23%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8" marB="4572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25%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8" marB="45728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7%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8" marB="45728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143">
                <a:tc>
                  <a:txBody>
                    <a:bodyPr/>
                    <a:lstStyle/>
                    <a:p>
                      <a:r>
                        <a:rPr lang="en-US" sz="1600" dirty="0"/>
                        <a:t>Mean Charges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$1,888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$2,159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$4,706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143">
                <a:tc>
                  <a:txBody>
                    <a:bodyPr/>
                    <a:lstStyle/>
                    <a:p>
                      <a:r>
                        <a:rPr lang="en-US" sz="1600" dirty="0"/>
                        <a:t>Mean Payments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$1,647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$1,527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$2,278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111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11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11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1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5725" y="93663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Payment Compliance Analysis </a:t>
            </a:r>
            <a:br>
              <a:rPr lang="en-US" altLang="en-US" dirty="0"/>
            </a:br>
            <a:r>
              <a:rPr lang="en-US" altLang="en-US" sz="3000" b="1" dirty="0"/>
              <a:t>Segmentation Analysis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983839"/>
              </p:ext>
            </p:extLst>
          </p:nvPr>
        </p:nvGraphicFramePr>
        <p:xfrm>
          <a:off x="304800" y="1752600"/>
          <a:ext cx="8594725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4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7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43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43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7325"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Q1 &amp; Q2 2015 Recipients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3" marR="9143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3" marR="91433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Ending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</a:rPr>
                        <a:t> Balance &lt;$100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3" marR="9143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Balance Declined, Ending Balance 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≥ $100</a:t>
                      </a:r>
                    </a:p>
                  </a:txBody>
                  <a:tcPr marL="91433" marR="91433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Balance Increased by &lt;$100</a:t>
                      </a:r>
                    </a:p>
                  </a:txBody>
                  <a:tcPr marL="91433" marR="91433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Balance Increased by 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≥ $100</a:t>
                      </a:r>
                    </a:p>
                  </a:txBody>
                  <a:tcPr marL="91433" marR="91433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Number of Customers</a:t>
                      </a:r>
                    </a:p>
                  </a:txBody>
                  <a:tcPr marL="91433" marR="91433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110</a:t>
                      </a:r>
                    </a:p>
                  </a:txBody>
                  <a:tcPr marL="91433" marR="9143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</a:p>
                  </a:txBody>
                  <a:tcPr marL="91433" marR="91433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91433" marR="91433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259</a:t>
                      </a:r>
                    </a:p>
                  </a:txBody>
                  <a:tcPr marL="91433" marR="91433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Percent of Customers</a:t>
                      </a:r>
                    </a:p>
                  </a:txBody>
                  <a:tcPr marL="91433" marR="91433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23%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15%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7%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55%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Median</a:t>
                      </a:r>
                      <a:r>
                        <a:rPr lang="en-US" sz="1600" baseline="0" dirty="0"/>
                        <a:t> Annual Income</a:t>
                      </a:r>
                      <a:endParaRPr lang="en-US" sz="1600" dirty="0"/>
                    </a:p>
                  </a:txBody>
                  <a:tcPr marL="91433" marR="91433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$43,962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$52,800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$51,138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$45,024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&lt; 225% FPL</a:t>
                      </a:r>
                    </a:p>
                  </a:txBody>
                  <a:tcPr marL="91433" marR="91433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26%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13%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9%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26%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225% - 249% FPL</a:t>
                      </a:r>
                    </a:p>
                  </a:txBody>
                  <a:tcPr marL="91433" marR="91433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17%</a:t>
                      </a:r>
                    </a:p>
                  </a:txBody>
                  <a:tcPr marL="91433" marR="9143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17%</a:t>
                      </a:r>
                    </a:p>
                  </a:txBody>
                  <a:tcPr marL="91433" marR="914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9%</a:t>
                      </a:r>
                    </a:p>
                  </a:txBody>
                  <a:tcPr marL="91433" marR="914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14%</a:t>
                      </a:r>
                    </a:p>
                  </a:txBody>
                  <a:tcPr marL="91433" marR="91433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250% - 299% FPL</a:t>
                      </a:r>
                    </a:p>
                  </a:txBody>
                  <a:tcPr marL="91433" marR="91433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22%</a:t>
                      </a:r>
                    </a:p>
                  </a:txBody>
                  <a:tcPr marL="91433" marR="9143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30%</a:t>
                      </a:r>
                    </a:p>
                  </a:txBody>
                  <a:tcPr marL="91433" marR="914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41%</a:t>
                      </a:r>
                    </a:p>
                  </a:txBody>
                  <a:tcPr marL="91433" marR="914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28%</a:t>
                      </a:r>
                    </a:p>
                  </a:txBody>
                  <a:tcPr marL="91433" marR="91433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≥ 300% FPL</a:t>
                      </a:r>
                    </a:p>
                  </a:txBody>
                  <a:tcPr marL="91433" marR="91433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35%</a:t>
                      </a:r>
                    </a:p>
                  </a:txBody>
                  <a:tcPr marL="91433" marR="9143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41%</a:t>
                      </a:r>
                    </a:p>
                  </a:txBody>
                  <a:tcPr marL="91433" marR="91433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41%</a:t>
                      </a:r>
                    </a:p>
                  </a:txBody>
                  <a:tcPr marL="91433" marR="91433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32%</a:t>
                      </a:r>
                    </a:p>
                  </a:txBody>
                  <a:tcPr marL="91433" marR="91433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Percent</a:t>
                      </a:r>
                      <a:r>
                        <a:rPr lang="en-US" sz="1600" baseline="0" dirty="0"/>
                        <a:t> Single-Parent</a:t>
                      </a:r>
                      <a:endParaRPr lang="en-US" sz="1600" dirty="0"/>
                    </a:p>
                  </a:txBody>
                  <a:tcPr marL="91433" marR="91433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11%</a:t>
                      </a:r>
                    </a:p>
                  </a:txBody>
                  <a:tcPr marL="91433" marR="9143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18%</a:t>
                      </a:r>
                    </a:p>
                  </a:txBody>
                  <a:tcPr marL="91433" marR="91433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29%</a:t>
                      </a:r>
                    </a:p>
                  </a:txBody>
                  <a:tcPr marL="91433" marR="91433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26%</a:t>
                      </a:r>
                    </a:p>
                  </a:txBody>
                  <a:tcPr marL="91433" marR="91433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Percent Elderly-Only</a:t>
                      </a:r>
                    </a:p>
                  </a:txBody>
                  <a:tcPr marL="91433" marR="91433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23%</a:t>
                      </a:r>
                    </a:p>
                  </a:txBody>
                  <a:tcPr marL="91433" marR="9143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13%</a:t>
                      </a:r>
                    </a:p>
                  </a:txBody>
                  <a:tcPr marL="91433" marR="914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9%</a:t>
                      </a:r>
                    </a:p>
                  </a:txBody>
                  <a:tcPr marL="91433" marR="914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12%</a:t>
                      </a:r>
                    </a:p>
                  </a:txBody>
                  <a:tcPr marL="91433" marR="91433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31187" name="Slide Number Placeholder 45"/>
          <p:cNvSpPr>
            <a:spLocks noGrp="1"/>
          </p:cNvSpPr>
          <p:nvPr>
            <p:ph type="sldNum" sz="quarter" idx="12"/>
          </p:nvPr>
        </p:nvSpPr>
        <p:spPr>
          <a:xfrm>
            <a:off x="8313738" y="6403975"/>
            <a:ext cx="390525" cy="392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7AD09E-09AF-44F6-8138-988B8CC08A13}" type="slidenum">
              <a:rPr lang="en-US" altLang="en-US" sz="1000" smtClean="0"/>
              <a:pPr>
                <a:spcBef>
                  <a:spcPct val="0"/>
                </a:spcBef>
                <a:buFontTx/>
                <a:buNone/>
              </a:pPr>
              <a:t>64</a:t>
            </a:fld>
            <a:endParaRPr lang="en-US" altLang="en-US" sz="100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23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24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25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26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27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28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29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30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31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32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33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34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35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36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37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38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39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40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41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42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43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44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45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46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47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48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49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0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1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2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3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4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5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6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7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8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9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0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3161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2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3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4" name="Rectangle 44"/>
          <p:cNvSpPr>
            <a:spLocks noGrp="1" noChangeArrowheads="1"/>
          </p:cNvSpPr>
          <p:nvPr>
            <p:ph type="title"/>
          </p:nvPr>
        </p:nvSpPr>
        <p:spPr>
          <a:xfrm>
            <a:off x="87313" y="762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Payment Compliance Analysis </a:t>
            </a:r>
            <a:br>
              <a:rPr lang="en-US" altLang="en-US" dirty="0"/>
            </a:br>
            <a:r>
              <a:rPr lang="en-US" altLang="en-US" sz="3000" b="1" dirty="0"/>
              <a:t>Segmentation Analysis</a:t>
            </a:r>
          </a:p>
        </p:txBody>
      </p:sp>
      <p:sp>
        <p:nvSpPr>
          <p:cNvPr id="133165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C5BC2F83-9BAA-45F4-B65A-9236828C1A09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65</a:t>
            </a:fld>
            <a:endParaRPr lang="en-US" altLang="en-US" sz="1000"/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388522"/>
              </p:ext>
            </p:extLst>
          </p:nvPr>
        </p:nvGraphicFramePr>
        <p:xfrm>
          <a:off x="596901" y="1656081"/>
          <a:ext cx="7785100" cy="4231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6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6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6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3525"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Q1 &amp; Q2 2015 Recipients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Balance Increased by $100 - $399</a:t>
                      </a:r>
                    </a:p>
                  </a:txBody>
                  <a:tcPr marL="91448" marR="9144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Balance Increased by  $400 - $999</a:t>
                      </a:r>
                    </a:p>
                  </a:txBody>
                  <a:tcPr marL="91448" marR="91448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Balance Increased by $1,000 +</a:t>
                      </a:r>
                    </a:p>
                  </a:txBody>
                  <a:tcPr marL="91448" marR="91448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Number of Customers</a:t>
                      </a:r>
                    </a:p>
                  </a:txBody>
                  <a:tcPr marL="91448" marR="9144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109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119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31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Percent of Customers</a:t>
                      </a:r>
                    </a:p>
                  </a:txBody>
                  <a:tcPr marL="91448" marR="9144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23%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8" marB="4572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25%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8" marB="45728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7%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8" marB="45728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Median</a:t>
                      </a:r>
                      <a:r>
                        <a:rPr lang="en-US" sz="1600" baseline="0" dirty="0"/>
                        <a:t> Annual Income</a:t>
                      </a:r>
                      <a:endParaRPr lang="en-US" sz="1600" dirty="0"/>
                    </a:p>
                  </a:txBody>
                  <a:tcPr marL="91448" marR="9144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$43,836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$45,024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$48,216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&lt; 225% FPL</a:t>
                      </a:r>
                    </a:p>
                  </a:txBody>
                  <a:tcPr marL="91448" marR="9144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24%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29%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/>
                        <a:t>26%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r>
                        <a:rPr lang="en-US" sz="1600" dirty="0"/>
                        <a:t>225% - 249% FPL</a:t>
                      </a:r>
                    </a:p>
                  </a:txBody>
                  <a:tcPr marL="91448" marR="9144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14%</a:t>
                      </a:r>
                    </a:p>
                  </a:txBody>
                  <a:tcPr marL="91448" marR="9144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16%</a:t>
                      </a:r>
                    </a:p>
                  </a:txBody>
                  <a:tcPr marL="91448" marR="914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6%</a:t>
                      </a:r>
                    </a:p>
                  </a:txBody>
                  <a:tcPr marL="91448" marR="91448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600" dirty="0"/>
                        <a:t>250% - 299% FPL</a:t>
                      </a:r>
                    </a:p>
                  </a:txBody>
                  <a:tcPr marL="91448" marR="9144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23%</a:t>
                      </a:r>
                    </a:p>
                  </a:txBody>
                  <a:tcPr marL="91448" marR="9144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30%</a:t>
                      </a:r>
                    </a:p>
                  </a:txBody>
                  <a:tcPr marL="91448" marR="914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35%</a:t>
                      </a:r>
                    </a:p>
                  </a:txBody>
                  <a:tcPr marL="91448" marR="91448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600" dirty="0"/>
                        <a:t>≥ 300% FPL</a:t>
                      </a:r>
                    </a:p>
                  </a:txBody>
                  <a:tcPr marL="91448" marR="9144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39%</a:t>
                      </a:r>
                    </a:p>
                  </a:txBody>
                  <a:tcPr marL="91448" marR="9144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25%</a:t>
                      </a:r>
                    </a:p>
                  </a:txBody>
                  <a:tcPr marL="91448" marR="91448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32%</a:t>
                      </a:r>
                    </a:p>
                  </a:txBody>
                  <a:tcPr marL="91448" marR="91448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Percent</a:t>
                      </a:r>
                      <a:r>
                        <a:rPr lang="en-US" sz="1600" baseline="0" dirty="0"/>
                        <a:t> Single-Parent</a:t>
                      </a:r>
                      <a:endParaRPr lang="en-US" sz="1600" dirty="0"/>
                    </a:p>
                  </a:txBody>
                  <a:tcPr marL="91448" marR="9144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25%</a:t>
                      </a:r>
                    </a:p>
                  </a:txBody>
                  <a:tcPr marL="91448" marR="9144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28%</a:t>
                      </a:r>
                    </a:p>
                  </a:txBody>
                  <a:tcPr marL="91448" marR="91448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26%</a:t>
                      </a:r>
                    </a:p>
                  </a:txBody>
                  <a:tcPr marL="91448" marR="91448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8760">
                <a:tc>
                  <a:txBody>
                    <a:bodyPr/>
                    <a:lstStyle/>
                    <a:p>
                      <a:r>
                        <a:rPr lang="en-US" sz="1600" dirty="0"/>
                        <a:t>Percent Elderly-Only</a:t>
                      </a:r>
                    </a:p>
                  </a:txBody>
                  <a:tcPr marL="91448" marR="9144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17%</a:t>
                      </a:r>
                    </a:p>
                  </a:txBody>
                  <a:tcPr marL="91448" marR="9144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12%</a:t>
                      </a:r>
                    </a:p>
                  </a:txBody>
                  <a:tcPr marL="91448" marR="914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0%</a:t>
                      </a:r>
                    </a:p>
                  </a:txBody>
                  <a:tcPr marL="91448" marR="91448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23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24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25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26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27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28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29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30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31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32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33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34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35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36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37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38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39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40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41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42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43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44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45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46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47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48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49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0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1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2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3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4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5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6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7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8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9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0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3161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2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3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4" name="Rectangle 44"/>
          <p:cNvSpPr>
            <a:spLocks noGrp="1" noChangeArrowheads="1"/>
          </p:cNvSpPr>
          <p:nvPr>
            <p:ph type="title"/>
          </p:nvPr>
        </p:nvSpPr>
        <p:spPr>
          <a:xfrm>
            <a:off x="92075" y="51272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Payment Compliance Analysis </a:t>
            </a:r>
            <a:br>
              <a:rPr lang="en-US" altLang="en-US" dirty="0"/>
            </a:br>
            <a:r>
              <a:rPr lang="en-US" altLang="en-US" sz="2400" b="1" dirty="0"/>
              <a:t>Segmentation Analysis of Elderly Households</a:t>
            </a:r>
            <a:endParaRPr lang="en-US" altLang="en-US" sz="3000" b="1" dirty="0"/>
          </a:p>
        </p:txBody>
      </p:sp>
      <p:sp>
        <p:nvSpPr>
          <p:cNvPr id="133165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C5BC2F83-9BAA-45F4-B65A-9236828C1A09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66</a:t>
            </a:fld>
            <a:endParaRPr lang="en-US" altLang="en-US" sz="100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335603"/>
              </p:ext>
            </p:extLst>
          </p:nvPr>
        </p:nvGraphicFramePr>
        <p:xfrm>
          <a:off x="654050" y="1960869"/>
          <a:ext cx="7885113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4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1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17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17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17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36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Q1 &amp; Q2 2015 Recipients</a:t>
                      </a:r>
                    </a:p>
                  </a:txBody>
                  <a:tcP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Elderly</a:t>
                      </a:r>
                      <a:r>
                        <a:rPr lang="en-US" sz="1800" b="1" baseline="0" dirty="0">
                          <a:solidFill>
                            <a:schemeClr val="bg1"/>
                          </a:solidFill>
                        </a:rPr>
                        <a:t> Only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Non-Elderly Only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Difference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Number of Customers</a:t>
                      </a:r>
                    </a:p>
                  </a:txBody>
                  <a:tcPr marL="91448" marR="9144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--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Percent of Customers</a:t>
                      </a:r>
                    </a:p>
                  </a:txBody>
                  <a:tcPr marL="91448" marR="9144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85%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--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Pre-Grant Balance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$887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$1,147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-$260*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Grant Amount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$693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$772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-$79*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Post-Grant Balance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$194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$375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-$181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#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%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#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%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Difference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Success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49%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147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36%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13%**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Marginal Success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-3%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Needs More</a:t>
                      </a:r>
                      <a:r>
                        <a:rPr lang="en-US" sz="1800" baseline="0" dirty="0"/>
                        <a:t> Help</a:t>
                      </a:r>
                      <a:endParaRPr lang="en-US" sz="18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46%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227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56%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-10%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15806" y="606216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aseline="30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** </a:t>
            </a:r>
            <a:r>
              <a:rPr lang="en-US" sz="1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Statistically significant at the 95% level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aseline="30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US" sz="1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Statistically significant at the 90% level</a:t>
            </a:r>
            <a:endParaRPr lang="en-US" sz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18808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19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20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21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22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23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24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25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26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27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28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29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30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31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32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33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34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35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36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37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38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39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40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41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42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43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44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45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46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47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48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49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50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51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52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53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54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55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56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7257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7258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7259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7260" name="Rectangle 44"/>
          <p:cNvSpPr>
            <a:spLocks noGrp="1" noChangeArrowheads="1"/>
          </p:cNvSpPr>
          <p:nvPr>
            <p:ph type="title"/>
          </p:nvPr>
        </p:nvSpPr>
        <p:spPr>
          <a:xfrm>
            <a:off x="85725" y="258763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Receipt of Energy Assistance</a:t>
            </a:r>
            <a:br>
              <a:rPr lang="en-US" altLang="en-US" dirty="0"/>
            </a:br>
            <a:r>
              <a:rPr lang="en-US" altLang="en-US" sz="2600" b="1" dirty="0"/>
              <a:t>Percent Who Received USF or LIHEAP</a:t>
            </a:r>
            <a:br>
              <a:rPr lang="en-US" altLang="en-US" sz="2600" b="1" dirty="0"/>
            </a:br>
            <a:r>
              <a:rPr lang="en-US" altLang="en-US" sz="2600" b="1" dirty="0"/>
              <a:t>In the 12 Months Following Grant Receipt</a:t>
            </a:r>
          </a:p>
        </p:txBody>
      </p:sp>
      <p:sp>
        <p:nvSpPr>
          <p:cNvPr id="137261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CC4570C6-D04A-4575-AF56-C650796E0573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67</a:t>
            </a:fld>
            <a:endParaRPr lang="en-US" altLang="en-US" sz="100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405129"/>
              </p:ext>
            </p:extLst>
          </p:nvPr>
        </p:nvGraphicFramePr>
        <p:xfrm>
          <a:off x="894333" y="2362200"/>
          <a:ext cx="7182867" cy="3445844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074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11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76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947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Q1 &amp; Q2 2015 Recipients</a:t>
                      </a:r>
                    </a:p>
                  </a:txBody>
                  <a:tcPr anchor="ctr"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76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Utility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Number</a:t>
                      </a:r>
                      <a:r>
                        <a:rPr lang="en-US" sz="1800" b="1" baseline="0" dirty="0">
                          <a:solidFill>
                            <a:schemeClr val="bg1"/>
                          </a:solidFill>
                        </a:rPr>
                        <a:t> of Customers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Percent Received</a:t>
                      </a:r>
                      <a:r>
                        <a:rPr lang="en-US" sz="1800" b="1" baseline="0" dirty="0">
                          <a:solidFill>
                            <a:schemeClr val="bg1"/>
                          </a:solidFill>
                        </a:rPr>
                        <a:t> USF or LIHEAP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322">
                <a:tc>
                  <a:txBody>
                    <a:bodyPr/>
                    <a:lstStyle/>
                    <a:p>
                      <a:r>
                        <a:rPr lang="en-US" sz="1800" dirty="0"/>
                        <a:t>ACE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25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16%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322">
                <a:tc>
                  <a:txBody>
                    <a:bodyPr/>
                    <a:lstStyle/>
                    <a:p>
                      <a:r>
                        <a:rPr lang="en-US" sz="1800" dirty="0"/>
                        <a:t>JCP&amp;L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49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8%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322">
                <a:tc>
                  <a:txBody>
                    <a:bodyPr/>
                    <a:lstStyle/>
                    <a:p>
                      <a:r>
                        <a:rPr lang="en-US" sz="1800" dirty="0"/>
                        <a:t>NJNG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21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5%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322">
                <a:tc>
                  <a:txBody>
                    <a:bodyPr/>
                    <a:lstStyle/>
                    <a:p>
                      <a:r>
                        <a:rPr lang="en-US" sz="1800" dirty="0"/>
                        <a:t>PSE&amp;G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364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322">
                <a:tc>
                  <a:txBody>
                    <a:bodyPr/>
                    <a:lstStyle/>
                    <a:p>
                      <a:r>
                        <a:rPr lang="en-US" sz="1800" dirty="0"/>
                        <a:t>RECO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322">
                <a:tc>
                  <a:txBody>
                    <a:bodyPr/>
                    <a:lstStyle/>
                    <a:p>
                      <a:r>
                        <a:rPr lang="en-US" sz="1800" dirty="0"/>
                        <a:t>SJG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13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322">
                <a:tc>
                  <a:txBody>
                    <a:bodyPr/>
                    <a:lstStyle/>
                    <a:p>
                      <a:r>
                        <a:rPr lang="en-US" sz="1800" dirty="0"/>
                        <a:t>TOTAL</a:t>
                      </a:r>
                      <a:endParaRPr lang="en-US" sz="1800" b="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474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7%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267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268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269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270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271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272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273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274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275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276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277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278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279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280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281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282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283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284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285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286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287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288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289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290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291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292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293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294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295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296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297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298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299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300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301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302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303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304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9305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9306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9307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9308" name="Rectangle 44"/>
          <p:cNvSpPr>
            <a:spLocks noGrp="1" noChangeArrowheads="1"/>
          </p:cNvSpPr>
          <p:nvPr>
            <p:ph type="title"/>
          </p:nvPr>
        </p:nvSpPr>
        <p:spPr>
          <a:xfrm>
            <a:off x="87313" y="273177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Receipt of Energy Assistance</a:t>
            </a:r>
            <a:br>
              <a:rPr lang="en-US" altLang="en-US" dirty="0"/>
            </a:br>
            <a:r>
              <a:rPr lang="en-US" altLang="en-US" sz="2600" b="1" dirty="0"/>
              <a:t>Percent Who Received USF or LIHEAP </a:t>
            </a:r>
            <a:br>
              <a:rPr lang="en-US" altLang="en-US" sz="2600" b="1" dirty="0"/>
            </a:br>
            <a:r>
              <a:rPr lang="en-US" altLang="en-US" sz="2600" b="1" dirty="0"/>
              <a:t>In the “Good Faith” Period</a:t>
            </a:r>
          </a:p>
        </p:txBody>
      </p:sp>
      <p:sp>
        <p:nvSpPr>
          <p:cNvPr id="139309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917B108D-6331-4377-B991-1BB2517D739A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68</a:t>
            </a:fld>
            <a:endParaRPr lang="en-US" altLang="en-US" sz="1000"/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117687"/>
              </p:ext>
            </p:extLst>
          </p:nvPr>
        </p:nvGraphicFramePr>
        <p:xfrm>
          <a:off x="914400" y="2359152"/>
          <a:ext cx="7154136" cy="3436554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026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9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42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Q1 &amp; Q2 2015</a:t>
                      </a:r>
                      <a:r>
                        <a:rPr lang="en-US" sz="1800" baseline="0" dirty="0"/>
                        <a:t> Recipients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1" marB="45711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50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Utility</a:t>
                      </a:r>
                    </a:p>
                  </a:txBody>
                  <a:tcPr marT="45711" marB="4571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Number</a:t>
                      </a:r>
                      <a:r>
                        <a:rPr lang="en-US" sz="1800" b="1" baseline="0" dirty="0">
                          <a:solidFill>
                            <a:schemeClr val="bg1"/>
                          </a:solidFill>
                        </a:rPr>
                        <a:t> of Customers</a:t>
                      </a:r>
                    </a:p>
                  </a:txBody>
                  <a:tcPr marT="45711" marB="4571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Percent Received</a:t>
                      </a:r>
                      <a:r>
                        <a:rPr lang="en-US" sz="1800" b="1" baseline="0" dirty="0">
                          <a:solidFill>
                            <a:schemeClr val="bg1"/>
                          </a:solidFill>
                        </a:rPr>
                        <a:t> USF or LIHEAP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1" marB="45711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58">
                <a:tc>
                  <a:txBody>
                    <a:bodyPr/>
                    <a:lstStyle/>
                    <a:p>
                      <a:r>
                        <a:rPr lang="en-US" sz="1800" dirty="0"/>
                        <a:t>ACE</a:t>
                      </a:r>
                    </a:p>
                  </a:txBody>
                  <a:tcPr marT="45711" marB="45711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25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8%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1" marB="45711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58">
                <a:tc>
                  <a:txBody>
                    <a:bodyPr/>
                    <a:lstStyle/>
                    <a:p>
                      <a:r>
                        <a:rPr lang="en-US" sz="1800" dirty="0"/>
                        <a:t>JCP&amp;L</a:t>
                      </a:r>
                    </a:p>
                  </a:txBody>
                  <a:tcPr marT="45711" marB="45711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49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2%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1" marB="45711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58">
                <a:tc>
                  <a:txBody>
                    <a:bodyPr/>
                    <a:lstStyle/>
                    <a:p>
                      <a:r>
                        <a:rPr lang="en-US" sz="1800" dirty="0"/>
                        <a:t>NJNG</a:t>
                      </a:r>
                    </a:p>
                  </a:txBody>
                  <a:tcPr marT="45711" marB="45711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12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T="45711" marB="45711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58">
                <a:tc>
                  <a:txBody>
                    <a:bodyPr/>
                    <a:lstStyle/>
                    <a:p>
                      <a:r>
                        <a:rPr lang="en-US" sz="1800" dirty="0"/>
                        <a:t>PSE&amp;G</a:t>
                      </a:r>
                    </a:p>
                  </a:txBody>
                  <a:tcPr marT="45711" marB="45711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364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</a:p>
                  </a:txBody>
                  <a:tcPr marT="45711" marB="45711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58">
                <a:tc>
                  <a:txBody>
                    <a:bodyPr/>
                    <a:lstStyle/>
                    <a:p>
                      <a:r>
                        <a:rPr lang="en-US" sz="1800" dirty="0"/>
                        <a:t>RECO</a:t>
                      </a:r>
                    </a:p>
                  </a:txBody>
                  <a:tcPr marT="45711" marB="45711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T="45711" marB="45711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58">
                <a:tc>
                  <a:txBody>
                    <a:bodyPr/>
                    <a:lstStyle/>
                    <a:p>
                      <a:r>
                        <a:rPr lang="en-US" sz="1800" dirty="0"/>
                        <a:t>SJG</a:t>
                      </a:r>
                    </a:p>
                  </a:txBody>
                  <a:tcPr marT="45711" marB="45711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13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0%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1" marB="45711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758">
                <a:tc>
                  <a:txBody>
                    <a:bodyPr/>
                    <a:lstStyle/>
                    <a:p>
                      <a:r>
                        <a:rPr lang="en-US" sz="1800" dirty="0"/>
                        <a:t>TOTAL</a:t>
                      </a:r>
                      <a:endParaRPr lang="en-US" sz="1800" b="0" dirty="0"/>
                    </a:p>
                  </a:txBody>
                  <a:tcPr marT="45711" marB="45711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474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2%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1" marB="45711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1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1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1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1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1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5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5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5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135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1354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1356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447676" y="1295400"/>
            <a:ext cx="8243888" cy="51054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sz="2200" dirty="0"/>
              <a:t>NJ SHARES serves needy households</a:t>
            </a:r>
          </a:p>
          <a:p>
            <a:pPr lvl="1" eaLnBrk="1" hangingPunct="1"/>
            <a:r>
              <a:rPr lang="en-US" altLang="en-US" sz="1800" dirty="0"/>
              <a:t>Children under the age of six:  18%</a:t>
            </a:r>
          </a:p>
          <a:p>
            <a:pPr lvl="1" eaLnBrk="1" hangingPunct="1"/>
            <a:r>
              <a:rPr lang="en-US" altLang="en-US" sz="1800" dirty="0"/>
              <a:t>Single parent households:  22%</a:t>
            </a:r>
          </a:p>
          <a:p>
            <a:pPr lvl="1" eaLnBrk="1" hangingPunct="1"/>
            <a:r>
              <a:rPr lang="en-US" altLang="en-US" sz="1800" dirty="0"/>
              <a:t>Annual income below $50,000:  56%</a:t>
            </a:r>
          </a:p>
          <a:p>
            <a:pPr lvl="1" eaLnBrk="1" hangingPunct="1"/>
            <a:r>
              <a:rPr lang="en-US" altLang="en-US" sz="1800" dirty="0"/>
              <a:t>Family member over 60:  23%</a:t>
            </a:r>
          </a:p>
          <a:p>
            <a:pPr eaLnBrk="1" hangingPunct="1"/>
            <a:r>
              <a:rPr lang="en-US" altLang="en-US" sz="2200" dirty="0"/>
              <a:t>NJ SHARES serves the working poor</a:t>
            </a:r>
          </a:p>
          <a:p>
            <a:pPr lvl="1" eaLnBrk="1" hangingPunct="1"/>
            <a:r>
              <a:rPr lang="en-US" altLang="en-US" sz="1800" dirty="0"/>
              <a:t>82% of households have employment income</a:t>
            </a:r>
          </a:p>
          <a:p>
            <a:pPr lvl="1" eaLnBrk="1" hangingPunct="1"/>
            <a:r>
              <a:rPr lang="en-US" altLang="en-US" sz="1800" dirty="0"/>
              <a:t>3% of households receive unemployment benefits</a:t>
            </a:r>
          </a:p>
          <a:p>
            <a:pPr lvl="2" eaLnBrk="1" hangingPunct="1"/>
            <a:r>
              <a:rPr lang="en-US" altLang="en-US" sz="1600" dirty="0"/>
              <a:t>10% to 15% of 2009-2013 grantees received unemployment benefits</a:t>
            </a:r>
          </a:p>
          <a:p>
            <a:pPr lvl="2" eaLnBrk="1" hangingPunct="1"/>
            <a:r>
              <a:rPr lang="en-US" altLang="en-US" sz="1600" dirty="0"/>
              <a:t>5% received unemployment from 2006-2008 (pre-recession)</a:t>
            </a:r>
          </a:p>
          <a:p>
            <a:pPr eaLnBrk="1" hangingPunct="1"/>
            <a:r>
              <a:rPr lang="en-US" altLang="en-US" sz="2200" dirty="0"/>
              <a:t>NJ SHARES provides grants to those in temporary need of assistance</a:t>
            </a:r>
          </a:p>
          <a:p>
            <a:pPr lvl="1" eaLnBrk="1" hangingPunct="1"/>
            <a:r>
              <a:rPr lang="en-US" altLang="en-US" sz="1800" dirty="0"/>
              <a:t>78% received a grant in only one of the past 10 years</a:t>
            </a:r>
          </a:p>
          <a:p>
            <a:pPr lvl="1" eaLnBrk="1" hangingPunct="1"/>
            <a:r>
              <a:rPr lang="en-US" altLang="en-US" sz="1800" dirty="0"/>
              <a:t>Only 8% received a grant in more than two of the past</a:t>
            </a:r>
            <a:r>
              <a:rPr lang="en-US" altLang="en-US" sz="1800" dirty="0">
                <a:solidFill>
                  <a:srgbClr val="FF0000"/>
                </a:solidFill>
              </a:rPr>
              <a:t> </a:t>
            </a:r>
            <a:r>
              <a:rPr lang="en-US" altLang="en-US" sz="1800" dirty="0"/>
              <a:t>10</a:t>
            </a:r>
            <a:r>
              <a:rPr lang="en-US" altLang="en-US" sz="1800" dirty="0">
                <a:solidFill>
                  <a:srgbClr val="FF0000"/>
                </a:solidFill>
              </a:rPr>
              <a:t> </a:t>
            </a:r>
            <a:r>
              <a:rPr lang="en-US" altLang="en-US" sz="1800" dirty="0"/>
              <a:t>years</a:t>
            </a:r>
          </a:p>
          <a:p>
            <a:pPr lvl="1" eaLnBrk="1" hangingPunct="1"/>
            <a:r>
              <a:rPr lang="en-US" altLang="en-US" sz="1800" dirty="0"/>
              <a:t>In 90 days before grant, recipients averaged</a:t>
            </a:r>
            <a:r>
              <a:rPr lang="en-US" altLang="en-US" sz="2000" dirty="0"/>
              <a:t> </a:t>
            </a:r>
            <a:r>
              <a:rPr lang="en-US" altLang="en-US" sz="1600" dirty="0"/>
              <a:t>2.2 payments and $435 in payments</a:t>
            </a:r>
          </a:p>
          <a:p>
            <a:pPr lvl="1" eaLnBrk="1" hangingPunct="1"/>
            <a:endParaRPr lang="en-US" altLang="en-US" sz="1800" dirty="0"/>
          </a:p>
          <a:p>
            <a:pPr eaLnBrk="1" hangingPunct="1">
              <a:buFontTx/>
              <a:buNone/>
            </a:pPr>
            <a:endParaRPr lang="en-US" altLang="en-US" sz="1800" dirty="0"/>
          </a:p>
        </p:txBody>
      </p:sp>
      <p:sp>
        <p:nvSpPr>
          <p:cNvPr id="141357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E83AD1F2-0100-4307-8E3C-E5DFC50316F7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69</a:t>
            </a:fld>
            <a:endParaRPr lang="en-US" altLang="en-US" sz="1000"/>
          </a:p>
        </p:txBody>
      </p:sp>
      <p:pic>
        <p:nvPicPr>
          <p:cNvPr id="141358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Rectangle 44"/>
          <p:cNvSpPr txBox="1">
            <a:spLocks noChangeArrowheads="1"/>
          </p:cNvSpPr>
          <p:nvPr/>
        </p:nvSpPr>
        <p:spPr bwMode="auto">
          <a:xfrm>
            <a:off x="155575" y="136638"/>
            <a:ext cx="7772400" cy="641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 eaLnBrk="1" hangingPunct="1"/>
            <a:r>
              <a:rPr lang="en-US" altLang="en-US" sz="3300" b="1" kern="0" dirty="0">
                <a:solidFill>
                  <a:schemeClr val="tx1"/>
                </a:solidFill>
              </a:rPr>
              <a:t>Key Findings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847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7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7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76" name="Rectangle 44"/>
          <p:cNvSpPr>
            <a:spLocks noGrp="1" noChangeArrowheads="1"/>
          </p:cNvSpPr>
          <p:nvPr>
            <p:ph type="title"/>
          </p:nvPr>
        </p:nvSpPr>
        <p:spPr>
          <a:xfrm>
            <a:off x="243465" y="3048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/>
              <a:t>NJ SHARES Database Analysis </a:t>
            </a:r>
            <a:br>
              <a:rPr lang="en-US" altLang="en-US" sz="3300" b="1" dirty="0"/>
            </a:br>
            <a:r>
              <a:rPr lang="en-US" altLang="en-US" sz="2800" b="1" dirty="0"/>
              <a:t>Grants Distributed by County</a:t>
            </a:r>
          </a:p>
        </p:txBody>
      </p:sp>
      <p:sp>
        <p:nvSpPr>
          <p:cNvPr id="18477" name="Text Box 46"/>
          <p:cNvSpPr txBox="1">
            <a:spLocks noChangeArrowheads="1"/>
          </p:cNvSpPr>
          <p:nvPr/>
        </p:nvSpPr>
        <p:spPr bwMode="auto">
          <a:xfrm>
            <a:off x="8610600" y="6400800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37E6C2F3-F8B7-4A16-8798-3ED54DE6D4D0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7</a:t>
            </a:fld>
            <a:endParaRPr lang="en-US" altLang="en-US" sz="100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797341"/>
              </p:ext>
            </p:extLst>
          </p:nvPr>
        </p:nvGraphicFramePr>
        <p:xfrm>
          <a:off x="685800" y="1524000"/>
          <a:ext cx="7523164" cy="5060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2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7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29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57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86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6925">
                <a:tc gridSpan="7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2015</a:t>
                      </a:r>
                      <a:r>
                        <a:rPr lang="en-US" sz="1800" baseline="0" dirty="0"/>
                        <a:t> Grant Recipients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45726" marB="4572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" dirty="0"/>
                    </a:p>
                  </a:txBody>
                  <a:tcPr anchor="ctr">
                    <a:lnT w="12700" cmpd="sng">
                      <a:noFill/>
                    </a:lnT>
                    <a:lnB w="254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County</a:t>
                      </a:r>
                    </a:p>
                  </a:txBody>
                  <a:tcPr marL="91436" marR="91436" marT="45726" marB="45726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Number Served</a:t>
                      </a:r>
                    </a:p>
                  </a:txBody>
                  <a:tcPr marL="91436" marR="91436" marT="45726" marB="45726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Percent</a:t>
                      </a:r>
                      <a:r>
                        <a:rPr lang="en-US" sz="1800" b="1" baseline="0" dirty="0">
                          <a:solidFill>
                            <a:schemeClr val="bg1"/>
                          </a:solidFill>
                        </a:rPr>
                        <a:t> of Total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45726" marB="45726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rowSpan="12">
                  <a:txBody>
                    <a:bodyPr/>
                    <a:lstStyle/>
                    <a:p>
                      <a:pPr algn="ctr"/>
                      <a:endParaRPr lang="en-US" sz="2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County</a:t>
                      </a:r>
                    </a:p>
                  </a:txBody>
                  <a:tcPr marL="91436" marR="91436" marT="45726" marB="45726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Number Served</a:t>
                      </a:r>
                    </a:p>
                  </a:txBody>
                  <a:tcPr marL="91436" marR="91436" marT="45726" marB="45726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Percent of Total</a:t>
                      </a:r>
                    </a:p>
                  </a:txBody>
                  <a:tcPr marL="91436" marR="91436" marT="45726" marB="45726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0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Atlantic</a:t>
                      </a:r>
                    </a:p>
                  </a:txBody>
                  <a:tcPr marL="91436" marR="91436" marT="45726" marB="45726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dk1"/>
                          </a:solidFill>
                          <a:latin typeface="+mn-lt"/>
                        </a:rPr>
                        <a:t>78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6" marR="91436"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Middlesex</a:t>
                      </a:r>
                    </a:p>
                  </a:txBody>
                  <a:tcPr marL="91436" marR="91436" marT="45726" marB="45726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dk1"/>
                          </a:solidFill>
                          <a:latin typeface="+mn-lt"/>
                        </a:rPr>
                        <a:t>62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0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Bergen</a:t>
                      </a:r>
                    </a:p>
                  </a:txBody>
                  <a:tcPr marL="91436" marR="91436" marT="45726" marB="45726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dk1"/>
                          </a:solidFill>
                          <a:latin typeface="+mn-lt"/>
                        </a:rPr>
                        <a:t>56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Monmouth</a:t>
                      </a:r>
                    </a:p>
                  </a:txBody>
                  <a:tcPr marL="91436" marR="91436" marT="45726" marB="4572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dk1"/>
                          </a:solidFill>
                          <a:latin typeface="+mn-lt"/>
                        </a:rPr>
                        <a:t>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0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Burlington</a:t>
                      </a:r>
                    </a:p>
                  </a:txBody>
                  <a:tcPr marL="91436" marR="91436" marT="45726" marB="4572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dk1"/>
                          </a:solidFill>
                          <a:latin typeface="+mn-lt"/>
                        </a:rPr>
                        <a:t>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Morris</a:t>
                      </a:r>
                    </a:p>
                  </a:txBody>
                  <a:tcPr marL="91436" marR="91436" marT="45726" marB="4572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dk1"/>
                          </a:solidFill>
                          <a:latin typeface="+mn-lt"/>
                        </a:rPr>
                        <a:t>71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0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Camden</a:t>
                      </a:r>
                    </a:p>
                  </a:txBody>
                  <a:tcPr marL="91436" marR="91436" marT="45726" marB="4572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dk1"/>
                          </a:solidFill>
                          <a:latin typeface="+mn-lt"/>
                        </a:rPr>
                        <a:t>56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Ocean</a:t>
                      </a:r>
                    </a:p>
                  </a:txBody>
                  <a:tcPr marL="91436" marR="91436" marT="45726" marB="4572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dk1"/>
                          </a:solidFill>
                          <a:latin typeface="+mn-lt"/>
                        </a:rPr>
                        <a:t>65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0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Cape May</a:t>
                      </a:r>
                    </a:p>
                  </a:txBody>
                  <a:tcPr marL="91436" marR="91436" marT="45726" marB="4572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dk1"/>
                          </a:solidFill>
                          <a:latin typeface="+mn-lt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&lt;1%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Passaic</a:t>
                      </a:r>
                    </a:p>
                  </a:txBody>
                  <a:tcPr marL="91436" marR="91436" marT="45726" marB="4572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dk1"/>
                          </a:solidFill>
                          <a:latin typeface="+mn-lt"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80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Cumberland</a:t>
                      </a:r>
                    </a:p>
                  </a:txBody>
                  <a:tcPr marL="91436" marR="91436" marT="45726" marB="4572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dk1"/>
                          </a:solidFill>
                          <a:latin typeface="+mn-lt"/>
                        </a:rPr>
                        <a:t>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Salem</a:t>
                      </a:r>
                    </a:p>
                  </a:txBody>
                  <a:tcPr marL="91436" marR="91436" marT="45726" marB="4572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dk1"/>
                          </a:solidFill>
                          <a:latin typeface="+mn-lt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&lt;1%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80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Essex</a:t>
                      </a:r>
                    </a:p>
                  </a:txBody>
                  <a:tcPr marL="91436" marR="91436" marT="45726" marB="45726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dk1"/>
                          </a:solidFill>
                          <a:latin typeface="+mn-lt"/>
                        </a:rPr>
                        <a:t>185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17%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Somerset</a:t>
                      </a:r>
                    </a:p>
                  </a:txBody>
                  <a:tcPr marL="91436" marR="91436" marT="45726" marB="4572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80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Gloucester</a:t>
                      </a:r>
                    </a:p>
                  </a:txBody>
                  <a:tcPr marL="91436" marR="91436" marT="45726" marB="4572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dk1"/>
                          </a:solidFill>
                          <a:latin typeface="+mn-lt"/>
                        </a:rPr>
                        <a:t>69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Sussex</a:t>
                      </a:r>
                    </a:p>
                  </a:txBody>
                  <a:tcPr marL="91436" marR="91436" marT="45726" marB="4572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dk1"/>
                          </a:solidFill>
                          <a:latin typeface="+mn-lt"/>
                        </a:rPr>
                        <a:t>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80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Hudson</a:t>
                      </a:r>
                    </a:p>
                  </a:txBody>
                  <a:tcPr marL="91436" marR="91436" marT="45726" marB="4572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dk1"/>
                          </a:solidFill>
                          <a:latin typeface="+mn-lt"/>
                        </a:rPr>
                        <a:t>61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Union</a:t>
                      </a:r>
                    </a:p>
                  </a:txBody>
                  <a:tcPr marL="91436" marR="91436" marT="45726" marB="4572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dk1"/>
                          </a:solidFill>
                          <a:latin typeface="+mn-lt"/>
                        </a:rPr>
                        <a:t>71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80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Hunterdon</a:t>
                      </a:r>
                    </a:p>
                  </a:txBody>
                  <a:tcPr marL="91436" marR="91436" marT="45726" marB="4572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dk1"/>
                          </a:solidFill>
                          <a:latin typeface="+mn-lt"/>
                        </a:rPr>
                        <a:t>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Warren</a:t>
                      </a:r>
                    </a:p>
                  </a:txBody>
                  <a:tcPr marL="91436" marR="91436" marT="45726" marB="4572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dk1"/>
                          </a:solidFill>
                          <a:latin typeface="+mn-lt"/>
                        </a:rPr>
                        <a:t>16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80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Mercer</a:t>
                      </a:r>
                    </a:p>
                  </a:txBody>
                  <a:tcPr marL="91436" marR="91436" marT="45726" marB="45726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118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11%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 marL="91436" marR="91436" marT="45726" marB="45726" anchor="ctr"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1,118</a:t>
                      </a:r>
                    </a:p>
                  </a:txBody>
                  <a:tcPr marL="91436" marR="91436" marT="45726" marB="45726" anchor="ctr"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100%</a:t>
                      </a:r>
                    </a:p>
                  </a:txBody>
                  <a:tcPr marL="91436" marR="91436" marT="45726" marB="45726" anchor="ctr"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1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1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1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1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1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5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5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5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135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1354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1356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47663" y="1604963"/>
            <a:ext cx="8243888" cy="51054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sz="2400" dirty="0"/>
              <a:t>Clients are coming in for help earlier</a:t>
            </a:r>
          </a:p>
          <a:p>
            <a:pPr lvl="1" eaLnBrk="1" hangingPunct="1"/>
            <a:r>
              <a:rPr lang="en-US" altLang="en-US" sz="2000" dirty="0"/>
              <a:t>The percent of clients that came in after their shut off date passed declined to 31% in 2015</a:t>
            </a:r>
          </a:p>
          <a:p>
            <a:pPr lvl="2" eaLnBrk="1" hangingPunct="1"/>
            <a:r>
              <a:rPr lang="en-US" altLang="en-US" sz="1600" dirty="0"/>
              <a:t>Compared to 40% in 2013 and 38% in 2014</a:t>
            </a:r>
          </a:p>
          <a:p>
            <a:pPr lvl="1" eaLnBrk="1" hangingPunct="1"/>
            <a:r>
              <a:rPr lang="en-US" altLang="en-US" sz="2000" dirty="0"/>
              <a:t>Balance at grant application declined to $1,082 in 2015 </a:t>
            </a:r>
          </a:p>
          <a:p>
            <a:pPr lvl="2" eaLnBrk="1" hangingPunct="1"/>
            <a:r>
              <a:rPr lang="en-US" altLang="en-US" sz="1600" dirty="0"/>
              <a:t>After increasing </a:t>
            </a:r>
            <a:r>
              <a:rPr lang="en-US" altLang="en-US" sz="1600"/>
              <a:t>from 2011 to 2014</a:t>
            </a:r>
            <a:endParaRPr lang="en-US" altLang="en-US" sz="1600" dirty="0"/>
          </a:p>
          <a:p>
            <a:pPr lvl="2" eaLnBrk="1" hangingPunct="1"/>
            <a:r>
              <a:rPr lang="en-US" altLang="en-US" sz="1600" dirty="0"/>
              <a:t>Compared to $1,124 in 2013, $1,248 in 2014</a:t>
            </a:r>
          </a:p>
          <a:p>
            <a:pPr lvl="2" eaLnBrk="1" hangingPunct="1"/>
            <a:r>
              <a:rPr lang="en-US" altLang="en-US" sz="1600" dirty="0"/>
              <a:t>21% of 2015 grantees had a bill balance of &lt; $500 at grant application</a:t>
            </a:r>
          </a:p>
          <a:p>
            <a:pPr lvl="3" eaLnBrk="1" hangingPunct="1"/>
            <a:r>
              <a:rPr lang="en-US" altLang="en-US" sz="1400" dirty="0"/>
              <a:t>Compared to 15% of 2014 recipients</a:t>
            </a:r>
          </a:p>
          <a:p>
            <a:pPr lvl="2" eaLnBrk="1" hangingPunct="1"/>
            <a:r>
              <a:rPr lang="en-US" altLang="en-US" sz="1600" dirty="0"/>
              <a:t>18% of 2015 grantees had a bill balance of &gt; $1,500 at grant application</a:t>
            </a:r>
          </a:p>
          <a:p>
            <a:pPr lvl="3" eaLnBrk="1" hangingPunct="1"/>
            <a:r>
              <a:rPr lang="en-US" altLang="en-US" sz="1400" dirty="0"/>
              <a:t>Compared to 26% of 2014 recipients</a:t>
            </a:r>
          </a:p>
          <a:p>
            <a:pPr eaLnBrk="1" hangingPunct="1">
              <a:defRPr/>
            </a:pPr>
            <a:r>
              <a:rPr lang="en-US" altLang="en-US" sz="2400" dirty="0"/>
              <a:t>Opportunity for referrals</a:t>
            </a:r>
          </a:p>
          <a:p>
            <a:pPr lvl="1" eaLnBrk="1" hangingPunct="1">
              <a:defRPr/>
            </a:pPr>
            <a:r>
              <a:rPr lang="en-US" altLang="en-US" sz="2000" dirty="0"/>
              <a:t>24% have income below 225% of poverty and are eligible for Comfort Partners</a:t>
            </a:r>
          </a:p>
          <a:p>
            <a:pPr eaLnBrk="1" hangingPunct="1">
              <a:buFontTx/>
              <a:buNone/>
            </a:pPr>
            <a:endParaRPr lang="en-US" altLang="en-US" sz="1800" b="1" dirty="0"/>
          </a:p>
        </p:txBody>
      </p:sp>
      <p:sp>
        <p:nvSpPr>
          <p:cNvPr id="141357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E83AD1F2-0100-4307-8E3C-E5DFC50316F7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70</a:t>
            </a:fld>
            <a:endParaRPr lang="en-US" altLang="en-US" sz="1000"/>
          </a:p>
        </p:txBody>
      </p:sp>
      <p:pic>
        <p:nvPicPr>
          <p:cNvPr id="141358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Rectangle 44"/>
          <p:cNvSpPr txBox="1">
            <a:spLocks noChangeArrowheads="1"/>
          </p:cNvSpPr>
          <p:nvPr/>
        </p:nvSpPr>
        <p:spPr bwMode="auto">
          <a:xfrm>
            <a:off x="161925" y="314325"/>
            <a:ext cx="7772400" cy="641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 eaLnBrk="1" hangingPunct="1"/>
            <a:r>
              <a:rPr lang="en-US" altLang="en-US" sz="3300" b="1" kern="0" dirty="0">
                <a:solidFill>
                  <a:schemeClr val="tx1"/>
                </a:solidFill>
              </a:rPr>
              <a:t>Key Findings</a:t>
            </a:r>
          </a:p>
        </p:txBody>
      </p:sp>
    </p:spTree>
    <p:extLst>
      <p:ext uri="{BB962C8B-B14F-4D97-AF65-F5344CB8AC3E}">
        <p14:creationId xmlns:p14="http://schemas.microsoft.com/office/powerpoint/2010/main" val="37562016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63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64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65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66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67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68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69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70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71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72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73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74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75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76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77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78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79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80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81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82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83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84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85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86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87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88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89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0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1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2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3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4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5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6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7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8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9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0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3401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2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3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159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119820" y="1540032"/>
            <a:ext cx="8951986" cy="493696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200" dirty="0"/>
              <a:t>The 2014 increase in electric-only grant from $300 to $500 was effective</a:t>
            </a:r>
          </a:p>
          <a:p>
            <a:pPr lvl="1" eaLnBrk="1" hangingPunct="1">
              <a:defRPr/>
            </a:pPr>
            <a:r>
              <a:rPr lang="en-US" altLang="en-US" sz="2000" dirty="0"/>
              <a:t>65% of electric-only 2015 grantees received the maximum amount </a:t>
            </a:r>
          </a:p>
          <a:p>
            <a:pPr lvl="2" eaLnBrk="1" hangingPunct="1">
              <a:defRPr/>
            </a:pPr>
            <a:r>
              <a:rPr lang="en-US" altLang="en-US" sz="1800" dirty="0"/>
              <a:t>Compared to 63% in 2014 and 84% in both 2012 and 2013</a:t>
            </a:r>
          </a:p>
          <a:p>
            <a:pPr lvl="1" eaLnBrk="1" hangingPunct="1">
              <a:defRPr/>
            </a:pPr>
            <a:r>
              <a:rPr lang="en-US" sz="2000" dirty="0"/>
              <a:t>78% of pre-grant balances were covered by electric-only grants </a:t>
            </a:r>
            <a:endParaRPr lang="en-US" altLang="en-US" sz="2000" dirty="0"/>
          </a:p>
          <a:p>
            <a:pPr lvl="2" eaLnBrk="1" hangingPunct="1">
              <a:defRPr/>
            </a:pPr>
            <a:r>
              <a:rPr lang="en-US" altLang="en-US" sz="1800" dirty="0"/>
              <a:t>Compared to 78% in 2014, </a:t>
            </a:r>
            <a:r>
              <a:rPr lang="en-US" sz="1800" dirty="0"/>
              <a:t>70% in 2013, and 58% in 2012</a:t>
            </a:r>
          </a:p>
          <a:p>
            <a:pPr marL="914400" lvl="2" indent="0" eaLnBrk="1" hangingPunct="1">
              <a:buNone/>
              <a:defRPr/>
            </a:pPr>
            <a:endParaRPr lang="en-US" altLang="en-US" sz="1800" dirty="0"/>
          </a:p>
          <a:p>
            <a:pPr eaLnBrk="1" hangingPunct="1">
              <a:defRPr/>
            </a:pPr>
            <a:r>
              <a:rPr lang="en-US" altLang="en-US" sz="2200" dirty="0"/>
              <a:t>Consider increase in maximum electric heat grant?</a:t>
            </a:r>
          </a:p>
          <a:p>
            <a:pPr lvl="1" eaLnBrk="1" hangingPunct="1">
              <a:defRPr/>
            </a:pPr>
            <a:r>
              <a:rPr lang="en-US" sz="2000" dirty="0"/>
              <a:t>72% of electric heat recipients received the maximum of $700</a:t>
            </a:r>
          </a:p>
          <a:p>
            <a:pPr lvl="2" eaLnBrk="1" hangingPunct="1">
              <a:defRPr/>
            </a:pPr>
            <a:r>
              <a:rPr lang="en-US" sz="1800" dirty="0"/>
              <a:t>Compared to 65% of electric-only grants, 43% of gas-only grants, and 36% of electric and gas grants</a:t>
            </a:r>
          </a:p>
          <a:p>
            <a:pPr lvl="1" eaLnBrk="1" hangingPunct="1">
              <a:defRPr/>
            </a:pPr>
            <a:r>
              <a:rPr lang="en-US" sz="2000" dirty="0"/>
              <a:t>Electric heat grants cover 75% of pre-grant balances</a:t>
            </a:r>
          </a:p>
          <a:p>
            <a:pPr lvl="2" eaLnBrk="1" hangingPunct="1">
              <a:defRPr/>
            </a:pPr>
            <a:r>
              <a:rPr lang="en-US" sz="1800" dirty="0"/>
              <a:t>Compared to 78% for electric-only grants, 83% for gas-only grants, and 95% for electric and gas grants</a:t>
            </a:r>
          </a:p>
        </p:txBody>
      </p:sp>
      <p:sp>
        <p:nvSpPr>
          <p:cNvPr id="143406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D0F3C8F8-626C-4ACE-939E-CE330322BCD8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71</a:t>
            </a:fld>
            <a:endParaRPr lang="en-US" altLang="en-US" sz="1000"/>
          </a:p>
        </p:txBody>
      </p:sp>
      <p:sp>
        <p:nvSpPr>
          <p:cNvPr id="49" name="Rectangle 44"/>
          <p:cNvSpPr txBox="1">
            <a:spLocks noChangeArrowheads="1"/>
          </p:cNvSpPr>
          <p:nvPr/>
        </p:nvSpPr>
        <p:spPr bwMode="auto">
          <a:xfrm>
            <a:off x="167932" y="273276"/>
            <a:ext cx="7772400" cy="641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 eaLnBrk="1" hangingPunct="1"/>
            <a:r>
              <a:rPr lang="en-US" altLang="en-US" sz="3300" b="1" kern="0" dirty="0">
                <a:solidFill>
                  <a:schemeClr val="tx1"/>
                </a:solidFill>
              </a:rPr>
              <a:t>Key Findings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59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60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61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62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63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64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65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66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67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68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69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70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71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72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73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74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75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76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77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78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79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80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81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82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83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84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85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86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87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88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89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90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91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92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93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94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95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96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7497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7498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7499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7501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242888" y="1440206"/>
            <a:ext cx="8507412" cy="4876800"/>
          </a:xfrm>
          <a:noFill/>
        </p:spPr>
        <p:txBody>
          <a:bodyPr/>
          <a:lstStyle/>
          <a:p>
            <a:pPr eaLnBrk="1" hangingPunct="1"/>
            <a:r>
              <a:rPr lang="en-US" altLang="en-US" sz="2400" dirty="0"/>
              <a:t>Q1 &amp; Q2 2015 grant recipients had similar success to 2014</a:t>
            </a:r>
          </a:p>
          <a:p>
            <a:pPr lvl="1" eaLnBrk="1" hangingPunct="1"/>
            <a:r>
              <a:rPr lang="en-US" altLang="en-US" sz="2000" dirty="0"/>
              <a:t>38% of recipients were successful in the first year after receiving a grant in Q1 &amp; Q2 2015 and Q1 &amp; Q2 2014</a:t>
            </a:r>
          </a:p>
          <a:p>
            <a:pPr lvl="2" eaLnBrk="1" hangingPunct="1"/>
            <a:r>
              <a:rPr lang="en-US" altLang="en-US" sz="1800" dirty="0"/>
              <a:t>Compared to 26% of Q1 2012 recipients and 29% Q1 2013 recipients</a:t>
            </a:r>
          </a:p>
          <a:p>
            <a:pPr lvl="2" eaLnBrk="1" hangingPunct="1"/>
            <a:r>
              <a:rPr lang="en-US" altLang="en-US" sz="1800" dirty="0"/>
              <a:t>(Compared to 39% of Q1 2014 and 28% of Q1 2015)</a:t>
            </a:r>
          </a:p>
          <a:p>
            <a:pPr eaLnBrk="1" hangingPunct="1"/>
            <a:r>
              <a:rPr lang="en-US" altLang="en-US" sz="2400" dirty="0"/>
              <a:t>NJ SHARES works well for the elderly</a:t>
            </a:r>
          </a:p>
          <a:p>
            <a:pPr lvl="1" eaLnBrk="1" hangingPunct="1"/>
            <a:r>
              <a:rPr lang="en-US" altLang="en-US" sz="2000" dirty="0"/>
              <a:t>49% of elderly only households were successful</a:t>
            </a:r>
          </a:p>
          <a:p>
            <a:pPr lvl="2" eaLnBrk="1" hangingPunct="1"/>
            <a:r>
              <a:rPr lang="en-US" altLang="en-US" sz="1800" dirty="0"/>
              <a:t>Compared to 36% of other households</a:t>
            </a:r>
            <a:endParaRPr lang="en-US" altLang="en-US" sz="1800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2400" dirty="0"/>
              <a:t>Grant recipients may need more than one year to get back on their feet</a:t>
            </a:r>
          </a:p>
          <a:p>
            <a:pPr lvl="1" eaLnBrk="1" hangingPunct="1"/>
            <a:r>
              <a:rPr lang="en-US" altLang="en-US" sz="2000" dirty="0"/>
              <a:t>69%</a:t>
            </a:r>
            <a:r>
              <a:rPr lang="en-US" altLang="en-US" sz="2000" dirty="0">
                <a:solidFill>
                  <a:srgbClr val="FF0000"/>
                </a:solidFill>
              </a:rPr>
              <a:t> </a:t>
            </a:r>
            <a:r>
              <a:rPr lang="en-US" altLang="en-US" sz="2000" dirty="0"/>
              <a:t>of Q1 &amp; Q2 2014 recipients were successful in the second year</a:t>
            </a:r>
          </a:p>
          <a:p>
            <a:pPr lvl="1" eaLnBrk="1" hangingPunct="1"/>
            <a:r>
              <a:rPr lang="en-US" altLang="en-US" sz="2000" dirty="0"/>
              <a:t>Also an improvement over 2011 and 2012</a:t>
            </a:r>
          </a:p>
          <a:p>
            <a:pPr lvl="2" eaLnBrk="1" hangingPunct="1"/>
            <a:r>
              <a:rPr lang="en-US" altLang="en-US" sz="1600" dirty="0"/>
              <a:t>Compared to 67% of Q1 2013 recipients, and 53% of Q1 2012 recipients, and 50% of 2011 recipients</a:t>
            </a:r>
          </a:p>
        </p:txBody>
      </p:sp>
      <p:sp>
        <p:nvSpPr>
          <p:cNvPr id="147502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FF1E0A6B-21D5-4AEC-9DA0-692665F399F3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72</a:t>
            </a:fld>
            <a:endParaRPr lang="en-US" altLang="en-US" sz="1000"/>
          </a:p>
        </p:txBody>
      </p:sp>
      <p:sp>
        <p:nvSpPr>
          <p:cNvPr id="49" name="Rectangle 44"/>
          <p:cNvSpPr txBox="1">
            <a:spLocks noChangeArrowheads="1"/>
          </p:cNvSpPr>
          <p:nvPr/>
        </p:nvSpPr>
        <p:spPr bwMode="auto">
          <a:xfrm>
            <a:off x="152486" y="207963"/>
            <a:ext cx="7772400" cy="641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 eaLnBrk="1" hangingPunct="1"/>
            <a:r>
              <a:rPr lang="en-US" altLang="en-US" sz="3300" b="1" kern="0" dirty="0">
                <a:solidFill>
                  <a:schemeClr val="tx1"/>
                </a:solidFill>
              </a:rPr>
              <a:t>Key Findings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3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4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4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5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6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7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8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9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0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1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2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3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4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5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6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7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8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9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0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521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2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3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4" name="Rectangle 44"/>
          <p:cNvSpPr>
            <a:spLocks noGrp="1" noChangeArrowheads="1"/>
          </p:cNvSpPr>
          <p:nvPr>
            <p:ph type="title"/>
          </p:nvPr>
        </p:nvSpPr>
        <p:spPr>
          <a:xfrm>
            <a:off x="112078" y="106363"/>
            <a:ext cx="6568251" cy="1146047"/>
          </a:xfrm>
        </p:spPr>
        <p:txBody>
          <a:bodyPr/>
          <a:lstStyle/>
          <a:p>
            <a:pPr algn="l" eaLnBrk="1" hangingPunct="1"/>
            <a:r>
              <a:rPr lang="en-US" altLang="en-US" sz="3300" b="1" dirty="0">
                <a:solidFill>
                  <a:schemeClr val="tx1"/>
                </a:solidFill>
              </a:rPr>
              <a:t>NJ SHARES Database Analysis </a:t>
            </a:r>
            <a:br>
              <a:rPr lang="en-US" altLang="en-US" sz="3300" dirty="0">
                <a:solidFill>
                  <a:schemeClr val="tx1"/>
                </a:solidFill>
              </a:rPr>
            </a:br>
            <a:r>
              <a:rPr lang="en-US" altLang="en-US" sz="2800" b="1" dirty="0">
                <a:solidFill>
                  <a:schemeClr val="tx1"/>
                </a:solidFill>
              </a:rPr>
              <a:t>Grants Distributed by Legislative Offices</a:t>
            </a:r>
          </a:p>
        </p:txBody>
      </p:sp>
      <p:sp>
        <p:nvSpPr>
          <p:cNvPr id="20525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BCEBD2CA-F149-44D0-AF21-930E9639BC0E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8</a:t>
            </a:fld>
            <a:endParaRPr lang="en-US" altLang="en-US" sz="1000"/>
          </a:p>
        </p:txBody>
      </p:sp>
      <p:sp>
        <p:nvSpPr>
          <p:cNvPr id="20610" name="TextBox 1"/>
          <p:cNvSpPr txBox="1">
            <a:spLocks noChangeArrowheads="1"/>
          </p:cNvSpPr>
          <p:nvPr/>
        </p:nvSpPr>
        <p:spPr bwMode="auto">
          <a:xfrm>
            <a:off x="1063625" y="6111134"/>
            <a:ext cx="4758671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Note: NJ SHARES began working with legislative offices in 2008.</a:t>
            </a: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3160812815"/>
              </p:ext>
            </p:extLst>
          </p:nvPr>
        </p:nvGraphicFramePr>
        <p:xfrm>
          <a:off x="256066" y="1651667"/>
          <a:ext cx="7923610" cy="4497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84250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1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7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8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9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0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1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2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3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4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5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6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7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8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2569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0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1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72" name="Rectangle 44"/>
          <p:cNvSpPr>
            <a:spLocks noGrp="1" noChangeArrowheads="1"/>
          </p:cNvSpPr>
          <p:nvPr>
            <p:ph type="title"/>
          </p:nvPr>
        </p:nvSpPr>
        <p:spPr>
          <a:xfrm>
            <a:off x="242888" y="314325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>
                <a:solidFill>
                  <a:schemeClr val="tx1"/>
                </a:solidFill>
              </a:rPr>
              <a:t>NJ SHARES Database Analysis </a:t>
            </a:r>
            <a:br>
              <a:rPr lang="en-US" altLang="en-US" sz="3300" dirty="0">
                <a:solidFill>
                  <a:schemeClr val="tx1"/>
                </a:solidFill>
              </a:rPr>
            </a:br>
            <a:r>
              <a:rPr lang="en-US" altLang="en-US" sz="2800" b="1" dirty="0">
                <a:solidFill>
                  <a:schemeClr val="tx1"/>
                </a:solidFill>
              </a:rPr>
              <a:t>Repeat NJ SHARES Recipients</a:t>
            </a:r>
          </a:p>
        </p:txBody>
      </p:sp>
      <p:sp>
        <p:nvSpPr>
          <p:cNvPr id="22573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E23CBF6B-EA3F-4ECA-BA1E-0F769C124D75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9</a:t>
            </a:fld>
            <a:endParaRPr lang="en-US" altLang="en-US" sz="1000"/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017332"/>
              </p:ext>
            </p:extLst>
          </p:nvPr>
        </p:nvGraphicFramePr>
        <p:xfrm>
          <a:off x="563562" y="2044342"/>
          <a:ext cx="8186738" cy="3038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0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4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53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68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68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06949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Years of NJ SHARES Receipt</a:t>
                      </a:r>
                      <a:endParaRPr lang="en-US" sz="105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45717" marB="45717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Percent of All Grant Recipients 2005 to Date</a:t>
                      </a:r>
                      <a:endParaRPr lang="en-US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45717" marB="4571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45717" marB="4571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45717" marB="4571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709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2010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45717" marB="4571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2011 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45717" marB="45717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2012 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45717" marB="45717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45717" marB="45717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45717" marB="45717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2015 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45717" marB="45717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2016</a:t>
                      </a:r>
                    </a:p>
                  </a:txBody>
                  <a:tcPr marT="45717" marB="45717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10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/>
                        <a:t>1 Year 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45717" marB="45717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78%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45717" marB="45717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79%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45717" marB="45717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77%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45717" marB="45717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77%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45717" marB="45717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78%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45717" marB="45717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77%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45717" marB="45717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78%</a:t>
                      </a:r>
                    </a:p>
                  </a:txBody>
                  <a:tcPr marT="45717" marB="45717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/>
                        <a:t>2 Years 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45717" marB="45717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15%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45717" marB="45717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14%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15%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15%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15%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15%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15%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95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/>
                        <a:t>3 Years 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45717" marB="45717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4%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45717" marB="45717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4%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5%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5%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5%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5%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5%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25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/>
                        <a:t>4 Years</a:t>
                      </a:r>
                      <a:endParaRPr lang="en-US" sz="15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45717" marB="45717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2%</a:t>
                      </a:r>
                      <a:endParaRPr lang="en-US" sz="18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45717" marB="45717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2%</a:t>
                      </a:r>
                      <a:endParaRPr lang="en-US" sz="18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2%</a:t>
                      </a:r>
                      <a:endParaRPr lang="en-US" sz="18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2%</a:t>
                      </a:r>
                      <a:endParaRPr lang="en-US" sz="18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2%</a:t>
                      </a:r>
                      <a:endParaRPr lang="en-US" sz="18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2%</a:t>
                      </a:r>
                      <a:endParaRPr lang="en-US" sz="18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2%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5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/>
                        <a:t>5 Years</a:t>
                      </a:r>
                      <a:endParaRPr lang="en-US" sz="15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45717" marB="45717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1%</a:t>
                      </a:r>
                      <a:endParaRPr lang="en-US" sz="18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45717" marB="45717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1%</a:t>
                      </a:r>
                      <a:endParaRPr lang="en-US" sz="18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1%</a:t>
                      </a:r>
                      <a:endParaRPr lang="en-US" sz="18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1%</a:t>
                      </a:r>
                      <a:endParaRPr lang="en-US" sz="18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1%</a:t>
                      </a:r>
                      <a:endParaRPr lang="en-US" sz="18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1%</a:t>
                      </a:r>
                      <a:endParaRPr lang="en-US" sz="18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1%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2627" name="TextBox 1"/>
          <p:cNvSpPr txBox="1">
            <a:spLocks noChangeArrowheads="1"/>
          </p:cNvSpPr>
          <p:nvPr/>
        </p:nvSpPr>
        <p:spPr bwMode="auto">
          <a:xfrm>
            <a:off x="508000" y="5334000"/>
            <a:ext cx="46259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Note: Fewer than one percent received grants in six or more years.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 Point Template - Cover and Page">
  <a:themeElements>
    <a:clrScheme name="Power Point Template - Cover and Pag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ower Point Template - Cover and Pa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wer Point Template - Cover and Pag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 Point Template - Cover and Pag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23113</TotalTime>
  <Words>5726</Words>
  <Application>Microsoft Office PowerPoint</Application>
  <PresentationFormat>On-screen Show (4:3)</PresentationFormat>
  <Paragraphs>2301</Paragraphs>
  <Slides>72</Slides>
  <Notes>72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7" baseType="lpstr">
      <vt:lpstr>Arial</vt:lpstr>
      <vt:lpstr>Calibri</vt:lpstr>
      <vt:lpstr>Courier New</vt:lpstr>
      <vt:lpstr>Times New Roman</vt:lpstr>
      <vt:lpstr>Power Point Template - Cover and Page</vt:lpstr>
      <vt:lpstr>NJ SHARES   Evaluation of 2015 Grants</vt:lpstr>
      <vt:lpstr>Evaluation Goals</vt:lpstr>
      <vt:lpstr>PowerPoint Presentation</vt:lpstr>
      <vt:lpstr>NJ SHARES Database Analysis Grants Distributed</vt:lpstr>
      <vt:lpstr>NJ SHARES Database Analysis Grants Distributed by Utility</vt:lpstr>
      <vt:lpstr>NJ SHARES Database Analysis  Grants Distributed by Grant Type</vt:lpstr>
      <vt:lpstr>NJ SHARES Database Analysis  Grants Distributed by County</vt:lpstr>
      <vt:lpstr>NJ SHARES Database Analysis  Grants Distributed by Legislative Offices</vt:lpstr>
      <vt:lpstr>NJ SHARES Database Analysis  Repeat NJ SHARES Recipients</vt:lpstr>
      <vt:lpstr>NJ SHARES Database Analysis  Recipient Income Sources</vt:lpstr>
      <vt:lpstr>NJ SHARES Database Analysis  Annual Household Income</vt:lpstr>
      <vt:lpstr>NJ SHARES Database Analysis  Recipient Poverty Level</vt:lpstr>
      <vt:lpstr>NJ SHARES Database Analysis  Household Composition</vt:lpstr>
      <vt:lpstr>NJ SHARES Database Analysis  Household Composition</vt:lpstr>
      <vt:lpstr>NJ SHARES Database Analysis  Agencies Focused on Seniors  by Household Composition</vt:lpstr>
      <vt:lpstr>NJ SHARES Database Analysis  Agencies Focused on Seniors</vt:lpstr>
      <vt:lpstr>NJ SHARES Database Analysis  Main Heating Fuel</vt:lpstr>
      <vt:lpstr>NJ SHARES Database Analysis  Recipient-Reported  Bill Balance at Grant Application</vt:lpstr>
      <vt:lpstr>NJ SHARES Database Analysis  Mean Reported  Bill Balance at Grant Application</vt:lpstr>
      <vt:lpstr>NJ SHARES Database Analysis  Collections Actions Pending at Application</vt:lpstr>
      <vt:lpstr>NJ SHARES Database Analysis  Collections Actions Pending at Application</vt:lpstr>
      <vt:lpstr>NJ SHARES Database Analysis  Reason for Grant Application</vt:lpstr>
      <vt:lpstr>NJ SHARES Database Analysis  Recipients with Unemployment</vt:lpstr>
      <vt:lpstr>NJ SHARES Database Analysis  Detailed 2015 Recipients’ “Other”  Reasons for Grant Application</vt:lpstr>
      <vt:lpstr>NJ SHARES Database Analysis  Grant Guidelines - Maximum Grant Amounts</vt:lpstr>
      <vt:lpstr>NJ SHARES Database Analysis  Grant Amounts</vt:lpstr>
      <vt:lpstr>NJ SHARES Database Analysis  % Received Max Grant</vt:lpstr>
      <vt:lpstr>NJ SHARES Database Analysis  Mean Grant Amount By Utility</vt:lpstr>
      <vt:lpstr>PART 2: Utility Data Analysis  Methodology</vt:lpstr>
      <vt:lpstr>PowerPoint Presentation</vt:lpstr>
      <vt:lpstr>Utility Data Analysis  Group Definitions</vt:lpstr>
      <vt:lpstr>Good Faith Payment Analysis Good Faith Period Definition </vt:lpstr>
      <vt:lpstr>Good Faith Payment Analysis Attrition Analysis</vt:lpstr>
      <vt:lpstr>Good Faith Payment Analysis Percent With Good Faith Payment </vt:lpstr>
      <vt:lpstr>Good Faith Payment Analysis Percent Made Good Faith Payment  By Utility </vt:lpstr>
      <vt:lpstr>Good Faith Payment Analysis  Amount of Good Faith Payments Made</vt:lpstr>
      <vt:lpstr>Good Faith Payment Analysis  Amount of Good Faith Payments Made By Utility</vt:lpstr>
      <vt:lpstr>Good Faith Payment Analysis Amount of Good Faith Payments Made By Poverty Level </vt:lpstr>
      <vt:lpstr>Good Faith Payment Analysis  Number of Payments for Those  Paying at Least $100</vt:lpstr>
      <vt:lpstr>Grant Coverage Analysis Attrition Analysis</vt:lpstr>
      <vt:lpstr>Grant Coverage Analysis Grant Coverage </vt:lpstr>
      <vt:lpstr>Grant Coverage Analysis  Grant Coverage By Utility</vt:lpstr>
      <vt:lpstr>Grant Coverage Analysis  Grant Coverage By Grant Type</vt:lpstr>
      <vt:lpstr>Grant Coverage Analysis  Grant Coverage By Main Heating Fuel</vt:lpstr>
      <vt:lpstr>Payment Compliance Analysis Attrition Analysis</vt:lpstr>
      <vt:lpstr>Payment Compliance Analysis  Mean Percent of Bills Paid </vt:lpstr>
      <vt:lpstr>Payment Compliance Analysis  Mean Percent of Bills Paid </vt:lpstr>
      <vt:lpstr>Payment Compliance Analysis  Mean Percent of Bills Paid By Utility </vt:lpstr>
      <vt:lpstr>Payment Compliance Analysis  Percent That Paid More Than  90 and 100 Percent of Billed Amount </vt:lpstr>
      <vt:lpstr>Payment Compliance Analysis  Percent That Paid More Than 100 Percent of Billed Amount  </vt:lpstr>
      <vt:lpstr>Payment Compliance Analysis  Percent That Paid More Than 90 Percent of Billed Amount  </vt:lpstr>
      <vt:lpstr>Payment Compliance Analysis  By Utility</vt:lpstr>
      <vt:lpstr>Payment Compliance Analysis  Bill Balance Following Grant Receipt </vt:lpstr>
      <vt:lpstr>Payment Compliance Analysis  Segmentation Analysis</vt:lpstr>
      <vt:lpstr>Payment Compliance Analysis  Segmentation Analysis </vt:lpstr>
      <vt:lpstr>Payment Compliance Analysis  Segmentation Analysis</vt:lpstr>
      <vt:lpstr>Payment Compliance Analysis  Segmentation Analysis</vt:lpstr>
      <vt:lpstr>Payment Compliance Analysis  Segmentation Analysis </vt:lpstr>
      <vt:lpstr>Payment Compliance Analysis  Segmentation Analysis By Utility</vt:lpstr>
      <vt:lpstr>Payment Compliance Analysis  Segmentation Analysis</vt:lpstr>
      <vt:lpstr>Payment Compliance Analysis  Segmentation Analysis</vt:lpstr>
      <vt:lpstr>Payment Compliance Analysis  Segmentation Analysis</vt:lpstr>
      <vt:lpstr>Payment Compliance Analysis  Segmentation Analysis</vt:lpstr>
      <vt:lpstr>Payment Compliance Analysis  Segmentation Analysis</vt:lpstr>
      <vt:lpstr>Payment Compliance Analysis  Segmentation Analysis</vt:lpstr>
      <vt:lpstr>Payment Compliance Analysis  Segmentation Analysis of Elderly Households</vt:lpstr>
      <vt:lpstr>Receipt of Energy Assistance Percent Who Received USF or LIHEAP In the 12 Months Following Grant Receipt</vt:lpstr>
      <vt:lpstr>Receipt of Energy Assistance Percent Who Received USF or LIHEAP  In the “Good Faith” Period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erin-cochran</dc:creator>
  <cp:lastModifiedBy>Derek Yeung</cp:lastModifiedBy>
  <cp:revision>2379</cp:revision>
  <cp:lastPrinted>2016-09-26T14:03:34Z</cp:lastPrinted>
  <dcterms:created xsi:type="dcterms:W3CDTF">2007-10-17T13:25:57Z</dcterms:created>
  <dcterms:modified xsi:type="dcterms:W3CDTF">2018-06-14T17:00:29Z</dcterms:modified>
</cp:coreProperties>
</file>