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05" r:id="rId3"/>
    <p:sldId id="317" r:id="rId4"/>
    <p:sldId id="315" r:id="rId5"/>
    <p:sldId id="318" r:id="rId6"/>
    <p:sldId id="319" r:id="rId7"/>
    <p:sldId id="320" r:id="rId8"/>
    <p:sldId id="321" r:id="rId9"/>
    <p:sldId id="316" r:id="rId10"/>
    <p:sldId id="322" r:id="rId11"/>
    <p:sldId id="259" r:id="rId12"/>
    <p:sldId id="306" r:id="rId13"/>
    <p:sldId id="267" r:id="rId14"/>
    <p:sldId id="268" r:id="rId15"/>
    <p:sldId id="269" r:id="rId16"/>
    <p:sldId id="307" r:id="rId17"/>
    <p:sldId id="308" r:id="rId18"/>
    <p:sldId id="288" r:id="rId19"/>
    <p:sldId id="289" r:id="rId20"/>
    <p:sldId id="261" r:id="rId21"/>
    <p:sldId id="309" r:id="rId22"/>
    <p:sldId id="272" r:id="rId23"/>
    <p:sldId id="271" r:id="rId24"/>
    <p:sldId id="264" r:id="rId25"/>
    <p:sldId id="310" r:id="rId26"/>
    <p:sldId id="273" r:id="rId27"/>
    <p:sldId id="300" r:id="rId28"/>
    <p:sldId id="274" r:id="rId29"/>
    <p:sldId id="301" r:id="rId30"/>
    <p:sldId id="276" r:id="rId31"/>
    <p:sldId id="302" r:id="rId32"/>
    <p:sldId id="278" r:id="rId33"/>
    <p:sldId id="303" r:id="rId34"/>
    <p:sldId id="279" r:id="rId35"/>
    <p:sldId id="291" r:id="rId36"/>
    <p:sldId id="292" r:id="rId37"/>
    <p:sldId id="293" r:id="rId38"/>
    <p:sldId id="304" r:id="rId39"/>
    <p:sldId id="294" r:id="rId40"/>
    <p:sldId id="263" r:id="rId41"/>
    <p:sldId id="311" r:id="rId42"/>
    <p:sldId id="280" r:id="rId43"/>
    <p:sldId id="262" r:id="rId44"/>
    <p:sldId id="312" r:id="rId45"/>
    <p:sldId id="313" r:id="rId46"/>
    <p:sldId id="295" r:id="rId47"/>
    <p:sldId id="296" r:id="rId48"/>
    <p:sldId id="297" r:id="rId49"/>
    <p:sldId id="298" r:id="rId50"/>
    <p:sldId id="299" r:id="rId51"/>
    <p:sldId id="265" r:id="rId52"/>
    <p:sldId id="257" r:id="rId53"/>
    <p:sldId id="314" r:id="rId54"/>
    <p:sldId id="283" r:id="rId55"/>
    <p:sldId id="284" r:id="rId56"/>
    <p:sldId id="286" r:id="rId57"/>
    <p:sldId id="285" r:id="rId5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0929"/>
  </p:normalViewPr>
  <p:slideViewPr>
    <p:cSldViewPr>
      <p:cViewPr varScale="1">
        <p:scale>
          <a:sx n="105" d="100"/>
          <a:sy n="105" d="100"/>
        </p:scale>
        <p:origin x="43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Potential H&amp;S Issues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8627027320019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Indicator of Potential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Any of Four Issues Listed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0.23</c:v>
                </c:pt>
                <c:pt idx="1">
                  <c:v>0.39</c:v>
                </c:pt>
                <c:pt idx="2">
                  <c:v>0.4</c:v>
                </c:pt>
                <c:pt idx="3">
                  <c:v>0.38</c:v>
                </c:pt>
                <c:pt idx="4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686136"/>
        <c:axId val="427686528"/>
      </c:barChart>
      <c:catAx>
        <c:axId val="427686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86528"/>
        <c:crosses val="autoZero"/>
        <c:auto val="1"/>
        <c:lblAlgn val="ctr"/>
        <c:lblOffset val="100"/>
        <c:noMultiLvlLbl val="0"/>
      </c:catAx>
      <c:valAx>
        <c:axId val="427686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86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Total Cost – Excluding</a:t>
            </a:r>
            <a:r>
              <a:rPr lang="en-US" b="1" baseline="0" dirty="0">
                <a:solidFill>
                  <a:schemeClr val="tx1"/>
                </a:solidFill>
              </a:rPr>
              <a:t> Heating System Replacement Costs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6340214543481807"/>
          <c:w val="0.76796067422624992"/>
          <c:h val="0.75956565154837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&lt;=$4,000</c:v>
                </c:pt>
                <c:pt idx="1">
                  <c:v>$4,001-$6,000</c:v>
                </c:pt>
                <c:pt idx="2">
                  <c:v>$6,001-$8,000</c:v>
                </c:pt>
                <c:pt idx="3">
                  <c:v>&gt;$8000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234</c:v>
                </c:pt>
                <c:pt idx="1">
                  <c:v>278</c:v>
                </c:pt>
                <c:pt idx="2">
                  <c:v>357</c:v>
                </c:pt>
                <c:pt idx="3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663032"/>
        <c:axId val="449663424"/>
      </c:barChart>
      <c:catAx>
        <c:axId val="44966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3424"/>
        <c:crosses val="autoZero"/>
        <c:auto val="1"/>
        <c:lblAlgn val="ctr"/>
        <c:lblOffset val="100"/>
        <c:noMultiLvlLbl val="0"/>
      </c:catAx>
      <c:valAx>
        <c:axId val="44966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2015 Job Savings by CFM50 Reduction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5066411099777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&lt;=500</c:v>
                </c:pt>
                <c:pt idx="1">
                  <c:v>500-1,000</c:v>
                </c:pt>
                <c:pt idx="2">
                  <c:v>1,001-2,000</c:v>
                </c:pt>
                <c:pt idx="3">
                  <c:v>&gt;2,000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213</c:v>
                </c:pt>
                <c:pt idx="1">
                  <c:v>257</c:v>
                </c:pt>
                <c:pt idx="2">
                  <c:v>300</c:v>
                </c:pt>
                <c:pt idx="3">
                  <c:v>343</c:v>
                </c:pt>
                <c:pt idx="4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4-4ACE-9FD0-45A67C85A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664208"/>
        <c:axId val="449664600"/>
      </c:barChart>
      <c:catAx>
        <c:axId val="449664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CFM50 Reduction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4600"/>
        <c:crosses val="autoZero"/>
        <c:auto val="1"/>
        <c:lblAlgn val="ctr"/>
        <c:lblOffset val="100"/>
        <c:noMultiLvlLbl val="0"/>
      </c:catAx>
      <c:valAx>
        <c:axId val="449664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Measure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Jobs with Measure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Blower Door Air Sealing</c:v>
                </c:pt>
                <c:pt idx="1">
                  <c:v>Insulation</c:v>
                </c:pt>
                <c:pt idx="2">
                  <c:v>Duct Sealing</c:v>
                </c:pt>
                <c:pt idx="3">
                  <c:v>Heating System Repair</c:v>
                </c:pt>
                <c:pt idx="4">
                  <c:v>Heating System Replacement</c:v>
                </c:pt>
                <c:pt idx="5">
                  <c:v>Health &amp; Safety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0.44</c:v>
                </c:pt>
                <c:pt idx="1">
                  <c:v>0.8</c:v>
                </c:pt>
                <c:pt idx="2">
                  <c:v>0.39</c:v>
                </c:pt>
                <c:pt idx="3">
                  <c:v>0.23</c:v>
                </c:pt>
                <c:pt idx="4">
                  <c:v>0.43</c:v>
                </c:pt>
                <c:pt idx="5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3-4B3D-997D-F03BCD20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665384"/>
        <c:axId val="449665776"/>
      </c:barChart>
      <c:catAx>
        <c:axId val="44966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5776"/>
        <c:crosses val="autoZero"/>
        <c:auto val="1"/>
        <c:lblAlgn val="ctr"/>
        <c:lblOffset val="100"/>
        <c:noMultiLvlLbl val="0"/>
      </c:catAx>
      <c:valAx>
        <c:axId val="449665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Limited Job Costs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8033591283312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Job Costs &lt;$750</c:v>
                </c:pt>
                <c:pt idx="1">
                  <c:v>Non-Heating Replacement Job Costs &lt;$750</c:v>
                </c:pt>
                <c:pt idx="2">
                  <c:v>Either Cost Issue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0.35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687312"/>
        <c:axId val="427687704"/>
      </c:barChart>
      <c:catAx>
        <c:axId val="42768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87704"/>
        <c:crosses val="autoZero"/>
        <c:auto val="1"/>
        <c:lblAlgn val="ctr"/>
        <c:lblOffset val="100"/>
        <c:noMultiLvlLbl val="0"/>
      </c:catAx>
      <c:valAx>
        <c:axId val="4276877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68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Potential H&amp;S Issues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All Analysis Factors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574677850677475"/>
          <c:w val="0.92717296268245009"/>
          <c:h val="0.723959489345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Indicator of Potential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Either Cost Issue</c:v>
                </c:pt>
                <c:pt idx="5">
                  <c:v>Any of Five Issues Listed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0.23</c:v>
                </c:pt>
                <c:pt idx="1">
                  <c:v>0.39</c:v>
                </c:pt>
                <c:pt idx="2">
                  <c:v>0.4</c:v>
                </c:pt>
                <c:pt idx="3">
                  <c:v>0.38</c:v>
                </c:pt>
                <c:pt idx="4">
                  <c:v>0.35</c:v>
                </c:pt>
                <c:pt idx="5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997016"/>
        <c:axId val="442997408"/>
      </c:barChart>
      <c:catAx>
        <c:axId val="44299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7408"/>
        <c:crosses val="autoZero"/>
        <c:auto val="1"/>
        <c:lblAlgn val="ctr"/>
        <c:lblOffset val="100"/>
        <c:noMultiLvlLbl val="0"/>
      </c:catAx>
      <c:valAx>
        <c:axId val="4429974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7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Flagged 2015 Jobs with H&amp;S </a:t>
            </a:r>
            <a:r>
              <a:rPr lang="en-US" b="1" baseline="0" dirty="0">
                <a:solidFill>
                  <a:schemeClr val="tx1"/>
                </a:solidFill>
              </a:rPr>
              <a:t>Issues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7527086616895918"/>
          <c:w val="0.92717296268245009"/>
          <c:h val="0.69428768751060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Percent of H&amp;S 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Either Cost Issue</c:v>
                </c:pt>
                <c:pt idx="5">
                  <c:v>Cancelled Jobs</c:v>
                </c:pt>
                <c:pt idx="6">
                  <c:v>Any of Six Issues Listed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0.03</c:v>
                </c:pt>
                <c:pt idx="1">
                  <c:v>0.18</c:v>
                </c:pt>
                <c:pt idx="2">
                  <c:v>0.23</c:v>
                </c:pt>
                <c:pt idx="3">
                  <c:v>0.21</c:v>
                </c:pt>
                <c:pt idx="4">
                  <c:v>0.14000000000000001</c:v>
                </c:pt>
                <c:pt idx="5">
                  <c:v>0.09</c:v>
                </c:pt>
                <c:pt idx="6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998192"/>
        <c:axId val="442998584"/>
      </c:barChart>
      <c:catAx>
        <c:axId val="44299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8584"/>
        <c:crosses val="autoZero"/>
        <c:auto val="1"/>
        <c:lblAlgn val="ctr"/>
        <c:lblOffset val="100"/>
        <c:noMultiLvlLbl val="0"/>
      </c:catAx>
      <c:valAx>
        <c:axId val="442998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Health</a:t>
            </a:r>
            <a:r>
              <a:rPr lang="en-US" b="1" baseline="0" dirty="0">
                <a:solidFill>
                  <a:schemeClr val="tx1"/>
                </a:solidFill>
              </a:rPr>
              <a:t> and Safety Issues</a:t>
            </a:r>
          </a:p>
          <a:p>
            <a:pPr>
              <a:defRPr/>
            </a:pPr>
            <a:r>
              <a:rPr lang="en-US" b="1" baseline="0" dirty="0">
                <a:solidFill>
                  <a:schemeClr val="tx1"/>
                </a:solidFill>
              </a:rPr>
              <a:t>In  Jobs with At Least One Issue Identified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5929797447747032"/>
          <c:w val="0.92717296268245009"/>
          <c:h val="0.7088961601502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H&amp;S 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Mold or Moisture</c:v>
                </c:pt>
                <c:pt idx="1">
                  <c:v>Knob and Tube Wiring</c:v>
                </c:pt>
                <c:pt idx="2">
                  <c:v>Roof Leak</c:v>
                </c:pt>
                <c:pt idx="3">
                  <c:v>Asbestos/ Vermiculate</c:v>
                </c:pt>
                <c:pt idx="4">
                  <c:v>Sewage Leak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0.34</c:v>
                </c:pt>
                <c:pt idx="2">
                  <c:v>0.31</c:v>
                </c:pt>
                <c:pt idx="3">
                  <c:v>0.15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999368"/>
        <c:axId val="442999760"/>
      </c:barChart>
      <c:catAx>
        <c:axId val="44299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9760"/>
        <c:crosses val="autoZero"/>
        <c:auto val="1"/>
        <c:lblAlgn val="ctr"/>
        <c:lblOffset val="100"/>
        <c:noMultiLvlLbl val="0"/>
      </c:catAx>
      <c:valAx>
        <c:axId val="4429997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9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H&amp;S Repairs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628480889198215E-2"/>
          <c:y val="0.10109125989436973"/>
          <c:w val="0.85500199328866433"/>
          <c:h val="0.6720776095171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Repair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Dryer Venting</c:v>
                </c:pt>
                <c:pt idx="1">
                  <c:v>Miscellaneous</c:v>
                </c:pt>
                <c:pt idx="2">
                  <c:v>Interior</c:v>
                </c:pt>
                <c:pt idx="3">
                  <c:v>Kitchen or Bath Exhaust</c:v>
                </c:pt>
                <c:pt idx="4">
                  <c:v>Roof</c:v>
                </c:pt>
                <c:pt idx="5">
                  <c:v>Any Repair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0.38</c:v>
                </c:pt>
                <c:pt idx="2">
                  <c:v>0.35</c:v>
                </c:pt>
                <c:pt idx="3">
                  <c:v>0.11</c:v>
                </c:pt>
                <c:pt idx="4">
                  <c:v>0.05</c:v>
                </c:pt>
                <c:pt idx="5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86800"/>
        <c:axId val="446587192"/>
      </c:barChart>
      <c:catAx>
        <c:axId val="44658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7192"/>
        <c:crosses val="autoZero"/>
        <c:auto val="1"/>
        <c:lblAlgn val="ctr"/>
        <c:lblOffset val="100"/>
        <c:noMultiLvlLbl val="0"/>
      </c:catAx>
      <c:valAx>
        <c:axId val="4465871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Pre-Treatment</a:t>
            </a:r>
            <a:r>
              <a:rPr lang="en-US" b="1" baseline="0" dirty="0">
                <a:solidFill>
                  <a:schemeClr val="tx1"/>
                </a:solidFill>
              </a:rPr>
              <a:t> Usage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&lt;1,000</c:v>
                </c:pt>
                <c:pt idx="1">
                  <c:v>1,001- 1,100</c:v>
                </c:pt>
                <c:pt idx="2">
                  <c:v>1,101- 1,200</c:v>
                </c:pt>
                <c:pt idx="3">
                  <c:v>1,201- 1,300</c:v>
                </c:pt>
                <c:pt idx="4">
                  <c:v>1,301- 1,400</c:v>
                </c:pt>
                <c:pt idx="5">
                  <c:v>1,401- 1,500</c:v>
                </c:pt>
                <c:pt idx="6">
                  <c:v>1,501- 1,600</c:v>
                </c:pt>
                <c:pt idx="7">
                  <c:v>1,601- 1,700</c:v>
                </c:pt>
                <c:pt idx="8">
                  <c:v>1,701- 1,800</c:v>
                </c:pt>
                <c:pt idx="9">
                  <c:v>1,801- 1,900</c:v>
                </c:pt>
                <c:pt idx="10">
                  <c:v>1,901- 2,000</c:v>
                </c:pt>
                <c:pt idx="11">
                  <c:v>2,001- 2,200</c:v>
                </c:pt>
                <c:pt idx="12">
                  <c:v>2,201+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172</c:v>
                </c:pt>
                <c:pt idx="2">
                  <c:v>222</c:v>
                </c:pt>
                <c:pt idx="3">
                  <c:v>245</c:v>
                </c:pt>
                <c:pt idx="4">
                  <c:v>252</c:v>
                </c:pt>
                <c:pt idx="5">
                  <c:v>301</c:v>
                </c:pt>
                <c:pt idx="6">
                  <c:v>313</c:v>
                </c:pt>
                <c:pt idx="7">
                  <c:v>308</c:v>
                </c:pt>
                <c:pt idx="8">
                  <c:v>345</c:v>
                </c:pt>
                <c:pt idx="9">
                  <c:v>410</c:v>
                </c:pt>
                <c:pt idx="10">
                  <c:v>412</c:v>
                </c:pt>
                <c:pt idx="11">
                  <c:v>419</c:v>
                </c:pt>
                <c:pt idx="12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87976"/>
        <c:axId val="446588368"/>
      </c:barChart>
      <c:catAx>
        <c:axId val="446587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Pre-Treatment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 Usage (</a:t>
                </a:r>
                <a:r>
                  <a:rPr lang="en-US" b="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)</a:t>
                </a:r>
                <a:endParaRPr lang="en-US" b="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8368"/>
        <c:crosses val="autoZero"/>
        <c:auto val="1"/>
        <c:lblAlgn val="ctr"/>
        <c:lblOffset val="100"/>
        <c:noMultiLvlLbl val="0"/>
      </c:catAx>
      <c:valAx>
        <c:axId val="44658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Contractor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108</c:v>
                </c:pt>
                <c:pt idx="1">
                  <c:v>75</c:v>
                </c:pt>
                <c:pt idx="2">
                  <c:v>90</c:v>
                </c:pt>
                <c:pt idx="3">
                  <c:v>102</c:v>
                </c:pt>
                <c:pt idx="4">
                  <c:v>83</c:v>
                </c:pt>
                <c:pt idx="5">
                  <c:v>103</c:v>
                </c:pt>
                <c:pt idx="6">
                  <c:v>96</c:v>
                </c:pt>
                <c:pt idx="7">
                  <c:v>77</c:v>
                </c:pt>
                <c:pt idx="8">
                  <c:v>101</c:v>
                </c:pt>
                <c:pt idx="9">
                  <c:v>74</c:v>
                </c:pt>
                <c:pt idx="10">
                  <c:v>28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201</c:v>
                </c:pt>
                <c:pt idx="1">
                  <c:v>226</c:v>
                </c:pt>
                <c:pt idx="2">
                  <c:v>233</c:v>
                </c:pt>
                <c:pt idx="3">
                  <c:v>245</c:v>
                </c:pt>
                <c:pt idx="4">
                  <c:v>257</c:v>
                </c:pt>
                <c:pt idx="5">
                  <c:v>275</c:v>
                </c:pt>
                <c:pt idx="6">
                  <c:v>294</c:v>
                </c:pt>
                <c:pt idx="7">
                  <c:v>296</c:v>
                </c:pt>
                <c:pt idx="8">
                  <c:v>310</c:v>
                </c:pt>
                <c:pt idx="9">
                  <c:v>336</c:v>
                </c:pt>
                <c:pt idx="10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89152"/>
        <c:axId val="446589544"/>
      </c:barChart>
      <c:catAx>
        <c:axId val="446589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Contractor Code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9544"/>
        <c:crosses val="autoZero"/>
        <c:auto val="1"/>
        <c:lblAlgn val="ctr"/>
        <c:lblOffset val="100"/>
        <c:noMultiLvlLbl val="0"/>
      </c:catAx>
      <c:valAx>
        <c:axId val="446589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Total Cost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82187643540261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&lt;=$4,000</c:v>
                </c:pt>
                <c:pt idx="1">
                  <c:v>$4,001-$6,000</c:v>
                </c:pt>
                <c:pt idx="2">
                  <c:v>$6,001-$8,000</c:v>
                </c:pt>
                <c:pt idx="3">
                  <c:v>$8,000-$10,000</c:v>
                </c:pt>
                <c:pt idx="4">
                  <c:v>&gt;$10,000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180</c:v>
                </c:pt>
                <c:pt idx="1">
                  <c:v>233</c:v>
                </c:pt>
                <c:pt idx="2">
                  <c:v>318</c:v>
                </c:pt>
                <c:pt idx="3">
                  <c:v>367</c:v>
                </c:pt>
                <c:pt idx="4">
                  <c:v>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90328"/>
        <c:axId val="449662248"/>
      </c:barChart>
      <c:catAx>
        <c:axId val="44659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662248"/>
        <c:crosses val="autoZero"/>
        <c:auto val="1"/>
        <c:lblAlgn val="ctr"/>
        <c:lblOffset val="100"/>
        <c:noMultiLvlLbl val="0"/>
      </c:catAx>
      <c:valAx>
        <c:axId val="44966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90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F1C4-41FC-44BD-852E-09EBBA9F1D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9AAF-7FD3-45E0-BA95-A3B58F509774}">
      <dgm:prSet phldrT="[Text]"/>
      <dgm:spPr/>
      <dgm:t>
        <a:bodyPr/>
        <a:lstStyle/>
        <a:p>
          <a:r>
            <a:rPr lang="en-US" dirty="0"/>
            <a:t>Assessing the Problem</a:t>
          </a:r>
        </a:p>
      </dgm:t>
    </dgm:pt>
    <dgm:pt modelId="{960DD3F0-0B00-4D22-8626-A557FF4C7859}" type="parTrans" cxnId="{7E94D67A-869E-4E53-A67E-84F1BC01C347}">
      <dgm:prSet/>
      <dgm:spPr/>
      <dgm:t>
        <a:bodyPr/>
        <a:lstStyle/>
        <a:p>
          <a:endParaRPr lang="en-US"/>
        </a:p>
      </dgm:t>
    </dgm:pt>
    <dgm:pt modelId="{01BF405E-6DC7-419F-9DC6-73E24CE5A3D8}" type="sibTrans" cxnId="{7E94D67A-869E-4E53-A67E-84F1BC01C347}">
      <dgm:prSet/>
      <dgm:spPr/>
      <dgm:t>
        <a:bodyPr/>
        <a:lstStyle/>
        <a:p>
          <a:endParaRPr lang="en-US"/>
        </a:p>
      </dgm:t>
    </dgm:pt>
    <dgm:pt modelId="{EE8D03BA-EB09-4F79-9AE4-ED8460F61810}">
      <dgm:prSet phldrT="[Text]"/>
      <dgm:spPr/>
      <dgm:t>
        <a:bodyPr/>
        <a:lstStyle/>
        <a:p>
          <a:r>
            <a:rPr lang="en-US" dirty="0"/>
            <a:t>Current Health and Safety Investments</a:t>
          </a:r>
        </a:p>
      </dgm:t>
    </dgm:pt>
    <dgm:pt modelId="{AB3D3032-F947-47AC-AE82-664D67EC0659}" type="parTrans" cxnId="{31C60CB2-02B0-42CD-B057-F07CDC796355}">
      <dgm:prSet/>
      <dgm:spPr/>
      <dgm:t>
        <a:bodyPr/>
        <a:lstStyle/>
        <a:p>
          <a:endParaRPr lang="en-US"/>
        </a:p>
      </dgm:t>
    </dgm:pt>
    <dgm:pt modelId="{DCC3FF83-DE6E-402F-96FE-B084469DA61E}" type="sibTrans" cxnId="{31C60CB2-02B0-42CD-B057-F07CDC796355}">
      <dgm:prSet/>
      <dgm:spPr/>
      <dgm:t>
        <a:bodyPr/>
        <a:lstStyle/>
        <a:p>
          <a:endParaRPr lang="en-US"/>
        </a:p>
      </dgm:t>
    </dgm:pt>
    <dgm:pt modelId="{BB0B0A72-CD10-48E3-A7F4-458D247F9F8D}">
      <dgm:prSet phldrT="[Text]"/>
      <dgm:spPr/>
      <dgm:t>
        <a:bodyPr/>
        <a:lstStyle/>
        <a:p>
          <a:r>
            <a:rPr lang="en-US" dirty="0"/>
            <a:t>Potential Savings for Homes with Health and Safety Problems</a:t>
          </a:r>
        </a:p>
      </dgm:t>
    </dgm:pt>
    <dgm:pt modelId="{B157AD15-936B-4E56-A1FB-BBA4D2E5A39E}" type="parTrans" cxnId="{CFF9F608-1AF4-4F22-87DF-A8A601C965DD}">
      <dgm:prSet/>
      <dgm:spPr/>
      <dgm:t>
        <a:bodyPr/>
        <a:lstStyle/>
        <a:p>
          <a:endParaRPr lang="en-US"/>
        </a:p>
      </dgm:t>
    </dgm:pt>
    <dgm:pt modelId="{7BF6F01B-1D93-4179-85F4-BFE0938BB9E3}" type="sibTrans" cxnId="{CFF9F608-1AF4-4F22-87DF-A8A601C965DD}">
      <dgm:prSet/>
      <dgm:spPr/>
      <dgm:t>
        <a:bodyPr/>
        <a:lstStyle/>
        <a:p>
          <a:endParaRPr lang="en-US"/>
        </a:p>
      </dgm:t>
    </dgm:pt>
    <dgm:pt modelId="{AB5F91A7-464C-446F-A284-CBE3EC71BB8B}">
      <dgm:prSet phldrT="[Text]"/>
      <dgm:spPr/>
      <dgm:t>
        <a:bodyPr/>
        <a:lstStyle/>
        <a:p>
          <a:r>
            <a:rPr lang="en-US" dirty="0"/>
            <a:t>LIURP Savings Results</a:t>
          </a:r>
        </a:p>
      </dgm:t>
    </dgm:pt>
    <dgm:pt modelId="{0811335A-752E-4456-A03A-ED74FB6A657F}" type="sibTrans" cxnId="{E159A417-891F-4F9A-B2B5-C12F2DB86833}">
      <dgm:prSet/>
      <dgm:spPr/>
      <dgm:t>
        <a:bodyPr/>
        <a:lstStyle/>
        <a:p>
          <a:endParaRPr lang="en-US"/>
        </a:p>
      </dgm:t>
    </dgm:pt>
    <dgm:pt modelId="{9FBAB95D-8A0E-4F21-B6C0-85F73A5A1051}" type="parTrans" cxnId="{E159A417-891F-4F9A-B2B5-C12F2DB86833}">
      <dgm:prSet/>
      <dgm:spPr/>
      <dgm:t>
        <a:bodyPr/>
        <a:lstStyle/>
        <a:p>
          <a:endParaRPr lang="en-US"/>
        </a:p>
      </dgm:t>
    </dgm:pt>
    <dgm:pt modelId="{9FDE1998-1215-421B-8732-69908D381099}">
      <dgm:prSet/>
      <dgm:spPr/>
      <dgm:t>
        <a:bodyPr/>
        <a:lstStyle/>
        <a:p>
          <a:r>
            <a:rPr lang="en-US" dirty="0"/>
            <a:t>Decision Framework for Additional Health and Safety Investments</a:t>
          </a:r>
        </a:p>
      </dgm:t>
    </dgm:pt>
    <dgm:pt modelId="{003CAE2E-0AB6-44F6-A15B-F1105AB6A7F9}" type="parTrans" cxnId="{6A4465B4-DF36-4657-BC9C-0CA636557C05}">
      <dgm:prSet/>
      <dgm:spPr/>
      <dgm:t>
        <a:bodyPr/>
        <a:lstStyle/>
        <a:p>
          <a:endParaRPr lang="en-US"/>
        </a:p>
      </dgm:t>
    </dgm:pt>
    <dgm:pt modelId="{29C969BB-7D55-4F72-9E05-98444D4DB181}" type="sibTrans" cxnId="{6A4465B4-DF36-4657-BC9C-0CA636557C05}">
      <dgm:prSet/>
      <dgm:spPr/>
      <dgm:t>
        <a:bodyPr/>
        <a:lstStyle/>
        <a:p>
          <a:endParaRPr lang="en-US"/>
        </a:p>
      </dgm:t>
    </dgm:pt>
    <dgm:pt modelId="{80FF4053-8A70-4BF6-9DDA-361CB09C1F00}">
      <dgm:prSet/>
      <dgm:spPr/>
      <dgm:t>
        <a:bodyPr/>
        <a:lstStyle/>
        <a:p>
          <a:endParaRPr lang="en-US"/>
        </a:p>
      </dgm:t>
    </dgm:pt>
    <dgm:pt modelId="{A91F7BC6-B45B-4F23-B9F5-3D2DECC9134D}" type="parTrans" cxnId="{946B17A7-6A9D-43C0-A1B0-6AB23A319315}">
      <dgm:prSet/>
      <dgm:spPr/>
      <dgm:t>
        <a:bodyPr/>
        <a:lstStyle/>
        <a:p>
          <a:endParaRPr lang="en-US"/>
        </a:p>
      </dgm:t>
    </dgm:pt>
    <dgm:pt modelId="{BB1A4E60-AB48-4E48-90DB-54E0345D5F47}" type="sibTrans" cxnId="{946B17A7-6A9D-43C0-A1B0-6AB23A319315}">
      <dgm:prSet/>
      <dgm:spPr/>
      <dgm:t>
        <a:bodyPr/>
        <a:lstStyle/>
        <a:p>
          <a:endParaRPr lang="en-US"/>
        </a:p>
      </dgm:t>
    </dgm:pt>
    <dgm:pt modelId="{635454FB-2858-42AE-A41B-E46AAFE24DBD}">
      <dgm:prSet phldrT="[Text]"/>
      <dgm:spPr/>
      <dgm:t>
        <a:bodyPr/>
        <a:lstStyle/>
        <a:p>
          <a:r>
            <a:rPr lang="en-US" dirty="0"/>
            <a:t>Columbia Gas LIURP Background</a:t>
          </a:r>
        </a:p>
      </dgm:t>
    </dgm:pt>
    <dgm:pt modelId="{D6DBC92F-DF6B-4534-8A53-5DF811178B6F}" type="parTrans" cxnId="{823E2066-C9C9-41BE-A106-F3B00F35F540}">
      <dgm:prSet/>
      <dgm:spPr/>
      <dgm:t>
        <a:bodyPr/>
        <a:lstStyle/>
        <a:p>
          <a:endParaRPr lang="en-US"/>
        </a:p>
      </dgm:t>
    </dgm:pt>
    <dgm:pt modelId="{141018BF-0433-4F86-9670-311E8053F332}" type="sibTrans" cxnId="{823E2066-C9C9-41BE-A106-F3B00F35F540}">
      <dgm:prSet/>
      <dgm:spPr/>
      <dgm:t>
        <a:bodyPr/>
        <a:lstStyle/>
        <a:p>
          <a:endParaRPr lang="en-US"/>
        </a:p>
      </dgm:t>
    </dgm:pt>
    <dgm:pt modelId="{A8912773-5714-42B4-BFFD-46F65A3005EE}">
      <dgm:prSet phldrT="[Text]"/>
      <dgm:spPr/>
      <dgm:t>
        <a:bodyPr/>
        <a:lstStyle/>
        <a:p>
          <a:r>
            <a:rPr lang="en-US" dirty="0"/>
            <a:t>LIURP Health &amp; Safety Approach</a:t>
          </a:r>
        </a:p>
      </dgm:t>
    </dgm:pt>
    <dgm:pt modelId="{05FC70BB-8688-4C5C-A7FC-BAFE047ED27B}" type="parTrans" cxnId="{A6DBF1D7-6385-4A9A-B5E7-76EB89BDBDF9}">
      <dgm:prSet/>
      <dgm:spPr/>
      <dgm:t>
        <a:bodyPr/>
        <a:lstStyle/>
        <a:p>
          <a:endParaRPr lang="en-US"/>
        </a:p>
      </dgm:t>
    </dgm:pt>
    <dgm:pt modelId="{AFC4F8C6-6F8B-46A6-9044-7CEC754449BA}" type="sibTrans" cxnId="{A6DBF1D7-6385-4A9A-B5E7-76EB89BDBDF9}">
      <dgm:prSet/>
      <dgm:spPr/>
      <dgm:t>
        <a:bodyPr/>
        <a:lstStyle/>
        <a:p>
          <a:endParaRPr lang="en-US"/>
        </a:p>
      </dgm:t>
    </dgm:pt>
    <dgm:pt modelId="{E5EB4FAB-7217-4428-AE8B-322A4A640F86}" type="pres">
      <dgm:prSet presAssocID="{2921F1C4-41FC-44BD-852E-09EBBA9F1D90}" presName="Name0" presStyleCnt="0">
        <dgm:presLayoutVars>
          <dgm:chMax val="7"/>
          <dgm:chPref val="7"/>
          <dgm:dir/>
        </dgm:presLayoutVars>
      </dgm:prSet>
      <dgm:spPr/>
    </dgm:pt>
    <dgm:pt modelId="{63BF5628-F2C5-450A-BB6A-58AEC212C70D}" type="pres">
      <dgm:prSet presAssocID="{2921F1C4-41FC-44BD-852E-09EBBA9F1D90}" presName="Name1" presStyleCnt="0"/>
      <dgm:spPr/>
    </dgm:pt>
    <dgm:pt modelId="{061C38AE-BBAE-4382-8B82-D44926D0BED8}" type="pres">
      <dgm:prSet presAssocID="{2921F1C4-41FC-44BD-852E-09EBBA9F1D90}" presName="cycle" presStyleCnt="0"/>
      <dgm:spPr/>
    </dgm:pt>
    <dgm:pt modelId="{A440EE6B-E959-48DE-83D2-52C2CB4441F9}" type="pres">
      <dgm:prSet presAssocID="{2921F1C4-41FC-44BD-852E-09EBBA9F1D90}" presName="srcNode" presStyleLbl="node1" presStyleIdx="0" presStyleCnt="7"/>
      <dgm:spPr/>
    </dgm:pt>
    <dgm:pt modelId="{2319C8C0-E667-43A9-BE2F-2C1C0AACC950}" type="pres">
      <dgm:prSet presAssocID="{2921F1C4-41FC-44BD-852E-09EBBA9F1D90}" presName="conn" presStyleLbl="parChTrans1D2" presStyleIdx="0" presStyleCnt="1"/>
      <dgm:spPr/>
    </dgm:pt>
    <dgm:pt modelId="{F5425BCF-FAD9-4D9B-862B-42CC0C5ADC1F}" type="pres">
      <dgm:prSet presAssocID="{2921F1C4-41FC-44BD-852E-09EBBA9F1D90}" presName="extraNode" presStyleLbl="node1" presStyleIdx="0" presStyleCnt="7"/>
      <dgm:spPr/>
    </dgm:pt>
    <dgm:pt modelId="{55E69F86-5605-4E6A-B401-D4EFB24CDE02}" type="pres">
      <dgm:prSet presAssocID="{2921F1C4-41FC-44BD-852E-09EBBA9F1D90}" presName="dstNode" presStyleLbl="node1" presStyleIdx="0" presStyleCnt="7"/>
      <dgm:spPr/>
    </dgm:pt>
    <dgm:pt modelId="{120EB9B4-5103-4A2B-9760-44A431DE4D7D}" type="pres">
      <dgm:prSet presAssocID="{635454FB-2858-42AE-A41B-E46AAFE24DBD}" presName="text_1" presStyleLbl="node1" presStyleIdx="0" presStyleCnt="7">
        <dgm:presLayoutVars>
          <dgm:bulletEnabled val="1"/>
        </dgm:presLayoutVars>
      </dgm:prSet>
      <dgm:spPr/>
    </dgm:pt>
    <dgm:pt modelId="{5ED6338C-1C60-409B-A416-E7BDCDCB1391}" type="pres">
      <dgm:prSet presAssocID="{635454FB-2858-42AE-A41B-E46AAFE24DBD}" presName="accent_1" presStyleCnt="0"/>
      <dgm:spPr/>
    </dgm:pt>
    <dgm:pt modelId="{50F912A5-B33D-4BC1-9A76-CDAABE8E6889}" type="pres">
      <dgm:prSet presAssocID="{635454FB-2858-42AE-A41B-E46AAFE24DBD}" presName="accentRepeatNode" presStyleLbl="solidFgAcc1" presStyleIdx="0" presStyleCnt="7"/>
      <dgm:spPr/>
    </dgm:pt>
    <dgm:pt modelId="{BF8A8D8C-C8D2-44FC-8E49-8F8FD62F8D42}" type="pres">
      <dgm:prSet presAssocID="{A8912773-5714-42B4-BFFD-46F65A3005EE}" presName="text_2" presStyleLbl="node1" presStyleIdx="1" presStyleCnt="7">
        <dgm:presLayoutVars>
          <dgm:bulletEnabled val="1"/>
        </dgm:presLayoutVars>
      </dgm:prSet>
      <dgm:spPr/>
    </dgm:pt>
    <dgm:pt modelId="{7A1D5AEC-6593-4E03-94B2-8A4A64697CEC}" type="pres">
      <dgm:prSet presAssocID="{A8912773-5714-42B4-BFFD-46F65A3005EE}" presName="accent_2" presStyleCnt="0"/>
      <dgm:spPr/>
    </dgm:pt>
    <dgm:pt modelId="{E9E0EE72-2F47-464A-BD67-3B0EC4AAF137}" type="pres">
      <dgm:prSet presAssocID="{A8912773-5714-42B4-BFFD-46F65A3005EE}" presName="accentRepeatNode" presStyleLbl="solidFgAcc1" presStyleIdx="1" presStyleCnt="7"/>
      <dgm:spPr/>
    </dgm:pt>
    <dgm:pt modelId="{EC3E4335-1C16-4D84-BF7F-5C2F9C04025A}" type="pres">
      <dgm:prSet presAssocID="{E7659AAF-7FD3-45E0-BA95-A3B58F509774}" presName="text_3" presStyleLbl="node1" presStyleIdx="2" presStyleCnt="7">
        <dgm:presLayoutVars>
          <dgm:bulletEnabled val="1"/>
        </dgm:presLayoutVars>
      </dgm:prSet>
      <dgm:spPr/>
    </dgm:pt>
    <dgm:pt modelId="{4E4228C4-8BD3-4EC5-A346-A83C874AA6E7}" type="pres">
      <dgm:prSet presAssocID="{E7659AAF-7FD3-45E0-BA95-A3B58F509774}" presName="accent_3" presStyleCnt="0"/>
      <dgm:spPr/>
    </dgm:pt>
    <dgm:pt modelId="{718C3EBC-688E-4F37-ACC5-9EFE2C86266D}" type="pres">
      <dgm:prSet presAssocID="{E7659AAF-7FD3-45E0-BA95-A3B58F509774}" presName="accentRepeatNode" presStyleLbl="solidFgAcc1" presStyleIdx="2" presStyleCnt="7"/>
      <dgm:spPr/>
    </dgm:pt>
    <dgm:pt modelId="{25176904-2C4F-41CC-BA64-47AF63F9C0C6}" type="pres">
      <dgm:prSet presAssocID="{EE8D03BA-EB09-4F79-9AE4-ED8460F61810}" presName="text_4" presStyleLbl="node1" presStyleIdx="3" presStyleCnt="7">
        <dgm:presLayoutVars>
          <dgm:bulletEnabled val="1"/>
        </dgm:presLayoutVars>
      </dgm:prSet>
      <dgm:spPr/>
    </dgm:pt>
    <dgm:pt modelId="{CBFD0514-2874-4C8F-B0B5-1E01AF87EF5A}" type="pres">
      <dgm:prSet presAssocID="{EE8D03BA-EB09-4F79-9AE4-ED8460F61810}" presName="accent_4" presStyleCnt="0"/>
      <dgm:spPr/>
    </dgm:pt>
    <dgm:pt modelId="{B2ACA8DA-FA3A-455A-A04D-B9D81AE19050}" type="pres">
      <dgm:prSet presAssocID="{EE8D03BA-EB09-4F79-9AE4-ED8460F61810}" presName="accentRepeatNode" presStyleLbl="solidFgAcc1" presStyleIdx="3" presStyleCnt="7"/>
      <dgm:spPr/>
    </dgm:pt>
    <dgm:pt modelId="{D2290549-9A42-4E6B-9D36-2C0F26AF0554}" type="pres">
      <dgm:prSet presAssocID="{AB5F91A7-464C-446F-A284-CBE3EC71BB8B}" presName="text_5" presStyleLbl="node1" presStyleIdx="4" presStyleCnt="7">
        <dgm:presLayoutVars>
          <dgm:bulletEnabled val="1"/>
        </dgm:presLayoutVars>
      </dgm:prSet>
      <dgm:spPr/>
    </dgm:pt>
    <dgm:pt modelId="{302A185B-F5DE-424F-BA72-01E52711C209}" type="pres">
      <dgm:prSet presAssocID="{AB5F91A7-464C-446F-A284-CBE3EC71BB8B}" presName="accent_5" presStyleCnt="0"/>
      <dgm:spPr/>
    </dgm:pt>
    <dgm:pt modelId="{37F5EEDC-5881-4DE8-9349-2B33FEDC2378}" type="pres">
      <dgm:prSet presAssocID="{AB5F91A7-464C-446F-A284-CBE3EC71BB8B}" presName="accentRepeatNode" presStyleLbl="solidFgAcc1" presStyleIdx="4" presStyleCnt="7"/>
      <dgm:spPr/>
    </dgm:pt>
    <dgm:pt modelId="{E7646556-7FAE-4A63-BE32-3022D6C4D331}" type="pres">
      <dgm:prSet presAssocID="{BB0B0A72-CD10-48E3-A7F4-458D247F9F8D}" presName="text_6" presStyleLbl="node1" presStyleIdx="5" presStyleCnt="7">
        <dgm:presLayoutVars>
          <dgm:bulletEnabled val="1"/>
        </dgm:presLayoutVars>
      </dgm:prSet>
      <dgm:spPr/>
    </dgm:pt>
    <dgm:pt modelId="{0BA26081-B7BF-49FC-AFEB-071EAD8DF667}" type="pres">
      <dgm:prSet presAssocID="{BB0B0A72-CD10-48E3-A7F4-458D247F9F8D}" presName="accent_6" presStyleCnt="0"/>
      <dgm:spPr/>
    </dgm:pt>
    <dgm:pt modelId="{713932DF-D0D7-4437-8AE0-C88F8BCAF0E9}" type="pres">
      <dgm:prSet presAssocID="{BB0B0A72-CD10-48E3-A7F4-458D247F9F8D}" presName="accentRepeatNode" presStyleLbl="solidFgAcc1" presStyleIdx="5" presStyleCnt="7"/>
      <dgm:spPr/>
    </dgm:pt>
    <dgm:pt modelId="{7DA78EE8-7CFC-4BAD-9EC9-3291525C6311}" type="pres">
      <dgm:prSet presAssocID="{9FDE1998-1215-421B-8732-69908D381099}" presName="text_7" presStyleLbl="node1" presStyleIdx="6" presStyleCnt="7">
        <dgm:presLayoutVars>
          <dgm:bulletEnabled val="1"/>
        </dgm:presLayoutVars>
      </dgm:prSet>
      <dgm:spPr/>
    </dgm:pt>
    <dgm:pt modelId="{0CC4FBE8-2624-4101-8005-EFE81BEE376B}" type="pres">
      <dgm:prSet presAssocID="{9FDE1998-1215-421B-8732-69908D381099}" presName="accent_7" presStyleCnt="0"/>
      <dgm:spPr/>
    </dgm:pt>
    <dgm:pt modelId="{5CBEB568-3A8B-44C9-B65A-2A38F27CD9BA}" type="pres">
      <dgm:prSet presAssocID="{9FDE1998-1215-421B-8732-69908D381099}" presName="accentRepeatNode" presStyleLbl="solidFgAcc1" presStyleIdx="6" presStyleCnt="7"/>
      <dgm:spPr/>
    </dgm:pt>
  </dgm:ptLst>
  <dgm:cxnLst>
    <dgm:cxn modelId="{CFF9F608-1AF4-4F22-87DF-A8A601C965DD}" srcId="{2921F1C4-41FC-44BD-852E-09EBBA9F1D90}" destId="{BB0B0A72-CD10-48E3-A7F4-458D247F9F8D}" srcOrd="5" destOrd="0" parTransId="{B157AD15-936B-4E56-A1FB-BBA4D2E5A39E}" sibTransId="{7BF6F01B-1D93-4179-85F4-BFE0938BB9E3}"/>
    <dgm:cxn modelId="{1E06E709-19F2-46CD-B8F2-B92216C9E505}" type="presOf" srcId="{E7659AAF-7FD3-45E0-BA95-A3B58F509774}" destId="{EC3E4335-1C16-4D84-BF7F-5C2F9C04025A}" srcOrd="0" destOrd="0" presId="urn:microsoft.com/office/officeart/2008/layout/VerticalCurvedList"/>
    <dgm:cxn modelId="{6B6AB512-FDE7-470C-88E6-FAB6A5DA3358}" type="presOf" srcId="{635454FB-2858-42AE-A41B-E46AAFE24DBD}" destId="{120EB9B4-5103-4A2B-9760-44A431DE4D7D}" srcOrd="0" destOrd="0" presId="urn:microsoft.com/office/officeart/2008/layout/VerticalCurvedList"/>
    <dgm:cxn modelId="{E159A417-891F-4F9A-B2B5-C12F2DB86833}" srcId="{2921F1C4-41FC-44BD-852E-09EBBA9F1D90}" destId="{AB5F91A7-464C-446F-A284-CBE3EC71BB8B}" srcOrd="4" destOrd="0" parTransId="{9FBAB95D-8A0E-4F21-B6C0-85F73A5A1051}" sibTransId="{0811335A-752E-4456-A03A-ED74FB6A657F}"/>
    <dgm:cxn modelId="{7BB2FF32-7599-408D-BF42-93FBEE32BCFD}" type="presOf" srcId="{AB5F91A7-464C-446F-A284-CBE3EC71BB8B}" destId="{D2290549-9A42-4E6B-9D36-2C0F26AF0554}" srcOrd="0" destOrd="0" presId="urn:microsoft.com/office/officeart/2008/layout/VerticalCurvedList"/>
    <dgm:cxn modelId="{823E2066-C9C9-41BE-A106-F3B00F35F540}" srcId="{2921F1C4-41FC-44BD-852E-09EBBA9F1D90}" destId="{635454FB-2858-42AE-A41B-E46AAFE24DBD}" srcOrd="0" destOrd="0" parTransId="{D6DBC92F-DF6B-4534-8A53-5DF811178B6F}" sibTransId="{141018BF-0433-4F86-9670-311E8053F332}"/>
    <dgm:cxn modelId="{08D91775-5CB9-43B6-900C-FB7767274F61}" type="presOf" srcId="{9FDE1998-1215-421B-8732-69908D381099}" destId="{7DA78EE8-7CFC-4BAD-9EC9-3291525C6311}" srcOrd="0" destOrd="0" presId="urn:microsoft.com/office/officeart/2008/layout/VerticalCurvedList"/>
    <dgm:cxn modelId="{7E94D67A-869E-4E53-A67E-84F1BC01C347}" srcId="{2921F1C4-41FC-44BD-852E-09EBBA9F1D90}" destId="{E7659AAF-7FD3-45E0-BA95-A3B58F509774}" srcOrd="2" destOrd="0" parTransId="{960DD3F0-0B00-4D22-8626-A557FF4C7859}" sibTransId="{01BF405E-6DC7-419F-9DC6-73E24CE5A3D8}"/>
    <dgm:cxn modelId="{C3B1CE86-1FF9-49EC-877D-8908849BB098}" type="presOf" srcId="{EE8D03BA-EB09-4F79-9AE4-ED8460F61810}" destId="{25176904-2C4F-41CC-BA64-47AF63F9C0C6}" srcOrd="0" destOrd="0" presId="urn:microsoft.com/office/officeart/2008/layout/VerticalCurvedList"/>
    <dgm:cxn modelId="{946B17A7-6A9D-43C0-A1B0-6AB23A319315}" srcId="{2921F1C4-41FC-44BD-852E-09EBBA9F1D90}" destId="{80FF4053-8A70-4BF6-9DDA-361CB09C1F00}" srcOrd="7" destOrd="0" parTransId="{A91F7BC6-B45B-4F23-B9F5-3D2DECC9134D}" sibTransId="{BB1A4E60-AB48-4E48-90DB-54E0345D5F47}"/>
    <dgm:cxn modelId="{31C60CB2-02B0-42CD-B057-F07CDC796355}" srcId="{2921F1C4-41FC-44BD-852E-09EBBA9F1D90}" destId="{EE8D03BA-EB09-4F79-9AE4-ED8460F61810}" srcOrd="3" destOrd="0" parTransId="{AB3D3032-F947-47AC-AE82-664D67EC0659}" sibTransId="{DCC3FF83-DE6E-402F-96FE-B084469DA61E}"/>
    <dgm:cxn modelId="{6A4465B4-DF36-4657-BC9C-0CA636557C05}" srcId="{2921F1C4-41FC-44BD-852E-09EBBA9F1D90}" destId="{9FDE1998-1215-421B-8732-69908D381099}" srcOrd="6" destOrd="0" parTransId="{003CAE2E-0AB6-44F6-A15B-F1105AB6A7F9}" sibTransId="{29C969BB-7D55-4F72-9E05-98444D4DB181}"/>
    <dgm:cxn modelId="{044603C1-C6ED-4172-931A-8FBA4EC73E40}" type="presOf" srcId="{141018BF-0433-4F86-9670-311E8053F332}" destId="{2319C8C0-E667-43A9-BE2F-2C1C0AACC950}" srcOrd="0" destOrd="0" presId="urn:microsoft.com/office/officeart/2008/layout/VerticalCurvedList"/>
    <dgm:cxn modelId="{829224CD-00DE-4957-BD3D-376519838207}" type="presOf" srcId="{2921F1C4-41FC-44BD-852E-09EBBA9F1D90}" destId="{E5EB4FAB-7217-4428-AE8B-322A4A640F86}" srcOrd="0" destOrd="0" presId="urn:microsoft.com/office/officeart/2008/layout/VerticalCurvedList"/>
    <dgm:cxn modelId="{A6DBF1D7-6385-4A9A-B5E7-76EB89BDBDF9}" srcId="{2921F1C4-41FC-44BD-852E-09EBBA9F1D90}" destId="{A8912773-5714-42B4-BFFD-46F65A3005EE}" srcOrd="1" destOrd="0" parTransId="{05FC70BB-8688-4C5C-A7FC-BAFE047ED27B}" sibTransId="{AFC4F8C6-6F8B-46A6-9044-7CEC754449BA}"/>
    <dgm:cxn modelId="{D5B6C4DD-756D-4178-820C-FF70AE76BF17}" type="presOf" srcId="{BB0B0A72-CD10-48E3-A7F4-458D247F9F8D}" destId="{E7646556-7FAE-4A63-BE32-3022D6C4D331}" srcOrd="0" destOrd="0" presId="urn:microsoft.com/office/officeart/2008/layout/VerticalCurvedList"/>
    <dgm:cxn modelId="{3D7036E2-DDFB-41F7-9241-2B822AA233E8}" type="presOf" srcId="{A8912773-5714-42B4-BFFD-46F65A3005EE}" destId="{BF8A8D8C-C8D2-44FC-8E49-8F8FD62F8D42}" srcOrd="0" destOrd="0" presId="urn:microsoft.com/office/officeart/2008/layout/VerticalCurvedList"/>
    <dgm:cxn modelId="{E1E12926-39D6-48FD-8E8A-E80F49AE931F}" type="presParOf" srcId="{E5EB4FAB-7217-4428-AE8B-322A4A640F86}" destId="{63BF5628-F2C5-450A-BB6A-58AEC212C70D}" srcOrd="0" destOrd="0" presId="urn:microsoft.com/office/officeart/2008/layout/VerticalCurvedList"/>
    <dgm:cxn modelId="{45657DFA-958D-491E-A055-4093EB633791}" type="presParOf" srcId="{63BF5628-F2C5-450A-BB6A-58AEC212C70D}" destId="{061C38AE-BBAE-4382-8B82-D44926D0BED8}" srcOrd="0" destOrd="0" presId="urn:microsoft.com/office/officeart/2008/layout/VerticalCurvedList"/>
    <dgm:cxn modelId="{DDEFE626-F2CA-4BFE-AF2F-E9D0863F04E9}" type="presParOf" srcId="{061C38AE-BBAE-4382-8B82-D44926D0BED8}" destId="{A440EE6B-E959-48DE-83D2-52C2CB4441F9}" srcOrd="0" destOrd="0" presId="urn:microsoft.com/office/officeart/2008/layout/VerticalCurvedList"/>
    <dgm:cxn modelId="{ED35433D-B93E-486E-B515-A672B0C676BC}" type="presParOf" srcId="{061C38AE-BBAE-4382-8B82-D44926D0BED8}" destId="{2319C8C0-E667-43A9-BE2F-2C1C0AACC950}" srcOrd="1" destOrd="0" presId="urn:microsoft.com/office/officeart/2008/layout/VerticalCurvedList"/>
    <dgm:cxn modelId="{F9B5349F-2F06-4124-A114-883981439F75}" type="presParOf" srcId="{061C38AE-BBAE-4382-8B82-D44926D0BED8}" destId="{F5425BCF-FAD9-4D9B-862B-42CC0C5ADC1F}" srcOrd="2" destOrd="0" presId="urn:microsoft.com/office/officeart/2008/layout/VerticalCurvedList"/>
    <dgm:cxn modelId="{0DA51019-883F-495E-90DC-442BC9A24A8F}" type="presParOf" srcId="{061C38AE-BBAE-4382-8B82-D44926D0BED8}" destId="{55E69F86-5605-4E6A-B401-D4EFB24CDE02}" srcOrd="3" destOrd="0" presId="urn:microsoft.com/office/officeart/2008/layout/VerticalCurvedList"/>
    <dgm:cxn modelId="{AFD232D3-0B28-4E9E-9B1F-18A17EF06DA8}" type="presParOf" srcId="{63BF5628-F2C5-450A-BB6A-58AEC212C70D}" destId="{120EB9B4-5103-4A2B-9760-44A431DE4D7D}" srcOrd="1" destOrd="0" presId="urn:microsoft.com/office/officeart/2008/layout/VerticalCurvedList"/>
    <dgm:cxn modelId="{D1DAE269-0207-44FA-9D7A-427A1D25893E}" type="presParOf" srcId="{63BF5628-F2C5-450A-BB6A-58AEC212C70D}" destId="{5ED6338C-1C60-409B-A416-E7BDCDCB1391}" srcOrd="2" destOrd="0" presId="urn:microsoft.com/office/officeart/2008/layout/VerticalCurvedList"/>
    <dgm:cxn modelId="{663E2F8E-95A0-477A-8B08-FD3E28BDDCEF}" type="presParOf" srcId="{5ED6338C-1C60-409B-A416-E7BDCDCB1391}" destId="{50F912A5-B33D-4BC1-9A76-CDAABE8E6889}" srcOrd="0" destOrd="0" presId="urn:microsoft.com/office/officeart/2008/layout/VerticalCurvedList"/>
    <dgm:cxn modelId="{FA620055-EF08-4074-99B6-87CBA1C1CA2B}" type="presParOf" srcId="{63BF5628-F2C5-450A-BB6A-58AEC212C70D}" destId="{BF8A8D8C-C8D2-44FC-8E49-8F8FD62F8D42}" srcOrd="3" destOrd="0" presId="urn:microsoft.com/office/officeart/2008/layout/VerticalCurvedList"/>
    <dgm:cxn modelId="{5FC5A7A2-0318-4E10-9885-D9A2E307772E}" type="presParOf" srcId="{63BF5628-F2C5-450A-BB6A-58AEC212C70D}" destId="{7A1D5AEC-6593-4E03-94B2-8A4A64697CEC}" srcOrd="4" destOrd="0" presId="urn:microsoft.com/office/officeart/2008/layout/VerticalCurvedList"/>
    <dgm:cxn modelId="{2592355C-490D-47A7-9863-E3FEAB412023}" type="presParOf" srcId="{7A1D5AEC-6593-4E03-94B2-8A4A64697CEC}" destId="{E9E0EE72-2F47-464A-BD67-3B0EC4AAF137}" srcOrd="0" destOrd="0" presId="urn:microsoft.com/office/officeart/2008/layout/VerticalCurvedList"/>
    <dgm:cxn modelId="{E2A74F3F-21FA-40BC-8155-84D80CC4FF03}" type="presParOf" srcId="{63BF5628-F2C5-450A-BB6A-58AEC212C70D}" destId="{EC3E4335-1C16-4D84-BF7F-5C2F9C04025A}" srcOrd="5" destOrd="0" presId="urn:microsoft.com/office/officeart/2008/layout/VerticalCurvedList"/>
    <dgm:cxn modelId="{04E08EE0-5198-4C68-A6C9-E7BFE11DBDF1}" type="presParOf" srcId="{63BF5628-F2C5-450A-BB6A-58AEC212C70D}" destId="{4E4228C4-8BD3-4EC5-A346-A83C874AA6E7}" srcOrd="6" destOrd="0" presId="urn:microsoft.com/office/officeart/2008/layout/VerticalCurvedList"/>
    <dgm:cxn modelId="{B9BEDC3E-BE3B-4025-948D-32502EAF96F6}" type="presParOf" srcId="{4E4228C4-8BD3-4EC5-A346-A83C874AA6E7}" destId="{718C3EBC-688E-4F37-ACC5-9EFE2C86266D}" srcOrd="0" destOrd="0" presId="urn:microsoft.com/office/officeart/2008/layout/VerticalCurvedList"/>
    <dgm:cxn modelId="{16F3DCD8-905E-4409-AC3E-1D2A0260D5CE}" type="presParOf" srcId="{63BF5628-F2C5-450A-BB6A-58AEC212C70D}" destId="{25176904-2C4F-41CC-BA64-47AF63F9C0C6}" srcOrd="7" destOrd="0" presId="urn:microsoft.com/office/officeart/2008/layout/VerticalCurvedList"/>
    <dgm:cxn modelId="{B235E843-01B6-4B1B-A2DF-D24EA751CEC3}" type="presParOf" srcId="{63BF5628-F2C5-450A-BB6A-58AEC212C70D}" destId="{CBFD0514-2874-4C8F-B0B5-1E01AF87EF5A}" srcOrd="8" destOrd="0" presId="urn:microsoft.com/office/officeart/2008/layout/VerticalCurvedList"/>
    <dgm:cxn modelId="{DC2CADC4-219B-4CBB-A3C8-BC638DF5B964}" type="presParOf" srcId="{CBFD0514-2874-4C8F-B0B5-1E01AF87EF5A}" destId="{B2ACA8DA-FA3A-455A-A04D-B9D81AE19050}" srcOrd="0" destOrd="0" presId="urn:microsoft.com/office/officeart/2008/layout/VerticalCurvedList"/>
    <dgm:cxn modelId="{DA31CE53-44EF-48E9-8F0D-91E948F2876E}" type="presParOf" srcId="{63BF5628-F2C5-450A-BB6A-58AEC212C70D}" destId="{D2290549-9A42-4E6B-9D36-2C0F26AF0554}" srcOrd="9" destOrd="0" presId="urn:microsoft.com/office/officeart/2008/layout/VerticalCurvedList"/>
    <dgm:cxn modelId="{9003B3C0-9EBF-4074-92DC-70AE0FF5BF43}" type="presParOf" srcId="{63BF5628-F2C5-450A-BB6A-58AEC212C70D}" destId="{302A185B-F5DE-424F-BA72-01E52711C209}" srcOrd="10" destOrd="0" presId="urn:microsoft.com/office/officeart/2008/layout/VerticalCurvedList"/>
    <dgm:cxn modelId="{BB1AB833-E6EA-4DD5-A454-7920FAD684FB}" type="presParOf" srcId="{302A185B-F5DE-424F-BA72-01E52711C209}" destId="{37F5EEDC-5881-4DE8-9349-2B33FEDC2378}" srcOrd="0" destOrd="0" presId="urn:microsoft.com/office/officeart/2008/layout/VerticalCurvedList"/>
    <dgm:cxn modelId="{00713604-9CD0-435C-8BCB-D5E36554BC28}" type="presParOf" srcId="{63BF5628-F2C5-450A-BB6A-58AEC212C70D}" destId="{E7646556-7FAE-4A63-BE32-3022D6C4D331}" srcOrd="11" destOrd="0" presId="urn:microsoft.com/office/officeart/2008/layout/VerticalCurvedList"/>
    <dgm:cxn modelId="{3F080F4D-0547-44B7-A732-6A1537DC0854}" type="presParOf" srcId="{63BF5628-F2C5-450A-BB6A-58AEC212C70D}" destId="{0BA26081-B7BF-49FC-AFEB-071EAD8DF667}" srcOrd="12" destOrd="0" presId="urn:microsoft.com/office/officeart/2008/layout/VerticalCurvedList"/>
    <dgm:cxn modelId="{4A8073F9-C252-4AC4-BAAC-24673A300E34}" type="presParOf" srcId="{0BA26081-B7BF-49FC-AFEB-071EAD8DF667}" destId="{713932DF-D0D7-4437-8AE0-C88F8BCAF0E9}" srcOrd="0" destOrd="0" presId="urn:microsoft.com/office/officeart/2008/layout/VerticalCurvedList"/>
    <dgm:cxn modelId="{40753305-1CE0-4635-800F-0924556D4535}" type="presParOf" srcId="{63BF5628-F2C5-450A-BB6A-58AEC212C70D}" destId="{7DA78EE8-7CFC-4BAD-9EC9-3291525C6311}" srcOrd="13" destOrd="0" presId="urn:microsoft.com/office/officeart/2008/layout/VerticalCurvedList"/>
    <dgm:cxn modelId="{7247D825-F664-4809-B5ED-11D990340A00}" type="presParOf" srcId="{63BF5628-F2C5-450A-BB6A-58AEC212C70D}" destId="{0CC4FBE8-2624-4101-8005-EFE81BEE376B}" srcOrd="14" destOrd="0" presId="urn:microsoft.com/office/officeart/2008/layout/VerticalCurvedList"/>
    <dgm:cxn modelId="{E54537ED-A70F-4004-B549-C6A11E448227}" type="presParOf" srcId="{0CC4FBE8-2624-4101-8005-EFE81BEE376B}" destId="{5CBEB568-3A8B-44C9-B65A-2A38F27CD9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E3137-E282-4627-8074-CDCE60C4056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D56A0-52B1-4395-8837-42B25B3F65A3}">
      <dgm:prSet/>
      <dgm:spPr/>
      <dgm:t>
        <a:bodyPr/>
        <a:lstStyle/>
        <a:p>
          <a:pPr rtl="0"/>
          <a:r>
            <a:rPr lang="en-US" dirty="0"/>
            <a:t>Nonprofit Research Institute</a:t>
          </a:r>
        </a:p>
      </dgm:t>
    </dgm:pt>
    <dgm:pt modelId="{ABDA258C-5DF4-41A0-BF67-AAC762766B6B}" type="parTrans" cxnId="{701DF129-250B-46D0-B0E8-43180B69019B}">
      <dgm:prSet/>
      <dgm:spPr/>
      <dgm:t>
        <a:bodyPr/>
        <a:lstStyle/>
        <a:p>
          <a:endParaRPr lang="en-US"/>
        </a:p>
      </dgm:t>
    </dgm:pt>
    <dgm:pt modelId="{CC4DA66D-9EDA-4553-8814-32BF69CB22F1}" type="sibTrans" cxnId="{701DF129-250B-46D0-B0E8-43180B69019B}">
      <dgm:prSet/>
      <dgm:spPr/>
      <dgm:t>
        <a:bodyPr/>
        <a:lstStyle/>
        <a:p>
          <a:endParaRPr lang="en-US"/>
        </a:p>
      </dgm:t>
    </dgm:pt>
    <dgm:pt modelId="{9283A251-6A59-4F5B-BA5C-F6FCBCAFE92A}">
      <dgm:prSet/>
      <dgm:spPr/>
      <dgm:t>
        <a:bodyPr/>
        <a:lstStyle/>
        <a:p>
          <a:pPr rtl="0"/>
          <a:r>
            <a:rPr lang="en-US" dirty="0"/>
            <a:t>Mission</a:t>
          </a:r>
        </a:p>
      </dgm:t>
    </dgm:pt>
    <dgm:pt modelId="{8059A8E5-68FD-4722-B289-65EC61582BF5}" type="parTrans" cxnId="{96568EF1-ABBF-4435-9EDC-643B0132CE26}">
      <dgm:prSet/>
      <dgm:spPr/>
      <dgm:t>
        <a:bodyPr/>
        <a:lstStyle/>
        <a:p>
          <a:endParaRPr lang="en-US"/>
        </a:p>
      </dgm:t>
    </dgm:pt>
    <dgm:pt modelId="{BEA77C71-9B14-4E91-911E-FC0F489CE462}" type="sibTrans" cxnId="{96568EF1-ABBF-4435-9EDC-643B0132CE26}">
      <dgm:prSet/>
      <dgm:spPr/>
      <dgm:t>
        <a:bodyPr/>
        <a:lstStyle/>
        <a:p>
          <a:endParaRPr lang="en-US"/>
        </a:p>
      </dgm:t>
    </dgm:pt>
    <dgm:pt modelId="{F0700222-7E6A-4C12-AF9D-A43D32FBE23E}">
      <dgm:prSet/>
      <dgm:spPr/>
      <dgm:t>
        <a:bodyPr/>
        <a:lstStyle/>
        <a:p>
          <a:pPr rtl="0"/>
          <a:r>
            <a:rPr lang="en-US" dirty="0"/>
            <a:t>Research Areas</a:t>
          </a:r>
        </a:p>
      </dgm:t>
    </dgm:pt>
    <dgm:pt modelId="{9737057F-4475-4352-A767-CF3E6E15A0D8}" type="parTrans" cxnId="{DFF15134-6126-493F-919D-AE4A127EEBEE}">
      <dgm:prSet/>
      <dgm:spPr/>
      <dgm:t>
        <a:bodyPr/>
        <a:lstStyle/>
        <a:p>
          <a:endParaRPr lang="en-US"/>
        </a:p>
      </dgm:t>
    </dgm:pt>
    <dgm:pt modelId="{B1F47B05-D101-422F-A304-46A8550B70F1}" type="sibTrans" cxnId="{DFF15134-6126-493F-919D-AE4A127EEBEE}">
      <dgm:prSet/>
      <dgm:spPr/>
      <dgm:t>
        <a:bodyPr/>
        <a:lstStyle/>
        <a:p>
          <a:endParaRPr lang="en-US"/>
        </a:p>
      </dgm:t>
    </dgm:pt>
    <dgm:pt modelId="{25F68536-4570-48C6-BB17-0B300EB435D5}">
      <dgm:prSet/>
      <dgm:spPr/>
      <dgm:t>
        <a:bodyPr/>
        <a:lstStyle/>
        <a:p>
          <a:pPr rtl="0"/>
          <a:r>
            <a:rPr lang="en-US"/>
            <a:t>Clients</a:t>
          </a:r>
        </a:p>
      </dgm:t>
    </dgm:pt>
    <dgm:pt modelId="{49C70B88-74DB-4B75-914F-1B8230ED78E3}" type="parTrans" cxnId="{952AB7B5-5A1E-430A-932C-9F9C86861648}">
      <dgm:prSet/>
      <dgm:spPr/>
      <dgm:t>
        <a:bodyPr/>
        <a:lstStyle/>
        <a:p>
          <a:endParaRPr lang="en-US"/>
        </a:p>
      </dgm:t>
    </dgm:pt>
    <dgm:pt modelId="{491556FA-0453-4158-A9CB-2676B37E1097}" type="sibTrans" cxnId="{952AB7B5-5A1E-430A-932C-9F9C86861648}">
      <dgm:prSet/>
      <dgm:spPr/>
      <dgm:t>
        <a:bodyPr/>
        <a:lstStyle/>
        <a:p>
          <a:endParaRPr lang="en-US"/>
        </a:p>
      </dgm:t>
    </dgm:pt>
    <dgm:pt modelId="{EE5E6B1A-1C4B-4627-988B-6804424271E0}">
      <dgm:prSet custT="1"/>
      <dgm:spPr/>
      <dgm:t>
        <a:bodyPr/>
        <a:lstStyle/>
        <a:p>
          <a:pPr rtl="0"/>
          <a:r>
            <a:rPr lang="en-US" sz="1600" dirty="0"/>
            <a:t>Federal Government (DOE, HHS)</a:t>
          </a:r>
        </a:p>
      </dgm:t>
    </dgm:pt>
    <dgm:pt modelId="{F774A64C-3641-48D4-97CA-A207A3897391}" type="parTrans" cxnId="{89589847-29D4-46F6-9000-2CC6032C779D}">
      <dgm:prSet/>
      <dgm:spPr/>
      <dgm:t>
        <a:bodyPr/>
        <a:lstStyle/>
        <a:p>
          <a:endParaRPr lang="en-US"/>
        </a:p>
      </dgm:t>
    </dgm:pt>
    <dgm:pt modelId="{4DEE5312-EF89-48F0-9DB4-FC8DE6B32223}" type="sibTrans" cxnId="{89589847-29D4-46F6-9000-2CC6032C779D}">
      <dgm:prSet/>
      <dgm:spPr/>
      <dgm:t>
        <a:bodyPr/>
        <a:lstStyle/>
        <a:p>
          <a:endParaRPr lang="en-US"/>
        </a:p>
      </dgm:t>
    </dgm:pt>
    <dgm:pt modelId="{FFD4A39F-6E63-4CDF-AEAE-01CEB116896E}">
      <dgm:prSet/>
      <dgm:spPr/>
      <dgm:t>
        <a:bodyPr/>
        <a:lstStyle/>
        <a:p>
          <a:pPr rtl="0"/>
          <a:r>
            <a:rPr lang="en-US" dirty="0"/>
            <a:t>State Governments</a:t>
          </a:r>
        </a:p>
      </dgm:t>
    </dgm:pt>
    <dgm:pt modelId="{4D7CD676-56E8-4722-950C-9723922FD276}" type="parTrans" cxnId="{DACA7E7B-28B0-4287-BF04-DE651A3AC393}">
      <dgm:prSet/>
      <dgm:spPr/>
      <dgm:t>
        <a:bodyPr/>
        <a:lstStyle/>
        <a:p>
          <a:endParaRPr lang="en-US"/>
        </a:p>
      </dgm:t>
    </dgm:pt>
    <dgm:pt modelId="{2F566AB0-D3C1-4141-9E5C-F0E1BA2B2F76}" type="sibTrans" cxnId="{DACA7E7B-28B0-4287-BF04-DE651A3AC393}">
      <dgm:prSet/>
      <dgm:spPr/>
      <dgm:t>
        <a:bodyPr/>
        <a:lstStyle/>
        <a:p>
          <a:endParaRPr lang="en-US"/>
        </a:p>
      </dgm:t>
    </dgm:pt>
    <dgm:pt modelId="{F65AFEF5-4308-433A-968C-18978029C63E}">
      <dgm:prSet/>
      <dgm:spPr/>
      <dgm:t>
        <a:bodyPr/>
        <a:lstStyle/>
        <a:p>
          <a:pPr rtl="0"/>
          <a:r>
            <a:rPr lang="en-US" dirty="0"/>
            <a:t>Utility Companies</a:t>
          </a:r>
        </a:p>
      </dgm:t>
    </dgm:pt>
    <dgm:pt modelId="{6D36EB11-AF23-4562-9B4F-160F3B1F0DF0}" type="parTrans" cxnId="{87EFDE76-929E-4B22-ACE8-8D38841ADFE7}">
      <dgm:prSet/>
      <dgm:spPr/>
      <dgm:t>
        <a:bodyPr/>
        <a:lstStyle/>
        <a:p>
          <a:endParaRPr lang="en-US"/>
        </a:p>
      </dgm:t>
    </dgm:pt>
    <dgm:pt modelId="{B48D67EF-A4A7-4955-996B-96A196EAB971}" type="sibTrans" cxnId="{87EFDE76-929E-4B22-ACE8-8D38841ADFE7}">
      <dgm:prSet/>
      <dgm:spPr/>
      <dgm:t>
        <a:bodyPr/>
        <a:lstStyle/>
        <a:p>
          <a:endParaRPr lang="en-US"/>
        </a:p>
      </dgm:t>
    </dgm:pt>
    <dgm:pt modelId="{EBEC3990-861D-4759-8176-C8AD54F091C0}">
      <dgm:prSet/>
      <dgm:spPr/>
      <dgm:t>
        <a:bodyPr/>
        <a:lstStyle/>
        <a:p>
          <a:pPr rtl="0"/>
          <a:r>
            <a:rPr lang="en-US" dirty="0"/>
            <a:t>Nonprofits</a:t>
          </a:r>
        </a:p>
      </dgm:t>
    </dgm:pt>
    <dgm:pt modelId="{4DA84659-7FF2-42AD-805A-AD7FF3DEC696}" type="parTrans" cxnId="{FEC7619E-2D0F-45A0-A526-CCFE7B95AAF5}">
      <dgm:prSet/>
      <dgm:spPr/>
      <dgm:t>
        <a:bodyPr/>
        <a:lstStyle/>
        <a:p>
          <a:endParaRPr lang="en-US"/>
        </a:p>
      </dgm:t>
    </dgm:pt>
    <dgm:pt modelId="{20AFBF63-DF3B-4973-84C8-8A6E80ED48D2}" type="sibTrans" cxnId="{FEC7619E-2D0F-45A0-A526-CCFE7B95AAF5}">
      <dgm:prSet/>
      <dgm:spPr/>
      <dgm:t>
        <a:bodyPr/>
        <a:lstStyle/>
        <a:p>
          <a:endParaRPr lang="en-US"/>
        </a:p>
      </dgm:t>
    </dgm:pt>
    <dgm:pt modelId="{134A6F47-C996-42E7-A8D5-2DF87C1D79F1}">
      <dgm:prSet custT="1"/>
      <dgm:spPr/>
      <dgm:t>
        <a:bodyPr/>
        <a:lstStyle/>
        <a:p>
          <a:pPr rtl="0"/>
          <a:r>
            <a:rPr lang="en-US" sz="1800" dirty="0"/>
            <a:t>Energy Efficiency</a:t>
          </a:r>
        </a:p>
      </dgm:t>
    </dgm:pt>
    <dgm:pt modelId="{E844236C-BD12-4DF9-85CF-A30C12890601}" type="parTrans" cxnId="{25A5CCA3-72A4-45FA-B852-A11A3C7FAAAD}">
      <dgm:prSet/>
      <dgm:spPr/>
      <dgm:t>
        <a:bodyPr/>
        <a:lstStyle/>
        <a:p>
          <a:endParaRPr lang="en-US"/>
        </a:p>
      </dgm:t>
    </dgm:pt>
    <dgm:pt modelId="{7EFB7D16-47A3-48DB-8350-365CC8E532BD}" type="sibTrans" cxnId="{25A5CCA3-72A4-45FA-B852-A11A3C7FAAAD}">
      <dgm:prSet/>
      <dgm:spPr/>
      <dgm:t>
        <a:bodyPr/>
        <a:lstStyle/>
        <a:p>
          <a:endParaRPr lang="en-US"/>
        </a:p>
      </dgm:t>
    </dgm:pt>
    <dgm:pt modelId="{16BDA32F-895C-4B0F-BBCA-C279AF5D30F9}">
      <dgm:prSet custT="1"/>
      <dgm:spPr/>
      <dgm:t>
        <a:bodyPr/>
        <a:lstStyle/>
        <a:p>
          <a:pPr rtl="0"/>
          <a:r>
            <a:rPr lang="en-US" sz="1800" dirty="0"/>
            <a:t>Energy Affordability</a:t>
          </a:r>
        </a:p>
      </dgm:t>
    </dgm:pt>
    <dgm:pt modelId="{7F0A7302-51F2-4E7B-BA88-084CC372B811}" type="parTrans" cxnId="{10F861CF-CD2D-43D2-A2C6-E0EB8E96C094}">
      <dgm:prSet/>
      <dgm:spPr/>
      <dgm:t>
        <a:bodyPr/>
        <a:lstStyle/>
        <a:p>
          <a:endParaRPr lang="en-US"/>
        </a:p>
      </dgm:t>
    </dgm:pt>
    <dgm:pt modelId="{DB63B29E-CF1D-419E-9C64-440DD32AEAEF}" type="sibTrans" cxnId="{10F861CF-CD2D-43D2-A2C6-E0EB8E96C094}">
      <dgm:prSet/>
      <dgm:spPr/>
      <dgm:t>
        <a:bodyPr/>
        <a:lstStyle/>
        <a:p>
          <a:endParaRPr lang="en-US"/>
        </a:p>
      </dgm:t>
    </dgm:pt>
    <dgm:pt modelId="{93234F9D-32E3-4B67-901B-D29016C026D4}">
      <dgm:prSet custT="1"/>
      <dgm:spPr/>
      <dgm:t>
        <a:bodyPr/>
        <a:lstStyle/>
        <a:p>
          <a:r>
            <a:rPr lang="en-US" sz="1800" dirty="0"/>
            <a:t>Princeton, NJ</a:t>
          </a:r>
        </a:p>
      </dgm:t>
    </dgm:pt>
    <dgm:pt modelId="{F6DCF1BB-213A-4761-BFFB-B5D15A2D77C7}" type="parTrans" cxnId="{1CCDF135-6B77-4B2F-A3EB-9E97A9691630}">
      <dgm:prSet/>
      <dgm:spPr/>
      <dgm:t>
        <a:bodyPr/>
        <a:lstStyle/>
        <a:p>
          <a:endParaRPr lang="en-US"/>
        </a:p>
      </dgm:t>
    </dgm:pt>
    <dgm:pt modelId="{91A39747-F13E-4C8C-8421-6ADADE91FCE0}" type="sibTrans" cxnId="{1CCDF135-6B77-4B2F-A3EB-9E97A9691630}">
      <dgm:prSet/>
      <dgm:spPr/>
      <dgm:t>
        <a:bodyPr/>
        <a:lstStyle/>
        <a:p>
          <a:endParaRPr lang="en-US"/>
        </a:p>
      </dgm:t>
    </dgm:pt>
    <dgm:pt modelId="{A44B838D-91F9-489A-B05B-5D2EB49EE7A4}">
      <dgm:prSet custT="1"/>
      <dgm:spPr/>
      <dgm:t>
        <a:bodyPr/>
        <a:lstStyle/>
        <a:p>
          <a:r>
            <a:rPr lang="en-US" sz="1800" dirty="0"/>
            <a:t>Established in 2002</a:t>
          </a:r>
        </a:p>
      </dgm:t>
    </dgm:pt>
    <dgm:pt modelId="{44A46321-0514-496E-B1F7-8FBA4B06BCD1}" type="parTrans" cxnId="{F652A490-E3A6-4F9E-BF46-CC12C0485C4B}">
      <dgm:prSet/>
      <dgm:spPr/>
      <dgm:t>
        <a:bodyPr/>
        <a:lstStyle/>
        <a:p>
          <a:endParaRPr lang="en-US"/>
        </a:p>
      </dgm:t>
    </dgm:pt>
    <dgm:pt modelId="{6CC7D530-C16F-4D58-8B05-F332A57219B0}" type="sibTrans" cxnId="{F652A490-E3A6-4F9E-BF46-CC12C0485C4B}">
      <dgm:prSet/>
      <dgm:spPr/>
      <dgm:t>
        <a:bodyPr/>
        <a:lstStyle/>
        <a:p>
          <a:endParaRPr lang="en-US"/>
        </a:p>
      </dgm:t>
    </dgm:pt>
    <dgm:pt modelId="{1A1C2D85-8633-411D-8C79-C5A8ECEA3895}">
      <dgm:prSet custT="1"/>
      <dgm:spPr/>
      <dgm:t>
        <a:bodyPr/>
        <a:lstStyle/>
        <a:p>
          <a:pPr rtl="0"/>
          <a:r>
            <a:rPr lang="en-US" sz="1800" dirty="0"/>
            <a:t>Analyze data and information to assess and improve public programs</a:t>
          </a:r>
        </a:p>
      </dgm:t>
    </dgm:pt>
    <dgm:pt modelId="{FEC2A3AA-4F4D-40DC-94E8-176B4BEA5112}" type="parTrans" cxnId="{00B9CBED-DF98-4DAD-B166-3020E18FC672}">
      <dgm:prSet/>
      <dgm:spPr/>
      <dgm:t>
        <a:bodyPr/>
        <a:lstStyle/>
        <a:p>
          <a:endParaRPr lang="en-US"/>
        </a:p>
      </dgm:t>
    </dgm:pt>
    <dgm:pt modelId="{F48F3AD6-22E1-4F9F-AC3A-914C644AE61C}" type="sibTrans" cxnId="{00B9CBED-DF98-4DAD-B166-3020E18FC672}">
      <dgm:prSet/>
      <dgm:spPr/>
      <dgm:t>
        <a:bodyPr/>
        <a:lstStyle/>
        <a:p>
          <a:endParaRPr lang="en-US"/>
        </a:p>
      </dgm:t>
    </dgm:pt>
    <dgm:pt modelId="{E77486D3-F917-4D0E-867F-AB2DE76F4903}" type="pres">
      <dgm:prSet presAssocID="{FABE3137-E282-4627-8074-CDCE60C40566}" presName="theList" presStyleCnt="0">
        <dgm:presLayoutVars>
          <dgm:dir/>
          <dgm:animLvl val="lvl"/>
          <dgm:resizeHandles val="exact"/>
        </dgm:presLayoutVars>
      </dgm:prSet>
      <dgm:spPr/>
    </dgm:pt>
    <dgm:pt modelId="{191039A5-BB1B-4DF0-A6DE-9A766C97DF15}" type="pres">
      <dgm:prSet presAssocID="{40AD56A0-52B1-4395-8837-42B25B3F65A3}" presName="compNode" presStyleCnt="0"/>
      <dgm:spPr/>
    </dgm:pt>
    <dgm:pt modelId="{5EFF94A2-6886-4963-8636-9F929D3545F2}" type="pres">
      <dgm:prSet presAssocID="{40AD56A0-52B1-4395-8837-42B25B3F65A3}" presName="aNode" presStyleLbl="bgShp" presStyleIdx="0" presStyleCnt="4"/>
      <dgm:spPr/>
    </dgm:pt>
    <dgm:pt modelId="{15BDE3DE-9C70-494E-AE14-3E9172FB077D}" type="pres">
      <dgm:prSet presAssocID="{40AD56A0-52B1-4395-8837-42B25B3F65A3}" presName="textNode" presStyleLbl="bgShp" presStyleIdx="0" presStyleCnt="4"/>
      <dgm:spPr/>
    </dgm:pt>
    <dgm:pt modelId="{31781000-BEB3-4F87-844A-1A117CF2B03F}" type="pres">
      <dgm:prSet presAssocID="{40AD56A0-52B1-4395-8837-42B25B3F65A3}" presName="compChildNode" presStyleCnt="0"/>
      <dgm:spPr/>
    </dgm:pt>
    <dgm:pt modelId="{568A2932-7B76-44D5-98E3-343A5631774C}" type="pres">
      <dgm:prSet presAssocID="{40AD56A0-52B1-4395-8837-42B25B3F65A3}" presName="theInnerList" presStyleCnt="0"/>
      <dgm:spPr/>
    </dgm:pt>
    <dgm:pt modelId="{F90B2262-775A-46D8-A251-085A8DAACCED}" type="pres">
      <dgm:prSet presAssocID="{A44B838D-91F9-489A-B05B-5D2EB49EE7A4}" presName="childNode" presStyleLbl="node1" presStyleIdx="0" presStyleCnt="9">
        <dgm:presLayoutVars>
          <dgm:bulletEnabled val="1"/>
        </dgm:presLayoutVars>
      </dgm:prSet>
      <dgm:spPr/>
    </dgm:pt>
    <dgm:pt modelId="{51CCE90F-CF43-4398-9D91-133C779E8BC0}" type="pres">
      <dgm:prSet presAssocID="{A44B838D-91F9-489A-B05B-5D2EB49EE7A4}" presName="aSpace2" presStyleCnt="0"/>
      <dgm:spPr/>
    </dgm:pt>
    <dgm:pt modelId="{58E60506-250B-443E-B5B4-2B26C2B64354}" type="pres">
      <dgm:prSet presAssocID="{93234F9D-32E3-4B67-901B-D29016C026D4}" presName="childNode" presStyleLbl="node1" presStyleIdx="1" presStyleCnt="9">
        <dgm:presLayoutVars>
          <dgm:bulletEnabled val="1"/>
        </dgm:presLayoutVars>
      </dgm:prSet>
      <dgm:spPr/>
    </dgm:pt>
    <dgm:pt modelId="{FF6BBACD-0112-4B4A-941E-D53982351AD4}" type="pres">
      <dgm:prSet presAssocID="{40AD56A0-52B1-4395-8837-42B25B3F65A3}" presName="aSpace" presStyleCnt="0"/>
      <dgm:spPr/>
    </dgm:pt>
    <dgm:pt modelId="{029D8ED2-31E0-436E-BCB4-76C5BBFB3E14}" type="pres">
      <dgm:prSet presAssocID="{9283A251-6A59-4F5B-BA5C-F6FCBCAFE92A}" presName="compNode" presStyleCnt="0"/>
      <dgm:spPr/>
    </dgm:pt>
    <dgm:pt modelId="{3CCB18A8-A9B5-425A-A2CA-53E65F665369}" type="pres">
      <dgm:prSet presAssocID="{9283A251-6A59-4F5B-BA5C-F6FCBCAFE92A}" presName="aNode" presStyleLbl="bgShp" presStyleIdx="1" presStyleCnt="4"/>
      <dgm:spPr/>
    </dgm:pt>
    <dgm:pt modelId="{4D9160A9-F897-40D5-BE93-E6C34BBFAF88}" type="pres">
      <dgm:prSet presAssocID="{9283A251-6A59-4F5B-BA5C-F6FCBCAFE92A}" presName="textNode" presStyleLbl="bgShp" presStyleIdx="1" presStyleCnt="4"/>
      <dgm:spPr/>
    </dgm:pt>
    <dgm:pt modelId="{7C67D9A4-6262-4CE1-9B5B-5E79949CCEB0}" type="pres">
      <dgm:prSet presAssocID="{9283A251-6A59-4F5B-BA5C-F6FCBCAFE92A}" presName="compChildNode" presStyleCnt="0"/>
      <dgm:spPr/>
    </dgm:pt>
    <dgm:pt modelId="{72BE4AEE-E1D6-4196-8671-B425841241EC}" type="pres">
      <dgm:prSet presAssocID="{9283A251-6A59-4F5B-BA5C-F6FCBCAFE92A}" presName="theInnerList" presStyleCnt="0"/>
      <dgm:spPr/>
    </dgm:pt>
    <dgm:pt modelId="{389239D3-DC3C-4780-B7E8-9F98F95EA4F1}" type="pres">
      <dgm:prSet presAssocID="{1A1C2D85-8633-411D-8C79-C5A8ECEA3895}" presName="childNode" presStyleLbl="node1" presStyleIdx="2" presStyleCnt="9">
        <dgm:presLayoutVars>
          <dgm:bulletEnabled val="1"/>
        </dgm:presLayoutVars>
      </dgm:prSet>
      <dgm:spPr/>
    </dgm:pt>
    <dgm:pt modelId="{8D15DC91-410B-4794-A5C2-79A7F802EFED}" type="pres">
      <dgm:prSet presAssocID="{9283A251-6A59-4F5B-BA5C-F6FCBCAFE92A}" presName="aSpace" presStyleCnt="0"/>
      <dgm:spPr/>
    </dgm:pt>
    <dgm:pt modelId="{F8B79BAD-3985-478F-8AB7-63DD47D92288}" type="pres">
      <dgm:prSet presAssocID="{F0700222-7E6A-4C12-AF9D-A43D32FBE23E}" presName="compNode" presStyleCnt="0"/>
      <dgm:spPr/>
    </dgm:pt>
    <dgm:pt modelId="{00C91692-C218-4234-B276-CFEAAAC71CDF}" type="pres">
      <dgm:prSet presAssocID="{F0700222-7E6A-4C12-AF9D-A43D32FBE23E}" presName="aNode" presStyleLbl="bgShp" presStyleIdx="2" presStyleCnt="4"/>
      <dgm:spPr/>
    </dgm:pt>
    <dgm:pt modelId="{113FDE73-E6AE-4F02-AE1E-120971ABE46E}" type="pres">
      <dgm:prSet presAssocID="{F0700222-7E6A-4C12-AF9D-A43D32FBE23E}" presName="textNode" presStyleLbl="bgShp" presStyleIdx="2" presStyleCnt="4"/>
      <dgm:spPr/>
    </dgm:pt>
    <dgm:pt modelId="{67A3246A-FEF5-4D41-B3E0-7D5B59BE7DDD}" type="pres">
      <dgm:prSet presAssocID="{F0700222-7E6A-4C12-AF9D-A43D32FBE23E}" presName="compChildNode" presStyleCnt="0"/>
      <dgm:spPr/>
    </dgm:pt>
    <dgm:pt modelId="{88D76355-C153-418E-913F-F9F35A9C8979}" type="pres">
      <dgm:prSet presAssocID="{F0700222-7E6A-4C12-AF9D-A43D32FBE23E}" presName="theInnerList" presStyleCnt="0"/>
      <dgm:spPr/>
    </dgm:pt>
    <dgm:pt modelId="{1E7CB04E-DF15-4549-BBB2-8D78B858DC90}" type="pres">
      <dgm:prSet presAssocID="{134A6F47-C996-42E7-A8D5-2DF87C1D79F1}" presName="childNode" presStyleLbl="node1" presStyleIdx="3" presStyleCnt="9">
        <dgm:presLayoutVars>
          <dgm:bulletEnabled val="1"/>
        </dgm:presLayoutVars>
      </dgm:prSet>
      <dgm:spPr/>
    </dgm:pt>
    <dgm:pt modelId="{62DBF859-2324-445D-BD68-45721237440A}" type="pres">
      <dgm:prSet presAssocID="{134A6F47-C996-42E7-A8D5-2DF87C1D79F1}" presName="aSpace2" presStyleCnt="0"/>
      <dgm:spPr/>
    </dgm:pt>
    <dgm:pt modelId="{54D2B289-37D8-4189-97B4-2849C99E9C29}" type="pres">
      <dgm:prSet presAssocID="{16BDA32F-895C-4B0F-BBCA-C279AF5D30F9}" presName="childNode" presStyleLbl="node1" presStyleIdx="4" presStyleCnt="9">
        <dgm:presLayoutVars>
          <dgm:bulletEnabled val="1"/>
        </dgm:presLayoutVars>
      </dgm:prSet>
      <dgm:spPr/>
    </dgm:pt>
    <dgm:pt modelId="{31E458D6-5C77-46E6-A903-8FFDF526608A}" type="pres">
      <dgm:prSet presAssocID="{F0700222-7E6A-4C12-AF9D-A43D32FBE23E}" presName="aSpace" presStyleCnt="0"/>
      <dgm:spPr/>
    </dgm:pt>
    <dgm:pt modelId="{EF30BF09-4E18-4189-B31F-DE03995713B1}" type="pres">
      <dgm:prSet presAssocID="{25F68536-4570-48C6-BB17-0B300EB435D5}" presName="compNode" presStyleCnt="0"/>
      <dgm:spPr/>
    </dgm:pt>
    <dgm:pt modelId="{959CE366-F0CB-4E59-8354-6D5C16C6FF85}" type="pres">
      <dgm:prSet presAssocID="{25F68536-4570-48C6-BB17-0B300EB435D5}" presName="aNode" presStyleLbl="bgShp" presStyleIdx="3" presStyleCnt="4"/>
      <dgm:spPr/>
    </dgm:pt>
    <dgm:pt modelId="{83FFBE3E-0FB9-4FB5-82D8-C041AA4E9DA2}" type="pres">
      <dgm:prSet presAssocID="{25F68536-4570-48C6-BB17-0B300EB435D5}" presName="textNode" presStyleLbl="bgShp" presStyleIdx="3" presStyleCnt="4"/>
      <dgm:spPr/>
    </dgm:pt>
    <dgm:pt modelId="{9EDEE449-F236-4BD1-9F00-11636CBC5DD1}" type="pres">
      <dgm:prSet presAssocID="{25F68536-4570-48C6-BB17-0B300EB435D5}" presName="compChildNode" presStyleCnt="0"/>
      <dgm:spPr/>
    </dgm:pt>
    <dgm:pt modelId="{100E1746-60F2-438A-974F-EE14FD01B1F0}" type="pres">
      <dgm:prSet presAssocID="{25F68536-4570-48C6-BB17-0B300EB435D5}" presName="theInnerList" presStyleCnt="0"/>
      <dgm:spPr/>
    </dgm:pt>
    <dgm:pt modelId="{D6A204B6-EE08-4E69-9669-B684B6CB21E7}" type="pres">
      <dgm:prSet presAssocID="{EE5E6B1A-1C4B-4627-988B-6804424271E0}" presName="childNode" presStyleLbl="node1" presStyleIdx="5" presStyleCnt="9">
        <dgm:presLayoutVars>
          <dgm:bulletEnabled val="1"/>
        </dgm:presLayoutVars>
      </dgm:prSet>
      <dgm:spPr/>
    </dgm:pt>
    <dgm:pt modelId="{99220DFF-09B3-4EAA-8F6B-7F68EC408517}" type="pres">
      <dgm:prSet presAssocID="{EE5E6B1A-1C4B-4627-988B-6804424271E0}" presName="aSpace2" presStyleCnt="0"/>
      <dgm:spPr/>
    </dgm:pt>
    <dgm:pt modelId="{E34AA1BF-4C5B-4721-9D7C-DF50F872DE30}" type="pres">
      <dgm:prSet presAssocID="{FFD4A39F-6E63-4CDF-AEAE-01CEB116896E}" presName="childNode" presStyleLbl="node1" presStyleIdx="6" presStyleCnt="9">
        <dgm:presLayoutVars>
          <dgm:bulletEnabled val="1"/>
        </dgm:presLayoutVars>
      </dgm:prSet>
      <dgm:spPr/>
    </dgm:pt>
    <dgm:pt modelId="{5CE57266-2E4A-4555-B3F5-CF603DF8643B}" type="pres">
      <dgm:prSet presAssocID="{FFD4A39F-6E63-4CDF-AEAE-01CEB116896E}" presName="aSpace2" presStyleCnt="0"/>
      <dgm:spPr/>
    </dgm:pt>
    <dgm:pt modelId="{941B98A4-A6F0-4586-92D1-7D4B643F3244}" type="pres">
      <dgm:prSet presAssocID="{F65AFEF5-4308-433A-968C-18978029C63E}" presName="childNode" presStyleLbl="node1" presStyleIdx="7" presStyleCnt="9">
        <dgm:presLayoutVars>
          <dgm:bulletEnabled val="1"/>
        </dgm:presLayoutVars>
      </dgm:prSet>
      <dgm:spPr/>
    </dgm:pt>
    <dgm:pt modelId="{8D2EA636-3CA2-4714-A1C8-C557235CC190}" type="pres">
      <dgm:prSet presAssocID="{F65AFEF5-4308-433A-968C-18978029C63E}" presName="aSpace2" presStyleCnt="0"/>
      <dgm:spPr/>
    </dgm:pt>
    <dgm:pt modelId="{A672801B-24AB-47DE-8F6C-0F3B0EDD2943}" type="pres">
      <dgm:prSet presAssocID="{EBEC3990-861D-4759-8176-C8AD54F091C0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9347530C-62E6-4114-9713-855AAA19E458}" type="presOf" srcId="{F0700222-7E6A-4C12-AF9D-A43D32FBE23E}" destId="{113FDE73-E6AE-4F02-AE1E-120971ABE46E}" srcOrd="1" destOrd="0" presId="urn:microsoft.com/office/officeart/2005/8/layout/lProcess2"/>
    <dgm:cxn modelId="{8486A717-DF2F-4C48-BF90-A0436727895A}" type="presOf" srcId="{25F68536-4570-48C6-BB17-0B300EB435D5}" destId="{959CE366-F0CB-4E59-8354-6D5C16C6FF85}" srcOrd="0" destOrd="0" presId="urn:microsoft.com/office/officeart/2005/8/layout/lProcess2"/>
    <dgm:cxn modelId="{1578CB1D-67A1-4F76-A8D9-534587E68FDF}" type="presOf" srcId="{FABE3137-E282-4627-8074-CDCE60C40566}" destId="{E77486D3-F917-4D0E-867F-AB2DE76F4903}" srcOrd="0" destOrd="0" presId="urn:microsoft.com/office/officeart/2005/8/layout/lProcess2"/>
    <dgm:cxn modelId="{1EBC6C28-1FE4-4A0F-B66E-0A43CFDACB5F}" type="presOf" srcId="{40AD56A0-52B1-4395-8837-42B25B3F65A3}" destId="{15BDE3DE-9C70-494E-AE14-3E9172FB077D}" srcOrd="1" destOrd="0" presId="urn:microsoft.com/office/officeart/2005/8/layout/lProcess2"/>
    <dgm:cxn modelId="{701DF129-250B-46D0-B0E8-43180B69019B}" srcId="{FABE3137-E282-4627-8074-CDCE60C40566}" destId="{40AD56A0-52B1-4395-8837-42B25B3F65A3}" srcOrd="0" destOrd="0" parTransId="{ABDA258C-5DF4-41A0-BF67-AAC762766B6B}" sibTransId="{CC4DA66D-9EDA-4553-8814-32BF69CB22F1}"/>
    <dgm:cxn modelId="{614CD331-A1B9-4AC2-9F75-1170E1C588D9}" type="presOf" srcId="{EE5E6B1A-1C4B-4627-988B-6804424271E0}" destId="{D6A204B6-EE08-4E69-9669-B684B6CB21E7}" srcOrd="0" destOrd="0" presId="urn:microsoft.com/office/officeart/2005/8/layout/lProcess2"/>
    <dgm:cxn modelId="{DFF15134-6126-493F-919D-AE4A127EEBEE}" srcId="{FABE3137-E282-4627-8074-CDCE60C40566}" destId="{F0700222-7E6A-4C12-AF9D-A43D32FBE23E}" srcOrd="2" destOrd="0" parTransId="{9737057F-4475-4352-A767-CF3E6E15A0D8}" sibTransId="{B1F47B05-D101-422F-A304-46A8550B70F1}"/>
    <dgm:cxn modelId="{1CCDF135-6B77-4B2F-A3EB-9E97A9691630}" srcId="{40AD56A0-52B1-4395-8837-42B25B3F65A3}" destId="{93234F9D-32E3-4B67-901B-D29016C026D4}" srcOrd="1" destOrd="0" parTransId="{F6DCF1BB-213A-4761-BFFB-B5D15A2D77C7}" sibTransId="{91A39747-F13E-4C8C-8421-6ADADE91FCE0}"/>
    <dgm:cxn modelId="{96A67036-4C47-42C4-B662-A8B556511FDD}" type="presOf" srcId="{16BDA32F-895C-4B0F-BBCA-C279AF5D30F9}" destId="{54D2B289-37D8-4189-97B4-2849C99E9C29}" srcOrd="0" destOrd="0" presId="urn:microsoft.com/office/officeart/2005/8/layout/lProcess2"/>
    <dgm:cxn modelId="{905CC15F-B92F-434F-9D5D-0FD77388056E}" type="presOf" srcId="{FFD4A39F-6E63-4CDF-AEAE-01CEB116896E}" destId="{E34AA1BF-4C5B-4721-9D7C-DF50F872DE30}" srcOrd="0" destOrd="0" presId="urn:microsoft.com/office/officeart/2005/8/layout/lProcess2"/>
    <dgm:cxn modelId="{8B670F63-7FA2-4855-A7E7-A286C1D0DE4E}" type="presOf" srcId="{9283A251-6A59-4F5B-BA5C-F6FCBCAFE92A}" destId="{3CCB18A8-A9B5-425A-A2CA-53E65F665369}" srcOrd="0" destOrd="0" presId="urn:microsoft.com/office/officeart/2005/8/layout/lProcess2"/>
    <dgm:cxn modelId="{8D104764-6332-431C-931E-2A2F74C25902}" type="presOf" srcId="{A44B838D-91F9-489A-B05B-5D2EB49EE7A4}" destId="{F90B2262-775A-46D8-A251-085A8DAACCED}" srcOrd="0" destOrd="0" presId="urn:microsoft.com/office/officeart/2005/8/layout/lProcess2"/>
    <dgm:cxn modelId="{89589847-29D4-46F6-9000-2CC6032C779D}" srcId="{25F68536-4570-48C6-BB17-0B300EB435D5}" destId="{EE5E6B1A-1C4B-4627-988B-6804424271E0}" srcOrd="0" destOrd="0" parTransId="{F774A64C-3641-48D4-97CA-A207A3897391}" sibTransId="{4DEE5312-EF89-48F0-9DB4-FC8DE6B32223}"/>
    <dgm:cxn modelId="{87EFDE76-929E-4B22-ACE8-8D38841ADFE7}" srcId="{25F68536-4570-48C6-BB17-0B300EB435D5}" destId="{F65AFEF5-4308-433A-968C-18978029C63E}" srcOrd="2" destOrd="0" parTransId="{6D36EB11-AF23-4562-9B4F-160F3B1F0DF0}" sibTransId="{B48D67EF-A4A7-4955-996B-96A196EAB971}"/>
    <dgm:cxn modelId="{AD12525A-25FC-4F90-A0BE-6895DF13E8FB}" type="presOf" srcId="{9283A251-6A59-4F5B-BA5C-F6FCBCAFE92A}" destId="{4D9160A9-F897-40D5-BE93-E6C34BBFAF88}" srcOrd="1" destOrd="0" presId="urn:microsoft.com/office/officeart/2005/8/layout/lProcess2"/>
    <dgm:cxn modelId="{DACA7E7B-28B0-4287-BF04-DE651A3AC393}" srcId="{25F68536-4570-48C6-BB17-0B300EB435D5}" destId="{FFD4A39F-6E63-4CDF-AEAE-01CEB116896E}" srcOrd="1" destOrd="0" parTransId="{4D7CD676-56E8-4722-950C-9723922FD276}" sibTransId="{2F566AB0-D3C1-4141-9E5C-F0E1BA2B2F76}"/>
    <dgm:cxn modelId="{E59C707D-9664-4F5B-91F3-7E9EFC3EE70C}" type="presOf" srcId="{F0700222-7E6A-4C12-AF9D-A43D32FBE23E}" destId="{00C91692-C218-4234-B276-CFEAAAC71CDF}" srcOrd="0" destOrd="0" presId="urn:microsoft.com/office/officeart/2005/8/layout/lProcess2"/>
    <dgm:cxn modelId="{AEA2D08A-6AB2-46A0-87E6-4524F3A2A981}" type="presOf" srcId="{1A1C2D85-8633-411D-8C79-C5A8ECEA3895}" destId="{389239D3-DC3C-4780-B7E8-9F98F95EA4F1}" srcOrd="0" destOrd="0" presId="urn:microsoft.com/office/officeart/2005/8/layout/lProcess2"/>
    <dgm:cxn modelId="{F652A490-E3A6-4F9E-BF46-CC12C0485C4B}" srcId="{40AD56A0-52B1-4395-8837-42B25B3F65A3}" destId="{A44B838D-91F9-489A-B05B-5D2EB49EE7A4}" srcOrd="0" destOrd="0" parTransId="{44A46321-0514-496E-B1F7-8FBA4B06BCD1}" sibTransId="{6CC7D530-C16F-4D58-8B05-F332A57219B0}"/>
    <dgm:cxn modelId="{FEC7619E-2D0F-45A0-A526-CCFE7B95AAF5}" srcId="{25F68536-4570-48C6-BB17-0B300EB435D5}" destId="{EBEC3990-861D-4759-8176-C8AD54F091C0}" srcOrd="3" destOrd="0" parTransId="{4DA84659-7FF2-42AD-805A-AD7FF3DEC696}" sibTransId="{20AFBF63-DF3B-4973-84C8-8A6E80ED48D2}"/>
    <dgm:cxn modelId="{25A5CCA3-72A4-45FA-B852-A11A3C7FAAAD}" srcId="{F0700222-7E6A-4C12-AF9D-A43D32FBE23E}" destId="{134A6F47-C996-42E7-A8D5-2DF87C1D79F1}" srcOrd="0" destOrd="0" parTransId="{E844236C-BD12-4DF9-85CF-A30C12890601}" sibTransId="{7EFB7D16-47A3-48DB-8350-365CC8E532BD}"/>
    <dgm:cxn modelId="{6D8F38A9-378C-46D0-9F01-E1FE3AD67A2F}" type="presOf" srcId="{25F68536-4570-48C6-BB17-0B300EB435D5}" destId="{83FFBE3E-0FB9-4FB5-82D8-C041AA4E9DA2}" srcOrd="1" destOrd="0" presId="urn:microsoft.com/office/officeart/2005/8/layout/lProcess2"/>
    <dgm:cxn modelId="{4C8CC3AB-90ED-4069-9B79-3C6F82F96C60}" type="presOf" srcId="{40AD56A0-52B1-4395-8837-42B25B3F65A3}" destId="{5EFF94A2-6886-4963-8636-9F929D3545F2}" srcOrd="0" destOrd="0" presId="urn:microsoft.com/office/officeart/2005/8/layout/lProcess2"/>
    <dgm:cxn modelId="{952AB7B5-5A1E-430A-932C-9F9C86861648}" srcId="{FABE3137-E282-4627-8074-CDCE60C40566}" destId="{25F68536-4570-48C6-BB17-0B300EB435D5}" srcOrd="3" destOrd="0" parTransId="{49C70B88-74DB-4B75-914F-1B8230ED78E3}" sibTransId="{491556FA-0453-4158-A9CB-2676B37E1097}"/>
    <dgm:cxn modelId="{6614B1CD-5173-45EA-99D1-BD60B6F29B8F}" type="presOf" srcId="{93234F9D-32E3-4B67-901B-D29016C026D4}" destId="{58E60506-250B-443E-B5B4-2B26C2B64354}" srcOrd="0" destOrd="0" presId="urn:microsoft.com/office/officeart/2005/8/layout/lProcess2"/>
    <dgm:cxn modelId="{10F861CF-CD2D-43D2-A2C6-E0EB8E96C094}" srcId="{F0700222-7E6A-4C12-AF9D-A43D32FBE23E}" destId="{16BDA32F-895C-4B0F-BBCA-C279AF5D30F9}" srcOrd="1" destOrd="0" parTransId="{7F0A7302-51F2-4E7B-BA88-084CC372B811}" sibTransId="{DB63B29E-CF1D-419E-9C64-440DD32AEAEF}"/>
    <dgm:cxn modelId="{B85FE5E5-0A0B-4408-BA24-AC94F0957889}" type="presOf" srcId="{EBEC3990-861D-4759-8176-C8AD54F091C0}" destId="{A672801B-24AB-47DE-8F6C-0F3B0EDD2943}" srcOrd="0" destOrd="0" presId="urn:microsoft.com/office/officeart/2005/8/layout/lProcess2"/>
    <dgm:cxn modelId="{00B9CBED-DF98-4DAD-B166-3020E18FC672}" srcId="{9283A251-6A59-4F5B-BA5C-F6FCBCAFE92A}" destId="{1A1C2D85-8633-411D-8C79-C5A8ECEA3895}" srcOrd="0" destOrd="0" parTransId="{FEC2A3AA-4F4D-40DC-94E8-176B4BEA5112}" sibTransId="{F48F3AD6-22E1-4F9F-AC3A-914C644AE61C}"/>
    <dgm:cxn modelId="{96568EF1-ABBF-4435-9EDC-643B0132CE26}" srcId="{FABE3137-E282-4627-8074-CDCE60C40566}" destId="{9283A251-6A59-4F5B-BA5C-F6FCBCAFE92A}" srcOrd="1" destOrd="0" parTransId="{8059A8E5-68FD-4722-B289-65EC61582BF5}" sibTransId="{BEA77C71-9B14-4E91-911E-FC0F489CE462}"/>
    <dgm:cxn modelId="{92265FF4-9129-4760-86E3-69F5738362DD}" type="presOf" srcId="{134A6F47-C996-42E7-A8D5-2DF87C1D79F1}" destId="{1E7CB04E-DF15-4549-BBB2-8D78B858DC90}" srcOrd="0" destOrd="0" presId="urn:microsoft.com/office/officeart/2005/8/layout/lProcess2"/>
    <dgm:cxn modelId="{AEC2B9FD-3CD3-4153-9571-474FD726D677}" type="presOf" srcId="{F65AFEF5-4308-433A-968C-18978029C63E}" destId="{941B98A4-A6F0-4586-92D1-7D4B643F3244}" srcOrd="0" destOrd="0" presId="urn:microsoft.com/office/officeart/2005/8/layout/lProcess2"/>
    <dgm:cxn modelId="{99C39C21-3F4D-4553-9809-27CA46FD38EC}" type="presParOf" srcId="{E77486D3-F917-4D0E-867F-AB2DE76F4903}" destId="{191039A5-BB1B-4DF0-A6DE-9A766C97DF15}" srcOrd="0" destOrd="0" presId="urn:microsoft.com/office/officeart/2005/8/layout/lProcess2"/>
    <dgm:cxn modelId="{45EA065E-FCB5-4F7D-8F4C-A2770156A5BA}" type="presParOf" srcId="{191039A5-BB1B-4DF0-A6DE-9A766C97DF15}" destId="{5EFF94A2-6886-4963-8636-9F929D3545F2}" srcOrd="0" destOrd="0" presId="urn:microsoft.com/office/officeart/2005/8/layout/lProcess2"/>
    <dgm:cxn modelId="{3EE1F15B-76C1-4081-B60E-7618643DA942}" type="presParOf" srcId="{191039A5-BB1B-4DF0-A6DE-9A766C97DF15}" destId="{15BDE3DE-9C70-494E-AE14-3E9172FB077D}" srcOrd="1" destOrd="0" presId="urn:microsoft.com/office/officeart/2005/8/layout/lProcess2"/>
    <dgm:cxn modelId="{1AFE69D2-71D6-40D8-A587-890CAB822DFD}" type="presParOf" srcId="{191039A5-BB1B-4DF0-A6DE-9A766C97DF15}" destId="{31781000-BEB3-4F87-844A-1A117CF2B03F}" srcOrd="2" destOrd="0" presId="urn:microsoft.com/office/officeart/2005/8/layout/lProcess2"/>
    <dgm:cxn modelId="{6FED814B-15AE-472B-BEB4-F71578A71638}" type="presParOf" srcId="{31781000-BEB3-4F87-844A-1A117CF2B03F}" destId="{568A2932-7B76-44D5-98E3-343A5631774C}" srcOrd="0" destOrd="0" presId="urn:microsoft.com/office/officeart/2005/8/layout/lProcess2"/>
    <dgm:cxn modelId="{B02F132D-CB2A-4B47-89E1-3069C8EED959}" type="presParOf" srcId="{568A2932-7B76-44D5-98E3-343A5631774C}" destId="{F90B2262-775A-46D8-A251-085A8DAACCED}" srcOrd="0" destOrd="0" presId="urn:microsoft.com/office/officeart/2005/8/layout/lProcess2"/>
    <dgm:cxn modelId="{44CABBE4-666D-40FE-B429-7DEDDC2790D7}" type="presParOf" srcId="{568A2932-7B76-44D5-98E3-343A5631774C}" destId="{51CCE90F-CF43-4398-9D91-133C779E8BC0}" srcOrd="1" destOrd="0" presId="urn:microsoft.com/office/officeart/2005/8/layout/lProcess2"/>
    <dgm:cxn modelId="{FF3DD180-57A6-43BB-A495-FF3E2283C277}" type="presParOf" srcId="{568A2932-7B76-44D5-98E3-343A5631774C}" destId="{58E60506-250B-443E-B5B4-2B26C2B64354}" srcOrd="2" destOrd="0" presId="urn:microsoft.com/office/officeart/2005/8/layout/lProcess2"/>
    <dgm:cxn modelId="{2B4095D5-49A8-452B-9D92-8D5337CEA928}" type="presParOf" srcId="{E77486D3-F917-4D0E-867F-AB2DE76F4903}" destId="{FF6BBACD-0112-4B4A-941E-D53982351AD4}" srcOrd="1" destOrd="0" presId="urn:microsoft.com/office/officeart/2005/8/layout/lProcess2"/>
    <dgm:cxn modelId="{B4F2C510-22C9-4FE4-A405-4A351F261C25}" type="presParOf" srcId="{E77486D3-F917-4D0E-867F-AB2DE76F4903}" destId="{029D8ED2-31E0-436E-BCB4-76C5BBFB3E14}" srcOrd="2" destOrd="0" presId="urn:microsoft.com/office/officeart/2005/8/layout/lProcess2"/>
    <dgm:cxn modelId="{D9EB6203-0B43-446A-BFAF-64D48C9A0EC1}" type="presParOf" srcId="{029D8ED2-31E0-436E-BCB4-76C5BBFB3E14}" destId="{3CCB18A8-A9B5-425A-A2CA-53E65F665369}" srcOrd="0" destOrd="0" presId="urn:microsoft.com/office/officeart/2005/8/layout/lProcess2"/>
    <dgm:cxn modelId="{75057C7C-9E87-43E1-819A-3A53BCB14FB2}" type="presParOf" srcId="{029D8ED2-31E0-436E-BCB4-76C5BBFB3E14}" destId="{4D9160A9-F897-40D5-BE93-E6C34BBFAF88}" srcOrd="1" destOrd="0" presId="urn:microsoft.com/office/officeart/2005/8/layout/lProcess2"/>
    <dgm:cxn modelId="{5821485C-A778-4EAD-9761-A3CFEEFB8ED5}" type="presParOf" srcId="{029D8ED2-31E0-436E-BCB4-76C5BBFB3E14}" destId="{7C67D9A4-6262-4CE1-9B5B-5E79949CCEB0}" srcOrd="2" destOrd="0" presId="urn:microsoft.com/office/officeart/2005/8/layout/lProcess2"/>
    <dgm:cxn modelId="{DF9F81EC-0775-409D-A1B3-BDB8F1793822}" type="presParOf" srcId="{7C67D9A4-6262-4CE1-9B5B-5E79949CCEB0}" destId="{72BE4AEE-E1D6-4196-8671-B425841241EC}" srcOrd="0" destOrd="0" presId="urn:microsoft.com/office/officeart/2005/8/layout/lProcess2"/>
    <dgm:cxn modelId="{FEB83F45-3748-4E3F-A509-A1EF09B1CE4F}" type="presParOf" srcId="{72BE4AEE-E1D6-4196-8671-B425841241EC}" destId="{389239D3-DC3C-4780-B7E8-9F98F95EA4F1}" srcOrd="0" destOrd="0" presId="urn:microsoft.com/office/officeart/2005/8/layout/lProcess2"/>
    <dgm:cxn modelId="{D6ECADAA-9768-40A7-9942-46D6DD1FD64D}" type="presParOf" srcId="{E77486D3-F917-4D0E-867F-AB2DE76F4903}" destId="{8D15DC91-410B-4794-A5C2-79A7F802EFED}" srcOrd="3" destOrd="0" presId="urn:microsoft.com/office/officeart/2005/8/layout/lProcess2"/>
    <dgm:cxn modelId="{40CB0B8B-6885-4DB6-ABB8-EE776ABA4DBE}" type="presParOf" srcId="{E77486D3-F917-4D0E-867F-AB2DE76F4903}" destId="{F8B79BAD-3985-478F-8AB7-63DD47D92288}" srcOrd="4" destOrd="0" presId="urn:microsoft.com/office/officeart/2005/8/layout/lProcess2"/>
    <dgm:cxn modelId="{C018AC67-F388-4429-B9F5-3D7E4208D649}" type="presParOf" srcId="{F8B79BAD-3985-478F-8AB7-63DD47D92288}" destId="{00C91692-C218-4234-B276-CFEAAAC71CDF}" srcOrd="0" destOrd="0" presId="urn:microsoft.com/office/officeart/2005/8/layout/lProcess2"/>
    <dgm:cxn modelId="{7916A433-6D58-462F-91FA-8AB1A66DDAEA}" type="presParOf" srcId="{F8B79BAD-3985-478F-8AB7-63DD47D92288}" destId="{113FDE73-E6AE-4F02-AE1E-120971ABE46E}" srcOrd="1" destOrd="0" presId="urn:microsoft.com/office/officeart/2005/8/layout/lProcess2"/>
    <dgm:cxn modelId="{AD307A69-96A3-4D0D-A167-427E58B028EE}" type="presParOf" srcId="{F8B79BAD-3985-478F-8AB7-63DD47D92288}" destId="{67A3246A-FEF5-4D41-B3E0-7D5B59BE7DDD}" srcOrd="2" destOrd="0" presId="urn:microsoft.com/office/officeart/2005/8/layout/lProcess2"/>
    <dgm:cxn modelId="{53E03556-8293-4D82-B788-D40B7AE50520}" type="presParOf" srcId="{67A3246A-FEF5-4D41-B3E0-7D5B59BE7DDD}" destId="{88D76355-C153-418E-913F-F9F35A9C8979}" srcOrd="0" destOrd="0" presId="urn:microsoft.com/office/officeart/2005/8/layout/lProcess2"/>
    <dgm:cxn modelId="{97278200-6FCB-4BA2-9F75-BAB5020E26E9}" type="presParOf" srcId="{88D76355-C153-418E-913F-F9F35A9C8979}" destId="{1E7CB04E-DF15-4549-BBB2-8D78B858DC90}" srcOrd="0" destOrd="0" presId="urn:microsoft.com/office/officeart/2005/8/layout/lProcess2"/>
    <dgm:cxn modelId="{4C6F1B72-6FFA-4526-AC18-6BEBA814C31F}" type="presParOf" srcId="{88D76355-C153-418E-913F-F9F35A9C8979}" destId="{62DBF859-2324-445D-BD68-45721237440A}" srcOrd="1" destOrd="0" presId="urn:microsoft.com/office/officeart/2005/8/layout/lProcess2"/>
    <dgm:cxn modelId="{58849937-2DA4-4EED-85D0-D3B94F5587AD}" type="presParOf" srcId="{88D76355-C153-418E-913F-F9F35A9C8979}" destId="{54D2B289-37D8-4189-97B4-2849C99E9C29}" srcOrd="2" destOrd="0" presId="urn:microsoft.com/office/officeart/2005/8/layout/lProcess2"/>
    <dgm:cxn modelId="{A1639848-D0E0-40B0-895F-CC375F0B3736}" type="presParOf" srcId="{E77486D3-F917-4D0E-867F-AB2DE76F4903}" destId="{31E458D6-5C77-46E6-A903-8FFDF526608A}" srcOrd="5" destOrd="0" presId="urn:microsoft.com/office/officeart/2005/8/layout/lProcess2"/>
    <dgm:cxn modelId="{3444DFC3-3912-4B10-BF8E-014DE1419D2E}" type="presParOf" srcId="{E77486D3-F917-4D0E-867F-AB2DE76F4903}" destId="{EF30BF09-4E18-4189-B31F-DE03995713B1}" srcOrd="6" destOrd="0" presId="urn:microsoft.com/office/officeart/2005/8/layout/lProcess2"/>
    <dgm:cxn modelId="{387205C3-3626-4587-AB3C-BB2AA902570E}" type="presParOf" srcId="{EF30BF09-4E18-4189-B31F-DE03995713B1}" destId="{959CE366-F0CB-4E59-8354-6D5C16C6FF85}" srcOrd="0" destOrd="0" presId="urn:microsoft.com/office/officeart/2005/8/layout/lProcess2"/>
    <dgm:cxn modelId="{9E60E527-FA94-43FB-8BFD-2CD1949E1E94}" type="presParOf" srcId="{EF30BF09-4E18-4189-B31F-DE03995713B1}" destId="{83FFBE3E-0FB9-4FB5-82D8-C041AA4E9DA2}" srcOrd="1" destOrd="0" presId="urn:microsoft.com/office/officeart/2005/8/layout/lProcess2"/>
    <dgm:cxn modelId="{E9F12223-9251-4585-A3C7-779DF9D27069}" type="presParOf" srcId="{EF30BF09-4E18-4189-B31F-DE03995713B1}" destId="{9EDEE449-F236-4BD1-9F00-11636CBC5DD1}" srcOrd="2" destOrd="0" presId="urn:microsoft.com/office/officeart/2005/8/layout/lProcess2"/>
    <dgm:cxn modelId="{C7BFB121-773D-41F2-B399-E44F2D46A4F2}" type="presParOf" srcId="{9EDEE449-F236-4BD1-9F00-11636CBC5DD1}" destId="{100E1746-60F2-438A-974F-EE14FD01B1F0}" srcOrd="0" destOrd="0" presId="urn:microsoft.com/office/officeart/2005/8/layout/lProcess2"/>
    <dgm:cxn modelId="{CF5871BC-12D4-45C8-B54B-E67D618526D6}" type="presParOf" srcId="{100E1746-60F2-438A-974F-EE14FD01B1F0}" destId="{D6A204B6-EE08-4E69-9669-B684B6CB21E7}" srcOrd="0" destOrd="0" presId="urn:microsoft.com/office/officeart/2005/8/layout/lProcess2"/>
    <dgm:cxn modelId="{45AE3EC3-2DEA-4566-A1E5-47896CA8FA6F}" type="presParOf" srcId="{100E1746-60F2-438A-974F-EE14FD01B1F0}" destId="{99220DFF-09B3-4EAA-8F6B-7F68EC408517}" srcOrd="1" destOrd="0" presId="urn:microsoft.com/office/officeart/2005/8/layout/lProcess2"/>
    <dgm:cxn modelId="{38CFDFF7-3433-438B-AFE4-4F44A6B5EBFD}" type="presParOf" srcId="{100E1746-60F2-438A-974F-EE14FD01B1F0}" destId="{E34AA1BF-4C5B-4721-9D7C-DF50F872DE30}" srcOrd="2" destOrd="0" presId="urn:microsoft.com/office/officeart/2005/8/layout/lProcess2"/>
    <dgm:cxn modelId="{6F9A8360-36F5-4878-A398-B4BB6D3AD220}" type="presParOf" srcId="{100E1746-60F2-438A-974F-EE14FD01B1F0}" destId="{5CE57266-2E4A-4555-B3F5-CF603DF8643B}" srcOrd="3" destOrd="0" presId="urn:microsoft.com/office/officeart/2005/8/layout/lProcess2"/>
    <dgm:cxn modelId="{C3632C3B-1890-493C-A2EF-1A2108B71727}" type="presParOf" srcId="{100E1746-60F2-438A-974F-EE14FD01B1F0}" destId="{941B98A4-A6F0-4586-92D1-7D4B643F3244}" srcOrd="4" destOrd="0" presId="urn:microsoft.com/office/officeart/2005/8/layout/lProcess2"/>
    <dgm:cxn modelId="{3F2A868C-FC87-4672-8332-9B999C69CC1B}" type="presParOf" srcId="{100E1746-60F2-438A-974F-EE14FD01B1F0}" destId="{8D2EA636-3CA2-4714-A1C8-C557235CC190}" srcOrd="5" destOrd="0" presId="urn:microsoft.com/office/officeart/2005/8/layout/lProcess2"/>
    <dgm:cxn modelId="{B10C144A-46B8-4227-A189-707938EBAB64}" type="presParOf" srcId="{100E1746-60F2-438A-974F-EE14FD01B1F0}" destId="{A672801B-24AB-47DE-8F6C-0F3B0EDD294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9C8C0-E667-43A9-BE2F-2C1C0AACC950}">
      <dsp:nvSpPr>
        <dsp:cNvPr id="0" name=""/>
        <dsp:cNvSpPr/>
      </dsp:nvSpPr>
      <dsp:spPr>
        <a:xfrm>
          <a:off x="-5556912" y="-851203"/>
          <a:ext cx="6619872" cy="6619872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EB9B4-5103-4A2B-9760-44A431DE4D7D}">
      <dsp:nvSpPr>
        <dsp:cNvPr id="0" name=""/>
        <dsp:cNvSpPr/>
      </dsp:nvSpPr>
      <dsp:spPr>
        <a:xfrm>
          <a:off x="344960" y="223547"/>
          <a:ext cx="8274605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Columbia Gas LIURP Background</a:t>
          </a:r>
        </a:p>
      </dsp:txBody>
      <dsp:txXfrm>
        <a:off x="344960" y="223547"/>
        <a:ext cx="8274605" cy="446899"/>
      </dsp:txXfrm>
    </dsp:sp>
    <dsp:sp modelId="{50F912A5-B33D-4BC1-9A76-CDAABE8E6889}">
      <dsp:nvSpPr>
        <dsp:cNvPr id="0" name=""/>
        <dsp:cNvSpPr/>
      </dsp:nvSpPr>
      <dsp:spPr>
        <a:xfrm>
          <a:off x="65648" y="167685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A8D8C-C8D2-44FC-8E49-8F8FD62F8D42}">
      <dsp:nvSpPr>
        <dsp:cNvPr id="0" name=""/>
        <dsp:cNvSpPr/>
      </dsp:nvSpPr>
      <dsp:spPr>
        <a:xfrm>
          <a:off x="749667" y="894290"/>
          <a:ext cx="7869898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LIURP Health &amp; Safety Approach</a:t>
          </a:r>
        </a:p>
      </dsp:txBody>
      <dsp:txXfrm>
        <a:off x="749667" y="894290"/>
        <a:ext cx="7869898" cy="446899"/>
      </dsp:txXfrm>
    </dsp:sp>
    <dsp:sp modelId="{E9E0EE72-2F47-464A-BD67-3B0EC4AAF137}">
      <dsp:nvSpPr>
        <dsp:cNvPr id="0" name=""/>
        <dsp:cNvSpPr/>
      </dsp:nvSpPr>
      <dsp:spPr>
        <a:xfrm>
          <a:off x="470355" y="838427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E4335-1C16-4D84-BF7F-5C2F9C04025A}">
      <dsp:nvSpPr>
        <dsp:cNvPr id="0" name=""/>
        <dsp:cNvSpPr/>
      </dsp:nvSpPr>
      <dsp:spPr>
        <a:xfrm>
          <a:off x="971445" y="1564540"/>
          <a:ext cx="7648120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Assessing the Problem</a:t>
          </a:r>
        </a:p>
      </dsp:txBody>
      <dsp:txXfrm>
        <a:off x="971445" y="1564540"/>
        <a:ext cx="7648120" cy="446899"/>
      </dsp:txXfrm>
    </dsp:sp>
    <dsp:sp modelId="{718C3EBC-688E-4F37-ACC5-9EFE2C86266D}">
      <dsp:nvSpPr>
        <dsp:cNvPr id="0" name=""/>
        <dsp:cNvSpPr/>
      </dsp:nvSpPr>
      <dsp:spPr>
        <a:xfrm>
          <a:off x="692133" y="1508678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76904-2C4F-41CC-BA64-47AF63F9C0C6}">
      <dsp:nvSpPr>
        <dsp:cNvPr id="0" name=""/>
        <dsp:cNvSpPr/>
      </dsp:nvSpPr>
      <dsp:spPr>
        <a:xfrm>
          <a:off x="1042256" y="2235282"/>
          <a:ext cx="7577309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Current Health and Safety Investments</a:t>
          </a:r>
        </a:p>
      </dsp:txBody>
      <dsp:txXfrm>
        <a:off x="1042256" y="2235282"/>
        <a:ext cx="7577309" cy="446899"/>
      </dsp:txXfrm>
    </dsp:sp>
    <dsp:sp modelId="{B2ACA8DA-FA3A-455A-A04D-B9D81AE19050}">
      <dsp:nvSpPr>
        <dsp:cNvPr id="0" name=""/>
        <dsp:cNvSpPr/>
      </dsp:nvSpPr>
      <dsp:spPr>
        <a:xfrm>
          <a:off x="762944" y="2179420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90549-9A42-4E6B-9D36-2C0F26AF0554}">
      <dsp:nvSpPr>
        <dsp:cNvPr id="0" name=""/>
        <dsp:cNvSpPr/>
      </dsp:nvSpPr>
      <dsp:spPr>
        <a:xfrm>
          <a:off x="971445" y="2906025"/>
          <a:ext cx="7648120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LIURP Savings Results</a:t>
          </a:r>
        </a:p>
      </dsp:txBody>
      <dsp:txXfrm>
        <a:off x="971445" y="2906025"/>
        <a:ext cx="7648120" cy="446899"/>
      </dsp:txXfrm>
    </dsp:sp>
    <dsp:sp modelId="{37F5EEDC-5881-4DE8-9349-2B33FEDC2378}">
      <dsp:nvSpPr>
        <dsp:cNvPr id="0" name=""/>
        <dsp:cNvSpPr/>
      </dsp:nvSpPr>
      <dsp:spPr>
        <a:xfrm>
          <a:off x="692133" y="2850162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46556-7FAE-4A63-BE32-3022D6C4D331}">
      <dsp:nvSpPr>
        <dsp:cNvPr id="0" name=""/>
        <dsp:cNvSpPr/>
      </dsp:nvSpPr>
      <dsp:spPr>
        <a:xfrm>
          <a:off x="749667" y="3576275"/>
          <a:ext cx="7869898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Potential Savings for Homes with Health and Safety Problems</a:t>
          </a:r>
        </a:p>
      </dsp:txBody>
      <dsp:txXfrm>
        <a:off x="749667" y="3576275"/>
        <a:ext cx="7869898" cy="446899"/>
      </dsp:txXfrm>
    </dsp:sp>
    <dsp:sp modelId="{713932DF-D0D7-4437-8AE0-C88F8BCAF0E9}">
      <dsp:nvSpPr>
        <dsp:cNvPr id="0" name=""/>
        <dsp:cNvSpPr/>
      </dsp:nvSpPr>
      <dsp:spPr>
        <a:xfrm>
          <a:off x="470355" y="3520413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78EE8-7CFC-4BAD-9EC9-3291525C6311}">
      <dsp:nvSpPr>
        <dsp:cNvPr id="0" name=""/>
        <dsp:cNvSpPr/>
      </dsp:nvSpPr>
      <dsp:spPr>
        <a:xfrm>
          <a:off x="344960" y="4247017"/>
          <a:ext cx="8274605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Decision Framework for Additional Health and Safety Investments</a:t>
          </a:r>
        </a:p>
      </dsp:txBody>
      <dsp:txXfrm>
        <a:off x="344960" y="4247017"/>
        <a:ext cx="8274605" cy="446899"/>
      </dsp:txXfrm>
    </dsp:sp>
    <dsp:sp modelId="{5CBEB568-3A8B-44C9-B65A-2A38F27CD9BA}">
      <dsp:nvSpPr>
        <dsp:cNvPr id="0" name=""/>
        <dsp:cNvSpPr/>
      </dsp:nvSpPr>
      <dsp:spPr>
        <a:xfrm>
          <a:off x="65648" y="4191155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F94A2-6886-4963-8636-9F929D3545F2}">
      <dsp:nvSpPr>
        <dsp:cNvPr id="0" name=""/>
        <dsp:cNvSpPr/>
      </dsp:nvSpPr>
      <dsp:spPr>
        <a:xfrm>
          <a:off x="2018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Nonprofit Research Institute</a:t>
          </a:r>
        </a:p>
      </dsp:txBody>
      <dsp:txXfrm>
        <a:off x="2018" y="0"/>
        <a:ext cx="1981071" cy="1415961"/>
      </dsp:txXfrm>
    </dsp:sp>
    <dsp:sp modelId="{F90B2262-775A-46D8-A251-085A8DAACCED}">
      <dsp:nvSpPr>
        <dsp:cNvPr id="0" name=""/>
        <dsp:cNvSpPr/>
      </dsp:nvSpPr>
      <dsp:spPr>
        <a:xfrm>
          <a:off x="200126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Established in 2002</a:t>
          </a:r>
        </a:p>
      </dsp:txBody>
      <dsp:txXfrm>
        <a:off x="241807" y="1459025"/>
        <a:ext cx="1501495" cy="1339744"/>
      </dsp:txXfrm>
    </dsp:sp>
    <dsp:sp modelId="{58E60506-250B-443E-B5B4-2B26C2B64354}">
      <dsp:nvSpPr>
        <dsp:cNvPr id="0" name=""/>
        <dsp:cNvSpPr/>
      </dsp:nvSpPr>
      <dsp:spPr>
        <a:xfrm>
          <a:off x="200126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Princeton, NJ</a:t>
          </a:r>
        </a:p>
      </dsp:txBody>
      <dsp:txXfrm>
        <a:off x="241807" y="3101071"/>
        <a:ext cx="1501495" cy="1339744"/>
      </dsp:txXfrm>
    </dsp:sp>
    <dsp:sp modelId="{3CCB18A8-A9B5-425A-A2CA-53E65F665369}">
      <dsp:nvSpPr>
        <dsp:cNvPr id="0" name=""/>
        <dsp:cNvSpPr/>
      </dsp:nvSpPr>
      <dsp:spPr>
        <a:xfrm>
          <a:off x="2131670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Mission</a:t>
          </a:r>
        </a:p>
      </dsp:txBody>
      <dsp:txXfrm>
        <a:off x="2131670" y="0"/>
        <a:ext cx="1981071" cy="1415961"/>
      </dsp:txXfrm>
    </dsp:sp>
    <dsp:sp modelId="{389239D3-DC3C-4780-B7E8-9F98F95EA4F1}">
      <dsp:nvSpPr>
        <dsp:cNvPr id="0" name=""/>
        <dsp:cNvSpPr/>
      </dsp:nvSpPr>
      <dsp:spPr>
        <a:xfrm>
          <a:off x="2329777" y="1415961"/>
          <a:ext cx="1584857" cy="306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Analyze data and information to assess and improve public programs</a:t>
          </a:r>
        </a:p>
      </dsp:txBody>
      <dsp:txXfrm>
        <a:off x="2376196" y="1462380"/>
        <a:ext cx="1492019" cy="2975079"/>
      </dsp:txXfrm>
    </dsp:sp>
    <dsp:sp modelId="{00C91692-C218-4234-B276-CFEAAAC71CDF}">
      <dsp:nvSpPr>
        <dsp:cNvPr id="0" name=""/>
        <dsp:cNvSpPr/>
      </dsp:nvSpPr>
      <dsp:spPr>
        <a:xfrm>
          <a:off x="4261322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Research Areas</a:t>
          </a:r>
        </a:p>
      </dsp:txBody>
      <dsp:txXfrm>
        <a:off x="4261322" y="0"/>
        <a:ext cx="1981071" cy="1415961"/>
      </dsp:txXfrm>
    </dsp:sp>
    <dsp:sp modelId="{1E7CB04E-DF15-4549-BBB2-8D78B858DC90}">
      <dsp:nvSpPr>
        <dsp:cNvPr id="0" name=""/>
        <dsp:cNvSpPr/>
      </dsp:nvSpPr>
      <dsp:spPr>
        <a:xfrm>
          <a:off x="4459429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Energy Efficiency</a:t>
          </a:r>
        </a:p>
      </dsp:txBody>
      <dsp:txXfrm>
        <a:off x="4501110" y="1459025"/>
        <a:ext cx="1501495" cy="1339744"/>
      </dsp:txXfrm>
    </dsp:sp>
    <dsp:sp modelId="{54D2B289-37D8-4189-97B4-2849C99E9C29}">
      <dsp:nvSpPr>
        <dsp:cNvPr id="0" name=""/>
        <dsp:cNvSpPr/>
      </dsp:nvSpPr>
      <dsp:spPr>
        <a:xfrm>
          <a:off x="4459429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Energy Affordability</a:t>
          </a:r>
        </a:p>
      </dsp:txBody>
      <dsp:txXfrm>
        <a:off x="4501110" y="3101071"/>
        <a:ext cx="1501495" cy="1339744"/>
      </dsp:txXfrm>
    </dsp:sp>
    <dsp:sp modelId="{959CE366-F0CB-4E59-8354-6D5C16C6FF85}">
      <dsp:nvSpPr>
        <dsp:cNvPr id="0" name=""/>
        <dsp:cNvSpPr/>
      </dsp:nvSpPr>
      <dsp:spPr>
        <a:xfrm>
          <a:off x="6390973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Clients</a:t>
          </a:r>
        </a:p>
      </dsp:txBody>
      <dsp:txXfrm>
        <a:off x="6390973" y="0"/>
        <a:ext cx="1981071" cy="1415961"/>
      </dsp:txXfrm>
    </dsp:sp>
    <dsp:sp modelId="{D6A204B6-EE08-4E69-9669-B684B6CB21E7}">
      <dsp:nvSpPr>
        <dsp:cNvPr id="0" name=""/>
        <dsp:cNvSpPr/>
      </dsp:nvSpPr>
      <dsp:spPr>
        <a:xfrm>
          <a:off x="6589080" y="1416077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Federal Government (DOE, HHS)</a:t>
          </a:r>
        </a:p>
      </dsp:txBody>
      <dsp:txXfrm>
        <a:off x="6609219" y="1436216"/>
        <a:ext cx="1544579" cy="647307"/>
      </dsp:txXfrm>
    </dsp:sp>
    <dsp:sp modelId="{E34AA1BF-4C5B-4721-9D7C-DF50F872DE30}">
      <dsp:nvSpPr>
        <dsp:cNvPr id="0" name=""/>
        <dsp:cNvSpPr/>
      </dsp:nvSpPr>
      <dsp:spPr>
        <a:xfrm>
          <a:off x="6589080" y="2209444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State Governments</a:t>
          </a:r>
        </a:p>
      </dsp:txBody>
      <dsp:txXfrm>
        <a:off x="6609219" y="2229583"/>
        <a:ext cx="1544579" cy="647307"/>
      </dsp:txXfrm>
    </dsp:sp>
    <dsp:sp modelId="{941B98A4-A6F0-4586-92D1-7D4B643F3244}">
      <dsp:nvSpPr>
        <dsp:cNvPr id="0" name=""/>
        <dsp:cNvSpPr/>
      </dsp:nvSpPr>
      <dsp:spPr>
        <a:xfrm>
          <a:off x="6589080" y="3002811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Utility Companies</a:t>
          </a:r>
        </a:p>
      </dsp:txBody>
      <dsp:txXfrm>
        <a:off x="6609219" y="3022950"/>
        <a:ext cx="1544579" cy="647307"/>
      </dsp:txXfrm>
    </dsp:sp>
    <dsp:sp modelId="{A672801B-24AB-47DE-8F6C-0F3B0EDD2943}">
      <dsp:nvSpPr>
        <dsp:cNvPr id="0" name=""/>
        <dsp:cNvSpPr/>
      </dsp:nvSpPr>
      <dsp:spPr>
        <a:xfrm>
          <a:off x="6589080" y="3796179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Nonprofits</a:t>
          </a:r>
        </a:p>
      </dsp:txBody>
      <dsp:txXfrm>
        <a:off x="6609219" y="3816318"/>
        <a:ext cx="1544579" cy="64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F97E7A-3C24-46B8-A31B-6A2084D93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04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16823-D1B7-4BAE-BC4C-FD1A55A617E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6350-2F41-4735-BCE7-C3D7E7F41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E1A85-87D1-470C-850E-C6EF75C965E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0EDBF-68A6-481D-A466-CF3F9D0E3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48F9-C146-4834-9B2B-EFAA8496B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5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3AEF3-329D-4C41-8C13-F916F6490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9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443E3-C527-48B4-94E1-E3D6BA464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BD2C-55D1-46CC-8E97-7DFF7ED73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6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841C8-537F-4C7E-AF73-81B295CAC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F0127-55D6-44AD-9BA6-A09C03676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84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B8E5A-1EF5-4009-B31B-E67EDE54C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2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19911-1AB7-4CFC-95AC-EF4474A47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6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09B7A-1C33-4DC4-8E31-36AF98BE6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3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A7B2B-1C03-4D40-BF2B-2AC6CE5D0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BA2334-5610-4629-BAF5-7BC2D6F846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jpeg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242888" y="2286000"/>
            <a:ext cx="8653462" cy="1143000"/>
          </a:xfrm>
        </p:spPr>
        <p:txBody>
          <a:bodyPr/>
          <a:lstStyle/>
          <a:p>
            <a:r>
              <a:rPr lang="en-US" altLang="en-US" sz="4000" dirty="0"/>
              <a:t>Health and Safety Investments to Increase Energy-Saving Opportunities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0" y="50070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5189" y="4419600"/>
            <a:ext cx="7600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Deb Davis, Columbia Gas</a:t>
            </a:r>
          </a:p>
          <a:p>
            <a:pPr algn="ctr"/>
            <a:r>
              <a:rPr lang="en-US" dirty="0"/>
              <a:t>Jackie Berger, APPRISE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Home Performance Conference</a:t>
            </a:r>
          </a:p>
          <a:p>
            <a:pPr algn="ctr"/>
            <a:r>
              <a:rPr lang="en-US" dirty="0"/>
              <a:t>April 25,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291507"/>
            <a:ext cx="2743200" cy="9113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APPRISE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10679" y="1659802"/>
          <a:ext cx="8374064" cy="471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A4A9E9C-0D98-4052-A3BE-65F3375DF01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000"/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77210"/>
            <a:ext cx="7772400" cy="492124"/>
          </a:xfrm>
        </p:spPr>
        <p:txBody>
          <a:bodyPr/>
          <a:lstStyle/>
          <a:p>
            <a:pPr algn="l"/>
            <a:r>
              <a:rPr lang="en-US" altLang="en-US" sz="4800" dirty="0"/>
              <a:t>Low-Income </a:t>
            </a:r>
            <a:br>
              <a:rPr lang="en-US" altLang="en-US" sz="4800" dirty="0"/>
            </a:br>
            <a:r>
              <a:rPr lang="en-US" altLang="en-US" sz="4800" dirty="0"/>
              <a:t>EE Challenge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r>
              <a:rPr lang="en-US" dirty="0"/>
              <a:t>Low-Income Energy Efficiency</a:t>
            </a:r>
          </a:p>
          <a:p>
            <a:pPr lvl="1"/>
            <a:r>
              <a:rPr lang="en-US" dirty="0"/>
              <a:t>Increased challenges serving households</a:t>
            </a:r>
          </a:p>
          <a:p>
            <a:pPr lvl="1"/>
            <a:r>
              <a:rPr lang="en-US" dirty="0"/>
              <a:t>Significant health and safety issues</a:t>
            </a:r>
          </a:p>
          <a:p>
            <a:pPr lvl="1"/>
            <a:r>
              <a:rPr lang="en-US" dirty="0"/>
              <a:t>Prevent installation of major measures</a:t>
            </a:r>
          </a:p>
          <a:p>
            <a:pPr lvl="1"/>
            <a:r>
              <a:rPr lang="en-US" dirty="0"/>
              <a:t>Lost potential for high-usage customers</a:t>
            </a:r>
          </a:p>
          <a:p>
            <a:r>
              <a:rPr lang="en-US" dirty="0"/>
              <a:t>Where/when can additional cost-effective health and safety investments be made?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1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84201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2015 LIURP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cancelled job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job paperwork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 indicators of health and safety issues that prevented work</a:t>
            </a:r>
          </a:p>
          <a:p>
            <a:pPr marL="914400" lvl="1" indent="-514350"/>
            <a:r>
              <a:rPr lang="en-US" dirty="0"/>
              <a:t>No measure or invoice data</a:t>
            </a:r>
          </a:p>
          <a:p>
            <a:pPr marL="914400" lvl="1" indent="-514350"/>
            <a:r>
              <a:rPr lang="en-US" dirty="0"/>
              <a:t>Job marked as incomplete</a:t>
            </a:r>
          </a:p>
          <a:p>
            <a:pPr marL="914400" lvl="1" indent="-514350"/>
            <a:r>
              <a:rPr lang="en-US" dirty="0"/>
              <a:t>No blower door test data</a:t>
            </a:r>
          </a:p>
          <a:p>
            <a:pPr marL="914400" lvl="1" indent="-514350"/>
            <a:r>
              <a:rPr lang="en-US" dirty="0"/>
              <a:t>Blower door indicator marked as not conducted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36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36525" y="211137"/>
            <a:ext cx="6315075" cy="1143000"/>
          </a:xfrm>
        </p:spPr>
        <p:txBody>
          <a:bodyPr/>
          <a:lstStyle/>
          <a:p>
            <a:pPr algn="l"/>
            <a:r>
              <a:rPr lang="en-US" altLang="en-US" sz="4800" dirty="0"/>
              <a:t>Jobs with Potential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0636283"/>
              </p:ext>
            </p:extLst>
          </p:nvPr>
        </p:nvGraphicFramePr>
        <p:xfrm>
          <a:off x="709613" y="1809750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2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8780674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id="{064BFD2D-62B7-4C7C-BAC5-5DF7F236F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81" y="252102"/>
            <a:ext cx="6315075" cy="1143000"/>
          </a:xfrm>
        </p:spPr>
        <p:txBody>
          <a:bodyPr/>
          <a:lstStyle/>
          <a:p>
            <a:pPr algn="l"/>
            <a:r>
              <a:rPr lang="en-US" altLang="en-US" sz="4800" dirty="0"/>
              <a:t>Jobs with Potential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8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22431298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id="{0B9BA4F6-90D3-41EE-AB90-6184D9053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294327"/>
            <a:ext cx="6315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4800" kern="0" dirty="0"/>
              <a:t>Jobs with Potential </a:t>
            </a:r>
          </a:p>
          <a:p>
            <a:pPr algn="l"/>
            <a:r>
              <a:rPr lang="en-US" altLang="en-US" sz="4800" kern="0" dirty="0"/>
              <a:t>H&amp;S Issues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90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r>
              <a:rPr lang="en-US" dirty="0"/>
              <a:t>Merge jobs with potential H&amp;S issues with the cancelled/deferred jobs spreadsheet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467 2015 jobs with potential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329 in cancelled/deferred spreadsheet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91 due to health and safety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Others due to refusal, ineligibility, etc.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4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888" y="1752600"/>
            <a:ext cx="8672512" cy="4114800"/>
          </a:xfrm>
        </p:spPr>
        <p:txBody>
          <a:bodyPr/>
          <a:lstStyle/>
          <a:p>
            <a:r>
              <a:rPr lang="en-US" dirty="0"/>
              <a:t>Request 229 job files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91 cancelled/deferred due to health and safety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138 identified as having a potential health and safety issue, but not in cancelled/deferred spreadsheet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job files – audit form, work scope, measure invoice(s)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whether H&amp;S issue prevented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122 jobs had at least one H&amp;S issue (12% of all 2015 jobs)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4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sz="4800" dirty="0"/>
              <a:t>Frequency of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13848150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07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dirty="0"/>
              <a:t>Frequency of Specific Health and Safety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15608569"/>
              </p:ext>
            </p:extLst>
          </p:nvPr>
        </p:nvGraphicFramePr>
        <p:xfrm>
          <a:off x="783034" y="1725612"/>
          <a:ext cx="7577931" cy="397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B5AD1C95-590D-4B26-A2A3-91C0D906F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59606"/>
              </p:ext>
            </p:extLst>
          </p:nvPr>
        </p:nvGraphicFramePr>
        <p:xfrm>
          <a:off x="787484" y="5717122"/>
          <a:ext cx="75734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Issues: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Infestation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Structural Issues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Holes in Attic Floor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Clutter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4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87122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Presentation Overview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45047"/>
              </p:ext>
            </p:extLst>
          </p:nvPr>
        </p:nvGraphicFramePr>
        <p:xfrm>
          <a:off x="253206" y="1579868"/>
          <a:ext cx="8685214" cy="491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9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Current Health and Safety Approach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08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Health and Safety</a:t>
            </a:r>
            <a:br>
              <a:rPr lang="en-US" altLang="en-US" dirty="0"/>
            </a:br>
            <a:r>
              <a:rPr lang="en-US" altLang="en-US" dirty="0"/>
              <a:t>Remediation Approach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912" y="2081213"/>
            <a:ext cx="8307387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Spend up to $650 for owner or renter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Renter – spending usually related to HVAC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Owner – could be roof patch, small amount of mold,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Contractors request additional H&amp;S spending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based on potential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16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315075" cy="1502903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Repairs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7789840"/>
              </p:ext>
            </p:extLst>
          </p:nvPr>
        </p:nvGraphicFramePr>
        <p:xfrm>
          <a:off x="447675" y="1875225"/>
          <a:ext cx="8094663" cy="437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FECC7791-D6C4-4E9A-AB05-691D67705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81351"/>
              </p:ext>
            </p:extLst>
          </p:nvPr>
        </p:nvGraphicFramePr>
        <p:xfrm>
          <a:off x="526453" y="5715000"/>
          <a:ext cx="762793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1875240013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1069269372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3560354355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4059712086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1748188337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2223948946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val="27960138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Mean Cost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$91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$392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$304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$236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$167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$453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01065"/>
                  </a:ext>
                </a:extLst>
              </a:tr>
            </a:tbl>
          </a:graphicData>
        </a:graphic>
      </p:graphicFrame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6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80169"/>
            <a:ext cx="6737101" cy="1443831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Spending Distribution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37125"/>
              </p:ext>
            </p:extLst>
          </p:nvPr>
        </p:nvGraphicFramePr>
        <p:xfrm>
          <a:off x="258960" y="1965558"/>
          <a:ext cx="8626080" cy="36462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028">
                  <a:extLst>
                    <a:ext uri="{9D8B030D-6E8A-4147-A177-3AD203B41FA5}">
                      <a16:colId xmlns:a16="http://schemas.microsoft.com/office/drawing/2014/main" val="2201890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792030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117846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08689760"/>
                    </a:ext>
                  </a:extLst>
                </a:gridCol>
                <a:gridCol w="929284">
                  <a:extLst>
                    <a:ext uri="{9D8B030D-6E8A-4147-A177-3AD203B41FA5}">
                      <a16:colId xmlns:a16="http://schemas.microsoft.com/office/drawing/2014/main" val="715245126"/>
                    </a:ext>
                  </a:extLst>
                </a:gridCol>
              </a:tblGrid>
              <a:tr h="544151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Issue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Cost (For 2013-2015 Jobs with Repair)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Percentile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994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Dryer Venting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$91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$392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Interior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$304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$2,654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Kitchen or Bath Exhaust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Roof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$167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Total – Any Repair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$453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17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LIURP Savings Results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25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Energy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2013, 2014, and 2015 jobs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Energy savings based on billing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3-year analysis to allow for disaggregation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Pre-treatment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Job costs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39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1290" y="222709"/>
            <a:ext cx="6523038" cy="1203827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Gas Savings Analysis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17855"/>
              </p:ext>
            </p:extLst>
          </p:nvPr>
        </p:nvGraphicFramePr>
        <p:xfrm>
          <a:off x="1103932" y="2667000"/>
          <a:ext cx="6936135" cy="20694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8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879286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7869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Analysis 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2015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1,398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99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93305"/>
              </p:ext>
            </p:extLst>
          </p:nvPr>
        </p:nvGraphicFramePr>
        <p:xfrm>
          <a:off x="749697" y="1898521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614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50170"/>
              </p:ext>
            </p:extLst>
          </p:nvPr>
        </p:nvGraphicFramePr>
        <p:xfrm>
          <a:off x="728663" y="1585214"/>
          <a:ext cx="7410450" cy="50616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9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22246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Pre-Treatment 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343112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 Cost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1,001-1,100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1,101-1,200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1,201-1,300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$5,307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1,301-1,400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1,401-1,500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9051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1,501-1,600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213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1,601-1,700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8446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1,701-1,800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1,746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45209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1,801-1,900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3653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8957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2,001-2,200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2,082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2503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2,201+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35719"/>
                  </a:ext>
                </a:extLst>
              </a:tr>
              <a:tr h="29102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9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950926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id="{8158346C-DB42-4AD2-B3F4-3D2BFBAA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" y="252615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238125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Columbia Gas of </a:t>
            </a:r>
            <a:br>
              <a:rPr lang="en-US" sz="4800" dirty="0"/>
            </a:br>
            <a:r>
              <a:rPr lang="en-US" sz="4800" dirty="0"/>
              <a:t>Pennsylvania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26 counties</a:t>
            </a:r>
          </a:p>
          <a:p>
            <a:r>
              <a:rPr lang="en-US" dirty="0"/>
              <a:t>Roughly 380,000 residential customers</a:t>
            </a:r>
          </a:p>
          <a:p>
            <a:r>
              <a:rPr lang="en-US" dirty="0"/>
              <a:t>Census Data – 100,000 low income</a:t>
            </a:r>
          </a:p>
          <a:p>
            <a:r>
              <a:rPr lang="en-US" dirty="0"/>
              <a:t>Mandated Universal Service Programs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01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07242"/>
              </p:ext>
            </p:extLst>
          </p:nvPr>
        </p:nvGraphicFramePr>
        <p:xfrm>
          <a:off x="241301" y="1600200"/>
          <a:ext cx="8293099" cy="51390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902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338435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Contractor Code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0057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$8,184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1,140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433**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$4,968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$8,322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1,478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1,168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$5,160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$7,046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905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1105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$5,979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296**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6299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$8,052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1,116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15.3% 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1765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$5,445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68913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$7,677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1,716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6025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$7,852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63929"/>
                  </a:ext>
                </a:extLst>
              </a:tr>
              <a:tr h="32004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id="{52ED43E3-C7A3-475D-A6B7-1EB6C193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9470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36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267311"/>
              </p:ext>
            </p:extLst>
          </p:nvPr>
        </p:nvGraphicFramePr>
        <p:xfrm>
          <a:off x="842489" y="1816106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id="{D00716BE-3D4A-4089-A0DF-D2B737816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" y="314914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3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302636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48826"/>
              </p:ext>
            </p:extLst>
          </p:nvPr>
        </p:nvGraphicFramePr>
        <p:xfrm>
          <a:off x="267434" y="2015805"/>
          <a:ext cx="8361264" cy="30850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8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8519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Cost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9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&lt;=$4,000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$2,806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1,492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180** 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$4,001-$6,000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$6,001-$8,000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$6,970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$8,000-$10,000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$8,898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367**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$12,288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182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8999202"/>
              </p:ext>
            </p:extLst>
          </p:nvPr>
        </p:nvGraphicFramePr>
        <p:xfrm>
          <a:off x="842489" y="1816106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id="{D00716BE-3D4A-4089-A0DF-D2B737816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" y="291671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41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1118" y="200312"/>
            <a:ext cx="6580189" cy="1056524"/>
          </a:xfrm>
        </p:spPr>
        <p:txBody>
          <a:bodyPr/>
          <a:lstStyle/>
          <a:p>
            <a:pPr algn="l"/>
            <a:r>
              <a:rPr lang="en-US" altLang="en-US" sz="3600" dirty="0"/>
              <a:t>Savings by Cost – Excluding Heating System Replacement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594826"/>
              </p:ext>
            </p:extLst>
          </p:nvPr>
        </p:nvGraphicFramePr>
        <p:xfrm>
          <a:off x="265494" y="2393442"/>
          <a:ext cx="8421306" cy="31178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2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76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5187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Cost (Excluding Heating System Replacement)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3437619"/>
                  </a:ext>
                </a:extLst>
              </a:tr>
              <a:tr h="45187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&lt;=$4,000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$2,434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1,505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1,271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$4,001-$6,000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$5,101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1,497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18.6%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$6,001-$8,000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$6,966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24.0%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$11,341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83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35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47884"/>
              </p:ext>
            </p:extLst>
          </p:nvPr>
        </p:nvGraphicFramePr>
        <p:xfrm>
          <a:off x="417341" y="1993945"/>
          <a:ext cx="8212126" cy="36720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0163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500187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Test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1,282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$7,188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1,204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$4,902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1,291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Guided Air Sealing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$7,110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1,195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$6,909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71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 (cont.)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73070"/>
              </p:ext>
            </p:extLst>
          </p:nvPr>
        </p:nvGraphicFramePr>
        <p:xfrm>
          <a:off x="465937" y="1773237"/>
          <a:ext cx="8212126" cy="47293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0163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75502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Guided Air Sealing &amp; Insulation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$7,403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$6,724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1,236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Repair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$7,394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1,191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$6,845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1,218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Replacement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213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$8,762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1,526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1959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$5,676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1,508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1,269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068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10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 (cont.)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05109"/>
              </p:ext>
            </p:extLst>
          </p:nvPr>
        </p:nvGraphicFramePr>
        <p:xfrm>
          <a:off x="467321" y="2202596"/>
          <a:ext cx="8212126" cy="36720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1195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917926"/>
                  </a:ext>
                </a:extLst>
              </a:tr>
              <a:tr h="41195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Work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$7,097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1,115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$6,935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&amp; Safety Repairs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1,028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$7,433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1,508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1,190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317** 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370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$5,789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1,267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270** 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17.5%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25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38</a:t>
            </a:fld>
            <a:endParaRPr lang="en-US" altLang="en-US" sz="1000"/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7EC1C971-3CF6-495E-97D3-D4EECE3F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2709"/>
            <a:ext cx="6580188" cy="12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4800" kern="0" dirty="0"/>
              <a:t>Savings by </a:t>
            </a:r>
          </a:p>
          <a:p>
            <a:pPr algn="l"/>
            <a:r>
              <a:rPr lang="en-US" altLang="en-US" sz="4800" kern="0" dirty="0"/>
              <a:t>Leakage Reduction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00D75BA-236B-48BE-BAE0-C24DEF379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98624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5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Leakage Reduction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39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15718"/>
              </p:ext>
            </p:extLst>
          </p:nvPr>
        </p:nvGraphicFramePr>
        <p:xfrm>
          <a:off x="668864" y="2133600"/>
          <a:ext cx="7636936" cy="33505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938">
                  <a:extLst>
                    <a:ext uri="{9D8B030D-6E8A-4147-A177-3AD203B41FA5}">
                      <a16:colId xmlns:a16="http://schemas.microsoft.com/office/drawing/2014/main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196521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5477065"/>
                    </a:ext>
                  </a:extLst>
                </a:gridCol>
              </a:tblGrid>
              <a:tr h="41194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CFM50 Reduction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16838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$7,183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1,437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1,224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500-1,000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$7,373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$8,880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$7,537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-33337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Columbia LIURP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Low Income Usage Reduction Program</a:t>
            </a:r>
          </a:p>
          <a:p>
            <a:r>
              <a:rPr lang="en-US" dirty="0"/>
              <a:t>Mandated in 1988</a:t>
            </a:r>
          </a:p>
          <a:p>
            <a:r>
              <a:rPr lang="en-US" dirty="0"/>
              <a:t>Spending &amp; Production Increases</a:t>
            </a:r>
          </a:p>
          <a:p>
            <a:r>
              <a:rPr lang="en-US" dirty="0"/>
              <a:t>Primary metrics – Production Goals &amp;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61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Potential Savings for Homes with Health and Safety Problems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40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7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Potential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Predict energy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Regression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Job-related factors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74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4" y="222709"/>
            <a:ext cx="6729413" cy="1225092"/>
          </a:xfrm>
        </p:spPr>
        <p:txBody>
          <a:bodyPr/>
          <a:lstStyle/>
          <a:p>
            <a:pPr algn="l"/>
            <a:r>
              <a:rPr lang="en-US" altLang="en-US" dirty="0"/>
              <a:t>Regression Analysis</a:t>
            </a:r>
            <a:br>
              <a:rPr lang="en-US" altLang="en-US" dirty="0"/>
            </a:br>
            <a:r>
              <a:rPr lang="en-US" altLang="en-US" dirty="0"/>
              <a:t>2013 - 2015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74916"/>
              </p:ext>
            </p:extLst>
          </p:nvPr>
        </p:nvGraphicFramePr>
        <p:xfrm>
          <a:off x="328311" y="1632571"/>
          <a:ext cx="8273065" cy="47375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6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585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1332081">
                  <a:extLst>
                    <a:ext uri="{9D8B030D-6E8A-4147-A177-3AD203B41FA5}">
                      <a16:colId xmlns:a16="http://schemas.microsoft.com/office/drawing/2014/main" val="525829161"/>
                    </a:ext>
                  </a:extLst>
                </a:gridCol>
                <a:gridCol w="1644134">
                  <a:extLst>
                    <a:ext uri="{9D8B030D-6E8A-4147-A177-3AD203B41FA5}">
                      <a16:colId xmlns:a16="http://schemas.microsoft.com/office/drawing/2014/main" val="710284455"/>
                    </a:ext>
                  </a:extLst>
                </a:gridCol>
              </a:tblGrid>
              <a:tr h="4303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 (1,372 observations)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5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Coefficient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95% Confidence Interval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Usage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and Air Sealing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Replaced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154.56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131.84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177.28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123.86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-119.97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-24.22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-106.37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-162.50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-50.24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-73.01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-135.24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-10.79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3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Decision Framework for Additional Health and Safety Investments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43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77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Modelled Scenarios</a:t>
            </a:r>
            <a:br>
              <a:rPr lang="en-US" altLang="en-US" dirty="0"/>
            </a:br>
            <a:r>
              <a:rPr lang="en-US" altLang="en-US" dirty="0"/>
              <a:t>Decision Framework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44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1"/>
            <a:ext cx="7772400" cy="48641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Determine how much to spend on health and safety remediation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Modelled range of pre-treatment usage, home age, size, and measure investments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calculates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Predicted </a:t>
            </a:r>
            <a:r>
              <a:rPr lang="en-US" dirty="0" err="1"/>
              <a:t>ccf</a:t>
            </a:r>
            <a:r>
              <a:rPr lang="en-US" dirty="0"/>
              <a:t>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%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Present discounted value of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Max that can be spent on H&amp;S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44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Model Assumptions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45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523999"/>
            <a:ext cx="7772400" cy="48641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12-year measure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Gas price at time of study: $1.04723/</a:t>
            </a:r>
            <a:r>
              <a:rPr lang="en-US" dirty="0" err="1"/>
              <a:t>therm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5% discount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 shows results with no discounting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90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1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71521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32055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1,897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$1,986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82224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06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2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3422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61396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2,672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132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3,618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473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3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48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5600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5743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5,126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$5,368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-$132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14703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6,940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32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4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49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5793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$2,700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437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9,527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$9,977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67359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$13,507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3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4416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LIURP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Budget $4,750,000</a:t>
            </a:r>
          </a:p>
          <a:p>
            <a:r>
              <a:rPr lang="en-US" dirty="0"/>
              <a:t>500 – 550 homes completed</a:t>
            </a:r>
          </a:p>
          <a:p>
            <a:r>
              <a:rPr lang="en-US" dirty="0"/>
              <a:t>Company administered </a:t>
            </a:r>
          </a:p>
          <a:p>
            <a:r>
              <a:rPr lang="en-US" dirty="0"/>
              <a:t>Contractor installed measures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27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75898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22080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1,536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13,615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$14,258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50251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18,434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$19,305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$8,805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28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Summary and Recommendations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51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961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3C640F0-6270-425C-A271-D0F83EF76960}" type="slidenum">
              <a:rPr lang="en-US" altLang="en-US" sz="1000"/>
              <a:pPr eaLnBrk="1" hangingPunct="1">
                <a:spcBef>
                  <a:spcPct val="50000"/>
                </a:spcBef>
              </a:pPr>
              <a:t>52</a:t>
            </a:fld>
            <a:endParaRPr lang="en-US" altLang="en-US" sz="1000"/>
          </a:p>
        </p:txBody>
      </p:sp>
      <p:sp>
        <p:nvSpPr>
          <p:cNvPr id="48" name="Rectangle 44">
            <a:extLst>
              <a:ext uri="{FF2B5EF4-FFF2-40B4-BE49-F238E27FC236}">
                <a16:creationId xmlns:a16="http://schemas.microsoft.com/office/drawing/2014/main" id="{4F31134E-78A0-40A0-B104-DC4ECB65C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301625"/>
            <a:ext cx="7772400" cy="1143000"/>
          </a:xfrm>
        </p:spPr>
        <p:txBody>
          <a:bodyPr/>
          <a:lstStyle/>
          <a:p>
            <a:pPr algn="l"/>
            <a:r>
              <a:rPr lang="en-US" altLang="en-US" sz="5400" dirty="0"/>
              <a:t>Summary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714500"/>
            <a:ext cx="8653462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Potential to spend more on health and safety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achieve cost-effective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homes with high pre-treatment usage</a:t>
            </a:r>
          </a:p>
          <a:p>
            <a:pPr>
              <a:spcBef>
                <a:spcPts val="0"/>
              </a:spcBef>
            </a:pPr>
            <a:r>
              <a:rPr lang="en-US" dirty="0"/>
              <a:t>Potential results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energy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Reduced costs for ratepayers for CAP participants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Increased affordability when customer leaves CAP</a:t>
            </a:r>
          </a:p>
          <a:p>
            <a:pPr>
              <a:spcBef>
                <a:spcPts val="0"/>
              </a:spcBef>
            </a:pPr>
            <a:r>
              <a:rPr lang="en-US" dirty="0"/>
              <a:t>Recommendation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Pilot approach for high-usage homes with significant H&amp;S barriers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Assess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APPENDIX:</a:t>
            </a:r>
            <a:br>
              <a:rPr lang="en-US" dirty="0"/>
            </a:br>
            <a:r>
              <a:rPr lang="en-US" dirty="0"/>
              <a:t>ADDITIONAL DATA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53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64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815139" cy="1573213"/>
          </a:xfrm>
        </p:spPr>
        <p:txBody>
          <a:bodyPr/>
          <a:lstStyle/>
          <a:p>
            <a:pPr algn="l"/>
            <a:r>
              <a:rPr lang="en-US" altLang="en-US" sz="5400" dirty="0"/>
              <a:t>Measure Costs – Individual Measures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4626"/>
              </p:ext>
            </p:extLst>
          </p:nvPr>
        </p:nvGraphicFramePr>
        <p:xfrm>
          <a:off x="220186" y="2061405"/>
          <a:ext cx="870362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$3,395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$2,012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$1,686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$3,260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$4,664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$10,514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BD Air Seal+Insul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$2,159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$3,439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$4,817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$10,854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$6,700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$162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$529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$1,557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$2,950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$4,550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$10,375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Safety Costs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$774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$6,625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76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55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12359"/>
              </p:ext>
            </p:extLst>
          </p:nvPr>
        </p:nvGraphicFramePr>
        <p:xfrm>
          <a:off x="213996" y="2080182"/>
          <a:ext cx="8682354" cy="28061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7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–Insulation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$4,839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$4,293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$6,376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$8,384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 Insulation – Duct Sealing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$4,755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$1,781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$2,688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$4,226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$6,285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$8,296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Health &amp; Safety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$6,664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$2,875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$4,387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$6,333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$8,583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$10,685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$23,390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$6,998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$6,592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$8,930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$23,597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</a:tbl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id="{3358EDEF-1D69-4375-B536-16BE146C1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152399"/>
            <a:ext cx="6815139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5400" kern="0" dirty="0"/>
              <a:t>Measure Costs – </a:t>
            </a:r>
            <a:br>
              <a:rPr lang="en-US" altLang="en-US" sz="5400" kern="0" dirty="0"/>
            </a:br>
            <a:r>
              <a:rPr lang="en-US" altLang="en-US" sz="5400" kern="0" dirty="0"/>
              <a:t>Totals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413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838201"/>
          </a:xfrm>
        </p:spPr>
        <p:txBody>
          <a:bodyPr/>
          <a:lstStyle/>
          <a:p>
            <a:pPr algn="l"/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56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2883DA6A-12B2-43D5-9247-4D44CF534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714011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311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1524001"/>
          </a:xfrm>
        </p:spPr>
        <p:txBody>
          <a:bodyPr/>
          <a:lstStyle/>
          <a:p>
            <a:pPr algn="l"/>
            <a:r>
              <a:rPr lang="en-US" altLang="en-US" sz="5400" dirty="0"/>
              <a:t>Measure Costs</a:t>
            </a:r>
            <a:br>
              <a:rPr lang="en-US" altLang="en-US" sz="5400" dirty="0"/>
            </a:br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0906"/>
              </p:ext>
            </p:extLst>
          </p:nvPr>
        </p:nvGraphicFramePr>
        <p:xfrm>
          <a:off x="192976" y="1905000"/>
          <a:ext cx="875804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0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306033875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3968444073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3832655730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283814196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730247512"/>
                    </a:ext>
                  </a:extLst>
                </a:gridCol>
                <a:gridCol w="1023112">
                  <a:extLst>
                    <a:ext uri="{9D8B030D-6E8A-4147-A177-3AD203B41FA5}">
                      <a16:colId xmlns:a16="http://schemas.microsoft.com/office/drawing/2014/main" val="2536418436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Cost Statistics for 2013- 2015 Jobs with Measure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$377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$2,520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$1,151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$2,292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$3,655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8427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$696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7639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$3,635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$2,483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$3,162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$4,458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9146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&amp;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$7,013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$3,094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$4,688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$6,602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$8,946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78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2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66722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Production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 of Referral to Completion decreasing</a:t>
            </a:r>
          </a:p>
          <a:p>
            <a:r>
              <a:rPr lang="en-US" dirty="0"/>
              <a:t>&gt;2000 pre screens to reach production goals</a:t>
            </a:r>
          </a:p>
          <a:p>
            <a:r>
              <a:rPr lang="en-US" dirty="0"/>
              <a:t>Review of Reasons &amp; Analysis</a:t>
            </a:r>
          </a:p>
          <a:p>
            <a:pPr marL="0" indent="0">
              <a:buNone/>
            </a:pPr>
            <a:r>
              <a:rPr lang="en-US" dirty="0"/>
              <a:t>Bottom Line = Housing Conditions preventing  Weatherization and limited (no) funding resources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7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45" y="266957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Health &amp; Safety </a:t>
            </a:r>
            <a:br>
              <a:rPr lang="en-US" sz="4800" dirty="0"/>
            </a:br>
            <a:r>
              <a:rPr lang="en-US" sz="4800" dirty="0"/>
              <a:t>Deep Dive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Deferral rate</a:t>
            </a:r>
          </a:p>
          <a:p>
            <a:r>
              <a:rPr lang="en-US" dirty="0"/>
              <a:t>Been walking away for 20 years</a:t>
            </a:r>
          </a:p>
          <a:p>
            <a:r>
              <a:rPr lang="en-US" dirty="0"/>
              <a:t>High cost of Deferred jobs</a:t>
            </a:r>
          </a:p>
          <a:p>
            <a:r>
              <a:rPr lang="en-US" dirty="0"/>
              <a:t>No </a:t>
            </a:r>
            <a:r>
              <a:rPr lang="en-US" dirty="0" err="1"/>
              <a:t>Wx</a:t>
            </a:r>
            <a:r>
              <a:rPr lang="en-US" dirty="0"/>
              <a:t> = Continued High CAP bill subsidy</a:t>
            </a:r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4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3" y="281686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Current H&amp;S </a:t>
            </a:r>
            <a:br>
              <a:rPr lang="en-US" sz="4800" dirty="0"/>
            </a:br>
            <a:r>
              <a:rPr lang="en-US" sz="4800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CAP on H&amp;S costs per job</a:t>
            </a:r>
          </a:p>
          <a:p>
            <a:r>
              <a:rPr lang="en-US" dirty="0"/>
              <a:t>Soft CAP on total spend per job</a:t>
            </a:r>
          </a:p>
          <a:p>
            <a:r>
              <a:rPr lang="en-US" dirty="0"/>
              <a:t>Contractor determines deferral decisions</a:t>
            </a:r>
          </a:p>
          <a:p>
            <a:r>
              <a:rPr lang="en-US" dirty="0"/>
              <a:t>Average deferral rate – greater than 50%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Assessing the problem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086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LIURP Health and Safety Presentation</Template>
  <TotalTime>1089</TotalTime>
  <Words>3025</Words>
  <Application>Microsoft Office PowerPoint</Application>
  <PresentationFormat>On-screen Show (4:3)</PresentationFormat>
  <Paragraphs>1279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Courier New</vt:lpstr>
      <vt:lpstr>Times New Roman</vt:lpstr>
      <vt:lpstr>Power Point Template - Cover and Page</vt:lpstr>
      <vt:lpstr>Health and Safety Investments to Increase Energy-Saving Opportunities</vt:lpstr>
      <vt:lpstr>Presentation Overview</vt:lpstr>
      <vt:lpstr>Columbia Gas of  Pennsylvania</vt:lpstr>
      <vt:lpstr>Columbia LIURP </vt:lpstr>
      <vt:lpstr>LIURP Production</vt:lpstr>
      <vt:lpstr>Production Issue</vt:lpstr>
      <vt:lpstr>Health &amp; Safety  Deep Dive</vt:lpstr>
      <vt:lpstr>Current H&amp;S  Approach</vt:lpstr>
      <vt:lpstr>Assessing the problem</vt:lpstr>
      <vt:lpstr>APPRISE</vt:lpstr>
      <vt:lpstr>Low-Income  EE Challenge</vt:lpstr>
      <vt:lpstr>Assessing the Problem Methodology</vt:lpstr>
      <vt:lpstr>Jobs with Potential  H&amp;S Issues</vt:lpstr>
      <vt:lpstr>Jobs with Potential  H&amp;S Issues</vt:lpstr>
      <vt:lpstr>PowerPoint Presentation</vt:lpstr>
      <vt:lpstr>Assessing the Problem Methodology</vt:lpstr>
      <vt:lpstr>Assessing the Problem Methodology</vt:lpstr>
      <vt:lpstr>Frequency of  H&amp;S Issues</vt:lpstr>
      <vt:lpstr>Frequency of Specific Health and Safety Issues</vt:lpstr>
      <vt:lpstr>Current Health and Safety Approach</vt:lpstr>
      <vt:lpstr>Health and Safety Remediation Approach</vt:lpstr>
      <vt:lpstr>Health and Safety Repairs</vt:lpstr>
      <vt:lpstr>Health and Safety Spending Distribution</vt:lpstr>
      <vt:lpstr>LIURP Savings Results</vt:lpstr>
      <vt:lpstr>Weather-Normalized  Energy Savings</vt:lpstr>
      <vt:lpstr>Weather-Normalized  Gas Savings Analysis</vt:lpstr>
      <vt:lpstr>Savings by  Pre-Treatment Usage</vt:lpstr>
      <vt:lpstr>Savings by  Pre-Treatment Usage</vt:lpstr>
      <vt:lpstr>PowerPoint Presentation</vt:lpstr>
      <vt:lpstr>PowerPoint Presentation</vt:lpstr>
      <vt:lpstr>Savings by Total Cost</vt:lpstr>
      <vt:lpstr>Savings by Total Cost</vt:lpstr>
      <vt:lpstr>Savings by Total Cost</vt:lpstr>
      <vt:lpstr>Savings by Cost – Excluding Heating System Replacement</vt:lpstr>
      <vt:lpstr>Savings by Measures Installed</vt:lpstr>
      <vt:lpstr>Savings by Measures Installed (cont.)</vt:lpstr>
      <vt:lpstr>Savings by Measures Installed (cont.)</vt:lpstr>
      <vt:lpstr>PowerPoint Presentation</vt:lpstr>
      <vt:lpstr>Savings by  Leakage Reduction</vt:lpstr>
      <vt:lpstr>Potential Savings for Homes with Health and Safety Problems</vt:lpstr>
      <vt:lpstr>Potential Savings</vt:lpstr>
      <vt:lpstr>Regression Analysis 2013 - 2015</vt:lpstr>
      <vt:lpstr>Decision Framework for Additional Health and Safety Investments</vt:lpstr>
      <vt:lpstr>Modelled Scenarios Decision Framework</vt:lpstr>
      <vt:lpstr>Model Assumptions</vt:lpstr>
      <vt:lpstr>Model Scenarios –  Scenario 1</vt:lpstr>
      <vt:lpstr>Model Scenarios –  Scenario 2</vt:lpstr>
      <vt:lpstr>Model Scenarios –  Scenario 3</vt:lpstr>
      <vt:lpstr>Model Scenarios –  Scenario 4</vt:lpstr>
      <vt:lpstr>Model Scenarios –  Scenario 5</vt:lpstr>
      <vt:lpstr>Summary and Recommendations</vt:lpstr>
      <vt:lpstr>Summary and Recommendations</vt:lpstr>
      <vt:lpstr>APPENDIX: ADDITIONAL DATA</vt:lpstr>
      <vt:lpstr>Measure Costs – Individual Measures</vt:lpstr>
      <vt:lpstr>PowerPoint Presentation</vt:lpstr>
      <vt:lpstr>Jobs with Measure</vt:lpstr>
      <vt:lpstr>Measure Costs Jobs with Measure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LIURP Health and Safety Research</dc:title>
  <dc:creator>Jackie-Berger</dc:creator>
  <cp:lastModifiedBy>Jacqueline Berger</cp:lastModifiedBy>
  <cp:revision>124</cp:revision>
  <cp:lastPrinted>2018-04-05T14:25:38Z</cp:lastPrinted>
  <dcterms:created xsi:type="dcterms:W3CDTF">2017-09-18T12:10:46Z</dcterms:created>
  <dcterms:modified xsi:type="dcterms:W3CDTF">2018-04-22T20:18:56Z</dcterms:modified>
</cp:coreProperties>
</file>