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chemeClr val="tx1"/>
                </a:solidFill>
              </a:rPr>
              <a:t>HPwES</a:t>
            </a:r>
            <a:r>
              <a:rPr lang="en-US" b="1" dirty="0">
                <a:solidFill>
                  <a:schemeClr val="tx1"/>
                </a:solidFill>
              </a:rPr>
              <a:t> Primary</a:t>
            </a:r>
            <a:r>
              <a:rPr lang="en-US" b="1" baseline="0" dirty="0">
                <a:solidFill>
                  <a:schemeClr val="tx1"/>
                </a:solidFill>
              </a:rPr>
              <a:t> Installation Reason</a:t>
            </a:r>
            <a:endParaRPr lang="en-US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6053176166971315"/>
          <c:y val="4.4446531383667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Old Equipment</c:v>
                </c:pt>
                <c:pt idx="1">
                  <c:v>Reduce 
Energy Bills</c:v>
                </c:pt>
                <c:pt idx="2">
                  <c:v>Converting to Natural Gas</c:v>
                </c:pt>
                <c:pt idx="3">
                  <c:v>Financing</c:v>
                </c:pt>
                <c:pt idx="4">
                  <c:v>Improve 
Energy Efficiency</c:v>
                </c:pt>
                <c:pt idx="5">
                  <c:v>Upgrading Equipment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0.49</c:v>
                </c:pt>
                <c:pt idx="1">
                  <c:v>0.19</c:v>
                </c:pt>
                <c:pt idx="2">
                  <c:v>0.09</c:v>
                </c:pt>
                <c:pt idx="3">
                  <c:v>0.06</c:v>
                </c:pt>
                <c:pt idx="4">
                  <c:v>0.04</c:v>
                </c:pt>
                <c:pt idx="5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66-484D-AD24-0965D2D66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70352"/>
        <c:axId val="455570744"/>
      </c:barChart>
      <c:catAx>
        <c:axId val="4555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70744"/>
        <c:crosses val="autoZero"/>
        <c:auto val="1"/>
        <c:lblAlgn val="ctr"/>
        <c:lblOffset val="100"/>
        <c:noMultiLvlLbl val="0"/>
      </c:catAx>
      <c:valAx>
        <c:axId val="455570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7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Did you install all, most, or some of the measures that were recommended in the assessment?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Most</c:v>
                </c:pt>
                <c:pt idx="2">
                  <c:v>Some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0.83</c:v>
                </c:pt>
                <c:pt idx="1">
                  <c:v>0.09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24-4F02-9FF4-067387A6D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571528"/>
        <c:axId val="455571920"/>
      </c:barChart>
      <c:catAx>
        <c:axId val="45557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71920"/>
        <c:crosses val="autoZero"/>
        <c:auto val="1"/>
        <c:lblAlgn val="ctr"/>
        <c:lblOffset val="100"/>
        <c:noMultiLvlLbl val="0"/>
      </c:catAx>
      <c:valAx>
        <c:axId val="4555719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71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Would</a:t>
            </a:r>
            <a:r>
              <a:rPr lang="en-US" sz="1800" b="1" baseline="0" dirty="0">
                <a:solidFill>
                  <a:schemeClr val="tx1"/>
                </a:solidFill>
              </a:rPr>
              <a:t> Have Moved Forward With ALL Energy Efficiency Improvements if the SJG 0% Loan Was Not Available </a:t>
            </a:r>
            <a:endParaRPr lang="en-US" sz="18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0.13</c:v>
                </c:pt>
                <c:pt idx="1">
                  <c:v>0.82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A7-4E93-BD75-FD03C8FC7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737904"/>
        <c:axId val="446738296"/>
      </c:barChart>
      <c:catAx>
        <c:axId val="44673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738296"/>
        <c:crosses val="autoZero"/>
        <c:auto val="1"/>
        <c:lblAlgn val="ctr"/>
        <c:lblOffset val="100"/>
        <c:noMultiLvlLbl val="0"/>
      </c:catAx>
      <c:valAx>
        <c:axId val="4467382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73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Savings</a:t>
            </a:r>
            <a:r>
              <a:rPr lang="en-US" b="1" baseline="0" dirty="0">
                <a:solidFill>
                  <a:schemeClr val="tx1"/>
                </a:solidFill>
              </a:rPr>
              <a:t> by Contractor</a:t>
            </a:r>
            <a:endParaRPr lang="en-US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Savings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</c:v>
                </c:pt>
                <c:pt idx="1">
                  <c:v>E</c:v>
                </c:pt>
                <c:pt idx="2">
                  <c:v>D</c:v>
                </c:pt>
                <c:pt idx="3">
                  <c:v>B</c:v>
                </c:pt>
                <c:pt idx="4">
                  <c:v>Other</c:v>
                </c:pt>
                <c:pt idx="5">
                  <c:v>F</c:v>
                </c:pt>
                <c:pt idx="6">
                  <c:v>C</c:v>
                </c:pt>
                <c:pt idx="7">
                  <c:v>All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225</c:v>
                </c:pt>
                <c:pt idx="1">
                  <c:v>223</c:v>
                </c:pt>
                <c:pt idx="2">
                  <c:v>221</c:v>
                </c:pt>
                <c:pt idx="3">
                  <c:v>204</c:v>
                </c:pt>
                <c:pt idx="4">
                  <c:v>195</c:v>
                </c:pt>
                <c:pt idx="5">
                  <c:v>144</c:v>
                </c:pt>
                <c:pt idx="6">
                  <c:v>135</c:v>
                </c:pt>
                <c:pt idx="7">
                  <c:v>206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29-4A50-9828-D7E9A71FF5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6739080"/>
        <c:axId val="446739472"/>
      </c:barChart>
      <c:catAx>
        <c:axId val="446739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dirty="0">
                    <a:solidFill>
                      <a:schemeClr val="tx1"/>
                    </a:solidFill>
                  </a:rPr>
                  <a:t>Contractor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739472"/>
        <c:crosses val="autoZero"/>
        <c:auto val="1"/>
        <c:lblAlgn val="ctr"/>
        <c:lblOffset val="100"/>
        <c:noMultiLvlLbl val="0"/>
      </c:catAx>
      <c:valAx>
        <c:axId val="446739472"/>
        <c:scaling>
          <c:orientation val="minMax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Net</a:t>
                </a:r>
                <a:r>
                  <a:rPr lang="en-US" sz="1200" baseline="0" dirty="0">
                    <a:solidFill>
                      <a:schemeClr val="tx1"/>
                    </a:solidFill>
                  </a:rPr>
                  <a:t> Savings (</a:t>
                </a:r>
                <a:r>
                  <a:rPr lang="en-US" sz="1200" baseline="0" dirty="0" err="1">
                    <a:solidFill>
                      <a:schemeClr val="tx1"/>
                    </a:solidFill>
                  </a:rPr>
                  <a:t>ccf</a:t>
                </a:r>
                <a:r>
                  <a:rPr lang="en-US" sz="1200" baseline="0" dirty="0">
                    <a:solidFill>
                      <a:schemeClr val="tx1"/>
                    </a:solidFill>
                  </a:rPr>
                  <a:t>)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739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1F1C4-41FC-44BD-852E-09EBBA9F1D9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59AAF-7FD3-45E0-BA95-A3B58F509774}">
      <dgm:prSet phldrT="[Text]"/>
      <dgm:spPr/>
      <dgm:t>
        <a:bodyPr/>
        <a:lstStyle/>
        <a:p>
          <a:r>
            <a:rPr lang="en-US" dirty="0"/>
            <a:t>SJG Energy Efficiency Programs</a:t>
          </a:r>
        </a:p>
      </dgm:t>
    </dgm:pt>
    <dgm:pt modelId="{960DD3F0-0B00-4D22-8626-A557FF4C7859}" type="parTrans" cxnId="{7E94D67A-869E-4E53-A67E-84F1BC01C347}">
      <dgm:prSet/>
      <dgm:spPr/>
      <dgm:t>
        <a:bodyPr/>
        <a:lstStyle/>
        <a:p>
          <a:endParaRPr lang="en-US"/>
        </a:p>
      </dgm:t>
    </dgm:pt>
    <dgm:pt modelId="{01BF405E-6DC7-419F-9DC6-73E24CE5A3D8}" type="sibTrans" cxnId="{7E94D67A-869E-4E53-A67E-84F1BC01C347}">
      <dgm:prSet/>
      <dgm:spPr/>
      <dgm:t>
        <a:bodyPr/>
        <a:lstStyle/>
        <a:p>
          <a:endParaRPr lang="en-US"/>
        </a:p>
      </dgm:t>
    </dgm:pt>
    <dgm:pt modelId="{EE8D03BA-EB09-4F79-9AE4-ED8460F61810}">
      <dgm:prSet phldrT="[Text]"/>
      <dgm:spPr/>
      <dgm:t>
        <a:bodyPr/>
        <a:lstStyle/>
        <a:p>
          <a:r>
            <a:rPr lang="en-US" dirty="0"/>
            <a:t>SJG Home Performance Program</a:t>
          </a:r>
        </a:p>
      </dgm:t>
    </dgm:pt>
    <dgm:pt modelId="{AB3D3032-F947-47AC-AE82-664D67EC0659}" type="parTrans" cxnId="{31C60CB2-02B0-42CD-B057-F07CDC796355}">
      <dgm:prSet/>
      <dgm:spPr/>
      <dgm:t>
        <a:bodyPr/>
        <a:lstStyle/>
        <a:p>
          <a:endParaRPr lang="en-US"/>
        </a:p>
      </dgm:t>
    </dgm:pt>
    <dgm:pt modelId="{DCC3FF83-DE6E-402F-96FE-B084469DA61E}" type="sibTrans" cxnId="{31C60CB2-02B0-42CD-B057-F07CDC796355}">
      <dgm:prSet/>
      <dgm:spPr/>
      <dgm:t>
        <a:bodyPr/>
        <a:lstStyle/>
        <a:p>
          <a:endParaRPr lang="en-US"/>
        </a:p>
      </dgm:t>
    </dgm:pt>
    <dgm:pt modelId="{BB0B0A72-CD10-48E3-A7F4-458D247F9F8D}">
      <dgm:prSet phldrT="[Text]"/>
      <dgm:spPr/>
      <dgm:t>
        <a:bodyPr/>
        <a:lstStyle/>
        <a:p>
          <a:r>
            <a:rPr lang="en-US" dirty="0"/>
            <a:t>Summary and Recommendations</a:t>
          </a:r>
        </a:p>
      </dgm:t>
    </dgm:pt>
    <dgm:pt modelId="{B157AD15-936B-4E56-A1FB-BBA4D2E5A39E}" type="parTrans" cxnId="{CFF9F608-1AF4-4F22-87DF-A8A601C965DD}">
      <dgm:prSet/>
      <dgm:spPr/>
      <dgm:t>
        <a:bodyPr/>
        <a:lstStyle/>
        <a:p>
          <a:endParaRPr lang="en-US"/>
        </a:p>
      </dgm:t>
    </dgm:pt>
    <dgm:pt modelId="{7BF6F01B-1D93-4179-85F4-BFE0938BB9E3}" type="sibTrans" cxnId="{CFF9F608-1AF4-4F22-87DF-A8A601C965DD}">
      <dgm:prSet/>
      <dgm:spPr/>
      <dgm:t>
        <a:bodyPr/>
        <a:lstStyle/>
        <a:p>
          <a:endParaRPr lang="en-US"/>
        </a:p>
      </dgm:t>
    </dgm:pt>
    <dgm:pt modelId="{AB5F91A7-464C-446F-A284-CBE3EC71BB8B}">
      <dgm:prSet phldrT="[Text]"/>
      <dgm:spPr/>
      <dgm:t>
        <a:bodyPr/>
        <a:lstStyle/>
        <a:p>
          <a:r>
            <a:rPr lang="en-US" dirty="0"/>
            <a:t>Key SJG Home Performance Evaluation Findings</a:t>
          </a:r>
        </a:p>
      </dgm:t>
    </dgm:pt>
    <dgm:pt modelId="{0811335A-752E-4456-A03A-ED74FB6A657F}" type="sibTrans" cxnId="{E159A417-891F-4F9A-B2B5-C12F2DB86833}">
      <dgm:prSet/>
      <dgm:spPr/>
      <dgm:t>
        <a:bodyPr/>
        <a:lstStyle/>
        <a:p>
          <a:endParaRPr lang="en-US"/>
        </a:p>
      </dgm:t>
    </dgm:pt>
    <dgm:pt modelId="{9FBAB95D-8A0E-4F21-B6C0-85F73A5A1051}" type="parTrans" cxnId="{E159A417-891F-4F9A-B2B5-C12F2DB86833}">
      <dgm:prSet/>
      <dgm:spPr/>
      <dgm:t>
        <a:bodyPr/>
        <a:lstStyle/>
        <a:p>
          <a:endParaRPr lang="en-US"/>
        </a:p>
      </dgm:t>
    </dgm:pt>
    <dgm:pt modelId="{E5EB4FAB-7217-4428-AE8B-322A4A640F86}" type="pres">
      <dgm:prSet presAssocID="{2921F1C4-41FC-44BD-852E-09EBBA9F1D9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63BF5628-F2C5-450A-BB6A-58AEC212C70D}" type="pres">
      <dgm:prSet presAssocID="{2921F1C4-41FC-44BD-852E-09EBBA9F1D90}" presName="Name1" presStyleCnt="0"/>
      <dgm:spPr/>
    </dgm:pt>
    <dgm:pt modelId="{061C38AE-BBAE-4382-8B82-D44926D0BED8}" type="pres">
      <dgm:prSet presAssocID="{2921F1C4-41FC-44BD-852E-09EBBA9F1D90}" presName="cycle" presStyleCnt="0"/>
      <dgm:spPr/>
    </dgm:pt>
    <dgm:pt modelId="{A440EE6B-E959-48DE-83D2-52C2CB4441F9}" type="pres">
      <dgm:prSet presAssocID="{2921F1C4-41FC-44BD-852E-09EBBA9F1D90}" presName="srcNode" presStyleLbl="node1" presStyleIdx="0" presStyleCnt="4"/>
      <dgm:spPr/>
    </dgm:pt>
    <dgm:pt modelId="{2319C8C0-E667-43A9-BE2F-2C1C0AACC950}" type="pres">
      <dgm:prSet presAssocID="{2921F1C4-41FC-44BD-852E-09EBBA9F1D90}" presName="conn" presStyleLbl="parChTrans1D2" presStyleIdx="0" presStyleCnt="1"/>
      <dgm:spPr/>
      <dgm:t>
        <a:bodyPr/>
        <a:lstStyle/>
        <a:p>
          <a:endParaRPr lang="en-US"/>
        </a:p>
      </dgm:t>
    </dgm:pt>
    <dgm:pt modelId="{F5425BCF-FAD9-4D9B-862B-42CC0C5ADC1F}" type="pres">
      <dgm:prSet presAssocID="{2921F1C4-41FC-44BD-852E-09EBBA9F1D90}" presName="extraNode" presStyleLbl="node1" presStyleIdx="0" presStyleCnt="4"/>
      <dgm:spPr/>
    </dgm:pt>
    <dgm:pt modelId="{55E69F86-5605-4E6A-B401-D4EFB24CDE02}" type="pres">
      <dgm:prSet presAssocID="{2921F1C4-41FC-44BD-852E-09EBBA9F1D90}" presName="dstNode" presStyleLbl="node1" presStyleIdx="0" presStyleCnt="4"/>
      <dgm:spPr/>
    </dgm:pt>
    <dgm:pt modelId="{E1133395-00EB-405E-BB9D-E37A3164B02D}" type="pres">
      <dgm:prSet presAssocID="{E7659AAF-7FD3-45E0-BA95-A3B58F50977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A5D95D-10D2-4A31-A722-05F81B348BAB}" type="pres">
      <dgm:prSet presAssocID="{E7659AAF-7FD3-45E0-BA95-A3B58F509774}" presName="accent_1" presStyleCnt="0"/>
      <dgm:spPr/>
    </dgm:pt>
    <dgm:pt modelId="{718C3EBC-688E-4F37-ACC5-9EFE2C86266D}" type="pres">
      <dgm:prSet presAssocID="{E7659AAF-7FD3-45E0-BA95-A3B58F509774}" presName="accentRepeatNode" presStyleLbl="solidFgAcc1" presStyleIdx="0" presStyleCnt="4"/>
      <dgm:spPr/>
    </dgm:pt>
    <dgm:pt modelId="{AEBCFEC0-1FD5-48FD-BA0E-E41F85E2508E}" type="pres">
      <dgm:prSet presAssocID="{EE8D03BA-EB09-4F79-9AE4-ED8460F6181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07022-9105-4106-9D42-3F608B1AD5F4}" type="pres">
      <dgm:prSet presAssocID="{EE8D03BA-EB09-4F79-9AE4-ED8460F61810}" presName="accent_2" presStyleCnt="0"/>
      <dgm:spPr/>
    </dgm:pt>
    <dgm:pt modelId="{B2ACA8DA-FA3A-455A-A04D-B9D81AE19050}" type="pres">
      <dgm:prSet presAssocID="{EE8D03BA-EB09-4F79-9AE4-ED8460F61810}" presName="accentRepeatNode" presStyleLbl="solidFgAcc1" presStyleIdx="1" presStyleCnt="4"/>
      <dgm:spPr/>
    </dgm:pt>
    <dgm:pt modelId="{DAD673F0-8364-485A-8E1B-C2BF4DC584B0}" type="pres">
      <dgm:prSet presAssocID="{AB5F91A7-464C-446F-A284-CBE3EC71BB8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9E34E-CA96-448E-A74E-47494D91B0D9}" type="pres">
      <dgm:prSet presAssocID="{AB5F91A7-464C-446F-A284-CBE3EC71BB8B}" presName="accent_3" presStyleCnt="0"/>
      <dgm:spPr/>
    </dgm:pt>
    <dgm:pt modelId="{37F5EEDC-5881-4DE8-9349-2B33FEDC2378}" type="pres">
      <dgm:prSet presAssocID="{AB5F91A7-464C-446F-A284-CBE3EC71BB8B}" presName="accentRepeatNode" presStyleLbl="solidFgAcc1" presStyleIdx="2" presStyleCnt="4"/>
      <dgm:spPr/>
    </dgm:pt>
    <dgm:pt modelId="{A443699E-DDEB-428D-AB05-5FF4B9B7A16F}" type="pres">
      <dgm:prSet presAssocID="{BB0B0A72-CD10-48E3-A7F4-458D247F9F8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76549-561D-4C00-AEEC-D6B077310842}" type="pres">
      <dgm:prSet presAssocID="{BB0B0A72-CD10-48E3-A7F4-458D247F9F8D}" presName="accent_4" presStyleCnt="0"/>
      <dgm:spPr/>
    </dgm:pt>
    <dgm:pt modelId="{713932DF-D0D7-4437-8AE0-C88F8BCAF0E9}" type="pres">
      <dgm:prSet presAssocID="{BB0B0A72-CD10-48E3-A7F4-458D247F9F8D}" presName="accentRepeatNode" presStyleLbl="solidFgAcc1" presStyleIdx="3" presStyleCnt="4"/>
      <dgm:spPr/>
    </dgm:pt>
  </dgm:ptLst>
  <dgm:cxnLst>
    <dgm:cxn modelId="{7E94D67A-869E-4E53-A67E-84F1BC01C347}" srcId="{2921F1C4-41FC-44BD-852E-09EBBA9F1D90}" destId="{E7659AAF-7FD3-45E0-BA95-A3B58F509774}" srcOrd="0" destOrd="0" parTransId="{960DD3F0-0B00-4D22-8626-A557FF4C7859}" sibTransId="{01BF405E-6DC7-419F-9DC6-73E24CE5A3D8}"/>
    <dgm:cxn modelId="{E159A417-891F-4F9A-B2B5-C12F2DB86833}" srcId="{2921F1C4-41FC-44BD-852E-09EBBA9F1D90}" destId="{AB5F91A7-464C-446F-A284-CBE3EC71BB8B}" srcOrd="2" destOrd="0" parTransId="{9FBAB95D-8A0E-4F21-B6C0-85F73A5A1051}" sibTransId="{0811335A-752E-4456-A03A-ED74FB6A657F}"/>
    <dgm:cxn modelId="{5F3858A8-BA00-4231-A7C5-D4A6FB780049}" type="presOf" srcId="{BB0B0A72-CD10-48E3-A7F4-458D247F9F8D}" destId="{A443699E-DDEB-428D-AB05-5FF4B9B7A16F}" srcOrd="0" destOrd="0" presId="urn:microsoft.com/office/officeart/2008/layout/VerticalCurvedList"/>
    <dgm:cxn modelId="{CFF9F608-1AF4-4F22-87DF-A8A601C965DD}" srcId="{2921F1C4-41FC-44BD-852E-09EBBA9F1D90}" destId="{BB0B0A72-CD10-48E3-A7F4-458D247F9F8D}" srcOrd="3" destOrd="0" parTransId="{B157AD15-936B-4E56-A1FB-BBA4D2E5A39E}" sibTransId="{7BF6F01B-1D93-4179-85F4-BFE0938BB9E3}"/>
    <dgm:cxn modelId="{2D97B059-2362-4EAF-BB28-2E8249789A0D}" type="presOf" srcId="{E7659AAF-7FD3-45E0-BA95-A3B58F509774}" destId="{E1133395-00EB-405E-BB9D-E37A3164B02D}" srcOrd="0" destOrd="0" presId="urn:microsoft.com/office/officeart/2008/layout/VerticalCurvedList"/>
    <dgm:cxn modelId="{BB1D437B-A018-4D3E-AC9B-60F33CA08AE5}" type="presOf" srcId="{EE8D03BA-EB09-4F79-9AE4-ED8460F61810}" destId="{AEBCFEC0-1FD5-48FD-BA0E-E41F85E2508E}" srcOrd="0" destOrd="0" presId="urn:microsoft.com/office/officeart/2008/layout/VerticalCurvedList"/>
    <dgm:cxn modelId="{840A5F4B-CBEB-4C6C-A861-B3E74F8DD4F4}" type="presOf" srcId="{2921F1C4-41FC-44BD-852E-09EBBA9F1D90}" destId="{E5EB4FAB-7217-4428-AE8B-322A4A640F86}" srcOrd="0" destOrd="0" presId="urn:microsoft.com/office/officeart/2008/layout/VerticalCurvedList"/>
    <dgm:cxn modelId="{31B424A6-B34C-4656-A613-FEAB5F2A52D1}" type="presOf" srcId="{01BF405E-6DC7-419F-9DC6-73E24CE5A3D8}" destId="{2319C8C0-E667-43A9-BE2F-2C1C0AACC950}" srcOrd="0" destOrd="0" presId="urn:microsoft.com/office/officeart/2008/layout/VerticalCurvedList"/>
    <dgm:cxn modelId="{31C60CB2-02B0-42CD-B057-F07CDC796355}" srcId="{2921F1C4-41FC-44BD-852E-09EBBA9F1D90}" destId="{EE8D03BA-EB09-4F79-9AE4-ED8460F61810}" srcOrd="1" destOrd="0" parTransId="{AB3D3032-F947-47AC-AE82-664D67EC0659}" sibTransId="{DCC3FF83-DE6E-402F-96FE-B084469DA61E}"/>
    <dgm:cxn modelId="{F330AECB-798D-41F9-8345-37E9F0065672}" type="presOf" srcId="{AB5F91A7-464C-446F-A284-CBE3EC71BB8B}" destId="{DAD673F0-8364-485A-8E1B-C2BF4DC584B0}" srcOrd="0" destOrd="0" presId="urn:microsoft.com/office/officeart/2008/layout/VerticalCurvedList"/>
    <dgm:cxn modelId="{24522E29-DC73-4C86-8635-0F592695CBF7}" type="presParOf" srcId="{E5EB4FAB-7217-4428-AE8B-322A4A640F86}" destId="{63BF5628-F2C5-450A-BB6A-58AEC212C70D}" srcOrd="0" destOrd="0" presId="urn:microsoft.com/office/officeart/2008/layout/VerticalCurvedList"/>
    <dgm:cxn modelId="{8FD24B42-3C49-4B45-8311-037E4CB45726}" type="presParOf" srcId="{63BF5628-F2C5-450A-BB6A-58AEC212C70D}" destId="{061C38AE-BBAE-4382-8B82-D44926D0BED8}" srcOrd="0" destOrd="0" presId="urn:microsoft.com/office/officeart/2008/layout/VerticalCurvedList"/>
    <dgm:cxn modelId="{8CECB63A-BD62-41EA-87BD-D9BBF639DFF1}" type="presParOf" srcId="{061C38AE-BBAE-4382-8B82-D44926D0BED8}" destId="{A440EE6B-E959-48DE-83D2-52C2CB4441F9}" srcOrd="0" destOrd="0" presId="urn:microsoft.com/office/officeart/2008/layout/VerticalCurvedList"/>
    <dgm:cxn modelId="{0C99711C-BAFC-4354-8C09-FECFBE3E4166}" type="presParOf" srcId="{061C38AE-BBAE-4382-8B82-D44926D0BED8}" destId="{2319C8C0-E667-43A9-BE2F-2C1C0AACC950}" srcOrd="1" destOrd="0" presId="urn:microsoft.com/office/officeart/2008/layout/VerticalCurvedList"/>
    <dgm:cxn modelId="{9420E4D6-CE07-45FE-8BBE-DFC27A911B40}" type="presParOf" srcId="{061C38AE-BBAE-4382-8B82-D44926D0BED8}" destId="{F5425BCF-FAD9-4D9B-862B-42CC0C5ADC1F}" srcOrd="2" destOrd="0" presId="urn:microsoft.com/office/officeart/2008/layout/VerticalCurvedList"/>
    <dgm:cxn modelId="{32C061F4-5067-4AF8-B872-18554D610643}" type="presParOf" srcId="{061C38AE-BBAE-4382-8B82-D44926D0BED8}" destId="{55E69F86-5605-4E6A-B401-D4EFB24CDE02}" srcOrd="3" destOrd="0" presId="urn:microsoft.com/office/officeart/2008/layout/VerticalCurvedList"/>
    <dgm:cxn modelId="{B8D02E61-21AD-46A9-8826-8DCAD6002735}" type="presParOf" srcId="{63BF5628-F2C5-450A-BB6A-58AEC212C70D}" destId="{E1133395-00EB-405E-BB9D-E37A3164B02D}" srcOrd="1" destOrd="0" presId="urn:microsoft.com/office/officeart/2008/layout/VerticalCurvedList"/>
    <dgm:cxn modelId="{9A23B698-A43A-4438-8A09-C3EC2AAE03C8}" type="presParOf" srcId="{63BF5628-F2C5-450A-BB6A-58AEC212C70D}" destId="{9DA5D95D-10D2-4A31-A722-05F81B348BAB}" srcOrd="2" destOrd="0" presId="urn:microsoft.com/office/officeart/2008/layout/VerticalCurvedList"/>
    <dgm:cxn modelId="{7E6612E1-48BB-4DD3-96F8-E81D05722CDB}" type="presParOf" srcId="{9DA5D95D-10D2-4A31-A722-05F81B348BAB}" destId="{718C3EBC-688E-4F37-ACC5-9EFE2C86266D}" srcOrd="0" destOrd="0" presId="urn:microsoft.com/office/officeart/2008/layout/VerticalCurvedList"/>
    <dgm:cxn modelId="{6E6DE092-E729-4626-A347-614EEBD018D3}" type="presParOf" srcId="{63BF5628-F2C5-450A-BB6A-58AEC212C70D}" destId="{AEBCFEC0-1FD5-48FD-BA0E-E41F85E2508E}" srcOrd="3" destOrd="0" presId="urn:microsoft.com/office/officeart/2008/layout/VerticalCurvedList"/>
    <dgm:cxn modelId="{094496D5-78A4-4FA3-A9F9-3A69B254A169}" type="presParOf" srcId="{63BF5628-F2C5-450A-BB6A-58AEC212C70D}" destId="{01707022-9105-4106-9D42-3F608B1AD5F4}" srcOrd="4" destOrd="0" presId="urn:microsoft.com/office/officeart/2008/layout/VerticalCurvedList"/>
    <dgm:cxn modelId="{F7100801-E118-4F1A-856B-D16D278E064E}" type="presParOf" srcId="{01707022-9105-4106-9D42-3F608B1AD5F4}" destId="{B2ACA8DA-FA3A-455A-A04D-B9D81AE19050}" srcOrd="0" destOrd="0" presId="urn:microsoft.com/office/officeart/2008/layout/VerticalCurvedList"/>
    <dgm:cxn modelId="{0310C76D-3488-4EC5-B2AB-A5064ACAD342}" type="presParOf" srcId="{63BF5628-F2C5-450A-BB6A-58AEC212C70D}" destId="{DAD673F0-8364-485A-8E1B-C2BF4DC584B0}" srcOrd="5" destOrd="0" presId="urn:microsoft.com/office/officeart/2008/layout/VerticalCurvedList"/>
    <dgm:cxn modelId="{A5513B47-5D66-4EAE-A4C0-02E0562C270E}" type="presParOf" srcId="{63BF5628-F2C5-450A-BB6A-58AEC212C70D}" destId="{4289E34E-CA96-448E-A74E-47494D91B0D9}" srcOrd="6" destOrd="0" presId="urn:microsoft.com/office/officeart/2008/layout/VerticalCurvedList"/>
    <dgm:cxn modelId="{4C17E264-A3FB-4A18-8939-C1882EC27F6F}" type="presParOf" srcId="{4289E34E-CA96-448E-A74E-47494D91B0D9}" destId="{37F5EEDC-5881-4DE8-9349-2B33FEDC2378}" srcOrd="0" destOrd="0" presId="urn:microsoft.com/office/officeart/2008/layout/VerticalCurvedList"/>
    <dgm:cxn modelId="{FA64B7E3-FE55-49D1-AEC2-40068EF11C61}" type="presParOf" srcId="{63BF5628-F2C5-450A-BB6A-58AEC212C70D}" destId="{A443699E-DDEB-428D-AB05-5FF4B9B7A16F}" srcOrd="7" destOrd="0" presId="urn:microsoft.com/office/officeart/2008/layout/VerticalCurvedList"/>
    <dgm:cxn modelId="{164EE1E6-B9B4-42B7-8C51-A77D4A4AEB57}" type="presParOf" srcId="{63BF5628-F2C5-450A-BB6A-58AEC212C70D}" destId="{F9D76549-561D-4C00-AEEC-D6B077310842}" srcOrd="8" destOrd="0" presId="urn:microsoft.com/office/officeart/2008/layout/VerticalCurvedList"/>
    <dgm:cxn modelId="{99633EEC-37FE-47DF-AF3C-5A327E66774E}" type="presParOf" srcId="{F9D76549-561D-4C00-AEEC-D6B077310842}" destId="{713932DF-D0D7-4437-8AE0-C88F8BCAF0E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74B478-B2FC-4698-90A3-C424F2D74B3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5C436C-7ABF-4C8F-8B02-C476FEE3E980}">
      <dgm:prSet phldrT="[Text]"/>
      <dgm:spPr/>
      <dgm:t>
        <a:bodyPr/>
        <a:lstStyle/>
        <a:p>
          <a:r>
            <a:rPr lang="en-US" dirty="0" smtClean="0"/>
            <a:t>Regulatory Partners Must Approve Program &amp; Regulatory Policies Have Significant Impacts</a:t>
          </a:r>
          <a:endParaRPr lang="en-US" dirty="0"/>
        </a:p>
      </dgm:t>
    </dgm:pt>
    <dgm:pt modelId="{EEDFDE35-9A0F-476B-A2B8-AB393D925545}" type="parTrans" cxnId="{1893CC2E-20B8-4AF5-B0EE-8B6388FAEB32}">
      <dgm:prSet/>
      <dgm:spPr/>
      <dgm:t>
        <a:bodyPr/>
        <a:lstStyle/>
        <a:p>
          <a:endParaRPr lang="en-US"/>
        </a:p>
      </dgm:t>
    </dgm:pt>
    <dgm:pt modelId="{3AF90D5F-6C72-42AC-9201-D3C64D3BAC93}" type="sibTrans" cxnId="{1893CC2E-20B8-4AF5-B0EE-8B6388FAEB32}">
      <dgm:prSet/>
      <dgm:spPr/>
      <dgm:t>
        <a:bodyPr/>
        <a:lstStyle/>
        <a:p>
          <a:endParaRPr lang="en-US"/>
        </a:p>
      </dgm:t>
    </dgm:pt>
    <dgm:pt modelId="{A4BF1B22-F15B-49E6-A307-F17B1C7EACC8}">
      <dgm:prSet phldrT="[Text]"/>
      <dgm:spPr/>
      <dgm:t>
        <a:bodyPr/>
        <a:lstStyle/>
        <a:p>
          <a:r>
            <a:rPr lang="en-US" dirty="0" smtClean="0"/>
            <a:t>Accommodate Potential Health and Safety Issues</a:t>
          </a:r>
          <a:endParaRPr lang="en-US" dirty="0"/>
        </a:p>
      </dgm:t>
    </dgm:pt>
    <dgm:pt modelId="{3733B6AD-5C22-484A-AF59-F3C17E4EECBF}" type="parTrans" cxnId="{41338E25-2296-494E-AE8F-67EEDE0878E0}">
      <dgm:prSet/>
      <dgm:spPr/>
      <dgm:t>
        <a:bodyPr/>
        <a:lstStyle/>
        <a:p>
          <a:endParaRPr lang="en-US"/>
        </a:p>
      </dgm:t>
    </dgm:pt>
    <dgm:pt modelId="{13481195-7529-4A77-BEA4-109D160F0969}" type="sibTrans" cxnId="{41338E25-2296-494E-AE8F-67EEDE0878E0}">
      <dgm:prSet/>
      <dgm:spPr/>
      <dgm:t>
        <a:bodyPr/>
        <a:lstStyle/>
        <a:p>
          <a:endParaRPr lang="en-US"/>
        </a:p>
      </dgm:t>
    </dgm:pt>
    <dgm:pt modelId="{3771B4A4-E971-482C-8B7F-3104CDDB2C18}">
      <dgm:prSet phldrT="[Text]"/>
      <dgm:spPr/>
      <dgm:t>
        <a:bodyPr/>
        <a:lstStyle/>
        <a:p>
          <a:r>
            <a:rPr lang="en-US" dirty="0" smtClean="0"/>
            <a:t>Design Prudent Financing that Drives Savings &amp; Stimulates Measure Implementation</a:t>
          </a:r>
          <a:endParaRPr lang="en-US" dirty="0"/>
        </a:p>
      </dgm:t>
    </dgm:pt>
    <dgm:pt modelId="{41B48D2A-25BA-4B5A-9C71-884C3DC97672}" type="parTrans" cxnId="{4044B8B4-D054-4CD7-8248-0AB312D40495}">
      <dgm:prSet/>
      <dgm:spPr/>
      <dgm:t>
        <a:bodyPr/>
        <a:lstStyle/>
        <a:p>
          <a:endParaRPr lang="en-US"/>
        </a:p>
      </dgm:t>
    </dgm:pt>
    <dgm:pt modelId="{0A3EDF4C-41AD-4614-8293-097838D96AF9}" type="sibTrans" cxnId="{4044B8B4-D054-4CD7-8248-0AB312D40495}">
      <dgm:prSet/>
      <dgm:spPr/>
      <dgm:t>
        <a:bodyPr/>
        <a:lstStyle/>
        <a:p>
          <a:endParaRPr lang="en-US"/>
        </a:p>
      </dgm:t>
    </dgm:pt>
    <dgm:pt modelId="{D6B8B9C7-0945-4C0F-B4FB-589225D60F5C}">
      <dgm:prSet/>
      <dgm:spPr/>
      <dgm:t>
        <a:bodyPr/>
        <a:lstStyle/>
        <a:p>
          <a:r>
            <a:rPr lang="en-US" dirty="0" smtClean="0"/>
            <a:t>Contractors are Critical for EE Promotion.  Contractor Success Means Program Success.</a:t>
          </a:r>
          <a:endParaRPr lang="en-US" dirty="0"/>
        </a:p>
      </dgm:t>
    </dgm:pt>
    <dgm:pt modelId="{0D3625CA-EF80-490B-A873-ED758994958D}" type="parTrans" cxnId="{841E7074-C7FF-474F-A08C-BB960E94DCB1}">
      <dgm:prSet/>
      <dgm:spPr/>
      <dgm:t>
        <a:bodyPr/>
        <a:lstStyle/>
        <a:p>
          <a:endParaRPr lang="en-US"/>
        </a:p>
      </dgm:t>
    </dgm:pt>
    <dgm:pt modelId="{E9AB984B-65FA-41B5-8589-72054C01BAD4}" type="sibTrans" cxnId="{841E7074-C7FF-474F-A08C-BB960E94DCB1}">
      <dgm:prSet/>
      <dgm:spPr/>
      <dgm:t>
        <a:bodyPr/>
        <a:lstStyle/>
        <a:p>
          <a:endParaRPr lang="en-US"/>
        </a:p>
      </dgm:t>
    </dgm:pt>
    <dgm:pt modelId="{0A9C2CEF-5216-4F4C-8F74-A12C6125788F}" type="pres">
      <dgm:prSet presAssocID="{3374B478-B2FC-4698-90A3-C424F2D74B3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5A94E53-31A8-40E2-A856-85994B0B51F0}" type="pres">
      <dgm:prSet presAssocID="{3374B478-B2FC-4698-90A3-C424F2D74B3E}" presName="Name1" presStyleCnt="0"/>
      <dgm:spPr/>
    </dgm:pt>
    <dgm:pt modelId="{C4EB401A-8731-4986-9172-52F5982D2F37}" type="pres">
      <dgm:prSet presAssocID="{3374B478-B2FC-4698-90A3-C424F2D74B3E}" presName="cycle" presStyleCnt="0"/>
      <dgm:spPr/>
    </dgm:pt>
    <dgm:pt modelId="{D890DA17-7DA9-4A4C-AB8A-4558A701A450}" type="pres">
      <dgm:prSet presAssocID="{3374B478-B2FC-4698-90A3-C424F2D74B3E}" presName="srcNode" presStyleLbl="node1" presStyleIdx="0" presStyleCnt="4"/>
      <dgm:spPr/>
    </dgm:pt>
    <dgm:pt modelId="{398DBCF1-0A44-487B-BE41-2C4D781621B6}" type="pres">
      <dgm:prSet presAssocID="{3374B478-B2FC-4698-90A3-C424F2D74B3E}" presName="conn" presStyleLbl="parChTrans1D2" presStyleIdx="0" presStyleCnt="1"/>
      <dgm:spPr/>
      <dgm:t>
        <a:bodyPr/>
        <a:lstStyle/>
        <a:p>
          <a:endParaRPr lang="en-US"/>
        </a:p>
      </dgm:t>
    </dgm:pt>
    <dgm:pt modelId="{D3A270D1-2EE5-4386-8EE9-20B104A38DF4}" type="pres">
      <dgm:prSet presAssocID="{3374B478-B2FC-4698-90A3-C424F2D74B3E}" presName="extraNode" presStyleLbl="node1" presStyleIdx="0" presStyleCnt="4"/>
      <dgm:spPr/>
    </dgm:pt>
    <dgm:pt modelId="{4E49DA54-33A1-43A3-BFB3-AFC327CA3EA1}" type="pres">
      <dgm:prSet presAssocID="{3374B478-B2FC-4698-90A3-C424F2D74B3E}" presName="dstNode" presStyleLbl="node1" presStyleIdx="0" presStyleCnt="4"/>
      <dgm:spPr/>
    </dgm:pt>
    <dgm:pt modelId="{CEFEC92B-BF02-4CBA-BCE3-9C194A0F99AA}" type="pres">
      <dgm:prSet presAssocID="{E75C436C-7ABF-4C8F-8B02-C476FEE3E98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9861D-6A00-4CF5-86CA-BFF8075A0272}" type="pres">
      <dgm:prSet presAssocID="{E75C436C-7ABF-4C8F-8B02-C476FEE3E980}" presName="accent_1" presStyleCnt="0"/>
      <dgm:spPr/>
    </dgm:pt>
    <dgm:pt modelId="{C871171D-DE63-4430-969A-8DCAA54DFAB6}" type="pres">
      <dgm:prSet presAssocID="{E75C436C-7ABF-4C8F-8B02-C476FEE3E980}" presName="accentRepeatNode" presStyleLbl="solidFgAcc1" presStyleIdx="0" presStyleCnt="4"/>
      <dgm:spPr/>
    </dgm:pt>
    <dgm:pt modelId="{5BF4E829-DFBF-4A62-AA07-4B2C3A0D2FAC}" type="pres">
      <dgm:prSet presAssocID="{A4BF1B22-F15B-49E6-A307-F17B1C7EACC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186B7-7ED0-460A-B31D-BCA814DF285B}" type="pres">
      <dgm:prSet presAssocID="{A4BF1B22-F15B-49E6-A307-F17B1C7EACC8}" presName="accent_2" presStyleCnt="0"/>
      <dgm:spPr/>
    </dgm:pt>
    <dgm:pt modelId="{8C99F776-24FD-48F3-81C9-6F1312E6E862}" type="pres">
      <dgm:prSet presAssocID="{A4BF1B22-F15B-49E6-A307-F17B1C7EACC8}" presName="accentRepeatNode" presStyleLbl="solidFgAcc1" presStyleIdx="1" presStyleCnt="4"/>
      <dgm:spPr/>
    </dgm:pt>
    <dgm:pt modelId="{D8CEB64D-AA21-4AD6-A1C0-4B8741F73B87}" type="pres">
      <dgm:prSet presAssocID="{3771B4A4-E971-482C-8B7F-3104CDDB2C1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96BB7-F24B-429D-ACAA-B43E167A1C97}" type="pres">
      <dgm:prSet presAssocID="{3771B4A4-E971-482C-8B7F-3104CDDB2C18}" presName="accent_3" presStyleCnt="0"/>
      <dgm:spPr/>
    </dgm:pt>
    <dgm:pt modelId="{55B99078-C83C-4B73-A949-E1D908E62F76}" type="pres">
      <dgm:prSet presAssocID="{3771B4A4-E971-482C-8B7F-3104CDDB2C18}" presName="accentRepeatNode" presStyleLbl="solidFgAcc1" presStyleIdx="2" presStyleCnt="4"/>
      <dgm:spPr/>
    </dgm:pt>
    <dgm:pt modelId="{674764BA-715D-4E0C-8B8D-46AA768E86A1}" type="pres">
      <dgm:prSet presAssocID="{D6B8B9C7-0945-4C0F-B4FB-589225D60F5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C9592-13F3-45AA-BA6B-D520BFC24917}" type="pres">
      <dgm:prSet presAssocID="{D6B8B9C7-0945-4C0F-B4FB-589225D60F5C}" presName="accent_4" presStyleCnt="0"/>
      <dgm:spPr/>
    </dgm:pt>
    <dgm:pt modelId="{B1B1E999-00D8-4B24-9AAB-47631736C4AE}" type="pres">
      <dgm:prSet presAssocID="{D6B8B9C7-0945-4C0F-B4FB-589225D60F5C}" presName="accentRepeatNode" presStyleLbl="solidFgAcc1" presStyleIdx="3" presStyleCnt="4"/>
      <dgm:spPr/>
    </dgm:pt>
  </dgm:ptLst>
  <dgm:cxnLst>
    <dgm:cxn modelId="{ECC48899-C1BF-49CF-B69B-45C6338891B4}" type="presOf" srcId="{3374B478-B2FC-4698-90A3-C424F2D74B3E}" destId="{0A9C2CEF-5216-4F4C-8F74-A12C6125788F}" srcOrd="0" destOrd="0" presId="urn:microsoft.com/office/officeart/2008/layout/VerticalCurvedList"/>
    <dgm:cxn modelId="{ED1A0226-5F79-4679-AA88-50F302F19C01}" type="presOf" srcId="{3771B4A4-E971-482C-8B7F-3104CDDB2C18}" destId="{D8CEB64D-AA21-4AD6-A1C0-4B8741F73B87}" srcOrd="0" destOrd="0" presId="urn:microsoft.com/office/officeart/2008/layout/VerticalCurvedList"/>
    <dgm:cxn modelId="{98BC284D-EFEB-4824-9B02-08CA9078DA81}" type="presOf" srcId="{D6B8B9C7-0945-4C0F-B4FB-589225D60F5C}" destId="{674764BA-715D-4E0C-8B8D-46AA768E86A1}" srcOrd="0" destOrd="0" presId="urn:microsoft.com/office/officeart/2008/layout/VerticalCurvedList"/>
    <dgm:cxn modelId="{841E7074-C7FF-474F-A08C-BB960E94DCB1}" srcId="{3374B478-B2FC-4698-90A3-C424F2D74B3E}" destId="{D6B8B9C7-0945-4C0F-B4FB-589225D60F5C}" srcOrd="3" destOrd="0" parTransId="{0D3625CA-EF80-490B-A873-ED758994958D}" sibTransId="{E9AB984B-65FA-41B5-8589-72054C01BAD4}"/>
    <dgm:cxn modelId="{41338E25-2296-494E-AE8F-67EEDE0878E0}" srcId="{3374B478-B2FC-4698-90A3-C424F2D74B3E}" destId="{A4BF1B22-F15B-49E6-A307-F17B1C7EACC8}" srcOrd="1" destOrd="0" parTransId="{3733B6AD-5C22-484A-AF59-F3C17E4EECBF}" sibTransId="{13481195-7529-4A77-BEA4-109D160F0969}"/>
    <dgm:cxn modelId="{E0F292B9-E5CB-4CC1-9018-52629D4FFEEA}" type="presOf" srcId="{E75C436C-7ABF-4C8F-8B02-C476FEE3E980}" destId="{CEFEC92B-BF02-4CBA-BCE3-9C194A0F99AA}" srcOrd="0" destOrd="0" presId="urn:microsoft.com/office/officeart/2008/layout/VerticalCurvedList"/>
    <dgm:cxn modelId="{1C649E25-C5C4-4090-905D-E90E28846B60}" type="presOf" srcId="{A4BF1B22-F15B-49E6-A307-F17B1C7EACC8}" destId="{5BF4E829-DFBF-4A62-AA07-4B2C3A0D2FAC}" srcOrd="0" destOrd="0" presId="urn:microsoft.com/office/officeart/2008/layout/VerticalCurvedList"/>
    <dgm:cxn modelId="{4044B8B4-D054-4CD7-8248-0AB312D40495}" srcId="{3374B478-B2FC-4698-90A3-C424F2D74B3E}" destId="{3771B4A4-E971-482C-8B7F-3104CDDB2C18}" srcOrd="2" destOrd="0" parTransId="{41B48D2A-25BA-4B5A-9C71-884C3DC97672}" sibTransId="{0A3EDF4C-41AD-4614-8293-097838D96AF9}"/>
    <dgm:cxn modelId="{1893CC2E-20B8-4AF5-B0EE-8B6388FAEB32}" srcId="{3374B478-B2FC-4698-90A3-C424F2D74B3E}" destId="{E75C436C-7ABF-4C8F-8B02-C476FEE3E980}" srcOrd="0" destOrd="0" parTransId="{EEDFDE35-9A0F-476B-A2B8-AB393D925545}" sibTransId="{3AF90D5F-6C72-42AC-9201-D3C64D3BAC93}"/>
    <dgm:cxn modelId="{FDB569D3-1FD1-4BFE-9F2D-B518ED0FFDE1}" type="presOf" srcId="{3AF90D5F-6C72-42AC-9201-D3C64D3BAC93}" destId="{398DBCF1-0A44-487B-BE41-2C4D781621B6}" srcOrd="0" destOrd="0" presId="urn:microsoft.com/office/officeart/2008/layout/VerticalCurvedList"/>
    <dgm:cxn modelId="{D2F6942B-0856-4302-8735-F3FED8B032D6}" type="presParOf" srcId="{0A9C2CEF-5216-4F4C-8F74-A12C6125788F}" destId="{95A94E53-31A8-40E2-A856-85994B0B51F0}" srcOrd="0" destOrd="0" presId="urn:microsoft.com/office/officeart/2008/layout/VerticalCurvedList"/>
    <dgm:cxn modelId="{D8E42BB4-6063-4270-B89D-19DF9AA0F81E}" type="presParOf" srcId="{95A94E53-31A8-40E2-A856-85994B0B51F0}" destId="{C4EB401A-8731-4986-9172-52F5982D2F37}" srcOrd="0" destOrd="0" presId="urn:microsoft.com/office/officeart/2008/layout/VerticalCurvedList"/>
    <dgm:cxn modelId="{F8EF6A6B-BBF7-4B3D-ABB0-39BE1855FCE0}" type="presParOf" srcId="{C4EB401A-8731-4986-9172-52F5982D2F37}" destId="{D890DA17-7DA9-4A4C-AB8A-4558A701A450}" srcOrd="0" destOrd="0" presId="urn:microsoft.com/office/officeart/2008/layout/VerticalCurvedList"/>
    <dgm:cxn modelId="{A293BB0A-4E2C-4DAF-9F21-55546DC28EF0}" type="presParOf" srcId="{C4EB401A-8731-4986-9172-52F5982D2F37}" destId="{398DBCF1-0A44-487B-BE41-2C4D781621B6}" srcOrd="1" destOrd="0" presId="urn:microsoft.com/office/officeart/2008/layout/VerticalCurvedList"/>
    <dgm:cxn modelId="{8FA0D508-D426-4D14-B28F-18C232965D4D}" type="presParOf" srcId="{C4EB401A-8731-4986-9172-52F5982D2F37}" destId="{D3A270D1-2EE5-4386-8EE9-20B104A38DF4}" srcOrd="2" destOrd="0" presId="urn:microsoft.com/office/officeart/2008/layout/VerticalCurvedList"/>
    <dgm:cxn modelId="{144025DE-29D3-4634-86E1-694D06C2F376}" type="presParOf" srcId="{C4EB401A-8731-4986-9172-52F5982D2F37}" destId="{4E49DA54-33A1-43A3-BFB3-AFC327CA3EA1}" srcOrd="3" destOrd="0" presId="urn:microsoft.com/office/officeart/2008/layout/VerticalCurvedList"/>
    <dgm:cxn modelId="{DFFB56D3-6006-4143-B0ED-714BD8299CE0}" type="presParOf" srcId="{95A94E53-31A8-40E2-A856-85994B0B51F0}" destId="{CEFEC92B-BF02-4CBA-BCE3-9C194A0F99AA}" srcOrd="1" destOrd="0" presId="urn:microsoft.com/office/officeart/2008/layout/VerticalCurvedList"/>
    <dgm:cxn modelId="{CCA9DFED-4F47-47ED-AC9C-606BD8A0AE70}" type="presParOf" srcId="{95A94E53-31A8-40E2-A856-85994B0B51F0}" destId="{D789861D-6A00-4CF5-86CA-BFF8075A0272}" srcOrd="2" destOrd="0" presId="urn:microsoft.com/office/officeart/2008/layout/VerticalCurvedList"/>
    <dgm:cxn modelId="{E510AF2F-E15E-4639-B859-2E4A08EB958D}" type="presParOf" srcId="{D789861D-6A00-4CF5-86CA-BFF8075A0272}" destId="{C871171D-DE63-4430-969A-8DCAA54DFAB6}" srcOrd="0" destOrd="0" presId="urn:microsoft.com/office/officeart/2008/layout/VerticalCurvedList"/>
    <dgm:cxn modelId="{77724721-B337-4BC9-B8F9-F2771FE168D0}" type="presParOf" srcId="{95A94E53-31A8-40E2-A856-85994B0B51F0}" destId="{5BF4E829-DFBF-4A62-AA07-4B2C3A0D2FAC}" srcOrd="3" destOrd="0" presId="urn:microsoft.com/office/officeart/2008/layout/VerticalCurvedList"/>
    <dgm:cxn modelId="{4B88F80A-F4AE-431D-87CB-D0D3C34EDA6A}" type="presParOf" srcId="{95A94E53-31A8-40E2-A856-85994B0B51F0}" destId="{E96186B7-7ED0-460A-B31D-BCA814DF285B}" srcOrd="4" destOrd="0" presId="urn:microsoft.com/office/officeart/2008/layout/VerticalCurvedList"/>
    <dgm:cxn modelId="{81072C97-81A6-4E93-A2A3-66D3BD09B484}" type="presParOf" srcId="{E96186B7-7ED0-460A-B31D-BCA814DF285B}" destId="{8C99F776-24FD-48F3-81C9-6F1312E6E862}" srcOrd="0" destOrd="0" presId="urn:microsoft.com/office/officeart/2008/layout/VerticalCurvedList"/>
    <dgm:cxn modelId="{A88C7330-7956-4D6D-9968-45AC54F42CCC}" type="presParOf" srcId="{95A94E53-31A8-40E2-A856-85994B0B51F0}" destId="{D8CEB64D-AA21-4AD6-A1C0-4B8741F73B87}" srcOrd="5" destOrd="0" presId="urn:microsoft.com/office/officeart/2008/layout/VerticalCurvedList"/>
    <dgm:cxn modelId="{560EB31F-D8AC-4838-BFEE-AE2AD4B40A2C}" type="presParOf" srcId="{95A94E53-31A8-40E2-A856-85994B0B51F0}" destId="{20096BB7-F24B-429D-ACAA-B43E167A1C97}" srcOrd="6" destOrd="0" presId="urn:microsoft.com/office/officeart/2008/layout/VerticalCurvedList"/>
    <dgm:cxn modelId="{83519D7F-4962-4BDC-A39E-4100DEDC8FFC}" type="presParOf" srcId="{20096BB7-F24B-429D-ACAA-B43E167A1C97}" destId="{55B99078-C83C-4B73-A949-E1D908E62F76}" srcOrd="0" destOrd="0" presId="urn:microsoft.com/office/officeart/2008/layout/VerticalCurvedList"/>
    <dgm:cxn modelId="{CF6B2A6F-4D5F-4A49-A8C2-7C6D4405090A}" type="presParOf" srcId="{95A94E53-31A8-40E2-A856-85994B0B51F0}" destId="{674764BA-715D-4E0C-8B8D-46AA768E86A1}" srcOrd="7" destOrd="0" presId="urn:microsoft.com/office/officeart/2008/layout/VerticalCurvedList"/>
    <dgm:cxn modelId="{419AA56E-F71E-4FA4-911E-1B2E0F7DFD68}" type="presParOf" srcId="{95A94E53-31A8-40E2-A856-85994B0B51F0}" destId="{A6DC9592-13F3-45AA-BA6B-D520BFC24917}" srcOrd="8" destOrd="0" presId="urn:microsoft.com/office/officeart/2008/layout/VerticalCurvedList"/>
    <dgm:cxn modelId="{493EA200-BE52-45FA-99FB-540CAFD58FE6}" type="presParOf" srcId="{A6DC9592-13F3-45AA-BA6B-D520BFC24917}" destId="{B1B1E999-00D8-4B24-9AAB-47631736C4A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1F1C4-41FC-44BD-852E-09EBBA9F1D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59AAF-7FD3-45E0-BA95-A3B58F509774}">
      <dgm:prSet phldrT="[Text]"/>
      <dgm:spPr/>
      <dgm:t>
        <a:bodyPr/>
        <a:lstStyle/>
        <a:p>
          <a:r>
            <a:rPr lang="en-US" dirty="0"/>
            <a:t>Increase energy efficiency opportunities for customers</a:t>
          </a:r>
        </a:p>
      </dgm:t>
    </dgm:pt>
    <dgm:pt modelId="{960DD3F0-0B00-4D22-8626-A557FF4C7859}" type="parTrans" cxnId="{7E94D67A-869E-4E53-A67E-84F1BC01C347}">
      <dgm:prSet/>
      <dgm:spPr/>
      <dgm:t>
        <a:bodyPr/>
        <a:lstStyle/>
        <a:p>
          <a:endParaRPr lang="en-US"/>
        </a:p>
      </dgm:t>
    </dgm:pt>
    <dgm:pt modelId="{01BF405E-6DC7-419F-9DC6-73E24CE5A3D8}" type="sibTrans" cxnId="{7E94D67A-869E-4E53-A67E-84F1BC01C347}">
      <dgm:prSet/>
      <dgm:spPr/>
      <dgm:t>
        <a:bodyPr/>
        <a:lstStyle/>
        <a:p>
          <a:endParaRPr lang="en-US"/>
        </a:p>
      </dgm:t>
    </dgm:pt>
    <dgm:pt modelId="{EE8D03BA-EB09-4F79-9AE4-ED8460F61810}">
      <dgm:prSet phldrT="[Text]"/>
      <dgm:spPr/>
      <dgm:t>
        <a:bodyPr/>
        <a:lstStyle/>
        <a:p>
          <a:r>
            <a:rPr lang="en-US" dirty="0"/>
            <a:t>Promote and enhance the use of the NJCEP offerings</a:t>
          </a:r>
        </a:p>
      </dgm:t>
    </dgm:pt>
    <dgm:pt modelId="{AB3D3032-F947-47AC-AE82-664D67EC0659}" type="parTrans" cxnId="{31C60CB2-02B0-42CD-B057-F07CDC796355}">
      <dgm:prSet/>
      <dgm:spPr/>
      <dgm:t>
        <a:bodyPr/>
        <a:lstStyle/>
        <a:p>
          <a:endParaRPr lang="en-US"/>
        </a:p>
      </dgm:t>
    </dgm:pt>
    <dgm:pt modelId="{DCC3FF83-DE6E-402F-96FE-B084469DA61E}" type="sibTrans" cxnId="{31C60CB2-02B0-42CD-B057-F07CDC796355}">
      <dgm:prSet/>
      <dgm:spPr/>
      <dgm:t>
        <a:bodyPr/>
        <a:lstStyle/>
        <a:p>
          <a:endParaRPr lang="en-US"/>
        </a:p>
      </dgm:t>
    </dgm:pt>
    <dgm:pt modelId="{AB5F91A7-464C-446F-A284-CBE3EC71BB8B}">
      <dgm:prSet phldrT="[Text]"/>
      <dgm:spPr/>
      <dgm:t>
        <a:bodyPr/>
        <a:lstStyle/>
        <a:p>
          <a:r>
            <a:rPr lang="en-US" dirty="0"/>
            <a:t>Raise awareness of </a:t>
          </a:r>
          <a:r>
            <a:rPr lang="en-US" dirty="0" smtClean="0"/>
            <a:t>the whole </a:t>
          </a:r>
          <a:r>
            <a:rPr lang="en-US" dirty="0"/>
            <a:t>house approach to </a:t>
          </a:r>
          <a:r>
            <a:rPr lang="en-US" dirty="0" smtClean="0"/>
            <a:t>EE</a:t>
          </a:r>
          <a:endParaRPr lang="en-US" dirty="0"/>
        </a:p>
      </dgm:t>
    </dgm:pt>
    <dgm:pt modelId="{9FBAB95D-8A0E-4F21-B6C0-85F73A5A1051}" type="parTrans" cxnId="{E159A417-891F-4F9A-B2B5-C12F2DB86833}">
      <dgm:prSet/>
      <dgm:spPr/>
      <dgm:t>
        <a:bodyPr/>
        <a:lstStyle/>
        <a:p>
          <a:endParaRPr lang="en-US"/>
        </a:p>
      </dgm:t>
    </dgm:pt>
    <dgm:pt modelId="{0811335A-752E-4456-A03A-ED74FB6A657F}" type="sibTrans" cxnId="{E159A417-891F-4F9A-B2B5-C12F2DB86833}">
      <dgm:prSet/>
      <dgm:spPr/>
      <dgm:t>
        <a:bodyPr/>
        <a:lstStyle/>
        <a:p>
          <a:endParaRPr lang="en-US"/>
        </a:p>
      </dgm:t>
    </dgm:pt>
    <dgm:pt modelId="{5C1CE4BB-AC80-4779-9546-7F63BD0EDAB0}">
      <dgm:prSet phldrT="[Text]"/>
      <dgm:spPr/>
      <dgm:t>
        <a:bodyPr/>
        <a:lstStyle/>
        <a:p>
          <a:r>
            <a:rPr lang="en-US" dirty="0"/>
            <a:t>Increase </a:t>
          </a:r>
          <a:r>
            <a:rPr lang="en-US" dirty="0" smtClean="0"/>
            <a:t>awareness </a:t>
          </a:r>
          <a:r>
            <a:rPr lang="en-US" dirty="0"/>
            <a:t>of </a:t>
          </a:r>
          <a:r>
            <a:rPr lang="en-US" dirty="0" smtClean="0"/>
            <a:t>efficient </a:t>
          </a:r>
          <a:r>
            <a:rPr lang="en-US" dirty="0"/>
            <a:t>appliances </a:t>
          </a:r>
          <a:r>
            <a:rPr lang="en-US" dirty="0" smtClean="0"/>
            <a:t>&amp; measures</a:t>
          </a:r>
          <a:endParaRPr lang="en-US" dirty="0"/>
        </a:p>
      </dgm:t>
    </dgm:pt>
    <dgm:pt modelId="{E3334857-90AC-4A4A-B772-D37DFD8523EB}" type="parTrans" cxnId="{EA8F7D7A-0402-4BCD-88DD-3506FE8640DD}">
      <dgm:prSet/>
      <dgm:spPr/>
      <dgm:t>
        <a:bodyPr/>
        <a:lstStyle/>
        <a:p>
          <a:endParaRPr lang="en-US"/>
        </a:p>
      </dgm:t>
    </dgm:pt>
    <dgm:pt modelId="{1CAE451B-EC86-4884-9BB0-4C215DA3B5AD}" type="sibTrans" cxnId="{EA8F7D7A-0402-4BCD-88DD-3506FE8640DD}">
      <dgm:prSet/>
      <dgm:spPr/>
      <dgm:t>
        <a:bodyPr/>
        <a:lstStyle/>
        <a:p>
          <a:endParaRPr lang="en-US"/>
        </a:p>
      </dgm:t>
    </dgm:pt>
    <dgm:pt modelId="{8132789F-B6A6-42EB-809D-F5ECEA985A0F}">
      <dgm:prSet phldrT="[Text]"/>
      <dgm:spPr/>
      <dgm:t>
        <a:bodyPr/>
        <a:lstStyle/>
        <a:p>
          <a:r>
            <a:rPr lang="en-US" dirty="0"/>
            <a:t>Increase NJ employment in energy </a:t>
          </a:r>
          <a:r>
            <a:rPr lang="en-US" dirty="0" smtClean="0"/>
            <a:t>efficiency</a:t>
          </a:r>
          <a:endParaRPr lang="en-US" dirty="0"/>
        </a:p>
      </dgm:t>
    </dgm:pt>
    <dgm:pt modelId="{879EED27-C254-423B-9FCD-3D9D60D0FD09}" type="parTrans" cxnId="{867911B8-68DE-48C9-896A-0F4FCF7E2B39}">
      <dgm:prSet/>
      <dgm:spPr/>
      <dgm:t>
        <a:bodyPr/>
        <a:lstStyle/>
        <a:p>
          <a:endParaRPr lang="en-US"/>
        </a:p>
      </dgm:t>
    </dgm:pt>
    <dgm:pt modelId="{9304698E-A137-4B36-9762-44B6BFD0CD00}" type="sibTrans" cxnId="{867911B8-68DE-48C9-896A-0F4FCF7E2B39}">
      <dgm:prSet/>
      <dgm:spPr/>
      <dgm:t>
        <a:bodyPr/>
        <a:lstStyle/>
        <a:p>
          <a:endParaRPr lang="en-US"/>
        </a:p>
      </dgm:t>
    </dgm:pt>
    <dgm:pt modelId="{9610A416-995D-4831-9167-DA6E867D442B}" type="pres">
      <dgm:prSet presAssocID="{2921F1C4-41FC-44BD-852E-09EBBA9F1D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20A576-2E9E-4B54-A766-D53124AEFF07}" type="pres">
      <dgm:prSet presAssocID="{2921F1C4-41FC-44BD-852E-09EBBA9F1D90}" presName="dummyMaxCanvas" presStyleCnt="0">
        <dgm:presLayoutVars/>
      </dgm:prSet>
      <dgm:spPr/>
    </dgm:pt>
    <dgm:pt modelId="{7C1735F2-8954-433F-A817-A86D47252831}" type="pres">
      <dgm:prSet presAssocID="{2921F1C4-41FC-44BD-852E-09EBBA9F1D9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12EA3-D695-40A2-A4BD-FD8F683CACEF}" type="pres">
      <dgm:prSet presAssocID="{2921F1C4-41FC-44BD-852E-09EBBA9F1D9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1C8D7-A2BE-4885-926C-DEE522B1B55E}" type="pres">
      <dgm:prSet presAssocID="{2921F1C4-41FC-44BD-852E-09EBBA9F1D9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FE4B5-256B-4DB8-A3E2-91491BA24AA8}" type="pres">
      <dgm:prSet presAssocID="{2921F1C4-41FC-44BD-852E-09EBBA9F1D9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C319E-449A-4581-B5A2-8D8F129775AB}" type="pres">
      <dgm:prSet presAssocID="{2921F1C4-41FC-44BD-852E-09EBBA9F1D9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633772-8E61-4443-9751-FAA3F9FC5CED}" type="pres">
      <dgm:prSet presAssocID="{2921F1C4-41FC-44BD-852E-09EBBA9F1D9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01C75-EC3F-4E82-95E3-8CD0D3C974D2}" type="pres">
      <dgm:prSet presAssocID="{2921F1C4-41FC-44BD-852E-09EBBA9F1D9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15586-E299-42D0-AAC4-C7C6392F4694}" type="pres">
      <dgm:prSet presAssocID="{2921F1C4-41FC-44BD-852E-09EBBA9F1D9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B48B5-64B5-45CA-89B7-AF76EC6CB0F2}" type="pres">
      <dgm:prSet presAssocID="{2921F1C4-41FC-44BD-852E-09EBBA9F1D9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FDCB6-705F-4CC0-A9B3-D35053432038}" type="pres">
      <dgm:prSet presAssocID="{2921F1C4-41FC-44BD-852E-09EBBA9F1D9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75F0A-2503-4A3F-84F9-A9244DFA36A8}" type="pres">
      <dgm:prSet presAssocID="{2921F1C4-41FC-44BD-852E-09EBBA9F1D9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B1674-0CE4-4029-8825-60CDD69D2C20}" type="pres">
      <dgm:prSet presAssocID="{2921F1C4-41FC-44BD-852E-09EBBA9F1D9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7DBBB-2495-4011-BDC4-1237A3BFBBC8}" type="pres">
      <dgm:prSet presAssocID="{2921F1C4-41FC-44BD-852E-09EBBA9F1D9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CCE82-25A3-4BF8-A866-64DA3478B43D}" type="pres">
      <dgm:prSet presAssocID="{2921F1C4-41FC-44BD-852E-09EBBA9F1D9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8F7D7A-0402-4BCD-88DD-3506FE8640DD}" srcId="{2921F1C4-41FC-44BD-852E-09EBBA9F1D90}" destId="{5C1CE4BB-AC80-4779-9546-7F63BD0EDAB0}" srcOrd="3" destOrd="0" parTransId="{E3334857-90AC-4A4A-B772-D37DFD8523EB}" sibTransId="{1CAE451B-EC86-4884-9BB0-4C215DA3B5AD}"/>
    <dgm:cxn modelId="{7E94D67A-869E-4E53-A67E-84F1BC01C347}" srcId="{2921F1C4-41FC-44BD-852E-09EBBA9F1D90}" destId="{E7659AAF-7FD3-45E0-BA95-A3B58F509774}" srcOrd="0" destOrd="0" parTransId="{960DD3F0-0B00-4D22-8626-A557FF4C7859}" sibTransId="{01BF405E-6DC7-419F-9DC6-73E24CE5A3D8}"/>
    <dgm:cxn modelId="{720FFFBE-FFE3-4795-8B36-E9353CC83CAE}" type="presOf" srcId="{AB5F91A7-464C-446F-A284-CBE3EC71BB8B}" destId="{8B3B1674-0CE4-4029-8825-60CDD69D2C20}" srcOrd="1" destOrd="0" presId="urn:microsoft.com/office/officeart/2005/8/layout/vProcess5"/>
    <dgm:cxn modelId="{E515423B-76EB-42C4-9A7C-695BC21BFC87}" type="presOf" srcId="{AB5F91A7-464C-446F-A284-CBE3EC71BB8B}" destId="{CCC1C8D7-A2BE-4885-926C-DEE522B1B55E}" srcOrd="0" destOrd="0" presId="urn:microsoft.com/office/officeart/2005/8/layout/vProcess5"/>
    <dgm:cxn modelId="{BA6B6894-5BD0-47F8-8DB4-525C3F1E46C7}" type="presOf" srcId="{E7659AAF-7FD3-45E0-BA95-A3B58F509774}" destId="{22DFDCB6-705F-4CC0-A9B3-D35053432038}" srcOrd="1" destOrd="0" presId="urn:microsoft.com/office/officeart/2005/8/layout/vProcess5"/>
    <dgm:cxn modelId="{D178298B-C047-44AB-BDC2-0C2C4CD9A3C7}" type="presOf" srcId="{8132789F-B6A6-42EB-809D-F5ECEA985A0F}" destId="{A4BCCE82-25A3-4BF8-A866-64DA3478B43D}" srcOrd="1" destOrd="0" presId="urn:microsoft.com/office/officeart/2005/8/layout/vProcess5"/>
    <dgm:cxn modelId="{A5D90041-A45B-428B-9AAA-67C464622D61}" type="presOf" srcId="{0811335A-752E-4456-A03A-ED74FB6A657F}" destId="{9B915586-E299-42D0-AAC4-C7C6392F4694}" srcOrd="0" destOrd="0" presId="urn:microsoft.com/office/officeart/2005/8/layout/vProcess5"/>
    <dgm:cxn modelId="{867911B8-68DE-48C9-896A-0F4FCF7E2B39}" srcId="{2921F1C4-41FC-44BD-852E-09EBBA9F1D90}" destId="{8132789F-B6A6-42EB-809D-F5ECEA985A0F}" srcOrd="4" destOrd="0" parTransId="{879EED27-C254-423B-9FCD-3D9D60D0FD09}" sibTransId="{9304698E-A137-4B36-9762-44B6BFD0CD00}"/>
    <dgm:cxn modelId="{F7485AD7-00F6-42BC-8FD0-D3F8B6B301EA}" type="presOf" srcId="{EE8D03BA-EB09-4F79-9AE4-ED8460F61810}" destId="{79412EA3-D695-40A2-A4BD-FD8F683CACEF}" srcOrd="0" destOrd="0" presId="urn:microsoft.com/office/officeart/2005/8/layout/vProcess5"/>
    <dgm:cxn modelId="{BA25C2E1-876F-48DE-836C-728BCA62C6A9}" type="presOf" srcId="{2921F1C4-41FC-44BD-852E-09EBBA9F1D90}" destId="{9610A416-995D-4831-9167-DA6E867D442B}" srcOrd="0" destOrd="0" presId="urn:microsoft.com/office/officeart/2005/8/layout/vProcess5"/>
    <dgm:cxn modelId="{545BF5EB-A5F0-40C9-9AF8-8E8269082ACF}" type="presOf" srcId="{5C1CE4BB-AC80-4779-9546-7F63BD0EDAB0}" destId="{A607DBBB-2495-4011-BDC4-1237A3BFBBC8}" srcOrd="1" destOrd="0" presId="urn:microsoft.com/office/officeart/2005/8/layout/vProcess5"/>
    <dgm:cxn modelId="{2BC93C6A-AE42-4735-B933-3F6C6E5546FE}" type="presOf" srcId="{EE8D03BA-EB09-4F79-9AE4-ED8460F61810}" destId="{17875F0A-2503-4A3F-84F9-A9244DFA36A8}" srcOrd="1" destOrd="0" presId="urn:microsoft.com/office/officeart/2005/8/layout/vProcess5"/>
    <dgm:cxn modelId="{28EA8A57-435B-419A-92B5-5919F592FF5F}" type="presOf" srcId="{DCC3FF83-DE6E-402F-96FE-B084469DA61E}" destId="{8FC01C75-EC3F-4E82-95E3-8CD0D3C974D2}" srcOrd="0" destOrd="0" presId="urn:microsoft.com/office/officeart/2005/8/layout/vProcess5"/>
    <dgm:cxn modelId="{A5D1DD7B-2292-4BE7-91CE-6D12BE5C03F8}" type="presOf" srcId="{01BF405E-6DC7-419F-9DC6-73E24CE5A3D8}" destId="{E4633772-8E61-4443-9751-FAA3F9FC5CED}" srcOrd="0" destOrd="0" presId="urn:microsoft.com/office/officeart/2005/8/layout/vProcess5"/>
    <dgm:cxn modelId="{E1D9709A-ADB6-4410-8D7E-6F8C9617A91D}" type="presOf" srcId="{5C1CE4BB-AC80-4779-9546-7F63BD0EDAB0}" destId="{FADFE4B5-256B-4DB8-A3E2-91491BA24AA8}" srcOrd="0" destOrd="0" presId="urn:microsoft.com/office/officeart/2005/8/layout/vProcess5"/>
    <dgm:cxn modelId="{D59BF46E-A322-4958-8056-9F277BE31DA8}" type="presOf" srcId="{1CAE451B-EC86-4884-9BB0-4C215DA3B5AD}" destId="{0C5B48B5-64B5-45CA-89B7-AF76EC6CB0F2}" srcOrd="0" destOrd="0" presId="urn:microsoft.com/office/officeart/2005/8/layout/vProcess5"/>
    <dgm:cxn modelId="{E159A417-891F-4F9A-B2B5-C12F2DB86833}" srcId="{2921F1C4-41FC-44BD-852E-09EBBA9F1D90}" destId="{AB5F91A7-464C-446F-A284-CBE3EC71BB8B}" srcOrd="2" destOrd="0" parTransId="{9FBAB95D-8A0E-4F21-B6C0-85F73A5A1051}" sibTransId="{0811335A-752E-4456-A03A-ED74FB6A657F}"/>
    <dgm:cxn modelId="{23283256-D4F9-4FD5-BB4E-ED78E86EBF39}" type="presOf" srcId="{8132789F-B6A6-42EB-809D-F5ECEA985A0F}" destId="{040C319E-449A-4581-B5A2-8D8F129775AB}" srcOrd="0" destOrd="0" presId="urn:microsoft.com/office/officeart/2005/8/layout/vProcess5"/>
    <dgm:cxn modelId="{31C60CB2-02B0-42CD-B057-F07CDC796355}" srcId="{2921F1C4-41FC-44BD-852E-09EBBA9F1D90}" destId="{EE8D03BA-EB09-4F79-9AE4-ED8460F61810}" srcOrd="1" destOrd="0" parTransId="{AB3D3032-F947-47AC-AE82-664D67EC0659}" sibTransId="{DCC3FF83-DE6E-402F-96FE-B084469DA61E}"/>
    <dgm:cxn modelId="{D2346D85-0299-423B-AE46-84AFC8260EEA}" type="presOf" srcId="{E7659AAF-7FD3-45E0-BA95-A3B58F509774}" destId="{7C1735F2-8954-433F-A817-A86D47252831}" srcOrd="0" destOrd="0" presId="urn:microsoft.com/office/officeart/2005/8/layout/vProcess5"/>
    <dgm:cxn modelId="{678DB932-E57C-4C5B-AF5D-5BC45033F8AF}" type="presParOf" srcId="{9610A416-995D-4831-9167-DA6E867D442B}" destId="{2E20A576-2E9E-4B54-A766-D53124AEFF07}" srcOrd="0" destOrd="0" presId="urn:microsoft.com/office/officeart/2005/8/layout/vProcess5"/>
    <dgm:cxn modelId="{ED4A310F-34EB-4F3F-8407-C9732C9F481D}" type="presParOf" srcId="{9610A416-995D-4831-9167-DA6E867D442B}" destId="{7C1735F2-8954-433F-A817-A86D47252831}" srcOrd="1" destOrd="0" presId="urn:microsoft.com/office/officeart/2005/8/layout/vProcess5"/>
    <dgm:cxn modelId="{04BD5CFA-7958-4825-B560-97FADFD39CFA}" type="presParOf" srcId="{9610A416-995D-4831-9167-DA6E867D442B}" destId="{79412EA3-D695-40A2-A4BD-FD8F683CACEF}" srcOrd="2" destOrd="0" presId="urn:microsoft.com/office/officeart/2005/8/layout/vProcess5"/>
    <dgm:cxn modelId="{7E0140C0-A7D5-4090-9976-A15C60E73FD7}" type="presParOf" srcId="{9610A416-995D-4831-9167-DA6E867D442B}" destId="{CCC1C8D7-A2BE-4885-926C-DEE522B1B55E}" srcOrd="3" destOrd="0" presId="urn:microsoft.com/office/officeart/2005/8/layout/vProcess5"/>
    <dgm:cxn modelId="{3100DD9B-5914-4062-A0AD-2724072B14EA}" type="presParOf" srcId="{9610A416-995D-4831-9167-DA6E867D442B}" destId="{FADFE4B5-256B-4DB8-A3E2-91491BA24AA8}" srcOrd="4" destOrd="0" presId="urn:microsoft.com/office/officeart/2005/8/layout/vProcess5"/>
    <dgm:cxn modelId="{7DE8EDD1-EDB7-4634-AE65-9029671D32AD}" type="presParOf" srcId="{9610A416-995D-4831-9167-DA6E867D442B}" destId="{040C319E-449A-4581-B5A2-8D8F129775AB}" srcOrd="5" destOrd="0" presId="urn:microsoft.com/office/officeart/2005/8/layout/vProcess5"/>
    <dgm:cxn modelId="{FAA4D4A1-3B16-4C10-AACA-C5E874838467}" type="presParOf" srcId="{9610A416-995D-4831-9167-DA6E867D442B}" destId="{E4633772-8E61-4443-9751-FAA3F9FC5CED}" srcOrd="6" destOrd="0" presId="urn:microsoft.com/office/officeart/2005/8/layout/vProcess5"/>
    <dgm:cxn modelId="{82F3B5E4-6828-4435-B82B-8D53E77FC059}" type="presParOf" srcId="{9610A416-995D-4831-9167-DA6E867D442B}" destId="{8FC01C75-EC3F-4E82-95E3-8CD0D3C974D2}" srcOrd="7" destOrd="0" presId="urn:microsoft.com/office/officeart/2005/8/layout/vProcess5"/>
    <dgm:cxn modelId="{AD139922-E335-4031-8E22-66AC3FC7FB89}" type="presParOf" srcId="{9610A416-995D-4831-9167-DA6E867D442B}" destId="{9B915586-E299-42D0-AAC4-C7C6392F4694}" srcOrd="8" destOrd="0" presId="urn:microsoft.com/office/officeart/2005/8/layout/vProcess5"/>
    <dgm:cxn modelId="{1EA67C12-BB8A-49C7-8790-97E0A0B62489}" type="presParOf" srcId="{9610A416-995D-4831-9167-DA6E867D442B}" destId="{0C5B48B5-64B5-45CA-89B7-AF76EC6CB0F2}" srcOrd="9" destOrd="0" presId="urn:microsoft.com/office/officeart/2005/8/layout/vProcess5"/>
    <dgm:cxn modelId="{8695D83A-5CE3-494A-9FE5-5B28198B5986}" type="presParOf" srcId="{9610A416-995D-4831-9167-DA6E867D442B}" destId="{22DFDCB6-705F-4CC0-A9B3-D35053432038}" srcOrd="10" destOrd="0" presId="urn:microsoft.com/office/officeart/2005/8/layout/vProcess5"/>
    <dgm:cxn modelId="{19DC565B-7DC1-4695-8023-DD80E445E968}" type="presParOf" srcId="{9610A416-995D-4831-9167-DA6E867D442B}" destId="{17875F0A-2503-4A3F-84F9-A9244DFA36A8}" srcOrd="11" destOrd="0" presId="urn:microsoft.com/office/officeart/2005/8/layout/vProcess5"/>
    <dgm:cxn modelId="{8E715394-0254-4DBA-9DBC-38B91F67330E}" type="presParOf" srcId="{9610A416-995D-4831-9167-DA6E867D442B}" destId="{8B3B1674-0CE4-4029-8825-60CDD69D2C20}" srcOrd="12" destOrd="0" presId="urn:microsoft.com/office/officeart/2005/8/layout/vProcess5"/>
    <dgm:cxn modelId="{89E3AC74-02F3-48FB-A9B3-C35E7F8E6FCA}" type="presParOf" srcId="{9610A416-995D-4831-9167-DA6E867D442B}" destId="{A607DBBB-2495-4011-BDC4-1237A3BFBBC8}" srcOrd="13" destOrd="0" presId="urn:microsoft.com/office/officeart/2005/8/layout/vProcess5"/>
    <dgm:cxn modelId="{D5A75D5A-EBED-477E-89E6-8B5AE1AB609C}" type="presParOf" srcId="{9610A416-995D-4831-9167-DA6E867D442B}" destId="{A4BCCE82-25A3-4BF8-A866-64DA3478B43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1A3814-D1BE-4490-893B-3B03D553789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5FE2DF71-0BAF-4B38-BE67-404C8A676C0E}">
      <dgm:prSet phldrT="[Text]"/>
      <dgm:spPr/>
      <dgm:t>
        <a:bodyPr/>
        <a:lstStyle/>
        <a:p>
          <a:r>
            <a:rPr lang="en-US" dirty="0"/>
            <a:t>Background Research</a:t>
          </a:r>
        </a:p>
      </dgm:t>
    </dgm:pt>
    <dgm:pt modelId="{72CBC76D-6E7D-47C2-A75E-03B63FFA260B}" type="parTrans" cxnId="{F78F895F-79A8-42EC-B2C0-3C79757E1F08}">
      <dgm:prSet/>
      <dgm:spPr/>
      <dgm:t>
        <a:bodyPr/>
        <a:lstStyle/>
        <a:p>
          <a:endParaRPr lang="en-US"/>
        </a:p>
      </dgm:t>
    </dgm:pt>
    <dgm:pt modelId="{E5E7F6BA-CD43-44E7-82DE-54EFE53AF3ED}" type="sibTrans" cxnId="{F78F895F-79A8-42EC-B2C0-3C79757E1F08}">
      <dgm:prSet/>
      <dgm:spPr/>
      <dgm:t>
        <a:bodyPr/>
        <a:lstStyle/>
        <a:p>
          <a:endParaRPr lang="en-US"/>
        </a:p>
      </dgm:t>
    </dgm:pt>
    <dgm:pt modelId="{B38DFE10-5763-42F5-A467-D68C9C0FB1FC}">
      <dgm:prSet phldrT="[Text]"/>
      <dgm:spPr/>
      <dgm:t>
        <a:bodyPr/>
        <a:lstStyle/>
        <a:p>
          <a:r>
            <a:rPr lang="en-US" dirty="0"/>
            <a:t>Program Data Analysis</a:t>
          </a:r>
        </a:p>
      </dgm:t>
    </dgm:pt>
    <dgm:pt modelId="{305DF97F-81AD-46BB-9C37-6FA93150700C}" type="parTrans" cxnId="{F97B5FD4-885C-4CF4-934A-6D58C4F2C89E}">
      <dgm:prSet/>
      <dgm:spPr/>
      <dgm:t>
        <a:bodyPr/>
        <a:lstStyle/>
        <a:p>
          <a:endParaRPr lang="en-US"/>
        </a:p>
      </dgm:t>
    </dgm:pt>
    <dgm:pt modelId="{8818718D-5BE8-4824-A986-860981C0AC15}" type="sibTrans" cxnId="{F97B5FD4-885C-4CF4-934A-6D58C4F2C89E}">
      <dgm:prSet/>
      <dgm:spPr/>
      <dgm:t>
        <a:bodyPr/>
        <a:lstStyle/>
        <a:p>
          <a:endParaRPr lang="en-US"/>
        </a:p>
      </dgm:t>
    </dgm:pt>
    <dgm:pt modelId="{86563CBB-7A62-4391-8D92-493D9FC92C36}">
      <dgm:prSet phldrT="[Text]"/>
      <dgm:spPr/>
      <dgm:t>
        <a:bodyPr/>
        <a:lstStyle/>
        <a:p>
          <a:r>
            <a:rPr lang="en-US" dirty="0"/>
            <a:t>Participant In-Depth Interviews</a:t>
          </a:r>
        </a:p>
      </dgm:t>
    </dgm:pt>
    <dgm:pt modelId="{A78225C1-9263-427A-858E-5E1635FC46A0}" type="parTrans" cxnId="{27141D7E-89B9-478F-BABD-C9B75C759E2D}">
      <dgm:prSet/>
      <dgm:spPr/>
      <dgm:t>
        <a:bodyPr/>
        <a:lstStyle/>
        <a:p>
          <a:endParaRPr lang="en-US"/>
        </a:p>
      </dgm:t>
    </dgm:pt>
    <dgm:pt modelId="{45C8B1A1-B790-4738-BCC7-169DAA45C823}" type="sibTrans" cxnId="{27141D7E-89B9-478F-BABD-C9B75C759E2D}">
      <dgm:prSet/>
      <dgm:spPr/>
      <dgm:t>
        <a:bodyPr/>
        <a:lstStyle/>
        <a:p>
          <a:endParaRPr lang="en-US"/>
        </a:p>
      </dgm:t>
    </dgm:pt>
    <dgm:pt modelId="{3287B836-050B-47CF-9B5D-AE460B51BC8D}">
      <dgm:prSet phldrT="[Text]"/>
      <dgm:spPr/>
      <dgm:t>
        <a:bodyPr/>
        <a:lstStyle/>
        <a:p>
          <a:r>
            <a:rPr lang="en-US" dirty="0"/>
            <a:t>Contractor In-Depth Interviews</a:t>
          </a:r>
        </a:p>
      </dgm:t>
    </dgm:pt>
    <dgm:pt modelId="{4431B7B0-86DA-4F11-A24F-7D1FFC128E59}" type="parTrans" cxnId="{CD23317A-6266-4A1B-ADB1-A882325907B0}">
      <dgm:prSet/>
      <dgm:spPr/>
      <dgm:t>
        <a:bodyPr/>
        <a:lstStyle/>
        <a:p>
          <a:endParaRPr lang="en-US"/>
        </a:p>
      </dgm:t>
    </dgm:pt>
    <dgm:pt modelId="{C701952D-21A2-470B-9082-384D357CA349}" type="sibTrans" cxnId="{CD23317A-6266-4A1B-ADB1-A882325907B0}">
      <dgm:prSet/>
      <dgm:spPr/>
      <dgm:t>
        <a:bodyPr/>
        <a:lstStyle/>
        <a:p>
          <a:endParaRPr lang="en-US"/>
        </a:p>
      </dgm:t>
    </dgm:pt>
    <dgm:pt modelId="{2D72DD97-5EFF-44F4-A640-F19F68C26277}">
      <dgm:prSet phldrT="[Text]"/>
      <dgm:spPr/>
      <dgm:t>
        <a:bodyPr/>
        <a:lstStyle/>
        <a:p>
          <a:r>
            <a:rPr lang="en-US" dirty="0"/>
            <a:t>Usage Impact Analysis</a:t>
          </a:r>
        </a:p>
      </dgm:t>
    </dgm:pt>
    <dgm:pt modelId="{96C50C9D-87FF-4352-986F-DED9FFC8F818}" type="parTrans" cxnId="{2E5923CA-1AB3-482A-A3C2-62EAB271E88A}">
      <dgm:prSet/>
      <dgm:spPr/>
      <dgm:t>
        <a:bodyPr/>
        <a:lstStyle/>
        <a:p>
          <a:endParaRPr lang="en-US"/>
        </a:p>
      </dgm:t>
    </dgm:pt>
    <dgm:pt modelId="{41754F11-59C6-4FB5-844E-B3A45499074D}" type="sibTrans" cxnId="{2E5923CA-1AB3-482A-A3C2-62EAB271E88A}">
      <dgm:prSet/>
      <dgm:spPr/>
      <dgm:t>
        <a:bodyPr/>
        <a:lstStyle/>
        <a:p>
          <a:endParaRPr lang="en-US"/>
        </a:p>
      </dgm:t>
    </dgm:pt>
    <dgm:pt modelId="{C17E76A3-2238-4DF8-9237-F24E882A8677}">
      <dgm:prSet phldrT="[Text]"/>
      <dgm:spPr/>
      <dgm:t>
        <a:bodyPr/>
        <a:lstStyle/>
        <a:p>
          <a:r>
            <a:rPr lang="en-US" dirty="0"/>
            <a:t>Non-Energy Benefits</a:t>
          </a:r>
        </a:p>
      </dgm:t>
    </dgm:pt>
    <dgm:pt modelId="{8B790903-5982-47DE-91AF-7748FFD33ABF}" type="parTrans" cxnId="{4D44E9A1-F509-448B-A661-171743BB8565}">
      <dgm:prSet/>
      <dgm:spPr/>
      <dgm:t>
        <a:bodyPr/>
        <a:lstStyle/>
        <a:p>
          <a:endParaRPr lang="en-US"/>
        </a:p>
      </dgm:t>
    </dgm:pt>
    <dgm:pt modelId="{7403B206-A97C-41AB-9F06-A743B4595D5B}" type="sibTrans" cxnId="{4D44E9A1-F509-448B-A661-171743BB8565}">
      <dgm:prSet/>
      <dgm:spPr/>
      <dgm:t>
        <a:bodyPr/>
        <a:lstStyle/>
        <a:p>
          <a:endParaRPr lang="en-US"/>
        </a:p>
      </dgm:t>
    </dgm:pt>
    <dgm:pt modelId="{63B94ECA-9A1B-446B-A7FB-D70B6700D09E}">
      <dgm:prSet/>
      <dgm:spPr/>
      <dgm:t>
        <a:bodyPr/>
        <a:lstStyle/>
        <a:p>
          <a:r>
            <a:rPr lang="en-US" dirty="0"/>
            <a:t>Participant Surveys</a:t>
          </a:r>
        </a:p>
      </dgm:t>
    </dgm:pt>
    <dgm:pt modelId="{62E7C3CF-0E6B-4640-9BF9-3526E7354389}" type="parTrans" cxnId="{AE62D08F-C818-4003-841D-2C9C0015F118}">
      <dgm:prSet/>
      <dgm:spPr/>
      <dgm:t>
        <a:bodyPr/>
        <a:lstStyle/>
        <a:p>
          <a:endParaRPr lang="en-US"/>
        </a:p>
      </dgm:t>
    </dgm:pt>
    <dgm:pt modelId="{01A73BC7-9516-45AC-8509-B3C111A520B6}" type="sibTrans" cxnId="{AE62D08F-C818-4003-841D-2C9C0015F118}">
      <dgm:prSet/>
      <dgm:spPr/>
      <dgm:t>
        <a:bodyPr/>
        <a:lstStyle/>
        <a:p>
          <a:endParaRPr lang="en-US"/>
        </a:p>
      </dgm:t>
    </dgm:pt>
    <dgm:pt modelId="{369BFB03-1368-42B8-960C-00C64F2079E2}" type="pres">
      <dgm:prSet presAssocID="{661A3814-D1BE-4490-893B-3B03D553789A}" presName="Name0" presStyleCnt="0">
        <dgm:presLayoutVars>
          <dgm:dir/>
          <dgm:resizeHandles val="exact"/>
        </dgm:presLayoutVars>
      </dgm:prSet>
      <dgm:spPr/>
    </dgm:pt>
    <dgm:pt modelId="{43981204-36BD-4C6E-83D3-33AE33DD961C}" type="pres">
      <dgm:prSet presAssocID="{5FE2DF71-0BAF-4B38-BE67-404C8A676C0E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579C9-6583-4F02-9584-409DE4217066}" type="pres">
      <dgm:prSet presAssocID="{E5E7F6BA-CD43-44E7-82DE-54EFE53AF3ED}" presName="space" presStyleCnt="0"/>
      <dgm:spPr/>
    </dgm:pt>
    <dgm:pt modelId="{E81042BF-3ED4-4417-AD40-ED660ADBE3B1}" type="pres">
      <dgm:prSet presAssocID="{B38DFE10-5763-42F5-A467-D68C9C0FB1FC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76BBF-B8C9-4F65-909A-DF310A268CAF}" type="pres">
      <dgm:prSet presAssocID="{8818718D-5BE8-4824-A986-860981C0AC15}" presName="space" presStyleCnt="0"/>
      <dgm:spPr/>
    </dgm:pt>
    <dgm:pt modelId="{FE30EA08-55AA-45B8-92F3-38AA53FDA2D6}" type="pres">
      <dgm:prSet presAssocID="{86563CBB-7A62-4391-8D92-493D9FC92C36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89AC5-5C30-4A24-99EA-2D6F107A6E4D}" type="pres">
      <dgm:prSet presAssocID="{45C8B1A1-B790-4738-BCC7-169DAA45C823}" presName="space" presStyleCnt="0"/>
      <dgm:spPr/>
    </dgm:pt>
    <dgm:pt modelId="{44B4108A-C3A7-4D15-9844-B5233C929D21}" type="pres">
      <dgm:prSet presAssocID="{63B94ECA-9A1B-446B-A7FB-D70B6700D09E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8B3EB-89E2-4006-A281-F52806214AC4}" type="pres">
      <dgm:prSet presAssocID="{01A73BC7-9516-45AC-8509-B3C111A520B6}" presName="space" presStyleCnt="0"/>
      <dgm:spPr/>
    </dgm:pt>
    <dgm:pt modelId="{1353D571-8219-41CA-AD02-19AAE1B05D4A}" type="pres">
      <dgm:prSet presAssocID="{3287B836-050B-47CF-9B5D-AE460B51BC8D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A6D18-1936-4F98-9393-24FB70AF4E58}" type="pres">
      <dgm:prSet presAssocID="{C701952D-21A2-470B-9082-384D357CA349}" presName="space" presStyleCnt="0"/>
      <dgm:spPr/>
    </dgm:pt>
    <dgm:pt modelId="{4B120678-C17A-46EE-99EF-F8BACA17FF53}" type="pres">
      <dgm:prSet presAssocID="{2D72DD97-5EFF-44F4-A640-F19F68C26277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72439-FC5E-482F-8E01-3B51140E911F}" type="pres">
      <dgm:prSet presAssocID="{41754F11-59C6-4FB5-844E-B3A45499074D}" presName="space" presStyleCnt="0"/>
      <dgm:spPr/>
    </dgm:pt>
    <dgm:pt modelId="{0851DF55-AE4F-4757-A467-44BF9B8149A9}" type="pres">
      <dgm:prSet presAssocID="{C17E76A3-2238-4DF8-9237-F24E882A8677}" presName="Name5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BD2E15-B8B4-44C4-9C57-0877A75E9ECF}" type="presOf" srcId="{B38DFE10-5763-42F5-A467-D68C9C0FB1FC}" destId="{E81042BF-3ED4-4417-AD40-ED660ADBE3B1}" srcOrd="0" destOrd="0" presId="urn:microsoft.com/office/officeart/2005/8/layout/venn3"/>
    <dgm:cxn modelId="{F78F895F-79A8-42EC-B2C0-3C79757E1F08}" srcId="{661A3814-D1BE-4490-893B-3B03D553789A}" destId="{5FE2DF71-0BAF-4B38-BE67-404C8A676C0E}" srcOrd="0" destOrd="0" parTransId="{72CBC76D-6E7D-47C2-A75E-03B63FFA260B}" sibTransId="{E5E7F6BA-CD43-44E7-82DE-54EFE53AF3ED}"/>
    <dgm:cxn modelId="{114D3C55-478D-4EF5-B505-C68D1DF84288}" type="presOf" srcId="{63B94ECA-9A1B-446B-A7FB-D70B6700D09E}" destId="{44B4108A-C3A7-4D15-9844-B5233C929D21}" srcOrd="0" destOrd="0" presId="urn:microsoft.com/office/officeart/2005/8/layout/venn3"/>
    <dgm:cxn modelId="{27141D7E-89B9-478F-BABD-C9B75C759E2D}" srcId="{661A3814-D1BE-4490-893B-3B03D553789A}" destId="{86563CBB-7A62-4391-8D92-493D9FC92C36}" srcOrd="2" destOrd="0" parTransId="{A78225C1-9263-427A-858E-5E1635FC46A0}" sibTransId="{45C8B1A1-B790-4738-BCC7-169DAA45C823}"/>
    <dgm:cxn modelId="{AE62D08F-C818-4003-841D-2C9C0015F118}" srcId="{661A3814-D1BE-4490-893B-3B03D553789A}" destId="{63B94ECA-9A1B-446B-A7FB-D70B6700D09E}" srcOrd="3" destOrd="0" parTransId="{62E7C3CF-0E6B-4640-9BF9-3526E7354389}" sibTransId="{01A73BC7-9516-45AC-8509-B3C111A520B6}"/>
    <dgm:cxn modelId="{A32CE2B4-6160-4822-999D-2E7B14C3B2EF}" type="presOf" srcId="{5FE2DF71-0BAF-4B38-BE67-404C8A676C0E}" destId="{43981204-36BD-4C6E-83D3-33AE33DD961C}" srcOrd="0" destOrd="0" presId="urn:microsoft.com/office/officeart/2005/8/layout/venn3"/>
    <dgm:cxn modelId="{13989F38-9952-42AA-8283-1B054FC3ED66}" type="presOf" srcId="{2D72DD97-5EFF-44F4-A640-F19F68C26277}" destId="{4B120678-C17A-46EE-99EF-F8BACA17FF53}" srcOrd="0" destOrd="0" presId="urn:microsoft.com/office/officeart/2005/8/layout/venn3"/>
    <dgm:cxn modelId="{F29A076F-7645-4307-91E2-9B01790C195B}" type="presOf" srcId="{661A3814-D1BE-4490-893B-3B03D553789A}" destId="{369BFB03-1368-42B8-960C-00C64F2079E2}" srcOrd="0" destOrd="0" presId="urn:microsoft.com/office/officeart/2005/8/layout/venn3"/>
    <dgm:cxn modelId="{96861F94-AFC8-4E50-BF9A-FDA5479F2AB5}" type="presOf" srcId="{86563CBB-7A62-4391-8D92-493D9FC92C36}" destId="{FE30EA08-55AA-45B8-92F3-38AA53FDA2D6}" srcOrd="0" destOrd="0" presId="urn:microsoft.com/office/officeart/2005/8/layout/venn3"/>
    <dgm:cxn modelId="{5C7C6629-F09E-41DA-AF7D-A8D234B9A2FF}" type="presOf" srcId="{3287B836-050B-47CF-9B5D-AE460B51BC8D}" destId="{1353D571-8219-41CA-AD02-19AAE1B05D4A}" srcOrd="0" destOrd="0" presId="urn:microsoft.com/office/officeart/2005/8/layout/venn3"/>
    <dgm:cxn modelId="{F97B5FD4-885C-4CF4-934A-6D58C4F2C89E}" srcId="{661A3814-D1BE-4490-893B-3B03D553789A}" destId="{B38DFE10-5763-42F5-A467-D68C9C0FB1FC}" srcOrd="1" destOrd="0" parTransId="{305DF97F-81AD-46BB-9C37-6FA93150700C}" sibTransId="{8818718D-5BE8-4824-A986-860981C0AC15}"/>
    <dgm:cxn modelId="{CD23317A-6266-4A1B-ADB1-A882325907B0}" srcId="{661A3814-D1BE-4490-893B-3B03D553789A}" destId="{3287B836-050B-47CF-9B5D-AE460B51BC8D}" srcOrd="4" destOrd="0" parTransId="{4431B7B0-86DA-4F11-A24F-7D1FFC128E59}" sibTransId="{C701952D-21A2-470B-9082-384D357CA349}"/>
    <dgm:cxn modelId="{10F1354C-777E-443C-AAA2-9A709162B5F9}" type="presOf" srcId="{C17E76A3-2238-4DF8-9237-F24E882A8677}" destId="{0851DF55-AE4F-4757-A467-44BF9B8149A9}" srcOrd="0" destOrd="0" presId="urn:microsoft.com/office/officeart/2005/8/layout/venn3"/>
    <dgm:cxn modelId="{2E5923CA-1AB3-482A-A3C2-62EAB271E88A}" srcId="{661A3814-D1BE-4490-893B-3B03D553789A}" destId="{2D72DD97-5EFF-44F4-A640-F19F68C26277}" srcOrd="5" destOrd="0" parTransId="{96C50C9D-87FF-4352-986F-DED9FFC8F818}" sibTransId="{41754F11-59C6-4FB5-844E-B3A45499074D}"/>
    <dgm:cxn modelId="{4D44E9A1-F509-448B-A661-171743BB8565}" srcId="{661A3814-D1BE-4490-893B-3B03D553789A}" destId="{C17E76A3-2238-4DF8-9237-F24E882A8677}" srcOrd="6" destOrd="0" parTransId="{8B790903-5982-47DE-91AF-7748FFD33ABF}" sibTransId="{7403B206-A97C-41AB-9F06-A743B4595D5B}"/>
    <dgm:cxn modelId="{183678B5-A9A4-4766-964A-F898458A45CA}" type="presParOf" srcId="{369BFB03-1368-42B8-960C-00C64F2079E2}" destId="{43981204-36BD-4C6E-83D3-33AE33DD961C}" srcOrd="0" destOrd="0" presId="urn:microsoft.com/office/officeart/2005/8/layout/venn3"/>
    <dgm:cxn modelId="{9D90591A-A052-4E2F-A750-FD0D6E472F50}" type="presParOf" srcId="{369BFB03-1368-42B8-960C-00C64F2079E2}" destId="{BAC579C9-6583-4F02-9584-409DE4217066}" srcOrd="1" destOrd="0" presId="urn:microsoft.com/office/officeart/2005/8/layout/venn3"/>
    <dgm:cxn modelId="{82D57AFC-8DE7-42DE-808C-26D1BADEF6C8}" type="presParOf" srcId="{369BFB03-1368-42B8-960C-00C64F2079E2}" destId="{E81042BF-3ED4-4417-AD40-ED660ADBE3B1}" srcOrd="2" destOrd="0" presId="urn:microsoft.com/office/officeart/2005/8/layout/venn3"/>
    <dgm:cxn modelId="{837DA085-68C6-46F5-9A76-A412669164DA}" type="presParOf" srcId="{369BFB03-1368-42B8-960C-00C64F2079E2}" destId="{AA876BBF-B8C9-4F65-909A-DF310A268CAF}" srcOrd="3" destOrd="0" presId="urn:microsoft.com/office/officeart/2005/8/layout/venn3"/>
    <dgm:cxn modelId="{26DD91CE-3E85-4D89-ACD0-3473A4C6DD8A}" type="presParOf" srcId="{369BFB03-1368-42B8-960C-00C64F2079E2}" destId="{FE30EA08-55AA-45B8-92F3-38AA53FDA2D6}" srcOrd="4" destOrd="0" presId="urn:microsoft.com/office/officeart/2005/8/layout/venn3"/>
    <dgm:cxn modelId="{1EA6EFDE-6EE5-4435-BCF9-879417EECD7E}" type="presParOf" srcId="{369BFB03-1368-42B8-960C-00C64F2079E2}" destId="{81889AC5-5C30-4A24-99EA-2D6F107A6E4D}" srcOrd="5" destOrd="0" presId="urn:microsoft.com/office/officeart/2005/8/layout/venn3"/>
    <dgm:cxn modelId="{7FA9242B-48FA-437A-B5E4-3289F7519432}" type="presParOf" srcId="{369BFB03-1368-42B8-960C-00C64F2079E2}" destId="{44B4108A-C3A7-4D15-9844-B5233C929D21}" srcOrd="6" destOrd="0" presId="urn:microsoft.com/office/officeart/2005/8/layout/venn3"/>
    <dgm:cxn modelId="{D48400CC-5F4F-4E3C-9B6C-8A48B16488BD}" type="presParOf" srcId="{369BFB03-1368-42B8-960C-00C64F2079E2}" destId="{9B08B3EB-89E2-4006-A281-F52806214AC4}" srcOrd="7" destOrd="0" presId="urn:microsoft.com/office/officeart/2005/8/layout/venn3"/>
    <dgm:cxn modelId="{023305F9-BF2A-43B1-8A44-1BF36439BA04}" type="presParOf" srcId="{369BFB03-1368-42B8-960C-00C64F2079E2}" destId="{1353D571-8219-41CA-AD02-19AAE1B05D4A}" srcOrd="8" destOrd="0" presId="urn:microsoft.com/office/officeart/2005/8/layout/venn3"/>
    <dgm:cxn modelId="{0F2C4AF3-6EF3-4213-BF0B-4F5A09269183}" type="presParOf" srcId="{369BFB03-1368-42B8-960C-00C64F2079E2}" destId="{38EA6D18-1936-4F98-9393-24FB70AF4E58}" srcOrd="9" destOrd="0" presId="urn:microsoft.com/office/officeart/2005/8/layout/venn3"/>
    <dgm:cxn modelId="{673E4B03-C97F-42E8-BEEC-E040BF5F6FD9}" type="presParOf" srcId="{369BFB03-1368-42B8-960C-00C64F2079E2}" destId="{4B120678-C17A-46EE-99EF-F8BACA17FF53}" srcOrd="10" destOrd="0" presId="urn:microsoft.com/office/officeart/2005/8/layout/venn3"/>
    <dgm:cxn modelId="{4BF6073D-C888-4E3E-B805-79C66E904B3B}" type="presParOf" srcId="{369BFB03-1368-42B8-960C-00C64F2079E2}" destId="{07E72439-FC5E-482F-8E01-3B51140E911F}" srcOrd="11" destOrd="0" presId="urn:microsoft.com/office/officeart/2005/8/layout/venn3"/>
    <dgm:cxn modelId="{260F58DC-C331-409A-B3BF-6B3EC66F4937}" type="presParOf" srcId="{369BFB03-1368-42B8-960C-00C64F2079E2}" destId="{0851DF55-AE4F-4757-A467-44BF9B8149A9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651D9A-B19D-4782-82E6-C7A7B6ABFF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F2B1B1-8CB7-4717-B40F-41D1AB59C6FA}">
      <dgm:prSet phldrT="[Text]"/>
      <dgm:spPr/>
      <dgm:t>
        <a:bodyPr/>
        <a:lstStyle/>
        <a:p>
          <a:r>
            <a:rPr lang="en-US" dirty="0"/>
            <a:t>Continue contractor outreach</a:t>
          </a:r>
        </a:p>
      </dgm:t>
    </dgm:pt>
    <dgm:pt modelId="{FFE03552-09B1-4155-964B-0349F9454FB2}" type="parTrans" cxnId="{CF99164C-B9F4-41DE-A21F-E46095CC70D2}">
      <dgm:prSet/>
      <dgm:spPr/>
      <dgm:t>
        <a:bodyPr/>
        <a:lstStyle/>
        <a:p>
          <a:endParaRPr lang="en-US"/>
        </a:p>
      </dgm:t>
    </dgm:pt>
    <dgm:pt modelId="{AF699190-F65A-4CDB-B5A6-2FF779A701CF}" type="sibTrans" cxnId="{CF99164C-B9F4-41DE-A21F-E46095CC70D2}">
      <dgm:prSet/>
      <dgm:spPr/>
      <dgm:t>
        <a:bodyPr/>
        <a:lstStyle/>
        <a:p>
          <a:endParaRPr lang="en-US"/>
        </a:p>
      </dgm:t>
    </dgm:pt>
    <dgm:pt modelId="{FEE2E8D0-A6FE-4D2A-9273-4B2F45FB48F1}">
      <dgm:prSet phldrT="[Text]"/>
      <dgm:spPr/>
      <dgm:t>
        <a:bodyPr/>
        <a:lstStyle/>
        <a:p>
          <a:r>
            <a:rPr lang="en-US" dirty="0"/>
            <a:t>Assess Energy Finance Solutions loan process improvements</a:t>
          </a:r>
        </a:p>
      </dgm:t>
    </dgm:pt>
    <dgm:pt modelId="{6B31B921-3714-4EA8-AC53-AAFCE0269309}" type="parTrans" cxnId="{4D00D869-1DC0-4D17-8661-FBA4A64AE4F3}">
      <dgm:prSet/>
      <dgm:spPr/>
      <dgm:t>
        <a:bodyPr/>
        <a:lstStyle/>
        <a:p>
          <a:endParaRPr lang="en-US"/>
        </a:p>
      </dgm:t>
    </dgm:pt>
    <dgm:pt modelId="{E659B44F-84E9-4F95-AB99-FEB0BF2823A0}" type="sibTrans" cxnId="{4D00D869-1DC0-4D17-8661-FBA4A64AE4F3}">
      <dgm:prSet/>
      <dgm:spPr/>
      <dgm:t>
        <a:bodyPr/>
        <a:lstStyle/>
        <a:p>
          <a:endParaRPr lang="en-US"/>
        </a:p>
      </dgm:t>
    </dgm:pt>
    <dgm:pt modelId="{6CE80AB5-4F53-45DD-92A9-9DF8CEF5DDC5}">
      <dgm:prSet phldrT="[Text]"/>
      <dgm:spPr/>
      <dgm:t>
        <a:bodyPr/>
        <a:lstStyle/>
        <a:p>
          <a:r>
            <a:rPr lang="en-US" dirty="0"/>
            <a:t>Collect data to assess magnitude of health and safety impact</a:t>
          </a:r>
        </a:p>
      </dgm:t>
    </dgm:pt>
    <dgm:pt modelId="{654FF1C8-5C01-41F2-AD03-0A5D3B1EF45E}" type="parTrans" cxnId="{B826E0B1-B391-4FD7-8E87-06C0B1A974C0}">
      <dgm:prSet/>
      <dgm:spPr/>
      <dgm:t>
        <a:bodyPr/>
        <a:lstStyle/>
        <a:p>
          <a:endParaRPr lang="en-US"/>
        </a:p>
      </dgm:t>
    </dgm:pt>
    <dgm:pt modelId="{FBD1DE7E-EBE8-48FE-AEB6-804EA51D3A6B}" type="sibTrans" cxnId="{B826E0B1-B391-4FD7-8E87-06C0B1A974C0}">
      <dgm:prSet/>
      <dgm:spPr/>
      <dgm:t>
        <a:bodyPr/>
        <a:lstStyle/>
        <a:p>
          <a:endParaRPr lang="en-US"/>
        </a:p>
      </dgm:t>
    </dgm:pt>
    <dgm:pt modelId="{37284E07-32D9-4922-8B3D-4C9C124A76C3}">
      <dgm:prSet phldrT="[Text]"/>
      <dgm:spPr/>
      <dgm:t>
        <a:bodyPr/>
        <a:lstStyle/>
        <a:p>
          <a:r>
            <a:rPr lang="en-US" dirty="0"/>
            <a:t>Most important information source for participants</a:t>
          </a:r>
        </a:p>
      </dgm:t>
    </dgm:pt>
    <dgm:pt modelId="{C8B66AD7-3A06-4E36-BF8A-9B9A2EE8BA78}" type="parTrans" cxnId="{50677477-FCD3-412B-B31E-DEEE4686006A}">
      <dgm:prSet/>
      <dgm:spPr/>
      <dgm:t>
        <a:bodyPr/>
        <a:lstStyle/>
        <a:p>
          <a:endParaRPr lang="en-US"/>
        </a:p>
      </dgm:t>
    </dgm:pt>
    <dgm:pt modelId="{C367F56A-78AD-4625-B0C2-DDCB884EA4C5}" type="sibTrans" cxnId="{50677477-FCD3-412B-B31E-DEEE4686006A}">
      <dgm:prSet/>
      <dgm:spPr/>
      <dgm:t>
        <a:bodyPr/>
        <a:lstStyle/>
        <a:p>
          <a:endParaRPr lang="en-US"/>
        </a:p>
      </dgm:t>
    </dgm:pt>
    <dgm:pt modelId="{5C7EA3C1-ACA1-4041-9DA5-A6604E62CDF2}">
      <dgm:prSet phldrT="[Text]"/>
      <dgm:spPr/>
      <dgm:t>
        <a:bodyPr/>
        <a:lstStyle/>
        <a:p>
          <a:r>
            <a:rPr lang="en-US" dirty="0"/>
            <a:t>Most common participant recommendation</a:t>
          </a:r>
        </a:p>
      </dgm:t>
    </dgm:pt>
    <dgm:pt modelId="{1B154003-7114-4F87-AFF4-B65621DF3D02}" type="parTrans" cxnId="{6B82F4EB-761A-406A-8E2C-0338CDDD2E64}">
      <dgm:prSet/>
      <dgm:spPr/>
      <dgm:t>
        <a:bodyPr/>
        <a:lstStyle/>
        <a:p>
          <a:endParaRPr lang="en-US"/>
        </a:p>
      </dgm:t>
    </dgm:pt>
    <dgm:pt modelId="{0DCCB782-9179-46F8-827B-FA7EF7F383F5}" type="sibTrans" cxnId="{6B82F4EB-761A-406A-8E2C-0338CDDD2E64}">
      <dgm:prSet/>
      <dgm:spPr/>
      <dgm:t>
        <a:bodyPr/>
        <a:lstStyle/>
        <a:p>
          <a:endParaRPr lang="en-US"/>
        </a:p>
      </dgm:t>
    </dgm:pt>
    <dgm:pt modelId="{3786DFD8-030F-406B-B245-8FD9B812893D}" type="pres">
      <dgm:prSet presAssocID="{CD651D9A-B19D-4782-82E6-C7A7B6ABFF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50452A-798D-4882-A660-C1395DD163F1}" type="pres">
      <dgm:prSet presAssocID="{F5F2B1B1-8CB7-4717-B40F-41D1AB59C6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585E0-ABBD-452B-B769-624627BA5A33}" type="pres">
      <dgm:prSet presAssocID="{F5F2B1B1-8CB7-4717-B40F-41D1AB59C6F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C0E91-65C6-46F1-90C4-8EF2524F0C6A}" type="pres">
      <dgm:prSet presAssocID="{FEE2E8D0-A6FE-4D2A-9273-4B2F45FB48F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B4602-27C4-4B0F-B1CA-2A7201A987DF}" type="pres">
      <dgm:prSet presAssocID="{FEE2E8D0-A6FE-4D2A-9273-4B2F45FB48F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36944-A134-4634-9198-246968E58B3F}" type="pres">
      <dgm:prSet presAssocID="{6CE80AB5-4F53-45DD-92A9-9DF8CEF5DDC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677477-FCD3-412B-B31E-DEEE4686006A}" srcId="{F5F2B1B1-8CB7-4717-B40F-41D1AB59C6FA}" destId="{37284E07-32D9-4922-8B3D-4C9C124A76C3}" srcOrd="0" destOrd="0" parTransId="{C8B66AD7-3A06-4E36-BF8A-9B9A2EE8BA78}" sibTransId="{C367F56A-78AD-4625-B0C2-DDCB884EA4C5}"/>
    <dgm:cxn modelId="{ED78B132-3E53-46BE-B9AF-31083DE8371D}" type="presOf" srcId="{6CE80AB5-4F53-45DD-92A9-9DF8CEF5DDC5}" destId="{3F936944-A134-4634-9198-246968E58B3F}" srcOrd="0" destOrd="0" presId="urn:microsoft.com/office/officeart/2005/8/layout/vList2"/>
    <dgm:cxn modelId="{B826E0B1-B391-4FD7-8E87-06C0B1A974C0}" srcId="{CD651D9A-B19D-4782-82E6-C7A7B6ABFF3B}" destId="{6CE80AB5-4F53-45DD-92A9-9DF8CEF5DDC5}" srcOrd="2" destOrd="0" parTransId="{654FF1C8-5C01-41F2-AD03-0A5D3B1EF45E}" sibTransId="{FBD1DE7E-EBE8-48FE-AEB6-804EA51D3A6B}"/>
    <dgm:cxn modelId="{0DF51EED-4A26-488E-86EC-ECDE8D08BDB4}" type="presOf" srcId="{37284E07-32D9-4922-8B3D-4C9C124A76C3}" destId="{BD5585E0-ABBD-452B-B769-624627BA5A33}" srcOrd="0" destOrd="0" presId="urn:microsoft.com/office/officeart/2005/8/layout/vList2"/>
    <dgm:cxn modelId="{B5ECD01C-5170-4113-A00E-2736601C391B}" type="presOf" srcId="{F5F2B1B1-8CB7-4717-B40F-41D1AB59C6FA}" destId="{6F50452A-798D-4882-A660-C1395DD163F1}" srcOrd="0" destOrd="0" presId="urn:microsoft.com/office/officeart/2005/8/layout/vList2"/>
    <dgm:cxn modelId="{2EA8CA89-0DE9-4A13-B5A7-9F98BDD5AEE7}" type="presOf" srcId="{FEE2E8D0-A6FE-4D2A-9273-4B2F45FB48F1}" destId="{B34C0E91-65C6-46F1-90C4-8EF2524F0C6A}" srcOrd="0" destOrd="0" presId="urn:microsoft.com/office/officeart/2005/8/layout/vList2"/>
    <dgm:cxn modelId="{4D00D869-1DC0-4D17-8661-FBA4A64AE4F3}" srcId="{CD651D9A-B19D-4782-82E6-C7A7B6ABFF3B}" destId="{FEE2E8D0-A6FE-4D2A-9273-4B2F45FB48F1}" srcOrd="1" destOrd="0" parTransId="{6B31B921-3714-4EA8-AC53-AAFCE0269309}" sibTransId="{E659B44F-84E9-4F95-AB99-FEB0BF2823A0}"/>
    <dgm:cxn modelId="{CF99164C-B9F4-41DE-A21F-E46095CC70D2}" srcId="{CD651D9A-B19D-4782-82E6-C7A7B6ABFF3B}" destId="{F5F2B1B1-8CB7-4717-B40F-41D1AB59C6FA}" srcOrd="0" destOrd="0" parTransId="{FFE03552-09B1-4155-964B-0349F9454FB2}" sibTransId="{AF699190-F65A-4CDB-B5A6-2FF779A701CF}"/>
    <dgm:cxn modelId="{7E02D30D-EC89-4E06-B13C-4FAB4A0087BF}" type="presOf" srcId="{CD651D9A-B19D-4782-82E6-C7A7B6ABFF3B}" destId="{3786DFD8-030F-406B-B245-8FD9B812893D}" srcOrd="0" destOrd="0" presId="urn:microsoft.com/office/officeart/2005/8/layout/vList2"/>
    <dgm:cxn modelId="{6B82F4EB-761A-406A-8E2C-0338CDDD2E64}" srcId="{FEE2E8D0-A6FE-4D2A-9273-4B2F45FB48F1}" destId="{5C7EA3C1-ACA1-4041-9DA5-A6604E62CDF2}" srcOrd="0" destOrd="0" parTransId="{1B154003-7114-4F87-AFF4-B65621DF3D02}" sibTransId="{0DCCB782-9179-46F8-827B-FA7EF7F383F5}"/>
    <dgm:cxn modelId="{08C28520-DC91-4AE4-8631-7F2CD724C4C9}" type="presOf" srcId="{5C7EA3C1-ACA1-4041-9DA5-A6604E62CDF2}" destId="{26CB4602-27C4-4B0F-B1CA-2A7201A987DF}" srcOrd="0" destOrd="0" presId="urn:microsoft.com/office/officeart/2005/8/layout/vList2"/>
    <dgm:cxn modelId="{4EF79730-7C38-45BB-B2E2-FC7381925A31}" type="presParOf" srcId="{3786DFD8-030F-406B-B245-8FD9B812893D}" destId="{6F50452A-798D-4882-A660-C1395DD163F1}" srcOrd="0" destOrd="0" presId="urn:microsoft.com/office/officeart/2005/8/layout/vList2"/>
    <dgm:cxn modelId="{E15D078C-1695-4928-8C2E-CBD664BA81FF}" type="presParOf" srcId="{3786DFD8-030F-406B-B245-8FD9B812893D}" destId="{BD5585E0-ABBD-452B-B769-624627BA5A33}" srcOrd="1" destOrd="0" presId="urn:microsoft.com/office/officeart/2005/8/layout/vList2"/>
    <dgm:cxn modelId="{A8775600-FE1F-4AD9-AAC5-37981AF0185E}" type="presParOf" srcId="{3786DFD8-030F-406B-B245-8FD9B812893D}" destId="{B34C0E91-65C6-46F1-90C4-8EF2524F0C6A}" srcOrd="2" destOrd="0" presId="urn:microsoft.com/office/officeart/2005/8/layout/vList2"/>
    <dgm:cxn modelId="{C6557826-8C94-46A0-8FC6-66E3A5C0536C}" type="presParOf" srcId="{3786DFD8-030F-406B-B245-8FD9B812893D}" destId="{26CB4602-27C4-4B0F-B1CA-2A7201A987DF}" srcOrd="3" destOrd="0" presId="urn:microsoft.com/office/officeart/2005/8/layout/vList2"/>
    <dgm:cxn modelId="{2B712148-74F7-4261-88E6-5129A54576CF}" type="presParOf" srcId="{3786DFD8-030F-406B-B245-8FD9B812893D}" destId="{3F936944-A134-4634-9198-246968E58B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6D698C-248F-41C1-9DD5-9C0C42918B8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E1CE05-13F7-48C3-AA01-BC9A6B18676B}">
      <dgm:prSet phldrT="[Text]" custT="1"/>
      <dgm:spPr/>
      <dgm:t>
        <a:bodyPr/>
        <a:lstStyle/>
        <a:p>
          <a:r>
            <a:rPr lang="en-US" sz="2500" dirty="0"/>
            <a:t>High Natural Gas Savings</a:t>
          </a:r>
        </a:p>
      </dgm:t>
    </dgm:pt>
    <dgm:pt modelId="{F91E679F-F558-44A2-B274-BD809FF76756}" type="parTrans" cxnId="{5FF4CB4F-9F3B-4A46-9048-67438CBEBE98}">
      <dgm:prSet/>
      <dgm:spPr/>
      <dgm:t>
        <a:bodyPr/>
        <a:lstStyle/>
        <a:p>
          <a:endParaRPr lang="en-US"/>
        </a:p>
      </dgm:t>
    </dgm:pt>
    <dgm:pt modelId="{071F4623-B06A-44C3-9DF1-92D4816DAF68}" type="sibTrans" cxnId="{5FF4CB4F-9F3B-4A46-9048-67438CBEBE98}">
      <dgm:prSet/>
      <dgm:spPr/>
      <dgm:t>
        <a:bodyPr/>
        <a:lstStyle/>
        <a:p>
          <a:endParaRPr lang="en-US"/>
        </a:p>
      </dgm:t>
    </dgm:pt>
    <dgm:pt modelId="{7AFB7737-081A-4DE5-8EEA-0E4BEB193218}">
      <dgm:prSet phldrT="[Text]" custT="1"/>
      <dgm:spPr/>
      <dgm:t>
        <a:bodyPr/>
        <a:lstStyle/>
        <a:p>
          <a:r>
            <a:rPr lang="en-US" sz="2500" dirty="0"/>
            <a:t>Other Non-Energy Benefits</a:t>
          </a:r>
        </a:p>
      </dgm:t>
    </dgm:pt>
    <dgm:pt modelId="{8E643F2C-BBEB-4BC9-9D04-205B8759504A}" type="parTrans" cxnId="{2102F406-F5A0-46D5-AA98-788DD6F3FFB5}">
      <dgm:prSet/>
      <dgm:spPr/>
      <dgm:t>
        <a:bodyPr/>
        <a:lstStyle/>
        <a:p>
          <a:endParaRPr lang="en-US"/>
        </a:p>
      </dgm:t>
    </dgm:pt>
    <dgm:pt modelId="{0791D514-A3B5-404B-8456-07D6033F9483}" type="sibTrans" cxnId="{2102F406-F5A0-46D5-AA98-788DD6F3FFB5}">
      <dgm:prSet/>
      <dgm:spPr/>
      <dgm:t>
        <a:bodyPr/>
        <a:lstStyle/>
        <a:p>
          <a:endParaRPr lang="en-US"/>
        </a:p>
      </dgm:t>
    </dgm:pt>
    <dgm:pt modelId="{1C7B395C-FBBB-47AE-A1D7-8A403724E41D}">
      <dgm:prSet phldrT="[Text]" custT="1"/>
      <dgm:spPr/>
      <dgm:t>
        <a:bodyPr/>
        <a:lstStyle/>
        <a:p>
          <a:r>
            <a:rPr lang="en-US" sz="2500" dirty="0"/>
            <a:t>Increased Investments in Energy Efficiency</a:t>
          </a:r>
        </a:p>
      </dgm:t>
    </dgm:pt>
    <dgm:pt modelId="{BD90F3A2-DC5C-4C08-BAF8-BA657B573016}" type="parTrans" cxnId="{639C4CC1-0597-4C5B-BA81-2C6C591D7510}">
      <dgm:prSet/>
      <dgm:spPr/>
      <dgm:t>
        <a:bodyPr/>
        <a:lstStyle/>
        <a:p>
          <a:endParaRPr lang="en-US"/>
        </a:p>
      </dgm:t>
    </dgm:pt>
    <dgm:pt modelId="{A770A13F-F455-4124-8E72-39D051956962}" type="sibTrans" cxnId="{639C4CC1-0597-4C5B-BA81-2C6C591D7510}">
      <dgm:prSet/>
      <dgm:spPr/>
      <dgm:t>
        <a:bodyPr/>
        <a:lstStyle/>
        <a:p>
          <a:endParaRPr lang="en-US"/>
        </a:p>
      </dgm:t>
    </dgm:pt>
    <dgm:pt modelId="{7CA4A3B7-3BE7-4BC1-B6D2-17FBC9DB8FCF}">
      <dgm:prSet phldrT="[Text]"/>
      <dgm:spPr/>
      <dgm:t>
        <a:bodyPr/>
        <a:lstStyle/>
        <a:p>
          <a:r>
            <a:rPr lang="en-US" dirty="0"/>
            <a:t>Continue SJG Programs if Funding is Available</a:t>
          </a:r>
        </a:p>
      </dgm:t>
    </dgm:pt>
    <dgm:pt modelId="{83AE0B56-E831-4E1D-9664-9087B23461F6}" type="parTrans" cxnId="{F569A6A5-2925-447B-BBC5-DA8256BF64A8}">
      <dgm:prSet/>
      <dgm:spPr/>
      <dgm:t>
        <a:bodyPr/>
        <a:lstStyle/>
        <a:p>
          <a:endParaRPr lang="en-US"/>
        </a:p>
      </dgm:t>
    </dgm:pt>
    <dgm:pt modelId="{FFFCADCB-6CCE-43AA-B51D-6F4879DCD00B}" type="sibTrans" cxnId="{F569A6A5-2925-447B-BBC5-DA8256BF64A8}">
      <dgm:prSet/>
      <dgm:spPr/>
      <dgm:t>
        <a:bodyPr/>
        <a:lstStyle/>
        <a:p>
          <a:endParaRPr lang="en-US"/>
        </a:p>
      </dgm:t>
    </dgm:pt>
    <dgm:pt modelId="{3CBD2BEC-1CCC-4A50-A5F7-71B4D8C006A9}" type="pres">
      <dgm:prSet presAssocID="{706D698C-248F-41C1-9DD5-9C0C42918B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04F54A-86CA-411D-BCF0-017781DB1E2A}" type="pres">
      <dgm:prSet presAssocID="{7CA4A3B7-3BE7-4BC1-B6D2-17FBC9DB8FCF}" presName="centerShape" presStyleLbl="node0" presStyleIdx="0" presStyleCnt="1"/>
      <dgm:spPr/>
      <dgm:t>
        <a:bodyPr/>
        <a:lstStyle/>
        <a:p>
          <a:endParaRPr lang="en-US"/>
        </a:p>
      </dgm:t>
    </dgm:pt>
    <dgm:pt modelId="{E6DBA84C-C7AF-4C51-815E-5B977C27441C}" type="pres">
      <dgm:prSet presAssocID="{F91E679F-F558-44A2-B274-BD809FF7675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62C9F990-FDAF-480B-8583-70E03C1431F0}" type="pres">
      <dgm:prSet presAssocID="{6DE1CE05-13F7-48C3-AA01-BC9A6B18676B}" presName="node" presStyleLbl="node1" presStyleIdx="0" presStyleCnt="3" custScaleY="889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DCCD4-9585-4064-8728-C77F0A90ED5D}" type="pres">
      <dgm:prSet presAssocID="{8E643F2C-BBEB-4BC9-9D04-205B8759504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30D3763-99BF-40E8-ACBE-8FF8096A20A6}" type="pres">
      <dgm:prSet presAssocID="{7AFB7737-081A-4DE5-8EEA-0E4BEB193218}" presName="node" presStyleLbl="node1" presStyleIdx="1" presStyleCnt="3" custScaleY="889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A9709-324A-41B4-A5BD-5EA7D15B9F57}" type="pres">
      <dgm:prSet presAssocID="{BD90F3A2-DC5C-4C08-BAF8-BA657B57301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8E71A00D-A506-4DAE-A06E-E67F9ACDC46A}" type="pres">
      <dgm:prSet presAssocID="{1C7B395C-FBBB-47AE-A1D7-8A403724E41D}" presName="node" presStyleLbl="node1" presStyleIdx="2" presStyleCnt="3" custScaleY="889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7E99E2-23C3-4FEC-A6DB-D28C7A0D518A}" type="presOf" srcId="{BD90F3A2-DC5C-4C08-BAF8-BA657B573016}" destId="{A86A9709-324A-41B4-A5BD-5EA7D15B9F57}" srcOrd="0" destOrd="0" presId="urn:microsoft.com/office/officeart/2005/8/layout/radial4"/>
    <dgm:cxn modelId="{639C4CC1-0597-4C5B-BA81-2C6C591D7510}" srcId="{7CA4A3B7-3BE7-4BC1-B6D2-17FBC9DB8FCF}" destId="{1C7B395C-FBBB-47AE-A1D7-8A403724E41D}" srcOrd="2" destOrd="0" parTransId="{BD90F3A2-DC5C-4C08-BAF8-BA657B573016}" sibTransId="{A770A13F-F455-4124-8E72-39D051956962}"/>
    <dgm:cxn modelId="{25E4DD5B-2536-4641-963D-D495FAA4EDED}" type="presOf" srcId="{7CA4A3B7-3BE7-4BC1-B6D2-17FBC9DB8FCF}" destId="{0504F54A-86CA-411D-BCF0-017781DB1E2A}" srcOrd="0" destOrd="0" presId="urn:microsoft.com/office/officeart/2005/8/layout/radial4"/>
    <dgm:cxn modelId="{D366DC0B-CF08-4B08-94D0-EC2DA488C1F3}" type="presOf" srcId="{1C7B395C-FBBB-47AE-A1D7-8A403724E41D}" destId="{8E71A00D-A506-4DAE-A06E-E67F9ACDC46A}" srcOrd="0" destOrd="0" presId="urn:microsoft.com/office/officeart/2005/8/layout/radial4"/>
    <dgm:cxn modelId="{61BDDBD4-C81D-498E-8AA7-13288A520E05}" type="presOf" srcId="{706D698C-248F-41C1-9DD5-9C0C42918B83}" destId="{3CBD2BEC-1CCC-4A50-A5F7-71B4D8C006A9}" srcOrd="0" destOrd="0" presId="urn:microsoft.com/office/officeart/2005/8/layout/radial4"/>
    <dgm:cxn modelId="{F569A6A5-2925-447B-BBC5-DA8256BF64A8}" srcId="{706D698C-248F-41C1-9DD5-9C0C42918B83}" destId="{7CA4A3B7-3BE7-4BC1-B6D2-17FBC9DB8FCF}" srcOrd="0" destOrd="0" parTransId="{83AE0B56-E831-4E1D-9664-9087B23461F6}" sibTransId="{FFFCADCB-6CCE-43AA-B51D-6F4879DCD00B}"/>
    <dgm:cxn modelId="{C03E9E73-93FB-4190-8C35-54BA1E0F4A85}" type="presOf" srcId="{6DE1CE05-13F7-48C3-AA01-BC9A6B18676B}" destId="{62C9F990-FDAF-480B-8583-70E03C1431F0}" srcOrd="0" destOrd="0" presId="urn:microsoft.com/office/officeart/2005/8/layout/radial4"/>
    <dgm:cxn modelId="{5FF4CB4F-9F3B-4A46-9048-67438CBEBE98}" srcId="{7CA4A3B7-3BE7-4BC1-B6D2-17FBC9DB8FCF}" destId="{6DE1CE05-13F7-48C3-AA01-BC9A6B18676B}" srcOrd="0" destOrd="0" parTransId="{F91E679F-F558-44A2-B274-BD809FF76756}" sibTransId="{071F4623-B06A-44C3-9DF1-92D4816DAF68}"/>
    <dgm:cxn modelId="{8B08A9F4-8619-4C18-A90D-81B261632D7B}" type="presOf" srcId="{F91E679F-F558-44A2-B274-BD809FF76756}" destId="{E6DBA84C-C7AF-4C51-815E-5B977C27441C}" srcOrd="0" destOrd="0" presId="urn:microsoft.com/office/officeart/2005/8/layout/radial4"/>
    <dgm:cxn modelId="{44126ED0-2D43-48AE-A26C-24811B82E0A7}" type="presOf" srcId="{7AFB7737-081A-4DE5-8EEA-0E4BEB193218}" destId="{A30D3763-99BF-40E8-ACBE-8FF8096A20A6}" srcOrd="0" destOrd="0" presId="urn:microsoft.com/office/officeart/2005/8/layout/radial4"/>
    <dgm:cxn modelId="{4AB8C3EC-4FF9-4554-A294-8194B3C6686C}" type="presOf" srcId="{8E643F2C-BBEB-4BC9-9D04-205B8759504A}" destId="{169DCCD4-9585-4064-8728-C77F0A90ED5D}" srcOrd="0" destOrd="0" presId="urn:microsoft.com/office/officeart/2005/8/layout/radial4"/>
    <dgm:cxn modelId="{2102F406-F5A0-46D5-AA98-788DD6F3FFB5}" srcId="{7CA4A3B7-3BE7-4BC1-B6D2-17FBC9DB8FCF}" destId="{7AFB7737-081A-4DE5-8EEA-0E4BEB193218}" srcOrd="1" destOrd="0" parTransId="{8E643F2C-BBEB-4BC9-9D04-205B8759504A}" sibTransId="{0791D514-A3B5-404B-8456-07D6033F9483}"/>
    <dgm:cxn modelId="{2CEC6D58-40DE-434C-BD20-5B7C542D3312}" type="presParOf" srcId="{3CBD2BEC-1CCC-4A50-A5F7-71B4D8C006A9}" destId="{0504F54A-86CA-411D-BCF0-017781DB1E2A}" srcOrd="0" destOrd="0" presId="urn:microsoft.com/office/officeart/2005/8/layout/radial4"/>
    <dgm:cxn modelId="{D9F388A9-1B21-4B60-BE40-3D734360E745}" type="presParOf" srcId="{3CBD2BEC-1CCC-4A50-A5F7-71B4D8C006A9}" destId="{E6DBA84C-C7AF-4C51-815E-5B977C27441C}" srcOrd="1" destOrd="0" presId="urn:microsoft.com/office/officeart/2005/8/layout/radial4"/>
    <dgm:cxn modelId="{5D2CEBD2-7F02-4542-A991-39D43BC764EC}" type="presParOf" srcId="{3CBD2BEC-1CCC-4A50-A5F7-71B4D8C006A9}" destId="{62C9F990-FDAF-480B-8583-70E03C1431F0}" srcOrd="2" destOrd="0" presId="urn:microsoft.com/office/officeart/2005/8/layout/radial4"/>
    <dgm:cxn modelId="{8838E3B6-C100-40B9-ADBC-DD442CDE21BD}" type="presParOf" srcId="{3CBD2BEC-1CCC-4A50-A5F7-71B4D8C006A9}" destId="{169DCCD4-9585-4064-8728-C77F0A90ED5D}" srcOrd="3" destOrd="0" presId="urn:microsoft.com/office/officeart/2005/8/layout/radial4"/>
    <dgm:cxn modelId="{19E3F604-37EF-43DF-A31C-3A4306074004}" type="presParOf" srcId="{3CBD2BEC-1CCC-4A50-A5F7-71B4D8C006A9}" destId="{A30D3763-99BF-40E8-ACBE-8FF8096A20A6}" srcOrd="4" destOrd="0" presId="urn:microsoft.com/office/officeart/2005/8/layout/radial4"/>
    <dgm:cxn modelId="{0C00949A-1DE8-4674-918D-F68BCD39A7C1}" type="presParOf" srcId="{3CBD2BEC-1CCC-4A50-A5F7-71B4D8C006A9}" destId="{A86A9709-324A-41B4-A5BD-5EA7D15B9F57}" srcOrd="5" destOrd="0" presId="urn:microsoft.com/office/officeart/2005/8/layout/radial4"/>
    <dgm:cxn modelId="{3E25FC4A-DAA5-4A2A-931B-FF0B4C5C9151}" type="presParOf" srcId="{3CBD2BEC-1CCC-4A50-A5F7-71B4D8C006A9}" destId="{8E71A00D-A506-4DAE-A06E-E67F9ACDC46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9C8C0-E667-43A9-BE2F-2C1C0AACC950}">
      <dsp:nvSpPr>
        <dsp:cNvPr id="0" name=""/>
        <dsp:cNvSpPr/>
      </dsp:nvSpPr>
      <dsp:spPr>
        <a:xfrm>
          <a:off x="-5559930" y="-851203"/>
          <a:ext cx="6619872" cy="6619872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3395-00EB-405E-BB9D-E37A3164B02D}">
      <dsp:nvSpPr>
        <dsp:cNvPr id="0" name=""/>
        <dsp:cNvSpPr/>
      </dsp:nvSpPr>
      <dsp:spPr>
        <a:xfrm>
          <a:off x="554868" y="378054"/>
          <a:ext cx="9981759" cy="7565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474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SJG Energy Efficiency Programs</a:t>
          </a:r>
        </a:p>
      </dsp:txBody>
      <dsp:txXfrm>
        <a:off x="554868" y="378054"/>
        <a:ext cx="9981759" cy="756502"/>
      </dsp:txXfrm>
    </dsp:sp>
    <dsp:sp modelId="{718C3EBC-688E-4F37-ACC5-9EFE2C86266D}">
      <dsp:nvSpPr>
        <dsp:cNvPr id="0" name=""/>
        <dsp:cNvSpPr/>
      </dsp:nvSpPr>
      <dsp:spPr>
        <a:xfrm>
          <a:off x="82054" y="283491"/>
          <a:ext cx="945628" cy="9456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CFEC0-1FD5-48FD-BA0E-E41F85E2508E}">
      <dsp:nvSpPr>
        <dsp:cNvPr id="0" name=""/>
        <dsp:cNvSpPr/>
      </dsp:nvSpPr>
      <dsp:spPr>
        <a:xfrm>
          <a:off x="988588" y="1513005"/>
          <a:ext cx="9548039" cy="7565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474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SJG Home Performance Program</a:t>
          </a:r>
        </a:p>
      </dsp:txBody>
      <dsp:txXfrm>
        <a:off x="988588" y="1513005"/>
        <a:ext cx="9548039" cy="756502"/>
      </dsp:txXfrm>
    </dsp:sp>
    <dsp:sp modelId="{B2ACA8DA-FA3A-455A-A04D-B9D81AE19050}">
      <dsp:nvSpPr>
        <dsp:cNvPr id="0" name=""/>
        <dsp:cNvSpPr/>
      </dsp:nvSpPr>
      <dsp:spPr>
        <a:xfrm>
          <a:off x="515774" y="1418442"/>
          <a:ext cx="945628" cy="9456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673F0-8364-485A-8E1B-C2BF4DC584B0}">
      <dsp:nvSpPr>
        <dsp:cNvPr id="0" name=""/>
        <dsp:cNvSpPr/>
      </dsp:nvSpPr>
      <dsp:spPr>
        <a:xfrm>
          <a:off x="988588" y="2647956"/>
          <a:ext cx="9548039" cy="7565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474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Key SJG Home Performance Evaluation Findings</a:t>
          </a:r>
        </a:p>
      </dsp:txBody>
      <dsp:txXfrm>
        <a:off x="988588" y="2647956"/>
        <a:ext cx="9548039" cy="756502"/>
      </dsp:txXfrm>
    </dsp:sp>
    <dsp:sp modelId="{37F5EEDC-5881-4DE8-9349-2B33FEDC2378}">
      <dsp:nvSpPr>
        <dsp:cNvPr id="0" name=""/>
        <dsp:cNvSpPr/>
      </dsp:nvSpPr>
      <dsp:spPr>
        <a:xfrm>
          <a:off x="515774" y="2553393"/>
          <a:ext cx="945628" cy="9456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3699E-DDEB-428D-AB05-5FF4B9B7A16F}">
      <dsp:nvSpPr>
        <dsp:cNvPr id="0" name=""/>
        <dsp:cNvSpPr/>
      </dsp:nvSpPr>
      <dsp:spPr>
        <a:xfrm>
          <a:off x="554868" y="3782907"/>
          <a:ext cx="9981759" cy="7565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474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/>
            <a:t>Summary and Recommendations</a:t>
          </a:r>
        </a:p>
      </dsp:txBody>
      <dsp:txXfrm>
        <a:off x="554868" y="3782907"/>
        <a:ext cx="9981759" cy="756502"/>
      </dsp:txXfrm>
    </dsp:sp>
    <dsp:sp modelId="{713932DF-D0D7-4437-8AE0-C88F8BCAF0E9}">
      <dsp:nvSpPr>
        <dsp:cNvPr id="0" name=""/>
        <dsp:cNvSpPr/>
      </dsp:nvSpPr>
      <dsp:spPr>
        <a:xfrm>
          <a:off x="82054" y="3688344"/>
          <a:ext cx="945628" cy="9456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DBCF1-0A44-487B-BE41-2C4D781621B6}">
      <dsp:nvSpPr>
        <dsp:cNvPr id="0" name=""/>
        <dsp:cNvSpPr/>
      </dsp:nvSpPr>
      <dsp:spPr>
        <a:xfrm>
          <a:off x="-5438294" y="-832712"/>
          <a:ext cx="6475378" cy="6475378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EC92B-BF02-4CBA-BCE3-9C194A0F99AA}">
      <dsp:nvSpPr>
        <dsp:cNvPr id="0" name=""/>
        <dsp:cNvSpPr/>
      </dsp:nvSpPr>
      <dsp:spPr>
        <a:xfrm>
          <a:off x="542934" y="369789"/>
          <a:ext cx="10875195" cy="739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34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Regulatory Partners Must Approve Program &amp; Regulatory Policies Have Significant Impacts</a:t>
          </a:r>
          <a:endParaRPr lang="en-US" sz="2200" kern="1200" dirty="0"/>
        </a:p>
      </dsp:txBody>
      <dsp:txXfrm>
        <a:off x="542934" y="369789"/>
        <a:ext cx="10875195" cy="739963"/>
      </dsp:txXfrm>
    </dsp:sp>
    <dsp:sp modelId="{C871171D-DE63-4430-969A-8DCAA54DFAB6}">
      <dsp:nvSpPr>
        <dsp:cNvPr id="0" name=""/>
        <dsp:cNvSpPr/>
      </dsp:nvSpPr>
      <dsp:spPr>
        <a:xfrm>
          <a:off x="80456" y="277293"/>
          <a:ext cx="924954" cy="924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4E829-DFBF-4A62-AA07-4B2C3A0D2FAC}">
      <dsp:nvSpPr>
        <dsp:cNvPr id="0" name=""/>
        <dsp:cNvSpPr/>
      </dsp:nvSpPr>
      <dsp:spPr>
        <a:xfrm>
          <a:off x="967171" y="1479926"/>
          <a:ext cx="10450957" cy="739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34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Accommodate Potential Health and Safety Issues</a:t>
          </a:r>
          <a:endParaRPr lang="en-US" sz="2200" kern="1200" dirty="0"/>
        </a:p>
      </dsp:txBody>
      <dsp:txXfrm>
        <a:off x="967171" y="1479926"/>
        <a:ext cx="10450957" cy="739963"/>
      </dsp:txXfrm>
    </dsp:sp>
    <dsp:sp modelId="{8C99F776-24FD-48F3-81C9-6F1312E6E862}">
      <dsp:nvSpPr>
        <dsp:cNvPr id="0" name=""/>
        <dsp:cNvSpPr/>
      </dsp:nvSpPr>
      <dsp:spPr>
        <a:xfrm>
          <a:off x="504694" y="1387431"/>
          <a:ext cx="924954" cy="924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EB64D-AA21-4AD6-A1C0-4B8741F73B87}">
      <dsp:nvSpPr>
        <dsp:cNvPr id="0" name=""/>
        <dsp:cNvSpPr/>
      </dsp:nvSpPr>
      <dsp:spPr>
        <a:xfrm>
          <a:off x="967171" y="2590064"/>
          <a:ext cx="10450957" cy="739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34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Design Prudent Financing that Drives Savings &amp; Stimulates Measure Implementation</a:t>
          </a:r>
          <a:endParaRPr lang="en-US" sz="2200" kern="1200" dirty="0"/>
        </a:p>
      </dsp:txBody>
      <dsp:txXfrm>
        <a:off x="967171" y="2590064"/>
        <a:ext cx="10450957" cy="739963"/>
      </dsp:txXfrm>
    </dsp:sp>
    <dsp:sp modelId="{55B99078-C83C-4B73-A949-E1D908E62F76}">
      <dsp:nvSpPr>
        <dsp:cNvPr id="0" name=""/>
        <dsp:cNvSpPr/>
      </dsp:nvSpPr>
      <dsp:spPr>
        <a:xfrm>
          <a:off x="504694" y="2497568"/>
          <a:ext cx="924954" cy="924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4764BA-715D-4E0C-8B8D-46AA768E86A1}">
      <dsp:nvSpPr>
        <dsp:cNvPr id="0" name=""/>
        <dsp:cNvSpPr/>
      </dsp:nvSpPr>
      <dsp:spPr>
        <a:xfrm>
          <a:off x="542934" y="3700201"/>
          <a:ext cx="10875195" cy="739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7346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Contractors are Critical for EE Promotion.  Contractor Success Means Program Success.</a:t>
          </a:r>
          <a:endParaRPr lang="en-US" sz="2200" kern="1200" dirty="0"/>
        </a:p>
      </dsp:txBody>
      <dsp:txXfrm>
        <a:off x="542934" y="3700201"/>
        <a:ext cx="10875195" cy="739963"/>
      </dsp:txXfrm>
    </dsp:sp>
    <dsp:sp modelId="{B1B1E999-00D8-4B24-9AAB-47631736C4AE}">
      <dsp:nvSpPr>
        <dsp:cNvPr id="0" name=""/>
        <dsp:cNvSpPr/>
      </dsp:nvSpPr>
      <dsp:spPr>
        <a:xfrm>
          <a:off x="80456" y="3607705"/>
          <a:ext cx="924954" cy="9249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735F2-8954-433F-A817-A86D47252831}">
      <dsp:nvSpPr>
        <dsp:cNvPr id="0" name=""/>
        <dsp:cNvSpPr/>
      </dsp:nvSpPr>
      <dsp:spPr>
        <a:xfrm>
          <a:off x="0" y="0"/>
          <a:ext cx="8262033" cy="85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Increase energy efficiency opportunities for customers</a:t>
          </a:r>
        </a:p>
      </dsp:txBody>
      <dsp:txXfrm>
        <a:off x="24904" y="24904"/>
        <a:ext cx="7245029" cy="800474"/>
      </dsp:txXfrm>
    </dsp:sp>
    <dsp:sp modelId="{79412EA3-D695-40A2-A4BD-FD8F683CACEF}">
      <dsp:nvSpPr>
        <dsp:cNvPr id="0" name=""/>
        <dsp:cNvSpPr/>
      </dsp:nvSpPr>
      <dsp:spPr>
        <a:xfrm>
          <a:off x="616970" y="968376"/>
          <a:ext cx="8262033" cy="85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Promote and enhance the use of the NJCEP offerings</a:t>
          </a:r>
        </a:p>
      </dsp:txBody>
      <dsp:txXfrm>
        <a:off x="641874" y="993280"/>
        <a:ext cx="7042572" cy="800474"/>
      </dsp:txXfrm>
    </dsp:sp>
    <dsp:sp modelId="{CCC1C8D7-A2BE-4885-926C-DEE522B1B55E}">
      <dsp:nvSpPr>
        <dsp:cNvPr id="0" name=""/>
        <dsp:cNvSpPr/>
      </dsp:nvSpPr>
      <dsp:spPr>
        <a:xfrm>
          <a:off x="1233940" y="1936753"/>
          <a:ext cx="8262033" cy="85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Raise awareness of </a:t>
          </a:r>
          <a:r>
            <a:rPr lang="en-US" sz="2400" kern="1200" dirty="0" smtClean="0"/>
            <a:t>the whole </a:t>
          </a:r>
          <a:r>
            <a:rPr lang="en-US" sz="2400" kern="1200" dirty="0"/>
            <a:t>house approach to </a:t>
          </a:r>
          <a:r>
            <a:rPr lang="en-US" sz="2400" kern="1200" dirty="0" smtClean="0"/>
            <a:t>EE</a:t>
          </a:r>
          <a:endParaRPr lang="en-US" sz="2400" kern="1200" dirty="0"/>
        </a:p>
      </dsp:txBody>
      <dsp:txXfrm>
        <a:off x="1258844" y="1961657"/>
        <a:ext cx="7042572" cy="800474"/>
      </dsp:txXfrm>
    </dsp:sp>
    <dsp:sp modelId="{FADFE4B5-256B-4DB8-A3E2-91491BA24AA8}">
      <dsp:nvSpPr>
        <dsp:cNvPr id="0" name=""/>
        <dsp:cNvSpPr/>
      </dsp:nvSpPr>
      <dsp:spPr>
        <a:xfrm>
          <a:off x="1850910" y="2905130"/>
          <a:ext cx="8262033" cy="85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Increase </a:t>
          </a:r>
          <a:r>
            <a:rPr lang="en-US" sz="2400" kern="1200" dirty="0" smtClean="0"/>
            <a:t>awareness </a:t>
          </a:r>
          <a:r>
            <a:rPr lang="en-US" sz="2400" kern="1200" dirty="0"/>
            <a:t>of </a:t>
          </a:r>
          <a:r>
            <a:rPr lang="en-US" sz="2400" kern="1200" dirty="0" smtClean="0"/>
            <a:t>efficient </a:t>
          </a:r>
          <a:r>
            <a:rPr lang="en-US" sz="2400" kern="1200" dirty="0"/>
            <a:t>appliances </a:t>
          </a:r>
          <a:r>
            <a:rPr lang="en-US" sz="2400" kern="1200" dirty="0" smtClean="0"/>
            <a:t>&amp; measures</a:t>
          </a:r>
          <a:endParaRPr lang="en-US" sz="2400" kern="1200" dirty="0"/>
        </a:p>
      </dsp:txBody>
      <dsp:txXfrm>
        <a:off x="1875814" y="2930034"/>
        <a:ext cx="7042572" cy="800474"/>
      </dsp:txXfrm>
    </dsp:sp>
    <dsp:sp modelId="{040C319E-449A-4581-B5A2-8D8F129775AB}">
      <dsp:nvSpPr>
        <dsp:cNvPr id="0" name=""/>
        <dsp:cNvSpPr/>
      </dsp:nvSpPr>
      <dsp:spPr>
        <a:xfrm>
          <a:off x="2467880" y="3873507"/>
          <a:ext cx="8262033" cy="850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Increase NJ employment in energy </a:t>
          </a:r>
          <a:r>
            <a:rPr lang="en-US" sz="2400" kern="1200" dirty="0" smtClean="0"/>
            <a:t>efficiency</a:t>
          </a:r>
          <a:endParaRPr lang="en-US" sz="2400" kern="1200" dirty="0"/>
        </a:p>
      </dsp:txBody>
      <dsp:txXfrm>
        <a:off x="2492784" y="3898411"/>
        <a:ext cx="7042572" cy="800474"/>
      </dsp:txXfrm>
    </dsp:sp>
    <dsp:sp modelId="{E4633772-8E61-4443-9751-FAA3F9FC5CED}">
      <dsp:nvSpPr>
        <dsp:cNvPr id="0" name=""/>
        <dsp:cNvSpPr/>
      </dsp:nvSpPr>
      <dsp:spPr>
        <a:xfrm>
          <a:off x="7709350" y="621178"/>
          <a:ext cx="552683" cy="5526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7833704" y="621178"/>
        <a:ext cx="303975" cy="415894"/>
      </dsp:txXfrm>
    </dsp:sp>
    <dsp:sp modelId="{8FC01C75-EC3F-4E82-95E3-8CD0D3C974D2}">
      <dsp:nvSpPr>
        <dsp:cNvPr id="0" name=""/>
        <dsp:cNvSpPr/>
      </dsp:nvSpPr>
      <dsp:spPr>
        <a:xfrm>
          <a:off x="8326320" y="1589555"/>
          <a:ext cx="552683" cy="5526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8450674" y="1589555"/>
        <a:ext cx="303975" cy="415894"/>
      </dsp:txXfrm>
    </dsp:sp>
    <dsp:sp modelId="{9B915586-E299-42D0-AAC4-C7C6392F4694}">
      <dsp:nvSpPr>
        <dsp:cNvPr id="0" name=""/>
        <dsp:cNvSpPr/>
      </dsp:nvSpPr>
      <dsp:spPr>
        <a:xfrm>
          <a:off x="8943290" y="2543760"/>
          <a:ext cx="552683" cy="5526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9067644" y="2543760"/>
        <a:ext cx="303975" cy="415894"/>
      </dsp:txXfrm>
    </dsp:sp>
    <dsp:sp modelId="{0C5B48B5-64B5-45CA-89B7-AF76EC6CB0F2}">
      <dsp:nvSpPr>
        <dsp:cNvPr id="0" name=""/>
        <dsp:cNvSpPr/>
      </dsp:nvSpPr>
      <dsp:spPr>
        <a:xfrm>
          <a:off x="9560260" y="3521585"/>
          <a:ext cx="552683" cy="55268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9684614" y="3521585"/>
        <a:ext cx="303975" cy="415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81204-36BD-4C6E-83D3-33AE33DD961C}">
      <dsp:nvSpPr>
        <dsp:cNvPr id="0" name=""/>
        <dsp:cNvSpPr/>
      </dsp:nvSpPr>
      <dsp:spPr>
        <a:xfrm>
          <a:off x="1687" y="1559845"/>
          <a:ext cx="1985708" cy="19857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9280" tIns="24130" rIns="10928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Background Research</a:t>
          </a:r>
        </a:p>
      </dsp:txBody>
      <dsp:txXfrm>
        <a:off x="292487" y="1850645"/>
        <a:ext cx="1404108" cy="1404108"/>
      </dsp:txXfrm>
    </dsp:sp>
    <dsp:sp modelId="{E81042BF-3ED4-4417-AD40-ED660ADBE3B1}">
      <dsp:nvSpPr>
        <dsp:cNvPr id="0" name=""/>
        <dsp:cNvSpPr/>
      </dsp:nvSpPr>
      <dsp:spPr>
        <a:xfrm>
          <a:off x="1590254" y="1559845"/>
          <a:ext cx="1985708" cy="19857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9280" tIns="24130" rIns="10928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Program Data Analysis</a:t>
          </a:r>
        </a:p>
      </dsp:txBody>
      <dsp:txXfrm>
        <a:off x="1881054" y="1850645"/>
        <a:ext cx="1404108" cy="1404108"/>
      </dsp:txXfrm>
    </dsp:sp>
    <dsp:sp modelId="{FE30EA08-55AA-45B8-92F3-38AA53FDA2D6}">
      <dsp:nvSpPr>
        <dsp:cNvPr id="0" name=""/>
        <dsp:cNvSpPr/>
      </dsp:nvSpPr>
      <dsp:spPr>
        <a:xfrm>
          <a:off x="3178821" y="1559845"/>
          <a:ext cx="1985708" cy="19857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9280" tIns="24130" rIns="10928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Participant In-Depth Interviews</a:t>
          </a:r>
        </a:p>
      </dsp:txBody>
      <dsp:txXfrm>
        <a:off x="3469621" y="1850645"/>
        <a:ext cx="1404108" cy="1404108"/>
      </dsp:txXfrm>
    </dsp:sp>
    <dsp:sp modelId="{44B4108A-C3A7-4D15-9844-B5233C929D21}">
      <dsp:nvSpPr>
        <dsp:cNvPr id="0" name=""/>
        <dsp:cNvSpPr/>
      </dsp:nvSpPr>
      <dsp:spPr>
        <a:xfrm>
          <a:off x="4767389" y="1559845"/>
          <a:ext cx="1985708" cy="19857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9280" tIns="24130" rIns="10928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Participant Surveys</a:t>
          </a:r>
        </a:p>
      </dsp:txBody>
      <dsp:txXfrm>
        <a:off x="5058189" y="1850645"/>
        <a:ext cx="1404108" cy="1404108"/>
      </dsp:txXfrm>
    </dsp:sp>
    <dsp:sp modelId="{1353D571-8219-41CA-AD02-19AAE1B05D4A}">
      <dsp:nvSpPr>
        <dsp:cNvPr id="0" name=""/>
        <dsp:cNvSpPr/>
      </dsp:nvSpPr>
      <dsp:spPr>
        <a:xfrm>
          <a:off x="6355956" y="1559845"/>
          <a:ext cx="1985708" cy="19857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9280" tIns="24130" rIns="10928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Contractor In-Depth Interviews</a:t>
          </a:r>
        </a:p>
      </dsp:txBody>
      <dsp:txXfrm>
        <a:off x="6646756" y="1850645"/>
        <a:ext cx="1404108" cy="1404108"/>
      </dsp:txXfrm>
    </dsp:sp>
    <dsp:sp modelId="{4B120678-C17A-46EE-99EF-F8BACA17FF53}">
      <dsp:nvSpPr>
        <dsp:cNvPr id="0" name=""/>
        <dsp:cNvSpPr/>
      </dsp:nvSpPr>
      <dsp:spPr>
        <a:xfrm>
          <a:off x="7944523" y="1559845"/>
          <a:ext cx="1985708" cy="19857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9280" tIns="24130" rIns="10928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Usage Impact Analysis</a:t>
          </a:r>
        </a:p>
      </dsp:txBody>
      <dsp:txXfrm>
        <a:off x="8235323" y="1850645"/>
        <a:ext cx="1404108" cy="1404108"/>
      </dsp:txXfrm>
    </dsp:sp>
    <dsp:sp modelId="{0851DF55-AE4F-4757-A467-44BF9B8149A9}">
      <dsp:nvSpPr>
        <dsp:cNvPr id="0" name=""/>
        <dsp:cNvSpPr/>
      </dsp:nvSpPr>
      <dsp:spPr>
        <a:xfrm>
          <a:off x="9533090" y="1559845"/>
          <a:ext cx="1985708" cy="19857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9280" tIns="24130" rIns="10928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Non-Energy Benefits</a:t>
          </a:r>
        </a:p>
      </dsp:txBody>
      <dsp:txXfrm>
        <a:off x="9823890" y="1850645"/>
        <a:ext cx="1404108" cy="14041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0452A-798D-4882-A660-C1395DD163F1}">
      <dsp:nvSpPr>
        <dsp:cNvPr id="0" name=""/>
        <dsp:cNvSpPr/>
      </dsp:nvSpPr>
      <dsp:spPr>
        <a:xfrm>
          <a:off x="0" y="451606"/>
          <a:ext cx="10515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Continue contractor outreach</a:t>
          </a:r>
        </a:p>
      </dsp:txBody>
      <dsp:txXfrm>
        <a:off x="37467" y="489073"/>
        <a:ext cx="10440666" cy="692586"/>
      </dsp:txXfrm>
    </dsp:sp>
    <dsp:sp modelId="{BD5585E0-ABBD-452B-B769-624627BA5A33}">
      <dsp:nvSpPr>
        <dsp:cNvPr id="0" name=""/>
        <dsp:cNvSpPr/>
      </dsp:nvSpPr>
      <dsp:spPr>
        <a:xfrm>
          <a:off x="0" y="1219126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/>
            <a:t>Most important information source for participants</a:t>
          </a:r>
        </a:p>
      </dsp:txBody>
      <dsp:txXfrm>
        <a:off x="0" y="1219126"/>
        <a:ext cx="10515600" cy="529920"/>
      </dsp:txXfrm>
    </dsp:sp>
    <dsp:sp modelId="{B34C0E91-65C6-46F1-90C4-8EF2524F0C6A}">
      <dsp:nvSpPr>
        <dsp:cNvPr id="0" name=""/>
        <dsp:cNvSpPr/>
      </dsp:nvSpPr>
      <dsp:spPr>
        <a:xfrm>
          <a:off x="0" y="1749046"/>
          <a:ext cx="10515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Assess Energy Finance Solutions loan process improvements</a:t>
          </a:r>
        </a:p>
      </dsp:txBody>
      <dsp:txXfrm>
        <a:off x="37467" y="1786513"/>
        <a:ext cx="10440666" cy="692586"/>
      </dsp:txXfrm>
    </dsp:sp>
    <dsp:sp modelId="{26CB4602-27C4-4B0F-B1CA-2A7201A987DF}">
      <dsp:nvSpPr>
        <dsp:cNvPr id="0" name=""/>
        <dsp:cNvSpPr/>
      </dsp:nvSpPr>
      <dsp:spPr>
        <a:xfrm>
          <a:off x="0" y="2516566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/>
            <a:t>Most common participant recommendation</a:t>
          </a:r>
        </a:p>
      </dsp:txBody>
      <dsp:txXfrm>
        <a:off x="0" y="2516566"/>
        <a:ext cx="10515600" cy="529920"/>
      </dsp:txXfrm>
    </dsp:sp>
    <dsp:sp modelId="{3F936944-A134-4634-9198-246968E58B3F}">
      <dsp:nvSpPr>
        <dsp:cNvPr id="0" name=""/>
        <dsp:cNvSpPr/>
      </dsp:nvSpPr>
      <dsp:spPr>
        <a:xfrm>
          <a:off x="0" y="3046486"/>
          <a:ext cx="1051560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Collect data to assess magnitude of health and safety impact</a:t>
          </a:r>
        </a:p>
      </dsp:txBody>
      <dsp:txXfrm>
        <a:off x="37467" y="3083953"/>
        <a:ext cx="10440666" cy="692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4F54A-86CA-411D-BCF0-017781DB1E2A}">
      <dsp:nvSpPr>
        <dsp:cNvPr id="0" name=""/>
        <dsp:cNvSpPr/>
      </dsp:nvSpPr>
      <dsp:spPr>
        <a:xfrm>
          <a:off x="3291251" y="2853634"/>
          <a:ext cx="2434624" cy="24346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Continue SJG Programs if Funding is Available</a:t>
          </a:r>
        </a:p>
      </dsp:txBody>
      <dsp:txXfrm>
        <a:off x="3647793" y="3210176"/>
        <a:ext cx="1721540" cy="1721540"/>
      </dsp:txXfrm>
    </dsp:sp>
    <dsp:sp modelId="{E6DBA84C-C7AF-4C51-815E-5B977C27441C}">
      <dsp:nvSpPr>
        <dsp:cNvPr id="0" name=""/>
        <dsp:cNvSpPr/>
      </dsp:nvSpPr>
      <dsp:spPr>
        <a:xfrm rot="12900000">
          <a:off x="1720913" y="2426928"/>
          <a:ext cx="1870445" cy="6938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9F990-FDAF-480B-8583-70E03C1431F0}">
      <dsp:nvSpPr>
        <dsp:cNvPr id="0" name=""/>
        <dsp:cNvSpPr/>
      </dsp:nvSpPr>
      <dsp:spPr>
        <a:xfrm>
          <a:off x="733599" y="1414476"/>
          <a:ext cx="2312893" cy="1645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High Natural Gas Savings</a:t>
          </a:r>
        </a:p>
      </dsp:txBody>
      <dsp:txXfrm>
        <a:off x="781807" y="1462684"/>
        <a:ext cx="2216477" cy="1549512"/>
      </dsp:txXfrm>
    </dsp:sp>
    <dsp:sp modelId="{169DCCD4-9585-4064-8728-C77F0A90ED5D}">
      <dsp:nvSpPr>
        <dsp:cNvPr id="0" name=""/>
        <dsp:cNvSpPr/>
      </dsp:nvSpPr>
      <dsp:spPr>
        <a:xfrm rot="16200000">
          <a:off x="3573341" y="1462615"/>
          <a:ext cx="1870445" cy="6938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D3763-99BF-40E8-ACBE-8FF8096A20A6}">
      <dsp:nvSpPr>
        <dsp:cNvPr id="0" name=""/>
        <dsp:cNvSpPr/>
      </dsp:nvSpPr>
      <dsp:spPr>
        <a:xfrm>
          <a:off x="3352117" y="51362"/>
          <a:ext cx="2312893" cy="1645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Other Non-Energy Benefits</a:t>
          </a:r>
        </a:p>
      </dsp:txBody>
      <dsp:txXfrm>
        <a:off x="3400325" y="99570"/>
        <a:ext cx="2216477" cy="1549512"/>
      </dsp:txXfrm>
    </dsp:sp>
    <dsp:sp modelId="{A86A9709-324A-41B4-A5BD-5EA7D15B9F57}">
      <dsp:nvSpPr>
        <dsp:cNvPr id="0" name=""/>
        <dsp:cNvSpPr/>
      </dsp:nvSpPr>
      <dsp:spPr>
        <a:xfrm rot="19500000">
          <a:off x="5425769" y="2426928"/>
          <a:ext cx="1870445" cy="6938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1A00D-A506-4DAE-A06E-E67F9ACDC46A}">
      <dsp:nvSpPr>
        <dsp:cNvPr id="0" name=""/>
        <dsp:cNvSpPr/>
      </dsp:nvSpPr>
      <dsp:spPr>
        <a:xfrm>
          <a:off x="5970635" y="1414476"/>
          <a:ext cx="2312893" cy="1645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Increased Investments in Energy Efficiency</a:t>
          </a:r>
        </a:p>
      </dsp:txBody>
      <dsp:txXfrm>
        <a:off x="6018843" y="1462684"/>
        <a:ext cx="2216477" cy="1549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E2561FF-CCDD-42D2-B7C3-078CCD7A5A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33"/>
            <a:ext cx="12192000" cy="67733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AC2BB7-CD56-441A-9230-C110809C896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9392" y="1214438"/>
            <a:ext cx="4288221" cy="2387600"/>
          </a:xfrm>
        </p:spPr>
        <p:txBody>
          <a:bodyPr anchor="b">
            <a:normAutofit/>
          </a:bodyPr>
          <a:lstStyle>
            <a:lvl1pPr algn="ctr">
              <a:defRPr sz="5400" b="0">
                <a:latin typeface="Oswald" panose="00000500000000000000" pitchFamily="2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97117AB-2C17-4945-8709-30BF8FD75FA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9393" y="3972910"/>
            <a:ext cx="4288219" cy="219666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Raleway" panose="020B00030301010600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Name(s) Here</a:t>
            </a:r>
          </a:p>
        </p:txBody>
      </p:sp>
    </p:spTree>
    <p:extLst>
      <p:ext uri="{BB962C8B-B14F-4D97-AF65-F5344CB8AC3E}">
        <p14:creationId xmlns:p14="http://schemas.microsoft.com/office/powerpoint/2010/main" val="133722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0FA8156-CFAC-409A-B7A0-44AB1FC7AAC8}"/>
              </a:ext>
            </a:extLst>
          </p:cNvPr>
          <p:cNvSpPr txBox="1"/>
          <p:nvPr userDrawn="1"/>
        </p:nvSpPr>
        <p:spPr>
          <a:xfrm>
            <a:off x="1229710" y="1587062"/>
            <a:ext cx="96590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800" b="0" dirty="0">
                <a:latin typeface="Oswald SemiBold" panose="00000700000000000000" pitchFamily="2" charset="0"/>
              </a:rPr>
              <a:t>THANK YOU FOR ATTENDING!</a:t>
            </a:r>
            <a:br>
              <a:rPr lang="en-US" sz="4800" b="0" dirty="0">
                <a:latin typeface="Oswald SemiBold" panose="00000700000000000000" pitchFamily="2" charset="0"/>
              </a:rPr>
            </a:br>
            <a:r>
              <a:rPr lang="en-US" sz="4800" b="0" dirty="0">
                <a:latin typeface="Oswald SemiBold" panose="00000700000000000000" pitchFamily="2" charset="0"/>
              </a:rPr>
              <a:t>WE’LL SEE YOU AT</a:t>
            </a:r>
            <a:br>
              <a:rPr lang="en-US" sz="4800" b="0" dirty="0">
                <a:latin typeface="Oswald SemiBold" panose="00000700000000000000" pitchFamily="2" charset="0"/>
              </a:rPr>
            </a:br>
            <a:r>
              <a:rPr lang="en-US" sz="4800" b="0" dirty="0">
                <a:latin typeface="Oswald SemiBold" panose="00000700000000000000" pitchFamily="2" charset="0"/>
              </a:rPr>
              <a:t>AESP 2018 SPRING CONFERENCE</a:t>
            </a:r>
            <a:br>
              <a:rPr lang="en-US" sz="4800" b="0" dirty="0">
                <a:latin typeface="Oswald SemiBold" panose="00000700000000000000" pitchFamily="2" charset="0"/>
              </a:rPr>
            </a:br>
            <a:r>
              <a:rPr lang="en-US" sz="4800" b="0" dirty="0">
                <a:latin typeface="Oswald SemiBold" panose="00000700000000000000" pitchFamily="2" charset="0"/>
              </a:rPr>
              <a:t>MAY 21-23  |  ATLANTA, GA</a:t>
            </a:r>
          </a:p>
        </p:txBody>
      </p:sp>
    </p:spTree>
    <p:extLst>
      <p:ext uri="{BB962C8B-B14F-4D97-AF65-F5344CB8AC3E}">
        <p14:creationId xmlns:p14="http://schemas.microsoft.com/office/powerpoint/2010/main" val="135066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6901CA-D9CB-4086-8BA3-326ECB5A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swald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EC8194-FDD0-4562-A994-1FA3DC3E5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  <a:lvl2pPr>
              <a:defRPr>
                <a:latin typeface="Raleway" panose="020B0003030101060003" pitchFamily="34" charset="0"/>
              </a:defRPr>
            </a:lvl2pPr>
            <a:lvl3pPr>
              <a:defRPr>
                <a:latin typeface="Raleway" panose="020B0003030101060003" pitchFamily="34" charset="0"/>
              </a:defRPr>
            </a:lvl3pPr>
            <a:lvl4pPr>
              <a:defRPr>
                <a:latin typeface="Raleway" panose="020B0003030101060003" pitchFamily="34" charset="0"/>
              </a:defRPr>
            </a:lvl4pPr>
            <a:lvl5pPr>
              <a:defRPr>
                <a:latin typeface="Raleway" panose="020B00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21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CD1214-ECB0-4B8D-B738-C67A3FAA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Oswald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8A0D37-8D50-4703-896A-1EA4433C7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Raleway" panose="020B00030301010600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79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E0479-6A32-41E6-8FA9-493B032A9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swald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0FEEE5-05B9-4044-8DFB-6121089C4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  <a:lvl2pPr>
              <a:defRPr>
                <a:latin typeface="Raleway" panose="020B0003030101060003" pitchFamily="34" charset="0"/>
              </a:defRPr>
            </a:lvl2pPr>
            <a:lvl3pPr>
              <a:defRPr>
                <a:latin typeface="Raleway" panose="020B0003030101060003" pitchFamily="34" charset="0"/>
              </a:defRPr>
            </a:lvl3pPr>
            <a:lvl4pPr>
              <a:defRPr>
                <a:latin typeface="Raleway" panose="020B0003030101060003" pitchFamily="34" charset="0"/>
              </a:defRPr>
            </a:lvl4pPr>
            <a:lvl5pPr>
              <a:defRPr>
                <a:latin typeface="Raleway" panose="020B00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C20CF7-4B71-485C-8957-5C5EB62F2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  <a:lvl2pPr>
              <a:defRPr>
                <a:latin typeface="Raleway" panose="020B0003030101060003" pitchFamily="34" charset="0"/>
              </a:defRPr>
            </a:lvl2pPr>
            <a:lvl3pPr>
              <a:defRPr>
                <a:latin typeface="Raleway" panose="020B0003030101060003" pitchFamily="34" charset="0"/>
              </a:defRPr>
            </a:lvl3pPr>
            <a:lvl4pPr>
              <a:defRPr>
                <a:latin typeface="Raleway" panose="020B0003030101060003" pitchFamily="34" charset="0"/>
              </a:defRPr>
            </a:lvl4pPr>
            <a:lvl5pPr>
              <a:defRPr>
                <a:latin typeface="Raleway" panose="020B00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51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9AB8F1-E568-4A95-A7E2-5A095840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Oswald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FDC217-BE3C-447B-B99C-4B65E2BEB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Raleway" panose="020B00030301010600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3589774-46E0-4C1D-930F-137F8429B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  <a:lvl2pPr>
              <a:defRPr>
                <a:latin typeface="Raleway" panose="020B0003030101060003" pitchFamily="34" charset="0"/>
              </a:defRPr>
            </a:lvl2pPr>
            <a:lvl3pPr>
              <a:defRPr>
                <a:latin typeface="Raleway" panose="020B0003030101060003" pitchFamily="34" charset="0"/>
              </a:defRPr>
            </a:lvl3pPr>
            <a:lvl4pPr>
              <a:defRPr>
                <a:latin typeface="Raleway" panose="020B0003030101060003" pitchFamily="34" charset="0"/>
              </a:defRPr>
            </a:lvl4pPr>
            <a:lvl5pPr>
              <a:defRPr>
                <a:latin typeface="Raleway" panose="020B00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3330CA0-90BB-4730-BC4E-56EE24A11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Raleway" panose="020B00030301010600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02B2F98-2F0B-4AFF-A83E-087A51225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Raleway" panose="020B0003030101060003" pitchFamily="34" charset="0"/>
              </a:defRPr>
            </a:lvl1pPr>
            <a:lvl2pPr>
              <a:defRPr>
                <a:latin typeface="Raleway" panose="020B0003030101060003" pitchFamily="34" charset="0"/>
              </a:defRPr>
            </a:lvl2pPr>
            <a:lvl3pPr>
              <a:defRPr>
                <a:latin typeface="Raleway" panose="020B0003030101060003" pitchFamily="34" charset="0"/>
              </a:defRPr>
            </a:lvl3pPr>
            <a:lvl4pPr>
              <a:defRPr>
                <a:latin typeface="Raleway" panose="020B0003030101060003" pitchFamily="34" charset="0"/>
              </a:defRPr>
            </a:lvl4pPr>
            <a:lvl5pPr>
              <a:defRPr>
                <a:latin typeface="Raleway" panose="020B00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372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FE51F4-D49A-4FE0-B9EE-604B40F97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swald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881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41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AAD790-CB98-459F-8283-24996D00E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Oswald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A2908F-DA42-4795-B290-AFC0EF793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Raleway" panose="020B0003030101060003" pitchFamily="34" charset="0"/>
              </a:defRPr>
            </a:lvl1pPr>
            <a:lvl2pPr>
              <a:defRPr sz="2800">
                <a:latin typeface="Raleway" panose="020B0003030101060003" pitchFamily="34" charset="0"/>
              </a:defRPr>
            </a:lvl2pPr>
            <a:lvl3pPr>
              <a:defRPr sz="2400">
                <a:latin typeface="Raleway" panose="020B0003030101060003" pitchFamily="34" charset="0"/>
              </a:defRPr>
            </a:lvl3pPr>
            <a:lvl4pPr>
              <a:defRPr sz="2000">
                <a:latin typeface="Raleway" panose="020B0003030101060003" pitchFamily="34" charset="0"/>
              </a:defRPr>
            </a:lvl4pPr>
            <a:lvl5pPr>
              <a:defRPr sz="2000">
                <a:latin typeface="Raleway" panose="020B00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A98E326-6F0B-4710-81A3-C8D141321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Raleway" panose="020B00030301010600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94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77C8F0-87E6-4CFE-AF39-6F4FB300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Oswald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C712232-1229-4A0A-9655-3B9E1495F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5BEC358-DEBC-4CD4-B2B6-700D7F9E7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Raleway" panose="020B00030301010600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941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D79F6AA-1FF6-45E7-8846-F4318AB0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8EA6CD-C808-48A3-9782-99D5B9862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8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6399825-0995-4B0E-9479-C0F4FBCF9381}"/>
              </a:ext>
            </a:extLst>
          </p:cNvPr>
          <p:cNvSpPr/>
          <p:nvPr userDrawn="1"/>
        </p:nvSpPr>
        <p:spPr>
          <a:xfrm>
            <a:off x="0" y="6523243"/>
            <a:ext cx="9238593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784AA4A3-9E52-4F56-AC63-22C424334758}"/>
              </a:ext>
            </a:extLst>
          </p:cNvPr>
          <p:cNvSpPr txBox="1"/>
          <p:nvPr userDrawn="1"/>
        </p:nvSpPr>
        <p:spPr>
          <a:xfrm>
            <a:off x="304800" y="6257507"/>
            <a:ext cx="7809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Oswald" panose="00000500000000000000" pitchFamily="2" charset="0"/>
              </a:rPr>
              <a:t>AESP NATIONAL CONFERENCE - #AESP18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62E51EEF-975F-495F-B1D0-0DCA5FDC568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244" y="6058319"/>
            <a:ext cx="1170261" cy="59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58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swald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anose="020B00030301010600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738269-E1B9-4DCC-9561-588E613DE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" y="1214438"/>
            <a:ext cx="5638800" cy="23876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South Jersey Gas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Home Performance Program &amp;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C002A72-3A57-4923-9F6A-F6D468530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893" y="3972910"/>
            <a:ext cx="4288219" cy="2196661"/>
          </a:xfrm>
        </p:spPr>
        <p:txBody>
          <a:bodyPr/>
          <a:lstStyle/>
          <a:p>
            <a:r>
              <a:rPr lang="en-US" dirty="0"/>
              <a:t>Bruce Grossman, South Jersey Gas</a:t>
            </a:r>
          </a:p>
          <a:p>
            <a:r>
              <a:rPr lang="en-US" dirty="0"/>
              <a:t>Jacqueline Berger, APPRISE</a:t>
            </a:r>
          </a:p>
        </p:txBody>
      </p:sp>
      <p:pic>
        <p:nvPicPr>
          <p:cNvPr id="4" name="Picture 4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587487"/>
            <a:ext cx="2095500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570" y="5439411"/>
            <a:ext cx="2415190" cy="120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05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7656" y="112352"/>
            <a:ext cx="8211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err="1"/>
              <a:t>HPwES</a:t>
            </a:r>
            <a:r>
              <a:rPr lang="en-US" sz="6000" dirty="0"/>
              <a:t> Influence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70974087"/>
              </p:ext>
            </p:extLst>
          </p:nvPr>
        </p:nvGraphicFramePr>
        <p:xfrm>
          <a:off x="891027" y="1341831"/>
          <a:ext cx="8758237" cy="4881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75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7656" y="112352"/>
            <a:ext cx="8211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err="1"/>
              <a:t>HPwES</a:t>
            </a:r>
            <a:r>
              <a:rPr lang="en-US" sz="6000" dirty="0"/>
              <a:t> Savings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521145"/>
              </p:ext>
            </p:extLst>
          </p:nvPr>
        </p:nvGraphicFramePr>
        <p:xfrm>
          <a:off x="165099" y="1444625"/>
          <a:ext cx="11811000" cy="428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4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74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1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475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843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4048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1832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104139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729448">
                <a:tc rowSpan="3"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  <a:p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</a:rPr>
                        <a:t>Treatment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</a:rPr>
                        <a:t>Matched Comparison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+mn-lt"/>
                        </a:rPr>
                        <a:t>Net Savings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9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#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ccf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Savings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#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ccf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Savings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ccf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9448">
                <a:tc vMerge="1">
                  <a:txBody>
                    <a:bodyPr/>
                    <a:lstStyle/>
                    <a:p>
                      <a:endParaRPr lang="en-US" sz="1200" dirty="0">
                        <a:latin typeface="Garamond" panose="02020404030301010803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Pre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Post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ccf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Pre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Post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ccf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59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Raw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664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318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984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866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118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11.9%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201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20.4%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59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Degree Day 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194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22.3%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-13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-1.5%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206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23.8%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59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PRISM 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680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184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21.3%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628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869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889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-21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-2.4%</a:t>
                      </a: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205</a:t>
                      </a:r>
                      <a:r>
                        <a:rPr lang="en-US" sz="2400" baseline="30000" dirty="0"/>
                        <a:t>***</a:t>
                      </a:r>
                      <a:endParaRPr lang="en-US" sz="2400" dirty="0"/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23.7%</a:t>
                      </a: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49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900" y="88900"/>
            <a:ext cx="2095500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3285" y="-108048"/>
            <a:ext cx="5972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SJG </a:t>
            </a:r>
            <a:r>
              <a:rPr lang="en-US" sz="5400" dirty="0" err="1" smtClean="0"/>
              <a:t>HPwES</a:t>
            </a:r>
            <a:r>
              <a:rPr lang="en-US" sz="5400" dirty="0" smtClean="0"/>
              <a:t> Contractor </a:t>
            </a:r>
            <a:r>
              <a:rPr lang="en-US" sz="5400" dirty="0"/>
              <a:t>Savings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43909861"/>
              </p:ext>
            </p:extLst>
          </p:nvPr>
        </p:nvGraphicFramePr>
        <p:xfrm>
          <a:off x="1266824" y="1725093"/>
          <a:ext cx="8728076" cy="445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772" y="178394"/>
            <a:ext cx="2145128" cy="10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32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900" y="88900"/>
            <a:ext cx="2095500" cy="116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9556" y="65258"/>
            <a:ext cx="65351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err="1"/>
              <a:t>HPwES</a:t>
            </a:r>
            <a:r>
              <a:rPr lang="en-US" sz="6000" dirty="0"/>
              <a:t> </a:t>
            </a:r>
            <a:r>
              <a:rPr lang="en-US" sz="5400" dirty="0"/>
              <a:t>Contractor Savings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45420"/>
              </p:ext>
            </p:extLst>
          </p:nvPr>
        </p:nvGraphicFramePr>
        <p:xfrm>
          <a:off x="259556" y="1864360"/>
          <a:ext cx="11430005" cy="4187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7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30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30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15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66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173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225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8225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9229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9229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9133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89133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990374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40282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Contractor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Treatment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Matched Comparison Group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Net Savings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Project Cost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2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</a:rPr>
                        <a:t>Obs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Pre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Post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Savings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</a:rPr>
                        <a:t>Obs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Pre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Post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Savings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2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effectLst/>
                        </a:rPr>
                        <a:t>ccf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5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890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678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211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23.7%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281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883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897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-14</a:t>
                      </a:r>
                      <a:r>
                        <a:rPr lang="en-US" sz="2000" baseline="30000" dirty="0">
                          <a:effectLst/>
                        </a:rPr>
                        <a:t>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-1.6%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225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25.3%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$14,756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5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834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637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198</a:t>
                      </a:r>
                      <a:r>
                        <a:rPr lang="en-US" sz="2000" baseline="30000">
                          <a:effectLst/>
                        </a:rPr>
                        <a:t>***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23.7%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812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-0.7%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204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24.4%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$17,697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95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746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615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131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17.6%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742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745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-0.4%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135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18.0%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$14,839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95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901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696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205</a:t>
                      </a:r>
                      <a:r>
                        <a:rPr lang="en-US" sz="2000" baseline="30000">
                          <a:effectLst/>
                        </a:rPr>
                        <a:t>***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22.7%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882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898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-1.9%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221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24.5%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$15,743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95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872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694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178</a:t>
                      </a:r>
                      <a:r>
                        <a:rPr lang="en-US" sz="2000" baseline="30000">
                          <a:effectLst/>
                        </a:rPr>
                        <a:t>***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20.4%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875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920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-45</a:t>
                      </a:r>
                      <a:r>
                        <a:rPr lang="en-US" sz="2000" baseline="30000">
                          <a:effectLst/>
                        </a:rPr>
                        <a:t>*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-5.1%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223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25.5%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$15,698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95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871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732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139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16.0%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864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869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-0.5%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144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16.5%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$17,190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6060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Other Contractors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887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702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184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20.8%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879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890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-1.2%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195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22.0%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$15,595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9594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646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859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675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194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22.3%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646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859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871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-13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-1.5%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206</a:t>
                      </a:r>
                      <a:r>
                        <a:rPr lang="en-US" sz="2000" baseline="30000" dirty="0">
                          <a:effectLst/>
                        </a:rPr>
                        <a:t>***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23.8%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$15,556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772" y="178394"/>
            <a:ext cx="2145128" cy="106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64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9556" y="163151"/>
            <a:ext cx="8828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err="1"/>
              <a:t>HPwES</a:t>
            </a:r>
            <a:r>
              <a:rPr lang="en-US" sz="6000" dirty="0"/>
              <a:t> Recommendations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424092"/>
              </p:ext>
            </p:extLst>
          </p:nvPr>
        </p:nvGraphicFramePr>
        <p:xfrm>
          <a:off x="797365" y="1828019"/>
          <a:ext cx="10515600" cy="426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356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633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err="1"/>
              <a:t>HPwES</a:t>
            </a:r>
            <a:r>
              <a:rPr lang="en-US" sz="6000" dirty="0"/>
              <a:t> Continuation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50870342"/>
              </p:ext>
            </p:extLst>
          </p:nvPr>
        </p:nvGraphicFramePr>
        <p:xfrm>
          <a:off x="567864" y="1176528"/>
          <a:ext cx="9017128" cy="533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156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41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939863"/>
              </p:ext>
            </p:extLst>
          </p:nvPr>
        </p:nvGraphicFramePr>
        <p:xfrm>
          <a:off x="437356" y="1148068"/>
          <a:ext cx="10605294" cy="4917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7474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Presentation Overview</a:t>
            </a:r>
          </a:p>
        </p:txBody>
      </p:sp>
    </p:spTree>
    <p:extLst>
      <p:ext uri="{BB962C8B-B14F-4D97-AF65-F5344CB8AC3E}">
        <p14:creationId xmlns:p14="http://schemas.microsoft.com/office/powerpoint/2010/main" val="189770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3628" y="88900"/>
            <a:ext cx="6649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SJG’s Approach</a:t>
            </a:r>
            <a:endParaRPr lang="en-US" sz="6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935802"/>
              </p:ext>
            </p:extLst>
          </p:nvPr>
        </p:nvGraphicFramePr>
        <p:xfrm>
          <a:off x="303628" y="1378634"/>
          <a:ext cx="11485098" cy="4809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92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7356" y="163151"/>
            <a:ext cx="74112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EE Program Goals</a:t>
            </a: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220501"/>
              </p:ext>
            </p:extLst>
          </p:nvPr>
        </p:nvGraphicFramePr>
        <p:xfrm>
          <a:off x="293686" y="1358900"/>
          <a:ext cx="10729914" cy="4723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421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88900"/>
            <a:ext cx="99599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smtClean="0"/>
              <a:t>Marketing &amp; Participation</a:t>
            </a:r>
            <a:endParaRPr lang="en-US" sz="6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823966"/>
              </p:ext>
            </p:extLst>
          </p:nvPr>
        </p:nvGraphicFramePr>
        <p:xfrm>
          <a:off x="6366802" y="1392458"/>
          <a:ext cx="4240237" cy="4155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340"/>
                <a:gridCol w="2264897"/>
              </a:tblGrid>
              <a:tr h="757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Year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HPwES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Loan Participation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5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</a:rPr>
                        <a:t>2010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</a:rPr>
                        <a:t>585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5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</a:rPr>
                        <a:t>2011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</a:rPr>
                        <a:t>321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</a:rPr>
                        <a:t>2012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</a:rPr>
                        <a:t>390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5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</a:rPr>
                        <a:t>2013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</a:rPr>
                        <a:t>267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5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</a:rPr>
                        <a:t>2014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</a:rPr>
                        <a:t>640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56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</a:rPr>
                        <a:t>2015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+mn-lt"/>
                        </a:rPr>
                        <a:t>1,168</a:t>
                      </a:r>
                      <a:endParaRPr lang="en-US" sz="2800" dirty="0"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42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n-lt"/>
                        </a:rPr>
                        <a:t>2010-2015 </a:t>
                      </a:r>
                      <a:endParaRPr lang="en-US" sz="28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3,371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9488" y="1209578"/>
            <a:ext cx="5655214" cy="4893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SJG Outreach &amp; Marketing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Contractor Focused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Primary source of customer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“Surround Sound”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Digital, print, radio, outdoor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Grass roots – local community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Presentations – rotaries, chambers of commerce, small business associations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Test and Learn Approach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Shift advertising to what has been successful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417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64551"/>
            <a:ext cx="8211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Evaluation Overview</a:t>
            </a:r>
          </a:p>
        </p:txBody>
      </p:sp>
      <p:graphicFrame>
        <p:nvGraphicFramePr>
          <p:cNvPr id="6" name="Content Placeholder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448438"/>
              </p:ext>
            </p:extLst>
          </p:nvPr>
        </p:nvGraphicFramePr>
        <p:xfrm>
          <a:off x="315912" y="1147763"/>
          <a:ext cx="11520487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48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82451"/>
              </p:ext>
            </p:extLst>
          </p:nvPr>
        </p:nvGraphicFramePr>
        <p:xfrm>
          <a:off x="208756" y="1382015"/>
          <a:ext cx="10700543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05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9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96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296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281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466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Year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2010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2011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2015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Number of Jobs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585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321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390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267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640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1,168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Gas Furnace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89%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90%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92%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81%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91%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91%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Gas Boiler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13%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Central A/C Unit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62%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69%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68%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70%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71%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Gas Domestic Hot Water Heater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76%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85%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78%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85%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83%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Air Sealing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89%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99%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99%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100%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100%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Attic/Floor Insulation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58%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75%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76%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70%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85%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83%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Attic/Wall Insulation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14%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21%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19%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27%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20%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16%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Basement/Wall Insulation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6%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5%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6%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9%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4%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Ceiling Insulation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2%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2%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1%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1%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6%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11%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Custom Insulation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3%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5%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4%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3%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+mn-lt"/>
                        </a:rPr>
                        <a:t>6%</a:t>
                      </a:r>
                      <a:endParaRPr lang="en-US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04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Custom Safety Measure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28%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27%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37%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64%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58%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8211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err="1"/>
              <a:t>HPwES</a:t>
            </a:r>
            <a:r>
              <a:rPr lang="en-US" sz="6000" dirty="0"/>
              <a:t> Measures </a:t>
            </a:r>
          </a:p>
        </p:txBody>
      </p:sp>
    </p:spTree>
    <p:extLst>
      <p:ext uri="{BB962C8B-B14F-4D97-AF65-F5344CB8AC3E}">
        <p14:creationId xmlns:p14="http://schemas.microsoft.com/office/powerpoint/2010/main" val="38695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708" y="0"/>
            <a:ext cx="8211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err="1"/>
              <a:t>HPwES</a:t>
            </a:r>
            <a:r>
              <a:rPr lang="en-US" sz="6000" dirty="0"/>
              <a:t> Participation  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90141"/>
              </p:ext>
            </p:extLst>
          </p:nvPr>
        </p:nvGraphicFramePr>
        <p:xfrm>
          <a:off x="386202" y="1423541"/>
          <a:ext cx="9974262" cy="4655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29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776" y="88900"/>
            <a:ext cx="8211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SJG </a:t>
            </a:r>
            <a:r>
              <a:rPr lang="en-US" sz="6000" dirty="0" err="1"/>
              <a:t>HPwES</a:t>
            </a:r>
            <a:r>
              <a:rPr lang="en-US" sz="6000" dirty="0"/>
              <a:t> Measures  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90375159"/>
              </p:ext>
            </p:extLst>
          </p:nvPr>
        </p:nvGraphicFramePr>
        <p:xfrm>
          <a:off x="527050" y="1288882"/>
          <a:ext cx="8845550" cy="481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152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798</Words>
  <Application>Microsoft Office PowerPoint</Application>
  <PresentationFormat>Widescreen</PresentationFormat>
  <Paragraphs>357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Oswald</vt:lpstr>
      <vt:lpstr>Oswald SemiBold</vt:lpstr>
      <vt:lpstr>Raleway</vt:lpstr>
      <vt:lpstr>Times New Roman</vt:lpstr>
      <vt:lpstr>Office Theme</vt:lpstr>
      <vt:lpstr>South Jersey Gas  Home Performance Program &amp;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Mae Tafoya</dc:creator>
  <cp:lastModifiedBy>Jackie-Berger</cp:lastModifiedBy>
  <cp:revision>42</cp:revision>
  <dcterms:created xsi:type="dcterms:W3CDTF">2017-07-20T20:59:20Z</dcterms:created>
  <dcterms:modified xsi:type="dcterms:W3CDTF">2018-02-12T14:41:28Z</dcterms:modified>
</cp:coreProperties>
</file>