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8"/>
  </p:handoutMasterIdLst>
  <p:sldIdLst>
    <p:sldId id="256" r:id="rId2"/>
    <p:sldId id="279" r:id="rId3"/>
    <p:sldId id="278" r:id="rId4"/>
    <p:sldId id="280" r:id="rId5"/>
    <p:sldId id="258" r:id="rId6"/>
    <p:sldId id="259" r:id="rId7"/>
    <p:sldId id="260" r:id="rId8"/>
    <p:sldId id="281" r:id="rId9"/>
    <p:sldId id="282" r:id="rId10"/>
    <p:sldId id="295" r:id="rId11"/>
    <p:sldId id="283" r:id="rId12"/>
    <p:sldId id="284" r:id="rId13"/>
    <p:sldId id="296" r:id="rId14"/>
    <p:sldId id="285" r:id="rId15"/>
    <p:sldId id="261" r:id="rId16"/>
    <p:sldId id="286" r:id="rId17"/>
    <p:sldId id="263" r:id="rId18"/>
    <p:sldId id="287" r:id="rId19"/>
    <p:sldId id="288" r:id="rId20"/>
    <p:sldId id="267" r:id="rId21"/>
    <p:sldId id="292" r:id="rId22"/>
    <p:sldId id="268" r:id="rId23"/>
    <p:sldId id="269" r:id="rId24"/>
    <p:sldId id="289" r:id="rId25"/>
    <p:sldId id="270" r:id="rId26"/>
    <p:sldId id="291" r:id="rId27"/>
    <p:sldId id="271" r:id="rId28"/>
    <p:sldId id="272" r:id="rId29"/>
    <p:sldId id="273" r:id="rId30"/>
    <p:sldId id="293" r:id="rId31"/>
    <p:sldId id="274" r:id="rId32"/>
    <p:sldId id="275" r:id="rId33"/>
    <p:sldId id="276" r:id="rId34"/>
    <p:sldId id="290" r:id="rId35"/>
    <p:sldId id="294" r:id="rId36"/>
    <p:sldId id="277" r:id="rId37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0929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 dirty="0"/>
              <a:t>FY 2014 </a:t>
            </a:r>
            <a:r>
              <a:rPr lang="en-US" dirty="0" smtClean="0"/>
              <a:t>Energy </a:t>
            </a:r>
            <a:r>
              <a:rPr lang="en-US" dirty="0"/>
              <a:t>Burden </a:t>
            </a:r>
          </a:p>
        </c:rich>
      </c:tx>
      <c:layout>
        <c:manualLayout>
          <c:xMode val="edge"/>
          <c:yMode val="edge"/>
          <c:x val="0.23103864022758261"/>
          <c:y val="2.626205185204332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Energy Burden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Non-Low Income</c:v>
                </c:pt>
                <c:pt idx="1">
                  <c:v>Low Income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3.3000000000000002E-2</c:v>
                </c:pt>
                <c:pt idx="1">
                  <c:v>0.184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3917200"/>
        <c:axId val="323916808"/>
      </c:barChart>
      <c:catAx>
        <c:axId val="323917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600"/>
            </a:pPr>
            <a:endParaRPr lang="en-US"/>
          </a:p>
        </c:txPr>
        <c:crossAx val="323916808"/>
        <c:crosses val="autoZero"/>
        <c:auto val="1"/>
        <c:lblAlgn val="ctr"/>
        <c:lblOffset val="100"/>
        <c:noMultiLvlLbl val="0"/>
      </c:catAx>
      <c:valAx>
        <c:axId val="323916808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23917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 dirty="0"/>
              <a:t>FY 2014 </a:t>
            </a:r>
            <a:r>
              <a:rPr lang="en-US" dirty="0" smtClean="0"/>
              <a:t>Expenditures</a:t>
            </a:r>
            <a:endParaRPr lang="en-US" dirty="0"/>
          </a:p>
        </c:rich>
      </c:tx>
      <c:layout>
        <c:manualLayout>
          <c:xMode val="edge"/>
          <c:yMode val="edge"/>
          <c:x val="0.13755556845181433"/>
          <c:y val="2.237762237762237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Fuel Expenditures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Non-Low Income</c:v>
                </c:pt>
                <c:pt idx="1">
                  <c:v>Low Income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2363</c:v>
                </c:pt>
                <c:pt idx="1">
                  <c:v>1894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3916024"/>
        <c:axId val="323915632"/>
      </c:barChart>
      <c:catAx>
        <c:axId val="323916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600"/>
            </a:pPr>
            <a:endParaRPr lang="en-US"/>
          </a:p>
        </c:txPr>
        <c:crossAx val="323915632"/>
        <c:crosses val="autoZero"/>
        <c:auto val="1"/>
        <c:lblAlgn val="ctr"/>
        <c:lblOffset val="100"/>
        <c:noMultiLvlLbl val="0"/>
      </c:catAx>
      <c:valAx>
        <c:axId val="323915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23916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D2B2D7-DDDB-478B-8F91-908FE51033B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3D4A87-655E-4832-BEB7-1CF97491A762}">
      <dgm:prSet/>
      <dgm:spPr/>
      <dgm:t>
        <a:bodyPr/>
        <a:lstStyle/>
        <a:p>
          <a:pPr rtl="0"/>
          <a:r>
            <a:rPr lang="en-US" dirty="0" smtClean="0"/>
            <a:t>Energy Affordability Measurement &amp; Factors</a:t>
          </a:r>
          <a:endParaRPr lang="en-US" dirty="0"/>
        </a:p>
      </dgm:t>
    </dgm:pt>
    <dgm:pt modelId="{8AC75E04-DD6C-4497-B051-AE848792DA78}" type="parTrans" cxnId="{50BADE95-BD87-4FC9-90DF-2F0B0068DC18}">
      <dgm:prSet/>
      <dgm:spPr/>
      <dgm:t>
        <a:bodyPr/>
        <a:lstStyle/>
        <a:p>
          <a:endParaRPr lang="en-US"/>
        </a:p>
      </dgm:t>
    </dgm:pt>
    <dgm:pt modelId="{B4586929-BCF3-47FC-B9FA-E134F594846A}" type="sibTrans" cxnId="{50BADE95-BD87-4FC9-90DF-2F0B0068DC18}">
      <dgm:prSet/>
      <dgm:spPr/>
      <dgm:t>
        <a:bodyPr/>
        <a:lstStyle/>
        <a:p>
          <a:endParaRPr lang="en-US"/>
        </a:p>
      </dgm:t>
    </dgm:pt>
    <dgm:pt modelId="{889F2C5E-4FD3-4943-ADDA-B00F71075427}">
      <dgm:prSet/>
      <dgm:spPr/>
      <dgm:t>
        <a:bodyPr/>
        <a:lstStyle/>
        <a:p>
          <a:pPr rtl="0"/>
          <a:r>
            <a:rPr lang="en-US" dirty="0" smtClean="0"/>
            <a:t>Improving Energy Affordability</a:t>
          </a:r>
          <a:endParaRPr lang="en-US" dirty="0"/>
        </a:p>
      </dgm:t>
    </dgm:pt>
    <dgm:pt modelId="{0A10D857-9225-448E-9FB4-F6C65F13ABE1}" type="parTrans" cxnId="{CBD03533-6C43-4610-8319-446F208248F1}">
      <dgm:prSet/>
      <dgm:spPr/>
      <dgm:t>
        <a:bodyPr/>
        <a:lstStyle/>
        <a:p>
          <a:endParaRPr lang="en-US"/>
        </a:p>
      </dgm:t>
    </dgm:pt>
    <dgm:pt modelId="{9C4B9F58-6C09-4252-9744-A43F7D841C5E}" type="sibTrans" cxnId="{CBD03533-6C43-4610-8319-446F208248F1}">
      <dgm:prSet/>
      <dgm:spPr/>
      <dgm:t>
        <a:bodyPr/>
        <a:lstStyle/>
        <a:p>
          <a:endParaRPr lang="en-US"/>
        </a:p>
      </dgm:t>
    </dgm:pt>
    <dgm:pt modelId="{707A76F6-20FC-4616-9A45-3D2A109F8F1B}">
      <dgm:prSet/>
      <dgm:spPr/>
      <dgm:t>
        <a:bodyPr/>
        <a:lstStyle/>
        <a:p>
          <a:pPr rtl="0"/>
          <a:r>
            <a:rPr lang="en-US" dirty="0" smtClean="0"/>
            <a:t>Targeting Energy Affordability Solutions</a:t>
          </a:r>
          <a:endParaRPr lang="en-US" dirty="0"/>
        </a:p>
      </dgm:t>
    </dgm:pt>
    <dgm:pt modelId="{9498F7D7-0D8B-4DDB-9917-A4C8D56C4B2B}" type="parTrans" cxnId="{4D754B7A-0A8F-4611-9DD0-14D39B063EE7}">
      <dgm:prSet/>
      <dgm:spPr/>
      <dgm:t>
        <a:bodyPr/>
        <a:lstStyle/>
        <a:p>
          <a:endParaRPr lang="en-US"/>
        </a:p>
      </dgm:t>
    </dgm:pt>
    <dgm:pt modelId="{106CC813-2CB4-4F6D-8E05-216F94C7841C}" type="sibTrans" cxnId="{4D754B7A-0A8F-4611-9DD0-14D39B063EE7}">
      <dgm:prSet/>
      <dgm:spPr/>
      <dgm:t>
        <a:bodyPr/>
        <a:lstStyle/>
        <a:p>
          <a:endParaRPr lang="en-US"/>
        </a:p>
      </dgm:t>
    </dgm:pt>
    <dgm:pt modelId="{E0F973C1-748D-4AC8-9D10-D5B79D50A78B}">
      <dgm:prSet/>
      <dgm:spPr/>
      <dgm:t>
        <a:bodyPr/>
        <a:lstStyle/>
        <a:p>
          <a:pPr rtl="0"/>
          <a:r>
            <a:rPr lang="en-US" dirty="0" smtClean="0"/>
            <a:t>Energy Efficiency Issues</a:t>
          </a:r>
          <a:endParaRPr lang="en-US" dirty="0"/>
        </a:p>
      </dgm:t>
    </dgm:pt>
    <dgm:pt modelId="{E661795D-E2CB-4253-B683-A22759CFE3FF}" type="sibTrans" cxnId="{19557D42-D068-4883-A537-E5C17AA74360}">
      <dgm:prSet/>
      <dgm:spPr/>
      <dgm:t>
        <a:bodyPr/>
        <a:lstStyle/>
        <a:p>
          <a:endParaRPr lang="en-US"/>
        </a:p>
      </dgm:t>
    </dgm:pt>
    <dgm:pt modelId="{1700C51F-CBA5-4C49-BAC5-09F9567CD4EA}" type="parTrans" cxnId="{19557D42-D068-4883-A537-E5C17AA74360}">
      <dgm:prSet/>
      <dgm:spPr/>
      <dgm:t>
        <a:bodyPr/>
        <a:lstStyle/>
        <a:p>
          <a:endParaRPr lang="en-US"/>
        </a:p>
      </dgm:t>
    </dgm:pt>
    <dgm:pt modelId="{B3EAE237-2D19-41BE-87A2-4261BA906969}">
      <dgm:prSet/>
      <dgm:spPr/>
      <dgm:t>
        <a:bodyPr/>
        <a:lstStyle/>
        <a:p>
          <a:pPr rtl="0"/>
          <a:r>
            <a:rPr lang="en-US" dirty="0" smtClean="0"/>
            <a:t>Energy Assistance Issues</a:t>
          </a:r>
          <a:endParaRPr lang="en-US" dirty="0"/>
        </a:p>
      </dgm:t>
    </dgm:pt>
    <dgm:pt modelId="{FE05C4F3-D4B1-4DFE-A189-9E40D129B1CC}" type="parTrans" cxnId="{2B097A65-0939-46C8-9ACD-C5673EE3D695}">
      <dgm:prSet/>
      <dgm:spPr/>
      <dgm:t>
        <a:bodyPr/>
        <a:lstStyle/>
        <a:p>
          <a:endParaRPr lang="en-US"/>
        </a:p>
      </dgm:t>
    </dgm:pt>
    <dgm:pt modelId="{B37F4CFC-F001-4ED7-A0F4-EF4979AF5F0C}" type="sibTrans" cxnId="{2B097A65-0939-46C8-9ACD-C5673EE3D695}">
      <dgm:prSet/>
      <dgm:spPr/>
      <dgm:t>
        <a:bodyPr/>
        <a:lstStyle/>
        <a:p>
          <a:endParaRPr lang="en-US"/>
        </a:p>
      </dgm:t>
    </dgm:pt>
    <dgm:pt modelId="{71D98FF9-2133-4211-A452-1BC2A037D636}" type="pres">
      <dgm:prSet presAssocID="{C3D2B2D7-DDDB-478B-8F91-908FE51033B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A597BF-872C-43FF-A11A-902D0B325683}" type="pres">
      <dgm:prSet presAssocID="{413D4A87-655E-4832-BEB7-1CF97491A762}" presName="parentLin" presStyleCnt="0"/>
      <dgm:spPr/>
    </dgm:pt>
    <dgm:pt modelId="{86B0D844-5BDF-4326-9DF4-A6CE2CA6D654}" type="pres">
      <dgm:prSet presAssocID="{413D4A87-655E-4832-BEB7-1CF97491A762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2A148627-E342-4EEE-8EDB-18DC334A6BAC}" type="pres">
      <dgm:prSet presAssocID="{413D4A87-655E-4832-BEB7-1CF97491A76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306661-7AC5-471E-80DF-4575EAEB85FA}" type="pres">
      <dgm:prSet presAssocID="{413D4A87-655E-4832-BEB7-1CF97491A762}" presName="negativeSpace" presStyleCnt="0"/>
      <dgm:spPr/>
    </dgm:pt>
    <dgm:pt modelId="{F3EA968A-B61F-48F0-B2E6-CB934A0891BE}" type="pres">
      <dgm:prSet presAssocID="{413D4A87-655E-4832-BEB7-1CF97491A762}" presName="childText" presStyleLbl="conFgAcc1" presStyleIdx="0" presStyleCnt="5">
        <dgm:presLayoutVars>
          <dgm:bulletEnabled val="1"/>
        </dgm:presLayoutVars>
      </dgm:prSet>
      <dgm:spPr/>
    </dgm:pt>
    <dgm:pt modelId="{735788CB-97A2-4D50-A5C3-37DDFB049864}" type="pres">
      <dgm:prSet presAssocID="{B4586929-BCF3-47FC-B9FA-E134F594846A}" presName="spaceBetweenRectangles" presStyleCnt="0"/>
      <dgm:spPr/>
    </dgm:pt>
    <dgm:pt modelId="{DE7D4162-F370-43E8-9CA8-A4B62A7B1E18}" type="pres">
      <dgm:prSet presAssocID="{889F2C5E-4FD3-4943-ADDA-B00F71075427}" presName="parentLin" presStyleCnt="0"/>
      <dgm:spPr/>
    </dgm:pt>
    <dgm:pt modelId="{C77FFDEC-9358-45D0-B20A-24B1DA6C7A51}" type="pres">
      <dgm:prSet presAssocID="{889F2C5E-4FD3-4943-ADDA-B00F71075427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4D38E3F3-A071-4CC4-BCA3-9E45FAF9D90F}" type="pres">
      <dgm:prSet presAssocID="{889F2C5E-4FD3-4943-ADDA-B00F71075427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E9C71D-091F-439D-A99B-729428D4BFEC}" type="pres">
      <dgm:prSet presAssocID="{889F2C5E-4FD3-4943-ADDA-B00F71075427}" presName="negativeSpace" presStyleCnt="0"/>
      <dgm:spPr/>
    </dgm:pt>
    <dgm:pt modelId="{4C97FBA4-6A8D-4D4E-B3D6-DFA140E41183}" type="pres">
      <dgm:prSet presAssocID="{889F2C5E-4FD3-4943-ADDA-B00F71075427}" presName="childText" presStyleLbl="conFgAcc1" presStyleIdx="1" presStyleCnt="5">
        <dgm:presLayoutVars>
          <dgm:bulletEnabled val="1"/>
        </dgm:presLayoutVars>
      </dgm:prSet>
      <dgm:spPr/>
    </dgm:pt>
    <dgm:pt modelId="{0CAF4927-7F54-4C32-8883-C325FBBEDDA8}" type="pres">
      <dgm:prSet presAssocID="{9C4B9F58-6C09-4252-9744-A43F7D841C5E}" presName="spaceBetweenRectangles" presStyleCnt="0"/>
      <dgm:spPr/>
    </dgm:pt>
    <dgm:pt modelId="{13521CCB-930C-460E-B6E7-3D9F84B97D8C}" type="pres">
      <dgm:prSet presAssocID="{B3EAE237-2D19-41BE-87A2-4261BA906969}" presName="parentLin" presStyleCnt="0"/>
      <dgm:spPr/>
    </dgm:pt>
    <dgm:pt modelId="{F12708F5-6B47-4CBC-AB4C-F0CCA8173423}" type="pres">
      <dgm:prSet presAssocID="{B3EAE237-2D19-41BE-87A2-4261BA906969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A7A4D36D-17AC-4EB8-9542-5273ACAB0680}" type="pres">
      <dgm:prSet presAssocID="{B3EAE237-2D19-41BE-87A2-4261BA906969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C2309F-FF64-484F-A29B-2AA8613A357C}" type="pres">
      <dgm:prSet presAssocID="{B3EAE237-2D19-41BE-87A2-4261BA906969}" presName="negativeSpace" presStyleCnt="0"/>
      <dgm:spPr/>
    </dgm:pt>
    <dgm:pt modelId="{5D9DCDA7-D01F-4501-A7E2-83BBEF96A96D}" type="pres">
      <dgm:prSet presAssocID="{B3EAE237-2D19-41BE-87A2-4261BA906969}" presName="childText" presStyleLbl="conFgAcc1" presStyleIdx="2" presStyleCnt="5">
        <dgm:presLayoutVars>
          <dgm:bulletEnabled val="1"/>
        </dgm:presLayoutVars>
      </dgm:prSet>
      <dgm:spPr/>
    </dgm:pt>
    <dgm:pt modelId="{325F709E-17D0-45D2-AEA4-06842696BCF2}" type="pres">
      <dgm:prSet presAssocID="{B37F4CFC-F001-4ED7-A0F4-EF4979AF5F0C}" presName="spaceBetweenRectangles" presStyleCnt="0"/>
      <dgm:spPr/>
    </dgm:pt>
    <dgm:pt modelId="{7A23F65E-9287-4D0F-93AF-98EB41510C15}" type="pres">
      <dgm:prSet presAssocID="{E0F973C1-748D-4AC8-9D10-D5B79D50A78B}" presName="parentLin" presStyleCnt="0"/>
      <dgm:spPr/>
    </dgm:pt>
    <dgm:pt modelId="{0B3B2DEE-D321-4C07-9BB8-8489DDCBF2CB}" type="pres">
      <dgm:prSet presAssocID="{E0F973C1-748D-4AC8-9D10-D5B79D50A78B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3E934AB7-AC9F-4440-AFF2-DC8AE0B67C09}" type="pres">
      <dgm:prSet presAssocID="{E0F973C1-748D-4AC8-9D10-D5B79D50A78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07458C-B145-4ABF-9DC3-855FBA05090E}" type="pres">
      <dgm:prSet presAssocID="{E0F973C1-748D-4AC8-9D10-D5B79D50A78B}" presName="negativeSpace" presStyleCnt="0"/>
      <dgm:spPr/>
    </dgm:pt>
    <dgm:pt modelId="{30E06115-2B56-4305-9B89-352B38BBA587}" type="pres">
      <dgm:prSet presAssocID="{E0F973C1-748D-4AC8-9D10-D5B79D50A78B}" presName="childText" presStyleLbl="conFgAcc1" presStyleIdx="3" presStyleCnt="5">
        <dgm:presLayoutVars>
          <dgm:bulletEnabled val="1"/>
        </dgm:presLayoutVars>
      </dgm:prSet>
      <dgm:spPr/>
    </dgm:pt>
    <dgm:pt modelId="{24E1E0E4-8E4A-4027-AD3B-D42F206DD18E}" type="pres">
      <dgm:prSet presAssocID="{E661795D-E2CB-4253-B683-A22759CFE3FF}" presName="spaceBetweenRectangles" presStyleCnt="0"/>
      <dgm:spPr/>
    </dgm:pt>
    <dgm:pt modelId="{914DFC00-5186-41B6-9D70-D4005121E981}" type="pres">
      <dgm:prSet presAssocID="{707A76F6-20FC-4616-9A45-3D2A109F8F1B}" presName="parentLin" presStyleCnt="0"/>
      <dgm:spPr/>
    </dgm:pt>
    <dgm:pt modelId="{56D13CBF-C651-45D5-8697-5075DE3101D0}" type="pres">
      <dgm:prSet presAssocID="{707A76F6-20FC-4616-9A45-3D2A109F8F1B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ADC46E83-31C6-416F-8DEE-4555BA05FC79}" type="pres">
      <dgm:prSet presAssocID="{707A76F6-20FC-4616-9A45-3D2A109F8F1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5F0E00-B0AC-4A0E-8269-74E97A006142}" type="pres">
      <dgm:prSet presAssocID="{707A76F6-20FC-4616-9A45-3D2A109F8F1B}" presName="negativeSpace" presStyleCnt="0"/>
      <dgm:spPr/>
    </dgm:pt>
    <dgm:pt modelId="{0277084C-3EBC-44C1-A979-42038C5D384B}" type="pres">
      <dgm:prSet presAssocID="{707A76F6-20FC-4616-9A45-3D2A109F8F1B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48E70E90-E874-49B1-A58A-C85EC1144961}" type="presOf" srcId="{B3EAE237-2D19-41BE-87A2-4261BA906969}" destId="{F12708F5-6B47-4CBC-AB4C-F0CCA8173423}" srcOrd="0" destOrd="0" presId="urn:microsoft.com/office/officeart/2005/8/layout/list1"/>
    <dgm:cxn modelId="{25EB4B84-A4C8-434C-8F87-F79CB6A48268}" type="presOf" srcId="{B3EAE237-2D19-41BE-87A2-4261BA906969}" destId="{A7A4D36D-17AC-4EB8-9542-5273ACAB0680}" srcOrd="1" destOrd="0" presId="urn:microsoft.com/office/officeart/2005/8/layout/list1"/>
    <dgm:cxn modelId="{50BADE95-BD87-4FC9-90DF-2F0B0068DC18}" srcId="{C3D2B2D7-DDDB-478B-8F91-908FE51033B6}" destId="{413D4A87-655E-4832-BEB7-1CF97491A762}" srcOrd="0" destOrd="0" parTransId="{8AC75E04-DD6C-4497-B051-AE848792DA78}" sibTransId="{B4586929-BCF3-47FC-B9FA-E134F594846A}"/>
    <dgm:cxn modelId="{2B097A65-0939-46C8-9ACD-C5673EE3D695}" srcId="{C3D2B2D7-DDDB-478B-8F91-908FE51033B6}" destId="{B3EAE237-2D19-41BE-87A2-4261BA906969}" srcOrd="2" destOrd="0" parTransId="{FE05C4F3-D4B1-4DFE-A189-9E40D129B1CC}" sibTransId="{B37F4CFC-F001-4ED7-A0F4-EF4979AF5F0C}"/>
    <dgm:cxn modelId="{517A8EE3-967B-48FB-B58B-ECE67715550F}" type="presOf" srcId="{E0F973C1-748D-4AC8-9D10-D5B79D50A78B}" destId="{0B3B2DEE-D321-4C07-9BB8-8489DDCBF2CB}" srcOrd="0" destOrd="0" presId="urn:microsoft.com/office/officeart/2005/8/layout/list1"/>
    <dgm:cxn modelId="{52987D14-2F2A-4BC8-BD04-69195D5B764C}" type="presOf" srcId="{413D4A87-655E-4832-BEB7-1CF97491A762}" destId="{2A148627-E342-4EEE-8EDB-18DC334A6BAC}" srcOrd="1" destOrd="0" presId="urn:microsoft.com/office/officeart/2005/8/layout/list1"/>
    <dgm:cxn modelId="{FB2127DD-F817-4CD5-B038-AD89B84E2685}" type="presOf" srcId="{C3D2B2D7-DDDB-478B-8F91-908FE51033B6}" destId="{71D98FF9-2133-4211-A452-1BC2A037D636}" srcOrd="0" destOrd="0" presId="urn:microsoft.com/office/officeart/2005/8/layout/list1"/>
    <dgm:cxn modelId="{4D754B7A-0A8F-4611-9DD0-14D39B063EE7}" srcId="{C3D2B2D7-DDDB-478B-8F91-908FE51033B6}" destId="{707A76F6-20FC-4616-9A45-3D2A109F8F1B}" srcOrd="4" destOrd="0" parTransId="{9498F7D7-0D8B-4DDB-9917-A4C8D56C4B2B}" sibTransId="{106CC813-2CB4-4F6D-8E05-216F94C7841C}"/>
    <dgm:cxn modelId="{D7E433D4-5844-4788-AFD5-57D1F65DA402}" type="presOf" srcId="{889F2C5E-4FD3-4943-ADDA-B00F71075427}" destId="{4D38E3F3-A071-4CC4-BCA3-9E45FAF9D90F}" srcOrd="1" destOrd="0" presId="urn:microsoft.com/office/officeart/2005/8/layout/list1"/>
    <dgm:cxn modelId="{DE3AE45F-9DBE-4EDA-BA95-3618E62896B5}" type="presOf" srcId="{E0F973C1-748D-4AC8-9D10-D5B79D50A78B}" destId="{3E934AB7-AC9F-4440-AFF2-DC8AE0B67C09}" srcOrd="1" destOrd="0" presId="urn:microsoft.com/office/officeart/2005/8/layout/list1"/>
    <dgm:cxn modelId="{210D13CE-F8EB-46E4-886B-C973754B703E}" type="presOf" srcId="{889F2C5E-4FD3-4943-ADDA-B00F71075427}" destId="{C77FFDEC-9358-45D0-B20A-24B1DA6C7A51}" srcOrd="0" destOrd="0" presId="urn:microsoft.com/office/officeart/2005/8/layout/list1"/>
    <dgm:cxn modelId="{855E4022-65DB-485B-BAB7-2241924C92C2}" type="presOf" srcId="{413D4A87-655E-4832-BEB7-1CF97491A762}" destId="{86B0D844-5BDF-4326-9DF4-A6CE2CA6D654}" srcOrd="0" destOrd="0" presId="urn:microsoft.com/office/officeart/2005/8/layout/list1"/>
    <dgm:cxn modelId="{94F27957-6BFF-4914-9DE5-DCCEC7CFCDEA}" type="presOf" srcId="{707A76F6-20FC-4616-9A45-3D2A109F8F1B}" destId="{56D13CBF-C651-45D5-8697-5075DE3101D0}" srcOrd="0" destOrd="0" presId="urn:microsoft.com/office/officeart/2005/8/layout/list1"/>
    <dgm:cxn modelId="{19557D42-D068-4883-A537-E5C17AA74360}" srcId="{C3D2B2D7-DDDB-478B-8F91-908FE51033B6}" destId="{E0F973C1-748D-4AC8-9D10-D5B79D50A78B}" srcOrd="3" destOrd="0" parTransId="{1700C51F-CBA5-4C49-BAC5-09F9567CD4EA}" sibTransId="{E661795D-E2CB-4253-B683-A22759CFE3FF}"/>
    <dgm:cxn modelId="{71AA740E-BD88-48C1-85BF-600E92788285}" type="presOf" srcId="{707A76F6-20FC-4616-9A45-3D2A109F8F1B}" destId="{ADC46E83-31C6-416F-8DEE-4555BA05FC79}" srcOrd="1" destOrd="0" presId="urn:microsoft.com/office/officeart/2005/8/layout/list1"/>
    <dgm:cxn modelId="{CBD03533-6C43-4610-8319-446F208248F1}" srcId="{C3D2B2D7-DDDB-478B-8F91-908FE51033B6}" destId="{889F2C5E-4FD3-4943-ADDA-B00F71075427}" srcOrd="1" destOrd="0" parTransId="{0A10D857-9225-448E-9FB4-F6C65F13ABE1}" sibTransId="{9C4B9F58-6C09-4252-9744-A43F7D841C5E}"/>
    <dgm:cxn modelId="{AF77901F-F042-4230-B99E-0E6194DACF58}" type="presParOf" srcId="{71D98FF9-2133-4211-A452-1BC2A037D636}" destId="{66A597BF-872C-43FF-A11A-902D0B325683}" srcOrd="0" destOrd="0" presId="urn:microsoft.com/office/officeart/2005/8/layout/list1"/>
    <dgm:cxn modelId="{57B4FD0D-0250-4873-9A30-FC7B13B3ABCC}" type="presParOf" srcId="{66A597BF-872C-43FF-A11A-902D0B325683}" destId="{86B0D844-5BDF-4326-9DF4-A6CE2CA6D654}" srcOrd="0" destOrd="0" presId="urn:microsoft.com/office/officeart/2005/8/layout/list1"/>
    <dgm:cxn modelId="{04AAE27C-0BB8-4DCA-8796-81A9D98FB267}" type="presParOf" srcId="{66A597BF-872C-43FF-A11A-902D0B325683}" destId="{2A148627-E342-4EEE-8EDB-18DC334A6BAC}" srcOrd="1" destOrd="0" presId="urn:microsoft.com/office/officeart/2005/8/layout/list1"/>
    <dgm:cxn modelId="{89DE0EF7-8F09-4F99-8BF0-FE7DAE177CFF}" type="presParOf" srcId="{71D98FF9-2133-4211-A452-1BC2A037D636}" destId="{D8306661-7AC5-471E-80DF-4575EAEB85FA}" srcOrd="1" destOrd="0" presId="urn:microsoft.com/office/officeart/2005/8/layout/list1"/>
    <dgm:cxn modelId="{90C73E78-8E71-447F-B16E-C0BE624B3EB6}" type="presParOf" srcId="{71D98FF9-2133-4211-A452-1BC2A037D636}" destId="{F3EA968A-B61F-48F0-B2E6-CB934A0891BE}" srcOrd="2" destOrd="0" presId="urn:microsoft.com/office/officeart/2005/8/layout/list1"/>
    <dgm:cxn modelId="{C5174665-75BC-48BE-A8ED-71BB956E6784}" type="presParOf" srcId="{71D98FF9-2133-4211-A452-1BC2A037D636}" destId="{735788CB-97A2-4D50-A5C3-37DDFB049864}" srcOrd="3" destOrd="0" presId="urn:microsoft.com/office/officeart/2005/8/layout/list1"/>
    <dgm:cxn modelId="{F5D34758-D4E1-4D3A-A527-92949AC758CA}" type="presParOf" srcId="{71D98FF9-2133-4211-A452-1BC2A037D636}" destId="{DE7D4162-F370-43E8-9CA8-A4B62A7B1E18}" srcOrd="4" destOrd="0" presId="urn:microsoft.com/office/officeart/2005/8/layout/list1"/>
    <dgm:cxn modelId="{6352F603-96B4-4ACC-A701-D6ADA8B5BA37}" type="presParOf" srcId="{DE7D4162-F370-43E8-9CA8-A4B62A7B1E18}" destId="{C77FFDEC-9358-45D0-B20A-24B1DA6C7A51}" srcOrd="0" destOrd="0" presId="urn:microsoft.com/office/officeart/2005/8/layout/list1"/>
    <dgm:cxn modelId="{178C988A-024C-4F9A-994F-E41EE38C2D88}" type="presParOf" srcId="{DE7D4162-F370-43E8-9CA8-A4B62A7B1E18}" destId="{4D38E3F3-A071-4CC4-BCA3-9E45FAF9D90F}" srcOrd="1" destOrd="0" presId="urn:microsoft.com/office/officeart/2005/8/layout/list1"/>
    <dgm:cxn modelId="{48D6F017-BCA1-4689-9E1F-3D6D623496EE}" type="presParOf" srcId="{71D98FF9-2133-4211-A452-1BC2A037D636}" destId="{BAE9C71D-091F-439D-A99B-729428D4BFEC}" srcOrd="5" destOrd="0" presId="urn:microsoft.com/office/officeart/2005/8/layout/list1"/>
    <dgm:cxn modelId="{41FA9B32-BCB5-4182-AC35-BF3C6BD168EB}" type="presParOf" srcId="{71D98FF9-2133-4211-A452-1BC2A037D636}" destId="{4C97FBA4-6A8D-4D4E-B3D6-DFA140E41183}" srcOrd="6" destOrd="0" presId="urn:microsoft.com/office/officeart/2005/8/layout/list1"/>
    <dgm:cxn modelId="{8256EFF7-25A8-401A-BC04-9E4539E36393}" type="presParOf" srcId="{71D98FF9-2133-4211-A452-1BC2A037D636}" destId="{0CAF4927-7F54-4C32-8883-C325FBBEDDA8}" srcOrd="7" destOrd="0" presId="urn:microsoft.com/office/officeart/2005/8/layout/list1"/>
    <dgm:cxn modelId="{152A841C-C283-4812-AC40-30F638EA6459}" type="presParOf" srcId="{71D98FF9-2133-4211-A452-1BC2A037D636}" destId="{13521CCB-930C-460E-B6E7-3D9F84B97D8C}" srcOrd="8" destOrd="0" presId="urn:microsoft.com/office/officeart/2005/8/layout/list1"/>
    <dgm:cxn modelId="{4FC729DB-A93E-407B-B744-612B8714A381}" type="presParOf" srcId="{13521CCB-930C-460E-B6E7-3D9F84B97D8C}" destId="{F12708F5-6B47-4CBC-AB4C-F0CCA8173423}" srcOrd="0" destOrd="0" presId="urn:microsoft.com/office/officeart/2005/8/layout/list1"/>
    <dgm:cxn modelId="{804D3143-E401-4DB9-ACEE-B6C88B2D998A}" type="presParOf" srcId="{13521CCB-930C-460E-B6E7-3D9F84B97D8C}" destId="{A7A4D36D-17AC-4EB8-9542-5273ACAB0680}" srcOrd="1" destOrd="0" presId="urn:microsoft.com/office/officeart/2005/8/layout/list1"/>
    <dgm:cxn modelId="{F7309B6B-22F2-47FF-9678-1AED63FD5EF6}" type="presParOf" srcId="{71D98FF9-2133-4211-A452-1BC2A037D636}" destId="{14C2309F-FF64-484F-A29B-2AA8613A357C}" srcOrd="9" destOrd="0" presId="urn:microsoft.com/office/officeart/2005/8/layout/list1"/>
    <dgm:cxn modelId="{38A6290B-01A8-45FC-9362-47569ADEC6FB}" type="presParOf" srcId="{71D98FF9-2133-4211-A452-1BC2A037D636}" destId="{5D9DCDA7-D01F-4501-A7E2-83BBEF96A96D}" srcOrd="10" destOrd="0" presId="urn:microsoft.com/office/officeart/2005/8/layout/list1"/>
    <dgm:cxn modelId="{B59091C1-04CF-4248-80D7-49A49FD204DC}" type="presParOf" srcId="{71D98FF9-2133-4211-A452-1BC2A037D636}" destId="{325F709E-17D0-45D2-AEA4-06842696BCF2}" srcOrd="11" destOrd="0" presId="urn:microsoft.com/office/officeart/2005/8/layout/list1"/>
    <dgm:cxn modelId="{0C5B173D-E03B-433B-8DB0-CFAB4C5BE0FE}" type="presParOf" srcId="{71D98FF9-2133-4211-A452-1BC2A037D636}" destId="{7A23F65E-9287-4D0F-93AF-98EB41510C15}" srcOrd="12" destOrd="0" presId="urn:microsoft.com/office/officeart/2005/8/layout/list1"/>
    <dgm:cxn modelId="{E2E8120E-DF43-4C2A-AA65-5ED038FB9DAB}" type="presParOf" srcId="{7A23F65E-9287-4D0F-93AF-98EB41510C15}" destId="{0B3B2DEE-D321-4C07-9BB8-8489DDCBF2CB}" srcOrd="0" destOrd="0" presId="urn:microsoft.com/office/officeart/2005/8/layout/list1"/>
    <dgm:cxn modelId="{1703EE02-88EB-4423-A04A-70A958BB8489}" type="presParOf" srcId="{7A23F65E-9287-4D0F-93AF-98EB41510C15}" destId="{3E934AB7-AC9F-4440-AFF2-DC8AE0B67C09}" srcOrd="1" destOrd="0" presId="urn:microsoft.com/office/officeart/2005/8/layout/list1"/>
    <dgm:cxn modelId="{4C314273-EABC-4739-B67A-51213EF776F5}" type="presParOf" srcId="{71D98FF9-2133-4211-A452-1BC2A037D636}" destId="{AC07458C-B145-4ABF-9DC3-855FBA05090E}" srcOrd="13" destOrd="0" presId="urn:microsoft.com/office/officeart/2005/8/layout/list1"/>
    <dgm:cxn modelId="{980EBEA9-9978-4C39-90AD-733205093F44}" type="presParOf" srcId="{71D98FF9-2133-4211-A452-1BC2A037D636}" destId="{30E06115-2B56-4305-9B89-352B38BBA587}" srcOrd="14" destOrd="0" presId="urn:microsoft.com/office/officeart/2005/8/layout/list1"/>
    <dgm:cxn modelId="{7AE7D344-0F2D-4D49-818B-2E681AB0CCF1}" type="presParOf" srcId="{71D98FF9-2133-4211-A452-1BC2A037D636}" destId="{24E1E0E4-8E4A-4027-AD3B-D42F206DD18E}" srcOrd="15" destOrd="0" presId="urn:microsoft.com/office/officeart/2005/8/layout/list1"/>
    <dgm:cxn modelId="{363FAF6C-5214-44A4-8589-19801506C78F}" type="presParOf" srcId="{71D98FF9-2133-4211-A452-1BC2A037D636}" destId="{914DFC00-5186-41B6-9D70-D4005121E981}" srcOrd="16" destOrd="0" presId="urn:microsoft.com/office/officeart/2005/8/layout/list1"/>
    <dgm:cxn modelId="{A0FADA88-BE27-4AFE-BF1C-B889C489856A}" type="presParOf" srcId="{914DFC00-5186-41B6-9D70-D4005121E981}" destId="{56D13CBF-C651-45D5-8697-5075DE3101D0}" srcOrd="0" destOrd="0" presId="urn:microsoft.com/office/officeart/2005/8/layout/list1"/>
    <dgm:cxn modelId="{D303BADD-0E2A-4CF9-A25B-6FE8AF3AB31A}" type="presParOf" srcId="{914DFC00-5186-41B6-9D70-D4005121E981}" destId="{ADC46E83-31C6-416F-8DEE-4555BA05FC79}" srcOrd="1" destOrd="0" presId="urn:microsoft.com/office/officeart/2005/8/layout/list1"/>
    <dgm:cxn modelId="{5C7BC647-6904-4ABE-A2B6-613683DD38F5}" type="presParOf" srcId="{71D98FF9-2133-4211-A452-1BC2A037D636}" destId="{165F0E00-B0AC-4A0E-8269-74E97A006142}" srcOrd="17" destOrd="0" presId="urn:microsoft.com/office/officeart/2005/8/layout/list1"/>
    <dgm:cxn modelId="{84115B9A-273B-4527-876E-ACD3B0247D21}" type="presParOf" srcId="{71D98FF9-2133-4211-A452-1BC2A037D636}" destId="{0277084C-3EBC-44C1-A979-42038C5D384B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549888-E4DA-4307-9239-39CAE55FE25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6683F4-5601-465B-A073-EA7B49F5D9BB}">
      <dgm:prSet/>
      <dgm:spPr/>
      <dgm:t>
        <a:bodyPr/>
        <a:lstStyle/>
        <a:p>
          <a:pPr rtl="0"/>
          <a:r>
            <a:rPr lang="en-US" dirty="0" smtClean="0"/>
            <a:t>Nonprofit Research Institute</a:t>
          </a:r>
          <a:endParaRPr lang="en-US" dirty="0"/>
        </a:p>
      </dgm:t>
    </dgm:pt>
    <dgm:pt modelId="{D1F57640-D554-4937-B166-159A6DA19228}" type="parTrans" cxnId="{131A2658-EC04-410B-9431-53F929676999}">
      <dgm:prSet/>
      <dgm:spPr/>
      <dgm:t>
        <a:bodyPr/>
        <a:lstStyle/>
        <a:p>
          <a:endParaRPr lang="en-US"/>
        </a:p>
      </dgm:t>
    </dgm:pt>
    <dgm:pt modelId="{1EF48C0D-768F-4F8D-A43B-40517D759FBE}" type="sibTrans" cxnId="{131A2658-EC04-410B-9431-53F929676999}">
      <dgm:prSet/>
      <dgm:spPr/>
      <dgm:t>
        <a:bodyPr/>
        <a:lstStyle/>
        <a:p>
          <a:endParaRPr lang="en-US"/>
        </a:p>
      </dgm:t>
    </dgm:pt>
    <dgm:pt modelId="{4F2EA03B-30BF-470B-84CE-A6D691CBA1E7}">
      <dgm:prSet/>
      <dgm:spPr/>
      <dgm:t>
        <a:bodyPr/>
        <a:lstStyle/>
        <a:p>
          <a:pPr rtl="0"/>
          <a:r>
            <a:rPr lang="en-US" dirty="0" smtClean="0"/>
            <a:t>Founded in 2002</a:t>
          </a:r>
          <a:endParaRPr lang="en-US" dirty="0"/>
        </a:p>
      </dgm:t>
    </dgm:pt>
    <dgm:pt modelId="{D59E4A62-2DC9-4884-8CD1-857559F041D6}" type="parTrans" cxnId="{51A683C9-3F72-4F6F-A354-68B767DD2E4D}">
      <dgm:prSet/>
      <dgm:spPr/>
      <dgm:t>
        <a:bodyPr/>
        <a:lstStyle/>
        <a:p>
          <a:endParaRPr lang="en-US"/>
        </a:p>
      </dgm:t>
    </dgm:pt>
    <dgm:pt modelId="{A78DD219-9A71-438B-A5A7-A1F11F898646}" type="sibTrans" cxnId="{51A683C9-3F72-4F6F-A354-68B767DD2E4D}">
      <dgm:prSet/>
      <dgm:spPr/>
      <dgm:t>
        <a:bodyPr/>
        <a:lstStyle/>
        <a:p>
          <a:endParaRPr lang="en-US"/>
        </a:p>
      </dgm:t>
    </dgm:pt>
    <dgm:pt modelId="{2F1C9272-87EC-4CC0-BBEC-754DECE0F260}">
      <dgm:prSet/>
      <dgm:spPr/>
      <dgm:t>
        <a:bodyPr/>
        <a:lstStyle/>
        <a:p>
          <a:pPr rtl="0"/>
          <a:r>
            <a:rPr lang="en-US" smtClean="0"/>
            <a:t>Energy Program Research and Evaluation</a:t>
          </a:r>
          <a:endParaRPr lang="en-US"/>
        </a:p>
      </dgm:t>
    </dgm:pt>
    <dgm:pt modelId="{164286B0-9B5E-4BDA-81E4-144B06A44470}" type="parTrans" cxnId="{F6D9DC79-8203-47D1-AA84-248A598BFEF5}">
      <dgm:prSet/>
      <dgm:spPr/>
      <dgm:t>
        <a:bodyPr/>
        <a:lstStyle/>
        <a:p>
          <a:endParaRPr lang="en-US"/>
        </a:p>
      </dgm:t>
    </dgm:pt>
    <dgm:pt modelId="{58FB1743-1022-4F8A-A4DF-59064F14017E}" type="sibTrans" cxnId="{F6D9DC79-8203-47D1-AA84-248A598BFEF5}">
      <dgm:prSet/>
      <dgm:spPr/>
      <dgm:t>
        <a:bodyPr/>
        <a:lstStyle/>
        <a:p>
          <a:endParaRPr lang="en-US"/>
        </a:p>
      </dgm:t>
    </dgm:pt>
    <dgm:pt modelId="{A813925C-F16C-4DB9-B3C0-4094127940AC}">
      <dgm:prSet/>
      <dgm:spPr/>
      <dgm:t>
        <a:bodyPr/>
        <a:lstStyle/>
        <a:p>
          <a:pPr rtl="0"/>
          <a:r>
            <a:rPr lang="en-US" dirty="0" smtClean="0"/>
            <a:t>Low-Income Energy Bill Payment Assistance</a:t>
          </a:r>
          <a:endParaRPr lang="en-US" dirty="0"/>
        </a:p>
      </dgm:t>
    </dgm:pt>
    <dgm:pt modelId="{866E74FF-90BE-4796-920B-FBCBE92E365C}" type="parTrans" cxnId="{12AC4F9B-4580-4364-B8C7-C677929DC0F8}">
      <dgm:prSet/>
      <dgm:spPr/>
      <dgm:t>
        <a:bodyPr/>
        <a:lstStyle/>
        <a:p>
          <a:endParaRPr lang="en-US"/>
        </a:p>
      </dgm:t>
    </dgm:pt>
    <dgm:pt modelId="{409415BE-A668-49D2-938B-04678581323A}" type="sibTrans" cxnId="{12AC4F9B-4580-4364-B8C7-C677929DC0F8}">
      <dgm:prSet/>
      <dgm:spPr/>
      <dgm:t>
        <a:bodyPr/>
        <a:lstStyle/>
        <a:p>
          <a:endParaRPr lang="en-US"/>
        </a:p>
      </dgm:t>
    </dgm:pt>
    <dgm:pt modelId="{2E185E04-690C-435A-84F3-CD1FF8F3DD60}">
      <dgm:prSet/>
      <dgm:spPr/>
      <dgm:t>
        <a:bodyPr/>
        <a:lstStyle/>
        <a:p>
          <a:pPr rtl="0"/>
          <a:r>
            <a:rPr lang="en-US" smtClean="0"/>
            <a:t>Low-Income Energy Efficiency</a:t>
          </a:r>
          <a:endParaRPr lang="en-US"/>
        </a:p>
      </dgm:t>
    </dgm:pt>
    <dgm:pt modelId="{184B645D-7FF4-47EF-94D2-B432D51EB56D}" type="parTrans" cxnId="{381B3358-E5C5-4306-8ECF-EE823AE116A7}">
      <dgm:prSet/>
      <dgm:spPr/>
      <dgm:t>
        <a:bodyPr/>
        <a:lstStyle/>
        <a:p>
          <a:endParaRPr lang="en-US"/>
        </a:p>
      </dgm:t>
    </dgm:pt>
    <dgm:pt modelId="{9A2834B8-D3AF-4DED-94B4-3AF6E32A7EAD}" type="sibTrans" cxnId="{381B3358-E5C5-4306-8ECF-EE823AE116A7}">
      <dgm:prSet/>
      <dgm:spPr/>
      <dgm:t>
        <a:bodyPr/>
        <a:lstStyle/>
        <a:p>
          <a:endParaRPr lang="en-US"/>
        </a:p>
      </dgm:t>
    </dgm:pt>
    <dgm:pt modelId="{8A2CF06E-AF8C-4C45-8492-744AFF937738}">
      <dgm:prSet/>
      <dgm:spPr/>
      <dgm:t>
        <a:bodyPr/>
        <a:lstStyle/>
        <a:p>
          <a:pPr rtl="0"/>
          <a:r>
            <a:rPr lang="en-US" smtClean="0"/>
            <a:t>Residential Energy Efficiency</a:t>
          </a:r>
          <a:endParaRPr lang="en-US"/>
        </a:p>
      </dgm:t>
    </dgm:pt>
    <dgm:pt modelId="{2E9C86B0-B39F-4617-B275-EEDCD92548B5}" type="parTrans" cxnId="{B4714C7E-53AF-48CD-A60B-167F6816DB02}">
      <dgm:prSet/>
      <dgm:spPr/>
      <dgm:t>
        <a:bodyPr/>
        <a:lstStyle/>
        <a:p>
          <a:endParaRPr lang="en-US"/>
        </a:p>
      </dgm:t>
    </dgm:pt>
    <dgm:pt modelId="{24CF1DA8-A439-461D-983E-C7807B20F8E8}" type="sibTrans" cxnId="{B4714C7E-53AF-48CD-A60B-167F6816DB02}">
      <dgm:prSet/>
      <dgm:spPr/>
      <dgm:t>
        <a:bodyPr/>
        <a:lstStyle/>
        <a:p>
          <a:endParaRPr lang="en-US"/>
        </a:p>
      </dgm:t>
    </dgm:pt>
    <dgm:pt modelId="{AFA78BC1-98A1-4ED0-913C-33254B45F5F9}">
      <dgm:prSet/>
      <dgm:spPr/>
      <dgm:t>
        <a:bodyPr/>
        <a:lstStyle/>
        <a:p>
          <a:pPr rtl="0"/>
          <a:r>
            <a:rPr lang="en-US" smtClean="0"/>
            <a:t>Commercial and Industrial Energy Efficiency</a:t>
          </a:r>
          <a:endParaRPr lang="en-US"/>
        </a:p>
      </dgm:t>
    </dgm:pt>
    <dgm:pt modelId="{46FCE28B-2DD8-40DC-BEAC-625AEF641022}" type="parTrans" cxnId="{2C8DB123-3938-4CFC-AD61-3CF80B092762}">
      <dgm:prSet/>
      <dgm:spPr/>
      <dgm:t>
        <a:bodyPr/>
        <a:lstStyle/>
        <a:p>
          <a:endParaRPr lang="en-US"/>
        </a:p>
      </dgm:t>
    </dgm:pt>
    <dgm:pt modelId="{D9C2D6C5-F97A-4D27-8A44-0B92ACE44179}" type="sibTrans" cxnId="{2C8DB123-3938-4CFC-AD61-3CF80B092762}">
      <dgm:prSet/>
      <dgm:spPr/>
      <dgm:t>
        <a:bodyPr/>
        <a:lstStyle/>
        <a:p>
          <a:endParaRPr lang="en-US"/>
        </a:p>
      </dgm:t>
    </dgm:pt>
    <dgm:pt modelId="{BCACBE6E-4421-4ACD-BD14-072B9DDFD64A}">
      <dgm:prSet/>
      <dgm:spPr/>
      <dgm:t>
        <a:bodyPr/>
        <a:lstStyle/>
        <a:p>
          <a:pPr rtl="0"/>
          <a:r>
            <a:rPr lang="en-US" dirty="0" smtClean="0"/>
            <a:t>Our Clients</a:t>
          </a:r>
          <a:endParaRPr lang="en-US" dirty="0"/>
        </a:p>
      </dgm:t>
    </dgm:pt>
    <dgm:pt modelId="{494A4D81-F927-4A3C-A01A-943AE37B23B1}" type="parTrans" cxnId="{73B29C8D-16E7-4A24-9D75-23261FF1F43A}">
      <dgm:prSet/>
      <dgm:spPr/>
      <dgm:t>
        <a:bodyPr/>
        <a:lstStyle/>
        <a:p>
          <a:endParaRPr lang="en-US"/>
        </a:p>
      </dgm:t>
    </dgm:pt>
    <dgm:pt modelId="{A1DC0FFA-D8E2-4641-BD4B-16E78A09365E}" type="sibTrans" cxnId="{73B29C8D-16E7-4A24-9D75-23261FF1F43A}">
      <dgm:prSet/>
      <dgm:spPr/>
      <dgm:t>
        <a:bodyPr/>
        <a:lstStyle/>
        <a:p>
          <a:endParaRPr lang="en-US"/>
        </a:p>
      </dgm:t>
    </dgm:pt>
    <dgm:pt modelId="{D52722AA-14E6-4D06-9FAE-389CB2FD2FCB}">
      <dgm:prSet/>
      <dgm:spPr/>
      <dgm:t>
        <a:bodyPr/>
        <a:lstStyle/>
        <a:p>
          <a:pPr rtl="0"/>
          <a:r>
            <a:rPr lang="en-US" smtClean="0"/>
            <a:t>Federal government</a:t>
          </a:r>
          <a:endParaRPr lang="en-US"/>
        </a:p>
      </dgm:t>
    </dgm:pt>
    <dgm:pt modelId="{7C19F9DC-D88A-4BDB-8266-49E048BDD9EF}" type="parTrans" cxnId="{53B6C85A-76D7-42DC-809C-83E1F11EFEEE}">
      <dgm:prSet/>
      <dgm:spPr/>
      <dgm:t>
        <a:bodyPr/>
        <a:lstStyle/>
        <a:p>
          <a:endParaRPr lang="en-US"/>
        </a:p>
      </dgm:t>
    </dgm:pt>
    <dgm:pt modelId="{01B0B8E2-4282-47D5-849D-135573EDE45A}" type="sibTrans" cxnId="{53B6C85A-76D7-42DC-809C-83E1F11EFEEE}">
      <dgm:prSet/>
      <dgm:spPr/>
      <dgm:t>
        <a:bodyPr/>
        <a:lstStyle/>
        <a:p>
          <a:endParaRPr lang="en-US"/>
        </a:p>
      </dgm:t>
    </dgm:pt>
    <dgm:pt modelId="{04DF85A2-5246-48B2-AEDD-7958D504014E}">
      <dgm:prSet/>
      <dgm:spPr/>
      <dgm:t>
        <a:bodyPr/>
        <a:lstStyle/>
        <a:p>
          <a:pPr rtl="0"/>
          <a:r>
            <a:rPr lang="en-US" smtClean="0"/>
            <a:t>State government offices</a:t>
          </a:r>
          <a:endParaRPr lang="en-US"/>
        </a:p>
      </dgm:t>
    </dgm:pt>
    <dgm:pt modelId="{CA49A476-0ECC-4ECC-A17F-89C34D42C01E}" type="parTrans" cxnId="{71F98F3F-1AAB-4535-B6E0-82AF2E236DA5}">
      <dgm:prSet/>
      <dgm:spPr/>
      <dgm:t>
        <a:bodyPr/>
        <a:lstStyle/>
        <a:p>
          <a:endParaRPr lang="en-US"/>
        </a:p>
      </dgm:t>
    </dgm:pt>
    <dgm:pt modelId="{AEDFFD69-93A5-4B20-B3E7-B79C4ADBCCC5}" type="sibTrans" cxnId="{71F98F3F-1AAB-4535-B6E0-82AF2E236DA5}">
      <dgm:prSet/>
      <dgm:spPr/>
      <dgm:t>
        <a:bodyPr/>
        <a:lstStyle/>
        <a:p>
          <a:endParaRPr lang="en-US"/>
        </a:p>
      </dgm:t>
    </dgm:pt>
    <dgm:pt modelId="{394EB614-3DEC-4017-A9EB-C2F282DEA3E4}">
      <dgm:prSet/>
      <dgm:spPr/>
      <dgm:t>
        <a:bodyPr/>
        <a:lstStyle/>
        <a:p>
          <a:pPr rtl="0"/>
          <a:r>
            <a:rPr lang="en-US" smtClean="0"/>
            <a:t>Utility companies</a:t>
          </a:r>
          <a:endParaRPr lang="en-US"/>
        </a:p>
      </dgm:t>
    </dgm:pt>
    <dgm:pt modelId="{C5DBF6E7-6338-4196-9DFB-869493759937}" type="parTrans" cxnId="{28B03EB6-2A98-4189-A1C0-2942F310B4D0}">
      <dgm:prSet/>
      <dgm:spPr/>
      <dgm:t>
        <a:bodyPr/>
        <a:lstStyle/>
        <a:p>
          <a:endParaRPr lang="en-US"/>
        </a:p>
      </dgm:t>
    </dgm:pt>
    <dgm:pt modelId="{C734D820-1709-4ACA-AA5E-18CBA6CD0FF2}" type="sibTrans" cxnId="{28B03EB6-2A98-4189-A1C0-2942F310B4D0}">
      <dgm:prSet/>
      <dgm:spPr/>
      <dgm:t>
        <a:bodyPr/>
        <a:lstStyle/>
        <a:p>
          <a:endParaRPr lang="en-US"/>
        </a:p>
      </dgm:t>
    </dgm:pt>
    <dgm:pt modelId="{9E74DA72-3D35-45B8-85FA-AE9DCFBDCD34}">
      <dgm:prSet/>
      <dgm:spPr/>
      <dgm:t>
        <a:bodyPr/>
        <a:lstStyle/>
        <a:p>
          <a:pPr rtl="0"/>
          <a:r>
            <a:rPr lang="en-US" smtClean="0"/>
            <a:t>Nonprofits</a:t>
          </a:r>
          <a:endParaRPr lang="en-US"/>
        </a:p>
      </dgm:t>
    </dgm:pt>
    <dgm:pt modelId="{9A063F4F-EE08-4EEE-A45E-CAD6A6A9DF5F}" type="parTrans" cxnId="{4DFA238C-372D-4D2F-96EB-6E92C8897DFF}">
      <dgm:prSet/>
      <dgm:spPr/>
      <dgm:t>
        <a:bodyPr/>
        <a:lstStyle/>
        <a:p>
          <a:endParaRPr lang="en-US"/>
        </a:p>
      </dgm:t>
    </dgm:pt>
    <dgm:pt modelId="{84E044C1-9577-4627-B924-6E50C85A4474}" type="sibTrans" cxnId="{4DFA238C-372D-4D2F-96EB-6E92C8897DFF}">
      <dgm:prSet/>
      <dgm:spPr/>
      <dgm:t>
        <a:bodyPr/>
        <a:lstStyle/>
        <a:p>
          <a:endParaRPr lang="en-US"/>
        </a:p>
      </dgm:t>
    </dgm:pt>
    <dgm:pt modelId="{8AD6A12E-3AB5-4898-A609-5D93588DB771}">
      <dgm:prSet/>
      <dgm:spPr/>
      <dgm:t>
        <a:bodyPr/>
        <a:lstStyle/>
        <a:p>
          <a:pPr rtl="0"/>
          <a:r>
            <a:rPr lang="en-US" dirty="0" smtClean="0"/>
            <a:t>Princeton, NJ</a:t>
          </a:r>
          <a:endParaRPr lang="en-US" dirty="0"/>
        </a:p>
      </dgm:t>
    </dgm:pt>
    <dgm:pt modelId="{EA2A5780-CA64-43C7-805C-F8271D7DD65F}" type="parTrans" cxnId="{0DFA0D6B-8F4F-490E-9BA9-895E6610676C}">
      <dgm:prSet/>
      <dgm:spPr/>
      <dgm:t>
        <a:bodyPr/>
        <a:lstStyle/>
        <a:p>
          <a:endParaRPr lang="en-US"/>
        </a:p>
      </dgm:t>
    </dgm:pt>
    <dgm:pt modelId="{479D835A-2AB6-4317-8956-416FDBCB134A}" type="sibTrans" cxnId="{0DFA0D6B-8F4F-490E-9BA9-895E6610676C}">
      <dgm:prSet/>
      <dgm:spPr/>
      <dgm:t>
        <a:bodyPr/>
        <a:lstStyle/>
        <a:p>
          <a:endParaRPr lang="en-US"/>
        </a:p>
      </dgm:t>
    </dgm:pt>
    <dgm:pt modelId="{CAB77363-1D1C-495E-9EF4-7A9FD8B37DD5}">
      <dgm:prSet/>
      <dgm:spPr/>
      <dgm:t>
        <a:bodyPr/>
        <a:lstStyle/>
        <a:p>
          <a:pPr rtl="0"/>
          <a:r>
            <a:rPr lang="en-US" dirty="0" smtClean="0"/>
            <a:t>Research conducted across the U.S.</a:t>
          </a:r>
          <a:endParaRPr lang="en-US" dirty="0"/>
        </a:p>
      </dgm:t>
    </dgm:pt>
    <dgm:pt modelId="{82C19C9B-4D7A-4B7D-B413-66E69BBDBB07}" type="parTrans" cxnId="{95B3F28F-B6C2-4BE9-9B04-2698E2770B04}">
      <dgm:prSet/>
      <dgm:spPr/>
      <dgm:t>
        <a:bodyPr/>
        <a:lstStyle/>
        <a:p>
          <a:endParaRPr lang="en-US"/>
        </a:p>
      </dgm:t>
    </dgm:pt>
    <dgm:pt modelId="{D59BC5E3-737C-4F7C-803E-71645F290E10}" type="sibTrans" cxnId="{95B3F28F-B6C2-4BE9-9B04-2698E2770B04}">
      <dgm:prSet/>
      <dgm:spPr/>
      <dgm:t>
        <a:bodyPr/>
        <a:lstStyle/>
        <a:p>
          <a:endParaRPr lang="en-US"/>
        </a:p>
      </dgm:t>
    </dgm:pt>
    <dgm:pt modelId="{ABF1BC37-44EC-40B9-B586-2FA0F6A1DB71}" type="pres">
      <dgm:prSet presAssocID="{35549888-E4DA-4307-9239-39CAE55FE25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B2FADFF-8FC5-4DFB-8847-05FC2BFAAB28}" type="pres">
      <dgm:prSet presAssocID="{796683F4-5601-465B-A073-EA7B49F5D9BB}" presName="linNode" presStyleCnt="0"/>
      <dgm:spPr/>
    </dgm:pt>
    <dgm:pt modelId="{67694EFD-479C-43F6-AEFA-E337EFD9A29B}" type="pres">
      <dgm:prSet presAssocID="{796683F4-5601-465B-A073-EA7B49F5D9BB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292787-76B1-469E-AB1E-E5F858134654}" type="pres">
      <dgm:prSet presAssocID="{796683F4-5601-465B-A073-EA7B49F5D9BB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BE6759-59B1-4E79-A9E0-4AC3ADEB0516}" type="pres">
      <dgm:prSet presAssocID="{1EF48C0D-768F-4F8D-A43B-40517D759FBE}" presName="spacing" presStyleCnt="0"/>
      <dgm:spPr/>
    </dgm:pt>
    <dgm:pt modelId="{8FEC79B5-F9A2-427B-BA3F-ECC77457D6FE}" type="pres">
      <dgm:prSet presAssocID="{2F1C9272-87EC-4CC0-BBEC-754DECE0F260}" presName="linNode" presStyleCnt="0"/>
      <dgm:spPr/>
    </dgm:pt>
    <dgm:pt modelId="{43D98EDD-4822-4506-A3E8-23569F6A2971}" type="pres">
      <dgm:prSet presAssocID="{2F1C9272-87EC-4CC0-BBEC-754DECE0F260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1CF907-B69B-4AEF-B696-710F86E05E01}" type="pres">
      <dgm:prSet presAssocID="{2F1C9272-87EC-4CC0-BBEC-754DECE0F260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9637EF-0F1F-45BE-AE0F-1FC27FED1627}" type="pres">
      <dgm:prSet presAssocID="{58FB1743-1022-4F8A-A4DF-59064F14017E}" presName="spacing" presStyleCnt="0"/>
      <dgm:spPr/>
    </dgm:pt>
    <dgm:pt modelId="{49869F2E-12AC-417A-84CF-287C29C46306}" type="pres">
      <dgm:prSet presAssocID="{BCACBE6E-4421-4ACD-BD14-072B9DDFD64A}" presName="linNode" presStyleCnt="0"/>
      <dgm:spPr/>
    </dgm:pt>
    <dgm:pt modelId="{14B466BE-8603-4694-B86A-031DA785B945}" type="pres">
      <dgm:prSet presAssocID="{BCACBE6E-4421-4ACD-BD14-072B9DDFD64A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67DFA4-5FD0-48AB-BD74-EA0EAFC2F9CE}" type="pres">
      <dgm:prSet presAssocID="{BCACBE6E-4421-4ACD-BD14-072B9DDFD64A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B3F28F-B6C2-4BE9-9B04-2698E2770B04}" srcId="{796683F4-5601-465B-A073-EA7B49F5D9BB}" destId="{CAB77363-1D1C-495E-9EF4-7A9FD8B37DD5}" srcOrd="2" destOrd="0" parTransId="{82C19C9B-4D7A-4B7D-B413-66E69BBDBB07}" sibTransId="{D59BC5E3-737C-4F7C-803E-71645F290E10}"/>
    <dgm:cxn modelId="{F6D9DC79-8203-47D1-AA84-248A598BFEF5}" srcId="{35549888-E4DA-4307-9239-39CAE55FE253}" destId="{2F1C9272-87EC-4CC0-BBEC-754DECE0F260}" srcOrd="1" destOrd="0" parTransId="{164286B0-9B5E-4BDA-81E4-144B06A44470}" sibTransId="{58FB1743-1022-4F8A-A4DF-59064F14017E}"/>
    <dgm:cxn modelId="{131A2658-EC04-410B-9431-53F929676999}" srcId="{35549888-E4DA-4307-9239-39CAE55FE253}" destId="{796683F4-5601-465B-A073-EA7B49F5D9BB}" srcOrd="0" destOrd="0" parTransId="{D1F57640-D554-4937-B166-159A6DA19228}" sibTransId="{1EF48C0D-768F-4F8D-A43B-40517D759FBE}"/>
    <dgm:cxn modelId="{73B29C8D-16E7-4A24-9D75-23261FF1F43A}" srcId="{35549888-E4DA-4307-9239-39CAE55FE253}" destId="{BCACBE6E-4421-4ACD-BD14-072B9DDFD64A}" srcOrd="2" destOrd="0" parTransId="{494A4D81-F927-4A3C-A01A-943AE37B23B1}" sibTransId="{A1DC0FFA-D8E2-4641-BD4B-16E78A09365E}"/>
    <dgm:cxn modelId="{EC378CEF-65E9-48D4-B612-8D3866953F47}" type="presOf" srcId="{8A2CF06E-AF8C-4C45-8492-744AFF937738}" destId="{E31CF907-B69B-4AEF-B696-710F86E05E01}" srcOrd="0" destOrd="2" presId="urn:microsoft.com/office/officeart/2005/8/layout/vList6"/>
    <dgm:cxn modelId="{53B6C85A-76D7-42DC-809C-83E1F11EFEEE}" srcId="{BCACBE6E-4421-4ACD-BD14-072B9DDFD64A}" destId="{D52722AA-14E6-4D06-9FAE-389CB2FD2FCB}" srcOrd="0" destOrd="0" parTransId="{7C19F9DC-D88A-4BDB-8266-49E048BDD9EF}" sibTransId="{01B0B8E2-4282-47D5-849D-135573EDE45A}"/>
    <dgm:cxn modelId="{28B03EB6-2A98-4189-A1C0-2942F310B4D0}" srcId="{BCACBE6E-4421-4ACD-BD14-072B9DDFD64A}" destId="{394EB614-3DEC-4017-A9EB-C2F282DEA3E4}" srcOrd="2" destOrd="0" parTransId="{C5DBF6E7-6338-4196-9DFB-869493759937}" sibTransId="{C734D820-1709-4ACA-AA5E-18CBA6CD0FF2}"/>
    <dgm:cxn modelId="{FAB5F3BD-AED0-4138-B0A7-B01B74B27394}" type="presOf" srcId="{4F2EA03B-30BF-470B-84CE-A6D691CBA1E7}" destId="{3D292787-76B1-469E-AB1E-E5F858134654}" srcOrd="0" destOrd="0" presId="urn:microsoft.com/office/officeart/2005/8/layout/vList6"/>
    <dgm:cxn modelId="{B4714C7E-53AF-48CD-A60B-167F6816DB02}" srcId="{2F1C9272-87EC-4CC0-BBEC-754DECE0F260}" destId="{8A2CF06E-AF8C-4C45-8492-744AFF937738}" srcOrd="2" destOrd="0" parTransId="{2E9C86B0-B39F-4617-B275-EEDCD92548B5}" sibTransId="{24CF1DA8-A439-461D-983E-C7807B20F8E8}"/>
    <dgm:cxn modelId="{4995EB04-E719-48BD-89FA-C87474B52BB9}" type="presOf" srcId="{2F1C9272-87EC-4CC0-BBEC-754DECE0F260}" destId="{43D98EDD-4822-4506-A3E8-23569F6A2971}" srcOrd="0" destOrd="0" presId="urn:microsoft.com/office/officeart/2005/8/layout/vList6"/>
    <dgm:cxn modelId="{2C8DB123-3938-4CFC-AD61-3CF80B092762}" srcId="{2F1C9272-87EC-4CC0-BBEC-754DECE0F260}" destId="{AFA78BC1-98A1-4ED0-913C-33254B45F5F9}" srcOrd="3" destOrd="0" parTransId="{46FCE28B-2DD8-40DC-BEAC-625AEF641022}" sibTransId="{D9C2D6C5-F97A-4D27-8A44-0B92ACE44179}"/>
    <dgm:cxn modelId="{456480D9-81BE-44C0-84A9-63F03D117487}" type="presOf" srcId="{AFA78BC1-98A1-4ED0-913C-33254B45F5F9}" destId="{E31CF907-B69B-4AEF-B696-710F86E05E01}" srcOrd="0" destOrd="3" presId="urn:microsoft.com/office/officeart/2005/8/layout/vList6"/>
    <dgm:cxn modelId="{4DFA238C-372D-4D2F-96EB-6E92C8897DFF}" srcId="{BCACBE6E-4421-4ACD-BD14-072B9DDFD64A}" destId="{9E74DA72-3D35-45B8-85FA-AE9DCFBDCD34}" srcOrd="3" destOrd="0" parTransId="{9A063F4F-EE08-4EEE-A45E-CAD6A6A9DF5F}" sibTransId="{84E044C1-9577-4627-B924-6E50C85A4474}"/>
    <dgm:cxn modelId="{12AC4F9B-4580-4364-B8C7-C677929DC0F8}" srcId="{2F1C9272-87EC-4CC0-BBEC-754DECE0F260}" destId="{A813925C-F16C-4DB9-B3C0-4094127940AC}" srcOrd="0" destOrd="0" parTransId="{866E74FF-90BE-4796-920B-FBCBE92E365C}" sibTransId="{409415BE-A668-49D2-938B-04678581323A}"/>
    <dgm:cxn modelId="{BCC43B04-9F5E-4736-A7C4-3F4A6FB1341A}" type="presOf" srcId="{8AD6A12E-3AB5-4898-A609-5D93588DB771}" destId="{3D292787-76B1-469E-AB1E-E5F858134654}" srcOrd="0" destOrd="1" presId="urn:microsoft.com/office/officeart/2005/8/layout/vList6"/>
    <dgm:cxn modelId="{91D521E5-3F89-42BD-882C-2E1CF76ACE05}" type="presOf" srcId="{04DF85A2-5246-48B2-AEDD-7958D504014E}" destId="{1167DFA4-5FD0-48AB-BD74-EA0EAFC2F9CE}" srcOrd="0" destOrd="1" presId="urn:microsoft.com/office/officeart/2005/8/layout/vList6"/>
    <dgm:cxn modelId="{513188EB-3DD1-4F38-B999-3A27FC6ACCA3}" type="presOf" srcId="{35549888-E4DA-4307-9239-39CAE55FE253}" destId="{ABF1BC37-44EC-40B9-B586-2FA0F6A1DB71}" srcOrd="0" destOrd="0" presId="urn:microsoft.com/office/officeart/2005/8/layout/vList6"/>
    <dgm:cxn modelId="{2D33C310-3E2A-4520-98FA-8C1EFB133E37}" type="presOf" srcId="{CAB77363-1D1C-495E-9EF4-7A9FD8B37DD5}" destId="{3D292787-76B1-469E-AB1E-E5F858134654}" srcOrd="0" destOrd="2" presId="urn:microsoft.com/office/officeart/2005/8/layout/vList6"/>
    <dgm:cxn modelId="{0DFA0D6B-8F4F-490E-9BA9-895E6610676C}" srcId="{796683F4-5601-465B-A073-EA7B49F5D9BB}" destId="{8AD6A12E-3AB5-4898-A609-5D93588DB771}" srcOrd="1" destOrd="0" parTransId="{EA2A5780-CA64-43C7-805C-F8271D7DD65F}" sibTransId="{479D835A-2AB6-4317-8956-416FDBCB134A}"/>
    <dgm:cxn modelId="{381B3358-E5C5-4306-8ECF-EE823AE116A7}" srcId="{2F1C9272-87EC-4CC0-BBEC-754DECE0F260}" destId="{2E185E04-690C-435A-84F3-CD1FF8F3DD60}" srcOrd="1" destOrd="0" parTransId="{184B645D-7FF4-47EF-94D2-B432D51EB56D}" sibTransId="{9A2834B8-D3AF-4DED-94B4-3AF6E32A7EAD}"/>
    <dgm:cxn modelId="{5263DF8B-1EF1-4A2D-BBBE-3CA32894FE1C}" type="presOf" srcId="{2E185E04-690C-435A-84F3-CD1FF8F3DD60}" destId="{E31CF907-B69B-4AEF-B696-710F86E05E01}" srcOrd="0" destOrd="1" presId="urn:microsoft.com/office/officeart/2005/8/layout/vList6"/>
    <dgm:cxn modelId="{ADE145E4-C034-4D65-92EB-5FF1853E8F8F}" type="presOf" srcId="{A813925C-F16C-4DB9-B3C0-4094127940AC}" destId="{E31CF907-B69B-4AEF-B696-710F86E05E01}" srcOrd="0" destOrd="0" presId="urn:microsoft.com/office/officeart/2005/8/layout/vList6"/>
    <dgm:cxn modelId="{00D28BCE-F8AF-496F-86DF-0A23DC58CE7D}" type="presOf" srcId="{D52722AA-14E6-4D06-9FAE-389CB2FD2FCB}" destId="{1167DFA4-5FD0-48AB-BD74-EA0EAFC2F9CE}" srcOrd="0" destOrd="0" presId="urn:microsoft.com/office/officeart/2005/8/layout/vList6"/>
    <dgm:cxn modelId="{987AB25A-5B4B-4E56-9990-BACED28090D5}" type="presOf" srcId="{394EB614-3DEC-4017-A9EB-C2F282DEA3E4}" destId="{1167DFA4-5FD0-48AB-BD74-EA0EAFC2F9CE}" srcOrd="0" destOrd="2" presId="urn:microsoft.com/office/officeart/2005/8/layout/vList6"/>
    <dgm:cxn modelId="{0362C267-5722-468D-B398-D5F2A65DC570}" type="presOf" srcId="{BCACBE6E-4421-4ACD-BD14-072B9DDFD64A}" destId="{14B466BE-8603-4694-B86A-031DA785B945}" srcOrd="0" destOrd="0" presId="urn:microsoft.com/office/officeart/2005/8/layout/vList6"/>
    <dgm:cxn modelId="{71F98F3F-1AAB-4535-B6E0-82AF2E236DA5}" srcId="{BCACBE6E-4421-4ACD-BD14-072B9DDFD64A}" destId="{04DF85A2-5246-48B2-AEDD-7958D504014E}" srcOrd="1" destOrd="0" parTransId="{CA49A476-0ECC-4ECC-A17F-89C34D42C01E}" sibTransId="{AEDFFD69-93A5-4B20-B3E7-B79C4ADBCCC5}"/>
    <dgm:cxn modelId="{51A683C9-3F72-4F6F-A354-68B767DD2E4D}" srcId="{796683F4-5601-465B-A073-EA7B49F5D9BB}" destId="{4F2EA03B-30BF-470B-84CE-A6D691CBA1E7}" srcOrd="0" destOrd="0" parTransId="{D59E4A62-2DC9-4884-8CD1-857559F041D6}" sibTransId="{A78DD219-9A71-438B-A5A7-A1F11F898646}"/>
    <dgm:cxn modelId="{6633D80A-95F3-409A-B4E1-087A4725836F}" type="presOf" srcId="{9E74DA72-3D35-45B8-85FA-AE9DCFBDCD34}" destId="{1167DFA4-5FD0-48AB-BD74-EA0EAFC2F9CE}" srcOrd="0" destOrd="3" presId="urn:microsoft.com/office/officeart/2005/8/layout/vList6"/>
    <dgm:cxn modelId="{81867ADF-B292-4204-9191-D19A349AE63E}" type="presOf" srcId="{796683F4-5601-465B-A073-EA7B49F5D9BB}" destId="{67694EFD-479C-43F6-AEFA-E337EFD9A29B}" srcOrd="0" destOrd="0" presId="urn:microsoft.com/office/officeart/2005/8/layout/vList6"/>
    <dgm:cxn modelId="{B35522D1-086D-4743-B9FC-933F4F2BDE89}" type="presParOf" srcId="{ABF1BC37-44EC-40B9-B586-2FA0F6A1DB71}" destId="{AB2FADFF-8FC5-4DFB-8847-05FC2BFAAB28}" srcOrd="0" destOrd="0" presId="urn:microsoft.com/office/officeart/2005/8/layout/vList6"/>
    <dgm:cxn modelId="{0FEDB67C-4687-445A-8342-A80EA98CCF98}" type="presParOf" srcId="{AB2FADFF-8FC5-4DFB-8847-05FC2BFAAB28}" destId="{67694EFD-479C-43F6-AEFA-E337EFD9A29B}" srcOrd="0" destOrd="0" presId="urn:microsoft.com/office/officeart/2005/8/layout/vList6"/>
    <dgm:cxn modelId="{F46FD458-5995-4232-8AF4-29F6FA80B414}" type="presParOf" srcId="{AB2FADFF-8FC5-4DFB-8847-05FC2BFAAB28}" destId="{3D292787-76B1-469E-AB1E-E5F858134654}" srcOrd="1" destOrd="0" presId="urn:microsoft.com/office/officeart/2005/8/layout/vList6"/>
    <dgm:cxn modelId="{1F40940A-0F5E-4FED-9112-66A1C88A5FE2}" type="presParOf" srcId="{ABF1BC37-44EC-40B9-B586-2FA0F6A1DB71}" destId="{4DBE6759-59B1-4E79-A9E0-4AC3ADEB0516}" srcOrd="1" destOrd="0" presId="urn:microsoft.com/office/officeart/2005/8/layout/vList6"/>
    <dgm:cxn modelId="{04EE1B4B-E618-48DF-9980-316961BDC1EE}" type="presParOf" srcId="{ABF1BC37-44EC-40B9-B586-2FA0F6A1DB71}" destId="{8FEC79B5-F9A2-427B-BA3F-ECC77457D6FE}" srcOrd="2" destOrd="0" presId="urn:microsoft.com/office/officeart/2005/8/layout/vList6"/>
    <dgm:cxn modelId="{318CA907-0760-4854-A0E2-A4FBEA55979E}" type="presParOf" srcId="{8FEC79B5-F9A2-427B-BA3F-ECC77457D6FE}" destId="{43D98EDD-4822-4506-A3E8-23569F6A2971}" srcOrd="0" destOrd="0" presId="urn:microsoft.com/office/officeart/2005/8/layout/vList6"/>
    <dgm:cxn modelId="{4E8905A4-F060-429E-BD8D-9BFE86D94FF5}" type="presParOf" srcId="{8FEC79B5-F9A2-427B-BA3F-ECC77457D6FE}" destId="{E31CF907-B69B-4AEF-B696-710F86E05E01}" srcOrd="1" destOrd="0" presId="urn:microsoft.com/office/officeart/2005/8/layout/vList6"/>
    <dgm:cxn modelId="{E635FF82-181A-492C-BCC9-A55EA2833499}" type="presParOf" srcId="{ABF1BC37-44EC-40B9-B586-2FA0F6A1DB71}" destId="{109637EF-0F1F-45BE-AE0F-1FC27FED1627}" srcOrd="3" destOrd="0" presId="urn:microsoft.com/office/officeart/2005/8/layout/vList6"/>
    <dgm:cxn modelId="{A30BFC2B-D080-4450-8D24-0904062A715A}" type="presParOf" srcId="{ABF1BC37-44EC-40B9-B586-2FA0F6A1DB71}" destId="{49869F2E-12AC-417A-84CF-287C29C46306}" srcOrd="4" destOrd="0" presId="urn:microsoft.com/office/officeart/2005/8/layout/vList6"/>
    <dgm:cxn modelId="{6DF6661B-B873-4475-B397-63FB6088E47E}" type="presParOf" srcId="{49869F2E-12AC-417A-84CF-287C29C46306}" destId="{14B466BE-8603-4694-B86A-031DA785B945}" srcOrd="0" destOrd="0" presId="urn:microsoft.com/office/officeart/2005/8/layout/vList6"/>
    <dgm:cxn modelId="{2AD392A6-6036-4A65-8245-3B1F79CB759A}" type="presParOf" srcId="{49869F2E-12AC-417A-84CF-287C29C46306}" destId="{1167DFA4-5FD0-48AB-BD74-EA0EAFC2F9C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0D9567-287B-4C2C-92E9-59D2EB2CC3C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945A85-23C2-40DF-8DD5-31F5CD3D9562}">
      <dgm:prSet phldrT="[Text]"/>
      <dgm:spPr/>
      <dgm:t>
        <a:bodyPr/>
        <a:lstStyle/>
        <a:p>
          <a:r>
            <a:rPr lang="en-US" dirty="0" smtClean="0"/>
            <a:t>Comfort</a:t>
          </a:r>
          <a:endParaRPr lang="en-US" dirty="0"/>
        </a:p>
      </dgm:t>
    </dgm:pt>
    <dgm:pt modelId="{DE927CC5-F9EF-43D7-8066-6BEAE1C2CF1D}" type="parTrans" cxnId="{D7C798AA-A32A-4BDD-B0A5-06AE5D0F3765}">
      <dgm:prSet/>
      <dgm:spPr/>
      <dgm:t>
        <a:bodyPr/>
        <a:lstStyle/>
        <a:p>
          <a:endParaRPr lang="en-US"/>
        </a:p>
      </dgm:t>
    </dgm:pt>
    <dgm:pt modelId="{18AF4D08-50B7-4AB5-89BE-A777A3AFFBFD}" type="sibTrans" cxnId="{D7C798AA-A32A-4BDD-B0A5-06AE5D0F3765}">
      <dgm:prSet/>
      <dgm:spPr/>
      <dgm:t>
        <a:bodyPr/>
        <a:lstStyle/>
        <a:p>
          <a:endParaRPr lang="en-US"/>
        </a:p>
      </dgm:t>
    </dgm:pt>
    <dgm:pt modelId="{034C34E1-82B8-42FB-B1FC-B090544F14B4}">
      <dgm:prSet phldrT="[Text]"/>
      <dgm:spPr/>
      <dgm:t>
        <a:bodyPr/>
        <a:lstStyle/>
        <a:p>
          <a:r>
            <a:rPr lang="en-US" dirty="0" smtClean="0"/>
            <a:t>Regulating indoor air temperature</a:t>
          </a:r>
          <a:endParaRPr lang="en-US" dirty="0"/>
        </a:p>
      </dgm:t>
    </dgm:pt>
    <dgm:pt modelId="{3BA24578-1905-4893-9271-3E2F989CB77E}" type="parTrans" cxnId="{719ABB9F-DB52-4919-BB45-417F142D689C}">
      <dgm:prSet/>
      <dgm:spPr/>
      <dgm:t>
        <a:bodyPr/>
        <a:lstStyle/>
        <a:p>
          <a:endParaRPr lang="en-US"/>
        </a:p>
      </dgm:t>
    </dgm:pt>
    <dgm:pt modelId="{104C0664-F046-419D-A6DF-52A8665AB57B}" type="sibTrans" cxnId="{719ABB9F-DB52-4919-BB45-417F142D689C}">
      <dgm:prSet/>
      <dgm:spPr/>
      <dgm:t>
        <a:bodyPr/>
        <a:lstStyle/>
        <a:p>
          <a:endParaRPr lang="en-US"/>
        </a:p>
      </dgm:t>
    </dgm:pt>
    <dgm:pt modelId="{57358312-06DB-4FF6-964B-E81DF7ED4A55}">
      <dgm:prSet phldrT="[Text]"/>
      <dgm:spPr/>
      <dgm:t>
        <a:bodyPr/>
        <a:lstStyle/>
        <a:p>
          <a:r>
            <a:rPr lang="en-US" dirty="0" smtClean="0"/>
            <a:t>Reduced drafts</a:t>
          </a:r>
          <a:endParaRPr lang="en-US" dirty="0"/>
        </a:p>
      </dgm:t>
    </dgm:pt>
    <dgm:pt modelId="{AFFA70FF-921E-4702-93E8-8245C177AC4D}" type="parTrans" cxnId="{37D278DA-5053-4C08-BCEF-FC7165FF9EE7}">
      <dgm:prSet/>
      <dgm:spPr/>
      <dgm:t>
        <a:bodyPr/>
        <a:lstStyle/>
        <a:p>
          <a:endParaRPr lang="en-US"/>
        </a:p>
      </dgm:t>
    </dgm:pt>
    <dgm:pt modelId="{930896B2-B315-46BD-8A7B-5A1D883E77F6}" type="sibTrans" cxnId="{37D278DA-5053-4C08-BCEF-FC7165FF9EE7}">
      <dgm:prSet/>
      <dgm:spPr/>
      <dgm:t>
        <a:bodyPr/>
        <a:lstStyle/>
        <a:p>
          <a:endParaRPr lang="en-US"/>
        </a:p>
      </dgm:t>
    </dgm:pt>
    <dgm:pt modelId="{FA6EC09D-0535-434E-8EAA-BACA59E6FAA2}">
      <dgm:prSet phldrT="[Text]"/>
      <dgm:spPr/>
      <dgm:t>
        <a:bodyPr/>
        <a:lstStyle/>
        <a:p>
          <a:r>
            <a:rPr lang="en-US" dirty="0" smtClean="0"/>
            <a:t>Health</a:t>
          </a:r>
          <a:endParaRPr lang="en-US" dirty="0"/>
        </a:p>
      </dgm:t>
    </dgm:pt>
    <dgm:pt modelId="{0A3584A1-B827-4FCD-A713-E594D4164786}" type="parTrans" cxnId="{6BFE5508-9643-4E7E-8096-4809740A7AAC}">
      <dgm:prSet/>
      <dgm:spPr/>
      <dgm:t>
        <a:bodyPr/>
        <a:lstStyle/>
        <a:p>
          <a:endParaRPr lang="en-US"/>
        </a:p>
      </dgm:t>
    </dgm:pt>
    <dgm:pt modelId="{F21149E4-8321-46C7-ACE2-CBA380100C65}" type="sibTrans" cxnId="{6BFE5508-9643-4E7E-8096-4809740A7AAC}">
      <dgm:prSet/>
      <dgm:spPr/>
      <dgm:t>
        <a:bodyPr/>
        <a:lstStyle/>
        <a:p>
          <a:endParaRPr lang="en-US"/>
        </a:p>
      </dgm:t>
    </dgm:pt>
    <dgm:pt modelId="{3377A627-B730-4888-8782-EDA6DDD096D9}">
      <dgm:prSet phldrT="[Text]"/>
      <dgm:spPr/>
      <dgm:t>
        <a:bodyPr/>
        <a:lstStyle/>
        <a:p>
          <a:r>
            <a:rPr lang="en-US" dirty="0" smtClean="0"/>
            <a:t>Reduced asthma triggers</a:t>
          </a:r>
          <a:endParaRPr lang="en-US" dirty="0"/>
        </a:p>
      </dgm:t>
    </dgm:pt>
    <dgm:pt modelId="{B90E4B69-C408-4ECA-9AD8-B188BC1616E8}" type="parTrans" cxnId="{FA13A714-34E7-43E9-AD14-91A398B1F6D9}">
      <dgm:prSet/>
      <dgm:spPr/>
      <dgm:t>
        <a:bodyPr/>
        <a:lstStyle/>
        <a:p>
          <a:endParaRPr lang="en-US"/>
        </a:p>
      </dgm:t>
    </dgm:pt>
    <dgm:pt modelId="{11358F9A-7FDB-470E-9D0A-46B0369D6506}" type="sibTrans" cxnId="{FA13A714-34E7-43E9-AD14-91A398B1F6D9}">
      <dgm:prSet/>
      <dgm:spPr/>
      <dgm:t>
        <a:bodyPr/>
        <a:lstStyle/>
        <a:p>
          <a:endParaRPr lang="en-US"/>
        </a:p>
      </dgm:t>
    </dgm:pt>
    <dgm:pt modelId="{21C56DD2-DF81-4AC7-8577-701F057562B6}">
      <dgm:prSet phldrT="[Text]"/>
      <dgm:spPr/>
      <dgm:t>
        <a:bodyPr/>
        <a:lstStyle/>
        <a:p>
          <a:r>
            <a:rPr lang="en-US" dirty="0" smtClean="0"/>
            <a:t>Identification of lead paint hazards</a:t>
          </a:r>
          <a:endParaRPr lang="en-US" dirty="0"/>
        </a:p>
      </dgm:t>
    </dgm:pt>
    <dgm:pt modelId="{8427BE45-3086-4164-B470-1A081D45B502}" type="parTrans" cxnId="{FCD79011-5230-4CD4-B099-5EC67790F205}">
      <dgm:prSet/>
      <dgm:spPr/>
      <dgm:t>
        <a:bodyPr/>
        <a:lstStyle/>
        <a:p>
          <a:endParaRPr lang="en-US"/>
        </a:p>
      </dgm:t>
    </dgm:pt>
    <dgm:pt modelId="{831AA227-9596-4F12-97C8-9E18FEF19779}" type="sibTrans" cxnId="{FCD79011-5230-4CD4-B099-5EC67790F205}">
      <dgm:prSet/>
      <dgm:spPr/>
      <dgm:t>
        <a:bodyPr/>
        <a:lstStyle/>
        <a:p>
          <a:endParaRPr lang="en-US"/>
        </a:p>
      </dgm:t>
    </dgm:pt>
    <dgm:pt modelId="{C4137996-5DBC-49B0-82E9-FD1511E3B955}">
      <dgm:prSet phldrT="[Text]"/>
      <dgm:spPr/>
      <dgm:t>
        <a:bodyPr/>
        <a:lstStyle/>
        <a:p>
          <a:r>
            <a:rPr lang="en-US" dirty="0" smtClean="0"/>
            <a:t>Safety</a:t>
          </a:r>
          <a:endParaRPr lang="en-US" dirty="0"/>
        </a:p>
      </dgm:t>
    </dgm:pt>
    <dgm:pt modelId="{91D67CF4-571A-4A55-9881-D7DFB03DDF7A}" type="parTrans" cxnId="{D9639C23-1FB6-45F6-AB58-A7398CDA2A0F}">
      <dgm:prSet/>
      <dgm:spPr/>
      <dgm:t>
        <a:bodyPr/>
        <a:lstStyle/>
        <a:p>
          <a:endParaRPr lang="en-US"/>
        </a:p>
      </dgm:t>
    </dgm:pt>
    <dgm:pt modelId="{474CECD4-FF3F-49A2-A0F3-C00DBD534139}" type="sibTrans" cxnId="{D9639C23-1FB6-45F6-AB58-A7398CDA2A0F}">
      <dgm:prSet/>
      <dgm:spPr/>
      <dgm:t>
        <a:bodyPr/>
        <a:lstStyle/>
        <a:p>
          <a:endParaRPr lang="en-US"/>
        </a:p>
      </dgm:t>
    </dgm:pt>
    <dgm:pt modelId="{2CA046AE-F979-4C1A-B724-4050AC8F6A1B}">
      <dgm:prSet phldrT="[Text]"/>
      <dgm:spPr/>
      <dgm:t>
        <a:bodyPr/>
        <a:lstStyle/>
        <a:p>
          <a:r>
            <a:rPr lang="en-US" dirty="0" smtClean="0"/>
            <a:t>Testing for carbon monoxide hazards</a:t>
          </a:r>
          <a:endParaRPr lang="en-US" dirty="0"/>
        </a:p>
      </dgm:t>
    </dgm:pt>
    <dgm:pt modelId="{65D94281-70F3-4F76-8C25-70B1D6FFA5C7}" type="parTrans" cxnId="{9FE9C145-9903-4C79-BA4E-99ABDD35FF0B}">
      <dgm:prSet/>
      <dgm:spPr/>
      <dgm:t>
        <a:bodyPr/>
        <a:lstStyle/>
        <a:p>
          <a:endParaRPr lang="en-US"/>
        </a:p>
      </dgm:t>
    </dgm:pt>
    <dgm:pt modelId="{E5212676-D730-4335-BD79-7F439CF06B90}" type="sibTrans" cxnId="{9FE9C145-9903-4C79-BA4E-99ABDD35FF0B}">
      <dgm:prSet/>
      <dgm:spPr/>
      <dgm:t>
        <a:bodyPr/>
        <a:lstStyle/>
        <a:p>
          <a:endParaRPr lang="en-US"/>
        </a:p>
      </dgm:t>
    </dgm:pt>
    <dgm:pt modelId="{1475039A-859B-4159-A7B8-A556647F710C}">
      <dgm:prSet phldrT="[Text]"/>
      <dgm:spPr/>
      <dgm:t>
        <a:bodyPr/>
        <a:lstStyle/>
        <a:p>
          <a:r>
            <a:rPr lang="en-US" dirty="0" smtClean="0"/>
            <a:t>Repair of heating systems</a:t>
          </a:r>
          <a:endParaRPr lang="en-US" dirty="0"/>
        </a:p>
      </dgm:t>
    </dgm:pt>
    <dgm:pt modelId="{F66B40AD-19A9-4E61-A6DE-448617E1F7D2}" type="parTrans" cxnId="{E5AD41F3-8393-4BB0-8E7F-75629EDA2A96}">
      <dgm:prSet/>
      <dgm:spPr/>
      <dgm:t>
        <a:bodyPr/>
        <a:lstStyle/>
        <a:p>
          <a:endParaRPr lang="en-US"/>
        </a:p>
      </dgm:t>
    </dgm:pt>
    <dgm:pt modelId="{7BD93B12-1022-4FD2-87C1-086D41292D4C}" type="sibTrans" cxnId="{E5AD41F3-8393-4BB0-8E7F-75629EDA2A96}">
      <dgm:prSet/>
      <dgm:spPr/>
      <dgm:t>
        <a:bodyPr/>
        <a:lstStyle/>
        <a:p>
          <a:endParaRPr lang="en-US"/>
        </a:p>
      </dgm:t>
    </dgm:pt>
    <dgm:pt modelId="{37F810AA-A553-4619-9976-CE249922343F}">
      <dgm:prSet phldrT="[Text]"/>
      <dgm:spPr/>
      <dgm:t>
        <a:bodyPr/>
        <a:lstStyle/>
        <a:p>
          <a:r>
            <a:rPr lang="en-US" dirty="0" smtClean="0"/>
            <a:t>Improved ventilation and indoor air quality</a:t>
          </a:r>
          <a:endParaRPr lang="en-US" dirty="0"/>
        </a:p>
      </dgm:t>
    </dgm:pt>
    <dgm:pt modelId="{884CEB28-EE92-4C2F-8945-ED14CC0A01A1}" type="parTrans" cxnId="{6EC0E838-6A25-4346-AFB5-C60A2EC2D165}">
      <dgm:prSet/>
      <dgm:spPr/>
      <dgm:t>
        <a:bodyPr/>
        <a:lstStyle/>
        <a:p>
          <a:endParaRPr lang="en-US"/>
        </a:p>
      </dgm:t>
    </dgm:pt>
    <dgm:pt modelId="{6B5F3ECE-39A2-424F-B1E4-2D996F9E53D9}" type="sibTrans" cxnId="{6EC0E838-6A25-4346-AFB5-C60A2EC2D165}">
      <dgm:prSet/>
      <dgm:spPr/>
      <dgm:t>
        <a:bodyPr/>
        <a:lstStyle/>
        <a:p>
          <a:endParaRPr lang="en-US"/>
        </a:p>
      </dgm:t>
    </dgm:pt>
    <dgm:pt modelId="{A32181A7-E9AC-4DDD-8D8F-53D4E7CA8157}" type="pres">
      <dgm:prSet presAssocID="{FB0D9567-287B-4C2C-92E9-59D2EB2CC3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E047F86-142A-4B89-A24B-2D30778C875C}" type="pres">
      <dgm:prSet presAssocID="{7A945A85-23C2-40DF-8DD5-31F5CD3D9562}" presName="composite" presStyleCnt="0"/>
      <dgm:spPr/>
    </dgm:pt>
    <dgm:pt modelId="{88770084-4E6A-4BDC-BAA5-9F50354D9C38}" type="pres">
      <dgm:prSet presAssocID="{7A945A85-23C2-40DF-8DD5-31F5CD3D956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C52F8C-BBEB-4EE7-B5AE-193557A67150}" type="pres">
      <dgm:prSet presAssocID="{7A945A85-23C2-40DF-8DD5-31F5CD3D956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13894F-33B9-431F-BB10-321FE214F79E}" type="pres">
      <dgm:prSet presAssocID="{18AF4D08-50B7-4AB5-89BE-A777A3AFFBFD}" presName="space" presStyleCnt="0"/>
      <dgm:spPr/>
    </dgm:pt>
    <dgm:pt modelId="{EB406C68-EB63-48D7-9EDD-2CEF1D41F766}" type="pres">
      <dgm:prSet presAssocID="{FA6EC09D-0535-434E-8EAA-BACA59E6FAA2}" presName="composite" presStyleCnt="0"/>
      <dgm:spPr/>
    </dgm:pt>
    <dgm:pt modelId="{43F854CF-824E-4AE1-95E1-9E3B185C4FE3}" type="pres">
      <dgm:prSet presAssocID="{FA6EC09D-0535-434E-8EAA-BACA59E6FAA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7265E8-BADA-4597-BFE2-D4430B80E2C4}" type="pres">
      <dgm:prSet presAssocID="{FA6EC09D-0535-434E-8EAA-BACA59E6FAA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D67EB1-0DCB-42A1-957D-8936C7901743}" type="pres">
      <dgm:prSet presAssocID="{F21149E4-8321-46C7-ACE2-CBA380100C65}" presName="space" presStyleCnt="0"/>
      <dgm:spPr/>
    </dgm:pt>
    <dgm:pt modelId="{BE5F5DBD-8FAF-4C33-8F32-F654025865F0}" type="pres">
      <dgm:prSet presAssocID="{C4137996-5DBC-49B0-82E9-FD1511E3B955}" presName="composite" presStyleCnt="0"/>
      <dgm:spPr/>
    </dgm:pt>
    <dgm:pt modelId="{6BAE9440-C23F-4DE0-85A8-54AC652A884B}" type="pres">
      <dgm:prSet presAssocID="{C4137996-5DBC-49B0-82E9-FD1511E3B95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90FD0D-13E8-42FE-9777-D361015BED1F}" type="pres">
      <dgm:prSet presAssocID="{C4137996-5DBC-49B0-82E9-FD1511E3B955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AD41F3-8393-4BB0-8E7F-75629EDA2A96}" srcId="{C4137996-5DBC-49B0-82E9-FD1511E3B955}" destId="{1475039A-859B-4159-A7B8-A556647F710C}" srcOrd="1" destOrd="0" parTransId="{F66B40AD-19A9-4E61-A6DE-448617E1F7D2}" sibTransId="{7BD93B12-1022-4FD2-87C1-086D41292D4C}"/>
    <dgm:cxn modelId="{C0BAEFF3-62E2-438B-BD05-A76C43F52C2F}" type="presOf" srcId="{2CA046AE-F979-4C1A-B724-4050AC8F6A1B}" destId="{D390FD0D-13E8-42FE-9777-D361015BED1F}" srcOrd="0" destOrd="0" presId="urn:microsoft.com/office/officeart/2005/8/layout/hList1"/>
    <dgm:cxn modelId="{EF9052D9-34A0-4426-963C-0DD5ACF2C0A3}" type="presOf" srcId="{37F810AA-A553-4619-9976-CE249922343F}" destId="{9CC52F8C-BBEB-4EE7-B5AE-193557A67150}" srcOrd="0" destOrd="2" presId="urn:microsoft.com/office/officeart/2005/8/layout/hList1"/>
    <dgm:cxn modelId="{97C6B969-024E-4DBC-BA75-42B57324DCAA}" type="presOf" srcId="{FB0D9567-287B-4C2C-92E9-59D2EB2CC3C0}" destId="{A32181A7-E9AC-4DDD-8D8F-53D4E7CA8157}" srcOrd="0" destOrd="0" presId="urn:microsoft.com/office/officeart/2005/8/layout/hList1"/>
    <dgm:cxn modelId="{7EEFFB03-C240-4319-B193-57810B8480E4}" type="presOf" srcId="{FA6EC09D-0535-434E-8EAA-BACA59E6FAA2}" destId="{43F854CF-824E-4AE1-95E1-9E3B185C4FE3}" srcOrd="0" destOrd="0" presId="urn:microsoft.com/office/officeart/2005/8/layout/hList1"/>
    <dgm:cxn modelId="{719ABB9F-DB52-4919-BB45-417F142D689C}" srcId="{7A945A85-23C2-40DF-8DD5-31F5CD3D9562}" destId="{034C34E1-82B8-42FB-B1FC-B090544F14B4}" srcOrd="0" destOrd="0" parTransId="{3BA24578-1905-4893-9271-3E2F989CB77E}" sibTransId="{104C0664-F046-419D-A6DF-52A8665AB57B}"/>
    <dgm:cxn modelId="{C0AA89F2-414E-4BBE-81DB-208FAA9109B9}" type="presOf" srcId="{1475039A-859B-4159-A7B8-A556647F710C}" destId="{D390FD0D-13E8-42FE-9777-D361015BED1F}" srcOrd="0" destOrd="1" presId="urn:microsoft.com/office/officeart/2005/8/layout/hList1"/>
    <dgm:cxn modelId="{D9639C23-1FB6-45F6-AB58-A7398CDA2A0F}" srcId="{FB0D9567-287B-4C2C-92E9-59D2EB2CC3C0}" destId="{C4137996-5DBC-49B0-82E9-FD1511E3B955}" srcOrd="2" destOrd="0" parTransId="{91D67CF4-571A-4A55-9881-D7DFB03DDF7A}" sibTransId="{474CECD4-FF3F-49A2-A0F3-C00DBD534139}"/>
    <dgm:cxn modelId="{D7C798AA-A32A-4BDD-B0A5-06AE5D0F3765}" srcId="{FB0D9567-287B-4C2C-92E9-59D2EB2CC3C0}" destId="{7A945A85-23C2-40DF-8DD5-31F5CD3D9562}" srcOrd="0" destOrd="0" parTransId="{DE927CC5-F9EF-43D7-8066-6BEAE1C2CF1D}" sibTransId="{18AF4D08-50B7-4AB5-89BE-A777A3AFFBFD}"/>
    <dgm:cxn modelId="{7E25100E-8F99-43FC-B128-454976098979}" type="presOf" srcId="{21C56DD2-DF81-4AC7-8577-701F057562B6}" destId="{DB7265E8-BADA-4597-BFE2-D4430B80E2C4}" srcOrd="0" destOrd="1" presId="urn:microsoft.com/office/officeart/2005/8/layout/hList1"/>
    <dgm:cxn modelId="{16524790-CE8C-4215-AC14-C8451A28E2E1}" type="presOf" srcId="{3377A627-B730-4888-8782-EDA6DDD096D9}" destId="{DB7265E8-BADA-4597-BFE2-D4430B80E2C4}" srcOrd="0" destOrd="0" presId="urn:microsoft.com/office/officeart/2005/8/layout/hList1"/>
    <dgm:cxn modelId="{4CEF908C-FF27-4B85-9310-F6F846FB1188}" type="presOf" srcId="{57358312-06DB-4FF6-964B-E81DF7ED4A55}" destId="{9CC52F8C-BBEB-4EE7-B5AE-193557A67150}" srcOrd="0" destOrd="1" presId="urn:microsoft.com/office/officeart/2005/8/layout/hList1"/>
    <dgm:cxn modelId="{96F4929F-D6D9-4D0C-8306-C4DEA82ED77C}" type="presOf" srcId="{C4137996-5DBC-49B0-82E9-FD1511E3B955}" destId="{6BAE9440-C23F-4DE0-85A8-54AC652A884B}" srcOrd="0" destOrd="0" presId="urn:microsoft.com/office/officeart/2005/8/layout/hList1"/>
    <dgm:cxn modelId="{9FE9C145-9903-4C79-BA4E-99ABDD35FF0B}" srcId="{C4137996-5DBC-49B0-82E9-FD1511E3B955}" destId="{2CA046AE-F979-4C1A-B724-4050AC8F6A1B}" srcOrd="0" destOrd="0" parTransId="{65D94281-70F3-4F76-8C25-70B1D6FFA5C7}" sibTransId="{E5212676-D730-4335-BD79-7F439CF06B90}"/>
    <dgm:cxn modelId="{37D278DA-5053-4C08-BCEF-FC7165FF9EE7}" srcId="{7A945A85-23C2-40DF-8DD5-31F5CD3D9562}" destId="{57358312-06DB-4FF6-964B-E81DF7ED4A55}" srcOrd="1" destOrd="0" parTransId="{AFFA70FF-921E-4702-93E8-8245C177AC4D}" sibTransId="{930896B2-B315-46BD-8A7B-5A1D883E77F6}"/>
    <dgm:cxn modelId="{FCD79011-5230-4CD4-B099-5EC67790F205}" srcId="{FA6EC09D-0535-434E-8EAA-BACA59E6FAA2}" destId="{21C56DD2-DF81-4AC7-8577-701F057562B6}" srcOrd="1" destOrd="0" parTransId="{8427BE45-3086-4164-B470-1A081D45B502}" sibTransId="{831AA227-9596-4F12-97C8-9E18FEF19779}"/>
    <dgm:cxn modelId="{1EE781D4-A96A-4FC3-BD56-19ED4FA8EB90}" type="presOf" srcId="{7A945A85-23C2-40DF-8DD5-31F5CD3D9562}" destId="{88770084-4E6A-4BDC-BAA5-9F50354D9C38}" srcOrd="0" destOrd="0" presId="urn:microsoft.com/office/officeart/2005/8/layout/hList1"/>
    <dgm:cxn modelId="{6EC0E838-6A25-4346-AFB5-C60A2EC2D165}" srcId="{7A945A85-23C2-40DF-8DD5-31F5CD3D9562}" destId="{37F810AA-A553-4619-9976-CE249922343F}" srcOrd="2" destOrd="0" parTransId="{884CEB28-EE92-4C2F-8945-ED14CC0A01A1}" sibTransId="{6B5F3ECE-39A2-424F-B1E4-2D996F9E53D9}"/>
    <dgm:cxn modelId="{6BFE5508-9643-4E7E-8096-4809740A7AAC}" srcId="{FB0D9567-287B-4C2C-92E9-59D2EB2CC3C0}" destId="{FA6EC09D-0535-434E-8EAA-BACA59E6FAA2}" srcOrd="1" destOrd="0" parTransId="{0A3584A1-B827-4FCD-A713-E594D4164786}" sibTransId="{F21149E4-8321-46C7-ACE2-CBA380100C65}"/>
    <dgm:cxn modelId="{86BAAEC9-2FE2-4755-B190-BDC93A54458A}" type="presOf" srcId="{034C34E1-82B8-42FB-B1FC-B090544F14B4}" destId="{9CC52F8C-BBEB-4EE7-B5AE-193557A67150}" srcOrd="0" destOrd="0" presId="urn:microsoft.com/office/officeart/2005/8/layout/hList1"/>
    <dgm:cxn modelId="{FA13A714-34E7-43E9-AD14-91A398B1F6D9}" srcId="{FA6EC09D-0535-434E-8EAA-BACA59E6FAA2}" destId="{3377A627-B730-4888-8782-EDA6DDD096D9}" srcOrd="0" destOrd="0" parTransId="{B90E4B69-C408-4ECA-9AD8-B188BC1616E8}" sibTransId="{11358F9A-7FDB-470E-9D0A-46B0369D6506}"/>
    <dgm:cxn modelId="{313F575D-921A-468E-BA96-80D35B1865DD}" type="presParOf" srcId="{A32181A7-E9AC-4DDD-8D8F-53D4E7CA8157}" destId="{FE047F86-142A-4B89-A24B-2D30778C875C}" srcOrd="0" destOrd="0" presId="urn:microsoft.com/office/officeart/2005/8/layout/hList1"/>
    <dgm:cxn modelId="{647D8A88-F79B-4B9B-9AE3-2BC7A8EBCC40}" type="presParOf" srcId="{FE047F86-142A-4B89-A24B-2D30778C875C}" destId="{88770084-4E6A-4BDC-BAA5-9F50354D9C38}" srcOrd="0" destOrd="0" presId="urn:microsoft.com/office/officeart/2005/8/layout/hList1"/>
    <dgm:cxn modelId="{609FFB5C-DE08-48AD-B394-BFB7B864F996}" type="presParOf" srcId="{FE047F86-142A-4B89-A24B-2D30778C875C}" destId="{9CC52F8C-BBEB-4EE7-B5AE-193557A67150}" srcOrd="1" destOrd="0" presId="urn:microsoft.com/office/officeart/2005/8/layout/hList1"/>
    <dgm:cxn modelId="{BE47C67C-A918-4253-A67E-B0F6B890E74F}" type="presParOf" srcId="{A32181A7-E9AC-4DDD-8D8F-53D4E7CA8157}" destId="{3C13894F-33B9-431F-BB10-321FE214F79E}" srcOrd="1" destOrd="0" presId="urn:microsoft.com/office/officeart/2005/8/layout/hList1"/>
    <dgm:cxn modelId="{ED467067-D161-4821-9A79-6C42401B629E}" type="presParOf" srcId="{A32181A7-E9AC-4DDD-8D8F-53D4E7CA8157}" destId="{EB406C68-EB63-48D7-9EDD-2CEF1D41F766}" srcOrd="2" destOrd="0" presId="urn:microsoft.com/office/officeart/2005/8/layout/hList1"/>
    <dgm:cxn modelId="{0C3F6DCA-E395-405E-B4DA-6931B6C35AA8}" type="presParOf" srcId="{EB406C68-EB63-48D7-9EDD-2CEF1D41F766}" destId="{43F854CF-824E-4AE1-95E1-9E3B185C4FE3}" srcOrd="0" destOrd="0" presId="urn:microsoft.com/office/officeart/2005/8/layout/hList1"/>
    <dgm:cxn modelId="{AED23146-12FC-4693-BE31-3D7D58EC76E4}" type="presParOf" srcId="{EB406C68-EB63-48D7-9EDD-2CEF1D41F766}" destId="{DB7265E8-BADA-4597-BFE2-D4430B80E2C4}" srcOrd="1" destOrd="0" presId="urn:microsoft.com/office/officeart/2005/8/layout/hList1"/>
    <dgm:cxn modelId="{F86903EA-346C-45FE-B678-C5468013A851}" type="presParOf" srcId="{A32181A7-E9AC-4DDD-8D8F-53D4E7CA8157}" destId="{53D67EB1-0DCB-42A1-957D-8936C7901743}" srcOrd="3" destOrd="0" presId="urn:microsoft.com/office/officeart/2005/8/layout/hList1"/>
    <dgm:cxn modelId="{2CA0795B-DF0C-4A8F-85C7-5082B21795EF}" type="presParOf" srcId="{A32181A7-E9AC-4DDD-8D8F-53D4E7CA8157}" destId="{BE5F5DBD-8FAF-4C33-8F32-F654025865F0}" srcOrd="4" destOrd="0" presId="urn:microsoft.com/office/officeart/2005/8/layout/hList1"/>
    <dgm:cxn modelId="{49510499-4DB4-4330-828C-9BD195CFB0F9}" type="presParOf" srcId="{BE5F5DBD-8FAF-4C33-8F32-F654025865F0}" destId="{6BAE9440-C23F-4DE0-85A8-54AC652A884B}" srcOrd="0" destOrd="0" presId="urn:microsoft.com/office/officeart/2005/8/layout/hList1"/>
    <dgm:cxn modelId="{05F39000-F7F9-4879-B892-18CF1D76CAED}" type="presParOf" srcId="{BE5F5DBD-8FAF-4C33-8F32-F654025865F0}" destId="{D390FD0D-13E8-42FE-9777-D361015BED1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81330A-C614-43C7-AAA2-271AEE6077BB}" type="doc">
      <dgm:prSet loTypeId="urn:microsoft.com/office/officeart/2005/8/layout/pyramid1" loCatId="pyramid" qsTypeId="urn:microsoft.com/office/officeart/2005/8/quickstyle/simple1" qsCatId="simple" csTypeId="urn:microsoft.com/office/officeart/2005/8/colors/colorful5" csCatId="colorful" phldr="1"/>
      <dgm:spPr/>
    </dgm:pt>
    <dgm:pt modelId="{9AAB038F-416B-4A6A-BDEA-E4B6C9B8EA17}">
      <dgm:prSet phldrT="[Text]" custT="1"/>
      <dgm:spPr/>
      <dgm:t>
        <a:bodyPr/>
        <a:lstStyle/>
        <a:p>
          <a:endParaRPr lang="en-US" sz="2000" dirty="0" smtClean="0"/>
        </a:p>
        <a:p>
          <a:endParaRPr lang="en-US" sz="2000" dirty="0" smtClean="0"/>
        </a:p>
        <a:p>
          <a:endParaRPr lang="en-US" sz="2000" dirty="0" smtClean="0"/>
        </a:p>
        <a:p>
          <a:r>
            <a:rPr lang="en-US" sz="2000" dirty="0" smtClean="0"/>
            <a:t>Energy Plus Health</a:t>
          </a:r>
          <a:endParaRPr lang="en-US" sz="2000" dirty="0"/>
        </a:p>
      </dgm:t>
    </dgm:pt>
    <dgm:pt modelId="{17354AF7-33C6-444A-ADF4-25240DAB00C1}" type="parTrans" cxnId="{C96CBEBD-382D-465C-BC61-EEE166DC5387}">
      <dgm:prSet/>
      <dgm:spPr/>
      <dgm:t>
        <a:bodyPr/>
        <a:lstStyle/>
        <a:p>
          <a:endParaRPr lang="en-US"/>
        </a:p>
      </dgm:t>
    </dgm:pt>
    <dgm:pt modelId="{985A4283-4A76-4ED3-AF3E-809547ACAC38}" type="sibTrans" cxnId="{C96CBEBD-382D-465C-BC61-EEE166DC5387}">
      <dgm:prSet/>
      <dgm:spPr/>
      <dgm:t>
        <a:bodyPr/>
        <a:lstStyle/>
        <a:p>
          <a:endParaRPr lang="en-US"/>
        </a:p>
      </dgm:t>
    </dgm:pt>
    <dgm:pt modelId="{BDB9F471-563B-418E-872A-50CD9A276C64}">
      <dgm:prSet phldrT="[Text]" custT="1"/>
      <dgm:spPr/>
      <dgm:t>
        <a:bodyPr/>
        <a:lstStyle/>
        <a:p>
          <a:r>
            <a:rPr lang="en-US" sz="2000" dirty="0" smtClean="0"/>
            <a:t>Energy Efficiency</a:t>
          </a:r>
          <a:endParaRPr lang="en-US" sz="2000" dirty="0"/>
        </a:p>
      </dgm:t>
    </dgm:pt>
    <dgm:pt modelId="{FC5C017B-DA7D-4249-B2DF-7BA878584843}" type="parTrans" cxnId="{F466EB51-6F3A-400C-B524-306F77F32F4C}">
      <dgm:prSet/>
      <dgm:spPr/>
      <dgm:t>
        <a:bodyPr/>
        <a:lstStyle/>
        <a:p>
          <a:endParaRPr lang="en-US"/>
        </a:p>
      </dgm:t>
    </dgm:pt>
    <dgm:pt modelId="{D6A8C6A4-E3FE-47AC-A943-75F9655F8C03}" type="sibTrans" cxnId="{F466EB51-6F3A-400C-B524-306F77F32F4C}">
      <dgm:prSet/>
      <dgm:spPr/>
      <dgm:t>
        <a:bodyPr/>
        <a:lstStyle/>
        <a:p>
          <a:endParaRPr lang="en-US"/>
        </a:p>
      </dgm:t>
    </dgm:pt>
    <dgm:pt modelId="{1BD94871-6DCD-4B61-8517-154741A810B4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000" dirty="0" smtClean="0"/>
            <a:t>Energy Assistance</a:t>
          </a:r>
          <a:endParaRPr lang="en-US" sz="2000" dirty="0"/>
        </a:p>
      </dgm:t>
    </dgm:pt>
    <dgm:pt modelId="{F154395A-EBE7-4F2E-AFD2-0FFDA7CAB596}" type="parTrans" cxnId="{E0E69580-6D86-4087-A209-607723D88893}">
      <dgm:prSet/>
      <dgm:spPr/>
      <dgm:t>
        <a:bodyPr/>
        <a:lstStyle/>
        <a:p>
          <a:endParaRPr lang="en-US"/>
        </a:p>
      </dgm:t>
    </dgm:pt>
    <dgm:pt modelId="{D643675E-85A5-4702-8D98-29E5A8182742}" type="sibTrans" cxnId="{E0E69580-6D86-4087-A209-607723D88893}">
      <dgm:prSet/>
      <dgm:spPr/>
      <dgm:t>
        <a:bodyPr/>
        <a:lstStyle/>
        <a:p>
          <a:endParaRPr lang="en-US"/>
        </a:p>
      </dgm:t>
    </dgm:pt>
    <dgm:pt modelId="{04ACD733-84FD-4DBE-B42A-AF4C01ADFFCB}" type="pres">
      <dgm:prSet presAssocID="{6681330A-C614-43C7-AAA2-271AEE6077BB}" presName="Name0" presStyleCnt="0">
        <dgm:presLayoutVars>
          <dgm:dir/>
          <dgm:animLvl val="lvl"/>
          <dgm:resizeHandles val="exact"/>
        </dgm:presLayoutVars>
      </dgm:prSet>
      <dgm:spPr/>
    </dgm:pt>
    <dgm:pt modelId="{4CD3DA18-5780-447A-90F2-D5E07E31AF52}" type="pres">
      <dgm:prSet presAssocID="{9AAB038F-416B-4A6A-BDEA-E4B6C9B8EA17}" presName="Name8" presStyleCnt="0"/>
      <dgm:spPr/>
    </dgm:pt>
    <dgm:pt modelId="{9AAB60A9-D26D-42A9-A7E1-70ED035ECB77}" type="pres">
      <dgm:prSet presAssocID="{9AAB038F-416B-4A6A-BDEA-E4B6C9B8EA17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09251E-6119-49E5-B83F-446DA75B4118}" type="pres">
      <dgm:prSet presAssocID="{9AAB038F-416B-4A6A-BDEA-E4B6C9B8EA1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454F19-8D96-48A0-A8B4-3A777D665E25}" type="pres">
      <dgm:prSet presAssocID="{BDB9F471-563B-418E-872A-50CD9A276C64}" presName="Name8" presStyleCnt="0"/>
      <dgm:spPr/>
    </dgm:pt>
    <dgm:pt modelId="{835F33F0-A43E-4DAE-8467-781810BFFEC7}" type="pres">
      <dgm:prSet presAssocID="{BDB9F471-563B-418E-872A-50CD9A276C64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057793-C603-498F-AE15-5C31315CF224}" type="pres">
      <dgm:prSet presAssocID="{BDB9F471-563B-418E-872A-50CD9A276C6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FA003F-63B3-49FE-B7E6-964506F56878}" type="pres">
      <dgm:prSet presAssocID="{1BD94871-6DCD-4B61-8517-154741A810B4}" presName="Name8" presStyleCnt="0"/>
      <dgm:spPr/>
    </dgm:pt>
    <dgm:pt modelId="{1283AD02-0A9F-4741-921E-7C325EFD4557}" type="pres">
      <dgm:prSet presAssocID="{1BD94871-6DCD-4B61-8517-154741A810B4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9822BF-A397-40D8-A0FE-CC09E8778B39}" type="pres">
      <dgm:prSet presAssocID="{1BD94871-6DCD-4B61-8517-154741A810B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6CD6CC-2183-4024-8217-3E1EA916DB77}" type="presOf" srcId="{BDB9F471-563B-418E-872A-50CD9A276C64}" destId="{835F33F0-A43E-4DAE-8467-781810BFFEC7}" srcOrd="0" destOrd="0" presId="urn:microsoft.com/office/officeart/2005/8/layout/pyramid1"/>
    <dgm:cxn modelId="{53D4D4DE-5A9D-4628-8DC5-61725536962C}" type="presOf" srcId="{6681330A-C614-43C7-AAA2-271AEE6077BB}" destId="{04ACD733-84FD-4DBE-B42A-AF4C01ADFFCB}" srcOrd="0" destOrd="0" presId="urn:microsoft.com/office/officeart/2005/8/layout/pyramid1"/>
    <dgm:cxn modelId="{7DDB7EC7-F6E5-47B0-A3F2-711F6601D3D5}" type="presOf" srcId="{9AAB038F-416B-4A6A-BDEA-E4B6C9B8EA17}" destId="{E609251E-6119-49E5-B83F-446DA75B4118}" srcOrd="1" destOrd="0" presId="urn:microsoft.com/office/officeart/2005/8/layout/pyramid1"/>
    <dgm:cxn modelId="{2535B953-7DC7-4FBC-A5E0-571B789FC6A6}" type="presOf" srcId="{9AAB038F-416B-4A6A-BDEA-E4B6C9B8EA17}" destId="{9AAB60A9-D26D-42A9-A7E1-70ED035ECB77}" srcOrd="0" destOrd="0" presId="urn:microsoft.com/office/officeart/2005/8/layout/pyramid1"/>
    <dgm:cxn modelId="{5E8CEF3D-DAE5-4C1C-801A-651B1BA4DAB7}" type="presOf" srcId="{1BD94871-6DCD-4B61-8517-154741A810B4}" destId="{8C9822BF-A397-40D8-A0FE-CC09E8778B39}" srcOrd="1" destOrd="0" presId="urn:microsoft.com/office/officeart/2005/8/layout/pyramid1"/>
    <dgm:cxn modelId="{C96CBEBD-382D-465C-BC61-EEE166DC5387}" srcId="{6681330A-C614-43C7-AAA2-271AEE6077BB}" destId="{9AAB038F-416B-4A6A-BDEA-E4B6C9B8EA17}" srcOrd="0" destOrd="0" parTransId="{17354AF7-33C6-444A-ADF4-25240DAB00C1}" sibTransId="{985A4283-4A76-4ED3-AF3E-809547ACAC38}"/>
    <dgm:cxn modelId="{F45495BC-3C81-489B-9B72-19CD93BD8505}" type="presOf" srcId="{BDB9F471-563B-418E-872A-50CD9A276C64}" destId="{C2057793-C603-498F-AE15-5C31315CF224}" srcOrd="1" destOrd="0" presId="urn:microsoft.com/office/officeart/2005/8/layout/pyramid1"/>
    <dgm:cxn modelId="{F466EB51-6F3A-400C-B524-306F77F32F4C}" srcId="{6681330A-C614-43C7-AAA2-271AEE6077BB}" destId="{BDB9F471-563B-418E-872A-50CD9A276C64}" srcOrd="1" destOrd="0" parTransId="{FC5C017B-DA7D-4249-B2DF-7BA878584843}" sibTransId="{D6A8C6A4-E3FE-47AC-A943-75F9655F8C03}"/>
    <dgm:cxn modelId="{E0E69580-6D86-4087-A209-607723D88893}" srcId="{6681330A-C614-43C7-AAA2-271AEE6077BB}" destId="{1BD94871-6DCD-4B61-8517-154741A810B4}" srcOrd="2" destOrd="0" parTransId="{F154395A-EBE7-4F2E-AFD2-0FFDA7CAB596}" sibTransId="{D643675E-85A5-4702-8D98-29E5A8182742}"/>
    <dgm:cxn modelId="{6764EAFA-3640-40F8-850D-34E6FD28A474}" type="presOf" srcId="{1BD94871-6DCD-4B61-8517-154741A810B4}" destId="{1283AD02-0A9F-4741-921E-7C325EFD4557}" srcOrd="0" destOrd="0" presId="urn:microsoft.com/office/officeart/2005/8/layout/pyramid1"/>
    <dgm:cxn modelId="{2EC2FED7-FBFC-4563-BF73-104A040AF0BD}" type="presParOf" srcId="{04ACD733-84FD-4DBE-B42A-AF4C01ADFFCB}" destId="{4CD3DA18-5780-447A-90F2-D5E07E31AF52}" srcOrd="0" destOrd="0" presId="urn:microsoft.com/office/officeart/2005/8/layout/pyramid1"/>
    <dgm:cxn modelId="{E89270AD-B091-4953-BE20-A2001548155C}" type="presParOf" srcId="{4CD3DA18-5780-447A-90F2-D5E07E31AF52}" destId="{9AAB60A9-D26D-42A9-A7E1-70ED035ECB77}" srcOrd="0" destOrd="0" presId="urn:microsoft.com/office/officeart/2005/8/layout/pyramid1"/>
    <dgm:cxn modelId="{A989C78E-053E-4152-84F1-D86E50BD8780}" type="presParOf" srcId="{4CD3DA18-5780-447A-90F2-D5E07E31AF52}" destId="{E609251E-6119-49E5-B83F-446DA75B4118}" srcOrd="1" destOrd="0" presId="urn:microsoft.com/office/officeart/2005/8/layout/pyramid1"/>
    <dgm:cxn modelId="{461356D7-BE96-4B59-8EE5-D1672507F3B9}" type="presParOf" srcId="{04ACD733-84FD-4DBE-B42A-AF4C01ADFFCB}" destId="{68454F19-8D96-48A0-A8B4-3A777D665E25}" srcOrd="1" destOrd="0" presId="urn:microsoft.com/office/officeart/2005/8/layout/pyramid1"/>
    <dgm:cxn modelId="{5A26DFDB-A8F3-4CC6-8287-B75D3ABDDA33}" type="presParOf" srcId="{68454F19-8D96-48A0-A8B4-3A777D665E25}" destId="{835F33F0-A43E-4DAE-8467-781810BFFEC7}" srcOrd="0" destOrd="0" presId="urn:microsoft.com/office/officeart/2005/8/layout/pyramid1"/>
    <dgm:cxn modelId="{DB5E7B1B-885C-4188-B6D1-369D47F59D71}" type="presParOf" srcId="{68454F19-8D96-48A0-A8B4-3A777D665E25}" destId="{C2057793-C603-498F-AE15-5C31315CF224}" srcOrd="1" destOrd="0" presId="urn:microsoft.com/office/officeart/2005/8/layout/pyramid1"/>
    <dgm:cxn modelId="{1869D989-C551-464C-9098-8A049422A445}" type="presParOf" srcId="{04ACD733-84FD-4DBE-B42A-AF4C01ADFFCB}" destId="{75FA003F-63B3-49FE-B7E6-964506F56878}" srcOrd="2" destOrd="0" presId="urn:microsoft.com/office/officeart/2005/8/layout/pyramid1"/>
    <dgm:cxn modelId="{7AEA12A4-2CB1-458C-8703-A277C75968F2}" type="presParOf" srcId="{75FA003F-63B3-49FE-B7E6-964506F56878}" destId="{1283AD02-0A9F-4741-921E-7C325EFD4557}" srcOrd="0" destOrd="0" presId="urn:microsoft.com/office/officeart/2005/8/layout/pyramid1"/>
    <dgm:cxn modelId="{B747AB89-62D6-4D99-869B-7612A20C7A73}" type="presParOf" srcId="{75FA003F-63B3-49FE-B7E6-964506F56878}" destId="{8C9822BF-A397-40D8-A0FE-CC09E8778B39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EA968A-B61F-48F0-B2E6-CB934A0891BE}">
      <dsp:nvSpPr>
        <dsp:cNvPr id="0" name=""/>
        <dsp:cNvSpPr/>
      </dsp:nvSpPr>
      <dsp:spPr>
        <a:xfrm>
          <a:off x="0" y="330479"/>
          <a:ext cx="8001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148627-E342-4EEE-8EDB-18DC334A6BAC}">
      <dsp:nvSpPr>
        <dsp:cNvPr id="0" name=""/>
        <dsp:cNvSpPr/>
      </dsp:nvSpPr>
      <dsp:spPr>
        <a:xfrm>
          <a:off x="400050" y="64799"/>
          <a:ext cx="56007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Energy Affordability Measurement &amp; Factors</a:t>
          </a:r>
          <a:endParaRPr lang="en-US" sz="1800" kern="1200" dirty="0"/>
        </a:p>
      </dsp:txBody>
      <dsp:txXfrm>
        <a:off x="425989" y="90738"/>
        <a:ext cx="5548822" cy="479482"/>
      </dsp:txXfrm>
    </dsp:sp>
    <dsp:sp modelId="{4C97FBA4-6A8D-4D4E-B3D6-DFA140E41183}">
      <dsp:nvSpPr>
        <dsp:cNvPr id="0" name=""/>
        <dsp:cNvSpPr/>
      </dsp:nvSpPr>
      <dsp:spPr>
        <a:xfrm>
          <a:off x="0" y="1146959"/>
          <a:ext cx="8001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38E3F3-A071-4CC4-BCA3-9E45FAF9D90F}">
      <dsp:nvSpPr>
        <dsp:cNvPr id="0" name=""/>
        <dsp:cNvSpPr/>
      </dsp:nvSpPr>
      <dsp:spPr>
        <a:xfrm>
          <a:off x="400050" y="881279"/>
          <a:ext cx="56007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Improving Energy Affordability</a:t>
          </a:r>
          <a:endParaRPr lang="en-US" sz="1800" kern="1200" dirty="0"/>
        </a:p>
      </dsp:txBody>
      <dsp:txXfrm>
        <a:off x="425989" y="907218"/>
        <a:ext cx="5548822" cy="479482"/>
      </dsp:txXfrm>
    </dsp:sp>
    <dsp:sp modelId="{5D9DCDA7-D01F-4501-A7E2-83BBEF96A96D}">
      <dsp:nvSpPr>
        <dsp:cNvPr id="0" name=""/>
        <dsp:cNvSpPr/>
      </dsp:nvSpPr>
      <dsp:spPr>
        <a:xfrm>
          <a:off x="0" y="1963439"/>
          <a:ext cx="8001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A4D36D-17AC-4EB8-9542-5273ACAB0680}">
      <dsp:nvSpPr>
        <dsp:cNvPr id="0" name=""/>
        <dsp:cNvSpPr/>
      </dsp:nvSpPr>
      <dsp:spPr>
        <a:xfrm>
          <a:off x="400050" y="1697760"/>
          <a:ext cx="56007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Energy Assistance Issues</a:t>
          </a:r>
          <a:endParaRPr lang="en-US" sz="1800" kern="1200" dirty="0"/>
        </a:p>
      </dsp:txBody>
      <dsp:txXfrm>
        <a:off x="425989" y="1723699"/>
        <a:ext cx="5548822" cy="479482"/>
      </dsp:txXfrm>
    </dsp:sp>
    <dsp:sp modelId="{30E06115-2B56-4305-9B89-352B38BBA587}">
      <dsp:nvSpPr>
        <dsp:cNvPr id="0" name=""/>
        <dsp:cNvSpPr/>
      </dsp:nvSpPr>
      <dsp:spPr>
        <a:xfrm>
          <a:off x="0" y="2779920"/>
          <a:ext cx="8001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934AB7-AC9F-4440-AFF2-DC8AE0B67C09}">
      <dsp:nvSpPr>
        <dsp:cNvPr id="0" name=""/>
        <dsp:cNvSpPr/>
      </dsp:nvSpPr>
      <dsp:spPr>
        <a:xfrm>
          <a:off x="400050" y="2514240"/>
          <a:ext cx="56007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Energy Efficiency Issues</a:t>
          </a:r>
          <a:endParaRPr lang="en-US" sz="1800" kern="1200" dirty="0"/>
        </a:p>
      </dsp:txBody>
      <dsp:txXfrm>
        <a:off x="425989" y="2540179"/>
        <a:ext cx="5548822" cy="479482"/>
      </dsp:txXfrm>
    </dsp:sp>
    <dsp:sp modelId="{0277084C-3EBC-44C1-A979-42038C5D384B}">
      <dsp:nvSpPr>
        <dsp:cNvPr id="0" name=""/>
        <dsp:cNvSpPr/>
      </dsp:nvSpPr>
      <dsp:spPr>
        <a:xfrm>
          <a:off x="0" y="3596400"/>
          <a:ext cx="8001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C46E83-31C6-416F-8DEE-4555BA05FC79}">
      <dsp:nvSpPr>
        <dsp:cNvPr id="0" name=""/>
        <dsp:cNvSpPr/>
      </dsp:nvSpPr>
      <dsp:spPr>
        <a:xfrm>
          <a:off x="400050" y="3330720"/>
          <a:ext cx="56007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Targeting Energy Affordability Solutions</a:t>
          </a:r>
          <a:endParaRPr lang="en-US" sz="1800" kern="1200" dirty="0"/>
        </a:p>
      </dsp:txBody>
      <dsp:txXfrm>
        <a:off x="425989" y="3356659"/>
        <a:ext cx="5548822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292787-76B1-469E-AB1E-E5F858134654}">
      <dsp:nvSpPr>
        <dsp:cNvPr id="0" name=""/>
        <dsp:cNvSpPr/>
      </dsp:nvSpPr>
      <dsp:spPr>
        <a:xfrm>
          <a:off x="3108960" y="0"/>
          <a:ext cx="4663440" cy="128587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Founded in 2002</a:t>
          </a:r>
          <a:endParaRPr lang="en-U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Princeton, NJ</a:t>
          </a:r>
          <a:endParaRPr lang="en-U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Research conducted across the U.S.</a:t>
          </a:r>
          <a:endParaRPr lang="en-US" sz="1500" kern="1200" dirty="0"/>
        </a:p>
      </dsp:txBody>
      <dsp:txXfrm>
        <a:off x="3108960" y="160734"/>
        <a:ext cx="4181237" cy="964406"/>
      </dsp:txXfrm>
    </dsp:sp>
    <dsp:sp modelId="{67694EFD-479C-43F6-AEFA-E337EFD9A29B}">
      <dsp:nvSpPr>
        <dsp:cNvPr id="0" name=""/>
        <dsp:cNvSpPr/>
      </dsp:nvSpPr>
      <dsp:spPr>
        <a:xfrm>
          <a:off x="0" y="0"/>
          <a:ext cx="3108960" cy="12858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Nonprofit Research Institute</a:t>
          </a:r>
          <a:endParaRPr lang="en-US" sz="2600" kern="1200" dirty="0"/>
        </a:p>
      </dsp:txBody>
      <dsp:txXfrm>
        <a:off x="62771" y="62771"/>
        <a:ext cx="2983418" cy="1160332"/>
      </dsp:txXfrm>
    </dsp:sp>
    <dsp:sp modelId="{E31CF907-B69B-4AEF-B696-710F86E05E01}">
      <dsp:nvSpPr>
        <dsp:cNvPr id="0" name=""/>
        <dsp:cNvSpPr/>
      </dsp:nvSpPr>
      <dsp:spPr>
        <a:xfrm>
          <a:off x="3108960" y="1414462"/>
          <a:ext cx="4663440" cy="128587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Low-Income Energy Bill Payment Assistance</a:t>
          </a:r>
          <a:endParaRPr lang="en-U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Low-Income Energy Efficiency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Residential Energy Efficiency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Commercial and Industrial Energy Efficiency</a:t>
          </a:r>
          <a:endParaRPr lang="en-US" sz="1500" kern="1200"/>
        </a:p>
      </dsp:txBody>
      <dsp:txXfrm>
        <a:off x="3108960" y="1575196"/>
        <a:ext cx="4181237" cy="964406"/>
      </dsp:txXfrm>
    </dsp:sp>
    <dsp:sp modelId="{43D98EDD-4822-4506-A3E8-23569F6A2971}">
      <dsp:nvSpPr>
        <dsp:cNvPr id="0" name=""/>
        <dsp:cNvSpPr/>
      </dsp:nvSpPr>
      <dsp:spPr>
        <a:xfrm>
          <a:off x="0" y="1414462"/>
          <a:ext cx="3108960" cy="12858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Energy Program Research and Evaluation</a:t>
          </a:r>
          <a:endParaRPr lang="en-US" sz="2600" kern="1200"/>
        </a:p>
      </dsp:txBody>
      <dsp:txXfrm>
        <a:off x="62771" y="1477233"/>
        <a:ext cx="2983418" cy="1160332"/>
      </dsp:txXfrm>
    </dsp:sp>
    <dsp:sp modelId="{1167DFA4-5FD0-48AB-BD74-EA0EAFC2F9CE}">
      <dsp:nvSpPr>
        <dsp:cNvPr id="0" name=""/>
        <dsp:cNvSpPr/>
      </dsp:nvSpPr>
      <dsp:spPr>
        <a:xfrm>
          <a:off x="3108960" y="2828924"/>
          <a:ext cx="4663440" cy="128587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Federal government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State government offices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Utility companies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Nonprofits</a:t>
          </a:r>
          <a:endParaRPr lang="en-US" sz="1500" kern="1200"/>
        </a:p>
      </dsp:txBody>
      <dsp:txXfrm>
        <a:off x="3108960" y="2989658"/>
        <a:ext cx="4181237" cy="964406"/>
      </dsp:txXfrm>
    </dsp:sp>
    <dsp:sp modelId="{14B466BE-8603-4694-B86A-031DA785B945}">
      <dsp:nvSpPr>
        <dsp:cNvPr id="0" name=""/>
        <dsp:cNvSpPr/>
      </dsp:nvSpPr>
      <dsp:spPr>
        <a:xfrm>
          <a:off x="0" y="2828924"/>
          <a:ext cx="3108960" cy="12858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Our Clients</a:t>
          </a:r>
          <a:endParaRPr lang="en-US" sz="2600" kern="1200" dirty="0"/>
        </a:p>
      </dsp:txBody>
      <dsp:txXfrm>
        <a:off x="62771" y="2891695"/>
        <a:ext cx="2983418" cy="11603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770084-4E6A-4BDC-BAA5-9F50354D9C38}">
      <dsp:nvSpPr>
        <dsp:cNvPr id="0" name=""/>
        <dsp:cNvSpPr/>
      </dsp:nvSpPr>
      <dsp:spPr>
        <a:xfrm>
          <a:off x="2428" y="229499"/>
          <a:ext cx="2368153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Comfort</a:t>
          </a:r>
          <a:endParaRPr lang="en-US" sz="2400" kern="1200" dirty="0"/>
        </a:p>
      </dsp:txBody>
      <dsp:txXfrm>
        <a:off x="2428" y="229499"/>
        <a:ext cx="2368153" cy="691200"/>
      </dsp:txXfrm>
    </dsp:sp>
    <dsp:sp modelId="{9CC52F8C-BBEB-4EE7-B5AE-193557A67150}">
      <dsp:nvSpPr>
        <dsp:cNvPr id="0" name=""/>
        <dsp:cNvSpPr/>
      </dsp:nvSpPr>
      <dsp:spPr>
        <a:xfrm>
          <a:off x="2428" y="920699"/>
          <a:ext cx="2368153" cy="2964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Regulating indoor air temperature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Reduced drafts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Improved ventilation and indoor air quality</a:t>
          </a:r>
          <a:endParaRPr lang="en-US" sz="2400" kern="1200" dirty="0"/>
        </a:p>
      </dsp:txBody>
      <dsp:txXfrm>
        <a:off x="2428" y="920699"/>
        <a:ext cx="2368153" cy="2964600"/>
      </dsp:txXfrm>
    </dsp:sp>
    <dsp:sp modelId="{43F854CF-824E-4AE1-95E1-9E3B185C4FE3}">
      <dsp:nvSpPr>
        <dsp:cNvPr id="0" name=""/>
        <dsp:cNvSpPr/>
      </dsp:nvSpPr>
      <dsp:spPr>
        <a:xfrm>
          <a:off x="2702123" y="229499"/>
          <a:ext cx="2368153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Health</a:t>
          </a:r>
          <a:endParaRPr lang="en-US" sz="2400" kern="1200" dirty="0"/>
        </a:p>
      </dsp:txBody>
      <dsp:txXfrm>
        <a:off x="2702123" y="229499"/>
        <a:ext cx="2368153" cy="691200"/>
      </dsp:txXfrm>
    </dsp:sp>
    <dsp:sp modelId="{DB7265E8-BADA-4597-BFE2-D4430B80E2C4}">
      <dsp:nvSpPr>
        <dsp:cNvPr id="0" name=""/>
        <dsp:cNvSpPr/>
      </dsp:nvSpPr>
      <dsp:spPr>
        <a:xfrm>
          <a:off x="2702123" y="920699"/>
          <a:ext cx="2368153" cy="2964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Reduced asthma triggers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Identification of lead paint hazards</a:t>
          </a:r>
          <a:endParaRPr lang="en-US" sz="2400" kern="1200" dirty="0"/>
        </a:p>
      </dsp:txBody>
      <dsp:txXfrm>
        <a:off x="2702123" y="920699"/>
        <a:ext cx="2368153" cy="2964600"/>
      </dsp:txXfrm>
    </dsp:sp>
    <dsp:sp modelId="{6BAE9440-C23F-4DE0-85A8-54AC652A884B}">
      <dsp:nvSpPr>
        <dsp:cNvPr id="0" name=""/>
        <dsp:cNvSpPr/>
      </dsp:nvSpPr>
      <dsp:spPr>
        <a:xfrm>
          <a:off x="5401818" y="229499"/>
          <a:ext cx="2368153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Safety</a:t>
          </a:r>
          <a:endParaRPr lang="en-US" sz="2400" kern="1200" dirty="0"/>
        </a:p>
      </dsp:txBody>
      <dsp:txXfrm>
        <a:off x="5401818" y="229499"/>
        <a:ext cx="2368153" cy="691200"/>
      </dsp:txXfrm>
    </dsp:sp>
    <dsp:sp modelId="{D390FD0D-13E8-42FE-9777-D361015BED1F}">
      <dsp:nvSpPr>
        <dsp:cNvPr id="0" name=""/>
        <dsp:cNvSpPr/>
      </dsp:nvSpPr>
      <dsp:spPr>
        <a:xfrm>
          <a:off x="5401818" y="920699"/>
          <a:ext cx="2368153" cy="2964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Testing for carbon monoxide hazards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Repair of heating systems</a:t>
          </a:r>
          <a:endParaRPr lang="en-US" sz="2400" kern="1200" dirty="0"/>
        </a:p>
      </dsp:txBody>
      <dsp:txXfrm>
        <a:off x="5401818" y="920699"/>
        <a:ext cx="2368153" cy="29646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AB60A9-D26D-42A9-A7E1-70ED035ECB77}">
      <dsp:nvSpPr>
        <dsp:cNvPr id="0" name=""/>
        <dsp:cNvSpPr/>
      </dsp:nvSpPr>
      <dsp:spPr>
        <a:xfrm>
          <a:off x="2590800" y="0"/>
          <a:ext cx="2590800" cy="1371600"/>
        </a:xfrm>
        <a:prstGeom prst="trapezoid">
          <a:avLst>
            <a:gd name="adj" fmla="val 94444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Energy Plus Health</a:t>
          </a:r>
          <a:endParaRPr lang="en-US" sz="2000" kern="1200" dirty="0"/>
        </a:p>
      </dsp:txBody>
      <dsp:txXfrm>
        <a:off x="2590800" y="0"/>
        <a:ext cx="2590800" cy="1371600"/>
      </dsp:txXfrm>
    </dsp:sp>
    <dsp:sp modelId="{835F33F0-A43E-4DAE-8467-781810BFFEC7}">
      <dsp:nvSpPr>
        <dsp:cNvPr id="0" name=""/>
        <dsp:cNvSpPr/>
      </dsp:nvSpPr>
      <dsp:spPr>
        <a:xfrm>
          <a:off x="1295399" y="1371600"/>
          <a:ext cx="5181600" cy="1371600"/>
        </a:xfrm>
        <a:prstGeom prst="trapezoid">
          <a:avLst>
            <a:gd name="adj" fmla="val 94444"/>
          </a:avLst>
        </a:prstGeom>
        <a:solidFill>
          <a:schemeClr val="accent5">
            <a:hueOff val="2571418"/>
            <a:satOff val="5874"/>
            <a:lumOff val="-1627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Energy Efficiency</a:t>
          </a:r>
          <a:endParaRPr lang="en-US" sz="2000" kern="1200" dirty="0"/>
        </a:p>
      </dsp:txBody>
      <dsp:txXfrm>
        <a:off x="2202179" y="1371600"/>
        <a:ext cx="3368040" cy="1371600"/>
      </dsp:txXfrm>
    </dsp:sp>
    <dsp:sp modelId="{1283AD02-0A9F-4741-921E-7C325EFD4557}">
      <dsp:nvSpPr>
        <dsp:cNvPr id="0" name=""/>
        <dsp:cNvSpPr/>
      </dsp:nvSpPr>
      <dsp:spPr>
        <a:xfrm>
          <a:off x="0" y="2743200"/>
          <a:ext cx="7772400" cy="1371600"/>
        </a:xfrm>
        <a:prstGeom prst="trapezoid">
          <a:avLst>
            <a:gd name="adj" fmla="val 94444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Energy Assistance</a:t>
          </a:r>
          <a:endParaRPr lang="en-US" sz="2000" kern="1200" dirty="0"/>
        </a:p>
      </dsp:txBody>
      <dsp:txXfrm>
        <a:off x="1360169" y="2743200"/>
        <a:ext cx="5052060" cy="1371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F20723-9A1A-42C8-A77E-F477E4D80F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458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D3E23E-1C9B-4CD2-9F9D-63F9A06C3F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6733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6D0C8A-CDCB-4FDB-8C83-EF8B6007F4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6602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0A756F-FB05-4656-A316-7F9967404F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9569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EFECE7-3D0C-49AD-A43F-A9E90651E4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832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DF4088-8ECE-4073-A224-D013E46253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6448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701020-8E90-4058-A47D-F548B5321D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2296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E52F29-B8A7-42E4-9FF2-4BE179527D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0822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EE816D-5F47-407A-8861-BFC0C0EEBE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650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0FFDAF-AFFE-4989-A0C3-BF3CCA77B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6042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97FD42-2036-4ACE-BD48-00A91E1508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7330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2E7F57-0664-4F61-B533-46C03FA521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21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456DA14-8FC7-4E65-85E6-43DFF348AB4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06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Freeform 207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Freeform 208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3" name="Freeform 209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4" name="Freeform 210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5" name="Freeform 211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6" name="Freeform 212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7" name="Freeform 213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8" name="Freeform 214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9" name="Freeform 215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0" name="Freeform 216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1" name="Freeform 217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2" name="Freeform 218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3" name="Freeform 219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4" name="Freeform 220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5" name="Freeform 221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6" name="Freeform 222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7" name="Freeform 223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8" name="Freeform 224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9" name="Freeform 225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0" name="Freeform 226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1" name="Freeform 227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2" name="Freeform 228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3" name="Freeform 229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4" name="Freeform 230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5" name="Freeform 231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6" name="Freeform 232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7" name="Freeform 233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8" name="Freeform 234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9" name="Freeform 235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0" name="Freeform 236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1" name="Freeform 237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2" name="Freeform 238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3" name="Freeform 239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4" name="Freeform 240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5" name="Freeform 241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6" name="Freeform 242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7" name="Freeform 243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8" name="Freeform 244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089" name="Picture 248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90" name="Rectangle 250"/>
          <p:cNvSpPr>
            <a:spLocks noGrp="1" noChangeArrowheads="1"/>
          </p:cNvSpPr>
          <p:nvPr>
            <p:ph type="ctrTitle"/>
          </p:nvPr>
        </p:nvSpPr>
        <p:spPr>
          <a:xfrm>
            <a:off x="315913" y="2286000"/>
            <a:ext cx="8507411" cy="1143000"/>
          </a:xfrm>
        </p:spPr>
        <p:txBody>
          <a:bodyPr/>
          <a:lstStyle/>
          <a:p>
            <a:r>
              <a:rPr lang="en-US" altLang="en-US" dirty="0" smtClean="0"/>
              <a:t>Understanding &amp; Improving Energy Affordability in New Jersey</a:t>
            </a:r>
          </a:p>
        </p:txBody>
      </p:sp>
      <p:sp>
        <p:nvSpPr>
          <p:cNvPr id="2091" name="Rectangle 251"/>
          <p:cNvSpPr>
            <a:spLocks noGrp="1" noChangeArrowheads="1"/>
          </p:cNvSpPr>
          <p:nvPr>
            <p:ph type="subTitle" idx="1"/>
          </p:nvPr>
        </p:nvSpPr>
        <p:spPr>
          <a:xfrm>
            <a:off x="1380159" y="3657600"/>
            <a:ext cx="6400800" cy="1752600"/>
          </a:xfrm>
        </p:spPr>
        <p:txBody>
          <a:bodyPr/>
          <a:lstStyle/>
          <a:p>
            <a:r>
              <a:rPr lang="en-US" altLang="en-US" dirty="0" smtClean="0"/>
              <a:t>Matthew Lyons</a:t>
            </a:r>
          </a:p>
          <a:p>
            <a:endParaRPr lang="en-US" altLang="en-US" dirty="0" smtClean="0"/>
          </a:p>
          <a:p>
            <a:r>
              <a:rPr lang="en-US" altLang="en-US" sz="2400" dirty="0" smtClean="0"/>
              <a:t>Atlantic City Electric</a:t>
            </a:r>
          </a:p>
          <a:p>
            <a:r>
              <a:rPr lang="en-US" altLang="en-US" sz="2400" dirty="0" smtClean="0"/>
              <a:t>Energy Assistance Summit</a:t>
            </a:r>
          </a:p>
          <a:p>
            <a:r>
              <a:rPr lang="en-US" altLang="en-US" sz="2400" dirty="0" smtClean="0"/>
              <a:t>August 31, 2016</a:t>
            </a:r>
          </a:p>
        </p:txBody>
      </p:sp>
      <p:pic>
        <p:nvPicPr>
          <p:cNvPr id="2092" name="Picture 25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1275"/>
            <a:ext cx="2743200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3" name="Picture 246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4" name="Picture 249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C0DD3EA-2E3B-43FF-9921-CF6CACB17F07}" type="slidenum">
              <a:rPr lang="en-US" altLang="en-US" sz="1000"/>
              <a:pPr eaLnBrk="1" hangingPunct="1">
                <a:spcBef>
                  <a:spcPct val="50000"/>
                </a:spcBef>
              </a:pPr>
              <a:t>10</a:t>
            </a:fld>
            <a:endParaRPr lang="en-US" altLang="en-US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5" y="235439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Impact of LIHEAP</a:t>
            </a:r>
            <a:br>
              <a:rPr lang="en-US" dirty="0" smtClean="0"/>
            </a:br>
            <a:r>
              <a:rPr lang="en-US" dirty="0" smtClean="0"/>
              <a:t>And USF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42888" y="1673714"/>
            <a:ext cx="7772400" cy="398051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Customer receives </a:t>
            </a:r>
            <a:r>
              <a:rPr lang="en-US" dirty="0" smtClean="0"/>
              <a:t>USF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Electric burden is &gt; 3%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Household heats with electric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Limits energy burden to 6%</a:t>
            </a:r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234089"/>
              </p:ext>
            </p:extLst>
          </p:nvPr>
        </p:nvGraphicFramePr>
        <p:xfrm>
          <a:off x="242888" y="3634579"/>
          <a:ext cx="8017920" cy="2730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2320"/>
                <a:gridCol w="1295400"/>
                <a:gridCol w="1066800"/>
                <a:gridCol w="1066800"/>
                <a:gridCol w="838200"/>
                <a:gridCol w="1066800"/>
                <a:gridCol w="1371600"/>
              </a:tblGrid>
              <a:tr h="1440846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Energy Costs</a:t>
                      </a:r>
                    </a:p>
                    <a:p>
                      <a:pPr algn="l"/>
                      <a:r>
                        <a:rPr lang="en-US" sz="1800" dirty="0" smtClean="0"/>
                        <a:t>(Pre-LIHEAP)</a:t>
                      </a:r>
                      <a:endParaRPr lang="en-US" sz="18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Energy Costs</a:t>
                      </a:r>
                    </a:p>
                    <a:p>
                      <a:pPr algn="ctr"/>
                      <a:r>
                        <a:rPr lang="en-US" sz="1800" dirty="0" smtClean="0"/>
                        <a:t>(Post-LIHEAP)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Income</a:t>
                      </a:r>
                      <a:endParaRPr lang="en-US" sz="18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Energy Burden</a:t>
                      </a:r>
                      <a:endParaRPr lang="en-US" sz="18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USF</a:t>
                      </a:r>
                      <a:endParaRPr lang="en-US" sz="18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Energy Costs</a:t>
                      </a:r>
                    </a:p>
                    <a:p>
                      <a:pPr algn="ctr"/>
                      <a:r>
                        <a:rPr lang="en-US" sz="1800" dirty="0" smtClean="0"/>
                        <a:t>(Post-USF)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Energy Burden (Post-USF)</a:t>
                      </a:r>
                      <a:endParaRPr lang="en-US" sz="1800" dirty="0"/>
                    </a:p>
                  </a:txBody>
                  <a:tcPr marT="45700" marB="45700" anchor="ctr"/>
                </a:tc>
              </a:tr>
              <a:tr h="42252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$1,200</a:t>
                      </a:r>
                      <a:endParaRPr lang="en-US" sz="20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$1,200</a:t>
                      </a:r>
                      <a:endParaRPr lang="en-US" sz="20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$10,000</a:t>
                      </a:r>
                      <a:endParaRPr lang="en-US" sz="20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12%</a:t>
                      </a:r>
                      <a:endParaRPr lang="en-US" sz="20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$600</a:t>
                      </a:r>
                      <a:endParaRPr lang="en-US" sz="20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$600</a:t>
                      </a:r>
                      <a:endParaRPr lang="en-US" sz="20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6%</a:t>
                      </a:r>
                      <a:endParaRPr lang="en-US" sz="2000" dirty="0"/>
                    </a:p>
                  </a:txBody>
                  <a:tcPr marT="45700" marB="45700" anchor="ctr"/>
                </a:tc>
              </a:tr>
              <a:tr h="42252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$1,200</a:t>
                      </a:r>
                      <a:endParaRPr lang="en-US" sz="20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$790</a:t>
                      </a:r>
                      <a:endParaRPr lang="en-US" sz="20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$10,000</a:t>
                      </a:r>
                      <a:endParaRPr lang="en-US" sz="20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7.9%</a:t>
                      </a:r>
                      <a:endParaRPr lang="en-US" sz="20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$190</a:t>
                      </a:r>
                      <a:endParaRPr lang="en-US" sz="20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$600</a:t>
                      </a:r>
                      <a:endParaRPr lang="en-US" sz="20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6%</a:t>
                      </a:r>
                      <a:endParaRPr lang="en-US" sz="2000" dirty="0"/>
                    </a:p>
                  </a:txBody>
                  <a:tcPr marT="45700" marB="45700" anchor="ctr"/>
                </a:tc>
              </a:tr>
              <a:tr h="42252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$1,200</a:t>
                      </a:r>
                      <a:endParaRPr lang="en-US" sz="20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$600</a:t>
                      </a:r>
                      <a:endParaRPr lang="en-US" sz="20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$10,000</a:t>
                      </a:r>
                      <a:endParaRPr lang="en-US" sz="20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6%</a:t>
                      </a:r>
                      <a:endParaRPr lang="en-US" sz="20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$0</a:t>
                      </a:r>
                      <a:endParaRPr lang="en-US" sz="20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$600</a:t>
                      </a:r>
                      <a:endParaRPr lang="en-US" sz="20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6%</a:t>
                      </a:r>
                      <a:endParaRPr lang="en-US" sz="2000" dirty="0"/>
                    </a:p>
                  </a:txBody>
                  <a:tcPr marT="45700" marB="4570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0987" y="6400800"/>
            <a:ext cx="5876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Note: $410 is the estimated average LIHEAP benefit in NJ for FY 2016 </a:t>
            </a:r>
            <a:endParaRPr lang="en-US" sz="1400" dirty="0"/>
          </a:p>
        </p:txBody>
      </p:sp>
      <p:pic>
        <p:nvPicPr>
          <p:cNvPr id="48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34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C0DD3EA-2E3B-43FF-9921-CF6CACB17F07}" type="slidenum">
              <a:rPr lang="en-US" altLang="en-US" sz="1000"/>
              <a:pPr eaLnBrk="1" hangingPunct="1">
                <a:spcBef>
                  <a:spcPct val="50000"/>
                </a:spcBef>
              </a:pPr>
              <a:t>11</a:t>
            </a:fld>
            <a:endParaRPr lang="en-US" altLang="en-US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75" y="186086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High Energy User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88938" y="1511696"/>
            <a:ext cx="7772400" cy="4114800"/>
          </a:xfrm>
        </p:spPr>
        <p:txBody>
          <a:bodyPr/>
          <a:lstStyle/>
          <a:p>
            <a:r>
              <a:rPr lang="en-US" dirty="0" smtClean="0"/>
              <a:t>More </a:t>
            </a:r>
            <a:r>
              <a:rPr lang="en-US" dirty="0"/>
              <a:t>E</a:t>
            </a:r>
            <a:r>
              <a:rPr lang="en-US" dirty="0" smtClean="0"/>
              <a:t>xpensive </a:t>
            </a:r>
            <a:r>
              <a:rPr lang="en-US" dirty="0"/>
              <a:t>F</a:t>
            </a:r>
            <a:r>
              <a:rPr lang="en-US" dirty="0" smtClean="0"/>
              <a:t>uel</a:t>
            </a:r>
          </a:p>
          <a:p>
            <a:r>
              <a:rPr lang="en-US" dirty="0" smtClean="0"/>
              <a:t>Larger </a:t>
            </a:r>
            <a:r>
              <a:rPr lang="en-US" dirty="0"/>
              <a:t>H</a:t>
            </a:r>
            <a:r>
              <a:rPr lang="en-US" dirty="0" smtClean="0"/>
              <a:t>ome</a:t>
            </a:r>
          </a:p>
          <a:p>
            <a:r>
              <a:rPr lang="en-US" dirty="0" smtClean="0"/>
              <a:t>Inefficient </a:t>
            </a:r>
            <a:r>
              <a:rPr lang="en-US" dirty="0"/>
              <a:t>H</a:t>
            </a:r>
            <a:r>
              <a:rPr lang="en-US" dirty="0" smtClean="0"/>
              <a:t>ome </a:t>
            </a:r>
          </a:p>
          <a:p>
            <a:pPr marL="1257300" lvl="3" indent="0">
              <a:spcBef>
                <a:spcPts val="1200"/>
              </a:spcBef>
              <a:buNone/>
            </a:pPr>
            <a:r>
              <a:rPr lang="en-US" sz="3200" dirty="0" smtClean="0"/>
              <a:t>High Energy Burden</a:t>
            </a:r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738094"/>
              </p:ext>
            </p:extLst>
          </p:nvPr>
        </p:nvGraphicFramePr>
        <p:xfrm>
          <a:off x="317502" y="4114800"/>
          <a:ext cx="8374061" cy="207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4112"/>
                <a:gridCol w="2514600"/>
                <a:gridCol w="3435349"/>
              </a:tblGrid>
              <a:tr h="457201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Energy Costs</a:t>
                      </a:r>
                      <a:endParaRPr lang="en-US" sz="28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Income</a:t>
                      </a:r>
                      <a:endParaRPr lang="en-US" sz="28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Energy Burden</a:t>
                      </a:r>
                      <a:endParaRPr lang="en-US" sz="2800" dirty="0"/>
                    </a:p>
                  </a:txBody>
                  <a:tcPr marT="45700" marB="45700" anchor="ctr"/>
                </a:tc>
              </a:tr>
              <a:tr h="49798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$1,500</a:t>
                      </a:r>
                      <a:endParaRPr lang="en-US" sz="2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$30,000</a:t>
                      </a:r>
                      <a:endParaRPr lang="en-US" sz="2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5%</a:t>
                      </a:r>
                      <a:endParaRPr lang="en-US" sz="2800" dirty="0"/>
                    </a:p>
                  </a:txBody>
                  <a:tcPr marT="45700" marB="45700"/>
                </a:tc>
              </a:tr>
              <a:tr h="49798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$3,000</a:t>
                      </a:r>
                      <a:endParaRPr lang="en-US" sz="2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$30,000</a:t>
                      </a:r>
                      <a:endParaRPr lang="en-US" sz="2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10%</a:t>
                      </a:r>
                      <a:endParaRPr lang="en-US" sz="2800" dirty="0"/>
                    </a:p>
                  </a:txBody>
                  <a:tcPr marT="45700" marB="45700"/>
                </a:tc>
              </a:tr>
              <a:tr h="49798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$4,500</a:t>
                      </a:r>
                      <a:endParaRPr lang="en-US" sz="2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$30,000</a:t>
                      </a:r>
                      <a:endParaRPr lang="en-US" sz="2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15%</a:t>
                      </a:r>
                      <a:endParaRPr lang="en-US" sz="2800" dirty="0"/>
                    </a:p>
                  </a:txBody>
                  <a:tcPr marT="45700" marB="45700"/>
                </a:tc>
              </a:tr>
            </a:tbl>
          </a:graphicData>
        </a:graphic>
      </p:graphicFrame>
      <p:pic>
        <p:nvPicPr>
          <p:cNvPr id="48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509080" y="3276600"/>
            <a:ext cx="978408" cy="6872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C0DD3EA-2E3B-43FF-9921-CF6CACB17F07}" type="slidenum">
              <a:rPr lang="en-US" altLang="en-US" sz="1000"/>
              <a:pPr eaLnBrk="1" hangingPunct="1">
                <a:spcBef>
                  <a:spcPct val="50000"/>
                </a:spcBef>
              </a:pPr>
              <a:t>12</a:t>
            </a:fld>
            <a:endParaRPr lang="en-US" altLang="en-US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75" y="3429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High Energy User</a:t>
            </a:r>
            <a:br>
              <a:rPr lang="en-US" dirty="0" smtClean="0"/>
            </a:br>
            <a:r>
              <a:rPr lang="en-US" dirty="0" smtClean="0"/>
              <a:t>Weatherization Impact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95275" y="1676400"/>
            <a:ext cx="7772400" cy="4114800"/>
          </a:xfrm>
        </p:spPr>
        <p:txBody>
          <a:bodyPr/>
          <a:lstStyle/>
          <a:p>
            <a:r>
              <a:rPr lang="en-US" dirty="0" smtClean="0"/>
              <a:t>High Energy </a:t>
            </a:r>
            <a:r>
              <a:rPr lang="en-US" dirty="0"/>
              <a:t>C</a:t>
            </a:r>
            <a:r>
              <a:rPr lang="en-US" dirty="0" smtClean="0"/>
              <a:t>osts </a:t>
            </a:r>
          </a:p>
          <a:p>
            <a:r>
              <a:rPr lang="en-US" dirty="0" smtClean="0"/>
              <a:t>High Energy </a:t>
            </a:r>
            <a:r>
              <a:rPr lang="en-US" dirty="0"/>
              <a:t>E</a:t>
            </a:r>
            <a:r>
              <a:rPr lang="en-US" dirty="0" smtClean="0"/>
              <a:t>fficiency Potential</a:t>
            </a:r>
          </a:p>
          <a:p>
            <a:r>
              <a:rPr lang="en-US" dirty="0" smtClean="0"/>
              <a:t>Also Need Energy Assistance</a:t>
            </a:r>
            <a:endParaRPr lang="en-US" dirty="0"/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637442"/>
              </p:ext>
            </p:extLst>
          </p:nvPr>
        </p:nvGraphicFramePr>
        <p:xfrm>
          <a:off x="265404" y="3680994"/>
          <a:ext cx="8426159" cy="2682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0559"/>
                <a:gridCol w="1295400"/>
                <a:gridCol w="2133600"/>
                <a:gridCol w="1905000"/>
                <a:gridCol w="1371600"/>
              </a:tblGrid>
              <a:tr h="457201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Energy Costs </a:t>
                      </a:r>
                    </a:p>
                    <a:p>
                      <a:pPr algn="l"/>
                      <a:r>
                        <a:rPr lang="en-US" sz="2400" dirty="0" smtClean="0"/>
                        <a:t>(Pre-</a:t>
                      </a:r>
                      <a:r>
                        <a:rPr lang="en-US" sz="2400" dirty="0" err="1" smtClean="0"/>
                        <a:t>Wx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Wx</a:t>
                      </a:r>
                      <a:r>
                        <a:rPr lang="en-US" sz="2400" dirty="0" smtClean="0"/>
                        <a:t> Impact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Energy Costs (Post-</a:t>
                      </a:r>
                      <a:r>
                        <a:rPr lang="en-US" sz="2400" dirty="0" err="1" smtClean="0"/>
                        <a:t>Wx</a:t>
                      </a:r>
                      <a:r>
                        <a:rPr lang="en-US" sz="2400" dirty="0" smtClean="0"/>
                        <a:t>)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Household</a:t>
                      </a:r>
                      <a:r>
                        <a:rPr lang="en-US" sz="2400" baseline="0" dirty="0" smtClean="0"/>
                        <a:t> Income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Energy Burden</a:t>
                      </a:r>
                      <a:endParaRPr lang="en-US" sz="2400" dirty="0"/>
                    </a:p>
                  </a:txBody>
                  <a:tcPr marT="45700" marB="45700" anchor="ctr"/>
                </a:tc>
              </a:tr>
              <a:tr h="49798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$4,500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None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$4,500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$30,000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15%</a:t>
                      </a:r>
                      <a:endParaRPr lang="en-US" sz="2400" dirty="0"/>
                    </a:p>
                  </a:txBody>
                  <a:tcPr marT="45700" marB="45700" anchor="ctr"/>
                </a:tc>
              </a:tr>
              <a:tr h="497985">
                <a:tc>
                  <a:txBody>
                    <a:bodyPr/>
                    <a:lstStyle/>
                    <a:p>
                      <a:r>
                        <a:rPr lang="en-US" sz="2400" smtClean="0"/>
                        <a:t>$4,500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10%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$4,050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$30,000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13.5%</a:t>
                      </a:r>
                      <a:endParaRPr lang="en-US" sz="2400" dirty="0"/>
                    </a:p>
                  </a:txBody>
                  <a:tcPr marT="45700" marB="45700" anchor="ctr"/>
                </a:tc>
              </a:tr>
              <a:tr h="49798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$4,500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30%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$3,150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$30,000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10.5%</a:t>
                      </a:r>
                      <a:endParaRPr lang="en-US" sz="2400" dirty="0"/>
                    </a:p>
                  </a:txBody>
                  <a:tcPr marT="45700" marB="457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59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C0DD3EA-2E3B-43FF-9921-CF6CACB17F07}" type="slidenum">
              <a:rPr lang="en-US" altLang="en-US" sz="1000"/>
              <a:pPr eaLnBrk="1" hangingPunct="1">
                <a:spcBef>
                  <a:spcPct val="50000"/>
                </a:spcBef>
              </a:pPr>
              <a:t>13</a:t>
            </a:fld>
            <a:endParaRPr lang="en-US" altLang="en-US" sz="100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15913" y="1668162"/>
            <a:ext cx="7772400" cy="4114800"/>
          </a:xfrm>
        </p:spPr>
        <p:txBody>
          <a:bodyPr/>
          <a:lstStyle/>
          <a:p>
            <a:r>
              <a:rPr lang="en-US" dirty="0" smtClean="0"/>
              <a:t>High Energy Costs</a:t>
            </a:r>
          </a:p>
          <a:p>
            <a:r>
              <a:rPr lang="en-US" dirty="0" smtClean="0"/>
              <a:t>LIHEAP is not Enough</a:t>
            </a:r>
          </a:p>
          <a:p>
            <a:r>
              <a:rPr lang="en-US" dirty="0" smtClean="0"/>
              <a:t>No USF Benefit</a:t>
            </a:r>
          </a:p>
          <a:p>
            <a:r>
              <a:rPr lang="en-US" dirty="0" smtClean="0"/>
              <a:t>Also need energy efficiency</a:t>
            </a:r>
            <a:endParaRPr lang="en-US" dirty="0"/>
          </a:p>
        </p:txBody>
      </p:sp>
      <p:sp>
        <p:nvSpPr>
          <p:cNvPr id="48" name="Title 1"/>
          <p:cNvSpPr>
            <a:spLocks noGrp="1"/>
          </p:cNvSpPr>
          <p:nvPr>
            <p:ph type="title"/>
          </p:nvPr>
        </p:nvSpPr>
        <p:spPr>
          <a:xfrm>
            <a:off x="147947" y="3048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High Energy User</a:t>
            </a:r>
            <a:br>
              <a:rPr lang="en-US" dirty="0" smtClean="0"/>
            </a:br>
            <a:r>
              <a:rPr lang="en-US" dirty="0" smtClean="0"/>
              <a:t>LIHEAP Impact</a:t>
            </a:r>
            <a:endParaRPr lang="en-US" dirty="0"/>
          </a:p>
        </p:txBody>
      </p:sp>
      <p:pic>
        <p:nvPicPr>
          <p:cNvPr id="50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727693"/>
              </p:ext>
            </p:extLst>
          </p:nvPr>
        </p:nvGraphicFramePr>
        <p:xfrm>
          <a:off x="343442" y="4150600"/>
          <a:ext cx="8552908" cy="231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9756"/>
                <a:gridCol w="1564275"/>
                <a:gridCol w="2294194"/>
                <a:gridCol w="1239080"/>
                <a:gridCol w="1345603"/>
              </a:tblGrid>
              <a:tr h="457201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Energy Costs</a:t>
                      </a:r>
                    </a:p>
                    <a:p>
                      <a:pPr algn="l"/>
                      <a:r>
                        <a:rPr lang="en-US" sz="2400" dirty="0" smtClean="0"/>
                        <a:t>(Pre-LIHEAP)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LIHEAP Benefit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Energy Costs</a:t>
                      </a:r>
                    </a:p>
                    <a:p>
                      <a:pPr algn="ctr"/>
                      <a:r>
                        <a:rPr lang="en-US" sz="2400" dirty="0" smtClean="0"/>
                        <a:t>(Post-LIHEAP)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Income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Energy Burden</a:t>
                      </a:r>
                      <a:endParaRPr lang="en-US" sz="2400" dirty="0"/>
                    </a:p>
                  </a:txBody>
                  <a:tcPr marT="45700" marB="45700" anchor="ctr"/>
                </a:tc>
              </a:tr>
              <a:tr h="49798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$4,500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$4,500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$30,000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15%</a:t>
                      </a:r>
                      <a:endParaRPr lang="en-US" sz="2400" dirty="0"/>
                    </a:p>
                  </a:txBody>
                  <a:tcPr marT="45700" marB="45700" anchor="ctr"/>
                </a:tc>
              </a:tr>
              <a:tr h="49798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$4,500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$410 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$4,090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$30,000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13.6%</a:t>
                      </a:r>
                      <a:endParaRPr lang="en-US" sz="2400" dirty="0"/>
                    </a:p>
                  </a:txBody>
                  <a:tcPr marT="45700" marB="45700" anchor="ctr"/>
                </a:tc>
              </a:tr>
              <a:tr h="49798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$4,500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$600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$3,900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$30,000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13%</a:t>
                      </a:r>
                      <a:endParaRPr lang="en-US" sz="2400" dirty="0"/>
                    </a:p>
                  </a:txBody>
                  <a:tcPr marT="45700" marB="457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967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C0DD3EA-2E3B-43FF-9921-CF6CACB17F07}" type="slidenum">
              <a:rPr lang="en-US" altLang="en-US" sz="1000"/>
              <a:pPr eaLnBrk="1" hangingPunct="1">
                <a:spcBef>
                  <a:spcPct val="50000"/>
                </a:spcBef>
              </a:pPr>
              <a:t>14</a:t>
            </a:fld>
            <a:endParaRPr lang="en-US" altLang="en-US" sz="1000"/>
          </a:p>
        </p:txBody>
      </p:sp>
      <p:sp>
        <p:nvSpPr>
          <p:cNvPr id="48" name="Title 1"/>
          <p:cNvSpPr>
            <a:spLocks noGrp="1"/>
          </p:cNvSpPr>
          <p:nvPr>
            <p:ph type="title"/>
          </p:nvPr>
        </p:nvSpPr>
        <p:spPr>
          <a:xfrm>
            <a:off x="85725" y="237181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High Energy User</a:t>
            </a:r>
            <a:br>
              <a:rPr lang="en-US" dirty="0" smtClean="0"/>
            </a:br>
            <a:r>
              <a:rPr lang="en-US" dirty="0" smtClean="0"/>
              <a:t>LIHEAP Impact</a:t>
            </a:r>
            <a:endParaRPr lang="en-US" dirty="0"/>
          </a:p>
        </p:txBody>
      </p:sp>
      <p:pic>
        <p:nvPicPr>
          <p:cNvPr id="50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88067" y="1533525"/>
            <a:ext cx="8405915" cy="4143632"/>
          </a:xfrm>
        </p:spPr>
        <p:txBody>
          <a:bodyPr/>
          <a:lstStyle/>
          <a:p>
            <a:r>
              <a:rPr lang="en-US" dirty="0" smtClean="0"/>
              <a:t>USF further reduces burden</a:t>
            </a:r>
          </a:p>
          <a:p>
            <a:r>
              <a:rPr lang="en-US" dirty="0" smtClean="0"/>
              <a:t>Still good opportunity for energy efficiency</a:t>
            </a:r>
          </a:p>
          <a:p>
            <a:r>
              <a:rPr lang="en-US" dirty="0" smtClean="0"/>
              <a:t>Further reduce burden</a:t>
            </a:r>
          </a:p>
          <a:p>
            <a:r>
              <a:rPr lang="en-US" dirty="0" smtClean="0"/>
              <a:t>Reduce ratepayer subsidy</a:t>
            </a:r>
          </a:p>
          <a:p>
            <a:r>
              <a:rPr lang="en-US" dirty="0" smtClean="0"/>
              <a:t>Also need energy efficiency</a:t>
            </a:r>
            <a:endParaRPr lang="en-US" dirty="0"/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909827"/>
              </p:ext>
            </p:extLst>
          </p:nvPr>
        </p:nvGraphicFramePr>
        <p:xfrm>
          <a:off x="260089" y="3901560"/>
          <a:ext cx="8671448" cy="2804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9285"/>
                <a:gridCol w="1400986"/>
                <a:gridCol w="1153753"/>
                <a:gridCol w="1153753"/>
                <a:gridCol w="954028"/>
                <a:gridCol w="1446644"/>
                <a:gridCol w="1142999"/>
              </a:tblGrid>
              <a:tr h="457201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Energy Costs</a:t>
                      </a:r>
                    </a:p>
                    <a:p>
                      <a:pPr algn="l"/>
                      <a:r>
                        <a:rPr lang="en-US" sz="2000" dirty="0" smtClean="0"/>
                        <a:t>(Pre-LIHEAP)</a:t>
                      </a:r>
                      <a:endParaRPr lang="en-US" sz="20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Energy Costs</a:t>
                      </a:r>
                    </a:p>
                    <a:p>
                      <a:pPr algn="ctr"/>
                      <a:r>
                        <a:rPr lang="en-US" sz="2000" dirty="0" smtClean="0"/>
                        <a:t>(Post-LIHEAP)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Income</a:t>
                      </a:r>
                      <a:endParaRPr lang="en-US" sz="20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Energy Burden</a:t>
                      </a:r>
                      <a:endParaRPr lang="en-US" sz="20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USF</a:t>
                      </a:r>
                      <a:endParaRPr lang="en-US" sz="20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Energy Costs</a:t>
                      </a:r>
                    </a:p>
                    <a:p>
                      <a:pPr algn="ctr"/>
                      <a:r>
                        <a:rPr lang="en-US" sz="2000" dirty="0" smtClean="0"/>
                        <a:t>(Post-USF)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Energy Burden (Post-USF)</a:t>
                      </a:r>
                      <a:endParaRPr lang="en-US" sz="2000" dirty="0"/>
                    </a:p>
                  </a:txBody>
                  <a:tcPr marT="45700" marB="45700" anchor="ctr"/>
                </a:tc>
              </a:tr>
              <a:tr h="49798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$4,500</a:t>
                      </a:r>
                      <a:endParaRPr lang="en-US" sz="20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$4,500</a:t>
                      </a:r>
                      <a:endParaRPr lang="en-US" sz="20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$30,000</a:t>
                      </a:r>
                      <a:endParaRPr lang="en-US" sz="20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15%</a:t>
                      </a:r>
                      <a:endParaRPr lang="en-US" sz="20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$1,800</a:t>
                      </a:r>
                      <a:endParaRPr lang="en-US" sz="20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$2,700</a:t>
                      </a:r>
                      <a:endParaRPr lang="en-US" sz="20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9%</a:t>
                      </a:r>
                      <a:endParaRPr lang="en-US" sz="2000" dirty="0"/>
                    </a:p>
                  </a:txBody>
                  <a:tcPr marT="45700" marB="45700" anchor="ctr"/>
                </a:tc>
              </a:tr>
              <a:tr h="497985">
                <a:tc>
                  <a:txBody>
                    <a:bodyPr/>
                    <a:lstStyle/>
                    <a:p>
                      <a:r>
                        <a:rPr lang="en-US" sz="2000" smtClean="0"/>
                        <a:t>$4,500</a:t>
                      </a:r>
                      <a:endParaRPr lang="en-US" sz="20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$4,090</a:t>
                      </a:r>
                      <a:endParaRPr lang="en-US" sz="20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$30,000</a:t>
                      </a:r>
                      <a:endParaRPr lang="en-US" sz="20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13.6%</a:t>
                      </a:r>
                      <a:endParaRPr lang="en-US" sz="20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$1,800</a:t>
                      </a:r>
                      <a:endParaRPr lang="en-US" sz="20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$2,290</a:t>
                      </a:r>
                      <a:endParaRPr lang="en-US" sz="20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7.6%</a:t>
                      </a:r>
                      <a:endParaRPr lang="en-US" sz="2000" dirty="0"/>
                    </a:p>
                  </a:txBody>
                  <a:tcPr marT="45700" marB="45700" anchor="ctr"/>
                </a:tc>
              </a:tr>
              <a:tr h="49798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$4,500</a:t>
                      </a:r>
                      <a:endParaRPr lang="en-US" sz="20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$3,900</a:t>
                      </a:r>
                      <a:endParaRPr lang="en-US" sz="20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$30,000</a:t>
                      </a:r>
                      <a:endParaRPr lang="en-US" sz="20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13%</a:t>
                      </a:r>
                      <a:endParaRPr lang="en-US" sz="20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$1,800</a:t>
                      </a:r>
                      <a:endParaRPr lang="en-US" sz="20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$2,100</a:t>
                      </a:r>
                      <a:endParaRPr lang="en-US" sz="20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7%</a:t>
                      </a:r>
                      <a:endParaRPr lang="en-US" sz="2000" dirty="0"/>
                    </a:p>
                  </a:txBody>
                  <a:tcPr marT="45700" marB="457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25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055813" y="38100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851026" y="38100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35126" y="38100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28751" y="38100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23963" y="38100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04888" y="38100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06451" y="38100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596901" y="38100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388938" y="38100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184151" y="38100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07176" y="38100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02388" y="38100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16726" y="38100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24688" y="38100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39001" y="38100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443788" y="38100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651751" y="38100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869238" y="38100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069263" y="38100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278813" y="38100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483601" y="38100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691563" y="38100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372101" y="38100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164138" y="38100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581651" y="38100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789613" y="38100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03926" y="38100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07126" y="38100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22738" y="38100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14776" y="38100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32288" y="38100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37076" y="38100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751388" y="38100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4959351" y="38100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876551" y="38100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670176" y="38100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086101" y="38100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292476" y="38100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06788" y="38100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737" y="7077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4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475663" y="6781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C0DD3EA-2E3B-43FF-9921-CF6CACB17F07}" type="slidenum">
              <a:rPr lang="en-US" altLang="en-US" sz="1000"/>
              <a:pPr eaLnBrk="1" hangingPunct="1">
                <a:spcBef>
                  <a:spcPct val="50000"/>
                </a:spcBef>
              </a:pPr>
              <a:t>15</a:t>
            </a:fld>
            <a:endParaRPr lang="en-US" altLang="en-US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8" y="189803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Tools to Reduce </a:t>
            </a:r>
            <a:br>
              <a:rPr lang="en-US" dirty="0" smtClean="0"/>
            </a:br>
            <a:r>
              <a:rPr lang="en-US" dirty="0" smtClean="0"/>
              <a:t>Energy Burden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82239" y="1868488"/>
            <a:ext cx="3386052" cy="639762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dirty="0" smtClean="0"/>
              <a:t>Energy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98463" y="2555875"/>
            <a:ext cx="4040188" cy="3951288"/>
          </a:xfrm>
        </p:spPr>
        <p:txBody>
          <a:bodyPr/>
          <a:lstStyle/>
          <a:p>
            <a:r>
              <a:rPr lang="en-US" dirty="0" smtClean="0"/>
              <a:t>Energy efficiency improvements</a:t>
            </a:r>
          </a:p>
          <a:p>
            <a:r>
              <a:rPr lang="en-US" dirty="0" smtClean="0"/>
              <a:t>Behavior change to lower energy costs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2045" y="1891507"/>
            <a:ext cx="3668712" cy="639762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dirty="0" smtClean="0"/>
              <a:t>Household Income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9788" y="2555875"/>
            <a:ext cx="4041775" cy="3951288"/>
          </a:xfrm>
        </p:spPr>
        <p:txBody>
          <a:bodyPr/>
          <a:lstStyle/>
          <a:p>
            <a:r>
              <a:rPr lang="en-US" dirty="0" smtClean="0"/>
              <a:t>LIHEAP</a:t>
            </a:r>
          </a:p>
          <a:p>
            <a:r>
              <a:rPr lang="en-US" dirty="0" smtClean="0"/>
              <a:t>USF</a:t>
            </a:r>
          </a:p>
          <a:p>
            <a:r>
              <a:rPr lang="en-US" dirty="0" smtClean="0"/>
              <a:t>Access to non-energy benefits (e.g. EITC)</a:t>
            </a:r>
          </a:p>
          <a:p>
            <a:r>
              <a:rPr lang="en-US" dirty="0" smtClean="0"/>
              <a:t>Self-sufficiency services (long-term strategy)</a:t>
            </a:r>
            <a:endParaRPr lang="en-US" dirty="0"/>
          </a:p>
        </p:txBody>
      </p:sp>
      <p:cxnSp>
        <p:nvCxnSpPr>
          <p:cNvPr id="49" name="Straight Connector 48"/>
          <p:cNvCxnSpPr/>
          <p:nvPr/>
        </p:nvCxnSpPr>
        <p:spPr>
          <a:xfrm flipH="1">
            <a:off x="4257675" y="1793875"/>
            <a:ext cx="493713" cy="762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Down Arrow 7"/>
          <p:cNvSpPr/>
          <p:nvPr/>
        </p:nvSpPr>
        <p:spPr>
          <a:xfrm>
            <a:off x="1078707" y="1985963"/>
            <a:ext cx="350044" cy="4706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Down Arrow 52"/>
          <p:cNvSpPr/>
          <p:nvPr/>
        </p:nvSpPr>
        <p:spPr>
          <a:xfrm rot="10800000">
            <a:off x="5138341" y="1996432"/>
            <a:ext cx="350044" cy="4706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4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466" y="161925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303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C0DD3EA-2E3B-43FF-9921-CF6CACB17F07}" type="slidenum">
              <a:rPr lang="en-US" altLang="en-US" sz="1000"/>
              <a:pPr eaLnBrk="1" hangingPunct="1">
                <a:spcBef>
                  <a:spcPct val="50000"/>
                </a:spcBef>
              </a:pPr>
              <a:t>16</a:t>
            </a:fld>
            <a:endParaRPr lang="en-US" altLang="en-US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0" y="1960562"/>
            <a:ext cx="7772400" cy="1362075"/>
          </a:xfrm>
        </p:spPr>
        <p:txBody>
          <a:bodyPr/>
          <a:lstStyle/>
          <a:p>
            <a:pPr algn="ctr"/>
            <a:r>
              <a:rPr lang="en-US" sz="4400" dirty="0" smtClean="0"/>
              <a:t>Energy assistance issues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709613" y="2663653"/>
            <a:ext cx="7772400" cy="1500187"/>
          </a:xfrm>
        </p:spPr>
        <p:txBody>
          <a:bodyPr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96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C0DD3EA-2E3B-43FF-9921-CF6CACB17F07}" type="slidenum">
              <a:rPr lang="en-US" altLang="en-US" sz="1000"/>
              <a:pPr eaLnBrk="1" hangingPunct="1">
                <a:spcBef>
                  <a:spcPct val="50000"/>
                </a:spcBef>
              </a:pPr>
              <a:t>17</a:t>
            </a:fld>
            <a:endParaRPr lang="en-US" altLang="en-US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" y="2286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Demand for Energy </a:t>
            </a:r>
            <a:br>
              <a:rPr lang="en-US" dirty="0" smtClean="0"/>
            </a:br>
            <a:r>
              <a:rPr lang="en-US" dirty="0" smtClean="0"/>
              <a:t>Assistance in New Jersey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5317321"/>
              </p:ext>
            </p:extLst>
          </p:nvPr>
        </p:nvGraphicFramePr>
        <p:xfrm>
          <a:off x="576146" y="2362200"/>
          <a:ext cx="77724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3581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Households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Households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LIHEAP Income-Eligible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761,203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LIHEAP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Recipients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273,336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Percentage Receiving LIHEAP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36%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1332" y="4572000"/>
            <a:ext cx="809466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Significant number qualify but do not receive benefits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3229" y="6123643"/>
            <a:ext cx="6950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Income-eligible households taken from FY 2014 LIHEAP Home Energy Notebook; households receiving LIHEAP taken from FY 2016 New Jersey LIHEAP Model Plan</a:t>
            </a:r>
            <a:endParaRPr lang="en-US" sz="1400" dirty="0"/>
          </a:p>
        </p:txBody>
      </p:sp>
      <p:pic>
        <p:nvPicPr>
          <p:cNvPr id="49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151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C0DD3EA-2E3B-43FF-9921-CF6CACB17F07}" type="slidenum">
              <a:rPr lang="en-US" altLang="en-US" sz="1000"/>
              <a:pPr eaLnBrk="1" hangingPunct="1">
                <a:spcBef>
                  <a:spcPct val="50000"/>
                </a:spcBef>
              </a:pPr>
              <a:t>18</a:t>
            </a:fld>
            <a:endParaRPr lang="en-US" altLang="en-US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" y="3048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Receipt of LIHEAP </a:t>
            </a:r>
            <a:br>
              <a:rPr lang="en-US" dirty="0" smtClean="0"/>
            </a:br>
            <a:r>
              <a:rPr lang="en-US" dirty="0"/>
              <a:t>B</a:t>
            </a:r>
            <a:r>
              <a:rPr lang="en-US" dirty="0" smtClean="0"/>
              <a:t>y Poverty Level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33108"/>
              </p:ext>
            </p:extLst>
          </p:nvPr>
        </p:nvGraphicFramePr>
        <p:xfrm>
          <a:off x="284957" y="1981200"/>
          <a:ext cx="850741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3062"/>
                <a:gridCol w="2133600"/>
                <a:gridCol w="219075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Federal Poverty Level (FPL)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# Households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% Households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&lt;</a:t>
                      </a:r>
                      <a:r>
                        <a:rPr lang="en-US" sz="2400" baseline="0" dirty="0" smtClean="0"/>
                        <a:t> 75% FPL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66,891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25.7%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75% - 100% FPL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67,968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26.2%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101% - 125% FPL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46,464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17.9%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126% - 150% FPL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37,832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14.5%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151% - 200% FPL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40,732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15.7%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39669" y="5029200"/>
            <a:ext cx="5957887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Over 50% of households receiving energy assistance are below the federal poverty line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4153" y="6172855"/>
            <a:ext cx="5876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Data based on households receiving heating assistance reported in the FY 2016 New Jersey Household Report – Long Form</a:t>
            </a:r>
          </a:p>
        </p:txBody>
      </p:sp>
      <p:pic>
        <p:nvPicPr>
          <p:cNvPr id="49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025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C0DD3EA-2E3B-43FF-9921-CF6CACB17F07}" type="slidenum">
              <a:rPr lang="en-US" altLang="en-US" sz="1000"/>
              <a:pPr eaLnBrk="1" hangingPunct="1">
                <a:spcBef>
                  <a:spcPct val="50000"/>
                </a:spcBef>
              </a:pPr>
              <a:t>19</a:t>
            </a:fld>
            <a:endParaRPr lang="en-US" altLang="en-US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13" y="3048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Vulnerable Populations Receiving LIHEAP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2411925"/>
              </p:ext>
            </p:extLst>
          </p:nvPr>
        </p:nvGraphicFramePr>
        <p:xfrm>
          <a:off x="381426" y="1828800"/>
          <a:ext cx="837565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0460"/>
                <a:gridCol w="2266028"/>
                <a:gridCol w="20791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Vulnerable Population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# Households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% Households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Elderly (60</a:t>
                      </a:r>
                      <a:r>
                        <a:rPr lang="en-US" sz="2400" baseline="0" dirty="0" smtClean="0"/>
                        <a:t> Years or Older)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104,848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40.3%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Disabled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62,447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24.0%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Child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Age 5</a:t>
                      </a:r>
                      <a:r>
                        <a:rPr lang="en-US" sz="2400" baseline="0" dirty="0" smtClean="0"/>
                        <a:t> or Under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45,550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17.5%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Elderly, Disabled</a:t>
                      </a:r>
                      <a:r>
                        <a:rPr lang="en-US" sz="2400" baseline="0" dirty="0" smtClean="0"/>
                        <a:t> or Young Child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177,765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68.4%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Total Households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259,887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100%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6388" y="5186593"/>
            <a:ext cx="8228012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Over two-thirds of households receiving energy assistance have at least one household member that is a vulnerable population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1796" y="6197569"/>
            <a:ext cx="5876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Data based on households receiving heating assistance reported in the FY 2016 New Jersey Household Report – Long Form</a:t>
            </a:r>
            <a:endParaRPr lang="en-US" sz="1400" dirty="0"/>
          </a:p>
        </p:txBody>
      </p:sp>
      <p:pic>
        <p:nvPicPr>
          <p:cNvPr id="49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723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C0DD3EA-2E3B-43FF-9921-CF6CACB17F07}" type="slidenum">
              <a:rPr lang="en-US" altLang="en-US" sz="1000"/>
              <a:pPr eaLnBrk="1" hangingPunct="1">
                <a:spcBef>
                  <a:spcPct val="50000"/>
                </a:spcBef>
              </a:pPr>
              <a:t>2</a:t>
            </a:fld>
            <a:endParaRPr lang="en-US" altLang="en-US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75" y="186086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Overview</a:t>
            </a:r>
            <a:endParaRPr lang="en-US" dirty="0"/>
          </a:p>
        </p:txBody>
      </p:sp>
      <p:graphicFrame>
        <p:nvGraphicFramePr>
          <p:cNvPr id="46" name="Diagram 45"/>
          <p:cNvGraphicFramePr/>
          <p:nvPr>
            <p:extLst>
              <p:ext uri="{D42A27DB-BD31-4B8C-83A1-F6EECF244321}">
                <p14:modId xmlns:p14="http://schemas.microsoft.com/office/powerpoint/2010/main" val="2894148506"/>
              </p:ext>
            </p:extLst>
          </p:nvPr>
        </p:nvGraphicFramePr>
        <p:xfrm>
          <a:off x="595313" y="2166937"/>
          <a:ext cx="8001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14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C0DD3EA-2E3B-43FF-9921-CF6CACB17F07}" type="slidenum">
              <a:rPr lang="en-US" altLang="en-US" sz="1000"/>
              <a:pPr eaLnBrk="1" hangingPunct="1">
                <a:spcBef>
                  <a:spcPct val="50000"/>
                </a:spcBef>
              </a:pPr>
              <a:t>20</a:t>
            </a:fld>
            <a:endParaRPr lang="en-US" altLang="en-US" sz="10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3020" y="2286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Targeting Energy </a:t>
            </a:r>
            <a:br>
              <a:rPr lang="en-US" dirty="0" smtClean="0"/>
            </a:br>
            <a:r>
              <a:rPr lang="en-US" dirty="0" smtClean="0"/>
              <a:t>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468" y="1905000"/>
            <a:ext cx="7772400" cy="4114800"/>
          </a:xfrm>
        </p:spPr>
        <p:txBody>
          <a:bodyPr/>
          <a:lstStyle/>
          <a:p>
            <a:r>
              <a:rPr lang="en-US" sz="2800" dirty="0" smtClean="0"/>
              <a:t>Considerations for targeting energy assistance benefits</a:t>
            </a:r>
          </a:p>
          <a:p>
            <a:pPr lvl="1"/>
            <a:r>
              <a:rPr lang="en-US" sz="2400" dirty="0" smtClean="0"/>
              <a:t>Poverty Level</a:t>
            </a:r>
          </a:p>
          <a:p>
            <a:pPr lvl="1"/>
            <a:r>
              <a:rPr lang="en-US" sz="2400" dirty="0" smtClean="0"/>
              <a:t>Energy Usage</a:t>
            </a:r>
          </a:p>
          <a:p>
            <a:pPr lvl="1"/>
            <a:r>
              <a:rPr lang="en-US" sz="2400" dirty="0" smtClean="0"/>
              <a:t>Fuel Type</a:t>
            </a:r>
          </a:p>
          <a:p>
            <a:pPr lvl="1"/>
            <a:r>
              <a:rPr lang="en-US" sz="2400" dirty="0" smtClean="0"/>
              <a:t>Heat Included in Rent</a:t>
            </a:r>
          </a:p>
          <a:p>
            <a:r>
              <a:rPr lang="en-US" sz="2800" dirty="0" smtClean="0"/>
              <a:t>New LIHEAP performance measures </a:t>
            </a:r>
          </a:p>
          <a:p>
            <a:pPr lvl="1"/>
            <a:r>
              <a:rPr lang="en-US" sz="2400" dirty="0" smtClean="0"/>
              <a:t>Track energy burden </a:t>
            </a:r>
          </a:p>
          <a:p>
            <a:pPr lvl="1"/>
            <a:r>
              <a:rPr lang="en-US" sz="2400" dirty="0" smtClean="0"/>
              <a:t>Refine how benefits are calculated </a:t>
            </a:r>
            <a:endParaRPr lang="en-US" sz="2400" dirty="0"/>
          </a:p>
        </p:txBody>
      </p:sp>
      <p:pic>
        <p:nvPicPr>
          <p:cNvPr id="46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630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C0DD3EA-2E3B-43FF-9921-CF6CACB17F07}" type="slidenum">
              <a:rPr lang="en-US" altLang="en-US" sz="1000"/>
              <a:pPr eaLnBrk="1" hangingPunct="1">
                <a:spcBef>
                  <a:spcPct val="50000"/>
                </a:spcBef>
              </a:pPr>
              <a:t>21</a:t>
            </a:fld>
            <a:endParaRPr lang="en-US" altLang="en-US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011" y="2286000"/>
            <a:ext cx="7772400" cy="1362075"/>
          </a:xfrm>
        </p:spPr>
        <p:txBody>
          <a:bodyPr/>
          <a:lstStyle/>
          <a:p>
            <a:pPr algn="ctr"/>
            <a:r>
              <a:rPr lang="en-US" sz="4400" dirty="0" smtClean="0"/>
              <a:t>Energy efficiency issues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3645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64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C0DD3EA-2E3B-43FF-9921-CF6CACB17F07}" type="slidenum">
              <a:rPr lang="en-US" altLang="en-US" sz="1000"/>
              <a:pPr eaLnBrk="1" hangingPunct="1">
                <a:spcBef>
                  <a:spcPct val="50000"/>
                </a:spcBef>
              </a:pPr>
              <a:t>22</a:t>
            </a:fld>
            <a:endParaRPr lang="en-US" altLang="en-US" sz="10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6675" y="173076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Low-Income </a:t>
            </a:r>
            <a:br>
              <a:rPr lang="en-US" dirty="0" smtClean="0"/>
            </a:br>
            <a:r>
              <a:rPr lang="en-US" dirty="0" smtClean="0"/>
              <a:t>Energy Efficiency Programs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NJ Comfort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Overseen by NJ Board of Public Utilities</a:t>
            </a:r>
          </a:p>
          <a:p>
            <a:r>
              <a:rPr lang="en-US" dirty="0" smtClean="0"/>
              <a:t>Free installation of energy efficiency measures, energy education, and counseling</a:t>
            </a:r>
          </a:p>
          <a:p>
            <a:r>
              <a:rPr lang="en-US" dirty="0" smtClean="0"/>
              <a:t>Utility administration</a:t>
            </a:r>
          </a:p>
          <a:p>
            <a:r>
              <a:rPr lang="en-US" dirty="0" smtClean="0"/>
              <a:t>Electric &amp; Gas Heaters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NJ </a:t>
            </a:r>
            <a:r>
              <a:rPr lang="en-US" dirty="0" err="1" smtClean="0"/>
              <a:t>Dept</a:t>
            </a:r>
            <a:r>
              <a:rPr lang="en-US" dirty="0" smtClean="0"/>
              <a:t> Community Affairs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Overseen by NJ Dept. of Community Affairs</a:t>
            </a:r>
          </a:p>
          <a:p>
            <a:r>
              <a:rPr lang="en-US" dirty="0" smtClean="0"/>
              <a:t>Free </a:t>
            </a:r>
            <a:r>
              <a:rPr lang="en-US" dirty="0"/>
              <a:t>installation of energy efficiency measures, energy education, and </a:t>
            </a:r>
            <a:r>
              <a:rPr lang="en-US" dirty="0" smtClean="0"/>
              <a:t>counseling</a:t>
            </a:r>
          </a:p>
          <a:p>
            <a:r>
              <a:rPr lang="en-US" dirty="0" smtClean="0"/>
              <a:t>Local weatherization agency service delivery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72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C0DD3EA-2E3B-43FF-9921-CF6CACB17F07}" type="slidenum">
              <a:rPr lang="en-US" altLang="en-US" sz="1000"/>
              <a:pPr eaLnBrk="1" hangingPunct="1">
                <a:spcBef>
                  <a:spcPct val="50000"/>
                </a:spcBef>
              </a:pPr>
              <a:t>23</a:t>
            </a:fld>
            <a:endParaRPr lang="en-US" altLang="en-US" sz="10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725" y="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NJ Comfort Partners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7695145"/>
              </p:ext>
            </p:extLst>
          </p:nvPr>
        </p:nvGraphicFramePr>
        <p:xfrm>
          <a:off x="295703" y="914400"/>
          <a:ext cx="5625672" cy="5808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2272"/>
                <a:gridCol w="2133600"/>
                <a:gridCol w="2209800"/>
              </a:tblGrid>
              <a:tr h="322704"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/>
                        <a:t>Fiscal</a:t>
                      </a:r>
                      <a:r>
                        <a:rPr lang="en-US" sz="1500" baseline="0" dirty="0" smtClean="0"/>
                        <a:t> Year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Households Served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Expenditures</a:t>
                      </a:r>
                      <a:endParaRPr lang="en-US" sz="1500" dirty="0"/>
                    </a:p>
                  </a:txBody>
                  <a:tcPr/>
                </a:tc>
              </a:tr>
              <a:tr h="32270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2001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5,848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$10,354,000</a:t>
                      </a:r>
                      <a:endParaRPr lang="en-US" sz="1500" dirty="0"/>
                    </a:p>
                  </a:txBody>
                  <a:tcPr/>
                </a:tc>
              </a:tr>
              <a:tr h="32270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2002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5,937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$13,268,000</a:t>
                      </a:r>
                      <a:endParaRPr lang="en-US" sz="1500" dirty="0"/>
                    </a:p>
                  </a:txBody>
                  <a:tcPr/>
                </a:tc>
              </a:tr>
              <a:tr h="32270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2003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6,661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$15,435,000</a:t>
                      </a:r>
                      <a:endParaRPr lang="en-US" sz="1500" dirty="0"/>
                    </a:p>
                  </a:txBody>
                  <a:tcPr/>
                </a:tc>
              </a:tr>
              <a:tr h="32270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2004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6,706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$14,266,000</a:t>
                      </a:r>
                      <a:endParaRPr lang="en-US" sz="1500" dirty="0"/>
                    </a:p>
                  </a:txBody>
                  <a:tcPr/>
                </a:tc>
              </a:tr>
              <a:tr h="32270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2005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6,403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$15,467,000</a:t>
                      </a:r>
                      <a:endParaRPr lang="en-US" sz="1500" dirty="0"/>
                    </a:p>
                  </a:txBody>
                  <a:tcPr/>
                </a:tc>
              </a:tr>
              <a:tr h="32270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2006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8,552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$18,209,000</a:t>
                      </a:r>
                      <a:endParaRPr lang="en-US" sz="1500" dirty="0"/>
                    </a:p>
                  </a:txBody>
                  <a:tcPr/>
                </a:tc>
              </a:tr>
              <a:tr h="32270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2007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8,484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$26,170,000</a:t>
                      </a:r>
                      <a:endParaRPr lang="en-US" sz="1500" dirty="0"/>
                    </a:p>
                  </a:txBody>
                  <a:tcPr/>
                </a:tc>
              </a:tr>
              <a:tr h="32270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2008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7,239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$20,655,000</a:t>
                      </a:r>
                      <a:endParaRPr lang="en-US" sz="1500" dirty="0"/>
                    </a:p>
                  </a:txBody>
                  <a:tcPr/>
                </a:tc>
              </a:tr>
              <a:tr h="32270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2009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7,779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$30,741,450.93</a:t>
                      </a:r>
                      <a:endParaRPr lang="en-US" sz="1500" dirty="0"/>
                    </a:p>
                  </a:txBody>
                  <a:tcPr/>
                </a:tc>
              </a:tr>
              <a:tr h="32270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2010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6,814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$31,377,188.90</a:t>
                      </a:r>
                      <a:endParaRPr lang="en-US" sz="1500" dirty="0"/>
                    </a:p>
                  </a:txBody>
                  <a:tcPr/>
                </a:tc>
              </a:tr>
              <a:tr h="32270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2011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7,054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$28,405,762</a:t>
                      </a:r>
                      <a:endParaRPr lang="en-US" sz="1500" dirty="0"/>
                    </a:p>
                  </a:txBody>
                  <a:tcPr/>
                </a:tc>
              </a:tr>
              <a:tr h="32270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2012</a:t>
                      </a:r>
                      <a:endParaRPr lang="en-US" sz="15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11,760</a:t>
                      </a:r>
                      <a:endParaRPr lang="en-US" sz="15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$48,397,526.80</a:t>
                      </a:r>
                      <a:endParaRPr lang="en-US" sz="1500" dirty="0"/>
                    </a:p>
                  </a:txBody>
                  <a:tcPr anchor="ctr"/>
                </a:tc>
              </a:tr>
              <a:tr h="32270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2013</a:t>
                      </a:r>
                      <a:endParaRPr lang="en-US" sz="15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2270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2014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6,054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$31,739,536.69</a:t>
                      </a:r>
                      <a:endParaRPr lang="en-US" sz="1500" dirty="0"/>
                    </a:p>
                  </a:txBody>
                  <a:tcPr/>
                </a:tc>
              </a:tr>
              <a:tr h="32270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2015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5,188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$27,510,017.07</a:t>
                      </a:r>
                      <a:endParaRPr lang="en-US" sz="1500" dirty="0"/>
                    </a:p>
                  </a:txBody>
                  <a:tcPr/>
                </a:tc>
              </a:tr>
              <a:tr h="32270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2016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4,612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$29,266,520.14</a:t>
                      </a:r>
                      <a:endParaRPr lang="en-US" sz="1500" dirty="0"/>
                    </a:p>
                  </a:txBody>
                  <a:tcPr/>
                </a:tc>
              </a:tr>
              <a:tr h="322704"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/>
                        <a:t>TOTAL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105,091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$361,262,003</a:t>
                      </a:r>
                      <a:endParaRPr lang="en-US" sz="15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729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C0DD3EA-2E3B-43FF-9921-CF6CACB17F07}" type="slidenum">
              <a:rPr lang="en-US" altLang="en-US" sz="1000"/>
              <a:pPr eaLnBrk="1" hangingPunct="1">
                <a:spcBef>
                  <a:spcPct val="50000"/>
                </a:spcBef>
              </a:pPr>
              <a:t>24</a:t>
            </a:fld>
            <a:endParaRPr lang="en-US" altLang="en-US" sz="10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3059" y="3429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Targeting Energy </a:t>
            </a:r>
            <a:br>
              <a:rPr lang="en-US" dirty="0" smtClean="0"/>
            </a:br>
            <a:r>
              <a:rPr lang="en-US" dirty="0" smtClean="0"/>
              <a:t>Efficiency by Usage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29444" y="5310490"/>
            <a:ext cx="788511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Households with higher usage realize greater savings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138" y="1981200"/>
            <a:ext cx="8769349" cy="2949138"/>
          </a:xfrm>
          <a:prstGeom prst="rect">
            <a:avLst/>
          </a:prstGeom>
        </p:spPr>
      </p:pic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4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C0DD3EA-2E3B-43FF-9921-CF6CACB17F07}" type="slidenum">
              <a:rPr lang="en-US" altLang="en-US" sz="1000"/>
              <a:pPr eaLnBrk="1" hangingPunct="1">
                <a:spcBef>
                  <a:spcPct val="50000"/>
                </a:spcBef>
              </a:pPr>
              <a:t>25</a:t>
            </a:fld>
            <a:endParaRPr lang="en-US" altLang="en-US" sz="10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5575" y="3048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Non-Energy Benefits of Weatherization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284466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6" name="Picture 42" descr="Log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594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C0DD3EA-2E3B-43FF-9921-CF6CACB17F07}" type="slidenum">
              <a:rPr lang="en-US" altLang="en-US" sz="1000"/>
              <a:pPr eaLnBrk="1" hangingPunct="1">
                <a:spcBef>
                  <a:spcPct val="50000"/>
                </a:spcBef>
              </a:pPr>
              <a:t>26</a:t>
            </a:fld>
            <a:endParaRPr lang="en-US" altLang="en-US" sz="10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5898" y="3048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Non-Energy Benefits </a:t>
            </a:r>
            <a:br>
              <a:rPr lang="en-US" dirty="0" smtClean="0"/>
            </a:br>
            <a:r>
              <a:rPr lang="en-US" dirty="0" smtClean="0"/>
              <a:t>Home Comfort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3932" y="2233226"/>
            <a:ext cx="6421824" cy="4124264"/>
          </a:xfrm>
          <a:prstGeom prst="rect">
            <a:avLst/>
          </a:prstGeom>
        </p:spPr>
      </p:pic>
      <p:pic>
        <p:nvPicPr>
          <p:cNvPr id="49" name="Picture 42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394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C0DD3EA-2E3B-43FF-9921-CF6CACB17F07}" type="slidenum">
              <a:rPr lang="en-US" altLang="en-US" sz="1000"/>
              <a:pPr eaLnBrk="1" hangingPunct="1">
                <a:spcBef>
                  <a:spcPct val="50000"/>
                </a:spcBef>
              </a:pPr>
              <a:t>27</a:t>
            </a:fld>
            <a:endParaRPr lang="en-US" altLang="en-US" sz="10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7313" y="3048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Barriers to Accessing Weatherization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094" y="1828800"/>
            <a:ext cx="7772400" cy="4114800"/>
          </a:xfrm>
        </p:spPr>
        <p:txBody>
          <a:bodyPr/>
          <a:lstStyle/>
          <a:p>
            <a:r>
              <a:rPr lang="en-US" dirty="0" smtClean="0"/>
              <a:t>23% of households that receive an energy audit are deferred service</a:t>
            </a:r>
          </a:p>
          <a:p>
            <a:r>
              <a:rPr lang="en-US" dirty="0" smtClean="0"/>
              <a:t>Deferrals are higher for vulnerable populations</a:t>
            </a:r>
          </a:p>
          <a:p>
            <a:pPr lvl="1"/>
            <a:r>
              <a:rPr lang="en-US" dirty="0" smtClean="0"/>
              <a:t>Elderly</a:t>
            </a:r>
            <a:r>
              <a:rPr lang="en-US" dirty="0"/>
              <a:t>	</a:t>
            </a:r>
            <a:r>
              <a:rPr lang="en-US" dirty="0" smtClean="0"/>
              <a:t>	43%</a:t>
            </a:r>
          </a:p>
          <a:p>
            <a:pPr lvl="1"/>
            <a:r>
              <a:rPr lang="en-US" dirty="0" smtClean="0"/>
              <a:t>Children	36%</a:t>
            </a:r>
          </a:p>
          <a:p>
            <a:pPr lvl="1"/>
            <a:r>
              <a:rPr lang="en-US" dirty="0" smtClean="0"/>
              <a:t>Disabled	36%</a:t>
            </a:r>
          </a:p>
          <a:p>
            <a:pPr lvl="1"/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1796" y="6197569"/>
            <a:ext cx="5876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Data from Oak Ridge National Laboratory, Rose 2015</a:t>
            </a:r>
            <a:endParaRPr lang="en-US" sz="1400" dirty="0"/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672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C0DD3EA-2E3B-43FF-9921-CF6CACB17F07}" type="slidenum">
              <a:rPr lang="en-US" altLang="en-US" sz="1000"/>
              <a:pPr eaLnBrk="1" hangingPunct="1">
                <a:spcBef>
                  <a:spcPct val="50000"/>
                </a:spcBef>
              </a:pPr>
              <a:t>28</a:t>
            </a:fld>
            <a:endParaRPr lang="en-US" altLang="en-US" sz="10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7313" y="3048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Deferral Reasons</a:t>
            </a:r>
            <a:br>
              <a:rPr lang="en-US" dirty="0" smtClean="0"/>
            </a:br>
            <a:r>
              <a:rPr lang="en-US" dirty="0" smtClean="0"/>
              <a:t>Health &amp;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Excessive mold/moisture</a:t>
            </a:r>
          </a:p>
          <a:p>
            <a:r>
              <a:rPr lang="en-US" sz="2400" dirty="0" smtClean="0"/>
              <a:t>Asbestos</a:t>
            </a:r>
          </a:p>
          <a:p>
            <a:r>
              <a:rPr lang="en-US" sz="2400" dirty="0" smtClean="0"/>
              <a:t>Knob/tube wiring</a:t>
            </a:r>
          </a:p>
          <a:p>
            <a:r>
              <a:rPr lang="en-US" sz="2400" dirty="0" smtClean="0"/>
              <a:t>Unsanitary conditions</a:t>
            </a:r>
          </a:p>
          <a:p>
            <a:r>
              <a:rPr lang="en-US" sz="2400" dirty="0" smtClean="0"/>
              <a:t>Excessive repairs</a:t>
            </a:r>
          </a:p>
          <a:p>
            <a:r>
              <a:rPr lang="en-US" sz="2400" dirty="0" smtClean="0"/>
              <a:t>Roof leaks</a:t>
            </a:r>
          </a:p>
          <a:p>
            <a:r>
              <a:rPr lang="en-US" sz="2400" dirty="0" smtClean="0"/>
              <a:t>Unsafe equipment</a:t>
            </a:r>
          </a:p>
          <a:p>
            <a:r>
              <a:rPr lang="en-US" sz="2400" dirty="0" smtClean="0"/>
              <a:t>Pest infestations</a:t>
            </a:r>
          </a:p>
          <a:p>
            <a:r>
              <a:rPr lang="en-US" sz="2400" dirty="0" smtClean="0"/>
              <a:t>Structural disrepair</a:t>
            </a:r>
            <a:endParaRPr lang="en-US" sz="2400" dirty="0"/>
          </a:p>
        </p:txBody>
      </p:sp>
      <p:pic>
        <p:nvPicPr>
          <p:cNvPr id="46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675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C0DD3EA-2E3B-43FF-9921-CF6CACB17F07}" type="slidenum">
              <a:rPr lang="en-US" altLang="en-US" sz="1000"/>
              <a:pPr eaLnBrk="1" hangingPunct="1">
                <a:spcBef>
                  <a:spcPct val="50000"/>
                </a:spcBef>
              </a:pPr>
              <a:t>29</a:t>
            </a:fld>
            <a:endParaRPr lang="en-US" altLang="en-US" sz="10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1925" y="3048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Removing Barriers to Weatherization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5" y="1905000"/>
            <a:ext cx="7772400" cy="4114800"/>
          </a:xfrm>
        </p:spPr>
        <p:txBody>
          <a:bodyPr/>
          <a:lstStyle/>
          <a:p>
            <a:r>
              <a:rPr lang="en-US" dirty="0" smtClean="0"/>
              <a:t>Programs and resources that address common deferral issues:</a:t>
            </a:r>
          </a:p>
          <a:p>
            <a:pPr lvl="1"/>
            <a:r>
              <a:rPr lang="en-US" dirty="0" smtClean="0"/>
              <a:t>Community Development Block Grant</a:t>
            </a:r>
          </a:p>
          <a:p>
            <a:pPr lvl="1"/>
            <a:r>
              <a:rPr lang="en-US" dirty="0" smtClean="0"/>
              <a:t>Lead Hazard Reduction Program</a:t>
            </a:r>
          </a:p>
          <a:p>
            <a:pPr lvl="1"/>
            <a:r>
              <a:rPr lang="en-US" dirty="0" smtClean="0"/>
              <a:t>State housing programs</a:t>
            </a:r>
          </a:p>
          <a:p>
            <a:pPr lvl="1"/>
            <a:r>
              <a:rPr lang="en-US" dirty="0" smtClean="0"/>
              <a:t>Private/non-profit home repair resources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8938" y="5410200"/>
            <a:ext cx="8054181" cy="83099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Align energy efficiency, housing, and healthy homes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Screen customers into the right programs</a:t>
            </a:r>
            <a:endParaRPr lang="en-US" dirty="0"/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79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C0DD3EA-2E3B-43FF-9921-CF6CACB17F07}" type="slidenum">
              <a:rPr lang="en-US" altLang="en-US" sz="1000"/>
              <a:pPr eaLnBrk="1" hangingPunct="1">
                <a:spcBef>
                  <a:spcPct val="50000"/>
                </a:spcBef>
              </a:pPr>
              <a:t>3</a:t>
            </a:fld>
            <a:endParaRPr lang="en-US" altLang="en-US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13" y="3048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APPRISE Background</a:t>
            </a:r>
            <a:endParaRPr lang="en-US" dirty="0"/>
          </a:p>
        </p:txBody>
      </p:sp>
      <p:graphicFrame>
        <p:nvGraphicFramePr>
          <p:cNvPr id="46" name="Diagram 45"/>
          <p:cNvGraphicFramePr/>
          <p:nvPr>
            <p:extLst>
              <p:ext uri="{D42A27DB-BD31-4B8C-83A1-F6EECF244321}">
                <p14:modId xmlns:p14="http://schemas.microsoft.com/office/powerpoint/2010/main" val="1524781555"/>
              </p:ext>
            </p:extLst>
          </p:nvPr>
        </p:nvGraphicFramePr>
        <p:xfrm>
          <a:off x="685800" y="20574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212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C0DD3EA-2E3B-43FF-9921-CF6CACB17F07}" type="slidenum">
              <a:rPr lang="en-US" altLang="en-US" sz="1000"/>
              <a:pPr eaLnBrk="1" hangingPunct="1">
                <a:spcBef>
                  <a:spcPct val="50000"/>
                </a:spcBef>
              </a:pPr>
              <a:t>30</a:t>
            </a:fld>
            <a:endParaRPr lang="en-US" altLang="en-US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0" y="1960562"/>
            <a:ext cx="7772400" cy="1362075"/>
          </a:xfrm>
        </p:spPr>
        <p:txBody>
          <a:bodyPr/>
          <a:lstStyle/>
          <a:p>
            <a:pPr algn="ctr"/>
            <a:r>
              <a:rPr lang="en-US" sz="3200" dirty="0" smtClean="0"/>
              <a:t>targeting energy affordability solutions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711200" y="2685084"/>
            <a:ext cx="7772400" cy="1500187"/>
          </a:xfrm>
        </p:spPr>
        <p:txBody>
          <a:bodyPr/>
          <a:lstStyle/>
          <a:p>
            <a:pPr algn="ctr"/>
            <a:r>
              <a:rPr lang="en-US" dirty="0" smtClean="0"/>
              <a:t>Triaging, aligning and coordinating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58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C0DD3EA-2E3B-43FF-9921-CF6CACB17F07}" type="slidenum">
              <a:rPr lang="en-US" altLang="en-US" sz="1000"/>
              <a:pPr eaLnBrk="1" hangingPunct="1">
                <a:spcBef>
                  <a:spcPct val="50000"/>
                </a:spcBef>
              </a:pPr>
              <a:t>31</a:t>
            </a:fld>
            <a:endParaRPr lang="en-US" altLang="en-US" sz="100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7313" y="3048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Targeting to Achieve </a:t>
            </a:r>
            <a:br>
              <a:rPr lang="en-US" dirty="0" smtClean="0"/>
            </a:br>
            <a:r>
              <a:rPr lang="en-US" dirty="0" smtClean="0"/>
              <a:t>Energy Affordability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474810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6" name="Picture 42" descr="Log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660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C0DD3EA-2E3B-43FF-9921-CF6CACB17F07}" type="slidenum">
              <a:rPr lang="en-US" altLang="en-US" sz="1000"/>
              <a:pPr eaLnBrk="1" hangingPunct="1">
                <a:spcBef>
                  <a:spcPct val="50000"/>
                </a:spcBef>
              </a:pPr>
              <a:t>32</a:t>
            </a:fld>
            <a:endParaRPr lang="en-US" altLang="en-US" sz="10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725" y="161925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Triaging Customers’ Needs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094" y="1706137"/>
            <a:ext cx="7772400" cy="4114800"/>
          </a:xfrm>
        </p:spPr>
        <p:txBody>
          <a:bodyPr/>
          <a:lstStyle/>
          <a:p>
            <a:r>
              <a:rPr lang="en-US" dirty="0" smtClean="0"/>
              <a:t>Factors to consider </a:t>
            </a:r>
          </a:p>
          <a:p>
            <a:pPr lvl="1"/>
            <a:r>
              <a:rPr lang="en-US" dirty="0" smtClean="0"/>
              <a:t>Household income</a:t>
            </a:r>
          </a:p>
          <a:p>
            <a:pPr lvl="1"/>
            <a:r>
              <a:rPr lang="en-US" dirty="0" smtClean="0"/>
              <a:t>Energy usage</a:t>
            </a:r>
          </a:p>
          <a:p>
            <a:pPr lvl="1"/>
            <a:r>
              <a:rPr lang="en-US" dirty="0" smtClean="0"/>
              <a:t>Home repair issues</a:t>
            </a:r>
          </a:p>
          <a:p>
            <a:pPr lvl="1"/>
            <a:r>
              <a:rPr lang="en-US" dirty="0" smtClean="0"/>
              <a:t>Fuel type</a:t>
            </a:r>
          </a:p>
          <a:p>
            <a:pPr lvl="1"/>
            <a:r>
              <a:rPr lang="en-US" dirty="0" smtClean="0"/>
              <a:t>Health needs</a:t>
            </a:r>
          </a:p>
          <a:p>
            <a:pPr lvl="1"/>
            <a:r>
              <a:rPr lang="en-US" dirty="0" smtClean="0"/>
              <a:t>What else?</a:t>
            </a:r>
            <a:endParaRPr lang="en-US" dirty="0"/>
          </a:p>
        </p:txBody>
      </p:sp>
      <p:pic>
        <p:nvPicPr>
          <p:cNvPr id="46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738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C0DD3EA-2E3B-43FF-9921-CF6CACB17F07}" type="slidenum">
              <a:rPr lang="en-US" altLang="en-US" sz="1000"/>
              <a:pPr eaLnBrk="1" hangingPunct="1">
                <a:spcBef>
                  <a:spcPct val="50000"/>
                </a:spcBef>
              </a:pPr>
              <a:t>33</a:t>
            </a:fld>
            <a:endParaRPr lang="en-US" altLang="en-US" sz="10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959" y="3048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Client-Centered </a:t>
            </a:r>
            <a:br>
              <a:rPr lang="en-US" dirty="0" smtClean="0"/>
            </a:br>
            <a:r>
              <a:rPr lang="en-US" dirty="0" smtClean="0"/>
              <a:t>Service 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162" y="1905000"/>
            <a:ext cx="8737638" cy="4114800"/>
          </a:xfrm>
        </p:spPr>
        <p:txBody>
          <a:bodyPr/>
          <a:lstStyle/>
          <a:p>
            <a:r>
              <a:rPr lang="en-US" dirty="0" smtClean="0"/>
              <a:t>Questions to consider </a:t>
            </a:r>
          </a:p>
          <a:p>
            <a:pPr lvl="1"/>
            <a:r>
              <a:rPr lang="en-US" sz="2400" dirty="0" smtClean="0"/>
              <a:t>Energy </a:t>
            </a:r>
            <a:r>
              <a:rPr lang="en-US" sz="2400" dirty="0"/>
              <a:t>crisis that requires immediate </a:t>
            </a:r>
            <a:r>
              <a:rPr lang="en-US" sz="2400" dirty="0" smtClean="0"/>
              <a:t>attention?</a:t>
            </a:r>
            <a:endParaRPr lang="en-US" sz="2400" b="1" dirty="0"/>
          </a:p>
          <a:p>
            <a:pPr lvl="1"/>
            <a:r>
              <a:rPr lang="en-US" sz="2400" dirty="0" smtClean="0"/>
              <a:t>Previously received weatherization?</a:t>
            </a:r>
            <a:endParaRPr lang="en-US" sz="2400" b="1" dirty="0"/>
          </a:p>
          <a:p>
            <a:pPr lvl="1"/>
            <a:r>
              <a:rPr lang="en-US" sz="2400" dirty="0" smtClean="0"/>
              <a:t>Home </a:t>
            </a:r>
            <a:r>
              <a:rPr lang="en-US" sz="2400" dirty="0"/>
              <a:t>repair issues that could defer weatherization?</a:t>
            </a:r>
            <a:endParaRPr lang="en-US" sz="2400" b="1" dirty="0"/>
          </a:p>
          <a:p>
            <a:pPr lvl="1"/>
            <a:r>
              <a:rPr lang="en-US" sz="2400" dirty="0" smtClean="0"/>
              <a:t>Expected impact on energy </a:t>
            </a:r>
            <a:r>
              <a:rPr lang="en-US" sz="2400" dirty="0"/>
              <a:t>affordability?</a:t>
            </a:r>
            <a:endParaRPr lang="en-US" sz="2400" b="1" dirty="0"/>
          </a:p>
          <a:p>
            <a:pPr lvl="1"/>
            <a:r>
              <a:rPr lang="en-US" sz="2400" dirty="0"/>
              <a:t>S</a:t>
            </a:r>
            <a:r>
              <a:rPr lang="en-US" sz="2400" dirty="0" smtClean="0"/>
              <a:t>creening </a:t>
            </a:r>
            <a:r>
              <a:rPr lang="en-US" sz="2400" dirty="0"/>
              <a:t>tools </a:t>
            </a:r>
            <a:r>
              <a:rPr lang="en-US" sz="2400" dirty="0" smtClean="0"/>
              <a:t>to </a:t>
            </a:r>
            <a:r>
              <a:rPr lang="en-US" sz="2400" dirty="0"/>
              <a:t>determine household needs and </a:t>
            </a:r>
            <a:r>
              <a:rPr lang="en-US" sz="2400" dirty="0" smtClean="0"/>
              <a:t>eligibility?</a:t>
            </a:r>
            <a:endParaRPr lang="en-US" sz="2400" b="1" dirty="0"/>
          </a:p>
          <a:p>
            <a:pPr lvl="1"/>
            <a:endParaRPr lang="en-US" sz="2000" dirty="0"/>
          </a:p>
          <a:p>
            <a:endParaRPr lang="en-US" sz="2400" dirty="0"/>
          </a:p>
        </p:txBody>
      </p:sp>
      <p:pic>
        <p:nvPicPr>
          <p:cNvPr id="46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065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C0DD3EA-2E3B-43FF-9921-CF6CACB17F07}" type="slidenum">
              <a:rPr lang="en-US" altLang="en-US" sz="1000"/>
              <a:pPr eaLnBrk="1" hangingPunct="1">
                <a:spcBef>
                  <a:spcPct val="50000"/>
                </a:spcBef>
              </a:pPr>
              <a:t>34</a:t>
            </a:fld>
            <a:endParaRPr lang="en-US" altLang="en-US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938" y="2362200"/>
            <a:ext cx="7772400" cy="1362075"/>
          </a:xfrm>
        </p:spPr>
        <p:txBody>
          <a:bodyPr/>
          <a:lstStyle/>
          <a:p>
            <a:pPr algn="ctr"/>
            <a:r>
              <a:rPr lang="en-US" sz="4400" dirty="0" smtClean="0"/>
              <a:t>SUMMARY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0089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C0DD3EA-2E3B-43FF-9921-CF6CACB17F07}" type="slidenum">
              <a:rPr lang="en-US" altLang="en-US" sz="1000"/>
              <a:pPr eaLnBrk="1" hangingPunct="1">
                <a:spcBef>
                  <a:spcPct val="50000"/>
                </a:spcBef>
              </a:pPr>
              <a:t>35</a:t>
            </a:fld>
            <a:endParaRPr lang="en-US" altLang="en-US" sz="10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2141" y="161925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Treat Clients Individually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162" y="1905000"/>
            <a:ext cx="8737638" cy="4114800"/>
          </a:xfrm>
        </p:spPr>
        <p:txBody>
          <a:bodyPr/>
          <a:lstStyle/>
          <a:p>
            <a:r>
              <a:rPr lang="en-US" dirty="0" smtClean="0"/>
              <a:t>Assess Needs</a:t>
            </a:r>
          </a:p>
          <a:p>
            <a:r>
              <a:rPr lang="en-US" dirty="0" smtClean="0"/>
              <a:t>Examine Source of Problem</a:t>
            </a:r>
          </a:p>
          <a:p>
            <a:r>
              <a:rPr lang="en-US" dirty="0" smtClean="0"/>
              <a:t>Review Important Household Factors</a:t>
            </a:r>
          </a:p>
          <a:p>
            <a:r>
              <a:rPr lang="en-US" dirty="0" smtClean="0"/>
              <a:t>Understand Potential Impact of Services</a:t>
            </a:r>
          </a:p>
          <a:p>
            <a:r>
              <a:rPr lang="en-US" dirty="0" smtClean="0"/>
              <a:t>Review Additional </a:t>
            </a:r>
            <a:r>
              <a:rPr lang="en-US" dirty="0"/>
              <a:t>Program </a:t>
            </a:r>
            <a:r>
              <a:rPr lang="en-US" dirty="0" smtClean="0"/>
              <a:t>Eligibility</a:t>
            </a:r>
          </a:p>
          <a:p>
            <a:r>
              <a:rPr lang="en-US" dirty="0" smtClean="0"/>
              <a:t>Provide Comprehensive Solution</a:t>
            </a:r>
            <a:endParaRPr lang="en-US" dirty="0"/>
          </a:p>
          <a:p>
            <a:endParaRPr lang="en-US" sz="2400" dirty="0"/>
          </a:p>
        </p:txBody>
      </p:sp>
      <p:pic>
        <p:nvPicPr>
          <p:cNvPr id="46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194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C0DD3EA-2E3B-43FF-9921-CF6CACB17F07}" type="slidenum">
              <a:rPr lang="en-US" altLang="en-US" sz="1000"/>
              <a:pPr eaLnBrk="1" hangingPunct="1">
                <a:spcBef>
                  <a:spcPct val="50000"/>
                </a:spcBef>
              </a:pPr>
              <a:t>36</a:t>
            </a:fld>
            <a:endParaRPr lang="en-US" altLang="en-US" sz="1000"/>
          </a:p>
        </p:txBody>
      </p:sp>
      <p:sp>
        <p:nvSpPr>
          <p:cNvPr id="47" name="Rectangle 46"/>
          <p:cNvSpPr>
            <a:spLocks noGrp="1" noChangeArrowheads="1"/>
          </p:cNvSpPr>
          <p:nvPr/>
        </p:nvSpPr>
        <p:spPr bwMode="auto">
          <a:xfrm>
            <a:off x="685800" y="1371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None/>
            </a:pPr>
            <a:r>
              <a:rPr lang="en-US" dirty="0" smtClean="0">
                <a:solidFill>
                  <a:srgbClr val="00B050"/>
                </a:solidFill>
              </a:rPr>
              <a:t>Matthew Lyons</a:t>
            </a:r>
          </a:p>
          <a:p>
            <a:pPr algn="ctr">
              <a:buNone/>
            </a:pPr>
            <a:r>
              <a:rPr lang="en-US" dirty="0" smtClean="0">
                <a:solidFill>
                  <a:srgbClr val="00B050"/>
                </a:solidFill>
              </a:rPr>
              <a:t>Project Director</a:t>
            </a:r>
          </a:p>
          <a:p>
            <a:pPr algn="ctr">
              <a:buNone/>
            </a:pPr>
            <a:r>
              <a:rPr lang="en-US" dirty="0" smtClean="0">
                <a:solidFill>
                  <a:srgbClr val="00B050"/>
                </a:solidFill>
              </a:rPr>
              <a:t>APPRISE</a:t>
            </a:r>
          </a:p>
          <a:p>
            <a:pPr algn="ctr">
              <a:buNone/>
            </a:pPr>
            <a:r>
              <a:rPr lang="en-US" dirty="0" smtClean="0">
                <a:solidFill>
                  <a:srgbClr val="00B050"/>
                </a:solidFill>
              </a:rPr>
              <a:t>32 Nassau Street, Suite 200</a:t>
            </a:r>
          </a:p>
          <a:p>
            <a:pPr algn="ctr">
              <a:buNone/>
            </a:pPr>
            <a:r>
              <a:rPr lang="en-US" dirty="0" smtClean="0">
                <a:solidFill>
                  <a:srgbClr val="00B050"/>
                </a:solidFill>
              </a:rPr>
              <a:t>Princeton, NJ 08542</a:t>
            </a:r>
          </a:p>
          <a:p>
            <a:pPr algn="ctr">
              <a:buNone/>
            </a:pPr>
            <a:r>
              <a:rPr lang="en-US" dirty="0" smtClean="0">
                <a:solidFill>
                  <a:srgbClr val="00B050"/>
                </a:solidFill>
              </a:rPr>
              <a:t>609-252-8009</a:t>
            </a:r>
          </a:p>
          <a:p>
            <a:pPr algn="ctr">
              <a:buNone/>
            </a:pPr>
            <a:r>
              <a:rPr lang="en-US" dirty="0" smtClean="0">
                <a:solidFill>
                  <a:srgbClr val="00B050"/>
                </a:solidFill>
              </a:rPr>
              <a:t>Matthew-Lyons@appriseinc.org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00B050"/>
                </a:solidFill>
              </a:rPr>
              <a:t>www.appriseinc.org</a:t>
            </a:r>
          </a:p>
          <a:p>
            <a:pPr algn="ctr">
              <a:buNone/>
            </a:pPr>
            <a:endParaRPr lang="en-US" b="1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 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8" name="Rectangle 47"/>
          <p:cNvSpPr>
            <a:spLocks noGrp="1" noChangeArrowheads="1"/>
          </p:cNvSpPr>
          <p:nvPr/>
        </p:nvSpPr>
        <p:spPr bwMode="auto">
          <a:xfrm>
            <a:off x="50165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en-US" dirty="0" smtClean="0"/>
              <a:t>Contact</a:t>
            </a:r>
          </a:p>
        </p:txBody>
      </p:sp>
      <p:pic>
        <p:nvPicPr>
          <p:cNvPr id="46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361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C0DD3EA-2E3B-43FF-9921-CF6CACB17F07}" type="slidenum">
              <a:rPr lang="en-US" altLang="en-US" sz="1000"/>
              <a:pPr eaLnBrk="1" hangingPunct="1">
                <a:spcBef>
                  <a:spcPct val="50000"/>
                </a:spcBef>
              </a:pPr>
              <a:t>4</a:t>
            </a:fld>
            <a:endParaRPr lang="en-US" altLang="en-US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0" y="1960562"/>
            <a:ext cx="7772400" cy="1362075"/>
          </a:xfrm>
        </p:spPr>
        <p:txBody>
          <a:bodyPr/>
          <a:lstStyle/>
          <a:p>
            <a:pPr algn="ctr"/>
            <a:r>
              <a:rPr lang="en-US" sz="3200" dirty="0" smtClean="0"/>
              <a:t>Energy affordability measurement and factors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709613" y="2663653"/>
            <a:ext cx="7772400" cy="1500187"/>
          </a:xfrm>
        </p:spPr>
        <p:txBody>
          <a:bodyPr/>
          <a:lstStyle/>
          <a:p>
            <a:pPr algn="ctr"/>
            <a:r>
              <a:rPr lang="en-US" dirty="0" smtClean="0"/>
              <a:t>And what are the different energy affordability needs of New Jersey low-income households?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7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4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666" y="97689"/>
            <a:ext cx="2609056" cy="1449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C0DD3EA-2E3B-43FF-9921-CF6CACB17F07}" type="slidenum">
              <a:rPr lang="en-US" altLang="en-US" sz="1000"/>
              <a:pPr eaLnBrk="1" hangingPunct="1">
                <a:spcBef>
                  <a:spcPct val="50000"/>
                </a:spcBef>
              </a:pPr>
              <a:t>5</a:t>
            </a:fld>
            <a:endParaRPr lang="en-US" altLang="en-US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14" y="187945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Energy Affordability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920438" y="2438400"/>
            <a:ext cx="2274887" cy="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35512" y="1807459"/>
            <a:ext cx="345122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Total Energy Cost</a:t>
            </a:r>
          </a:p>
          <a:p>
            <a:endParaRPr lang="en-US" sz="2000" dirty="0" smtClean="0"/>
          </a:p>
          <a:p>
            <a:r>
              <a:rPr lang="en-US" sz="2800" dirty="0" smtClean="0"/>
              <a:t>Household Income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728663" y="1899792"/>
            <a:ext cx="37234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Household Energy Burden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281487" y="2207568"/>
            <a:ext cx="366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val="3961892540"/>
              </p:ext>
            </p:extLst>
          </p:nvPr>
        </p:nvGraphicFramePr>
        <p:xfrm>
          <a:off x="4446202" y="3352800"/>
          <a:ext cx="3414992" cy="2935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2012820722"/>
              </p:ext>
            </p:extLst>
          </p:nvPr>
        </p:nvGraphicFramePr>
        <p:xfrm>
          <a:off x="774238" y="3352800"/>
          <a:ext cx="3273887" cy="2803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9850" y="6404400"/>
            <a:ext cx="408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Data from FY 2014 LIHEAP Home Energy Notebook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6046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C0DD3EA-2E3B-43FF-9921-CF6CACB17F07}" type="slidenum">
              <a:rPr lang="en-US" altLang="en-US" sz="1000"/>
              <a:pPr eaLnBrk="1" hangingPunct="1">
                <a:spcBef>
                  <a:spcPct val="50000"/>
                </a:spcBef>
              </a:pPr>
              <a:t>6</a:t>
            </a:fld>
            <a:endParaRPr lang="en-US" altLang="en-US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75" y="3048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Energy Affordability </a:t>
            </a:r>
            <a:br>
              <a:rPr lang="en-US" dirty="0" smtClean="0"/>
            </a:br>
            <a:r>
              <a:rPr lang="en-US" dirty="0" smtClean="0"/>
              <a:t>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Factors that influence energy affordability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Income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E</a:t>
            </a:r>
            <a:r>
              <a:rPr lang="en-US" dirty="0" smtClean="0"/>
              <a:t>nergy </a:t>
            </a:r>
            <a:r>
              <a:rPr lang="en-US" dirty="0"/>
              <a:t>E</a:t>
            </a:r>
            <a:r>
              <a:rPr lang="en-US" dirty="0" smtClean="0"/>
              <a:t>fficiency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Housing Quality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Vulnerable Household Temperature Needs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Medical Device Energy Usage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De Facto Space Heating</a:t>
            </a:r>
            <a:endParaRPr lang="en-US" dirty="0"/>
          </a:p>
        </p:txBody>
      </p:sp>
      <p:pic>
        <p:nvPicPr>
          <p:cNvPr id="46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666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C0DD3EA-2E3B-43FF-9921-CF6CACB17F07}" type="slidenum">
              <a:rPr lang="en-US" altLang="en-US" sz="1000"/>
              <a:pPr eaLnBrk="1" hangingPunct="1">
                <a:spcBef>
                  <a:spcPct val="50000"/>
                </a:spcBef>
              </a:pPr>
              <a:t>7</a:t>
            </a:fld>
            <a:endParaRPr lang="en-US" altLang="en-US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36" y="163784"/>
            <a:ext cx="6979289" cy="1143000"/>
          </a:xfrm>
        </p:spPr>
        <p:txBody>
          <a:bodyPr/>
          <a:lstStyle/>
          <a:p>
            <a:pPr algn="l"/>
            <a:r>
              <a:rPr lang="en-US" dirty="0" smtClean="0"/>
              <a:t>Impact of Income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69094" y="1600200"/>
            <a:ext cx="7772400" cy="4114800"/>
          </a:xfrm>
        </p:spPr>
        <p:txBody>
          <a:bodyPr/>
          <a:lstStyle/>
          <a:p>
            <a:r>
              <a:rPr lang="en-US" dirty="0" smtClean="0"/>
              <a:t>Affordability is driven by income</a:t>
            </a:r>
            <a:endParaRPr lang="en-US" dirty="0"/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905107"/>
              </p:ext>
            </p:extLst>
          </p:nvPr>
        </p:nvGraphicFramePr>
        <p:xfrm>
          <a:off x="883928" y="2590801"/>
          <a:ext cx="7526647" cy="2514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2672"/>
                <a:gridCol w="2875980"/>
                <a:gridCol w="2257995"/>
              </a:tblGrid>
              <a:tr h="754312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Energy Costs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Income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Energy Burden</a:t>
                      </a:r>
                      <a:endParaRPr lang="en-US" sz="2400" dirty="0"/>
                    </a:p>
                  </a:txBody>
                  <a:tcPr marT="45700" marB="45700" anchor="ctr"/>
                </a:tc>
              </a:tr>
              <a:tr h="58689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$1,200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$10,000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12%</a:t>
                      </a:r>
                      <a:endParaRPr lang="en-US" sz="2400" dirty="0"/>
                    </a:p>
                  </a:txBody>
                  <a:tcPr marT="45700" marB="45700" anchor="ctr"/>
                </a:tc>
              </a:tr>
              <a:tr h="58689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$1,200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$20,000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6%</a:t>
                      </a:r>
                      <a:endParaRPr lang="en-US" sz="2400" dirty="0"/>
                    </a:p>
                  </a:txBody>
                  <a:tcPr marT="45700" marB="45700" anchor="ctr"/>
                </a:tc>
              </a:tr>
              <a:tr h="58689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$1,200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$30,000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4%</a:t>
                      </a:r>
                      <a:endParaRPr lang="en-US" sz="2400" dirty="0"/>
                    </a:p>
                  </a:txBody>
                  <a:tcPr marT="45700" marB="45700" anchor="ctr"/>
                </a:tc>
              </a:tr>
            </a:tbl>
          </a:graphicData>
        </a:graphic>
      </p:graphicFrame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975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C0DD3EA-2E3B-43FF-9921-CF6CACB17F07}" type="slidenum">
              <a:rPr lang="en-US" altLang="en-US" sz="1000"/>
              <a:pPr eaLnBrk="1" hangingPunct="1">
                <a:spcBef>
                  <a:spcPct val="50000"/>
                </a:spcBef>
              </a:pPr>
              <a:t>8</a:t>
            </a:fld>
            <a:endParaRPr lang="en-US" altLang="en-US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5" y="161925"/>
            <a:ext cx="7772400" cy="1143000"/>
          </a:xfrm>
        </p:spPr>
        <p:txBody>
          <a:bodyPr/>
          <a:lstStyle/>
          <a:p>
            <a:pPr algn="l"/>
            <a:r>
              <a:rPr lang="en-US" sz="4800" dirty="0" smtClean="0"/>
              <a:t>Impact of Energy Costs</a:t>
            </a:r>
            <a:endParaRPr lang="en-US" sz="48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39648" y="1447800"/>
            <a:ext cx="7772400" cy="4114800"/>
          </a:xfrm>
        </p:spPr>
        <p:txBody>
          <a:bodyPr/>
          <a:lstStyle/>
          <a:p>
            <a:r>
              <a:rPr lang="en-US" dirty="0" smtClean="0"/>
              <a:t>Example: Very low income</a:t>
            </a:r>
          </a:p>
          <a:p>
            <a:r>
              <a:rPr lang="en-US" dirty="0" smtClean="0"/>
              <a:t>Efficiency will not solve affordability issue</a:t>
            </a:r>
            <a:endParaRPr lang="en-US" dirty="0"/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947616"/>
              </p:ext>
            </p:extLst>
          </p:nvPr>
        </p:nvGraphicFramePr>
        <p:xfrm>
          <a:off x="358920" y="2895600"/>
          <a:ext cx="8426159" cy="2682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0559"/>
                <a:gridCol w="1295400"/>
                <a:gridCol w="2133600"/>
                <a:gridCol w="1905000"/>
                <a:gridCol w="1371600"/>
              </a:tblGrid>
              <a:tr h="457201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Energy Costs </a:t>
                      </a:r>
                    </a:p>
                    <a:p>
                      <a:pPr algn="l"/>
                      <a:r>
                        <a:rPr lang="en-US" sz="2400" dirty="0" smtClean="0"/>
                        <a:t>(Pre-</a:t>
                      </a:r>
                      <a:r>
                        <a:rPr lang="en-US" sz="2400" dirty="0" err="1" smtClean="0"/>
                        <a:t>Wx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Wx</a:t>
                      </a:r>
                      <a:r>
                        <a:rPr lang="en-US" sz="2400" dirty="0" smtClean="0"/>
                        <a:t> Impact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Energy Costs (Post-</a:t>
                      </a:r>
                      <a:r>
                        <a:rPr lang="en-US" sz="2400" dirty="0" err="1" smtClean="0"/>
                        <a:t>Wx</a:t>
                      </a:r>
                      <a:r>
                        <a:rPr lang="en-US" sz="2400" dirty="0" smtClean="0"/>
                        <a:t>)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Household</a:t>
                      </a:r>
                      <a:r>
                        <a:rPr lang="en-US" sz="2400" baseline="0" dirty="0" smtClean="0"/>
                        <a:t> Income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Energy Burden</a:t>
                      </a:r>
                      <a:endParaRPr lang="en-US" sz="2400" dirty="0"/>
                    </a:p>
                  </a:txBody>
                  <a:tcPr marT="45700" marB="45700" anchor="ctr"/>
                </a:tc>
              </a:tr>
              <a:tr h="49798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$1,200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None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$1,200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$10,000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12%</a:t>
                      </a:r>
                      <a:endParaRPr lang="en-US" sz="2400" dirty="0"/>
                    </a:p>
                  </a:txBody>
                  <a:tcPr marT="45700" marB="45700" anchor="ctr"/>
                </a:tc>
              </a:tr>
              <a:tr h="49798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$1,200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10%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$1,080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$10,000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10.8%</a:t>
                      </a:r>
                      <a:endParaRPr lang="en-US" sz="2400" dirty="0"/>
                    </a:p>
                  </a:txBody>
                  <a:tcPr marT="45700" marB="45700" anchor="ctr"/>
                </a:tc>
              </a:tr>
              <a:tr h="49798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$1,200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30%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$840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$10,000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8.4%</a:t>
                      </a:r>
                      <a:endParaRPr lang="en-US" sz="2400" dirty="0"/>
                    </a:p>
                  </a:txBody>
                  <a:tcPr marT="45700" marB="45700" anchor="ctr"/>
                </a:tc>
              </a:tr>
            </a:tbl>
          </a:graphicData>
        </a:graphic>
      </p:graphicFrame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005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C0DD3EA-2E3B-43FF-9921-CF6CACB17F07}" type="slidenum">
              <a:rPr lang="en-US" altLang="en-US" sz="1000"/>
              <a:pPr eaLnBrk="1" hangingPunct="1">
                <a:spcBef>
                  <a:spcPct val="50000"/>
                </a:spcBef>
              </a:pPr>
              <a:t>9</a:t>
            </a:fld>
            <a:endParaRPr lang="en-US" altLang="en-US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62" y="1301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Impact of LIHEAP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04800" y="1061275"/>
            <a:ext cx="7772400" cy="4114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Low energy costs 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Income is key factor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Energy assistance has greater impact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No USF benefit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Electric burden is &lt;3%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 smtClean="0"/>
              <a:t>Heating fuel is fuel oil</a:t>
            </a:r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25796"/>
              </p:ext>
            </p:extLst>
          </p:nvPr>
        </p:nvGraphicFramePr>
        <p:xfrm>
          <a:off x="151394" y="4008143"/>
          <a:ext cx="8888838" cy="231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437"/>
                <a:gridCol w="1558898"/>
                <a:gridCol w="2384303"/>
                <a:gridCol w="1287747"/>
                <a:gridCol w="1398453"/>
              </a:tblGrid>
              <a:tr h="457201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Energy Costs</a:t>
                      </a:r>
                    </a:p>
                    <a:p>
                      <a:pPr algn="l"/>
                      <a:r>
                        <a:rPr lang="en-US" sz="2400" dirty="0" smtClean="0"/>
                        <a:t>(Pre-LIHEAP)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LIHEAP Benefit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Energy Costs</a:t>
                      </a:r>
                    </a:p>
                    <a:p>
                      <a:pPr algn="ctr"/>
                      <a:r>
                        <a:rPr lang="en-US" sz="2400" dirty="0" smtClean="0"/>
                        <a:t>(Post-LIHEAP)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Income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Energy Burden</a:t>
                      </a:r>
                      <a:endParaRPr lang="en-US" sz="2400" dirty="0"/>
                    </a:p>
                  </a:txBody>
                  <a:tcPr marT="45700" marB="45700" anchor="ctr"/>
                </a:tc>
              </a:tr>
              <a:tr h="49798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$1,200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$1,200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$10,000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12%</a:t>
                      </a:r>
                      <a:endParaRPr lang="en-US" sz="2400" dirty="0"/>
                    </a:p>
                  </a:txBody>
                  <a:tcPr marT="45700" marB="45700" anchor="ctr"/>
                </a:tc>
              </a:tr>
              <a:tr h="49798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$1,200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$410 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$790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$10,000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7.9%</a:t>
                      </a:r>
                      <a:endParaRPr lang="en-US" sz="2400" dirty="0"/>
                    </a:p>
                  </a:txBody>
                  <a:tcPr marT="45700" marB="45700" anchor="ctr"/>
                </a:tc>
              </a:tr>
              <a:tr h="49798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$1,200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$600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$600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$10,000</a:t>
                      </a:r>
                      <a:endParaRPr lang="en-US" sz="24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6%</a:t>
                      </a:r>
                      <a:endParaRPr lang="en-US" sz="2400" dirty="0"/>
                    </a:p>
                  </a:txBody>
                  <a:tcPr marT="45700" marB="4570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0987" y="6400800"/>
            <a:ext cx="5876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Note: $410 is the estimated average LIHEAP benefit in NJ for FY 2016 </a:t>
            </a:r>
            <a:endParaRPr lang="en-US" sz="1400" dirty="0"/>
          </a:p>
        </p:txBody>
      </p:sp>
      <p:pic>
        <p:nvPicPr>
          <p:cNvPr id="48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909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 Point Template - Cover and Page">
  <a:themeElements>
    <a:clrScheme name="Power Point Template - Cover and Pag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ower Point Template - Cover and Pa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 Point Template - Cover and Pag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 Point Template - Cover and Pag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 Point Template - Cover and Page</Template>
  <TotalTime>388</TotalTime>
  <Words>1405</Words>
  <Application>Microsoft Office PowerPoint</Application>
  <PresentationFormat>On-screen Show (4:3)</PresentationFormat>
  <Paragraphs>510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Times New Roman</vt:lpstr>
      <vt:lpstr>Wingdings</vt:lpstr>
      <vt:lpstr>Power Point Template - Cover and Page</vt:lpstr>
      <vt:lpstr>Understanding &amp; Improving Energy Affordability in New Jersey</vt:lpstr>
      <vt:lpstr>Overview</vt:lpstr>
      <vt:lpstr>APPRISE Background</vt:lpstr>
      <vt:lpstr>Energy affordability measurement and factors</vt:lpstr>
      <vt:lpstr>Energy Affordability</vt:lpstr>
      <vt:lpstr>Energy Affordability  Factors</vt:lpstr>
      <vt:lpstr>Impact of Income</vt:lpstr>
      <vt:lpstr>Impact of Energy Costs</vt:lpstr>
      <vt:lpstr>Impact of LIHEAP</vt:lpstr>
      <vt:lpstr>Impact of LIHEAP And USF</vt:lpstr>
      <vt:lpstr>High Energy User</vt:lpstr>
      <vt:lpstr>High Energy User Weatherization Impact</vt:lpstr>
      <vt:lpstr>High Energy User LIHEAP Impact</vt:lpstr>
      <vt:lpstr>High Energy User LIHEAP Impact</vt:lpstr>
      <vt:lpstr>Tools to Reduce  Energy Burden</vt:lpstr>
      <vt:lpstr>Energy assistance issues</vt:lpstr>
      <vt:lpstr>Demand for Energy  Assistance in New Jersey</vt:lpstr>
      <vt:lpstr>Receipt of LIHEAP  By Poverty Level</vt:lpstr>
      <vt:lpstr>Vulnerable Populations Receiving LIHEAP</vt:lpstr>
      <vt:lpstr>Targeting Energy  Assistance</vt:lpstr>
      <vt:lpstr>Energy efficiency issues</vt:lpstr>
      <vt:lpstr>Low-Income  Energy Efficiency Programs</vt:lpstr>
      <vt:lpstr>NJ Comfort Partners</vt:lpstr>
      <vt:lpstr>Targeting Energy  Efficiency by Usage</vt:lpstr>
      <vt:lpstr>Non-Energy Benefits of Weatherization</vt:lpstr>
      <vt:lpstr>Non-Energy Benefits  Home Comfort</vt:lpstr>
      <vt:lpstr>Barriers to Accessing Weatherization</vt:lpstr>
      <vt:lpstr>Deferral Reasons Health &amp; Safety</vt:lpstr>
      <vt:lpstr>Removing Barriers to Weatherization</vt:lpstr>
      <vt:lpstr>targeting energy affordability solutions</vt:lpstr>
      <vt:lpstr>Targeting to Achieve  Energy Affordability</vt:lpstr>
      <vt:lpstr>Triaging Customers’ Needs </vt:lpstr>
      <vt:lpstr>Client-Centered  Service Coordination</vt:lpstr>
      <vt:lpstr>SUMMARY</vt:lpstr>
      <vt:lpstr>Treat Clients Individually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Energy Affordability in New Jersey</dc:title>
  <dc:creator>Matthew Lyons</dc:creator>
  <cp:lastModifiedBy>Matthew Lyons</cp:lastModifiedBy>
  <cp:revision>75</cp:revision>
  <dcterms:created xsi:type="dcterms:W3CDTF">2017-08-28T20:30:25Z</dcterms:created>
  <dcterms:modified xsi:type="dcterms:W3CDTF">2017-08-30T13:12:03Z</dcterms:modified>
</cp:coreProperties>
</file>