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560" r:id="rId2"/>
    <p:sldId id="569" r:id="rId3"/>
    <p:sldId id="619" r:id="rId4"/>
    <p:sldId id="620" r:id="rId5"/>
    <p:sldId id="621" r:id="rId6"/>
    <p:sldId id="622" r:id="rId7"/>
    <p:sldId id="623" r:id="rId8"/>
    <p:sldId id="624" r:id="rId9"/>
    <p:sldId id="625" r:id="rId10"/>
    <p:sldId id="626" r:id="rId11"/>
    <p:sldId id="627" r:id="rId12"/>
    <p:sldId id="629" r:id="rId13"/>
    <p:sldId id="628" r:id="rId14"/>
    <p:sldId id="617" r:id="rId15"/>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787"/>
    <p:restoredTop sz="90929"/>
  </p:normalViewPr>
  <p:slideViewPr>
    <p:cSldViewPr>
      <p:cViewPr varScale="1">
        <p:scale>
          <a:sx n="68" d="100"/>
          <a:sy n="68" d="100"/>
        </p:scale>
        <p:origin x="580" y="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iagrams/_rels/data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hyperlink" Target="mailto:David-carroll@appriseinc.org" TargetMode="External"/></Relationships>
</file>

<file path=ppt/diagrams/_rels/drawing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mailto:David-carroll@appriseinc.org" TargetMode="External"/><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FF87A7-81AA-4BC0-9A92-ACC932ADF60D}" type="doc">
      <dgm:prSet loTypeId="urn:microsoft.com/office/officeart/2005/8/layout/pList2#2" loCatId="list" qsTypeId="urn:microsoft.com/office/officeart/2005/8/quickstyle/simple1" qsCatId="simple" csTypeId="urn:microsoft.com/office/officeart/2005/8/colors/colorful5" csCatId="colorful" phldr="1"/>
      <dgm:spPr/>
    </dgm:pt>
    <dgm:pt modelId="{AFA9696B-C3A7-4CA0-A583-13331846D07B}">
      <dgm:prSet phldrT="[Text]" custT="1"/>
      <dgm:spPr/>
      <dgm:t>
        <a:bodyPr/>
        <a:lstStyle/>
        <a:p>
          <a:pPr>
            <a:spcAft>
              <a:spcPct val="35000"/>
            </a:spcAft>
          </a:pPr>
          <a:r>
            <a:rPr lang="en-US" sz="2400" dirty="0"/>
            <a:t>David Carroll</a:t>
          </a:r>
        </a:p>
        <a:p>
          <a:pPr>
            <a:spcAft>
              <a:spcPct val="35000"/>
            </a:spcAft>
          </a:pPr>
          <a:r>
            <a:rPr lang="en-US" sz="2000" dirty="0"/>
            <a:t>Managing Director</a:t>
          </a:r>
        </a:p>
        <a:p>
          <a:pPr>
            <a:spcAft>
              <a:spcPts val="0"/>
            </a:spcAft>
          </a:pPr>
          <a:r>
            <a:rPr lang="en-US" sz="1700" dirty="0">
              <a:hlinkClick xmlns:r="http://schemas.openxmlformats.org/officeDocument/2006/relationships" r:id="rId1"/>
            </a:rPr>
            <a:t>david-carroll@</a:t>
          </a:r>
        </a:p>
        <a:p>
          <a:pPr>
            <a:spcAft>
              <a:spcPct val="35000"/>
            </a:spcAft>
          </a:pPr>
          <a:r>
            <a:rPr lang="en-US" sz="1700" dirty="0">
              <a:hlinkClick xmlns:r="http://schemas.openxmlformats.org/officeDocument/2006/relationships" r:id="rId1"/>
            </a:rPr>
            <a:t>appriseinc.org</a:t>
          </a:r>
          <a:endParaRPr lang="en-US" sz="1700" dirty="0"/>
        </a:p>
        <a:p>
          <a:pPr>
            <a:spcAft>
              <a:spcPct val="35000"/>
            </a:spcAft>
          </a:pPr>
          <a:r>
            <a:rPr lang="en-US" sz="1700" dirty="0"/>
            <a:t>609-252-8010</a:t>
          </a:r>
        </a:p>
      </dgm:t>
    </dgm:pt>
    <dgm:pt modelId="{D6B45F77-F1AE-4138-830D-75C948A6BEEC}" type="parTrans" cxnId="{CD6EA408-A93E-449E-A04A-994BABEB4F55}">
      <dgm:prSet/>
      <dgm:spPr/>
      <dgm:t>
        <a:bodyPr/>
        <a:lstStyle/>
        <a:p>
          <a:endParaRPr lang="en-US"/>
        </a:p>
      </dgm:t>
    </dgm:pt>
    <dgm:pt modelId="{87EE301E-5158-473F-B9FC-CFFA3E9FD61C}" type="sibTrans" cxnId="{CD6EA408-A93E-449E-A04A-994BABEB4F55}">
      <dgm:prSet/>
      <dgm:spPr/>
      <dgm:t>
        <a:bodyPr/>
        <a:lstStyle/>
        <a:p>
          <a:endParaRPr lang="en-US"/>
        </a:p>
      </dgm:t>
    </dgm:pt>
    <dgm:pt modelId="{C8BF0488-D49F-4585-B4EC-7FAA4B366D09}">
      <dgm:prSet phldrT="[Text]" custT="1"/>
      <dgm:spPr/>
      <dgm:t>
        <a:bodyPr/>
        <a:lstStyle/>
        <a:p>
          <a:r>
            <a:rPr lang="en-US" sz="2400" dirty="0"/>
            <a:t>APPRISE</a:t>
          </a:r>
        </a:p>
        <a:p>
          <a:r>
            <a:rPr lang="en-US" sz="2200" dirty="0"/>
            <a:t>32 Nassau Street</a:t>
          </a:r>
        </a:p>
        <a:p>
          <a:r>
            <a:rPr lang="en-US" sz="2200" dirty="0"/>
            <a:t>Suite 200</a:t>
          </a:r>
        </a:p>
        <a:p>
          <a:r>
            <a:rPr lang="en-US" sz="2200" dirty="0"/>
            <a:t>Princeton, NJ 08542</a:t>
          </a:r>
        </a:p>
      </dgm:t>
    </dgm:pt>
    <dgm:pt modelId="{A28418E2-F909-4506-A43F-CA9241B9B2C4}" type="parTrans" cxnId="{388035A5-DD44-4C16-AE29-706A8DEFD69F}">
      <dgm:prSet/>
      <dgm:spPr/>
      <dgm:t>
        <a:bodyPr/>
        <a:lstStyle/>
        <a:p>
          <a:endParaRPr lang="en-US"/>
        </a:p>
      </dgm:t>
    </dgm:pt>
    <dgm:pt modelId="{2022F158-3F72-418B-846B-2B83BE5B2E71}" type="sibTrans" cxnId="{388035A5-DD44-4C16-AE29-706A8DEFD69F}">
      <dgm:prSet/>
      <dgm:spPr/>
      <dgm:t>
        <a:bodyPr/>
        <a:lstStyle/>
        <a:p>
          <a:endParaRPr lang="en-US"/>
        </a:p>
      </dgm:t>
    </dgm:pt>
    <dgm:pt modelId="{6276D5A8-0DE0-4515-A2E4-01EB4A1E76E5}" type="pres">
      <dgm:prSet presAssocID="{42FF87A7-81AA-4BC0-9A92-ACC932ADF60D}" presName="Name0" presStyleCnt="0">
        <dgm:presLayoutVars>
          <dgm:dir/>
          <dgm:resizeHandles val="exact"/>
        </dgm:presLayoutVars>
      </dgm:prSet>
      <dgm:spPr/>
    </dgm:pt>
    <dgm:pt modelId="{F55760D6-F1FD-43ED-8F73-67C38FB2FED4}" type="pres">
      <dgm:prSet presAssocID="{42FF87A7-81AA-4BC0-9A92-ACC932ADF60D}" presName="bkgdShp" presStyleLbl="alignAccFollowNode1" presStyleIdx="0" presStyleCnt="1"/>
      <dgm:spPr/>
    </dgm:pt>
    <dgm:pt modelId="{7D7D3143-EE1A-4CFD-A9D6-9D5CD45C11DD}" type="pres">
      <dgm:prSet presAssocID="{42FF87A7-81AA-4BC0-9A92-ACC932ADF60D}" presName="linComp" presStyleCnt="0"/>
      <dgm:spPr/>
    </dgm:pt>
    <dgm:pt modelId="{87A9C96A-E971-4688-B38B-BE38ADEB299B}" type="pres">
      <dgm:prSet presAssocID="{AFA9696B-C3A7-4CA0-A583-13331846D07B}" presName="compNode" presStyleCnt="0"/>
      <dgm:spPr/>
    </dgm:pt>
    <dgm:pt modelId="{D73BF83C-F3EB-46DD-A483-038A3C80123B}" type="pres">
      <dgm:prSet presAssocID="{AFA9696B-C3A7-4CA0-A583-13331846D07B}" presName="node" presStyleLbl="node1" presStyleIdx="0" presStyleCnt="2">
        <dgm:presLayoutVars>
          <dgm:bulletEnabled val="1"/>
        </dgm:presLayoutVars>
      </dgm:prSet>
      <dgm:spPr/>
    </dgm:pt>
    <dgm:pt modelId="{160526C2-A547-4BBA-A198-A741CFC90972}" type="pres">
      <dgm:prSet presAssocID="{AFA9696B-C3A7-4CA0-A583-13331846D07B}" presName="invisiNode" presStyleLbl="node1" presStyleIdx="0" presStyleCnt="2"/>
      <dgm:spPr/>
    </dgm:pt>
    <dgm:pt modelId="{A30637E3-30F3-40A7-9A3A-C4CE9A2F4D4B}" type="pres">
      <dgm:prSet presAssocID="{AFA9696B-C3A7-4CA0-A583-13331846D07B}" presName="imagNode" presStyleLbl="fgImgPlace1" presStyleIdx="0" presStyleCnt="2" custScaleX="43704" custScaleY="128934"/>
      <dgm:spPr>
        <a:blipFill rotWithShape="0">
          <a:blip xmlns:r="http://schemas.openxmlformats.org/officeDocument/2006/relationships" r:embed="rId2"/>
          <a:stretch>
            <a:fillRect/>
          </a:stretch>
        </a:blipFill>
      </dgm:spPr>
    </dgm:pt>
    <dgm:pt modelId="{CF9FBF58-EDD4-416C-944F-6ABBC54E6CBD}" type="pres">
      <dgm:prSet presAssocID="{87EE301E-5158-473F-B9FC-CFFA3E9FD61C}" presName="sibTrans" presStyleLbl="sibTrans2D1" presStyleIdx="0" presStyleCnt="0"/>
      <dgm:spPr/>
    </dgm:pt>
    <dgm:pt modelId="{0C7030D1-1E91-414E-946F-66218B52C0D8}" type="pres">
      <dgm:prSet presAssocID="{C8BF0488-D49F-4585-B4EC-7FAA4B366D09}" presName="compNode" presStyleCnt="0"/>
      <dgm:spPr/>
    </dgm:pt>
    <dgm:pt modelId="{28C0D4DB-E4A5-4758-98E6-B349A6F131B4}" type="pres">
      <dgm:prSet presAssocID="{C8BF0488-D49F-4585-B4EC-7FAA4B366D09}" presName="node" presStyleLbl="node1" presStyleIdx="1" presStyleCnt="2">
        <dgm:presLayoutVars>
          <dgm:bulletEnabled val="1"/>
        </dgm:presLayoutVars>
      </dgm:prSet>
      <dgm:spPr/>
    </dgm:pt>
    <dgm:pt modelId="{DFF940C6-160B-470C-B014-488FE4DB3424}" type="pres">
      <dgm:prSet presAssocID="{C8BF0488-D49F-4585-B4EC-7FAA4B366D09}" presName="invisiNode" presStyleLbl="node1" presStyleIdx="1" presStyleCnt="2"/>
      <dgm:spPr/>
    </dgm:pt>
    <dgm:pt modelId="{DE30C800-327C-416D-A23A-631B1E7970EF}" type="pres">
      <dgm:prSet presAssocID="{C8BF0488-D49F-4585-B4EC-7FAA4B366D09}" presName="imagNode" presStyleLbl="fgImgPlace1" presStyleIdx="1" presStyleCnt="2" custScaleX="88905" custScaleY="98323"/>
      <dgm:spPr>
        <a:blipFill rotWithShape="0">
          <a:blip xmlns:r="http://schemas.openxmlformats.org/officeDocument/2006/relationships" r:embed="rId3"/>
          <a:stretch>
            <a:fillRect/>
          </a:stretch>
        </a:blipFill>
      </dgm:spPr>
    </dgm:pt>
  </dgm:ptLst>
  <dgm:cxnLst>
    <dgm:cxn modelId="{190C8B08-5163-4748-B39E-1224AABD76AB}" type="presOf" srcId="{C8BF0488-D49F-4585-B4EC-7FAA4B366D09}" destId="{28C0D4DB-E4A5-4758-98E6-B349A6F131B4}" srcOrd="0" destOrd="0" presId="urn:microsoft.com/office/officeart/2005/8/layout/pList2#2"/>
    <dgm:cxn modelId="{CD6EA408-A93E-449E-A04A-994BABEB4F55}" srcId="{42FF87A7-81AA-4BC0-9A92-ACC932ADF60D}" destId="{AFA9696B-C3A7-4CA0-A583-13331846D07B}" srcOrd="0" destOrd="0" parTransId="{D6B45F77-F1AE-4138-830D-75C948A6BEEC}" sibTransId="{87EE301E-5158-473F-B9FC-CFFA3E9FD61C}"/>
    <dgm:cxn modelId="{3F021D6A-9676-4808-8A86-C478AD84DC86}" type="presOf" srcId="{42FF87A7-81AA-4BC0-9A92-ACC932ADF60D}" destId="{6276D5A8-0DE0-4515-A2E4-01EB4A1E76E5}" srcOrd="0" destOrd="0" presId="urn:microsoft.com/office/officeart/2005/8/layout/pList2#2"/>
    <dgm:cxn modelId="{388035A5-DD44-4C16-AE29-706A8DEFD69F}" srcId="{42FF87A7-81AA-4BC0-9A92-ACC932ADF60D}" destId="{C8BF0488-D49F-4585-B4EC-7FAA4B366D09}" srcOrd="1" destOrd="0" parTransId="{A28418E2-F909-4506-A43F-CA9241B9B2C4}" sibTransId="{2022F158-3F72-418B-846B-2B83BE5B2E71}"/>
    <dgm:cxn modelId="{6E41AED5-6597-423D-A33D-8716F67157B1}" type="presOf" srcId="{AFA9696B-C3A7-4CA0-A583-13331846D07B}" destId="{D73BF83C-F3EB-46DD-A483-038A3C80123B}" srcOrd="0" destOrd="0" presId="urn:microsoft.com/office/officeart/2005/8/layout/pList2#2"/>
    <dgm:cxn modelId="{CDA850DE-A452-46A3-BEEB-3C0BA3D9AA03}" type="presOf" srcId="{87EE301E-5158-473F-B9FC-CFFA3E9FD61C}" destId="{CF9FBF58-EDD4-416C-944F-6ABBC54E6CBD}" srcOrd="0" destOrd="0" presId="urn:microsoft.com/office/officeart/2005/8/layout/pList2#2"/>
    <dgm:cxn modelId="{A2C3D633-D54E-46D9-AD86-4592ABE29A6D}" type="presParOf" srcId="{6276D5A8-0DE0-4515-A2E4-01EB4A1E76E5}" destId="{F55760D6-F1FD-43ED-8F73-67C38FB2FED4}" srcOrd="0" destOrd="0" presId="urn:microsoft.com/office/officeart/2005/8/layout/pList2#2"/>
    <dgm:cxn modelId="{113C45F5-8324-4FA6-B880-3502F8DEB22F}" type="presParOf" srcId="{6276D5A8-0DE0-4515-A2E4-01EB4A1E76E5}" destId="{7D7D3143-EE1A-4CFD-A9D6-9D5CD45C11DD}" srcOrd="1" destOrd="0" presId="urn:microsoft.com/office/officeart/2005/8/layout/pList2#2"/>
    <dgm:cxn modelId="{94AFB7B5-8A51-4FC3-9325-EB28577E149C}" type="presParOf" srcId="{7D7D3143-EE1A-4CFD-A9D6-9D5CD45C11DD}" destId="{87A9C96A-E971-4688-B38B-BE38ADEB299B}" srcOrd="0" destOrd="0" presId="urn:microsoft.com/office/officeart/2005/8/layout/pList2#2"/>
    <dgm:cxn modelId="{1C5282F6-F6D3-4BE7-95FC-4A6B4A6D3B45}" type="presParOf" srcId="{87A9C96A-E971-4688-B38B-BE38ADEB299B}" destId="{D73BF83C-F3EB-46DD-A483-038A3C80123B}" srcOrd="0" destOrd="0" presId="urn:microsoft.com/office/officeart/2005/8/layout/pList2#2"/>
    <dgm:cxn modelId="{D119C5F0-3CD4-4D3E-BF46-F79B11E96AAE}" type="presParOf" srcId="{87A9C96A-E971-4688-B38B-BE38ADEB299B}" destId="{160526C2-A547-4BBA-A198-A741CFC90972}" srcOrd="1" destOrd="0" presId="urn:microsoft.com/office/officeart/2005/8/layout/pList2#2"/>
    <dgm:cxn modelId="{4EB2B199-BDD0-4687-AFF5-7ACEC81BF349}" type="presParOf" srcId="{87A9C96A-E971-4688-B38B-BE38ADEB299B}" destId="{A30637E3-30F3-40A7-9A3A-C4CE9A2F4D4B}" srcOrd="2" destOrd="0" presId="urn:microsoft.com/office/officeart/2005/8/layout/pList2#2"/>
    <dgm:cxn modelId="{9DD4E1C7-9116-43A4-AB7D-F20184C26D02}" type="presParOf" srcId="{7D7D3143-EE1A-4CFD-A9D6-9D5CD45C11DD}" destId="{CF9FBF58-EDD4-416C-944F-6ABBC54E6CBD}" srcOrd="1" destOrd="0" presId="urn:microsoft.com/office/officeart/2005/8/layout/pList2#2"/>
    <dgm:cxn modelId="{758EC443-7303-414C-B585-0FF091C8F1E3}" type="presParOf" srcId="{7D7D3143-EE1A-4CFD-A9D6-9D5CD45C11DD}" destId="{0C7030D1-1E91-414E-946F-66218B52C0D8}" srcOrd="2" destOrd="0" presId="urn:microsoft.com/office/officeart/2005/8/layout/pList2#2"/>
    <dgm:cxn modelId="{4630B6BD-DBE6-4D1B-B622-0ED3A4C3AC59}" type="presParOf" srcId="{0C7030D1-1E91-414E-946F-66218B52C0D8}" destId="{28C0D4DB-E4A5-4758-98E6-B349A6F131B4}" srcOrd="0" destOrd="0" presId="urn:microsoft.com/office/officeart/2005/8/layout/pList2#2"/>
    <dgm:cxn modelId="{0D723B50-0B51-43FC-80EE-6E1F94350C62}" type="presParOf" srcId="{0C7030D1-1E91-414E-946F-66218B52C0D8}" destId="{DFF940C6-160B-470C-B014-488FE4DB3424}" srcOrd="1" destOrd="0" presId="urn:microsoft.com/office/officeart/2005/8/layout/pList2#2"/>
    <dgm:cxn modelId="{F373FAC4-0B96-4388-8FE9-75834C9893E9}" type="presParOf" srcId="{0C7030D1-1E91-414E-946F-66218B52C0D8}" destId="{DE30C800-327C-416D-A23A-631B1E7970EF}" srcOrd="2" destOrd="0" presId="urn:microsoft.com/office/officeart/2005/8/layout/pList2#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5760D6-F1FD-43ED-8F73-67C38FB2FED4}">
      <dsp:nvSpPr>
        <dsp:cNvPr id="0" name=""/>
        <dsp:cNvSpPr/>
      </dsp:nvSpPr>
      <dsp:spPr>
        <a:xfrm>
          <a:off x="0" y="0"/>
          <a:ext cx="8229600" cy="2036683"/>
        </a:xfrm>
        <a:prstGeom prst="roundRect">
          <a:avLst>
            <a:gd name="adj" fmla="val 10000"/>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0637E3-30F3-40A7-9A3A-C4CE9A2F4D4B}">
      <dsp:nvSpPr>
        <dsp:cNvPr id="0" name=""/>
        <dsp:cNvSpPr/>
      </dsp:nvSpPr>
      <dsp:spPr>
        <a:xfrm>
          <a:off x="1284474" y="55483"/>
          <a:ext cx="1609542" cy="1925716"/>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73BF83C-F3EB-46DD-A483-038A3C80123B}">
      <dsp:nvSpPr>
        <dsp:cNvPr id="0" name=""/>
        <dsp:cNvSpPr/>
      </dsp:nvSpPr>
      <dsp:spPr>
        <a:xfrm rot="10800000">
          <a:off x="247832" y="2036683"/>
          <a:ext cx="3682826" cy="2489279"/>
        </a:xfrm>
        <a:prstGeom prst="round2SameRect">
          <a:avLst>
            <a:gd name="adj1" fmla="val 10500"/>
            <a:gd name="adj2" fmla="val 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t" anchorCtr="0">
          <a:noAutofit/>
        </a:bodyPr>
        <a:lstStyle/>
        <a:p>
          <a:pPr marL="0" lvl="0" indent="0" algn="ctr" defTabSz="1066800">
            <a:lnSpc>
              <a:spcPct val="90000"/>
            </a:lnSpc>
            <a:spcBef>
              <a:spcPct val="0"/>
            </a:spcBef>
            <a:spcAft>
              <a:spcPct val="35000"/>
            </a:spcAft>
            <a:buNone/>
          </a:pPr>
          <a:r>
            <a:rPr lang="en-US" sz="2400" kern="1200" dirty="0"/>
            <a:t>David Carroll</a:t>
          </a:r>
        </a:p>
        <a:p>
          <a:pPr marL="0" lvl="0" indent="0" algn="ctr" defTabSz="1066800">
            <a:lnSpc>
              <a:spcPct val="90000"/>
            </a:lnSpc>
            <a:spcBef>
              <a:spcPct val="0"/>
            </a:spcBef>
            <a:spcAft>
              <a:spcPct val="35000"/>
            </a:spcAft>
            <a:buNone/>
          </a:pPr>
          <a:r>
            <a:rPr lang="en-US" sz="2000" kern="1200" dirty="0"/>
            <a:t>Managing Director</a:t>
          </a:r>
        </a:p>
        <a:p>
          <a:pPr marL="0" lvl="0" indent="0" algn="ctr" defTabSz="1066800">
            <a:lnSpc>
              <a:spcPct val="90000"/>
            </a:lnSpc>
            <a:spcBef>
              <a:spcPct val="0"/>
            </a:spcBef>
            <a:spcAft>
              <a:spcPts val="0"/>
            </a:spcAft>
            <a:buNone/>
          </a:pPr>
          <a:r>
            <a:rPr lang="en-US" sz="1700" kern="1200" dirty="0">
              <a:hlinkClick xmlns:r="http://schemas.openxmlformats.org/officeDocument/2006/relationships" r:id="rId2"/>
            </a:rPr>
            <a:t>david-carroll@</a:t>
          </a:r>
        </a:p>
        <a:p>
          <a:pPr marL="0" lvl="0" indent="0" algn="ctr" defTabSz="1066800">
            <a:lnSpc>
              <a:spcPct val="90000"/>
            </a:lnSpc>
            <a:spcBef>
              <a:spcPct val="0"/>
            </a:spcBef>
            <a:spcAft>
              <a:spcPct val="35000"/>
            </a:spcAft>
            <a:buNone/>
          </a:pPr>
          <a:r>
            <a:rPr lang="en-US" sz="1700" kern="1200" dirty="0">
              <a:hlinkClick xmlns:r="http://schemas.openxmlformats.org/officeDocument/2006/relationships" r:id="rId2"/>
            </a:rPr>
            <a:t>appriseinc.org</a:t>
          </a:r>
          <a:endParaRPr lang="en-US" sz="1700" kern="1200" dirty="0"/>
        </a:p>
        <a:p>
          <a:pPr marL="0" lvl="0" indent="0" algn="ctr" defTabSz="1066800">
            <a:lnSpc>
              <a:spcPct val="90000"/>
            </a:lnSpc>
            <a:spcBef>
              <a:spcPct val="0"/>
            </a:spcBef>
            <a:spcAft>
              <a:spcPct val="35000"/>
            </a:spcAft>
            <a:buNone/>
          </a:pPr>
          <a:r>
            <a:rPr lang="en-US" sz="1700" kern="1200" dirty="0"/>
            <a:t>609-252-8010</a:t>
          </a:r>
        </a:p>
      </dsp:txBody>
      <dsp:txXfrm rot="10800000">
        <a:off x="324386" y="2036683"/>
        <a:ext cx="3529718" cy="2412725"/>
      </dsp:txXfrm>
    </dsp:sp>
    <dsp:sp modelId="{DE30C800-327C-416D-A23A-631B1E7970EF}">
      <dsp:nvSpPr>
        <dsp:cNvPr id="0" name=""/>
        <dsp:cNvSpPr/>
      </dsp:nvSpPr>
      <dsp:spPr>
        <a:xfrm>
          <a:off x="4503246" y="284081"/>
          <a:ext cx="3274216" cy="1468520"/>
        </a:xfrm>
        <a:prstGeom prst="roundRect">
          <a:avLst>
            <a:gd name="adj" fmla="val 10000"/>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8C0D4DB-E4A5-4758-98E6-B349A6F131B4}">
      <dsp:nvSpPr>
        <dsp:cNvPr id="0" name=""/>
        <dsp:cNvSpPr/>
      </dsp:nvSpPr>
      <dsp:spPr>
        <a:xfrm rot="10800000">
          <a:off x="4298941" y="2036683"/>
          <a:ext cx="3682826" cy="2489279"/>
        </a:xfrm>
        <a:prstGeom prst="round2SameRect">
          <a:avLst>
            <a:gd name="adj1" fmla="val 10500"/>
            <a:gd name="adj2" fmla="val 0"/>
          </a:avLst>
        </a:prstGeom>
        <a:solidFill>
          <a:schemeClr val="accent5">
            <a:hueOff val="5142836"/>
            <a:satOff val="11748"/>
            <a:lumOff val="-32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t" anchorCtr="0">
          <a:noAutofit/>
        </a:bodyPr>
        <a:lstStyle/>
        <a:p>
          <a:pPr marL="0" lvl="0" indent="0" algn="ctr" defTabSz="1066800">
            <a:lnSpc>
              <a:spcPct val="90000"/>
            </a:lnSpc>
            <a:spcBef>
              <a:spcPct val="0"/>
            </a:spcBef>
            <a:spcAft>
              <a:spcPct val="35000"/>
            </a:spcAft>
            <a:buNone/>
          </a:pPr>
          <a:r>
            <a:rPr lang="en-US" sz="2400" kern="1200" dirty="0"/>
            <a:t>APPRISE</a:t>
          </a:r>
        </a:p>
        <a:p>
          <a:pPr marL="0" lvl="0" indent="0" algn="ctr" defTabSz="1066800">
            <a:lnSpc>
              <a:spcPct val="90000"/>
            </a:lnSpc>
            <a:spcBef>
              <a:spcPct val="0"/>
            </a:spcBef>
            <a:spcAft>
              <a:spcPct val="35000"/>
            </a:spcAft>
            <a:buNone/>
          </a:pPr>
          <a:r>
            <a:rPr lang="en-US" sz="2200" kern="1200" dirty="0"/>
            <a:t>32 Nassau Street</a:t>
          </a:r>
        </a:p>
        <a:p>
          <a:pPr marL="0" lvl="0" indent="0" algn="ctr" defTabSz="1066800">
            <a:lnSpc>
              <a:spcPct val="90000"/>
            </a:lnSpc>
            <a:spcBef>
              <a:spcPct val="0"/>
            </a:spcBef>
            <a:spcAft>
              <a:spcPct val="35000"/>
            </a:spcAft>
            <a:buNone/>
          </a:pPr>
          <a:r>
            <a:rPr lang="en-US" sz="2200" kern="1200" dirty="0"/>
            <a:t>Suite 200</a:t>
          </a:r>
        </a:p>
        <a:p>
          <a:pPr marL="0" lvl="0" indent="0" algn="ctr" defTabSz="1066800">
            <a:lnSpc>
              <a:spcPct val="90000"/>
            </a:lnSpc>
            <a:spcBef>
              <a:spcPct val="0"/>
            </a:spcBef>
            <a:spcAft>
              <a:spcPct val="35000"/>
            </a:spcAft>
            <a:buNone/>
          </a:pPr>
          <a:r>
            <a:rPr lang="en-US" sz="2200" kern="1200" dirty="0"/>
            <a:t>Princeton, NJ 08542</a:t>
          </a:r>
        </a:p>
      </dsp:txBody>
      <dsp:txXfrm rot="10800000">
        <a:off x="4375495" y="2036683"/>
        <a:ext cx="3529718" cy="2412725"/>
      </dsp:txXfrm>
    </dsp:sp>
  </dsp:spTree>
</dsp:drawing>
</file>

<file path=ppt/diagrams/layout1.xml><?xml version="1.0" encoding="utf-8"?>
<dgm:layoutDef xmlns:dgm="http://schemas.openxmlformats.org/drawingml/2006/diagram" xmlns:a="http://schemas.openxmlformats.org/drawingml/2006/main" uniqueId="urn:microsoft.com/office/officeart/2005/8/layout/pList2#2">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a:extLst>
              <a:ext uri="{FF2B5EF4-FFF2-40B4-BE49-F238E27FC236}">
                <a16:creationId xmlns:a16="http://schemas.microsoft.com/office/drawing/2014/main" id="{9B7847D0-50EB-42FD-BA5E-E2A29AD37DB1}"/>
              </a:ext>
            </a:extLst>
          </p:cNvPr>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325" tIns="46662" rIns="93325" bIns="46662" numCol="1" anchor="t" anchorCtr="0" compatLnSpc="1">
            <a:prstTxWarp prst="textNoShape">
              <a:avLst/>
            </a:prstTxWarp>
          </a:bodyPr>
          <a:lstStyle>
            <a:lvl1pPr>
              <a:defRPr sz="1200">
                <a:latin typeface="Times New Roman" charset="0"/>
                <a:cs typeface="+mn-cs"/>
              </a:defRPr>
            </a:lvl1pPr>
          </a:lstStyle>
          <a:p>
            <a:pPr>
              <a:defRPr/>
            </a:pPr>
            <a:endParaRPr lang="en-US"/>
          </a:p>
        </p:txBody>
      </p:sp>
      <p:sp>
        <p:nvSpPr>
          <p:cNvPr id="4099" name="Rectangle 1027">
            <a:extLst>
              <a:ext uri="{FF2B5EF4-FFF2-40B4-BE49-F238E27FC236}">
                <a16:creationId xmlns:a16="http://schemas.microsoft.com/office/drawing/2014/main" id="{F78B493F-E6AB-46B6-A524-72F2C434795A}"/>
              </a:ext>
            </a:extLst>
          </p:cNvPr>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93325" tIns="46662" rIns="93325" bIns="46662" numCol="1" anchor="t" anchorCtr="0" compatLnSpc="1">
            <a:prstTxWarp prst="textNoShape">
              <a:avLst/>
            </a:prstTxWarp>
          </a:bodyPr>
          <a:lstStyle>
            <a:lvl1pPr algn="r">
              <a:defRPr sz="1200">
                <a:latin typeface="Times New Roman" charset="0"/>
                <a:cs typeface="+mn-cs"/>
              </a:defRPr>
            </a:lvl1pPr>
          </a:lstStyle>
          <a:p>
            <a:pPr>
              <a:defRPr/>
            </a:pPr>
            <a:endParaRPr lang="en-US"/>
          </a:p>
        </p:txBody>
      </p:sp>
      <p:sp>
        <p:nvSpPr>
          <p:cNvPr id="4100" name="Rectangle 1028">
            <a:extLst>
              <a:ext uri="{FF2B5EF4-FFF2-40B4-BE49-F238E27FC236}">
                <a16:creationId xmlns:a16="http://schemas.microsoft.com/office/drawing/2014/main" id="{D3649D40-0746-40AB-AD03-7E7C22B10EE0}"/>
              </a:ext>
            </a:extLst>
          </p:cNvPr>
          <p:cNvSpPr>
            <a:spLocks noGrp="1" noChangeArrowheads="1"/>
          </p:cNvSpPr>
          <p:nvPr>
            <p:ph type="ftr" sz="quarter" idx="2"/>
          </p:nvPr>
        </p:nvSpPr>
        <p:spPr bwMode="auto">
          <a:xfrm>
            <a:off x="0" y="8832850"/>
            <a:ext cx="3038475" cy="463550"/>
          </a:xfrm>
          <a:prstGeom prst="rect">
            <a:avLst/>
          </a:prstGeom>
          <a:noFill/>
          <a:ln w="9525">
            <a:noFill/>
            <a:miter lim="800000"/>
            <a:headEnd/>
            <a:tailEnd/>
          </a:ln>
          <a:effectLst/>
        </p:spPr>
        <p:txBody>
          <a:bodyPr vert="horz" wrap="square" lIns="93325" tIns="46662" rIns="93325" bIns="46662" numCol="1" anchor="b" anchorCtr="0" compatLnSpc="1">
            <a:prstTxWarp prst="textNoShape">
              <a:avLst/>
            </a:prstTxWarp>
          </a:bodyPr>
          <a:lstStyle>
            <a:lvl1pPr>
              <a:defRPr sz="1200">
                <a:latin typeface="Times New Roman" charset="0"/>
                <a:cs typeface="+mn-cs"/>
              </a:defRPr>
            </a:lvl1pPr>
          </a:lstStyle>
          <a:p>
            <a:pPr>
              <a:defRPr/>
            </a:pPr>
            <a:endParaRPr lang="en-US"/>
          </a:p>
        </p:txBody>
      </p:sp>
      <p:sp>
        <p:nvSpPr>
          <p:cNvPr id="4101" name="Rectangle 1029">
            <a:extLst>
              <a:ext uri="{FF2B5EF4-FFF2-40B4-BE49-F238E27FC236}">
                <a16:creationId xmlns:a16="http://schemas.microsoft.com/office/drawing/2014/main" id="{3321491C-263F-469A-8B52-0B10408C0E73}"/>
              </a:ext>
            </a:extLst>
          </p:cNvPr>
          <p:cNvSpPr>
            <a:spLocks noGrp="1" noChangeArrowheads="1"/>
          </p:cNvSpPr>
          <p:nvPr>
            <p:ph type="sldNum" sz="quarter" idx="3"/>
          </p:nvPr>
        </p:nvSpPr>
        <p:spPr bwMode="auto">
          <a:xfrm>
            <a:off x="3971925" y="8832850"/>
            <a:ext cx="3038475" cy="463550"/>
          </a:xfrm>
          <a:prstGeom prst="rect">
            <a:avLst/>
          </a:prstGeom>
          <a:noFill/>
          <a:ln w="9525">
            <a:noFill/>
            <a:miter lim="800000"/>
            <a:headEnd/>
            <a:tailEnd/>
          </a:ln>
          <a:effectLst/>
        </p:spPr>
        <p:txBody>
          <a:bodyPr vert="horz" wrap="square" lIns="93325" tIns="46662" rIns="93325" bIns="46662" numCol="1" anchor="b" anchorCtr="0" compatLnSpc="1">
            <a:prstTxWarp prst="textNoShape">
              <a:avLst/>
            </a:prstTxWarp>
          </a:bodyPr>
          <a:lstStyle>
            <a:lvl1pPr algn="r">
              <a:defRPr sz="1200"/>
            </a:lvl1pPr>
          </a:lstStyle>
          <a:p>
            <a:fld id="{B940B1C6-7226-4312-986A-8BBD34C93F77}"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4AB243-A4FC-4A75-8ADC-4DDB5ED13A19}"/>
              </a:ext>
            </a:extLst>
          </p:cNvPr>
          <p:cNvSpPr>
            <a:spLocks noGrp="1"/>
          </p:cNvSpPr>
          <p:nvPr>
            <p:ph type="hdr" sz="quarter"/>
          </p:nvPr>
        </p:nvSpPr>
        <p:spPr>
          <a:xfrm>
            <a:off x="0" y="0"/>
            <a:ext cx="3038475" cy="463550"/>
          </a:xfrm>
          <a:prstGeom prst="rect">
            <a:avLst/>
          </a:prstGeom>
        </p:spPr>
        <p:txBody>
          <a:bodyPr vert="horz" lIns="93325" tIns="46662" rIns="93325" bIns="46662" rtlCol="0"/>
          <a:lstStyle>
            <a:lvl1pPr algn="l">
              <a:defRPr sz="1200">
                <a:latin typeface="Times New Roman" charset="0"/>
                <a:cs typeface="+mn-cs"/>
              </a:defRPr>
            </a:lvl1pPr>
          </a:lstStyle>
          <a:p>
            <a:pPr>
              <a:defRPr/>
            </a:pPr>
            <a:endParaRPr lang="en-US"/>
          </a:p>
        </p:txBody>
      </p:sp>
      <p:sp>
        <p:nvSpPr>
          <p:cNvPr id="3" name="Date Placeholder 2">
            <a:extLst>
              <a:ext uri="{FF2B5EF4-FFF2-40B4-BE49-F238E27FC236}">
                <a16:creationId xmlns:a16="http://schemas.microsoft.com/office/drawing/2014/main" id="{149EDE13-C2E3-4921-88FE-334B23D0BD75}"/>
              </a:ext>
            </a:extLst>
          </p:cNvPr>
          <p:cNvSpPr>
            <a:spLocks noGrp="1"/>
          </p:cNvSpPr>
          <p:nvPr>
            <p:ph type="dt" idx="1"/>
          </p:nvPr>
        </p:nvSpPr>
        <p:spPr>
          <a:xfrm>
            <a:off x="3970338" y="0"/>
            <a:ext cx="3038475" cy="463550"/>
          </a:xfrm>
          <a:prstGeom prst="rect">
            <a:avLst/>
          </a:prstGeom>
        </p:spPr>
        <p:txBody>
          <a:bodyPr vert="horz" lIns="93325" tIns="46662" rIns="93325" bIns="46662" rtlCol="0"/>
          <a:lstStyle>
            <a:lvl1pPr algn="r">
              <a:defRPr sz="1200">
                <a:latin typeface="Times New Roman" charset="0"/>
                <a:cs typeface="+mn-cs"/>
              </a:defRPr>
            </a:lvl1pPr>
          </a:lstStyle>
          <a:p>
            <a:pPr>
              <a:defRPr/>
            </a:pPr>
            <a:fld id="{300BA597-600D-4472-8E0E-EFB734A7D11B}" type="datetimeFigureOut">
              <a:rPr lang="en-US"/>
              <a:pPr>
                <a:defRPr/>
              </a:pPr>
              <a:t>6/28/2017</a:t>
            </a:fld>
            <a:endParaRPr lang="en-US" dirty="0"/>
          </a:p>
        </p:txBody>
      </p:sp>
      <p:sp>
        <p:nvSpPr>
          <p:cNvPr id="4" name="Slide Image Placeholder 3">
            <a:extLst>
              <a:ext uri="{FF2B5EF4-FFF2-40B4-BE49-F238E27FC236}">
                <a16:creationId xmlns:a16="http://schemas.microsoft.com/office/drawing/2014/main" id="{703DC78C-E05F-4C1B-A6C4-BBA3457A9186}"/>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325" tIns="46662" rIns="93325" bIns="46662" rtlCol="0" anchor="ctr"/>
          <a:lstStyle/>
          <a:p>
            <a:pPr lvl="0"/>
            <a:endParaRPr lang="en-US" noProof="0" dirty="0"/>
          </a:p>
        </p:txBody>
      </p:sp>
      <p:sp>
        <p:nvSpPr>
          <p:cNvPr id="5" name="Notes Placeholder 4">
            <a:extLst>
              <a:ext uri="{FF2B5EF4-FFF2-40B4-BE49-F238E27FC236}">
                <a16:creationId xmlns:a16="http://schemas.microsoft.com/office/drawing/2014/main" id="{5EDC22B1-F175-43B5-90F7-5E7CDE00B148}"/>
              </a:ext>
            </a:extLst>
          </p:cNvPr>
          <p:cNvSpPr>
            <a:spLocks noGrp="1"/>
          </p:cNvSpPr>
          <p:nvPr>
            <p:ph type="body" sz="quarter" idx="3"/>
          </p:nvPr>
        </p:nvSpPr>
        <p:spPr>
          <a:xfrm>
            <a:off x="700088" y="4414838"/>
            <a:ext cx="5610225" cy="4184650"/>
          </a:xfrm>
          <a:prstGeom prst="rect">
            <a:avLst/>
          </a:prstGeom>
        </p:spPr>
        <p:txBody>
          <a:bodyPr vert="horz" lIns="93325" tIns="46662" rIns="93325"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D586D07-0789-46CB-BAAE-695C16FB62CD}"/>
              </a:ext>
            </a:extLst>
          </p:cNvPr>
          <p:cNvSpPr>
            <a:spLocks noGrp="1"/>
          </p:cNvSpPr>
          <p:nvPr>
            <p:ph type="ftr" sz="quarter" idx="4"/>
          </p:nvPr>
        </p:nvSpPr>
        <p:spPr>
          <a:xfrm>
            <a:off x="0" y="8831263"/>
            <a:ext cx="3038475" cy="463550"/>
          </a:xfrm>
          <a:prstGeom prst="rect">
            <a:avLst/>
          </a:prstGeom>
        </p:spPr>
        <p:txBody>
          <a:bodyPr vert="horz" lIns="93325" tIns="46662" rIns="93325" bIns="46662" rtlCol="0" anchor="b"/>
          <a:lstStyle>
            <a:lvl1pPr algn="l">
              <a:defRPr sz="1200">
                <a:latin typeface="Times New Roman" charset="0"/>
                <a:cs typeface="+mn-cs"/>
              </a:defRPr>
            </a:lvl1pPr>
          </a:lstStyle>
          <a:p>
            <a:pPr>
              <a:defRPr/>
            </a:pPr>
            <a:endParaRPr lang="en-US"/>
          </a:p>
        </p:txBody>
      </p:sp>
      <p:sp>
        <p:nvSpPr>
          <p:cNvPr id="7" name="Slide Number Placeholder 6">
            <a:extLst>
              <a:ext uri="{FF2B5EF4-FFF2-40B4-BE49-F238E27FC236}">
                <a16:creationId xmlns:a16="http://schemas.microsoft.com/office/drawing/2014/main" id="{0ED41D49-760E-497B-9732-79C7F2ABF9C4}"/>
              </a:ext>
            </a:extLst>
          </p:cNvPr>
          <p:cNvSpPr>
            <a:spLocks noGrp="1"/>
          </p:cNvSpPr>
          <p:nvPr>
            <p:ph type="sldNum" sz="quarter" idx="5"/>
          </p:nvPr>
        </p:nvSpPr>
        <p:spPr>
          <a:xfrm>
            <a:off x="3970338" y="8831263"/>
            <a:ext cx="3038475" cy="463550"/>
          </a:xfrm>
          <a:prstGeom prst="rect">
            <a:avLst/>
          </a:prstGeom>
        </p:spPr>
        <p:txBody>
          <a:bodyPr vert="horz" wrap="square" lIns="93325" tIns="46662" rIns="93325" bIns="46662" numCol="1" anchor="b" anchorCtr="0" compatLnSpc="1">
            <a:prstTxWarp prst="textNoShape">
              <a:avLst/>
            </a:prstTxWarp>
          </a:bodyPr>
          <a:lstStyle>
            <a:lvl1pPr algn="r">
              <a:defRPr sz="1200"/>
            </a:lvl1pPr>
          </a:lstStyle>
          <a:p>
            <a:fld id="{6DC33060-1035-4D6D-9F22-811B7513211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379112F6-58B6-4C7C-9C0B-EC87E8FEC7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D1334890-80AB-4DE6-9451-1DD2A01744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A1E5EECD-9AA2-46CE-A5F7-0E171205B5A9}"/>
              </a:ext>
            </a:extLst>
          </p:cNvPr>
          <p:cNvSpPr>
            <a:spLocks noGrp="1"/>
          </p:cNvSpPr>
          <p:nvPr>
            <p:ph type="sldNum" sz="quarter" idx="5"/>
          </p:nvPr>
        </p:nvSpPr>
        <p:spPr bwMode="auto">
          <a:ln>
            <a:miter lim="800000"/>
            <a:headEnd/>
            <a:tailEnd/>
          </a:ln>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36D198CF-A17E-4583-854E-C1111AC9E673}" type="slidenum">
              <a:rPr lang="en-US" altLang="en-US" sz="1200"/>
              <a:pPr eaLnBrk="1" hangingPunct="1"/>
              <a:t>2</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379112F6-58B6-4C7C-9C0B-EC87E8FEC7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D1334890-80AB-4DE6-9451-1DD2A01744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A1E5EECD-9AA2-46CE-A5F7-0E171205B5A9}"/>
              </a:ext>
            </a:extLst>
          </p:cNvPr>
          <p:cNvSpPr>
            <a:spLocks noGrp="1"/>
          </p:cNvSpPr>
          <p:nvPr>
            <p:ph type="sldNum" sz="quarter" idx="5"/>
          </p:nvPr>
        </p:nvSpPr>
        <p:spPr bwMode="auto">
          <a:ln>
            <a:miter lim="800000"/>
            <a:headEnd/>
            <a:tailEnd/>
          </a:ln>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36D198CF-A17E-4583-854E-C1111AC9E673}" type="slidenum">
              <a:rPr lang="en-US" altLang="en-US" sz="1200"/>
              <a:pPr eaLnBrk="1" hangingPunct="1"/>
              <a:t>11</a:t>
            </a:fld>
            <a:endParaRPr lang="en-US" altLang="en-US" sz="1200"/>
          </a:p>
        </p:txBody>
      </p:sp>
    </p:spTree>
    <p:extLst>
      <p:ext uri="{BB962C8B-B14F-4D97-AF65-F5344CB8AC3E}">
        <p14:creationId xmlns:p14="http://schemas.microsoft.com/office/powerpoint/2010/main" val="2333179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379112F6-58B6-4C7C-9C0B-EC87E8FEC7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D1334890-80AB-4DE6-9451-1DD2A01744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A1E5EECD-9AA2-46CE-A5F7-0E171205B5A9}"/>
              </a:ext>
            </a:extLst>
          </p:cNvPr>
          <p:cNvSpPr>
            <a:spLocks noGrp="1"/>
          </p:cNvSpPr>
          <p:nvPr>
            <p:ph type="sldNum" sz="quarter" idx="5"/>
          </p:nvPr>
        </p:nvSpPr>
        <p:spPr bwMode="auto">
          <a:ln>
            <a:miter lim="800000"/>
            <a:headEnd/>
            <a:tailEnd/>
          </a:ln>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36D198CF-A17E-4583-854E-C1111AC9E673}" type="slidenum">
              <a:rPr lang="en-US" altLang="en-US" sz="1200"/>
              <a:pPr eaLnBrk="1" hangingPunct="1"/>
              <a:t>12</a:t>
            </a:fld>
            <a:endParaRPr lang="en-US" altLang="en-US" sz="1200"/>
          </a:p>
        </p:txBody>
      </p:sp>
    </p:spTree>
    <p:extLst>
      <p:ext uri="{BB962C8B-B14F-4D97-AF65-F5344CB8AC3E}">
        <p14:creationId xmlns:p14="http://schemas.microsoft.com/office/powerpoint/2010/main" val="16361608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379112F6-58B6-4C7C-9C0B-EC87E8FEC7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D1334890-80AB-4DE6-9451-1DD2A01744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A1E5EECD-9AA2-46CE-A5F7-0E171205B5A9}"/>
              </a:ext>
            </a:extLst>
          </p:cNvPr>
          <p:cNvSpPr>
            <a:spLocks noGrp="1"/>
          </p:cNvSpPr>
          <p:nvPr>
            <p:ph type="sldNum" sz="quarter" idx="5"/>
          </p:nvPr>
        </p:nvSpPr>
        <p:spPr bwMode="auto">
          <a:ln>
            <a:miter lim="800000"/>
            <a:headEnd/>
            <a:tailEnd/>
          </a:ln>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36D198CF-A17E-4583-854E-C1111AC9E673}" type="slidenum">
              <a:rPr lang="en-US" altLang="en-US" sz="1200"/>
              <a:pPr eaLnBrk="1" hangingPunct="1"/>
              <a:t>13</a:t>
            </a:fld>
            <a:endParaRPr lang="en-US" altLang="en-US" sz="1200"/>
          </a:p>
        </p:txBody>
      </p:sp>
    </p:spTree>
    <p:extLst>
      <p:ext uri="{BB962C8B-B14F-4D97-AF65-F5344CB8AC3E}">
        <p14:creationId xmlns:p14="http://schemas.microsoft.com/office/powerpoint/2010/main" val="2899783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BB4DC7F1-918D-4D33-AD78-AF0FF89ED0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3E284913-D03A-4151-8208-6795D2D739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9508" name="Slide Number Placeholder 3">
            <a:extLst>
              <a:ext uri="{FF2B5EF4-FFF2-40B4-BE49-F238E27FC236}">
                <a16:creationId xmlns:a16="http://schemas.microsoft.com/office/drawing/2014/main" id="{774F1967-A28A-413C-BF59-BB9573C304FC}"/>
              </a:ext>
            </a:extLst>
          </p:cNvPr>
          <p:cNvSpPr>
            <a:spLocks noGrp="1"/>
          </p:cNvSpPr>
          <p:nvPr>
            <p:ph type="sldNum" sz="quarter" idx="5"/>
          </p:nvPr>
        </p:nvSpPr>
        <p:spPr bwMode="auto">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7E416399-CC0C-473D-B532-BCCB3E70000C}" type="slidenum">
              <a:rPr lang="en-US" altLang="en-US" sz="1200"/>
              <a:pPr eaLnBrk="1" hangingPunct="1"/>
              <a:t>14</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379112F6-58B6-4C7C-9C0B-EC87E8FEC7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D1334890-80AB-4DE6-9451-1DD2A01744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A1E5EECD-9AA2-46CE-A5F7-0E171205B5A9}"/>
              </a:ext>
            </a:extLst>
          </p:cNvPr>
          <p:cNvSpPr>
            <a:spLocks noGrp="1"/>
          </p:cNvSpPr>
          <p:nvPr>
            <p:ph type="sldNum" sz="quarter" idx="5"/>
          </p:nvPr>
        </p:nvSpPr>
        <p:spPr bwMode="auto">
          <a:ln>
            <a:miter lim="800000"/>
            <a:headEnd/>
            <a:tailEnd/>
          </a:ln>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36D198CF-A17E-4583-854E-C1111AC9E673}" type="slidenum">
              <a:rPr lang="en-US" altLang="en-US" sz="1200"/>
              <a:pPr eaLnBrk="1" hangingPunct="1"/>
              <a:t>3</a:t>
            </a:fld>
            <a:endParaRPr lang="en-US" altLang="en-US" sz="1200"/>
          </a:p>
        </p:txBody>
      </p:sp>
    </p:spTree>
    <p:extLst>
      <p:ext uri="{BB962C8B-B14F-4D97-AF65-F5344CB8AC3E}">
        <p14:creationId xmlns:p14="http://schemas.microsoft.com/office/powerpoint/2010/main" val="3756981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379112F6-58B6-4C7C-9C0B-EC87E8FEC7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D1334890-80AB-4DE6-9451-1DD2A01744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A1E5EECD-9AA2-46CE-A5F7-0E171205B5A9}"/>
              </a:ext>
            </a:extLst>
          </p:cNvPr>
          <p:cNvSpPr>
            <a:spLocks noGrp="1"/>
          </p:cNvSpPr>
          <p:nvPr>
            <p:ph type="sldNum" sz="quarter" idx="5"/>
          </p:nvPr>
        </p:nvSpPr>
        <p:spPr bwMode="auto">
          <a:ln>
            <a:miter lim="800000"/>
            <a:headEnd/>
            <a:tailEnd/>
          </a:ln>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36D198CF-A17E-4583-854E-C1111AC9E673}" type="slidenum">
              <a:rPr lang="en-US" altLang="en-US" sz="1200"/>
              <a:pPr eaLnBrk="1" hangingPunct="1"/>
              <a:t>4</a:t>
            </a:fld>
            <a:endParaRPr lang="en-US" altLang="en-US" sz="1200"/>
          </a:p>
        </p:txBody>
      </p:sp>
    </p:spTree>
    <p:extLst>
      <p:ext uri="{BB962C8B-B14F-4D97-AF65-F5344CB8AC3E}">
        <p14:creationId xmlns:p14="http://schemas.microsoft.com/office/powerpoint/2010/main" val="254396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379112F6-58B6-4C7C-9C0B-EC87E8FEC7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D1334890-80AB-4DE6-9451-1DD2A01744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A1E5EECD-9AA2-46CE-A5F7-0E171205B5A9}"/>
              </a:ext>
            </a:extLst>
          </p:cNvPr>
          <p:cNvSpPr>
            <a:spLocks noGrp="1"/>
          </p:cNvSpPr>
          <p:nvPr>
            <p:ph type="sldNum" sz="quarter" idx="5"/>
          </p:nvPr>
        </p:nvSpPr>
        <p:spPr bwMode="auto">
          <a:ln>
            <a:miter lim="800000"/>
            <a:headEnd/>
            <a:tailEnd/>
          </a:ln>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36D198CF-A17E-4583-854E-C1111AC9E673}" type="slidenum">
              <a:rPr lang="en-US" altLang="en-US" sz="1200"/>
              <a:pPr eaLnBrk="1" hangingPunct="1"/>
              <a:t>5</a:t>
            </a:fld>
            <a:endParaRPr lang="en-US" altLang="en-US" sz="1200"/>
          </a:p>
        </p:txBody>
      </p:sp>
    </p:spTree>
    <p:extLst>
      <p:ext uri="{BB962C8B-B14F-4D97-AF65-F5344CB8AC3E}">
        <p14:creationId xmlns:p14="http://schemas.microsoft.com/office/powerpoint/2010/main" val="297443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379112F6-58B6-4C7C-9C0B-EC87E8FEC7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D1334890-80AB-4DE6-9451-1DD2A01744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A1E5EECD-9AA2-46CE-A5F7-0E171205B5A9}"/>
              </a:ext>
            </a:extLst>
          </p:cNvPr>
          <p:cNvSpPr>
            <a:spLocks noGrp="1"/>
          </p:cNvSpPr>
          <p:nvPr>
            <p:ph type="sldNum" sz="quarter" idx="5"/>
          </p:nvPr>
        </p:nvSpPr>
        <p:spPr bwMode="auto">
          <a:ln>
            <a:miter lim="800000"/>
            <a:headEnd/>
            <a:tailEnd/>
          </a:ln>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36D198CF-A17E-4583-854E-C1111AC9E673}" type="slidenum">
              <a:rPr lang="en-US" altLang="en-US" sz="1200"/>
              <a:pPr eaLnBrk="1" hangingPunct="1"/>
              <a:t>6</a:t>
            </a:fld>
            <a:endParaRPr lang="en-US" altLang="en-US" sz="1200"/>
          </a:p>
        </p:txBody>
      </p:sp>
    </p:spTree>
    <p:extLst>
      <p:ext uri="{BB962C8B-B14F-4D97-AF65-F5344CB8AC3E}">
        <p14:creationId xmlns:p14="http://schemas.microsoft.com/office/powerpoint/2010/main" val="1426697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379112F6-58B6-4C7C-9C0B-EC87E8FEC7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D1334890-80AB-4DE6-9451-1DD2A01744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A1E5EECD-9AA2-46CE-A5F7-0E171205B5A9}"/>
              </a:ext>
            </a:extLst>
          </p:cNvPr>
          <p:cNvSpPr>
            <a:spLocks noGrp="1"/>
          </p:cNvSpPr>
          <p:nvPr>
            <p:ph type="sldNum" sz="quarter" idx="5"/>
          </p:nvPr>
        </p:nvSpPr>
        <p:spPr bwMode="auto">
          <a:ln>
            <a:miter lim="800000"/>
            <a:headEnd/>
            <a:tailEnd/>
          </a:ln>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36D198CF-A17E-4583-854E-C1111AC9E673}" type="slidenum">
              <a:rPr lang="en-US" altLang="en-US" sz="1200"/>
              <a:pPr eaLnBrk="1" hangingPunct="1"/>
              <a:t>7</a:t>
            </a:fld>
            <a:endParaRPr lang="en-US" altLang="en-US" sz="1200"/>
          </a:p>
        </p:txBody>
      </p:sp>
    </p:spTree>
    <p:extLst>
      <p:ext uri="{BB962C8B-B14F-4D97-AF65-F5344CB8AC3E}">
        <p14:creationId xmlns:p14="http://schemas.microsoft.com/office/powerpoint/2010/main" val="1645380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379112F6-58B6-4C7C-9C0B-EC87E8FEC7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D1334890-80AB-4DE6-9451-1DD2A01744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A1E5EECD-9AA2-46CE-A5F7-0E171205B5A9}"/>
              </a:ext>
            </a:extLst>
          </p:cNvPr>
          <p:cNvSpPr>
            <a:spLocks noGrp="1"/>
          </p:cNvSpPr>
          <p:nvPr>
            <p:ph type="sldNum" sz="quarter" idx="5"/>
          </p:nvPr>
        </p:nvSpPr>
        <p:spPr bwMode="auto">
          <a:ln>
            <a:miter lim="800000"/>
            <a:headEnd/>
            <a:tailEnd/>
          </a:ln>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36D198CF-A17E-4583-854E-C1111AC9E673}" type="slidenum">
              <a:rPr lang="en-US" altLang="en-US" sz="1200"/>
              <a:pPr eaLnBrk="1" hangingPunct="1"/>
              <a:t>8</a:t>
            </a:fld>
            <a:endParaRPr lang="en-US" altLang="en-US" sz="1200"/>
          </a:p>
        </p:txBody>
      </p:sp>
    </p:spTree>
    <p:extLst>
      <p:ext uri="{BB962C8B-B14F-4D97-AF65-F5344CB8AC3E}">
        <p14:creationId xmlns:p14="http://schemas.microsoft.com/office/powerpoint/2010/main" val="26628460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379112F6-58B6-4C7C-9C0B-EC87E8FEC7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D1334890-80AB-4DE6-9451-1DD2A01744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A1E5EECD-9AA2-46CE-A5F7-0E171205B5A9}"/>
              </a:ext>
            </a:extLst>
          </p:cNvPr>
          <p:cNvSpPr>
            <a:spLocks noGrp="1"/>
          </p:cNvSpPr>
          <p:nvPr>
            <p:ph type="sldNum" sz="quarter" idx="5"/>
          </p:nvPr>
        </p:nvSpPr>
        <p:spPr bwMode="auto">
          <a:ln>
            <a:miter lim="800000"/>
            <a:headEnd/>
            <a:tailEnd/>
          </a:ln>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36D198CF-A17E-4583-854E-C1111AC9E673}" type="slidenum">
              <a:rPr lang="en-US" altLang="en-US" sz="1200"/>
              <a:pPr eaLnBrk="1" hangingPunct="1"/>
              <a:t>9</a:t>
            </a:fld>
            <a:endParaRPr lang="en-US" altLang="en-US" sz="1200"/>
          </a:p>
        </p:txBody>
      </p:sp>
    </p:spTree>
    <p:extLst>
      <p:ext uri="{BB962C8B-B14F-4D97-AF65-F5344CB8AC3E}">
        <p14:creationId xmlns:p14="http://schemas.microsoft.com/office/powerpoint/2010/main" val="772644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379112F6-58B6-4C7C-9C0B-EC87E8FEC7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D1334890-80AB-4DE6-9451-1DD2A01744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A1E5EECD-9AA2-46CE-A5F7-0E171205B5A9}"/>
              </a:ext>
            </a:extLst>
          </p:cNvPr>
          <p:cNvSpPr>
            <a:spLocks noGrp="1"/>
          </p:cNvSpPr>
          <p:nvPr>
            <p:ph type="sldNum" sz="quarter" idx="5"/>
          </p:nvPr>
        </p:nvSpPr>
        <p:spPr bwMode="auto">
          <a:ln>
            <a:miter lim="800000"/>
            <a:headEnd/>
            <a:tailEnd/>
          </a:ln>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36D198CF-A17E-4583-854E-C1111AC9E673}" type="slidenum">
              <a:rPr lang="en-US" altLang="en-US" sz="1200"/>
              <a:pPr eaLnBrk="1" hangingPunct="1"/>
              <a:t>10</a:t>
            </a:fld>
            <a:endParaRPr lang="en-US" altLang="en-US" sz="1200"/>
          </a:p>
        </p:txBody>
      </p:sp>
    </p:spTree>
    <p:extLst>
      <p:ext uri="{BB962C8B-B14F-4D97-AF65-F5344CB8AC3E}">
        <p14:creationId xmlns:p14="http://schemas.microsoft.com/office/powerpoint/2010/main" val="1735885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E580BF19-4278-4BAC-A11E-0E42A42BDA6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7CC8807-76A6-454B-B0BD-0F0297E5E07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257F1D9-EAE9-445D-A62C-4FA1D7C651A2}"/>
              </a:ext>
            </a:extLst>
          </p:cNvPr>
          <p:cNvSpPr>
            <a:spLocks noGrp="1" noChangeArrowheads="1"/>
          </p:cNvSpPr>
          <p:nvPr>
            <p:ph type="sldNum" sz="quarter" idx="12"/>
          </p:nvPr>
        </p:nvSpPr>
        <p:spPr>
          <a:ln/>
        </p:spPr>
        <p:txBody>
          <a:bodyPr/>
          <a:lstStyle>
            <a:lvl1pPr>
              <a:defRPr/>
            </a:lvl1pPr>
          </a:lstStyle>
          <a:p>
            <a:fld id="{1A10B191-F21D-4CEE-9566-DD8AE6106FEF}" type="slidenum">
              <a:rPr lang="en-US" altLang="en-US"/>
              <a:pPr/>
              <a:t>‹#›</a:t>
            </a:fld>
            <a:endParaRPr lang="en-US" altLang="en-US"/>
          </a:p>
        </p:txBody>
      </p:sp>
    </p:spTree>
    <p:extLst>
      <p:ext uri="{BB962C8B-B14F-4D97-AF65-F5344CB8AC3E}">
        <p14:creationId xmlns:p14="http://schemas.microsoft.com/office/powerpoint/2010/main" val="3766364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E9069CC-584E-43F3-A820-012265509C4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2DB29F4-FB2D-4FF7-95FB-6541E357E63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1FD4B9C-2A23-4ED1-93CD-BEB6ECF114EF}"/>
              </a:ext>
            </a:extLst>
          </p:cNvPr>
          <p:cNvSpPr>
            <a:spLocks noGrp="1" noChangeArrowheads="1"/>
          </p:cNvSpPr>
          <p:nvPr>
            <p:ph type="sldNum" sz="quarter" idx="12"/>
          </p:nvPr>
        </p:nvSpPr>
        <p:spPr>
          <a:ln/>
        </p:spPr>
        <p:txBody>
          <a:bodyPr/>
          <a:lstStyle>
            <a:lvl1pPr>
              <a:defRPr/>
            </a:lvl1pPr>
          </a:lstStyle>
          <a:p>
            <a:fld id="{41ADA1DA-AEF3-4D8E-B617-A36A4BA9178F}" type="slidenum">
              <a:rPr lang="en-US" altLang="en-US"/>
              <a:pPr/>
              <a:t>‹#›</a:t>
            </a:fld>
            <a:endParaRPr lang="en-US" altLang="en-US"/>
          </a:p>
        </p:txBody>
      </p:sp>
    </p:spTree>
    <p:extLst>
      <p:ext uri="{BB962C8B-B14F-4D97-AF65-F5344CB8AC3E}">
        <p14:creationId xmlns:p14="http://schemas.microsoft.com/office/powerpoint/2010/main" val="1321380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3DC6ADF-1E98-4F0C-B6F4-ACFB9CEDC8B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AE89C24-656B-4018-B96F-440D6DD7AEB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7384698-7F8F-47FC-8B5D-6B890442B7C4}"/>
              </a:ext>
            </a:extLst>
          </p:cNvPr>
          <p:cNvSpPr>
            <a:spLocks noGrp="1" noChangeArrowheads="1"/>
          </p:cNvSpPr>
          <p:nvPr>
            <p:ph type="sldNum" sz="quarter" idx="12"/>
          </p:nvPr>
        </p:nvSpPr>
        <p:spPr>
          <a:ln/>
        </p:spPr>
        <p:txBody>
          <a:bodyPr/>
          <a:lstStyle>
            <a:lvl1pPr>
              <a:defRPr/>
            </a:lvl1pPr>
          </a:lstStyle>
          <a:p>
            <a:fld id="{3608B6B8-9B21-4808-ADA8-9DF9509268A8}" type="slidenum">
              <a:rPr lang="en-US" altLang="en-US"/>
              <a:pPr/>
              <a:t>‹#›</a:t>
            </a:fld>
            <a:endParaRPr lang="en-US" altLang="en-US"/>
          </a:p>
        </p:txBody>
      </p:sp>
    </p:spTree>
    <p:extLst>
      <p:ext uri="{BB962C8B-B14F-4D97-AF65-F5344CB8AC3E}">
        <p14:creationId xmlns:p14="http://schemas.microsoft.com/office/powerpoint/2010/main" val="2797328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94451F-8E7A-49F3-A645-6E869198729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F33F330-CFE2-4532-A935-C5245DC335D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2928569-9DD4-408D-8639-BE4A6A16A5B2}"/>
              </a:ext>
            </a:extLst>
          </p:cNvPr>
          <p:cNvSpPr>
            <a:spLocks noGrp="1" noChangeArrowheads="1"/>
          </p:cNvSpPr>
          <p:nvPr>
            <p:ph type="sldNum" sz="quarter" idx="12"/>
          </p:nvPr>
        </p:nvSpPr>
        <p:spPr>
          <a:ln/>
        </p:spPr>
        <p:txBody>
          <a:bodyPr/>
          <a:lstStyle>
            <a:lvl1pPr>
              <a:defRPr/>
            </a:lvl1pPr>
          </a:lstStyle>
          <a:p>
            <a:fld id="{3E735546-0348-4F90-A7C1-3DCB24E0B2E4}" type="slidenum">
              <a:rPr lang="en-US" altLang="en-US"/>
              <a:pPr/>
              <a:t>‹#›</a:t>
            </a:fld>
            <a:endParaRPr lang="en-US" altLang="en-US"/>
          </a:p>
        </p:txBody>
      </p:sp>
    </p:spTree>
    <p:extLst>
      <p:ext uri="{BB962C8B-B14F-4D97-AF65-F5344CB8AC3E}">
        <p14:creationId xmlns:p14="http://schemas.microsoft.com/office/powerpoint/2010/main" val="660313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6AB14465-8855-445A-AA86-5475F200E15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30A50B3-F13D-4F37-A3C9-BAF79B4C2F6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D91A90D-337D-42FC-9679-8756E66AEF74}"/>
              </a:ext>
            </a:extLst>
          </p:cNvPr>
          <p:cNvSpPr>
            <a:spLocks noGrp="1" noChangeArrowheads="1"/>
          </p:cNvSpPr>
          <p:nvPr>
            <p:ph type="sldNum" sz="quarter" idx="12"/>
          </p:nvPr>
        </p:nvSpPr>
        <p:spPr>
          <a:ln/>
        </p:spPr>
        <p:txBody>
          <a:bodyPr/>
          <a:lstStyle>
            <a:lvl1pPr>
              <a:defRPr/>
            </a:lvl1pPr>
          </a:lstStyle>
          <a:p>
            <a:fld id="{F3665031-3BDA-4E72-B918-16073DD28F13}" type="slidenum">
              <a:rPr lang="en-US" altLang="en-US"/>
              <a:pPr/>
              <a:t>‹#›</a:t>
            </a:fld>
            <a:endParaRPr lang="en-US" altLang="en-US"/>
          </a:p>
        </p:txBody>
      </p:sp>
    </p:spTree>
    <p:extLst>
      <p:ext uri="{BB962C8B-B14F-4D97-AF65-F5344CB8AC3E}">
        <p14:creationId xmlns:p14="http://schemas.microsoft.com/office/powerpoint/2010/main" val="2627656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0CA32107-5B94-4E21-AB6C-41B638F8637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1C15BF1-FCDD-4DD9-8747-4F3457B62A0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AE53AB0-4BF4-433C-8831-F0091C9688A3}"/>
              </a:ext>
            </a:extLst>
          </p:cNvPr>
          <p:cNvSpPr>
            <a:spLocks noGrp="1" noChangeArrowheads="1"/>
          </p:cNvSpPr>
          <p:nvPr>
            <p:ph type="sldNum" sz="quarter" idx="12"/>
          </p:nvPr>
        </p:nvSpPr>
        <p:spPr>
          <a:ln/>
        </p:spPr>
        <p:txBody>
          <a:bodyPr/>
          <a:lstStyle>
            <a:lvl1pPr>
              <a:defRPr/>
            </a:lvl1pPr>
          </a:lstStyle>
          <a:p>
            <a:fld id="{C2299F47-4384-43F0-84EF-D8429EC99CEF}" type="slidenum">
              <a:rPr lang="en-US" altLang="en-US"/>
              <a:pPr/>
              <a:t>‹#›</a:t>
            </a:fld>
            <a:endParaRPr lang="en-US" altLang="en-US"/>
          </a:p>
        </p:txBody>
      </p:sp>
    </p:spTree>
    <p:extLst>
      <p:ext uri="{BB962C8B-B14F-4D97-AF65-F5344CB8AC3E}">
        <p14:creationId xmlns:p14="http://schemas.microsoft.com/office/powerpoint/2010/main" val="82122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CE9A372B-B973-4316-9481-D33CEAF37AE3}"/>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83BBDE2B-A984-4D1D-9BC0-9599279A741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51CCE02D-C9FE-4D2E-AAEF-6FBFB5A1E496}"/>
              </a:ext>
            </a:extLst>
          </p:cNvPr>
          <p:cNvSpPr>
            <a:spLocks noGrp="1" noChangeArrowheads="1"/>
          </p:cNvSpPr>
          <p:nvPr>
            <p:ph type="sldNum" sz="quarter" idx="12"/>
          </p:nvPr>
        </p:nvSpPr>
        <p:spPr>
          <a:ln/>
        </p:spPr>
        <p:txBody>
          <a:bodyPr/>
          <a:lstStyle>
            <a:lvl1pPr>
              <a:defRPr/>
            </a:lvl1pPr>
          </a:lstStyle>
          <a:p>
            <a:fld id="{8D1448E6-5527-471A-8B49-F5406FBFB57C}" type="slidenum">
              <a:rPr lang="en-US" altLang="en-US"/>
              <a:pPr/>
              <a:t>‹#›</a:t>
            </a:fld>
            <a:endParaRPr lang="en-US" altLang="en-US"/>
          </a:p>
        </p:txBody>
      </p:sp>
    </p:spTree>
    <p:extLst>
      <p:ext uri="{BB962C8B-B14F-4D97-AF65-F5344CB8AC3E}">
        <p14:creationId xmlns:p14="http://schemas.microsoft.com/office/powerpoint/2010/main" val="2001387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28F2969-D5ED-4537-90E9-9ECE8DB6AFD0}"/>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1D7315D9-ADA3-4E5D-B7B4-2FF06654932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CED41BFB-6C7A-4FD5-85A1-68F06E2300E1}"/>
              </a:ext>
            </a:extLst>
          </p:cNvPr>
          <p:cNvSpPr>
            <a:spLocks noGrp="1" noChangeArrowheads="1"/>
          </p:cNvSpPr>
          <p:nvPr>
            <p:ph type="sldNum" sz="quarter" idx="12"/>
          </p:nvPr>
        </p:nvSpPr>
        <p:spPr>
          <a:ln/>
        </p:spPr>
        <p:txBody>
          <a:bodyPr/>
          <a:lstStyle>
            <a:lvl1pPr>
              <a:defRPr/>
            </a:lvl1pPr>
          </a:lstStyle>
          <a:p>
            <a:fld id="{F16012ED-0C5A-41B8-B596-E9F26B02536F}" type="slidenum">
              <a:rPr lang="en-US" altLang="en-US"/>
              <a:pPr/>
              <a:t>‹#›</a:t>
            </a:fld>
            <a:endParaRPr lang="en-US" altLang="en-US"/>
          </a:p>
        </p:txBody>
      </p:sp>
    </p:spTree>
    <p:extLst>
      <p:ext uri="{BB962C8B-B14F-4D97-AF65-F5344CB8AC3E}">
        <p14:creationId xmlns:p14="http://schemas.microsoft.com/office/powerpoint/2010/main" val="646895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D1531ED-B42E-4CC9-A691-506038EF553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4C3F60ED-C26C-4DC5-AC7C-D26C21F4D15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6BFC28BD-23AF-4596-81A2-6D063AD153CC}"/>
              </a:ext>
            </a:extLst>
          </p:cNvPr>
          <p:cNvSpPr>
            <a:spLocks noGrp="1" noChangeArrowheads="1"/>
          </p:cNvSpPr>
          <p:nvPr>
            <p:ph type="sldNum" sz="quarter" idx="12"/>
          </p:nvPr>
        </p:nvSpPr>
        <p:spPr>
          <a:ln/>
        </p:spPr>
        <p:txBody>
          <a:bodyPr/>
          <a:lstStyle>
            <a:lvl1pPr>
              <a:defRPr/>
            </a:lvl1pPr>
          </a:lstStyle>
          <a:p>
            <a:fld id="{DF365E81-A8CC-4FAA-9D6B-F59FBF71DB64}" type="slidenum">
              <a:rPr lang="en-US" altLang="en-US"/>
              <a:pPr/>
              <a:t>‹#›</a:t>
            </a:fld>
            <a:endParaRPr lang="en-US" altLang="en-US"/>
          </a:p>
        </p:txBody>
      </p:sp>
    </p:spTree>
    <p:extLst>
      <p:ext uri="{BB962C8B-B14F-4D97-AF65-F5344CB8AC3E}">
        <p14:creationId xmlns:p14="http://schemas.microsoft.com/office/powerpoint/2010/main" val="3404366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561607B-D28B-4742-BCF1-841E9F9128D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30F9A19-91B9-41FE-9FB6-86E9BFD377F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BEFC733-D537-4F76-A24B-7860052DB584}"/>
              </a:ext>
            </a:extLst>
          </p:cNvPr>
          <p:cNvSpPr>
            <a:spLocks noGrp="1" noChangeArrowheads="1"/>
          </p:cNvSpPr>
          <p:nvPr>
            <p:ph type="sldNum" sz="quarter" idx="12"/>
          </p:nvPr>
        </p:nvSpPr>
        <p:spPr>
          <a:ln/>
        </p:spPr>
        <p:txBody>
          <a:bodyPr/>
          <a:lstStyle>
            <a:lvl1pPr>
              <a:defRPr/>
            </a:lvl1pPr>
          </a:lstStyle>
          <a:p>
            <a:fld id="{CCAD7DEF-7528-40F5-9EC4-4CB0F4C311C1}" type="slidenum">
              <a:rPr lang="en-US" altLang="en-US"/>
              <a:pPr/>
              <a:t>‹#›</a:t>
            </a:fld>
            <a:endParaRPr lang="en-US" altLang="en-US"/>
          </a:p>
        </p:txBody>
      </p:sp>
    </p:spTree>
    <p:extLst>
      <p:ext uri="{BB962C8B-B14F-4D97-AF65-F5344CB8AC3E}">
        <p14:creationId xmlns:p14="http://schemas.microsoft.com/office/powerpoint/2010/main" val="3095109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017BCD0-8D57-404D-9663-CDB844C0C9A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190DA7A-33D8-490D-AF09-D2CD0ACCBA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F804B7C-2443-4E30-88CC-123E6B5DF527}"/>
              </a:ext>
            </a:extLst>
          </p:cNvPr>
          <p:cNvSpPr>
            <a:spLocks noGrp="1" noChangeArrowheads="1"/>
          </p:cNvSpPr>
          <p:nvPr>
            <p:ph type="sldNum" sz="quarter" idx="12"/>
          </p:nvPr>
        </p:nvSpPr>
        <p:spPr>
          <a:ln/>
        </p:spPr>
        <p:txBody>
          <a:bodyPr/>
          <a:lstStyle>
            <a:lvl1pPr>
              <a:defRPr/>
            </a:lvl1pPr>
          </a:lstStyle>
          <a:p>
            <a:fld id="{DB35069E-CB72-47EB-8147-484960037FF8}" type="slidenum">
              <a:rPr lang="en-US" altLang="en-US"/>
              <a:pPr/>
              <a:t>‹#›</a:t>
            </a:fld>
            <a:endParaRPr lang="en-US" altLang="en-US"/>
          </a:p>
        </p:txBody>
      </p:sp>
    </p:spTree>
    <p:extLst>
      <p:ext uri="{BB962C8B-B14F-4D97-AF65-F5344CB8AC3E}">
        <p14:creationId xmlns:p14="http://schemas.microsoft.com/office/powerpoint/2010/main" val="3910695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9BCA08B-8ACF-4597-A806-0147359F3399}"/>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C114700F-DF4B-4D63-91C1-31C29B29BDC4}"/>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F0678E8-57AC-44C4-BAC4-9658A0FC1C99}"/>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cs typeface="+mn-cs"/>
              </a:defRPr>
            </a:lvl1pPr>
          </a:lstStyle>
          <a:p>
            <a:pPr>
              <a:defRPr/>
            </a:pPr>
            <a:endParaRPr lang="en-US"/>
          </a:p>
        </p:txBody>
      </p:sp>
      <p:sp>
        <p:nvSpPr>
          <p:cNvPr id="1029" name="Rectangle 5">
            <a:extLst>
              <a:ext uri="{FF2B5EF4-FFF2-40B4-BE49-F238E27FC236}">
                <a16:creationId xmlns:a16="http://schemas.microsoft.com/office/drawing/2014/main" id="{D6AE434D-E4DD-47A0-89AC-9CA87CFDA4F6}"/>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charset="0"/>
                <a:cs typeface="+mn-cs"/>
              </a:defRPr>
            </a:lvl1pPr>
          </a:lstStyle>
          <a:p>
            <a:pPr>
              <a:defRPr/>
            </a:pPr>
            <a:endParaRPr lang="en-US"/>
          </a:p>
        </p:txBody>
      </p:sp>
      <p:sp>
        <p:nvSpPr>
          <p:cNvPr id="1030" name="Rectangle 6">
            <a:extLst>
              <a:ext uri="{FF2B5EF4-FFF2-40B4-BE49-F238E27FC236}">
                <a16:creationId xmlns:a16="http://schemas.microsoft.com/office/drawing/2014/main" id="{25A3E1BE-5CE2-4381-8652-A1074F89416A}"/>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F379B05-C176-47CB-9475-E6EE54D2794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reeform 206">
            <a:extLst>
              <a:ext uri="{FF2B5EF4-FFF2-40B4-BE49-F238E27FC236}">
                <a16:creationId xmlns:a16="http://schemas.microsoft.com/office/drawing/2014/main" id="{83509E2F-9AF5-4781-8644-CEB3B1418F35}"/>
              </a:ext>
            </a:extLst>
          </p:cNvPr>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1" name="Freeform 207">
            <a:extLst>
              <a:ext uri="{FF2B5EF4-FFF2-40B4-BE49-F238E27FC236}">
                <a16:creationId xmlns:a16="http://schemas.microsoft.com/office/drawing/2014/main" id="{A24AE84E-07B4-4D66-A4AF-CE68B1D094FF}"/>
              </a:ext>
            </a:extLst>
          </p:cNvPr>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2" name="Freeform 208">
            <a:extLst>
              <a:ext uri="{FF2B5EF4-FFF2-40B4-BE49-F238E27FC236}">
                <a16:creationId xmlns:a16="http://schemas.microsoft.com/office/drawing/2014/main" id="{AF302B80-7405-40F8-8A87-113C3CFC4D3F}"/>
              </a:ext>
            </a:extLst>
          </p:cNvPr>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3" name="Freeform 209">
            <a:extLst>
              <a:ext uri="{FF2B5EF4-FFF2-40B4-BE49-F238E27FC236}">
                <a16:creationId xmlns:a16="http://schemas.microsoft.com/office/drawing/2014/main" id="{02F60E87-29EC-41C7-936B-D23DBC4B342A}"/>
              </a:ext>
            </a:extLst>
          </p:cNvPr>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4" name="Freeform 210">
            <a:extLst>
              <a:ext uri="{FF2B5EF4-FFF2-40B4-BE49-F238E27FC236}">
                <a16:creationId xmlns:a16="http://schemas.microsoft.com/office/drawing/2014/main" id="{8F3E792B-FFD7-431D-9F8E-2436746C30B8}"/>
              </a:ext>
            </a:extLst>
          </p:cNvPr>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5" name="Freeform 211">
            <a:extLst>
              <a:ext uri="{FF2B5EF4-FFF2-40B4-BE49-F238E27FC236}">
                <a16:creationId xmlns:a16="http://schemas.microsoft.com/office/drawing/2014/main" id="{E3109E93-4267-4CDA-9D4D-05BEE8592C16}"/>
              </a:ext>
            </a:extLst>
          </p:cNvPr>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6" name="Freeform 212">
            <a:extLst>
              <a:ext uri="{FF2B5EF4-FFF2-40B4-BE49-F238E27FC236}">
                <a16:creationId xmlns:a16="http://schemas.microsoft.com/office/drawing/2014/main" id="{FFFD69BC-FADA-44CE-BABC-920006AC76FB}"/>
              </a:ext>
            </a:extLst>
          </p:cNvPr>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7" name="Freeform 213">
            <a:extLst>
              <a:ext uri="{FF2B5EF4-FFF2-40B4-BE49-F238E27FC236}">
                <a16:creationId xmlns:a16="http://schemas.microsoft.com/office/drawing/2014/main" id="{7CA95D48-16A0-478A-9815-5E609C0F9F8D}"/>
              </a:ext>
            </a:extLst>
          </p:cNvPr>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8" name="Freeform 214">
            <a:extLst>
              <a:ext uri="{FF2B5EF4-FFF2-40B4-BE49-F238E27FC236}">
                <a16:creationId xmlns:a16="http://schemas.microsoft.com/office/drawing/2014/main" id="{067AC4AC-01B9-4582-AAAC-E53A8A5EADFB}"/>
              </a:ext>
            </a:extLst>
          </p:cNvPr>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9" name="Freeform 215">
            <a:extLst>
              <a:ext uri="{FF2B5EF4-FFF2-40B4-BE49-F238E27FC236}">
                <a16:creationId xmlns:a16="http://schemas.microsoft.com/office/drawing/2014/main" id="{1ECC13F3-508A-4920-917C-C521463A1623}"/>
              </a:ext>
            </a:extLst>
          </p:cNvPr>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0" name="Freeform 216">
            <a:extLst>
              <a:ext uri="{FF2B5EF4-FFF2-40B4-BE49-F238E27FC236}">
                <a16:creationId xmlns:a16="http://schemas.microsoft.com/office/drawing/2014/main" id="{E96A3AF2-9A1B-4900-93BC-EA8D64792816}"/>
              </a:ext>
            </a:extLst>
          </p:cNvPr>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1" name="Freeform 217">
            <a:extLst>
              <a:ext uri="{FF2B5EF4-FFF2-40B4-BE49-F238E27FC236}">
                <a16:creationId xmlns:a16="http://schemas.microsoft.com/office/drawing/2014/main" id="{DEA6D14B-2724-4197-B850-2097336ACEAA}"/>
              </a:ext>
            </a:extLst>
          </p:cNvPr>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2" name="Freeform 218">
            <a:extLst>
              <a:ext uri="{FF2B5EF4-FFF2-40B4-BE49-F238E27FC236}">
                <a16:creationId xmlns:a16="http://schemas.microsoft.com/office/drawing/2014/main" id="{674ED545-3034-4EFA-A3E7-B1C5A9BA9AEA}"/>
              </a:ext>
            </a:extLst>
          </p:cNvPr>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3" name="Freeform 219">
            <a:extLst>
              <a:ext uri="{FF2B5EF4-FFF2-40B4-BE49-F238E27FC236}">
                <a16:creationId xmlns:a16="http://schemas.microsoft.com/office/drawing/2014/main" id="{1039ABDB-EB1E-4212-8AC4-5A8E18CE4E7C}"/>
              </a:ext>
            </a:extLst>
          </p:cNvPr>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4" name="Freeform 220">
            <a:extLst>
              <a:ext uri="{FF2B5EF4-FFF2-40B4-BE49-F238E27FC236}">
                <a16:creationId xmlns:a16="http://schemas.microsoft.com/office/drawing/2014/main" id="{7349964F-E49B-43EC-BCF7-6C129C8169DA}"/>
              </a:ext>
            </a:extLst>
          </p:cNvPr>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5" name="Freeform 221">
            <a:extLst>
              <a:ext uri="{FF2B5EF4-FFF2-40B4-BE49-F238E27FC236}">
                <a16:creationId xmlns:a16="http://schemas.microsoft.com/office/drawing/2014/main" id="{3F81E6B1-E701-4500-849D-345BE1952A6D}"/>
              </a:ext>
            </a:extLst>
          </p:cNvPr>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6" name="Freeform 222">
            <a:extLst>
              <a:ext uri="{FF2B5EF4-FFF2-40B4-BE49-F238E27FC236}">
                <a16:creationId xmlns:a16="http://schemas.microsoft.com/office/drawing/2014/main" id="{FEF92C22-A8AA-42CC-B215-AFBFA0F4C7DF}"/>
              </a:ext>
            </a:extLst>
          </p:cNvPr>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7" name="Freeform 223">
            <a:extLst>
              <a:ext uri="{FF2B5EF4-FFF2-40B4-BE49-F238E27FC236}">
                <a16:creationId xmlns:a16="http://schemas.microsoft.com/office/drawing/2014/main" id="{1A775358-8365-4895-A5E0-85C39231852A}"/>
              </a:ext>
            </a:extLst>
          </p:cNvPr>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8" name="Freeform 224">
            <a:extLst>
              <a:ext uri="{FF2B5EF4-FFF2-40B4-BE49-F238E27FC236}">
                <a16:creationId xmlns:a16="http://schemas.microsoft.com/office/drawing/2014/main" id="{37926FF2-C6AC-4F67-AE48-83231FF0BA4E}"/>
              </a:ext>
            </a:extLst>
          </p:cNvPr>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9" name="Freeform 225">
            <a:extLst>
              <a:ext uri="{FF2B5EF4-FFF2-40B4-BE49-F238E27FC236}">
                <a16:creationId xmlns:a16="http://schemas.microsoft.com/office/drawing/2014/main" id="{1D39B69F-FCE8-4E94-BA68-24CEFBABE411}"/>
              </a:ext>
            </a:extLst>
          </p:cNvPr>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0" name="Freeform 226">
            <a:extLst>
              <a:ext uri="{FF2B5EF4-FFF2-40B4-BE49-F238E27FC236}">
                <a16:creationId xmlns:a16="http://schemas.microsoft.com/office/drawing/2014/main" id="{CB970038-2EB8-46CF-B136-0965EB8281D4}"/>
              </a:ext>
            </a:extLst>
          </p:cNvPr>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1" name="Freeform 227">
            <a:extLst>
              <a:ext uri="{FF2B5EF4-FFF2-40B4-BE49-F238E27FC236}">
                <a16:creationId xmlns:a16="http://schemas.microsoft.com/office/drawing/2014/main" id="{74CBD0A7-1705-4685-9405-A6FD49C5067D}"/>
              </a:ext>
            </a:extLst>
          </p:cNvPr>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2" name="Freeform 228">
            <a:extLst>
              <a:ext uri="{FF2B5EF4-FFF2-40B4-BE49-F238E27FC236}">
                <a16:creationId xmlns:a16="http://schemas.microsoft.com/office/drawing/2014/main" id="{E88BC191-2EAA-4F16-94D8-881EE7420F07}"/>
              </a:ext>
            </a:extLst>
          </p:cNvPr>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3" name="Freeform 229">
            <a:extLst>
              <a:ext uri="{FF2B5EF4-FFF2-40B4-BE49-F238E27FC236}">
                <a16:creationId xmlns:a16="http://schemas.microsoft.com/office/drawing/2014/main" id="{FEE8D879-850A-4D26-849F-EF2ABC2BB74E}"/>
              </a:ext>
            </a:extLst>
          </p:cNvPr>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4" name="Freeform 230">
            <a:extLst>
              <a:ext uri="{FF2B5EF4-FFF2-40B4-BE49-F238E27FC236}">
                <a16:creationId xmlns:a16="http://schemas.microsoft.com/office/drawing/2014/main" id="{553F3C1E-F273-4F9B-9A08-C86FEA69C625}"/>
              </a:ext>
            </a:extLst>
          </p:cNvPr>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5" name="Freeform 231">
            <a:extLst>
              <a:ext uri="{FF2B5EF4-FFF2-40B4-BE49-F238E27FC236}">
                <a16:creationId xmlns:a16="http://schemas.microsoft.com/office/drawing/2014/main" id="{45E7E638-266C-4BC1-82A9-929262550913}"/>
              </a:ext>
            </a:extLst>
          </p:cNvPr>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6" name="Freeform 232">
            <a:extLst>
              <a:ext uri="{FF2B5EF4-FFF2-40B4-BE49-F238E27FC236}">
                <a16:creationId xmlns:a16="http://schemas.microsoft.com/office/drawing/2014/main" id="{912F12F4-ECFE-48CE-A5D7-A0F26A37F70E}"/>
              </a:ext>
            </a:extLst>
          </p:cNvPr>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7" name="Freeform 233">
            <a:extLst>
              <a:ext uri="{FF2B5EF4-FFF2-40B4-BE49-F238E27FC236}">
                <a16:creationId xmlns:a16="http://schemas.microsoft.com/office/drawing/2014/main" id="{D4D43680-632C-47B7-B3E6-9AA2E9B457BC}"/>
              </a:ext>
            </a:extLst>
          </p:cNvPr>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8" name="Freeform 234">
            <a:extLst>
              <a:ext uri="{FF2B5EF4-FFF2-40B4-BE49-F238E27FC236}">
                <a16:creationId xmlns:a16="http://schemas.microsoft.com/office/drawing/2014/main" id="{980CAED3-FEEC-47B8-8E5F-125D0D003FA9}"/>
              </a:ext>
            </a:extLst>
          </p:cNvPr>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9" name="Freeform 235">
            <a:extLst>
              <a:ext uri="{FF2B5EF4-FFF2-40B4-BE49-F238E27FC236}">
                <a16:creationId xmlns:a16="http://schemas.microsoft.com/office/drawing/2014/main" id="{51803BA9-5064-427A-913A-B2166C802830}"/>
              </a:ext>
            </a:extLst>
          </p:cNvPr>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0" name="Freeform 236">
            <a:extLst>
              <a:ext uri="{FF2B5EF4-FFF2-40B4-BE49-F238E27FC236}">
                <a16:creationId xmlns:a16="http://schemas.microsoft.com/office/drawing/2014/main" id="{1AEAE69E-B886-488A-8132-7766AEDF1F03}"/>
              </a:ext>
            </a:extLst>
          </p:cNvPr>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1" name="Freeform 237">
            <a:extLst>
              <a:ext uri="{FF2B5EF4-FFF2-40B4-BE49-F238E27FC236}">
                <a16:creationId xmlns:a16="http://schemas.microsoft.com/office/drawing/2014/main" id="{620C9B5E-A6EF-417E-9B66-306659055BD0}"/>
              </a:ext>
            </a:extLst>
          </p:cNvPr>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2" name="Freeform 238">
            <a:extLst>
              <a:ext uri="{FF2B5EF4-FFF2-40B4-BE49-F238E27FC236}">
                <a16:creationId xmlns:a16="http://schemas.microsoft.com/office/drawing/2014/main" id="{9301CC88-C068-4E9C-891D-AD30A5D9D898}"/>
              </a:ext>
            </a:extLst>
          </p:cNvPr>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3" name="Freeform 239">
            <a:extLst>
              <a:ext uri="{FF2B5EF4-FFF2-40B4-BE49-F238E27FC236}">
                <a16:creationId xmlns:a16="http://schemas.microsoft.com/office/drawing/2014/main" id="{00DF8C0A-02D2-4D1F-A297-044246EDBF04}"/>
              </a:ext>
            </a:extLst>
          </p:cNvPr>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4" name="Freeform 240">
            <a:extLst>
              <a:ext uri="{FF2B5EF4-FFF2-40B4-BE49-F238E27FC236}">
                <a16:creationId xmlns:a16="http://schemas.microsoft.com/office/drawing/2014/main" id="{7CDC6B5E-C2F1-4778-AB40-F33343152E04}"/>
              </a:ext>
            </a:extLst>
          </p:cNvPr>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5" name="Freeform 241">
            <a:extLst>
              <a:ext uri="{FF2B5EF4-FFF2-40B4-BE49-F238E27FC236}">
                <a16:creationId xmlns:a16="http://schemas.microsoft.com/office/drawing/2014/main" id="{09F4C74F-77DB-495E-9A7A-5578E79F0E24}"/>
              </a:ext>
            </a:extLst>
          </p:cNvPr>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6" name="Freeform 242">
            <a:extLst>
              <a:ext uri="{FF2B5EF4-FFF2-40B4-BE49-F238E27FC236}">
                <a16:creationId xmlns:a16="http://schemas.microsoft.com/office/drawing/2014/main" id="{3BFEE0B9-46C2-4CC9-9B95-7DE73C2DB5D1}"/>
              </a:ext>
            </a:extLst>
          </p:cNvPr>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7" name="Freeform 243">
            <a:extLst>
              <a:ext uri="{FF2B5EF4-FFF2-40B4-BE49-F238E27FC236}">
                <a16:creationId xmlns:a16="http://schemas.microsoft.com/office/drawing/2014/main" id="{3772A6C5-D451-41D2-ABA7-5EDE1003C552}"/>
              </a:ext>
            </a:extLst>
          </p:cNvPr>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8" name="Freeform 244">
            <a:extLst>
              <a:ext uri="{FF2B5EF4-FFF2-40B4-BE49-F238E27FC236}">
                <a16:creationId xmlns:a16="http://schemas.microsoft.com/office/drawing/2014/main" id="{1204F150-8CCC-4B9E-8B98-47F453EE26E1}"/>
              </a:ext>
            </a:extLst>
          </p:cNvPr>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2089" name="Picture 248" descr="BD14742_">
            <a:extLst>
              <a:ext uri="{FF2B5EF4-FFF2-40B4-BE49-F238E27FC236}">
                <a16:creationId xmlns:a16="http://schemas.microsoft.com/office/drawing/2014/main" id="{A07B8057-C691-445C-AE93-A56F5D9D37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90" name="Rectangle 250">
            <a:extLst>
              <a:ext uri="{FF2B5EF4-FFF2-40B4-BE49-F238E27FC236}">
                <a16:creationId xmlns:a16="http://schemas.microsoft.com/office/drawing/2014/main" id="{EB7919CB-7438-4AFB-B059-9DEDAA63FFF0}"/>
              </a:ext>
            </a:extLst>
          </p:cNvPr>
          <p:cNvSpPr>
            <a:spLocks noGrp="1" noChangeArrowheads="1"/>
          </p:cNvSpPr>
          <p:nvPr>
            <p:ph type="ctrTitle"/>
          </p:nvPr>
        </p:nvSpPr>
        <p:spPr>
          <a:xfrm>
            <a:off x="685800" y="1828800"/>
            <a:ext cx="7772400" cy="1600200"/>
          </a:xfrm>
        </p:spPr>
        <p:txBody>
          <a:bodyPr/>
          <a:lstStyle/>
          <a:p>
            <a:br>
              <a:rPr lang="en-US" altLang="en-US" dirty="0"/>
            </a:br>
            <a:r>
              <a:rPr lang="en-US" altLang="en-US" dirty="0"/>
              <a:t>Understanding LIHEAP Assurance 16</a:t>
            </a:r>
          </a:p>
        </p:txBody>
      </p:sp>
      <p:sp>
        <p:nvSpPr>
          <p:cNvPr id="2091" name="Rectangle 251">
            <a:extLst>
              <a:ext uri="{FF2B5EF4-FFF2-40B4-BE49-F238E27FC236}">
                <a16:creationId xmlns:a16="http://schemas.microsoft.com/office/drawing/2014/main" id="{4523C020-75E9-4535-9B60-0DCF5D915508}"/>
              </a:ext>
            </a:extLst>
          </p:cNvPr>
          <p:cNvSpPr>
            <a:spLocks noGrp="1" noChangeArrowheads="1"/>
          </p:cNvSpPr>
          <p:nvPr>
            <p:ph type="subTitle" idx="1"/>
          </p:nvPr>
        </p:nvSpPr>
        <p:spPr>
          <a:xfrm>
            <a:off x="609600" y="3505200"/>
            <a:ext cx="8001000" cy="1752600"/>
          </a:xfrm>
        </p:spPr>
        <p:txBody>
          <a:bodyPr/>
          <a:lstStyle/>
          <a:p>
            <a:pPr>
              <a:spcBef>
                <a:spcPct val="0"/>
              </a:spcBef>
            </a:pPr>
            <a:endParaRPr lang="en-US" altLang="en-US" dirty="0"/>
          </a:p>
          <a:p>
            <a:pPr>
              <a:spcBef>
                <a:spcPct val="0"/>
              </a:spcBef>
            </a:pPr>
            <a:endParaRPr lang="en-US" altLang="en-US" dirty="0"/>
          </a:p>
          <a:p>
            <a:pPr>
              <a:spcBef>
                <a:spcPct val="0"/>
              </a:spcBef>
            </a:pPr>
            <a:r>
              <a:rPr lang="en-US" altLang="en-US" dirty="0"/>
              <a:t>David Carroll, APPRISE</a:t>
            </a:r>
          </a:p>
          <a:p>
            <a:pPr>
              <a:spcBef>
                <a:spcPct val="0"/>
              </a:spcBef>
            </a:pPr>
            <a:endParaRPr lang="en-US" altLang="en-US" dirty="0"/>
          </a:p>
          <a:p>
            <a:pPr>
              <a:spcBef>
                <a:spcPct val="0"/>
              </a:spcBef>
            </a:pPr>
            <a:r>
              <a:rPr lang="en-US" altLang="en-US" dirty="0"/>
              <a:t>NEUAC Conference - June 2017</a:t>
            </a:r>
          </a:p>
        </p:txBody>
      </p:sp>
      <p:pic>
        <p:nvPicPr>
          <p:cNvPr id="2092" name="Picture 252" descr="Logo">
            <a:extLst>
              <a:ext uri="{FF2B5EF4-FFF2-40B4-BE49-F238E27FC236}">
                <a16:creationId xmlns:a16="http://schemas.microsoft.com/office/drawing/2014/main" id="{71A337C2-BC3D-456D-8B7B-1E940C2C02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41275"/>
            <a:ext cx="2743200" cy="148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93" name="Picture 246" descr="BD14742_">
            <a:extLst>
              <a:ext uri="{FF2B5EF4-FFF2-40B4-BE49-F238E27FC236}">
                <a16:creationId xmlns:a16="http://schemas.microsoft.com/office/drawing/2014/main" id="{6909CFF4-DB59-4480-81BC-7AC2E6CD29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94" name="Picture 249" descr="BD14742_">
            <a:extLst>
              <a:ext uri="{FF2B5EF4-FFF2-40B4-BE49-F238E27FC236}">
                <a16:creationId xmlns:a16="http://schemas.microsoft.com/office/drawing/2014/main" id="{0CE75220-736F-4CBB-9DA3-BC14F599A9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7160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reeform 2">
            <a:extLst>
              <a:ext uri="{FF2B5EF4-FFF2-40B4-BE49-F238E27FC236}">
                <a16:creationId xmlns:a16="http://schemas.microsoft.com/office/drawing/2014/main" id="{240061B4-B398-49B0-A208-0CD9BF771481}"/>
              </a:ext>
            </a:extLst>
          </p:cNvPr>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 name="Freeform 3">
            <a:extLst>
              <a:ext uri="{FF2B5EF4-FFF2-40B4-BE49-F238E27FC236}">
                <a16:creationId xmlns:a16="http://schemas.microsoft.com/office/drawing/2014/main" id="{68120047-6972-4FE0-AB7E-A047FB965A5A}"/>
              </a:ext>
            </a:extLst>
          </p:cNvPr>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4" name="Freeform 4">
            <a:extLst>
              <a:ext uri="{FF2B5EF4-FFF2-40B4-BE49-F238E27FC236}">
                <a16:creationId xmlns:a16="http://schemas.microsoft.com/office/drawing/2014/main" id="{BA7C257C-3128-4090-8E5D-740F4B20D6B3}"/>
              </a:ext>
            </a:extLst>
          </p:cNvPr>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5" name="Freeform 5">
            <a:extLst>
              <a:ext uri="{FF2B5EF4-FFF2-40B4-BE49-F238E27FC236}">
                <a16:creationId xmlns:a16="http://schemas.microsoft.com/office/drawing/2014/main" id="{6C538EBD-73DA-4794-AE03-C907AEB29BD3}"/>
              </a:ext>
            </a:extLst>
          </p:cNvPr>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6" name="Freeform 6">
            <a:extLst>
              <a:ext uri="{FF2B5EF4-FFF2-40B4-BE49-F238E27FC236}">
                <a16:creationId xmlns:a16="http://schemas.microsoft.com/office/drawing/2014/main" id="{93932781-6CAF-4DD6-8DBB-5F3DBD655C5B}"/>
              </a:ext>
            </a:extLst>
          </p:cNvPr>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7" name="Freeform 7">
            <a:extLst>
              <a:ext uri="{FF2B5EF4-FFF2-40B4-BE49-F238E27FC236}">
                <a16:creationId xmlns:a16="http://schemas.microsoft.com/office/drawing/2014/main" id="{1678C238-9BDD-470C-83A5-6ABA3522926D}"/>
              </a:ext>
            </a:extLst>
          </p:cNvPr>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8" name="Freeform 8">
            <a:extLst>
              <a:ext uri="{FF2B5EF4-FFF2-40B4-BE49-F238E27FC236}">
                <a16:creationId xmlns:a16="http://schemas.microsoft.com/office/drawing/2014/main" id="{18BD8430-834D-4093-912F-8D50DCF1D178}"/>
              </a:ext>
            </a:extLst>
          </p:cNvPr>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9" name="Freeform 9">
            <a:extLst>
              <a:ext uri="{FF2B5EF4-FFF2-40B4-BE49-F238E27FC236}">
                <a16:creationId xmlns:a16="http://schemas.microsoft.com/office/drawing/2014/main" id="{71B0AFB4-4555-4C60-B104-9735E5C7A9F0}"/>
              </a:ext>
            </a:extLst>
          </p:cNvPr>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0" name="Freeform 10">
            <a:extLst>
              <a:ext uri="{FF2B5EF4-FFF2-40B4-BE49-F238E27FC236}">
                <a16:creationId xmlns:a16="http://schemas.microsoft.com/office/drawing/2014/main" id="{3AB2330E-6818-4741-A755-2EA4B3BB95AC}"/>
              </a:ext>
            </a:extLst>
          </p:cNvPr>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1" name="Freeform 11">
            <a:extLst>
              <a:ext uri="{FF2B5EF4-FFF2-40B4-BE49-F238E27FC236}">
                <a16:creationId xmlns:a16="http://schemas.microsoft.com/office/drawing/2014/main" id="{4C5852B0-2854-4A53-84A3-64E9FB79405E}"/>
              </a:ext>
            </a:extLst>
          </p:cNvPr>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2" name="Freeform 12">
            <a:extLst>
              <a:ext uri="{FF2B5EF4-FFF2-40B4-BE49-F238E27FC236}">
                <a16:creationId xmlns:a16="http://schemas.microsoft.com/office/drawing/2014/main" id="{7C320193-3347-477A-B339-886E7DA48409}"/>
              </a:ext>
            </a:extLst>
          </p:cNvPr>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3" name="Freeform 13">
            <a:extLst>
              <a:ext uri="{FF2B5EF4-FFF2-40B4-BE49-F238E27FC236}">
                <a16:creationId xmlns:a16="http://schemas.microsoft.com/office/drawing/2014/main" id="{FC7F565F-EA94-4138-9231-A3904C40C3E7}"/>
              </a:ext>
            </a:extLst>
          </p:cNvPr>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4" name="Freeform 14">
            <a:extLst>
              <a:ext uri="{FF2B5EF4-FFF2-40B4-BE49-F238E27FC236}">
                <a16:creationId xmlns:a16="http://schemas.microsoft.com/office/drawing/2014/main" id="{011DCB3A-41B5-4A15-ADF3-8315306178D0}"/>
              </a:ext>
            </a:extLst>
          </p:cNvPr>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5" name="Freeform 15">
            <a:extLst>
              <a:ext uri="{FF2B5EF4-FFF2-40B4-BE49-F238E27FC236}">
                <a16:creationId xmlns:a16="http://schemas.microsoft.com/office/drawing/2014/main" id="{8726EAB2-A573-43AE-915F-4568C2801B63}"/>
              </a:ext>
            </a:extLst>
          </p:cNvPr>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6" name="Freeform 16">
            <a:extLst>
              <a:ext uri="{FF2B5EF4-FFF2-40B4-BE49-F238E27FC236}">
                <a16:creationId xmlns:a16="http://schemas.microsoft.com/office/drawing/2014/main" id="{A7AE67A2-FA71-4EC5-96DA-F4BB7DEAFB20}"/>
              </a:ext>
            </a:extLst>
          </p:cNvPr>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7" name="Freeform 17">
            <a:extLst>
              <a:ext uri="{FF2B5EF4-FFF2-40B4-BE49-F238E27FC236}">
                <a16:creationId xmlns:a16="http://schemas.microsoft.com/office/drawing/2014/main" id="{40262EDD-3118-4164-9411-1B76B7EE8B7C}"/>
              </a:ext>
            </a:extLst>
          </p:cNvPr>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8" name="Freeform 18">
            <a:extLst>
              <a:ext uri="{FF2B5EF4-FFF2-40B4-BE49-F238E27FC236}">
                <a16:creationId xmlns:a16="http://schemas.microsoft.com/office/drawing/2014/main" id="{86B50BB5-F336-43AB-B6E5-BA5257A035B5}"/>
              </a:ext>
            </a:extLst>
          </p:cNvPr>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9" name="Freeform 19">
            <a:extLst>
              <a:ext uri="{FF2B5EF4-FFF2-40B4-BE49-F238E27FC236}">
                <a16:creationId xmlns:a16="http://schemas.microsoft.com/office/drawing/2014/main" id="{71BB3268-0B78-4202-984E-67CB58E7EF09}"/>
              </a:ext>
            </a:extLst>
          </p:cNvPr>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0" name="Freeform 20">
            <a:extLst>
              <a:ext uri="{FF2B5EF4-FFF2-40B4-BE49-F238E27FC236}">
                <a16:creationId xmlns:a16="http://schemas.microsoft.com/office/drawing/2014/main" id="{341982B6-4870-4A77-91AA-54B4D1197A47}"/>
              </a:ext>
            </a:extLst>
          </p:cNvPr>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1" name="Freeform 21">
            <a:extLst>
              <a:ext uri="{FF2B5EF4-FFF2-40B4-BE49-F238E27FC236}">
                <a16:creationId xmlns:a16="http://schemas.microsoft.com/office/drawing/2014/main" id="{5B8DC667-3A24-4BFE-9756-353A954E2AE0}"/>
              </a:ext>
            </a:extLst>
          </p:cNvPr>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2" name="Freeform 22">
            <a:extLst>
              <a:ext uri="{FF2B5EF4-FFF2-40B4-BE49-F238E27FC236}">
                <a16:creationId xmlns:a16="http://schemas.microsoft.com/office/drawing/2014/main" id="{DEA02F40-F666-4201-A3F9-8F8552DD178F}"/>
              </a:ext>
            </a:extLst>
          </p:cNvPr>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3" name="Freeform 23">
            <a:extLst>
              <a:ext uri="{FF2B5EF4-FFF2-40B4-BE49-F238E27FC236}">
                <a16:creationId xmlns:a16="http://schemas.microsoft.com/office/drawing/2014/main" id="{FC6130DC-62D5-4224-B60A-234DEC04478E}"/>
              </a:ext>
            </a:extLst>
          </p:cNvPr>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4" name="Freeform 24">
            <a:extLst>
              <a:ext uri="{FF2B5EF4-FFF2-40B4-BE49-F238E27FC236}">
                <a16:creationId xmlns:a16="http://schemas.microsoft.com/office/drawing/2014/main" id="{899609C5-EE0B-432C-BAA3-508CB10D488F}"/>
              </a:ext>
            </a:extLst>
          </p:cNvPr>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5" name="Freeform 25">
            <a:extLst>
              <a:ext uri="{FF2B5EF4-FFF2-40B4-BE49-F238E27FC236}">
                <a16:creationId xmlns:a16="http://schemas.microsoft.com/office/drawing/2014/main" id="{A0E7F6BF-E39B-4634-9954-D6FD72FB0A80}"/>
              </a:ext>
            </a:extLst>
          </p:cNvPr>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6" name="Freeform 26">
            <a:extLst>
              <a:ext uri="{FF2B5EF4-FFF2-40B4-BE49-F238E27FC236}">
                <a16:creationId xmlns:a16="http://schemas.microsoft.com/office/drawing/2014/main" id="{698DBC76-53E9-4E73-81D8-1E33D2AA784A}"/>
              </a:ext>
            </a:extLst>
          </p:cNvPr>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7" name="Freeform 27">
            <a:extLst>
              <a:ext uri="{FF2B5EF4-FFF2-40B4-BE49-F238E27FC236}">
                <a16:creationId xmlns:a16="http://schemas.microsoft.com/office/drawing/2014/main" id="{EBD39E04-07ED-4ACD-9F96-E3A66A4171E6}"/>
              </a:ext>
            </a:extLst>
          </p:cNvPr>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8" name="Freeform 28">
            <a:extLst>
              <a:ext uri="{FF2B5EF4-FFF2-40B4-BE49-F238E27FC236}">
                <a16:creationId xmlns:a16="http://schemas.microsoft.com/office/drawing/2014/main" id="{77FCD950-12BD-4540-A5B8-DA21FA3A5EB8}"/>
              </a:ext>
            </a:extLst>
          </p:cNvPr>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9" name="Freeform 29">
            <a:extLst>
              <a:ext uri="{FF2B5EF4-FFF2-40B4-BE49-F238E27FC236}">
                <a16:creationId xmlns:a16="http://schemas.microsoft.com/office/drawing/2014/main" id="{FD07056C-2720-4248-8EC6-44C646A24D6D}"/>
              </a:ext>
            </a:extLst>
          </p:cNvPr>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0" name="Freeform 30">
            <a:extLst>
              <a:ext uri="{FF2B5EF4-FFF2-40B4-BE49-F238E27FC236}">
                <a16:creationId xmlns:a16="http://schemas.microsoft.com/office/drawing/2014/main" id="{5D6490C2-6C99-4EFF-A34B-5E7ED47DDE1C}"/>
              </a:ext>
            </a:extLst>
          </p:cNvPr>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1" name="Freeform 31">
            <a:extLst>
              <a:ext uri="{FF2B5EF4-FFF2-40B4-BE49-F238E27FC236}">
                <a16:creationId xmlns:a16="http://schemas.microsoft.com/office/drawing/2014/main" id="{D8FF7E03-4709-4896-AFEB-EF050254766F}"/>
              </a:ext>
            </a:extLst>
          </p:cNvPr>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2" name="Freeform 32">
            <a:extLst>
              <a:ext uri="{FF2B5EF4-FFF2-40B4-BE49-F238E27FC236}">
                <a16:creationId xmlns:a16="http://schemas.microsoft.com/office/drawing/2014/main" id="{356D8B22-BA24-4866-B42A-FC465DD391DA}"/>
              </a:ext>
            </a:extLst>
          </p:cNvPr>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3" name="Freeform 33">
            <a:extLst>
              <a:ext uri="{FF2B5EF4-FFF2-40B4-BE49-F238E27FC236}">
                <a16:creationId xmlns:a16="http://schemas.microsoft.com/office/drawing/2014/main" id="{1EEB854B-888F-4BE0-8608-E758464E4537}"/>
              </a:ext>
            </a:extLst>
          </p:cNvPr>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4" name="Freeform 34">
            <a:extLst>
              <a:ext uri="{FF2B5EF4-FFF2-40B4-BE49-F238E27FC236}">
                <a16:creationId xmlns:a16="http://schemas.microsoft.com/office/drawing/2014/main" id="{BE71C253-7288-4648-858C-15499422A286}"/>
              </a:ext>
            </a:extLst>
          </p:cNvPr>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5" name="Freeform 35">
            <a:extLst>
              <a:ext uri="{FF2B5EF4-FFF2-40B4-BE49-F238E27FC236}">
                <a16:creationId xmlns:a16="http://schemas.microsoft.com/office/drawing/2014/main" id="{F690CF1F-9CC3-4846-A216-477B971B5E1A}"/>
              </a:ext>
            </a:extLst>
          </p:cNvPr>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6" name="Freeform 36">
            <a:extLst>
              <a:ext uri="{FF2B5EF4-FFF2-40B4-BE49-F238E27FC236}">
                <a16:creationId xmlns:a16="http://schemas.microsoft.com/office/drawing/2014/main" id="{BA8F0C08-8E61-4A1F-9F2B-4E6EC0232525}"/>
              </a:ext>
            </a:extLst>
          </p:cNvPr>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7" name="Freeform 37">
            <a:extLst>
              <a:ext uri="{FF2B5EF4-FFF2-40B4-BE49-F238E27FC236}">
                <a16:creationId xmlns:a16="http://schemas.microsoft.com/office/drawing/2014/main" id="{41D75BF3-B365-4C9C-9267-AE875BF7E951}"/>
              </a:ext>
            </a:extLst>
          </p:cNvPr>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8" name="Freeform 38">
            <a:extLst>
              <a:ext uri="{FF2B5EF4-FFF2-40B4-BE49-F238E27FC236}">
                <a16:creationId xmlns:a16="http://schemas.microsoft.com/office/drawing/2014/main" id="{15F21E02-90FA-41FB-AE1C-7137AAEA10A4}"/>
              </a:ext>
            </a:extLst>
          </p:cNvPr>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9" name="Freeform 39">
            <a:extLst>
              <a:ext uri="{FF2B5EF4-FFF2-40B4-BE49-F238E27FC236}">
                <a16:creationId xmlns:a16="http://schemas.microsoft.com/office/drawing/2014/main" id="{DE9EA373-11CA-4084-8DAF-0D7B96C2BFA6}"/>
              </a:ext>
            </a:extLst>
          </p:cNvPr>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60" name="Freeform 40">
            <a:extLst>
              <a:ext uri="{FF2B5EF4-FFF2-40B4-BE49-F238E27FC236}">
                <a16:creationId xmlns:a16="http://schemas.microsoft.com/office/drawing/2014/main" id="{694067A2-B75A-4819-BC53-AB1FB5ACED18}"/>
              </a:ext>
            </a:extLst>
          </p:cNvPr>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5161" name="Picture 41" descr="BD14742_">
            <a:extLst>
              <a:ext uri="{FF2B5EF4-FFF2-40B4-BE49-F238E27FC236}">
                <a16:creationId xmlns:a16="http://schemas.microsoft.com/office/drawing/2014/main" id="{55D7217E-E59E-4410-B6B2-23AF1DF77F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3" name="Picture 43" descr="BD14742_">
            <a:extLst>
              <a:ext uri="{FF2B5EF4-FFF2-40B4-BE49-F238E27FC236}">
                <a16:creationId xmlns:a16="http://schemas.microsoft.com/office/drawing/2014/main" id="{6F407193-3FD0-4394-9E73-AE8BD0FB6E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64" name="Rectangle 44">
            <a:extLst>
              <a:ext uri="{FF2B5EF4-FFF2-40B4-BE49-F238E27FC236}">
                <a16:creationId xmlns:a16="http://schemas.microsoft.com/office/drawing/2014/main" id="{ED79C93D-480E-4D74-8D58-176E32296AA4}"/>
              </a:ext>
            </a:extLst>
          </p:cNvPr>
          <p:cNvSpPr>
            <a:spLocks noGrp="1" noChangeArrowheads="1"/>
          </p:cNvSpPr>
          <p:nvPr>
            <p:ph type="title"/>
          </p:nvPr>
        </p:nvSpPr>
        <p:spPr/>
        <p:txBody>
          <a:bodyPr/>
          <a:lstStyle/>
          <a:p>
            <a:pPr algn="l" eaLnBrk="1" hangingPunct="1"/>
            <a:r>
              <a:rPr lang="en-US" altLang="en-US" dirty="0"/>
              <a:t>Program Examples</a:t>
            </a:r>
          </a:p>
        </p:txBody>
      </p:sp>
      <p:sp>
        <p:nvSpPr>
          <p:cNvPr id="5165" name="Text Box 46">
            <a:extLst>
              <a:ext uri="{FF2B5EF4-FFF2-40B4-BE49-F238E27FC236}">
                <a16:creationId xmlns:a16="http://schemas.microsoft.com/office/drawing/2014/main" id="{819644F8-12F8-4416-9A0D-B1D4A772D24B}"/>
              </a:ext>
            </a:extLst>
          </p:cNvPr>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fld id="{B71A17FF-8792-4F37-B9F0-B9CBC40D6A91}" type="slidenum">
              <a:rPr lang="en-US" altLang="en-US" sz="1000"/>
              <a:pPr eaLnBrk="1" hangingPunct="1">
                <a:spcBef>
                  <a:spcPct val="50000"/>
                </a:spcBef>
              </a:pPr>
              <a:t>10</a:t>
            </a:fld>
            <a:endParaRPr lang="en-US" altLang="en-US" sz="1000"/>
          </a:p>
        </p:txBody>
      </p:sp>
      <p:sp>
        <p:nvSpPr>
          <p:cNvPr id="5166" name="Content Placeholder 46">
            <a:extLst>
              <a:ext uri="{FF2B5EF4-FFF2-40B4-BE49-F238E27FC236}">
                <a16:creationId xmlns:a16="http://schemas.microsoft.com/office/drawing/2014/main" id="{75B136BD-0311-4DD6-8B6E-8EE29D747A6D}"/>
              </a:ext>
            </a:extLst>
          </p:cNvPr>
          <p:cNvSpPr>
            <a:spLocks noGrp="1"/>
          </p:cNvSpPr>
          <p:nvPr>
            <p:ph idx="1"/>
          </p:nvPr>
        </p:nvSpPr>
        <p:spPr>
          <a:xfrm>
            <a:off x="685800" y="1752600"/>
            <a:ext cx="7772400" cy="4114800"/>
          </a:xfrm>
        </p:spPr>
        <p:txBody>
          <a:bodyPr/>
          <a:lstStyle/>
          <a:p>
            <a:pPr>
              <a:spcAft>
                <a:spcPts val="1200"/>
              </a:spcAft>
            </a:pPr>
            <a:r>
              <a:rPr lang="en-US" sz="2800" dirty="0"/>
              <a:t>FFY 2017 Delaware Program</a:t>
            </a:r>
          </a:p>
          <a:p>
            <a:pPr lvl="1">
              <a:spcAft>
                <a:spcPts val="1200"/>
              </a:spcAft>
            </a:pPr>
            <a:r>
              <a:rPr lang="en-US" sz="2400" dirty="0"/>
              <a:t>First State Community Action Agency delivers a portfolio of programs, including:</a:t>
            </a:r>
          </a:p>
          <a:p>
            <a:pPr lvl="2">
              <a:spcAft>
                <a:spcPts val="1200"/>
              </a:spcAft>
            </a:pPr>
            <a:r>
              <a:rPr lang="en-US" sz="2000" dirty="0"/>
              <a:t>Heating System Repair and Replacement</a:t>
            </a:r>
          </a:p>
          <a:p>
            <a:pPr lvl="2">
              <a:spcAft>
                <a:spcPts val="1200"/>
              </a:spcAft>
            </a:pPr>
            <a:r>
              <a:rPr lang="en-US" sz="2000" dirty="0"/>
              <a:t>Healthy Homes Services</a:t>
            </a:r>
          </a:p>
          <a:p>
            <a:pPr lvl="2">
              <a:spcAft>
                <a:spcPts val="1200"/>
              </a:spcAft>
            </a:pPr>
            <a:r>
              <a:rPr lang="en-US" sz="2000" dirty="0"/>
              <a:t>Longer-Term Energy Education</a:t>
            </a:r>
          </a:p>
          <a:p>
            <a:pPr lvl="1">
              <a:spcAft>
                <a:spcPts val="1200"/>
              </a:spcAft>
            </a:pPr>
            <a:r>
              <a:rPr lang="en-US" sz="2400" dirty="0"/>
              <a:t>Delaware A16 program pays for the energy education component</a:t>
            </a:r>
          </a:p>
          <a:p>
            <a:pPr lvl="1">
              <a:spcAft>
                <a:spcPts val="1200"/>
              </a:spcAft>
            </a:pPr>
            <a:endParaRPr lang="en-US" sz="2400" dirty="0"/>
          </a:p>
          <a:p>
            <a:pPr lvl="1">
              <a:spcAft>
                <a:spcPts val="1200"/>
              </a:spcAft>
            </a:pPr>
            <a:endParaRPr lang="en-US" sz="2400" dirty="0"/>
          </a:p>
          <a:p>
            <a:pPr>
              <a:spcAft>
                <a:spcPts val="1200"/>
              </a:spcAft>
            </a:pPr>
            <a:endParaRPr lang="en-US" sz="2800" dirty="0"/>
          </a:p>
          <a:p>
            <a:pPr>
              <a:spcAft>
                <a:spcPts val="1200"/>
              </a:spcAft>
            </a:pPr>
            <a:endParaRPr lang="en-US" sz="2400" dirty="0"/>
          </a:p>
          <a:p>
            <a:pPr marL="0" indent="0">
              <a:buNone/>
            </a:pPr>
            <a:endParaRPr lang="en-US" sz="2000" dirty="0"/>
          </a:p>
          <a:p>
            <a:pPr marL="0" indent="0">
              <a:buNone/>
            </a:pPr>
            <a:endParaRPr lang="en-US" altLang="en-US" sz="2000" dirty="0"/>
          </a:p>
          <a:p>
            <a:endParaRPr lang="en-US" altLang="en-US" sz="2800" dirty="0"/>
          </a:p>
          <a:p>
            <a:endParaRPr lang="en-US" altLang="en-US" sz="2800" dirty="0"/>
          </a:p>
          <a:p>
            <a:endParaRPr lang="en-US" altLang="en-US" sz="2800" dirty="0"/>
          </a:p>
          <a:p>
            <a:pPr lvl="1"/>
            <a:endParaRPr lang="en-US" altLang="en-US" dirty="0"/>
          </a:p>
        </p:txBody>
      </p:sp>
    </p:spTree>
    <p:extLst>
      <p:ext uri="{BB962C8B-B14F-4D97-AF65-F5344CB8AC3E}">
        <p14:creationId xmlns:p14="http://schemas.microsoft.com/office/powerpoint/2010/main" val="3392510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reeform 2">
            <a:extLst>
              <a:ext uri="{FF2B5EF4-FFF2-40B4-BE49-F238E27FC236}">
                <a16:creationId xmlns:a16="http://schemas.microsoft.com/office/drawing/2014/main" id="{240061B4-B398-49B0-A208-0CD9BF771481}"/>
              </a:ext>
            </a:extLst>
          </p:cNvPr>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 name="Freeform 3">
            <a:extLst>
              <a:ext uri="{FF2B5EF4-FFF2-40B4-BE49-F238E27FC236}">
                <a16:creationId xmlns:a16="http://schemas.microsoft.com/office/drawing/2014/main" id="{68120047-6972-4FE0-AB7E-A047FB965A5A}"/>
              </a:ext>
            </a:extLst>
          </p:cNvPr>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4" name="Freeform 4">
            <a:extLst>
              <a:ext uri="{FF2B5EF4-FFF2-40B4-BE49-F238E27FC236}">
                <a16:creationId xmlns:a16="http://schemas.microsoft.com/office/drawing/2014/main" id="{BA7C257C-3128-4090-8E5D-740F4B20D6B3}"/>
              </a:ext>
            </a:extLst>
          </p:cNvPr>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5" name="Freeform 5">
            <a:extLst>
              <a:ext uri="{FF2B5EF4-FFF2-40B4-BE49-F238E27FC236}">
                <a16:creationId xmlns:a16="http://schemas.microsoft.com/office/drawing/2014/main" id="{6C538EBD-73DA-4794-AE03-C907AEB29BD3}"/>
              </a:ext>
            </a:extLst>
          </p:cNvPr>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6" name="Freeform 6">
            <a:extLst>
              <a:ext uri="{FF2B5EF4-FFF2-40B4-BE49-F238E27FC236}">
                <a16:creationId xmlns:a16="http://schemas.microsoft.com/office/drawing/2014/main" id="{93932781-6CAF-4DD6-8DBB-5F3DBD655C5B}"/>
              </a:ext>
            </a:extLst>
          </p:cNvPr>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7" name="Freeform 7">
            <a:extLst>
              <a:ext uri="{FF2B5EF4-FFF2-40B4-BE49-F238E27FC236}">
                <a16:creationId xmlns:a16="http://schemas.microsoft.com/office/drawing/2014/main" id="{1678C238-9BDD-470C-83A5-6ABA3522926D}"/>
              </a:ext>
            </a:extLst>
          </p:cNvPr>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8" name="Freeform 8">
            <a:extLst>
              <a:ext uri="{FF2B5EF4-FFF2-40B4-BE49-F238E27FC236}">
                <a16:creationId xmlns:a16="http://schemas.microsoft.com/office/drawing/2014/main" id="{18BD8430-834D-4093-912F-8D50DCF1D178}"/>
              </a:ext>
            </a:extLst>
          </p:cNvPr>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9" name="Freeform 9">
            <a:extLst>
              <a:ext uri="{FF2B5EF4-FFF2-40B4-BE49-F238E27FC236}">
                <a16:creationId xmlns:a16="http://schemas.microsoft.com/office/drawing/2014/main" id="{71B0AFB4-4555-4C60-B104-9735E5C7A9F0}"/>
              </a:ext>
            </a:extLst>
          </p:cNvPr>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0" name="Freeform 10">
            <a:extLst>
              <a:ext uri="{FF2B5EF4-FFF2-40B4-BE49-F238E27FC236}">
                <a16:creationId xmlns:a16="http://schemas.microsoft.com/office/drawing/2014/main" id="{3AB2330E-6818-4741-A755-2EA4B3BB95AC}"/>
              </a:ext>
            </a:extLst>
          </p:cNvPr>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1" name="Freeform 11">
            <a:extLst>
              <a:ext uri="{FF2B5EF4-FFF2-40B4-BE49-F238E27FC236}">
                <a16:creationId xmlns:a16="http://schemas.microsoft.com/office/drawing/2014/main" id="{4C5852B0-2854-4A53-84A3-64E9FB79405E}"/>
              </a:ext>
            </a:extLst>
          </p:cNvPr>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2" name="Freeform 12">
            <a:extLst>
              <a:ext uri="{FF2B5EF4-FFF2-40B4-BE49-F238E27FC236}">
                <a16:creationId xmlns:a16="http://schemas.microsoft.com/office/drawing/2014/main" id="{7C320193-3347-477A-B339-886E7DA48409}"/>
              </a:ext>
            </a:extLst>
          </p:cNvPr>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3" name="Freeform 13">
            <a:extLst>
              <a:ext uri="{FF2B5EF4-FFF2-40B4-BE49-F238E27FC236}">
                <a16:creationId xmlns:a16="http://schemas.microsoft.com/office/drawing/2014/main" id="{FC7F565F-EA94-4138-9231-A3904C40C3E7}"/>
              </a:ext>
            </a:extLst>
          </p:cNvPr>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4" name="Freeform 14">
            <a:extLst>
              <a:ext uri="{FF2B5EF4-FFF2-40B4-BE49-F238E27FC236}">
                <a16:creationId xmlns:a16="http://schemas.microsoft.com/office/drawing/2014/main" id="{011DCB3A-41B5-4A15-ADF3-8315306178D0}"/>
              </a:ext>
            </a:extLst>
          </p:cNvPr>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5" name="Freeform 15">
            <a:extLst>
              <a:ext uri="{FF2B5EF4-FFF2-40B4-BE49-F238E27FC236}">
                <a16:creationId xmlns:a16="http://schemas.microsoft.com/office/drawing/2014/main" id="{8726EAB2-A573-43AE-915F-4568C2801B63}"/>
              </a:ext>
            </a:extLst>
          </p:cNvPr>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6" name="Freeform 16">
            <a:extLst>
              <a:ext uri="{FF2B5EF4-FFF2-40B4-BE49-F238E27FC236}">
                <a16:creationId xmlns:a16="http://schemas.microsoft.com/office/drawing/2014/main" id="{A7AE67A2-FA71-4EC5-96DA-F4BB7DEAFB20}"/>
              </a:ext>
            </a:extLst>
          </p:cNvPr>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7" name="Freeform 17">
            <a:extLst>
              <a:ext uri="{FF2B5EF4-FFF2-40B4-BE49-F238E27FC236}">
                <a16:creationId xmlns:a16="http://schemas.microsoft.com/office/drawing/2014/main" id="{40262EDD-3118-4164-9411-1B76B7EE8B7C}"/>
              </a:ext>
            </a:extLst>
          </p:cNvPr>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8" name="Freeform 18">
            <a:extLst>
              <a:ext uri="{FF2B5EF4-FFF2-40B4-BE49-F238E27FC236}">
                <a16:creationId xmlns:a16="http://schemas.microsoft.com/office/drawing/2014/main" id="{86B50BB5-F336-43AB-B6E5-BA5257A035B5}"/>
              </a:ext>
            </a:extLst>
          </p:cNvPr>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9" name="Freeform 19">
            <a:extLst>
              <a:ext uri="{FF2B5EF4-FFF2-40B4-BE49-F238E27FC236}">
                <a16:creationId xmlns:a16="http://schemas.microsoft.com/office/drawing/2014/main" id="{71BB3268-0B78-4202-984E-67CB58E7EF09}"/>
              </a:ext>
            </a:extLst>
          </p:cNvPr>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0" name="Freeform 20">
            <a:extLst>
              <a:ext uri="{FF2B5EF4-FFF2-40B4-BE49-F238E27FC236}">
                <a16:creationId xmlns:a16="http://schemas.microsoft.com/office/drawing/2014/main" id="{341982B6-4870-4A77-91AA-54B4D1197A47}"/>
              </a:ext>
            </a:extLst>
          </p:cNvPr>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1" name="Freeform 21">
            <a:extLst>
              <a:ext uri="{FF2B5EF4-FFF2-40B4-BE49-F238E27FC236}">
                <a16:creationId xmlns:a16="http://schemas.microsoft.com/office/drawing/2014/main" id="{5B8DC667-3A24-4BFE-9756-353A954E2AE0}"/>
              </a:ext>
            </a:extLst>
          </p:cNvPr>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2" name="Freeform 22">
            <a:extLst>
              <a:ext uri="{FF2B5EF4-FFF2-40B4-BE49-F238E27FC236}">
                <a16:creationId xmlns:a16="http://schemas.microsoft.com/office/drawing/2014/main" id="{DEA02F40-F666-4201-A3F9-8F8552DD178F}"/>
              </a:ext>
            </a:extLst>
          </p:cNvPr>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3" name="Freeform 23">
            <a:extLst>
              <a:ext uri="{FF2B5EF4-FFF2-40B4-BE49-F238E27FC236}">
                <a16:creationId xmlns:a16="http://schemas.microsoft.com/office/drawing/2014/main" id="{FC6130DC-62D5-4224-B60A-234DEC04478E}"/>
              </a:ext>
            </a:extLst>
          </p:cNvPr>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4" name="Freeform 24">
            <a:extLst>
              <a:ext uri="{FF2B5EF4-FFF2-40B4-BE49-F238E27FC236}">
                <a16:creationId xmlns:a16="http://schemas.microsoft.com/office/drawing/2014/main" id="{899609C5-EE0B-432C-BAA3-508CB10D488F}"/>
              </a:ext>
            </a:extLst>
          </p:cNvPr>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5" name="Freeform 25">
            <a:extLst>
              <a:ext uri="{FF2B5EF4-FFF2-40B4-BE49-F238E27FC236}">
                <a16:creationId xmlns:a16="http://schemas.microsoft.com/office/drawing/2014/main" id="{A0E7F6BF-E39B-4634-9954-D6FD72FB0A80}"/>
              </a:ext>
            </a:extLst>
          </p:cNvPr>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6" name="Freeform 26">
            <a:extLst>
              <a:ext uri="{FF2B5EF4-FFF2-40B4-BE49-F238E27FC236}">
                <a16:creationId xmlns:a16="http://schemas.microsoft.com/office/drawing/2014/main" id="{698DBC76-53E9-4E73-81D8-1E33D2AA784A}"/>
              </a:ext>
            </a:extLst>
          </p:cNvPr>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7" name="Freeform 27">
            <a:extLst>
              <a:ext uri="{FF2B5EF4-FFF2-40B4-BE49-F238E27FC236}">
                <a16:creationId xmlns:a16="http://schemas.microsoft.com/office/drawing/2014/main" id="{EBD39E04-07ED-4ACD-9F96-E3A66A4171E6}"/>
              </a:ext>
            </a:extLst>
          </p:cNvPr>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8" name="Freeform 28">
            <a:extLst>
              <a:ext uri="{FF2B5EF4-FFF2-40B4-BE49-F238E27FC236}">
                <a16:creationId xmlns:a16="http://schemas.microsoft.com/office/drawing/2014/main" id="{77FCD950-12BD-4540-A5B8-DA21FA3A5EB8}"/>
              </a:ext>
            </a:extLst>
          </p:cNvPr>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9" name="Freeform 29">
            <a:extLst>
              <a:ext uri="{FF2B5EF4-FFF2-40B4-BE49-F238E27FC236}">
                <a16:creationId xmlns:a16="http://schemas.microsoft.com/office/drawing/2014/main" id="{FD07056C-2720-4248-8EC6-44C646A24D6D}"/>
              </a:ext>
            </a:extLst>
          </p:cNvPr>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0" name="Freeform 30">
            <a:extLst>
              <a:ext uri="{FF2B5EF4-FFF2-40B4-BE49-F238E27FC236}">
                <a16:creationId xmlns:a16="http://schemas.microsoft.com/office/drawing/2014/main" id="{5D6490C2-6C99-4EFF-A34B-5E7ED47DDE1C}"/>
              </a:ext>
            </a:extLst>
          </p:cNvPr>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1" name="Freeform 31">
            <a:extLst>
              <a:ext uri="{FF2B5EF4-FFF2-40B4-BE49-F238E27FC236}">
                <a16:creationId xmlns:a16="http://schemas.microsoft.com/office/drawing/2014/main" id="{D8FF7E03-4709-4896-AFEB-EF050254766F}"/>
              </a:ext>
            </a:extLst>
          </p:cNvPr>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2" name="Freeform 32">
            <a:extLst>
              <a:ext uri="{FF2B5EF4-FFF2-40B4-BE49-F238E27FC236}">
                <a16:creationId xmlns:a16="http://schemas.microsoft.com/office/drawing/2014/main" id="{356D8B22-BA24-4866-B42A-FC465DD391DA}"/>
              </a:ext>
            </a:extLst>
          </p:cNvPr>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3" name="Freeform 33">
            <a:extLst>
              <a:ext uri="{FF2B5EF4-FFF2-40B4-BE49-F238E27FC236}">
                <a16:creationId xmlns:a16="http://schemas.microsoft.com/office/drawing/2014/main" id="{1EEB854B-888F-4BE0-8608-E758464E4537}"/>
              </a:ext>
            </a:extLst>
          </p:cNvPr>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4" name="Freeform 34">
            <a:extLst>
              <a:ext uri="{FF2B5EF4-FFF2-40B4-BE49-F238E27FC236}">
                <a16:creationId xmlns:a16="http://schemas.microsoft.com/office/drawing/2014/main" id="{BE71C253-7288-4648-858C-15499422A286}"/>
              </a:ext>
            </a:extLst>
          </p:cNvPr>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5" name="Freeform 35">
            <a:extLst>
              <a:ext uri="{FF2B5EF4-FFF2-40B4-BE49-F238E27FC236}">
                <a16:creationId xmlns:a16="http://schemas.microsoft.com/office/drawing/2014/main" id="{F690CF1F-9CC3-4846-A216-477B971B5E1A}"/>
              </a:ext>
            </a:extLst>
          </p:cNvPr>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6" name="Freeform 36">
            <a:extLst>
              <a:ext uri="{FF2B5EF4-FFF2-40B4-BE49-F238E27FC236}">
                <a16:creationId xmlns:a16="http://schemas.microsoft.com/office/drawing/2014/main" id="{BA8F0C08-8E61-4A1F-9F2B-4E6EC0232525}"/>
              </a:ext>
            </a:extLst>
          </p:cNvPr>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7" name="Freeform 37">
            <a:extLst>
              <a:ext uri="{FF2B5EF4-FFF2-40B4-BE49-F238E27FC236}">
                <a16:creationId xmlns:a16="http://schemas.microsoft.com/office/drawing/2014/main" id="{41D75BF3-B365-4C9C-9267-AE875BF7E951}"/>
              </a:ext>
            </a:extLst>
          </p:cNvPr>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8" name="Freeform 38">
            <a:extLst>
              <a:ext uri="{FF2B5EF4-FFF2-40B4-BE49-F238E27FC236}">
                <a16:creationId xmlns:a16="http://schemas.microsoft.com/office/drawing/2014/main" id="{15F21E02-90FA-41FB-AE1C-7137AAEA10A4}"/>
              </a:ext>
            </a:extLst>
          </p:cNvPr>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9" name="Freeform 39">
            <a:extLst>
              <a:ext uri="{FF2B5EF4-FFF2-40B4-BE49-F238E27FC236}">
                <a16:creationId xmlns:a16="http://schemas.microsoft.com/office/drawing/2014/main" id="{DE9EA373-11CA-4084-8DAF-0D7B96C2BFA6}"/>
              </a:ext>
            </a:extLst>
          </p:cNvPr>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60" name="Freeform 40">
            <a:extLst>
              <a:ext uri="{FF2B5EF4-FFF2-40B4-BE49-F238E27FC236}">
                <a16:creationId xmlns:a16="http://schemas.microsoft.com/office/drawing/2014/main" id="{694067A2-B75A-4819-BC53-AB1FB5ACED18}"/>
              </a:ext>
            </a:extLst>
          </p:cNvPr>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5161" name="Picture 41" descr="BD14742_">
            <a:extLst>
              <a:ext uri="{FF2B5EF4-FFF2-40B4-BE49-F238E27FC236}">
                <a16:creationId xmlns:a16="http://schemas.microsoft.com/office/drawing/2014/main" id="{55D7217E-E59E-4410-B6B2-23AF1DF77F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3" name="Picture 43" descr="BD14742_">
            <a:extLst>
              <a:ext uri="{FF2B5EF4-FFF2-40B4-BE49-F238E27FC236}">
                <a16:creationId xmlns:a16="http://schemas.microsoft.com/office/drawing/2014/main" id="{6F407193-3FD0-4394-9E73-AE8BD0FB6E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64" name="Rectangle 44">
            <a:extLst>
              <a:ext uri="{FF2B5EF4-FFF2-40B4-BE49-F238E27FC236}">
                <a16:creationId xmlns:a16="http://schemas.microsoft.com/office/drawing/2014/main" id="{ED79C93D-480E-4D74-8D58-176E32296AA4}"/>
              </a:ext>
            </a:extLst>
          </p:cNvPr>
          <p:cNvSpPr>
            <a:spLocks noGrp="1" noChangeArrowheads="1"/>
          </p:cNvSpPr>
          <p:nvPr>
            <p:ph type="title"/>
          </p:nvPr>
        </p:nvSpPr>
        <p:spPr/>
        <p:txBody>
          <a:bodyPr/>
          <a:lstStyle/>
          <a:p>
            <a:pPr algn="l" eaLnBrk="1" hangingPunct="1"/>
            <a:r>
              <a:rPr lang="en-US" altLang="en-US" dirty="0"/>
              <a:t>Program Examples</a:t>
            </a:r>
          </a:p>
        </p:txBody>
      </p:sp>
      <p:sp>
        <p:nvSpPr>
          <p:cNvPr id="5165" name="Text Box 46">
            <a:extLst>
              <a:ext uri="{FF2B5EF4-FFF2-40B4-BE49-F238E27FC236}">
                <a16:creationId xmlns:a16="http://schemas.microsoft.com/office/drawing/2014/main" id="{819644F8-12F8-4416-9A0D-B1D4A772D24B}"/>
              </a:ext>
            </a:extLst>
          </p:cNvPr>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fld id="{B71A17FF-8792-4F37-B9F0-B9CBC40D6A91}" type="slidenum">
              <a:rPr lang="en-US" altLang="en-US" sz="1000"/>
              <a:pPr eaLnBrk="1" hangingPunct="1">
                <a:spcBef>
                  <a:spcPct val="50000"/>
                </a:spcBef>
              </a:pPr>
              <a:t>11</a:t>
            </a:fld>
            <a:endParaRPr lang="en-US" altLang="en-US" sz="1000"/>
          </a:p>
        </p:txBody>
      </p:sp>
      <p:sp>
        <p:nvSpPr>
          <p:cNvPr id="5166" name="Content Placeholder 46">
            <a:extLst>
              <a:ext uri="{FF2B5EF4-FFF2-40B4-BE49-F238E27FC236}">
                <a16:creationId xmlns:a16="http://schemas.microsoft.com/office/drawing/2014/main" id="{75B136BD-0311-4DD6-8B6E-8EE29D747A6D}"/>
              </a:ext>
            </a:extLst>
          </p:cNvPr>
          <p:cNvSpPr>
            <a:spLocks noGrp="1"/>
          </p:cNvSpPr>
          <p:nvPr>
            <p:ph idx="1"/>
          </p:nvPr>
        </p:nvSpPr>
        <p:spPr>
          <a:xfrm>
            <a:off x="685800" y="1752600"/>
            <a:ext cx="7772400" cy="4114800"/>
          </a:xfrm>
        </p:spPr>
        <p:txBody>
          <a:bodyPr/>
          <a:lstStyle/>
          <a:p>
            <a:pPr>
              <a:spcAft>
                <a:spcPts val="600"/>
              </a:spcAft>
            </a:pPr>
            <a:r>
              <a:rPr lang="en-US" sz="2800" dirty="0"/>
              <a:t>FFY 2017 Arkansas Program</a:t>
            </a:r>
          </a:p>
          <a:p>
            <a:pPr lvl="1">
              <a:spcAft>
                <a:spcPts val="600"/>
              </a:spcAft>
            </a:pPr>
            <a:r>
              <a:rPr lang="en-US" sz="2400" dirty="0"/>
              <a:t>Arkansas program pre-dates the 1994 legislation that explicitly listed Assurance 16</a:t>
            </a:r>
          </a:p>
          <a:p>
            <a:pPr lvl="1">
              <a:spcAft>
                <a:spcPts val="600"/>
              </a:spcAft>
            </a:pPr>
            <a:r>
              <a:rPr lang="en-US" sz="2400" dirty="0"/>
              <a:t>Central Arkansas Development Council program includes:</a:t>
            </a:r>
          </a:p>
          <a:p>
            <a:pPr lvl="2">
              <a:spcAft>
                <a:spcPts val="600"/>
              </a:spcAft>
            </a:pPr>
            <a:r>
              <a:rPr lang="en-US" sz="2000" dirty="0"/>
              <a:t>Workshops</a:t>
            </a:r>
          </a:p>
          <a:p>
            <a:pPr lvl="2">
              <a:spcAft>
                <a:spcPts val="600"/>
              </a:spcAft>
            </a:pPr>
            <a:r>
              <a:rPr lang="en-US" sz="2000" dirty="0"/>
              <a:t>One-on-One Counseling</a:t>
            </a:r>
          </a:p>
          <a:p>
            <a:pPr lvl="2">
              <a:spcAft>
                <a:spcPts val="600"/>
              </a:spcAft>
            </a:pPr>
            <a:r>
              <a:rPr lang="en-US" sz="2000" dirty="0"/>
              <a:t>Independent Activity</a:t>
            </a:r>
          </a:p>
          <a:p>
            <a:pPr lvl="1">
              <a:spcAft>
                <a:spcPts val="600"/>
              </a:spcAft>
            </a:pPr>
            <a:r>
              <a:rPr lang="en-US" sz="2400" dirty="0"/>
              <a:t>Client receives assistance payments for completing A16 training activities</a:t>
            </a:r>
          </a:p>
          <a:p>
            <a:pPr lvl="2">
              <a:spcAft>
                <a:spcPts val="1200"/>
              </a:spcAft>
            </a:pPr>
            <a:endParaRPr lang="en-US" sz="2000" dirty="0"/>
          </a:p>
          <a:p>
            <a:pPr marL="914400" lvl="2" indent="0">
              <a:spcAft>
                <a:spcPts val="1200"/>
              </a:spcAft>
              <a:buNone/>
            </a:pPr>
            <a:endParaRPr lang="en-US" sz="2000" dirty="0"/>
          </a:p>
          <a:p>
            <a:pPr marL="1371600" lvl="3" indent="0">
              <a:spcAft>
                <a:spcPts val="1200"/>
              </a:spcAft>
              <a:buNone/>
            </a:pPr>
            <a:endParaRPr lang="en-US" sz="1600" dirty="0"/>
          </a:p>
          <a:p>
            <a:pPr lvl="1">
              <a:spcAft>
                <a:spcPts val="1200"/>
              </a:spcAft>
            </a:pPr>
            <a:endParaRPr lang="en-US" sz="2400" dirty="0"/>
          </a:p>
          <a:p>
            <a:pPr lvl="1">
              <a:spcAft>
                <a:spcPts val="1200"/>
              </a:spcAft>
            </a:pPr>
            <a:endParaRPr lang="en-US" sz="2400" dirty="0"/>
          </a:p>
          <a:p>
            <a:pPr>
              <a:spcAft>
                <a:spcPts val="1200"/>
              </a:spcAft>
            </a:pPr>
            <a:endParaRPr lang="en-US" sz="2800" dirty="0"/>
          </a:p>
          <a:p>
            <a:pPr>
              <a:spcAft>
                <a:spcPts val="1200"/>
              </a:spcAft>
            </a:pPr>
            <a:endParaRPr lang="en-US" sz="2400" dirty="0"/>
          </a:p>
          <a:p>
            <a:pPr marL="0" indent="0">
              <a:buNone/>
            </a:pPr>
            <a:endParaRPr lang="en-US" sz="2000" dirty="0"/>
          </a:p>
          <a:p>
            <a:pPr marL="0" indent="0">
              <a:buNone/>
            </a:pPr>
            <a:endParaRPr lang="en-US" altLang="en-US" sz="2000" dirty="0"/>
          </a:p>
          <a:p>
            <a:endParaRPr lang="en-US" altLang="en-US" sz="2800" dirty="0"/>
          </a:p>
          <a:p>
            <a:endParaRPr lang="en-US" altLang="en-US" sz="2800" dirty="0"/>
          </a:p>
          <a:p>
            <a:endParaRPr lang="en-US" altLang="en-US" sz="2800" dirty="0"/>
          </a:p>
          <a:p>
            <a:pPr lvl="1"/>
            <a:endParaRPr lang="en-US" altLang="en-US" dirty="0"/>
          </a:p>
        </p:txBody>
      </p:sp>
    </p:spTree>
    <p:extLst>
      <p:ext uri="{BB962C8B-B14F-4D97-AF65-F5344CB8AC3E}">
        <p14:creationId xmlns:p14="http://schemas.microsoft.com/office/powerpoint/2010/main" val="1402921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reeform 2">
            <a:extLst>
              <a:ext uri="{FF2B5EF4-FFF2-40B4-BE49-F238E27FC236}">
                <a16:creationId xmlns:a16="http://schemas.microsoft.com/office/drawing/2014/main" id="{240061B4-B398-49B0-A208-0CD9BF771481}"/>
              </a:ext>
            </a:extLst>
          </p:cNvPr>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 name="Freeform 3">
            <a:extLst>
              <a:ext uri="{FF2B5EF4-FFF2-40B4-BE49-F238E27FC236}">
                <a16:creationId xmlns:a16="http://schemas.microsoft.com/office/drawing/2014/main" id="{68120047-6972-4FE0-AB7E-A047FB965A5A}"/>
              </a:ext>
            </a:extLst>
          </p:cNvPr>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4" name="Freeform 4">
            <a:extLst>
              <a:ext uri="{FF2B5EF4-FFF2-40B4-BE49-F238E27FC236}">
                <a16:creationId xmlns:a16="http://schemas.microsoft.com/office/drawing/2014/main" id="{BA7C257C-3128-4090-8E5D-740F4B20D6B3}"/>
              </a:ext>
            </a:extLst>
          </p:cNvPr>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5" name="Freeform 5">
            <a:extLst>
              <a:ext uri="{FF2B5EF4-FFF2-40B4-BE49-F238E27FC236}">
                <a16:creationId xmlns:a16="http://schemas.microsoft.com/office/drawing/2014/main" id="{6C538EBD-73DA-4794-AE03-C907AEB29BD3}"/>
              </a:ext>
            </a:extLst>
          </p:cNvPr>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6" name="Freeform 6">
            <a:extLst>
              <a:ext uri="{FF2B5EF4-FFF2-40B4-BE49-F238E27FC236}">
                <a16:creationId xmlns:a16="http://schemas.microsoft.com/office/drawing/2014/main" id="{93932781-6CAF-4DD6-8DBB-5F3DBD655C5B}"/>
              </a:ext>
            </a:extLst>
          </p:cNvPr>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7" name="Freeform 7">
            <a:extLst>
              <a:ext uri="{FF2B5EF4-FFF2-40B4-BE49-F238E27FC236}">
                <a16:creationId xmlns:a16="http://schemas.microsoft.com/office/drawing/2014/main" id="{1678C238-9BDD-470C-83A5-6ABA3522926D}"/>
              </a:ext>
            </a:extLst>
          </p:cNvPr>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8" name="Freeform 8">
            <a:extLst>
              <a:ext uri="{FF2B5EF4-FFF2-40B4-BE49-F238E27FC236}">
                <a16:creationId xmlns:a16="http://schemas.microsoft.com/office/drawing/2014/main" id="{18BD8430-834D-4093-912F-8D50DCF1D178}"/>
              </a:ext>
            </a:extLst>
          </p:cNvPr>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9" name="Freeform 9">
            <a:extLst>
              <a:ext uri="{FF2B5EF4-FFF2-40B4-BE49-F238E27FC236}">
                <a16:creationId xmlns:a16="http://schemas.microsoft.com/office/drawing/2014/main" id="{71B0AFB4-4555-4C60-B104-9735E5C7A9F0}"/>
              </a:ext>
            </a:extLst>
          </p:cNvPr>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0" name="Freeform 10">
            <a:extLst>
              <a:ext uri="{FF2B5EF4-FFF2-40B4-BE49-F238E27FC236}">
                <a16:creationId xmlns:a16="http://schemas.microsoft.com/office/drawing/2014/main" id="{3AB2330E-6818-4741-A755-2EA4B3BB95AC}"/>
              </a:ext>
            </a:extLst>
          </p:cNvPr>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1" name="Freeform 11">
            <a:extLst>
              <a:ext uri="{FF2B5EF4-FFF2-40B4-BE49-F238E27FC236}">
                <a16:creationId xmlns:a16="http://schemas.microsoft.com/office/drawing/2014/main" id="{4C5852B0-2854-4A53-84A3-64E9FB79405E}"/>
              </a:ext>
            </a:extLst>
          </p:cNvPr>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2" name="Freeform 12">
            <a:extLst>
              <a:ext uri="{FF2B5EF4-FFF2-40B4-BE49-F238E27FC236}">
                <a16:creationId xmlns:a16="http://schemas.microsoft.com/office/drawing/2014/main" id="{7C320193-3347-477A-B339-886E7DA48409}"/>
              </a:ext>
            </a:extLst>
          </p:cNvPr>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3" name="Freeform 13">
            <a:extLst>
              <a:ext uri="{FF2B5EF4-FFF2-40B4-BE49-F238E27FC236}">
                <a16:creationId xmlns:a16="http://schemas.microsoft.com/office/drawing/2014/main" id="{FC7F565F-EA94-4138-9231-A3904C40C3E7}"/>
              </a:ext>
            </a:extLst>
          </p:cNvPr>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4" name="Freeform 14">
            <a:extLst>
              <a:ext uri="{FF2B5EF4-FFF2-40B4-BE49-F238E27FC236}">
                <a16:creationId xmlns:a16="http://schemas.microsoft.com/office/drawing/2014/main" id="{011DCB3A-41B5-4A15-ADF3-8315306178D0}"/>
              </a:ext>
            </a:extLst>
          </p:cNvPr>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5" name="Freeform 15">
            <a:extLst>
              <a:ext uri="{FF2B5EF4-FFF2-40B4-BE49-F238E27FC236}">
                <a16:creationId xmlns:a16="http://schemas.microsoft.com/office/drawing/2014/main" id="{8726EAB2-A573-43AE-915F-4568C2801B63}"/>
              </a:ext>
            </a:extLst>
          </p:cNvPr>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6" name="Freeform 16">
            <a:extLst>
              <a:ext uri="{FF2B5EF4-FFF2-40B4-BE49-F238E27FC236}">
                <a16:creationId xmlns:a16="http://schemas.microsoft.com/office/drawing/2014/main" id="{A7AE67A2-FA71-4EC5-96DA-F4BB7DEAFB20}"/>
              </a:ext>
            </a:extLst>
          </p:cNvPr>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7" name="Freeform 17">
            <a:extLst>
              <a:ext uri="{FF2B5EF4-FFF2-40B4-BE49-F238E27FC236}">
                <a16:creationId xmlns:a16="http://schemas.microsoft.com/office/drawing/2014/main" id="{40262EDD-3118-4164-9411-1B76B7EE8B7C}"/>
              </a:ext>
            </a:extLst>
          </p:cNvPr>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8" name="Freeform 18">
            <a:extLst>
              <a:ext uri="{FF2B5EF4-FFF2-40B4-BE49-F238E27FC236}">
                <a16:creationId xmlns:a16="http://schemas.microsoft.com/office/drawing/2014/main" id="{86B50BB5-F336-43AB-B6E5-BA5257A035B5}"/>
              </a:ext>
            </a:extLst>
          </p:cNvPr>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9" name="Freeform 19">
            <a:extLst>
              <a:ext uri="{FF2B5EF4-FFF2-40B4-BE49-F238E27FC236}">
                <a16:creationId xmlns:a16="http://schemas.microsoft.com/office/drawing/2014/main" id="{71BB3268-0B78-4202-984E-67CB58E7EF09}"/>
              </a:ext>
            </a:extLst>
          </p:cNvPr>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0" name="Freeform 20">
            <a:extLst>
              <a:ext uri="{FF2B5EF4-FFF2-40B4-BE49-F238E27FC236}">
                <a16:creationId xmlns:a16="http://schemas.microsoft.com/office/drawing/2014/main" id="{341982B6-4870-4A77-91AA-54B4D1197A47}"/>
              </a:ext>
            </a:extLst>
          </p:cNvPr>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1" name="Freeform 21">
            <a:extLst>
              <a:ext uri="{FF2B5EF4-FFF2-40B4-BE49-F238E27FC236}">
                <a16:creationId xmlns:a16="http://schemas.microsoft.com/office/drawing/2014/main" id="{5B8DC667-3A24-4BFE-9756-353A954E2AE0}"/>
              </a:ext>
            </a:extLst>
          </p:cNvPr>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2" name="Freeform 22">
            <a:extLst>
              <a:ext uri="{FF2B5EF4-FFF2-40B4-BE49-F238E27FC236}">
                <a16:creationId xmlns:a16="http://schemas.microsoft.com/office/drawing/2014/main" id="{DEA02F40-F666-4201-A3F9-8F8552DD178F}"/>
              </a:ext>
            </a:extLst>
          </p:cNvPr>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3" name="Freeform 23">
            <a:extLst>
              <a:ext uri="{FF2B5EF4-FFF2-40B4-BE49-F238E27FC236}">
                <a16:creationId xmlns:a16="http://schemas.microsoft.com/office/drawing/2014/main" id="{FC6130DC-62D5-4224-B60A-234DEC04478E}"/>
              </a:ext>
            </a:extLst>
          </p:cNvPr>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4" name="Freeform 24">
            <a:extLst>
              <a:ext uri="{FF2B5EF4-FFF2-40B4-BE49-F238E27FC236}">
                <a16:creationId xmlns:a16="http://schemas.microsoft.com/office/drawing/2014/main" id="{899609C5-EE0B-432C-BAA3-508CB10D488F}"/>
              </a:ext>
            </a:extLst>
          </p:cNvPr>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5" name="Freeform 25">
            <a:extLst>
              <a:ext uri="{FF2B5EF4-FFF2-40B4-BE49-F238E27FC236}">
                <a16:creationId xmlns:a16="http://schemas.microsoft.com/office/drawing/2014/main" id="{A0E7F6BF-E39B-4634-9954-D6FD72FB0A80}"/>
              </a:ext>
            </a:extLst>
          </p:cNvPr>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6" name="Freeform 26">
            <a:extLst>
              <a:ext uri="{FF2B5EF4-FFF2-40B4-BE49-F238E27FC236}">
                <a16:creationId xmlns:a16="http://schemas.microsoft.com/office/drawing/2014/main" id="{698DBC76-53E9-4E73-81D8-1E33D2AA784A}"/>
              </a:ext>
            </a:extLst>
          </p:cNvPr>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7" name="Freeform 27">
            <a:extLst>
              <a:ext uri="{FF2B5EF4-FFF2-40B4-BE49-F238E27FC236}">
                <a16:creationId xmlns:a16="http://schemas.microsoft.com/office/drawing/2014/main" id="{EBD39E04-07ED-4ACD-9F96-E3A66A4171E6}"/>
              </a:ext>
            </a:extLst>
          </p:cNvPr>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8" name="Freeform 28">
            <a:extLst>
              <a:ext uri="{FF2B5EF4-FFF2-40B4-BE49-F238E27FC236}">
                <a16:creationId xmlns:a16="http://schemas.microsoft.com/office/drawing/2014/main" id="{77FCD950-12BD-4540-A5B8-DA21FA3A5EB8}"/>
              </a:ext>
            </a:extLst>
          </p:cNvPr>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9" name="Freeform 29">
            <a:extLst>
              <a:ext uri="{FF2B5EF4-FFF2-40B4-BE49-F238E27FC236}">
                <a16:creationId xmlns:a16="http://schemas.microsoft.com/office/drawing/2014/main" id="{FD07056C-2720-4248-8EC6-44C646A24D6D}"/>
              </a:ext>
            </a:extLst>
          </p:cNvPr>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0" name="Freeform 30">
            <a:extLst>
              <a:ext uri="{FF2B5EF4-FFF2-40B4-BE49-F238E27FC236}">
                <a16:creationId xmlns:a16="http://schemas.microsoft.com/office/drawing/2014/main" id="{5D6490C2-6C99-4EFF-A34B-5E7ED47DDE1C}"/>
              </a:ext>
            </a:extLst>
          </p:cNvPr>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1" name="Freeform 31">
            <a:extLst>
              <a:ext uri="{FF2B5EF4-FFF2-40B4-BE49-F238E27FC236}">
                <a16:creationId xmlns:a16="http://schemas.microsoft.com/office/drawing/2014/main" id="{D8FF7E03-4709-4896-AFEB-EF050254766F}"/>
              </a:ext>
            </a:extLst>
          </p:cNvPr>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2" name="Freeform 32">
            <a:extLst>
              <a:ext uri="{FF2B5EF4-FFF2-40B4-BE49-F238E27FC236}">
                <a16:creationId xmlns:a16="http://schemas.microsoft.com/office/drawing/2014/main" id="{356D8B22-BA24-4866-B42A-FC465DD391DA}"/>
              </a:ext>
            </a:extLst>
          </p:cNvPr>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3" name="Freeform 33">
            <a:extLst>
              <a:ext uri="{FF2B5EF4-FFF2-40B4-BE49-F238E27FC236}">
                <a16:creationId xmlns:a16="http://schemas.microsoft.com/office/drawing/2014/main" id="{1EEB854B-888F-4BE0-8608-E758464E4537}"/>
              </a:ext>
            </a:extLst>
          </p:cNvPr>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4" name="Freeform 34">
            <a:extLst>
              <a:ext uri="{FF2B5EF4-FFF2-40B4-BE49-F238E27FC236}">
                <a16:creationId xmlns:a16="http://schemas.microsoft.com/office/drawing/2014/main" id="{BE71C253-7288-4648-858C-15499422A286}"/>
              </a:ext>
            </a:extLst>
          </p:cNvPr>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5" name="Freeform 35">
            <a:extLst>
              <a:ext uri="{FF2B5EF4-FFF2-40B4-BE49-F238E27FC236}">
                <a16:creationId xmlns:a16="http://schemas.microsoft.com/office/drawing/2014/main" id="{F690CF1F-9CC3-4846-A216-477B971B5E1A}"/>
              </a:ext>
            </a:extLst>
          </p:cNvPr>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6" name="Freeform 36">
            <a:extLst>
              <a:ext uri="{FF2B5EF4-FFF2-40B4-BE49-F238E27FC236}">
                <a16:creationId xmlns:a16="http://schemas.microsoft.com/office/drawing/2014/main" id="{BA8F0C08-8E61-4A1F-9F2B-4E6EC0232525}"/>
              </a:ext>
            </a:extLst>
          </p:cNvPr>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7" name="Freeform 37">
            <a:extLst>
              <a:ext uri="{FF2B5EF4-FFF2-40B4-BE49-F238E27FC236}">
                <a16:creationId xmlns:a16="http://schemas.microsoft.com/office/drawing/2014/main" id="{41D75BF3-B365-4C9C-9267-AE875BF7E951}"/>
              </a:ext>
            </a:extLst>
          </p:cNvPr>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8" name="Freeform 38">
            <a:extLst>
              <a:ext uri="{FF2B5EF4-FFF2-40B4-BE49-F238E27FC236}">
                <a16:creationId xmlns:a16="http://schemas.microsoft.com/office/drawing/2014/main" id="{15F21E02-90FA-41FB-AE1C-7137AAEA10A4}"/>
              </a:ext>
            </a:extLst>
          </p:cNvPr>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9" name="Freeform 39">
            <a:extLst>
              <a:ext uri="{FF2B5EF4-FFF2-40B4-BE49-F238E27FC236}">
                <a16:creationId xmlns:a16="http://schemas.microsoft.com/office/drawing/2014/main" id="{DE9EA373-11CA-4084-8DAF-0D7B96C2BFA6}"/>
              </a:ext>
            </a:extLst>
          </p:cNvPr>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60" name="Freeform 40">
            <a:extLst>
              <a:ext uri="{FF2B5EF4-FFF2-40B4-BE49-F238E27FC236}">
                <a16:creationId xmlns:a16="http://schemas.microsoft.com/office/drawing/2014/main" id="{694067A2-B75A-4819-BC53-AB1FB5ACED18}"/>
              </a:ext>
            </a:extLst>
          </p:cNvPr>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5161" name="Picture 41" descr="BD14742_">
            <a:extLst>
              <a:ext uri="{FF2B5EF4-FFF2-40B4-BE49-F238E27FC236}">
                <a16:creationId xmlns:a16="http://schemas.microsoft.com/office/drawing/2014/main" id="{55D7217E-E59E-4410-B6B2-23AF1DF77F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3" name="Picture 43" descr="BD14742_">
            <a:extLst>
              <a:ext uri="{FF2B5EF4-FFF2-40B4-BE49-F238E27FC236}">
                <a16:creationId xmlns:a16="http://schemas.microsoft.com/office/drawing/2014/main" id="{6F407193-3FD0-4394-9E73-AE8BD0FB6E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64" name="Rectangle 44">
            <a:extLst>
              <a:ext uri="{FF2B5EF4-FFF2-40B4-BE49-F238E27FC236}">
                <a16:creationId xmlns:a16="http://schemas.microsoft.com/office/drawing/2014/main" id="{ED79C93D-480E-4D74-8D58-176E32296AA4}"/>
              </a:ext>
            </a:extLst>
          </p:cNvPr>
          <p:cNvSpPr>
            <a:spLocks noGrp="1" noChangeArrowheads="1"/>
          </p:cNvSpPr>
          <p:nvPr>
            <p:ph type="title"/>
          </p:nvPr>
        </p:nvSpPr>
        <p:spPr/>
        <p:txBody>
          <a:bodyPr/>
          <a:lstStyle/>
          <a:p>
            <a:pPr algn="l" eaLnBrk="1" hangingPunct="1"/>
            <a:r>
              <a:rPr lang="en-US" altLang="en-US" dirty="0"/>
              <a:t>Program Examples</a:t>
            </a:r>
          </a:p>
        </p:txBody>
      </p:sp>
      <p:sp>
        <p:nvSpPr>
          <p:cNvPr id="5165" name="Text Box 46">
            <a:extLst>
              <a:ext uri="{FF2B5EF4-FFF2-40B4-BE49-F238E27FC236}">
                <a16:creationId xmlns:a16="http://schemas.microsoft.com/office/drawing/2014/main" id="{819644F8-12F8-4416-9A0D-B1D4A772D24B}"/>
              </a:ext>
            </a:extLst>
          </p:cNvPr>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fld id="{B71A17FF-8792-4F37-B9F0-B9CBC40D6A91}" type="slidenum">
              <a:rPr lang="en-US" altLang="en-US" sz="1000"/>
              <a:pPr eaLnBrk="1" hangingPunct="1">
                <a:spcBef>
                  <a:spcPct val="50000"/>
                </a:spcBef>
              </a:pPr>
              <a:t>12</a:t>
            </a:fld>
            <a:endParaRPr lang="en-US" altLang="en-US" sz="1000"/>
          </a:p>
        </p:txBody>
      </p:sp>
      <p:sp>
        <p:nvSpPr>
          <p:cNvPr id="5166" name="Content Placeholder 46">
            <a:extLst>
              <a:ext uri="{FF2B5EF4-FFF2-40B4-BE49-F238E27FC236}">
                <a16:creationId xmlns:a16="http://schemas.microsoft.com/office/drawing/2014/main" id="{75B136BD-0311-4DD6-8B6E-8EE29D747A6D}"/>
              </a:ext>
            </a:extLst>
          </p:cNvPr>
          <p:cNvSpPr>
            <a:spLocks noGrp="1"/>
          </p:cNvSpPr>
          <p:nvPr>
            <p:ph idx="1"/>
          </p:nvPr>
        </p:nvSpPr>
        <p:spPr>
          <a:xfrm>
            <a:off x="685800" y="1752600"/>
            <a:ext cx="7772400" cy="4114800"/>
          </a:xfrm>
        </p:spPr>
        <p:txBody>
          <a:bodyPr/>
          <a:lstStyle/>
          <a:p>
            <a:pPr>
              <a:spcAft>
                <a:spcPts val="600"/>
              </a:spcAft>
            </a:pPr>
            <a:r>
              <a:rPr lang="en-US" sz="2800" dirty="0"/>
              <a:t>FFY 2017 New Hampshire Program  is focused on preventing this years’ crisis recipients from being crisis recipients next year …</a:t>
            </a:r>
            <a:endParaRPr lang="en-US" sz="2000" dirty="0"/>
          </a:p>
          <a:p>
            <a:pPr marL="914400" lvl="2" indent="0">
              <a:spcAft>
                <a:spcPts val="1200"/>
              </a:spcAft>
              <a:buNone/>
            </a:pPr>
            <a:endParaRPr lang="en-US" sz="2000" dirty="0"/>
          </a:p>
          <a:p>
            <a:pPr marL="1371600" lvl="3" indent="0">
              <a:spcAft>
                <a:spcPts val="1200"/>
              </a:spcAft>
              <a:buNone/>
            </a:pPr>
            <a:endParaRPr lang="en-US" sz="1600" dirty="0"/>
          </a:p>
          <a:p>
            <a:pPr lvl="1">
              <a:spcAft>
                <a:spcPts val="1200"/>
              </a:spcAft>
            </a:pPr>
            <a:endParaRPr lang="en-US" sz="2400" dirty="0"/>
          </a:p>
          <a:p>
            <a:pPr lvl="1">
              <a:spcAft>
                <a:spcPts val="1200"/>
              </a:spcAft>
            </a:pPr>
            <a:endParaRPr lang="en-US" sz="2400" dirty="0"/>
          </a:p>
          <a:p>
            <a:pPr>
              <a:spcAft>
                <a:spcPts val="1200"/>
              </a:spcAft>
            </a:pPr>
            <a:endParaRPr lang="en-US" sz="2800" dirty="0"/>
          </a:p>
          <a:p>
            <a:pPr>
              <a:spcAft>
                <a:spcPts val="1200"/>
              </a:spcAft>
            </a:pPr>
            <a:endParaRPr lang="en-US" sz="2400" dirty="0"/>
          </a:p>
          <a:p>
            <a:pPr marL="0" indent="0">
              <a:buNone/>
            </a:pPr>
            <a:endParaRPr lang="en-US" sz="2000" dirty="0"/>
          </a:p>
          <a:p>
            <a:pPr marL="0" indent="0">
              <a:buNone/>
            </a:pPr>
            <a:endParaRPr lang="en-US" altLang="en-US" sz="2000" dirty="0"/>
          </a:p>
          <a:p>
            <a:endParaRPr lang="en-US" altLang="en-US" sz="2800" dirty="0"/>
          </a:p>
          <a:p>
            <a:endParaRPr lang="en-US" altLang="en-US" sz="2800" dirty="0"/>
          </a:p>
          <a:p>
            <a:endParaRPr lang="en-US" altLang="en-US" sz="2800" dirty="0"/>
          </a:p>
          <a:p>
            <a:pPr lvl="1"/>
            <a:endParaRPr lang="en-US" altLang="en-US" dirty="0"/>
          </a:p>
        </p:txBody>
      </p:sp>
    </p:spTree>
    <p:extLst>
      <p:ext uri="{BB962C8B-B14F-4D97-AF65-F5344CB8AC3E}">
        <p14:creationId xmlns:p14="http://schemas.microsoft.com/office/powerpoint/2010/main" val="2046568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reeform 2">
            <a:extLst>
              <a:ext uri="{FF2B5EF4-FFF2-40B4-BE49-F238E27FC236}">
                <a16:creationId xmlns:a16="http://schemas.microsoft.com/office/drawing/2014/main" id="{240061B4-B398-49B0-A208-0CD9BF771481}"/>
              </a:ext>
            </a:extLst>
          </p:cNvPr>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 name="Freeform 3">
            <a:extLst>
              <a:ext uri="{FF2B5EF4-FFF2-40B4-BE49-F238E27FC236}">
                <a16:creationId xmlns:a16="http://schemas.microsoft.com/office/drawing/2014/main" id="{68120047-6972-4FE0-AB7E-A047FB965A5A}"/>
              </a:ext>
            </a:extLst>
          </p:cNvPr>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4" name="Freeform 4">
            <a:extLst>
              <a:ext uri="{FF2B5EF4-FFF2-40B4-BE49-F238E27FC236}">
                <a16:creationId xmlns:a16="http://schemas.microsoft.com/office/drawing/2014/main" id="{BA7C257C-3128-4090-8E5D-740F4B20D6B3}"/>
              </a:ext>
            </a:extLst>
          </p:cNvPr>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5" name="Freeform 5">
            <a:extLst>
              <a:ext uri="{FF2B5EF4-FFF2-40B4-BE49-F238E27FC236}">
                <a16:creationId xmlns:a16="http://schemas.microsoft.com/office/drawing/2014/main" id="{6C538EBD-73DA-4794-AE03-C907AEB29BD3}"/>
              </a:ext>
            </a:extLst>
          </p:cNvPr>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6" name="Freeform 6">
            <a:extLst>
              <a:ext uri="{FF2B5EF4-FFF2-40B4-BE49-F238E27FC236}">
                <a16:creationId xmlns:a16="http://schemas.microsoft.com/office/drawing/2014/main" id="{93932781-6CAF-4DD6-8DBB-5F3DBD655C5B}"/>
              </a:ext>
            </a:extLst>
          </p:cNvPr>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7" name="Freeform 7">
            <a:extLst>
              <a:ext uri="{FF2B5EF4-FFF2-40B4-BE49-F238E27FC236}">
                <a16:creationId xmlns:a16="http://schemas.microsoft.com/office/drawing/2014/main" id="{1678C238-9BDD-470C-83A5-6ABA3522926D}"/>
              </a:ext>
            </a:extLst>
          </p:cNvPr>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8" name="Freeform 8">
            <a:extLst>
              <a:ext uri="{FF2B5EF4-FFF2-40B4-BE49-F238E27FC236}">
                <a16:creationId xmlns:a16="http://schemas.microsoft.com/office/drawing/2014/main" id="{18BD8430-834D-4093-912F-8D50DCF1D178}"/>
              </a:ext>
            </a:extLst>
          </p:cNvPr>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9" name="Freeform 9">
            <a:extLst>
              <a:ext uri="{FF2B5EF4-FFF2-40B4-BE49-F238E27FC236}">
                <a16:creationId xmlns:a16="http://schemas.microsoft.com/office/drawing/2014/main" id="{71B0AFB4-4555-4C60-B104-9735E5C7A9F0}"/>
              </a:ext>
            </a:extLst>
          </p:cNvPr>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0" name="Freeform 10">
            <a:extLst>
              <a:ext uri="{FF2B5EF4-FFF2-40B4-BE49-F238E27FC236}">
                <a16:creationId xmlns:a16="http://schemas.microsoft.com/office/drawing/2014/main" id="{3AB2330E-6818-4741-A755-2EA4B3BB95AC}"/>
              </a:ext>
            </a:extLst>
          </p:cNvPr>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1" name="Freeform 11">
            <a:extLst>
              <a:ext uri="{FF2B5EF4-FFF2-40B4-BE49-F238E27FC236}">
                <a16:creationId xmlns:a16="http://schemas.microsoft.com/office/drawing/2014/main" id="{4C5852B0-2854-4A53-84A3-64E9FB79405E}"/>
              </a:ext>
            </a:extLst>
          </p:cNvPr>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2" name="Freeform 12">
            <a:extLst>
              <a:ext uri="{FF2B5EF4-FFF2-40B4-BE49-F238E27FC236}">
                <a16:creationId xmlns:a16="http://schemas.microsoft.com/office/drawing/2014/main" id="{7C320193-3347-477A-B339-886E7DA48409}"/>
              </a:ext>
            </a:extLst>
          </p:cNvPr>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3" name="Freeform 13">
            <a:extLst>
              <a:ext uri="{FF2B5EF4-FFF2-40B4-BE49-F238E27FC236}">
                <a16:creationId xmlns:a16="http://schemas.microsoft.com/office/drawing/2014/main" id="{FC7F565F-EA94-4138-9231-A3904C40C3E7}"/>
              </a:ext>
            </a:extLst>
          </p:cNvPr>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4" name="Freeform 14">
            <a:extLst>
              <a:ext uri="{FF2B5EF4-FFF2-40B4-BE49-F238E27FC236}">
                <a16:creationId xmlns:a16="http://schemas.microsoft.com/office/drawing/2014/main" id="{011DCB3A-41B5-4A15-ADF3-8315306178D0}"/>
              </a:ext>
            </a:extLst>
          </p:cNvPr>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5" name="Freeform 15">
            <a:extLst>
              <a:ext uri="{FF2B5EF4-FFF2-40B4-BE49-F238E27FC236}">
                <a16:creationId xmlns:a16="http://schemas.microsoft.com/office/drawing/2014/main" id="{8726EAB2-A573-43AE-915F-4568C2801B63}"/>
              </a:ext>
            </a:extLst>
          </p:cNvPr>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6" name="Freeform 16">
            <a:extLst>
              <a:ext uri="{FF2B5EF4-FFF2-40B4-BE49-F238E27FC236}">
                <a16:creationId xmlns:a16="http://schemas.microsoft.com/office/drawing/2014/main" id="{A7AE67A2-FA71-4EC5-96DA-F4BB7DEAFB20}"/>
              </a:ext>
            </a:extLst>
          </p:cNvPr>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7" name="Freeform 17">
            <a:extLst>
              <a:ext uri="{FF2B5EF4-FFF2-40B4-BE49-F238E27FC236}">
                <a16:creationId xmlns:a16="http://schemas.microsoft.com/office/drawing/2014/main" id="{40262EDD-3118-4164-9411-1B76B7EE8B7C}"/>
              </a:ext>
            </a:extLst>
          </p:cNvPr>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8" name="Freeform 18">
            <a:extLst>
              <a:ext uri="{FF2B5EF4-FFF2-40B4-BE49-F238E27FC236}">
                <a16:creationId xmlns:a16="http://schemas.microsoft.com/office/drawing/2014/main" id="{86B50BB5-F336-43AB-B6E5-BA5257A035B5}"/>
              </a:ext>
            </a:extLst>
          </p:cNvPr>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9" name="Freeform 19">
            <a:extLst>
              <a:ext uri="{FF2B5EF4-FFF2-40B4-BE49-F238E27FC236}">
                <a16:creationId xmlns:a16="http://schemas.microsoft.com/office/drawing/2014/main" id="{71BB3268-0B78-4202-984E-67CB58E7EF09}"/>
              </a:ext>
            </a:extLst>
          </p:cNvPr>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0" name="Freeform 20">
            <a:extLst>
              <a:ext uri="{FF2B5EF4-FFF2-40B4-BE49-F238E27FC236}">
                <a16:creationId xmlns:a16="http://schemas.microsoft.com/office/drawing/2014/main" id="{341982B6-4870-4A77-91AA-54B4D1197A47}"/>
              </a:ext>
            </a:extLst>
          </p:cNvPr>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1" name="Freeform 21">
            <a:extLst>
              <a:ext uri="{FF2B5EF4-FFF2-40B4-BE49-F238E27FC236}">
                <a16:creationId xmlns:a16="http://schemas.microsoft.com/office/drawing/2014/main" id="{5B8DC667-3A24-4BFE-9756-353A954E2AE0}"/>
              </a:ext>
            </a:extLst>
          </p:cNvPr>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2" name="Freeform 22">
            <a:extLst>
              <a:ext uri="{FF2B5EF4-FFF2-40B4-BE49-F238E27FC236}">
                <a16:creationId xmlns:a16="http://schemas.microsoft.com/office/drawing/2014/main" id="{DEA02F40-F666-4201-A3F9-8F8552DD178F}"/>
              </a:ext>
            </a:extLst>
          </p:cNvPr>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3" name="Freeform 23">
            <a:extLst>
              <a:ext uri="{FF2B5EF4-FFF2-40B4-BE49-F238E27FC236}">
                <a16:creationId xmlns:a16="http://schemas.microsoft.com/office/drawing/2014/main" id="{FC6130DC-62D5-4224-B60A-234DEC04478E}"/>
              </a:ext>
            </a:extLst>
          </p:cNvPr>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4" name="Freeform 24">
            <a:extLst>
              <a:ext uri="{FF2B5EF4-FFF2-40B4-BE49-F238E27FC236}">
                <a16:creationId xmlns:a16="http://schemas.microsoft.com/office/drawing/2014/main" id="{899609C5-EE0B-432C-BAA3-508CB10D488F}"/>
              </a:ext>
            </a:extLst>
          </p:cNvPr>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5" name="Freeform 25">
            <a:extLst>
              <a:ext uri="{FF2B5EF4-FFF2-40B4-BE49-F238E27FC236}">
                <a16:creationId xmlns:a16="http://schemas.microsoft.com/office/drawing/2014/main" id="{A0E7F6BF-E39B-4634-9954-D6FD72FB0A80}"/>
              </a:ext>
            </a:extLst>
          </p:cNvPr>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6" name="Freeform 26">
            <a:extLst>
              <a:ext uri="{FF2B5EF4-FFF2-40B4-BE49-F238E27FC236}">
                <a16:creationId xmlns:a16="http://schemas.microsoft.com/office/drawing/2014/main" id="{698DBC76-53E9-4E73-81D8-1E33D2AA784A}"/>
              </a:ext>
            </a:extLst>
          </p:cNvPr>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7" name="Freeform 27">
            <a:extLst>
              <a:ext uri="{FF2B5EF4-FFF2-40B4-BE49-F238E27FC236}">
                <a16:creationId xmlns:a16="http://schemas.microsoft.com/office/drawing/2014/main" id="{EBD39E04-07ED-4ACD-9F96-E3A66A4171E6}"/>
              </a:ext>
            </a:extLst>
          </p:cNvPr>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8" name="Freeform 28">
            <a:extLst>
              <a:ext uri="{FF2B5EF4-FFF2-40B4-BE49-F238E27FC236}">
                <a16:creationId xmlns:a16="http://schemas.microsoft.com/office/drawing/2014/main" id="{77FCD950-12BD-4540-A5B8-DA21FA3A5EB8}"/>
              </a:ext>
            </a:extLst>
          </p:cNvPr>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9" name="Freeform 29">
            <a:extLst>
              <a:ext uri="{FF2B5EF4-FFF2-40B4-BE49-F238E27FC236}">
                <a16:creationId xmlns:a16="http://schemas.microsoft.com/office/drawing/2014/main" id="{FD07056C-2720-4248-8EC6-44C646A24D6D}"/>
              </a:ext>
            </a:extLst>
          </p:cNvPr>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0" name="Freeform 30">
            <a:extLst>
              <a:ext uri="{FF2B5EF4-FFF2-40B4-BE49-F238E27FC236}">
                <a16:creationId xmlns:a16="http://schemas.microsoft.com/office/drawing/2014/main" id="{5D6490C2-6C99-4EFF-A34B-5E7ED47DDE1C}"/>
              </a:ext>
            </a:extLst>
          </p:cNvPr>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1" name="Freeform 31">
            <a:extLst>
              <a:ext uri="{FF2B5EF4-FFF2-40B4-BE49-F238E27FC236}">
                <a16:creationId xmlns:a16="http://schemas.microsoft.com/office/drawing/2014/main" id="{D8FF7E03-4709-4896-AFEB-EF050254766F}"/>
              </a:ext>
            </a:extLst>
          </p:cNvPr>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2" name="Freeform 32">
            <a:extLst>
              <a:ext uri="{FF2B5EF4-FFF2-40B4-BE49-F238E27FC236}">
                <a16:creationId xmlns:a16="http://schemas.microsoft.com/office/drawing/2014/main" id="{356D8B22-BA24-4866-B42A-FC465DD391DA}"/>
              </a:ext>
            </a:extLst>
          </p:cNvPr>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3" name="Freeform 33">
            <a:extLst>
              <a:ext uri="{FF2B5EF4-FFF2-40B4-BE49-F238E27FC236}">
                <a16:creationId xmlns:a16="http://schemas.microsoft.com/office/drawing/2014/main" id="{1EEB854B-888F-4BE0-8608-E758464E4537}"/>
              </a:ext>
            </a:extLst>
          </p:cNvPr>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4" name="Freeform 34">
            <a:extLst>
              <a:ext uri="{FF2B5EF4-FFF2-40B4-BE49-F238E27FC236}">
                <a16:creationId xmlns:a16="http://schemas.microsoft.com/office/drawing/2014/main" id="{BE71C253-7288-4648-858C-15499422A286}"/>
              </a:ext>
            </a:extLst>
          </p:cNvPr>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5" name="Freeform 35">
            <a:extLst>
              <a:ext uri="{FF2B5EF4-FFF2-40B4-BE49-F238E27FC236}">
                <a16:creationId xmlns:a16="http://schemas.microsoft.com/office/drawing/2014/main" id="{F690CF1F-9CC3-4846-A216-477B971B5E1A}"/>
              </a:ext>
            </a:extLst>
          </p:cNvPr>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6" name="Freeform 36">
            <a:extLst>
              <a:ext uri="{FF2B5EF4-FFF2-40B4-BE49-F238E27FC236}">
                <a16:creationId xmlns:a16="http://schemas.microsoft.com/office/drawing/2014/main" id="{BA8F0C08-8E61-4A1F-9F2B-4E6EC0232525}"/>
              </a:ext>
            </a:extLst>
          </p:cNvPr>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7" name="Freeform 37">
            <a:extLst>
              <a:ext uri="{FF2B5EF4-FFF2-40B4-BE49-F238E27FC236}">
                <a16:creationId xmlns:a16="http://schemas.microsoft.com/office/drawing/2014/main" id="{41D75BF3-B365-4C9C-9267-AE875BF7E951}"/>
              </a:ext>
            </a:extLst>
          </p:cNvPr>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8" name="Freeform 38">
            <a:extLst>
              <a:ext uri="{FF2B5EF4-FFF2-40B4-BE49-F238E27FC236}">
                <a16:creationId xmlns:a16="http://schemas.microsoft.com/office/drawing/2014/main" id="{15F21E02-90FA-41FB-AE1C-7137AAEA10A4}"/>
              </a:ext>
            </a:extLst>
          </p:cNvPr>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9" name="Freeform 39">
            <a:extLst>
              <a:ext uri="{FF2B5EF4-FFF2-40B4-BE49-F238E27FC236}">
                <a16:creationId xmlns:a16="http://schemas.microsoft.com/office/drawing/2014/main" id="{DE9EA373-11CA-4084-8DAF-0D7B96C2BFA6}"/>
              </a:ext>
            </a:extLst>
          </p:cNvPr>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60" name="Freeform 40">
            <a:extLst>
              <a:ext uri="{FF2B5EF4-FFF2-40B4-BE49-F238E27FC236}">
                <a16:creationId xmlns:a16="http://schemas.microsoft.com/office/drawing/2014/main" id="{694067A2-B75A-4819-BC53-AB1FB5ACED18}"/>
              </a:ext>
            </a:extLst>
          </p:cNvPr>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5161" name="Picture 41" descr="BD14742_">
            <a:extLst>
              <a:ext uri="{FF2B5EF4-FFF2-40B4-BE49-F238E27FC236}">
                <a16:creationId xmlns:a16="http://schemas.microsoft.com/office/drawing/2014/main" id="{55D7217E-E59E-4410-B6B2-23AF1DF77F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3" name="Picture 43" descr="BD14742_">
            <a:extLst>
              <a:ext uri="{FF2B5EF4-FFF2-40B4-BE49-F238E27FC236}">
                <a16:creationId xmlns:a16="http://schemas.microsoft.com/office/drawing/2014/main" id="{6F407193-3FD0-4394-9E73-AE8BD0FB6E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64" name="Rectangle 44">
            <a:extLst>
              <a:ext uri="{FF2B5EF4-FFF2-40B4-BE49-F238E27FC236}">
                <a16:creationId xmlns:a16="http://schemas.microsoft.com/office/drawing/2014/main" id="{ED79C93D-480E-4D74-8D58-176E32296AA4}"/>
              </a:ext>
            </a:extLst>
          </p:cNvPr>
          <p:cNvSpPr>
            <a:spLocks noGrp="1" noChangeArrowheads="1"/>
          </p:cNvSpPr>
          <p:nvPr>
            <p:ph type="title"/>
          </p:nvPr>
        </p:nvSpPr>
        <p:spPr/>
        <p:txBody>
          <a:bodyPr/>
          <a:lstStyle/>
          <a:p>
            <a:pPr algn="l" eaLnBrk="1" hangingPunct="1"/>
            <a:r>
              <a:rPr lang="en-US" altLang="en-US" dirty="0"/>
              <a:t>Assurance 16 is NOT…</a:t>
            </a:r>
          </a:p>
        </p:txBody>
      </p:sp>
      <p:sp>
        <p:nvSpPr>
          <p:cNvPr id="5165" name="Text Box 46">
            <a:extLst>
              <a:ext uri="{FF2B5EF4-FFF2-40B4-BE49-F238E27FC236}">
                <a16:creationId xmlns:a16="http://schemas.microsoft.com/office/drawing/2014/main" id="{819644F8-12F8-4416-9A0D-B1D4A772D24B}"/>
              </a:ext>
            </a:extLst>
          </p:cNvPr>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fld id="{B71A17FF-8792-4F37-B9F0-B9CBC40D6A91}" type="slidenum">
              <a:rPr lang="en-US" altLang="en-US" sz="1000"/>
              <a:pPr eaLnBrk="1" hangingPunct="1">
                <a:spcBef>
                  <a:spcPct val="50000"/>
                </a:spcBef>
              </a:pPr>
              <a:t>13</a:t>
            </a:fld>
            <a:endParaRPr lang="en-US" altLang="en-US" sz="1000"/>
          </a:p>
        </p:txBody>
      </p:sp>
      <p:sp>
        <p:nvSpPr>
          <p:cNvPr id="5166" name="Content Placeholder 46">
            <a:extLst>
              <a:ext uri="{FF2B5EF4-FFF2-40B4-BE49-F238E27FC236}">
                <a16:creationId xmlns:a16="http://schemas.microsoft.com/office/drawing/2014/main" id="{75B136BD-0311-4DD6-8B6E-8EE29D747A6D}"/>
              </a:ext>
            </a:extLst>
          </p:cNvPr>
          <p:cNvSpPr>
            <a:spLocks noGrp="1"/>
          </p:cNvSpPr>
          <p:nvPr>
            <p:ph idx="1"/>
          </p:nvPr>
        </p:nvSpPr>
        <p:spPr>
          <a:xfrm>
            <a:off x="685800" y="1752600"/>
            <a:ext cx="7772400" cy="4114800"/>
          </a:xfrm>
        </p:spPr>
        <p:txBody>
          <a:bodyPr/>
          <a:lstStyle/>
          <a:p>
            <a:pPr marL="0" indent="0">
              <a:buNone/>
            </a:pPr>
            <a:r>
              <a:rPr lang="en-US" sz="2400" b="1" u="sng" dirty="0"/>
              <a:t>INCENTIVE PROGRAM FOR LEVERAGING NON-FEDERAL RESOURCES</a:t>
            </a:r>
            <a:endParaRPr lang="en-US" sz="2400" b="1" dirty="0"/>
          </a:p>
          <a:p>
            <a:pPr marL="0" indent="0">
              <a:buNone/>
            </a:pPr>
            <a:r>
              <a:rPr lang="en-US" sz="2400" b="1" dirty="0"/>
              <a:t>Section 2607A.</a:t>
            </a:r>
          </a:p>
          <a:p>
            <a:pPr marL="0" indent="0">
              <a:spcAft>
                <a:spcPts val="1200"/>
              </a:spcAft>
              <a:buNone/>
            </a:pPr>
            <a:r>
              <a:rPr lang="en-US" sz="2400" dirty="0"/>
              <a:t>…A State may expend funds allocated under this title as are necessary, not to exceed 0.08 percent of such allocation or $35,000 each fiscal year, whichever is greater, to identify, develop, and demonstrate leveraging programs. Funds allocated under this section shall only be used for increasing or maintaining benefits to households.</a:t>
            </a:r>
          </a:p>
          <a:p>
            <a:pPr marL="0" indent="0">
              <a:buNone/>
            </a:pPr>
            <a:endParaRPr lang="en-US" sz="2000" dirty="0"/>
          </a:p>
          <a:p>
            <a:pPr marL="0" indent="0">
              <a:buNone/>
            </a:pPr>
            <a:endParaRPr lang="en-US" altLang="en-US" sz="2000" dirty="0"/>
          </a:p>
          <a:p>
            <a:endParaRPr lang="en-US" altLang="en-US" sz="2800" dirty="0"/>
          </a:p>
          <a:p>
            <a:endParaRPr lang="en-US" altLang="en-US" sz="2800" dirty="0"/>
          </a:p>
          <a:p>
            <a:endParaRPr lang="en-US" altLang="en-US" sz="2800" dirty="0"/>
          </a:p>
          <a:p>
            <a:pPr lvl="1"/>
            <a:endParaRPr lang="en-US" altLang="en-US" dirty="0"/>
          </a:p>
        </p:txBody>
      </p:sp>
    </p:spTree>
    <p:extLst>
      <p:ext uri="{BB962C8B-B14F-4D97-AF65-F5344CB8AC3E}">
        <p14:creationId xmlns:p14="http://schemas.microsoft.com/office/powerpoint/2010/main" val="3821072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reeform 2">
            <a:extLst>
              <a:ext uri="{FF2B5EF4-FFF2-40B4-BE49-F238E27FC236}">
                <a16:creationId xmlns:a16="http://schemas.microsoft.com/office/drawing/2014/main" id="{DA8392CF-17EA-43D3-9BCA-8A909D5978B2}"/>
              </a:ext>
            </a:extLst>
          </p:cNvPr>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23" name="Freeform 3">
            <a:extLst>
              <a:ext uri="{FF2B5EF4-FFF2-40B4-BE49-F238E27FC236}">
                <a16:creationId xmlns:a16="http://schemas.microsoft.com/office/drawing/2014/main" id="{FFA49D78-309F-45B7-97A3-B6632BA41A9B}"/>
              </a:ext>
            </a:extLst>
          </p:cNvPr>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24" name="Freeform 4">
            <a:extLst>
              <a:ext uri="{FF2B5EF4-FFF2-40B4-BE49-F238E27FC236}">
                <a16:creationId xmlns:a16="http://schemas.microsoft.com/office/drawing/2014/main" id="{81A6DDF8-9D18-436D-B7F2-51DB51E527AA}"/>
              </a:ext>
            </a:extLst>
          </p:cNvPr>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25" name="Freeform 5">
            <a:extLst>
              <a:ext uri="{FF2B5EF4-FFF2-40B4-BE49-F238E27FC236}">
                <a16:creationId xmlns:a16="http://schemas.microsoft.com/office/drawing/2014/main" id="{B5A82C73-C3EB-4E86-9FA6-24B3C3971C06}"/>
              </a:ext>
            </a:extLst>
          </p:cNvPr>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26" name="Freeform 6">
            <a:extLst>
              <a:ext uri="{FF2B5EF4-FFF2-40B4-BE49-F238E27FC236}">
                <a16:creationId xmlns:a16="http://schemas.microsoft.com/office/drawing/2014/main" id="{4F646F59-1B5A-4184-807C-64B6E03DE0C8}"/>
              </a:ext>
            </a:extLst>
          </p:cNvPr>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27" name="Freeform 7">
            <a:extLst>
              <a:ext uri="{FF2B5EF4-FFF2-40B4-BE49-F238E27FC236}">
                <a16:creationId xmlns:a16="http://schemas.microsoft.com/office/drawing/2014/main" id="{267B5358-400A-4FC5-AD3E-90C1D06CCACF}"/>
              </a:ext>
            </a:extLst>
          </p:cNvPr>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28" name="Freeform 8">
            <a:extLst>
              <a:ext uri="{FF2B5EF4-FFF2-40B4-BE49-F238E27FC236}">
                <a16:creationId xmlns:a16="http://schemas.microsoft.com/office/drawing/2014/main" id="{42BFC5EF-A3BD-494B-82D2-07C48DC83CEC}"/>
              </a:ext>
            </a:extLst>
          </p:cNvPr>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29" name="Freeform 9">
            <a:extLst>
              <a:ext uri="{FF2B5EF4-FFF2-40B4-BE49-F238E27FC236}">
                <a16:creationId xmlns:a16="http://schemas.microsoft.com/office/drawing/2014/main" id="{661926BC-956F-45A2-BFB6-F1FE72E9C32D}"/>
              </a:ext>
            </a:extLst>
          </p:cNvPr>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30" name="Freeform 10">
            <a:extLst>
              <a:ext uri="{FF2B5EF4-FFF2-40B4-BE49-F238E27FC236}">
                <a16:creationId xmlns:a16="http://schemas.microsoft.com/office/drawing/2014/main" id="{161CBA00-4B28-4FF9-8906-27370B98BF7F}"/>
              </a:ext>
            </a:extLst>
          </p:cNvPr>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31" name="Freeform 11">
            <a:extLst>
              <a:ext uri="{FF2B5EF4-FFF2-40B4-BE49-F238E27FC236}">
                <a16:creationId xmlns:a16="http://schemas.microsoft.com/office/drawing/2014/main" id="{B8B4B034-1582-4251-A3E8-33431A2A5E16}"/>
              </a:ext>
            </a:extLst>
          </p:cNvPr>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32" name="Freeform 12">
            <a:extLst>
              <a:ext uri="{FF2B5EF4-FFF2-40B4-BE49-F238E27FC236}">
                <a16:creationId xmlns:a16="http://schemas.microsoft.com/office/drawing/2014/main" id="{538472A8-72EB-42F1-AC8F-61DA1F9929BB}"/>
              </a:ext>
            </a:extLst>
          </p:cNvPr>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33" name="Freeform 13">
            <a:extLst>
              <a:ext uri="{FF2B5EF4-FFF2-40B4-BE49-F238E27FC236}">
                <a16:creationId xmlns:a16="http://schemas.microsoft.com/office/drawing/2014/main" id="{B2A03852-4D33-4AE6-9652-B4C960544BBC}"/>
              </a:ext>
            </a:extLst>
          </p:cNvPr>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34" name="Freeform 14">
            <a:extLst>
              <a:ext uri="{FF2B5EF4-FFF2-40B4-BE49-F238E27FC236}">
                <a16:creationId xmlns:a16="http://schemas.microsoft.com/office/drawing/2014/main" id="{2129015B-635A-4BF3-9CF4-071B3915FDD8}"/>
              </a:ext>
            </a:extLst>
          </p:cNvPr>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35" name="Freeform 15">
            <a:extLst>
              <a:ext uri="{FF2B5EF4-FFF2-40B4-BE49-F238E27FC236}">
                <a16:creationId xmlns:a16="http://schemas.microsoft.com/office/drawing/2014/main" id="{226C2AE5-26C5-482F-BA9A-5DD7F6FEE11E}"/>
              </a:ext>
            </a:extLst>
          </p:cNvPr>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36" name="Freeform 16">
            <a:extLst>
              <a:ext uri="{FF2B5EF4-FFF2-40B4-BE49-F238E27FC236}">
                <a16:creationId xmlns:a16="http://schemas.microsoft.com/office/drawing/2014/main" id="{54ACB9D4-D621-43BD-A244-8883A89D6F39}"/>
              </a:ext>
            </a:extLst>
          </p:cNvPr>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37" name="Freeform 17">
            <a:extLst>
              <a:ext uri="{FF2B5EF4-FFF2-40B4-BE49-F238E27FC236}">
                <a16:creationId xmlns:a16="http://schemas.microsoft.com/office/drawing/2014/main" id="{3122BFCF-CCF4-4FDB-8D24-FB5E1F03EA14}"/>
              </a:ext>
            </a:extLst>
          </p:cNvPr>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38" name="Freeform 18">
            <a:extLst>
              <a:ext uri="{FF2B5EF4-FFF2-40B4-BE49-F238E27FC236}">
                <a16:creationId xmlns:a16="http://schemas.microsoft.com/office/drawing/2014/main" id="{B13F331B-CB90-4C2F-BE60-FDBF8FFF9E68}"/>
              </a:ext>
            </a:extLst>
          </p:cNvPr>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39" name="Freeform 19">
            <a:extLst>
              <a:ext uri="{FF2B5EF4-FFF2-40B4-BE49-F238E27FC236}">
                <a16:creationId xmlns:a16="http://schemas.microsoft.com/office/drawing/2014/main" id="{0358C208-B4E6-46AA-B073-4E2A8C425B2A}"/>
              </a:ext>
            </a:extLst>
          </p:cNvPr>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0" name="Freeform 20">
            <a:extLst>
              <a:ext uri="{FF2B5EF4-FFF2-40B4-BE49-F238E27FC236}">
                <a16:creationId xmlns:a16="http://schemas.microsoft.com/office/drawing/2014/main" id="{768FFB1C-6536-4E41-8291-FE8479CB5292}"/>
              </a:ext>
            </a:extLst>
          </p:cNvPr>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1" name="Freeform 21">
            <a:extLst>
              <a:ext uri="{FF2B5EF4-FFF2-40B4-BE49-F238E27FC236}">
                <a16:creationId xmlns:a16="http://schemas.microsoft.com/office/drawing/2014/main" id="{0084C7DE-8F12-4510-A174-127804172683}"/>
              </a:ext>
            </a:extLst>
          </p:cNvPr>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2" name="Freeform 22">
            <a:extLst>
              <a:ext uri="{FF2B5EF4-FFF2-40B4-BE49-F238E27FC236}">
                <a16:creationId xmlns:a16="http://schemas.microsoft.com/office/drawing/2014/main" id="{0893B303-A632-4454-9927-9C665F52FFA2}"/>
              </a:ext>
            </a:extLst>
          </p:cNvPr>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3" name="Freeform 23">
            <a:extLst>
              <a:ext uri="{FF2B5EF4-FFF2-40B4-BE49-F238E27FC236}">
                <a16:creationId xmlns:a16="http://schemas.microsoft.com/office/drawing/2014/main" id="{F5A79890-0BCC-450A-AEF3-705A1F1EB0B1}"/>
              </a:ext>
            </a:extLst>
          </p:cNvPr>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4" name="Freeform 24">
            <a:extLst>
              <a:ext uri="{FF2B5EF4-FFF2-40B4-BE49-F238E27FC236}">
                <a16:creationId xmlns:a16="http://schemas.microsoft.com/office/drawing/2014/main" id="{4F2B9283-7887-4F09-8BD0-97044C15FB3A}"/>
              </a:ext>
            </a:extLst>
          </p:cNvPr>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5" name="Freeform 25">
            <a:extLst>
              <a:ext uri="{FF2B5EF4-FFF2-40B4-BE49-F238E27FC236}">
                <a16:creationId xmlns:a16="http://schemas.microsoft.com/office/drawing/2014/main" id="{BF1E4A59-F796-4E3C-9774-F209F6559DCA}"/>
              </a:ext>
            </a:extLst>
          </p:cNvPr>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6" name="Freeform 26">
            <a:extLst>
              <a:ext uri="{FF2B5EF4-FFF2-40B4-BE49-F238E27FC236}">
                <a16:creationId xmlns:a16="http://schemas.microsoft.com/office/drawing/2014/main" id="{5F32012A-30AF-410C-9A12-683CC7831647}"/>
              </a:ext>
            </a:extLst>
          </p:cNvPr>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7" name="Freeform 27">
            <a:extLst>
              <a:ext uri="{FF2B5EF4-FFF2-40B4-BE49-F238E27FC236}">
                <a16:creationId xmlns:a16="http://schemas.microsoft.com/office/drawing/2014/main" id="{67FF5EC0-58FD-48D8-9B78-58B94154711F}"/>
              </a:ext>
            </a:extLst>
          </p:cNvPr>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8" name="Freeform 28">
            <a:extLst>
              <a:ext uri="{FF2B5EF4-FFF2-40B4-BE49-F238E27FC236}">
                <a16:creationId xmlns:a16="http://schemas.microsoft.com/office/drawing/2014/main" id="{AB497B1A-C3B0-4178-9856-29708D3F6C50}"/>
              </a:ext>
            </a:extLst>
          </p:cNvPr>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9" name="Freeform 29">
            <a:extLst>
              <a:ext uri="{FF2B5EF4-FFF2-40B4-BE49-F238E27FC236}">
                <a16:creationId xmlns:a16="http://schemas.microsoft.com/office/drawing/2014/main" id="{AEB9B905-1583-49EB-B574-4F7231CF3B5F}"/>
              </a:ext>
            </a:extLst>
          </p:cNvPr>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0" name="Freeform 30">
            <a:extLst>
              <a:ext uri="{FF2B5EF4-FFF2-40B4-BE49-F238E27FC236}">
                <a16:creationId xmlns:a16="http://schemas.microsoft.com/office/drawing/2014/main" id="{1FE3F8DC-394B-46E1-91DB-E4943A37C948}"/>
              </a:ext>
            </a:extLst>
          </p:cNvPr>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1" name="Freeform 31">
            <a:extLst>
              <a:ext uri="{FF2B5EF4-FFF2-40B4-BE49-F238E27FC236}">
                <a16:creationId xmlns:a16="http://schemas.microsoft.com/office/drawing/2014/main" id="{E5823C13-1A44-4151-9FD9-D961DB12D910}"/>
              </a:ext>
            </a:extLst>
          </p:cNvPr>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2" name="Freeform 32">
            <a:extLst>
              <a:ext uri="{FF2B5EF4-FFF2-40B4-BE49-F238E27FC236}">
                <a16:creationId xmlns:a16="http://schemas.microsoft.com/office/drawing/2014/main" id="{D275C779-25F0-468D-B282-F9F7B93AE980}"/>
              </a:ext>
            </a:extLst>
          </p:cNvPr>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3" name="Freeform 33">
            <a:extLst>
              <a:ext uri="{FF2B5EF4-FFF2-40B4-BE49-F238E27FC236}">
                <a16:creationId xmlns:a16="http://schemas.microsoft.com/office/drawing/2014/main" id="{F5AA5F43-26A4-4FD6-B1EB-6AC04CB39F66}"/>
              </a:ext>
            </a:extLst>
          </p:cNvPr>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4" name="Freeform 34">
            <a:extLst>
              <a:ext uri="{FF2B5EF4-FFF2-40B4-BE49-F238E27FC236}">
                <a16:creationId xmlns:a16="http://schemas.microsoft.com/office/drawing/2014/main" id="{E11490CC-955C-4158-8B33-0C84A20F9E71}"/>
              </a:ext>
            </a:extLst>
          </p:cNvPr>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5" name="Freeform 35">
            <a:extLst>
              <a:ext uri="{FF2B5EF4-FFF2-40B4-BE49-F238E27FC236}">
                <a16:creationId xmlns:a16="http://schemas.microsoft.com/office/drawing/2014/main" id="{61E49E63-0501-49FA-A0DA-78E0F0C7E71D}"/>
              </a:ext>
            </a:extLst>
          </p:cNvPr>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6" name="Freeform 36">
            <a:extLst>
              <a:ext uri="{FF2B5EF4-FFF2-40B4-BE49-F238E27FC236}">
                <a16:creationId xmlns:a16="http://schemas.microsoft.com/office/drawing/2014/main" id="{3119C032-87A4-4D3B-93B1-7B91E5C956E6}"/>
              </a:ext>
            </a:extLst>
          </p:cNvPr>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7" name="Freeform 37">
            <a:extLst>
              <a:ext uri="{FF2B5EF4-FFF2-40B4-BE49-F238E27FC236}">
                <a16:creationId xmlns:a16="http://schemas.microsoft.com/office/drawing/2014/main" id="{2A8A10F1-F317-4475-9981-084DD0EB86CE}"/>
              </a:ext>
            </a:extLst>
          </p:cNvPr>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8" name="Freeform 38">
            <a:extLst>
              <a:ext uri="{FF2B5EF4-FFF2-40B4-BE49-F238E27FC236}">
                <a16:creationId xmlns:a16="http://schemas.microsoft.com/office/drawing/2014/main" id="{C4FF446B-397F-4335-9465-875CC12A3366}"/>
              </a:ext>
            </a:extLst>
          </p:cNvPr>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9" name="Freeform 39">
            <a:extLst>
              <a:ext uri="{FF2B5EF4-FFF2-40B4-BE49-F238E27FC236}">
                <a16:creationId xmlns:a16="http://schemas.microsoft.com/office/drawing/2014/main" id="{5BC59EFC-71BF-4794-A4CC-08078FFF3062}"/>
              </a:ext>
            </a:extLst>
          </p:cNvPr>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60" name="Freeform 40">
            <a:extLst>
              <a:ext uri="{FF2B5EF4-FFF2-40B4-BE49-F238E27FC236}">
                <a16:creationId xmlns:a16="http://schemas.microsoft.com/office/drawing/2014/main" id="{983EA2A0-4BE9-4E48-9228-869AA98EE3FC}"/>
              </a:ext>
            </a:extLst>
          </p:cNvPr>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56361" name="Picture 41" descr="BD14742_">
            <a:extLst>
              <a:ext uri="{FF2B5EF4-FFF2-40B4-BE49-F238E27FC236}">
                <a16:creationId xmlns:a16="http://schemas.microsoft.com/office/drawing/2014/main" id="{368152DD-1BDB-43F5-A8F5-D314E898A3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63" name="Picture 43" descr="BD14742_">
            <a:extLst>
              <a:ext uri="{FF2B5EF4-FFF2-40B4-BE49-F238E27FC236}">
                <a16:creationId xmlns:a16="http://schemas.microsoft.com/office/drawing/2014/main" id="{8481FFB1-530B-454E-9C86-1762D7AF67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64" name="Rectangle 44">
            <a:extLst>
              <a:ext uri="{FF2B5EF4-FFF2-40B4-BE49-F238E27FC236}">
                <a16:creationId xmlns:a16="http://schemas.microsoft.com/office/drawing/2014/main" id="{50F1686F-A0AD-4A24-9872-1B3A45913095}"/>
              </a:ext>
            </a:extLst>
          </p:cNvPr>
          <p:cNvSpPr>
            <a:spLocks noGrp="1" noChangeArrowheads="1"/>
          </p:cNvSpPr>
          <p:nvPr>
            <p:ph type="title"/>
          </p:nvPr>
        </p:nvSpPr>
        <p:spPr>
          <a:xfrm>
            <a:off x="228600" y="228600"/>
            <a:ext cx="7772400" cy="1143000"/>
          </a:xfrm>
        </p:spPr>
        <p:txBody>
          <a:bodyPr/>
          <a:lstStyle/>
          <a:p>
            <a:pPr algn="l" eaLnBrk="1" hangingPunct="1"/>
            <a:r>
              <a:rPr lang="en-US" altLang="en-US"/>
              <a:t>Contact Information</a:t>
            </a:r>
          </a:p>
        </p:txBody>
      </p:sp>
      <p:sp>
        <p:nvSpPr>
          <p:cNvPr id="56365" name="Text Box 46">
            <a:extLst>
              <a:ext uri="{FF2B5EF4-FFF2-40B4-BE49-F238E27FC236}">
                <a16:creationId xmlns:a16="http://schemas.microsoft.com/office/drawing/2014/main" id="{D7A082CA-259C-4862-A76A-378F3F5DBE67}"/>
              </a:ext>
            </a:extLst>
          </p:cNvPr>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fld id="{983584DD-1484-43BB-BAA0-D8BE10E5C7CD}" type="slidenum">
              <a:rPr lang="en-US" altLang="en-US" sz="1000"/>
              <a:pPr eaLnBrk="1" hangingPunct="1">
                <a:spcBef>
                  <a:spcPct val="50000"/>
                </a:spcBef>
              </a:pPr>
              <a:t>14</a:t>
            </a:fld>
            <a:endParaRPr lang="en-US" altLang="en-US" sz="1000"/>
          </a:p>
        </p:txBody>
      </p:sp>
      <p:graphicFrame>
        <p:nvGraphicFramePr>
          <p:cNvPr id="48" name="Content Placeholder 47">
            <a:extLst>
              <a:ext uri="{FF2B5EF4-FFF2-40B4-BE49-F238E27FC236}">
                <a16:creationId xmlns:a16="http://schemas.microsoft.com/office/drawing/2014/main" id="{0212F008-191E-43F4-AC3F-9EF76CD78419}"/>
              </a:ext>
            </a:extLst>
          </p:cNvPr>
          <p:cNvGraphicFramePr>
            <a:graphicFrameLocks noGrp="1"/>
          </p:cNvGraphicFramePr>
          <p:nvPr>
            <p:ph idx="1"/>
            <p:extLst>
              <p:ext uri="{D42A27DB-BD31-4B8C-83A1-F6EECF244321}">
                <p14:modId xmlns:p14="http://schemas.microsoft.com/office/powerpoint/2010/main" val="111153004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reeform 2">
            <a:extLst>
              <a:ext uri="{FF2B5EF4-FFF2-40B4-BE49-F238E27FC236}">
                <a16:creationId xmlns:a16="http://schemas.microsoft.com/office/drawing/2014/main" id="{240061B4-B398-49B0-A208-0CD9BF771481}"/>
              </a:ext>
            </a:extLst>
          </p:cNvPr>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 name="Freeform 3">
            <a:extLst>
              <a:ext uri="{FF2B5EF4-FFF2-40B4-BE49-F238E27FC236}">
                <a16:creationId xmlns:a16="http://schemas.microsoft.com/office/drawing/2014/main" id="{68120047-6972-4FE0-AB7E-A047FB965A5A}"/>
              </a:ext>
            </a:extLst>
          </p:cNvPr>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4" name="Freeform 4">
            <a:extLst>
              <a:ext uri="{FF2B5EF4-FFF2-40B4-BE49-F238E27FC236}">
                <a16:creationId xmlns:a16="http://schemas.microsoft.com/office/drawing/2014/main" id="{BA7C257C-3128-4090-8E5D-740F4B20D6B3}"/>
              </a:ext>
            </a:extLst>
          </p:cNvPr>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5" name="Freeform 5">
            <a:extLst>
              <a:ext uri="{FF2B5EF4-FFF2-40B4-BE49-F238E27FC236}">
                <a16:creationId xmlns:a16="http://schemas.microsoft.com/office/drawing/2014/main" id="{6C538EBD-73DA-4794-AE03-C907AEB29BD3}"/>
              </a:ext>
            </a:extLst>
          </p:cNvPr>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6" name="Freeform 6">
            <a:extLst>
              <a:ext uri="{FF2B5EF4-FFF2-40B4-BE49-F238E27FC236}">
                <a16:creationId xmlns:a16="http://schemas.microsoft.com/office/drawing/2014/main" id="{93932781-6CAF-4DD6-8DBB-5F3DBD655C5B}"/>
              </a:ext>
            </a:extLst>
          </p:cNvPr>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7" name="Freeform 7">
            <a:extLst>
              <a:ext uri="{FF2B5EF4-FFF2-40B4-BE49-F238E27FC236}">
                <a16:creationId xmlns:a16="http://schemas.microsoft.com/office/drawing/2014/main" id="{1678C238-9BDD-470C-83A5-6ABA3522926D}"/>
              </a:ext>
            </a:extLst>
          </p:cNvPr>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8" name="Freeform 8">
            <a:extLst>
              <a:ext uri="{FF2B5EF4-FFF2-40B4-BE49-F238E27FC236}">
                <a16:creationId xmlns:a16="http://schemas.microsoft.com/office/drawing/2014/main" id="{18BD8430-834D-4093-912F-8D50DCF1D178}"/>
              </a:ext>
            </a:extLst>
          </p:cNvPr>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9" name="Freeform 9">
            <a:extLst>
              <a:ext uri="{FF2B5EF4-FFF2-40B4-BE49-F238E27FC236}">
                <a16:creationId xmlns:a16="http://schemas.microsoft.com/office/drawing/2014/main" id="{71B0AFB4-4555-4C60-B104-9735E5C7A9F0}"/>
              </a:ext>
            </a:extLst>
          </p:cNvPr>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0" name="Freeform 10">
            <a:extLst>
              <a:ext uri="{FF2B5EF4-FFF2-40B4-BE49-F238E27FC236}">
                <a16:creationId xmlns:a16="http://schemas.microsoft.com/office/drawing/2014/main" id="{3AB2330E-6818-4741-A755-2EA4B3BB95AC}"/>
              </a:ext>
            </a:extLst>
          </p:cNvPr>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1" name="Freeform 11">
            <a:extLst>
              <a:ext uri="{FF2B5EF4-FFF2-40B4-BE49-F238E27FC236}">
                <a16:creationId xmlns:a16="http://schemas.microsoft.com/office/drawing/2014/main" id="{4C5852B0-2854-4A53-84A3-64E9FB79405E}"/>
              </a:ext>
            </a:extLst>
          </p:cNvPr>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2" name="Freeform 12">
            <a:extLst>
              <a:ext uri="{FF2B5EF4-FFF2-40B4-BE49-F238E27FC236}">
                <a16:creationId xmlns:a16="http://schemas.microsoft.com/office/drawing/2014/main" id="{7C320193-3347-477A-B339-886E7DA48409}"/>
              </a:ext>
            </a:extLst>
          </p:cNvPr>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3" name="Freeform 13">
            <a:extLst>
              <a:ext uri="{FF2B5EF4-FFF2-40B4-BE49-F238E27FC236}">
                <a16:creationId xmlns:a16="http://schemas.microsoft.com/office/drawing/2014/main" id="{FC7F565F-EA94-4138-9231-A3904C40C3E7}"/>
              </a:ext>
            </a:extLst>
          </p:cNvPr>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4" name="Freeform 14">
            <a:extLst>
              <a:ext uri="{FF2B5EF4-FFF2-40B4-BE49-F238E27FC236}">
                <a16:creationId xmlns:a16="http://schemas.microsoft.com/office/drawing/2014/main" id="{011DCB3A-41B5-4A15-ADF3-8315306178D0}"/>
              </a:ext>
            </a:extLst>
          </p:cNvPr>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5" name="Freeform 15">
            <a:extLst>
              <a:ext uri="{FF2B5EF4-FFF2-40B4-BE49-F238E27FC236}">
                <a16:creationId xmlns:a16="http://schemas.microsoft.com/office/drawing/2014/main" id="{8726EAB2-A573-43AE-915F-4568C2801B63}"/>
              </a:ext>
            </a:extLst>
          </p:cNvPr>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6" name="Freeform 16">
            <a:extLst>
              <a:ext uri="{FF2B5EF4-FFF2-40B4-BE49-F238E27FC236}">
                <a16:creationId xmlns:a16="http://schemas.microsoft.com/office/drawing/2014/main" id="{A7AE67A2-FA71-4EC5-96DA-F4BB7DEAFB20}"/>
              </a:ext>
            </a:extLst>
          </p:cNvPr>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7" name="Freeform 17">
            <a:extLst>
              <a:ext uri="{FF2B5EF4-FFF2-40B4-BE49-F238E27FC236}">
                <a16:creationId xmlns:a16="http://schemas.microsoft.com/office/drawing/2014/main" id="{40262EDD-3118-4164-9411-1B76B7EE8B7C}"/>
              </a:ext>
            </a:extLst>
          </p:cNvPr>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8" name="Freeform 18">
            <a:extLst>
              <a:ext uri="{FF2B5EF4-FFF2-40B4-BE49-F238E27FC236}">
                <a16:creationId xmlns:a16="http://schemas.microsoft.com/office/drawing/2014/main" id="{86B50BB5-F336-43AB-B6E5-BA5257A035B5}"/>
              </a:ext>
            </a:extLst>
          </p:cNvPr>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9" name="Freeform 19">
            <a:extLst>
              <a:ext uri="{FF2B5EF4-FFF2-40B4-BE49-F238E27FC236}">
                <a16:creationId xmlns:a16="http://schemas.microsoft.com/office/drawing/2014/main" id="{71BB3268-0B78-4202-984E-67CB58E7EF09}"/>
              </a:ext>
            </a:extLst>
          </p:cNvPr>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0" name="Freeform 20">
            <a:extLst>
              <a:ext uri="{FF2B5EF4-FFF2-40B4-BE49-F238E27FC236}">
                <a16:creationId xmlns:a16="http://schemas.microsoft.com/office/drawing/2014/main" id="{341982B6-4870-4A77-91AA-54B4D1197A47}"/>
              </a:ext>
            </a:extLst>
          </p:cNvPr>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1" name="Freeform 21">
            <a:extLst>
              <a:ext uri="{FF2B5EF4-FFF2-40B4-BE49-F238E27FC236}">
                <a16:creationId xmlns:a16="http://schemas.microsoft.com/office/drawing/2014/main" id="{5B8DC667-3A24-4BFE-9756-353A954E2AE0}"/>
              </a:ext>
            </a:extLst>
          </p:cNvPr>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2" name="Freeform 22">
            <a:extLst>
              <a:ext uri="{FF2B5EF4-FFF2-40B4-BE49-F238E27FC236}">
                <a16:creationId xmlns:a16="http://schemas.microsoft.com/office/drawing/2014/main" id="{DEA02F40-F666-4201-A3F9-8F8552DD178F}"/>
              </a:ext>
            </a:extLst>
          </p:cNvPr>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3" name="Freeform 23">
            <a:extLst>
              <a:ext uri="{FF2B5EF4-FFF2-40B4-BE49-F238E27FC236}">
                <a16:creationId xmlns:a16="http://schemas.microsoft.com/office/drawing/2014/main" id="{FC6130DC-62D5-4224-B60A-234DEC04478E}"/>
              </a:ext>
            </a:extLst>
          </p:cNvPr>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4" name="Freeform 24">
            <a:extLst>
              <a:ext uri="{FF2B5EF4-FFF2-40B4-BE49-F238E27FC236}">
                <a16:creationId xmlns:a16="http://schemas.microsoft.com/office/drawing/2014/main" id="{899609C5-EE0B-432C-BAA3-508CB10D488F}"/>
              </a:ext>
            </a:extLst>
          </p:cNvPr>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5" name="Freeform 25">
            <a:extLst>
              <a:ext uri="{FF2B5EF4-FFF2-40B4-BE49-F238E27FC236}">
                <a16:creationId xmlns:a16="http://schemas.microsoft.com/office/drawing/2014/main" id="{A0E7F6BF-E39B-4634-9954-D6FD72FB0A80}"/>
              </a:ext>
            </a:extLst>
          </p:cNvPr>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6" name="Freeform 26">
            <a:extLst>
              <a:ext uri="{FF2B5EF4-FFF2-40B4-BE49-F238E27FC236}">
                <a16:creationId xmlns:a16="http://schemas.microsoft.com/office/drawing/2014/main" id="{698DBC76-53E9-4E73-81D8-1E33D2AA784A}"/>
              </a:ext>
            </a:extLst>
          </p:cNvPr>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7" name="Freeform 27">
            <a:extLst>
              <a:ext uri="{FF2B5EF4-FFF2-40B4-BE49-F238E27FC236}">
                <a16:creationId xmlns:a16="http://schemas.microsoft.com/office/drawing/2014/main" id="{EBD39E04-07ED-4ACD-9F96-E3A66A4171E6}"/>
              </a:ext>
            </a:extLst>
          </p:cNvPr>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8" name="Freeform 28">
            <a:extLst>
              <a:ext uri="{FF2B5EF4-FFF2-40B4-BE49-F238E27FC236}">
                <a16:creationId xmlns:a16="http://schemas.microsoft.com/office/drawing/2014/main" id="{77FCD950-12BD-4540-A5B8-DA21FA3A5EB8}"/>
              </a:ext>
            </a:extLst>
          </p:cNvPr>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9" name="Freeform 29">
            <a:extLst>
              <a:ext uri="{FF2B5EF4-FFF2-40B4-BE49-F238E27FC236}">
                <a16:creationId xmlns:a16="http://schemas.microsoft.com/office/drawing/2014/main" id="{FD07056C-2720-4248-8EC6-44C646A24D6D}"/>
              </a:ext>
            </a:extLst>
          </p:cNvPr>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0" name="Freeform 30">
            <a:extLst>
              <a:ext uri="{FF2B5EF4-FFF2-40B4-BE49-F238E27FC236}">
                <a16:creationId xmlns:a16="http://schemas.microsoft.com/office/drawing/2014/main" id="{5D6490C2-6C99-4EFF-A34B-5E7ED47DDE1C}"/>
              </a:ext>
            </a:extLst>
          </p:cNvPr>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1" name="Freeform 31">
            <a:extLst>
              <a:ext uri="{FF2B5EF4-FFF2-40B4-BE49-F238E27FC236}">
                <a16:creationId xmlns:a16="http://schemas.microsoft.com/office/drawing/2014/main" id="{D8FF7E03-4709-4896-AFEB-EF050254766F}"/>
              </a:ext>
            </a:extLst>
          </p:cNvPr>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2" name="Freeform 32">
            <a:extLst>
              <a:ext uri="{FF2B5EF4-FFF2-40B4-BE49-F238E27FC236}">
                <a16:creationId xmlns:a16="http://schemas.microsoft.com/office/drawing/2014/main" id="{356D8B22-BA24-4866-B42A-FC465DD391DA}"/>
              </a:ext>
            </a:extLst>
          </p:cNvPr>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3" name="Freeform 33">
            <a:extLst>
              <a:ext uri="{FF2B5EF4-FFF2-40B4-BE49-F238E27FC236}">
                <a16:creationId xmlns:a16="http://schemas.microsoft.com/office/drawing/2014/main" id="{1EEB854B-888F-4BE0-8608-E758464E4537}"/>
              </a:ext>
            </a:extLst>
          </p:cNvPr>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4" name="Freeform 34">
            <a:extLst>
              <a:ext uri="{FF2B5EF4-FFF2-40B4-BE49-F238E27FC236}">
                <a16:creationId xmlns:a16="http://schemas.microsoft.com/office/drawing/2014/main" id="{BE71C253-7288-4648-858C-15499422A286}"/>
              </a:ext>
            </a:extLst>
          </p:cNvPr>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5" name="Freeform 35">
            <a:extLst>
              <a:ext uri="{FF2B5EF4-FFF2-40B4-BE49-F238E27FC236}">
                <a16:creationId xmlns:a16="http://schemas.microsoft.com/office/drawing/2014/main" id="{F690CF1F-9CC3-4846-A216-477B971B5E1A}"/>
              </a:ext>
            </a:extLst>
          </p:cNvPr>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6" name="Freeform 36">
            <a:extLst>
              <a:ext uri="{FF2B5EF4-FFF2-40B4-BE49-F238E27FC236}">
                <a16:creationId xmlns:a16="http://schemas.microsoft.com/office/drawing/2014/main" id="{BA8F0C08-8E61-4A1F-9F2B-4E6EC0232525}"/>
              </a:ext>
            </a:extLst>
          </p:cNvPr>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7" name="Freeform 37">
            <a:extLst>
              <a:ext uri="{FF2B5EF4-FFF2-40B4-BE49-F238E27FC236}">
                <a16:creationId xmlns:a16="http://schemas.microsoft.com/office/drawing/2014/main" id="{41D75BF3-B365-4C9C-9267-AE875BF7E951}"/>
              </a:ext>
            </a:extLst>
          </p:cNvPr>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8" name="Freeform 38">
            <a:extLst>
              <a:ext uri="{FF2B5EF4-FFF2-40B4-BE49-F238E27FC236}">
                <a16:creationId xmlns:a16="http://schemas.microsoft.com/office/drawing/2014/main" id="{15F21E02-90FA-41FB-AE1C-7137AAEA10A4}"/>
              </a:ext>
            </a:extLst>
          </p:cNvPr>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9" name="Freeform 39">
            <a:extLst>
              <a:ext uri="{FF2B5EF4-FFF2-40B4-BE49-F238E27FC236}">
                <a16:creationId xmlns:a16="http://schemas.microsoft.com/office/drawing/2014/main" id="{DE9EA373-11CA-4084-8DAF-0D7B96C2BFA6}"/>
              </a:ext>
            </a:extLst>
          </p:cNvPr>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60" name="Freeform 40">
            <a:extLst>
              <a:ext uri="{FF2B5EF4-FFF2-40B4-BE49-F238E27FC236}">
                <a16:creationId xmlns:a16="http://schemas.microsoft.com/office/drawing/2014/main" id="{694067A2-B75A-4819-BC53-AB1FB5ACED18}"/>
              </a:ext>
            </a:extLst>
          </p:cNvPr>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5161" name="Picture 41" descr="BD14742_">
            <a:extLst>
              <a:ext uri="{FF2B5EF4-FFF2-40B4-BE49-F238E27FC236}">
                <a16:creationId xmlns:a16="http://schemas.microsoft.com/office/drawing/2014/main" id="{55D7217E-E59E-4410-B6B2-23AF1DF77F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3" name="Picture 43" descr="BD14742_">
            <a:extLst>
              <a:ext uri="{FF2B5EF4-FFF2-40B4-BE49-F238E27FC236}">
                <a16:creationId xmlns:a16="http://schemas.microsoft.com/office/drawing/2014/main" id="{6F407193-3FD0-4394-9E73-AE8BD0FB6E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64" name="Rectangle 44">
            <a:extLst>
              <a:ext uri="{FF2B5EF4-FFF2-40B4-BE49-F238E27FC236}">
                <a16:creationId xmlns:a16="http://schemas.microsoft.com/office/drawing/2014/main" id="{ED79C93D-480E-4D74-8D58-176E32296AA4}"/>
              </a:ext>
            </a:extLst>
          </p:cNvPr>
          <p:cNvSpPr>
            <a:spLocks noGrp="1" noChangeArrowheads="1"/>
          </p:cNvSpPr>
          <p:nvPr>
            <p:ph type="title"/>
          </p:nvPr>
        </p:nvSpPr>
        <p:spPr/>
        <p:txBody>
          <a:bodyPr/>
          <a:lstStyle/>
          <a:p>
            <a:pPr algn="l" eaLnBrk="1" hangingPunct="1"/>
            <a:r>
              <a:rPr lang="en-US" altLang="en-US" dirty="0"/>
              <a:t>LIHEAP Statute</a:t>
            </a:r>
          </a:p>
        </p:txBody>
      </p:sp>
      <p:sp>
        <p:nvSpPr>
          <p:cNvPr id="5165" name="Text Box 46">
            <a:extLst>
              <a:ext uri="{FF2B5EF4-FFF2-40B4-BE49-F238E27FC236}">
                <a16:creationId xmlns:a16="http://schemas.microsoft.com/office/drawing/2014/main" id="{819644F8-12F8-4416-9A0D-B1D4A772D24B}"/>
              </a:ext>
            </a:extLst>
          </p:cNvPr>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fld id="{B71A17FF-8792-4F37-B9F0-B9CBC40D6A91}" type="slidenum">
              <a:rPr lang="en-US" altLang="en-US" sz="1000"/>
              <a:pPr eaLnBrk="1" hangingPunct="1">
                <a:spcBef>
                  <a:spcPct val="50000"/>
                </a:spcBef>
              </a:pPr>
              <a:t>2</a:t>
            </a:fld>
            <a:endParaRPr lang="en-US" altLang="en-US" sz="1000"/>
          </a:p>
        </p:txBody>
      </p:sp>
      <p:sp>
        <p:nvSpPr>
          <p:cNvPr id="5166" name="Content Placeholder 46">
            <a:extLst>
              <a:ext uri="{FF2B5EF4-FFF2-40B4-BE49-F238E27FC236}">
                <a16:creationId xmlns:a16="http://schemas.microsoft.com/office/drawing/2014/main" id="{75B136BD-0311-4DD6-8B6E-8EE29D747A6D}"/>
              </a:ext>
            </a:extLst>
          </p:cNvPr>
          <p:cNvSpPr>
            <a:spLocks noGrp="1"/>
          </p:cNvSpPr>
          <p:nvPr>
            <p:ph idx="1"/>
          </p:nvPr>
        </p:nvSpPr>
        <p:spPr>
          <a:xfrm>
            <a:off x="685800" y="1752600"/>
            <a:ext cx="7772400" cy="4114800"/>
          </a:xfrm>
        </p:spPr>
        <p:txBody>
          <a:bodyPr/>
          <a:lstStyle/>
          <a:p>
            <a:pPr marL="0" indent="0">
              <a:buNone/>
            </a:pPr>
            <a:r>
              <a:rPr lang="en-US" altLang="en-US" sz="2400" b="1" dirty="0"/>
              <a:t>APPLICATIONS AND REQUIREMENTS</a:t>
            </a:r>
          </a:p>
          <a:p>
            <a:pPr marL="0" indent="0">
              <a:buNone/>
            </a:pPr>
            <a:r>
              <a:rPr lang="en-US" altLang="en-US" sz="2400" b="1" dirty="0"/>
              <a:t>Section 2605.</a:t>
            </a:r>
          </a:p>
          <a:p>
            <a:pPr marL="0" indent="0">
              <a:buNone/>
            </a:pPr>
            <a:r>
              <a:rPr lang="en-US" altLang="en-US" sz="2000" dirty="0"/>
              <a:t>(b)</a:t>
            </a:r>
            <a:r>
              <a:rPr lang="en-US" sz="2000" dirty="0"/>
              <a:t> As part of the annual application required by subsection (a), the chief executive officer of each State shall certify that the State agrees to—</a:t>
            </a:r>
          </a:p>
          <a:p>
            <a:pPr marL="0" indent="0">
              <a:buNone/>
            </a:pPr>
            <a:r>
              <a:rPr lang="en-US" altLang="en-US" sz="2000" dirty="0"/>
              <a:t>(1) to (15) </a:t>
            </a:r>
            <a:r>
              <a:rPr lang="en-US" sz="2000" dirty="0"/>
              <a:t>…and, </a:t>
            </a:r>
          </a:p>
          <a:p>
            <a:pPr marL="0" indent="0">
              <a:buNone/>
            </a:pPr>
            <a:r>
              <a:rPr lang="en-US" sz="2000" dirty="0"/>
              <a:t>(16) use up to 5 percent of such funds, at its option, to provide services that encourage and enable households to reduce their home energy needs and thereby the need for energy assistance, including needs assessments, counseling, and assistance with energy vendors, and report to the Secretary concerning the impact of such activities on the number of households served, the level of direct benefits provided to those households, and the number of households that remain unserved.</a:t>
            </a:r>
          </a:p>
          <a:p>
            <a:pPr marL="0" indent="0" algn="ctr">
              <a:buNone/>
            </a:pPr>
            <a:r>
              <a:rPr lang="en-US" sz="2000" i="1" dirty="0"/>
              <a:t>Note: First introduced into the LIHEAP statute in 1994</a:t>
            </a:r>
          </a:p>
          <a:p>
            <a:pPr marL="0" indent="0">
              <a:buNone/>
            </a:pPr>
            <a:endParaRPr lang="en-US" altLang="en-US" sz="2000" dirty="0"/>
          </a:p>
          <a:p>
            <a:pPr marL="0" indent="0">
              <a:buNone/>
            </a:pPr>
            <a:endParaRPr lang="en-US" altLang="en-US" sz="2000" dirty="0"/>
          </a:p>
          <a:p>
            <a:endParaRPr lang="en-US" altLang="en-US" sz="2800" dirty="0"/>
          </a:p>
          <a:p>
            <a:endParaRPr lang="en-US" altLang="en-US" sz="2800" dirty="0"/>
          </a:p>
          <a:p>
            <a:endParaRPr lang="en-US" altLang="en-US" sz="2800" dirty="0"/>
          </a:p>
          <a:p>
            <a:pPr lvl="1"/>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reeform 2">
            <a:extLst>
              <a:ext uri="{FF2B5EF4-FFF2-40B4-BE49-F238E27FC236}">
                <a16:creationId xmlns:a16="http://schemas.microsoft.com/office/drawing/2014/main" id="{240061B4-B398-49B0-A208-0CD9BF771481}"/>
              </a:ext>
            </a:extLst>
          </p:cNvPr>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 name="Freeform 3">
            <a:extLst>
              <a:ext uri="{FF2B5EF4-FFF2-40B4-BE49-F238E27FC236}">
                <a16:creationId xmlns:a16="http://schemas.microsoft.com/office/drawing/2014/main" id="{68120047-6972-4FE0-AB7E-A047FB965A5A}"/>
              </a:ext>
            </a:extLst>
          </p:cNvPr>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4" name="Freeform 4">
            <a:extLst>
              <a:ext uri="{FF2B5EF4-FFF2-40B4-BE49-F238E27FC236}">
                <a16:creationId xmlns:a16="http://schemas.microsoft.com/office/drawing/2014/main" id="{BA7C257C-3128-4090-8E5D-740F4B20D6B3}"/>
              </a:ext>
            </a:extLst>
          </p:cNvPr>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5" name="Freeform 5">
            <a:extLst>
              <a:ext uri="{FF2B5EF4-FFF2-40B4-BE49-F238E27FC236}">
                <a16:creationId xmlns:a16="http://schemas.microsoft.com/office/drawing/2014/main" id="{6C538EBD-73DA-4794-AE03-C907AEB29BD3}"/>
              </a:ext>
            </a:extLst>
          </p:cNvPr>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6" name="Freeform 6">
            <a:extLst>
              <a:ext uri="{FF2B5EF4-FFF2-40B4-BE49-F238E27FC236}">
                <a16:creationId xmlns:a16="http://schemas.microsoft.com/office/drawing/2014/main" id="{93932781-6CAF-4DD6-8DBB-5F3DBD655C5B}"/>
              </a:ext>
            </a:extLst>
          </p:cNvPr>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7" name="Freeform 7">
            <a:extLst>
              <a:ext uri="{FF2B5EF4-FFF2-40B4-BE49-F238E27FC236}">
                <a16:creationId xmlns:a16="http://schemas.microsoft.com/office/drawing/2014/main" id="{1678C238-9BDD-470C-83A5-6ABA3522926D}"/>
              </a:ext>
            </a:extLst>
          </p:cNvPr>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8" name="Freeform 8">
            <a:extLst>
              <a:ext uri="{FF2B5EF4-FFF2-40B4-BE49-F238E27FC236}">
                <a16:creationId xmlns:a16="http://schemas.microsoft.com/office/drawing/2014/main" id="{18BD8430-834D-4093-912F-8D50DCF1D178}"/>
              </a:ext>
            </a:extLst>
          </p:cNvPr>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9" name="Freeform 9">
            <a:extLst>
              <a:ext uri="{FF2B5EF4-FFF2-40B4-BE49-F238E27FC236}">
                <a16:creationId xmlns:a16="http://schemas.microsoft.com/office/drawing/2014/main" id="{71B0AFB4-4555-4C60-B104-9735E5C7A9F0}"/>
              </a:ext>
            </a:extLst>
          </p:cNvPr>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0" name="Freeform 10">
            <a:extLst>
              <a:ext uri="{FF2B5EF4-FFF2-40B4-BE49-F238E27FC236}">
                <a16:creationId xmlns:a16="http://schemas.microsoft.com/office/drawing/2014/main" id="{3AB2330E-6818-4741-A755-2EA4B3BB95AC}"/>
              </a:ext>
            </a:extLst>
          </p:cNvPr>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1" name="Freeform 11">
            <a:extLst>
              <a:ext uri="{FF2B5EF4-FFF2-40B4-BE49-F238E27FC236}">
                <a16:creationId xmlns:a16="http://schemas.microsoft.com/office/drawing/2014/main" id="{4C5852B0-2854-4A53-84A3-64E9FB79405E}"/>
              </a:ext>
            </a:extLst>
          </p:cNvPr>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2" name="Freeform 12">
            <a:extLst>
              <a:ext uri="{FF2B5EF4-FFF2-40B4-BE49-F238E27FC236}">
                <a16:creationId xmlns:a16="http://schemas.microsoft.com/office/drawing/2014/main" id="{7C320193-3347-477A-B339-886E7DA48409}"/>
              </a:ext>
            </a:extLst>
          </p:cNvPr>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3" name="Freeform 13">
            <a:extLst>
              <a:ext uri="{FF2B5EF4-FFF2-40B4-BE49-F238E27FC236}">
                <a16:creationId xmlns:a16="http://schemas.microsoft.com/office/drawing/2014/main" id="{FC7F565F-EA94-4138-9231-A3904C40C3E7}"/>
              </a:ext>
            </a:extLst>
          </p:cNvPr>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4" name="Freeform 14">
            <a:extLst>
              <a:ext uri="{FF2B5EF4-FFF2-40B4-BE49-F238E27FC236}">
                <a16:creationId xmlns:a16="http://schemas.microsoft.com/office/drawing/2014/main" id="{011DCB3A-41B5-4A15-ADF3-8315306178D0}"/>
              </a:ext>
            </a:extLst>
          </p:cNvPr>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5" name="Freeform 15">
            <a:extLst>
              <a:ext uri="{FF2B5EF4-FFF2-40B4-BE49-F238E27FC236}">
                <a16:creationId xmlns:a16="http://schemas.microsoft.com/office/drawing/2014/main" id="{8726EAB2-A573-43AE-915F-4568C2801B63}"/>
              </a:ext>
            </a:extLst>
          </p:cNvPr>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6" name="Freeform 16">
            <a:extLst>
              <a:ext uri="{FF2B5EF4-FFF2-40B4-BE49-F238E27FC236}">
                <a16:creationId xmlns:a16="http://schemas.microsoft.com/office/drawing/2014/main" id="{A7AE67A2-FA71-4EC5-96DA-F4BB7DEAFB20}"/>
              </a:ext>
            </a:extLst>
          </p:cNvPr>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7" name="Freeform 17">
            <a:extLst>
              <a:ext uri="{FF2B5EF4-FFF2-40B4-BE49-F238E27FC236}">
                <a16:creationId xmlns:a16="http://schemas.microsoft.com/office/drawing/2014/main" id="{40262EDD-3118-4164-9411-1B76B7EE8B7C}"/>
              </a:ext>
            </a:extLst>
          </p:cNvPr>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8" name="Freeform 18">
            <a:extLst>
              <a:ext uri="{FF2B5EF4-FFF2-40B4-BE49-F238E27FC236}">
                <a16:creationId xmlns:a16="http://schemas.microsoft.com/office/drawing/2014/main" id="{86B50BB5-F336-43AB-B6E5-BA5257A035B5}"/>
              </a:ext>
            </a:extLst>
          </p:cNvPr>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9" name="Freeform 19">
            <a:extLst>
              <a:ext uri="{FF2B5EF4-FFF2-40B4-BE49-F238E27FC236}">
                <a16:creationId xmlns:a16="http://schemas.microsoft.com/office/drawing/2014/main" id="{71BB3268-0B78-4202-984E-67CB58E7EF09}"/>
              </a:ext>
            </a:extLst>
          </p:cNvPr>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0" name="Freeform 20">
            <a:extLst>
              <a:ext uri="{FF2B5EF4-FFF2-40B4-BE49-F238E27FC236}">
                <a16:creationId xmlns:a16="http://schemas.microsoft.com/office/drawing/2014/main" id="{341982B6-4870-4A77-91AA-54B4D1197A47}"/>
              </a:ext>
            </a:extLst>
          </p:cNvPr>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1" name="Freeform 21">
            <a:extLst>
              <a:ext uri="{FF2B5EF4-FFF2-40B4-BE49-F238E27FC236}">
                <a16:creationId xmlns:a16="http://schemas.microsoft.com/office/drawing/2014/main" id="{5B8DC667-3A24-4BFE-9756-353A954E2AE0}"/>
              </a:ext>
            </a:extLst>
          </p:cNvPr>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2" name="Freeform 22">
            <a:extLst>
              <a:ext uri="{FF2B5EF4-FFF2-40B4-BE49-F238E27FC236}">
                <a16:creationId xmlns:a16="http://schemas.microsoft.com/office/drawing/2014/main" id="{DEA02F40-F666-4201-A3F9-8F8552DD178F}"/>
              </a:ext>
            </a:extLst>
          </p:cNvPr>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3" name="Freeform 23">
            <a:extLst>
              <a:ext uri="{FF2B5EF4-FFF2-40B4-BE49-F238E27FC236}">
                <a16:creationId xmlns:a16="http://schemas.microsoft.com/office/drawing/2014/main" id="{FC6130DC-62D5-4224-B60A-234DEC04478E}"/>
              </a:ext>
            </a:extLst>
          </p:cNvPr>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4" name="Freeform 24">
            <a:extLst>
              <a:ext uri="{FF2B5EF4-FFF2-40B4-BE49-F238E27FC236}">
                <a16:creationId xmlns:a16="http://schemas.microsoft.com/office/drawing/2014/main" id="{899609C5-EE0B-432C-BAA3-508CB10D488F}"/>
              </a:ext>
            </a:extLst>
          </p:cNvPr>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5" name="Freeform 25">
            <a:extLst>
              <a:ext uri="{FF2B5EF4-FFF2-40B4-BE49-F238E27FC236}">
                <a16:creationId xmlns:a16="http://schemas.microsoft.com/office/drawing/2014/main" id="{A0E7F6BF-E39B-4634-9954-D6FD72FB0A80}"/>
              </a:ext>
            </a:extLst>
          </p:cNvPr>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6" name="Freeform 26">
            <a:extLst>
              <a:ext uri="{FF2B5EF4-FFF2-40B4-BE49-F238E27FC236}">
                <a16:creationId xmlns:a16="http://schemas.microsoft.com/office/drawing/2014/main" id="{698DBC76-53E9-4E73-81D8-1E33D2AA784A}"/>
              </a:ext>
            </a:extLst>
          </p:cNvPr>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7" name="Freeform 27">
            <a:extLst>
              <a:ext uri="{FF2B5EF4-FFF2-40B4-BE49-F238E27FC236}">
                <a16:creationId xmlns:a16="http://schemas.microsoft.com/office/drawing/2014/main" id="{EBD39E04-07ED-4ACD-9F96-E3A66A4171E6}"/>
              </a:ext>
            </a:extLst>
          </p:cNvPr>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8" name="Freeform 28">
            <a:extLst>
              <a:ext uri="{FF2B5EF4-FFF2-40B4-BE49-F238E27FC236}">
                <a16:creationId xmlns:a16="http://schemas.microsoft.com/office/drawing/2014/main" id="{77FCD950-12BD-4540-A5B8-DA21FA3A5EB8}"/>
              </a:ext>
            </a:extLst>
          </p:cNvPr>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9" name="Freeform 29">
            <a:extLst>
              <a:ext uri="{FF2B5EF4-FFF2-40B4-BE49-F238E27FC236}">
                <a16:creationId xmlns:a16="http://schemas.microsoft.com/office/drawing/2014/main" id="{FD07056C-2720-4248-8EC6-44C646A24D6D}"/>
              </a:ext>
            </a:extLst>
          </p:cNvPr>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0" name="Freeform 30">
            <a:extLst>
              <a:ext uri="{FF2B5EF4-FFF2-40B4-BE49-F238E27FC236}">
                <a16:creationId xmlns:a16="http://schemas.microsoft.com/office/drawing/2014/main" id="{5D6490C2-6C99-4EFF-A34B-5E7ED47DDE1C}"/>
              </a:ext>
            </a:extLst>
          </p:cNvPr>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1" name="Freeform 31">
            <a:extLst>
              <a:ext uri="{FF2B5EF4-FFF2-40B4-BE49-F238E27FC236}">
                <a16:creationId xmlns:a16="http://schemas.microsoft.com/office/drawing/2014/main" id="{D8FF7E03-4709-4896-AFEB-EF050254766F}"/>
              </a:ext>
            </a:extLst>
          </p:cNvPr>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2" name="Freeform 32">
            <a:extLst>
              <a:ext uri="{FF2B5EF4-FFF2-40B4-BE49-F238E27FC236}">
                <a16:creationId xmlns:a16="http://schemas.microsoft.com/office/drawing/2014/main" id="{356D8B22-BA24-4866-B42A-FC465DD391DA}"/>
              </a:ext>
            </a:extLst>
          </p:cNvPr>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3" name="Freeform 33">
            <a:extLst>
              <a:ext uri="{FF2B5EF4-FFF2-40B4-BE49-F238E27FC236}">
                <a16:creationId xmlns:a16="http://schemas.microsoft.com/office/drawing/2014/main" id="{1EEB854B-888F-4BE0-8608-E758464E4537}"/>
              </a:ext>
            </a:extLst>
          </p:cNvPr>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4" name="Freeform 34">
            <a:extLst>
              <a:ext uri="{FF2B5EF4-FFF2-40B4-BE49-F238E27FC236}">
                <a16:creationId xmlns:a16="http://schemas.microsoft.com/office/drawing/2014/main" id="{BE71C253-7288-4648-858C-15499422A286}"/>
              </a:ext>
            </a:extLst>
          </p:cNvPr>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5" name="Freeform 35">
            <a:extLst>
              <a:ext uri="{FF2B5EF4-FFF2-40B4-BE49-F238E27FC236}">
                <a16:creationId xmlns:a16="http://schemas.microsoft.com/office/drawing/2014/main" id="{F690CF1F-9CC3-4846-A216-477B971B5E1A}"/>
              </a:ext>
            </a:extLst>
          </p:cNvPr>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6" name="Freeform 36">
            <a:extLst>
              <a:ext uri="{FF2B5EF4-FFF2-40B4-BE49-F238E27FC236}">
                <a16:creationId xmlns:a16="http://schemas.microsoft.com/office/drawing/2014/main" id="{BA8F0C08-8E61-4A1F-9F2B-4E6EC0232525}"/>
              </a:ext>
            </a:extLst>
          </p:cNvPr>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7" name="Freeform 37">
            <a:extLst>
              <a:ext uri="{FF2B5EF4-FFF2-40B4-BE49-F238E27FC236}">
                <a16:creationId xmlns:a16="http://schemas.microsoft.com/office/drawing/2014/main" id="{41D75BF3-B365-4C9C-9267-AE875BF7E951}"/>
              </a:ext>
            </a:extLst>
          </p:cNvPr>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8" name="Freeform 38">
            <a:extLst>
              <a:ext uri="{FF2B5EF4-FFF2-40B4-BE49-F238E27FC236}">
                <a16:creationId xmlns:a16="http://schemas.microsoft.com/office/drawing/2014/main" id="{15F21E02-90FA-41FB-AE1C-7137AAEA10A4}"/>
              </a:ext>
            </a:extLst>
          </p:cNvPr>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9" name="Freeform 39">
            <a:extLst>
              <a:ext uri="{FF2B5EF4-FFF2-40B4-BE49-F238E27FC236}">
                <a16:creationId xmlns:a16="http://schemas.microsoft.com/office/drawing/2014/main" id="{DE9EA373-11CA-4084-8DAF-0D7B96C2BFA6}"/>
              </a:ext>
            </a:extLst>
          </p:cNvPr>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60" name="Freeform 40">
            <a:extLst>
              <a:ext uri="{FF2B5EF4-FFF2-40B4-BE49-F238E27FC236}">
                <a16:creationId xmlns:a16="http://schemas.microsoft.com/office/drawing/2014/main" id="{694067A2-B75A-4819-BC53-AB1FB5ACED18}"/>
              </a:ext>
            </a:extLst>
          </p:cNvPr>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5161" name="Picture 41" descr="BD14742_">
            <a:extLst>
              <a:ext uri="{FF2B5EF4-FFF2-40B4-BE49-F238E27FC236}">
                <a16:creationId xmlns:a16="http://schemas.microsoft.com/office/drawing/2014/main" id="{55D7217E-E59E-4410-B6B2-23AF1DF77F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3" name="Picture 43" descr="BD14742_">
            <a:extLst>
              <a:ext uri="{FF2B5EF4-FFF2-40B4-BE49-F238E27FC236}">
                <a16:creationId xmlns:a16="http://schemas.microsoft.com/office/drawing/2014/main" id="{6F407193-3FD0-4394-9E73-AE8BD0FB6E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64" name="Rectangle 44">
            <a:extLst>
              <a:ext uri="{FF2B5EF4-FFF2-40B4-BE49-F238E27FC236}">
                <a16:creationId xmlns:a16="http://schemas.microsoft.com/office/drawing/2014/main" id="{ED79C93D-480E-4D74-8D58-176E32296AA4}"/>
              </a:ext>
            </a:extLst>
          </p:cNvPr>
          <p:cNvSpPr>
            <a:spLocks noGrp="1" noChangeArrowheads="1"/>
          </p:cNvSpPr>
          <p:nvPr>
            <p:ph type="title"/>
          </p:nvPr>
        </p:nvSpPr>
        <p:spPr/>
        <p:txBody>
          <a:bodyPr/>
          <a:lstStyle/>
          <a:p>
            <a:pPr algn="l" eaLnBrk="1" hangingPunct="1"/>
            <a:r>
              <a:rPr lang="en-US" altLang="en-US" dirty="0"/>
              <a:t>Components of Assurance 16</a:t>
            </a:r>
          </a:p>
        </p:txBody>
      </p:sp>
      <p:sp>
        <p:nvSpPr>
          <p:cNvPr id="5165" name="Text Box 46">
            <a:extLst>
              <a:ext uri="{FF2B5EF4-FFF2-40B4-BE49-F238E27FC236}">
                <a16:creationId xmlns:a16="http://schemas.microsoft.com/office/drawing/2014/main" id="{819644F8-12F8-4416-9A0D-B1D4A772D24B}"/>
              </a:ext>
            </a:extLst>
          </p:cNvPr>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fld id="{B71A17FF-8792-4F37-B9F0-B9CBC40D6A91}" type="slidenum">
              <a:rPr lang="en-US" altLang="en-US" sz="1000"/>
              <a:pPr eaLnBrk="1" hangingPunct="1">
                <a:spcBef>
                  <a:spcPct val="50000"/>
                </a:spcBef>
              </a:pPr>
              <a:t>3</a:t>
            </a:fld>
            <a:endParaRPr lang="en-US" altLang="en-US" sz="1000"/>
          </a:p>
        </p:txBody>
      </p:sp>
      <p:sp>
        <p:nvSpPr>
          <p:cNvPr id="5166" name="Content Placeholder 46">
            <a:extLst>
              <a:ext uri="{FF2B5EF4-FFF2-40B4-BE49-F238E27FC236}">
                <a16:creationId xmlns:a16="http://schemas.microsoft.com/office/drawing/2014/main" id="{75B136BD-0311-4DD6-8B6E-8EE29D747A6D}"/>
              </a:ext>
            </a:extLst>
          </p:cNvPr>
          <p:cNvSpPr>
            <a:spLocks noGrp="1"/>
          </p:cNvSpPr>
          <p:nvPr>
            <p:ph idx="1"/>
          </p:nvPr>
        </p:nvSpPr>
        <p:spPr>
          <a:xfrm>
            <a:off x="685800" y="1752600"/>
            <a:ext cx="7772400" cy="4114800"/>
          </a:xfrm>
        </p:spPr>
        <p:txBody>
          <a:bodyPr/>
          <a:lstStyle/>
          <a:p>
            <a:pPr marL="0" indent="0">
              <a:buNone/>
            </a:pPr>
            <a:r>
              <a:rPr lang="en-US" altLang="en-US" sz="2400" dirty="0"/>
              <a:t>(b)</a:t>
            </a:r>
            <a:r>
              <a:rPr lang="en-US" sz="2400" dirty="0"/>
              <a:t> … each State shall certify that </a:t>
            </a:r>
            <a:r>
              <a:rPr lang="en-US" sz="2400" dirty="0">
                <a:highlight>
                  <a:srgbClr val="FFFF00"/>
                </a:highlight>
              </a:rPr>
              <a:t>the State agrees to</a:t>
            </a:r>
            <a:r>
              <a:rPr lang="en-US" sz="2400" dirty="0"/>
              <a:t>—</a:t>
            </a:r>
          </a:p>
          <a:p>
            <a:pPr marL="0" indent="0">
              <a:buNone/>
            </a:pPr>
            <a:endParaRPr lang="en-US" sz="2400" dirty="0"/>
          </a:p>
          <a:p>
            <a:pPr>
              <a:spcAft>
                <a:spcPts val="1200"/>
              </a:spcAft>
            </a:pPr>
            <a:r>
              <a:rPr lang="en-US" sz="2400" dirty="0"/>
              <a:t>… use up to 5 percent of funds, </a:t>
            </a:r>
            <a:r>
              <a:rPr lang="en-US" sz="2400" dirty="0">
                <a:highlight>
                  <a:srgbClr val="FFFF00"/>
                </a:highlight>
              </a:rPr>
              <a:t>at its option</a:t>
            </a:r>
          </a:p>
          <a:p>
            <a:pPr>
              <a:spcAft>
                <a:spcPts val="1200"/>
              </a:spcAft>
            </a:pPr>
            <a:r>
              <a:rPr lang="en-US" sz="2400" dirty="0"/>
              <a:t>… </a:t>
            </a:r>
            <a:r>
              <a:rPr lang="en-US" sz="2400" b="1" dirty="0"/>
              <a:t>services</a:t>
            </a:r>
            <a:r>
              <a:rPr lang="en-US" sz="2400" dirty="0"/>
              <a:t> that encourage and enable households to </a:t>
            </a:r>
            <a:r>
              <a:rPr lang="en-US" sz="2400" dirty="0">
                <a:highlight>
                  <a:srgbClr val="FFFF00"/>
                </a:highlight>
              </a:rPr>
              <a:t>reduce their home energy needs</a:t>
            </a:r>
          </a:p>
          <a:p>
            <a:pPr>
              <a:spcAft>
                <a:spcPts val="1200"/>
              </a:spcAft>
            </a:pPr>
            <a:r>
              <a:rPr lang="en-US" sz="2400" dirty="0"/>
              <a:t>… including needs </a:t>
            </a:r>
            <a:r>
              <a:rPr lang="en-US" sz="2400" dirty="0">
                <a:highlight>
                  <a:srgbClr val="FFFF00"/>
                </a:highlight>
              </a:rPr>
              <a:t>assessments</a:t>
            </a:r>
            <a:r>
              <a:rPr lang="en-US" sz="2400" dirty="0"/>
              <a:t>, </a:t>
            </a:r>
            <a:r>
              <a:rPr lang="en-US" sz="2400" dirty="0">
                <a:highlight>
                  <a:srgbClr val="FFFF00"/>
                </a:highlight>
              </a:rPr>
              <a:t>counseling</a:t>
            </a:r>
            <a:r>
              <a:rPr lang="en-US" sz="2400" dirty="0"/>
              <a:t>, and </a:t>
            </a:r>
            <a:r>
              <a:rPr lang="en-US" sz="2400" dirty="0">
                <a:highlight>
                  <a:srgbClr val="FFFF00"/>
                </a:highlight>
              </a:rPr>
              <a:t>assistance</a:t>
            </a:r>
            <a:r>
              <a:rPr lang="en-US" sz="2400" dirty="0"/>
              <a:t> with energy vendors</a:t>
            </a:r>
          </a:p>
          <a:p>
            <a:r>
              <a:rPr lang="en-US" sz="2400" dirty="0"/>
              <a:t>… and </a:t>
            </a:r>
            <a:r>
              <a:rPr lang="en-US" sz="2400" dirty="0">
                <a:highlight>
                  <a:srgbClr val="FFFF00"/>
                </a:highlight>
              </a:rPr>
              <a:t>report to the Secretary </a:t>
            </a:r>
            <a:r>
              <a:rPr lang="en-US" sz="2400" dirty="0"/>
              <a:t>the impact of such activities</a:t>
            </a:r>
          </a:p>
          <a:p>
            <a:pPr marL="0" indent="0">
              <a:buNone/>
            </a:pPr>
            <a:endParaRPr lang="en-US" altLang="en-US" sz="2000" dirty="0"/>
          </a:p>
          <a:p>
            <a:endParaRPr lang="en-US" altLang="en-US" sz="2800" dirty="0"/>
          </a:p>
          <a:p>
            <a:endParaRPr lang="en-US" altLang="en-US" sz="2800" dirty="0"/>
          </a:p>
          <a:p>
            <a:endParaRPr lang="en-US" altLang="en-US" sz="2800" dirty="0"/>
          </a:p>
          <a:p>
            <a:pPr lvl="1"/>
            <a:endParaRPr lang="en-US" altLang="en-US" dirty="0"/>
          </a:p>
        </p:txBody>
      </p:sp>
    </p:spTree>
    <p:extLst>
      <p:ext uri="{BB962C8B-B14F-4D97-AF65-F5344CB8AC3E}">
        <p14:creationId xmlns:p14="http://schemas.microsoft.com/office/powerpoint/2010/main" val="871437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reeform 2">
            <a:extLst>
              <a:ext uri="{FF2B5EF4-FFF2-40B4-BE49-F238E27FC236}">
                <a16:creationId xmlns:a16="http://schemas.microsoft.com/office/drawing/2014/main" id="{240061B4-B398-49B0-A208-0CD9BF771481}"/>
              </a:ext>
            </a:extLst>
          </p:cNvPr>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 name="Freeform 3">
            <a:extLst>
              <a:ext uri="{FF2B5EF4-FFF2-40B4-BE49-F238E27FC236}">
                <a16:creationId xmlns:a16="http://schemas.microsoft.com/office/drawing/2014/main" id="{68120047-6972-4FE0-AB7E-A047FB965A5A}"/>
              </a:ext>
            </a:extLst>
          </p:cNvPr>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4" name="Freeform 4">
            <a:extLst>
              <a:ext uri="{FF2B5EF4-FFF2-40B4-BE49-F238E27FC236}">
                <a16:creationId xmlns:a16="http://schemas.microsoft.com/office/drawing/2014/main" id="{BA7C257C-3128-4090-8E5D-740F4B20D6B3}"/>
              </a:ext>
            </a:extLst>
          </p:cNvPr>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5" name="Freeform 5">
            <a:extLst>
              <a:ext uri="{FF2B5EF4-FFF2-40B4-BE49-F238E27FC236}">
                <a16:creationId xmlns:a16="http://schemas.microsoft.com/office/drawing/2014/main" id="{6C538EBD-73DA-4794-AE03-C907AEB29BD3}"/>
              </a:ext>
            </a:extLst>
          </p:cNvPr>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6" name="Freeform 6">
            <a:extLst>
              <a:ext uri="{FF2B5EF4-FFF2-40B4-BE49-F238E27FC236}">
                <a16:creationId xmlns:a16="http://schemas.microsoft.com/office/drawing/2014/main" id="{93932781-6CAF-4DD6-8DBB-5F3DBD655C5B}"/>
              </a:ext>
            </a:extLst>
          </p:cNvPr>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7" name="Freeform 7">
            <a:extLst>
              <a:ext uri="{FF2B5EF4-FFF2-40B4-BE49-F238E27FC236}">
                <a16:creationId xmlns:a16="http://schemas.microsoft.com/office/drawing/2014/main" id="{1678C238-9BDD-470C-83A5-6ABA3522926D}"/>
              </a:ext>
            </a:extLst>
          </p:cNvPr>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8" name="Freeform 8">
            <a:extLst>
              <a:ext uri="{FF2B5EF4-FFF2-40B4-BE49-F238E27FC236}">
                <a16:creationId xmlns:a16="http://schemas.microsoft.com/office/drawing/2014/main" id="{18BD8430-834D-4093-912F-8D50DCF1D178}"/>
              </a:ext>
            </a:extLst>
          </p:cNvPr>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9" name="Freeform 9">
            <a:extLst>
              <a:ext uri="{FF2B5EF4-FFF2-40B4-BE49-F238E27FC236}">
                <a16:creationId xmlns:a16="http://schemas.microsoft.com/office/drawing/2014/main" id="{71B0AFB4-4555-4C60-B104-9735E5C7A9F0}"/>
              </a:ext>
            </a:extLst>
          </p:cNvPr>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0" name="Freeform 10">
            <a:extLst>
              <a:ext uri="{FF2B5EF4-FFF2-40B4-BE49-F238E27FC236}">
                <a16:creationId xmlns:a16="http://schemas.microsoft.com/office/drawing/2014/main" id="{3AB2330E-6818-4741-A755-2EA4B3BB95AC}"/>
              </a:ext>
            </a:extLst>
          </p:cNvPr>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1" name="Freeform 11">
            <a:extLst>
              <a:ext uri="{FF2B5EF4-FFF2-40B4-BE49-F238E27FC236}">
                <a16:creationId xmlns:a16="http://schemas.microsoft.com/office/drawing/2014/main" id="{4C5852B0-2854-4A53-84A3-64E9FB79405E}"/>
              </a:ext>
            </a:extLst>
          </p:cNvPr>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2" name="Freeform 12">
            <a:extLst>
              <a:ext uri="{FF2B5EF4-FFF2-40B4-BE49-F238E27FC236}">
                <a16:creationId xmlns:a16="http://schemas.microsoft.com/office/drawing/2014/main" id="{7C320193-3347-477A-B339-886E7DA48409}"/>
              </a:ext>
            </a:extLst>
          </p:cNvPr>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3" name="Freeform 13">
            <a:extLst>
              <a:ext uri="{FF2B5EF4-FFF2-40B4-BE49-F238E27FC236}">
                <a16:creationId xmlns:a16="http://schemas.microsoft.com/office/drawing/2014/main" id="{FC7F565F-EA94-4138-9231-A3904C40C3E7}"/>
              </a:ext>
            </a:extLst>
          </p:cNvPr>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4" name="Freeform 14">
            <a:extLst>
              <a:ext uri="{FF2B5EF4-FFF2-40B4-BE49-F238E27FC236}">
                <a16:creationId xmlns:a16="http://schemas.microsoft.com/office/drawing/2014/main" id="{011DCB3A-41B5-4A15-ADF3-8315306178D0}"/>
              </a:ext>
            </a:extLst>
          </p:cNvPr>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5" name="Freeform 15">
            <a:extLst>
              <a:ext uri="{FF2B5EF4-FFF2-40B4-BE49-F238E27FC236}">
                <a16:creationId xmlns:a16="http://schemas.microsoft.com/office/drawing/2014/main" id="{8726EAB2-A573-43AE-915F-4568C2801B63}"/>
              </a:ext>
            </a:extLst>
          </p:cNvPr>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6" name="Freeform 16">
            <a:extLst>
              <a:ext uri="{FF2B5EF4-FFF2-40B4-BE49-F238E27FC236}">
                <a16:creationId xmlns:a16="http://schemas.microsoft.com/office/drawing/2014/main" id="{A7AE67A2-FA71-4EC5-96DA-F4BB7DEAFB20}"/>
              </a:ext>
            </a:extLst>
          </p:cNvPr>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7" name="Freeform 17">
            <a:extLst>
              <a:ext uri="{FF2B5EF4-FFF2-40B4-BE49-F238E27FC236}">
                <a16:creationId xmlns:a16="http://schemas.microsoft.com/office/drawing/2014/main" id="{40262EDD-3118-4164-9411-1B76B7EE8B7C}"/>
              </a:ext>
            </a:extLst>
          </p:cNvPr>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8" name="Freeform 18">
            <a:extLst>
              <a:ext uri="{FF2B5EF4-FFF2-40B4-BE49-F238E27FC236}">
                <a16:creationId xmlns:a16="http://schemas.microsoft.com/office/drawing/2014/main" id="{86B50BB5-F336-43AB-B6E5-BA5257A035B5}"/>
              </a:ext>
            </a:extLst>
          </p:cNvPr>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9" name="Freeform 19">
            <a:extLst>
              <a:ext uri="{FF2B5EF4-FFF2-40B4-BE49-F238E27FC236}">
                <a16:creationId xmlns:a16="http://schemas.microsoft.com/office/drawing/2014/main" id="{71BB3268-0B78-4202-984E-67CB58E7EF09}"/>
              </a:ext>
            </a:extLst>
          </p:cNvPr>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0" name="Freeform 20">
            <a:extLst>
              <a:ext uri="{FF2B5EF4-FFF2-40B4-BE49-F238E27FC236}">
                <a16:creationId xmlns:a16="http://schemas.microsoft.com/office/drawing/2014/main" id="{341982B6-4870-4A77-91AA-54B4D1197A47}"/>
              </a:ext>
            </a:extLst>
          </p:cNvPr>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1" name="Freeform 21">
            <a:extLst>
              <a:ext uri="{FF2B5EF4-FFF2-40B4-BE49-F238E27FC236}">
                <a16:creationId xmlns:a16="http://schemas.microsoft.com/office/drawing/2014/main" id="{5B8DC667-3A24-4BFE-9756-353A954E2AE0}"/>
              </a:ext>
            </a:extLst>
          </p:cNvPr>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2" name="Freeform 22">
            <a:extLst>
              <a:ext uri="{FF2B5EF4-FFF2-40B4-BE49-F238E27FC236}">
                <a16:creationId xmlns:a16="http://schemas.microsoft.com/office/drawing/2014/main" id="{DEA02F40-F666-4201-A3F9-8F8552DD178F}"/>
              </a:ext>
            </a:extLst>
          </p:cNvPr>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3" name="Freeform 23">
            <a:extLst>
              <a:ext uri="{FF2B5EF4-FFF2-40B4-BE49-F238E27FC236}">
                <a16:creationId xmlns:a16="http://schemas.microsoft.com/office/drawing/2014/main" id="{FC6130DC-62D5-4224-B60A-234DEC04478E}"/>
              </a:ext>
            </a:extLst>
          </p:cNvPr>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4" name="Freeform 24">
            <a:extLst>
              <a:ext uri="{FF2B5EF4-FFF2-40B4-BE49-F238E27FC236}">
                <a16:creationId xmlns:a16="http://schemas.microsoft.com/office/drawing/2014/main" id="{899609C5-EE0B-432C-BAA3-508CB10D488F}"/>
              </a:ext>
            </a:extLst>
          </p:cNvPr>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5" name="Freeform 25">
            <a:extLst>
              <a:ext uri="{FF2B5EF4-FFF2-40B4-BE49-F238E27FC236}">
                <a16:creationId xmlns:a16="http://schemas.microsoft.com/office/drawing/2014/main" id="{A0E7F6BF-E39B-4634-9954-D6FD72FB0A80}"/>
              </a:ext>
            </a:extLst>
          </p:cNvPr>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6" name="Freeform 26">
            <a:extLst>
              <a:ext uri="{FF2B5EF4-FFF2-40B4-BE49-F238E27FC236}">
                <a16:creationId xmlns:a16="http://schemas.microsoft.com/office/drawing/2014/main" id="{698DBC76-53E9-4E73-81D8-1E33D2AA784A}"/>
              </a:ext>
            </a:extLst>
          </p:cNvPr>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7" name="Freeform 27">
            <a:extLst>
              <a:ext uri="{FF2B5EF4-FFF2-40B4-BE49-F238E27FC236}">
                <a16:creationId xmlns:a16="http://schemas.microsoft.com/office/drawing/2014/main" id="{EBD39E04-07ED-4ACD-9F96-E3A66A4171E6}"/>
              </a:ext>
            </a:extLst>
          </p:cNvPr>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8" name="Freeform 28">
            <a:extLst>
              <a:ext uri="{FF2B5EF4-FFF2-40B4-BE49-F238E27FC236}">
                <a16:creationId xmlns:a16="http://schemas.microsoft.com/office/drawing/2014/main" id="{77FCD950-12BD-4540-A5B8-DA21FA3A5EB8}"/>
              </a:ext>
            </a:extLst>
          </p:cNvPr>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9" name="Freeform 29">
            <a:extLst>
              <a:ext uri="{FF2B5EF4-FFF2-40B4-BE49-F238E27FC236}">
                <a16:creationId xmlns:a16="http://schemas.microsoft.com/office/drawing/2014/main" id="{FD07056C-2720-4248-8EC6-44C646A24D6D}"/>
              </a:ext>
            </a:extLst>
          </p:cNvPr>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0" name="Freeform 30">
            <a:extLst>
              <a:ext uri="{FF2B5EF4-FFF2-40B4-BE49-F238E27FC236}">
                <a16:creationId xmlns:a16="http://schemas.microsoft.com/office/drawing/2014/main" id="{5D6490C2-6C99-4EFF-A34B-5E7ED47DDE1C}"/>
              </a:ext>
            </a:extLst>
          </p:cNvPr>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1" name="Freeform 31">
            <a:extLst>
              <a:ext uri="{FF2B5EF4-FFF2-40B4-BE49-F238E27FC236}">
                <a16:creationId xmlns:a16="http://schemas.microsoft.com/office/drawing/2014/main" id="{D8FF7E03-4709-4896-AFEB-EF050254766F}"/>
              </a:ext>
            </a:extLst>
          </p:cNvPr>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2" name="Freeform 32">
            <a:extLst>
              <a:ext uri="{FF2B5EF4-FFF2-40B4-BE49-F238E27FC236}">
                <a16:creationId xmlns:a16="http://schemas.microsoft.com/office/drawing/2014/main" id="{356D8B22-BA24-4866-B42A-FC465DD391DA}"/>
              </a:ext>
            </a:extLst>
          </p:cNvPr>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3" name="Freeform 33">
            <a:extLst>
              <a:ext uri="{FF2B5EF4-FFF2-40B4-BE49-F238E27FC236}">
                <a16:creationId xmlns:a16="http://schemas.microsoft.com/office/drawing/2014/main" id="{1EEB854B-888F-4BE0-8608-E758464E4537}"/>
              </a:ext>
            </a:extLst>
          </p:cNvPr>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4" name="Freeform 34">
            <a:extLst>
              <a:ext uri="{FF2B5EF4-FFF2-40B4-BE49-F238E27FC236}">
                <a16:creationId xmlns:a16="http://schemas.microsoft.com/office/drawing/2014/main" id="{BE71C253-7288-4648-858C-15499422A286}"/>
              </a:ext>
            </a:extLst>
          </p:cNvPr>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5" name="Freeform 35">
            <a:extLst>
              <a:ext uri="{FF2B5EF4-FFF2-40B4-BE49-F238E27FC236}">
                <a16:creationId xmlns:a16="http://schemas.microsoft.com/office/drawing/2014/main" id="{F690CF1F-9CC3-4846-A216-477B971B5E1A}"/>
              </a:ext>
            </a:extLst>
          </p:cNvPr>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6" name="Freeform 36">
            <a:extLst>
              <a:ext uri="{FF2B5EF4-FFF2-40B4-BE49-F238E27FC236}">
                <a16:creationId xmlns:a16="http://schemas.microsoft.com/office/drawing/2014/main" id="{BA8F0C08-8E61-4A1F-9F2B-4E6EC0232525}"/>
              </a:ext>
            </a:extLst>
          </p:cNvPr>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7" name="Freeform 37">
            <a:extLst>
              <a:ext uri="{FF2B5EF4-FFF2-40B4-BE49-F238E27FC236}">
                <a16:creationId xmlns:a16="http://schemas.microsoft.com/office/drawing/2014/main" id="{41D75BF3-B365-4C9C-9267-AE875BF7E951}"/>
              </a:ext>
            </a:extLst>
          </p:cNvPr>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8" name="Freeform 38">
            <a:extLst>
              <a:ext uri="{FF2B5EF4-FFF2-40B4-BE49-F238E27FC236}">
                <a16:creationId xmlns:a16="http://schemas.microsoft.com/office/drawing/2014/main" id="{15F21E02-90FA-41FB-AE1C-7137AAEA10A4}"/>
              </a:ext>
            </a:extLst>
          </p:cNvPr>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9" name="Freeform 39">
            <a:extLst>
              <a:ext uri="{FF2B5EF4-FFF2-40B4-BE49-F238E27FC236}">
                <a16:creationId xmlns:a16="http://schemas.microsoft.com/office/drawing/2014/main" id="{DE9EA373-11CA-4084-8DAF-0D7B96C2BFA6}"/>
              </a:ext>
            </a:extLst>
          </p:cNvPr>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60" name="Freeform 40">
            <a:extLst>
              <a:ext uri="{FF2B5EF4-FFF2-40B4-BE49-F238E27FC236}">
                <a16:creationId xmlns:a16="http://schemas.microsoft.com/office/drawing/2014/main" id="{694067A2-B75A-4819-BC53-AB1FB5ACED18}"/>
              </a:ext>
            </a:extLst>
          </p:cNvPr>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5161" name="Picture 41" descr="BD14742_">
            <a:extLst>
              <a:ext uri="{FF2B5EF4-FFF2-40B4-BE49-F238E27FC236}">
                <a16:creationId xmlns:a16="http://schemas.microsoft.com/office/drawing/2014/main" id="{55D7217E-E59E-4410-B6B2-23AF1DF77F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3" name="Picture 43" descr="BD14742_">
            <a:extLst>
              <a:ext uri="{FF2B5EF4-FFF2-40B4-BE49-F238E27FC236}">
                <a16:creationId xmlns:a16="http://schemas.microsoft.com/office/drawing/2014/main" id="{6F407193-3FD0-4394-9E73-AE8BD0FB6E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64" name="Rectangle 44">
            <a:extLst>
              <a:ext uri="{FF2B5EF4-FFF2-40B4-BE49-F238E27FC236}">
                <a16:creationId xmlns:a16="http://schemas.microsoft.com/office/drawing/2014/main" id="{ED79C93D-480E-4D74-8D58-176E32296AA4}"/>
              </a:ext>
            </a:extLst>
          </p:cNvPr>
          <p:cNvSpPr>
            <a:spLocks noGrp="1" noChangeArrowheads="1"/>
          </p:cNvSpPr>
          <p:nvPr>
            <p:ph type="title"/>
          </p:nvPr>
        </p:nvSpPr>
        <p:spPr/>
        <p:txBody>
          <a:bodyPr/>
          <a:lstStyle/>
          <a:p>
            <a:pPr algn="l" eaLnBrk="1" hangingPunct="1"/>
            <a:r>
              <a:rPr lang="en-US" altLang="en-US" dirty="0"/>
              <a:t>Assurance 16 is NOT…</a:t>
            </a:r>
          </a:p>
        </p:txBody>
      </p:sp>
      <p:sp>
        <p:nvSpPr>
          <p:cNvPr id="5165" name="Text Box 46">
            <a:extLst>
              <a:ext uri="{FF2B5EF4-FFF2-40B4-BE49-F238E27FC236}">
                <a16:creationId xmlns:a16="http://schemas.microsoft.com/office/drawing/2014/main" id="{819644F8-12F8-4416-9A0D-B1D4A772D24B}"/>
              </a:ext>
            </a:extLst>
          </p:cNvPr>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fld id="{B71A17FF-8792-4F37-B9F0-B9CBC40D6A91}" type="slidenum">
              <a:rPr lang="en-US" altLang="en-US" sz="1000"/>
              <a:pPr eaLnBrk="1" hangingPunct="1">
                <a:spcBef>
                  <a:spcPct val="50000"/>
                </a:spcBef>
              </a:pPr>
              <a:t>4</a:t>
            </a:fld>
            <a:endParaRPr lang="en-US" altLang="en-US" sz="1000"/>
          </a:p>
        </p:txBody>
      </p:sp>
      <p:sp>
        <p:nvSpPr>
          <p:cNvPr id="5166" name="Content Placeholder 46">
            <a:extLst>
              <a:ext uri="{FF2B5EF4-FFF2-40B4-BE49-F238E27FC236}">
                <a16:creationId xmlns:a16="http://schemas.microsoft.com/office/drawing/2014/main" id="{75B136BD-0311-4DD6-8B6E-8EE29D747A6D}"/>
              </a:ext>
            </a:extLst>
          </p:cNvPr>
          <p:cNvSpPr>
            <a:spLocks noGrp="1"/>
          </p:cNvSpPr>
          <p:nvPr>
            <p:ph idx="1"/>
          </p:nvPr>
        </p:nvSpPr>
        <p:spPr>
          <a:xfrm>
            <a:off x="685800" y="1752600"/>
            <a:ext cx="7772400" cy="4114800"/>
          </a:xfrm>
        </p:spPr>
        <p:txBody>
          <a:bodyPr/>
          <a:lstStyle/>
          <a:p>
            <a:pPr>
              <a:spcAft>
                <a:spcPts val="1200"/>
              </a:spcAft>
            </a:pPr>
            <a:r>
              <a:rPr lang="en-US" sz="2400" dirty="0"/>
              <a:t>Outreach – Designing outreach materials, conducting outreach activities</a:t>
            </a:r>
          </a:p>
          <a:p>
            <a:pPr>
              <a:spcAft>
                <a:spcPts val="1200"/>
              </a:spcAft>
            </a:pPr>
            <a:r>
              <a:rPr lang="en-US" sz="2400" dirty="0"/>
              <a:t>Intake – Working with the client to complete the LIHEAP application</a:t>
            </a:r>
          </a:p>
          <a:p>
            <a:pPr>
              <a:spcAft>
                <a:spcPts val="1200"/>
              </a:spcAft>
            </a:pPr>
            <a:r>
              <a:rPr lang="en-US" sz="2400" dirty="0"/>
              <a:t>Crisis Determination – Assessing whether the client is in crisis</a:t>
            </a:r>
          </a:p>
          <a:p>
            <a:pPr>
              <a:spcAft>
                <a:spcPts val="1200"/>
              </a:spcAft>
            </a:pPr>
            <a:r>
              <a:rPr lang="en-US" sz="2400" dirty="0"/>
              <a:t>Benefit Determination – Using the information supplied by the client to determine their benefit</a:t>
            </a:r>
          </a:p>
          <a:p>
            <a:pPr>
              <a:spcAft>
                <a:spcPts val="1200"/>
              </a:spcAft>
            </a:pPr>
            <a:endParaRPr lang="en-US" sz="2400" dirty="0"/>
          </a:p>
          <a:p>
            <a:pPr marL="0" indent="0">
              <a:buNone/>
            </a:pPr>
            <a:endParaRPr lang="en-US" sz="2000" dirty="0"/>
          </a:p>
          <a:p>
            <a:pPr marL="0" indent="0">
              <a:buNone/>
            </a:pPr>
            <a:endParaRPr lang="en-US" altLang="en-US" sz="2000" dirty="0"/>
          </a:p>
          <a:p>
            <a:endParaRPr lang="en-US" altLang="en-US" sz="2800" dirty="0"/>
          </a:p>
          <a:p>
            <a:endParaRPr lang="en-US" altLang="en-US" sz="2800" dirty="0"/>
          </a:p>
          <a:p>
            <a:endParaRPr lang="en-US" altLang="en-US" sz="2800" dirty="0"/>
          </a:p>
          <a:p>
            <a:pPr lvl="1"/>
            <a:endParaRPr lang="en-US" altLang="en-US" dirty="0"/>
          </a:p>
        </p:txBody>
      </p:sp>
    </p:spTree>
    <p:extLst>
      <p:ext uri="{BB962C8B-B14F-4D97-AF65-F5344CB8AC3E}">
        <p14:creationId xmlns:p14="http://schemas.microsoft.com/office/powerpoint/2010/main" val="3399580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reeform 2">
            <a:extLst>
              <a:ext uri="{FF2B5EF4-FFF2-40B4-BE49-F238E27FC236}">
                <a16:creationId xmlns:a16="http://schemas.microsoft.com/office/drawing/2014/main" id="{240061B4-B398-49B0-A208-0CD9BF771481}"/>
              </a:ext>
            </a:extLst>
          </p:cNvPr>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 name="Freeform 3">
            <a:extLst>
              <a:ext uri="{FF2B5EF4-FFF2-40B4-BE49-F238E27FC236}">
                <a16:creationId xmlns:a16="http://schemas.microsoft.com/office/drawing/2014/main" id="{68120047-6972-4FE0-AB7E-A047FB965A5A}"/>
              </a:ext>
            </a:extLst>
          </p:cNvPr>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4" name="Freeform 4">
            <a:extLst>
              <a:ext uri="{FF2B5EF4-FFF2-40B4-BE49-F238E27FC236}">
                <a16:creationId xmlns:a16="http://schemas.microsoft.com/office/drawing/2014/main" id="{BA7C257C-3128-4090-8E5D-740F4B20D6B3}"/>
              </a:ext>
            </a:extLst>
          </p:cNvPr>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5" name="Freeform 5">
            <a:extLst>
              <a:ext uri="{FF2B5EF4-FFF2-40B4-BE49-F238E27FC236}">
                <a16:creationId xmlns:a16="http://schemas.microsoft.com/office/drawing/2014/main" id="{6C538EBD-73DA-4794-AE03-C907AEB29BD3}"/>
              </a:ext>
            </a:extLst>
          </p:cNvPr>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6" name="Freeform 6">
            <a:extLst>
              <a:ext uri="{FF2B5EF4-FFF2-40B4-BE49-F238E27FC236}">
                <a16:creationId xmlns:a16="http://schemas.microsoft.com/office/drawing/2014/main" id="{93932781-6CAF-4DD6-8DBB-5F3DBD655C5B}"/>
              </a:ext>
            </a:extLst>
          </p:cNvPr>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7" name="Freeform 7">
            <a:extLst>
              <a:ext uri="{FF2B5EF4-FFF2-40B4-BE49-F238E27FC236}">
                <a16:creationId xmlns:a16="http://schemas.microsoft.com/office/drawing/2014/main" id="{1678C238-9BDD-470C-83A5-6ABA3522926D}"/>
              </a:ext>
            </a:extLst>
          </p:cNvPr>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8" name="Freeform 8">
            <a:extLst>
              <a:ext uri="{FF2B5EF4-FFF2-40B4-BE49-F238E27FC236}">
                <a16:creationId xmlns:a16="http://schemas.microsoft.com/office/drawing/2014/main" id="{18BD8430-834D-4093-912F-8D50DCF1D178}"/>
              </a:ext>
            </a:extLst>
          </p:cNvPr>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9" name="Freeform 9">
            <a:extLst>
              <a:ext uri="{FF2B5EF4-FFF2-40B4-BE49-F238E27FC236}">
                <a16:creationId xmlns:a16="http://schemas.microsoft.com/office/drawing/2014/main" id="{71B0AFB4-4555-4C60-B104-9735E5C7A9F0}"/>
              </a:ext>
            </a:extLst>
          </p:cNvPr>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0" name="Freeform 10">
            <a:extLst>
              <a:ext uri="{FF2B5EF4-FFF2-40B4-BE49-F238E27FC236}">
                <a16:creationId xmlns:a16="http://schemas.microsoft.com/office/drawing/2014/main" id="{3AB2330E-6818-4741-A755-2EA4B3BB95AC}"/>
              </a:ext>
            </a:extLst>
          </p:cNvPr>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1" name="Freeform 11">
            <a:extLst>
              <a:ext uri="{FF2B5EF4-FFF2-40B4-BE49-F238E27FC236}">
                <a16:creationId xmlns:a16="http://schemas.microsoft.com/office/drawing/2014/main" id="{4C5852B0-2854-4A53-84A3-64E9FB79405E}"/>
              </a:ext>
            </a:extLst>
          </p:cNvPr>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2" name="Freeform 12">
            <a:extLst>
              <a:ext uri="{FF2B5EF4-FFF2-40B4-BE49-F238E27FC236}">
                <a16:creationId xmlns:a16="http://schemas.microsoft.com/office/drawing/2014/main" id="{7C320193-3347-477A-B339-886E7DA48409}"/>
              </a:ext>
            </a:extLst>
          </p:cNvPr>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3" name="Freeform 13">
            <a:extLst>
              <a:ext uri="{FF2B5EF4-FFF2-40B4-BE49-F238E27FC236}">
                <a16:creationId xmlns:a16="http://schemas.microsoft.com/office/drawing/2014/main" id="{FC7F565F-EA94-4138-9231-A3904C40C3E7}"/>
              </a:ext>
            </a:extLst>
          </p:cNvPr>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4" name="Freeform 14">
            <a:extLst>
              <a:ext uri="{FF2B5EF4-FFF2-40B4-BE49-F238E27FC236}">
                <a16:creationId xmlns:a16="http://schemas.microsoft.com/office/drawing/2014/main" id="{011DCB3A-41B5-4A15-ADF3-8315306178D0}"/>
              </a:ext>
            </a:extLst>
          </p:cNvPr>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5" name="Freeform 15">
            <a:extLst>
              <a:ext uri="{FF2B5EF4-FFF2-40B4-BE49-F238E27FC236}">
                <a16:creationId xmlns:a16="http://schemas.microsoft.com/office/drawing/2014/main" id="{8726EAB2-A573-43AE-915F-4568C2801B63}"/>
              </a:ext>
            </a:extLst>
          </p:cNvPr>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6" name="Freeform 16">
            <a:extLst>
              <a:ext uri="{FF2B5EF4-FFF2-40B4-BE49-F238E27FC236}">
                <a16:creationId xmlns:a16="http://schemas.microsoft.com/office/drawing/2014/main" id="{A7AE67A2-FA71-4EC5-96DA-F4BB7DEAFB20}"/>
              </a:ext>
            </a:extLst>
          </p:cNvPr>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7" name="Freeform 17">
            <a:extLst>
              <a:ext uri="{FF2B5EF4-FFF2-40B4-BE49-F238E27FC236}">
                <a16:creationId xmlns:a16="http://schemas.microsoft.com/office/drawing/2014/main" id="{40262EDD-3118-4164-9411-1B76B7EE8B7C}"/>
              </a:ext>
            </a:extLst>
          </p:cNvPr>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8" name="Freeform 18">
            <a:extLst>
              <a:ext uri="{FF2B5EF4-FFF2-40B4-BE49-F238E27FC236}">
                <a16:creationId xmlns:a16="http://schemas.microsoft.com/office/drawing/2014/main" id="{86B50BB5-F336-43AB-B6E5-BA5257A035B5}"/>
              </a:ext>
            </a:extLst>
          </p:cNvPr>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9" name="Freeform 19">
            <a:extLst>
              <a:ext uri="{FF2B5EF4-FFF2-40B4-BE49-F238E27FC236}">
                <a16:creationId xmlns:a16="http://schemas.microsoft.com/office/drawing/2014/main" id="{71BB3268-0B78-4202-984E-67CB58E7EF09}"/>
              </a:ext>
            </a:extLst>
          </p:cNvPr>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0" name="Freeform 20">
            <a:extLst>
              <a:ext uri="{FF2B5EF4-FFF2-40B4-BE49-F238E27FC236}">
                <a16:creationId xmlns:a16="http://schemas.microsoft.com/office/drawing/2014/main" id="{341982B6-4870-4A77-91AA-54B4D1197A47}"/>
              </a:ext>
            </a:extLst>
          </p:cNvPr>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1" name="Freeform 21">
            <a:extLst>
              <a:ext uri="{FF2B5EF4-FFF2-40B4-BE49-F238E27FC236}">
                <a16:creationId xmlns:a16="http://schemas.microsoft.com/office/drawing/2014/main" id="{5B8DC667-3A24-4BFE-9756-353A954E2AE0}"/>
              </a:ext>
            </a:extLst>
          </p:cNvPr>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2" name="Freeform 22">
            <a:extLst>
              <a:ext uri="{FF2B5EF4-FFF2-40B4-BE49-F238E27FC236}">
                <a16:creationId xmlns:a16="http://schemas.microsoft.com/office/drawing/2014/main" id="{DEA02F40-F666-4201-A3F9-8F8552DD178F}"/>
              </a:ext>
            </a:extLst>
          </p:cNvPr>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3" name="Freeform 23">
            <a:extLst>
              <a:ext uri="{FF2B5EF4-FFF2-40B4-BE49-F238E27FC236}">
                <a16:creationId xmlns:a16="http://schemas.microsoft.com/office/drawing/2014/main" id="{FC6130DC-62D5-4224-B60A-234DEC04478E}"/>
              </a:ext>
            </a:extLst>
          </p:cNvPr>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4" name="Freeform 24">
            <a:extLst>
              <a:ext uri="{FF2B5EF4-FFF2-40B4-BE49-F238E27FC236}">
                <a16:creationId xmlns:a16="http://schemas.microsoft.com/office/drawing/2014/main" id="{899609C5-EE0B-432C-BAA3-508CB10D488F}"/>
              </a:ext>
            </a:extLst>
          </p:cNvPr>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5" name="Freeform 25">
            <a:extLst>
              <a:ext uri="{FF2B5EF4-FFF2-40B4-BE49-F238E27FC236}">
                <a16:creationId xmlns:a16="http://schemas.microsoft.com/office/drawing/2014/main" id="{A0E7F6BF-E39B-4634-9954-D6FD72FB0A80}"/>
              </a:ext>
            </a:extLst>
          </p:cNvPr>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6" name="Freeform 26">
            <a:extLst>
              <a:ext uri="{FF2B5EF4-FFF2-40B4-BE49-F238E27FC236}">
                <a16:creationId xmlns:a16="http://schemas.microsoft.com/office/drawing/2014/main" id="{698DBC76-53E9-4E73-81D8-1E33D2AA784A}"/>
              </a:ext>
            </a:extLst>
          </p:cNvPr>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7" name="Freeform 27">
            <a:extLst>
              <a:ext uri="{FF2B5EF4-FFF2-40B4-BE49-F238E27FC236}">
                <a16:creationId xmlns:a16="http://schemas.microsoft.com/office/drawing/2014/main" id="{EBD39E04-07ED-4ACD-9F96-E3A66A4171E6}"/>
              </a:ext>
            </a:extLst>
          </p:cNvPr>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8" name="Freeform 28">
            <a:extLst>
              <a:ext uri="{FF2B5EF4-FFF2-40B4-BE49-F238E27FC236}">
                <a16:creationId xmlns:a16="http://schemas.microsoft.com/office/drawing/2014/main" id="{77FCD950-12BD-4540-A5B8-DA21FA3A5EB8}"/>
              </a:ext>
            </a:extLst>
          </p:cNvPr>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9" name="Freeform 29">
            <a:extLst>
              <a:ext uri="{FF2B5EF4-FFF2-40B4-BE49-F238E27FC236}">
                <a16:creationId xmlns:a16="http://schemas.microsoft.com/office/drawing/2014/main" id="{FD07056C-2720-4248-8EC6-44C646A24D6D}"/>
              </a:ext>
            </a:extLst>
          </p:cNvPr>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0" name="Freeform 30">
            <a:extLst>
              <a:ext uri="{FF2B5EF4-FFF2-40B4-BE49-F238E27FC236}">
                <a16:creationId xmlns:a16="http://schemas.microsoft.com/office/drawing/2014/main" id="{5D6490C2-6C99-4EFF-A34B-5E7ED47DDE1C}"/>
              </a:ext>
            </a:extLst>
          </p:cNvPr>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1" name="Freeform 31">
            <a:extLst>
              <a:ext uri="{FF2B5EF4-FFF2-40B4-BE49-F238E27FC236}">
                <a16:creationId xmlns:a16="http://schemas.microsoft.com/office/drawing/2014/main" id="{D8FF7E03-4709-4896-AFEB-EF050254766F}"/>
              </a:ext>
            </a:extLst>
          </p:cNvPr>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2" name="Freeform 32">
            <a:extLst>
              <a:ext uri="{FF2B5EF4-FFF2-40B4-BE49-F238E27FC236}">
                <a16:creationId xmlns:a16="http://schemas.microsoft.com/office/drawing/2014/main" id="{356D8B22-BA24-4866-B42A-FC465DD391DA}"/>
              </a:ext>
            </a:extLst>
          </p:cNvPr>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3" name="Freeform 33">
            <a:extLst>
              <a:ext uri="{FF2B5EF4-FFF2-40B4-BE49-F238E27FC236}">
                <a16:creationId xmlns:a16="http://schemas.microsoft.com/office/drawing/2014/main" id="{1EEB854B-888F-4BE0-8608-E758464E4537}"/>
              </a:ext>
            </a:extLst>
          </p:cNvPr>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4" name="Freeform 34">
            <a:extLst>
              <a:ext uri="{FF2B5EF4-FFF2-40B4-BE49-F238E27FC236}">
                <a16:creationId xmlns:a16="http://schemas.microsoft.com/office/drawing/2014/main" id="{BE71C253-7288-4648-858C-15499422A286}"/>
              </a:ext>
            </a:extLst>
          </p:cNvPr>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5" name="Freeform 35">
            <a:extLst>
              <a:ext uri="{FF2B5EF4-FFF2-40B4-BE49-F238E27FC236}">
                <a16:creationId xmlns:a16="http://schemas.microsoft.com/office/drawing/2014/main" id="{F690CF1F-9CC3-4846-A216-477B971B5E1A}"/>
              </a:ext>
            </a:extLst>
          </p:cNvPr>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6" name="Freeform 36">
            <a:extLst>
              <a:ext uri="{FF2B5EF4-FFF2-40B4-BE49-F238E27FC236}">
                <a16:creationId xmlns:a16="http://schemas.microsoft.com/office/drawing/2014/main" id="{BA8F0C08-8E61-4A1F-9F2B-4E6EC0232525}"/>
              </a:ext>
            </a:extLst>
          </p:cNvPr>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7" name="Freeform 37">
            <a:extLst>
              <a:ext uri="{FF2B5EF4-FFF2-40B4-BE49-F238E27FC236}">
                <a16:creationId xmlns:a16="http://schemas.microsoft.com/office/drawing/2014/main" id="{41D75BF3-B365-4C9C-9267-AE875BF7E951}"/>
              </a:ext>
            </a:extLst>
          </p:cNvPr>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8" name="Freeform 38">
            <a:extLst>
              <a:ext uri="{FF2B5EF4-FFF2-40B4-BE49-F238E27FC236}">
                <a16:creationId xmlns:a16="http://schemas.microsoft.com/office/drawing/2014/main" id="{15F21E02-90FA-41FB-AE1C-7137AAEA10A4}"/>
              </a:ext>
            </a:extLst>
          </p:cNvPr>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9" name="Freeform 39">
            <a:extLst>
              <a:ext uri="{FF2B5EF4-FFF2-40B4-BE49-F238E27FC236}">
                <a16:creationId xmlns:a16="http://schemas.microsoft.com/office/drawing/2014/main" id="{DE9EA373-11CA-4084-8DAF-0D7B96C2BFA6}"/>
              </a:ext>
            </a:extLst>
          </p:cNvPr>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60" name="Freeform 40">
            <a:extLst>
              <a:ext uri="{FF2B5EF4-FFF2-40B4-BE49-F238E27FC236}">
                <a16:creationId xmlns:a16="http://schemas.microsoft.com/office/drawing/2014/main" id="{694067A2-B75A-4819-BC53-AB1FB5ACED18}"/>
              </a:ext>
            </a:extLst>
          </p:cNvPr>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5161" name="Picture 41" descr="BD14742_">
            <a:extLst>
              <a:ext uri="{FF2B5EF4-FFF2-40B4-BE49-F238E27FC236}">
                <a16:creationId xmlns:a16="http://schemas.microsoft.com/office/drawing/2014/main" id="{55D7217E-E59E-4410-B6B2-23AF1DF77F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3" name="Picture 43" descr="BD14742_">
            <a:extLst>
              <a:ext uri="{FF2B5EF4-FFF2-40B4-BE49-F238E27FC236}">
                <a16:creationId xmlns:a16="http://schemas.microsoft.com/office/drawing/2014/main" id="{6F407193-3FD0-4394-9E73-AE8BD0FB6E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64" name="Rectangle 44">
            <a:extLst>
              <a:ext uri="{FF2B5EF4-FFF2-40B4-BE49-F238E27FC236}">
                <a16:creationId xmlns:a16="http://schemas.microsoft.com/office/drawing/2014/main" id="{ED79C93D-480E-4D74-8D58-176E32296AA4}"/>
              </a:ext>
            </a:extLst>
          </p:cNvPr>
          <p:cNvSpPr>
            <a:spLocks noGrp="1" noChangeArrowheads="1"/>
          </p:cNvSpPr>
          <p:nvPr>
            <p:ph type="title"/>
          </p:nvPr>
        </p:nvSpPr>
        <p:spPr/>
        <p:txBody>
          <a:bodyPr/>
          <a:lstStyle/>
          <a:p>
            <a:pPr algn="l" eaLnBrk="1" hangingPunct="1"/>
            <a:r>
              <a:rPr lang="en-US" altLang="en-US" dirty="0"/>
              <a:t>Assurance 16 can be…</a:t>
            </a:r>
          </a:p>
        </p:txBody>
      </p:sp>
      <p:sp>
        <p:nvSpPr>
          <p:cNvPr id="5165" name="Text Box 46">
            <a:extLst>
              <a:ext uri="{FF2B5EF4-FFF2-40B4-BE49-F238E27FC236}">
                <a16:creationId xmlns:a16="http://schemas.microsoft.com/office/drawing/2014/main" id="{819644F8-12F8-4416-9A0D-B1D4A772D24B}"/>
              </a:ext>
            </a:extLst>
          </p:cNvPr>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fld id="{B71A17FF-8792-4F37-B9F0-B9CBC40D6A91}" type="slidenum">
              <a:rPr lang="en-US" altLang="en-US" sz="1000"/>
              <a:pPr eaLnBrk="1" hangingPunct="1">
                <a:spcBef>
                  <a:spcPct val="50000"/>
                </a:spcBef>
              </a:pPr>
              <a:t>5</a:t>
            </a:fld>
            <a:endParaRPr lang="en-US" altLang="en-US" sz="1000"/>
          </a:p>
        </p:txBody>
      </p:sp>
      <p:sp>
        <p:nvSpPr>
          <p:cNvPr id="5166" name="Content Placeholder 46">
            <a:extLst>
              <a:ext uri="{FF2B5EF4-FFF2-40B4-BE49-F238E27FC236}">
                <a16:creationId xmlns:a16="http://schemas.microsoft.com/office/drawing/2014/main" id="{75B136BD-0311-4DD6-8B6E-8EE29D747A6D}"/>
              </a:ext>
            </a:extLst>
          </p:cNvPr>
          <p:cNvSpPr>
            <a:spLocks noGrp="1"/>
          </p:cNvSpPr>
          <p:nvPr>
            <p:ph idx="1"/>
          </p:nvPr>
        </p:nvSpPr>
        <p:spPr>
          <a:xfrm>
            <a:off x="685800" y="1752600"/>
            <a:ext cx="7772400" cy="4114800"/>
          </a:xfrm>
        </p:spPr>
        <p:txBody>
          <a:bodyPr/>
          <a:lstStyle/>
          <a:p>
            <a:pPr>
              <a:spcAft>
                <a:spcPts val="1200"/>
              </a:spcAft>
            </a:pPr>
            <a:r>
              <a:rPr lang="en-US" sz="2400" dirty="0"/>
              <a:t>Vendor Advocacy – Helping the client to communicate effectively with the vendor to maintain service</a:t>
            </a:r>
          </a:p>
          <a:p>
            <a:pPr>
              <a:spcAft>
                <a:spcPts val="1200"/>
              </a:spcAft>
            </a:pPr>
            <a:r>
              <a:rPr lang="en-US" sz="2400" dirty="0"/>
              <a:t>Needs Assessment and Referral – Reviewing the client’s case record and identifying the most appropriate referrals</a:t>
            </a:r>
          </a:p>
          <a:p>
            <a:pPr>
              <a:spcAft>
                <a:spcPts val="1200"/>
              </a:spcAft>
            </a:pPr>
            <a:r>
              <a:rPr lang="en-US" sz="2400" dirty="0"/>
              <a:t>Energy Education – Furnishing information about how to reduce energy usage and obtain energy efficiency services</a:t>
            </a:r>
          </a:p>
          <a:p>
            <a:pPr>
              <a:spcAft>
                <a:spcPts val="1200"/>
              </a:spcAft>
            </a:pPr>
            <a:r>
              <a:rPr lang="en-US" sz="2400" dirty="0"/>
              <a:t>Financial Counseling – Working with the client to improve financial management skills and proactively manage energy bills</a:t>
            </a:r>
          </a:p>
          <a:p>
            <a:pPr>
              <a:spcAft>
                <a:spcPts val="1200"/>
              </a:spcAft>
            </a:pPr>
            <a:endParaRPr lang="en-US" sz="2400" dirty="0"/>
          </a:p>
          <a:p>
            <a:pPr marL="0" indent="0">
              <a:buNone/>
            </a:pPr>
            <a:endParaRPr lang="en-US" sz="2000" dirty="0"/>
          </a:p>
          <a:p>
            <a:pPr marL="0" indent="0">
              <a:buNone/>
            </a:pPr>
            <a:endParaRPr lang="en-US" altLang="en-US" sz="2000" dirty="0"/>
          </a:p>
          <a:p>
            <a:endParaRPr lang="en-US" altLang="en-US" sz="2800" dirty="0"/>
          </a:p>
          <a:p>
            <a:endParaRPr lang="en-US" altLang="en-US" sz="2800" dirty="0"/>
          </a:p>
          <a:p>
            <a:endParaRPr lang="en-US" altLang="en-US" sz="2800" dirty="0"/>
          </a:p>
          <a:p>
            <a:pPr lvl="1"/>
            <a:endParaRPr lang="en-US" altLang="en-US" dirty="0"/>
          </a:p>
        </p:txBody>
      </p:sp>
    </p:spTree>
    <p:extLst>
      <p:ext uri="{BB962C8B-B14F-4D97-AF65-F5344CB8AC3E}">
        <p14:creationId xmlns:p14="http://schemas.microsoft.com/office/powerpoint/2010/main" val="170115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reeform 2">
            <a:extLst>
              <a:ext uri="{FF2B5EF4-FFF2-40B4-BE49-F238E27FC236}">
                <a16:creationId xmlns:a16="http://schemas.microsoft.com/office/drawing/2014/main" id="{240061B4-B398-49B0-A208-0CD9BF771481}"/>
              </a:ext>
            </a:extLst>
          </p:cNvPr>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 name="Freeform 3">
            <a:extLst>
              <a:ext uri="{FF2B5EF4-FFF2-40B4-BE49-F238E27FC236}">
                <a16:creationId xmlns:a16="http://schemas.microsoft.com/office/drawing/2014/main" id="{68120047-6972-4FE0-AB7E-A047FB965A5A}"/>
              </a:ext>
            </a:extLst>
          </p:cNvPr>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4" name="Freeform 4">
            <a:extLst>
              <a:ext uri="{FF2B5EF4-FFF2-40B4-BE49-F238E27FC236}">
                <a16:creationId xmlns:a16="http://schemas.microsoft.com/office/drawing/2014/main" id="{BA7C257C-3128-4090-8E5D-740F4B20D6B3}"/>
              </a:ext>
            </a:extLst>
          </p:cNvPr>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5" name="Freeform 5">
            <a:extLst>
              <a:ext uri="{FF2B5EF4-FFF2-40B4-BE49-F238E27FC236}">
                <a16:creationId xmlns:a16="http://schemas.microsoft.com/office/drawing/2014/main" id="{6C538EBD-73DA-4794-AE03-C907AEB29BD3}"/>
              </a:ext>
            </a:extLst>
          </p:cNvPr>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6" name="Freeform 6">
            <a:extLst>
              <a:ext uri="{FF2B5EF4-FFF2-40B4-BE49-F238E27FC236}">
                <a16:creationId xmlns:a16="http://schemas.microsoft.com/office/drawing/2014/main" id="{93932781-6CAF-4DD6-8DBB-5F3DBD655C5B}"/>
              </a:ext>
            </a:extLst>
          </p:cNvPr>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7" name="Freeform 7">
            <a:extLst>
              <a:ext uri="{FF2B5EF4-FFF2-40B4-BE49-F238E27FC236}">
                <a16:creationId xmlns:a16="http://schemas.microsoft.com/office/drawing/2014/main" id="{1678C238-9BDD-470C-83A5-6ABA3522926D}"/>
              </a:ext>
            </a:extLst>
          </p:cNvPr>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8" name="Freeform 8">
            <a:extLst>
              <a:ext uri="{FF2B5EF4-FFF2-40B4-BE49-F238E27FC236}">
                <a16:creationId xmlns:a16="http://schemas.microsoft.com/office/drawing/2014/main" id="{18BD8430-834D-4093-912F-8D50DCF1D178}"/>
              </a:ext>
            </a:extLst>
          </p:cNvPr>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9" name="Freeform 9">
            <a:extLst>
              <a:ext uri="{FF2B5EF4-FFF2-40B4-BE49-F238E27FC236}">
                <a16:creationId xmlns:a16="http://schemas.microsoft.com/office/drawing/2014/main" id="{71B0AFB4-4555-4C60-B104-9735E5C7A9F0}"/>
              </a:ext>
            </a:extLst>
          </p:cNvPr>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0" name="Freeform 10">
            <a:extLst>
              <a:ext uri="{FF2B5EF4-FFF2-40B4-BE49-F238E27FC236}">
                <a16:creationId xmlns:a16="http://schemas.microsoft.com/office/drawing/2014/main" id="{3AB2330E-6818-4741-A755-2EA4B3BB95AC}"/>
              </a:ext>
            </a:extLst>
          </p:cNvPr>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1" name="Freeform 11">
            <a:extLst>
              <a:ext uri="{FF2B5EF4-FFF2-40B4-BE49-F238E27FC236}">
                <a16:creationId xmlns:a16="http://schemas.microsoft.com/office/drawing/2014/main" id="{4C5852B0-2854-4A53-84A3-64E9FB79405E}"/>
              </a:ext>
            </a:extLst>
          </p:cNvPr>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2" name="Freeform 12">
            <a:extLst>
              <a:ext uri="{FF2B5EF4-FFF2-40B4-BE49-F238E27FC236}">
                <a16:creationId xmlns:a16="http://schemas.microsoft.com/office/drawing/2014/main" id="{7C320193-3347-477A-B339-886E7DA48409}"/>
              </a:ext>
            </a:extLst>
          </p:cNvPr>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3" name="Freeform 13">
            <a:extLst>
              <a:ext uri="{FF2B5EF4-FFF2-40B4-BE49-F238E27FC236}">
                <a16:creationId xmlns:a16="http://schemas.microsoft.com/office/drawing/2014/main" id="{FC7F565F-EA94-4138-9231-A3904C40C3E7}"/>
              </a:ext>
            </a:extLst>
          </p:cNvPr>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4" name="Freeform 14">
            <a:extLst>
              <a:ext uri="{FF2B5EF4-FFF2-40B4-BE49-F238E27FC236}">
                <a16:creationId xmlns:a16="http://schemas.microsoft.com/office/drawing/2014/main" id="{011DCB3A-41B5-4A15-ADF3-8315306178D0}"/>
              </a:ext>
            </a:extLst>
          </p:cNvPr>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5" name="Freeform 15">
            <a:extLst>
              <a:ext uri="{FF2B5EF4-FFF2-40B4-BE49-F238E27FC236}">
                <a16:creationId xmlns:a16="http://schemas.microsoft.com/office/drawing/2014/main" id="{8726EAB2-A573-43AE-915F-4568C2801B63}"/>
              </a:ext>
            </a:extLst>
          </p:cNvPr>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6" name="Freeform 16">
            <a:extLst>
              <a:ext uri="{FF2B5EF4-FFF2-40B4-BE49-F238E27FC236}">
                <a16:creationId xmlns:a16="http://schemas.microsoft.com/office/drawing/2014/main" id="{A7AE67A2-FA71-4EC5-96DA-F4BB7DEAFB20}"/>
              </a:ext>
            </a:extLst>
          </p:cNvPr>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7" name="Freeform 17">
            <a:extLst>
              <a:ext uri="{FF2B5EF4-FFF2-40B4-BE49-F238E27FC236}">
                <a16:creationId xmlns:a16="http://schemas.microsoft.com/office/drawing/2014/main" id="{40262EDD-3118-4164-9411-1B76B7EE8B7C}"/>
              </a:ext>
            </a:extLst>
          </p:cNvPr>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8" name="Freeform 18">
            <a:extLst>
              <a:ext uri="{FF2B5EF4-FFF2-40B4-BE49-F238E27FC236}">
                <a16:creationId xmlns:a16="http://schemas.microsoft.com/office/drawing/2014/main" id="{86B50BB5-F336-43AB-B6E5-BA5257A035B5}"/>
              </a:ext>
            </a:extLst>
          </p:cNvPr>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9" name="Freeform 19">
            <a:extLst>
              <a:ext uri="{FF2B5EF4-FFF2-40B4-BE49-F238E27FC236}">
                <a16:creationId xmlns:a16="http://schemas.microsoft.com/office/drawing/2014/main" id="{71BB3268-0B78-4202-984E-67CB58E7EF09}"/>
              </a:ext>
            </a:extLst>
          </p:cNvPr>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0" name="Freeform 20">
            <a:extLst>
              <a:ext uri="{FF2B5EF4-FFF2-40B4-BE49-F238E27FC236}">
                <a16:creationId xmlns:a16="http://schemas.microsoft.com/office/drawing/2014/main" id="{341982B6-4870-4A77-91AA-54B4D1197A47}"/>
              </a:ext>
            </a:extLst>
          </p:cNvPr>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1" name="Freeform 21">
            <a:extLst>
              <a:ext uri="{FF2B5EF4-FFF2-40B4-BE49-F238E27FC236}">
                <a16:creationId xmlns:a16="http://schemas.microsoft.com/office/drawing/2014/main" id="{5B8DC667-3A24-4BFE-9756-353A954E2AE0}"/>
              </a:ext>
            </a:extLst>
          </p:cNvPr>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2" name="Freeform 22">
            <a:extLst>
              <a:ext uri="{FF2B5EF4-FFF2-40B4-BE49-F238E27FC236}">
                <a16:creationId xmlns:a16="http://schemas.microsoft.com/office/drawing/2014/main" id="{DEA02F40-F666-4201-A3F9-8F8552DD178F}"/>
              </a:ext>
            </a:extLst>
          </p:cNvPr>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3" name="Freeform 23">
            <a:extLst>
              <a:ext uri="{FF2B5EF4-FFF2-40B4-BE49-F238E27FC236}">
                <a16:creationId xmlns:a16="http://schemas.microsoft.com/office/drawing/2014/main" id="{FC6130DC-62D5-4224-B60A-234DEC04478E}"/>
              </a:ext>
            </a:extLst>
          </p:cNvPr>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4" name="Freeform 24">
            <a:extLst>
              <a:ext uri="{FF2B5EF4-FFF2-40B4-BE49-F238E27FC236}">
                <a16:creationId xmlns:a16="http://schemas.microsoft.com/office/drawing/2014/main" id="{899609C5-EE0B-432C-BAA3-508CB10D488F}"/>
              </a:ext>
            </a:extLst>
          </p:cNvPr>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5" name="Freeform 25">
            <a:extLst>
              <a:ext uri="{FF2B5EF4-FFF2-40B4-BE49-F238E27FC236}">
                <a16:creationId xmlns:a16="http://schemas.microsoft.com/office/drawing/2014/main" id="{A0E7F6BF-E39B-4634-9954-D6FD72FB0A80}"/>
              </a:ext>
            </a:extLst>
          </p:cNvPr>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6" name="Freeform 26">
            <a:extLst>
              <a:ext uri="{FF2B5EF4-FFF2-40B4-BE49-F238E27FC236}">
                <a16:creationId xmlns:a16="http://schemas.microsoft.com/office/drawing/2014/main" id="{698DBC76-53E9-4E73-81D8-1E33D2AA784A}"/>
              </a:ext>
            </a:extLst>
          </p:cNvPr>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7" name="Freeform 27">
            <a:extLst>
              <a:ext uri="{FF2B5EF4-FFF2-40B4-BE49-F238E27FC236}">
                <a16:creationId xmlns:a16="http://schemas.microsoft.com/office/drawing/2014/main" id="{EBD39E04-07ED-4ACD-9F96-E3A66A4171E6}"/>
              </a:ext>
            </a:extLst>
          </p:cNvPr>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8" name="Freeform 28">
            <a:extLst>
              <a:ext uri="{FF2B5EF4-FFF2-40B4-BE49-F238E27FC236}">
                <a16:creationId xmlns:a16="http://schemas.microsoft.com/office/drawing/2014/main" id="{77FCD950-12BD-4540-A5B8-DA21FA3A5EB8}"/>
              </a:ext>
            </a:extLst>
          </p:cNvPr>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9" name="Freeform 29">
            <a:extLst>
              <a:ext uri="{FF2B5EF4-FFF2-40B4-BE49-F238E27FC236}">
                <a16:creationId xmlns:a16="http://schemas.microsoft.com/office/drawing/2014/main" id="{FD07056C-2720-4248-8EC6-44C646A24D6D}"/>
              </a:ext>
            </a:extLst>
          </p:cNvPr>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0" name="Freeform 30">
            <a:extLst>
              <a:ext uri="{FF2B5EF4-FFF2-40B4-BE49-F238E27FC236}">
                <a16:creationId xmlns:a16="http://schemas.microsoft.com/office/drawing/2014/main" id="{5D6490C2-6C99-4EFF-A34B-5E7ED47DDE1C}"/>
              </a:ext>
            </a:extLst>
          </p:cNvPr>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1" name="Freeform 31">
            <a:extLst>
              <a:ext uri="{FF2B5EF4-FFF2-40B4-BE49-F238E27FC236}">
                <a16:creationId xmlns:a16="http://schemas.microsoft.com/office/drawing/2014/main" id="{D8FF7E03-4709-4896-AFEB-EF050254766F}"/>
              </a:ext>
            </a:extLst>
          </p:cNvPr>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2" name="Freeform 32">
            <a:extLst>
              <a:ext uri="{FF2B5EF4-FFF2-40B4-BE49-F238E27FC236}">
                <a16:creationId xmlns:a16="http://schemas.microsoft.com/office/drawing/2014/main" id="{356D8B22-BA24-4866-B42A-FC465DD391DA}"/>
              </a:ext>
            </a:extLst>
          </p:cNvPr>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3" name="Freeform 33">
            <a:extLst>
              <a:ext uri="{FF2B5EF4-FFF2-40B4-BE49-F238E27FC236}">
                <a16:creationId xmlns:a16="http://schemas.microsoft.com/office/drawing/2014/main" id="{1EEB854B-888F-4BE0-8608-E758464E4537}"/>
              </a:ext>
            </a:extLst>
          </p:cNvPr>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4" name="Freeform 34">
            <a:extLst>
              <a:ext uri="{FF2B5EF4-FFF2-40B4-BE49-F238E27FC236}">
                <a16:creationId xmlns:a16="http://schemas.microsoft.com/office/drawing/2014/main" id="{BE71C253-7288-4648-858C-15499422A286}"/>
              </a:ext>
            </a:extLst>
          </p:cNvPr>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5" name="Freeform 35">
            <a:extLst>
              <a:ext uri="{FF2B5EF4-FFF2-40B4-BE49-F238E27FC236}">
                <a16:creationId xmlns:a16="http://schemas.microsoft.com/office/drawing/2014/main" id="{F690CF1F-9CC3-4846-A216-477B971B5E1A}"/>
              </a:ext>
            </a:extLst>
          </p:cNvPr>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6" name="Freeform 36">
            <a:extLst>
              <a:ext uri="{FF2B5EF4-FFF2-40B4-BE49-F238E27FC236}">
                <a16:creationId xmlns:a16="http://schemas.microsoft.com/office/drawing/2014/main" id="{BA8F0C08-8E61-4A1F-9F2B-4E6EC0232525}"/>
              </a:ext>
            </a:extLst>
          </p:cNvPr>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7" name="Freeform 37">
            <a:extLst>
              <a:ext uri="{FF2B5EF4-FFF2-40B4-BE49-F238E27FC236}">
                <a16:creationId xmlns:a16="http://schemas.microsoft.com/office/drawing/2014/main" id="{41D75BF3-B365-4C9C-9267-AE875BF7E951}"/>
              </a:ext>
            </a:extLst>
          </p:cNvPr>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8" name="Freeform 38">
            <a:extLst>
              <a:ext uri="{FF2B5EF4-FFF2-40B4-BE49-F238E27FC236}">
                <a16:creationId xmlns:a16="http://schemas.microsoft.com/office/drawing/2014/main" id="{15F21E02-90FA-41FB-AE1C-7137AAEA10A4}"/>
              </a:ext>
            </a:extLst>
          </p:cNvPr>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9" name="Freeform 39">
            <a:extLst>
              <a:ext uri="{FF2B5EF4-FFF2-40B4-BE49-F238E27FC236}">
                <a16:creationId xmlns:a16="http://schemas.microsoft.com/office/drawing/2014/main" id="{DE9EA373-11CA-4084-8DAF-0D7B96C2BFA6}"/>
              </a:ext>
            </a:extLst>
          </p:cNvPr>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60" name="Freeform 40">
            <a:extLst>
              <a:ext uri="{FF2B5EF4-FFF2-40B4-BE49-F238E27FC236}">
                <a16:creationId xmlns:a16="http://schemas.microsoft.com/office/drawing/2014/main" id="{694067A2-B75A-4819-BC53-AB1FB5ACED18}"/>
              </a:ext>
            </a:extLst>
          </p:cNvPr>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5161" name="Picture 41" descr="BD14742_">
            <a:extLst>
              <a:ext uri="{FF2B5EF4-FFF2-40B4-BE49-F238E27FC236}">
                <a16:creationId xmlns:a16="http://schemas.microsoft.com/office/drawing/2014/main" id="{55D7217E-E59E-4410-B6B2-23AF1DF77F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3" name="Picture 43" descr="BD14742_">
            <a:extLst>
              <a:ext uri="{FF2B5EF4-FFF2-40B4-BE49-F238E27FC236}">
                <a16:creationId xmlns:a16="http://schemas.microsoft.com/office/drawing/2014/main" id="{6F407193-3FD0-4394-9E73-AE8BD0FB6E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64" name="Rectangle 44">
            <a:extLst>
              <a:ext uri="{FF2B5EF4-FFF2-40B4-BE49-F238E27FC236}">
                <a16:creationId xmlns:a16="http://schemas.microsoft.com/office/drawing/2014/main" id="{ED79C93D-480E-4D74-8D58-176E32296AA4}"/>
              </a:ext>
            </a:extLst>
          </p:cNvPr>
          <p:cNvSpPr>
            <a:spLocks noGrp="1" noChangeArrowheads="1"/>
          </p:cNvSpPr>
          <p:nvPr>
            <p:ph type="title"/>
          </p:nvPr>
        </p:nvSpPr>
        <p:spPr/>
        <p:txBody>
          <a:bodyPr/>
          <a:lstStyle/>
          <a:p>
            <a:pPr algn="l" eaLnBrk="1" hangingPunct="1"/>
            <a:r>
              <a:rPr lang="en-US" altLang="en-US" dirty="0"/>
              <a:t>Assurance 16 is …</a:t>
            </a:r>
          </a:p>
        </p:txBody>
      </p:sp>
      <p:sp>
        <p:nvSpPr>
          <p:cNvPr id="5165" name="Text Box 46">
            <a:extLst>
              <a:ext uri="{FF2B5EF4-FFF2-40B4-BE49-F238E27FC236}">
                <a16:creationId xmlns:a16="http://schemas.microsoft.com/office/drawing/2014/main" id="{819644F8-12F8-4416-9A0D-B1D4A772D24B}"/>
              </a:ext>
            </a:extLst>
          </p:cNvPr>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fld id="{B71A17FF-8792-4F37-B9F0-B9CBC40D6A91}" type="slidenum">
              <a:rPr lang="en-US" altLang="en-US" sz="1000"/>
              <a:pPr eaLnBrk="1" hangingPunct="1">
                <a:spcBef>
                  <a:spcPct val="50000"/>
                </a:spcBef>
              </a:pPr>
              <a:t>6</a:t>
            </a:fld>
            <a:endParaRPr lang="en-US" altLang="en-US" sz="1000"/>
          </a:p>
        </p:txBody>
      </p:sp>
      <p:sp>
        <p:nvSpPr>
          <p:cNvPr id="5166" name="Content Placeholder 46">
            <a:extLst>
              <a:ext uri="{FF2B5EF4-FFF2-40B4-BE49-F238E27FC236}">
                <a16:creationId xmlns:a16="http://schemas.microsoft.com/office/drawing/2014/main" id="{75B136BD-0311-4DD6-8B6E-8EE29D747A6D}"/>
              </a:ext>
            </a:extLst>
          </p:cNvPr>
          <p:cNvSpPr>
            <a:spLocks noGrp="1"/>
          </p:cNvSpPr>
          <p:nvPr>
            <p:ph idx="1"/>
          </p:nvPr>
        </p:nvSpPr>
        <p:spPr>
          <a:xfrm>
            <a:off x="685800" y="1752600"/>
            <a:ext cx="7772400" cy="4114800"/>
          </a:xfrm>
        </p:spPr>
        <p:txBody>
          <a:bodyPr/>
          <a:lstStyle/>
          <a:p>
            <a:pPr>
              <a:spcAft>
                <a:spcPts val="0"/>
              </a:spcAft>
            </a:pPr>
            <a:r>
              <a:rPr lang="en-US" sz="2800" dirty="0"/>
              <a:t>Case Management – Short Term</a:t>
            </a:r>
          </a:p>
          <a:p>
            <a:pPr lvl="1">
              <a:spcAft>
                <a:spcPts val="0"/>
              </a:spcAft>
            </a:pPr>
            <a:r>
              <a:rPr lang="en-US" sz="2400" dirty="0"/>
              <a:t>Developing information and materials about services available to LIHEAP clients</a:t>
            </a:r>
          </a:p>
          <a:p>
            <a:pPr lvl="1">
              <a:spcAft>
                <a:spcPts val="0"/>
              </a:spcAft>
            </a:pPr>
            <a:r>
              <a:rPr lang="en-US" sz="2400" dirty="0"/>
              <a:t>Developing an understanding of a client’s needs and offering counseling during LIHEAP intake</a:t>
            </a:r>
          </a:p>
          <a:p>
            <a:pPr>
              <a:spcAft>
                <a:spcPts val="0"/>
              </a:spcAft>
            </a:pPr>
            <a:r>
              <a:rPr lang="en-US" sz="2800" dirty="0"/>
              <a:t>Case Management – Longer Term</a:t>
            </a:r>
          </a:p>
          <a:p>
            <a:pPr lvl="1">
              <a:spcAft>
                <a:spcPts val="0"/>
              </a:spcAft>
            </a:pPr>
            <a:r>
              <a:rPr lang="en-US" sz="2400" dirty="0"/>
              <a:t>Developing a </a:t>
            </a:r>
            <a:r>
              <a:rPr lang="en-US" sz="2400"/>
              <a:t>curriculum and </a:t>
            </a:r>
            <a:r>
              <a:rPr lang="en-US" sz="2400" dirty="0"/>
              <a:t>training materials for service delivery</a:t>
            </a:r>
          </a:p>
          <a:p>
            <a:pPr lvl="1">
              <a:spcAft>
                <a:spcPts val="600"/>
              </a:spcAft>
            </a:pPr>
            <a:r>
              <a:rPr lang="en-US" sz="2400" dirty="0"/>
              <a:t>Working with clients on energy education and/or financial counseling over an extended time period</a:t>
            </a:r>
          </a:p>
          <a:p>
            <a:pPr>
              <a:spcAft>
                <a:spcPts val="1200"/>
              </a:spcAft>
            </a:pPr>
            <a:endParaRPr lang="en-US" sz="2800" dirty="0"/>
          </a:p>
          <a:p>
            <a:pPr>
              <a:spcAft>
                <a:spcPts val="1200"/>
              </a:spcAft>
            </a:pPr>
            <a:endParaRPr lang="en-US" sz="2400" dirty="0"/>
          </a:p>
          <a:p>
            <a:pPr marL="0" indent="0">
              <a:buNone/>
            </a:pPr>
            <a:endParaRPr lang="en-US" sz="2000" dirty="0"/>
          </a:p>
          <a:p>
            <a:pPr marL="0" indent="0">
              <a:buNone/>
            </a:pPr>
            <a:endParaRPr lang="en-US" altLang="en-US" sz="2000" dirty="0"/>
          </a:p>
          <a:p>
            <a:endParaRPr lang="en-US" altLang="en-US" sz="2800" dirty="0"/>
          </a:p>
          <a:p>
            <a:endParaRPr lang="en-US" altLang="en-US" sz="2800" dirty="0"/>
          </a:p>
          <a:p>
            <a:endParaRPr lang="en-US" altLang="en-US" sz="2800" dirty="0"/>
          </a:p>
          <a:p>
            <a:pPr lvl="1"/>
            <a:endParaRPr lang="en-US" altLang="en-US" dirty="0"/>
          </a:p>
        </p:txBody>
      </p:sp>
    </p:spTree>
    <p:extLst>
      <p:ext uri="{BB962C8B-B14F-4D97-AF65-F5344CB8AC3E}">
        <p14:creationId xmlns:p14="http://schemas.microsoft.com/office/powerpoint/2010/main" val="196307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reeform 2">
            <a:extLst>
              <a:ext uri="{FF2B5EF4-FFF2-40B4-BE49-F238E27FC236}">
                <a16:creationId xmlns:a16="http://schemas.microsoft.com/office/drawing/2014/main" id="{240061B4-B398-49B0-A208-0CD9BF771481}"/>
              </a:ext>
            </a:extLst>
          </p:cNvPr>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 name="Freeform 3">
            <a:extLst>
              <a:ext uri="{FF2B5EF4-FFF2-40B4-BE49-F238E27FC236}">
                <a16:creationId xmlns:a16="http://schemas.microsoft.com/office/drawing/2014/main" id="{68120047-6972-4FE0-AB7E-A047FB965A5A}"/>
              </a:ext>
            </a:extLst>
          </p:cNvPr>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4" name="Freeform 4">
            <a:extLst>
              <a:ext uri="{FF2B5EF4-FFF2-40B4-BE49-F238E27FC236}">
                <a16:creationId xmlns:a16="http://schemas.microsoft.com/office/drawing/2014/main" id="{BA7C257C-3128-4090-8E5D-740F4B20D6B3}"/>
              </a:ext>
            </a:extLst>
          </p:cNvPr>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5" name="Freeform 5">
            <a:extLst>
              <a:ext uri="{FF2B5EF4-FFF2-40B4-BE49-F238E27FC236}">
                <a16:creationId xmlns:a16="http://schemas.microsoft.com/office/drawing/2014/main" id="{6C538EBD-73DA-4794-AE03-C907AEB29BD3}"/>
              </a:ext>
            </a:extLst>
          </p:cNvPr>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6" name="Freeform 6">
            <a:extLst>
              <a:ext uri="{FF2B5EF4-FFF2-40B4-BE49-F238E27FC236}">
                <a16:creationId xmlns:a16="http://schemas.microsoft.com/office/drawing/2014/main" id="{93932781-6CAF-4DD6-8DBB-5F3DBD655C5B}"/>
              </a:ext>
            </a:extLst>
          </p:cNvPr>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7" name="Freeform 7">
            <a:extLst>
              <a:ext uri="{FF2B5EF4-FFF2-40B4-BE49-F238E27FC236}">
                <a16:creationId xmlns:a16="http://schemas.microsoft.com/office/drawing/2014/main" id="{1678C238-9BDD-470C-83A5-6ABA3522926D}"/>
              </a:ext>
            </a:extLst>
          </p:cNvPr>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8" name="Freeform 8">
            <a:extLst>
              <a:ext uri="{FF2B5EF4-FFF2-40B4-BE49-F238E27FC236}">
                <a16:creationId xmlns:a16="http://schemas.microsoft.com/office/drawing/2014/main" id="{18BD8430-834D-4093-912F-8D50DCF1D178}"/>
              </a:ext>
            </a:extLst>
          </p:cNvPr>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9" name="Freeform 9">
            <a:extLst>
              <a:ext uri="{FF2B5EF4-FFF2-40B4-BE49-F238E27FC236}">
                <a16:creationId xmlns:a16="http://schemas.microsoft.com/office/drawing/2014/main" id="{71B0AFB4-4555-4C60-B104-9735E5C7A9F0}"/>
              </a:ext>
            </a:extLst>
          </p:cNvPr>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0" name="Freeform 10">
            <a:extLst>
              <a:ext uri="{FF2B5EF4-FFF2-40B4-BE49-F238E27FC236}">
                <a16:creationId xmlns:a16="http://schemas.microsoft.com/office/drawing/2014/main" id="{3AB2330E-6818-4741-A755-2EA4B3BB95AC}"/>
              </a:ext>
            </a:extLst>
          </p:cNvPr>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1" name="Freeform 11">
            <a:extLst>
              <a:ext uri="{FF2B5EF4-FFF2-40B4-BE49-F238E27FC236}">
                <a16:creationId xmlns:a16="http://schemas.microsoft.com/office/drawing/2014/main" id="{4C5852B0-2854-4A53-84A3-64E9FB79405E}"/>
              </a:ext>
            </a:extLst>
          </p:cNvPr>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2" name="Freeform 12">
            <a:extLst>
              <a:ext uri="{FF2B5EF4-FFF2-40B4-BE49-F238E27FC236}">
                <a16:creationId xmlns:a16="http://schemas.microsoft.com/office/drawing/2014/main" id="{7C320193-3347-477A-B339-886E7DA48409}"/>
              </a:ext>
            </a:extLst>
          </p:cNvPr>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3" name="Freeform 13">
            <a:extLst>
              <a:ext uri="{FF2B5EF4-FFF2-40B4-BE49-F238E27FC236}">
                <a16:creationId xmlns:a16="http://schemas.microsoft.com/office/drawing/2014/main" id="{FC7F565F-EA94-4138-9231-A3904C40C3E7}"/>
              </a:ext>
            </a:extLst>
          </p:cNvPr>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4" name="Freeform 14">
            <a:extLst>
              <a:ext uri="{FF2B5EF4-FFF2-40B4-BE49-F238E27FC236}">
                <a16:creationId xmlns:a16="http://schemas.microsoft.com/office/drawing/2014/main" id="{011DCB3A-41B5-4A15-ADF3-8315306178D0}"/>
              </a:ext>
            </a:extLst>
          </p:cNvPr>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5" name="Freeform 15">
            <a:extLst>
              <a:ext uri="{FF2B5EF4-FFF2-40B4-BE49-F238E27FC236}">
                <a16:creationId xmlns:a16="http://schemas.microsoft.com/office/drawing/2014/main" id="{8726EAB2-A573-43AE-915F-4568C2801B63}"/>
              </a:ext>
            </a:extLst>
          </p:cNvPr>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6" name="Freeform 16">
            <a:extLst>
              <a:ext uri="{FF2B5EF4-FFF2-40B4-BE49-F238E27FC236}">
                <a16:creationId xmlns:a16="http://schemas.microsoft.com/office/drawing/2014/main" id="{A7AE67A2-FA71-4EC5-96DA-F4BB7DEAFB20}"/>
              </a:ext>
            </a:extLst>
          </p:cNvPr>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7" name="Freeform 17">
            <a:extLst>
              <a:ext uri="{FF2B5EF4-FFF2-40B4-BE49-F238E27FC236}">
                <a16:creationId xmlns:a16="http://schemas.microsoft.com/office/drawing/2014/main" id="{40262EDD-3118-4164-9411-1B76B7EE8B7C}"/>
              </a:ext>
            </a:extLst>
          </p:cNvPr>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8" name="Freeform 18">
            <a:extLst>
              <a:ext uri="{FF2B5EF4-FFF2-40B4-BE49-F238E27FC236}">
                <a16:creationId xmlns:a16="http://schemas.microsoft.com/office/drawing/2014/main" id="{86B50BB5-F336-43AB-B6E5-BA5257A035B5}"/>
              </a:ext>
            </a:extLst>
          </p:cNvPr>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9" name="Freeform 19">
            <a:extLst>
              <a:ext uri="{FF2B5EF4-FFF2-40B4-BE49-F238E27FC236}">
                <a16:creationId xmlns:a16="http://schemas.microsoft.com/office/drawing/2014/main" id="{71BB3268-0B78-4202-984E-67CB58E7EF09}"/>
              </a:ext>
            </a:extLst>
          </p:cNvPr>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0" name="Freeform 20">
            <a:extLst>
              <a:ext uri="{FF2B5EF4-FFF2-40B4-BE49-F238E27FC236}">
                <a16:creationId xmlns:a16="http://schemas.microsoft.com/office/drawing/2014/main" id="{341982B6-4870-4A77-91AA-54B4D1197A47}"/>
              </a:ext>
            </a:extLst>
          </p:cNvPr>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1" name="Freeform 21">
            <a:extLst>
              <a:ext uri="{FF2B5EF4-FFF2-40B4-BE49-F238E27FC236}">
                <a16:creationId xmlns:a16="http://schemas.microsoft.com/office/drawing/2014/main" id="{5B8DC667-3A24-4BFE-9756-353A954E2AE0}"/>
              </a:ext>
            </a:extLst>
          </p:cNvPr>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2" name="Freeform 22">
            <a:extLst>
              <a:ext uri="{FF2B5EF4-FFF2-40B4-BE49-F238E27FC236}">
                <a16:creationId xmlns:a16="http://schemas.microsoft.com/office/drawing/2014/main" id="{DEA02F40-F666-4201-A3F9-8F8552DD178F}"/>
              </a:ext>
            </a:extLst>
          </p:cNvPr>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3" name="Freeform 23">
            <a:extLst>
              <a:ext uri="{FF2B5EF4-FFF2-40B4-BE49-F238E27FC236}">
                <a16:creationId xmlns:a16="http://schemas.microsoft.com/office/drawing/2014/main" id="{FC6130DC-62D5-4224-B60A-234DEC04478E}"/>
              </a:ext>
            </a:extLst>
          </p:cNvPr>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4" name="Freeform 24">
            <a:extLst>
              <a:ext uri="{FF2B5EF4-FFF2-40B4-BE49-F238E27FC236}">
                <a16:creationId xmlns:a16="http://schemas.microsoft.com/office/drawing/2014/main" id="{899609C5-EE0B-432C-BAA3-508CB10D488F}"/>
              </a:ext>
            </a:extLst>
          </p:cNvPr>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5" name="Freeform 25">
            <a:extLst>
              <a:ext uri="{FF2B5EF4-FFF2-40B4-BE49-F238E27FC236}">
                <a16:creationId xmlns:a16="http://schemas.microsoft.com/office/drawing/2014/main" id="{A0E7F6BF-E39B-4634-9954-D6FD72FB0A80}"/>
              </a:ext>
            </a:extLst>
          </p:cNvPr>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6" name="Freeform 26">
            <a:extLst>
              <a:ext uri="{FF2B5EF4-FFF2-40B4-BE49-F238E27FC236}">
                <a16:creationId xmlns:a16="http://schemas.microsoft.com/office/drawing/2014/main" id="{698DBC76-53E9-4E73-81D8-1E33D2AA784A}"/>
              </a:ext>
            </a:extLst>
          </p:cNvPr>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7" name="Freeform 27">
            <a:extLst>
              <a:ext uri="{FF2B5EF4-FFF2-40B4-BE49-F238E27FC236}">
                <a16:creationId xmlns:a16="http://schemas.microsoft.com/office/drawing/2014/main" id="{EBD39E04-07ED-4ACD-9F96-E3A66A4171E6}"/>
              </a:ext>
            </a:extLst>
          </p:cNvPr>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8" name="Freeform 28">
            <a:extLst>
              <a:ext uri="{FF2B5EF4-FFF2-40B4-BE49-F238E27FC236}">
                <a16:creationId xmlns:a16="http://schemas.microsoft.com/office/drawing/2014/main" id="{77FCD950-12BD-4540-A5B8-DA21FA3A5EB8}"/>
              </a:ext>
            </a:extLst>
          </p:cNvPr>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9" name="Freeform 29">
            <a:extLst>
              <a:ext uri="{FF2B5EF4-FFF2-40B4-BE49-F238E27FC236}">
                <a16:creationId xmlns:a16="http://schemas.microsoft.com/office/drawing/2014/main" id="{FD07056C-2720-4248-8EC6-44C646A24D6D}"/>
              </a:ext>
            </a:extLst>
          </p:cNvPr>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0" name="Freeform 30">
            <a:extLst>
              <a:ext uri="{FF2B5EF4-FFF2-40B4-BE49-F238E27FC236}">
                <a16:creationId xmlns:a16="http://schemas.microsoft.com/office/drawing/2014/main" id="{5D6490C2-6C99-4EFF-A34B-5E7ED47DDE1C}"/>
              </a:ext>
            </a:extLst>
          </p:cNvPr>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1" name="Freeform 31">
            <a:extLst>
              <a:ext uri="{FF2B5EF4-FFF2-40B4-BE49-F238E27FC236}">
                <a16:creationId xmlns:a16="http://schemas.microsoft.com/office/drawing/2014/main" id="{D8FF7E03-4709-4896-AFEB-EF050254766F}"/>
              </a:ext>
            </a:extLst>
          </p:cNvPr>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2" name="Freeform 32">
            <a:extLst>
              <a:ext uri="{FF2B5EF4-FFF2-40B4-BE49-F238E27FC236}">
                <a16:creationId xmlns:a16="http://schemas.microsoft.com/office/drawing/2014/main" id="{356D8B22-BA24-4866-B42A-FC465DD391DA}"/>
              </a:ext>
            </a:extLst>
          </p:cNvPr>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3" name="Freeform 33">
            <a:extLst>
              <a:ext uri="{FF2B5EF4-FFF2-40B4-BE49-F238E27FC236}">
                <a16:creationId xmlns:a16="http://schemas.microsoft.com/office/drawing/2014/main" id="{1EEB854B-888F-4BE0-8608-E758464E4537}"/>
              </a:ext>
            </a:extLst>
          </p:cNvPr>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4" name="Freeform 34">
            <a:extLst>
              <a:ext uri="{FF2B5EF4-FFF2-40B4-BE49-F238E27FC236}">
                <a16:creationId xmlns:a16="http://schemas.microsoft.com/office/drawing/2014/main" id="{BE71C253-7288-4648-858C-15499422A286}"/>
              </a:ext>
            </a:extLst>
          </p:cNvPr>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5" name="Freeform 35">
            <a:extLst>
              <a:ext uri="{FF2B5EF4-FFF2-40B4-BE49-F238E27FC236}">
                <a16:creationId xmlns:a16="http://schemas.microsoft.com/office/drawing/2014/main" id="{F690CF1F-9CC3-4846-A216-477B971B5E1A}"/>
              </a:ext>
            </a:extLst>
          </p:cNvPr>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6" name="Freeform 36">
            <a:extLst>
              <a:ext uri="{FF2B5EF4-FFF2-40B4-BE49-F238E27FC236}">
                <a16:creationId xmlns:a16="http://schemas.microsoft.com/office/drawing/2014/main" id="{BA8F0C08-8E61-4A1F-9F2B-4E6EC0232525}"/>
              </a:ext>
            </a:extLst>
          </p:cNvPr>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7" name="Freeform 37">
            <a:extLst>
              <a:ext uri="{FF2B5EF4-FFF2-40B4-BE49-F238E27FC236}">
                <a16:creationId xmlns:a16="http://schemas.microsoft.com/office/drawing/2014/main" id="{41D75BF3-B365-4C9C-9267-AE875BF7E951}"/>
              </a:ext>
            </a:extLst>
          </p:cNvPr>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8" name="Freeform 38">
            <a:extLst>
              <a:ext uri="{FF2B5EF4-FFF2-40B4-BE49-F238E27FC236}">
                <a16:creationId xmlns:a16="http://schemas.microsoft.com/office/drawing/2014/main" id="{15F21E02-90FA-41FB-AE1C-7137AAEA10A4}"/>
              </a:ext>
            </a:extLst>
          </p:cNvPr>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9" name="Freeform 39">
            <a:extLst>
              <a:ext uri="{FF2B5EF4-FFF2-40B4-BE49-F238E27FC236}">
                <a16:creationId xmlns:a16="http://schemas.microsoft.com/office/drawing/2014/main" id="{DE9EA373-11CA-4084-8DAF-0D7B96C2BFA6}"/>
              </a:ext>
            </a:extLst>
          </p:cNvPr>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60" name="Freeform 40">
            <a:extLst>
              <a:ext uri="{FF2B5EF4-FFF2-40B4-BE49-F238E27FC236}">
                <a16:creationId xmlns:a16="http://schemas.microsoft.com/office/drawing/2014/main" id="{694067A2-B75A-4819-BC53-AB1FB5ACED18}"/>
              </a:ext>
            </a:extLst>
          </p:cNvPr>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5161" name="Picture 41" descr="BD14742_">
            <a:extLst>
              <a:ext uri="{FF2B5EF4-FFF2-40B4-BE49-F238E27FC236}">
                <a16:creationId xmlns:a16="http://schemas.microsoft.com/office/drawing/2014/main" id="{55D7217E-E59E-4410-B6B2-23AF1DF77F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3" name="Picture 43" descr="BD14742_">
            <a:extLst>
              <a:ext uri="{FF2B5EF4-FFF2-40B4-BE49-F238E27FC236}">
                <a16:creationId xmlns:a16="http://schemas.microsoft.com/office/drawing/2014/main" id="{6F407193-3FD0-4394-9E73-AE8BD0FB6E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64" name="Rectangle 44">
            <a:extLst>
              <a:ext uri="{FF2B5EF4-FFF2-40B4-BE49-F238E27FC236}">
                <a16:creationId xmlns:a16="http://schemas.microsoft.com/office/drawing/2014/main" id="{ED79C93D-480E-4D74-8D58-176E32296AA4}"/>
              </a:ext>
            </a:extLst>
          </p:cNvPr>
          <p:cNvSpPr>
            <a:spLocks noGrp="1" noChangeArrowheads="1"/>
          </p:cNvSpPr>
          <p:nvPr>
            <p:ph type="title"/>
          </p:nvPr>
        </p:nvSpPr>
        <p:spPr/>
        <p:txBody>
          <a:bodyPr/>
          <a:lstStyle/>
          <a:p>
            <a:pPr algn="l" eaLnBrk="1" hangingPunct="1"/>
            <a:r>
              <a:rPr lang="en-US" altLang="en-US" dirty="0"/>
              <a:t>Assurance 16 Statistics</a:t>
            </a:r>
          </a:p>
        </p:txBody>
      </p:sp>
      <p:sp>
        <p:nvSpPr>
          <p:cNvPr id="5165" name="Text Box 46">
            <a:extLst>
              <a:ext uri="{FF2B5EF4-FFF2-40B4-BE49-F238E27FC236}">
                <a16:creationId xmlns:a16="http://schemas.microsoft.com/office/drawing/2014/main" id="{819644F8-12F8-4416-9A0D-B1D4A772D24B}"/>
              </a:ext>
            </a:extLst>
          </p:cNvPr>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fld id="{B71A17FF-8792-4F37-B9F0-B9CBC40D6A91}" type="slidenum">
              <a:rPr lang="en-US" altLang="en-US" sz="1000"/>
              <a:pPr eaLnBrk="1" hangingPunct="1">
                <a:spcBef>
                  <a:spcPct val="50000"/>
                </a:spcBef>
              </a:pPr>
              <a:t>7</a:t>
            </a:fld>
            <a:endParaRPr lang="en-US" altLang="en-US" sz="1000"/>
          </a:p>
        </p:txBody>
      </p:sp>
      <p:sp>
        <p:nvSpPr>
          <p:cNvPr id="5166" name="Content Placeholder 46">
            <a:extLst>
              <a:ext uri="{FF2B5EF4-FFF2-40B4-BE49-F238E27FC236}">
                <a16:creationId xmlns:a16="http://schemas.microsoft.com/office/drawing/2014/main" id="{75B136BD-0311-4DD6-8B6E-8EE29D747A6D}"/>
              </a:ext>
            </a:extLst>
          </p:cNvPr>
          <p:cNvSpPr>
            <a:spLocks noGrp="1"/>
          </p:cNvSpPr>
          <p:nvPr>
            <p:ph idx="1"/>
          </p:nvPr>
        </p:nvSpPr>
        <p:spPr>
          <a:xfrm>
            <a:off x="685800" y="1752600"/>
            <a:ext cx="7772400" cy="4114800"/>
          </a:xfrm>
        </p:spPr>
        <p:txBody>
          <a:bodyPr/>
          <a:lstStyle/>
          <a:p>
            <a:pPr>
              <a:spcAft>
                <a:spcPts val="1200"/>
              </a:spcAft>
            </a:pPr>
            <a:r>
              <a:rPr lang="en-US" sz="2800" dirty="0"/>
              <a:t>FFY 2014 Grantee Statistics</a:t>
            </a:r>
          </a:p>
          <a:p>
            <a:pPr lvl="1">
              <a:spcAft>
                <a:spcPts val="1200"/>
              </a:spcAft>
            </a:pPr>
            <a:r>
              <a:rPr lang="en-US" sz="2400" dirty="0"/>
              <a:t>23 state grantees and 2 territories funded Assurance 16 program activities</a:t>
            </a:r>
          </a:p>
          <a:p>
            <a:pPr lvl="1">
              <a:spcAft>
                <a:spcPts val="1200"/>
              </a:spcAft>
            </a:pPr>
            <a:r>
              <a:rPr lang="en-US" sz="2400" dirty="0"/>
              <a:t>Grantees spent over $40 million to serve 1.6 million clients with A16 services ($24 per client)</a:t>
            </a:r>
          </a:p>
          <a:p>
            <a:pPr lvl="1">
              <a:spcAft>
                <a:spcPts val="1200"/>
              </a:spcAft>
            </a:pPr>
            <a:r>
              <a:rPr lang="en-US" sz="2400" dirty="0"/>
              <a:t>Range for spending per client was $5 per client to about $1,500 per client</a:t>
            </a:r>
          </a:p>
          <a:p>
            <a:pPr lvl="1">
              <a:spcAft>
                <a:spcPts val="1200"/>
              </a:spcAft>
            </a:pPr>
            <a:endParaRPr lang="en-US" sz="2400" dirty="0"/>
          </a:p>
          <a:p>
            <a:pPr>
              <a:spcAft>
                <a:spcPts val="1200"/>
              </a:spcAft>
            </a:pPr>
            <a:endParaRPr lang="en-US" sz="2800" dirty="0"/>
          </a:p>
          <a:p>
            <a:pPr>
              <a:spcAft>
                <a:spcPts val="1200"/>
              </a:spcAft>
            </a:pPr>
            <a:endParaRPr lang="en-US" sz="2400" dirty="0"/>
          </a:p>
          <a:p>
            <a:pPr marL="0" indent="0">
              <a:buNone/>
            </a:pPr>
            <a:endParaRPr lang="en-US" sz="2000" dirty="0"/>
          </a:p>
          <a:p>
            <a:pPr marL="0" indent="0">
              <a:buNone/>
            </a:pPr>
            <a:endParaRPr lang="en-US" altLang="en-US" sz="2000" dirty="0"/>
          </a:p>
          <a:p>
            <a:endParaRPr lang="en-US" altLang="en-US" sz="2800" dirty="0"/>
          </a:p>
          <a:p>
            <a:endParaRPr lang="en-US" altLang="en-US" sz="2800" dirty="0"/>
          </a:p>
          <a:p>
            <a:endParaRPr lang="en-US" altLang="en-US" sz="2800" dirty="0"/>
          </a:p>
          <a:p>
            <a:pPr lvl="1"/>
            <a:endParaRPr lang="en-US" altLang="en-US" dirty="0"/>
          </a:p>
        </p:txBody>
      </p:sp>
    </p:spTree>
    <p:extLst>
      <p:ext uri="{BB962C8B-B14F-4D97-AF65-F5344CB8AC3E}">
        <p14:creationId xmlns:p14="http://schemas.microsoft.com/office/powerpoint/2010/main" val="740093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reeform 2">
            <a:extLst>
              <a:ext uri="{FF2B5EF4-FFF2-40B4-BE49-F238E27FC236}">
                <a16:creationId xmlns:a16="http://schemas.microsoft.com/office/drawing/2014/main" id="{240061B4-B398-49B0-A208-0CD9BF771481}"/>
              </a:ext>
            </a:extLst>
          </p:cNvPr>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 name="Freeform 3">
            <a:extLst>
              <a:ext uri="{FF2B5EF4-FFF2-40B4-BE49-F238E27FC236}">
                <a16:creationId xmlns:a16="http://schemas.microsoft.com/office/drawing/2014/main" id="{68120047-6972-4FE0-AB7E-A047FB965A5A}"/>
              </a:ext>
            </a:extLst>
          </p:cNvPr>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4" name="Freeform 4">
            <a:extLst>
              <a:ext uri="{FF2B5EF4-FFF2-40B4-BE49-F238E27FC236}">
                <a16:creationId xmlns:a16="http://schemas.microsoft.com/office/drawing/2014/main" id="{BA7C257C-3128-4090-8E5D-740F4B20D6B3}"/>
              </a:ext>
            </a:extLst>
          </p:cNvPr>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5" name="Freeform 5">
            <a:extLst>
              <a:ext uri="{FF2B5EF4-FFF2-40B4-BE49-F238E27FC236}">
                <a16:creationId xmlns:a16="http://schemas.microsoft.com/office/drawing/2014/main" id="{6C538EBD-73DA-4794-AE03-C907AEB29BD3}"/>
              </a:ext>
            </a:extLst>
          </p:cNvPr>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6" name="Freeform 6">
            <a:extLst>
              <a:ext uri="{FF2B5EF4-FFF2-40B4-BE49-F238E27FC236}">
                <a16:creationId xmlns:a16="http://schemas.microsoft.com/office/drawing/2014/main" id="{93932781-6CAF-4DD6-8DBB-5F3DBD655C5B}"/>
              </a:ext>
            </a:extLst>
          </p:cNvPr>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7" name="Freeform 7">
            <a:extLst>
              <a:ext uri="{FF2B5EF4-FFF2-40B4-BE49-F238E27FC236}">
                <a16:creationId xmlns:a16="http://schemas.microsoft.com/office/drawing/2014/main" id="{1678C238-9BDD-470C-83A5-6ABA3522926D}"/>
              </a:ext>
            </a:extLst>
          </p:cNvPr>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8" name="Freeform 8">
            <a:extLst>
              <a:ext uri="{FF2B5EF4-FFF2-40B4-BE49-F238E27FC236}">
                <a16:creationId xmlns:a16="http://schemas.microsoft.com/office/drawing/2014/main" id="{18BD8430-834D-4093-912F-8D50DCF1D178}"/>
              </a:ext>
            </a:extLst>
          </p:cNvPr>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9" name="Freeform 9">
            <a:extLst>
              <a:ext uri="{FF2B5EF4-FFF2-40B4-BE49-F238E27FC236}">
                <a16:creationId xmlns:a16="http://schemas.microsoft.com/office/drawing/2014/main" id="{71B0AFB4-4555-4C60-B104-9735E5C7A9F0}"/>
              </a:ext>
            </a:extLst>
          </p:cNvPr>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0" name="Freeform 10">
            <a:extLst>
              <a:ext uri="{FF2B5EF4-FFF2-40B4-BE49-F238E27FC236}">
                <a16:creationId xmlns:a16="http://schemas.microsoft.com/office/drawing/2014/main" id="{3AB2330E-6818-4741-A755-2EA4B3BB95AC}"/>
              </a:ext>
            </a:extLst>
          </p:cNvPr>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1" name="Freeform 11">
            <a:extLst>
              <a:ext uri="{FF2B5EF4-FFF2-40B4-BE49-F238E27FC236}">
                <a16:creationId xmlns:a16="http://schemas.microsoft.com/office/drawing/2014/main" id="{4C5852B0-2854-4A53-84A3-64E9FB79405E}"/>
              </a:ext>
            </a:extLst>
          </p:cNvPr>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2" name="Freeform 12">
            <a:extLst>
              <a:ext uri="{FF2B5EF4-FFF2-40B4-BE49-F238E27FC236}">
                <a16:creationId xmlns:a16="http://schemas.microsoft.com/office/drawing/2014/main" id="{7C320193-3347-477A-B339-886E7DA48409}"/>
              </a:ext>
            </a:extLst>
          </p:cNvPr>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3" name="Freeform 13">
            <a:extLst>
              <a:ext uri="{FF2B5EF4-FFF2-40B4-BE49-F238E27FC236}">
                <a16:creationId xmlns:a16="http://schemas.microsoft.com/office/drawing/2014/main" id="{FC7F565F-EA94-4138-9231-A3904C40C3E7}"/>
              </a:ext>
            </a:extLst>
          </p:cNvPr>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4" name="Freeform 14">
            <a:extLst>
              <a:ext uri="{FF2B5EF4-FFF2-40B4-BE49-F238E27FC236}">
                <a16:creationId xmlns:a16="http://schemas.microsoft.com/office/drawing/2014/main" id="{011DCB3A-41B5-4A15-ADF3-8315306178D0}"/>
              </a:ext>
            </a:extLst>
          </p:cNvPr>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5" name="Freeform 15">
            <a:extLst>
              <a:ext uri="{FF2B5EF4-FFF2-40B4-BE49-F238E27FC236}">
                <a16:creationId xmlns:a16="http://schemas.microsoft.com/office/drawing/2014/main" id="{8726EAB2-A573-43AE-915F-4568C2801B63}"/>
              </a:ext>
            </a:extLst>
          </p:cNvPr>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6" name="Freeform 16">
            <a:extLst>
              <a:ext uri="{FF2B5EF4-FFF2-40B4-BE49-F238E27FC236}">
                <a16:creationId xmlns:a16="http://schemas.microsoft.com/office/drawing/2014/main" id="{A7AE67A2-FA71-4EC5-96DA-F4BB7DEAFB20}"/>
              </a:ext>
            </a:extLst>
          </p:cNvPr>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7" name="Freeform 17">
            <a:extLst>
              <a:ext uri="{FF2B5EF4-FFF2-40B4-BE49-F238E27FC236}">
                <a16:creationId xmlns:a16="http://schemas.microsoft.com/office/drawing/2014/main" id="{40262EDD-3118-4164-9411-1B76B7EE8B7C}"/>
              </a:ext>
            </a:extLst>
          </p:cNvPr>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8" name="Freeform 18">
            <a:extLst>
              <a:ext uri="{FF2B5EF4-FFF2-40B4-BE49-F238E27FC236}">
                <a16:creationId xmlns:a16="http://schemas.microsoft.com/office/drawing/2014/main" id="{86B50BB5-F336-43AB-B6E5-BA5257A035B5}"/>
              </a:ext>
            </a:extLst>
          </p:cNvPr>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9" name="Freeform 19">
            <a:extLst>
              <a:ext uri="{FF2B5EF4-FFF2-40B4-BE49-F238E27FC236}">
                <a16:creationId xmlns:a16="http://schemas.microsoft.com/office/drawing/2014/main" id="{71BB3268-0B78-4202-984E-67CB58E7EF09}"/>
              </a:ext>
            </a:extLst>
          </p:cNvPr>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0" name="Freeform 20">
            <a:extLst>
              <a:ext uri="{FF2B5EF4-FFF2-40B4-BE49-F238E27FC236}">
                <a16:creationId xmlns:a16="http://schemas.microsoft.com/office/drawing/2014/main" id="{341982B6-4870-4A77-91AA-54B4D1197A47}"/>
              </a:ext>
            </a:extLst>
          </p:cNvPr>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1" name="Freeform 21">
            <a:extLst>
              <a:ext uri="{FF2B5EF4-FFF2-40B4-BE49-F238E27FC236}">
                <a16:creationId xmlns:a16="http://schemas.microsoft.com/office/drawing/2014/main" id="{5B8DC667-3A24-4BFE-9756-353A954E2AE0}"/>
              </a:ext>
            </a:extLst>
          </p:cNvPr>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2" name="Freeform 22">
            <a:extLst>
              <a:ext uri="{FF2B5EF4-FFF2-40B4-BE49-F238E27FC236}">
                <a16:creationId xmlns:a16="http://schemas.microsoft.com/office/drawing/2014/main" id="{DEA02F40-F666-4201-A3F9-8F8552DD178F}"/>
              </a:ext>
            </a:extLst>
          </p:cNvPr>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3" name="Freeform 23">
            <a:extLst>
              <a:ext uri="{FF2B5EF4-FFF2-40B4-BE49-F238E27FC236}">
                <a16:creationId xmlns:a16="http://schemas.microsoft.com/office/drawing/2014/main" id="{FC6130DC-62D5-4224-B60A-234DEC04478E}"/>
              </a:ext>
            </a:extLst>
          </p:cNvPr>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4" name="Freeform 24">
            <a:extLst>
              <a:ext uri="{FF2B5EF4-FFF2-40B4-BE49-F238E27FC236}">
                <a16:creationId xmlns:a16="http://schemas.microsoft.com/office/drawing/2014/main" id="{899609C5-EE0B-432C-BAA3-508CB10D488F}"/>
              </a:ext>
            </a:extLst>
          </p:cNvPr>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5" name="Freeform 25">
            <a:extLst>
              <a:ext uri="{FF2B5EF4-FFF2-40B4-BE49-F238E27FC236}">
                <a16:creationId xmlns:a16="http://schemas.microsoft.com/office/drawing/2014/main" id="{A0E7F6BF-E39B-4634-9954-D6FD72FB0A80}"/>
              </a:ext>
            </a:extLst>
          </p:cNvPr>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6" name="Freeform 26">
            <a:extLst>
              <a:ext uri="{FF2B5EF4-FFF2-40B4-BE49-F238E27FC236}">
                <a16:creationId xmlns:a16="http://schemas.microsoft.com/office/drawing/2014/main" id="{698DBC76-53E9-4E73-81D8-1E33D2AA784A}"/>
              </a:ext>
            </a:extLst>
          </p:cNvPr>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7" name="Freeform 27">
            <a:extLst>
              <a:ext uri="{FF2B5EF4-FFF2-40B4-BE49-F238E27FC236}">
                <a16:creationId xmlns:a16="http://schemas.microsoft.com/office/drawing/2014/main" id="{EBD39E04-07ED-4ACD-9F96-E3A66A4171E6}"/>
              </a:ext>
            </a:extLst>
          </p:cNvPr>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8" name="Freeform 28">
            <a:extLst>
              <a:ext uri="{FF2B5EF4-FFF2-40B4-BE49-F238E27FC236}">
                <a16:creationId xmlns:a16="http://schemas.microsoft.com/office/drawing/2014/main" id="{77FCD950-12BD-4540-A5B8-DA21FA3A5EB8}"/>
              </a:ext>
            </a:extLst>
          </p:cNvPr>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9" name="Freeform 29">
            <a:extLst>
              <a:ext uri="{FF2B5EF4-FFF2-40B4-BE49-F238E27FC236}">
                <a16:creationId xmlns:a16="http://schemas.microsoft.com/office/drawing/2014/main" id="{FD07056C-2720-4248-8EC6-44C646A24D6D}"/>
              </a:ext>
            </a:extLst>
          </p:cNvPr>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0" name="Freeform 30">
            <a:extLst>
              <a:ext uri="{FF2B5EF4-FFF2-40B4-BE49-F238E27FC236}">
                <a16:creationId xmlns:a16="http://schemas.microsoft.com/office/drawing/2014/main" id="{5D6490C2-6C99-4EFF-A34B-5E7ED47DDE1C}"/>
              </a:ext>
            </a:extLst>
          </p:cNvPr>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1" name="Freeform 31">
            <a:extLst>
              <a:ext uri="{FF2B5EF4-FFF2-40B4-BE49-F238E27FC236}">
                <a16:creationId xmlns:a16="http://schemas.microsoft.com/office/drawing/2014/main" id="{D8FF7E03-4709-4896-AFEB-EF050254766F}"/>
              </a:ext>
            </a:extLst>
          </p:cNvPr>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2" name="Freeform 32">
            <a:extLst>
              <a:ext uri="{FF2B5EF4-FFF2-40B4-BE49-F238E27FC236}">
                <a16:creationId xmlns:a16="http://schemas.microsoft.com/office/drawing/2014/main" id="{356D8B22-BA24-4866-B42A-FC465DD391DA}"/>
              </a:ext>
            </a:extLst>
          </p:cNvPr>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3" name="Freeform 33">
            <a:extLst>
              <a:ext uri="{FF2B5EF4-FFF2-40B4-BE49-F238E27FC236}">
                <a16:creationId xmlns:a16="http://schemas.microsoft.com/office/drawing/2014/main" id="{1EEB854B-888F-4BE0-8608-E758464E4537}"/>
              </a:ext>
            </a:extLst>
          </p:cNvPr>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4" name="Freeform 34">
            <a:extLst>
              <a:ext uri="{FF2B5EF4-FFF2-40B4-BE49-F238E27FC236}">
                <a16:creationId xmlns:a16="http://schemas.microsoft.com/office/drawing/2014/main" id="{BE71C253-7288-4648-858C-15499422A286}"/>
              </a:ext>
            </a:extLst>
          </p:cNvPr>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5" name="Freeform 35">
            <a:extLst>
              <a:ext uri="{FF2B5EF4-FFF2-40B4-BE49-F238E27FC236}">
                <a16:creationId xmlns:a16="http://schemas.microsoft.com/office/drawing/2014/main" id="{F690CF1F-9CC3-4846-A216-477B971B5E1A}"/>
              </a:ext>
            </a:extLst>
          </p:cNvPr>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6" name="Freeform 36">
            <a:extLst>
              <a:ext uri="{FF2B5EF4-FFF2-40B4-BE49-F238E27FC236}">
                <a16:creationId xmlns:a16="http://schemas.microsoft.com/office/drawing/2014/main" id="{BA8F0C08-8E61-4A1F-9F2B-4E6EC0232525}"/>
              </a:ext>
            </a:extLst>
          </p:cNvPr>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7" name="Freeform 37">
            <a:extLst>
              <a:ext uri="{FF2B5EF4-FFF2-40B4-BE49-F238E27FC236}">
                <a16:creationId xmlns:a16="http://schemas.microsoft.com/office/drawing/2014/main" id="{41D75BF3-B365-4C9C-9267-AE875BF7E951}"/>
              </a:ext>
            </a:extLst>
          </p:cNvPr>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8" name="Freeform 38">
            <a:extLst>
              <a:ext uri="{FF2B5EF4-FFF2-40B4-BE49-F238E27FC236}">
                <a16:creationId xmlns:a16="http://schemas.microsoft.com/office/drawing/2014/main" id="{15F21E02-90FA-41FB-AE1C-7137AAEA10A4}"/>
              </a:ext>
            </a:extLst>
          </p:cNvPr>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9" name="Freeform 39">
            <a:extLst>
              <a:ext uri="{FF2B5EF4-FFF2-40B4-BE49-F238E27FC236}">
                <a16:creationId xmlns:a16="http://schemas.microsoft.com/office/drawing/2014/main" id="{DE9EA373-11CA-4084-8DAF-0D7B96C2BFA6}"/>
              </a:ext>
            </a:extLst>
          </p:cNvPr>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60" name="Freeform 40">
            <a:extLst>
              <a:ext uri="{FF2B5EF4-FFF2-40B4-BE49-F238E27FC236}">
                <a16:creationId xmlns:a16="http://schemas.microsoft.com/office/drawing/2014/main" id="{694067A2-B75A-4819-BC53-AB1FB5ACED18}"/>
              </a:ext>
            </a:extLst>
          </p:cNvPr>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5161" name="Picture 41" descr="BD14742_">
            <a:extLst>
              <a:ext uri="{FF2B5EF4-FFF2-40B4-BE49-F238E27FC236}">
                <a16:creationId xmlns:a16="http://schemas.microsoft.com/office/drawing/2014/main" id="{55D7217E-E59E-4410-B6B2-23AF1DF77F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3" name="Picture 43" descr="BD14742_">
            <a:extLst>
              <a:ext uri="{FF2B5EF4-FFF2-40B4-BE49-F238E27FC236}">
                <a16:creationId xmlns:a16="http://schemas.microsoft.com/office/drawing/2014/main" id="{6F407193-3FD0-4394-9E73-AE8BD0FB6E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64" name="Rectangle 44">
            <a:extLst>
              <a:ext uri="{FF2B5EF4-FFF2-40B4-BE49-F238E27FC236}">
                <a16:creationId xmlns:a16="http://schemas.microsoft.com/office/drawing/2014/main" id="{ED79C93D-480E-4D74-8D58-176E32296AA4}"/>
              </a:ext>
            </a:extLst>
          </p:cNvPr>
          <p:cNvSpPr>
            <a:spLocks noGrp="1" noChangeArrowheads="1"/>
          </p:cNvSpPr>
          <p:nvPr>
            <p:ph type="title"/>
          </p:nvPr>
        </p:nvSpPr>
        <p:spPr/>
        <p:txBody>
          <a:bodyPr/>
          <a:lstStyle/>
          <a:p>
            <a:pPr algn="l" eaLnBrk="1" hangingPunct="1"/>
            <a:r>
              <a:rPr lang="en-US" altLang="en-US" dirty="0"/>
              <a:t>Assurance 16 Statistics</a:t>
            </a:r>
          </a:p>
        </p:txBody>
      </p:sp>
      <p:sp>
        <p:nvSpPr>
          <p:cNvPr id="5165" name="Text Box 46">
            <a:extLst>
              <a:ext uri="{FF2B5EF4-FFF2-40B4-BE49-F238E27FC236}">
                <a16:creationId xmlns:a16="http://schemas.microsoft.com/office/drawing/2014/main" id="{819644F8-12F8-4416-9A0D-B1D4A772D24B}"/>
              </a:ext>
            </a:extLst>
          </p:cNvPr>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fld id="{B71A17FF-8792-4F37-B9F0-B9CBC40D6A91}" type="slidenum">
              <a:rPr lang="en-US" altLang="en-US" sz="1000"/>
              <a:pPr eaLnBrk="1" hangingPunct="1">
                <a:spcBef>
                  <a:spcPct val="50000"/>
                </a:spcBef>
              </a:pPr>
              <a:t>8</a:t>
            </a:fld>
            <a:endParaRPr lang="en-US" altLang="en-US" sz="1000"/>
          </a:p>
        </p:txBody>
      </p:sp>
      <p:sp>
        <p:nvSpPr>
          <p:cNvPr id="5166" name="Content Placeholder 46">
            <a:extLst>
              <a:ext uri="{FF2B5EF4-FFF2-40B4-BE49-F238E27FC236}">
                <a16:creationId xmlns:a16="http://schemas.microsoft.com/office/drawing/2014/main" id="{75B136BD-0311-4DD6-8B6E-8EE29D747A6D}"/>
              </a:ext>
            </a:extLst>
          </p:cNvPr>
          <p:cNvSpPr>
            <a:spLocks noGrp="1"/>
          </p:cNvSpPr>
          <p:nvPr>
            <p:ph idx="1"/>
          </p:nvPr>
        </p:nvSpPr>
        <p:spPr>
          <a:xfrm>
            <a:off x="685800" y="1752600"/>
            <a:ext cx="7772400" cy="4114800"/>
          </a:xfrm>
        </p:spPr>
        <p:txBody>
          <a:bodyPr/>
          <a:lstStyle/>
          <a:p>
            <a:pPr>
              <a:spcAft>
                <a:spcPts val="1200"/>
              </a:spcAft>
            </a:pPr>
            <a:r>
              <a:rPr lang="en-US" sz="2800" dirty="0"/>
              <a:t>FFY 2014 Spending per Client</a:t>
            </a:r>
          </a:p>
          <a:p>
            <a:pPr lvl="1">
              <a:spcAft>
                <a:spcPts val="1200"/>
              </a:spcAft>
            </a:pPr>
            <a:r>
              <a:rPr lang="en-US" sz="2400" dirty="0"/>
              <a:t>20 grantees had spending per client of $50 or less … mostly short term case management activities</a:t>
            </a:r>
          </a:p>
          <a:p>
            <a:pPr lvl="1">
              <a:spcAft>
                <a:spcPts val="1200"/>
              </a:spcAft>
            </a:pPr>
            <a:r>
              <a:rPr lang="en-US" sz="2400" dirty="0"/>
              <a:t>5 grantees had spending of more than $50 per client … mostly longer-term case management activities</a:t>
            </a:r>
          </a:p>
          <a:p>
            <a:pPr lvl="1">
              <a:spcAft>
                <a:spcPts val="1200"/>
              </a:spcAft>
            </a:pPr>
            <a:endParaRPr lang="en-US" sz="2400" dirty="0"/>
          </a:p>
          <a:p>
            <a:pPr lvl="1">
              <a:spcAft>
                <a:spcPts val="1200"/>
              </a:spcAft>
            </a:pPr>
            <a:endParaRPr lang="en-US" sz="2400" dirty="0"/>
          </a:p>
          <a:p>
            <a:pPr>
              <a:spcAft>
                <a:spcPts val="1200"/>
              </a:spcAft>
            </a:pPr>
            <a:endParaRPr lang="en-US" sz="2800" dirty="0"/>
          </a:p>
          <a:p>
            <a:pPr>
              <a:spcAft>
                <a:spcPts val="1200"/>
              </a:spcAft>
            </a:pPr>
            <a:endParaRPr lang="en-US" sz="2400" dirty="0"/>
          </a:p>
          <a:p>
            <a:pPr marL="0" indent="0">
              <a:buNone/>
            </a:pPr>
            <a:endParaRPr lang="en-US" sz="2000" dirty="0"/>
          </a:p>
          <a:p>
            <a:pPr marL="0" indent="0">
              <a:buNone/>
            </a:pPr>
            <a:endParaRPr lang="en-US" altLang="en-US" sz="2000" dirty="0"/>
          </a:p>
          <a:p>
            <a:endParaRPr lang="en-US" altLang="en-US" sz="2800" dirty="0"/>
          </a:p>
          <a:p>
            <a:endParaRPr lang="en-US" altLang="en-US" sz="2800" dirty="0"/>
          </a:p>
          <a:p>
            <a:endParaRPr lang="en-US" altLang="en-US" sz="2800" dirty="0"/>
          </a:p>
          <a:p>
            <a:pPr lvl="1"/>
            <a:endParaRPr lang="en-US" altLang="en-US" dirty="0"/>
          </a:p>
        </p:txBody>
      </p:sp>
    </p:spTree>
    <p:extLst>
      <p:ext uri="{BB962C8B-B14F-4D97-AF65-F5344CB8AC3E}">
        <p14:creationId xmlns:p14="http://schemas.microsoft.com/office/powerpoint/2010/main" val="3119653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reeform 2">
            <a:extLst>
              <a:ext uri="{FF2B5EF4-FFF2-40B4-BE49-F238E27FC236}">
                <a16:creationId xmlns:a16="http://schemas.microsoft.com/office/drawing/2014/main" id="{240061B4-B398-49B0-A208-0CD9BF771481}"/>
              </a:ext>
            </a:extLst>
          </p:cNvPr>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 name="Freeform 3">
            <a:extLst>
              <a:ext uri="{FF2B5EF4-FFF2-40B4-BE49-F238E27FC236}">
                <a16:creationId xmlns:a16="http://schemas.microsoft.com/office/drawing/2014/main" id="{68120047-6972-4FE0-AB7E-A047FB965A5A}"/>
              </a:ext>
            </a:extLst>
          </p:cNvPr>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4" name="Freeform 4">
            <a:extLst>
              <a:ext uri="{FF2B5EF4-FFF2-40B4-BE49-F238E27FC236}">
                <a16:creationId xmlns:a16="http://schemas.microsoft.com/office/drawing/2014/main" id="{BA7C257C-3128-4090-8E5D-740F4B20D6B3}"/>
              </a:ext>
            </a:extLst>
          </p:cNvPr>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5" name="Freeform 5">
            <a:extLst>
              <a:ext uri="{FF2B5EF4-FFF2-40B4-BE49-F238E27FC236}">
                <a16:creationId xmlns:a16="http://schemas.microsoft.com/office/drawing/2014/main" id="{6C538EBD-73DA-4794-AE03-C907AEB29BD3}"/>
              </a:ext>
            </a:extLst>
          </p:cNvPr>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6" name="Freeform 6">
            <a:extLst>
              <a:ext uri="{FF2B5EF4-FFF2-40B4-BE49-F238E27FC236}">
                <a16:creationId xmlns:a16="http://schemas.microsoft.com/office/drawing/2014/main" id="{93932781-6CAF-4DD6-8DBB-5F3DBD655C5B}"/>
              </a:ext>
            </a:extLst>
          </p:cNvPr>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7" name="Freeform 7">
            <a:extLst>
              <a:ext uri="{FF2B5EF4-FFF2-40B4-BE49-F238E27FC236}">
                <a16:creationId xmlns:a16="http://schemas.microsoft.com/office/drawing/2014/main" id="{1678C238-9BDD-470C-83A5-6ABA3522926D}"/>
              </a:ext>
            </a:extLst>
          </p:cNvPr>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8" name="Freeform 8">
            <a:extLst>
              <a:ext uri="{FF2B5EF4-FFF2-40B4-BE49-F238E27FC236}">
                <a16:creationId xmlns:a16="http://schemas.microsoft.com/office/drawing/2014/main" id="{18BD8430-834D-4093-912F-8D50DCF1D178}"/>
              </a:ext>
            </a:extLst>
          </p:cNvPr>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9" name="Freeform 9">
            <a:extLst>
              <a:ext uri="{FF2B5EF4-FFF2-40B4-BE49-F238E27FC236}">
                <a16:creationId xmlns:a16="http://schemas.microsoft.com/office/drawing/2014/main" id="{71B0AFB4-4555-4C60-B104-9735E5C7A9F0}"/>
              </a:ext>
            </a:extLst>
          </p:cNvPr>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0" name="Freeform 10">
            <a:extLst>
              <a:ext uri="{FF2B5EF4-FFF2-40B4-BE49-F238E27FC236}">
                <a16:creationId xmlns:a16="http://schemas.microsoft.com/office/drawing/2014/main" id="{3AB2330E-6818-4741-A755-2EA4B3BB95AC}"/>
              </a:ext>
            </a:extLst>
          </p:cNvPr>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1" name="Freeform 11">
            <a:extLst>
              <a:ext uri="{FF2B5EF4-FFF2-40B4-BE49-F238E27FC236}">
                <a16:creationId xmlns:a16="http://schemas.microsoft.com/office/drawing/2014/main" id="{4C5852B0-2854-4A53-84A3-64E9FB79405E}"/>
              </a:ext>
            </a:extLst>
          </p:cNvPr>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2" name="Freeform 12">
            <a:extLst>
              <a:ext uri="{FF2B5EF4-FFF2-40B4-BE49-F238E27FC236}">
                <a16:creationId xmlns:a16="http://schemas.microsoft.com/office/drawing/2014/main" id="{7C320193-3347-477A-B339-886E7DA48409}"/>
              </a:ext>
            </a:extLst>
          </p:cNvPr>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3" name="Freeform 13">
            <a:extLst>
              <a:ext uri="{FF2B5EF4-FFF2-40B4-BE49-F238E27FC236}">
                <a16:creationId xmlns:a16="http://schemas.microsoft.com/office/drawing/2014/main" id="{FC7F565F-EA94-4138-9231-A3904C40C3E7}"/>
              </a:ext>
            </a:extLst>
          </p:cNvPr>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4" name="Freeform 14">
            <a:extLst>
              <a:ext uri="{FF2B5EF4-FFF2-40B4-BE49-F238E27FC236}">
                <a16:creationId xmlns:a16="http://schemas.microsoft.com/office/drawing/2014/main" id="{011DCB3A-41B5-4A15-ADF3-8315306178D0}"/>
              </a:ext>
            </a:extLst>
          </p:cNvPr>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5" name="Freeform 15">
            <a:extLst>
              <a:ext uri="{FF2B5EF4-FFF2-40B4-BE49-F238E27FC236}">
                <a16:creationId xmlns:a16="http://schemas.microsoft.com/office/drawing/2014/main" id="{8726EAB2-A573-43AE-915F-4568C2801B63}"/>
              </a:ext>
            </a:extLst>
          </p:cNvPr>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6" name="Freeform 16">
            <a:extLst>
              <a:ext uri="{FF2B5EF4-FFF2-40B4-BE49-F238E27FC236}">
                <a16:creationId xmlns:a16="http://schemas.microsoft.com/office/drawing/2014/main" id="{A7AE67A2-FA71-4EC5-96DA-F4BB7DEAFB20}"/>
              </a:ext>
            </a:extLst>
          </p:cNvPr>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7" name="Freeform 17">
            <a:extLst>
              <a:ext uri="{FF2B5EF4-FFF2-40B4-BE49-F238E27FC236}">
                <a16:creationId xmlns:a16="http://schemas.microsoft.com/office/drawing/2014/main" id="{40262EDD-3118-4164-9411-1B76B7EE8B7C}"/>
              </a:ext>
            </a:extLst>
          </p:cNvPr>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8" name="Freeform 18">
            <a:extLst>
              <a:ext uri="{FF2B5EF4-FFF2-40B4-BE49-F238E27FC236}">
                <a16:creationId xmlns:a16="http://schemas.microsoft.com/office/drawing/2014/main" id="{86B50BB5-F336-43AB-B6E5-BA5257A035B5}"/>
              </a:ext>
            </a:extLst>
          </p:cNvPr>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9" name="Freeform 19">
            <a:extLst>
              <a:ext uri="{FF2B5EF4-FFF2-40B4-BE49-F238E27FC236}">
                <a16:creationId xmlns:a16="http://schemas.microsoft.com/office/drawing/2014/main" id="{71BB3268-0B78-4202-984E-67CB58E7EF09}"/>
              </a:ext>
            </a:extLst>
          </p:cNvPr>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0" name="Freeform 20">
            <a:extLst>
              <a:ext uri="{FF2B5EF4-FFF2-40B4-BE49-F238E27FC236}">
                <a16:creationId xmlns:a16="http://schemas.microsoft.com/office/drawing/2014/main" id="{341982B6-4870-4A77-91AA-54B4D1197A47}"/>
              </a:ext>
            </a:extLst>
          </p:cNvPr>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1" name="Freeform 21">
            <a:extLst>
              <a:ext uri="{FF2B5EF4-FFF2-40B4-BE49-F238E27FC236}">
                <a16:creationId xmlns:a16="http://schemas.microsoft.com/office/drawing/2014/main" id="{5B8DC667-3A24-4BFE-9756-353A954E2AE0}"/>
              </a:ext>
            </a:extLst>
          </p:cNvPr>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2" name="Freeform 22">
            <a:extLst>
              <a:ext uri="{FF2B5EF4-FFF2-40B4-BE49-F238E27FC236}">
                <a16:creationId xmlns:a16="http://schemas.microsoft.com/office/drawing/2014/main" id="{DEA02F40-F666-4201-A3F9-8F8552DD178F}"/>
              </a:ext>
            </a:extLst>
          </p:cNvPr>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3" name="Freeform 23">
            <a:extLst>
              <a:ext uri="{FF2B5EF4-FFF2-40B4-BE49-F238E27FC236}">
                <a16:creationId xmlns:a16="http://schemas.microsoft.com/office/drawing/2014/main" id="{FC6130DC-62D5-4224-B60A-234DEC04478E}"/>
              </a:ext>
            </a:extLst>
          </p:cNvPr>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4" name="Freeform 24">
            <a:extLst>
              <a:ext uri="{FF2B5EF4-FFF2-40B4-BE49-F238E27FC236}">
                <a16:creationId xmlns:a16="http://schemas.microsoft.com/office/drawing/2014/main" id="{899609C5-EE0B-432C-BAA3-508CB10D488F}"/>
              </a:ext>
            </a:extLst>
          </p:cNvPr>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5" name="Freeform 25">
            <a:extLst>
              <a:ext uri="{FF2B5EF4-FFF2-40B4-BE49-F238E27FC236}">
                <a16:creationId xmlns:a16="http://schemas.microsoft.com/office/drawing/2014/main" id="{A0E7F6BF-E39B-4634-9954-D6FD72FB0A80}"/>
              </a:ext>
            </a:extLst>
          </p:cNvPr>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6" name="Freeform 26">
            <a:extLst>
              <a:ext uri="{FF2B5EF4-FFF2-40B4-BE49-F238E27FC236}">
                <a16:creationId xmlns:a16="http://schemas.microsoft.com/office/drawing/2014/main" id="{698DBC76-53E9-4E73-81D8-1E33D2AA784A}"/>
              </a:ext>
            </a:extLst>
          </p:cNvPr>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7" name="Freeform 27">
            <a:extLst>
              <a:ext uri="{FF2B5EF4-FFF2-40B4-BE49-F238E27FC236}">
                <a16:creationId xmlns:a16="http://schemas.microsoft.com/office/drawing/2014/main" id="{EBD39E04-07ED-4ACD-9F96-E3A66A4171E6}"/>
              </a:ext>
            </a:extLst>
          </p:cNvPr>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8" name="Freeform 28">
            <a:extLst>
              <a:ext uri="{FF2B5EF4-FFF2-40B4-BE49-F238E27FC236}">
                <a16:creationId xmlns:a16="http://schemas.microsoft.com/office/drawing/2014/main" id="{77FCD950-12BD-4540-A5B8-DA21FA3A5EB8}"/>
              </a:ext>
            </a:extLst>
          </p:cNvPr>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9" name="Freeform 29">
            <a:extLst>
              <a:ext uri="{FF2B5EF4-FFF2-40B4-BE49-F238E27FC236}">
                <a16:creationId xmlns:a16="http://schemas.microsoft.com/office/drawing/2014/main" id="{FD07056C-2720-4248-8EC6-44C646A24D6D}"/>
              </a:ext>
            </a:extLst>
          </p:cNvPr>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0" name="Freeform 30">
            <a:extLst>
              <a:ext uri="{FF2B5EF4-FFF2-40B4-BE49-F238E27FC236}">
                <a16:creationId xmlns:a16="http://schemas.microsoft.com/office/drawing/2014/main" id="{5D6490C2-6C99-4EFF-A34B-5E7ED47DDE1C}"/>
              </a:ext>
            </a:extLst>
          </p:cNvPr>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1" name="Freeform 31">
            <a:extLst>
              <a:ext uri="{FF2B5EF4-FFF2-40B4-BE49-F238E27FC236}">
                <a16:creationId xmlns:a16="http://schemas.microsoft.com/office/drawing/2014/main" id="{D8FF7E03-4709-4896-AFEB-EF050254766F}"/>
              </a:ext>
            </a:extLst>
          </p:cNvPr>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2" name="Freeform 32">
            <a:extLst>
              <a:ext uri="{FF2B5EF4-FFF2-40B4-BE49-F238E27FC236}">
                <a16:creationId xmlns:a16="http://schemas.microsoft.com/office/drawing/2014/main" id="{356D8B22-BA24-4866-B42A-FC465DD391DA}"/>
              </a:ext>
            </a:extLst>
          </p:cNvPr>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3" name="Freeform 33">
            <a:extLst>
              <a:ext uri="{FF2B5EF4-FFF2-40B4-BE49-F238E27FC236}">
                <a16:creationId xmlns:a16="http://schemas.microsoft.com/office/drawing/2014/main" id="{1EEB854B-888F-4BE0-8608-E758464E4537}"/>
              </a:ext>
            </a:extLst>
          </p:cNvPr>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4" name="Freeform 34">
            <a:extLst>
              <a:ext uri="{FF2B5EF4-FFF2-40B4-BE49-F238E27FC236}">
                <a16:creationId xmlns:a16="http://schemas.microsoft.com/office/drawing/2014/main" id="{BE71C253-7288-4648-858C-15499422A286}"/>
              </a:ext>
            </a:extLst>
          </p:cNvPr>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5" name="Freeform 35">
            <a:extLst>
              <a:ext uri="{FF2B5EF4-FFF2-40B4-BE49-F238E27FC236}">
                <a16:creationId xmlns:a16="http://schemas.microsoft.com/office/drawing/2014/main" id="{F690CF1F-9CC3-4846-A216-477B971B5E1A}"/>
              </a:ext>
            </a:extLst>
          </p:cNvPr>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6" name="Freeform 36">
            <a:extLst>
              <a:ext uri="{FF2B5EF4-FFF2-40B4-BE49-F238E27FC236}">
                <a16:creationId xmlns:a16="http://schemas.microsoft.com/office/drawing/2014/main" id="{BA8F0C08-8E61-4A1F-9F2B-4E6EC0232525}"/>
              </a:ext>
            </a:extLst>
          </p:cNvPr>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7" name="Freeform 37">
            <a:extLst>
              <a:ext uri="{FF2B5EF4-FFF2-40B4-BE49-F238E27FC236}">
                <a16:creationId xmlns:a16="http://schemas.microsoft.com/office/drawing/2014/main" id="{41D75BF3-B365-4C9C-9267-AE875BF7E951}"/>
              </a:ext>
            </a:extLst>
          </p:cNvPr>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8" name="Freeform 38">
            <a:extLst>
              <a:ext uri="{FF2B5EF4-FFF2-40B4-BE49-F238E27FC236}">
                <a16:creationId xmlns:a16="http://schemas.microsoft.com/office/drawing/2014/main" id="{15F21E02-90FA-41FB-AE1C-7137AAEA10A4}"/>
              </a:ext>
            </a:extLst>
          </p:cNvPr>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9" name="Freeform 39">
            <a:extLst>
              <a:ext uri="{FF2B5EF4-FFF2-40B4-BE49-F238E27FC236}">
                <a16:creationId xmlns:a16="http://schemas.microsoft.com/office/drawing/2014/main" id="{DE9EA373-11CA-4084-8DAF-0D7B96C2BFA6}"/>
              </a:ext>
            </a:extLst>
          </p:cNvPr>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60" name="Freeform 40">
            <a:extLst>
              <a:ext uri="{FF2B5EF4-FFF2-40B4-BE49-F238E27FC236}">
                <a16:creationId xmlns:a16="http://schemas.microsoft.com/office/drawing/2014/main" id="{694067A2-B75A-4819-BC53-AB1FB5ACED18}"/>
              </a:ext>
            </a:extLst>
          </p:cNvPr>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5161" name="Picture 41" descr="BD14742_">
            <a:extLst>
              <a:ext uri="{FF2B5EF4-FFF2-40B4-BE49-F238E27FC236}">
                <a16:creationId xmlns:a16="http://schemas.microsoft.com/office/drawing/2014/main" id="{55D7217E-E59E-4410-B6B2-23AF1DF77F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3" name="Picture 43" descr="BD14742_">
            <a:extLst>
              <a:ext uri="{FF2B5EF4-FFF2-40B4-BE49-F238E27FC236}">
                <a16:creationId xmlns:a16="http://schemas.microsoft.com/office/drawing/2014/main" id="{6F407193-3FD0-4394-9E73-AE8BD0FB6E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64" name="Rectangle 44">
            <a:extLst>
              <a:ext uri="{FF2B5EF4-FFF2-40B4-BE49-F238E27FC236}">
                <a16:creationId xmlns:a16="http://schemas.microsoft.com/office/drawing/2014/main" id="{ED79C93D-480E-4D74-8D58-176E32296AA4}"/>
              </a:ext>
            </a:extLst>
          </p:cNvPr>
          <p:cNvSpPr>
            <a:spLocks noGrp="1" noChangeArrowheads="1"/>
          </p:cNvSpPr>
          <p:nvPr>
            <p:ph type="title"/>
          </p:nvPr>
        </p:nvSpPr>
        <p:spPr/>
        <p:txBody>
          <a:bodyPr/>
          <a:lstStyle/>
          <a:p>
            <a:pPr algn="l" eaLnBrk="1" hangingPunct="1"/>
            <a:r>
              <a:rPr lang="en-US" altLang="en-US" dirty="0"/>
              <a:t>Program Examples</a:t>
            </a:r>
          </a:p>
        </p:txBody>
      </p:sp>
      <p:sp>
        <p:nvSpPr>
          <p:cNvPr id="5165" name="Text Box 46">
            <a:extLst>
              <a:ext uri="{FF2B5EF4-FFF2-40B4-BE49-F238E27FC236}">
                <a16:creationId xmlns:a16="http://schemas.microsoft.com/office/drawing/2014/main" id="{819644F8-12F8-4416-9A0D-B1D4A772D24B}"/>
              </a:ext>
            </a:extLst>
          </p:cNvPr>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fld id="{B71A17FF-8792-4F37-B9F0-B9CBC40D6A91}" type="slidenum">
              <a:rPr lang="en-US" altLang="en-US" sz="1000"/>
              <a:pPr eaLnBrk="1" hangingPunct="1">
                <a:spcBef>
                  <a:spcPct val="50000"/>
                </a:spcBef>
              </a:pPr>
              <a:t>9</a:t>
            </a:fld>
            <a:endParaRPr lang="en-US" altLang="en-US" sz="1000"/>
          </a:p>
        </p:txBody>
      </p:sp>
      <p:sp>
        <p:nvSpPr>
          <p:cNvPr id="5166" name="Content Placeholder 46">
            <a:extLst>
              <a:ext uri="{FF2B5EF4-FFF2-40B4-BE49-F238E27FC236}">
                <a16:creationId xmlns:a16="http://schemas.microsoft.com/office/drawing/2014/main" id="{75B136BD-0311-4DD6-8B6E-8EE29D747A6D}"/>
              </a:ext>
            </a:extLst>
          </p:cNvPr>
          <p:cNvSpPr>
            <a:spLocks noGrp="1"/>
          </p:cNvSpPr>
          <p:nvPr>
            <p:ph idx="1"/>
          </p:nvPr>
        </p:nvSpPr>
        <p:spPr>
          <a:xfrm>
            <a:off x="685800" y="1752600"/>
            <a:ext cx="7772400" cy="4114800"/>
          </a:xfrm>
        </p:spPr>
        <p:txBody>
          <a:bodyPr/>
          <a:lstStyle/>
          <a:p>
            <a:pPr>
              <a:spcAft>
                <a:spcPts val="1200"/>
              </a:spcAft>
            </a:pPr>
            <a:r>
              <a:rPr lang="en-US" sz="2800" dirty="0"/>
              <a:t>FFY 2016 Minnesota Program</a:t>
            </a:r>
          </a:p>
          <a:p>
            <a:pPr lvl="1">
              <a:spcAft>
                <a:spcPts val="1200"/>
              </a:spcAft>
            </a:pPr>
            <a:r>
              <a:rPr lang="en-US" sz="2400" dirty="0"/>
              <a:t>75% allocated to “Responsive A16 programs” which usually are programs delivered at the time of intake</a:t>
            </a:r>
          </a:p>
          <a:p>
            <a:pPr lvl="1">
              <a:spcAft>
                <a:spcPts val="1200"/>
              </a:spcAft>
            </a:pPr>
            <a:r>
              <a:rPr lang="en-US" sz="2400" dirty="0"/>
              <a:t>25% allocated to “Proactive A16 programs” which are usually longer-term (3-6 month) interventions with clients</a:t>
            </a:r>
          </a:p>
          <a:p>
            <a:pPr lvl="1">
              <a:spcAft>
                <a:spcPts val="1200"/>
              </a:spcAft>
            </a:pPr>
            <a:endParaRPr lang="en-US" sz="2400" dirty="0"/>
          </a:p>
          <a:p>
            <a:pPr lvl="1">
              <a:spcAft>
                <a:spcPts val="1200"/>
              </a:spcAft>
            </a:pPr>
            <a:endParaRPr lang="en-US" sz="2400" dirty="0"/>
          </a:p>
          <a:p>
            <a:pPr>
              <a:spcAft>
                <a:spcPts val="1200"/>
              </a:spcAft>
            </a:pPr>
            <a:endParaRPr lang="en-US" sz="2800" dirty="0"/>
          </a:p>
          <a:p>
            <a:pPr>
              <a:spcAft>
                <a:spcPts val="1200"/>
              </a:spcAft>
            </a:pPr>
            <a:endParaRPr lang="en-US" sz="2400" dirty="0"/>
          </a:p>
          <a:p>
            <a:pPr marL="0" indent="0">
              <a:buNone/>
            </a:pPr>
            <a:endParaRPr lang="en-US" sz="2000" dirty="0"/>
          </a:p>
          <a:p>
            <a:pPr marL="0" indent="0">
              <a:buNone/>
            </a:pPr>
            <a:endParaRPr lang="en-US" altLang="en-US" sz="2000" dirty="0"/>
          </a:p>
          <a:p>
            <a:endParaRPr lang="en-US" altLang="en-US" sz="2800" dirty="0"/>
          </a:p>
          <a:p>
            <a:endParaRPr lang="en-US" altLang="en-US" sz="2800" dirty="0"/>
          </a:p>
          <a:p>
            <a:endParaRPr lang="en-US" altLang="en-US" sz="2800" dirty="0"/>
          </a:p>
          <a:p>
            <a:pPr lvl="1"/>
            <a:endParaRPr lang="en-US" altLang="en-US" dirty="0"/>
          </a:p>
        </p:txBody>
      </p:sp>
    </p:spTree>
    <p:extLst>
      <p:ext uri="{BB962C8B-B14F-4D97-AF65-F5344CB8AC3E}">
        <p14:creationId xmlns:p14="http://schemas.microsoft.com/office/powerpoint/2010/main" val="711714574"/>
      </p:ext>
    </p:extLst>
  </p:cSld>
  <p:clrMapOvr>
    <a:masterClrMapping/>
  </p:clrMapOvr>
</p:sld>
</file>

<file path=ppt/theme/theme1.xml><?xml version="1.0" encoding="utf-8"?>
<a:theme xmlns:a="http://schemas.openxmlformats.org/drawingml/2006/main" name="Power Point Template - Cover and Page">
  <a:themeElements>
    <a:clrScheme name="Power Point Template - Cover and Pag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ower Point Template - Cover and Pag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ower Point Template - Cover and Pag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ower Point Template - Cover and Pag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 Point Template - Cover and Pag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 Point Template - Cover and Pag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 Point Template - Cover and Pag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 Point Template - Cover and Pag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ower Point Template - Cover and Pag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 Point Template - Cover and Page</Template>
  <TotalTime>6304</TotalTime>
  <Words>763</Words>
  <Application>Microsoft Office PowerPoint</Application>
  <PresentationFormat>On-screen Show (4:3)</PresentationFormat>
  <Paragraphs>186</Paragraphs>
  <Slides>14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Power Point Template - Cover and Page</vt:lpstr>
      <vt:lpstr> Understanding LIHEAP Assurance 16</vt:lpstr>
      <vt:lpstr>LIHEAP Statute</vt:lpstr>
      <vt:lpstr>Components of Assurance 16</vt:lpstr>
      <vt:lpstr>Assurance 16 is NOT…</vt:lpstr>
      <vt:lpstr>Assurance 16 can be…</vt:lpstr>
      <vt:lpstr>Assurance 16 is …</vt:lpstr>
      <vt:lpstr>Assurance 16 Statistics</vt:lpstr>
      <vt:lpstr>Assurance 16 Statistics</vt:lpstr>
      <vt:lpstr>Program Examples</vt:lpstr>
      <vt:lpstr>Program Examples</vt:lpstr>
      <vt:lpstr>Program Examples</vt:lpstr>
      <vt:lpstr>Program Examples</vt:lpstr>
      <vt:lpstr>Assurance 16 is NOT…</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David-Carroll</cp:lastModifiedBy>
  <cp:revision>516</cp:revision>
  <dcterms:created xsi:type="dcterms:W3CDTF">2010-06-07T17:24:45Z</dcterms:created>
  <dcterms:modified xsi:type="dcterms:W3CDTF">2017-06-28T18:21:04Z</dcterms:modified>
</cp:coreProperties>
</file>