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65" r:id="rId2"/>
    <p:sldId id="271" r:id="rId3"/>
    <p:sldId id="267" r:id="rId4"/>
    <p:sldId id="268" r:id="rId5"/>
    <p:sldId id="269" r:id="rId6"/>
    <p:sldId id="270" r:id="rId7"/>
    <p:sldId id="266" r:id="rId8"/>
    <p:sldId id="276"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333" r:id="rId22"/>
    <p:sldId id="297" r:id="rId23"/>
    <p:sldId id="298" r:id="rId24"/>
    <p:sldId id="299" r:id="rId25"/>
    <p:sldId id="300" r:id="rId26"/>
    <p:sldId id="302" r:id="rId27"/>
    <p:sldId id="301" r:id="rId28"/>
    <p:sldId id="303" r:id="rId29"/>
    <p:sldId id="304" r:id="rId30"/>
    <p:sldId id="305" r:id="rId31"/>
    <p:sldId id="334" r:id="rId32"/>
    <p:sldId id="307" r:id="rId33"/>
    <p:sldId id="308" r:id="rId34"/>
    <p:sldId id="278" r:id="rId35"/>
    <p:sldId id="283" r:id="rId36"/>
    <p:sldId id="282" r:id="rId37"/>
    <p:sldId id="279" r:id="rId38"/>
    <p:sldId id="280" r:id="rId39"/>
    <p:sldId id="281"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113" d="100"/>
          <a:sy n="113"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16E8A74-F89F-4934-8AAB-BEAC22030327}" type="datetimeFigureOut">
              <a:rPr lang="en-US" smtClean="0"/>
              <a:t>6/30/2017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C1C96-6CC9-42E2-9675-96543E86358A}" type="slidenum">
              <a:rPr lang="en-US" smtClean="0"/>
              <a:t>‹#›</a:t>
            </a:fld>
            <a:endParaRPr lang="en-US"/>
          </a:p>
        </p:txBody>
      </p:sp>
    </p:spTree>
    <p:extLst>
      <p:ext uri="{BB962C8B-B14F-4D97-AF65-F5344CB8AC3E}">
        <p14:creationId xmlns:p14="http://schemas.microsoft.com/office/powerpoint/2010/main" val="247805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1897C01-7D75-4392-97AD-98001B37326B}" type="datetimeFigureOut">
              <a:rPr lang="en-US" smtClean="0"/>
              <a:t>6/30/2017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2908F29-7334-4776-AA39-E2F0C6705A44}" type="slidenum">
              <a:rPr lang="en-US" smtClean="0"/>
              <a:t>‹#›</a:t>
            </a:fld>
            <a:endParaRPr lang="en-US"/>
          </a:p>
        </p:txBody>
      </p:sp>
    </p:spTree>
    <p:extLst>
      <p:ext uri="{BB962C8B-B14F-4D97-AF65-F5344CB8AC3E}">
        <p14:creationId xmlns:p14="http://schemas.microsoft.com/office/powerpoint/2010/main" val="388511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A21F263-3D89-45E3-819A-8B557F9D3D6B}" type="datetime1">
              <a:rPr kumimoji="0" lang="en-US" sz="20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6/30/2017</a:t>
            </a:fld>
            <a:endParaRPr kumimoji="0" lang="en-US" sz="20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EBDDC3"/>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EBDDC3"/>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EBDDC3"/>
              </a:solidFill>
              <a:effectLst/>
              <a:uLnTx/>
              <a:uFillTx/>
              <a:latin typeface="Calibri" pitchFamily="34" charset="0"/>
              <a:ea typeface="+mn-ea"/>
              <a:cs typeface="+mn-cs"/>
            </a:endParaRPr>
          </a:p>
        </p:txBody>
      </p:sp>
    </p:spTree>
    <p:extLst>
      <p:ext uri="{BB962C8B-B14F-4D97-AF65-F5344CB8AC3E}">
        <p14:creationId xmlns:p14="http://schemas.microsoft.com/office/powerpoint/2010/main" val="4055766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7B6EDD-6C9C-4BA5-B10C-468D13BD258F}"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3906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49CF4-9A9D-4C63-BB0E-F541EA6A7A2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a:xfrm>
            <a:off x="457201" y="6248207"/>
            <a:ext cx="557348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5133199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407353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A20B0D-C8A7-48BC-88D0-D774B8372AE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108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8BFA8-150E-455E-BE50-7F4CFFF844EB}"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4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1086851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3D19AF4-25F4-4110-B65A-FDEE47C177F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116770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84C8B9-BCCB-420E-B88B-ADCF1422A012}"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2878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48391F-8493-4F3F-B293-088F5754AF2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10111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63CE8A-5554-49D4-9AD9-B7622FC7AF1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775F55"/>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775F55"/>
              </a:solidFill>
              <a:effectLst/>
              <a:uLnTx/>
              <a:uFillTx/>
              <a:latin typeface="Calibri" pitchFamily="34" charset="0"/>
              <a:ea typeface="+mn-ea"/>
              <a:cs typeface="+mn-cs"/>
            </a:endParaRPr>
          </a:p>
        </p:txBody>
      </p:sp>
    </p:spTree>
    <p:extLst>
      <p:ext uri="{BB962C8B-B14F-4D97-AF65-F5344CB8AC3E}">
        <p14:creationId xmlns:p14="http://schemas.microsoft.com/office/powerpoint/2010/main" val="173501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ED677-D1AE-4B37-8A4C-202BCA3A9EA7}"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96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6248400"/>
            <a:ext cx="26670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9A7EC3D8-DC37-4CE1-80F5-1B9330360C9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8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a:xfrm>
            <a:off x="1600200" y="6248206"/>
            <a:ext cx="45720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1863155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6/30/2017</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827046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heappm.acf.hhs.gov/assessment/#nbb" TargetMode="External"/><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f.hhs.gov/ocs/resource/liheap-trainings" TargetMode="External"/><Relationship Id="rId2" Type="http://schemas.openxmlformats.org/officeDocument/2006/relationships/hyperlink" Target="https://liheapch.acf.hhs.gov/stateplans.htm" TargetMode="External"/><Relationship Id="rId1" Type="http://schemas.openxmlformats.org/officeDocument/2006/relationships/slideLayout" Target="../slideLayouts/slideLayout2.xml"/><Relationship Id="rId5" Type="http://schemas.openxmlformats.org/officeDocument/2006/relationships/hyperlink" Target="mailto:Kevin-McGrath@appriseinc.org" TargetMode="External"/><Relationship Id="rId4" Type="http://schemas.openxmlformats.org/officeDocument/2006/relationships/hyperlink" Target="mailto:melissa@verveassociates.ne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Kevin-McGrath@appriseinc.org" TargetMode="External"/><Relationship Id="rId2" Type="http://schemas.openxmlformats.org/officeDocument/2006/relationships/hyperlink" Target="mailto:melissa@verveassociates.net" TargetMode="External"/><Relationship Id="rId1" Type="http://schemas.openxmlformats.org/officeDocument/2006/relationships/slideLayout" Target="../slideLayouts/slideLayout2.xml"/><Relationship Id="rId4" Type="http://schemas.openxmlformats.org/officeDocument/2006/relationships/hyperlink" Target="mailto:Jennifer.Lee@adeca.alabam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5727"/>
            <a:ext cx="9144000" cy="1652016"/>
          </a:xfrm>
        </p:spPr>
        <p:txBody>
          <a:bodyPr lIns="0" tIns="0" rIns="0" bIns="0">
            <a:noAutofit/>
          </a:bodyPr>
          <a:lstStyle/>
          <a:p>
            <a:pPr algn="ctr">
              <a:lnSpc>
                <a:spcPct val="80000"/>
              </a:lnSpc>
            </a:pPr>
            <a:r>
              <a:rPr lang="en-US" sz="2800" b="1" dirty="0">
                <a:latin typeface="Calibri" pitchFamily="34" charset="0"/>
              </a:rPr>
              <a:t/>
            </a:r>
            <a:br>
              <a:rPr lang="en-US" sz="2800" b="1" dirty="0">
                <a:latin typeface="Calibri" pitchFamily="34" charset="0"/>
              </a:rPr>
            </a:br>
            <a:r>
              <a:rPr lang="en-US" sz="4000" b="1" dirty="0" smtClean="0">
                <a:solidFill>
                  <a:schemeClr val="tx1"/>
                </a:solidFill>
                <a:latin typeface="Calibri" pitchFamily="34" charset="0"/>
              </a:rPr>
              <a:t>Putting </a:t>
            </a:r>
            <a:r>
              <a:rPr lang="en-US" sz="4000" b="1" dirty="0">
                <a:solidFill>
                  <a:schemeClr val="tx1"/>
                </a:solidFill>
                <a:latin typeface="Calibri" pitchFamily="34" charset="0"/>
              </a:rPr>
              <a:t>LIHEAP Performance Measures </a:t>
            </a: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4000" b="1" dirty="0" smtClean="0">
                <a:solidFill>
                  <a:schemeClr val="tx1"/>
                </a:solidFill>
                <a:latin typeface="Calibri" pitchFamily="34" charset="0"/>
              </a:rPr>
              <a:t>Into Practice</a:t>
            </a:r>
            <a:br>
              <a:rPr lang="en-US" sz="4000" b="1" dirty="0" smtClean="0">
                <a:solidFill>
                  <a:schemeClr val="tx1"/>
                </a:solidFill>
                <a:latin typeface="Calibri" pitchFamily="34" charset="0"/>
              </a:rPr>
            </a:br>
            <a:r>
              <a:rPr lang="en-US" sz="4000" b="1" dirty="0">
                <a:solidFill>
                  <a:schemeClr val="tx1"/>
                </a:solidFill>
                <a:latin typeface="Calibri" pitchFamily="34" charset="0"/>
              </a:rPr>
              <a:t/>
            </a:r>
            <a:br>
              <a:rPr lang="en-US" sz="4000" b="1" dirty="0">
                <a:solidFill>
                  <a:schemeClr val="tx1"/>
                </a:solidFill>
                <a:latin typeface="Calibri" pitchFamily="34" charset="0"/>
              </a:rPr>
            </a:br>
            <a:r>
              <a:rPr lang="en-US" sz="2400" b="1" dirty="0" smtClean="0">
                <a:solidFill>
                  <a:schemeClr val="accent2">
                    <a:lumMod val="75000"/>
                  </a:schemeClr>
                </a:solidFill>
                <a:latin typeface="Calibri" pitchFamily="34" charset="0"/>
              </a:rPr>
              <a:t>2017 National Energy and Utility Affordability Conference</a:t>
            </a:r>
            <a:r>
              <a:rPr lang="en-US" sz="3000" b="1" dirty="0" smtClean="0">
                <a:solidFill>
                  <a:schemeClr val="tx1"/>
                </a:solidFill>
                <a:latin typeface="Calibri" pitchFamily="34" charset="0"/>
              </a:rPr>
              <a:t/>
            </a:r>
            <a:br>
              <a:rPr lang="en-US" sz="3000" b="1" dirty="0" smtClean="0">
                <a:solidFill>
                  <a:schemeClr val="tx1"/>
                </a:solidFill>
                <a:latin typeface="Calibri" pitchFamily="34" charset="0"/>
              </a:rPr>
            </a:br>
            <a:r>
              <a:rPr lang="en-US" sz="3200" b="1" dirty="0">
                <a:latin typeface="Calibri" pitchFamily="34" charset="0"/>
              </a:rPr>
              <a:t/>
            </a:r>
            <a:br>
              <a:rPr lang="en-US" sz="3200" b="1" dirty="0">
                <a:latin typeface="Calibri" pitchFamily="34" charset="0"/>
              </a:rPr>
            </a:br>
            <a:endParaRPr lang="en-US" sz="3000" b="1" dirty="0">
              <a:solidFill>
                <a:schemeClr val="tx1"/>
              </a:solidFill>
              <a:latin typeface="Calibri" pitchFamily="34" charset="0"/>
            </a:endParaRPr>
          </a:p>
        </p:txBody>
      </p:sp>
      <p:sp>
        <p:nvSpPr>
          <p:cNvPr id="4" name="Rectangle 3"/>
          <p:cNvSpPr/>
          <p:nvPr/>
        </p:nvSpPr>
        <p:spPr>
          <a:xfrm>
            <a:off x="2871216" y="4711898"/>
            <a:ext cx="5888736" cy="1672702"/>
          </a:xfrm>
          <a:prstGeom prst="rect">
            <a:avLst/>
          </a:prstGeom>
        </p:spPr>
        <p:txBody>
          <a:bodyPr wrap="square">
            <a:spAutoFit/>
          </a:bodyPr>
          <a:lstStyle/>
          <a:p>
            <a:pPr algn="r">
              <a:lnSpc>
                <a:spcPct val="80000"/>
              </a:lnSpc>
            </a:pPr>
            <a:r>
              <a:rPr lang="en-US" sz="1600" b="1" dirty="0">
                <a:latin typeface="Calibri" pitchFamily="34" charset="0"/>
              </a:rPr>
              <a:t>Melissa Torgerson</a:t>
            </a:r>
            <a:br>
              <a:rPr lang="en-US" sz="1600" b="1" dirty="0">
                <a:latin typeface="Calibri" pitchFamily="34" charset="0"/>
              </a:rPr>
            </a:br>
            <a:r>
              <a:rPr lang="en-US" sz="1600" i="1" dirty="0">
                <a:latin typeface="Calibri" pitchFamily="34" charset="0"/>
              </a:rPr>
              <a:t>VERVE Associates LLC</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Kevin McGrath</a:t>
            </a:r>
            <a:br>
              <a:rPr lang="en-US" sz="1600" b="1" dirty="0">
                <a:latin typeface="Calibri" pitchFamily="34" charset="0"/>
              </a:rPr>
            </a:br>
            <a:r>
              <a:rPr lang="en-US" sz="1600" i="1" dirty="0">
                <a:latin typeface="Calibri" pitchFamily="34" charset="0"/>
              </a:rPr>
              <a:t>APPRISE Incorporated</a:t>
            </a:r>
            <a:r>
              <a:rPr lang="en-US" sz="1600" b="1" dirty="0">
                <a:latin typeface="Calibri" pitchFamily="34" charset="0"/>
              </a:rPr>
              <a:t/>
            </a:r>
            <a:br>
              <a:rPr lang="en-US" sz="1600" b="1" dirty="0">
                <a:latin typeface="Calibri" pitchFamily="34" charset="0"/>
              </a:rPr>
            </a:br>
            <a:r>
              <a:rPr lang="en-US" sz="1600" b="1" dirty="0">
                <a:latin typeface="Calibri" pitchFamily="34" charset="0"/>
              </a:rPr>
              <a:t/>
            </a:r>
            <a:br>
              <a:rPr lang="en-US" sz="1600" b="1" dirty="0">
                <a:latin typeface="Calibri" pitchFamily="34" charset="0"/>
              </a:rPr>
            </a:br>
            <a:r>
              <a:rPr lang="en-US" sz="1600" b="1" dirty="0">
                <a:latin typeface="Calibri" pitchFamily="34" charset="0"/>
              </a:rPr>
              <a:t>Jennifer Lee</a:t>
            </a:r>
            <a:br>
              <a:rPr lang="en-US" sz="1600" b="1" dirty="0">
                <a:latin typeface="Calibri" pitchFamily="34" charset="0"/>
              </a:rPr>
            </a:br>
            <a:r>
              <a:rPr lang="en-US" sz="1600" i="1" dirty="0">
                <a:latin typeface="Calibri" pitchFamily="34" charset="0"/>
              </a:rPr>
              <a:t>Alabama Department of Economic and Community Affairs</a:t>
            </a:r>
            <a:endParaRPr lang="en-US" sz="1600" i="1" dirty="0"/>
          </a:p>
        </p:txBody>
      </p:sp>
    </p:spTree>
    <p:extLst>
      <p:ext uri="{BB962C8B-B14F-4D97-AF65-F5344CB8AC3E}">
        <p14:creationId xmlns:p14="http://schemas.microsoft.com/office/powerpoint/2010/main" val="107532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Overview of reporting for FY 2016</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10</a:t>
            </a:fld>
            <a:endParaRPr lang="en-US" dirty="0"/>
          </a:p>
        </p:txBody>
      </p:sp>
      <p:sp>
        <p:nvSpPr>
          <p:cNvPr id="6" name="Content Placeholder 2"/>
          <p:cNvSpPr>
            <a:spLocks noGrp="1"/>
          </p:cNvSpPr>
          <p:nvPr>
            <p:ph sz="quarter" idx="1"/>
          </p:nvPr>
        </p:nvSpPr>
        <p:spPr>
          <a:xfrm>
            <a:off x="609600" y="1752600"/>
            <a:ext cx="8229600" cy="4876800"/>
          </a:xfrm>
        </p:spPr>
        <p:txBody>
          <a:bodyPr>
            <a:normAutofit fontScale="92500" lnSpcReduction="20000"/>
          </a:bodyPr>
          <a:lstStyle/>
          <a:p>
            <a:pPr marL="0" lvl="0" indent="0">
              <a:lnSpc>
                <a:spcPct val="150000"/>
              </a:lnSpc>
              <a:buSzPct val="85000"/>
              <a:buNone/>
            </a:pPr>
            <a:r>
              <a:rPr lang="en-US" b="1" u="sng" dirty="0" smtClean="0">
                <a:latin typeface="Calibri" pitchFamily="34" charset="0"/>
              </a:rPr>
              <a:t>Reporting Results</a:t>
            </a:r>
            <a:r>
              <a:rPr lang="en-US" b="1" dirty="0" smtClean="0">
                <a:latin typeface="Calibri" pitchFamily="34" charset="0"/>
              </a:rPr>
              <a:t> (as of 6/20/2017)</a:t>
            </a:r>
          </a:p>
          <a:p>
            <a:pPr lvl="0">
              <a:lnSpc>
                <a:spcPct val="150000"/>
              </a:lnSpc>
              <a:buSzPct val="85000"/>
              <a:buFont typeface="Arial" pitchFamily="34" charset="0"/>
              <a:buChar char="•"/>
            </a:pPr>
            <a:r>
              <a:rPr lang="en-US" sz="2600" dirty="0" smtClean="0">
                <a:latin typeface="Calibri" pitchFamily="34" charset="0"/>
              </a:rPr>
              <a:t>42 / 51 grantees have submitted usable PM data for FY 2016</a:t>
            </a:r>
          </a:p>
          <a:p>
            <a:pPr lvl="1">
              <a:lnSpc>
                <a:spcPct val="150000"/>
              </a:lnSpc>
              <a:buSzPct val="85000"/>
              <a:buFont typeface="Arial" pitchFamily="34" charset="0"/>
              <a:buChar char="•"/>
            </a:pPr>
            <a:r>
              <a:rPr lang="en-US" sz="2300" dirty="0" smtClean="0">
                <a:latin typeface="Calibri" pitchFamily="34" charset="0"/>
              </a:rPr>
              <a:t>Even more on path to report for FY 2017</a:t>
            </a:r>
          </a:p>
          <a:p>
            <a:pPr lvl="0">
              <a:lnSpc>
                <a:spcPct val="150000"/>
              </a:lnSpc>
              <a:buSzPct val="85000"/>
              <a:buFont typeface="Arial" pitchFamily="34" charset="0"/>
              <a:buChar char="•"/>
            </a:pPr>
            <a:r>
              <a:rPr lang="en-US" sz="2600" dirty="0" smtClean="0">
                <a:latin typeface="Calibri" pitchFamily="34" charset="0"/>
              </a:rPr>
              <a:t>21 grantees have submitted </a:t>
            </a:r>
            <a:r>
              <a:rPr lang="en-US" sz="2600" b="1" i="1" dirty="0" smtClean="0">
                <a:latin typeface="Calibri" pitchFamily="34" charset="0"/>
              </a:rPr>
              <a:t>final </a:t>
            </a:r>
            <a:r>
              <a:rPr lang="en-US" sz="2600" dirty="0" smtClean="0">
                <a:latin typeface="Calibri" pitchFamily="34" charset="0"/>
              </a:rPr>
              <a:t>PM data for FY 2016</a:t>
            </a:r>
          </a:p>
          <a:p>
            <a:pPr lvl="0">
              <a:lnSpc>
                <a:spcPct val="150000"/>
              </a:lnSpc>
              <a:buSzPct val="85000"/>
              <a:buFont typeface="Arial" pitchFamily="34" charset="0"/>
              <a:buChar char="•"/>
            </a:pPr>
            <a:r>
              <a:rPr lang="en-US" sz="2600" dirty="0" smtClean="0">
                <a:latin typeface="Calibri" pitchFamily="34" charset="0"/>
              </a:rPr>
              <a:t>The reported data tell a lot of new information about their clients</a:t>
            </a:r>
          </a:p>
          <a:p>
            <a:pPr lvl="1">
              <a:lnSpc>
                <a:spcPct val="150000"/>
              </a:lnSpc>
              <a:buSzPct val="85000"/>
              <a:buFont typeface="Arial" pitchFamily="34" charset="0"/>
              <a:buChar char="•"/>
            </a:pPr>
            <a:r>
              <a:rPr lang="en-US" sz="2300" dirty="0" smtClean="0">
                <a:latin typeface="Calibri" pitchFamily="34" charset="0"/>
              </a:rPr>
              <a:t>Income, bill, and burden differences across groups</a:t>
            </a:r>
          </a:p>
          <a:p>
            <a:pPr lvl="0">
              <a:lnSpc>
                <a:spcPct val="150000"/>
              </a:lnSpc>
              <a:buSzPct val="85000"/>
              <a:buFont typeface="Arial" pitchFamily="34" charset="0"/>
              <a:buChar char="•"/>
            </a:pPr>
            <a:r>
              <a:rPr lang="en-US" sz="2600" dirty="0" smtClean="0">
                <a:latin typeface="Calibri" pitchFamily="34" charset="0"/>
              </a:rPr>
              <a:t>Data collected helping grantees understand effectiveness of benefit determination procedures</a:t>
            </a: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30197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Overview of reporting for FY 2016</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11</a:t>
            </a:fld>
            <a:endParaRPr lang="en-US" dirty="0"/>
          </a:p>
        </p:txBody>
      </p:sp>
      <p:sp>
        <p:nvSpPr>
          <p:cNvPr id="6" name="Content Placeholder 2"/>
          <p:cNvSpPr>
            <a:spLocks noGrp="1"/>
          </p:cNvSpPr>
          <p:nvPr>
            <p:ph sz="quarter" idx="1"/>
          </p:nvPr>
        </p:nvSpPr>
        <p:spPr>
          <a:xfrm>
            <a:off x="609600" y="1752600"/>
            <a:ext cx="8229600" cy="4876800"/>
          </a:xfrm>
        </p:spPr>
        <p:txBody>
          <a:bodyPr>
            <a:normAutofit fontScale="92500" lnSpcReduction="10000"/>
          </a:bodyPr>
          <a:lstStyle/>
          <a:p>
            <a:pPr marL="0" lvl="0" indent="0">
              <a:lnSpc>
                <a:spcPct val="150000"/>
              </a:lnSpc>
              <a:buSzPct val="85000"/>
              <a:buNone/>
            </a:pPr>
            <a:r>
              <a:rPr lang="en-US" b="1" u="sng" dirty="0" smtClean="0">
                <a:latin typeface="Calibri" pitchFamily="34" charset="0"/>
              </a:rPr>
              <a:t>Reporting Challenges</a:t>
            </a:r>
          </a:p>
          <a:p>
            <a:pPr lvl="0">
              <a:lnSpc>
                <a:spcPct val="150000"/>
              </a:lnSpc>
              <a:buSzPct val="85000"/>
              <a:buFont typeface="Arial" pitchFamily="34" charset="0"/>
              <a:buChar char="•"/>
            </a:pPr>
            <a:r>
              <a:rPr lang="en-US" sz="2600" dirty="0" smtClean="0">
                <a:latin typeface="Calibri" pitchFamily="34" charset="0"/>
              </a:rPr>
              <a:t>7 states unable to report baseload electric data</a:t>
            </a:r>
          </a:p>
          <a:p>
            <a:pPr lvl="1">
              <a:lnSpc>
                <a:spcPct val="150000"/>
              </a:lnSpc>
              <a:buSzPct val="85000"/>
              <a:buFont typeface="Arial" pitchFamily="34" charset="0"/>
              <a:buChar char="•"/>
            </a:pPr>
            <a:r>
              <a:rPr lang="en-US" sz="2100" dirty="0" smtClean="0">
                <a:latin typeface="Calibri" pitchFamily="34" charset="0"/>
              </a:rPr>
              <a:t>Can examine main heating fuel burden, but not total energy burden</a:t>
            </a:r>
          </a:p>
          <a:p>
            <a:pPr lvl="1">
              <a:lnSpc>
                <a:spcPct val="150000"/>
              </a:lnSpc>
              <a:buSzPct val="85000"/>
              <a:buFont typeface="Arial" pitchFamily="34" charset="0"/>
              <a:buChar char="•"/>
            </a:pPr>
            <a:r>
              <a:rPr lang="en-US" sz="2100" dirty="0" smtClean="0">
                <a:latin typeface="Calibri" pitchFamily="34" charset="0"/>
              </a:rPr>
              <a:t>Important because many delivered fuel clients use supplemental electric heat, and because cooling (part of home energy) is an electric use</a:t>
            </a:r>
          </a:p>
          <a:p>
            <a:pPr>
              <a:lnSpc>
                <a:spcPct val="150000"/>
              </a:lnSpc>
              <a:buSzPct val="85000"/>
              <a:buFont typeface="Arial" pitchFamily="34" charset="0"/>
              <a:buChar char="•"/>
            </a:pPr>
            <a:r>
              <a:rPr lang="en-US" sz="2600" dirty="0" smtClean="0">
                <a:latin typeface="Calibri" pitchFamily="34" charset="0"/>
              </a:rPr>
              <a:t>9 states unable to report complete delivered fuel data</a:t>
            </a:r>
          </a:p>
          <a:p>
            <a:pPr lvl="1">
              <a:lnSpc>
                <a:spcPct val="150000"/>
              </a:lnSpc>
              <a:buSzPct val="85000"/>
              <a:buFont typeface="Arial" pitchFamily="34" charset="0"/>
              <a:buChar char="•"/>
            </a:pPr>
            <a:r>
              <a:rPr lang="en-US" sz="2100" dirty="0" smtClean="0">
                <a:latin typeface="Calibri" pitchFamily="34" charset="0"/>
              </a:rPr>
              <a:t>Incomplete analysis of clients across heating fuel types</a:t>
            </a:r>
          </a:p>
          <a:p>
            <a:pPr>
              <a:lnSpc>
                <a:spcPct val="150000"/>
              </a:lnSpc>
              <a:buSzPct val="85000"/>
              <a:buFont typeface="Arial" pitchFamily="34" charset="0"/>
              <a:buChar char="•"/>
            </a:pPr>
            <a:r>
              <a:rPr lang="en-US" sz="2600" dirty="0" smtClean="0">
                <a:latin typeface="Calibri" pitchFamily="34" charset="0"/>
              </a:rPr>
              <a:t>7 states with high prevalence of “zero income” households</a:t>
            </a:r>
          </a:p>
          <a:p>
            <a:pPr lvl="1">
              <a:lnSpc>
                <a:spcPct val="150000"/>
              </a:lnSpc>
              <a:buSzPct val="85000"/>
              <a:buFont typeface="Arial" pitchFamily="34" charset="0"/>
              <a:buChar char="•"/>
            </a:pPr>
            <a:r>
              <a:rPr lang="en-US" sz="2100" dirty="0" smtClean="0">
                <a:latin typeface="Calibri" pitchFamily="34" charset="0"/>
              </a:rPr>
              <a:t>Average income &lt; average total energy bill; difficult to interpret outcomes</a:t>
            </a: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87687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12</a:t>
            </a:fld>
            <a:endParaRPr lang="en-US" dirty="0"/>
          </a:p>
        </p:txBody>
      </p:sp>
      <p:sp>
        <p:nvSpPr>
          <p:cNvPr id="6" name="Content Placeholder 2"/>
          <p:cNvSpPr>
            <a:spLocks noGrp="1"/>
          </p:cNvSpPr>
          <p:nvPr>
            <p:ph sz="quarter" idx="1"/>
          </p:nvPr>
        </p:nvSpPr>
        <p:spPr>
          <a:xfrm>
            <a:off x="609600" y="1752600"/>
            <a:ext cx="8229600" cy="4404360"/>
          </a:xfrm>
        </p:spPr>
        <p:txBody>
          <a:bodyPr>
            <a:normAutofit lnSpcReduction="10000"/>
          </a:bodyPr>
          <a:lstStyle/>
          <a:p>
            <a:pPr>
              <a:lnSpc>
                <a:spcPct val="150000"/>
              </a:lnSpc>
              <a:buSzPct val="85000"/>
              <a:buFont typeface="Arial" panose="020B0604020202020204" pitchFamily="34" charset="0"/>
              <a:buChar char="•"/>
            </a:pPr>
            <a:r>
              <a:rPr lang="en-US" sz="2400" dirty="0" smtClean="0">
                <a:latin typeface="Calibri" pitchFamily="34" charset="0"/>
              </a:rPr>
              <a:t>Don’t forget the little guy (at the end of the report)!</a:t>
            </a:r>
          </a:p>
          <a:p>
            <a:pPr lvl="1">
              <a:lnSpc>
                <a:spcPct val="150000"/>
              </a:lnSpc>
              <a:buSzPct val="85000"/>
              <a:buFont typeface="Arial" panose="020B0604020202020204" pitchFamily="34" charset="0"/>
              <a:buChar char="•"/>
            </a:pPr>
            <a:r>
              <a:rPr lang="en-US" sz="2100" dirty="0" smtClean="0">
                <a:latin typeface="Calibri" pitchFamily="34" charset="0"/>
              </a:rPr>
              <a:t>A lot of attention paid to energy burden targeting measures BUT</a:t>
            </a:r>
          </a:p>
          <a:p>
            <a:pPr lvl="1">
              <a:lnSpc>
                <a:spcPct val="150000"/>
              </a:lnSpc>
              <a:buSzPct val="85000"/>
              <a:buFont typeface="Arial" panose="020B0604020202020204" pitchFamily="34" charset="0"/>
              <a:buChar char="•"/>
            </a:pPr>
            <a:r>
              <a:rPr lang="en-US" sz="2100" dirty="0" smtClean="0">
                <a:latin typeface="Calibri" pitchFamily="34" charset="0"/>
              </a:rPr>
              <a:t>Prevention/restoration measures tell a lot about impact of program</a:t>
            </a:r>
          </a:p>
          <a:p>
            <a:pPr>
              <a:lnSpc>
                <a:spcPct val="150000"/>
              </a:lnSpc>
              <a:buSzPct val="85000"/>
              <a:buFont typeface="Arial" panose="020B0604020202020204" pitchFamily="34" charset="0"/>
              <a:buChar char="•"/>
            </a:pPr>
            <a:r>
              <a:rPr lang="en-US" sz="2400" dirty="0" smtClean="0">
                <a:latin typeface="Calibri" pitchFamily="34" charset="0"/>
              </a:rPr>
              <a:t>Questions to examine:</a:t>
            </a:r>
          </a:p>
          <a:p>
            <a:pPr lvl="1">
              <a:lnSpc>
                <a:spcPct val="150000"/>
              </a:lnSpc>
              <a:buSzPct val="85000"/>
              <a:buFont typeface="Arial" panose="020B0604020202020204" pitchFamily="34" charset="0"/>
              <a:buChar char="•"/>
            </a:pPr>
            <a:r>
              <a:rPr lang="en-US" sz="2100" dirty="0" smtClean="0">
                <a:latin typeface="Calibri" pitchFamily="34" charset="0"/>
              </a:rPr>
              <a:t>Does the program effectively prevent home energy service </a:t>
            </a:r>
            <a:r>
              <a:rPr lang="en-US" sz="2100" dirty="0">
                <a:latin typeface="Calibri" pitchFamily="34" charset="0"/>
              </a:rPr>
              <a:t>loss? Are there policy decisions to keep in mind</a:t>
            </a:r>
            <a:r>
              <a:rPr lang="en-US" sz="2100" dirty="0" smtClean="0">
                <a:latin typeface="Calibri" pitchFamily="34" charset="0"/>
              </a:rPr>
              <a:t>?</a:t>
            </a:r>
          </a:p>
          <a:p>
            <a:pPr lvl="1">
              <a:lnSpc>
                <a:spcPct val="150000"/>
              </a:lnSpc>
              <a:buSzPct val="85000"/>
              <a:buFont typeface="Arial" panose="020B0604020202020204" pitchFamily="34" charset="0"/>
              <a:buChar char="•"/>
            </a:pPr>
            <a:r>
              <a:rPr lang="en-US" sz="2100" dirty="0" smtClean="0">
                <a:latin typeface="Calibri" pitchFamily="34" charset="0"/>
              </a:rPr>
              <a:t>Are there differences across fuel type? </a:t>
            </a:r>
            <a:r>
              <a:rPr lang="en-US" sz="2100" dirty="0">
                <a:latin typeface="Calibri" pitchFamily="34" charset="0"/>
              </a:rPr>
              <a:t> </a:t>
            </a:r>
            <a:r>
              <a:rPr lang="en-US" sz="2100" dirty="0" smtClean="0">
                <a:latin typeface="Calibri" pitchFamily="34" charset="0"/>
              </a:rPr>
              <a:t>Are there external factors to consider?</a:t>
            </a:r>
          </a:p>
        </p:txBody>
      </p:sp>
    </p:spTree>
    <p:extLst>
      <p:ext uri="{BB962C8B-B14F-4D97-AF65-F5344CB8AC3E}">
        <p14:creationId xmlns:p14="http://schemas.microsoft.com/office/powerpoint/2010/main" val="121718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13</a:t>
            </a:fld>
            <a:endParaRPr lang="en-US" dirty="0"/>
          </a:p>
        </p:txBody>
      </p:sp>
      <p:sp>
        <p:nvSpPr>
          <p:cNvPr id="6" name="Content Placeholder 2"/>
          <p:cNvSpPr>
            <a:spLocks noGrp="1"/>
          </p:cNvSpPr>
          <p:nvPr>
            <p:ph sz="quarter" idx="1"/>
          </p:nvPr>
        </p:nvSpPr>
        <p:spPr>
          <a:xfrm>
            <a:off x="194733" y="2251600"/>
            <a:ext cx="3843867" cy="3905360"/>
          </a:xfrm>
        </p:spPr>
        <p:txBody>
          <a:bodyPr>
            <a:normAutofit/>
          </a:bodyPr>
          <a:lstStyle/>
          <a:p>
            <a:pPr>
              <a:lnSpc>
                <a:spcPct val="150000"/>
              </a:lnSpc>
              <a:buSzPct val="85000"/>
              <a:buFont typeface="Arial" panose="020B0604020202020204" pitchFamily="34" charset="0"/>
              <a:buChar char="•"/>
            </a:pPr>
            <a:r>
              <a:rPr lang="en-US" sz="2100" dirty="0" smtClean="0">
                <a:latin typeface="Calibri" pitchFamily="34" charset="0"/>
              </a:rPr>
              <a:t>Focus on preventing service loss</a:t>
            </a:r>
          </a:p>
          <a:p>
            <a:pPr>
              <a:lnSpc>
                <a:spcPct val="150000"/>
              </a:lnSpc>
              <a:buSzPct val="85000"/>
              <a:buFont typeface="Arial" panose="020B0604020202020204" pitchFamily="34" charset="0"/>
              <a:buChar char="•"/>
            </a:pPr>
            <a:r>
              <a:rPr lang="en-US" sz="2100" dirty="0" smtClean="0">
                <a:latin typeface="Calibri" pitchFamily="34" charset="0"/>
              </a:rPr>
              <a:t>Some variation by fuel type, but aligned with expectations and external factors</a:t>
            </a:r>
          </a:p>
          <a:p>
            <a:pPr lvl="1">
              <a:lnSpc>
                <a:spcPct val="150000"/>
              </a:lnSpc>
              <a:buSzPct val="85000"/>
              <a:buFont typeface="Arial" panose="020B0604020202020204" pitchFamily="34" charset="0"/>
              <a:buChar char="•"/>
            </a:pPr>
            <a:r>
              <a:rPr lang="en-US" sz="1800" dirty="0" smtClean="0">
                <a:latin typeface="Calibri" pitchFamily="34" charset="0"/>
              </a:rPr>
              <a:t>Shutoff rules for utilities</a:t>
            </a:r>
          </a:p>
          <a:p>
            <a:pPr lvl="1">
              <a:lnSpc>
                <a:spcPct val="150000"/>
              </a:lnSpc>
              <a:buSzPct val="85000"/>
              <a:buFont typeface="Arial" panose="020B0604020202020204" pitchFamily="34" charset="0"/>
              <a:buChar char="•"/>
            </a:pPr>
            <a:r>
              <a:rPr lang="en-US" sz="1800" dirty="0" smtClean="0">
                <a:latin typeface="Calibri" pitchFamily="34" charset="0"/>
              </a:rPr>
              <a:t>Nature of delivered fuel use</a:t>
            </a:r>
          </a:p>
          <a:p>
            <a:pPr lvl="1">
              <a:lnSpc>
                <a:spcPct val="150000"/>
              </a:lnSpc>
              <a:buSzPct val="85000"/>
              <a:buFont typeface="Wingdings" panose="05000000000000000000" pitchFamily="2" charset="2"/>
              <a:buChar char="ü"/>
            </a:pP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533400" y="1676400"/>
            <a:ext cx="8409343"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Minnesota, Prevention/Restoration Due to Bill Payment Issues</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038600" y="2451870"/>
            <a:ext cx="4828032" cy="3504819"/>
          </a:xfrm>
          <a:prstGeom prst="rect">
            <a:avLst/>
          </a:prstGeom>
        </p:spPr>
      </p:pic>
    </p:spTree>
    <p:extLst>
      <p:ext uri="{BB962C8B-B14F-4D97-AF65-F5344CB8AC3E}">
        <p14:creationId xmlns:p14="http://schemas.microsoft.com/office/powerpoint/2010/main" val="403027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Prevention/Restoration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14</a:t>
            </a:fld>
            <a:endParaRPr lang="en-US" dirty="0"/>
          </a:p>
        </p:txBody>
      </p:sp>
      <p:sp>
        <p:nvSpPr>
          <p:cNvPr id="6" name="Content Placeholder 2"/>
          <p:cNvSpPr>
            <a:spLocks noGrp="1"/>
          </p:cNvSpPr>
          <p:nvPr>
            <p:ph sz="quarter" idx="1"/>
          </p:nvPr>
        </p:nvSpPr>
        <p:spPr>
          <a:xfrm>
            <a:off x="194733" y="2251601"/>
            <a:ext cx="3843867" cy="3905360"/>
          </a:xfrm>
        </p:spPr>
        <p:txBody>
          <a:bodyPr>
            <a:normAutofit/>
          </a:bodyPr>
          <a:lstStyle/>
          <a:p>
            <a:pPr>
              <a:lnSpc>
                <a:spcPct val="150000"/>
              </a:lnSpc>
              <a:buSzPct val="85000"/>
              <a:buFont typeface="Arial" panose="020B0604020202020204" pitchFamily="34" charset="0"/>
              <a:buChar char="•"/>
            </a:pPr>
            <a:r>
              <a:rPr lang="en-US" sz="2100" dirty="0" smtClean="0">
                <a:latin typeface="Calibri" pitchFamily="34" charset="0"/>
              </a:rPr>
              <a:t>Focus on restoring service loss</a:t>
            </a:r>
          </a:p>
          <a:p>
            <a:pPr>
              <a:lnSpc>
                <a:spcPct val="150000"/>
              </a:lnSpc>
              <a:buSzPct val="85000"/>
              <a:buFont typeface="Arial" panose="020B0604020202020204" pitchFamily="34" charset="0"/>
              <a:buChar char="•"/>
            </a:pPr>
            <a:r>
              <a:rPr lang="en-US" sz="2100" dirty="0" smtClean="0">
                <a:latin typeface="Calibri" pitchFamily="34" charset="0"/>
              </a:rPr>
              <a:t>Policy decision made to focus on repairing/replacing inoperable equipment</a:t>
            </a: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533400" y="1676400"/>
            <a:ext cx="8409343"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Minnesota, Prevention/Restoration Due Energy Equipment Issues</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114711" y="2451871"/>
            <a:ext cx="4828032" cy="3504819"/>
          </a:xfrm>
          <a:prstGeom prst="rect">
            <a:avLst/>
          </a:prstGeom>
        </p:spPr>
      </p:pic>
    </p:spTree>
    <p:extLst>
      <p:ext uri="{BB962C8B-B14F-4D97-AF65-F5344CB8AC3E}">
        <p14:creationId xmlns:p14="http://schemas.microsoft.com/office/powerpoint/2010/main" val="1859675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15</a:t>
            </a:fld>
            <a:endParaRPr lang="en-US" dirty="0"/>
          </a:p>
        </p:txBody>
      </p:sp>
      <p:sp>
        <p:nvSpPr>
          <p:cNvPr id="6" name="Content Placeholder 2"/>
          <p:cNvSpPr>
            <a:spLocks noGrp="1"/>
          </p:cNvSpPr>
          <p:nvPr>
            <p:ph sz="quarter" idx="1"/>
          </p:nvPr>
        </p:nvSpPr>
        <p:spPr>
          <a:xfrm>
            <a:off x="609600" y="1752600"/>
            <a:ext cx="8229600" cy="4404360"/>
          </a:xfrm>
        </p:spPr>
        <p:txBody>
          <a:bodyPr>
            <a:normAutofit/>
          </a:bodyPr>
          <a:lstStyle/>
          <a:p>
            <a:pPr>
              <a:lnSpc>
                <a:spcPct val="150000"/>
              </a:lnSpc>
              <a:buSzPct val="85000"/>
              <a:buFont typeface="Arial" panose="020B0604020202020204" pitchFamily="34" charset="0"/>
              <a:buChar char="•"/>
            </a:pPr>
            <a:r>
              <a:rPr lang="en-US" sz="2400" dirty="0" smtClean="0">
                <a:latin typeface="Calibri" pitchFamily="34" charset="0"/>
              </a:rPr>
              <a:t>Remember, it’s not just about the targeting indexes!</a:t>
            </a:r>
          </a:p>
          <a:p>
            <a:pPr>
              <a:lnSpc>
                <a:spcPct val="150000"/>
              </a:lnSpc>
              <a:buSzPct val="85000"/>
              <a:buFont typeface="Arial" panose="020B0604020202020204" pitchFamily="34" charset="0"/>
              <a:buChar char="•"/>
            </a:pPr>
            <a:r>
              <a:rPr lang="en-US" sz="2400" dirty="0" smtClean="0">
                <a:latin typeface="Calibri" pitchFamily="34" charset="0"/>
              </a:rPr>
              <a:t>Performance Data Form gives you a lot more information:</a:t>
            </a:r>
          </a:p>
          <a:p>
            <a:pPr lvl="1">
              <a:lnSpc>
                <a:spcPct val="150000"/>
              </a:lnSpc>
              <a:buSzPct val="85000"/>
              <a:buFont typeface="Arial" panose="020B0604020202020204" pitchFamily="34" charset="0"/>
              <a:buChar char="•"/>
            </a:pPr>
            <a:r>
              <a:rPr lang="en-US" sz="2100" dirty="0" smtClean="0">
                <a:latin typeface="Calibri" pitchFamily="34" charset="0"/>
              </a:rPr>
              <a:t>Average income, bills (heating, baseload electric, total), total benefits, and burden (pre/post)</a:t>
            </a:r>
          </a:p>
          <a:p>
            <a:pPr lvl="1">
              <a:lnSpc>
                <a:spcPct val="150000"/>
              </a:lnSpc>
              <a:buSzPct val="85000"/>
              <a:buFont typeface="Arial" panose="020B0604020202020204" pitchFamily="34" charset="0"/>
              <a:buChar char="•"/>
            </a:pPr>
            <a:r>
              <a:rPr lang="en-US" sz="2100" dirty="0" smtClean="0">
                <a:latin typeface="Calibri" pitchFamily="34" charset="0"/>
              </a:rPr>
              <a:t>Average households, high burden households</a:t>
            </a:r>
          </a:p>
          <a:p>
            <a:pPr lvl="1">
              <a:lnSpc>
                <a:spcPct val="150000"/>
              </a:lnSpc>
              <a:buSzPct val="85000"/>
              <a:buFont typeface="Arial" panose="020B0604020202020204" pitchFamily="34" charset="0"/>
              <a:buChar char="•"/>
            </a:pPr>
            <a:r>
              <a:rPr lang="en-US" sz="2100" dirty="0" smtClean="0">
                <a:latin typeface="Calibri" pitchFamily="34" charset="0"/>
              </a:rPr>
              <a:t>Across fuel types</a:t>
            </a:r>
          </a:p>
          <a:p>
            <a:pPr>
              <a:lnSpc>
                <a:spcPct val="150000"/>
              </a:lnSpc>
              <a:buSzPct val="85000"/>
              <a:buFont typeface="Arial" panose="020B0604020202020204" pitchFamily="34" charset="0"/>
              <a:buChar char="•"/>
            </a:pPr>
            <a:r>
              <a:rPr lang="en-US" sz="2400" dirty="0" smtClean="0">
                <a:latin typeface="Calibri" pitchFamily="34" charset="0"/>
              </a:rPr>
              <a:t>Start by understanding these data, then examine the indexes</a:t>
            </a:r>
          </a:p>
        </p:txBody>
      </p:sp>
    </p:spTree>
    <p:extLst>
      <p:ext uri="{BB962C8B-B14F-4D97-AF65-F5344CB8AC3E}">
        <p14:creationId xmlns:p14="http://schemas.microsoft.com/office/powerpoint/2010/main" val="3072942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16</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278" y="2251599"/>
            <a:ext cx="4343400" cy="3155387"/>
          </a:xfrm>
          <a:prstGeom prst="rect">
            <a:avLst/>
          </a:prstGeom>
          <a:noFill/>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51600"/>
            <a:ext cx="4343400" cy="3155387"/>
          </a:xfrm>
          <a:prstGeom prst="rect">
            <a:avLst/>
          </a:prstGeom>
          <a:noFill/>
        </p:spPr>
      </p:pic>
    </p:spTree>
    <p:extLst>
      <p:ext uri="{BB962C8B-B14F-4D97-AF65-F5344CB8AC3E}">
        <p14:creationId xmlns:p14="http://schemas.microsoft.com/office/powerpoint/2010/main" val="1555847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17</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817" y="2251600"/>
            <a:ext cx="4343400" cy="3155387"/>
          </a:xfrm>
          <a:prstGeom prst="rect">
            <a:avLst/>
          </a:prstGeom>
          <a:noFill/>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53" y="2251601"/>
            <a:ext cx="4343400" cy="3155387"/>
          </a:xfrm>
          <a:prstGeom prst="rect">
            <a:avLst/>
          </a:prstGeom>
          <a:noFill/>
        </p:spPr>
      </p:pic>
    </p:spTree>
    <p:extLst>
      <p:ext uri="{BB962C8B-B14F-4D97-AF65-F5344CB8AC3E}">
        <p14:creationId xmlns:p14="http://schemas.microsoft.com/office/powerpoint/2010/main" val="365027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18</a:t>
            </a:fld>
            <a:endParaRPr lang="en-US" dirty="0"/>
          </a:p>
        </p:txBody>
      </p:sp>
      <p:sp>
        <p:nvSpPr>
          <p:cNvPr id="2" name="TextBox 1"/>
          <p:cNvSpPr txBox="1"/>
          <p:nvPr/>
        </p:nvSpPr>
        <p:spPr>
          <a:xfrm>
            <a:off x="294616" y="1676400"/>
            <a:ext cx="8648128"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Comparing Average Recipients to High Burden Recipients </a:t>
            </a:r>
            <a:endParaRPr lang="en-US" sz="2100" dirty="0">
              <a:latin typeface="Calibri" panose="020F050202020403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264" y="2251600"/>
            <a:ext cx="4343400" cy="3155387"/>
          </a:xfrm>
          <a:prstGeom prst="rect">
            <a:avLst/>
          </a:prstGeom>
          <a:noFill/>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664" y="2251600"/>
            <a:ext cx="4343400" cy="3155387"/>
          </a:xfrm>
          <a:prstGeom prst="rect">
            <a:avLst/>
          </a:prstGeom>
          <a:noFill/>
        </p:spPr>
      </p:pic>
    </p:spTree>
    <p:extLst>
      <p:ext uri="{BB962C8B-B14F-4D97-AF65-F5344CB8AC3E}">
        <p14:creationId xmlns:p14="http://schemas.microsoft.com/office/powerpoint/2010/main" val="2570759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19</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Average Households, Income &amp; Bills Across Fuel Type</a:t>
            </a:r>
            <a:endParaRPr lang="en-US" sz="21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4582746" y="2254136"/>
            <a:ext cx="4343400" cy="3153009"/>
          </a:xfrm>
          <a:prstGeom prst="rect">
            <a:avLst/>
          </a:prstGeom>
        </p:spPr>
      </p:pic>
      <p:pic>
        <p:nvPicPr>
          <p:cNvPr id="8" name="Picture 7"/>
          <p:cNvPicPr>
            <a:picLocks noChangeAspect="1"/>
          </p:cNvPicPr>
          <p:nvPr/>
        </p:nvPicPr>
        <p:blipFill>
          <a:blip r:embed="rId3"/>
          <a:stretch>
            <a:fillRect/>
          </a:stretch>
        </p:blipFill>
        <p:spPr>
          <a:xfrm>
            <a:off x="239346" y="2254136"/>
            <a:ext cx="4343400" cy="3153009"/>
          </a:xfrm>
          <a:prstGeom prst="rect">
            <a:avLst/>
          </a:prstGeom>
        </p:spPr>
      </p:pic>
    </p:spTree>
    <p:extLst>
      <p:ext uri="{BB962C8B-B14F-4D97-AF65-F5344CB8AC3E}">
        <p14:creationId xmlns:p14="http://schemas.microsoft.com/office/powerpoint/2010/main" val="125579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Session Objectives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836907"/>
            <a:ext cx="8539053" cy="4404360"/>
          </a:xfrm>
        </p:spPr>
        <p:txBody>
          <a:bodyPr>
            <a:normAutofit fontScale="85000" lnSpcReduction="10000"/>
          </a:bodyPr>
          <a:lstStyle/>
          <a:p>
            <a:pPr marL="0" indent="0">
              <a:buNone/>
            </a:pPr>
            <a:r>
              <a:rPr lang="en-US" sz="2400" b="1" dirty="0" smtClean="0">
                <a:latin typeface="Calibri" pitchFamily="34" charset="0"/>
              </a:rPr>
              <a:t>By the end of this workshop, attendees will have a better understanding of:</a:t>
            </a:r>
          </a:p>
          <a:p>
            <a:pPr marL="0" indent="0">
              <a:buNone/>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LIHEAP Performance Management implementation timeline, including progress to date.</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types of data and information states are gleaning from LIHEAP Performance Measures.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The ways LIHEAP grantees are using data to analyze and make decisions about their programs.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Ongoing efforts to improve collection, reporting, and use of data for Performance Management among grantees (and their partners).</a:t>
            </a:r>
          </a:p>
          <a:p>
            <a:pPr>
              <a:buClrTx/>
              <a:buSzPct val="85000"/>
              <a:buFont typeface="Arial" panose="020B0604020202020204" pitchFamily="34" charset="0"/>
              <a:buChar char="•"/>
            </a:pPr>
            <a:endParaRPr lang="en-US" sz="2000" dirty="0">
              <a:latin typeface="Calibri" pitchFamily="34" charset="0"/>
            </a:endParaRPr>
          </a:p>
          <a:p>
            <a:pPr>
              <a:buClrTx/>
              <a:buSzPct val="85000"/>
              <a:buFont typeface="Arial" panose="020B0604020202020204" pitchFamily="34" charset="0"/>
              <a:buChar char="•"/>
            </a:pPr>
            <a:r>
              <a:rPr lang="en-US" sz="2000" dirty="0" smtClean="0">
                <a:latin typeface="Calibri" pitchFamily="34" charset="0"/>
              </a:rPr>
              <a:t>Where to find additional resources related to LIHEAP Performance Management.</a:t>
            </a:r>
          </a:p>
          <a:p>
            <a:pPr>
              <a:buClrTx/>
              <a:buSzPct val="85000"/>
              <a:buFont typeface="Arial" panose="020B0604020202020204" pitchFamily="34" charset="0"/>
              <a:buChar char="•"/>
            </a:pPr>
            <a:endParaRPr lang="en-US" sz="2000" dirty="0">
              <a:latin typeface="Calibri" pitchFamily="34" charset="0"/>
            </a:endParaRPr>
          </a:p>
          <a:p>
            <a:pPr marL="0" indent="0">
              <a:buNone/>
            </a:pPr>
            <a:endParaRPr lang="en-US" sz="20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05731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20</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Pre-LIHEAP Burden &amp; Benefits Across Fuel Type</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4588782" y="2251600"/>
            <a:ext cx="4343400" cy="3153009"/>
          </a:xfrm>
          <a:prstGeom prst="rect">
            <a:avLst/>
          </a:prstGeom>
        </p:spPr>
      </p:pic>
      <p:pic>
        <p:nvPicPr>
          <p:cNvPr id="6" name="Picture 5"/>
          <p:cNvPicPr>
            <a:picLocks noChangeAspect="1"/>
          </p:cNvPicPr>
          <p:nvPr/>
        </p:nvPicPr>
        <p:blipFill>
          <a:blip r:embed="rId3"/>
          <a:stretch>
            <a:fillRect/>
          </a:stretch>
        </p:blipFill>
        <p:spPr>
          <a:xfrm>
            <a:off x="245382" y="2251599"/>
            <a:ext cx="4343400" cy="3153009"/>
          </a:xfrm>
          <a:prstGeom prst="rect">
            <a:avLst/>
          </a:prstGeom>
        </p:spPr>
      </p:pic>
    </p:spTree>
    <p:extLst>
      <p:ext uri="{BB962C8B-B14F-4D97-AF65-F5344CB8AC3E}">
        <p14:creationId xmlns:p14="http://schemas.microsoft.com/office/powerpoint/2010/main" val="351827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21</a:t>
            </a:fld>
            <a:endParaRPr lang="en-US" dirty="0"/>
          </a:p>
        </p:txBody>
      </p:sp>
      <p:sp>
        <p:nvSpPr>
          <p:cNvPr id="6" name="Content Placeholder 2"/>
          <p:cNvSpPr>
            <a:spLocks noGrp="1"/>
          </p:cNvSpPr>
          <p:nvPr>
            <p:ph sz="quarter" idx="1"/>
          </p:nvPr>
        </p:nvSpPr>
        <p:spPr>
          <a:xfrm>
            <a:off x="169333" y="2251600"/>
            <a:ext cx="3869267" cy="3905360"/>
          </a:xfrm>
        </p:spPr>
        <p:txBody>
          <a:bodyPr>
            <a:normAutofit fontScale="92500" lnSpcReduction="10000"/>
          </a:bodyPr>
          <a:lstStyle/>
          <a:p>
            <a:pPr>
              <a:buFont typeface="Arial" panose="020B0604020202020204" pitchFamily="34" charset="0"/>
              <a:buChar char="•"/>
            </a:pPr>
            <a:r>
              <a:rPr lang="en-US" sz="2400" b="1" dirty="0">
                <a:solidFill>
                  <a:srgbClr val="0070C0"/>
                </a:solidFill>
                <a:latin typeface="Calibri" panose="020F0502020204030204" pitchFamily="34" charset="0"/>
              </a:rPr>
              <a:t>Benefit Targeting Index Score of 145 = </a:t>
            </a:r>
            <a:r>
              <a:rPr lang="en-US" sz="2400" b="1" dirty="0" smtClean="0">
                <a:solidFill>
                  <a:srgbClr val="0070C0"/>
                </a:solidFill>
                <a:latin typeface="Calibri" panose="020F0502020204030204" pitchFamily="34" charset="0"/>
              </a:rPr>
              <a:t> 45 </a:t>
            </a:r>
            <a:r>
              <a:rPr lang="en-US" sz="2400" b="1" dirty="0">
                <a:solidFill>
                  <a:srgbClr val="0070C0"/>
                </a:solidFill>
                <a:latin typeface="Calibri" panose="020F0502020204030204" pitchFamily="34" charset="0"/>
              </a:rPr>
              <a:t>percent higher benefit</a:t>
            </a:r>
            <a:r>
              <a:rPr lang="en-US" sz="2400" dirty="0">
                <a:latin typeface="Calibri" panose="020F0502020204030204" pitchFamily="34" charset="0"/>
              </a:rPr>
              <a:t> </a:t>
            </a:r>
            <a:r>
              <a:rPr lang="en-US" sz="2400" dirty="0" smtClean="0">
                <a:latin typeface="Calibri" panose="020F0502020204030204" pitchFamily="34" charset="0"/>
              </a:rPr>
              <a:t>to high </a:t>
            </a:r>
            <a:r>
              <a:rPr lang="en-US" sz="2400" dirty="0">
                <a:latin typeface="Calibri" panose="020F0502020204030204" pitchFamily="34" charset="0"/>
              </a:rPr>
              <a:t>burden households than average households</a:t>
            </a:r>
          </a:p>
          <a:p>
            <a:pPr>
              <a:buFont typeface="Arial" panose="020B0604020202020204" pitchFamily="34" charset="0"/>
              <a:buChar char="•"/>
            </a:pPr>
            <a:r>
              <a:rPr lang="en-US" sz="2400" b="1" dirty="0">
                <a:solidFill>
                  <a:srgbClr val="C00000"/>
                </a:solidFill>
                <a:latin typeface="Calibri" panose="020F0502020204030204" pitchFamily="34" charset="0"/>
              </a:rPr>
              <a:t>Burden Reduction Targeting Index Score of 114 = </a:t>
            </a:r>
            <a:r>
              <a:rPr lang="en-US" sz="2400" b="1" dirty="0" smtClean="0">
                <a:solidFill>
                  <a:srgbClr val="C00000"/>
                </a:solidFill>
                <a:latin typeface="Calibri" panose="020F0502020204030204" pitchFamily="34" charset="0"/>
              </a:rPr>
              <a:t>14 </a:t>
            </a:r>
            <a:r>
              <a:rPr lang="en-US" sz="2400" b="1" dirty="0">
                <a:solidFill>
                  <a:srgbClr val="C00000"/>
                </a:solidFill>
                <a:latin typeface="Calibri" panose="020F0502020204030204" pitchFamily="34" charset="0"/>
              </a:rPr>
              <a:t>percent greater</a:t>
            </a:r>
            <a:r>
              <a:rPr lang="en-US" sz="2400" dirty="0">
                <a:latin typeface="Calibri" panose="020F0502020204030204" pitchFamily="34" charset="0"/>
              </a:rPr>
              <a:t> </a:t>
            </a:r>
            <a:r>
              <a:rPr lang="en-US" sz="2400" dirty="0" smtClean="0">
                <a:latin typeface="Calibri" panose="020F0502020204030204" pitchFamily="34" charset="0"/>
              </a:rPr>
              <a:t>share </a:t>
            </a:r>
            <a:r>
              <a:rPr lang="en-US" sz="2400" dirty="0">
                <a:latin typeface="Calibri" panose="020F0502020204030204" pitchFamily="34" charset="0"/>
              </a:rPr>
              <a:t>of energy burden covered/bill paid for </a:t>
            </a:r>
            <a:r>
              <a:rPr lang="en-US" sz="2400" dirty="0" smtClean="0">
                <a:latin typeface="Calibri" panose="020F0502020204030204" pitchFamily="34" charset="0"/>
              </a:rPr>
              <a:t>high </a:t>
            </a:r>
            <a:r>
              <a:rPr lang="en-US" sz="2400" dirty="0">
                <a:latin typeface="Calibri" panose="020F0502020204030204" pitchFamily="34" charset="0"/>
              </a:rPr>
              <a:t>burden households than average </a:t>
            </a:r>
            <a:r>
              <a:rPr lang="en-US" sz="2400" dirty="0" smtClean="0">
                <a:latin typeface="Calibri" panose="020F0502020204030204" pitchFamily="34" charset="0"/>
              </a:rPr>
              <a:t>households</a:t>
            </a: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
        <p:nvSpPr>
          <p:cNvPr id="2" name="TextBox 1"/>
          <p:cNvSpPr txBox="1"/>
          <p:nvPr/>
        </p:nvSpPr>
        <p:spPr>
          <a:xfrm>
            <a:off x="474134" y="1676400"/>
            <a:ext cx="8468610"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a:latin typeface="Calibri" panose="020F0502020204030204" pitchFamily="34" charset="0"/>
              </a:rPr>
              <a:t>Wisconsin, Targeting Index Results</a:t>
            </a:r>
          </a:p>
        </p:txBody>
      </p:sp>
      <p:pic>
        <p:nvPicPr>
          <p:cNvPr id="8" name="Picture 7"/>
          <p:cNvPicPr>
            <a:picLocks noChangeAspect="1"/>
          </p:cNvPicPr>
          <p:nvPr/>
        </p:nvPicPr>
        <p:blipFill>
          <a:blip r:embed="rId2"/>
          <a:stretch>
            <a:fillRect/>
          </a:stretch>
        </p:blipFill>
        <p:spPr>
          <a:xfrm>
            <a:off x="4114712" y="2329077"/>
            <a:ext cx="4828032" cy="3504819"/>
          </a:xfrm>
          <a:prstGeom prst="rect">
            <a:avLst/>
          </a:prstGeom>
        </p:spPr>
      </p:pic>
    </p:spTree>
    <p:extLst>
      <p:ext uri="{BB962C8B-B14F-4D97-AF65-F5344CB8AC3E}">
        <p14:creationId xmlns:p14="http://schemas.microsoft.com/office/powerpoint/2010/main" val="4289729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Examples of reported data for FY 2016:</a:t>
            </a:r>
            <a:br>
              <a:rPr lang="en-US" sz="3200" b="1" dirty="0" smtClean="0">
                <a:latin typeface="Calibri" pitchFamily="34" charset="0"/>
              </a:rPr>
            </a:br>
            <a:r>
              <a:rPr lang="en-US" sz="3200" b="1" i="1" dirty="0" smtClean="0">
                <a:solidFill>
                  <a:schemeClr val="tx1"/>
                </a:solidFill>
                <a:latin typeface="Calibri" pitchFamily="34" charset="0"/>
              </a:rPr>
              <a:t>Energy Burden Targeting Measures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22</a:t>
            </a:fld>
            <a:endParaRPr lang="en-US" dirty="0"/>
          </a:p>
        </p:txBody>
      </p:sp>
      <p:sp>
        <p:nvSpPr>
          <p:cNvPr id="2" name="TextBox 1"/>
          <p:cNvSpPr txBox="1"/>
          <p:nvPr/>
        </p:nvSpPr>
        <p:spPr>
          <a:xfrm>
            <a:off x="533400" y="1676400"/>
            <a:ext cx="8409344" cy="415498"/>
          </a:xfrm>
          <a:prstGeom prst="rect">
            <a:avLst/>
          </a:prstGeom>
          <a:noFill/>
        </p:spPr>
        <p:txBody>
          <a:bodyPr wrap="square" rtlCol="0">
            <a:spAutoFit/>
          </a:bodyPr>
          <a:lstStyle/>
          <a:p>
            <a:r>
              <a:rPr lang="en-US" sz="2100" b="1" dirty="0" smtClean="0">
                <a:latin typeface="Calibri" panose="020F0502020204030204" pitchFamily="34" charset="0"/>
              </a:rPr>
              <a:t>Example: </a:t>
            </a:r>
            <a:r>
              <a:rPr lang="en-US" sz="2100" dirty="0" smtClean="0">
                <a:latin typeface="Calibri" panose="020F0502020204030204" pitchFamily="34" charset="0"/>
              </a:rPr>
              <a:t>Wisconsin, Pre/Post-LIHEAP Energy Burden</a:t>
            </a:r>
            <a:endParaRPr lang="en-US" sz="2100"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1651972" y="2126396"/>
            <a:ext cx="6172200" cy="4480592"/>
          </a:xfrm>
          <a:prstGeom prst="rect">
            <a:avLst/>
          </a:prstGeom>
        </p:spPr>
      </p:pic>
    </p:spTree>
    <p:extLst>
      <p:ext uri="{BB962C8B-B14F-4D97-AF65-F5344CB8AC3E}">
        <p14:creationId xmlns:p14="http://schemas.microsoft.com/office/powerpoint/2010/main" val="309511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smtClean="0">
                <a:latin typeface="Calibri" pitchFamily="34" charset="0"/>
              </a:rPr>
              <a:t>How grantees are using the data:</a:t>
            </a:r>
            <a:br>
              <a:rPr lang="en-US" sz="3200" b="1" dirty="0" smtClean="0">
                <a:latin typeface="Calibri" pitchFamily="34" charset="0"/>
              </a:rPr>
            </a:br>
            <a:r>
              <a:rPr lang="en-US" sz="3200" b="1" i="1" dirty="0" smtClean="0">
                <a:solidFill>
                  <a:schemeClr val="tx1"/>
                </a:solidFill>
                <a:latin typeface="Calibri" pitchFamily="34" charset="0"/>
              </a:rPr>
              <a:t>Using 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23</a:t>
            </a:fld>
            <a:endParaRPr lang="en-US" dirty="0"/>
          </a:p>
        </p:txBody>
      </p:sp>
      <p:sp>
        <p:nvSpPr>
          <p:cNvPr id="6" name="Content Placeholder 2"/>
          <p:cNvSpPr>
            <a:spLocks noGrp="1"/>
          </p:cNvSpPr>
          <p:nvPr>
            <p:ph sz="quarter" idx="1"/>
          </p:nvPr>
        </p:nvSpPr>
        <p:spPr>
          <a:xfrm>
            <a:off x="533400" y="1676401"/>
            <a:ext cx="8229600" cy="4480558"/>
          </a:xfrm>
        </p:spPr>
        <p:txBody>
          <a:bodyPr>
            <a:normAutofit fontScale="92500" lnSpcReduction="20000"/>
          </a:bodyPr>
          <a:lstStyle/>
          <a:p>
            <a:pPr marL="0" indent="0">
              <a:lnSpc>
                <a:spcPct val="150000"/>
              </a:lnSpc>
              <a:buSzPct val="85000"/>
              <a:buNone/>
            </a:pPr>
            <a:r>
              <a:rPr lang="en-US" sz="2800" b="1" dirty="0">
                <a:latin typeface="Calibri" panose="020F0502020204030204" pitchFamily="34" charset="0"/>
              </a:rPr>
              <a:t>Remember, these data are not just for purposes of </a:t>
            </a:r>
            <a:r>
              <a:rPr lang="en-US" sz="2800" b="1" dirty="0" smtClean="0">
                <a:latin typeface="Calibri" panose="020F0502020204030204" pitchFamily="34" charset="0"/>
              </a:rPr>
              <a:t>reporting.  They </a:t>
            </a:r>
            <a:r>
              <a:rPr lang="en-US" sz="2800" b="1" dirty="0">
                <a:latin typeface="Calibri" panose="020F0502020204030204" pitchFamily="34" charset="0"/>
              </a:rPr>
              <a:t>are useful to your program</a:t>
            </a:r>
            <a:r>
              <a:rPr lang="en-US" sz="2800" b="1" dirty="0" smtClean="0">
                <a:latin typeface="Calibri" panose="020F0502020204030204" pitchFamily="34" charset="0"/>
              </a:rPr>
              <a:t>!</a:t>
            </a:r>
          </a:p>
          <a:p>
            <a:pPr marL="0" indent="0">
              <a:lnSpc>
                <a:spcPct val="150000"/>
              </a:lnSpc>
              <a:buSzPct val="85000"/>
              <a:buNone/>
            </a:pPr>
            <a:r>
              <a:rPr lang="en-US" sz="2800" b="1" dirty="0" smtClean="0">
                <a:latin typeface="Calibri" panose="020F0502020204030204" pitchFamily="34" charset="0"/>
              </a:rPr>
              <a:t>For example, how might </a:t>
            </a:r>
            <a:r>
              <a:rPr lang="en-US" sz="2800" b="1" dirty="0">
                <a:latin typeface="Calibri" panose="020F0502020204030204" pitchFamily="34" charset="0"/>
              </a:rPr>
              <a:t>you use </a:t>
            </a:r>
            <a:r>
              <a:rPr lang="en-US" sz="2800" b="1" dirty="0" smtClean="0">
                <a:latin typeface="Calibri" panose="020F0502020204030204" pitchFamily="34" charset="0"/>
              </a:rPr>
              <a:t>these data to </a:t>
            </a:r>
            <a:r>
              <a:rPr lang="en-US" sz="2800" b="1" dirty="0">
                <a:latin typeface="Calibri" panose="020F0502020204030204" pitchFamily="34" charset="0"/>
              </a:rPr>
              <a:t>examine benefit determination procedures</a:t>
            </a:r>
            <a:r>
              <a:rPr lang="en-US" sz="2800" b="1" dirty="0" smtClean="0">
                <a:latin typeface="Calibri" pitchFamily="34" charset="0"/>
              </a:rPr>
              <a:t>?</a:t>
            </a:r>
          </a:p>
          <a:p>
            <a:pPr>
              <a:lnSpc>
                <a:spcPct val="150000"/>
              </a:lnSpc>
              <a:buSzPct val="85000"/>
              <a:buFont typeface="Arial" panose="020B0604020202020204" pitchFamily="34" charset="0"/>
              <a:buChar char="•"/>
            </a:pPr>
            <a:r>
              <a:rPr lang="en-US" sz="2800" b="1" dirty="0" smtClean="0">
                <a:latin typeface="Calibri" pitchFamily="34" charset="0"/>
              </a:rPr>
              <a:t>Q:</a:t>
            </a:r>
            <a:r>
              <a:rPr lang="en-US" sz="2800" dirty="0" smtClean="0">
                <a:latin typeface="Calibri" pitchFamily="34" charset="0"/>
              </a:rPr>
              <a:t> Does the variation by fuel type in benefit matrix make sense?</a:t>
            </a:r>
          </a:p>
          <a:p>
            <a:pPr>
              <a:lnSpc>
                <a:spcPct val="150000"/>
              </a:lnSpc>
              <a:buSzPct val="85000"/>
              <a:buFont typeface="Arial" panose="020B0604020202020204" pitchFamily="34" charset="0"/>
              <a:buChar char="•"/>
            </a:pPr>
            <a:r>
              <a:rPr lang="en-US" sz="2800" b="1" dirty="0" smtClean="0">
                <a:latin typeface="Calibri" pitchFamily="34" charset="0"/>
              </a:rPr>
              <a:t>R: </a:t>
            </a:r>
            <a:r>
              <a:rPr lang="en-US" sz="2800" dirty="0" smtClean="0">
                <a:latin typeface="Calibri" pitchFamily="34" charset="0"/>
              </a:rPr>
              <a:t>Use the Performance Data Form to check current assumptions and consider changes, if necessary</a:t>
            </a:r>
          </a:p>
          <a:p>
            <a:pPr lvl="1">
              <a:lnSpc>
                <a:spcPct val="150000"/>
              </a:lnSpc>
              <a:buSzPct val="85000"/>
              <a:buFont typeface="Wingdings" panose="05000000000000000000" pitchFamily="2" charset="2"/>
              <a:buChar char="ü"/>
            </a:pPr>
            <a:endParaRPr lang="en-US" sz="1800" dirty="0" smtClean="0">
              <a:latin typeface="Calibri" pitchFamily="34" charset="0"/>
            </a:endParaRPr>
          </a:p>
          <a:p>
            <a:pPr lvl="1">
              <a:lnSpc>
                <a:spcPct val="150000"/>
              </a:lnSpc>
              <a:buSzPct val="85000"/>
              <a:buFont typeface="Wingdings" panose="05000000000000000000" pitchFamily="2" charset="2"/>
              <a:buChar char="ü"/>
            </a:pPr>
            <a:endParaRPr lang="en-US" sz="1800" dirty="0" smtClean="0">
              <a:latin typeface="Calibri" pitchFamily="34" charset="0"/>
            </a:endParaRPr>
          </a:p>
        </p:txBody>
      </p:sp>
    </p:spTree>
    <p:extLst>
      <p:ext uri="{BB962C8B-B14F-4D97-AF65-F5344CB8AC3E}">
        <p14:creationId xmlns:p14="http://schemas.microsoft.com/office/powerpoint/2010/main" val="1371199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24</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4370744" y="2229721"/>
            <a:ext cx="4572000" cy="3113753"/>
          </a:xfrm>
          <a:prstGeom prst="rect">
            <a:avLst/>
          </a:prstGeom>
        </p:spPr>
      </p:pic>
      <p:graphicFrame>
        <p:nvGraphicFramePr>
          <p:cNvPr id="13" name="Table 12"/>
          <p:cNvGraphicFramePr>
            <a:graphicFrameLocks noGrp="1"/>
          </p:cNvGraphicFramePr>
          <p:nvPr>
            <p:extLst/>
          </p:nvPr>
        </p:nvGraphicFramePr>
        <p:xfrm>
          <a:off x="266700" y="2229723"/>
          <a:ext cx="3771900" cy="3113750"/>
        </p:xfrm>
        <a:graphic>
          <a:graphicData uri="http://schemas.openxmlformats.org/drawingml/2006/table">
            <a:tbl>
              <a:tblPr firstRow="1" bandRow="1">
                <a:tableStyleId>{5C22544A-7EE6-4342-B048-85BDC9FD1C3A}</a:tableStyleId>
              </a:tblPr>
              <a:tblGrid>
                <a:gridCol w="1885950"/>
                <a:gridCol w="1885950"/>
              </a:tblGrid>
              <a:tr h="358643">
                <a:tc gridSpan="2">
                  <a:txBody>
                    <a:bodyPr/>
                    <a:lstStyle/>
                    <a:p>
                      <a:r>
                        <a:rPr lang="en-US" sz="1600" dirty="0" smtClean="0"/>
                        <a:t>FY 2017</a:t>
                      </a:r>
                      <a:r>
                        <a:rPr lang="en-US" sz="1600" baseline="0" dirty="0" smtClean="0"/>
                        <a:t> LIHEAP PAYMENT MATRIX*</a:t>
                      </a:r>
                      <a:endParaRPr lang="en-US" sz="1600" dirty="0"/>
                    </a:p>
                  </a:txBody>
                  <a:tcPr/>
                </a:tc>
                <a:tc hMerge="1">
                  <a:txBody>
                    <a:bodyPr/>
                    <a:lstStyle/>
                    <a:p>
                      <a:endParaRPr lang="en-US" sz="1600" dirty="0"/>
                    </a:p>
                  </a:txBody>
                  <a:tcPr/>
                </a:tc>
              </a:tr>
              <a:tr h="358643">
                <a:tc>
                  <a:txBody>
                    <a:bodyPr/>
                    <a:lstStyle/>
                    <a:p>
                      <a:r>
                        <a:rPr lang="en-US" sz="1600" b="1" dirty="0" smtClean="0"/>
                        <a:t>FUEL TYPE</a:t>
                      </a:r>
                      <a:endParaRPr lang="en-US" sz="1600" b="1" dirty="0"/>
                    </a:p>
                  </a:txBody>
                  <a:tcPr/>
                </a:tc>
                <a:tc>
                  <a:txBody>
                    <a:bodyPr/>
                    <a:lstStyle/>
                    <a:p>
                      <a:pPr algn="ctr"/>
                      <a:r>
                        <a:rPr lang="en-US" sz="1600" b="1" dirty="0" smtClean="0"/>
                        <a:t>POINTS</a:t>
                      </a:r>
                      <a:endParaRPr lang="en-US" sz="1600" b="1" dirty="0"/>
                    </a:p>
                  </a:txBody>
                  <a:tcPr/>
                </a:tc>
              </a:tr>
              <a:tr h="358643">
                <a:tc>
                  <a:txBody>
                    <a:bodyPr/>
                    <a:lstStyle/>
                    <a:p>
                      <a:r>
                        <a:rPr lang="en-US" sz="1600" dirty="0" smtClean="0"/>
                        <a:t>Natural Gas</a:t>
                      </a:r>
                      <a:endParaRPr lang="en-US" sz="1600" dirty="0"/>
                    </a:p>
                  </a:txBody>
                  <a:tcPr/>
                </a:tc>
                <a:tc>
                  <a:txBody>
                    <a:bodyPr/>
                    <a:lstStyle/>
                    <a:p>
                      <a:pPr algn="ctr"/>
                      <a:r>
                        <a:rPr lang="en-US" sz="1600" dirty="0" smtClean="0"/>
                        <a:t>4</a:t>
                      </a:r>
                      <a:endParaRPr lang="en-US" sz="1600" dirty="0"/>
                    </a:p>
                  </a:txBody>
                  <a:tcPr/>
                </a:tc>
              </a:tr>
              <a:tr h="358643">
                <a:tc>
                  <a:txBody>
                    <a:bodyPr/>
                    <a:lstStyle/>
                    <a:p>
                      <a:r>
                        <a:rPr lang="en-US" sz="1600" dirty="0" smtClean="0"/>
                        <a:t>Electric</a:t>
                      </a:r>
                      <a:endParaRPr lang="en-US" sz="1600" dirty="0"/>
                    </a:p>
                  </a:txBody>
                  <a:tcPr/>
                </a:tc>
                <a:tc>
                  <a:txBody>
                    <a:bodyPr/>
                    <a:lstStyle/>
                    <a:p>
                      <a:pPr algn="ctr"/>
                      <a:r>
                        <a:rPr lang="en-US" sz="1600" dirty="0" smtClean="0"/>
                        <a:t>4</a:t>
                      </a:r>
                      <a:endParaRPr lang="en-US" sz="1600" dirty="0"/>
                    </a:p>
                  </a:txBody>
                  <a:tcPr/>
                </a:tc>
              </a:tr>
              <a:tr h="358643">
                <a:tc>
                  <a:txBody>
                    <a:bodyPr/>
                    <a:lstStyle/>
                    <a:p>
                      <a:r>
                        <a:rPr lang="en-US" sz="1600" dirty="0" smtClean="0"/>
                        <a:t>Liquid Petroleum</a:t>
                      </a:r>
                      <a:endParaRPr lang="en-US" sz="1600" dirty="0"/>
                    </a:p>
                  </a:txBody>
                  <a:tcPr/>
                </a:tc>
                <a:tc>
                  <a:txBody>
                    <a:bodyPr/>
                    <a:lstStyle/>
                    <a:p>
                      <a:pPr algn="ctr"/>
                      <a:r>
                        <a:rPr lang="en-US" sz="1600" dirty="0" smtClean="0"/>
                        <a:t>5</a:t>
                      </a:r>
                      <a:endParaRPr lang="en-US" sz="1600" dirty="0"/>
                    </a:p>
                  </a:txBody>
                  <a:tcPr/>
                </a:tc>
              </a:tr>
              <a:tr h="358643">
                <a:tc>
                  <a:txBody>
                    <a:bodyPr/>
                    <a:lstStyle/>
                    <a:p>
                      <a:r>
                        <a:rPr lang="en-US" sz="1600" dirty="0" smtClean="0"/>
                        <a:t>Fuel Oil</a:t>
                      </a:r>
                      <a:endParaRPr lang="en-US" sz="1600" dirty="0"/>
                    </a:p>
                  </a:txBody>
                  <a:tcPr/>
                </a:tc>
                <a:tc>
                  <a:txBody>
                    <a:bodyPr/>
                    <a:lstStyle/>
                    <a:p>
                      <a:pPr algn="ctr"/>
                      <a:r>
                        <a:rPr lang="en-US" sz="1600" dirty="0" smtClean="0"/>
                        <a:t>5</a:t>
                      </a:r>
                      <a:endParaRPr lang="en-US" sz="1600" dirty="0"/>
                    </a:p>
                  </a:txBody>
                  <a:tcPr/>
                </a:tc>
              </a:tr>
              <a:tr h="358643">
                <a:tc>
                  <a:txBody>
                    <a:bodyPr/>
                    <a:lstStyle/>
                    <a:p>
                      <a:r>
                        <a:rPr lang="en-US" sz="1600" dirty="0" smtClean="0"/>
                        <a:t>Wood/Coal/Corn</a:t>
                      </a:r>
                      <a:endParaRPr lang="en-US" sz="1600" dirty="0"/>
                    </a:p>
                  </a:txBody>
                  <a:tcPr/>
                </a:tc>
                <a:tc>
                  <a:txBody>
                    <a:bodyPr/>
                    <a:lstStyle/>
                    <a:p>
                      <a:pPr algn="ctr"/>
                      <a:r>
                        <a:rPr lang="en-US" sz="1600" dirty="0" smtClean="0"/>
                        <a:t>2</a:t>
                      </a:r>
                      <a:endParaRPr lang="en-US" sz="1600" dirty="0"/>
                    </a:p>
                  </a:txBody>
                  <a:tcPr/>
                </a:tc>
              </a:tr>
              <a:tr h="603249">
                <a:tc gridSpan="2">
                  <a:txBody>
                    <a:bodyPr/>
                    <a:lstStyle/>
                    <a:p>
                      <a:r>
                        <a:rPr lang="en-US" sz="1600" dirty="0" smtClean="0"/>
                        <a:t>*Just shows</a:t>
                      </a:r>
                      <a:r>
                        <a:rPr lang="en-US" sz="1600" baseline="0" dirty="0" smtClean="0"/>
                        <a:t> the fuel type component, not income or other factors</a:t>
                      </a:r>
                      <a:endParaRPr lang="en-US" sz="1600" dirty="0"/>
                    </a:p>
                  </a:txBody>
                  <a:tcPr/>
                </a:tc>
                <a:tc hMerge="1">
                  <a:txBody>
                    <a:bodyPr/>
                    <a:lstStyle/>
                    <a:p>
                      <a:pPr algn="ctr"/>
                      <a:endParaRPr lang="en-US" sz="1600" dirty="0"/>
                    </a:p>
                  </a:txBody>
                  <a:tcPr/>
                </a:tc>
              </a:tr>
            </a:tbl>
          </a:graphicData>
        </a:graphic>
      </p:graphicFrame>
    </p:spTree>
    <p:extLst>
      <p:ext uri="{BB962C8B-B14F-4D97-AF65-F5344CB8AC3E}">
        <p14:creationId xmlns:p14="http://schemas.microsoft.com/office/powerpoint/2010/main" val="342173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25</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6"/>
            <a:ext cx="8232648" cy="3798233"/>
          </a:xfrm>
        </p:spPr>
        <p:txBody>
          <a:bodyPr>
            <a:normAutofit fontScale="77500" lnSpcReduction="20000"/>
          </a:bodyPr>
          <a:lstStyle/>
          <a:p>
            <a:pPr marL="0" lvl="0" indent="0">
              <a:buNone/>
            </a:pPr>
            <a:r>
              <a:rPr lang="en-US" dirty="0" smtClean="0">
                <a:latin typeface="Calibri" panose="020F0502020204030204" pitchFamily="34" charset="0"/>
              </a:rPr>
              <a:t>Previous slide </a:t>
            </a:r>
            <a:r>
              <a:rPr lang="en-US" dirty="0">
                <a:latin typeface="Calibri" panose="020F0502020204030204" pitchFamily="34" charset="0"/>
              </a:rPr>
              <a:t>shows one that Iowa may have some issues with their benefit matrix</a:t>
            </a:r>
          </a:p>
          <a:p>
            <a:pPr marL="0" lvl="0" indent="0">
              <a:buNone/>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Electric Main Heat – Benefit is 34% of Total Expenditures ($403 / $1,194)</a:t>
            </a:r>
          </a:p>
          <a:p>
            <a:pPr lvl="0">
              <a:buFont typeface="Arial" panose="020B0604020202020204" pitchFamily="34" charset="0"/>
              <a:buChar char="•"/>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Natural Gas Main Heat – Benefit is 27% of Total Expenditures ($465 / $1,711)</a:t>
            </a:r>
          </a:p>
          <a:p>
            <a:pPr lvl="0">
              <a:buFont typeface="Arial" panose="020B0604020202020204" pitchFamily="34" charset="0"/>
              <a:buChar char="•"/>
            </a:pPr>
            <a:endParaRPr lang="en-US" sz="2300" dirty="0">
              <a:latin typeface="Calibri" panose="020F0502020204030204" pitchFamily="34" charset="0"/>
            </a:endParaRPr>
          </a:p>
          <a:p>
            <a:pPr lvl="0">
              <a:buFont typeface="Arial" panose="020B0604020202020204" pitchFamily="34" charset="0"/>
              <a:buChar char="•"/>
            </a:pPr>
            <a:r>
              <a:rPr lang="en-US" sz="2300" dirty="0">
                <a:latin typeface="Calibri" panose="020F0502020204030204" pitchFamily="34" charset="0"/>
              </a:rPr>
              <a:t>Propane Main Heat – Benefit is 25% of Total Expenditures ($538 / $2,181)</a:t>
            </a:r>
          </a:p>
          <a:p>
            <a:pPr marL="0" lvl="0" indent="0">
              <a:buNone/>
            </a:pPr>
            <a:endParaRPr lang="en-US" dirty="0">
              <a:latin typeface="Calibri" panose="020F0502020204030204" pitchFamily="34" charset="0"/>
            </a:endParaRPr>
          </a:p>
          <a:p>
            <a:pPr marL="0" lvl="0" indent="0">
              <a:buNone/>
            </a:pPr>
            <a:r>
              <a:rPr lang="en-US" dirty="0">
                <a:latin typeface="Calibri" panose="020F0502020204030204" pitchFamily="34" charset="0"/>
              </a:rPr>
              <a:t>This is NOT the only way to think about benefits. But, it is one way. </a:t>
            </a:r>
          </a:p>
          <a:p>
            <a:pPr marL="0" indent="0">
              <a:buNone/>
            </a:pPr>
            <a:endParaRPr lang="en-US" dirty="0"/>
          </a:p>
        </p:txBody>
      </p:sp>
    </p:spTree>
    <p:extLst>
      <p:ext uri="{BB962C8B-B14F-4D97-AF65-F5344CB8AC3E}">
        <p14:creationId xmlns:p14="http://schemas.microsoft.com/office/powerpoint/2010/main" val="3476644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26</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a:bodyPr>
          <a:lstStyle/>
          <a:p>
            <a:pPr>
              <a:buFont typeface="Arial" panose="020B0604020202020204" pitchFamily="34" charset="0"/>
              <a:buChar char="•"/>
            </a:pPr>
            <a:r>
              <a:rPr lang="en-US" sz="2400" dirty="0" smtClean="0">
                <a:latin typeface="Calibri" panose="020F0502020204030204" pitchFamily="34" charset="0"/>
              </a:rPr>
              <a:t>Currently, benefit matrix assigns additive points based on fuel type.</a:t>
            </a:r>
          </a:p>
          <a:p>
            <a:pPr>
              <a:buFont typeface="Arial" panose="020B0604020202020204" pitchFamily="34" charset="0"/>
              <a:buChar char="•"/>
            </a:pPr>
            <a:r>
              <a:rPr lang="en-US" sz="2400" dirty="0" smtClean="0">
                <a:latin typeface="Calibri" panose="020F0502020204030204" pitchFamily="34" charset="0"/>
              </a:rPr>
              <a:t>Alternative approach would be to develop fuel type adjustment factors and </a:t>
            </a:r>
            <a:r>
              <a:rPr lang="en-US" sz="2400" i="1" dirty="0" smtClean="0">
                <a:latin typeface="Calibri" panose="020F0502020204030204" pitchFamily="34" charset="0"/>
              </a:rPr>
              <a:t>multiply</a:t>
            </a:r>
            <a:r>
              <a:rPr lang="en-US" sz="2400" dirty="0" smtClean="0">
                <a:latin typeface="Calibri" panose="020F0502020204030204" pitchFamily="34" charset="0"/>
              </a:rPr>
              <a:t> the points assigned based on income:</a:t>
            </a:r>
          </a:p>
          <a:p>
            <a:pPr lvl="1">
              <a:buFont typeface="Arial" panose="020B0604020202020204" pitchFamily="34" charset="0"/>
              <a:buChar char="•"/>
            </a:pPr>
            <a:r>
              <a:rPr lang="en-US" sz="2000" dirty="0" smtClean="0">
                <a:latin typeface="Calibri" panose="020F0502020204030204" pitchFamily="34" charset="0"/>
              </a:rPr>
              <a:t>Electric main heat adj. factor = </a:t>
            </a:r>
            <a:r>
              <a:rPr lang="en-US" sz="2000" dirty="0">
                <a:latin typeface="Calibri" panose="020F0502020204030204" pitchFamily="34" charset="0"/>
              </a:rPr>
              <a:t>$</a:t>
            </a:r>
            <a:r>
              <a:rPr lang="en-US" sz="2000" dirty="0" smtClean="0">
                <a:latin typeface="Calibri" panose="020F0502020204030204" pitchFamily="34" charset="0"/>
              </a:rPr>
              <a:t>1,194 / </a:t>
            </a:r>
            <a:r>
              <a:rPr lang="en-US" sz="2000" dirty="0">
                <a:latin typeface="Calibri" panose="020F0502020204030204" pitchFamily="34" charset="0"/>
              </a:rPr>
              <a:t>$</a:t>
            </a:r>
            <a:r>
              <a:rPr lang="en-US" sz="2000" dirty="0" smtClean="0">
                <a:latin typeface="Calibri" panose="020F0502020204030204" pitchFamily="34" charset="0"/>
              </a:rPr>
              <a:t>1,194 = 1.0</a:t>
            </a:r>
          </a:p>
          <a:p>
            <a:pPr lvl="1">
              <a:buFont typeface="Arial" panose="020B0604020202020204" pitchFamily="34" charset="0"/>
              <a:buChar char="•"/>
            </a:pPr>
            <a:r>
              <a:rPr lang="en-US" sz="2000" dirty="0" smtClean="0">
                <a:latin typeface="Calibri" panose="020F0502020204030204" pitchFamily="34" charset="0"/>
              </a:rPr>
              <a:t>Natural gas main heat adj. factor </a:t>
            </a:r>
            <a:r>
              <a:rPr lang="en-US" sz="2000" dirty="0">
                <a:latin typeface="Calibri" panose="020F0502020204030204" pitchFamily="34" charset="0"/>
              </a:rPr>
              <a:t>= </a:t>
            </a:r>
            <a:r>
              <a:rPr lang="en-US" sz="2000" dirty="0" smtClean="0">
                <a:latin typeface="Calibri" panose="020F0502020204030204" pitchFamily="34" charset="0"/>
              </a:rPr>
              <a:t>$1,711 </a:t>
            </a:r>
            <a:r>
              <a:rPr lang="en-US" sz="2000" dirty="0">
                <a:latin typeface="Calibri" panose="020F0502020204030204" pitchFamily="34" charset="0"/>
              </a:rPr>
              <a:t>/ $1,194 = </a:t>
            </a:r>
            <a:r>
              <a:rPr lang="en-US" sz="2000" dirty="0" smtClean="0">
                <a:latin typeface="Calibri" panose="020F0502020204030204" pitchFamily="34" charset="0"/>
              </a:rPr>
              <a:t>1.4</a:t>
            </a:r>
          </a:p>
          <a:p>
            <a:pPr lvl="1">
              <a:buFont typeface="Arial" panose="020B0604020202020204" pitchFamily="34" charset="0"/>
              <a:buChar char="•"/>
            </a:pPr>
            <a:r>
              <a:rPr lang="en-US" sz="2000" dirty="0" smtClean="0">
                <a:latin typeface="Calibri" panose="020F0502020204030204" pitchFamily="34" charset="0"/>
              </a:rPr>
              <a:t>Propane main heat adj. factor = </a:t>
            </a:r>
            <a:r>
              <a:rPr lang="en-US" sz="2000" dirty="0">
                <a:latin typeface="Calibri" panose="020F0502020204030204" pitchFamily="34" charset="0"/>
              </a:rPr>
              <a:t>$</a:t>
            </a:r>
            <a:r>
              <a:rPr lang="en-US" sz="2000" dirty="0" smtClean="0">
                <a:latin typeface="Calibri" panose="020F0502020204030204" pitchFamily="34" charset="0"/>
              </a:rPr>
              <a:t>2,181 / $1,194 = 1.8</a:t>
            </a:r>
          </a:p>
        </p:txBody>
      </p:sp>
    </p:spTree>
    <p:extLst>
      <p:ext uri="{BB962C8B-B14F-4D97-AF65-F5344CB8AC3E}">
        <p14:creationId xmlns:p14="http://schemas.microsoft.com/office/powerpoint/2010/main" val="241524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Using </a:t>
            </a:r>
            <a:r>
              <a:rPr lang="en-US" sz="3200" b="1" i="1" dirty="0">
                <a:solidFill>
                  <a:schemeClr val="tx1"/>
                </a:solidFill>
                <a:latin typeface="Calibri" pitchFamily="34" charset="0"/>
              </a:rPr>
              <a:t>data to update benefit matrixes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27</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Iowa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a:bodyPr>
          <a:lstStyle/>
          <a:p>
            <a:pPr marL="0" indent="0">
              <a:buNone/>
            </a:pPr>
            <a:r>
              <a:rPr lang="en-US" sz="2100" dirty="0">
                <a:latin typeface="Calibri" panose="020F0502020204030204" pitchFamily="34" charset="0"/>
              </a:rPr>
              <a:t>J</a:t>
            </a:r>
            <a:r>
              <a:rPr lang="en-US" sz="2100" dirty="0" smtClean="0">
                <a:latin typeface="Calibri" panose="020F0502020204030204" pitchFamily="34" charset="0"/>
              </a:rPr>
              <a:t>ust using &lt;=75% HHSPG as income level &amp; points for fuel type:</a:t>
            </a:r>
          </a:p>
          <a:p>
            <a:pPr>
              <a:buFont typeface="Arial" panose="020B0604020202020204" pitchFamily="34" charset="0"/>
              <a:buChar char="•"/>
            </a:pPr>
            <a:r>
              <a:rPr lang="en-US" sz="1800" dirty="0" smtClean="0">
                <a:latin typeface="Calibri" panose="020F0502020204030204" pitchFamily="34" charset="0"/>
              </a:rPr>
              <a:t>Income = 8 points</a:t>
            </a:r>
          </a:p>
          <a:p>
            <a:pPr>
              <a:buFont typeface="Arial" panose="020B0604020202020204" pitchFamily="34" charset="0"/>
              <a:buChar char="•"/>
            </a:pPr>
            <a:r>
              <a:rPr lang="en-US" sz="1800" dirty="0" smtClean="0">
                <a:latin typeface="Calibri" panose="020F0502020204030204" pitchFamily="34" charset="0"/>
              </a:rPr>
              <a:t>Fuel type (current is additive with income points; alternative is multiplicative)</a:t>
            </a:r>
          </a:p>
          <a:p>
            <a:pPr lvl="1">
              <a:buFont typeface="Arial" panose="020B0604020202020204" pitchFamily="34" charset="0"/>
              <a:buChar char="•"/>
            </a:pPr>
            <a:r>
              <a:rPr lang="en-US" sz="1800" dirty="0" smtClean="0">
                <a:latin typeface="Calibri" panose="020F0502020204030204" pitchFamily="34" charset="0"/>
              </a:rPr>
              <a:t>Electric: </a:t>
            </a:r>
            <a:r>
              <a:rPr lang="en-US" sz="1800" dirty="0" smtClean="0">
                <a:latin typeface="Calibri" panose="020F0502020204030204" pitchFamily="34" charset="0"/>
                <a:sym typeface="Wingdings" panose="05000000000000000000" pitchFamily="2" charset="2"/>
              </a:rPr>
              <a:t>current = 4 points; alternative = 1.0 points</a:t>
            </a:r>
          </a:p>
          <a:p>
            <a:pPr lvl="1">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Natural Gas: current = 4 points; alternative = 1.4 points</a:t>
            </a:r>
          </a:p>
          <a:p>
            <a:pPr lvl="1">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Propane: current = 5 points; alternative = 1.8 points</a:t>
            </a:r>
          </a:p>
          <a:p>
            <a:pPr>
              <a:buFont typeface="Arial" panose="020B0604020202020204" pitchFamily="34" charset="0"/>
              <a:buChar char="•"/>
            </a:pPr>
            <a:r>
              <a:rPr lang="en-US" sz="1800" dirty="0" smtClean="0">
                <a:latin typeface="Calibri" panose="020F0502020204030204" pitchFamily="34" charset="0"/>
                <a:sym typeface="Wingdings" panose="05000000000000000000" pitchFamily="2" charset="2"/>
              </a:rPr>
              <a:t>$50 per point</a:t>
            </a:r>
            <a:endParaRPr lang="en-US" sz="1800" dirty="0">
              <a:latin typeface="Calibri" panose="020F0502020204030204" pitchFamily="34" charset="0"/>
            </a:endParaRPr>
          </a:p>
          <a:p>
            <a:pPr marL="0" indent="0">
              <a:buNone/>
            </a:pPr>
            <a:endParaRPr lang="en-US" dirty="0"/>
          </a:p>
        </p:txBody>
      </p:sp>
      <p:graphicFrame>
        <p:nvGraphicFramePr>
          <p:cNvPr id="6" name="Table 5"/>
          <p:cNvGraphicFramePr>
            <a:graphicFrameLocks noGrp="1"/>
          </p:cNvGraphicFramePr>
          <p:nvPr>
            <p:extLst/>
          </p:nvPr>
        </p:nvGraphicFramePr>
        <p:xfrm>
          <a:off x="457200" y="5029200"/>
          <a:ext cx="8308848" cy="1691640"/>
        </p:xfrm>
        <a:graphic>
          <a:graphicData uri="http://schemas.openxmlformats.org/drawingml/2006/table">
            <a:tbl>
              <a:tblPr firstRow="1" bandRow="1">
                <a:tableStyleId>{5C22544A-7EE6-4342-B048-85BDC9FD1C3A}</a:tableStyleId>
              </a:tblPr>
              <a:tblGrid>
                <a:gridCol w="2077212"/>
                <a:gridCol w="2077212"/>
                <a:gridCol w="2077212"/>
                <a:gridCol w="2077212"/>
              </a:tblGrid>
              <a:tr h="370840">
                <a:tc>
                  <a:txBody>
                    <a:bodyPr/>
                    <a:lstStyle/>
                    <a:p>
                      <a:r>
                        <a:rPr lang="en-US" sz="1600" dirty="0" smtClean="0"/>
                        <a:t>Main Heating Fuel</a:t>
                      </a:r>
                      <a:endParaRPr lang="en-US" sz="1600" dirty="0"/>
                    </a:p>
                  </a:txBody>
                  <a:tcPr/>
                </a:tc>
                <a:tc>
                  <a:txBody>
                    <a:bodyPr/>
                    <a:lstStyle/>
                    <a:p>
                      <a:pPr algn="ctr"/>
                      <a:r>
                        <a:rPr lang="en-US" sz="1600" dirty="0" smtClean="0"/>
                        <a:t>Benefits Using Current Proc.</a:t>
                      </a:r>
                      <a:endParaRPr lang="en-US" sz="1600" dirty="0"/>
                    </a:p>
                  </a:txBody>
                  <a:tcPr/>
                </a:tc>
                <a:tc>
                  <a:txBody>
                    <a:bodyPr/>
                    <a:lstStyle/>
                    <a:p>
                      <a:pPr algn="ctr"/>
                      <a:r>
                        <a:rPr lang="en-US" sz="1600" dirty="0" smtClean="0"/>
                        <a:t>Benefit Using Alternative</a:t>
                      </a:r>
                      <a:r>
                        <a:rPr lang="en-US" sz="1600" baseline="0" dirty="0" smtClean="0"/>
                        <a:t> Proc.</a:t>
                      </a:r>
                      <a:endParaRPr lang="en-US" sz="1600" dirty="0"/>
                    </a:p>
                  </a:txBody>
                  <a:tcPr/>
                </a:tc>
                <a:tc>
                  <a:txBody>
                    <a:bodyPr/>
                    <a:lstStyle/>
                    <a:p>
                      <a:pPr algn="ctr"/>
                      <a:r>
                        <a:rPr lang="en-US" sz="1600" dirty="0" smtClean="0"/>
                        <a:t>Group Ave. Total Energy</a:t>
                      </a:r>
                      <a:r>
                        <a:rPr lang="en-US" sz="1600" baseline="0" dirty="0" smtClean="0"/>
                        <a:t> Bill</a:t>
                      </a:r>
                      <a:endParaRPr lang="en-US" sz="1600" dirty="0"/>
                    </a:p>
                  </a:txBody>
                  <a:tcPr/>
                </a:tc>
              </a:tr>
              <a:tr h="370840">
                <a:tc>
                  <a:txBody>
                    <a:bodyPr/>
                    <a:lstStyle/>
                    <a:p>
                      <a:r>
                        <a:rPr lang="en-US" sz="1600" dirty="0" smtClean="0"/>
                        <a:t>Electric</a:t>
                      </a:r>
                      <a:endParaRPr lang="en-US" sz="1600" dirty="0"/>
                    </a:p>
                  </a:txBody>
                  <a:tcPr/>
                </a:tc>
                <a:tc>
                  <a:txBody>
                    <a:bodyPr/>
                    <a:lstStyle/>
                    <a:p>
                      <a:pPr algn="ctr"/>
                      <a:r>
                        <a:rPr lang="en-US" sz="1600" dirty="0" smtClean="0"/>
                        <a:t>$600</a:t>
                      </a:r>
                      <a:endParaRPr lang="en-US" sz="1600" dirty="0"/>
                    </a:p>
                  </a:txBody>
                  <a:tcPr/>
                </a:tc>
                <a:tc>
                  <a:txBody>
                    <a:bodyPr/>
                    <a:lstStyle/>
                    <a:p>
                      <a:pPr algn="ctr"/>
                      <a:r>
                        <a:rPr lang="en-US" sz="1600" dirty="0" smtClean="0"/>
                        <a:t>$400</a:t>
                      </a:r>
                      <a:endParaRPr lang="en-US" sz="1600" dirty="0"/>
                    </a:p>
                  </a:txBody>
                  <a:tcPr/>
                </a:tc>
                <a:tc>
                  <a:txBody>
                    <a:bodyPr/>
                    <a:lstStyle/>
                    <a:p>
                      <a:pPr algn="ctr"/>
                      <a:r>
                        <a:rPr lang="en-US" sz="1600" dirty="0" smtClean="0"/>
                        <a:t>$1,194</a:t>
                      </a:r>
                      <a:endParaRPr lang="en-US" sz="1600" dirty="0"/>
                    </a:p>
                  </a:txBody>
                  <a:tcPr/>
                </a:tc>
              </a:tr>
              <a:tr h="370840">
                <a:tc>
                  <a:txBody>
                    <a:bodyPr/>
                    <a:lstStyle/>
                    <a:p>
                      <a:r>
                        <a:rPr lang="en-US" sz="1600" dirty="0" smtClean="0"/>
                        <a:t>Natural Gas</a:t>
                      </a:r>
                      <a:endParaRPr lang="en-US" sz="1600" dirty="0"/>
                    </a:p>
                  </a:txBody>
                  <a:tcPr/>
                </a:tc>
                <a:tc>
                  <a:txBody>
                    <a:bodyPr/>
                    <a:lstStyle/>
                    <a:p>
                      <a:pPr algn="ctr"/>
                      <a:r>
                        <a:rPr lang="en-US" sz="1600" dirty="0" smtClean="0"/>
                        <a:t>$600</a:t>
                      </a:r>
                      <a:endParaRPr lang="en-US" sz="1600" dirty="0"/>
                    </a:p>
                  </a:txBody>
                  <a:tcPr/>
                </a:tc>
                <a:tc>
                  <a:txBody>
                    <a:bodyPr/>
                    <a:lstStyle/>
                    <a:p>
                      <a:pPr algn="ctr"/>
                      <a:r>
                        <a:rPr lang="en-US" sz="1600" dirty="0" smtClean="0"/>
                        <a:t>$560</a:t>
                      </a:r>
                      <a:endParaRPr lang="en-US" sz="1600" dirty="0"/>
                    </a:p>
                  </a:txBody>
                  <a:tcPr/>
                </a:tc>
                <a:tc>
                  <a:txBody>
                    <a:bodyPr/>
                    <a:lstStyle/>
                    <a:p>
                      <a:pPr algn="ctr"/>
                      <a:r>
                        <a:rPr lang="en-US" sz="1600" dirty="0" smtClean="0"/>
                        <a:t>$1,711</a:t>
                      </a:r>
                      <a:endParaRPr lang="en-US" sz="1600" dirty="0"/>
                    </a:p>
                  </a:txBody>
                  <a:tcPr/>
                </a:tc>
              </a:tr>
              <a:tr h="370840">
                <a:tc>
                  <a:txBody>
                    <a:bodyPr/>
                    <a:lstStyle/>
                    <a:p>
                      <a:r>
                        <a:rPr lang="en-US" sz="1600" dirty="0" smtClean="0"/>
                        <a:t>Propane</a:t>
                      </a:r>
                      <a:endParaRPr lang="en-US" sz="1600" dirty="0"/>
                    </a:p>
                  </a:txBody>
                  <a:tcPr/>
                </a:tc>
                <a:tc>
                  <a:txBody>
                    <a:bodyPr/>
                    <a:lstStyle/>
                    <a:p>
                      <a:pPr algn="ctr"/>
                      <a:r>
                        <a:rPr lang="en-US" sz="1600" dirty="0" smtClean="0"/>
                        <a:t>$650</a:t>
                      </a:r>
                      <a:endParaRPr lang="en-US" sz="1600" dirty="0"/>
                    </a:p>
                  </a:txBody>
                  <a:tcPr/>
                </a:tc>
                <a:tc>
                  <a:txBody>
                    <a:bodyPr/>
                    <a:lstStyle/>
                    <a:p>
                      <a:pPr algn="ctr"/>
                      <a:r>
                        <a:rPr lang="en-US" sz="1600" dirty="0" smtClean="0"/>
                        <a:t>$720</a:t>
                      </a:r>
                      <a:endParaRPr lang="en-US" sz="1600" dirty="0"/>
                    </a:p>
                  </a:txBody>
                  <a:tcPr/>
                </a:tc>
                <a:tc>
                  <a:txBody>
                    <a:bodyPr/>
                    <a:lstStyle/>
                    <a:p>
                      <a:pPr algn="ctr"/>
                      <a:r>
                        <a:rPr lang="en-US" sz="1600" dirty="0" smtClean="0"/>
                        <a:t>$2,181</a:t>
                      </a:r>
                      <a:endParaRPr lang="en-US" sz="1600" dirty="0"/>
                    </a:p>
                  </a:txBody>
                  <a:tcPr/>
                </a:tc>
              </a:tr>
            </a:tbl>
          </a:graphicData>
        </a:graphic>
      </p:graphicFrame>
    </p:spTree>
    <p:extLst>
      <p:ext uri="{BB962C8B-B14F-4D97-AF65-F5344CB8AC3E}">
        <p14:creationId xmlns:p14="http://schemas.microsoft.com/office/powerpoint/2010/main" val="3401041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Looking </a:t>
            </a:r>
            <a:r>
              <a:rPr lang="en-US" sz="3200" b="1" i="1" dirty="0">
                <a:solidFill>
                  <a:schemeClr val="tx1"/>
                </a:solidFill>
                <a:latin typeface="Calibri" pitchFamily="34" charset="0"/>
              </a:rPr>
              <a:t>beyond the benefit matrix</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28</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Mississippi</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7"/>
            <a:ext cx="8232648" cy="3798232"/>
          </a:xfrm>
        </p:spPr>
        <p:txBody>
          <a:bodyPr>
            <a:normAutofit lnSpcReduction="10000"/>
          </a:bodyPr>
          <a:lstStyle/>
          <a:p>
            <a:pPr>
              <a:buFont typeface="Arial" panose="020B0604020202020204" pitchFamily="34" charset="0"/>
              <a:buChar char="•"/>
            </a:pPr>
            <a:r>
              <a:rPr lang="en-US" sz="2100" dirty="0" smtClean="0">
                <a:latin typeface="Calibri" panose="020F0502020204030204" pitchFamily="34" charset="0"/>
              </a:rPr>
              <a:t>Reviewed their benefit matrix, which is designed to provide the highest benefits to:</a:t>
            </a:r>
          </a:p>
          <a:p>
            <a:pPr lvl="1">
              <a:buFont typeface="Arial" panose="020B0604020202020204" pitchFamily="34" charset="0"/>
              <a:buChar char="•"/>
            </a:pPr>
            <a:r>
              <a:rPr lang="en-US" sz="1800" dirty="0" smtClean="0">
                <a:latin typeface="Calibri" panose="020F0502020204030204" pitchFamily="34" charset="0"/>
              </a:rPr>
              <a:t>Lowest income, adjusted for household size (good!)</a:t>
            </a:r>
          </a:p>
          <a:p>
            <a:pPr lvl="1">
              <a:buFont typeface="Arial" panose="020B0604020202020204" pitchFamily="34" charset="0"/>
              <a:buChar char="•"/>
            </a:pPr>
            <a:r>
              <a:rPr lang="en-US" sz="1800" dirty="0" smtClean="0">
                <a:latin typeface="Calibri" panose="020F0502020204030204" pitchFamily="34" charset="0"/>
              </a:rPr>
              <a:t>Highest priced fuels (good!)</a:t>
            </a:r>
          </a:p>
          <a:p>
            <a:pPr>
              <a:buFont typeface="Arial" panose="020B0604020202020204" pitchFamily="34" charset="0"/>
              <a:buChar char="•"/>
            </a:pPr>
            <a:r>
              <a:rPr lang="en-US" sz="2100" dirty="0" smtClean="0">
                <a:latin typeface="Calibri" panose="020F0502020204030204" pitchFamily="34" charset="0"/>
              </a:rPr>
              <a:t>But the Performance Measures data did not demonstrate this variation to the extent expected.  Why?</a:t>
            </a:r>
          </a:p>
          <a:p>
            <a:pPr>
              <a:buFont typeface="Arial" panose="020B0604020202020204" pitchFamily="34" charset="0"/>
              <a:buChar char="•"/>
            </a:pPr>
            <a:r>
              <a:rPr lang="en-US" sz="2100" dirty="0" smtClean="0">
                <a:latin typeface="Calibri" panose="020F0502020204030204" pitchFamily="34" charset="0"/>
              </a:rPr>
              <a:t>Looked </a:t>
            </a:r>
            <a:r>
              <a:rPr lang="en-US" sz="2100" b="1" i="1" dirty="0" smtClean="0">
                <a:latin typeface="Calibri" panose="020F0502020204030204" pitchFamily="34" charset="0"/>
              </a:rPr>
              <a:t>beyond</a:t>
            </a:r>
            <a:r>
              <a:rPr lang="en-US" sz="2100" dirty="0" smtClean="0">
                <a:latin typeface="Calibri" panose="020F0502020204030204" pitchFamily="34" charset="0"/>
              </a:rPr>
              <a:t> the matrix to program delivery:</a:t>
            </a:r>
          </a:p>
          <a:p>
            <a:pPr lvl="1">
              <a:buFont typeface="Arial" panose="020B0604020202020204" pitchFamily="34" charset="0"/>
              <a:buChar char="•"/>
            </a:pPr>
            <a:r>
              <a:rPr lang="en-US" sz="1800" dirty="0" smtClean="0">
                <a:latin typeface="Calibri" panose="020F0502020204030204" pitchFamily="34" charset="0"/>
              </a:rPr>
              <a:t>Clients receive benefits according to the bill amount presented at application</a:t>
            </a:r>
          </a:p>
          <a:p>
            <a:pPr lvl="1">
              <a:buFont typeface="Arial" panose="020B0604020202020204" pitchFamily="34" charset="0"/>
              <a:buChar char="•"/>
            </a:pPr>
            <a:r>
              <a:rPr lang="en-US" sz="1800" dirty="0" smtClean="0">
                <a:latin typeface="Calibri" panose="020F0502020204030204" pitchFamily="34" charset="0"/>
              </a:rPr>
              <a:t>Clients who come for assistance once during year are unlikely to receive the maximum benefit</a:t>
            </a:r>
          </a:p>
          <a:p>
            <a:pPr lvl="1">
              <a:buFont typeface="Arial" panose="020B0604020202020204" pitchFamily="34" charset="0"/>
              <a:buChar char="•"/>
            </a:pPr>
            <a:r>
              <a:rPr lang="en-US" sz="1800" dirty="0" smtClean="0">
                <a:latin typeface="Calibri" panose="020F0502020204030204" pitchFamily="34" charset="0"/>
              </a:rPr>
              <a:t>Change in program delivery may improve index scores</a:t>
            </a: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089080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29</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3" name="Content Placeholder 2"/>
          <p:cNvSpPr>
            <a:spLocks noGrp="1"/>
          </p:cNvSpPr>
          <p:nvPr>
            <p:ph sz="quarter" idx="1"/>
          </p:nvPr>
        </p:nvSpPr>
        <p:spPr>
          <a:xfrm>
            <a:off x="533400" y="2297766"/>
            <a:ext cx="8232648" cy="4103033"/>
          </a:xfrm>
        </p:spPr>
        <p:txBody>
          <a:bodyPr>
            <a:normAutofit/>
          </a:bodyPr>
          <a:lstStyle/>
          <a:p>
            <a:pPr>
              <a:buFont typeface="Arial" panose="020B0604020202020204" pitchFamily="34" charset="0"/>
              <a:buChar char="•"/>
            </a:pPr>
            <a:r>
              <a:rPr lang="en-US" sz="2100" dirty="0" smtClean="0">
                <a:latin typeface="Calibri" panose="020F0502020204030204" pitchFamily="34" charset="0"/>
              </a:rPr>
              <a:t>For </a:t>
            </a:r>
            <a:r>
              <a:rPr lang="en-US" sz="2100" b="1" i="1" dirty="0" smtClean="0">
                <a:latin typeface="Calibri" panose="020F0502020204030204" pitchFamily="34" charset="0"/>
              </a:rPr>
              <a:t>reporting</a:t>
            </a:r>
            <a:r>
              <a:rPr lang="en-US" sz="2100" dirty="0" smtClean="0">
                <a:latin typeface="Calibri" panose="020F0502020204030204" pitchFamily="34" charset="0"/>
              </a:rPr>
              <a:t>, grantees are to report both the average main heating fuel bill &amp; baseload electric bill by fuel type</a:t>
            </a:r>
          </a:p>
          <a:p>
            <a:pPr lvl="1">
              <a:buFont typeface="Arial" panose="020B0604020202020204" pitchFamily="34" charset="0"/>
              <a:buChar char="•"/>
            </a:pPr>
            <a:r>
              <a:rPr lang="en-US" sz="1800" dirty="0" smtClean="0">
                <a:latin typeface="Calibri" panose="020F0502020204030204" pitchFamily="34" charset="0"/>
              </a:rPr>
              <a:t>Targeting index scores are calculated using total residential energy bill</a:t>
            </a:r>
          </a:p>
          <a:p>
            <a:pPr>
              <a:buFont typeface="Arial" panose="020B0604020202020204" pitchFamily="34" charset="0"/>
              <a:buChar char="•"/>
            </a:pPr>
            <a:r>
              <a:rPr lang="en-US" sz="2100" dirty="0" smtClean="0">
                <a:latin typeface="Calibri" panose="020F0502020204030204" pitchFamily="34" charset="0"/>
              </a:rPr>
              <a:t>But, many states design their benefit matrixes factoring in just heating costs</a:t>
            </a:r>
          </a:p>
          <a:p>
            <a:pPr>
              <a:buFont typeface="Arial" panose="020B0604020202020204" pitchFamily="34" charset="0"/>
              <a:buChar char="•"/>
            </a:pPr>
            <a:r>
              <a:rPr lang="en-US" sz="2100" dirty="0" smtClean="0">
                <a:latin typeface="Calibri" panose="020F0502020204030204" pitchFamily="34" charset="0"/>
              </a:rPr>
              <a:t>In these cases, it’s perfectly reasonable to examine </a:t>
            </a:r>
            <a:r>
              <a:rPr lang="en-US" sz="2100" b="1" i="1" dirty="0" smtClean="0">
                <a:latin typeface="Calibri" panose="020F0502020204030204" pitchFamily="34" charset="0"/>
              </a:rPr>
              <a:t>main heating fuel burden </a:t>
            </a:r>
            <a:r>
              <a:rPr lang="en-US" sz="2100" dirty="0" smtClean="0">
                <a:latin typeface="Calibri" panose="020F0502020204030204" pitchFamily="34" charset="0"/>
              </a:rPr>
              <a:t>(in addition to total energy burden completed for reporting)</a:t>
            </a:r>
          </a:p>
          <a:p>
            <a:pPr lvl="1">
              <a:buFont typeface="Arial" panose="020B0604020202020204" pitchFamily="34" charset="0"/>
              <a:buChar char="•"/>
            </a:pPr>
            <a:r>
              <a:rPr lang="en-US" sz="1800" dirty="0" smtClean="0">
                <a:latin typeface="Calibri" panose="020F0502020204030204" pitchFamily="34" charset="0"/>
              </a:rPr>
              <a:t>Is the program effectively targeting main heating fuel burden?  Does it also target total energy burden?</a:t>
            </a:r>
          </a:p>
          <a:p>
            <a:pPr lvl="1">
              <a:buFont typeface="Arial" panose="020B0604020202020204" pitchFamily="34" charset="0"/>
              <a:buChar char="•"/>
            </a:pPr>
            <a:r>
              <a:rPr lang="en-US" sz="1800" dirty="0" smtClean="0">
                <a:latin typeface="Calibri" panose="020F0502020204030204" pitchFamily="34" charset="0"/>
              </a:rPr>
              <a:t>Do the data indicate that non-electric heaters might be using supplemental heating sources?  Should the benefit matrix account for this?</a:t>
            </a:r>
          </a:p>
          <a:p>
            <a:pPr marL="365760" lvl="1" indent="0">
              <a:buNone/>
            </a:pP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569484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406876" y="1737685"/>
            <a:ext cx="8229600" cy="4404360"/>
          </a:xfrm>
        </p:spPr>
        <p:txBody>
          <a:bodyPr>
            <a:noAutofit/>
          </a:bodyPr>
          <a:lstStyle/>
          <a:p>
            <a:pPr marL="0" lvl="0" indent="0">
              <a:spcBef>
                <a:spcPts val="0"/>
              </a:spcBef>
              <a:buClr>
                <a:srgbClr val="548AB0"/>
              </a:buClr>
              <a:buSzPct val="85000"/>
              <a:buNone/>
            </a:pPr>
            <a:r>
              <a:rPr lang="en-US" sz="2000" b="1" dirty="0" smtClean="0">
                <a:latin typeface="Calibri" panose="020F0502020204030204" pitchFamily="34" charset="0"/>
                <a:cs typeface="Calibri" panose="020F0502020204030204" pitchFamily="34" charset="0"/>
              </a:rPr>
              <a:t>Both the development and design of LIHEAP Performance Measures are rooted in the LIHEAP Statute:</a:t>
            </a:r>
          </a:p>
          <a:p>
            <a:pPr marL="0" lvl="0" indent="0">
              <a:spcBef>
                <a:spcPts val="0"/>
              </a:spcBef>
              <a:buClr>
                <a:srgbClr val="548AB0"/>
              </a:buClr>
              <a:buSzPct val="85000"/>
              <a:buNone/>
            </a:pPr>
            <a:endParaRPr lang="en-US" sz="1700" b="1"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2605(b) of the Low Income Home Energy Assistance Act of 1981 (42 </a:t>
            </a:r>
            <a:r>
              <a:rPr lang="en-US" sz="1700" i="1" dirty="0" err="1">
                <a:solidFill>
                  <a:srgbClr val="FFFFFF">
                    <a:lumMod val="50000"/>
                  </a:srgbClr>
                </a:solidFill>
                <a:latin typeface="Calibri" panose="020F0502020204030204" pitchFamily="34" charset="0"/>
                <a:cs typeface="Calibri" panose="020F0502020204030204" pitchFamily="34" charset="0"/>
              </a:rPr>
              <a:t>U.S.C</a:t>
            </a:r>
            <a:r>
              <a:rPr lang="en-US" sz="1700" i="1" dirty="0">
                <a:solidFill>
                  <a:srgbClr val="FFFFFF">
                    <a:lumMod val="50000"/>
                  </a:srgbClr>
                </a:solidFill>
                <a:latin typeface="Calibri" panose="020F0502020204030204" pitchFamily="34" charset="0"/>
                <a:cs typeface="Calibri" panose="020F0502020204030204" pitchFamily="34" charset="0"/>
              </a:rPr>
              <a:t>. §8624(b)) as amended by Sec. 311(b) of the Human Services Amendments of 1994 (Public Law 103-252) requiring</a:t>
            </a:r>
            <a:r>
              <a:rPr lang="en-US" sz="1700" b="1" dirty="0">
                <a:solidFill>
                  <a:srgbClr val="264A64"/>
                </a:solidFill>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HHS</a:t>
            </a:r>
            <a:r>
              <a:rPr lang="en-US" sz="1700" b="1" dirty="0">
                <a:latin typeface="Calibri" panose="020F0502020204030204" pitchFamily="34" charset="0"/>
                <a:cs typeface="Calibri" panose="020F0502020204030204" pitchFamily="34" charset="0"/>
              </a:rPr>
              <a:t> to develop, in consultation with LIHEAP grantees, model performance goals that measure the success of each State’s LIHEAP activities.  </a:t>
            </a:r>
          </a:p>
          <a:p>
            <a:pPr marL="274320" lvl="0" indent="-274320">
              <a:spcBef>
                <a:spcPts val="0"/>
              </a:spcBef>
              <a:buClr>
                <a:srgbClr val="264A64"/>
              </a:buClr>
              <a:buSzPct val="85000"/>
              <a:buFont typeface="Arial" panose="020B0604020202020204" pitchFamily="34" charset="0"/>
              <a:buChar char="•"/>
            </a:pPr>
            <a:endParaRPr lang="en-US" sz="1700"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2610(b)(2) of the Low Income Home Energy Assistance Act of 1981 (42 </a:t>
            </a:r>
            <a:r>
              <a:rPr lang="en-US" sz="1700" i="1" dirty="0" err="1">
                <a:solidFill>
                  <a:srgbClr val="FFFFFF">
                    <a:lumMod val="50000"/>
                  </a:srgbClr>
                </a:solidFill>
                <a:latin typeface="Calibri" panose="020F0502020204030204" pitchFamily="34" charset="0"/>
                <a:cs typeface="Calibri" panose="020F0502020204030204" pitchFamily="34" charset="0"/>
              </a:rPr>
              <a:t>U.S.C</a:t>
            </a:r>
            <a:r>
              <a:rPr lang="en-US" sz="1700" i="1" dirty="0">
                <a:solidFill>
                  <a:srgbClr val="FFFFFF">
                    <a:lumMod val="50000"/>
                  </a:srgbClr>
                </a:solidFill>
                <a:latin typeface="Calibri" panose="020F0502020204030204" pitchFamily="34" charset="0"/>
                <a:cs typeface="Calibri" panose="020F0502020204030204" pitchFamily="34" charset="0"/>
              </a:rPr>
              <a:t>. §8629(b)(2)) requiring that </a:t>
            </a:r>
            <a:r>
              <a:rPr lang="en-US" sz="1700" b="1" dirty="0" err="1">
                <a:latin typeface="Calibri" panose="020F0502020204030204" pitchFamily="34" charset="0"/>
                <a:cs typeface="Calibri" panose="020F0502020204030204" pitchFamily="34" charset="0"/>
              </a:rPr>
              <a:t>HHS</a:t>
            </a:r>
            <a:r>
              <a:rPr lang="en-US" sz="1700" b="1" dirty="0">
                <a:latin typeface="Calibri" panose="020F0502020204030204" pitchFamily="34" charset="0"/>
                <a:cs typeface="Calibri" panose="020F0502020204030204" pitchFamily="34" charset="0"/>
              </a:rPr>
              <a:t> annually report to Congress on the impact LIHEAP is making on recipient  and income eligible households.</a:t>
            </a:r>
          </a:p>
          <a:p>
            <a:pPr marL="274320" lvl="0" indent="-274320">
              <a:spcBef>
                <a:spcPts val="0"/>
              </a:spcBef>
              <a:buClr>
                <a:srgbClr val="264A64"/>
              </a:buClr>
              <a:buSzPct val="85000"/>
              <a:buFont typeface="Arial" panose="020B0604020202020204" pitchFamily="34" charset="0"/>
              <a:buChar char="•"/>
            </a:pPr>
            <a:endParaRPr lang="en-US" sz="1700" dirty="0">
              <a:solidFill>
                <a:srgbClr val="264A64"/>
              </a:solidFill>
              <a:latin typeface="Calibri" panose="020F0502020204030204" pitchFamily="34" charset="0"/>
              <a:cs typeface="Calibri" panose="020F0502020204030204" pitchFamily="34" charset="0"/>
            </a:endParaRPr>
          </a:p>
          <a:p>
            <a:pPr marL="274320" lvl="0" indent="-274320">
              <a:spcBef>
                <a:spcPts val="0"/>
              </a:spcBef>
              <a:buClr>
                <a:srgbClr val="264A64"/>
              </a:buClr>
              <a:buSzPct val="85000"/>
              <a:buFont typeface="Arial" panose="020B0604020202020204" pitchFamily="34" charset="0"/>
              <a:buChar char="•"/>
            </a:pPr>
            <a:r>
              <a:rPr lang="en-US" sz="1700" i="1" dirty="0">
                <a:solidFill>
                  <a:srgbClr val="FFFFFF">
                    <a:lumMod val="50000"/>
                  </a:srgbClr>
                </a:solidFill>
                <a:latin typeface="Calibri" panose="020F0502020204030204" pitchFamily="34" charset="0"/>
                <a:cs typeface="Calibri" panose="020F0502020204030204" pitchFamily="34" charset="0"/>
              </a:rPr>
              <a:t>Section 2605(b)(5) of the Low Income Home Energy Assistance Act of 1981 (42 U.S. C. §8624(b)(5)) requiring </a:t>
            </a:r>
            <a:r>
              <a:rPr lang="en-US" sz="1700" b="1" dirty="0">
                <a:latin typeface="Calibri" panose="020F0502020204030204" pitchFamily="34" charset="0"/>
                <a:cs typeface="Calibri" panose="020F0502020204030204" pitchFamily="34" charset="0"/>
              </a:rPr>
              <a:t>LIHEAP grantees to provide, in a timely manner, that the highest level of energy assistance will be furnished to those households that have the lowest incomes and the highest energy costs or needs in relation to income, taking into account family size.</a:t>
            </a: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5815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30</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9" name="TextBox 8"/>
          <p:cNvSpPr txBox="1"/>
          <p:nvPr/>
        </p:nvSpPr>
        <p:spPr>
          <a:xfrm>
            <a:off x="350162" y="2156875"/>
            <a:ext cx="3892604" cy="369332"/>
          </a:xfrm>
          <a:prstGeom prst="rect">
            <a:avLst/>
          </a:prstGeom>
          <a:noFill/>
        </p:spPr>
        <p:txBody>
          <a:bodyPr wrap="none" rtlCol="0">
            <a:spAutoFit/>
          </a:bodyPr>
          <a:lstStyle/>
          <a:p>
            <a:r>
              <a:rPr lang="en-US" b="1" dirty="0" smtClean="0">
                <a:latin typeface="Calibri" panose="020F0502020204030204" pitchFamily="34" charset="0"/>
              </a:rPr>
              <a:t>Analysis of Total Residential Energy Bill</a:t>
            </a:r>
            <a:endParaRPr lang="en-US" b="1" dirty="0">
              <a:latin typeface="Calibri" panose="020F0502020204030204" pitchFamily="34" charset="0"/>
            </a:endParaRPr>
          </a:p>
        </p:txBody>
      </p:sp>
      <p:sp>
        <p:nvSpPr>
          <p:cNvPr id="10" name="TextBox 9"/>
          <p:cNvSpPr txBox="1"/>
          <p:nvPr/>
        </p:nvSpPr>
        <p:spPr>
          <a:xfrm>
            <a:off x="5139183" y="2161340"/>
            <a:ext cx="3361433" cy="369332"/>
          </a:xfrm>
          <a:prstGeom prst="rect">
            <a:avLst/>
          </a:prstGeom>
          <a:noFill/>
        </p:spPr>
        <p:txBody>
          <a:bodyPr wrap="none" rtlCol="0">
            <a:spAutoFit/>
          </a:bodyPr>
          <a:lstStyle/>
          <a:p>
            <a:r>
              <a:rPr lang="en-US" b="1" dirty="0" smtClean="0">
                <a:latin typeface="Calibri" panose="020F0502020204030204" pitchFamily="34" charset="0"/>
              </a:rPr>
              <a:t>Analysis of Main Heating Fuel Bill</a:t>
            </a:r>
            <a:endParaRPr lang="en-US" b="1" dirty="0">
              <a:latin typeface="Calibri" panose="020F0502020204030204" pitchFamily="34" charset="0"/>
            </a:endParaRPr>
          </a:p>
        </p:txBody>
      </p:sp>
      <p:sp>
        <p:nvSpPr>
          <p:cNvPr id="3" name="TextBox 2"/>
          <p:cNvSpPr txBox="1"/>
          <p:nvPr/>
        </p:nvSpPr>
        <p:spPr>
          <a:xfrm>
            <a:off x="124764"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The average household had a total energy bill = $3,113. LIHEAP helped pay </a:t>
            </a:r>
            <a:r>
              <a:rPr lang="en-US" sz="1400" b="1" dirty="0" smtClean="0">
                <a:solidFill>
                  <a:srgbClr val="0070C0"/>
                </a:solidFill>
                <a:latin typeface="Calibri" panose="020F0502020204030204" pitchFamily="34" charset="0"/>
              </a:rPr>
              <a:t>$1,236 </a:t>
            </a:r>
            <a:r>
              <a:rPr lang="en-US" sz="1400" dirty="0" smtClean="0">
                <a:latin typeface="Calibri" panose="020F0502020204030204" pitchFamily="34" charset="0"/>
              </a:rPr>
              <a:t>of that bill, leaving </a:t>
            </a:r>
            <a:r>
              <a:rPr lang="en-US" sz="1400" b="1" dirty="0" smtClean="0">
                <a:solidFill>
                  <a:srgbClr val="C00000"/>
                </a:solidFill>
                <a:latin typeface="Calibri" panose="020F0502020204030204" pitchFamily="34" charset="0"/>
              </a:rPr>
              <a:t>$1,877 </a:t>
            </a:r>
            <a:r>
              <a:rPr lang="en-US" sz="1400" dirty="0" smtClean="0">
                <a:latin typeface="Calibri" panose="020F0502020204030204" pitchFamily="34" charset="0"/>
              </a:rPr>
              <a:t>to be paid by the average household and other sources.</a:t>
            </a:r>
            <a:endParaRPr lang="en-US" sz="1400"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4648200" y="2516802"/>
            <a:ext cx="4343400" cy="3153845"/>
          </a:xfrm>
          <a:prstGeom prst="rect">
            <a:avLst/>
          </a:prstGeom>
        </p:spPr>
      </p:pic>
      <p:sp>
        <p:nvSpPr>
          <p:cNvPr id="13" name="TextBox 12"/>
          <p:cNvSpPr txBox="1"/>
          <p:nvPr/>
        </p:nvSpPr>
        <p:spPr>
          <a:xfrm>
            <a:off x="4648200"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The average household had a main heat bill = $1,524. LIHEAP helped pay </a:t>
            </a:r>
            <a:r>
              <a:rPr lang="en-US" sz="1400" b="1" dirty="0" smtClean="0">
                <a:solidFill>
                  <a:srgbClr val="0070C0"/>
                </a:solidFill>
                <a:latin typeface="Calibri" panose="020F0502020204030204" pitchFamily="34" charset="0"/>
              </a:rPr>
              <a:t>$1,236 </a:t>
            </a:r>
            <a:r>
              <a:rPr lang="en-US" sz="1400" dirty="0" smtClean="0">
                <a:latin typeface="Calibri" panose="020F0502020204030204" pitchFamily="34" charset="0"/>
              </a:rPr>
              <a:t>of that bill, leaving </a:t>
            </a:r>
            <a:r>
              <a:rPr lang="en-US" sz="1400" b="1" dirty="0" smtClean="0">
                <a:solidFill>
                  <a:srgbClr val="C00000"/>
                </a:solidFill>
                <a:latin typeface="Calibri" panose="020F0502020204030204" pitchFamily="34" charset="0"/>
              </a:rPr>
              <a:t>$288 </a:t>
            </a:r>
            <a:r>
              <a:rPr lang="en-US" sz="1400" dirty="0" smtClean="0">
                <a:latin typeface="Calibri" panose="020F0502020204030204" pitchFamily="34" charset="0"/>
              </a:rPr>
              <a:t>to be paid by the average household and other sources.</a:t>
            </a:r>
            <a:endParaRPr lang="en-US" sz="1400" dirty="0">
              <a:latin typeface="Calibri" panose="020F0502020204030204" pitchFamily="34" charset="0"/>
            </a:endParaRPr>
          </a:p>
        </p:txBody>
      </p:sp>
      <p:pic>
        <p:nvPicPr>
          <p:cNvPr id="11" name="Picture 10"/>
          <p:cNvPicPr>
            <a:picLocks noChangeAspect="1"/>
          </p:cNvPicPr>
          <p:nvPr/>
        </p:nvPicPr>
        <p:blipFill>
          <a:blip r:embed="rId3"/>
          <a:stretch>
            <a:fillRect/>
          </a:stretch>
        </p:blipFill>
        <p:spPr>
          <a:xfrm>
            <a:off x="124764" y="2526207"/>
            <a:ext cx="4343400" cy="3153009"/>
          </a:xfrm>
          <a:prstGeom prst="rect">
            <a:avLst/>
          </a:prstGeom>
        </p:spPr>
      </p:pic>
    </p:spTree>
    <p:extLst>
      <p:ext uri="{BB962C8B-B14F-4D97-AF65-F5344CB8AC3E}">
        <p14:creationId xmlns:p14="http://schemas.microsoft.com/office/powerpoint/2010/main" val="1009146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Total </a:t>
            </a:r>
            <a:r>
              <a:rPr lang="en-US" sz="3200" b="1" i="1" dirty="0">
                <a:solidFill>
                  <a:schemeClr val="tx1"/>
                </a:solidFill>
                <a:latin typeface="Calibri" pitchFamily="34" charset="0"/>
              </a:rPr>
              <a:t>residential energy or main heating analysis?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31</a:t>
            </a:fld>
            <a:endParaRPr lang="en-US" dirty="0"/>
          </a:p>
        </p:txBody>
      </p:sp>
      <p:sp>
        <p:nvSpPr>
          <p:cNvPr id="2" name="TextBox 1"/>
          <p:cNvSpPr txBox="1"/>
          <p:nvPr/>
        </p:nvSpPr>
        <p:spPr>
          <a:xfrm>
            <a:off x="533400" y="1676400"/>
            <a:ext cx="8409344" cy="461665"/>
          </a:xfrm>
          <a:prstGeom prst="rect">
            <a:avLst/>
          </a:prstGeom>
          <a:noFill/>
        </p:spPr>
        <p:txBody>
          <a:bodyPr wrap="square" rtlCol="0">
            <a:spAutoFit/>
          </a:bodyPr>
          <a:lstStyle/>
          <a:p>
            <a:r>
              <a:rPr lang="en-US" sz="2400" b="1" dirty="0" smtClean="0">
                <a:latin typeface="Calibri" panose="020F0502020204030204" pitchFamily="34" charset="0"/>
              </a:rPr>
              <a:t>Example: </a:t>
            </a:r>
            <a:r>
              <a:rPr lang="en-US" sz="2400" dirty="0" smtClean="0">
                <a:latin typeface="Calibri" panose="020F0502020204030204" pitchFamily="34" charset="0"/>
              </a:rPr>
              <a:t>Alaska</a:t>
            </a:r>
            <a:endParaRPr lang="en-US" sz="2400" dirty="0">
              <a:latin typeface="Calibri" panose="020F0502020204030204" pitchFamily="34" charset="0"/>
            </a:endParaRPr>
          </a:p>
        </p:txBody>
      </p:sp>
      <p:sp>
        <p:nvSpPr>
          <p:cNvPr id="9" name="TextBox 8"/>
          <p:cNvSpPr txBox="1"/>
          <p:nvPr/>
        </p:nvSpPr>
        <p:spPr>
          <a:xfrm>
            <a:off x="151998" y="2147470"/>
            <a:ext cx="4288931" cy="369332"/>
          </a:xfrm>
          <a:prstGeom prst="rect">
            <a:avLst/>
          </a:prstGeom>
          <a:noFill/>
        </p:spPr>
        <p:txBody>
          <a:bodyPr wrap="none" rtlCol="0">
            <a:spAutoFit/>
          </a:bodyPr>
          <a:lstStyle/>
          <a:p>
            <a:r>
              <a:rPr lang="en-US" b="1" dirty="0" smtClean="0">
                <a:latin typeface="Calibri" panose="020F0502020204030204" pitchFamily="34" charset="0"/>
              </a:rPr>
              <a:t>Analysis of Total Residential Energy Burden</a:t>
            </a:r>
            <a:endParaRPr lang="en-US" b="1" dirty="0">
              <a:latin typeface="Calibri" panose="020F0502020204030204" pitchFamily="34" charset="0"/>
            </a:endParaRPr>
          </a:p>
        </p:txBody>
      </p:sp>
      <p:sp>
        <p:nvSpPr>
          <p:cNvPr id="10" name="TextBox 9"/>
          <p:cNvSpPr txBox="1"/>
          <p:nvPr/>
        </p:nvSpPr>
        <p:spPr>
          <a:xfrm>
            <a:off x="4941020" y="2138065"/>
            <a:ext cx="3757760" cy="369332"/>
          </a:xfrm>
          <a:prstGeom prst="rect">
            <a:avLst/>
          </a:prstGeom>
          <a:noFill/>
        </p:spPr>
        <p:txBody>
          <a:bodyPr wrap="none" rtlCol="0">
            <a:spAutoFit/>
          </a:bodyPr>
          <a:lstStyle/>
          <a:p>
            <a:r>
              <a:rPr lang="en-US" b="1" dirty="0" smtClean="0">
                <a:latin typeface="Calibri" panose="020F0502020204030204" pitchFamily="34" charset="0"/>
              </a:rPr>
              <a:t>Analysis of Main Heating Fuel Burden</a:t>
            </a:r>
            <a:endParaRPr lang="en-US" b="1" dirty="0">
              <a:latin typeface="Calibri" panose="020F0502020204030204" pitchFamily="34" charset="0"/>
            </a:endParaRPr>
          </a:p>
        </p:txBody>
      </p:sp>
      <p:sp>
        <p:nvSpPr>
          <p:cNvPr id="3" name="TextBox 2"/>
          <p:cNvSpPr txBox="1"/>
          <p:nvPr/>
        </p:nvSpPr>
        <p:spPr>
          <a:xfrm>
            <a:off x="124764"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Before receiving LIHEAP, the average household had a total residential energy burden of 15.5%.  After LIHEAP, it was 9.4%. </a:t>
            </a:r>
            <a:endParaRPr lang="en-US" sz="1400" dirty="0">
              <a:latin typeface="Calibri" panose="020F0502020204030204" pitchFamily="34" charset="0"/>
            </a:endParaRPr>
          </a:p>
        </p:txBody>
      </p:sp>
      <p:sp>
        <p:nvSpPr>
          <p:cNvPr id="13" name="TextBox 12"/>
          <p:cNvSpPr txBox="1"/>
          <p:nvPr/>
        </p:nvSpPr>
        <p:spPr>
          <a:xfrm>
            <a:off x="4648200" y="5845629"/>
            <a:ext cx="4343400" cy="738664"/>
          </a:xfrm>
          <a:prstGeom prst="rect">
            <a:avLst/>
          </a:prstGeom>
          <a:noFill/>
          <a:ln w="12700">
            <a:solidFill>
              <a:schemeClr val="tx1"/>
            </a:solidFill>
          </a:ln>
        </p:spPr>
        <p:txBody>
          <a:bodyPr wrap="square" rtlCol="0">
            <a:spAutoFit/>
          </a:bodyPr>
          <a:lstStyle/>
          <a:p>
            <a:r>
              <a:rPr lang="en-US" sz="1400" dirty="0" smtClean="0">
                <a:latin typeface="Calibri" panose="020F0502020204030204" pitchFamily="34" charset="0"/>
              </a:rPr>
              <a:t>Before receiving LIHEAP, the average household had a main heating fuel burden of 7.6%.  After LIHEAP, it was 1.4%.</a:t>
            </a:r>
            <a:endParaRPr lang="en-US" sz="1400" dirty="0">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124764" y="2526207"/>
            <a:ext cx="4343400" cy="3153009"/>
          </a:xfrm>
          <a:prstGeom prst="rect">
            <a:avLst/>
          </a:prstGeom>
        </p:spPr>
      </p:pic>
      <p:pic>
        <p:nvPicPr>
          <p:cNvPr id="12" name="Picture 11"/>
          <p:cNvPicPr>
            <a:picLocks noChangeAspect="1"/>
          </p:cNvPicPr>
          <p:nvPr/>
        </p:nvPicPr>
        <p:blipFill>
          <a:blip r:embed="rId3"/>
          <a:stretch>
            <a:fillRect/>
          </a:stretch>
        </p:blipFill>
        <p:spPr>
          <a:xfrm>
            <a:off x="4648200" y="2516802"/>
            <a:ext cx="4343400" cy="3153845"/>
          </a:xfrm>
          <a:prstGeom prst="rect">
            <a:avLst/>
          </a:prstGeom>
        </p:spPr>
      </p:pic>
    </p:spTree>
    <p:extLst>
      <p:ext uri="{BB962C8B-B14F-4D97-AF65-F5344CB8AC3E}">
        <p14:creationId xmlns:p14="http://schemas.microsoft.com/office/powerpoint/2010/main" val="3777830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200" b="1" dirty="0">
                <a:latin typeface="Calibri" pitchFamily="34" charset="0"/>
              </a:rPr>
              <a:t>How grantees are using the data: </a:t>
            </a:r>
            <a:r>
              <a:rPr lang="en-US" sz="3200" b="1" dirty="0" smtClean="0">
                <a:latin typeface="Calibri" pitchFamily="34" charset="0"/>
              </a:rPr>
              <a:t/>
            </a:r>
            <a:br>
              <a:rPr lang="en-US" sz="3200" b="1" dirty="0" smtClean="0">
                <a:latin typeface="Calibri" pitchFamily="34" charset="0"/>
              </a:rPr>
            </a:br>
            <a:r>
              <a:rPr lang="en-US" sz="3200" b="1" i="1" dirty="0" smtClean="0">
                <a:solidFill>
                  <a:schemeClr val="tx1"/>
                </a:solidFill>
                <a:latin typeface="Calibri" pitchFamily="34" charset="0"/>
              </a:rPr>
              <a:t>Combined </a:t>
            </a:r>
            <a:r>
              <a:rPr lang="en-US" sz="3200" b="1" i="1" dirty="0">
                <a:solidFill>
                  <a:schemeClr val="tx1"/>
                </a:solidFill>
                <a:latin typeface="Calibri" pitchFamily="34" charset="0"/>
              </a:rPr>
              <a:t>impact of LIHEAP + other EA programs</a:t>
            </a:r>
            <a:endParaRPr lang="en-US" sz="3200" i="1" dirty="0">
              <a:solidFill>
                <a:schemeClr val="tx1"/>
              </a:solidFill>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32</a:t>
            </a:fld>
            <a:endParaRPr lang="en-US" dirty="0"/>
          </a:p>
        </p:txBody>
      </p:sp>
      <p:sp>
        <p:nvSpPr>
          <p:cNvPr id="3" name="Content Placeholder 2"/>
          <p:cNvSpPr>
            <a:spLocks noGrp="1"/>
          </p:cNvSpPr>
          <p:nvPr>
            <p:ph sz="quarter" idx="1"/>
          </p:nvPr>
        </p:nvSpPr>
        <p:spPr>
          <a:xfrm>
            <a:off x="533400" y="1676400"/>
            <a:ext cx="8232648" cy="4724399"/>
          </a:xfrm>
        </p:spPr>
        <p:txBody>
          <a:bodyPr>
            <a:noAutofit/>
          </a:bodyPr>
          <a:lstStyle/>
          <a:p>
            <a:pPr>
              <a:buFont typeface="Arial" panose="020B0604020202020204" pitchFamily="34" charset="0"/>
              <a:buChar char="•"/>
            </a:pPr>
            <a:r>
              <a:rPr lang="en-US" sz="2400" dirty="0" smtClean="0">
                <a:latin typeface="Calibri" panose="020F0502020204030204" pitchFamily="34" charset="0"/>
              </a:rPr>
              <a:t>The </a:t>
            </a:r>
            <a:r>
              <a:rPr lang="en-US" sz="2400" b="1" i="1" dirty="0" smtClean="0">
                <a:latin typeface="Calibri" panose="020F0502020204030204" pitchFamily="34" charset="0"/>
              </a:rPr>
              <a:t>reported </a:t>
            </a:r>
            <a:r>
              <a:rPr lang="en-US" sz="2400" dirty="0" smtClean="0">
                <a:latin typeface="Calibri" panose="020F0502020204030204" pitchFamily="34" charset="0"/>
              </a:rPr>
              <a:t>Performance Measures data are specific to LIHEAP.  </a:t>
            </a:r>
          </a:p>
          <a:p>
            <a:pPr lvl="1">
              <a:buFont typeface="Arial" panose="020B0604020202020204" pitchFamily="34" charset="0"/>
              <a:buChar char="•"/>
            </a:pPr>
            <a:r>
              <a:rPr lang="en-US" sz="2000" dirty="0" smtClean="0">
                <a:latin typeface="Calibri" panose="020F0502020204030204" pitchFamily="34" charset="0"/>
              </a:rPr>
              <a:t>However, many grantees have ratepayer and other energy assistance programs that are combined with LIHEAP or operate in tandem.</a:t>
            </a:r>
          </a:p>
          <a:p>
            <a:pPr lvl="1">
              <a:buFont typeface="Arial" panose="020B0604020202020204" pitchFamily="34" charset="0"/>
              <a:buChar char="•"/>
            </a:pPr>
            <a:r>
              <a:rPr lang="en-US" sz="2000" dirty="0" smtClean="0">
                <a:latin typeface="Calibri" panose="020F0502020204030204" pitchFamily="34" charset="0"/>
              </a:rPr>
              <a:t>And, many of these grantees have IT systems that allow for combined analysis of LIHEAP plus other energy assistance programs.</a:t>
            </a:r>
          </a:p>
          <a:p>
            <a:pPr>
              <a:buFont typeface="Arial" panose="020B0604020202020204" pitchFamily="34" charset="0"/>
              <a:buChar char="•"/>
            </a:pPr>
            <a:r>
              <a:rPr lang="en-US" sz="2400" dirty="0" smtClean="0">
                <a:latin typeface="Calibri" panose="020F0502020204030204" pitchFamily="34" charset="0"/>
              </a:rPr>
              <a:t>For a more complete picture of energy burden faced by recipients, grantees might want to examine the Performance Measures by combining their LIHEAP program data with other program data.</a:t>
            </a:r>
          </a:p>
          <a:p>
            <a:pPr>
              <a:buFont typeface="Arial" panose="020B0604020202020204" pitchFamily="34" charset="0"/>
              <a:buChar char="•"/>
            </a:pPr>
            <a:r>
              <a:rPr lang="en-US" sz="2400" dirty="0" smtClean="0">
                <a:latin typeface="Calibri" panose="020F0502020204030204" pitchFamily="34" charset="0"/>
              </a:rPr>
              <a:t>APPRISE will be looking into this topic in the near future.</a:t>
            </a:r>
            <a:endParaRPr lang="en-US" sz="2400" dirty="0"/>
          </a:p>
        </p:txBody>
      </p:sp>
    </p:spTree>
    <p:extLst>
      <p:ext uri="{BB962C8B-B14F-4D97-AF65-F5344CB8AC3E}">
        <p14:creationId xmlns:p14="http://schemas.microsoft.com/office/powerpoint/2010/main" val="30512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Tools &amp; resources available</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33</a:t>
            </a:fld>
            <a:endParaRPr lang="en-US" dirty="0"/>
          </a:p>
        </p:txBody>
      </p:sp>
      <p:sp>
        <p:nvSpPr>
          <p:cNvPr id="6" name="Content Placeholder 2"/>
          <p:cNvSpPr>
            <a:spLocks noGrp="1"/>
          </p:cNvSpPr>
          <p:nvPr>
            <p:ph sz="quarter" idx="1"/>
          </p:nvPr>
        </p:nvSpPr>
        <p:spPr>
          <a:xfrm>
            <a:off x="609600" y="1752600"/>
            <a:ext cx="8229600" cy="4953000"/>
          </a:xfrm>
        </p:spPr>
        <p:txBody>
          <a:bodyPr>
            <a:normAutofit fontScale="25000" lnSpcReduction="20000"/>
          </a:bodyPr>
          <a:lstStyle/>
          <a:p>
            <a:pPr marL="0" lvl="0" indent="0">
              <a:lnSpc>
                <a:spcPct val="150000"/>
              </a:lnSpc>
              <a:buSzPct val="85000"/>
              <a:buNone/>
            </a:pPr>
            <a:r>
              <a:rPr lang="en-US" sz="7200" dirty="0" smtClean="0">
                <a:latin typeface="Calibri" pitchFamily="34" charset="0"/>
              </a:rPr>
              <a:t>Over the past few years, many resources have been developed by the PMIWG, APPRISE, and others to assist grantees in completing and understanding their Performance Measures data, including (links at end of presentation slides):</a:t>
            </a:r>
          </a:p>
          <a:p>
            <a:pPr>
              <a:lnSpc>
                <a:spcPct val="150000"/>
              </a:lnSpc>
              <a:buSzPct val="85000"/>
              <a:buFont typeface="Arial" panose="020B0604020202020204" pitchFamily="34" charset="0"/>
              <a:buChar char="•"/>
            </a:pPr>
            <a:r>
              <a:rPr lang="en-US" sz="6400" dirty="0" smtClean="0">
                <a:latin typeface="Calibri" pitchFamily="34" charset="0"/>
              </a:rPr>
              <a:t>LIHEAP Performance Management Website, including the </a:t>
            </a:r>
            <a:r>
              <a:rPr lang="en-US" sz="6400" dirty="0" smtClean="0"/>
              <a:t>Data Warehouse</a:t>
            </a:r>
          </a:p>
          <a:p>
            <a:pPr>
              <a:lnSpc>
                <a:spcPct val="150000"/>
              </a:lnSpc>
              <a:buSzPct val="85000"/>
              <a:buFont typeface="Arial" panose="020B0604020202020204" pitchFamily="34" charset="0"/>
              <a:buChar char="•"/>
            </a:pPr>
            <a:r>
              <a:rPr lang="en-US" sz="6400" dirty="0">
                <a:latin typeface="Calibri" pitchFamily="34" charset="0"/>
              </a:rPr>
              <a:t>LIHEAP Virtual Library </a:t>
            </a:r>
            <a:endParaRPr lang="en-US" sz="6400" dirty="0" smtClean="0">
              <a:latin typeface="Calibri" pitchFamily="34" charset="0"/>
            </a:endParaRPr>
          </a:p>
          <a:p>
            <a:pPr>
              <a:lnSpc>
                <a:spcPct val="150000"/>
              </a:lnSpc>
              <a:buSzPct val="85000"/>
              <a:buFont typeface="Arial" panose="020B0604020202020204" pitchFamily="34" charset="0"/>
              <a:buChar char="•"/>
            </a:pPr>
            <a:r>
              <a:rPr lang="en-US" sz="6400" dirty="0" smtClean="0">
                <a:latin typeface="Calibri" pitchFamily="34" charset="0"/>
              </a:rPr>
              <a:t>Training webinars</a:t>
            </a:r>
          </a:p>
          <a:p>
            <a:pPr>
              <a:lnSpc>
                <a:spcPct val="150000"/>
              </a:lnSpc>
              <a:buSzPct val="85000"/>
              <a:buFont typeface="Arial" panose="020B0604020202020204" pitchFamily="34" charset="0"/>
              <a:buChar char="•"/>
            </a:pPr>
            <a:r>
              <a:rPr lang="en-US" sz="6400" dirty="0" smtClean="0">
                <a:latin typeface="Calibri" pitchFamily="34" charset="0"/>
              </a:rPr>
              <a:t>National training presentations and curriculum</a:t>
            </a:r>
          </a:p>
          <a:p>
            <a:pPr>
              <a:lnSpc>
                <a:spcPct val="150000"/>
              </a:lnSpc>
              <a:buSzPct val="85000"/>
              <a:buFont typeface="Arial" panose="020B0604020202020204" pitchFamily="34" charset="0"/>
              <a:buChar char="•"/>
            </a:pPr>
            <a:r>
              <a:rPr lang="en-US" sz="6400" dirty="0" smtClean="0">
                <a:latin typeface="Calibri" pitchFamily="34" charset="0"/>
              </a:rPr>
              <a:t>Performance Management Integration Guide</a:t>
            </a:r>
          </a:p>
          <a:p>
            <a:pPr>
              <a:lnSpc>
                <a:spcPct val="150000"/>
              </a:lnSpc>
              <a:buSzPct val="85000"/>
              <a:buFont typeface="Arial" panose="020B0604020202020204" pitchFamily="34" charset="0"/>
              <a:buChar char="•"/>
            </a:pPr>
            <a:r>
              <a:rPr lang="en-US" sz="6400" dirty="0" smtClean="0">
                <a:latin typeface="Calibri" pitchFamily="34" charset="0"/>
              </a:rPr>
              <a:t>Other resources</a:t>
            </a:r>
          </a:p>
          <a:p>
            <a:pPr marL="0" indent="0">
              <a:lnSpc>
                <a:spcPct val="150000"/>
              </a:lnSpc>
              <a:buSzPct val="85000"/>
              <a:buNone/>
            </a:pPr>
            <a:r>
              <a:rPr lang="en-US" sz="7200" dirty="0" smtClean="0">
                <a:latin typeface="Calibri" pitchFamily="34" charset="0"/>
              </a:rPr>
              <a:t>We strongly encourage you to use these resources and, if there’s something missing, let us know.  APPRISE is available to assist grantees examine special issues or topics unique to your state.</a:t>
            </a:r>
          </a:p>
          <a:p>
            <a:pPr marL="0" lvl="0" indent="0">
              <a:lnSpc>
                <a:spcPct val="150000"/>
              </a:lnSpc>
              <a:buSzPct val="85000"/>
              <a:buNone/>
            </a:pPr>
            <a:endParaRPr lang="en-US" sz="2400" dirty="0" smtClean="0">
              <a:latin typeface="Calibri" pitchFamily="34" charset="0"/>
            </a:endParaRPr>
          </a:p>
          <a:p>
            <a:pPr lvl="0">
              <a:lnSpc>
                <a:spcPct val="150000"/>
              </a:lnSpc>
              <a:buSzPct val="85000"/>
              <a:buFont typeface="Arial" pitchFamily="34" charset="0"/>
              <a:buChar char="•"/>
            </a:pP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189398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448056" y="3291840"/>
            <a:ext cx="8153400" cy="1493520"/>
          </a:xfrm>
        </p:spPr>
        <p:txBody>
          <a:bodyPr>
            <a:normAutofit/>
          </a:bodyPr>
          <a:lstStyle/>
          <a:p>
            <a:pPr marL="0" indent="0" algn="ctr">
              <a:spcBef>
                <a:spcPts val="0"/>
              </a:spcBef>
              <a:buNone/>
            </a:pPr>
            <a:r>
              <a:rPr lang="en-US" sz="3200" b="1" dirty="0" smtClean="0">
                <a:latin typeface="Calibri" panose="020F0502020204030204" pitchFamily="34" charset="0"/>
                <a:cs typeface="Calibri" panose="020F0502020204030204" pitchFamily="34" charset="0"/>
              </a:rPr>
              <a:t>Moving Forward</a:t>
            </a:r>
          </a:p>
        </p:txBody>
      </p:sp>
    </p:spTree>
    <p:extLst>
      <p:ext uri="{BB962C8B-B14F-4D97-AF65-F5344CB8AC3E}">
        <p14:creationId xmlns:p14="http://schemas.microsoft.com/office/powerpoint/2010/main" val="2907020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Building Upon What We’ve Learned</a:t>
            </a:r>
            <a:endParaRPr lang="en-US"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36533" y="2012004"/>
            <a:ext cx="8483212" cy="4404360"/>
          </a:xfrm>
        </p:spPr>
        <p:txBody>
          <a:bodyPr>
            <a:normAutofit/>
          </a:bodyPr>
          <a:lstStyle/>
          <a:p>
            <a:pPr>
              <a:buClrTx/>
              <a:buSzPct val="85000"/>
              <a:buFont typeface="Arial" panose="020B0604020202020204" pitchFamily="34" charset="0"/>
              <a:buChar char="•"/>
            </a:pPr>
            <a:r>
              <a:rPr lang="en-US" sz="2100" dirty="0" smtClean="0">
                <a:latin typeface="Calibri" pitchFamily="34" charset="0"/>
              </a:rPr>
              <a:t>LIHEAP Grantees, the Performance Management Implementation Work Group (</a:t>
            </a:r>
            <a:r>
              <a:rPr lang="en-US" sz="2100" dirty="0" err="1" smtClean="0">
                <a:latin typeface="Calibri" pitchFamily="34" charset="0"/>
              </a:rPr>
              <a:t>PMIWG</a:t>
            </a:r>
            <a:r>
              <a:rPr lang="en-US" sz="2100" dirty="0" smtClean="0">
                <a:latin typeface="Calibri" pitchFamily="34" charset="0"/>
              </a:rPr>
              <a:t>), OCS, and APPRISE have maintained a consistent feedback loop via conference calls, site visits, webinars, and training sessions.</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APPRISE is continuing to work with grantees to improve the quantity and quality of their Performance Measure data.</a:t>
            </a:r>
          </a:p>
          <a:p>
            <a:pPr>
              <a:buClrTx/>
              <a:buSzPct val="85000"/>
              <a:buFont typeface="Arial" panose="020B0604020202020204" pitchFamily="34" charset="0"/>
              <a:buChar char="•"/>
            </a:pPr>
            <a:endParaRPr lang="en-US" sz="2100" dirty="0" smtClean="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The </a:t>
            </a:r>
            <a:r>
              <a:rPr lang="en-US" sz="2100" dirty="0" err="1" smtClean="0">
                <a:latin typeface="Calibri" pitchFamily="34" charset="0"/>
              </a:rPr>
              <a:t>PMIWG</a:t>
            </a:r>
            <a:r>
              <a:rPr lang="en-US" sz="2100" dirty="0" smtClean="0">
                <a:latin typeface="Calibri" pitchFamily="34" charset="0"/>
              </a:rPr>
              <a:t> and APPRISE are working with grantees to better understand and analyze data in context of program design differences.</a:t>
            </a:r>
            <a:endParaRPr lang="en-US" sz="2100" dirty="0">
              <a:latin typeface="Calibri" pitchFamily="34" charset="0"/>
            </a:endParaRPr>
          </a:p>
        </p:txBody>
      </p:sp>
    </p:spTree>
    <p:extLst>
      <p:ext uri="{BB962C8B-B14F-4D97-AF65-F5344CB8AC3E}">
        <p14:creationId xmlns:p14="http://schemas.microsoft.com/office/powerpoint/2010/main" val="388507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Emphasis on Performance Management</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50196" y="1947153"/>
            <a:ext cx="8229600" cy="4404360"/>
          </a:xfrm>
        </p:spPr>
        <p:txBody>
          <a:bodyPr>
            <a:normAutofit/>
          </a:bodyPr>
          <a:lstStyle/>
          <a:p>
            <a:pPr>
              <a:buClrTx/>
              <a:buSzPct val="85000"/>
              <a:buFont typeface="Arial" panose="020B0604020202020204" pitchFamily="34" charset="0"/>
              <a:buChar char="•"/>
            </a:pPr>
            <a:r>
              <a:rPr lang="en-US" sz="2100" dirty="0" smtClean="0">
                <a:latin typeface="Calibri" pitchFamily="34" charset="0"/>
              </a:rPr>
              <a:t>This Spring, APPRISE offered two webinars, as well as a three part national training workshop, focused on using LIHEAP data for Performance Management.</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The </a:t>
            </a:r>
            <a:r>
              <a:rPr lang="en-US" sz="2100" dirty="0" err="1" smtClean="0">
                <a:latin typeface="Calibri" pitchFamily="34" charset="0"/>
              </a:rPr>
              <a:t>PMIWG</a:t>
            </a:r>
            <a:r>
              <a:rPr lang="en-US" sz="2100" dirty="0" smtClean="0">
                <a:latin typeface="Calibri" pitchFamily="34" charset="0"/>
              </a:rPr>
              <a:t> is actively working on tools (like the Performance Management Integration Guide) to help grantees better understand their data, and use it to consider potential changes to their programs.</a:t>
            </a:r>
          </a:p>
          <a:p>
            <a:pPr>
              <a:buClrTx/>
              <a:buSzPct val="85000"/>
              <a:buFont typeface="Arial" panose="020B0604020202020204" pitchFamily="34" charset="0"/>
              <a:buChar char="•"/>
            </a:pPr>
            <a:endParaRPr lang="en-US" sz="2100" dirty="0">
              <a:latin typeface="Calibri" pitchFamily="34" charset="0"/>
            </a:endParaRPr>
          </a:p>
          <a:p>
            <a:pPr>
              <a:buClrTx/>
              <a:buSzPct val="85000"/>
              <a:buFont typeface="Arial" panose="020B0604020202020204" pitchFamily="34" charset="0"/>
              <a:buChar char="•"/>
            </a:pPr>
            <a:r>
              <a:rPr lang="en-US" sz="2100" dirty="0" smtClean="0">
                <a:latin typeface="Calibri" pitchFamily="34" charset="0"/>
              </a:rPr>
              <a:t>Grantees are actively engaging partners (subgrantees and vendors) to review data and incorporate LIHEAP findings into program and policy discussions.</a:t>
            </a:r>
            <a:endParaRPr lang="en-US" sz="2100" dirty="0">
              <a:latin typeface="Calibri" pitchFamily="34" charset="0"/>
            </a:endParaRPr>
          </a:p>
          <a:p>
            <a:pPr marL="0" indent="0">
              <a:buNone/>
            </a:pPr>
            <a:endParaRPr lang="en-US" sz="2400" dirty="0" smtClean="0">
              <a:latin typeface="Calibri" pitchFamily="34" charset="0"/>
            </a:endParaRPr>
          </a:p>
          <a:p>
            <a:pPr marL="0" indent="0">
              <a:buNone/>
            </a:pPr>
            <a:endParaRPr lang="en-US" sz="2400" dirty="0">
              <a:latin typeface="Calibri" pitchFamily="34" charset="0"/>
            </a:endParaRPr>
          </a:p>
          <a:p>
            <a:pPr marL="0" indent="0">
              <a:buNone/>
            </a:pPr>
            <a:endParaRPr lang="en-US" sz="2400" dirty="0">
              <a:latin typeface="Calibri" pitchFamily="34" charset="0"/>
            </a:endParaRPr>
          </a:p>
        </p:txBody>
      </p:sp>
    </p:spTree>
    <p:extLst>
      <p:ext uri="{BB962C8B-B14F-4D97-AF65-F5344CB8AC3E}">
        <p14:creationId xmlns:p14="http://schemas.microsoft.com/office/powerpoint/2010/main" val="111025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Tools and Resources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Rectangle 6"/>
          <p:cNvSpPr/>
          <p:nvPr/>
        </p:nvSpPr>
        <p:spPr>
          <a:xfrm>
            <a:off x="428827" y="1808377"/>
            <a:ext cx="8163938" cy="4311950"/>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Tools and Resources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LIHEAP Performance Management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Website</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2"/>
              </a:rPr>
              <a:t>https://</a:t>
            </a:r>
            <a:r>
              <a:rPr kumimoji="0" lang="en-US" sz="1800" b="0" i="0" u="sng"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liheappm.acf.hhs.gov/</a:t>
            </a:r>
            <a:endParaRPr kumimoji="0" lang="en-US" sz="1800" b="0" i="0" u="sng"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Includes grantee resources, data warehouse, and reporting tools.  Also includes newsletters and updates from the Performance Management Implementation Work Group.</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LIHEAP Virtual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Library</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rPr>
              <a:t>https://liheappm.acf.hhs.gov/assessment/#nbb</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Provides an easy to use interface that guides grantees to resources associated with different areas of program administration.</a:t>
            </a:r>
            <a:endPar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22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Tools and Resources</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Rectangle 5"/>
          <p:cNvSpPr/>
          <p:nvPr/>
        </p:nvSpPr>
        <p:spPr>
          <a:xfrm>
            <a:off x="342900" y="1782820"/>
            <a:ext cx="8610600" cy="4576637"/>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LIHEAP Clearinghouse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https</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2"/>
              </a:rPr>
              <a:t>://</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2"/>
              </a:rPr>
              <a:t>liheapch.acf.hhs.gov/stateplans.htm</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Contains state model plans, state program manuals, and descriptions of various state program components.</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ACF Training Resources </a:t>
            </a: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Website</a:t>
            </a: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hlinkClick r:id="rId3"/>
              </a:rPr>
              <a:t>https://</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3"/>
              </a:rPr>
              <a:t>www.acf.hhs.gov/ocs/resource/liheap-trainings</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Archived webinars, regional training, and national training sessions.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Individual Training and Technical Assistance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4"/>
              </a:rPr>
              <a:t>melissa@verveassociates.net</a:t>
            </a:r>
            <a:r>
              <a:rPr kumimoji="0" lang="en-US" sz="1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hlinkClick r:id="rId5"/>
              </a:rPr>
              <a:t>Kevin-McGrath@appriseinc.org</a:t>
            </a:r>
            <a:endParaRPr kumimoji="0" lang="en-US" sz="18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APPRISE will work with grantees to assist with data collection, reporting, vendor data exchanges, IT systems, and more.</a:t>
            </a:r>
            <a:endParaRPr kumimoji="0" lang="en-US" sz="1800" b="0" i="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750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Practice </a:t>
            </a:r>
            <a:r>
              <a:rPr lang="en-US" sz="3600" i="1" dirty="0">
                <a:latin typeface="Calibri" pitchFamily="34" charset="0"/>
              </a:rPr>
              <a:t/>
            </a:r>
            <a:br>
              <a:rPr lang="en-US" sz="3600" i="1" dirty="0">
                <a:latin typeface="Calibri" pitchFamily="34" charset="0"/>
              </a:rPr>
            </a:br>
            <a:r>
              <a:rPr lang="en-US" sz="3600" b="1" dirty="0" smtClean="0">
                <a:latin typeface="Calibri" pitchFamily="34" charset="0"/>
              </a:rPr>
              <a:t>Contact Information</a:t>
            </a:r>
            <a:endParaRPr lang="en-US" sz="32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399195" y="1786919"/>
            <a:ext cx="8153400" cy="4690662"/>
          </a:xfrm>
        </p:spPr>
        <p:txBody>
          <a:bodyPr>
            <a:normAutofit fontScale="92500" lnSpcReduction="20000"/>
          </a:bodyPr>
          <a:lstStyle/>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Melissa Torgerson</a:t>
            </a:r>
          </a:p>
          <a:p>
            <a:pPr marL="0" indent="0">
              <a:lnSpc>
                <a:spcPct val="110000"/>
              </a:lnSpc>
              <a:spcBef>
                <a:spcPts val="0"/>
              </a:spcBef>
              <a:buNone/>
            </a:pPr>
            <a:r>
              <a:rPr lang="en-US" dirty="0" err="1" smtClean="0">
                <a:solidFill>
                  <a:schemeClr val="accent2">
                    <a:lumMod val="50000"/>
                  </a:schemeClr>
                </a:solidFill>
                <a:latin typeface="Calibri" panose="020F0502020204030204" pitchFamily="34" charset="0"/>
                <a:cs typeface="Calibri" panose="020F0502020204030204" pitchFamily="34" charset="0"/>
                <a:hlinkClick r:id="rId2"/>
              </a:rPr>
              <a:t>melissa@verveassociates.net</a:t>
            </a:r>
            <a:endParaRPr lang="en-US" dirty="0" smtClean="0">
              <a:solidFill>
                <a:schemeClr val="accent2">
                  <a:lumMod val="50000"/>
                </a:schemeClr>
              </a:solidFill>
              <a:latin typeface="Calibri" panose="020F0502020204030204" pitchFamily="34" charset="0"/>
              <a:cs typeface="Calibri" panose="020F0502020204030204" pitchFamily="34" charset="0"/>
            </a:endParaRPr>
          </a:p>
          <a:p>
            <a:pPr marL="0" indent="0">
              <a:lnSpc>
                <a:spcPct val="110000"/>
              </a:lnSpc>
              <a:spcBef>
                <a:spcPts val="0"/>
              </a:spcBef>
              <a:buNone/>
            </a:pPr>
            <a:r>
              <a:rPr lang="en-US" dirty="0" smtClean="0">
                <a:latin typeface="Calibri" panose="020F0502020204030204" pitchFamily="34" charset="0"/>
                <a:cs typeface="Calibri" panose="020F0502020204030204" pitchFamily="34" charset="0"/>
              </a:rPr>
              <a:t>503-706-2647</a:t>
            </a:r>
          </a:p>
          <a:p>
            <a:pPr marL="0" indent="0">
              <a:lnSpc>
                <a:spcPct val="110000"/>
              </a:lnSpc>
              <a:spcBef>
                <a:spcPts val="0"/>
              </a:spcBef>
              <a:buNone/>
            </a:pPr>
            <a:endParaRPr lang="en-US" sz="4100" dirty="0" smtClean="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Kevin McGrath</a:t>
            </a:r>
          </a:p>
          <a:p>
            <a:pPr marL="0" indent="0">
              <a:lnSpc>
                <a:spcPct val="110000"/>
              </a:lnSpc>
              <a:spcBef>
                <a:spcPts val="0"/>
              </a:spcBef>
              <a:buSzPct val="100000"/>
              <a:buNone/>
            </a:pPr>
            <a:r>
              <a:rPr lang="en-US" dirty="0" err="1" smtClean="0">
                <a:solidFill>
                  <a:schemeClr val="accent6"/>
                </a:solidFill>
                <a:latin typeface="Calibri" panose="020F0502020204030204" pitchFamily="34" charset="0"/>
                <a:cs typeface="Calibri" panose="020F0502020204030204" pitchFamily="34" charset="0"/>
                <a:hlinkClick r:id="rId3"/>
              </a:rPr>
              <a:t>Kevin-McGrath@appriseinc.org</a:t>
            </a:r>
            <a:endParaRPr lang="en-US" dirty="0">
              <a:solidFill>
                <a:schemeClr val="accent6"/>
              </a:solidFill>
              <a:latin typeface="Calibri" panose="020F0502020204030204" pitchFamily="34" charset="0"/>
              <a:cs typeface="Calibri" panose="020F0502020204030204" pitchFamily="34" charset="0"/>
            </a:endParaRPr>
          </a:p>
          <a:p>
            <a:pPr marL="0" indent="0">
              <a:lnSpc>
                <a:spcPct val="110000"/>
              </a:lnSpc>
              <a:spcBef>
                <a:spcPts val="0"/>
              </a:spcBef>
              <a:buSzPct val="100000"/>
              <a:buNone/>
            </a:pPr>
            <a:r>
              <a:rPr lang="en-US" dirty="0">
                <a:latin typeface="Calibri" panose="020F0502020204030204" pitchFamily="34" charset="0"/>
                <a:cs typeface="Calibri" panose="020F0502020204030204" pitchFamily="34" charset="0"/>
              </a:rPr>
              <a:t>609-252-2081</a:t>
            </a:r>
          </a:p>
          <a:p>
            <a:pPr marL="0" indent="0">
              <a:lnSpc>
                <a:spcPct val="110000"/>
              </a:lnSpc>
              <a:spcBef>
                <a:spcPts val="0"/>
              </a:spcBef>
              <a:buNone/>
            </a:pPr>
            <a:endParaRPr lang="en-US" sz="4100" dirty="0">
              <a:latin typeface="Calibri" panose="020F0502020204030204" pitchFamily="34" charset="0"/>
              <a:cs typeface="Calibri" panose="020F0502020204030204" pitchFamily="34" charset="0"/>
            </a:endParaRPr>
          </a:p>
          <a:p>
            <a:pPr marL="0" indent="0">
              <a:lnSpc>
                <a:spcPct val="110000"/>
              </a:lnSpc>
              <a:spcBef>
                <a:spcPts val="0"/>
              </a:spcBef>
              <a:buNone/>
            </a:pPr>
            <a:r>
              <a:rPr lang="en-US" b="1" dirty="0" smtClean="0">
                <a:latin typeface="Calibri" panose="020F0502020204030204" pitchFamily="34" charset="0"/>
                <a:cs typeface="Calibri" panose="020F0502020204030204" pitchFamily="34" charset="0"/>
              </a:rPr>
              <a:t>Jennifer Lee</a:t>
            </a:r>
          </a:p>
          <a:p>
            <a:pPr marL="0" indent="0">
              <a:lnSpc>
                <a:spcPct val="110000"/>
              </a:lnSpc>
              <a:spcBef>
                <a:spcPts val="0"/>
              </a:spcBef>
              <a:buNone/>
            </a:pPr>
            <a:r>
              <a:rPr lang="en-US" u="sng" dirty="0" err="1">
                <a:latin typeface="Calibri" panose="020F0502020204030204" pitchFamily="34" charset="0"/>
                <a:cs typeface="Calibri" panose="020F0502020204030204" pitchFamily="34" charset="0"/>
                <a:hlinkClick r:id="rId4"/>
              </a:rPr>
              <a:t>Jennifer.Lee@adeca.alabama.gov</a:t>
            </a:r>
            <a:endParaRPr lang="en-US" dirty="0">
              <a:latin typeface="Calibri" panose="020F0502020204030204" pitchFamily="34" charset="0"/>
              <a:cs typeface="Calibri" panose="020F0502020204030204" pitchFamily="34" charset="0"/>
            </a:endParaRPr>
          </a:p>
          <a:p>
            <a:pPr marL="0" indent="0">
              <a:lnSpc>
                <a:spcPct val="110000"/>
              </a:lnSpc>
              <a:spcBef>
                <a:spcPts val="0"/>
              </a:spcBef>
              <a:buNone/>
            </a:pPr>
            <a:r>
              <a:rPr lang="en-US" dirty="0" smtClean="0">
                <a:latin typeface="Calibri" panose="020F0502020204030204" pitchFamily="34" charset="0"/>
                <a:cs typeface="Calibri" panose="020F0502020204030204" pitchFamily="34" charset="0"/>
              </a:rPr>
              <a:t>334-353-3005</a:t>
            </a:r>
            <a:endParaRPr lang="en-US" dirty="0">
              <a:latin typeface="Calibri" panose="020F0502020204030204" pitchFamily="34" charset="0"/>
              <a:cs typeface="Calibri" panose="020F0502020204030204" pitchFamily="34" charset="0"/>
            </a:endParaRPr>
          </a:p>
          <a:p>
            <a:pPr marL="0" indent="0">
              <a:spcBef>
                <a:spcPts val="0"/>
              </a:spcBef>
              <a:buNone/>
            </a:pPr>
            <a:endParaRPr lang="en-US" sz="32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16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Putting LIHEAP Performance Measures into Practice </a:t>
            </a:r>
            <a:br>
              <a:rPr lang="en-US" sz="3000" i="1" dirty="0">
                <a:solidFill>
                  <a:srgbClr val="775F55"/>
                </a:solidFill>
                <a:latin typeface="Calibri" pitchFamily="34" charset="0"/>
              </a:rPr>
            </a:br>
            <a:r>
              <a:rPr lang="en-US" sz="3600" b="1" dirty="0">
                <a:solidFill>
                  <a:srgbClr val="775F55"/>
                </a:solidFill>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9" name="Content Placeholder 7"/>
          <p:cNvSpPr txBox="1">
            <a:spLocks/>
          </p:cNvSpPr>
          <p:nvPr/>
        </p:nvSpPr>
        <p:spPr>
          <a:xfrm>
            <a:off x="61462" y="1758193"/>
            <a:ext cx="8610600" cy="457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914400" lvl="1" indent="-625475">
              <a:buClr>
                <a:srgbClr val="264A64"/>
              </a:buClr>
              <a:buFont typeface="Wingdings 2"/>
              <a:buNone/>
              <a:defRPr/>
            </a:pPr>
            <a:r>
              <a:rPr lang="en-US" sz="2200" b="1" dirty="0" smtClean="0">
                <a:solidFill>
                  <a:srgbClr val="264A64"/>
                </a:solidFill>
                <a:latin typeface="Calibri" panose="020F0502020204030204" pitchFamily="34" charset="0"/>
                <a:cs typeface="Calibri" panose="020F0502020204030204" pitchFamily="34" charset="0"/>
              </a:rPr>
              <a:t>LIHEAP Performance Measurement Timeline</a:t>
            </a:r>
          </a:p>
        </p:txBody>
      </p:sp>
      <p:graphicFrame>
        <p:nvGraphicFramePr>
          <p:cNvPr id="10" name="Table 9"/>
          <p:cNvGraphicFramePr>
            <a:graphicFrameLocks noGrp="1"/>
          </p:cNvGraphicFramePr>
          <p:nvPr>
            <p:extLst>
              <p:ext uri="{D42A27DB-BD31-4B8C-83A1-F6EECF244321}">
                <p14:modId xmlns:p14="http://schemas.microsoft.com/office/powerpoint/2010/main" val="3351973606"/>
              </p:ext>
            </p:extLst>
          </p:nvPr>
        </p:nvGraphicFramePr>
        <p:xfrm>
          <a:off x="416052" y="2339341"/>
          <a:ext cx="8311896" cy="3940835"/>
        </p:xfrm>
        <a:graphic>
          <a:graphicData uri="http://schemas.openxmlformats.org/drawingml/2006/table">
            <a:tbl>
              <a:tblPr firstRow="1" bandRow="1"/>
              <a:tblGrid>
                <a:gridCol w="726948">
                  <a:extLst>
                    <a:ext uri="{9D8B030D-6E8A-4147-A177-3AD203B41FA5}">
                      <a16:colId xmlns="" xmlns:a16="http://schemas.microsoft.com/office/drawing/2014/main" val="1647955582"/>
                    </a:ext>
                  </a:extLst>
                </a:gridCol>
                <a:gridCol w="7584948">
                  <a:extLst>
                    <a:ext uri="{9D8B030D-6E8A-4147-A177-3AD203B41FA5}">
                      <a16:colId xmlns="" xmlns:a16="http://schemas.microsoft.com/office/drawing/2014/main" val="2765670717"/>
                    </a:ext>
                  </a:extLst>
                </a:gridCol>
              </a:tblGrid>
              <a:tr h="788167">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2008-2010</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Performance Management Work</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Group</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(PMWG)</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 develops Performance Measurement Recommendations. </a:t>
                      </a:r>
                      <a:endParaRPr lang="en-US" sz="18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302671"/>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2010-2012</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Performance Management Implementation Work</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Group (PMIWG) transforms PMWG recommendations into Performance Measures.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80203343"/>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2012-2014</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Development of OLDC and Performance Measurement Website.</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OMB Approves</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PMIWG recommendations.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54325977"/>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2014-2016</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PMIWG works with OCS and APPRISE Team on guidance and support.</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work on building systems to collect and report new</a:t>
                      </a:r>
                      <a:r>
                        <a:rPr kumimoji="0" lang="en-US" sz="1800" b="0" kern="1200" baseline="0" dirty="0" smtClean="0">
                          <a:solidFill>
                            <a:schemeClr val="tx1"/>
                          </a:solidFill>
                          <a:effectLst/>
                          <a:latin typeface="Calibri" panose="020F0502020204030204" pitchFamily="34" charset="0"/>
                          <a:ea typeface="+mn-ea"/>
                          <a:cs typeface="Calibri" panose="020F0502020204030204" pitchFamily="34" charset="0"/>
                        </a:rPr>
                        <a:t> data.</a:t>
                      </a:r>
                      <a:endParaRPr kumimoji="0" lang="en-US" sz="1800" b="0" kern="1200" dirty="0" smtClean="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55673334"/>
                  </a:ext>
                </a:extLst>
              </a:tr>
              <a:tr h="788167">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lang="en-US" sz="1800" b="1" dirty="0" smtClean="0">
                          <a:solidFill>
                            <a:schemeClr val="tx1"/>
                          </a:solidFill>
                          <a:latin typeface="Calibri" panose="020F0502020204030204" pitchFamily="34" charset="0"/>
                          <a:cs typeface="Calibri" panose="020F0502020204030204" pitchFamily="34" charset="0"/>
                        </a:rPr>
                        <a:t>2017</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required to report LIHEAP Performance Measures data for FY 2016.</a:t>
                      </a:r>
                    </a:p>
                    <a:p>
                      <a:r>
                        <a:rPr kumimoji="0" lang="en-US" sz="1800" b="0" kern="1200" dirty="0" smtClean="0">
                          <a:solidFill>
                            <a:schemeClr val="tx1"/>
                          </a:solidFill>
                          <a:effectLst/>
                          <a:latin typeface="Calibri" panose="020F0502020204030204" pitchFamily="34" charset="0"/>
                          <a:ea typeface="+mn-ea"/>
                          <a:cs typeface="Calibri" panose="020F0502020204030204" pitchFamily="34" charset="0"/>
                        </a:rPr>
                        <a:t>Grantees start using data for Performance Management.</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104776"/>
                  </a:ext>
                </a:extLst>
              </a:tr>
            </a:tbl>
          </a:graphicData>
        </a:graphic>
      </p:graphicFrame>
    </p:spTree>
    <p:extLst>
      <p:ext uri="{BB962C8B-B14F-4D97-AF65-F5344CB8AC3E}">
        <p14:creationId xmlns:p14="http://schemas.microsoft.com/office/powerpoint/2010/main" val="311872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Rectangle 5"/>
          <p:cNvSpPr/>
          <p:nvPr/>
        </p:nvSpPr>
        <p:spPr>
          <a:xfrm>
            <a:off x="318580" y="2035495"/>
            <a:ext cx="8077200" cy="4062651"/>
          </a:xfrm>
          <a:prstGeom prst="rect">
            <a:avLst/>
          </a:prstGeom>
        </p:spPr>
        <p:txBody>
          <a:bodyPr wrap="square">
            <a:spAutoFit/>
          </a:bodyPr>
          <a:lstStyle/>
          <a:p>
            <a:pPr marL="117475"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As of June 2017:</a:t>
            </a:r>
          </a:p>
          <a:p>
            <a:pPr marL="117475" marR="0" lvl="1"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1"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42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grantees submitted Performance Management data for FY 2016. </a:t>
            </a: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Many grantees are actively working with vendors to increase the amount of data included in their Performance Data Forms.</a:t>
            </a: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endPar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endParaRPr>
          </a:p>
          <a:p>
            <a:pPr marL="460375" marR="0" lvl="1" indent="-342900" algn="l" defTabSz="914400" rtl="0" eaLnBrk="1" fontAlgn="auto" latinLnBrk="0" hangingPunct="1">
              <a:lnSpc>
                <a:spcPct val="100000"/>
              </a:lnSpc>
              <a:spcBef>
                <a:spcPts val="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APPRISE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will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continue providing training and technical assistance to improve the quantity, accuracy,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and reliability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of data for </a:t>
            </a: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FY 2017 </a:t>
            </a:r>
            <a:r>
              <a:rPr kumimoji="0" lang="en-US" sz="2000" b="0" i="0" u="none" strike="noStrike" kern="1200" cap="none" spc="0" normalizeH="0" baseline="0" noProof="0" dirty="0" smtClean="0">
                <a:ln>
                  <a:noFill/>
                </a:ln>
                <a:effectLst/>
                <a:uLnTx/>
                <a:uFillTx/>
                <a:latin typeface="Calibri" panose="020F0502020204030204" pitchFamily="34" charset="0"/>
                <a:cs typeface="Calibri" panose="020F0502020204030204" pitchFamily="34" charset="0"/>
              </a:rPr>
              <a:t>LIHEAP reporting.</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0328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Background</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299863710"/>
              </p:ext>
            </p:extLst>
          </p:nvPr>
        </p:nvGraphicFramePr>
        <p:xfrm>
          <a:off x="381389" y="2164358"/>
          <a:ext cx="8436154" cy="4261104"/>
        </p:xfrm>
        <a:graphic>
          <a:graphicData uri="http://schemas.openxmlformats.org/drawingml/2006/table">
            <a:tbl>
              <a:tblPr firstRow="1" bandRow="1"/>
              <a:tblGrid>
                <a:gridCol w="914400">
                  <a:extLst>
                    <a:ext uri="{9D8B030D-6E8A-4147-A177-3AD203B41FA5}">
                      <a16:colId xmlns="" xmlns:a16="http://schemas.microsoft.com/office/drawing/2014/main" val="1072772924"/>
                    </a:ext>
                  </a:extLst>
                </a:gridCol>
                <a:gridCol w="7521754">
                  <a:extLst>
                    <a:ext uri="{9D8B030D-6E8A-4147-A177-3AD203B41FA5}">
                      <a16:colId xmlns="" xmlns:a16="http://schemas.microsoft.com/office/drawing/2014/main" val="1543582171"/>
                    </a:ext>
                  </a:extLst>
                </a:gridCol>
              </a:tblGrid>
              <a:tr h="457200">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2013 </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Arial"/>
                        </a:defRPr>
                      </a:lvl1pPr>
                      <a:lvl2pPr marL="457200" algn="l" rtl="0" eaLnBrk="1" latinLnBrk="0" hangingPunct="1">
                        <a:defRPr kumimoji="0" b="1" kern="1200">
                          <a:solidFill>
                            <a:schemeClr val="lt1"/>
                          </a:solidFill>
                          <a:latin typeface="Arial"/>
                        </a:defRPr>
                      </a:lvl2pPr>
                      <a:lvl3pPr marL="914400" algn="l" rtl="0" eaLnBrk="1" latinLnBrk="0" hangingPunct="1">
                        <a:defRPr kumimoji="0" b="1" kern="1200">
                          <a:solidFill>
                            <a:schemeClr val="lt1"/>
                          </a:solidFill>
                          <a:latin typeface="Arial"/>
                        </a:defRPr>
                      </a:lvl3pPr>
                      <a:lvl4pPr marL="1371600" algn="l" rtl="0" eaLnBrk="1" latinLnBrk="0" hangingPunct="1">
                        <a:defRPr kumimoji="0" b="1" kern="1200">
                          <a:solidFill>
                            <a:schemeClr val="lt1"/>
                          </a:solidFill>
                          <a:latin typeface="Arial"/>
                        </a:defRPr>
                      </a:lvl4pPr>
                      <a:lvl5pPr marL="1828800" algn="l" rtl="0" eaLnBrk="1" latinLnBrk="0" hangingPunct="1">
                        <a:defRPr kumimoji="0" b="1" kern="1200">
                          <a:solidFill>
                            <a:schemeClr val="lt1"/>
                          </a:solidFill>
                          <a:latin typeface="Arial"/>
                        </a:defRPr>
                      </a:lvl5pPr>
                      <a:lvl6pPr marL="2286000" algn="l" rtl="0" eaLnBrk="1" latinLnBrk="0" hangingPunct="1">
                        <a:defRPr kumimoji="0" b="1" kern="1200">
                          <a:solidFill>
                            <a:schemeClr val="lt1"/>
                          </a:solidFill>
                          <a:latin typeface="Arial"/>
                        </a:defRPr>
                      </a:lvl6pPr>
                      <a:lvl7pPr marL="2743200" algn="l" rtl="0" eaLnBrk="1" latinLnBrk="0" hangingPunct="1">
                        <a:defRPr kumimoji="0" b="1" kern="1200">
                          <a:solidFill>
                            <a:schemeClr val="lt1"/>
                          </a:solidFill>
                          <a:latin typeface="Arial"/>
                        </a:defRPr>
                      </a:lvl7pPr>
                      <a:lvl8pPr marL="3200400" algn="l" rtl="0" eaLnBrk="1" latinLnBrk="0" hangingPunct="1">
                        <a:defRPr kumimoji="0" b="1" kern="1200">
                          <a:solidFill>
                            <a:schemeClr val="lt1"/>
                          </a:solidFill>
                          <a:latin typeface="Arial"/>
                        </a:defRPr>
                      </a:lvl8pPr>
                      <a:lvl9pPr marL="3657600" algn="l" rtl="0" eaLnBrk="1" latinLnBrk="0" hangingPunct="1">
                        <a:defRPr kumimoji="0" b="1" kern="1200">
                          <a:solidFill>
                            <a:schemeClr val="lt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Performance Management Website Published for Grantees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89942429"/>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Fall</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2014</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OMB Approval of LIHEAP Performance Measures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86797770"/>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2015</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PMIWG Launches LIHEAP Virtual Library and Data Warehouse Advanced Search Initiatives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1728453"/>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Winter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Publication of LIHEAP Virtual Library and Data Warehouse Advanced Search Capabilities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6840770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Spring 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Regional Training on Performance Management Techniques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79646837"/>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Summer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2016</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b="0" kern="1200" dirty="0" smtClean="0">
                          <a:solidFill>
                            <a:schemeClr val="tx1"/>
                          </a:solidFill>
                          <a:effectLst/>
                          <a:latin typeface="Calibri" panose="020F0502020204030204" pitchFamily="34" charset="0"/>
                          <a:ea typeface="+mn-ea"/>
                          <a:cs typeface="Calibri" panose="020F0502020204030204" pitchFamily="34" charset="0"/>
                        </a:rPr>
                        <a:t>NEUAC Presentation on FY 2015 Performance Measures Reports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64958699"/>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Winter</a:t>
                      </a:r>
                    </a:p>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2017</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nSpc>
                          <a:spcPct val="90000"/>
                        </a:lnSpc>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Performance Management Website Goes Public</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6925019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Spring 2017</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T&amp;TA on Using LIHEAP Performance Management Data Reported by Grantees</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34460974"/>
                  </a:ext>
                </a:extLst>
              </a:tr>
              <a:tr h="457200">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algn="l">
                        <a:lnSpc>
                          <a:spcPct val="90000"/>
                        </a:lnSpc>
                      </a:pPr>
                      <a:r>
                        <a:rPr kumimoji="0" lang="en-US" sz="1400" b="1" kern="1200" dirty="0" smtClean="0">
                          <a:solidFill>
                            <a:schemeClr val="tx1"/>
                          </a:solidFill>
                          <a:effectLst/>
                          <a:latin typeface="Calibri" panose="020F0502020204030204" pitchFamily="34" charset="0"/>
                          <a:ea typeface="+mn-ea"/>
                          <a:cs typeface="Calibri" panose="020F0502020204030204" pitchFamily="34" charset="0"/>
                        </a:rPr>
                        <a:t>FY 2018 </a:t>
                      </a:r>
                      <a:endParaRPr lang="en-US" sz="1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dk1"/>
                          </a:solidFill>
                          <a:latin typeface="Arial"/>
                        </a:defRPr>
                      </a:lvl1pPr>
                      <a:lvl2pPr marL="457200" algn="l" rtl="0" eaLnBrk="1" latinLnBrk="0" hangingPunct="1">
                        <a:defRPr kumimoji="0" kern="1200">
                          <a:solidFill>
                            <a:schemeClr val="dk1"/>
                          </a:solidFill>
                          <a:latin typeface="Arial"/>
                        </a:defRPr>
                      </a:lvl2pPr>
                      <a:lvl3pPr marL="914400" algn="l" rtl="0" eaLnBrk="1" latinLnBrk="0" hangingPunct="1">
                        <a:defRPr kumimoji="0" kern="1200">
                          <a:solidFill>
                            <a:schemeClr val="dk1"/>
                          </a:solidFill>
                          <a:latin typeface="Arial"/>
                        </a:defRPr>
                      </a:lvl3pPr>
                      <a:lvl4pPr marL="1371600" algn="l" rtl="0" eaLnBrk="1" latinLnBrk="0" hangingPunct="1">
                        <a:defRPr kumimoji="0" kern="1200">
                          <a:solidFill>
                            <a:schemeClr val="dk1"/>
                          </a:solidFill>
                          <a:latin typeface="Arial"/>
                        </a:defRPr>
                      </a:lvl4pPr>
                      <a:lvl5pPr marL="1828800" algn="l" rtl="0" eaLnBrk="1" latinLnBrk="0" hangingPunct="1">
                        <a:defRPr kumimoji="0" kern="1200">
                          <a:solidFill>
                            <a:schemeClr val="dk1"/>
                          </a:solidFill>
                          <a:latin typeface="Arial"/>
                        </a:defRPr>
                      </a:lvl5pPr>
                      <a:lvl6pPr marL="2286000" algn="l" rtl="0" eaLnBrk="1" latinLnBrk="0" hangingPunct="1">
                        <a:defRPr kumimoji="0" kern="1200">
                          <a:solidFill>
                            <a:schemeClr val="dk1"/>
                          </a:solidFill>
                          <a:latin typeface="Arial"/>
                        </a:defRPr>
                      </a:lvl6pPr>
                      <a:lvl7pPr marL="2743200" algn="l" rtl="0" eaLnBrk="1" latinLnBrk="0" hangingPunct="1">
                        <a:defRPr kumimoji="0" kern="1200">
                          <a:solidFill>
                            <a:schemeClr val="dk1"/>
                          </a:solidFill>
                          <a:latin typeface="Arial"/>
                        </a:defRPr>
                      </a:lvl7pPr>
                      <a:lvl8pPr marL="3200400" algn="l" rtl="0" eaLnBrk="1" latinLnBrk="0" hangingPunct="1">
                        <a:defRPr kumimoji="0" kern="1200">
                          <a:solidFill>
                            <a:schemeClr val="dk1"/>
                          </a:solidFill>
                          <a:latin typeface="Arial"/>
                        </a:defRPr>
                      </a:lvl8pPr>
                      <a:lvl9pPr marL="3657600" algn="l" rtl="0" eaLnBrk="1" latinLnBrk="0" hangingPunct="1">
                        <a:defRPr kumimoji="0" kern="1200">
                          <a:solidFill>
                            <a:schemeClr val="dk1"/>
                          </a:solidFill>
                          <a:latin typeface="Arial"/>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LIHEAP</a:t>
                      </a:r>
                      <a:r>
                        <a:rPr kumimoji="0" lang="en-US" sz="1400" kern="1200" baseline="0" dirty="0" smtClean="0">
                          <a:solidFill>
                            <a:schemeClr val="tx1"/>
                          </a:solidFill>
                          <a:effectLst/>
                          <a:latin typeface="Calibri" panose="020F0502020204030204" pitchFamily="34" charset="0"/>
                          <a:ea typeface="+mn-ea"/>
                          <a:cs typeface="Calibri" panose="020F0502020204030204" pitchFamily="34" charset="0"/>
                        </a:rPr>
                        <a:t> Model P</a:t>
                      </a:r>
                      <a:r>
                        <a:rPr kumimoji="0" lang="en-US" sz="1400" kern="1200" dirty="0" smtClean="0">
                          <a:solidFill>
                            <a:schemeClr val="tx1"/>
                          </a:solidFill>
                          <a:effectLst/>
                          <a:latin typeface="Calibri" panose="020F0502020204030204" pitchFamily="34" charset="0"/>
                          <a:ea typeface="+mn-ea"/>
                          <a:cs typeface="Calibri" panose="020F0502020204030204" pitchFamily="34" charset="0"/>
                        </a:rPr>
                        <a:t>lans Designed by Grantees with Performance Management in Mind</a:t>
                      </a:r>
                    </a:p>
                  </a:txBody>
                  <a:tcPr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34657473"/>
                  </a:ext>
                </a:extLst>
              </a:tr>
            </a:tbl>
          </a:graphicData>
        </a:graphic>
      </p:graphicFrame>
      <p:sp>
        <p:nvSpPr>
          <p:cNvPr id="11" name="Content Placeholder 7"/>
          <p:cNvSpPr txBox="1">
            <a:spLocks/>
          </p:cNvSpPr>
          <p:nvPr/>
        </p:nvSpPr>
        <p:spPr>
          <a:xfrm>
            <a:off x="304800" y="1646096"/>
            <a:ext cx="8839200" cy="441527"/>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1" indent="0">
              <a:buClr>
                <a:srgbClr val="264A64"/>
              </a:buClr>
              <a:buFont typeface="Wingdings 2"/>
              <a:buNone/>
              <a:defRPr/>
            </a:pPr>
            <a:r>
              <a:rPr lang="en-US" sz="2100" b="1" dirty="0" smtClean="0">
                <a:solidFill>
                  <a:schemeClr val="tx1"/>
                </a:solidFill>
                <a:latin typeface="Calibri" panose="020F0502020204030204" pitchFamily="34" charset="0"/>
                <a:cs typeface="Calibri" panose="020F0502020204030204" pitchFamily="34" charset="0"/>
              </a:rPr>
              <a:t>From Performance </a:t>
            </a:r>
            <a:r>
              <a:rPr lang="en-US" sz="2100" b="1" dirty="0">
                <a:solidFill>
                  <a:schemeClr val="tx1"/>
                </a:solidFill>
                <a:latin typeface="Calibri" panose="020F0502020204030204" pitchFamily="34" charset="0"/>
                <a:cs typeface="Calibri" panose="020F0502020204030204" pitchFamily="34" charset="0"/>
              </a:rPr>
              <a:t>Measures to Performance Management</a:t>
            </a:r>
          </a:p>
          <a:p>
            <a:pPr marL="320040" lvl="1" indent="0">
              <a:buClr>
                <a:srgbClr val="264A64"/>
              </a:buClr>
              <a:buFont typeface="Wingdings 2"/>
              <a:buNone/>
              <a:defRPr/>
            </a:pPr>
            <a:endParaRPr lang="en-US" sz="2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80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r>
              <a:rPr lang="en-US" sz="3000" i="1" dirty="0">
                <a:latin typeface="Calibri" pitchFamily="34" charset="0"/>
              </a:rPr>
              <a:t/>
            </a:r>
            <a:br>
              <a:rPr lang="en-US" sz="3000" i="1" dirty="0">
                <a:latin typeface="Calibri" pitchFamily="34" charset="0"/>
              </a:rPr>
            </a:br>
            <a:r>
              <a:rPr lang="en-US" sz="3600" b="1" dirty="0" smtClean="0">
                <a:latin typeface="Calibri" pitchFamily="34" charset="0"/>
              </a:rPr>
              <a:t>Session Overview</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428017" y="1817451"/>
            <a:ext cx="8229600" cy="4404360"/>
          </a:xfrm>
        </p:spPr>
        <p:txBody>
          <a:bodyPr>
            <a:normAutofit lnSpcReduction="10000"/>
          </a:bodyPr>
          <a:lstStyle/>
          <a:p>
            <a:pPr marL="0" indent="0">
              <a:buNone/>
            </a:pPr>
            <a:r>
              <a:rPr lang="en-US" sz="2200" b="1" dirty="0" smtClean="0">
                <a:latin typeface="Calibri" pitchFamily="34" charset="0"/>
              </a:rPr>
              <a:t>During the remainder of this session:</a:t>
            </a:r>
          </a:p>
          <a:p>
            <a:pPr marL="0" indent="0">
              <a:buNone/>
            </a:pPr>
            <a:endParaRPr lang="en-US" sz="2000" dirty="0">
              <a:latin typeface="Calibri" pitchFamily="34" charset="0"/>
            </a:endParaRPr>
          </a:p>
          <a:p>
            <a:pPr lvl="0">
              <a:lnSpc>
                <a:spcPct val="120000"/>
              </a:lnSpc>
              <a:spcBef>
                <a:spcPts val="0"/>
              </a:spcBef>
              <a:buSzPct val="85000"/>
              <a:buFont typeface="Arial" pitchFamily="34" charset="0"/>
              <a:buChar char="•"/>
            </a:pPr>
            <a:r>
              <a:rPr lang="en-US" sz="1900" b="1" dirty="0" smtClean="0">
                <a:latin typeface="Calibri" panose="020F0502020204030204" pitchFamily="34" charset="0"/>
                <a:cs typeface="Calibri" panose="020F0502020204030204" pitchFamily="34" charset="0"/>
              </a:rPr>
              <a:t>Kevin McGrath</a:t>
            </a:r>
            <a:r>
              <a:rPr lang="en-US" sz="1900" dirty="0" smtClean="0">
                <a:latin typeface="Calibri" panose="020F0502020204030204" pitchFamily="34" charset="0"/>
                <a:cs typeface="Calibri" panose="020F0502020204030204" pitchFamily="34" charset="0"/>
              </a:rPr>
              <a:t> </a:t>
            </a:r>
            <a:r>
              <a:rPr lang="en-US" sz="1900" i="1" dirty="0" smtClean="0">
                <a:latin typeface="Calibri" panose="020F0502020204030204" pitchFamily="34" charset="0"/>
                <a:cs typeface="Calibri" panose="020F0502020204030204" pitchFamily="34" charset="0"/>
              </a:rPr>
              <a:t>(APPRISE) </a:t>
            </a:r>
            <a:r>
              <a:rPr lang="en-US" sz="1900" dirty="0" smtClean="0">
                <a:latin typeface="Calibri" panose="020F0502020204030204" pitchFamily="34" charset="0"/>
                <a:cs typeface="Calibri" panose="020F0502020204030204" pitchFamily="34" charset="0"/>
              </a:rPr>
              <a:t>will highlight some results </a:t>
            </a:r>
            <a:r>
              <a:rPr lang="en-US" sz="1900" dirty="0">
                <a:latin typeface="Calibri" panose="020F0502020204030204" pitchFamily="34" charset="0"/>
                <a:cs typeface="Calibri" panose="020F0502020204030204" pitchFamily="34" charset="0"/>
              </a:rPr>
              <a:t>from </a:t>
            </a:r>
            <a:r>
              <a:rPr lang="en-US" sz="1900" dirty="0" smtClean="0">
                <a:latin typeface="Calibri" panose="020F0502020204030204" pitchFamily="34" charset="0"/>
                <a:cs typeface="Calibri" panose="020F0502020204030204" pitchFamily="34" charset="0"/>
              </a:rPr>
              <a:t>FY 2016 LIHEAP Performance Measure data, and discuss </a:t>
            </a:r>
            <a:r>
              <a:rPr lang="en-US" sz="1900" dirty="0">
                <a:latin typeface="Calibri" panose="020F0502020204030204" pitchFamily="34" charset="0"/>
                <a:cs typeface="Calibri" panose="020F0502020204030204" pitchFamily="34" charset="0"/>
              </a:rPr>
              <a:t>where states are “going” in terms of using their data for performance management</a:t>
            </a:r>
            <a:r>
              <a:rPr lang="en-US" sz="1900" dirty="0" smtClean="0">
                <a:latin typeface="Calibri" panose="020F0502020204030204" pitchFamily="34" charset="0"/>
                <a:cs typeface="Calibri" panose="020F0502020204030204" pitchFamily="34" charset="0"/>
              </a:rPr>
              <a:t>.</a:t>
            </a:r>
          </a:p>
          <a:p>
            <a:pPr marL="0" lvl="0" indent="0">
              <a:lnSpc>
                <a:spcPct val="120000"/>
              </a:lnSpc>
              <a:spcBef>
                <a:spcPts val="0"/>
              </a:spcBef>
              <a:buSzPct val="85000"/>
              <a:buNone/>
            </a:pPr>
            <a:r>
              <a:rPr lang="en-US" sz="1900" dirty="0">
                <a:latin typeface="Calibri" panose="020F0502020204030204" pitchFamily="34" charset="0"/>
                <a:cs typeface="Calibri" panose="020F0502020204030204" pitchFamily="34" charset="0"/>
              </a:rPr>
              <a:t>  </a:t>
            </a:r>
            <a:endParaRPr lang="en-US" sz="1900" dirty="0" smtClean="0">
              <a:latin typeface="Calibri" panose="020F0502020204030204" pitchFamily="34" charset="0"/>
              <a:cs typeface="Calibri" panose="020F0502020204030204" pitchFamily="34" charset="0"/>
            </a:endParaRPr>
          </a:p>
          <a:p>
            <a:pPr lvl="0">
              <a:lnSpc>
                <a:spcPct val="120000"/>
              </a:lnSpc>
              <a:spcBef>
                <a:spcPts val="0"/>
              </a:spcBef>
              <a:buSzPct val="85000"/>
              <a:buFont typeface="Arial" pitchFamily="34" charset="0"/>
              <a:buChar char="•"/>
            </a:pPr>
            <a:r>
              <a:rPr lang="en-US" sz="1900" b="1" dirty="0" smtClean="0">
                <a:latin typeface="Calibri" panose="020F0502020204030204" pitchFamily="34" charset="0"/>
                <a:cs typeface="Calibri" panose="020F0502020204030204" pitchFamily="34" charset="0"/>
              </a:rPr>
              <a:t>Jennifer Lee </a:t>
            </a:r>
            <a:r>
              <a:rPr lang="en-US" sz="1900" i="1" dirty="0" smtClean="0">
                <a:latin typeface="Calibri" panose="020F0502020204030204" pitchFamily="34" charset="0"/>
                <a:cs typeface="Calibri" panose="020F0502020204030204" pitchFamily="34" charset="0"/>
              </a:rPr>
              <a:t>(Alabama </a:t>
            </a:r>
            <a:r>
              <a:rPr lang="en-US" sz="1900" i="1" dirty="0">
                <a:latin typeface="Calibri" panose="020F0502020204030204" pitchFamily="34" charset="0"/>
                <a:ea typeface="Calibri" panose="020F0502020204030204" pitchFamily="34" charset="0"/>
                <a:cs typeface="Calibri" panose="020F0502020204030204" pitchFamily="34" charset="0"/>
              </a:rPr>
              <a:t>Department of Economic and Community </a:t>
            </a:r>
            <a:r>
              <a:rPr lang="en-US" sz="1900" i="1" dirty="0" smtClean="0">
                <a:latin typeface="Calibri" panose="020F0502020204030204" pitchFamily="34" charset="0"/>
                <a:ea typeface="Calibri" panose="020F0502020204030204" pitchFamily="34" charset="0"/>
                <a:cs typeface="Calibri" panose="020F0502020204030204" pitchFamily="34" charset="0"/>
              </a:rPr>
              <a:t>Affairs) </a:t>
            </a:r>
            <a:r>
              <a:rPr lang="en-US" sz="1900" dirty="0" smtClean="0">
                <a:latin typeface="Calibri" panose="020F0502020204030204" pitchFamily="34" charset="0"/>
                <a:ea typeface="Calibri" panose="020F0502020204030204" pitchFamily="34" charset="0"/>
                <a:cs typeface="Calibri" panose="020F0502020204030204" pitchFamily="34" charset="0"/>
              </a:rPr>
              <a:t>will share Alabama’s experience with collecting, reporting, and using LIHEAP Performance Measure data for performance management.</a:t>
            </a:r>
          </a:p>
          <a:p>
            <a:pPr marL="0" lvl="0" indent="0">
              <a:lnSpc>
                <a:spcPct val="120000"/>
              </a:lnSpc>
              <a:spcBef>
                <a:spcPts val="0"/>
              </a:spcBef>
              <a:buSzPct val="85000"/>
              <a:buNone/>
            </a:pPr>
            <a:endParaRPr lang="en-US" sz="1900" dirty="0" smtClean="0">
              <a:latin typeface="Calibri" panose="020F0502020204030204" pitchFamily="34" charset="0"/>
              <a:ea typeface="Calibri" panose="020F0502020204030204" pitchFamily="34" charset="0"/>
              <a:cs typeface="Calibri" panose="020F0502020204030204" pitchFamily="34" charset="0"/>
            </a:endParaRPr>
          </a:p>
          <a:p>
            <a:pPr marL="0" lvl="0" indent="0">
              <a:lnSpc>
                <a:spcPct val="120000"/>
              </a:lnSpc>
              <a:spcBef>
                <a:spcPts val="0"/>
              </a:spcBef>
              <a:buSzPct val="85000"/>
              <a:buNone/>
            </a:pPr>
            <a:r>
              <a:rPr lang="en-US" sz="1900" dirty="0" smtClean="0">
                <a:latin typeface="Calibri" panose="020F0502020204030204" pitchFamily="34" charset="0"/>
                <a:cs typeface="Calibri" panose="020F0502020204030204" pitchFamily="34" charset="0"/>
              </a:rPr>
              <a:t>We will conclude the session by reviewing some of the steps being taken to increase the use of Performance Measures data in LIHEAP performance management.</a:t>
            </a: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67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Putting LIHEAP Performance Measures into </a:t>
            </a:r>
            <a:r>
              <a:rPr lang="en-US" sz="3000" i="1" dirty="0" smtClean="0">
                <a:latin typeface="Calibri" pitchFamily="34" charset="0"/>
              </a:rPr>
              <a:t>Practice </a:t>
            </a:r>
            <a:endParaRPr lang="en-US" sz="3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Content Placeholder 1"/>
          <p:cNvSpPr>
            <a:spLocks noGrp="1"/>
          </p:cNvSpPr>
          <p:nvPr>
            <p:ph sz="quarter" idx="1"/>
          </p:nvPr>
        </p:nvSpPr>
        <p:spPr>
          <a:xfrm>
            <a:off x="448056" y="2590800"/>
            <a:ext cx="8153400" cy="2383536"/>
          </a:xfrm>
        </p:spPr>
        <p:txBody>
          <a:bodyPr>
            <a:normAutofit/>
          </a:bodyPr>
          <a:lstStyle/>
          <a:p>
            <a:pPr marL="0" indent="0" algn="ctr">
              <a:spcBef>
                <a:spcPts val="0"/>
              </a:spcBef>
              <a:buNone/>
            </a:pPr>
            <a:r>
              <a:rPr lang="en-US" sz="3200" b="1" dirty="0">
                <a:latin typeface="Calibri" pitchFamily="34" charset="0"/>
              </a:rPr>
              <a:t>What have we learned from Performance Measures Data reported for FY 2016?</a:t>
            </a:r>
            <a:endParaRPr lang="en-US" dirty="0" smtClean="0">
              <a:latin typeface="Calibri" panose="020F0502020204030204" pitchFamily="34" charset="0"/>
              <a:cs typeface="Calibri" panose="020F0502020204030204" pitchFamily="34" charset="0"/>
            </a:endParaRPr>
          </a:p>
          <a:p>
            <a:pPr marL="0" indent="0" algn="ctr">
              <a:spcBef>
                <a:spcPts val="0"/>
              </a:spcBef>
              <a:buNone/>
            </a:pPr>
            <a:endParaRPr lang="en-US" sz="700" dirty="0">
              <a:latin typeface="Calibri" panose="020F0502020204030204" pitchFamily="34" charset="0"/>
              <a:cs typeface="Calibri" panose="020F0502020204030204" pitchFamily="34" charset="0"/>
            </a:endParaRPr>
          </a:p>
          <a:p>
            <a:pPr marL="0" indent="0" algn="ctr">
              <a:spcBef>
                <a:spcPts val="0"/>
              </a:spcBef>
              <a:buNone/>
            </a:pPr>
            <a:r>
              <a:rPr lang="en-US" b="1" i="1" dirty="0" smtClean="0">
                <a:solidFill>
                  <a:schemeClr val="accent2">
                    <a:lumMod val="75000"/>
                  </a:schemeClr>
                </a:solidFill>
                <a:latin typeface="Calibri" panose="020F0502020204030204" pitchFamily="34" charset="0"/>
                <a:cs typeface="Calibri" panose="020F0502020204030204" pitchFamily="34" charset="0"/>
              </a:rPr>
              <a:t>Kevin McGrath</a:t>
            </a:r>
          </a:p>
          <a:p>
            <a:pPr marL="0" marR="0" indent="0" algn="ctr">
              <a:spcBef>
                <a:spcPts val="0"/>
              </a:spcBef>
              <a:spcAft>
                <a:spcPts val="0"/>
              </a:spcAft>
              <a:buNone/>
            </a:pPr>
            <a:r>
              <a:rPr lang="en-US" sz="2400" dirty="0" smtClean="0">
                <a:latin typeface="Calibri" panose="020F0502020204030204" pitchFamily="34" charset="0"/>
                <a:ea typeface="Calibri" panose="020F0502020204030204" pitchFamily="34" charset="0"/>
                <a:cs typeface="Calibri" panose="020F0502020204030204" pitchFamily="34" charset="0"/>
              </a:rPr>
              <a:t>APPRISE Incorporated</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61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r>
              <a:rPr lang="en-US" sz="3600" b="1" dirty="0" smtClean="0">
                <a:latin typeface="Calibri" pitchFamily="34" charset="0"/>
              </a:rPr>
              <a:t>Presentation Outline</a:t>
            </a:r>
            <a:endParaRPr lang="en-US" sz="3600" i="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fld id="{EFE5B013-A80A-40D2-8FAE-6E44A516CF2D}" type="slidenum">
              <a:rPr lang="en-US" smtClean="0"/>
              <a:pPr/>
              <a:t>9</a:t>
            </a:fld>
            <a:endParaRPr lang="en-US" dirty="0"/>
          </a:p>
        </p:txBody>
      </p:sp>
      <p:sp>
        <p:nvSpPr>
          <p:cNvPr id="6" name="Content Placeholder 2"/>
          <p:cNvSpPr>
            <a:spLocks noGrp="1"/>
          </p:cNvSpPr>
          <p:nvPr>
            <p:ph sz="quarter" idx="1"/>
          </p:nvPr>
        </p:nvSpPr>
        <p:spPr>
          <a:xfrm>
            <a:off x="609600" y="1752600"/>
            <a:ext cx="8229600" cy="4404360"/>
          </a:xfrm>
        </p:spPr>
        <p:txBody>
          <a:bodyPr>
            <a:normAutofit/>
          </a:bodyPr>
          <a:lstStyle/>
          <a:p>
            <a:pPr marL="457200" lvl="0" indent="-457200">
              <a:lnSpc>
                <a:spcPct val="150000"/>
              </a:lnSpc>
              <a:buSzPct val="85000"/>
              <a:buFont typeface="+mj-lt"/>
              <a:buAutoNum type="arabicPeriod"/>
            </a:pPr>
            <a:r>
              <a:rPr lang="en-US" sz="3200" dirty="0" smtClean="0">
                <a:latin typeface="Calibri" pitchFamily="34" charset="0"/>
              </a:rPr>
              <a:t>Overview of reporting for FY 2016</a:t>
            </a:r>
          </a:p>
          <a:p>
            <a:pPr marL="457200" lvl="0" indent="-457200">
              <a:lnSpc>
                <a:spcPct val="150000"/>
              </a:lnSpc>
              <a:buSzPct val="85000"/>
              <a:buFont typeface="+mj-lt"/>
              <a:buAutoNum type="arabicPeriod"/>
            </a:pPr>
            <a:r>
              <a:rPr lang="en-US" sz="3200" dirty="0" smtClean="0">
                <a:latin typeface="Calibri" pitchFamily="34" charset="0"/>
              </a:rPr>
              <a:t>Examples of reported data for FY 2016</a:t>
            </a:r>
          </a:p>
          <a:p>
            <a:pPr marL="457200" lvl="0" indent="-457200">
              <a:lnSpc>
                <a:spcPct val="150000"/>
              </a:lnSpc>
              <a:buSzPct val="85000"/>
              <a:buFont typeface="+mj-lt"/>
              <a:buAutoNum type="arabicPeriod"/>
            </a:pPr>
            <a:r>
              <a:rPr lang="en-US" sz="3200" dirty="0" smtClean="0">
                <a:latin typeface="Calibri" pitchFamily="34" charset="0"/>
              </a:rPr>
              <a:t>How grantees are using the data</a:t>
            </a:r>
          </a:p>
          <a:p>
            <a:pPr marL="457200" lvl="0" indent="-457200">
              <a:lnSpc>
                <a:spcPct val="150000"/>
              </a:lnSpc>
              <a:buSzPct val="85000"/>
              <a:buFont typeface="+mj-lt"/>
              <a:buAutoNum type="arabicPeriod"/>
            </a:pPr>
            <a:r>
              <a:rPr lang="en-US" sz="3200" dirty="0" smtClean="0">
                <a:latin typeface="Calibri" pitchFamily="34" charset="0"/>
              </a:rPr>
              <a:t>Tools and resources available to help grantees get there</a:t>
            </a:r>
          </a:p>
          <a:p>
            <a:pPr lvl="0">
              <a:lnSpc>
                <a:spcPct val="150000"/>
              </a:lnSpc>
              <a:buSzPct val="85000"/>
              <a:buFont typeface="Arial" pitchFamily="34" charset="0"/>
              <a:buChar char="•"/>
            </a:pPr>
            <a:endParaRPr lang="en-US" sz="2400" dirty="0" smtClean="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Tree>
    <p:extLst>
      <p:ext uri="{BB962C8B-B14F-4D97-AF65-F5344CB8AC3E}">
        <p14:creationId xmlns:p14="http://schemas.microsoft.com/office/powerpoint/2010/main" val="20392628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2490</TotalTime>
  <Words>2609</Words>
  <Application>Microsoft Office PowerPoint</Application>
  <PresentationFormat>On-screen Show (4:3)</PresentationFormat>
  <Paragraphs>355</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Tw Cen MT</vt:lpstr>
      <vt:lpstr>Wingdings</vt:lpstr>
      <vt:lpstr>Wingdings 2</vt:lpstr>
      <vt:lpstr>Median</vt:lpstr>
      <vt:lpstr> Putting LIHEAP Performance Measures  Into Practice  2017 National Energy and Utility Affordability Conference  </vt:lpstr>
      <vt:lpstr>Putting LIHEAP Performance Measures into Practice  Session Objectives</vt:lpstr>
      <vt:lpstr>Putting LIHEAP Performance Measures into Practice  Background</vt:lpstr>
      <vt:lpstr>Putting LIHEAP Performance Measures into Practice  Background</vt:lpstr>
      <vt:lpstr>Putting LIHEAP Performance Measures into Practice  Background</vt:lpstr>
      <vt:lpstr>Putting LIHEAP Performance Measures into Practice  Background</vt:lpstr>
      <vt:lpstr>Putting LIHEAP Performance Measures into Practice  Session Overview</vt:lpstr>
      <vt:lpstr>Putting LIHEAP Performance Measures into Practice </vt:lpstr>
      <vt:lpstr>Presentation Outline</vt:lpstr>
      <vt:lpstr>Overview of reporting for FY 2016</vt:lpstr>
      <vt:lpstr>Overview of reporting for FY 2016</vt:lpstr>
      <vt:lpstr>Examples of reported data for FY 2016: Prevention/Restoration Measures</vt:lpstr>
      <vt:lpstr>Examples of reported data for FY 2016: Prevention/Restoration Measures</vt:lpstr>
      <vt:lpstr>Examples of reported data for FY 2016: Prevention/Restoration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Examples of reported data for FY 2016: Energy Burden Targeting Measures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Using data to update benefit matrixes</vt:lpstr>
      <vt:lpstr>How grantees are using the data:  Looking beyond the benefit matrix</vt:lpstr>
      <vt:lpstr>How grantees are using the data:  Total residential energy or main heating analysis?</vt:lpstr>
      <vt:lpstr>How grantees are using the data:  Total residential energy or main heating analysis?</vt:lpstr>
      <vt:lpstr>How grantees are using the data:  Total residential energy or main heating analysis?</vt:lpstr>
      <vt:lpstr>How grantees are using the data:  Combined impact of LIHEAP + other EA programs</vt:lpstr>
      <vt:lpstr>Tools &amp; resources available</vt:lpstr>
      <vt:lpstr>Putting LIHEAP Performance Measures into Practice </vt:lpstr>
      <vt:lpstr>Putting LIHEAP Performance Measures into Practice  Building Upon What We’ve Learned</vt:lpstr>
      <vt:lpstr>Putting LIHEAP Performance Measures into Practice  Emphasis on Performance Management</vt:lpstr>
      <vt:lpstr>Putting LIHEAP Performance Measures into Practice  Tools and Resources</vt:lpstr>
      <vt:lpstr>Putting LIHEAP Performance Measures into Practice  Tools and Resources</vt:lpstr>
      <vt:lpstr>Putting LIHEAP Performance Measures into Practice  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Kevin McGrath</cp:lastModifiedBy>
  <cp:revision>31</cp:revision>
  <cp:lastPrinted>2017-06-15T23:57:38Z</cp:lastPrinted>
  <dcterms:created xsi:type="dcterms:W3CDTF">2017-06-14T22:39:47Z</dcterms:created>
  <dcterms:modified xsi:type="dcterms:W3CDTF">2017-06-30T17:11:10Z</dcterms:modified>
</cp:coreProperties>
</file>