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7" r:id="rId1"/>
  </p:sldMasterIdLst>
  <p:notesMasterIdLst>
    <p:notesMasterId r:id="rId26"/>
  </p:notesMasterIdLst>
  <p:handoutMasterIdLst>
    <p:handoutMasterId r:id="rId27"/>
  </p:handoutMasterIdLst>
  <p:sldIdLst>
    <p:sldId id="344" r:id="rId2"/>
    <p:sldId id="257" r:id="rId3"/>
    <p:sldId id="325" r:id="rId4"/>
    <p:sldId id="324" r:id="rId5"/>
    <p:sldId id="334" r:id="rId6"/>
    <p:sldId id="329" r:id="rId7"/>
    <p:sldId id="335" r:id="rId8"/>
    <p:sldId id="328" r:id="rId9"/>
    <p:sldId id="339" r:id="rId10"/>
    <p:sldId id="345" r:id="rId11"/>
    <p:sldId id="346" r:id="rId12"/>
    <p:sldId id="347" r:id="rId13"/>
    <p:sldId id="340" r:id="rId14"/>
    <p:sldId id="330" r:id="rId15"/>
    <p:sldId id="331" r:id="rId16"/>
    <p:sldId id="341" r:id="rId17"/>
    <p:sldId id="326" r:id="rId18"/>
    <p:sldId id="332" r:id="rId19"/>
    <p:sldId id="342" r:id="rId20"/>
    <p:sldId id="337" r:id="rId21"/>
    <p:sldId id="333" r:id="rId22"/>
    <p:sldId id="327" r:id="rId23"/>
    <p:sldId id="336" r:id="rId24"/>
    <p:sldId id="34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DDDDDD"/>
    <a:srgbClr val="38488A"/>
    <a:srgbClr val="00823B"/>
    <a:srgbClr val="0033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4" autoAdjust="0"/>
    <p:restoredTop sz="94660"/>
  </p:normalViewPr>
  <p:slideViewPr>
    <p:cSldViewPr>
      <p:cViewPr varScale="1">
        <p:scale>
          <a:sx n="70" d="100"/>
          <a:sy n="70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data\Scratch\Kevin\NEUAC\2016%20Presentation\Excel%20versions%20of%20LPDF\Tabs%20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data\Scratch\Kevin\NEUAC\2016%20Presentation\Excel%20versions%20of%20LPDF\Tabs%20for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data\Scratch\Kevin\NEUAC\2016%20Presentation\Excel%20versions%20of%20LPDF\Tabs%20fo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0" baseline="0" dirty="0" smtClean="0">
                <a:solidFill>
                  <a:schemeClr val="tx1"/>
                </a:solidFill>
              </a:rPr>
              <a:t>Percent of recipients with bill data that are high burden</a:t>
            </a:r>
            <a:endParaRPr lang="en-US" sz="1600" b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72336087151228"/>
          <c:y val="0.19711382113821141"/>
          <c:w val="0.87086078816134149"/>
          <c:h val="0.586923372383330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'Topic 1-PA (State 1)'!$B$27:$B$32</c:f>
              <c:strCache>
                <c:ptCount val="6"/>
                <c:pt idx="0">
                  <c:v>All Households</c:v>
                </c:pt>
                <c:pt idx="1">
                  <c:v>Electricity</c:v>
                </c:pt>
                <c:pt idx="2">
                  <c:v>Natural Gas</c:v>
                </c:pt>
                <c:pt idx="3">
                  <c:v>Fuel Oil</c:v>
                </c:pt>
                <c:pt idx="4">
                  <c:v>Propane</c:v>
                </c:pt>
                <c:pt idx="5">
                  <c:v>Other Fuels</c:v>
                </c:pt>
              </c:strCache>
            </c:strRef>
          </c:cat>
          <c:val>
            <c:numRef>
              <c:f>'Topic 1-PA (State 1)'!$C$27:$C$32</c:f>
              <c:numCache>
                <c:formatCode>0%</c:formatCode>
                <c:ptCount val="6"/>
                <c:pt idx="0">
                  <c:v>0.25001554146462762</c:v>
                </c:pt>
                <c:pt idx="1">
                  <c:v>0.24095896892814492</c:v>
                </c:pt>
                <c:pt idx="2">
                  <c:v>0.25355039833737442</c:v>
                </c:pt>
                <c:pt idx="3">
                  <c:v>0.37765131919296435</c:v>
                </c:pt>
                <c:pt idx="4">
                  <c:v>0.38505747126436796</c:v>
                </c:pt>
                <c:pt idx="5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203982208"/>
        <c:axId val="203982768"/>
      </c:barChart>
      <c:catAx>
        <c:axId val="203982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Household Main Fuel</a:t>
                </a:r>
              </a:p>
            </c:rich>
          </c:tx>
          <c:layout>
            <c:manualLayout>
              <c:xMode val="edge"/>
              <c:yMode val="edge"/>
              <c:x val="0.40039370078740161"/>
              <c:y val="0.912546296296296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82768"/>
        <c:crosses val="autoZero"/>
        <c:auto val="1"/>
        <c:lblAlgn val="ctr"/>
        <c:lblOffset val="100"/>
        <c:noMultiLvlLbl val="0"/>
      </c:catAx>
      <c:valAx>
        <c:axId val="203982768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822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 dirty="0">
                <a:solidFill>
                  <a:schemeClr val="tx1"/>
                </a:solidFill>
                <a:effectLst/>
              </a:rPr>
              <a:t>Percent of recipients with bill data that are high burden</a:t>
            </a:r>
            <a:endParaRPr lang="en-US" sz="1600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0277041027766266"/>
          <c:y val="2.4917589242860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689632545931743E-2"/>
          <c:y val="0.17812961609990186"/>
          <c:w val="0.87453258967629033"/>
          <c:h val="0.64783156886880777"/>
        </c:manualLayout>
      </c:layout>
      <c:barChart>
        <c:barDir val="col"/>
        <c:grouping val="clustered"/>
        <c:varyColors val="0"/>
        <c:ser>
          <c:idx val="0"/>
          <c:order val="0"/>
          <c:tx>
            <c:v>Household Main Fuel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NA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NA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'Topc 1-IA (State 2)'!$B$27:$B$32</c:f>
              <c:strCache>
                <c:ptCount val="6"/>
                <c:pt idx="0">
                  <c:v>All Households</c:v>
                </c:pt>
                <c:pt idx="1">
                  <c:v>Electricity</c:v>
                </c:pt>
                <c:pt idx="2">
                  <c:v>Natural Gas</c:v>
                </c:pt>
                <c:pt idx="3">
                  <c:v>Fuel Oil</c:v>
                </c:pt>
                <c:pt idx="4">
                  <c:v>Propane</c:v>
                </c:pt>
                <c:pt idx="5">
                  <c:v>Other Fuels</c:v>
                </c:pt>
              </c:strCache>
            </c:strRef>
          </c:cat>
          <c:val>
            <c:numRef>
              <c:f>'Topc 1-IA (State 2)'!$C$27:$C$32</c:f>
              <c:numCache>
                <c:formatCode>0%</c:formatCode>
                <c:ptCount val="6"/>
                <c:pt idx="0">
                  <c:v>0.25</c:v>
                </c:pt>
                <c:pt idx="1">
                  <c:v>0.19209039548022602</c:v>
                </c:pt>
                <c:pt idx="2">
                  <c:v>0.26205778949681391</c:v>
                </c:pt>
                <c:pt idx="3">
                  <c:v>0</c:v>
                </c:pt>
                <c:pt idx="4">
                  <c:v>0.64779874213836486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82588240"/>
        <c:axId val="282588800"/>
      </c:barChart>
      <c:catAx>
        <c:axId val="282588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solidFill>
                      <a:schemeClr val="tx1"/>
                    </a:solidFill>
                  </a:rPr>
                  <a:t>Household Main Fuel</a:t>
                </a:r>
                <a:endParaRPr lang="en-US" sz="11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9160761154855656"/>
              <c:y val="0.94035399662533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588800"/>
        <c:crosses val="autoZero"/>
        <c:auto val="1"/>
        <c:lblAlgn val="ctr"/>
        <c:lblOffset val="100"/>
        <c:noMultiLvlLbl val="0"/>
      </c:catAx>
      <c:valAx>
        <c:axId val="2825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58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solidFill>
                  <a:schemeClr val="tx1"/>
                </a:solidFill>
              </a:rPr>
              <a:t>What share did LIHEAP prevent rather than restore?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5.9937084938635936E-3"/>
                  <c:y val="7.4074074074074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8.88888888888889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'Topic 3-AL (State 1)'!$C$29:$C$30</c:f>
              <c:strCache>
                <c:ptCount val="2"/>
                <c:pt idx="0">
                  <c:v>Restored</c:v>
                </c:pt>
                <c:pt idx="1">
                  <c:v>Prevented</c:v>
                </c:pt>
              </c:strCache>
            </c:strRef>
          </c:cat>
          <c:val>
            <c:numRef>
              <c:f>'Topic 3-AL (State 1)'!$D$29:$D$30</c:f>
              <c:numCache>
                <c:formatCode>0%</c:formatCode>
                <c:ptCount val="2"/>
                <c:pt idx="0">
                  <c:v>7.8714229713837722E-2</c:v>
                </c:pt>
                <c:pt idx="1">
                  <c:v>0.92128577028616232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382128"/>
        <c:axId val="95630928"/>
      </c:barChart>
      <c:catAx>
        <c:axId val="291382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Service Loss Due to Bill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Payment Issues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7851111561556918"/>
              <c:y val="0.91087022455526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30928"/>
        <c:crosses val="autoZero"/>
        <c:auto val="1"/>
        <c:lblAlgn val="ctr"/>
        <c:lblOffset val="100"/>
        <c:noMultiLvlLbl val="0"/>
      </c:catAx>
      <c:valAx>
        <c:axId val="9563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38212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solidFill>
                  <a:schemeClr val="tx1"/>
                </a:solidFill>
              </a:rPr>
              <a:t>What share</a:t>
            </a:r>
            <a:r>
              <a:rPr lang="en-US" sz="1800" b="1" baseline="0" dirty="0" smtClean="0">
                <a:solidFill>
                  <a:schemeClr val="tx1"/>
                </a:solidFill>
              </a:rPr>
              <a:t> did LIHEAP prevent rather than restore service loss?</a:t>
            </a:r>
            <a:endParaRPr lang="en-US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'Topic 3-MA (State 2)'!$C$29:$C$30</c:f>
              <c:strCache>
                <c:ptCount val="2"/>
                <c:pt idx="0">
                  <c:v>Restored</c:v>
                </c:pt>
                <c:pt idx="1">
                  <c:v>Prevented</c:v>
                </c:pt>
              </c:strCache>
            </c:strRef>
          </c:cat>
          <c:val>
            <c:numRef>
              <c:f>'Topic 3-MA (State 2)'!$D$29:$D$30</c:f>
              <c:numCache>
                <c:formatCode>0%</c:formatCode>
                <c:ptCount val="2"/>
                <c:pt idx="0">
                  <c:v>0.33694971412408836</c:v>
                </c:pt>
                <c:pt idx="1">
                  <c:v>0.66305028587591164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8542496"/>
        <c:axId val="288543056"/>
      </c:barChart>
      <c:catAx>
        <c:axId val="288542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Service Loss Due to Bill Payment Issues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555153279690337"/>
              <c:y val="0.913598193405977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43056"/>
        <c:crosses val="autoZero"/>
        <c:auto val="1"/>
        <c:lblAlgn val="ctr"/>
        <c:lblOffset val="100"/>
        <c:noMultiLvlLbl val="0"/>
      </c:catAx>
      <c:valAx>
        <c:axId val="288543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424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E70E3E8C-63D3-43EB-B3B0-3CAB42173240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04D9F385-5D41-4A43-A887-FA3B915DB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0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52D193A2-1A0F-44B0-B828-48340440FF5C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5CFB1727-FFEA-461C-A33F-881DBFF118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B1727-FFEA-461C-A33F-881DBFF118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3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21F263-3D89-45E3-819A-8B557F9D3D6B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B6EDD-6C9C-4BA5-B10C-468D13BD258F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D49CF4-9A9D-4C63-BB0E-F541EA6A7A26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B3AF-ECDD-4881-9F64-F3D5850997B4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2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0B0D-C8A7-48BC-88D0-D774B8372AE6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BFA8-150E-455E-BE50-7F4CFFF844EB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19AF4-25F4-4110-B65A-FDEE47C177F4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84C8B9-BCCB-420E-B88B-ADCF1422A012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391F-8493-4F3F-B293-088F5754AF2C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CE8A-5554-49D4-9AD9-B7622FC7AF1C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D677-D1AE-4B37-8A4C-202BCA3A9EA7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7EC3D8-DC37-4CE1-80F5-1B9330360C95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1FB3AF-ECDD-4881-9F64-F3D5850997B4}" type="datetime1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FE5B013-A80A-40D2-8FAE-6E44A516CF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0772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What have we learned from Performance Data reported in FY 2015?</a:t>
            </a:r>
            <a:endParaRPr lang="en-US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581400" y="3657600"/>
            <a:ext cx="51054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alibri" pitchFamily="34" charset="0"/>
              </a:rPr>
              <a:t>2016 NEUAC Conference</a:t>
            </a:r>
            <a:endParaRPr lang="en-US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#1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26896"/>
              </p:ext>
            </p:extLst>
          </p:nvPr>
        </p:nvGraphicFramePr>
        <p:xfrm>
          <a:off x="76200" y="1516702"/>
          <a:ext cx="8991599" cy="5234849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750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6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398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4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0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3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#2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69207"/>
              </p:ext>
            </p:extLst>
          </p:nvPr>
        </p:nvGraphicFramePr>
        <p:xfrm>
          <a:off x="76200" y="1516703"/>
          <a:ext cx="8991599" cy="5265096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817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69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$15,924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$16,185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$17,412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$2,061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$9,899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$4,574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#2 (cont.)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19996"/>
              </p:ext>
            </p:extLst>
          </p:nvPr>
        </p:nvGraphicFramePr>
        <p:xfrm>
          <a:off x="76200" y="1516703"/>
          <a:ext cx="8991599" cy="5281993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817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69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$15,924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$16,185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$17,412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$2,061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$9,899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$4,574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1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–Burden Reduction Targeting Index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This </a:t>
            </a:r>
            <a:r>
              <a:rPr lang="en-US" sz="2800" b="1" dirty="0">
                <a:latin typeface="Calibri" pitchFamily="34" charset="0"/>
              </a:rPr>
              <a:t>measure tells us whether high energy burden households have a larger share of their energy bill paid with LIHEAP than average households.</a:t>
            </a:r>
          </a:p>
          <a:p>
            <a:pPr marL="0" indent="0">
              <a:buNone/>
            </a:pPr>
            <a:endParaRPr lang="en-US" sz="2100" b="1" dirty="0" smtClean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600" dirty="0" smtClean="0">
                <a:latin typeface="Calibri" pitchFamily="34" charset="0"/>
              </a:rPr>
              <a:t>= </a:t>
            </a:r>
            <a:r>
              <a:rPr lang="en-US" sz="2600" dirty="0">
                <a:latin typeface="Calibri" pitchFamily="34" charset="0"/>
              </a:rPr>
              <a:t>100: 	High burden households had the same </a:t>
            </a:r>
            <a:r>
              <a:rPr lang="en-US" sz="2600" dirty="0" smtClean="0">
                <a:latin typeface="Calibri" pitchFamily="34" charset="0"/>
              </a:rPr>
              <a:t>share </a:t>
            </a:r>
            <a:r>
              <a:rPr lang="en-US" sz="2600" dirty="0">
                <a:latin typeface="Calibri" pitchFamily="34" charset="0"/>
              </a:rPr>
              <a:t>of their home energy bill paid by LIHEAP </a:t>
            </a:r>
            <a:r>
              <a:rPr lang="en-US" sz="2600" dirty="0" smtClean="0">
                <a:latin typeface="Calibri" pitchFamily="34" charset="0"/>
              </a:rPr>
              <a:t>as the average household.</a:t>
            </a:r>
            <a:endParaRPr lang="en-US" sz="2600" dirty="0">
              <a:latin typeface="Calibri" pitchFamily="34" charset="0"/>
            </a:endParaRPr>
          </a:p>
          <a:p>
            <a:pPr marL="914400" indent="-914400"/>
            <a:endParaRPr lang="en-US" sz="2100" dirty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600" dirty="0">
                <a:latin typeface="Calibri" pitchFamily="34" charset="0"/>
              </a:rPr>
              <a:t>&lt; 100: 	High burden households had a </a:t>
            </a:r>
            <a:r>
              <a:rPr lang="en-US" sz="2600" dirty="0" smtClean="0">
                <a:latin typeface="Calibri" pitchFamily="34" charset="0"/>
              </a:rPr>
              <a:t>smaller share </a:t>
            </a:r>
            <a:r>
              <a:rPr lang="en-US" sz="2600" dirty="0">
                <a:latin typeface="Calibri" pitchFamily="34" charset="0"/>
              </a:rPr>
              <a:t>of their home energy bill paid by LIHEAP than </a:t>
            </a:r>
            <a:r>
              <a:rPr lang="en-US" sz="2600" dirty="0" smtClean="0">
                <a:latin typeface="Calibri" pitchFamily="34" charset="0"/>
              </a:rPr>
              <a:t>the average household.</a:t>
            </a:r>
            <a:endParaRPr lang="en-US" sz="2600" dirty="0">
              <a:latin typeface="Calibri" pitchFamily="34" charset="0"/>
            </a:endParaRPr>
          </a:p>
          <a:p>
            <a:pPr marL="914400" indent="-914400"/>
            <a:endParaRPr lang="en-US" sz="2100" dirty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600" dirty="0">
                <a:latin typeface="Calibri" pitchFamily="34" charset="0"/>
              </a:rPr>
              <a:t>&gt; 100: 	High burden households had a </a:t>
            </a:r>
            <a:r>
              <a:rPr lang="en-US" sz="2600" dirty="0" smtClean="0">
                <a:latin typeface="Calibri" pitchFamily="34" charset="0"/>
              </a:rPr>
              <a:t>larger share </a:t>
            </a:r>
            <a:r>
              <a:rPr lang="en-US" sz="2600" dirty="0">
                <a:latin typeface="Calibri" pitchFamily="34" charset="0"/>
              </a:rPr>
              <a:t>of their home energy bill paid by LIHEAP than </a:t>
            </a:r>
            <a:r>
              <a:rPr lang="en-US" sz="2600" dirty="0" smtClean="0">
                <a:latin typeface="Calibri" pitchFamily="34" charset="0"/>
              </a:rPr>
              <a:t>the average household.</a:t>
            </a:r>
            <a:endParaRPr lang="en-US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#1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26896"/>
              </p:ext>
            </p:extLst>
          </p:nvPr>
        </p:nvGraphicFramePr>
        <p:xfrm>
          <a:off x="76200" y="1516702"/>
          <a:ext cx="8991599" cy="5234849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750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6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398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3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40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0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9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3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#2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69207"/>
              </p:ext>
            </p:extLst>
          </p:nvPr>
        </p:nvGraphicFramePr>
        <p:xfrm>
          <a:off x="76200" y="1516703"/>
          <a:ext cx="8991599" cy="5265096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817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69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$15,924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$16,185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$17,412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$2,061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$9,899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$4,574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Example State #2 (cont.)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19996"/>
              </p:ext>
            </p:extLst>
          </p:nvPr>
        </p:nvGraphicFramePr>
        <p:xfrm>
          <a:off x="76200" y="1516703"/>
          <a:ext cx="8991599" cy="5281993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6817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369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$15,924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$16,185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$17,412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$15,965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$2,061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$3,562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74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$9,899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$568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$1,002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$859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$770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$4,804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$4,574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Benefit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Burden Reduction Targeting Index for High Burden Households: 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1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3 – Maintaining Energy Service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alibri" pitchFamily="34" charset="0"/>
              </a:rPr>
              <a:t>What </a:t>
            </a:r>
            <a:r>
              <a:rPr lang="en-US" sz="2800" b="1" dirty="0" smtClean="0">
                <a:latin typeface="Calibri" pitchFamily="34" charset="0"/>
              </a:rPr>
              <a:t>do Performance Data tell </a:t>
            </a:r>
            <a:r>
              <a:rPr lang="en-US" sz="2800" b="1" dirty="0">
                <a:latin typeface="Calibri" pitchFamily="34" charset="0"/>
              </a:rPr>
              <a:t>us </a:t>
            </a:r>
            <a:r>
              <a:rPr lang="en-US" sz="2800" b="1" dirty="0" smtClean="0">
                <a:latin typeface="Calibri" pitchFamily="34" charset="0"/>
              </a:rPr>
              <a:t>about the importance of LIHEAP in maintaining energy service?</a:t>
            </a:r>
            <a:endParaRPr lang="en-US" sz="20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Restoration of Home Energy Service due to bill payment issues or inoperable equipment in need of repair or replacement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Prevention of Loss of Home Energy Service due to bill payment issues or operable equipment in need of repair or replacement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3 – Example State #1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0851"/>
              </p:ext>
            </p:extLst>
          </p:nvPr>
        </p:nvGraphicFramePr>
        <p:xfrm>
          <a:off x="76200" y="1516695"/>
          <a:ext cx="8991599" cy="5265104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34313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  RESTORATION OF HOME ENERGY SERVICE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8732"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Source </a:t>
                      </a:r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LIHEAP benefit was applied)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All Occurrences of LIHEAP Households that Had: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Occurrences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  Energy Service Restored After Disconnection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  Fuel Delivered to Home that Ran Out of Fuel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  Repair/Replacement of Inoperable Home Energy Equipment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13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  PREVENTION OF LOSS OF HOME ENERGY SERVICE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b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507"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Source </a:t>
                      </a:r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LIHEAP benefit was applied)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All Occurrences of LIHEAP Households that Had: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Occurrences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  Past Due Notice or Utility Disconnect Notice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11,406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9,199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2,207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  Imminent Risk of Running out of Fuel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55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  Repair/Replacement of Operable Equipment to Prevent Imminent Home Energy Loss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4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3 – Example State #1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1176" y="3168336"/>
            <a:ext cx="425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differences observed by fuel type to which the benefit was applied?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1628348"/>
            <a:ext cx="8871642" cy="1348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1702314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</a:rPr>
              <a:t>What share of bill payment-assisted households did LIHEAP prevent or restore service loss?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alibri" pitchFamily="34" charset="0"/>
              </a:rPr>
              <a:t>Service loss was prevented or restored for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12,755</a:t>
            </a:r>
            <a:r>
              <a:rPr lang="en-US" sz="1600" dirty="0" smtClean="0">
                <a:latin typeface="Calibri" pitchFamily="34" charset="0"/>
              </a:rPr>
              <a:t> households experiencing bill payment issues, or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16% </a:t>
            </a:r>
            <a:r>
              <a:rPr lang="en-US" sz="1600" dirty="0" smtClean="0">
                <a:latin typeface="Calibri" pitchFamily="34" charset="0"/>
              </a:rPr>
              <a:t>of the </a:t>
            </a:r>
            <a:r>
              <a:rPr lang="en-US" sz="1600" b="1" dirty="0" smtClean="0">
                <a:solidFill>
                  <a:srgbClr val="00B0F0"/>
                </a:solidFill>
                <a:latin typeface="Calibri" pitchFamily="34" charset="0"/>
              </a:rPr>
              <a:t>79,178</a:t>
            </a:r>
            <a:r>
              <a:rPr lang="en-US" sz="1600" dirty="0" smtClean="0">
                <a:latin typeface="Calibri" pitchFamily="34" charset="0"/>
              </a:rPr>
              <a:t> households that received bill payment assistance in FY 2015.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10549"/>
              </p:ext>
            </p:extLst>
          </p:nvPr>
        </p:nvGraphicFramePr>
        <p:xfrm>
          <a:off x="4724399" y="3843336"/>
          <a:ext cx="4278516" cy="286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629"/>
                <a:gridCol w="1069629"/>
                <a:gridCol w="1069629"/>
                <a:gridCol w="1069629"/>
              </a:tblGrid>
              <a:tr h="477044">
                <a:tc>
                  <a:txBody>
                    <a:bodyPr/>
                    <a:lstStyle/>
                    <a:p>
                      <a:pPr marL="0" indent="0"/>
                      <a:r>
                        <a:rPr lang="en-US" sz="1100" dirty="0" smtClean="0">
                          <a:latin typeface="Tw Cen MT (Body)"/>
                        </a:rPr>
                        <a:t>Fuel Type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Total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Restored Service Loss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Prevented Service Loss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</a:tr>
              <a:tr h="477044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Electricity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9,996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Natural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2,391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Fuel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Oil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Propane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358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Other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Fuels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148602"/>
              </p:ext>
            </p:extLst>
          </p:nvPr>
        </p:nvGraphicFramePr>
        <p:xfrm>
          <a:off x="181823" y="3276600"/>
          <a:ext cx="4237777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>
                <a:latin typeface="Calibri" pitchFamily="34" charset="0"/>
              </a:rPr>
              <a:t>LIHEAP Performance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alibri" pitchFamily="34" charset="0"/>
              </a:rPr>
              <a:t>What have we learned from the </a:t>
            </a:r>
            <a:r>
              <a:rPr lang="en-US" sz="3200" b="1" dirty="0" smtClean="0">
                <a:latin typeface="Calibri" pitchFamily="34" charset="0"/>
              </a:rPr>
              <a:t>Performance Data reported by grantees in FY 2015? </a:t>
            </a:r>
            <a:endParaRPr lang="en-US" sz="24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700" dirty="0" smtClean="0">
                <a:latin typeface="Calibri" pitchFamily="34" charset="0"/>
              </a:rPr>
              <a:t>What are the causes of high energy burden?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700" dirty="0" smtClean="0">
                <a:latin typeface="Calibri" pitchFamily="34" charset="0"/>
              </a:rPr>
              <a:t>How well does LIHEAP address high energy burden?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700" dirty="0" smtClean="0">
                <a:latin typeface="Calibri" pitchFamily="34" charset="0"/>
              </a:rPr>
              <a:t>How important is LIHEAP in maintaining energy service?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700" dirty="0" smtClean="0">
                <a:latin typeface="Calibri" pitchFamily="34" charset="0"/>
              </a:rPr>
              <a:t>How can Performance Data be used to target benefits?</a:t>
            </a:r>
          </a:p>
          <a:p>
            <a:pPr marL="346075" lvl="0" indent="-346075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3 – Example State #2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94102"/>
              </p:ext>
            </p:extLst>
          </p:nvPr>
        </p:nvGraphicFramePr>
        <p:xfrm>
          <a:off x="76200" y="1516695"/>
          <a:ext cx="8991599" cy="5265104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34313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  RESTORATION OF HOME ENERGY SERVICE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8732"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Source </a:t>
                      </a:r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LIHEAP benefit was applied)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All Occurrences of LIHEAP Households that Had: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Occurrences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  Energy Service Restored After Disconnection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  Fuel Delivered to Home that Ran Out of Fuel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  Repair/Replacement of Inoperable Home Energy Equipment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13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  PREVENTION OF LOSS OF HOME ENERGY SERVICE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52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b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507"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Source </a:t>
                      </a:r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(where LIHEAP benefit was applied)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All Occurrences of LIHEAP Households that Had:</a:t>
                      </a:r>
                    </a:p>
                  </a:txBody>
                  <a:tcPr marL="4594" marR="4594" marT="4594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Occurrences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  Past Due Notice or Utility Disconnect Notice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27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  Imminent Risk of Running out of Fuel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55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  Repair/Replacement of Operable Equipment to Prevent Imminent Home Energy Loss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3 – Example State #2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1176" y="3168336"/>
            <a:ext cx="425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Are there differences observed by fuel type to which the benefit was applied?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52400" y="1628348"/>
            <a:ext cx="8871642" cy="1348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1702314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Calibri" pitchFamily="34" charset="0"/>
              </a:rPr>
              <a:t>What share of bill payment-assisted households did LIHEAP prevent or restore service loss?</a:t>
            </a:r>
          </a:p>
          <a:p>
            <a:pPr>
              <a:lnSpc>
                <a:spcPct val="90000"/>
              </a:lnSpc>
            </a:pPr>
            <a:endParaRPr lang="en-US" sz="800" b="1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alibri" pitchFamily="34" charset="0"/>
              </a:rPr>
              <a:t>Service loss was prevented or restored for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49,497</a:t>
            </a:r>
            <a:r>
              <a:rPr lang="en-US" sz="1600" dirty="0" smtClean="0">
                <a:latin typeface="Calibri" pitchFamily="34" charset="0"/>
              </a:rPr>
              <a:t> households experiencing bill payment issues, or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27% </a:t>
            </a:r>
            <a:r>
              <a:rPr lang="en-US" sz="1600" dirty="0" smtClean="0">
                <a:latin typeface="Calibri" pitchFamily="34" charset="0"/>
              </a:rPr>
              <a:t>of the </a:t>
            </a:r>
            <a:r>
              <a:rPr lang="en-US" sz="1600" b="1" dirty="0" smtClean="0">
                <a:solidFill>
                  <a:srgbClr val="00B0F0"/>
                </a:solidFill>
                <a:latin typeface="Calibri" pitchFamily="34" charset="0"/>
              </a:rPr>
              <a:t>180,010</a:t>
            </a:r>
            <a:r>
              <a:rPr lang="en-US" sz="1600" dirty="0" smtClean="0">
                <a:latin typeface="Calibri" pitchFamily="34" charset="0"/>
              </a:rPr>
              <a:t> households that received bill payment assistance in FY 2015.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941412"/>
              </p:ext>
            </p:extLst>
          </p:nvPr>
        </p:nvGraphicFramePr>
        <p:xfrm>
          <a:off x="129012" y="3168336"/>
          <a:ext cx="4290588" cy="353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6487"/>
              </p:ext>
            </p:extLst>
          </p:nvPr>
        </p:nvGraphicFramePr>
        <p:xfrm>
          <a:off x="4724399" y="3843336"/>
          <a:ext cx="4278516" cy="286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629"/>
                <a:gridCol w="1069629"/>
                <a:gridCol w="1069629"/>
                <a:gridCol w="1069629"/>
              </a:tblGrid>
              <a:tr h="477044">
                <a:tc>
                  <a:txBody>
                    <a:bodyPr/>
                    <a:lstStyle/>
                    <a:p>
                      <a:pPr marL="0" indent="0"/>
                      <a:r>
                        <a:rPr lang="en-US" sz="1100" dirty="0" smtClean="0">
                          <a:latin typeface="Tw Cen MT (Body)"/>
                        </a:rPr>
                        <a:t>Fuel Type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Total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Restored Service Loss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w Cen MT (Body)"/>
                        </a:rPr>
                        <a:t>Prevented Service Loss</a:t>
                      </a:r>
                      <a:endParaRPr lang="en-US" sz="1100" dirty="0">
                        <a:latin typeface="Tw Cen MT (Body)"/>
                      </a:endParaRPr>
                    </a:p>
                  </a:txBody>
                  <a:tcPr anchor="ctr"/>
                </a:tc>
              </a:tr>
              <a:tr h="477044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Electricity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5,176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Natural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28,066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Fuel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Oil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14,906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Propane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888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</a:tr>
              <a:tr h="477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 Other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Fuels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461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6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4 – Targeting Benefits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How can Performance Data be used to help target benefits?</a:t>
            </a:r>
            <a:endParaRPr lang="en-US" sz="2000" dirty="0">
              <a:latin typeface="Calibri" pitchFamily="34" charset="0"/>
            </a:endParaRPr>
          </a:p>
          <a:p>
            <a:pPr marL="0" lvl="0" indent="0">
              <a:lnSpc>
                <a:spcPct val="150000"/>
              </a:lnSpc>
              <a:buSzPct val="85000"/>
              <a:buNone/>
            </a:pPr>
            <a:r>
              <a:rPr lang="en-US" sz="2400" dirty="0" smtClean="0">
                <a:latin typeface="Calibri" pitchFamily="34" charset="0"/>
              </a:rPr>
              <a:t>Scenario: The heating season was relatively warm and funds are available at the end of the program year.  How can Performance Data be used to target supplemental benefits to recipients?</a:t>
            </a:r>
          </a:p>
          <a:p>
            <a:pPr lvl="0">
              <a:lnSpc>
                <a:spcPct val="150000"/>
              </a:lnSpc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Is there an unmet need among lower income households?</a:t>
            </a:r>
          </a:p>
          <a:p>
            <a:pPr lvl="0">
              <a:lnSpc>
                <a:spcPct val="150000"/>
              </a:lnSpc>
              <a:buSzPct val="85000"/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Is there an unmet need among households with a particular fuel type?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4 – Example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517473"/>
              </p:ext>
            </p:extLst>
          </p:nvPr>
        </p:nvGraphicFramePr>
        <p:xfrm>
          <a:off x="76200" y="1516699"/>
          <a:ext cx="8991599" cy="5053861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4076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705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92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Unduplicated Number of LIHEAP Bill Payment-Assisted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390,708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212,925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2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645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92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1.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Unduplicated Number of Households with 12 Consecutive Months of 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64,344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44,381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2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42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3218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560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    Unduplicated Number of High Burden Households (Top 25%) with 12 Consecutive Months of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16,087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10,694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60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98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8.    Average Annual Burden After Receiving LIHEAP for High Burden Households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Contact Information</a:t>
            </a:r>
          </a:p>
          <a:p>
            <a:pPr marL="0" indent="0">
              <a:buNone/>
            </a:pPr>
            <a:endParaRPr lang="en-US" sz="2800" b="1" dirty="0" smtClean="0">
              <a:latin typeface="Calibri" pitchFamily="34" charset="0"/>
            </a:endParaRPr>
          </a:p>
          <a:p>
            <a:pPr marL="320040" lvl="1" indent="0">
              <a:buNone/>
            </a:pPr>
            <a:r>
              <a:rPr lang="en-US" sz="2400" dirty="0" smtClean="0">
                <a:latin typeface="Calibri" pitchFamily="34" charset="0"/>
              </a:rPr>
              <a:t>Kevin McGrath</a:t>
            </a:r>
          </a:p>
          <a:p>
            <a:pPr marL="320040" lvl="1" indent="0">
              <a:buNone/>
            </a:pPr>
            <a:r>
              <a:rPr lang="en-US" sz="2400" dirty="0" smtClean="0">
                <a:latin typeface="Calibri" pitchFamily="34" charset="0"/>
              </a:rPr>
              <a:t>APPRISE</a:t>
            </a:r>
          </a:p>
          <a:p>
            <a:pPr marL="320040" lvl="1" indent="0">
              <a:buNone/>
            </a:pPr>
            <a:r>
              <a:rPr lang="en-US" sz="2400" dirty="0" smtClean="0">
                <a:latin typeface="Calibri" pitchFamily="34" charset="0"/>
              </a:rPr>
              <a:t>609-252-2081</a:t>
            </a:r>
          </a:p>
          <a:p>
            <a:pPr marL="320040" lvl="1" indent="0">
              <a:buNone/>
            </a:pPr>
            <a:r>
              <a:rPr lang="en-US" sz="2400" dirty="0" smtClean="0">
                <a:latin typeface="Calibri" pitchFamily="34" charset="0"/>
              </a:rPr>
              <a:t>kevin-mcgrath@appriseinc.org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1 – Causes of High Energy Burden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What causes of high energy burden can we determine from Performance Data?</a:t>
            </a:r>
            <a:endParaRPr lang="en-US" sz="20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Lower Income – High burden clients have about 1/2 the income of the average recipient household</a:t>
            </a:r>
            <a:endParaRPr lang="en-US" sz="24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Higher Priced Fuels – High burden clients are more likely to use delivered fuels</a:t>
            </a:r>
            <a:endParaRPr lang="en-US" sz="24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Higher Usage – High burden clients usually have moderately higher bills than the average recipient household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8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1 – Example State #1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62571"/>
              </p:ext>
            </p:extLst>
          </p:nvPr>
        </p:nvGraphicFramePr>
        <p:xfrm>
          <a:off x="76200" y="1516703"/>
          <a:ext cx="8991599" cy="5239324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332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61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588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6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58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1.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Unduplicated Number of Households with 12 Consecutive Months of 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64,344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44,381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$12,665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$13,776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8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4.    Average Annual Main Heating Fuel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5.    Average Annual Electricity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$1,349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$1,458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$2,886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5065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645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    Unduplicated Number of High Burden Households (Top 25%) with 12 Consecutive Months of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16,087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10,694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45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4.    Average Annual Main Heating Fuel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$2,317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$1,521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$1,747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$1,955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5.    Average Annual Electricity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$1,529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$2,592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$3,276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2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3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1 – Example State #1 (cont.)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075204"/>
              </p:ext>
            </p:extLst>
          </p:nvPr>
        </p:nvGraphicFramePr>
        <p:xfrm>
          <a:off x="4724400" y="2514599"/>
          <a:ext cx="4267200" cy="396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1690218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burden households tend to use higher priced fuels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5788" y="1690217"/>
            <a:ext cx="432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burden households tend to have lower income and higher bills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223069"/>
              </p:ext>
            </p:extLst>
          </p:nvPr>
        </p:nvGraphicFramePr>
        <p:xfrm>
          <a:off x="76200" y="2485299"/>
          <a:ext cx="4267200" cy="399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524000"/>
              </a:tblGrid>
              <a:tr h="594348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High Burden Clients 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Compared to Average Clients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Income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Energy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All Households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141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Electricity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148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Natural Gas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125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Fuel Oil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122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Propane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124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Other Fuels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127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1 – Example State #2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93143"/>
              </p:ext>
            </p:extLst>
          </p:nvPr>
        </p:nvGraphicFramePr>
        <p:xfrm>
          <a:off x="76200" y="1516703"/>
          <a:ext cx="8991599" cy="5302624"/>
        </p:xfrm>
        <a:graphic>
          <a:graphicData uri="http://schemas.openxmlformats.org/drawingml/2006/table">
            <a:tbl>
              <a:tblPr/>
              <a:tblGrid>
                <a:gridCol w="4457765"/>
                <a:gridCol w="755639"/>
                <a:gridCol w="755639"/>
                <a:gridCol w="755639"/>
                <a:gridCol w="755639"/>
                <a:gridCol w="755639"/>
                <a:gridCol w="755639"/>
              </a:tblGrid>
              <a:tr h="23668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 ENERGY BURDEN TARGETING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442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 Payment-Assisted Household Main Fuel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84"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Households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 Gas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Fuel Oil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Propane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Fuels</a:t>
                      </a:r>
                    </a:p>
                  </a:txBody>
                  <a:tcPr marL="4594" marR="4594" marT="4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57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  All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884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1.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Unduplicated Number of Households with 12 Consecutive Months of 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45,240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8,673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36,408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$14,913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$12,503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$15,484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$15,758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84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4.    Average Annual Main Heating Fuel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$1,194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5.    Average Annual Electricity Bill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$1,110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$1,360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$1,703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$1,194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$1,819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51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8957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 High Burden Households with 12 Consecutive Months of Bill Data (Main Fuel and Electric)</a:t>
                      </a:r>
                    </a:p>
                  </a:txBody>
                  <a:tcPr marL="4594" marR="4594" marT="4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99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1.    Unduplicated Number of High Burden Households (Top 25%) with 12 Consecutive Months of Bill Data (Main Fuel and Electric)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11,310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9,541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2.    Average Annual Household Income for High Burden Households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$7,183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$5,765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$11,434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98">
                <a:tc>
                  <a:txBody>
                    <a:bodyPr/>
                    <a:lstStyle/>
                    <a:p>
                      <a:pPr marL="398463" indent="-398463"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3.    Average Annual Total LIHEAP Benefit per High Burden Household (including Heating, Cooling, Crisis, Supplemental Benefits)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$489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4.    Average Annual Main Heating Fuel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$922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$1,541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5.    Average Annual Electricity Bill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$1,320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$1,355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6.    Average Annual Total Residential Energy Bill for High Burden Households</a:t>
                      </a:r>
                    </a:p>
                  </a:txBody>
                  <a:tcPr marL="4594" marR="4594" marT="4594" marB="0" anchor="ctr"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$2,048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$1,671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$2,105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$2,896 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7.    Average Annual Burden Before Receiving LIHEAP for High Burden Households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25.3%</a:t>
                      </a: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94" marR="4594" marT="4594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1 – Example State #2 (cont.)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1690218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burden households tend to use higher priced fuels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5788" y="1690217"/>
            <a:ext cx="432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 burden households tend to have lower income and higher bills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85867"/>
              </p:ext>
            </p:extLst>
          </p:nvPr>
        </p:nvGraphicFramePr>
        <p:xfrm>
          <a:off x="76200" y="2485299"/>
          <a:ext cx="4267200" cy="399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524000"/>
              </a:tblGrid>
              <a:tr h="594348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High Burden Clients 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Compared to Average Client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Income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w Cen MT (Body)"/>
                        </a:rPr>
                        <a:t>Energy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Tw Cen MT (Body)"/>
                      </a:endParaRP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All Households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120%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Electricity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140%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Natural Gas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116%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Fuel Oil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Propane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</a:tr>
              <a:tr h="566226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Other Fuels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w Cen MT (Body)"/>
                        </a:rPr>
                        <a:t>NA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617937"/>
              </p:ext>
            </p:extLst>
          </p:nvPr>
        </p:nvGraphicFramePr>
        <p:xfrm>
          <a:off x="4724400" y="2485299"/>
          <a:ext cx="4267200" cy="40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3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Addressing High Energy Burden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Calibri" pitchFamily="34" charset="0"/>
              </a:rPr>
              <a:t>What </a:t>
            </a:r>
            <a:r>
              <a:rPr lang="en-US" sz="2800" b="1" dirty="0" smtClean="0">
                <a:latin typeface="Calibri" pitchFamily="34" charset="0"/>
              </a:rPr>
              <a:t>do Performance Data tell us about how states address high energy burden through LIHEAP?</a:t>
            </a:r>
            <a:endParaRPr lang="en-US" sz="2000" dirty="0">
              <a:latin typeface="Calibri" pitchFamily="34" charset="0"/>
            </a:endParaRP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Average Annual Burden Before Receiving LIHEAP for All Households and High Burden Households (Gross Burden)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Average Annual Burden After Receiving LIHEAP for All Households and High Burden Households (Net Burden)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Benefit Targeting Index for High Burden Households</a:t>
            </a:r>
          </a:p>
          <a:p>
            <a:pPr lvl="0">
              <a:lnSpc>
                <a:spcPct val="150000"/>
              </a:lnSpc>
              <a:buSzPct val="85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Burden Reduction Targeting Index for High Burden Households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marL="234950"/>
            <a:r>
              <a:rPr lang="en-US" sz="3600" b="1" dirty="0" smtClean="0">
                <a:latin typeface="Calibri" pitchFamily="34" charset="0"/>
              </a:rPr>
              <a:t>Topic 2 – Benefit Targeting Index</a:t>
            </a: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55000" lnSpcReduction="20000"/>
          </a:bodyPr>
          <a:lstStyle/>
          <a:p>
            <a:fld id="{EFE5B013-A80A-40D2-8FAE-6E44A516CF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440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This </a:t>
            </a:r>
            <a:r>
              <a:rPr lang="en-US" sz="2400" b="1" dirty="0">
                <a:latin typeface="Calibri" pitchFamily="34" charset="0"/>
              </a:rPr>
              <a:t>measure tells us whether high energy burden households </a:t>
            </a:r>
            <a:r>
              <a:rPr lang="en-US" sz="2400" b="1" dirty="0" smtClean="0">
                <a:latin typeface="Calibri" pitchFamily="34" charset="0"/>
              </a:rPr>
              <a:t>receive higher LIHEAP benefits than average households.</a:t>
            </a:r>
            <a:endParaRPr lang="en-US" sz="2400" b="1" dirty="0">
              <a:latin typeface="Calibri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200" dirty="0" smtClean="0">
                <a:latin typeface="Calibri" pitchFamily="34" charset="0"/>
              </a:rPr>
              <a:t>= </a:t>
            </a:r>
            <a:r>
              <a:rPr lang="en-US" sz="2200" dirty="0">
                <a:latin typeface="Calibri" pitchFamily="34" charset="0"/>
              </a:rPr>
              <a:t>100: 	High burden households </a:t>
            </a:r>
            <a:r>
              <a:rPr lang="en-US" sz="2200" dirty="0" smtClean="0">
                <a:latin typeface="Calibri" pitchFamily="34" charset="0"/>
              </a:rPr>
              <a:t>receive the same average LIHEAP benefit as the average household.</a:t>
            </a:r>
            <a:endParaRPr lang="en-US" sz="2200" dirty="0">
              <a:latin typeface="Calibri" pitchFamily="34" charset="0"/>
            </a:endParaRPr>
          </a:p>
          <a:p>
            <a:pPr marL="914400" indent="-914400"/>
            <a:endParaRPr lang="en-US" sz="1800" dirty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200" dirty="0">
                <a:latin typeface="Calibri" pitchFamily="34" charset="0"/>
              </a:rPr>
              <a:t>&lt; 100: 	High burden households </a:t>
            </a:r>
            <a:r>
              <a:rPr lang="en-US" sz="2200" dirty="0" smtClean="0">
                <a:latin typeface="Calibri" pitchFamily="34" charset="0"/>
              </a:rPr>
              <a:t>receive a lower average LIHEAP benefit as the average household.</a:t>
            </a:r>
            <a:endParaRPr lang="en-US" sz="2200" dirty="0">
              <a:latin typeface="Calibri" pitchFamily="34" charset="0"/>
            </a:endParaRPr>
          </a:p>
          <a:p>
            <a:pPr marL="914400" indent="-914400"/>
            <a:endParaRPr lang="en-US" sz="1800" dirty="0">
              <a:latin typeface="Calibri" pitchFamily="34" charset="0"/>
            </a:endParaRPr>
          </a:p>
          <a:p>
            <a:pPr marL="914400" indent="-914400">
              <a:buNone/>
            </a:pPr>
            <a:r>
              <a:rPr lang="en-US" sz="2200" dirty="0">
                <a:latin typeface="Calibri" pitchFamily="34" charset="0"/>
              </a:rPr>
              <a:t>&gt; 100: 	High burden households </a:t>
            </a:r>
            <a:r>
              <a:rPr lang="en-US" sz="2200" dirty="0" smtClean="0">
                <a:latin typeface="Calibri" pitchFamily="34" charset="0"/>
              </a:rPr>
              <a:t>receive a higher average LIHEAP benefit than the average household.</a:t>
            </a:r>
            <a:endParaRPr lang="en-US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7030A0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13528</TotalTime>
  <Words>4482</Words>
  <Application>Microsoft Office PowerPoint</Application>
  <PresentationFormat>On-screen Show (4:3)</PresentationFormat>
  <Paragraphs>1358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Tw Cen MT</vt:lpstr>
      <vt:lpstr>Tw Cen MT (Body)</vt:lpstr>
      <vt:lpstr>Wingdings</vt:lpstr>
      <vt:lpstr>Wingdings 2</vt:lpstr>
      <vt:lpstr>Median</vt:lpstr>
      <vt:lpstr>What have we learned from Performance Data reported in FY 2015?</vt:lpstr>
      <vt:lpstr>LIHEAP Performance Management</vt:lpstr>
      <vt:lpstr>Topic 1 – Causes of High Energy Burden</vt:lpstr>
      <vt:lpstr>Topic 1 – Example State #1</vt:lpstr>
      <vt:lpstr>Topic 1 – Example State #1 (cont.)</vt:lpstr>
      <vt:lpstr>Topic 1 – Example State #2</vt:lpstr>
      <vt:lpstr>Topic 1 – Example State #2 (cont.)</vt:lpstr>
      <vt:lpstr>Topic 2 – Addressing High Energy Burden</vt:lpstr>
      <vt:lpstr>Topic 2 – Benefit Targeting Index</vt:lpstr>
      <vt:lpstr>Topic 2 – Example State #1</vt:lpstr>
      <vt:lpstr>Topic 2 – Example State #2</vt:lpstr>
      <vt:lpstr>Topic 2 – Example State #2 (cont.)</vt:lpstr>
      <vt:lpstr>Topic 2 –Burden Reduction Targeting Index</vt:lpstr>
      <vt:lpstr>Topic 2 – Example State #1</vt:lpstr>
      <vt:lpstr>Topic 2 – Example State #2</vt:lpstr>
      <vt:lpstr>Topic 2 – Example State #2 (cont.)</vt:lpstr>
      <vt:lpstr>Topic 3 – Maintaining Energy Service</vt:lpstr>
      <vt:lpstr>Topic 3 – Example State #1</vt:lpstr>
      <vt:lpstr>Topic 3 – Example State #1</vt:lpstr>
      <vt:lpstr>Topic 3 – Example State #2</vt:lpstr>
      <vt:lpstr>Topic 3 – Example State #2</vt:lpstr>
      <vt:lpstr>Topic 4 – Targeting Benefits</vt:lpstr>
      <vt:lpstr>Topic 4 – 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LIHEAP Performance Measures</dc:title>
  <dc:creator>Melissa</dc:creator>
  <cp:lastModifiedBy>Kevin McGrath</cp:lastModifiedBy>
  <cp:revision>873</cp:revision>
  <cp:lastPrinted>2014-04-20T18:09:32Z</cp:lastPrinted>
  <dcterms:created xsi:type="dcterms:W3CDTF">2014-03-26T19:10:28Z</dcterms:created>
  <dcterms:modified xsi:type="dcterms:W3CDTF">2016-08-23T16:07:11Z</dcterms:modified>
</cp:coreProperties>
</file>