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handoutMasterIdLst>
    <p:handoutMasterId r:id="rId83"/>
  </p:handoutMasterIdLst>
  <p:sldIdLst>
    <p:sldId id="256" r:id="rId2"/>
    <p:sldId id="257" r:id="rId3"/>
    <p:sldId id="271" r:id="rId4"/>
    <p:sldId id="258" r:id="rId5"/>
    <p:sldId id="270" r:id="rId6"/>
    <p:sldId id="259" r:id="rId7"/>
    <p:sldId id="396" r:id="rId8"/>
    <p:sldId id="264" r:id="rId9"/>
    <p:sldId id="411" r:id="rId10"/>
    <p:sldId id="413" r:id="rId11"/>
    <p:sldId id="401" r:id="rId12"/>
    <p:sldId id="286" r:id="rId13"/>
    <p:sldId id="284" r:id="rId14"/>
    <p:sldId id="438" r:id="rId15"/>
    <p:sldId id="439" r:id="rId16"/>
    <p:sldId id="352" r:id="rId17"/>
    <p:sldId id="437" r:id="rId18"/>
    <p:sldId id="405" r:id="rId19"/>
    <p:sldId id="301" r:id="rId20"/>
    <p:sldId id="303" r:id="rId21"/>
    <p:sldId id="395" r:id="rId22"/>
    <p:sldId id="304" r:id="rId23"/>
    <p:sldId id="436" r:id="rId24"/>
    <p:sldId id="422" r:id="rId25"/>
    <p:sldId id="305" r:id="rId26"/>
    <p:sldId id="423" r:id="rId27"/>
    <p:sldId id="440" r:id="rId28"/>
    <p:sldId id="424" r:id="rId29"/>
    <p:sldId id="406" r:id="rId30"/>
    <p:sldId id="306" r:id="rId31"/>
    <p:sldId id="441" r:id="rId32"/>
    <p:sldId id="309" r:id="rId33"/>
    <p:sldId id="407" r:id="rId34"/>
    <p:sldId id="310" r:id="rId35"/>
    <p:sldId id="312" r:id="rId36"/>
    <p:sldId id="313" r:id="rId37"/>
    <p:sldId id="382" r:id="rId38"/>
    <p:sldId id="383" r:id="rId39"/>
    <p:sldId id="384" r:id="rId40"/>
    <p:sldId id="385" r:id="rId41"/>
    <p:sldId id="386" r:id="rId42"/>
    <p:sldId id="387" r:id="rId43"/>
    <p:sldId id="314" r:id="rId44"/>
    <p:sldId id="389" r:id="rId45"/>
    <p:sldId id="390" r:id="rId46"/>
    <p:sldId id="391" r:id="rId47"/>
    <p:sldId id="392" r:id="rId48"/>
    <p:sldId id="393" r:id="rId49"/>
    <p:sldId id="408" r:id="rId50"/>
    <p:sldId id="311" r:id="rId51"/>
    <p:sldId id="315" r:id="rId52"/>
    <p:sldId id="316" r:id="rId53"/>
    <p:sldId id="317" r:id="rId54"/>
    <p:sldId id="410" r:id="rId55"/>
    <p:sldId id="450" r:id="rId56"/>
    <p:sldId id="451" r:id="rId57"/>
    <p:sldId id="452" r:id="rId58"/>
    <p:sldId id="453" r:id="rId59"/>
    <p:sldId id="445" r:id="rId60"/>
    <p:sldId id="454" r:id="rId61"/>
    <p:sldId id="455" r:id="rId62"/>
    <p:sldId id="456" r:id="rId63"/>
    <p:sldId id="457" r:id="rId64"/>
    <p:sldId id="446" r:id="rId65"/>
    <p:sldId id="447" r:id="rId66"/>
    <p:sldId id="448" r:id="rId67"/>
    <p:sldId id="449" r:id="rId68"/>
    <p:sldId id="458" r:id="rId69"/>
    <p:sldId id="459" r:id="rId70"/>
    <p:sldId id="460" r:id="rId71"/>
    <p:sldId id="461" r:id="rId72"/>
    <p:sldId id="463" r:id="rId73"/>
    <p:sldId id="468" r:id="rId74"/>
    <p:sldId id="464" r:id="rId75"/>
    <p:sldId id="465" r:id="rId76"/>
    <p:sldId id="466" r:id="rId77"/>
    <p:sldId id="467" r:id="rId78"/>
    <p:sldId id="442" r:id="rId79"/>
    <p:sldId id="444" r:id="rId80"/>
    <p:sldId id="443" r:id="rId81"/>
  </p:sldIdLst>
  <p:sldSz cx="9144000" cy="6858000" type="screen4x3"/>
  <p:notesSz cx="6985000" cy="9271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3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David-carroll@appriseinc.org" TargetMode="External"/><Relationship Id="rId1" Type="http://schemas.openxmlformats.org/officeDocument/2006/relationships/hyperlink" Target="mailto:Jackie-berger@appriseinc.org" TargetMode="External"/><Relationship Id="rId5" Type="http://schemas.openxmlformats.org/officeDocument/2006/relationships/image" Target="../media/image7.jpeg"/><Relationship Id="rId4" Type="http://schemas.openxmlformats.org/officeDocument/2006/relationships/image" Target="../media/image6.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Jackie-berger@appriseinc.org" TargetMode="External"/><Relationship Id="rId1"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hyperlink" Target="mailto:David-carroll@appriseinc.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39B5F6-5FF2-4B44-BA14-652CF76B1CF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A5DE6B0-D1E6-4A8B-807E-6852C9B64CC5}">
      <dgm:prSet phldrT="[Text]" custT="1"/>
      <dgm:spPr/>
      <dgm:t>
        <a:bodyPr/>
        <a:lstStyle/>
        <a:p>
          <a:r>
            <a:rPr lang="en-US" sz="1800" dirty="0"/>
            <a:t>Program Data Analysis</a:t>
          </a:r>
        </a:p>
      </dgm:t>
    </dgm:pt>
    <dgm:pt modelId="{0F141644-4E64-45D9-9CDA-BFBC50269F66}" type="parTrans" cxnId="{1ACACDD6-17A2-46BA-9FA5-8CB0EA514E07}">
      <dgm:prSet/>
      <dgm:spPr/>
      <dgm:t>
        <a:bodyPr/>
        <a:lstStyle/>
        <a:p>
          <a:endParaRPr lang="en-US"/>
        </a:p>
      </dgm:t>
    </dgm:pt>
    <dgm:pt modelId="{5C11D30D-398A-4B2C-A84E-3EE453339D78}" type="sibTrans" cxnId="{1ACACDD6-17A2-46BA-9FA5-8CB0EA514E07}">
      <dgm:prSet/>
      <dgm:spPr/>
      <dgm:t>
        <a:bodyPr/>
        <a:lstStyle/>
        <a:p>
          <a:endParaRPr lang="en-US"/>
        </a:p>
      </dgm:t>
    </dgm:pt>
    <dgm:pt modelId="{5D981DF3-B84D-4868-AA78-FA7A8539ECE3}">
      <dgm:prSet phldrT="[Text]" custT="1"/>
      <dgm:spPr/>
      <dgm:t>
        <a:bodyPr/>
        <a:lstStyle/>
        <a:p>
          <a:r>
            <a:rPr lang="en-US" sz="1800" dirty="0"/>
            <a:t>Usage Impact Analysis</a:t>
          </a:r>
        </a:p>
      </dgm:t>
    </dgm:pt>
    <dgm:pt modelId="{DBA674BC-30E9-4E0D-A44C-AA5234ECA12E}" type="parTrans" cxnId="{2F16B374-EA59-4454-AD57-83376ADB9B7C}">
      <dgm:prSet/>
      <dgm:spPr/>
      <dgm:t>
        <a:bodyPr/>
        <a:lstStyle/>
        <a:p>
          <a:endParaRPr lang="en-US"/>
        </a:p>
      </dgm:t>
    </dgm:pt>
    <dgm:pt modelId="{1BE51120-EB80-4F98-B59E-031D705E124B}" type="sibTrans" cxnId="{2F16B374-EA59-4454-AD57-83376ADB9B7C}">
      <dgm:prSet/>
      <dgm:spPr/>
      <dgm:t>
        <a:bodyPr/>
        <a:lstStyle/>
        <a:p>
          <a:endParaRPr lang="en-US"/>
        </a:p>
      </dgm:t>
    </dgm:pt>
    <dgm:pt modelId="{E311EA25-8827-45A0-98E4-38E2FF1CC974}">
      <dgm:prSet phldrT="[Text]" custT="1"/>
      <dgm:spPr/>
      <dgm:t>
        <a:bodyPr/>
        <a:lstStyle/>
        <a:p>
          <a:r>
            <a:rPr lang="en-US" sz="1800" dirty="0"/>
            <a:t>Payment Impact Analysis</a:t>
          </a:r>
        </a:p>
      </dgm:t>
    </dgm:pt>
    <dgm:pt modelId="{C28746D9-FEE6-41DB-91B2-3E3E88EFF6A1}" type="parTrans" cxnId="{C3A74CEC-55B1-4E1E-9B70-E7AB7CC1EE26}">
      <dgm:prSet/>
      <dgm:spPr/>
      <dgm:t>
        <a:bodyPr/>
        <a:lstStyle/>
        <a:p>
          <a:endParaRPr lang="en-US"/>
        </a:p>
      </dgm:t>
    </dgm:pt>
    <dgm:pt modelId="{AED0B68C-CE5C-4B85-9E7E-D4C43FB3BF7E}" type="sibTrans" cxnId="{C3A74CEC-55B1-4E1E-9B70-E7AB7CC1EE26}">
      <dgm:prSet/>
      <dgm:spPr/>
      <dgm:t>
        <a:bodyPr/>
        <a:lstStyle/>
        <a:p>
          <a:endParaRPr lang="en-US"/>
        </a:p>
      </dgm:t>
    </dgm:pt>
    <dgm:pt modelId="{56CE1FC8-0A6B-47C2-9C99-4025150414DE}">
      <dgm:prSet phldrT="[Text]" custT="1"/>
      <dgm:spPr/>
      <dgm:t>
        <a:bodyPr/>
        <a:lstStyle/>
        <a:p>
          <a:r>
            <a:rPr lang="en-US" sz="1800" dirty="0"/>
            <a:t>Economic Impact Analysis</a:t>
          </a:r>
        </a:p>
      </dgm:t>
    </dgm:pt>
    <dgm:pt modelId="{3A2E5320-5866-4FD8-816A-3C80AE06AE44}" type="parTrans" cxnId="{146D4F7D-FEB7-4E1E-A643-58329BF7C4F4}">
      <dgm:prSet/>
      <dgm:spPr/>
      <dgm:t>
        <a:bodyPr/>
        <a:lstStyle/>
        <a:p>
          <a:endParaRPr lang="en-US"/>
        </a:p>
      </dgm:t>
    </dgm:pt>
    <dgm:pt modelId="{8732939F-2734-4890-B583-3D94F391C9FB}" type="sibTrans" cxnId="{146D4F7D-FEB7-4E1E-A643-58329BF7C4F4}">
      <dgm:prSet/>
      <dgm:spPr/>
      <dgm:t>
        <a:bodyPr/>
        <a:lstStyle/>
        <a:p>
          <a:endParaRPr lang="en-US"/>
        </a:p>
      </dgm:t>
    </dgm:pt>
    <dgm:pt modelId="{78D6B944-DCCA-47B3-BADB-4C388EA16D12}">
      <dgm:prSet phldrT="[Text]" custT="1"/>
      <dgm:spPr/>
      <dgm:t>
        <a:bodyPr/>
        <a:lstStyle/>
        <a:p>
          <a:r>
            <a:rPr lang="en-US" sz="1800" dirty="0"/>
            <a:t>Cost-Benefit Analysis</a:t>
          </a:r>
        </a:p>
      </dgm:t>
    </dgm:pt>
    <dgm:pt modelId="{DE2178BC-A26B-482F-ACA2-45DD0E817E0C}" type="parTrans" cxnId="{264F3959-C632-4E30-B2D5-F2A65477DB2E}">
      <dgm:prSet/>
      <dgm:spPr/>
      <dgm:t>
        <a:bodyPr/>
        <a:lstStyle/>
        <a:p>
          <a:endParaRPr lang="en-US"/>
        </a:p>
      </dgm:t>
    </dgm:pt>
    <dgm:pt modelId="{0E733EC1-A686-4A9F-A964-6D2674C82289}" type="sibTrans" cxnId="{264F3959-C632-4E30-B2D5-F2A65477DB2E}">
      <dgm:prSet/>
      <dgm:spPr/>
      <dgm:t>
        <a:bodyPr/>
        <a:lstStyle/>
        <a:p>
          <a:endParaRPr lang="en-US"/>
        </a:p>
      </dgm:t>
    </dgm:pt>
    <dgm:pt modelId="{203A255F-3CD3-484E-8990-B790EB7D2895}">
      <dgm:prSet phldrT="[Text]" custT="1"/>
      <dgm:spPr/>
      <dgm:t>
        <a:bodyPr/>
        <a:lstStyle/>
        <a:p>
          <a:r>
            <a:rPr lang="en-US" sz="1800" dirty="0"/>
            <a:t>Participant Survey</a:t>
          </a:r>
        </a:p>
      </dgm:t>
    </dgm:pt>
    <dgm:pt modelId="{D2615D68-1A8C-42EF-871B-F195061D94E9}" type="parTrans" cxnId="{7D05A070-9255-40EF-A25A-6E020F344C6A}">
      <dgm:prSet/>
      <dgm:spPr/>
      <dgm:t>
        <a:bodyPr/>
        <a:lstStyle/>
        <a:p>
          <a:endParaRPr lang="en-US"/>
        </a:p>
      </dgm:t>
    </dgm:pt>
    <dgm:pt modelId="{B18209BB-24F3-47D2-BF2D-AC69F102C0DC}" type="sibTrans" cxnId="{7D05A070-9255-40EF-A25A-6E020F344C6A}">
      <dgm:prSet/>
      <dgm:spPr/>
      <dgm:t>
        <a:bodyPr/>
        <a:lstStyle/>
        <a:p>
          <a:endParaRPr lang="en-US"/>
        </a:p>
      </dgm:t>
    </dgm:pt>
    <dgm:pt modelId="{11A24651-BF5E-4797-A5DD-E7263EC09F6C}">
      <dgm:prSet phldrT="[Text]" custT="1"/>
      <dgm:spPr/>
      <dgm:t>
        <a:bodyPr/>
        <a:lstStyle/>
        <a:p>
          <a:r>
            <a:rPr lang="en-US" sz="1800" dirty="0"/>
            <a:t>Environmental Impact Analysis</a:t>
          </a:r>
        </a:p>
      </dgm:t>
    </dgm:pt>
    <dgm:pt modelId="{C1B3B754-BEE4-4A1A-ACB6-D9ED71960BCE}" type="parTrans" cxnId="{7986459B-8BC6-40A0-B341-DFB89DDB5783}">
      <dgm:prSet/>
      <dgm:spPr/>
      <dgm:t>
        <a:bodyPr/>
        <a:lstStyle/>
        <a:p>
          <a:endParaRPr lang="en-US"/>
        </a:p>
      </dgm:t>
    </dgm:pt>
    <dgm:pt modelId="{699539C5-8830-436E-9A92-3C26735B8401}" type="sibTrans" cxnId="{7986459B-8BC6-40A0-B341-DFB89DDB5783}">
      <dgm:prSet/>
      <dgm:spPr/>
      <dgm:t>
        <a:bodyPr/>
        <a:lstStyle/>
        <a:p>
          <a:endParaRPr lang="en-US"/>
        </a:p>
      </dgm:t>
    </dgm:pt>
    <dgm:pt modelId="{8D2E6877-8054-4AD9-B7A9-D6DD42D0F3F3}">
      <dgm:prSet phldrT="[Text]" custT="1"/>
      <dgm:spPr/>
      <dgm:t>
        <a:bodyPr/>
        <a:lstStyle/>
        <a:p>
          <a:r>
            <a:rPr lang="en-US" sz="1800" dirty="0"/>
            <a:t>Health and Safety Impact Analysis</a:t>
          </a:r>
        </a:p>
      </dgm:t>
    </dgm:pt>
    <dgm:pt modelId="{AAC255EA-0498-4811-A2E1-E318BAFDC919}" type="parTrans" cxnId="{429AD717-31EA-4E62-8250-54ACCC60A539}">
      <dgm:prSet/>
      <dgm:spPr/>
      <dgm:t>
        <a:bodyPr/>
        <a:lstStyle/>
        <a:p>
          <a:endParaRPr lang="en-US"/>
        </a:p>
      </dgm:t>
    </dgm:pt>
    <dgm:pt modelId="{B0836066-4DB6-4A02-AC68-0A95F1624902}" type="sibTrans" cxnId="{429AD717-31EA-4E62-8250-54ACCC60A539}">
      <dgm:prSet/>
      <dgm:spPr/>
      <dgm:t>
        <a:bodyPr/>
        <a:lstStyle/>
        <a:p>
          <a:endParaRPr lang="en-US"/>
        </a:p>
      </dgm:t>
    </dgm:pt>
    <dgm:pt modelId="{C100C6D3-E69C-4F7E-A672-B9581A674BFE}" type="pres">
      <dgm:prSet presAssocID="{B539B5F6-5FF2-4B44-BA14-652CF76B1CF8}" presName="linear" presStyleCnt="0">
        <dgm:presLayoutVars>
          <dgm:dir/>
          <dgm:animLvl val="lvl"/>
          <dgm:resizeHandles val="exact"/>
        </dgm:presLayoutVars>
      </dgm:prSet>
      <dgm:spPr/>
      <dgm:t>
        <a:bodyPr/>
        <a:lstStyle/>
        <a:p>
          <a:endParaRPr lang="en-US"/>
        </a:p>
      </dgm:t>
    </dgm:pt>
    <dgm:pt modelId="{AB028459-83CD-491E-8968-5C0D25823AB1}" type="pres">
      <dgm:prSet presAssocID="{8A5DE6B0-D1E6-4A8B-807E-6852C9B64CC5}" presName="parentLin" presStyleCnt="0"/>
      <dgm:spPr/>
    </dgm:pt>
    <dgm:pt modelId="{6EC1AAB4-00A6-4EE1-9C2A-EDC6E1D21C46}" type="pres">
      <dgm:prSet presAssocID="{8A5DE6B0-D1E6-4A8B-807E-6852C9B64CC5}" presName="parentLeftMargin" presStyleLbl="node1" presStyleIdx="0" presStyleCnt="8"/>
      <dgm:spPr/>
      <dgm:t>
        <a:bodyPr/>
        <a:lstStyle/>
        <a:p>
          <a:endParaRPr lang="en-US"/>
        </a:p>
      </dgm:t>
    </dgm:pt>
    <dgm:pt modelId="{17342162-9688-49CF-A37C-745249BACCEB}" type="pres">
      <dgm:prSet presAssocID="{8A5DE6B0-D1E6-4A8B-807E-6852C9B64CC5}" presName="parentText" presStyleLbl="node1" presStyleIdx="0" presStyleCnt="8">
        <dgm:presLayoutVars>
          <dgm:chMax val="0"/>
          <dgm:bulletEnabled val="1"/>
        </dgm:presLayoutVars>
      </dgm:prSet>
      <dgm:spPr/>
      <dgm:t>
        <a:bodyPr/>
        <a:lstStyle/>
        <a:p>
          <a:endParaRPr lang="en-US"/>
        </a:p>
      </dgm:t>
    </dgm:pt>
    <dgm:pt modelId="{C1FF9CB3-E10B-48D8-ABD8-39ADFF844E35}" type="pres">
      <dgm:prSet presAssocID="{8A5DE6B0-D1E6-4A8B-807E-6852C9B64CC5}" presName="negativeSpace" presStyleCnt="0"/>
      <dgm:spPr/>
    </dgm:pt>
    <dgm:pt modelId="{12E51782-3A2B-4B64-B815-2C5FCE033B8D}" type="pres">
      <dgm:prSet presAssocID="{8A5DE6B0-D1E6-4A8B-807E-6852C9B64CC5}" presName="childText" presStyleLbl="conFgAcc1" presStyleIdx="0" presStyleCnt="8">
        <dgm:presLayoutVars>
          <dgm:bulletEnabled val="1"/>
        </dgm:presLayoutVars>
      </dgm:prSet>
      <dgm:spPr/>
    </dgm:pt>
    <dgm:pt modelId="{66969CEA-CC64-4BC6-8382-5DAB30527728}" type="pres">
      <dgm:prSet presAssocID="{5C11D30D-398A-4B2C-A84E-3EE453339D78}" presName="spaceBetweenRectangles" presStyleCnt="0"/>
      <dgm:spPr/>
    </dgm:pt>
    <dgm:pt modelId="{09959317-D515-4B27-99C3-C317FDF180D7}" type="pres">
      <dgm:prSet presAssocID="{5D981DF3-B84D-4868-AA78-FA7A8539ECE3}" presName="parentLin" presStyleCnt="0"/>
      <dgm:spPr/>
    </dgm:pt>
    <dgm:pt modelId="{EA24D990-6C4F-4BEF-879B-32FBBD17DD5E}" type="pres">
      <dgm:prSet presAssocID="{5D981DF3-B84D-4868-AA78-FA7A8539ECE3}" presName="parentLeftMargin" presStyleLbl="node1" presStyleIdx="0" presStyleCnt="8"/>
      <dgm:spPr/>
      <dgm:t>
        <a:bodyPr/>
        <a:lstStyle/>
        <a:p>
          <a:endParaRPr lang="en-US"/>
        </a:p>
      </dgm:t>
    </dgm:pt>
    <dgm:pt modelId="{E34693CD-DA95-462F-A7F4-FF609251A93C}" type="pres">
      <dgm:prSet presAssocID="{5D981DF3-B84D-4868-AA78-FA7A8539ECE3}" presName="parentText" presStyleLbl="node1" presStyleIdx="1" presStyleCnt="8">
        <dgm:presLayoutVars>
          <dgm:chMax val="0"/>
          <dgm:bulletEnabled val="1"/>
        </dgm:presLayoutVars>
      </dgm:prSet>
      <dgm:spPr/>
      <dgm:t>
        <a:bodyPr/>
        <a:lstStyle/>
        <a:p>
          <a:endParaRPr lang="en-US"/>
        </a:p>
      </dgm:t>
    </dgm:pt>
    <dgm:pt modelId="{C074B98B-4ECD-494B-A6D6-87DC8C76FD55}" type="pres">
      <dgm:prSet presAssocID="{5D981DF3-B84D-4868-AA78-FA7A8539ECE3}" presName="negativeSpace" presStyleCnt="0"/>
      <dgm:spPr/>
    </dgm:pt>
    <dgm:pt modelId="{C7B15CC9-BF98-4213-85D3-197D49C1B26C}" type="pres">
      <dgm:prSet presAssocID="{5D981DF3-B84D-4868-AA78-FA7A8539ECE3}" presName="childText" presStyleLbl="conFgAcc1" presStyleIdx="1" presStyleCnt="8">
        <dgm:presLayoutVars>
          <dgm:bulletEnabled val="1"/>
        </dgm:presLayoutVars>
      </dgm:prSet>
      <dgm:spPr/>
    </dgm:pt>
    <dgm:pt modelId="{54CB0CCA-8752-44A9-924D-2C74563CA142}" type="pres">
      <dgm:prSet presAssocID="{1BE51120-EB80-4F98-B59E-031D705E124B}" presName="spaceBetweenRectangles" presStyleCnt="0"/>
      <dgm:spPr/>
    </dgm:pt>
    <dgm:pt modelId="{D200765F-97A6-4A3A-A711-856B6EE0D72D}" type="pres">
      <dgm:prSet presAssocID="{E311EA25-8827-45A0-98E4-38E2FF1CC974}" presName="parentLin" presStyleCnt="0"/>
      <dgm:spPr/>
    </dgm:pt>
    <dgm:pt modelId="{F6F74005-CCEB-4EC8-9F8F-6889800DC8C3}" type="pres">
      <dgm:prSet presAssocID="{E311EA25-8827-45A0-98E4-38E2FF1CC974}" presName="parentLeftMargin" presStyleLbl="node1" presStyleIdx="1" presStyleCnt="8"/>
      <dgm:spPr/>
      <dgm:t>
        <a:bodyPr/>
        <a:lstStyle/>
        <a:p>
          <a:endParaRPr lang="en-US"/>
        </a:p>
      </dgm:t>
    </dgm:pt>
    <dgm:pt modelId="{467D05BE-8B9A-4886-A9F2-48588C3162C0}" type="pres">
      <dgm:prSet presAssocID="{E311EA25-8827-45A0-98E4-38E2FF1CC974}" presName="parentText" presStyleLbl="node1" presStyleIdx="2" presStyleCnt="8">
        <dgm:presLayoutVars>
          <dgm:chMax val="0"/>
          <dgm:bulletEnabled val="1"/>
        </dgm:presLayoutVars>
      </dgm:prSet>
      <dgm:spPr/>
      <dgm:t>
        <a:bodyPr/>
        <a:lstStyle/>
        <a:p>
          <a:endParaRPr lang="en-US"/>
        </a:p>
      </dgm:t>
    </dgm:pt>
    <dgm:pt modelId="{A62195E4-19BB-47E9-A8C5-0CC51FF44770}" type="pres">
      <dgm:prSet presAssocID="{E311EA25-8827-45A0-98E4-38E2FF1CC974}" presName="negativeSpace" presStyleCnt="0"/>
      <dgm:spPr/>
    </dgm:pt>
    <dgm:pt modelId="{03E3AB9B-5428-4680-86B4-135AE5B3CA0A}" type="pres">
      <dgm:prSet presAssocID="{E311EA25-8827-45A0-98E4-38E2FF1CC974}" presName="childText" presStyleLbl="conFgAcc1" presStyleIdx="2" presStyleCnt="8">
        <dgm:presLayoutVars>
          <dgm:bulletEnabled val="1"/>
        </dgm:presLayoutVars>
      </dgm:prSet>
      <dgm:spPr/>
    </dgm:pt>
    <dgm:pt modelId="{76AF956E-26E3-43C6-87F3-04D81ED4E8DF}" type="pres">
      <dgm:prSet presAssocID="{AED0B68C-CE5C-4B85-9E7E-D4C43FB3BF7E}" presName="spaceBetweenRectangles" presStyleCnt="0"/>
      <dgm:spPr/>
    </dgm:pt>
    <dgm:pt modelId="{F2C9AD1F-BE29-431C-92F8-F8583CF1E816}" type="pres">
      <dgm:prSet presAssocID="{56CE1FC8-0A6B-47C2-9C99-4025150414DE}" presName="parentLin" presStyleCnt="0"/>
      <dgm:spPr/>
    </dgm:pt>
    <dgm:pt modelId="{978F03E5-E6F5-428F-9022-967B9096E591}" type="pres">
      <dgm:prSet presAssocID="{56CE1FC8-0A6B-47C2-9C99-4025150414DE}" presName="parentLeftMargin" presStyleLbl="node1" presStyleIdx="2" presStyleCnt="8"/>
      <dgm:spPr/>
      <dgm:t>
        <a:bodyPr/>
        <a:lstStyle/>
        <a:p>
          <a:endParaRPr lang="en-US"/>
        </a:p>
      </dgm:t>
    </dgm:pt>
    <dgm:pt modelId="{0AF7C714-F83F-4233-B39B-4EABC7F357D7}" type="pres">
      <dgm:prSet presAssocID="{56CE1FC8-0A6B-47C2-9C99-4025150414DE}" presName="parentText" presStyleLbl="node1" presStyleIdx="3" presStyleCnt="8">
        <dgm:presLayoutVars>
          <dgm:chMax val="0"/>
          <dgm:bulletEnabled val="1"/>
        </dgm:presLayoutVars>
      </dgm:prSet>
      <dgm:spPr/>
      <dgm:t>
        <a:bodyPr/>
        <a:lstStyle/>
        <a:p>
          <a:endParaRPr lang="en-US"/>
        </a:p>
      </dgm:t>
    </dgm:pt>
    <dgm:pt modelId="{36ED0DE5-4892-4725-8AB5-E6CDF97250FF}" type="pres">
      <dgm:prSet presAssocID="{56CE1FC8-0A6B-47C2-9C99-4025150414DE}" presName="negativeSpace" presStyleCnt="0"/>
      <dgm:spPr/>
    </dgm:pt>
    <dgm:pt modelId="{2DE68462-F10C-4382-9310-60CFCFE0A619}" type="pres">
      <dgm:prSet presAssocID="{56CE1FC8-0A6B-47C2-9C99-4025150414DE}" presName="childText" presStyleLbl="conFgAcc1" presStyleIdx="3" presStyleCnt="8">
        <dgm:presLayoutVars>
          <dgm:bulletEnabled val="1"/>
        </dgm:presLayoutVars>
      </dgm:prSet>
      <dgm:spPr/>
    </dgm:pt>
    <dgm:pt modelId="{917F3147-4270-4A1C-96B0-9DCA9F8338CE}" type="pres">
      <dgm:prSet presAssocID="{8732939F-2734-4890-B583-3D94F391C9FB}" presName="spaceBetweenRectangles" presStyleCnt="0"/>
      <dgm:spPr/>
    </dgm:pt>
    <dgm:pt modelId="{C8386F5E-8A19-495B-8D45-7DD62E9630DD}" type="pres">
      <dgm:prSet presAssocID="{11A24651-BF5E-4797-A5DD-E7263EC09F6C}" presName="parentLin" presStyleCnt="0"/>
      <dgm:spPr/>
    </dgm:pt>
    <dgm:pt modelId="{4CE87C53-F9B1-4AA9-B57F-90D7690B332B}" type="pres">
      <dgm:prSet presAssocID="{11A24651-BF5E-4797-A5DD-E7263EC09F6C}" presName="parentLeftMargin" presStyleLbl="node1" presStyleIdx="3" presStyleCnt="8"/>
      <dgm:spPr/>
      <dgm:t>
        <a:bodyPr/>
        <a:lstStyle/>
        <a:p>
          <a:endParaRPr lang="en-US"/>
        </a:p>
      </dgm:t>
    </dgm:pt>
    <dgm:pt modelId="{50C2AD20-F253-4996-8EEF-FAC038FE5553}" type="pres">
      <dgm:prSet presAssocID="{11A24651-BF5E-4797-A5DD-E7263EC09F6C}" presName="parentText" presStyleLbl="node1" presStyleIdx="4" presStyleCnt="8">
        <dgm:presLayoutVars>
          <dgm:chMax val="0"/>
          <dgm:bulletEnabled val="1"/>
        </dgm:presLayoutVars>
      </dgm:prSet>
      <dgm:spPr/>
      <dgm:t>
        <a:bodyPr/>
        <a:lstStyle/>
        <a:p>
          <a:endParaRPr lang="en-US"/>
        </a:p>
      </dgm:t>
    </dgm:pt>
    <dgm:pt modelId="{53C218E6-7023-4887-BC26-2175C84AE958}" type="pres">
      <dgm:prSet presAssocID="{11A24651-BF5E-4797-A5DD-E7263EC09F6C}" presName="negativeSpace" presStyleCnt="0"/>
      <dgm:spPr/>
    </dgm:pt>
    <dgm:pt modelId="{C9A4F3BA-6398-4BB1-8D0E-DB7839016829}" type="pres">
      <dgm:prSet presAssocID="{11A24651-BF5E-4797-A5DD-E7263EC09F6C}" presName="childText" presStyleLbl="conFgAcc1" presStyleIdx="4" presStyleCnt="8">
        <dgm:presLayoutVars>
          <dgm:bulletEnabled val="1"/>
        </dgm:presLayoutVars>
      </dgm:prSet>
      <dgm:spPr/>
    </dgm:pt>
    <dgm:pt modelId="{80ABBEE4-AEAB-47C0-BCDE-C3FA482C71E0}" type="pres">
      <dgm:prSet presAssocID="{699539C5-8830-436E-9A92-3C26735B8401}" presName="spaceBetweenRectangles" presStyleCnt="0"/>
      <dgm:spPr/>
    </dgm:pt>
    <dgm:pt modelId="{7F0EC71D-BB17-4BD1-A6B2-B22C5451670D}" type="pres">
      <dgm:prSet presAssocID="{8D2E6877-8054-4AD9-B7A9-D6DD42D0F3F3}" presName="parentLin" presStyleCnt="0"/>
      <dgm:spPr/>
    </dgm:pt>
    <dgm:pt modelId="{A50D0F28-FED4-4E40-821B-3788DD49BFBA}" type="pres">
      <dgm:prSet presAssocID="{8D2E6877-8054-4AD9-B7A9-D6DD42D0F3F3}" presName="parentLeftMargin" presStyleLbl="node1" presStyleIdx="4" presStyleCnt="8"/>
      <dgm:spPr/>
      <dgm:t>
        <a:bodyPr/>
        <a:lstStyle/>
        <a:p>
          <a:endParaRPr lang="en-US"/>
        </a:p>
      </dgm:t>
    </dgm:pt>
    <dgm:pt modelId="{4CA67217-F4BF-4086-BCD4-1D312FEDD037}" type="pres">
      <dgm:prSet presAssocID="{8D2E6877-8054-4AD9-B7A9-D6DD42D0F3F3}" presName="parentText" presStyleLbl="node1" presStyleIdx="5" presStyleCnt="8">
        <dgm:presLayoutVars>
          <dgm:chMax val="0"/>
          <dgm:bulletEnabled val="1"/>
        </dgm:presLayoutVars>
      </dgm:prSet>
      <dgm:spPr/>
      <dgm:t>
        <a:bodyPr/>
        <a:lstStyle/>
        <a:p>
          <a:endParaRPr lang="en-US"/>
        </a:p>
      </dgm:t>
    </dgm:pt>
    <dgm:pt modelId="{9923C40B-D81A-403E-B07B-4FB0C468654D}" type="pres">
      <dgm:prSet presAssocID="{8D2E6877-8054-4AD9-B7A9-D6DD42D0F3F3}" presName="negativeSpace" presStyleCnt="0"/>
      <dgm:spPr/>
    </dgm:pt>
    <dgm:pt modelId="{E09C4C73-C8B7-4DFC-A551-40D23272F147}" type="pres">
      <dgm:prSet presAssocID="{8D2E6877-8054-4AD9-B7A9-D6DD42D0F3F3}" presName="childText" presStyleLbl="conFgAcc1" presStyleIdx="5" presStyleCnt="8">
        <dgm:presLayoutVars>
          <dgm:bulletEnabled val="1"/>
        </dgm:presLayoutVars>
      </dgm:prSet>
      <dgm:spPr/>
    </dgm:pt>
    <dgm:pt modelId="{2AE6023B-326E-469A-B631-9732DE20532E}" type="pres">
      <dgm:prSet presAssocID="{B0836066-4DB6-4A02-AC68-0A95F1624902}" presName="spaceBetweenRectangles" presStyleCnt="0"/>
      <dgm:spPr/>
    </dgm:pt>
    <dgm:pt modelId="{82EB12E6-40A5-417E-A738-C9739375FB49}" type="pres">
      <dgm:prSet presAssocID="{203A255F-3CD3-484E-8990-B790EB7D2895}" presName="parentLin" presStyleCnt="0"/>
      <dgm:spPr/>
    </dgm:pt>
    <dgm:pt modelId="{1070A211-D9D3-40CA-86C1-A236FCEE475E}" type="pres">
      <dgm:prSet presAssocID="{203A255F-3CD3-484E-8990-B790EB7D2895}" presName="parentLeftMargin" presStyleLbl="node1" presStyleIdx="5" presStyleCnt="8"/>
      <dgm:spPr/>
      <dgm:t>
        <a:bodyPr/>
        <a:lstStyle/>
        <a:p>
          <a:endParaRPr lang="en-US"/>
        </a:p>
      </dgm:t>
    </dgm:pt>
    <dgm:pt modelId="{C050235C-17AD-467D-9AFB-A7A8464C3F53}" type="pres">
      <dgm:prSet presAssocID="{203A255F-3CD3-484E-8990-B790EB7D2895}" presName="parentText" presStyleLbl="node1" presStyleIdx="6" presStyleCnt="8">
        <dgm:presLayoutVars>
          <dgm:chMax val="0"/>
          <dgm:bulletEnabled val="1"/>
        </dgm:presLayoutVars>
      </dgm:prSet>
      <dgm:spPr/>
      <dgm:t>
        <a:bodyPr/>
        <a:lstStyle/>
        <a:p>
          <a:endParaRPr lang="en-US"/>
        </a:p>
      </dgm:t>
    </dgm:pt>
    <dgm:pt modelId="{87355BC3-8976-481C-BE99-FCE81A00E78F}" type="pres">
      <dgm:prSet presAssocID="{203A255F-3CD3-484E-8990-B790EB7D2895}" presName="negativeSpace" presStyleCnt="0"/>
      <dgm:spPr/>
    </dgm:pt>
    <dgm:pt modelId="{3649157C-35C9-4545-9006-77757EFBEB3B}" type="pres">
      <dgm:prSet presAssocID="{203A255F-3CD3-484E-8990-B790EB7D2895}" presName="childText" presStyleLbl="conFgAcc1" presStyleIdx="6" presStyleCnt="8">
        <dgm:presLayoutVars>
          <dgm:bulletEnabled val="1"/>
        </dgm:presLayoutVars>
      </dgm:prSet>
      <dgm:spPr/>
    </dgm:pt>
    <dgm:pt modelId="{B4802281-B781-4E20-A321-44218098EF88}" type="pres">
      <dgm:prSet presAssocID="{B18209BB-24F3-47D2-BF2D-AC69F102C0DC}" presName="spaceBetweenRectangles" presStyleCnt="0"/>
      <dgm:spPr/>
    </dgm:pt>
    <dgm:pt modelId="{EA77F43E-3130-4AE3-9DCF-10328C856221}" type="pres">
      <dgm:prSet presAssocID="{78D6B944-DCCA-47B3-BADB-4C388EA16D12}" presName="parentLin" presStyleCnt="0"/>
      <dgm:spPr/>
    </dgm:pt>
    <dgm:pt modelId="{01CFA796-2290-460F-9CA4-BF1FAEFD7F83}" type="pres">
      <dgm:prSet presAssocID="{78D6B944-DCCA-47B3-BADB-4C388EA16D12}" presName="parentLeftMargin" presStyleLbl="node1" presStyleIdx="6" presStyleCnt="8"/>
      <dgm:spPr/>
      <dgm:t>
        <a:bodyPr/>
        <a:lstStyle/>
        <a:p>
          <a:endParaRPr lang="en-US"/>
        </a:p>
      </dgm:t>
    </dgm:pt>
    <dgm:pt modelId="{2A2C5F93-F1EB-45BF-9791-5E0D06F99B55}" type="pres">
      <dgm:prSet presAssocID="{78D6B944-DCCA-47B3-BADB-4C388EA16D12}" presName="parentText" presStyleLbl="node1" presStyleIdx="7" presStyleCnt="8">
        <dgm:presLayoutVars>
          <dgm:chMax val="0"/>
          <dgm:bulletEnabled val="1"/>
        </dgm:presLayoutVars>
      </dgm:prSet>
      <dgm:spPr/>
      <dgm:t>
        <a:bodyPr/>
        <a:lstStyle/>
        <a:p>
          <a:endParaRPr lang="en-US"/>
        </a:p>
      </dgm:t>
    </dgm:pt>
    <dgm:pt modelId="{8913F1BD-7D62-4C4D-BBA1-56D75EC3E639}" type="pres">
      <dgm:prSet presAssocID="{78D6B944-DCCA-47B3-BADB-4C388EA16D12}" presName="negativeSpace" presStyleCnt="0"/>
      <dgm:spPr/>
    </dgm:pt>
    <dgm:pt modelId="{C24C2AD7-F45C-4F91-BFE4-D44F3A2846D8}" type="pres">
      <dgm:prSet presAssocID="{78D6B944-DCCA-47B3-BADB-4C388EA16D12}" presName="childText" presStyleLbl="conFgAcc1" presStyleIdx="7" presStyleCnt="8">
        <dgm:presLayoutVars>
          <dgm:bulletEnabled val="1"/>
        </dgm:presLayoutVars>
      </dgm:prSet>
      <dgm:spPr/>
    </dgm:pt>
  </dgm:ptLst>
  <dgm:cxnLst>
    <dgm:cxn modelId="{A470366F-0587-456D-A118-0D0FA35A252B}" type="presOf" srcId="{78D6B944-DCCA-47B3-BADB-4C388EA16D12}" destId="{01CFA796-2290-460F-9CA4-BF1FAEFD7F83}" srcOrd="0" destOrd="0" presId="urn:microsoft.com/office/officeart/2005/8/layout/list1"/>
    <dgm:cxn modelId="{08B5E13D-C40E-4558-AA5B-FF8F185BC11D}" type="presOf" srcId="{B539B5F6-5FF2-4B44-BA14-652CF76B1CF8}" destId="{C100C6D3-E69C-4F7E-A672-B9581A674BFE}" srcOrd="0" destOrd="0" presId="urn:microsoft.com/office/officeart/2005/8/layout/list1"/>
    <dgm:cxn modelId="{1A8A7964-2782-4B02-8056-7319DDD95595}" type="presOf" srcId="{8A5DE6B0-D1E6-4A8B-807E-6852C9B64CC5}" destId="{17342162-9688-49CF-A37C-745249BACCEB}" srcOrd="1" destOrd="0" presId="urn:microsoft.com/office/officeart/2005/8/layout/list1"/>
    <dgm:cxn modelId="{264F3959-C632-4E30-B2D5-F2A65477DB2E}" srcId="{B539B5F6-5FF2-4B44-BA14-652CF76B1CF8}" destId="{78D6B944-DCCA-47B3-BADB-4C388EA16D12}" srcOrd="7" destOrd="0" parTransId="{DE2178BC-A26B-482F-ACA2-45DD0E817E0C}" sibTransId="{0E733EC1-A686-4A9F-A964-6D2674C82289}"/>
    <dgm:cxn modelId="{1690954E-CD62-4E80-AE36-25335EE49289}" type="presOf" srcId="{E311EA25-8827-45A0-98E4-38E2FF1CC974}" destId="{F6F74005-CCEB-4EC8-9F8F-6889800DC8C3}" srcOrd="0" destOrd="0" presId="urn:microsoft.com/office/officeart/2005/8/layout/list1"/>
    <dgm:cxn modelId="{B0CBD7C6-8C7E-4FF1-BA92-00541A3DEC85}" type="presOf" srcId="{11A24651-BF5E-4797-A5DD-E7263EC09F6C}" destId="{50C2AD20-F253-4996-8EEF-FAC038FE5553}" srcOrd="1" destOrd="0" presId="urn:microsoft.com/office/officeart/2005/8/layout/list1"/>
    <dgm:cxn modelId="{1ACACDD6-17A2-46BA-9FA5-8CB0EA514E07}" srcId="{B539B5F6-5FF2-4B44-BA14-652CF76B1CF8}" destId="{8A5DE6B0-D1E6-4A8B-807E-6852C9B64CC5}" srcOrd="0" destOrd="0" parTransId="{0F141644-4E64-45D9-9CDA-BFBC50269F66}" sibTransId="{5C11D30D-398A-4B2C-A84E-3EE453339D78}"/>
    <dgm:cxn modelId="{2F16B374-EA59-4454-AD57-83376ADB9B7C}" srcId="{B539B5F6-5FF2-4B44-BA14-652CF76B1CF8}" destId="{5D981DF3-B84D-4868-AA78-FA7A8539ECE3}" srcOrd="1" destOrd="0" parTransId="{DBA674BC-30E9-4E0D-A44C-AA5234ECA12E}" sibTransId="{1BE51120-EB80-4F98-B59E-031D705E124B}"/>
    <dgm:cxn modelId="{E3B67117-9A13-487A-A474-DA47D67F6763}" type="presOf" srcId="{8D2E6877-8054-4AD9-B7A9-D6DD42D0F3F3}" destId="{4CA67217-F4BF-4086-BCD4-1D312FEDD037}" srcOrd="1" destOrd="0" presId="urn:microsoft.com/office/officeart/2005/8/layout/list1"/>
    <dgm:cxn modelId="{54328A92-99EA-4A34-AA23-91213B3A1054}" type="presOf" srcId="{11A24651-BF5E-4797-A5DD-E7263EC09F6C}" destId="{4CE87C53-F9B1-4AA9-B57F-90D7690B332B}" srcOrd="0" destOrd="0" presId="urn:microsoft.com/office/officeart/2005/8/layout/list1"/>
    <dgm:cxn modelId="{146D4F7D-FEB7-4E1E-A643-58329BF7C4F4}" srcId="{B539B5F6-5FF2-4B44-BA14-652CF76B1CF8}" destId="{56CE1FC8-0A6B-47C2-9C99-4025150414DE}" srcOrd="3" destOrd="0" parTransId="{3A2E5320-5866-4FD8-816A-3C80AE06AE44}" sibTransId="{8732939F-2734-4890-B583-3D94F391C9FB}"/>
    <dgm:cxn modelId="{BB4C6924-0E43-433B-9B7D-1F970BB96ACE}" type="presOf" srcId="{203A255F-3CD3-484E-8990-B790EB7D2895}" destId="{1070A211-D9D3-40CA-86C1-A236FCEE475E}" srcOrd="0" destOrd="0" presId="urn:microsoft.com/office/officeart/2005/8/layout/list1"/>
    <dgm:cxn modelId="{C3A74CEC-55B1-4E1E-9B70-E7AB7CC1EE26}" srcId="{B539B5F6-5FF2-4B44-BA14-652CF76B1CF8}" destId="{E311EA25-8827-45A0-98E4-38E2FF1CC974}" srcOrd="2" destOrd="0" parTransId="{C28746D9-FEE6-41DB-91B2-3E3E88EFF6A1}" sibTransId="{AED0B68C-CE5C-4B85-9E7E-D4C43FB3BF7E}"/>
    <dgm:cxn modelId="{7986459B-8BC6-40A0-B341-DFB89DDB5783}" srcId="{B539B5F6-5FF2-4B44-BA14-652CF76B1CF8}" destId="{11A24651-BF5E-4797-A5DD-E7263EC09F6C}" srcOrd="4" destOrd="0" parTransId="{C1B3B754-BEE4-4A1A-ACB6-D9ED71960BCE}" sibTransId="{699539C5-8830-436E-9A92-3C26735B8401}"/>
    <dgm:cxn modelId="{04CFBD01-7A25-4E27-8099-20DD5F1CEB92}" type="presOf" srcId="{5D981DF3-B84D-4868-AA78-FA7A8539ECE3}" destId="{E34693CD-DA95-462F-A7F4-FF609251A93C}" srcOrd="1" destOrd="0" presId="urn:microsoft.com/office/officeart/2005/8/layout/list1"/>
    <dgm:cxn modelId="{A4C024A9-0106-48B7-97BD-0174F488C9C5}" type="presOf" srcId="{56CE1FC8-0A6B-47C2-9C99-4025150414DE}" destId="{978F03E5-E6F5-428F-9022-967B9096E591}" srcOrd="0" destOrd="0" presId="urn:microsoft.com/office/officeart/2005/8/layout/list1"/>
    <dgm:cxn modelId="{EDD03224-CD4E-420D-8EE6-40B9DCBB516F}" type="presOf" srcId="{203A255F-3CD3-484E-8990-B790EB7D2895}" destId="{C050235C-17AD-467D-9AFB-A7A8464C3F53}" srcOrd="1" destOrd="0" presId="urn:microsoft.com/office/officeart/2005/8/layout/list1"/>
    <dgm:cxn modelId="{F669DC6F-E371-4E5D-86E4-E07C3C6E37DB}" type="presOf" srcId="{8A5DE6B0-D1E6-4A8B-807E-6852C9B64CC5}" destId="{6EC1AAB4-00A6-4EE1-9C2A-EDC6E1D21C46}" srcOrd="0" destOrd="0" presId="urn:microsoft.com/office/officeart/2005/8/layout/list1"/>
    <dgm:cxn modelId="{429AD717-31EA-4E62-8250-54ACCC60A539}" srcId="{B539B5F6-5FF2-4B44-BA14-652CF76B1CF8}" destId="{8D2E6877-8054-4AD9-B7A9-D6DD42D0F3F3}" srcOrd="5" destOrd="0" parTransId="{AAC255EA-0498-4811-A2E1-E318BAFDC919}" sibTransId="{B0836066-4DB6-4A02-AC68-0A95F1624902}"/>
    <dgm:cxn modelId="{E106EA28-9560-471D-9CF0-662A32042F57}" type="presOf" srcId="{56CE1FC8-0A6B-47C2-9C99-4025150414DE}" destId="{0AF7C714-F83F-4233-B39B-4EABC7F357D7}" srcOrd="1" destOrd="0" presId="urn:microsoft.com/office/officeart/2005/8/layout/list1"/>
    <dgm:cxn modelId="{7D05A070-9255-40EF-A25A-6E020F344C6A}" srcId="{B539B5F6-5FF2-4B44-BA14-652CF76B1CF8}" destId="{203A255F-3CD3-484E-8990-B790EB7D2895}" srcOrd="6" destOrd="0" parTransId="{D2615D68-1A8C-42EF-871B-F195061D94E9}" sibTransId="{B18209BB-24F3-47D2-BF2D-AC69F102C0DC}"/>
    <dgm:cxn modelId="{F2DA4F96-996C-4CE0-8D95-09D65FCB5932}" type="presOf" srcId="{8D2E6877-8054-4AD9-B7A9-D6DD42D0F3F3}" destId="{A50D0F28-FED4-4E40-821B-3788DD49BFBA}" srcOrd="0" destOrd="0" presId="urn:microsoft.com/office/officeart/2005/8/layout/list1"/>
    <dgm:cxn modelId="{5D2F4B94-6F3D-498F-9C7D-511A5A4F9968}" type="presOf" srcId="{E311EA25-8827-45A0-98E4-38E2FF1CC974}" destId="{467D05BE-8B9A-4886-A9F2-48588C3162C0}" srcOrd="1" destOrd="0" presId="urn:microsoft.com/office/officeart/2005/8/layout/list1"/>
    <dgm:cxn modelId="{0257C45F-69EA-413E-9B41-C58E370DCDE8}" type="presOf" srcId="{78D6B944-DCCA-47B3-BADB-4C388EA16D12}" destId="{2A2C5F93-F1EB-45BF-9791-5E0D06F99B55}" srcOrd="1" destOrd="0" presId="urn:microsoft.com/office/officeart/2005/8/layout/list1"/>
    <dgm:cxn modelId="{A3FA5649-459C-4889-8CDA-63E49A712B55}" type="presOf" srcId="{5D981DF3-B84D-4868-AA78-FA7A8539ECE3}" destId="{EA24D990-6C4F-4BEF-879B-32FBBD17DD5E}" srcOrd="0" destOrd="0" presId="urn:microsoft.com/office/officeart/2005/8/layout/list1"/>
    <dgm:cxn modelId="{EB3C19C0-4FA6-41C1-B383-DD8840D425F1}" type="presParOf" srcId="{C100C6D3-E69C-4F7E-A672-B9581A674BFE}" destId="{AB028459-83CD-491E-8968-5C0D25823AB1}" srcOrd="0" destOrd="0" presId="urn:microsoft.com/office/officeart/2005/8/layout/list1"/>
    <dgm:cxn modelId="{3357DFA1-1DCE-4887-AD2A-7AD134B7E89A}" type="presParOf" srcId="{AB028459-83CD-491E-8968-5C0D25823AB1}" destId="{6EC1AAB4-00A6-4EE1-9C2A-EDC6E1D21C46}" srcOrd="0" destOrd="0" presId="urn:microsoft.com/office/officeart/2005/8/layout/list1"/>
    <dgm:cxn modelId="{42725AD5-F90F-4591-B4FA-9D1068D0D426}" type="presParOf" srcId="{AB028459-83CD-491E-8968-5C0D25823AB1}" destId="{17342162-9688-49CF-A37C-745249BACCEB}" srcOrd="1" destOrd="0" presId="urn:microsoft.com/office/officeart/2005/8/layout/list1"/>
    <dgm:cxn modelId="{41FB1504-DB89-4FB7-B121-E6DD292773A9}" type="presParOf" srcId="{C100C6D3-E69C-4F7E-A672-B9581A674BFE}" destId="{C1FF9CB3-E10B-48D8-ABD8-39ADFF844E35}" srcOrd="1" destOrd="0" presId="urn:microsoft.com/office/officeart/2005/8/layout/list1"/>
    <dgm:cxn modelId="{F7196C42-682B-4C11-9AD2-FB04381ECE55}" type="presParOf" srcId="{C100C6D3-E69C-4F7E-A672-B9581A674BFE}" destId="{12E51782-3A2B-4B64-B815-2C5FCE033B8D}" srcOrd="2" destOrd="0" presId="urn:microsoft.com/office/officeart/2005/8/layout/list1"/>
    <dgm:cxn modelId="{569965BE-7C53-4E20-AFD6-34027188CA85}" type="presParOf" srcId="{C100C6D3-E69C-4F7E-A672-B9581A674BFE}" destId="{66969CEA-CC64-4BC6-8382-5DAB30527728}" srcOrd="3" destOrd="0" presId="urn:microsoft.com/office/officeart/2005/8/layout/list1"/>
    <dgm:cxn modelId="{D3696E78-7D06-46C1-B151-8280B07A3ABF}" type="presParOf" srcId="{C100C6D3-E69C-4F7E-A672-B9581A674BFE}" destId="{09959317-D515-4B27-99C3-C317FDF180D7}" srcOrd="4" destOrd="0" presId="urn:microsoft.com/office/officeart/2005/8/layout/list1"/>
    <dgm:cxn modelId="{9432047C-459B-48DE-96BE-8F301B1CB4A4}" type="presParOf" srcId="{09959317-D515-4B27-99C3-C317FDF180D7}" destId="{EA24D990-6C4F-4BEF-879B-32FBBD17DD5E}" srcOrd="0" destOrd="0" presId="urn:microsoft.com/office/officeart/2005/8/layout/list1"/>
    <dgm:cxn modelId="{ABDF3BC4-EF07-486D-ADA2-20A4C50EF162}" type="presParOf" srcId="{09959317-D515-4B27-99C3-C317FDF180D7}" destId="{E34693CD-DA95-462F-A7F4-FF609251A93C}" srcOrd="1" destOrd="0" presId="urn:microsoft.com/office/officeart/2005/8/layout/list1"/>
    <dgm:cxn modelId="{D08F5BBC-2DBA-4254-9C57-BF576F52F3A7}" type="presParOf" srcId="{C100C6D3-E69C-4F7E-A672-B9581A674BFE}" destId="{C074B98B-4ECD-494B-A6D6-87DC8C76FD55}" srcOrd="5" destOrd="0" presId="urn:microsoft.com/office/officeart/2005/8/layout/list1"/>
    <dgm:cxn modelId="{28DB6AA9-85E3-402B-84F4-F6BA29FA400A}" type="presParOf" srcId="{C100C6D3-E69C-4F7E-A672-B9581A674BFE}" destId="{C7B15CC9-BF98-4213-85D3-197D49C1B26C}" srcOrd="6" destOrd="0" presId="urn:microsoft.com/office/officeart/2005/8/layout/list1"/>
    <dgm:cxn modelId="{C21D5E43-8CCD-4324-B7A2-B2B720E4372E}" type="presParOf" srcId="{C100C6D3-E69C-4F7E-A672-B9581A674BFE}" destId="{54CB0CCA-8752-44A9-924D-2C74563CA142}" srcOrd="7" destOrd="0" presId="urn:microsoft.com/office/officeart/2005/8/layout/list1"/>
    <dgm:cxn modelId="{7366F733-EA26-40C4-BD5F-158E8256BBB7}" type="presParOf" srcId="{C100C6D3-E69C-4F7E-A672-B9581A674BFE}" destId="{D200765F-97A6-4A3A-A711-856B6EE0D72D}" srcOrd="8" destOrd="0" presId="urn:microsoft.com/office/officeart/2005/8/layout/list1"/>
    <dgm:cxn modelId="{A48C7637-3441-425B-A174-52DC92837402}" type="presParOf" srcId="{D200765F-97A6-4A3A-A711-856B6EE0D72D}" destId="{F6F74005-CCEB-4EC8-9F8F-6889800DC8C3}" srcOrd="0" destOrd="0" presId="urn:microsoft.com/office/officeart/2005/8/layout/list1"/>
    <dgm:cxn modelId="{D78F7432-D207-4C1E-B343-5A5F131DFDAB}" type="presParOf" srcId="{D200765F-97A6-4A3A-A711-856B6EE0D72D}" destId="{467D05BE-8B9A-4886-A9F2-48588C3162C0}" srcOrd="1" destOrd="0" presId="urn:microsoft.com/office/officeart/2005/8/layout/list1"/>
    <dgm:cxn modelId="{AF05DF52-34E9-4ED2-B2BC-35FD21A1E42E}" type="presParOf" srcId="{C100C6D3-E69C-4F7E-A672-B9581A674BFE}" destId="{A62195E4-19BB-47E9-A8C5-0CC51FF44770}" srcOrd="9" destOrd="0" presId="urn:microsoft.com/office/officeart/2005/8/layout/list1"/>
    <dgm:cxn modelId="{D6334B54-606F-4BF4-8E9F-E8AA0EAC174F}" type="presParOf" srcId="{C100C6D3-E69C-4F7E-A672-B9581A674BFE}" destId="{03E3AB9B-5428-4680-86B4-135AE5B3CA0A}" srcOrd="10" destOrd="0" presId="urn:microsoft.com/office/officeart/2005/8/layout/list1"/>
    <dgm:cxn modelId="{F8B845C2-C3E8-4CE9-8986-6FC5E40E4B4B}" type="presParOf" srcId="{C100C6D3-E69C-4F7E-A672-B9581A674BFE}" destId="{76AF956E-26E3-43C6-87F3-04D81ED4E8DF}" srcOrd="11" destOrd="0" presId="urn:microsoft.com/office/officeart/2005/8/layout/list1"/>
    <dgm:cxn modelId="{5D932C24-6A2A-4125-8E1C-E900369FCB02}" type="presParOf" srcId="{C100C6D3-E69C-4F7E-A672-B9581A674BFE}" destId="{F2C9AD1F-BE29-431C-92F8-F8583CF1E816}" srcOrd="12" destOrd="0" presId="urn:microsoft.com/office/officeart/2005/8/layout/list1"/>
    <dgm:cxn modelId="{CBBBD003-629D-471C-B8D2-243D0EEFF3A8}" type="presParOf" srcId="{F2C9AD1F-BE29-431C-92F8-F8583CF1E816}" destId="{978F03E5-E6F5-428F-9022-967B9096E591}" srcOrd="0" destOrd="0" presId="urn:microsoft.com/office/officeart/2005/8/layout/list1"/>
    <dgm:cxn modelId="{A7E39BD3-7774-4CAF-841D-85CA9C23DBC5}" type="presParOf" srcId="{F2C9AD1F-BE29-431C-92F8-F8583CF1E816}" destId="{0AF7C714-F83F-4233-B39B-4EABC7F357D7}" srcOrd="1" destOrd="0" presId="urn:microsoft.com/office/officeart/2005/8/layout/list1"/>
    <dgm:cxn modelId="{3EC4BCBC-F4EA-4A2E-B38D-8FC4E3328D4B}" type="presParOf" srcId="{C100C6D3-E69C-4F7E-A672-B9581A674BFE}" destId="{36ED0DE5-4892-4725-8AB5-E6CDF97250FF}" srcOrd="13" destOrd="0" presId="urn:microsoft.com/office/officeart/2005/8/layout/list1"/>
    <dgm:cxn modelId="{FA624B98-2985-4C54-BD2F-CB2DD5A74494}" type="presParOf" srcId="{C100C6D3-E69C-4F7E-A672-B9581A674BFE}" destId="{2DE68462-F10C-4382-9310-60CFCFE0A619}" srcOrd="14" destOrd="0" presId="urn:microsoft.com/office/officeart/2005/8/layout/list1"/>
    <dgm:cxn modelId="{344CD365-FCA8-4F31-BD61-64931478FCF0}" type="presParOf" srcId="{C100C6D3-E69C-4F7E-A672-B9581A674BFE}" destId="{917F3147-4270-4A1C-96B0-9DCA9F8338CE}" srcOrd="15" destOrd="0" presId="urn:microsoft.com/office/officeart/2005/8/layout/list1"/>
    <dgm:cxn modelId="{E9D3FE88-20D0-46FB-BFDB-B5AE15E53CA8}" type="presParOf" srcId="{C100C6D3-E69C-4F7E-A672-B9581A674BFE}" destId="{C8386F5E-8A19-495B-8D45-7DD62E9630DD}" srcOrd="16" destOrd="0" presId="urn:microsoft.com/office/officeart/2005/8/layout/list1"/>
    <dgm:cxn modelId="{63DE5728-6FA3-44A4-9B64-A0A6A0759A98}" type="presParOf" srcId="{C8386F5E-8A19-495B-8D45-7DD62E9630DD}" destId="{4CE87C53-F9B1-4AA9-B57F-90D7690B332B}" srcOrd="0" destOrd="0" presId="urn:microsoft.com/office/officeart/2005/8/layout/list1"/>
    <dgm:cxn modelId="{14A191A0-CAC7-44F3-8A27-2244858805B8}" type="presParOf" srcId="{C8386F5E-8A19-495B-8D45-7DD62E9630DD}" destId="{50C2AD20-F253-4996-8EEF-FAC038FE5553}" srcOrd="1" destOrd="0" presId="urn:microsoft.com/office/officeart/2005/8/layout/list1"/>
    <dgm:cxn modelId="{69DBC467-A26F-4032-B2CE-CCC41A2A91C1}" type="presParOf" srcId="{C100C6D3-E69C-4F7E-A672-B9581A674BFE}" destId="{53C218E6-7023-4887-BC26-2175C84AE958}" srcOrd="17" destOrd="0" presId="urn:microsoft.com/office/officeart/2005/8/layout/list1"/>
    <dgm:cxn modelId="{1C5A1FCF-0788-4E87-9641-8A3DC42D3ADC}" type="presParOf" srcId="{C100C6D3-E69C-4F7E-A672-B9581A674BFE}" destId="{C9A4F3BA-6398-4BB1-8D0E-DB7839016829}" srcOrd="18" destOrd="0" presId="urn:microsoft.com/office/officeart/2005/8/layout/list1"/>
    <dgm:cxn modelId="{F6A7843E-B2C6-4FC2-AD4F-D53173164F8A}" type="presParOf" srcId="{C100C6D3-E69C-4F7E-A672-B9581A674BFE}" destId="{80ABBEE4-AEAB-47C0-BCDE-C3FA482C71E0}" srcOrd="19" destOrd="0" presId="urn:microsoft.com/office/officeart/2005/8/layout/list1"/>
    <dgm:cxn modelId="{91DF76B8-1F5E-4A4D-82E6-02FA7F7DAA09}" type="presParOf" srcId="{C100C6D3-E69C-4F7E-A672-B9581A674BFE}" destId="{7F0EC71D-BB17-4BD1-A6B2-B22C5451670D}" srcOrd="20" destOrd="0" presId="urn:microsoft.com/office/officeart/2005/8/layout/list1"/>
    <dgm:cxn modelId="{D6996B63-37CC-4738-AAD4-6BED6F8B0165}" type="presParOf" srcId="{7F0EC71D-BB17-4BD1-A6B2-B22C5451670D}" destId="{A50D0F28-FED4-4E40-821B-3788DD49BFBA}" srcOrd="0" destOrd="0" presId="urn:microsoft.com/office/officeart/2005/8/layout/list1"/>
    <dgm:cxn modelId="{12FC0F67-F334-40B6-AA7D-793EA5B6FD77}" type="presParOf" srcId="{7F0EC71D-BB17-4BD1-A6B2-B22C5451670D}" destId="{4CA67217-F4BF-4086-BCD4-1D312FEDD037}" srcOrd="1" destOrd="0" presId="urn:microsoft.com/office/officeart/2005/8/layout/list1"/>
    <dgm:cxn modelId="{767FBB5E-01CC-4C26-8C4F-803BED77BF93}" type="presParOf" srcId="{C100C6D3-E69C-4F7E-A672-B9581A674BFE}" destId="{9923C40B-D81A-403E-B07B-4FB0C468654D}" srcOrd="21" destOrd="0" presId="urn:microsoft.com/office/officeart/2005/8/layout/list1"/>
    <dgm:cxn modelId="{1B0F7BD5-167A-44C1-97E5-88C64F6AD647}" type="presParOf" srcId="{C100C6D3-E69C-4F7E-A672-B9581A674BFE}" destId="{E09C4C73-C8B7-4DFC-A551-40D23272F147}" srcOrd="22" destOrd="0" presId="urn:microsoft.com/office/officeart/2005/8/layout/list1"/>
    <dgm:cxn modelId="{F07B0DF8-E23C-470F-A880-8B3FFE9577A6}" type="presParOf" srcId="{C100C6D3-E69C-4F7E-A672-B9581A674BFE}" destId="{2AE6023B-326E-469A-B631-9732DE20532E}" srcOrd="23" destOrd="0" presId="urn:microsoft.com/office/officeart/2005/8/layout/list1"/>
    <dgm:cxn modelId="{736C8BA6-4DCF-4B38-B4C3-7272324F3594}" type="presParOf" srcId="{C100C6D3-E69C-4F7E-A672-B9581A674BFE}" destId="{82EB12E6-40A5-417E-A738-C9739375FB49}" srcOrd="24" destOrd="0" presId="urn:microsoft.com/office/officeart/2005/8/layout/list1"/>
    <dgm:cxn modelId="{5AD58D47-41D6-44AE-8ED5-D341FF34BA6E}" type="presParOf" srcId="{82EB12E6-40A5-417E-A738-C9739375FB49}" destId="{1070A211-D9D3-40CA-86C1-A236FCEE475E}" srcOrd="0" destOrd="0" presId="urn:microsoft.com/office/officeart/2005/8/layout/list1"/>
    <dgm:cxn modelId="{9FF6AAEB-0354-47BD-B6E1-7624F67F435D}" type="presParOf" srcId="{82EB12E6-40A5-417E-A738-C9739375FB49}" destId="{C050235C-17AD-467D-9AFB-A7A8464C3F53}" srcOrd="1" destOrd="0" presId="urn:microsoft.com/office/officeart/2005/8/layout/list1"/>
    <dgm:cxn modelId="{B83B70CF-3889-41A3-91E5-97C96E2AF407}" type="presParOf" srcId="{C100C6D3-E69C-4F7E-A672-B9581A674BFE}" destId="{87355BC3-8976-481C-BE99-FCE81A00E78F}" srcOrd="25" destOrd="0" presId="urn:microsoft.com/office/officeart/2005/8/layout/list1"/>
    <dgm:cxn modelId="{A638F268-D802-4819-955A-C2E67E139F47}" type="presParOf" srcId="{C100C6D3-E69C-4F7E-A672-B9581A674BFE}" destId="{3649157C-35C9-4545-9006-77757EFBEB3B}" srcOrd="26" destOrd="0" presId="urn:microsoft.com/office/officeart/2005/8/layout/list1"/>
    <dgm:cxn modelId="{5182DA16-C040-4868-8F56-BB3EB2EA9597}" type="presParOf" srcId="{C100C6D3-E69C-4F7E-A672-B9581A674BFE}" destId="{B4802281-B781-4E20-A321-44218098EF88}" srcOrd="27" destOrd="0" presId="urn:microsoft.com/office/officeart/2005/8/layout/list1"/>
    <dgm:cxn modelId="{C9CF9592-11C3-413D-80F1-E5134DC94FD1}" type="presParOf" srcId="{C100C6D3-E69C-4F7E-A672-B9581A674BFE}" destId="{EA77F43E-3130-4AE3-9DCF-10328C856221}" srcOrd="28" destOrd="0" presId="urn:microsoft.com/office/officeart/2005/8/layout/list1"/>
    <dgm:cxn modelId="{F415562F-F60C-4213-B355-3C27A9D36E20}" type="presParOf" srcId="{EA77F43E-3130-4AE3-9DCF-10328C856221}" destId="{01CFA796-2290-460F-9CA4-BF1FAEFD7F83}" srcOrd="0" destOrd="0" presId="urn:microsoft.com/office/officeart/2005/8/layout/list1"/>
    <dgm:cxn modelId="{7661A437-6473-47D2-831F-C57F2CD782D1}" type="presParOf" srcId="{EA77F43E-3130-4AE3-9DCF-10328C856221}" destId="{2A2C5F93-F1EB-45BF-9791-5E0D06F99B55}" srcOrd="1" destOrd="0" presId="urn:microsoft.com/office/officeart/2005/8/layout/list1"/>
    <dgm:cxn modelId="{8037D220-36E0-4642-8032-239B43B71BCB}" type="presParOf" srcId="{C100C6D3-E69C-4F7E-A672-B9581A674BFE}" destId="{8913F1BD-7D62-4C4D-BBA1-56D75EC3E639}" srcOrd="29" destOrd="0" presId="urn:microsoft.com/office/officeart/2005/8/layout/list1"/>
    <dgm:cxn modelId="{61620A2C-5E7B-448B-B675-478448E8CBC6}" type="presParOf" srcId="{C100C6D3-E69C-4F7E-A672-B9581A674BFE}" destId="{C24C2AD7-F45C-4F91-BFE4-D44F3A2846D8}" srcOrd="3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7738A8-FEB2-45D3-BE79-A051AFD477BA}" type="doc">
      <dgm:prSet loTypeId="urn:microsoft.com/office/officeart/2005/8/layout/process2" loCatId="process" qsTypeId="urn:microsoft.com/office/officeart/2005/8/quickstyle/simple1" qsCatId="simple" csTypeId="urn:microsoft.com/office/officeart/2005/8/colors/accent1_2" csCatId="accent1" phldr="1"/>
      <dgm:spPr/>
    </dgm:pt>
    <dgm:pt modelId="{0450CDB2-4739-4812-9073-56E799CDBBD9}">
      <dgm:prSet phldrT="[Text]" custT="1"/>
      <dgm:spPr/>
      <dgm:t>
        <a:bodyPr/>
        <a:lstStyle/>
        <a:p>
          <a:r>
            <a:rPr lang="en-US" sz="2800" dirty="0"/>
            <a:t>Disaggregated data in paper files at local providers</a:t>
          </a:r>
        </a:p>
      </dgm:t>
    </dgm:pt>
    <dgm:pt modelId="{CB5DE501-D97A-4279-BD63-38C48191B31C}" type="parTrans" cxnId="{D7935CDB-8698-437D-8485-BA2A2D34451C}">
      <dgm:prSet/>
      <dgm:spPr/>
      <dgm:t>
        <a:bodyPr/>
        <a:lstStyle/>
        <a:p>
          <a:endParaRPr lang="en-US"/>
        </a:p>
      </dgm:t>
    </dgm:pt>
    <dgm:pt modelId="{31EC7A9E-C265-4E75-80C9-5246BD0BE43C}" type="sibTrans" cxnId="{D7935CDB-8698-437D-8485-BA2A2D34451C}">
      <dgm:prSet/>
      <dgm:spPr/>
      <dgm:t>
        <a:bodyPr/>
        <a:lstStyle/>
        <a:p>
          <a:endParaRPr lang="en-US"/>
        </a:p>
      </dgm:t>
    </dgm:pt>
    <dgm:pt modelId="{EE543D73-CA3F-4061-9932-86C97DD2C094}">
      <dgm:prSet phldrT="[Text]" custT="1"/>
      <dgm:spPr/>
      <dgm:t>
        <a:bodyPr/>
        <a:lstStyle/>
        <a:p>
          <a:r>
            <a:rPr lang="en-US" sz="2800" dirty="0"/>
            <a:t>Databases at local providers</a:t>
          </a:r>
        </a:p>
      </dgm:t>
    </dgm:pt>
    <dgm:pt modelId="{F31525CE-339C-4E8A-8354-8DB01EC84448}" type="parTrans" cxnId="{CF962750-6109-4DD7-A86F-3090C7E91038}">
      <dgm:prSet/>
      <dgm:spPr/>
      <dgm:t>
        <a:bodyPr/>
        <a:lstStyle/>
        <a:p>
          <a:endParaRPr lang="en-US"/>
        </a:p>
      </dgm:t>
    </dgm:pt>
    <dgm:pt modelId="{72136370-75C2-4E51-9077-1E38C1708AB3}" type="sibTrans" cxnId="{CF962750-6109-4DD7-A86F-3090C7E91038}">
      <dgm:prSet/>
      <dgm:spPr/>
      <dgm:t>
        <a:bodyPr/>
        <a:lstStyle/>
        <a:p>
          <a:endParaRPr lang="en-US"/>
        </a:p>
      </dgm:t>
    </dgm:pt>
    <dgm:pt modelId="{D2257D33-2D95-4254-AE12-D93A8762434A}">
      <dgm:prSet phldrT="[Text]" custT="1"/>
      <dgm:spPr/>
      <dgm:t>
        <a:bodyPr/>
        <a:lstStyle/>
        <a:p>
          <a:r>
            <a:rPr lang="en-US" sz="2800" dirty="0"/>
            <a:t>One central database</a:t>
          </a:r>
        </a:p>
      </dgm:t>
    </dgm:pt>
    <dgm:pt modelId="{D3882C85-0A36-4A2F-AAAE-5CBC1DC425F9}" type="parTrans" cxnId="{72440BA1-0CC3-4B54-AE00-B9FDC511B20D}">
      <dgm:prSet/>
      <dgm:spPr/>
      <dgm:t>
        <a:bodyPr/>
        <a:lstStyle/>
        <a:p>
          <a:endParaRPr lang="en-US"/>
        </a:p>
      </dgm:t>
    </dgm:pt>
    <dgm:pt modelId="{0B892A5A-DBC2-44A4-9F0F-1CFBB80D56C6}" type="sibTrans" cxnId="{72440BA1-0CC3-4B54-AE00-B9FDC511B20D}">
      <dgm:prSet/>
      <dgm:spPr/>
      <dgm:t>
        <a:bodyPr/>
        <a:lstStyle/>
        <a:p>
          <a:endParaRPr lang="en-US"/>
        </a:p>
      </dgm:t>
    </dgm:pt>
    <dgm:pt modelId="{B8B75B06-9473-44BD-B4AB-81E4FB16B149}" type="pres">
      <dgm:prSet presAssocID="{E47738A8-FEB2-45D3-BE79-A051AFD477BA}" presName="linearFlow" presStyleCnt="0">
        <dgm:presLayoutVars>
          <dgm:resizeHandles val="exact"/>
        </dgm:presLayoutVars>
      </dgm:prSet>
      <dgm:spPr/>
    </dgm:pt>
    <dgm:pt modelId="{F61D19EB-82F5-4880-868A-BD6188F4D9CD}" type="pres">
      <dgm:prSet presAssocID="{0450CDB2-4739-4812-9073-56E799CDBBD9}" presName="node" presStyleLbl="node1" presStyleIdx="0" presStyleCnt="3" custScaleX="346875">
        <dgm:presLayoutVars>
          <dgm:bulletEnabled val="1"/>
        </dgm:presLayoutVars>
      </dgm:prSet>
      <dgm:spPr/>
      <dgm:t>
        <a:bodyPr/>
        <a:lstStyle/>
        <a:p>
          <a:endParaRPr lang="en-US"/>
        </a:p>
      </dgm:t>
    </dgm:pt>
    <dgm:pt modelId="{0C9BE621-6825-46AE-9E80-96954335E5F4}" type="pres">
      <dgm:prSet presAssocID="{31EC7A9E-C265-4E75-80C9-5246BD0BE43C}" presName="sibTrans" presStyleLbl="sibTrans2D1" presStyleIdx="0" presStyleCnt="2"/>
      <dgm:spPr/>
      <dgm:t>
        <a:bodyPr/>
        <a:lstStyle/>
        <a:p>
          <a:endParaRPr lang="en-US"/>
        </a:p>
      </dgm:t>
    </dgm:pt>
    <dgm:pt modelId="{90FD8641-92E6-478B-873A-111397631AB3}" type="pres">
      <dgm:prSet presAssocID="{31EC7A9E-C265-4E75-80C9-5246BD0BE43C}" presName="connectorText" presStyleLbl="sibTrans2D1" presStyleIdx="0" presStyleCnt="2"/>
      <dgm:spPr/>
      <dgm:t>
        <a:bodyPr/>
        <a:lstStyle/>
        <a:p>
          <a:endParaRPr lang="en-US"/>
        </a:p>
      </dgm:t>
    </dgm:pt>
    <dgm:pt modelId="{4F9F5407-CA26-4C39-9158-002707864146}" type="pres">
      <dgm:prSet presAssocID="{EE543D73-CA3F-4061-9932-86C97DD2C094}" presName="node" presStyleLbl="node1" presStyleIdx="1" presStyleCnt="3" custScaleX="346875">
        <dgm:presLayoutVars>
          <dgm:bulletEnabled val="1"/>
        </dgm:presLayoutVars>
      </dgm:prSet>
      <dgm:spPr/>
      <dgm:t>
        <a:bodyPr/>
        <a:lstStyle/>
        <a:p>
          <a:endParaRPr lang="en-US"/>
        </a:p>
      </dgm:t>
    </dgm:pt>
    <dgm:pt modelId="{0A7A2133-D4F0-407A-88BF-858A29E8F11C}" type="pres">
      <dgm:prSet presAssocID="{72136370-75C2-4E51-9077-1E38C1708AB3}" presName="sibTrans" presStyleLbl="sibTrans2D1" presStyleIdx="1" presStyleCnt="2"/>
      <dgm:spPr/>
      <dgm:t>
        <a:bodyPr/>
        <a:lstStyle/>
        <a:p>
          <a:endParaRPr lang="en-US"/>
        </a:p>
      </dgm:t>
    </dgm:pt>
    <dgm:pt modelId="{C7249219-B062-47FF-8DE8-25AA615C614A}" type="pres">
      <dgm:prSet presAssocID="{72136370-75C2-4E51-9077-1E38C1708AB3}" presName="connectorText" presStyleLbl="sibTrans2D1" presStyleIdx="1" presStyleCnt="2"/>
      <dgm:spPr/>
      <dgm:t>
        <a:bodyPr/>
        <a:lstStyle/>
        <a:p>
          <a:endParaRPr lang="en-US"/>
        </a:p>
      </dgm:t>
    </dgm:pt>
    <dgm:pt modelId="{0CDA3060-357A-4525-9185-C8CE2F2DF73F}" type="pres">
      <dgm:prSet presAssocID="{D2257D33-2D95-4254-AE12-D93A8762434A}" presName="node" presStyleLbl="node1" presStyleIdx="2" presStyleCnt="3" custScaleX="346875">
        <dgm:presLayoutVars>
          <dgm:bulletEnabled val="1"/>
        </dgm:presLayoutVars>
      </dgm:prSet>
      <dgm:spPr/>
      <dgm:t>
        <a:bodyPr/>
        <a:lstStyle/>
        <a:p>
          <a:endParaRPr lang="en-US"/>
        </a:p>
      </dgm:t>
    </dgm:pt>
  </dgm:ptLst>
  <dgm:cxnLst>
    <dgm:cxn modelId="{280B57C4-F714-49F5-A96C-CCF91F7B5F00}" type="presOf" srcId="{D2257D33-2D95-4254-AE12-D93A8762434A}" destId="{0CDA3060-357A-4525-9185-C8CE2F2DF73F}" srcOrd="0" destOrd="0" presId="urn:microsoft.com/office/officeart/2005/8/layout/process2"/>
    <dgm:cxn modelId="{AAF4C712-67AF-4B8C-BD72-AF67911BB541}" type="presOf" srcId="{E47738A8-FEB2-45D3-BE79-A051AFD477BA}" destId="{B8B75B06-9473-44BD-B4AB-81E4FB16B149}" srcOrd="0" destOrd="0" presId="urn:microsoft.com/office/officeart/2005/8/layout/process2"/>
    <dgm:cxn modelId="{1CBCEAFC-B972-4D96-AE7A-4DB101ACC1D3}" type="presOf" srcId="{72136370-75C2-4E51-9077-1E38C1708AB3}" destId="{0A7A2133-D4F0-407A-88BF-858A29E8F11C}" srcOrd="0" destOrd="0" presId="urn:microsoft.com/office/officeart/2005/8/layout/process2"/>
    <dgm:cxn modelId="{72440BA1-0CC3-4B54-AE00-B9FDC511B20D}" srcId="{E47738A8-FEB2-45D3-BE79-A051AFD477BA}" destId="{D2257D33-2D95-4254-AE12-D93A8762434A}" srcOrd="2" destOrd="0" parTransId="{D3882C85-0A36-4A2F-AAAE-5CBC1DC425F9}" sibTransId="{0B892A5A-DBC2-44A4-9F0F-1CFBB80D56C6}"/>
    <dgm:cxn modelId="{CF962750-6109-4DD7-A86F-3090C7E91038}" srcId="{E47738A8-FEB2-45D3-BE79-A051AFD477BA}" destId="{EE543D73-CA3F-4061-9932-86C97DD2C094}" srcOrd="1" destOrd="0" parTransId="{F31525CE-339C-4E8A-8354-8DB01EC84448}" sibTransId="{72136370-75C2-4E51-9077-1E38C1708AB3}"/>
    <dgm:cxn modelId="{D7935CDB-8698-437D-8485-BA2A2D34451C}" srcId="{E47738A8-FEB2-45D3-BE79-A051AFD477BA}" destId="{0450CDB2-4739-4812-9073-56E799CDBBD9}" srcOrd="0" destOrd="0" parTransId="{CB5DE501-D97A-4279-BD63-38C48191B31C}" sibTransId="{31EC7A9E-C265-4E75-80C9-5246BD0BE43C}"/>
    <dgm:cxn modelId="{BE423E1C-4AF0-4C69-AE7B-6FCE406CB680}" type="presOf" srcId="{31EC7A9E-C265-4E75-80C9-5246BD0BE43C}" destId="{90FD8641-92E6-478B-873A-111397631AB3}" srcOrd="1" destOrd="0" presId="urn:microsoft.com/office/officeart/2005/8/layout/process2"/>
    <dgm:cxn modelId="{971A8C20-74FC-4F6F-A3F9-AB552CAE337D}" type="presOf" srcId="{72136370-75C2-4E51-9077-1E38C1708AB3}" destId="{C7249219-B062-47FF-8DE8-25AA615C614A}" srcOrd="1" destOrd="0" presId="urn:microsoft.com/office/officeart/2005/8/layout/process2"/>
    <dgm:cxn modelId="{0D39E1DF-F993-4457-A91E-284C9CF0833C}" type="presOf" srcId="{0450CDB2-4739-4812-9073-56E799CDBBD9}" destId="{F61D19EB-82F5-4880-868A-BD6188F4D9CD}" srcOrd="0" destOrd="0" presId="urn:microsoft.com/office/officeart/2005/8/layout/process2"/>
    <dgm:cxn modelId="{18001F70-1A90-41CD-AB7D-BE2153227807}" type="presOf" srcId="{31EC7A9E-C265-4E75-80C9-5246BD0BE43C}" destId="{0C9BE621-6825-46AE-9E80-96954335E5F4}" srcOrd="0" destOrd="0" presId="urn:microsoft.com/office/officeart/2005/8/layout/process2"/>
    <dgm:cxn modelId="{BD2584C7-9821-4BA1-81E9-DBC8DB2896C0}" type="presOf" srcId="{EE543D73-CA3F-4061-9932-86C97DD2C094}" destId="{4F9F5407-CA26-4C39-9158-002707864146}" srcOrd="0" destOrd="0" presId="urn:microsoft.com/office/officeart/2005/8/layout/process2"/>
    <dgm:cxn modelId="{BE34AB5A-AF9C-4724-9466-A6CBA53BE045}" type="presParOf" srcId="{B8B75B06-9473-44BD-B4AB-81E4FB16B149}" destId="{F61D19EB-82F5-4880-868A-BD6188F4D9CD}" srcOrd="0" destOrd="0" presId="urn:microsoft.com/office/officeart/2005/8/layout/process2"/>
    <dgm:cxn modelId="{F8417E4D-9F3F-44D0-9BE4-F27D52A0CB63}" type="presParOf" srcId="{B8B75B06-9473-44BD-B4AB-81E4FB16B149}" destId="{0C9BE621-6825-46AE-9E80-96954335E5F4}" srcOrd="1" destOrd="0" presId="urn:microsoft.com/office/officeart/2005/8/layout/process2"/>
    <dgm:cxn modelId="{2A706CD0-2E57-45DB-8EF3-33A8A555394E}" type="presParOf" srcId="{0C9BE621-6825-46AE-9E80-96954335E5F4}" destId="{90FD8641-92E6-478B-873A-111397631AB3}" srcOrd="0" destOrd="0" presId="urn:microsoft.com/office/officeart/2005/8/layout/process2"/>
    <dgm:cxn modelId="{57CB4441-73AF-4834-B056-B97487E763AF}" type="presParOf" srcId="{B8B75B06-9473-44BD-B4AB-81E4FB16B149}" destId="{4F9F5407-CA26-4C39-9158-002707864146}" srcOrd="2" destOrd="0" presId="urn:microsoft.com/office/officeart/2005/8/layout/process2"/>
    <dgm:cxn modelId="{AE5C456F-3157-4DFC-B145-B786274B3522}" type="presParOf" srcId="{B8B75B06-9473-44BD-B4AB-81E4FB16B149}" destId="{0A7A2133-D4F0-407A-88BF-858A29E8F11C}" srcOrd="3" destOrd="0" presId="urn:microsoft.com/office/officeart/2005/8/layout/process2"/>
    <dgm:cxn modelId="{84981036-4E36-48C2-90C1-F8CF5693ECC3}" type="presParOf" srcId="{0A7A2133-D4F0-407A-88BF-858A29E8F11C}" destId="{C7249219-B062-47FF-8DE8-25AA615C614A}" srcOrd="0" destOrd="0" presId="urn:microsoft.com/office/officeart/2005/8/layout/process2"/>
    <dgm:cxn modelId="{F026E2DB-9131-4406-BC78-D2DE777948E1}" type="presParOf" srcId="{B8B75B06-9473-44BD-B4AB-81E4FB16B149}" destId="{0CDA3060-357A-4525-9185-C8CE2F2DF73F}" srcOrd="4" destOrd="0" presId="urn:microsoft.com/office/officeart/2005/8/layout/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FF87A7-81AA-4BC0-9A92-ACC932ADF60D}" type="doc">
      <dgm:prSet loTypeId="urn:microsoft.com/office/officeart/2005/8/layout/pList2#2" loCatId="list" qsTypeId="urn:microsoft.com/office/officeart/2005/8/quickstyle/simple1" qsCatId="simple" csTypeId="urn:microsoft.com/office/officeart/2005/8/colors/colorful5" csCatId="colorful" phldr="1"/>
      <dgm:spPr/>
    </dgm:pt>
    <dgm:pt modelId="{B2504B9E-EE8A-4AEE-8025-48E9554B287C}">
      <dgm:prSet phldrT="[Text]" custT="1"/>
      <dgm:spPr>
        <a:solidFill>
          <a:srgbClr val="00B050"/>
        </a:solidFill>
      </dgm:spPr>
      <dgm:t>
        <a:bodyPr/>
        <a:lstStyle/>
        <a:p>
          <a:pPr>
            <a:spcAft>
              <a:spcPct val="35000"/>
            </a:spcAft>
          </a:pPr>
          <a:r>
            <a:rPr lang="en-US" sz="2400" dirty="0" smtClean="0"/>
            <a:t>Jackie Berger</a:t>
          </a:r>
        </a:p>
        <a:p>
          <a:pPr>
            <a:spcAft>
              <a:spcPct val="35000"/>
            </a:spcAft>
          </a:pPr>
          <a:r>
            <a:rPr lang="en-US" sz="2000" dirty="0" smtClean="0"/>
            <a:t>President</a:t>
          </a:r>
        </a:p>
        <a:p>
          <a:pPr>
            <a:spcAft>
              <a:spcPts val="0"/>
            </a:spcAft>
          </a:pPr>
          <a:r>
            <a:rPr lang="en-US" sz="1700" dirty="0" smtClean="0">
              <a:hlinkClick xmlns:r="http://schemas.openxmlformats.org/officeDocument/2006/relationships" r:id="rId1"/>
            </a:rPr>
            <a:t>jackie-berger@</a:t>
          </a:r>
        </a:p>
        <a:p>
          <a:pPr>
            <a:spcAft>
              <a:spcPct val="35000"/>
            </a:spcAft>
          </a:pPr>
          <a:r>
            <a:rPr lang="en-US" sz="1700" dirty="0" smtClean="0">
              <a:hlinkClick xmlns:r="http://schemas.openxmlformats.org/officeDocument/2006/relationships" r:id="rId1"/>
            </a:rPr>
            <a:t>appriseinc.org</a:t>
          </a:r>
          <a:endParaRPr lang="en-US" sz="1700" dirty="0" smtClean="0"/>
        </a:p>
        <a:p>
          <a:pPr>
            <a:spcAft>
              <a:spcPct val="35000"/>
            </a:spcAft>
          </a:pPr>
          <a:r>
            <a:rPr lang="en-US" sz="1700" dirty="0" smtClean="0"/>
            <a:t>609-252-8009</a:t>
          </a:r>
        </a:p>
        <a:p>
          <a:pPr>
            <a:spcAft>
              <a:spcPct val="35000"/>
            </a:spcAft>
          </a:pPr>
          <a:r>
            <a:rPr lang="en-US" sz="1700" dirty="0" smtClean="0"/>
            <a:t> </a:t>
          </a:r>
          <a:endParaRPr lang="en-US" sz="1700" dirty="0"/>
        </a:p>
      </dgm:t>
    </dgm:pt>
    <dgm:pt modelId="{3B4A1AA7-A132-4F42-A87D-5AA9A677C010}" type="parTrans" cxnId="{267CE108-1508-4CEB-88C9-E7D7DFBA0231}">
      <dgm:prSet/>
      <dgm:spPr/>
      <dgm:t>
        <a:bodyPr/>
        <a:lstStyle/>
        <a:p>
          <a:endParaRPr lang="en-US"/>
        </a:p>
      </dgm:t>
    </dgm:pt>
    <dgm:pt modelId="{3C32272D-05F3-4100-921C-1D6D7E623B62}" type="sibTrans" cxnId="{267CE108-1508-4CEB-88C9-E7D7DFBA0231}">
      <dgm:prSet/>
      <dgm:spPr/>
      <dgm:t>
        <a:bodyPr/>
        <a:lstStyle/>
        <a:p>
          <a:endParaRPr lang="en-US"/>
        </a:p>
      </dgm:t>
    </dgm:pt>
    <dgm:pt modelId="{AFA9696B-C3A7-4CA0-A583-13331846D07B}">
      <dgm:prSet phldrT="[Text]" custT="1"/>
      <dgm:spPr/>
      <dgm:t>
        <a:bodyPr/>
        <a:lstStyle/>
        <a:p>
          <a:pPr>
            <a:spcAft>
              <a:spcPct val="35000"/>
            </a:spcAft>
          </a:pPr>
          <a:r>
            <a:rPr lang="en-US" sz="2400" dirty="0" smtClean="0"/>
            <a:t>David Carroll</a:t>
          </a:r>
        </a:p>
        <a:p>
          <a:pPr>
            <a:spcAft>
              <a:spcPct val="35000"/>
            </a:spcAft>
          </a:pPr>
          <a:r>
            <a:rPr lang="en-US" sz="2000" dirty="0" smtClean="0"/>
            <a:t>Managing Director</a:t>
          </a:r>
        </a:p>
        <a:p>
          <a:pPr>
            <a:spcAft>
              <a:spcPts val="0"/>
            </a:spcAft>
          </a:pPr>
          <a:r>
            <a:rPr lang="en-US" sz="1700" dirty="0" smtClean="0">
              <a:hlinkClick xmlns:r="http://schemas.openxmlformats.org/officeDocument/2006/relationships" r:id="rId2"/>
            </a:rPr>
            <a:t>david-carroll@</a:t>
          </a:r>
        </a:p>
        <a:p>
          <a:pPr>
            <a:spcAft>
              <a:spcPct val="35000"/>
            </a:spcAft>
          </a:pPr>
          <a:r>
            <a:rPr lang="en-US" sz="1700" dirty="0" smtClean="0">
              <a:hlinkClick xmlns:r="http://schemas.openxmlformats.org/officeDocument/2006/relationships" r:id="rId2"/>
            </a:rPr>
            <a:t>appriseinc.org</a:t>
          </a:r>
          <a:endParaRPr lang="en-US" sz="1700" dirty="0" smtClean="0"/>
        </a:p>
        <a:p>
          <a:pPr>
            <a:spcAft>
              <a:spcPct val="35000"/>
            </a:spcAft>
          </a:pPr>
          <a:r>
            <a:rPr lang="en-US" sz="1700" dirty="0" smtClean="0"/>
            <a:t>609-252-8010</a:t>
          </a:r>
          <a:endParaRPr lang="en-US" sz="1700" dirty="0"/>
        </a:p>
      </dgm:t>
    </dgm:pt>
    <dgm:pt modelId="{D6B45F77-F1AE-4138-830D-75C948A6BEEC}" type="parTrans" cxnId="{CD6EA408-A93E-449E-A04A-994BABEB4F55}">
      <dgm:prSet/>
      <dgm:spPr/>
      <dgm:t>
        <a:bodyPr/>
        <a:lstStyle/>
        <a:p>
          <a:endParaRPr lang="en-US"/>
        </a:p>
      </dgm:t>
    </dgm:pt>
    <dgm:pt modelId="{87EE301E-5158-473F-B9FC-CFFA3E9FD61C}" type="sibTrans" cxnId="{CD6EA408-A93E-449E-A04A-994BABEB4F55}">
      <dgm:prSet/>
      <dgm:spPr/>
      <dgm:t>
        <a:bodyPr/>
        <a:lstStyle/>
        <a:p>
          <a:endParaRPr lang="en-US"/>
        </a:p>
      </dgm:t>
    </dgm:pt>
    <dgm:pt modelId="{C8BF0488-D49F-4585-B4EC-7FAA4B366D09}">
      <dgm:prSet phldrT="[Text]" custT="1"/>
      <dgm:spPr/>
      <dgm:t>
        <a:bodyPr/>
        <a:lstStyle/>
        <a:p>
          <a:r>
            <a:rPr lang="en-US" sz="2400" dirty="0" smtClean="0"/>
            <a:t>APPRISE</a:t>
          </a:r>
        </a:p>
        <a:p>
          <a:r>
            <a:rPr lang="en-US" sz="2200" dirty="0" smtClean="0"/>
            <a:t>32 Nassau Street</a:t>
          </a:r>
        </a:p>
        <a:p>
          <a:r>
            <a:rPr lang="en-US" sz="2200" dirty="0" smtClean="0"/>
            <a:t>Suite 200</a:t>
          </a:r>
        </a:p>
        <a:p>
          <a:r>
            <a:rPr lang="en-US" sz="2200" dirty="0" smtClean="0"/>
            <a:t>Princeton, NJ 08542</a:t>
          </a:r>
          <a:endParaRPr lang="en-US" sz="2200" dirty="0"/>
        </a:p>
      </dgm:t>
    </dgm:pt>
    <dgm:pt modelId="{A28418E2-F909-4506-A43F-CA9241B9B2C4}" type="parTrans" cxnId="{388035A5-DD44-4C16-AE29-706A8DEFD69F}">
      <dgm:prSet/>
      <dgm:spPr/>
      <dgm:t>
        <a:bodyPr/>
        <a:lstStyle/>
        <a:p>
          <a:endParaRPr lang="en-US"/>
        </a:p>
      </dgm:t>
    </dgm:pt>
    <dgm:pt modelId="{2022F158-3F72-418B-846B-2B83BE5B2E71}" type="sibTrans" cxnId="{388035A5-DD44-4C16-AE29-706A8DEFD69F}">
      <dgm:prSet/>
      <dgm:spPr/>
      <dgm:t>
        <a:bodyPr/>
        <a:lstStyle/>
        <a:p>
          <a:endParaRPr lang="en-US"/>
        </a:p>
      </dgm:t>
    </dgm:pt>
    <dgm:pt modelId="{6276D5A8-0DE0-4515-A2E4-01EB4A1E76E5}" type="pres">
      <dgm:prSet presAssocID="{42FF87A7-81AA-4BC0-9A92-ACC932ADF60D}" presName="Name0" presStyleCnt="0">
        <dgm:presLayoutVars>
          <dgm:dir/>
          <dgm:resizeHandles val="exact"/>
        </dgm:presLayoutVars>
      </dgm:prSet>
      <dgm:spPr/>
    </dgm:pt>
    <dgm:pt modelId="{F55760D6-F1FD-43ED-8F73-67C38FB2FED4}" type="pres">
      <dgm:prSet presAssocID="{42FF87A7-81AA-4BC0-9A92-ACC932ADF60D}" presName="bkgdShp" presStyleLbl="alignAccFollowNode1" presStyleIdx="0" presStyleCnt="1"/>
      <dgm:spPr/>
    </dgm:pt>
    <dgm:pt modelId="{7D7D3143-EE1A-4CFD-A9D6-9D5CD45C11DD}" type="pres">
      <dgm:prSet presAssocID="{42FF87A7-81AA-4BC0-9A92-ACC932ADF60D}" presName="linComp" presStyleCnt="0"/>
      <dgm:spPr/>
    </dgm:pt>
    <dgm:pt modelId="{B57C96E5-E592-475F-BEA0-76DF3715A202}" type="pres">
      <dgm:prSet presAssocID="{B2504B9E-EE8A-4AEE-8025-48E9554B287C}" presName="compNode" presStyleCnt="0"/>
      <dgm:spPr/>
    </dgm:pt>
    <dgm:pt modelId="{7BFBF0A8-CCAA-4E74-9125-F7588219B152}" type="pres">
      <dgm:prSet presAssocID="{B2504B9E-EE8A-4AEE-8025-48E9554B287C}" presName="node" presStyleLbl="node1" presStyleIdx="0" presStyleCnt="3">
        <dgm:presLayoutVars>
          <dgm:bulletEnabled val="1"/>
        </dgm:presLayoutVars>
      </dgm:prSet>
      <dgm:spPr/>
      <dgm:t>
        <a:bodyPr/>
        <a:lstStyle/>
        <a:p>
          <a:endParaRPr lang="en-US"/>
        </a:p>
      </dgm:t>
    </dgm:pt>
    <dgm:pt modelId="{B2D3D8CC-3F60-4BE6-A3C4-EA66990ED14E}" type="pres">
      <dgm:prSet presAssocID="{B2504B9E-EE8A-4AEE-8025-48E9554B287C}" presName="invisiNode" presStyleLbl="node1" presStyleIdx="0" presStyleCnt="3"/>
      <dgm:spPr/>
    </dgm:pt>
    <dgm:pt modelId="{F63BA344-CA2D-4CBA-8C07-382D2FCDBBF6}" type="pres">
      <dgm:prSet presAssocID="{B2504B9E-EE8A-4AEE-8025-48E9554B287C}" presName="imagNode" presStyleLbl="fgImgPlace1" presStyleIdx="0" presStyleCnt="3" custScaleX="57384" custScaleY="131485"/>
      <dgm:spPr>
        <a:blipFill rotWithShape="1">
          <a:blip xmlns:r="http://schemas.openxmlformats.org/officeDocument/2006/relationships" r:embed="rId3" cstate="screen">
            <a:extLst/>
          </a:blip>
          <a:stretch>
            <a:fillRect/>
          </a:stretch>
        </a:blipFill>
      </dgm:spPr>
    </dgm:pt>
    <dgm:pt modelId="{8AFB375B-C12F-48F0-A6A3-0E71CC47EA80}" type="pres">
      <dgm:prSet presAssocID="{3C32272D-05F3-4100-921C-1D6D7E623B62}" presName="sibTrans" presStyleLbl="sibTrans2D1" presStyleIdx="0" presStyleCnt="0"/>
      <dgm:spPr/>
      <dgm:t>
        <a:bodyPr/>
        <a:lstStyle/>
        <a:p>
          <a:endParaRPr lang="en-US"/>
        </a:p>
      </dgm:t>
    </dgm:pt>
    <dgm:pt modelId="{87A9C96A-E971-4688-B38B-BE38ADEB299B}" type="pres">
      <dgm:prSet presAssocID="{AFA9696B-C3A7-4CA0-A583-13331846D07B}" presName="compNode" presStyleCnt="0"/>
      <dgm:spPr/>
    </dgm:pt>
    <dgm:pt modelId="{D73BF83C-F3EB-46DD-A483-038A3C80123B}" type="pres">
      <dgm:prSet presAssocID="{AFA9696B-C3A7-4CA0-A583-13331846D07B}" presName="node" presStyleLbl="node1" presStyleIdx="1" presStyleCnt="3">
        <dgm:presLayoutVars>
          <dgm:bulletEnabled val="1"/>
        </dgm:presLayoutVars>
      </dgm:prSet>
      <dgm:spPr/>
      <dgm:t>
        <a:bodyPr/>
        <a:lstStyle/>
        <a:p>
          <a:endParaRPr lang="en-US"/>
        </a:p>
      </dgm:t>
    </dgm:pt>
    <dgm:pt modelId="{160526C2-A547-4BBA-A198-A741CFC90972}" type="pres">
      <dgm:prSet presAssocID="{AFA9696B-C3A7-4CA0-A583-13331846D07B}" presName="invisiNode" presStyleLbl="node1" presStyleIdx="1" presStyleCnt="3"/>
      <dgm:spPr/>
    </dgm:pt>
    <dgm:pt modelId="{A30637E3-30F3-40A7-9A3A-C4CE9A2F4D4B}" type="pres">
      <dgm:prSet presAssocID="{AFA9696B-C3A7-4CA0-A583-13331846D07B}" presName="imagNode" presStyleLbl="fgImgPlace1" presStyleIdx="1" presStyleCnt="3" custScaleX="56738" custScaleY="128934"/>
      <dgm:spPr>
        <a:blipFill rotWithShape="0">
          <a:blip xmlns:r="http://schemas.openxmlformats.org/officeDocument/2006/relationships" r:embed="rId4"/>
          <a:stretch>
            <a:fillRect/>
          </a:stretch>
        </a:blipFill>
      </dgm:spPr>
    </dgm:pt>
    <dgm:pt modelId="{CF9FBF58-EDD4-416C-944F-6ABBC54E6CBD}" type="pres">
      <dgm:prSet presAssocID="{87EE301E-5158-473F-B9FC-CFFA3E9FD61C}" presName="sibTrans" presStyleLbl="sibTrans2D1" presStyleIdx="0" presStyleCnt="0"/>
      <dgm:spPr/>
      <dgm:t>
        <a:bodyPr/>
        <a:lstStyle/>
        <a:p>
          <a:endParaRPr lang="en-US"/>
        </a:p>
      </dgm:t>
    </dgm:pt>
    <dgm:pt modelId="{0C7030D1-1E91-414E-946F-66218B52C0D8}" type="pres">
      <dgm:prSet presAssocID="{C8BF0488-D49F-4585-B4EC-7FAA4B366D09}" presName="compNode" presStyleCnt="0"/>
      <dgm:spPr/>
    </dgm:pt>
    <dgm:pt modelId="{28C0D4DB-E4A5-4758-98E6-B349A6F131B4}" type="pres">
      <dgm:prSet presAssocID="{C8BF0488-D49F-4585-B4EC-7FAA4B366D09}" presName="node" presStyleLbl="node1" presStyleIdx="2" presStyleCnt="3">
        <dgm:presLayoutVars>
          <dgm:bulletEnabled val="1"/>
        </dgm:presLayoutVars>
      </dgm:prSet>
      <dgm:spPr/>
      <dgm:t>
        <a:bodyPr/>
        <a:lstStyle/>
        <a:p>
          <a:endParaRPr lang="en-US"/>
        </a:p>
      </dgm:t>
    </dgm:pt>
    <dgm:pt modelId="{DFF940C6-160B-470C-B014-488FE4DB3424}" type="pres">
      <dgm:prSet presAssocID="{C8BF0488-D49F-4585-B4EC-7FAA4B366D09}" presName="invisiNode" presStyleLbl="node1" presStyleIdx="2" presStyleCnt="3"/>
      <dgm:spPr/>
    </dgm:pt>
    <dgm:pt modelId="{DE30C800-327C-416D-A23A-631B1E7970EF}" type="pres">
      <dgm:prSet presAssocID="{C8BF0488-D49F-4585-B4EC-7FAA4B366D09}" presName="imagNode" presStyleLbl="fgImgPlace1" presStyleIdx="2" presStyleCnt="3" custScaleX="88905" custScaleY="98323"/>
      <dgm:spPr>
        <a:blipFill rotWithShape="1">
          <a:blip xmlns:r="http://schemas.openxmlformats.org/officeDocument/2006/relationships" r:embed="rId5" cstate="screen">
            <a:extLst/>
          </a:blip>
          <a:stretch>
            <a:fillRect/>
          </a:stretch>
        </a:blipFill>
      </dgm:spPr>
    </dgm:pt>
  </dgm:ptLst>
  <dgm:cxnLst>
    <dgm:cxn modelId="{267CE108-1508-4CEB-88C9-E7D7DFBA0231}" srcId="{42FF87A7-81AA-4BC0-9A92-ACC932ADF60D}" destId="{B2504B9E-EE8A-4AEE-8025-48E9554B287C}" srcOrd="0" destOrd="0" parTransId="{3B4A1AA7-A132-4F42-A87D-5AA9A677C010}" sibTransId="{3C32272D-05F3-4100-921C-1D6D7E623B62}"/>
    <dgm:cxn modelId="{5F1A1412-90DE-4109-98E3-34ED98CB0DFB}" type="presOf" srcId="{B2504B9E-EE8A-4AEE-8025-48E9554B287C}" destId="{7BFBF0A8-CCAA-4E74-9125-F7588219B152}" srcOrd="0" destOrd="0" presId="urn:microsoft.com/office/officeart/2005/8/layout/pList2#2"/>
    <dgm:cxn modelId="{14F40671-30B5-4D00-A451-7F075A231CF0}" type="presOf" srcId="{AFA9696B-C3A7-4CA0-A583-13331846D07B}" destId="{D73BF83C-F3EB-46DD-A483-038A3C80123B}" srcOrd="0" destOrd="0" presId="urn:microsoft.com/office/officeart/2005/8/layout/pList2#2"/>
    <dgm:cxn modelId="{2D09EAA3-5E99-4502-873E-A9D58EBC664C}" type="presOf" srcId="{87EE301E-5158-473F-B9FC-CFFA3E9FD61C}" destId="{CF9FBF58-EDD4-416C-944F-6ABBC54E6CBD}" srcOrd="0" destOrd="0" presId="urn:microsoft.com/office/officeart/2005/8/layout/pList2#2"/>
    <dgm:cxn modelId="{7D5BD737-A99A-4231-A661-47ECF27682B6}" type="presOf" srcId="{42FF87A7-81AA-4BC0-9A92-ACC932ADF60D}" destId="{6276D5A8-0DE0-4515-A2E4-01EB4A1E76E5}" srcOrd="0" destOrd="0" presId="urn:microsoft.com/office/officeart/2005/8/layout/pList2#2"/>
    <dgm:cxn modelId="{CD6EA408-A93E-449E-A04A-994BABEB4F55}" srcId="{42FF87A7-81AA-4BC0-9A92-ACC932ADF60D}" destId="{AFA9696B-C3A7-4CA0-A583-13331846D07B}" srcOrd="1" destOrd="0" parTransId="{D6B45F77-F1AE-4138-830D-75C948A6BEEC}" sibTransId="{87EE301E-5158-473F-B9FC-CFFA3E9FD61C}"/>
    <dgm:cxn modelId="{47921562-467A-4A48-A6F8-27ED6DEA7C41}" type="presOf" srcId="{C8BF0488-D49F-4585-B4EC-7FAA4B366D09}" destId="{28C0D4DB-E4A5-4758-98E6-B349A6F131B4}" srcOrd="0" destOrd="0" presId="urn:microsoft.com/office/officeart/2005/8/layout/pList2#2"/>
    <dgm:cxn modelId="{53B214C2-FACA-4F4D-8F8C-6C46A5BF4D07}" type="presOf" srcId="{3C32272D-05F3-4100-921C-1D6D7E623B62}" destId="{8AFB375B-C12F-48F0-A6A3-0E71CC47EA80}" srcOrd="0" destOrd="0" presId="urn:microsoft.com/office/officeart/2005/8/layout/pList2#2"/>
    <dgm:cxn modelId="{388035A5-DD44-4C16-AE29-706A8DEFD69F}" srcId="{42FF87A7-81AA-4BC0-9A92-ACC932ADF60D}" destId="{C8BF0488-D49F-4585-B4EC-7FAA4B366D09}" srcOrd="2" destOrd="0" parTransId="{A28418E2-F909-4506-A43F-CA9241B9B2C4}" sibTransId="{2022F158-3F72-418B-846B-2B83BE5B2E71}"/>
    <dgm:cxn modelId="{45A8DAFA-E014-489E-A77B-E5772D15F751}" type="presParOf" srcId="{6276D5A8-0DE0-4515-A2E4-01EB4A1E76E5}" destId="{F55760D6-F1FD-43ED-8F73-67C38FB2FED4}" srcOrd="0" destOrd="0" presId="urn:microsoft.com/office/officeart/2005/8/layout/pList2#2"/>
    <dgm:cxn modelId="{D7110DE3-999B-4D44-B376-5F05F0DD6456}" type="presParOf" srcId="{6276D5A8-0DE0-4515-A2E4-01EB4A1E76E5}" destId="{7D7D3143-EE1A-4CFD-A9D6-9D5CD45C11DD}" srcOrd="1" destOrd="0" presId="urn:microsoft.com/office/officeart/2005/8/layout/pList2#2"/>
    <dgm:cxn modelId="{13C17224-28A7-43A8-9188-BC89F6F5DC23}" type="presParOf" srcId="{7D7D3143-EE1A-4CFD-A9D6-9D5CD45C11DD}" destId="{B57C96E5-E592-475F-BEA0-76DF3715A202}" srcOrd="0" destOrd="0" presId="urn:microsoft.com/office/officeart/2005/8/layout/pList2#2"/>
    <dgm:cxn modelId="{BBC75E07-3EBC-44F4-B5C7-85F794452E87}" type="presParOf" srcId="{B57C96E5-E592-475F-BEA0-76DF3715A202}" destId="{7BFBF0A8-CCAA-4E74-9125-F7588219B152}" srcOrd="0" destOrd="0" presId="urn:microsoft.com/office/officeart/2005/8/layout/pList2#2"/>
    <dgm:cxn modelId="{44487B94-D7D5-4C6E-8C21-19206F56E38C}" type="presParOf" srcId="{B57C96E5-E592-475F-BEA0-76DF3715A202}" destId="{B2D3D8CC-3F60-4BE6-A3C4-EA66990ED14E}" srcOrd="1" destOrd="0" presId="urn:microsoft.com/office/officeart/2005/8/layout/pList2#2"/>
    <dgm:cxn modelId="{216F3C67-2202-4F33-BF31-AA3C1361BDF1}" type="presParOf" srcId="{B57C96E5-E592-475F-BEA0-76DF3715A202}" destId="{F63BA344-CA2D-4CBA-8C07-382D2FCDBBF6}" srcOrd="2" destOrd="0" presId="urn:microsoft.com/office/officeart/2005/8/layout/pList2#2"/>
    <dgm:cxn modelId="{CF4C818C-F609-48B8-A6CF-152D09DE3D60}" type="presParOf" srcId="{7D7D3143-EE1A-4CFD-A9D6-9D5CD45C11DD}" destId="{8AFB375B-C12F-48F0-A6A3-0E71CC47EA80}" srcOrd="1" destOrd="0" presId="urn:microsoft.com/office/officeart/2005/8/layout/pList2#2"/>
    <dgm:cxn modelId="{279A2511-1D6E-4BA7-AB5C-C308B4C31B7E}" type="presParOf" srcId="{7D7D3143-EE1A-4CFD-A9D6-9D5CD45C11DD}" destId="{87A9C96A-E971-4688-B38B-BE38ADEB299B}" srcOrd="2" destOrd="0" presId="urn:microsoft.com/office/officeart/2005/8/layout/pList2#2"/>
    <dgm:cxn modelId="{4D842752-7642-4313-9204-EF3935065D12}" type="presParOf" srcId="{87A9C96A-E971-4688-B38B-BE38ADEB299B}" destId="{D73BF83C-F3EB-46DD-A483-038A3C80123B}" srcOrd="0" destOrd="0" presId="urn:microsoft.com/office/officeart/2005/8/layout/pList2#2"/>
    <dgm:cxn modelId="{74A119ED-F196-4731-903C-E158DF2B56AC}" type="presParOf" srcId="{87A9C96A-E971-4688-B38B-BE38ADEB299B}" destId="{160526C2-A547-4BBA-A198-A741CFC90972}" srcOrd="1" destOrd="0" presId="urn:microsoft.com/office/officeart/2005/8/layout/pList2#2"/>
    <dgm:cxn modelId="{B0760C10-1AF7-4BF9-8B22-7DA9FD39F4EC}" type="presParOf" srcId="{87A9C96A-E971-4688-B38B-BE38ADEB299B}" destId="{A30637E3-30F3-40A7-9A3A-C4CE9A2F4D4B}" srcOrd="2" destOrd="0" presId="urn:microsoft.com/office/officeart/2005/8/layout/pList2#2"/>
    <dgm:cxn modelId="{1A9760BB-1564-4F38-9431-A5587C0763EF}" type="presParOf" srcId="{7D7D3143-EE1A-4CFD-A9D6-9D5CD45C11DD}" destId="{CF9FBF58-EDD4-416C-944F-6ABBC54E6CBD}" srcOrd="3" destOrd="0" presId="urn:microsoft.com/office/officeart/2005/8/layout/pList2#2"/>
    <dgm:cxn modelId="{52B77E28-B4BD-46E1-B234-B8A9733C84AC}" type="presParOf" srcId="{7D7D3143-EE1A-4CFD-A9D6-9D5CD45C11DD}" destId="{0C7030D1-1E91-414E-946F-66218B52C0D8}" srcOrd="4" destOrd="0" presId="urn:microsoft.com/office/officeart/2005/8/layout/pList2#2"/>
    <dgm:cxn modelId="{6221E0CE-DFD9-4268-93E6-9E247E30B109}" type="presParOf" srcId="{0C7030D1-1E91-414E-946F-66218B52C0D8}" destId="{28C0D4DB-E4A5-4758-98E6-B349A6F131B4}" srcOrd="0" destOrd="0" presId="urn:microsoft.com/office/officeart/2005/8/layout/pList2#2"/>
    <dgm:cxn modelId="{E672226D-0F6B-4EB5-9A63-F19A93B2DF4A}" type="presParOf" srcId="{0C7030D1-1E91-414E-946F-66218B52C0D8}" destId="{DFF940C6-160B-470C-B014-488FE4DB3424}" srcOrd="1" destOrd="0" presId="urn:microsoft.com/office/officeart/2005/8/layout/pList2#2"/>
    <dgm:cxn modelId="{41A873E9-6798-4E4C-951F-144DFCAC89AE}" type="presParOf" srcId="{0C7030D1-1E91-414E-946F-66218B52C0D8}" destId="{DE30C800-327C-416D-A23A-631B1E7970EF}" srcOrd="2" destOrd="0" presId="urn:microsoft.com/office/officeart/2005/8/layout/pList2#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51782-3A2B-4B64-B815-2C5FCE033B8D}">
      <dsp:nvSpPr>
        <dsp:cNvPr id="0" name=""/>
        <dsp:cNvSpPr/>
      </dsp:nvSpPr>
      <dsp:spPr>
        <a:xfrm>
          <a:off x="0" y="365794"/>
          <a:ext cx="8580438"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342162-9688-49CF-A37C-745249BACCEB}">
      <dsp:nvSpPr>
        <dsp:cNvPr id="0" name=""/>
        <dsp:cNvSpPr/>
      </dsp:nvSpPr>
      <dsp:spPr>
        <a:xfrm>
          <a:off x="429021" y="173914"/>
          <a:ext cx="600630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024" tIns="0" rIns="227024" bIns="0" numCol="1" spcCol="1270" anchor="ctr" anchorCtr="0">
          <a:noAutofit/>
        </a:bodyPr>
        <a:lstStyle/>
        <a:p>
          <a:pPr lvl="0" algn="l" defTabSz="800100">
            <a:lnSpc>
              <a:spcPct val="90000"/>
            </a:lnSpc>
            <a:spcBef>
              <a:spcPct val="0"/>
            </a:spcBef>
            <a:spcAft>
              <a:spcPct val="35000"/>
            </a:spcAft>
          </a:pPr>
          <a:r>
            <a:rPr lang="en-US" sz="1800" kern="1200" dirty="0"/>
            <a:t>Program Data Analysis</a:t>
          </a:r>
        </a:p>
      </dsp:txBody>
      <dsp:txXfrm>
        <a:off x="447755" y="192648"/>
        <a:ext cx="5968838" cy="346292"/>
      </dsp:txXfrm>
    </dsp:sp>
    <dsp:sp modelId="{C7B15CC9-BF98-4213-85D3-197D49C1B26C}">
      <dsp:nvSpPr>
        <dsp:cNvPr id="0" name=""/>
        <dsp:cNvSpPr/>
      </dsp:nvSpPr>
      <dsp:spPr>
        <a:xfrm>
          <a:off x="0" y="955474"/>
          <a:ext cx="8580438"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4693CD-DA95-462F-A7F4-FF609251A93C}">
      <dsp:nvSpPr>
        <dsp:cNvPr id="0" name=""/>
        <dsp:cNvSpPr/>
      </dsp:nvSpPr>
      <dsp:spPr>
        <a:xfrm>
          <a:off x="429021" y="763594"/>
          <a:ext cx="600630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024" tIns="0" rIns="227024" bIns="0" numCol="1" spcCol="1270" anchor="ctr" anchorCtr="0">
          <a:noAutofit/>
        </a:bodyPr>
        <a:lstStyle/>
        <a:p>
          <a:pPr lvl="0" algn="l" defTabSz="800100">
            <a:lnSpc>
              <a:spcPct val="90000"/>
            </a:lnSpc>
            <a:spcBef>
              <a:spcPct val="0"/>
            </a:spcBef>
            <a:spcAft>
              <a:spcPct val="35000"/>
            </a:spcAft>
          </a:pPr>
          <a:r>
            <a:rPr lang="en-US" sz="1800" kern="1200" dirty="0"/>
            <a:t>Usage Impact Analysis</a:t>
          </a:r>
        </a:p>
      </dsp:txBody>
      <dsp:txXfrm>
        <a:off x="447755" y="782328"/>
        <a:ext cx="5968838" cy="346292"/>
      </dsp:txXfrm>
    </dsp:sp>
    <dsp:sp modelId="{03E3AB9B-5428-4680-86B4-135AE5B3CA0A}">
      <dsp:nvSpPr>
        <dsp:cNvPr id="0" name=""/>
        <dsp:cNvSpPr/>
      </dsp:nvSpPr>
      <dsp:spPr>
        <a:xfrm>
          <a:off x="0" y="1545154"/>
          <a:ext cx="8580438"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7D05BE-8B9A-4886-A9F2-48588C3162C0}">
      <dsp:nvSpPr>
        <dsp:cNvPr id="0" name=""/>
        <dsp:cNvSpPr/>
      </dsp:nvSpPr>
      <dsp:spPr>
        <a:xfrm>
          <a:off x="429021" y="1353274"/>
          <a:ext cx="600630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024" tIns="0" rIns="227024" bIns="0" numCol="1" spcCol="1270" anchor="ctr" anchorCtr="0">
          <a:noAutofit/>
        </a:bodyPr>
        <a:lstStyle/>
        <a:p>
          <a:pPr lvl="0" algn="l" defTabSz="800100">
            <a:lnSpc>
              <a:spcPct val="90000"/>
            </a:lnSpc>
            <a:spcBef>
              <a:spcPct val="0"/>
            </a:spcBef>
            <a:spcAft>
              <a:spcPct val="35000"/>
            </a:spcAft>
          </a:pPr>
          <a:r>
            <a:rPr lang="en-US" sz="1800" kern="1200" dirty="0"/>
            <a:t>Payment Impact Analysis</a:t>
          </a:r>
        </a:p>
      </dsp:txBody>
      <dsp:txXfrm>
        <a:off x="447755" y="1372008"/>
        <a:ext cx="5968838" cy="346292"/>
      </dsp:txXfrm>
    </dsp:sp>
    <dsp:sp modelId="{2DE68462-F10C-4382-9310-60CFCFE0A619}">
      <dsp:nvSpPr>
        <dsp:cNvPr id="0" name=""/>
        <dsp:cNvSpPr/>
      </dsp:nvSpPr>
      <dsp:spPr>
        <a:xfrm>
          <a:off x="0" y="2134834"/>
          <a:ext cx="8580438"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F7C714-F83F-4233-B39B-4EABC7F357D7}">
      <dsp:nvSpPr>
        <dsp:cNvPr id="0" name=""/>
        <dsp:cNvSpPr/>
      </dsp:nvSpPr>
      <dsp:spPr>
        <a:xfrm>
          <a:off x="429021" y="1942954"/>
          <a:ext cx="600630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024" tIns="0" rIns="227024" bIns="0" numCol="1" spcCol="1270" anchor="ctr" anchorCtr="0">
          <a:noAutofit/>
        </a:bodyPr>
        <a:lstStyle/>
        <a:p>
          <a:pPr lvl="0" algn="l" defTabSz="800100">
            <a:lnSpc>
              <a:spcPct val="90000"/>
            </a:lnSpc>
            <a:spcBef>
              <a:spcPct val="0"/>
            </a:spcBef>
            <a:spcAft>
              <a:spcPct val="35000"/>
            </a:spcAft>
          </a:pPr>
          <a:r>
            <a:rPr lang="en-US" sz="1800" kern="1200" dirty="0"/>
            <a:t>Economic Impact Analysis</a:t>
          </a:r>
        </a:p>
      </dsp:txBody>
      <dsp:txXfrm>
        <a:off x="447755" y="1961688"/>
        <a:ext cx="5968838" cy="346292"/>
      </dsp:txXfrm>
    </dsp:sp>
    <dsp:sp modelId="{C9A4F3BA-6398-4BB1-8D0E-DB7839016829}">
      <dsp:nvSpPr>
        <dsp:cNvPr id="0" name=""/>
        <dsp:cNvSpPr/>
      </dsp:nvSpPr>
      <dsp:spPr>
        <a:xfrm>
          <a:off x="0" y="2724514"/>
          <a:ext cx="8580438"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C2AD20-F253-4996-8EEF-FAC038FE5553}">
      <dsp:nvSpPr>
        <dsp:cNvPr id="0" name=""/>
        <dsp:cNvSpPr/>
      </dsp:nvSpPr>
      <dsp:spPr>
        <a:xfrm>
          <a:off x="429021" y="2532634"/>
          <a:ext cx="600630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024" tIns="0" rIns="227024" bIns="0" numCol="1" spcCol="1270" anchor="ctr" anchorCtr="0">
          <a:noAutofit/>
        </a:bodyPr>
        <a:lstStyle/>
        <a:p>
          <a:pPr lvl="0" algn="l" defTabSz="800100">
            <a:lnSpc>
              <a:spcPct val="90000"/>
            </a:lnSpc>
            <a:spcBef>
              <a:spcPct val="0"/>
            </a:spcBef>
            <a:spcAft>
              <a:spcPct val="35000"/>
            </a:spcAft>
          </a:pPr>
          <a:r>
            <a:rPr lang="en-US" sz="1800" kern="1200" dirty="0"/>
            <a:t>Environmental Impact Analysis</a:t>
          </a:r>
        </a:p>
      </dsp:txBody>
      <dsp:txXfrm>
        <a:off x="447755" y="2551368"/>
        <a:ext cx="5968838" cy="346292"/>
      </dsp:txXfrm>
    </dsp:sp>
    <dsp:sp modelId="{E09C4C73-C8B7-4DFC-A551-40D23272F147}">
      <dsp:nvSpPr>
        <dsp:cNvPr id="0" name=""/>
        <dsp:cNvSpPr/>
      </dsp:nvSpPr>
      <dsp:spPr>
        <a:xfrm>
          <a:off x="0" y="3314194"/>
          <a:ext cx="8580438"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A67217-F4BF-4086-BCD4-1D312FEDD037}">
      <dsp:nvSpPr>
        <dsp:cNvPr id="0" name=""/>
        <dsp:cNvSpPr/>
      </dsp:nvSpPr>
      <dsp:spPr>
        <a:xfrm>
          <a:off x="429021" y="3122314"/>
          <a:ext cx="600630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024" tIns="0" rIns="227024" bIns="0" numCol="1" spcCol="1270" anchor="ctr" anchorCtr="0">
          <a:noAutofit/>
        </a:bodyPr>
        <a:lstStyle/>
        <a:p>
          <a:pPr lvl="0" algn="l" defTabSz="800100">
            <a:lnSpc>
              <a:spcPct val="90000"/>
            </a:lnSpc>
            <a:spcBef>
              <a:spcPct val="0"/>
            </a:spcBef>
            <a:spcAft>
              <a:spcPct val="35000"/>
            </a:spcAft>
          </a:pPr>
          <a:r>
            <a:rPr lang="en-US" sz="1800" kern="1200" dirty="0"/>
            <a:t>Health and Safety Impact Analysis</a:t>
          </a:r>
        </a:p>
      </dsp:txBody>
      <dsp:txXfrm>
        <a:off x="447755" y="3141048"/>
        <a:ext cx="5968838" cy="346292"/>
      </dsp:txXfrm>
    </dsp:sp>
    <dsp:sp modelId="{3649157C-35C9-4545-9006-77757EFBEB3B}">
      <dsp:nvSpPr>
        <dsp:cNvPr id="0" name=""/>
        <dsp:cNvSpPr/>
      </dsp:nvSpPr>
      <dsp:spPr>
        <a:xfrm>
          <a:off x="0" y="3903874"/>
          <a:ext cx="8580438"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50235C-17AD-467D-9AFB-A7A8464C3F53}">
      <dsp:nvSpPr>
        <dsp:cNvPr id="0" name=""/>
        <dsp:cNvSpPr/>
      </dsp:nvSpPr>
      <dsp:spPr>
        <a:xfrm>
          <a:off x="429021" y="3711994"/>
          <a:ext cx="600630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024" tIns="0" rIns="227024" bIns="0" numCol="1" spcCol="1270" anchor="ctr" anchorCtr="0">
          <a:noAutofit/>
        </a:bodyPr>
        <a:lstStyle/>
        <a:p>
          <a:pPr lvl="0" algn="l" defTabSz="800100">
            <a:lnSpc>
              <a:spcPct val="90000"/>
            </a:lnSpc>
            <a:spcBef>
              <a:spcPct val="0"/>
            </a:spcBef>
            <a:spcAft>
              <a:spcPct val="35000"/>
            </a:spcAft>
          </a:pPr>
          <a:r>
            <a:rPr lang="en-US" sz="1800" kern="1200" dirty="0"/>
            <a:t>Participant Survey</a:t>
          </a:r>
        </a:p>
      </dsp:txBody>
      <dsp:txXfrm>
        <a:off x="447755" y="3730728"/>
        <a:ext cx="5968838" cy="346292"/>
      </dsp:txXfrm>
    </dsp:sp>
    <dsp:sp modelId="{C24C2AD7-F45C-4F91-BFE4-D44F3A2846D8}">
      <dsp:nvSpPr>
        <dsp:cNvPr id="0" name=""/>
        <dsp:cNvSpPr/>
      </dsp:nvSpPr>
      <dsp:spPr>
        <a:xfrm>
          <a:off x="0" y="4493554"/>
          <a:ext cx="8580438"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2C5F93-F1EB-45BF-9791-5E0D06F99B55}">
      <dsp:nvSpPr>
        <dsp:cNvPr id="0" name=""/>
        <dsp:cNvSpPr/>
      </dsp:nvSpPr>
      <dsp:spPr>
        <a:xfrm>
          <a:off x="429021" y="4301674"/>
          <a:ext cx="6006306"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024" tIns="0" rIns="227024" bIns="0" numCol="1" spcCol="1270" anchor="ctr" anchorCtr="0">
          <a:noAutofit/>
        </a:bodyPr>
        <a:lstStyle/>
        <a:p>
          <a:pPr lvl="0" algn="l" defTabSz="800100">
            <a:lnSpc>
              <a:spcPct val="90000"/>
            </a:lnSpc>
            <a:spcBef>
              <a:spcPct val="0"/>
            </a:spcBef>
            <a:spcAft>
              <a:spcPct val="35000"/>
            </a:spcAft>
          </a:pPr>
          <a:r>
            <a:rPr lang="en-US" sz="1800" kern="1200" dirty="0"/>
            <a:t>Cost-Benefit Analysis</a:t>
          </a:r>
        </a:p>
      </dsp:txBody>
      <dsp:txXfrm>
        <a:off x="447755" y="4320408"/>
        <a:ext cx="5968838"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D19EB-82F5-4880-868A-BD6188F4D9CD}">
      <dsp:nvSpPr>
        <dsp:cNvPr id="0" name=""/>
        <dsp:cNvSpPr/>
      </dsp:nvSpPr>
      <dsp:spPr>
        <a:xfrm>
          <a:off x="156529" y="1190"/>
          <a:ext cx="8449940" cy="6090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Disaggregated data in paper files at local providers</a:t>
          </a:r>
        </a:p>
      </dsp:txBody>
      <dsp:txXfrm>
        <a:off x="174366" y="19027"/>
        <a:ext cx="8414266" cy="573330"/>
      </dsp:txXfrm>
    </dsp:sp>
    <dsp:sp modelId="{0C9BE621-6825-46AE-9E80-96954335E5F4}">
      <dsp:nvSpPr>
        <dsp:cNvPr id="0" name=""/>
        <dsp:cNvSpPr/>
      </dsp:nvSpPr>
      <dsp:spPr>
        <a:xfrm rot="5400000">
          <a:off x="4267311" y="625420"/>
          <a:ext cx="228376" cy="2740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4299284" y="648258"/>
        <a:ext cx="164432" cy="159863"/>
      </dsp:txXfrm>
    </dsp:sp>
    <dsp:sp modelId="{4F9F5407-CA26-4C39-9158-002707864146}">
      <dsp:nvSpPr>
        <dsp:cNvPr id="0" name=""/>
        <dsp:cNvSpPr/>
      </dsp:nvSpPr>
      <dsp:spPr>
        <a:xfrm>
          <a:off x="156529" y="914697"/>
          <a:ext cx="8449940" cy="6090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Databases at local providers</a:t>
          </a:r>
        </a:p>
      </dsp:txBody>
      <dsp:txXfrm>
        <a:off x="174366" y="932534"/>
        <a:ext cx="8414266" cy="573330"/>
      </dsp:txXfrm>
    </dsp:sp>
    <dsp:sp modelId="{0A7A2133-D4F0-407A-88BF-858A29E8F11C}">
      <dsp:nvSpPr>
        <dsp:cNvPr id="0" name=""/>
        <dsp:cNvSpPr/>
      </dsp:nvSpPr>
      <dsp:spPr>
        <a:xfrm rot="5400000">
          <a:off x="4267311" y="1538927"/>
          <a:ext cx="228376" cy="2740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4299284" y="1561765"/>
        <a:ext cx="164432" cy="159863"/>
      </dsp:txXfrm>
    </dsp:sp>
    <dsp:sp modelId="{0CDA3060-357A-4525-9185-C8CE2F2DF73F}">
      <dsp:nvSpPr>
        <dsp:cNvPr id="0" name=""/>
        <dsp:cNvSpPr/>
      </dsp:nvSpPr>
      <dsp:spPr>
        <a:xfrm>
          <a:off x="156529" y="1828204"/>
          <a:ext cx="8449940" cy="6090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One central database</a:t>
          </a:r>
        </a:p>
      </dsp:txBody>
      <dsp:txXfrm>
        <a:off x="174366" y="1846041"/>
        <a:ext cx="8414266" cy="5733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760D6-F1FD-43ED-8F73-67C38FB2FED4}">
      <dsp:nvSpPr>
        <dsp:cNvPr id="0" name=""/>
        <dsp:cNvSpPr/>
      </dsp:nvSpPr>
      <dsp:spPr>
        <a:xfrm>
          <a:off x="0" y="0"/>
          <a:ext cx="8229600" cy="2036683"/>
        </a:xfrm>
        <a:prstGeom prst="roundRect">
          <a:avLst>
            <a:gd name="adj" fmla="val 1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3BA344-CA2D-4CBA-8C07-382D2FCDBBF6}">
      <dsp:nvSpPr>
        <dsp:cNvPr id="0" name=""/>
        <dsp:cNvSpPr/>
      </dsp:nvSpPr>
      <dsp:spPr>
        <a:xfrm>
          <a:off x="761997" y="36432"/>
          <a:ext cx="1387226" cy="1963817"/>
        </a:xfrm>
        <a:prstGeom prst="roundRect">
          <a:avLst>
            <a:gd name="adj" fmla="val 10000"/>
          </a:avLst>
        </a:prstGeom>
        <a:blipFill rotWithShape="1">
          <a:blip xmlns:r="http://schemas.openxmlformats.org/officeDocument/2006/relationships" r:embed="rId1" cstate="screen">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FBF0A8-CCAA-4E74-9125-F7588219B152}">
      <dsp:nvSpPr>
        <dsp:cNvPr id="0" name=""/>
        <dsp:cNvSpPr/>
      </dsp:nvSpPr>
      <dsp:spPr>
        <a:xfrm rot="10800000">
          <a:off x="246887" y="2036683"/>
          <a:ext cx="2417445" cy="2489279"/>
        </a:xfrm>
        <a:prstGeom prst="round2SameRect">
          <a:avLst>
            <a:gd name="adj1" fmla="val 10500"/>
            <a:gd name="adj2" fmla="val 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ctr" defTabSz="1066800">
            <a:lnSpc>
              <a:spcPct val="90000"/>
            </a:lnSpc>
            <a:spcBef>
              <a:spcPct val="0"/>
            </a:spcBef>
            <a:spcAft>
              <a:spcPct val="35000"/>
            </a:spcAft>
          </a:pPr>
          <a:r>
            <a:rPr lang="en-US" sz="2400" kern="1200" dirty="0" smtClean="0"/>
            <a:t>Jackie Berger</a:t>
          </a:r>
        </a:p>
        <a:p>
          <a:pPr lvl="0" algn="ctr" defTabSz="1066800">
            <a:lnSpc>
              <a:spcPct val="90000"/>
            </a:lnSpc>
            <a:spcBef>
              <a:spcPct val="0"/>
            </a:spcBef>
            <a:spcAft>
              <a:spcPct val="35000"/>
            </a:spcAft>
          </a:pPr>
          <a:r>
            <a:rPr lang="en-US" sz="2000" kern="1200" dirty="0" smtClean="0"/>
            <a:t>President</a:t>
          </a:r>
        </a:p>
        <a:p>
          <a:pPr lvl="0" algn="ctr" defTabSz="1066800">
            <a:lnSpc>
              <a:spcPct val="90000"/>
            </a:lnSpc>
            <a:spcBef>
              <a:spcPct val="0"/>
            </a:spcBef>
            <a:spcAft>
              <a:spcPts val="0"/>
            </a:spcAft>
          </a:pPr>
          <a:r>
            <a:rPr lang="en-US" sz="1700" kern="1200" dirty="0" smtClean="0">
              <a:hlinkClick xmlns:r="http://schemas.openxmlformats.org/officeDocument/2006/relationships" r:id="rId2"/>
            </a:rPr>
            <a:t>jackie-berger@</a:t>
          </a:r>
        </a:p>
        <a:p>
          <a:pPr lvl="0" algn="ctr" defTabSz="1066800">
            <a:lnSpc>
              <a:spcPct val="90000"/>
            </a:lnSpc>
            <a:spcBef>
              <a:spcPct val="0"/>
            </a:spcBef>
            <a:spcAft>
              <a:spcPct val="35000"/>
            </a:spcAft>
          </a:pPr>
          <a:r>
            <a:rPr lang="en-US" sz="1700" kern="1200" dirty="0" smtClean="0">
              <a:hlinkClick xmlns:r="http://schemas.openxmlformats.org/officeDocument/2006/relationships" r:id="rId2"/>
            </a:rPr>
            <a:t>appriseinc.org</a:t>
          </a:r>
          <a:endParaRPr lang="en-US" sz="1700" kern="1200" dirty="0" smtClean="0"/>
        </a:p>
        <a:p>
          <a:pPr lvl="0" algn="ctr" defTabSz="1066800">
            <a:lnSpc>
              <a:spcPct val="90000"/>
            </a:lnSpc>
            <a:spcBef>
              <a:spcPct val="0"/>
            </a:spcBef>
            <a:spcAft>
              <a:spcPct val="35000"/>
            </a:spcAft>
          </a:pPr>
          <a:r>
            <a:rPr lang="en-US" sz="1700" kern="1200" dirty="0" smtClean="0"/>
            <a:t>609-252-8009</a:t>
          </a:r>
        </a:p>
        <a:p>
          <a:pPr lvl="0" algn="ctr" defTabSz="1066800">
            <a:lnSpc>
              <a:spcPct val="90000"/>
            </a:lnSpc>
            <a:spcBef>
              <a:spcPct val="0"/>
            </a:spcBef>
            <a:spcAft>
              <a:spcPct val="35000"/>
            </a:spcAft>
          </a:pPr>
          <a:r>
            <a:rPr lang="en-US" sz="1700" kern="1200" dirty="0" smtClean="0"/>
            <a:t> </a:t>
          </a:r>
          <a:endParaRPr lang="en-US" sz="1700" kern="1200" dirty="0"/>
        </a:p>
      </dsp:txBody>
      <dsp:txXfrm rot="10800000">
        <a:off x="321232" y="2036683"/>
        <a:ext cx="2268755" cy="2414934"/>
      </dsp:txXfrm>
    </dsp:sp>
    <dsp:sp modelId="{A30637E3-30F3-40A7-9A3A-C4CE9A2F4D4B}">
      <dsp:nvSpPr>
        <dsp:cNvPr id="0" name=""/>
        <dsp:cNvSpPr/>
      </dsp:nvSpPr>
      <dsp:spPr>
        <a:xfrm>
          <a:off x="3428995" y="55483"/>
          <a:ext cx="1371609" cy="1925716"/>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3BF83C-F3EB-46DD-A483-038A3C80123B}">
      <dsp:nvSpPr>
        <dsp:cNvPr id="0" name=""/>
        <dsp:cNvSpPr/>
      </dsp:nvSpPr>
      <dsp:spPr>
        <a:xfrm rot="10800000">
          <a:off x="2906077" y="2036683"/>
          <a:ext cx="2417445" cy="2489279"/>
        </a:xfrm>
        <a:prstGeom prst="round2SameRect">
          <a:avLst>
            <a:gd name="adj1" fmla="val 10500"/>
            <a:gd name="adj2" fmla="val 0"/>
          </a:avLst>
        </a:prstGeom>
        <a:solidFill>
          <a:schemeClr val="accent5">
            <a:hueOff val="2571418"/>
            <a:satOff val="5874"/>
            <a:lumOff val="-162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ctr" defTabSz="1066800">
            <a:lnSpc>
              <a:spcPct val="90000"/>
            </a:lnSpc>
            <a:spcBef>
              <a:spcPct val="0"/>
            </a:spcBef>
            <a:spcAft>
              <a:spcPct val="35000"/>
            </a:spcAft>
          </a:pPr>
          <a:r>
            <a:rPr lang="en-US" sz="2400" kern="1200" dirty="0" smtClean="0"/>
            <a:t>David Carroll</a:t>
          </a:r>
        </a:p>
        <a:p>
          <a:pPr lvl="0" algn="ctr" defTabSz="1066800">
            <a:lnSpc>
              <a:spcPct val="90000"/>
            </a:lnSpc>
            <a:spcBef>
              <a:spcPct val="0"/>
            </a:spcBef>
            <a:spcAft>
              <a:spcPct val="35000"/>
            </a:spcAft>
          </a:pPr>
          <a:r>
            <a:rPr lang="en-US" sz="2000" kern="1200" dirty="0" smtClean="0"/>
            <a:t>Managing Director</a:t>
          </a:r>
        </a:p>
        <a:p>
          <a:pPr lvl="0" algn="ctr" defTabSz="1066800">
            <a:lnSpc>
              <a:spcPct val="90000"/>
            </a:lnSpc>
            <a:spcBef>
              <a:spcPct val="0"/>
            </a:spcBef>
            <a:spcAft>
              <a:spcPts val="0"/>
            </a:spcAft>
          </a:pPr>
          <a:r>
            <a:rPr lang="en-US" sz="1700" kern="1200" dirty="0" smtClean="0">
              <a:hlinkClick xmlns:r="http://schemas.openxmlformats.org/officeDocument/2006/relationships" r:id="rId4"/>
            </a:rPr>
            <a:t>david-carroll@</a:t>
          </a:r>
        </a:p>
        <a:p>
          <a:pPr lvl="0" algn="ctr" defTabSz="1066800">
            <a:lnSpc>
              <a:spcPct val="90000"/>
            </a:lnSpc>
            <a:spcBef>
              <a:spcPct val="0"/>
            </a:spcBef>
            <a:spcAft>
              <a:spcPct val="35000"/>
            </a:spcAft>
          </a:pPr>
          <a:r>
            <a:rPr lang="en-US" sz="1700" kern="1200" dirty="0" smtClean="0">
              <a:hlinkClick xmlns:r="http://schemas.openxmlformats.org/officeDocument/2006/relationships" r:id="rId4"/>
            </a:rPr>
            <a:t>appriseinc.org</a:t>
          </a:r>
          <a:endParaRPr lang="en-US" sz="1700" kern="1200" dirty="0" smtClean="0"/>
        </a:p>
        <a:p>
          <a:pPr lvl="0" algn="ctr" defTabSz="1066800">
            <a:lnSpc>
              <a:spcPct val="90000"/>
            </a:lnSpc>
            <a:spcBef>
              <a:spcPct val="0"/>
            </a:spcBef>
            <a:spcAft>
              <a:spcPct val="35000"/>
            </a:spcAft>
          </a:pPr>
          <a:r>
            <a:rPr lang="en-US" sz="1700" kern="1200" dirty="0" smtClean="0"/>
            <a:t>609-252-8010</a:t>
          </a:r>
          <a:endParaRPr lang="en-US" sz="1700" kern="1200" dirty="0"/>
        </a:p>
      </dsp:txBody>
      <dsp:txXfrm rot="10800000">
        <a:off x="2980422" y="2036683"/>
        <a:ext cx="2268755" cy="2414934"/>
      </dsp:txXfrm>
    </dsp:sp>
    <dsp:sp modelId="{DE30C800-327C-416D-A23A-631B1E7970EF}">
      <dsp:nvSpPr>
        <dsp:cNvPr id="0" name=""/>
        <dsp:cNvSpPr/>
      </dsp:nvSpPr>
      <dsp:spPr>
        <a:xfrm>
          <a:off x="5699374" y="284081"/>
          <a:ext cx="2149229" cy="1468520"/>
        </a:xfrm>
        <a:prstGeom prst="roundRect">
          <a:avLst>
            <a:gd name="adj" fmla="val 10000"/>
          </a:avLst>
        </a:prstGeom>
        <a:blipFill rotWithShape="1">
          <a:blip xmlns:r="http://schemas.openxmlformats.org/officeDocument/2006/relationships" r:embed="rId5" cstate="screen">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C0D4DB-E4A5-4758-98E6-B349A6F131B4}">
      <dsp:nvSpPr>
        <dsp:cNvPr id="0" name=""/>
        <dsp:cNvSpPr/>
      </dsp:nvSpPr>
      <dsp:spPr>
        <a:xfrm rot="10800000">
          <a:off x="5565267" y="2036683"/>
          <a:ext cx="2417445" cy="2489279"/>
        </a:xfrm>
        <a:prstGeom prst="round2SameRect">
          <a:avLst>
            <a:gd name="adj1" fmla="val 10500"/>
            <a:gd name="adj2" fmla="val 0"/>
          </a:avLst>
        </a:prstGeom>
        <a:solidFill>
          <a:schemeClr val="accent5">
            <a:hueOff val="5142836"/>
            <a:satOff val="11748"/>
            <a:lumOff val="-3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ctr" defTabSz="1066800">
            <a:lnSpc>
              <a:spcPct val="90000"/>
            </a:lnSpc>
            <a:spcBef>
              <a:spcPct val="0"/>
            </a:spcBef>
            <a:spcAft>
              <a:spcPct val="35000"/>
            </a:spcAft>
          </a:pPr>
          <a:r>
            <a:rPr lang="en-US" sz="2400" kern="1200" dirty="0" smtClean="0"/>
            <a:t>APPRISE</a:t>
          </a:r>
        </a:p>
        <a:p>
          <a:pPr lvl="0" algn="ctr" defTabSz="1066800">
            <a:lnSpc>
              <a:spcPct val="90000"/>
            </a:lnSpc>
            <a:spcBef>
              <a:spcPct val="0"/>
            </a:spcBef>
            <a:spcAft>
              <a:spcPct val="35000"/>
            </a:spcAft>
          </a:pPr>
          <a:r>
            <a:rPr lang="en-US" sz="2200" kern="1200" dirty="0" smtClean="0"/>
            <a:t>32 Nassau Street</a:t>
          </a:r>
        </a:p>
        <a:p>
          <a:pPr lvl="0" algn="ctr" defTabSz="1066800">
            <a:lnSpc>
              <a:spcPct val="90000"/>
            </a:lnSpc>
            <a:spcBef>
              <a:spcPct val="0"/>
            </a:spcBef>
            <a:spcAft>
              <a:spcPct val="35000"/>
            </a:spcAft>
          </a:pPr>
          <a:r>
            <a:rPr lang="en-US" sz="2200" kern="1200" dirty="0" smtClean="0"/>
            <a:t>Suite 200</a:t>
          </a:r>
        </a:p>
        <a:p>
          <a:pPr lvl="0" algn="ctr" defTabSz="1066800">
            <a:lnSpc>
              <a:spcPct val="90000"/>
            </a:lnSpc>
            <a:spcBef>
              <a:spcPct val="0"/>
            </a:spcBef>
            <a:spcAft>
              <a:spcPct val="35000"/>
            </a:spcAft>
          </a:pPr>
          <a:r>
            <a:rPr lang="en-US" sz="2200" kern="1200" dirty="0" smtClean="0"/>
            <a:t>Princeton, NJ 08542</a:t>
          </a:r>
          <a:endParaRPr lang="en-US" sz="2200" kern="1200" dirty="0"/>
        </a:p>
      </dsp:txBody>
      <dsp:txXfrm rot="10800000">
        <a:off x="5639612" y="2036683"/>
        <a:ext cx="2268755" cy="24149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2#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099" name="Rectangle 1027"/>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lvl1pPr algn="r" eaLnBrk="1" hangingPunct="1">
              <a:defRPr sz="1200">
                <a:latin typeface="Times New Roman" charset="0"/>
              </a:defRPr>
            </a:lvl1pPr>
          </a:lstStyle>
          <a:p>
            <a:pPr>
              <a:defRPr/>
            </a:pPr>
            <a:endParaRPr lang="en-US"/>
          </a:p>
        </p:txBody>
      </p:sp>
      <p:sp>
        <p:nvSpPr>
          <p:cNvPr id="4100" name="Rectangle 1028"/>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3040" tIns="46520" rIns="93040" bIns="46520" numCol="1" anchor="b" anchorCtr="0" compatLnSpc="1">
            <a:prstTxWarp prst="textNoShape">
              <a:avLst/>
            </a:prstTxWarp>
          </a:bodyPr>
          <a:lstStyle>
            <a:lvl1pPr eaLnBrk="1" hangingPunct="1">
              <a:defRPr sz="1200">
                <a:latin typeface="Times New Roman" charset="0"/>
              </a:defRPr>
            </a:lvl1pPr>
          </a:lstStyle>
          <a:p>
            <a:pPr>
              <a:defRPr/>
            </a:pPr>
            <a:endParaRPr lang="en-US"/>
          </a:p>
        </p:txBody>
      </p:sp>
      <p:sp>
        <p:nvSpPr>
          <p:cNvPr id="4101" name="Rectangle 1029"/>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3040" tIns="46520" rIns="93040" bIns="46520" numCol="1" anchor="b" anchorCtr="0" compatLnSpc="1">
            <a:prstTxWarp prst="textNoShape">
              <a:avLst/>
            </a:prstTxWarp>
          </a:bodyPr>
          <a:lstStyle>
            <a:lvl1pPr algn="r" eaLnBrk="1" hangingPunct="1">
              <a:defRPr sz="1200"/>
            </a:lvl1pPr>
          </a:lstStyle>
          <a:p>
            <a:fld id="{04FB85F5-4CA5-4CA0-BFB7-5F987B5F8038}" type="slidenum">
              <a:rPr lang="en-US" altLang="en-US"/>
              <a:pPr/>
              <a:t>‹#›</a:t>
            </a:fld>
            <a:endParaRPr lang="en-US" altLang="en-US"/>
          </a:p>
        </p:txBody>
      </p:sp>
    </p:spTree>
    <p:extLst>
      <p:ext uri="{BB962C8B-B14F-4D97-AF65-F5344CB8AC3E}">
        <p14:creationId xmlns:p14="http://schemas.microsoft.com/office/powerpoint/2010/main" val="484541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3040" tIns="46520" rIns="93040" bIns="46520" rtlCol="0"/>
          <a:lstStyle>
            <a:lvl1pPr algn="l" eaLnBrk="1" hangingPunct="1">
              <a:defRPr sz="1200">
                <a:latin typeface="Times New Roman" charset="0"/>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3040" tIns="46520" rIns="93040" bIns="46520" rtlCol="0"/>
          <a:lstStyle>
            <a:lvl1pPr algn="r" eaLnBrk="1" hangingPunct="1">
              <a:defRPr sz="1200">
                <a:latin typeface="Times New Roman" charset="0"/>
              </a:defRPr>
            </a:lvl1pPr>
          </a:lstStyle>
          <a:p>
            <a:pPr>
              <a:defRPr/>
            </a:pPr>
            <a:fld id="{60AE632A-B479-4A08-80D3-A2DCA367232E}" type="datetimeFigureOut">
              <a:rPr lang="en-US"/>
              <a:pPr>
                <a:defRPr/>
              </a:pPr>
              <a:t>6/10/2016</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3040" tIns="46520" rIns="93040" bIns="46520" rtlCol="0" anchor="ctr"/>
          <a:lstStyle/>
          <a:p>
            <a:pPr lvl="0"/>
            <a:endParaRPr lang="en-US" noProof="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3040" tIns="46520" rIns="93040" bIns="465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05863"/>
            <a:ext cx="3027363" cy="463550"/>
          </a:xfrm>
          <a:prstGeom prst="rect">
            <a:avLst/>
          </a:prstGeom>
        </p:spPr>
        <p:txBody>
          <a:bodyPr vert="horz" lIns="93040" tIns="46520" rIns="93040" bIns="46520" rtlCol="0" anchor="b"/>
          <a:lstStyle>
            <a:lvl1pPr algn="l" eaLnBrk="1" hangingPunct="1">
              <a:defRPr sz="1200">
                <a:latin typeface="Times New Roman" charset="0"/>
              </a:defRPr>
            </a:lvl1pPr>
          </a:lstStyle>
          <a:p>
            <a:pPr>
              <a:defRPr/>
            </a:pPr>
            <a:endParaRPr lang="en-US"/>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wrap="square" lIns="93040" tIns="46520" rIns="93040" bIns="46520" numCol="1" anchor="b" anchorCtr="0" compatLnSpc="1">
            <a:prstTxWarp prst="textNoShape">
              <a:avLst/>
            </a:prstTxWarp>
          </a:bodyPr>
          <a:lstStyle>
            <a:lvl1pPr algn="r" eaLnBrk="1" hangingPunct="1">
              <a:defRPr sz="1200"/>
            </a:lvl1pPr>
          </a:lstStyle>
          <a:p>
            <a:fld id="{4B65A5B2-CB55-44A9-8537-8C682D7E92A4}" type="slidenum">
              <a:rPr lang="en-US" altLang="en-US"/>
              <a:pPr/>
              <a:t>‹#›</a:t>
            </a:fld>
            <a:endParaRPr lang="en-US" altLang="en-US"/>
          </a:p>
        </p:txBody>
      </p:sp>
    </p:spTree>
    <p:extLst>
      <p:ext uri="{BB962C8B-B14F-4D97-AF65-F5344CB8AC3E}">
        <p14:creationId xmlns:p14="http://schemas.microsoft.com/office/powerpoint/2010/main" val="3957583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03E524-AB5E-4B01-A05B-E275CF8AD218}" type="slidenum">
              <a:rPr lang="en-US" altLang="en-US" sz="1200"/>
              <a:pPr/>
              <a:t>1</a:t>
            </a:fld>
            <a:endParaRPr lang="en-US" altLang="en-US" sz="1200"/>
          </a:p>
        </p:txBody>
      </p:sp>
    </p:spTree>
    <p:extLst>
      <p:ext uri="{BB962C8B-B14F-4D97-AF65-F5344CB8AC3E}">
        <p14:creationId xmlns:p14="http://schemas.microsoft.com/office/powerpoint/2010/main" val="1565284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6D4BDC-A940-4629-B2E6-8D9B7BA726AB}" type="slidenum">
              <a:rPr lang="en-US" altLang="en-US" sz="1200"/>
              <a:pPr/>
              <a:t>10</a:t>
            </a:fld>
            <a:endParaRPr lang="en-US" altLang="en-US" sz="1200"/>
          </a:p>
        </p:txBody>
      </p:sp>
    </p:spTree>
    <p:extLst>
      <p:ext uri="{BB962C8B-B14F-4D97-AF65-F5344CB8AC3E}">
        <p14:creationId xmlns:p14="http://schemas.microsoft.com/office/powerpoint/2010/main" val="1523825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73901AA-7B6F-4B23-BFE4-266FFB01E9A5}" type="slidenum">
              <a:rPr lang="en-US" altLang="en-US" sz="1200"/>
              <a:pPr/>
              <a:t>11</a:t>
            </a:fld>
            <a:endParaRPr lang="en-US" altLang="en-US" sz="1200"/>
          </a:p>
        </p:txBody>
      </p:sp>
    </p:spTree>
    <p:extLst>
      <p:ext uri="{BB962C8B-B14F-4D97-AF65-F5344CB8AC3E}">
        <p14:creationId xmlns:p14="http://schemas.microsoft.com/office/powerpoint/2010/main" val="297618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3B09B68-FFB6-4F30-BFA3-8EFADEB27DEC}" type="slidenum">
              <a:rPr lang="en-US" altLang="en-US" sz="1200"/>
              <a:pPr/>
              <a:t>12</a:t>
            </a:fld>
            <a:endParaRPr lang="en-US" altLang="en-US" sz="1200"/>
          </a:p>
        </p:txBody>
      </p:sp>
    </p:spTree>
    <p:extLst>
      <p:ext uri="{BB962C8B-B14F-4D97-AF65-F5344CB8AC3E}">
        <p14:creationId xmlns:p14="http://schemas.microsoft.com/office/powerpoint/2010/main" val="2559564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256EBB-91FA-4745-B706-3A581D03AB6F}" type="slidenum">
              <a:rPr lang="en-US" altLang="en-US" sz="1200"/>
              <a:pPr/>
              <a:t>13</a:t>
            </a:fld>
            <a:endParaRPr lang="en-US" altLang="en-US" sz="1200"/>
          </a:p>
        </p:txBody>
      </p:sp>
    </p:spTree>
    <p:extLst>
      <p:ext uri="{BB962C8B-B14F-4D97-AF65-F5344CB8AC3E}">
        <p14:creationId xmlns:p14="http://schemas.microsoft.com/office/powerpoint/2010/main" val="3458548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89FBE4C-EC07-47A2-9F50-8770F87FB585}" type="slidenum">
              <a:rPr lang="en-US" altLang="en-US" sz="1200"/>
              <a:pPr/>
              <a:t>14</a:t>
            </a:fld>
            <a:endParaRPr lang="en-US" altLang="en-US" sz="1200"/>
          </a:p>
        </p:txBody>
      </p:sp>
    </p:spTree>
    <p:extLst>
      <p:ext uri="{BB962C8B-B14F-4D97-AF65-F5344CB8AC3E}">
        <p14:creationId xmlns:p14="http://schemas.microsoft.com/office/powerpoint/2010/main" val="2181069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F8BAC4-B5F6-4423-9F30-A02BE36017BD}" type="slidenum">
              <a:rPr lang="en-US" altLang="en-US" sz="1200"/>
              <a:pPr/>
              <a:t>15</a:t>
            </a:fld>
            <a:endParaRPr lang="en-US" altLang="en-US" sz="1200"/>
          </a:p>
        </p:txBody>
      </p:sp>
    </p:spTree>
    <p:extLst>
      <p:ext uri="{BB962C8B-B14F-4D97-AF65-F5344CB8AC3E}">
        <p14:creationId xmlns:p14="http://schemas.microsoft.com/office/powerpoint/2010/main" val="425797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3ED27B-C242-49EA-9AB4-EAC0C7F4C626}" type="slidenum">
              <a:rPr lang="en-US" altLang="en-US" sz="1200"/>
              <a:pPr/>
              <a:t>16</a:t>
            </a:fld>
            <a:endParaRPr lang="en-US" altLang="en-US" sz="1200"/>
          </a:p>
        </p:txBody>
      </p:sp>
    </p:spTree>
    <p:extLst>
      <p:ext uri="{BB962C8B-B14F-4D97-AF65-F5344CB8AC3E}">
        <p14:creationId xmlns:p14="http://schemas.microsoft.com/office/powerpoint/2010/main" val="1408426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C117691-3157-4AE8-BF24-F73834B916C8}" type="slidenum">
              <a:rPr lang="en-US" altLang="en-US" sz="1200"/>
              <a:pPr/>
              <a:t>17</a:t>
            </a:fld>
            <a:endParaRPr lang="en-US" altLang="en-US" sz="1200"/>
          </a:p>
        </p:txBody>
      </p:sp>
    </p:spTree>
    <p:extLst>
      <p:ext uri="{BB962C8B-B14F-4D97-AF65-F5344CB8AC3E}">
        <p14:creationId xmlns:p14="http://schemas.microsoft.com/office/powerpoint/2010/main" val="1709471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6BC5361-1A34-49B6-BAEF-4806ED74AB20}" type="slidenum">
              <a:rPr lang="en-US" altLang="en-US" sz="1200"/>
              <a:pPr/>
              <a:t>18</a:t>
            </a:fld>
            <a:endParaRPr lang="en-US" altLang="en-US" sz="1200"/>
          </a:p>
        </p:txBody>
      </p:sp>
    </p:spTree>
    <p:extLst>
      <p:ext uri="{BB962C8B-B14F-4D97-AF65-F5344CB8AC3E}">
        <p14:creationId xmlns:p14="http://schemas.microsoft.com/office/powerpoint/2010/main" val="7529629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B42407C-2A66-48BD-AE9A-FDBB817A0015}" type="slidenum">
              <a:rPr lang="en-US" altLang="en-US" sz="1200"/>
              <a:pPr/>
              <a:t>19</a:t>
            </a:fld>
            <a:endParaRPr lang="en-US" altLang="en-US" sz="1200"/>
          </a:p>
        </p:txBody>
      </p:sp>
    </p:spTree>
    <p:extLst>
      <p:ext uri="{BB962C8B-B14F-4D97-AF65-F5344CB8AC3E}">
        <p14:creationId xmlns:p14="http://schemas.microsoft.com/office/powerpoint/2010/main" val="3855079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FC5F43-9C1C-4000-9CD6-7C785D33D7A4}" type="slidenum">
              <a:rPr lang="en-US" altLang="en-US" sz="1200"/>
              <a:pPr/>
              <a:t>2</a:t>
            </a:fld>
            <a:endParaRPr lang="en-US" altLang="en-US" sz="1200"/>
          </a:p>
        </p:txBody>
      </p:sp>
    </p:spTree>
    <p:extLst>
      <p:ext uri="{BB962C8B-B14F-4D97-AF65-F5344CB8AC3E}">
        <p14:creationId xmlns:p14="http://schemas.microsoft.com/office/powerpoint/2010/main" val="1056921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30434E0-8DF8-4D9F-957D-AC11DED70149}" type="slidenum">
              <a:rPr lang="en-US" altLang="en-US" sz="1200"/>
              <a:pPr/>
              <a:t>20</a:t>
            </a:fld>
            <a:endParaRPr lang="en-US" altLang="en-US" sz="1200"/>
          </a:p>
        </p:txBody>
      </p:sp>
    </p:spTree>
    <p:extLst>
      <p:ext uri="{BB962C8B-B14F-4D97-AF65-F5344CB8AC3E}">
        <p14:creationId xmlns:p14="http://schemas.microsoft.com/office/powerpoint/2010/main" val="12022329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59452E0-6EA9-4E30-82AE-50FC57CC3E1A}" type="slidenum">
              <a:rPr lang="en-US" altLang="en-US" sz="1200"/>
              <a:pPr/>
              <a:t>21</a:t>
            </a:fld>
            <a:endParaRPr lang="en-US" altLang="en-US" sz="1200"/>
          </a:p>
        </p:txBody>
      </p:sp>
    </p:spTree>
    <p:extLst>
      <p:ext uri="{BB962C8B-B14F-4D97-AF65-F5344CB8AC3E}">
        <p14:creationId xmlns:p14="http://schemas.microsoft.com/office/powerpoint/2010/main" val="4034155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B4498B2-B2D0-4FA6-9EF6-55A70F585340}" type="slidenum">
              <a:rPr lang="en-US" altLang="en-US" sz="1200"/>
              <a:pPr/>
              <a:t>22</a:t>
            </a:fld>
            <a:endParaRPr lang="en-US" altLang="en-US" sz="1200"/>
          </a:p>
        </p:txBody>
      </p:sp>
    </p:spTree>
    <p:extLst>
      <p:ext uri="{BB962C8B-B14F-4D97-AF65-F5344CB8AC3E}">
        <p14:creationId xmlns:p14="http://schemas.microsoft.com/office/powerpoint/2010/main" val="3785296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13A5AE-3885-402D-BB83-65767D817099}" type="slidenum">
              <a:rPr lang="en-US" altLang="en-US" sz="1200"/>
              <a:pPr/>
              <a:t>23</a:t>
            </a:fld>
            <a:endParaRPr lang="en-US" altLang="en-US" sz="1200"/>
          </a:p>
        </p:txBody>
      </p:sp>
    </p:spTree>
    <p:extLst>
      <p:ext uri="{BB962C8B-B14F-4D97-AF65-F5344CB8AC3E}">
        <p14:creationId xmlns:p14="http://schemas.microsoft.com/office/powerpoint/2010/main" val="885411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B0F64DA-A22D-44F5-B75F-71945A492761}" type="slidenum">
              <a:rPr lang="en-US" altLang="en-US" sz="1200"/>
              <a:pPr/>
              <a:t>24</a:t>
            </a:fld>
            <a:endParaRPr lang="en-US" altLang="en-US" sz="1200"/>
          </a:p>
        </p:txBody>
      </p:sp>
    </p:spTree>
    <p:extLst>
      <p:ext uri="{BB962C8B-B14F-4D97-AF65-F5344CB8AC3E}">
        <p14:creationId xmlns:p14="http://schemas.microsoft.com/office/powerpoint/2010/main" val="35091727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325A23-BD54-4336-9455-5F369EBE70F3}" type="slidenum">
              <a:rPr lang="en-US" altLang="en-US" sz="1200"/>
              <a:pPr/>
              <a:t>25</a:t>
            </a:fld>
            <a:endParaRPr lang="en-US" altLang="en-US" sz="1200"/>
          </a:p>
        </p:txBody>
      </p:sp>
    </p:spTree>
    <p:extLst>
      <p:ext uri="{BB962C8B-B14F-4D97-AF65-F5344CB8AC3E}">
        <p14:creationId xmlns:p14="http://schemas.microsoft.com/office/powerpoint/2010/main" val="32562246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C484F34-EE8A-4AEB-A980-1F11CDD67D2D}" type="slidenum">
              <a:rPr lang="en-US" altLang="en-US" sz="1200"/>
              <a:pPr/>
              <a:t>26</a:t>
            </a:fld>
            <a:endParaRPr lang="en-US" altLang="en-US" sz="1200"/>
          </a:p>
        </p:txBody>
      </p:sp>
    </p:spTree>
    <p:extLst>
      <p:ext uri="{BB962C8B-B14F-4D97-AF65-F5344CB8AC3E}">
        <p14:creationId xmlns:p14="http://schemas.microsoft.com/office/powerpoint/2010/main" val="16316953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31659A-D801-411E-AA57-38AF5AC22834}" type="slidenum">
              <a:rPr lang="en-US" altLang="en-US" sz="1200"/>
              <a:pPr/>
              <a:t>27</a:t>
            </a:fld>
            <a:endParaRPr lang="en-US" altLang="en-US" sz="1200"/>
          </a:p>
        </p:txBody>
      </p:sp>
    </p:spTree>
    <p:extLst>
      <p:ext uri="{BB962C8B-B14F-4D97-AF65-F5344CB8AC3E}">
        <p14:creationId xmlns:p14="http://schemas.microsoft.com/office/powerpoint/2010/main" val="21920202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A7EF0B0-D205-4F1F-9134-057FE4BB466C}" type="slidenum">
              <a:rPr lang="en-US" altLang="en-US" sz="1200"/>
              <a:pPr/>
              <a:t>28</a:t>
            </a:fld>
            <a:endParaRPr lang="en-US" altLang="en-US" sz="1200"/>
          </a:p>
        </p:txBody>
      </p:sp>
    </p:spTree>
    <p:extLst>
      <p:ext uri="{BB962C8B-B14F-4D97-AF65-F5344CB8AC3E}">
        <p14:creationId xmlns:p14="http://schemas.microsoft.com/office/powerpoint/2010/main" val="471939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132D951-9B1C-4A5C-9676-DFE46D26AF17}" type="slidenum">
              <a:rPr lang="en-US" altLang="en-US" sz="1200"/>
              <a:pPr/>
              <a:t>29</a:t>
            </a:fld>
            <a:endParaRPr lang="en-US" altLang="en-US" sz="1200"/>
          </a:p>
        </p:txBody>
      </p:sp>
    </p:spTree>
    <p:extLst>
      <p:ext uri="{BB962C8B-B14F-4D97-AF65-F5344CB8AC3E}">
        <p14:creationId xmlns:p14="http://schemas.microsoft.com/office/powerpoint/2010/main" val="2692093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00121ED-CBD6-48C3-B362-E8301896D412}" type="slidenum">
              <a:rPr lang="en-US" altLang="en-US" sz="1200"/>
              <a:pPr/>
              <a:t>3</a:t>
            </a:fld>
            <a:endParaRPr lang="en-US" altLang="en-US" sz="1200"/>
          </a:p>
        </p:txBody>
      </p:sp>
    </p:spTree>
    <p:extLst>
      <p:ext uri="{BB962C8B-B14F-4D97-AF65-F5344CB8AC3E}">
        <p14:creationId xmlns:p14="http://schemas.microsoft.com/office/powerpoint/2010/main" val="27430416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3474478-BFF0-4300-AA42-FBA8F7AB480A}" type="slidenum">
              <a:rPr lang="en-US" altLang="en-US" sz="1200"/>
              <a:pPr/>
              <a:t>30</a:t>
            </a:fld>
            <a:endParaRPr lang="en-US" altLang="en-US" sz="1200"/>
          </a:p>
        </p:txBody>
      </p:sp>
    </p:spTree>
    <p:extLst>
      <p:ext uri="{BB962C8B-B14F-4D97-AF65-F5344CB8AC3E}">
        <p14:creationId xmlns:p14="http://schemas.microsoft.com/office/powerpoint/2010/main" val="14019930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B29F41-D2B3-4AC4-96B1-D27E2D447C49}" type="slidenum">
              <a:rPr lang="en-US" altLang="en-US" sz="1200"/>
              <a:pPr/>
              <a:t>31</a:t>
            </a:fld>
            <a:endParaRPr lang="en-US" altLang="en-US" sz="1200"/>
          </a:p>
        </p:txBody>
      </p:sp>
    </p:spTree>
    <p:extLst>
      <p:ext uri="{BB962C8B-B14F-4D97-AF65-F5344CB8AC3E}">
        <p14:creationId xmlns:p14="http://schemas.microsoft.com/office/powerpoint/2010/main" val="18290391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65213BE-6018-4C82-BE88-0A6DDA94EA08}" type="slidenum">
              <a:rPr lang="en-US" altLang="en-US" sz="1200"/>
              <a:pPr/>
              <a:t>32</a:t>
            </a:fld>
            <a:endParaRPr lang="en-US" altLang="en-US" sz="1200"/>
          </a:p>
        </p:txBody>
      </p:sp>
    </p:spTree>
    <p:extLst>
      <p:ext uri="{BB962C8B-B14F-4D97-AF65-F5344CB8AC3E}">
        <p14:creationId xmlns:p14="http://schemas.microsoft.com/office/powerpoint/2010/main" val="3558842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C848F76-37CB-4377-A1E8-AA96332BA0F9}" type="slidenum">
              <a:rPr lang="en-US" altLang="en-US" sz="1200"/>
              <a:pPr/>
              <a:t>33</a:t>
            </a:fld>
            <a:endParaRPr lang="en-US" altLang="en-US" sz="1200"/>
          </a:p>
        </p:txBody>
      </p:sp>
    </p:spTree>
    <p:extLst>
      <p:ext uri="{BB962C8B-B14F-4D97-AF65-F5344CB8AC3E}">
        <p14:creationId xmlns:p14="http://schemas.microsoft.com/office/powerpoint/2010/main" val="6395909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BDF574C-D37A-44F5-85D0-36FAAA6BDD20}" type="slidenum">
              <a:rPr lang="en-US" altLang="en-US" sz="1200"/>
              <a:pPr/>
              <a:t>34</a:t>
            </a:fld>
            <a:endParaRPr lang="en-US" altLang="en-US" sz="1200"/>
          </a:p>
        </p:txBody>
      </p:sp>
    </p:spTree>
    <p:extLst>
      <p:ext uri="{BB962C8B-B14F-4D97-AF65-F5344CB8AC3E}">
        <p14:creationId xmlns:p14="http://schemas.microsoft.com/office/powerpoint/2010/main" val="9584093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B09B563-E89C-44C8-B126-165C894EDC49}" type="slidenum">
              <a:rPr lang="en-US" altLang="en-US" sz="1200"/>
              <a:pPr/>
              <a:t>35</a:t>
            </a:fld>
            <a:endParaRPr lang="en-US" altLang="en-US" sz="1200"/>
          </a:p>
        </p:txBody>
      </p:sp>
    </p:spTree>
    <p:extLst>
      <p:ext uri="{BB962C8B-B14F-4D97-AF65-F5344CB8AC3E}">
        <p14:creationId xmlns:p14="http://schemas.microsoft.com/office/powerpoint/2010/main" val="61013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04AB46A-01E0-4933-A3F4-65D0609443B0}" type="slidenum">
              <a:rPr lang="en-US" altLang="en-US" sz="1200"/>
              <a:pPr/>
              <a:t>36</a:t>
            </a:fld>
            <a:endParaRPr lang="en-US" altLang="en-US" sz="1200"/>
          </a:p>
        </p:txBody>
      </p:sp>
    </p:spTree>
    <p:extLst>
      <p:ext uri="{BB962C8B-B14F-4D97-AF65-F5344CB8AC3E}">
        <p14:creationId xmlns:p14="http://schemas.microsoft.com/office/powerpoint/2010/main" val="39590827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0ED560B-3781-4D95-890E-E7BDCC39B4DB}" type="slidenum">
              <a:rPr lang="en-US" altLang="en-US" sz="1200"/>
              <a:pPr/>
              <a:t>37</a:t>
            </a:fld>
            <a:endParaRPr lang="en-US" altLang="en-US" sz="1200"/>
          </a:p>
        </p:txBody>
      </p:sp>
    </p:spTree>
    <p:extLst>
      <p:ext uri="{BB962C8B-B14F-4D97-AF65-F5344CB8AC3E}">
        <p14:creationId xmlns:p14="http://schemas.microsoft.com/office/powerpoint/2010/main" val="13192115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3A2E9F6-187B-4826-8FBC-F0BF69EE6FF0}" type="slidenum">
              <a:rPr lang="en-US" altLang="en-US" sz="1200"/>
              <a:pPr/>
              <a:t>38</a:t>
            </a:fld>
            <a:endParaRPr lang="en-US" altLang="en-US" sz="1200"/>
          </a:p>
        </p:txBody>
      </p:sp>
    </p:spTree>
    <p:extLst>
      <p:ext uri="{BB962C8B-B14F-4D97-AF65-F5344CB8AC3E}">
        <p14:creationId xmlns:p14="http://schemas.microsoft.com/office/powerpoint/2010/main" val="25807611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0C97885-9A51-4408-A979-C80ABAFAB356}" type="slidenum">
              <a:rPr lang="en-US" altLang="en-US" sz="1200"/>
              <a:pPr/>
              <a:t>39</a:t>
            </a:fld>
            <a:endParaRPr lang="en-US" altLang="en-US" sz="1200"/>
          </a:p>
        </p:txBody>
      </p:sp>
    </p:spTree>
    <p:extLst>
      <p:ext uri="{BB962C8B-B14F-4D97-AF65-F5344CB8AC3E}">
        <p14:creationId xmlns:p14="http://schemas.microsoft.com/office/powerpoint/2010/main" val="3984302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BF6D55-FF6A-4A66-A8FB-C2B00E391D76}" type="slidenum">
              <a:rPr lang="en-US" altLang="en-US" sz="1200"/>
              <a:pPr/>
              <a:t>4</a:t>
            </a:fld>
            <a:endParaRPr lang="en-US" altLang="en-US" sz="1200"/>
          </a:p>
        </p:txBody>
      </p:sp>
    </p:spTree>
    <p:extLst>
      <p:ext uri="{BB962C8B-B14F-4D97-AF65-F5344CB8AC3E}">
        <p14:creationId xmlns:p14="http://schemas.microsoft.com/office/powerpoint/2010/main" val="41078079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8968A8-0DA8-41C7-873E-820B73F3C8A2}" type="slidenum">
              <a:rPr lang="en-US" altLang="en-US" sz="1200"/>
              <a:pPr/>
              <a:t>40</a:t>
            </a:fld>
            <a:endParaRPr lang="en-US" altLang="en-US" sz="1200"/>
          </a:p>
        </p:txBody>
      </p:sp>
    </p:spTree>
    <p:extLst>
      <p:ext uri="{BB962C8B-B14F-4D97-AF65-F5344CB8AC3E}">
        <p14:creationId xmlns:p14="http://schemas.microsoft.com/office/powerpoint/2010/main" val="11749609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61CA7A3-F44E-48EB-8741-6CA0D85CAA26}" type="slidenum">
              <a:rPr lang="en-US" altLang="en-US" sz="1200"/>
              <a:pPr/>
              <a:t>41</a:t>
            </a:fld>
            <a:endParaRPr lang="en-US" altLang="en-US" sz="1200"/>
          </a:p>
        </p:txBody>
      </p:sp>
    </p:spTree>
    <p:extLst>
      <p:ext uri="{BB962C8B-B14F-4D97-AF65-F5344CB8AC3E}">
        <p14:creationId xmlns:p14="http://schemas.microsoft.com/office/powerpoint/2010/main" val="6229214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F19594-04CA-4BEF-9618-D648F9C671D3}" type="slidenum">
              <a:rPr lang="en-US" altLang="en-US" sz="1200"/>
              <a:pPr/>
              <a:t>42</a:t>
            </a:fld>
            <a:endParaRPr lang="en-US" altLang="en-US" sz="1200"/>
          </a:p>
        </p:txBody>
      </p:sp>
    </p:spTree>
    <p:extLst>
      <p:ext uri="{BB962C8B-B14F-4D97-AF65-F5344CB8AC3E}">
        <p14:creationId xmlns:p14="http://schemas.microsoft.com/office/powerpoint/2010/main" val="32828512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0BE4435-E501-441C-B17E-85357D237B53}" type="slidenum">
              <a:rPr lang="en-US" altLang="en-US" sz="1200"/>
              <a:pPr/>
              <a:t>43</a:t>
            </a:fld>
            <a:endParaRPr lang="en-US" altLang="en-US" sz="1200"/>
          </a:p>
        </p:txBody>
      </p:sp>
    </p:spTree>
    <p:extLst>
      <p:ext uri="{BB962C8B-B14F-4D97-AF65-F5344CB8AC3E}">
        <p14:creationId xmlns:p14="http://schemas.microsoft.com/office/powerpoint/2010/main" val="8494706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2442344-B47E-4784-8E6C-FB1057E68002}" type="slidenum">
              <a:rPr lang="en-US" altLang="en-US" sz="1200"/>
              <a:pPr/>
              <a:t>44</a:t>
            </a:fld>
            <a:endParaRPr lang="en-US" altLang="en-US" sz="1200"/>
          </a:p>
        </p:txBody>
      </p:sp>
    </p:spTree>
    <p:extLst>
      <p:ext uri="{BB962C8B-B14F-4D97-AF65-F5344CB8AC3E}">
        <p14:creationId xmlns:p14="http://schemas.microsoft.com/office/powerpoint/2010/main" val="7359228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61B0E7-AA1B-4A67-9408-124AE1B122BA}" type="slidenum">
              <a:rPr lang="en-US" altLang="en-US" sz="1200"/>
              <a:pPr/>
              <a:t>45</a:t>
            </a:fld>
            <a:endParaRPr lang="en-US" altLang="en-US" sz="1200"/>
          </a:p>
        </p:txBody>
      </p:sp>
    </p:spTree>
    <p:extLst>
      <p:ext uri="{BB962C8B-B14F-4D97-AF65-F5344CB8AC3E}">
        <p14:creationId xmlns:p14="http://schemas.microsoft.com/office/powerpoint/2010/main" val="10409624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1E3AF2C-9F59-48C0-85CE-E6296D0A9EED}" type="slidenum">
              <a:rPr lang="en-US" altLang="en-US" sz="1200"/>
              <a:pPr/>
              <a:t>46</a:t>
            </a:fld>
            <a:endParaRPr lang="en-US" altLang="en-US" sz="1200"/>
          </a:p>
        </p:txBody>
      </p:sp>
    </p:spTree>
    <p:extLst>
      <p:ext uri="{BB962C8B-B14F-4D97-AF65-F5344CB8AC3E}">
        <p14:creationId xmlns:p14="http://schemas.microsoft.com/office/powerpoint/2010/main" val="37365015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B56BC00-4801-47BA-BEA7-D51C66E3DFD9}" type="slidenum">
              <a:rPr lang="en-US" altLang="en-US" sz="1200"/>
              <a:pPr/>
              <a:t>47</a:t>
            </a:fld>
            <a:endParaRPr lang="en-US" altLang="en-US" sz="1200"/>
          </a:p>
        </p:txBody>
      </p:sp>
    </p:spTree>
    <p:extLst>
      <p:ext uri="{BB962C8B-B14F-4D97-AF65-F5344CB8AC3E}">
        <p14:creationId xmlns:p14="http://schemas.microsoft.com/office/powerpoint/2010/main" val="38889258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DD96B51-32ED-49FE-9F80-3BE48454A88F}" type="slidenum">
              <a:rPr lang="en-US" altLang="en-US" sz="1200"/>
              <a:pPr/>
              <a:t>48</a:t>
            </a:fld>
            <a:endParaRPr lang="en-US" altLang="en-US" sz="1200"/>
          </a:p>
        </p:txBody>
      </p:sp>
    </p:spTree>
    <p:extLst>
      <p:ext uri="{BB962C8B-B14F-4D97-AF65-F5344CB8AC3E}">
        <p14:creationId xmlns:p14="http://schemas.microsoft.com/office/powerpoint/2010/main" val="29739375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B475B0C-D14F-453D-BD70-DB87072A0588}" type="slidenum">
              <a:rPr lang="en-US" altLang="en-US" sz="1200"/>
              <a:pPr/>
              <a:t>49</a:t>
            </a:fld>
            <a:endParaRPr lang="en-US" altLang="en-US" sz="1200"/>
          </a:p>
        </p:txBody>
      </p:sp>
    </p:spTree>
    <p:extLst>
      <p:ext uri="{BB962C8B-B14F-4D97-AF65-F5344CB8AC3E}">
        <p14:creationId xmlns:p14="http://schemas.microsoft.com/office/powerpoint/2010/main" val="1758323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788C80-3B32-49F4-B4C2-6F473B525BCA}" type="slidenum">
              <a:rPr lang="en-US" altLang="en-US" sz="1200"/>
              <a:pPr/>
              <a:t>5</a:t>
            </a:fld>
            <a:endParaRPr lang="en-US" altLang="en-US" sz="1200"/>
          </a:p>
        </p:txBody>
      </p:sp>
    </p:spTree>
    <p:extLst>
      <p:ext uri="{BB962C8B-B14F-4D97-AF65-F5344CB8AC3E}">
        <p14:creationId xmlns:p14="http://schemas.microsoft.com/office/powerpoint/2010/main" val="28292393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6E802A-FBE6-4FC8-A36F-D18FE6245133}" type="slidenum">
              <a:rPr lang="en-US" altLang="en-US" sz="1200"/>
              <a:pPr/>
              <a:t>50</a:t>
            </a:fld>
            <a:endParaRPr lang="en-US" altLang="en-US" sz="1200"/>
          </a:p>
        </p:txBody>
      </p:sp>
    </p:spTree>
    <p:extLst>
      <p:ext uri="{BB962C8B-B14F-4D97-AF65-F5344CB8AC3E}">
        <p14:creationId xmlns:p14="http://schemas.microsoft.com/office/powerpoint/2010/main" val="24110930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207000-5BF0-47EE-982B-D98787C03C4A}" type="slidenum">
              <a:rPr lang="en-US" altLang="en-US" sz="1200"/>
              <a:pPr/>
              <a:t>51</a:t>
            </a:fld>
            <a:endParaRPr lang="en-US" altLang="en-US" sz="1200"/>
          </a:p>
        </p:txBody>
      </p:sp>
    </p:spTree>
    <p:extLst>
      <p:ext uri="{BB962C8B-B14F-4D97-AF65-F5344CB8AC3E}">
        <p14:creationId xmlns:p14="http://schemas.microsoft.com/office/powerpoint/2010/main" val="1846244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4B08AAF-D510-4BDB-91FD-4FC2A036E956}" type="slidenum">
              <a:rPr lang="en-US" altLang="en-US" sz="1200"/>
              <a:pPr/>
              <a:t>52</a:t>
            </a:fld>
            <a:endParaRPr lang="en-US" altLang="en-US" sz="1200"/>
          </a:p>
        </p:txBody>
      </p:sp>
    </p:spTree>
    <p:extLst>
      <p:ext uri="{BB962C8B-B14F-4D97-AF65-F5344CB8AC3E}">
        <p14:creationId xmlns:p14="http://schemas.microsoft.com/office/powerpoint/2010/main" val="32900308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2C1B926-48B0-4651-B0A2-40ED32A09BC2}" type="slidenum">
              <a:rPr lang="en-US" altLang="en-US" sz="1200"/>
              <a:pPr/>
              <a:t>53</a:t>
            </a:fld>
            <a:endParaRPr lang="en-US" altLang="en-US" sz="1200"/>
          </a:p>
        </p:txBody>
      </p:sp>
    </p:spTree>
    <p:extLst>
      <p:ext uri="{BB962C8B-B14F-4D97-AF65-F5344CB8AC3E}">
        <p14:creationId xmlns:p14="http://schemas.microsoft.com/office/powerpoint/2010/main" val="18454255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C27A7F5-281A-4023-A6B2-03EEF87C078D}" type="slidenum">
              <a:rPr lang="en-US" altLang="en-US" sz="1200"/>
              <a:pPr/>
              <a:t>54</a:t>
            </a:fld>
            <a:endParaRPr lang="en-US" altLang="en-US" sz="1200"/>
          </a:p>
        </p:txBody>
      </p:sp>
    </p:spTree>
    <p:extLst>
      <p:ext uri="{BB962C8B-B14F-4D97-AF65-F5344CB8AC3E}">
        <p14:creationId xmlns:p14="http://schemas.microsoft.com/office/powerpoint/2010/main" val="18484339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CE9BBC-A5BA-4C1F-9422-CC36DD16BE43}" type="slidenum">
              <a:rPr lang="en-US" altLang="en-US" sz="1200"/>
              <a:pPr/>
              <a:t>55</a:t>
            </a:fld>
            <a:endParaRPr lang="en-US" altLang="en-US" sz="1200"/>
          </a:p>
        </p:txBody>
      </p:sp>
    </p:spTree>
    <p:extLst>
      <p:ext uri="{BB962C8B-B14F-4D97-AF65-F5344CB8AC3E}">
        <p14:creationId xmlns:p14="http://schemas.microsoft.com/office/powerpoint/2010/main" val="364509734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5878374-4750-47DD-AACD-51D7EBAAE8DC}" type="slidenum">
              <a:rPr lang="en-US" altLang="en-US" sz="1200"/>
              <a:pPr/>
              <a:t>56</a:t>
            </a:fld>
            <a:endParaRPr lang="en-US" altLang="en-US" sz="1200"/>
          </a:p>
        </p:txBody>
      </p:sp>
    </p:spTree>
    <p:extLst>
      <p:ext uri="{BB962C8B-B14F-4D97-AF65-F5344CB8AC3E}">
        <p14:creationId xmlns:p14="http://schemas.microsoft.com/office/powerpoint/2010/main" val="40791979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6993DD-3C5B-4358-AF73-79242001F8A5}" type="slidenum">
              <a:rPr lang="en-US" altLang="en-US" sz="1200"/>
              <a:pPr/>
              <a:t>57</a:t>
            </a:fld>
            <a:endParaRPr lang="en-US" altLang="en-US" sz="1200"/>
          </a:p>
        </p:txBody>
      </p:sp>
    </p:spTree>
    <p:extLst>
      <p:ext uri="{BB962C8B-B14F-4D97-AF65-F5344CB8AC3E}">
        <p14:creationId xmlns:p14="http://schemas.microsoft.com/office/powerpoint/2010/main" val="73761217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5C28A57-1B48-43E9-A12F-B1E531A576ED}" type="slidenum">
              <a:rPr lang="en-US" altLang="en-US" sz="1200"/>
              <a:pPr/>
              <a:t>58</a:t>
            </a:fld>
            <a:endParaRPr lang="en-US" altLang="en-US" sz="1200"/>
          </a:p>
        </p:txBody>
      </p:sp>
    </p:spTree>
    <p:extLst>
      <p:ext uri="{BB962C8B-B14F-4D97-AF65-F5344CB8AC3E}">
        <p14:creationId xmlns:p14="http://schemas.microsoft.com/office/powerpoint/2010/main" val="380568729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E23361E-49B1-46D6-81CF-B4B84E85C3E6}" type="slidenum">
              <a:rPr lang="en-US" altLang="en-US" sz="1200"/>
              <a:pPr/>
              <a:t>59</a:t>
            </a:fld>
            <a:endParaRPr lang="en-US" altLang="en-US" sz="1200"/>
          </a:p>
        </p:txBody>
      </p:sp>
    </p:spTree>
    <p:extLst>
      <p:ext uri="{BB962C8B-B14F-4D97-AF65-F5344CB8AC3E}">
        <p14:creationId xmlns:p14="http://schemas.microsoft.com/office/powerpoint/2010/main" val="1966908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9A6DAB-8318-42B7-ABEB-B1014FA076DB}" type="slidenum">
              <a:rPr lang="en-US" altLang="en-US" sz="1200"/>
              <a:pPr/>
              <a:t>6</a:t>
            </a:fld>
            <a:endParaRPr lang="en-US" altLang="en-US" sz="1200"/>
          </a:p>
        </p:txBody>
      </p:sp>
    </p:spTree>
    <p:extLst>
      <p:ext uri="{BB962C8B-B14F-4D97-AF65-F5344CB8AC3E}">
        <p14:creationId xmlns:p14="http://schemas.microsoft.com/office/powerpoint/2010/main" val="414032337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A741DB6-88B1-407C-9F24-3AD3BBE0A855}" type="slidenum">
              <a:rPr lang="en-US" altLang="en-US" sz="1200"/>
              <a:pPr/>
              <a:t>60</a:t>
            </a:fld>
            <a:endParaRPr lang="en-US" altLang="en-US" sz="1200"/>
          </a:p>
        </p:txBody>
      </p:sp>
    </p:spTree>
    <p:extLst>
      <p:ext uri="{BB962C8B-B14F-4D97-AF65-F5344CB8AC3E}">
        <p14:creationId xmlns:p14="http://schemas.microsoft.com/office/powerpoint/2010/main" val="2731103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987778-D0DF-460B-942F-ADC0C01C1B83}" type="slidenum">
              <a:rPr lang="en-US" altLang="en-US" sz="1200"/>
              <a:pPr/>
              <a:t>61</a:t>
            </a:fld>
            <a:endParaRPr lang="en-US" altLang="en-US" sz="1200"/>
          </a:p>
        </p:txBody>
      </p:sp>
    </p:spTree>
    <p:extLst>
      <p:ext uri="{BB962C8B-B14F-4D97-AF65-F5344CB8AC3E}">
        <p14:creationId xmlns:p14="http://schemas.microsoft.com/office/powerpoint/2010/main" val="16226611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7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02D3600-7BFD-4D46-9B80-DE0D1BED2496}" type="slidenum">
              <a:rPr lang="en-US" altLang="en-US" sz="1200"/>
              <a:pPr/>
              <a:t>62</a:t>
            </a:fld>
            <a:endParaRPr lang="en-US" altLang="en-US" sz="1200"/>
          </a:p>
        </p:txBody>
      </p:sp>
    </p:spTree>
    <p:extLst>
      <p:ext uri="{BB962C8B-B14F-4D97-AF65-F5344CB8AC3E}">
        <p14:creationId xmlns:p14="http://schemas.microsoft.com/office/powerpoint/2010/main" val="22236007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47DBF42-B5EB-4ABC-8B3C-B6898C54FC10}" type="slidenum">
              <a:rPr lang="en-US" altLang="en-US" sz="1200"/>
              <a:pPr/>
              <a:t>63</a:t>
            </a:fld>
            <a:endParaRPr lang="en-US" altLang="en-US" sz="1200"/>
          </a:p>
        </p:txBody>
      </p:sp>
    </p:spTree>
    <p:extLst>
      <p:ext uri="{BB962C8B-B14F-4D97-AF65-F5344CB8AC3E}">
        <p14:creationId xmlns:p14="http://schemas.microsoft.com/office/powerpoint/2010/main" val="24891908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9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B777E98-4D04-44FA-95E2-860A686E1CE2}" type="slidenum">
              <a:rPr lang="en-US" altLang="en-US" sz="1200"/>
              <a:pPr/>
              <a:t>64</a:t>
            </a:fld>
            <a:endParaRPr lang="en-US" altLang="en-US" sz="1200"/>
          </a:p>
        </p:txBody>
      </p:sp>
    </p:spTree>
    <p:extLst>
      <p:ext uri="{BB962C8B-B14F-4D97-AF65-F5344CB8AC3E}">
        <p14:creationId xmlns:p14="http://schemas.microsoft.com/office/powerpoint/2010/main" val="786204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0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6BE4D7-CDFF-421F-AA70-D8E401FDFE68}" type="slidenum">
              <a:rPr lang="en-US" altLang="en-US" sz="1200"/>
              <a:pPr/>
              <a:t>65</a:t>
            </a:fld>
            <a:endParaRPr lang="en-US" altLang="en-US" sz="1200"/>
          </a:p>
        </p:txBody>
      </p:sp>
    </p:spTree>
    <p:extLst>
      <p:ext uri="{BB962C8B-B14F-4D97-AF65-F5344CB8AC3E}">
        <p14:creationId xmlns:p14="http://schemas.microsoft.com/office/powerpoint/2010/main" val="107915895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1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5F0F4B-6781-46D4-BA2F-376206F5239E}" type="slidenum">
              <a:rPr lang="en-US" altLang="en-US" sz="1200"/>
              <a:pPr/>
              <a:t>66</a:t>
            </a:fld>
            <a:endParaRPr lang="en-US" altLang="en-US" sz="1200"/>
          </a:p>
        </p:txBody>
      </p:sp>
    </p:spTree>
    <p:extLst>
      <p:ext uri="{BB962C8B-B14F-4D97-AF65-F5344CB8AC3E}">
        <p14:creationId xmlns:p14="http://schemas.microsoft.com/office/powerpoint/2010/main" val="189348878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CD9DCF1-D175-4CF4-ADE8-DE34F0922CE6}" type="slidenum">
              <a:rPr lang="en-US" altLang="en-US" sz="1200"/>
              <a:pPr/>
              <a:t>67</a:t>
            </a:fld>
            <a:endParaRPr lang="en-US" altLang="en-US" sz="1200"/>
          </a:p>
        </p:txBody>
      </p:sp>
    </p:spTree>
    <p:extLst>
      <p:ext uri="{BB962C8B-B14F-4D97-AF65-F5344CB8AC3E}">
        <p14:creationId xmlns:p14="http://schemas.microsoft.com/office/powerpoint/2010/main" val="51646253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E80C2D-0FBE-4467-AD0D-96A0D078AD02}" type="slidenum">
              <a:rPr lang="en-US" altLang="en-US" sz="1200"/>
              <a:pPr/>
              <a:t>68</a:t>
            </a:fld>
            <a:endParaRPr lang="en-US" altLang="en-US" sz="1200"/>
          </a:p>
        </p:txBody>
      </p:sp>
    </p:spTree>
    <p:extLst>
      <p:ext uri="{BB962C8B-B14F-4D97-AF65-F5344CB8AC3E}">
        <p14:creationId xmlns:p14="http://schemas.microsoft.com/office/powerpoint/2010/main" val="231962970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DE5350D-FC39-4E93-BCDD-AAC41A6DD893}" type="slidenum">
              <a:rPr lang="en-US" altLang="en-US" sz="1200"/>
              <a:pPr/>
              <a:t>69</a:t>
            </a:fld>
            <a:endParaRPr lang="en-US" altLang="en-US" sz="1200"/>
          </a:p>
        </p:txBody>
      </p:sp>
    </p:spTree>
    <p:extLst>
      <p:ext uri="{BB962C8B-B14F-4D97-AF65-F5344CB8AC3E}">
        <p14:creationId xmlns:p14="http://schemas.microsoft.com/office/powerpoint/2010/main" val="328238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DE2045-864F-40E0-8EE9-64263F54F4F6}" type="slidenum">
              <a:rPr lang="en-US" altLang="en-US" sz="1200"/>
              <a:pPr/>
              <a:t>7</a:t>
            </a:fld>
            <a:endParaRPr lang="en-US" altLang="en-US" sz="1200"/>
          </a:p>
        </p:txBody>
      </p:sp>
    </p:spTree>
    <p:extLst>
      <p:ext uri="{BB962C8B-B14F-4D97-AF65-F5344CB8AC3E}">
        <p14:creationId xmlns:p14="http://schemas.microsoft.com/office/powerpoint/2010/main" val="376882230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5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35B92BB-B548-4C43-BC02-5A10D5B89D6B}" type="slidenum">
              <a:rPr lang="en-US" altLang="en-US" sz="1200"/>
              <a:pPr/>
              <a:t>70</a:t>
            </a:fld>
            <a:endParaRPr lang="en-US" altLang="en-US" sz="1200"/>
          </a:p>
        </p:txBody>
      </p:sp>
    </p:spTree>
    <p:extLst>
      <p:ext uri="{BB962C8B-B14F-4D97-AF65-F5344CB8AC3E}">
        <p14:creationId xmlns:p14="http://schemas.microsoft.com/office/powerpoint/2010/main" val="376529985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D36B402-A5C7-4E5E-BC7F-F0B311145FB6}" type="slidenum">
              <a:rPr lang="en-US" altLang="en-US" sz="1200"/>
              <a:pPr/>
              <a:t>71</a:t>
            </a:fld>
            <a:endParaRPr lang="en-US" altLang="en-US" sz="1200"/>
          </a:p>
        </p:txBody>
      </p:sp>
    </p:spTree>
    <p:extLst>
      <p:ext uri="{BB962C8B-B14F-4D97-AF65-F5344CB8AC3E}">
        <p14:creationId xmlns:p14="http://schemas.microsoft.com/office/powerpoint/2010/main" val="25672500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7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E46B2E-D039-4061-A7D1-3333BC329A55}" type="slidenum">
              <a:rPr lang="en-US" altLang="en-US" sz="1200"/>
              <a:pPr/>
              <a:t>74</a:t>
            </a:fld>
            <a:endParaRPr lang="en-US" altLang="en-US" sz="1200"/>
          </a:p>
        </p:txBody>
      </p:sp>
    </p:spTree>
    <p:extLst>
      <p:ext uri="{BB962C8B-B14F-4D97-AF65-F5344CB8AC3E}">
        <p14:creationId xmlns:p14="http://schemas.microsoft.com/office/powerpoint/2010/main" val="193894496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08290F9-322A-409A-AEC4-CEC7AEA094AE}" type="slidenum">
              <a:rPr lang="en-US" altLang="en-US" sz="1200"/>
              <a:pPr/>
              <a:t>75</a:t>
            </a:fld>
            <a:endParaRPr lang="en-US" altLang="en-US" sz="1200"/>
          </a:p>
        </p:txBody>
      </p:sp>
    </p:spTree>
    <p:extLst>
      <p:ext uri="{BB962C8B-B14F-4D97-AF65-F5344CB8AC3E}">
        <p14:creationId xmlns:p14="http://schemas.microsoft.com/office/powerpoint/2010/main" val="401711705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CAC3B5E-3389-4105-B3A4-70BBC6766979}" type="slidenum">
              <a:rPr lang="en-US" altLang="en-US" sz="1200"/>
              <a:pPr/>
              <a:t>76</a:t>
            </a:fld>
            <a:endParaRPr lang="en-US" altLang="en-US" sz="1200"/>
          </a:p>
        </p:txBody>
      </p:sp>
    </p:spTree>
    <p:extLst>
      <p:ext uri="{BB962C8B-B14F-4D97-AF65-F5344CB8AC3E}">
        <p14:creationId xmlns:p14="http://schemas.microsoft.com/office/powerpoint/2010/main" val="411344455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D78A68A-0C31-4680-98E8-A5032E735309}" type="slidenum">
              <a:rPr lang="en-US" altLang="en-US" sz="1200"/>
              <a:pPr/>
              <a:t>77</a:t>
            </a:fld>
            <a:endParaRPr lang="en-US" altLang="en-US" sz="1200"/>
          </a:p>
        </p:txBody>
      </p:sp>
    </p:spTree>
    <p:extLst>
      <p:ext uri="{BB962C8B-B14F-4D97-AF65-F5344CB8AC3E}">
        <p14:creationId xmlns:p14="http://schemas.microsoft.com/office/powerpoint/2010/main" val="166774606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1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969BC63-8957-4D37-BCE9-D11E54DB210F}" type="slidenum">
              <a:rPr lang="en-US" altLang="en-US" sz="1200"/>
              <a:pPr/>
              <a:t>78</a:t>
            </a:fld>
            <a:endParaRPr lang="en-US" altLang="en-US" sz="1200"/>
          </a:p>
        </p:txBody>
      </p:sp>
    </p:spTree>
    <p:extLst>
      <p:ext uri="{BB962C8B-B14F-4D97-AF65-F5344CB8AC3E}">
        <p14:creationId xmlns:p14="http://schemas.microsoft.com/office/powerpoint/2010/main" val="313746597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AB1DD86-134A-4911-9763-C8DBCA816261}" type="slidenum">
              <a:rPr lang="en-US" altLang="en-US" sz="1200"/>
              <a:pPr/>
              <a:t>79</a:t>
            </a:fld>
            <a:endParaRPr lang="en-US" altLang="en-US" sz="1200"/>
          </a:p>
        </p:txBody>
      </p:sp>
    </p:spTree>
    <p:extLst>
      <p:ext uri="{BB962C8B-B14F-4D97-AF65-F5344CB8AC3E}">
        <p14:creationId xmlns:p14="http://schemas.microsoft.com/office/powerpoint/2010/main" val="396375532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88F291-D37C-4256-983C-722D1CE33946}" type="slidenum">
              <a:rPr lang="en-US" altLang="en-US" sz="1200"/>
              <a:pPr/>
              <a:t>80</a:t>
            </a:fld>
            <a:endParaRPr lang="en-US" altLang="en-US" sz="1200"/>
          </a:p>
        </p:txBody>
      </p:sp>
    </p:spTree>
    <p:extLst>
      <p:ext uri="{BB962C8B-B14F-4D97-AF65-F5344CB8AC3E}">
        <p14:creationId xmlns:p14="http://schemas.microsoft.com/office/powerpoint/2010/main" val="46709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471159-E19E-4AC4-82EF-59043F069F45}" type="slidenum">
              <a:rPr lang="en-US" altLang="en-US" sz="1200"/>
              <a:pPr/>
              <a:t>8</a:t>
            </a:fld>
            <a:endParaRPr lang="en-US" altLang="en-US" sz="1200"/>
          </a:p>
        </p:txBody>
      </p:sp>
    </p:spTree>
    <p:extLst>
      <p:ext uri="{BB962C8B-B14F-4D97-AF65-F5344CB8AC3E}">
        <p14:creationId xmlns:p14="http://schemas.microsoft.com/office/powerpoint/2010/main" val="248337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B25361-040D-4BFF-85A5-F680A3FA3E51}" type="slidenum">
              <a:rPr lang="en-US" altLang="en-US" sz="1200"/>
              <a:pPr/>
              <a:t>9</a:t>
            </a:fld>
            <a:endParaRPr lang="en-US" altLang="en-US" sz="1200"/>
          </a:p>
        </p:txBody>
      </p:sp>
    </p:spTree>
    <p:extLst>
      <p:ext uri="{BB962C8B-B14F-4D97-AF65-F5344CB8AC3E}">
        <p14:creationId xmlns:p14="http://schemas.microsoft.com/office/powerpoint/2010/main" val="911788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843418F-0BBC-482A-A01F-4DE6B0520C16}" type="slidenum">
              <a:rPr lang="en-US" altLang="en-US"/>
              <a:pPr/>
              <a:t>‹#›</a:t>
            </a:fld>
            <a:endParaRPr lang="en-US" altLang="en-US"/>
          </a:p>
        </p:txBody>
      </p:sp>
    </p:spTree>
    <p:extLst>
      <p:ext uri="{BB962C8B-B14F-4D97-AF65-F5344CB8AC3E}">
        <p14:creationId xmlns:p14="http://schemas.microsoft.com/office/powerpoint/2010/main" val="195188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96E0FAB-22FD-4789-A97C-A5804611F706}" type="slidenum">
              <a:rPr lang="en-US" altLang="en-US"/>
              <a:pPr/>
              <a:t>‹#›</a:t>
            </a:fld>
            <a:endParaRPr lang="en-US" altLang="en-US"/>
          </a:p>
        </p:txBody>
      </p:sp>
    </p:spTree>
    <p:extLst>
      <p:ext uri="{BB962C8B-B14F-4D97-AF65-F5344CB8AC3E}">
        <p14:creationId xmlns:p14="http://schemas.microsoft.com/office/powerpoint/2010/main" val="212958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BCCFBD3-946B-4DEF-B837-4C766C5E33AA}" type="slidenum">
              <a:rPr lang="en-US" altLang="en-US"/>
              <a:pPr/>
              <a:t>‹#›</a:t>
            </a:fld>
            <a:endParaRPr lang="en-US" altLang="en-US"/>
          </a:p>
        </p:txBody>
      </p:sp>
    </p:spTree>
    <p:extLst>
      <p:ext uri="{BB962C8B-B14F-4D97-AF65-F5344CB8AC3E}">
        <p14:creationId xmlns:p14="http://schemas.microsoft.com/office/powerpoint/2010/main" val="183924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556E73C-FA42-48D7-A364-A0EB8D9A1DBF}" type="slidenum">
              <a:rPr lang="en-US" altLang="en-US"/>
              <a:pPr/>
              <a:t>‹#›</a:t>
            </a:fld>
            <a:endParaRPr lang="en-US" altLang="en-US"/>
          </a:p>
        </p:txBody>
      </p:sp>
    </p:spTree>
    <p:extLst>
      <p:ext uri="{BB962C8B-B14F-4D97-AF65-F5344CB8AC3E}">
        <p14:creationId xmlns:p14="http://schemas.microsoft.com/office/powerpoint/2010/main" val="4197867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D49FA4D-58BF-43F5-976E-C54426C4BB15}" type="slidenum">
              <a:rPr lang="en-US" altLang="en-US"/>
              <a:pPr/>
              <a:t>‹#›</a:t>
            </a:fld>
            <a:endParaRPr lang="en-US" altLang="en-US"/>
          </a:p>
        </p:txBody>
      </p:sp>
    </p:spTree>
    <p:extLst>
      <p:ext uri="{BB962C8B-B14F-4D97-AF65-F5344CB8AC3E}">
        <p14:creationId xmlns:p14="http://schemas.microsoft.com/office/powerpoint/2010/main" val="130908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DE87C8D-E8AC-48FE-8DCB-650B19968FB6}" type="slidenum">
              <a:rPr lang="en-US" altLang="en-US"/>
              <a:pPr/>
              <a:t>‹#›</a:t>
            </a:fld>
            <a:endParaRPr lang="en-US" altLang="en-US"/>
          </a:p>
        </p:txBody>
      </p:sp>
    </p:spTree>
    <p:extLst>
      <p:ext uri="{BB962C8B-B14F-4D97-AF65-F5344CB8AC3E}">
        <p14:creationId xmlns:p14="http://schemas.microsoft.com/office/powerpoint/2010/main" val="228155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FFE6AE9-402B-410E-9495-0C870E941ACD}" type="slidenum">
              <a:rPr lang="en-US" altLang="en-US"/>
              <a:pPr/>
              <a:t>‹#›</a:t>
            </a:fld>
            <a:endParaRPr lang="en-US" altLang="en-US"/>
          </a:p>
        </p:txBody>
      </p:sp>
    </p:spTree>
    <p:extLst>
      <p:ext uri="{BB962C8B-B14F-4D97-AF65-F5344CB8AC3E}">
        <p14:creationId xmlns:p14="http://schemas.microsoft.com/office/powerpoint/2010/main" val="578335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04ED29D-CB71-4B08-AE97-25D700437AF1}" type="slidenum">
              <a:rPr lang="en-US" altLang="en-US"/>
              <a:pPr/>
              <a:t>‹#›</a:t>
            </a:fld>
            <a:endParaRPr lang="en-US" altLang="en-US"/>
          </a:p>
        </p:txBody>
      </p:sp>
    </p:spTree>
    <p:extLst>
      <p:ext uri="{BB962C8B-B14F-4D97-AF65-F5344CB8AC3E}">
        <p14:creationId xmlns:p14="http://schemas.microsoft.com/office/powerpoint/2010/main" val="349656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D241369-F334-4C99-9212-891F0008BBE7}" type="slidenum">
              <a:rPr lang="en-US" altLang="en-US"/>
              <a:pPr/>
              <a:t>‹#›</a:t>
            </a:fld>
            <a:endParaRPr lang="en-US" altLang="en-US"/>
          </a:p>
        </p:txBody>
      </p:sp>
    </p:spTree>
    <p:extLst>
      <p:ext uri="{BB962C8B-B14F-4D97-AF65-F5344CB8AC3E}">
        <p14:creationId xmlns:p14="http://schemas.microsoft.com/office/powerpoint/2010/main" val="386285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5C0CEAD-A3CC-49A0-87AB-F076FCA4EB48}" type="slidenum">
              <a:rPr lang="en-US" altLang="en-US"/>
              <a:pPr/>
              <a:t>‹#›</a:t>
            </a:fld>
            <a:endParaRPr lang="en-US" altLang="en-US"/>
          </a:p>
        </p:txBody>
      </p:sp>
    </p:spTree>
    <p:extLst>
      <p:ext uri="{BB962C8B-B14F-4D97-AF65-F5344CB8AC3E}">
        <p14:creationId xmlns:p14="http://schemas.microsoft.com/office/powerpoint/2010/main" val="140937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875FF40-1AE5-4F81-98D5-47E3825C2A27}" type="slidenum">
              <a:rPr lang="en-US" altLang="en-US"/>
              <a:pPr/>
              <a:t>‹#›</a:t>
            </a:fld>
            <a:endParaRPr lang="en-US" altLang="en-US"/>
          </a:p>
        </p:txBody>
      </p:sp>
    </p:spTree>
    <p:extLst>
      <p:ext uri="{BB962C8B-B14F-4D97-AF65-F5344CB8AC3E}">
        <p14:creationId xmlns:p14="http://schemas.microsoft.com/office/powerpoint/2010/main" val="159125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E8BA4A5D-F2EE-4962-A352-C4C7F162C30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eg"/><Relationship Id="rId9" Type="http://schemas.microsoft.com/office/2007/relationships/diagramDrawing" Target="../diagrams/drawing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jpeg"/><Relationship Id="rId9" Type="http://schemas.microsoft.com/office/2007/relationships/diagramDrawing" Target="../diagrams/drawing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jpe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www.goodreads.com/author/show/42617.H_James_Harrington" TargetMode="Externa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78.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jpeg"/><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06"/>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Freeform 207"/>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208"/>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Freeform 209"/>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210"/>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Freeform 211"/>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0" name="Freeform 212"/>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1" name="Freeform 213"/>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2" name="Freeform 214"/>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3" name="Freeform 215"/>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4" name="Freeform 216"/>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5" name="Freeform 217"/>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218"/>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7" name="Freeform 219"/>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Freeform 220"/>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9" name="Freeform 221"/>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Freeform 222"/>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Freeform 223"/>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224"/>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225"/>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226"/>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227"/>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228"/>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7" name="Freeform 229"/>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8" name="Freeform 230"/>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9" name="Freeform 231"/>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0" name="Freeform 232"/>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1" name="Freeform 233"/>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 name="Freeform 234"/>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Freeform 235"/>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4" name="Freeform 236"/>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5" name="Freeform 237"/>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6" name="Freeform 238"/>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7" name="Freeform 239"/>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8" name="Freeform 240"/>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9" name="Freeform 241"/>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0" name="Freeform 242"/>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1" name="Freeform 243"/>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2" name="Freeform 244"/>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113" name="Picture 248"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4" name="Rectangle 250"/>
          <p:cNvSpPr>
            <a:spLocks noGrp="1" noChangeArrowheads="1"/>
          </p:cNvSpPr>
          <p:nvPr>
            <p:ph type="ctrTitle"/>
          </p:nvPr>
        </p:nvSpPr>
        <p:spPr>
          <a:xfrm>
            <a:off x="711200" y="1943100"/>
            <a:ext cx="7772400" cy="1143000"/>
          </a:xfrm>
        </p:spPr>
        <p:txBody>
          <a:bodyPr/>
          <a:lstStyle/>
          <a:p>
            <a:pPr eaLnBrk="1" hangingPunct="1"/>
            <a:r>
              <a:rPr lang="en-US" altLang="en-US" smtClean="0"/>
              <a:t>Evaluating Impact</a:t>
            </a:r>
            <a:br>
              <a:rPr lang="en-US" altLang="en-US" smtClean="0"/>
            </a:br>
            <a:r>
              <a:rPr lang="en-US" altLang="en-US" smtClean="0"/>
              <a:t>Do it Right or Not At All</a:t>
            </a:r>
          </a:p>
        </p:txBody>
      </p:sp>
      <p:sp>
        <p:nvSpPr>
          <p:cNvPr id="3115" name="Rectangle 251"/>
          <p:cNvSpPr>
            <a:spLocks noGrp="1" noChangeArrowheads="1"/>
          </p:cNvSpPr>
          <p:nvPr>
            <p:ph type="subTitle" idx="1"/>
          </p:nvPr>
        </p:nvSpPr>
        <p:spPr>
          <a:xfrm>
            <a:off x="1038225" y="3665538"/>
            <a:ext cx="7162800" cy="1752600"/>
          </a:xfrm>
        </p:spPr>
        <p:txBody>
          <a:bodyPr/>
          <a:lstStyle/>
          <a:p>
            <a:pPr eaLnBrk="1" hangingPunct="1"/>
            <a:r>
              <a:rPr lang="en-US" altLang="en-US" smtClean="0"/>
              <a:t>NEUAC Conference 2016</a:t>
            </a:r>
          </a:p>
          <a:p>
            <a:pPr eaLnBrk="1" hangingPunct="1"/>
            <a:r>
              <a:rPr lang="en-US" altLang="en-US" smtClean="0"/>
              <a:t>Jackie Berger</a:t>
            </a:r>
          </a:p>
          <a:p>
            <a:pPr eaLnBrk="1" hangingPunct="1"/>
            <a:r>
              <a:rPr lang="en-US" altLang="en-US" smtClean="0"/>
              <a:t>David Carroll</a:t>
            </a:r>
          </a:p>
          <a:p>
            <a:pPr eaLnBrk="1" hangingPunct="1"/>
            <a:endParaRPr lang="en-US" altLang="en-US" smtClean="0"/>
          </a:p>
          <a:p>
            <a:pPr eaLnBrk="1" hangingPunct="1"/>
            <a:r>
              <a:rPr lang="en-US" altLang="en-US" smtClean="0"/>
              <a:t>June 6, 2016</a:t>
            </a:r>
          </a:p>
          <a:p>
            <a:pPr eaLnBrk="1" hangingPunct="1"/>
            <a:endParaRPr lang="en-US" altLang="en-US" smtClean="0"/>
          </a:p>
        </p:txBody>
      </p:sp>
      <p:pic>
        <p:nvPicPr>
          <p:cNvPr id="3116" name="Picture 25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1275"/>
            <a:ext cx="27432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7" name="Picture 246"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8" name="Picture 249"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6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1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2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232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3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3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32" name="Rectangle 44"/>
          <p:cNvSpPr>
            <a:spLocks noGrp="1" noChangeArrowheads="1"/>
          </p:cNvSpPr>
          <p:nvPr>
            <p:ph type="title"/>
          </p:nvPr>
        </p:nvSpPr>
        <p:spPr>
          <a:xfrm>
            <a:off x="95250" y="241300"/>
            <a:ext cx="7772400" cy="1143000"/>
          </a:xfrm>
        </p:spPr>
        <p:txBody>
          <a:bodyPr/>
          <a:lstStyle/>
          <a:p>
            <a:pPr algn="l" eaLnBrk="1" hangingPunct="1"/>
            <a:r>
              <a:rPr lang="en-US" altLang="en-US" smtClean="0"/>
              <a:t>Impact Evaluation </a:t>
            </a:r>
            <a:br>
              <a:rPr lang="en-US" altLang="en-US" smtClean="0"/>
            </a:br>
            <a:r>
              <a:rPr lang="en-US" altLang="en-US" smtClean="0"/>
              <a:t>Activities</a:t>
            </a:r>
          </a:p>
        </p:txBody>
      </p:sp>
      <p:graphicFrame>
        <p:nvGraphicFramePr>
          <p:cNvPr id="3" name="Content Placeholder 2"/>
          <p:cNvGraphicFramePr>
            <a:graphicFrameLocks noGrp="1"/>
          </p:cNvGraphicFramePr>
          <p:nvPr>
            <p:ph idx="1"/>
          </p:nvPr>
        </p:nvGraphicFramePr>
        <p:xfrm>
          <a:off x="152465" y="1275445"/>
          <a:ext cx="8580438" cy="499506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33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AC544B6C-35BB-469C-ACD9-117314E5C3FD}" type="slidenum">
              <a:rPr lang="en-US" altLang="en-US" sz="1000"/>
              <a:pPr eaLnBrk="1" hangingPunct="1">
                <a:spcBef>
                  <a:spcPct val="50000"/>
                </a:spcBef>
              </a:pPr>
              <a:t>10</a:t>
            </a:fld>
            <a:endParaRPr lang="en-US" altLang="en-US" sz="1000"/>
          </a:p>
        </p:txBody>
      </p:sp>
      <p:graphicFrame>
        <p:nvGraphicFramePr>
          <p:cNvPr id="2" name="Table 1"/>
          <p:cNvGraphicFramePr>
            <a:graphicFrameLocks noGrp="1"/>
          </p:cNvGraphicFramePr>
          <p:nvPr/>
        </p:nvGraphicFramePr>
        <p:xfrm>
          <a:off x="4211638" y="1227138"/>
          <a:ext cx="954087" cy="4889500"/>
        </p:xfrm>
        <a:graphic>
          <a:graphicData uri="http://schemas.openxmlformats.org/drawingml/2006/table">
            <a:tbl>
              <a:tblPr firstRow="1" bandRow="1">
                <a:tableStyleId>{5C22544A-7EE6-4342-B048-85BDC9FD1C3A}</a:tableStyleId>
              </a:tblPr>
              <a:tblGrid>
                <a:gridCol w="954087">
                  <a:extLst>
                    <a:ext uri="{9D8B030D-6E8A-4147-A177-3AD203B41FA5}"/>
                  </a:extLst>
                </a:gridCol>
              </a:tblGrid>
              <a:tr h="630392">
                <a:tc>
                  <a:txBody>
                    <a:bodyPr/>
                    <a:lstStyle/>
                    <a:p>
                      <a:endParaRPr lang="en-US" sz="1800" dirty="0"/>
                    </a:p>
                  </a:txBody>
                  <a:tcPr marT="45715" marB="45715">
                    <a:solidFill>
                      <a:schemeClr val="accent5">
                        <a:lumMod val="20000"/>
                        <a:lumOff val="80000"/>
                      </a:schemeClr>
                    </a:solidFill>
                  </a:tcPr>
                </a:tc>
                <a:extLst>
                  <a:ext uri="{0D108BD9-81ED-4DB2-BD59-A6C34878D82A}"/>
                </a:extLst>
              </a:tr>
              <a:tr h="630392">
                <a:tc>
                  <a:txBody>
                    <a:bodyPr/>
                    <a:lstStyle/>
                    <a:p>
                      <a:endParaRPr lang="en-US" sz="1800" dirty="0"/>
                    </a:p>
                  </a:txBody>
                  <a:tcPr marT="45715" marB="45715"/>
                </a:tc>
                <a:extLst>
                  <a:ext uri="{0D108BD9-81ED-4DB2-BD59-A6C34878D82A}"/>
                </a:extLst>
              </a:tr>
              <a:tr h="630392">
                <a:tc>
                  <a:txBody>
                    <a:bodyPr/>
                    <a:lstStyle/>
                    <a:p>
                      <a:endParaRPr lang="en-US" sz="1800" dirty="0"/>
                    </a:p>
                  </a:txBody>
                  <a:tcPr marT="45715" marB="45715"/>
                </a:tc>
                <a:extLst>
                  <a:ext uri="{0D108BD9-81ED-4DB2-BD59-A6C34878D82A}"/>
                </a:extLst>
              </a:tr>
              <a:tr h="630392">
                <a:tc>
                  <a:txBody>
                    <a:bodyPr/>
                    <a:lstStyle/>
                    <a:p>
                      <a:endParaRPr lang="en-US" sz="1800" dirty="0"/>
                    </a:p>
                  </a:txBody>
                  <a:tcPr marT="45715" marB="45715"/>
                </a:tc>
                <a:extLst>
                  <a:ext uri="{0D108BD9-81ED-4DB2-BD59-A6C34878D82A}"/>
                </a:extLst>
              </a:tr>
              <a:tr h="630392">
                <a:tc>
                  <a:txBody>
                    <a:bodyPr/>
                    <a:lstStyle/>
                    <a:p>
                      <a:endParaRPr lang="en-US" sz="1800" dirty="0"/>
                    </a:p>
                  </a:txBody>
                  <a:tcPr marT="45715" marB="45715"/>
                </a:tc>
                <a:extLst>
                  <a:ext uri="{0D108BD9-81ED-4DB2-BD59-A6C34878D82A}"/>
                </a:extLst>
              </a:tr>
              <a:tr h="630392">
                <a:tc>
                  <a:txBody>
                    <a:bodyPr/>
                    <a:lstStyle/>
                    <a:p>
                      <a:endParaRPr lang="en-US" sz="1800" dirty="0"/>
                    </a:p>
                  </a:txBody>
                  <a:tcPr marT="45715" marB="45715"/>
                </a:tc>
                <a:extLst>
                  <a:ext uri="{0D108BD9-81ED-4DB2-BD59-A6C34878D82A}"/>
                </a:extLst>
              </a:tr>
              <a:tr h="476755">
                <a:tc>
                  <a:txBody>
                    <a:bodyPr/>
                    <a:lstStyle/>
                    <a:p>
                      <a:endParaRPr lang="en-US" sz="1800" dirty="0"/>
                    </a:p>
                  </a:txBody>
                  <a:tcPr marT="45715" marB="45715"/>
                </a:tc>
                <a:extLst>
                  <a:ext uri="{0D108BD9-81ED-4DB2-BD59-A6C34878D82A}"/>
                </a:extLst>
              </a:tr>
              <a:tr h="630392">
                <a:tc>
                  <a:txBody>
                    <a:bodyPr/>
                    <a:lstStyle/>
                    <a:p>
                      <a:endParaRPr lang="en-US" sz="1800" dirty="0"/>
                    </a:p>
                  </a:txBody>
                  <a:tcPr marT="45715" marB="45715"/>
                </a:tc>
                <a:extLst>
                  <a:ext uri="{0D108BD9-81ED-4DB2-BD59-A6C34878D82A}"/>
                </a:extLst>
              </a:tr>
            </a:tbl>
          </a:graphicData>
        </a:graphic>
      </p:graphicFrame>
      <p:sp>
        <p:nvSpPr>
          <p:cNvPr id="4" name="5-Point Star 3"/>
          <p:cNvSpPr/>
          <p:nvPr/>
        </p:nvSpPr>
        <p:spPr>
          <a:xfrm>
            <a:off x="4354513" y="1322388"/>
            <a:ext cx="630237" cy="4873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5-Point Star 48"/>
          <p:cNvSpPr/>
          <p:nvPr/>
        </p:nvSpPr>
        <p:spPr>
          <a:xfrm>
            <a:off x="4346575" y="1930400"/>
            <a:ext cx="630238" cy="48736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5-Point Star 49"/>
          <p:cNvSpPr/>
          <p:nvPr/>
        </p:nvSpPr>
        <p:spPr>
          <a:xfrm>
            <a:off x="4352925" y="2554288"/>
            <a:ext cx="630238" cy="4873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5-Point Star 50"/>
          <p:cNvSpPr/>
          <p:nvPr/>
        </p:nvSpPr>
        <p:spPr>
          <a:xfrm>
            <a:off x="4354513" y="3179763"/>
            <a:ext cx="630237" cy="4873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5-Point Star 51"/>
          <p:cNvSpPr/>
          <p:nvPr/>
        </p:nvSpPr>
        <p:spPr>
          <a:xfrm>
            <a:off x="4346575" y="5519738"/>
            <a:ext cx="630238" cy="48895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5-Point Star 52"/>
          <p:cNvSpPr/>
          <p:nvPr/>
        </p:nvSpPr>
        <p:spPr>
          <a:xfrm>
            <a:off x="254000" y="6149975"/>
            <a:ext cx="630238" cy="48736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361" name="TextBox 4"/>
          <p:cNvSpPr txBox="1">
            <a:spLocks noChangeArrowheads="1"/>
          </p:cNvSpPr>
          <p:nvPr/>
        </p:nvSpPr>
        <p:spPr bwMode="auto">
          <a:xfrm>
            <a:off x="801688" y="6246813"/>
            <a:ext cx="7169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t>Indicates that the research activity is focused on in this presentation.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1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2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3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5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33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6" name="Title 46"/>
          <p:cNvSpPr>
            <a:spLocks noGrp="1"/>
          </p:cNvSpPr>
          <p:nvPr>
            <p:ph type="ctrTitle"/>
          </p:nvPr>
        </p:nvSpPr>
        <p:spPr/>
        <p:txBody>
          <a:bodyPr/>
          <a:lstStyle/>
          <a:p>
            <a:pPr eaLnBrk="1" hangingPunct="1"/>
            <a:r>
              <a:rPr lang="en-US" altLang="en-US" smtClean="0"/>
              <a:t>Program Data Analysis</a:t>
            </a:r>
          </a:p>
        </p:txBody>
      </p:sp>
      <p:sp>
        <p:nvSpPr>
          <p:cNvPr id="13357"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5FEAA0A-4B51-44D5-AD76-F370A893FB5C}" type="slidenum">
              <a:rPr lang="en-US" altLang="en-US" sz="1000"/>
              <a:pPr eaLnBrk="1" hangingPunct="1">
                <a:spcBef>
                  <a:spcPct val="50000"/>
                </a:spcBef>
              </a:pPr>
              <a:t>11</a:t>
            </a:fld>
            <a:endParaRPr lang="en-US" altLang="en-US" sz="1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3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437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0" name="Rectangle 44"/>
          <p:cNvSpPr>
            <a:spLocks noGrp="1" noChangeArrowheads="1"/>
          </p:cNvSpPr>
          <p:nvPr>
            <p:ph type="title"/>
          </p:nvPr>
        </p:nvSpPr>
        <p:spPr/>
        <p:txBody>
          <a:bodyPr/>
          <a:lstStyle/>
          <a:p>
            <a:pPr algn="l" eaLnBrk="1" hangingPunct="1"/>
            <a:r>
              <a:rPr lang="en-US" altLang="en-US" smtClean="0"/>
              <a:t>Program Data Analysis</a:t>
            </a:r>
            <a:br>
              <a:rPr lang="en-US" altLang="en-US" smtClean="0"/>
            </a:br>
            <a:r>
              <a:rPr lang="en-US" altLang="en-US" smtClean="0"/>
              <a:t>Description</a:t>
            </a:r>
          </a:p>
        </p:txBody>
      </p:sp>
      <p:sp>
        <p:nvSpPr>
          <p:cNvPr id="14381" name="Rectangle 45"/>
          <p:cNvSpPr>
            <a:spLocks noGrp="1" noChangeArrowheads="1"/>
          </p:cNvSpPr>
          <p:nvPr>
            <p:ph type="body" idx="1"/>
          </p:nvPr>
        </p:nvSpPr>
        <p:spPr/>
        <p:txBody>
          <a:bodyPr/>
          <a:lstStyle/>
          <a:p>
            <a:pPr eaLnBrk="1" hangingPunct="1"/>
            <a:r>
              <a:rPr lang="en-US" altLang="en-US" smtClean="0"/>
              <a:t>Collect and analyze program data.</a:t>
            </a:r>
          </a:p>
          <a:p>
            <a:pPr eaLnBrk="1" hangingPunct="1"/>
            <a:r>
              <a:rPr lang="en-US" altLang="en-US" smtClean="0"/>
              <a:t>Availability and quality of data vary.</a:t>
            </a:r>
          </a:p>
        </p:txBody>
      </p:sp>
      <p:sp>
        <p:nvSpPr>
          <p:cNvPr id="14382"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03CCC36C-1446-4139-9816-44357D280E7C}" type="slidenum">
              <a:rPr lang="en-US" altLang="en-US" sz="1000"/>
              <a:pPr eaLnBrk="1" hangingPunct="1">
                <a:spcBef>
                  <a:spcPct val="50000"/>
                </a:spcBef>
              </a:pPr>
              <a:t>12</a:t>
            </a:fld>
            <a:endParaRPr lang="en-US" altLang="en-US" sz="1000"/>
          </a:p>
        </p:txBody>
      </p:sp>
      <p:graphicFrame>
        <p:nvGraphicFramePr>
          <p:cNvPr id="47" name="Diagram 46"/>
          <p:cNvGraphicFramePr/>
          <p:nvPr/>
        </p:nvGraphicFramePr>
        <p:xfrm>
          <a:off x="152400" y="3733800"/>
          <a:ext cx="8763000" cy="2438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40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540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0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0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04" name="Rectangle 44"/>
          <p:cNvSpPr>
            <a:spLocks noGrp="1" noChangeArrowheads="1"/>
          </p:cNvSpPr>
          <p:nvPr>
            <p:ph type="title"/>
          </p:nvPr>
        </p:nvSpPr>
        <p:spPr/>
        <p:txBody>
          <a:bodyPr/>
          <a:lstStyle/>
          <a:p>
            <a:pPr algn="l" eaLnBrk="1" hangingPunct="1"/>
            <a:r>
              <a:rPr lang="en-US" altLang="en-US" smtClean="0"/>
              <a:t>Program Data Analysis</a:t>
            </a:r>
            <a:br>
              <a:rPr lang="en-US" altLang="en-US" smtClean="0"/>
            </a:br>
            <a:r>
              <a:rPr lang="en-US" altLang="en-US" smtClean="0"/>
              <a:t>Purpose</a:t>
            </a:r>
          </a:p>
        </p:txBody>
      </p:sp>
      <p:sp>
        <p:nvSpPr>
          <p:cNvPr id="15405" name="Rectangle 45"/>
          <p:cNvSpPr>
            <a:spLocks noGrp="1" noChangeArrowheads="1"/>
          </p:cNvSpPr>
          <p:nvPr>
            <p:ph type="body" idx="1"/>
          </p:nvPr>
        </p:nvSpPr>
        <p:spPr/>
        <p:txBody>
          <a:bodyPr/>
          <a:lstStyle/>
          <a:p>
            <a:pPr eaLnBrk="1" hangingPunct="1"/>
            <a:r>
              <a:rPr lang="en-US" altLang="en-US" smtClean="0"/>
              <a:t>Provides a characterization of:</a:t>
            </a:r>
          </a:p>
          <a:p>
            <a:pPr lvl="1" eaLnBrk="1" hangingPunct="1"/>
            <a:r>
              <a:rPr lang="en-US" altLang="en-US" smtClean="0"/>
              <a:t>Participants</a:t>
            </a:r>
          </a:p>
          <a:p>
            <a:pPr lvl="1" eaLnBrk="1" hangingPunct="1"/>
            <a:r>
              <a:rPr lang="en-US" altLang="en-US" smtClean="0"/>
              <a:t>Homes</a:t>
            </a:r>
          </a:p>
          <a:p>
            <a:pPr lvl="1" eaLnBrk="1" hangingPunct="1"/>
            <a:r>
              <a:rPr lang="en-US" altLang="en-US" smtClean="0"/>
              <a:t>Measures</a:t>
            </a:r>
          </a:p>
          <a:p>
            <a:pPr lvl="1" eaLnBrk="1" hangingPunct="1"/>
            <a:r>
              <a:rPr lang="en-US" altLang="en-US" smtClean="0"/>
              <a:t>Testing results</a:t>
            </a:r>
          </a:p>
        </p:txBody>
      </p:sp>
      <p:sp>
        <p:nvSpPr>
          <p:cNvPr id="1540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F7A90842-F458-4C38-BCB4-1FBD5C72C5C8}" type="slidenum">
              <a:rPr lang="en-US" altLang="en-US" sz="1000"/>
              <a:pPr eaLnBrk="1" hangingPunct="1">
                <a:spcBef>
                  <a:spcPct val="50000"/>
                </a:spcBef>
              </a:pPr>
              <a:t>13</a:t>
            </a:fld>
            <a:endParaRPr lang="en-US" altLang="en-US"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0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1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2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642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2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2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2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3960D3D5-411E-4C0D-A015-AB799AED992A}" type="slidenum">
              <a:rPr lang="en-US" altLang="en-US" sz="1000"/>
              <a:pPr>
                <a:spcBef>
                  <a:spcPct val="50000"/>
                </a:spcBef>
              </a:pPr>
              <a:t>14</a:t>
            </a:fld>
            <a:endParaRPr lang="en-US" altLang="en-US" sz="1000"/>
          </a:p>
        </p:txBody>
      </p:sp>
      <p:sp>
        <p:nvSpPr>
          <p:cNvPr id="16429" name="Title 46"/>
          <p:cNvSpPr>
            <a:spLocks noGrp="1"/>
          </p:cNvSpPr>
          <p:nvPr>
            <p:ph type="title"/>
          </p:nvPr>
        </p:nvSpPr>
        <p:spPr>
          <a:xfrm>
            <a:off x="85725" y="211138"/>
            <a:ext cx="7772400" cy="1143000"/>
          </a:xfrm>
        </p:spPr>
        <p:txBody>
          <a:bodyPr/>
          <a:lstStyle/>
          <a:p>
            <a:pPr algn="l"/>
            <a:r>
              <a:rPr lang="en-US" altLang="en-US" smtClean="0"/>
              <a:t>Program Data Analysis</a:t>
            </a:r>
          </a:p>
        </p:txBody>
      </p:sp>
      <p:graphicFrame>
        <p:nvGraphicFramePr>
          <p:cNvPr id="2" name="Table 1"/>
          <p:cNvGraphicFramePr>
            <a:graphicFrameLocks noGrp="1"/>
          </p:cNvGraphicFramePr>
          <p:nvPr/>
        </p:nvGraphicFramePr>
        <p:xfrm>
          <a:off x="1641475" y="2808288"/>
          <a:ext cx="5562600" cy="2605087"/>
        </p:xfrm>
        <a:graphic>
          <a:graphicData uri="http://schemas.openxmlformats.org/drawingml/2006/table">
            <a:tbl>
              <a:tblPr>
                <a:tableStyleId>{69CF1AB2-1976-4502-BF36-3FF5EA218861}</a:tableStyleId>
              </a:tblPr>
              <a:tblGrid>
                <a:gridCol w="2590799">
                  <a:extLst>
                    <a:ext uri="{9D8B030D-6E8A-4147-A177-3AD203B41FA5}"/>
                  </a:extLst>
                </a:gridCol>
                <a:gridCol w="1733540">
                  <a:extLst>
                    <a:ext uri="{9D8B030D-6E8A-4147-A177-3AD203B41FA5}"/>
                  </a:extLst>
                </a:gridCol>
                <a:gridCol w="1238261">
                  <a:extLst>
                    <a:ext uri="{9D8B030D-6E8A-4147-A177-3AD203B41FA5}"/>
                  </a:extLst>
                </a:gridCol>
              </a:tblGrid>
              <a:tr h="471074">
                <a:tc rowSpan="2">
                  <a:txBody>
                    <a:bodyPr/>
                    <a:lstStyle/>
                    <a:p>
                      <a:pPr marL="0" marR="0">
                        <a:spcBef>
                          <a:spcPts val="0"/>
                        </a:spcBef>
                        <a:spcAft>
                          <a:spcPts val="0"/>
                        </a:spcAft>
                      </a:pPr>
                      <a:r>
                        <a:rPr lang="en-US" sz="2800" b="1" dirty="0">
                          <a:solidFill>
                            <a:schemeClr val="bg1"/>
                          </a:solidFill>
                          <a:effectLst/>
                        </a:rPr>
                        <a:t>Vulnerable Status</a:t>
                      </a:r>
                      <a:endParaRPr lang="en-US" sz="2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marR="0" algn="ctr">
                        <a:spcBef>
                          <a:spcPts val="0"/>
                        </a:spcBef>
                        <a:spcAft>
                          <a:spcPts val="0"/>
                        </a:spcAft>
                      </a:pPr>
                      <a:r>
                        <a:rPr lang="en-US" sz="2800" b="1" dirty="0">
                          <a:solidFill>
                            <a:schemeClr val="bg1"/>
                          </a:solidFill>
                          <a:effectLst/>
                        </a:rPr>
                        <a:t>Treatment Group</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extLst>
              </a:tr>
              <a:tr h="426803">
                <a:tc vMerge="1">
                  <a:txBody>
                    <a:bodyPr/>
                    <a:lstStyle/>
                    <a:p>
                      <a:endParaRPr lang="en-US"/>
                    </a:p>
                  </a:txBody>
                  <a:tcPr/>
                </a:tc>
                <a:tc>
                  <a:txBody>
                    <a:bodyPr/>
                    <a:lstStyle/>
                    <a:p>
                      <a:pPr marL="0" marR="0" algn="ctr">
                        <a:spcBef>
                          <a:spcPts val="0"/>
                        </a:spcBef>
                        <a:spcAft>
                          <a:spcPts val="0"/>
                        </a:spcAft>
                      </a:pPr>
                      <a:r>
                        <a:rPr lang="en-US" sz="2800" b="1" dirty="0">
                          <a:solidFill>
                            <a:schemeClr val="bg1"/>
                          </a:solidFill>
                          <a:effectLst/>
                        </a:rPr>
                        <a:t>#</a:t>
                      </a:r>
                      <a:endParaRPr lang="en-US" sz="2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800" b="1" dirty="0">
                          <a:solidFill>
                            <a:schemeClr val="bg1"/>
                          </a:solidFill>
                          <a:effectLst/>
                        </a:rPr>
                        <a:t>%</a:t>
                      </a:r>
                      <a:endParaRPr lang="en-US" sz="28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extLst>
              </a:tr>
              <a:tr h="426803">
                <a:tc>
                  <a:txBody>
                    <a:bodyPr/>
                    <a:lstStyle/>
                    <a:p>
                      <a:pPr marL="0" marR="0">
                        <a:spcBef>
                          <a:spcPts val="0"/>
                        </a:spcBef>
                        <a:spcAft>
                          <a:spcPts val="0"/>
                        </a:spcAft>
                      </a:pPr>
                      <a:r>
                        <a:rPr lang="en-US" sz="2800" dirty="0">
                          <a:effectLst/>
                        </a:rPr>
                        <a:t>Child &lt;18</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800" dirty="0">
                          <a:effectLst/>
                        </a:rPr>
                        <a:t>2,843</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800">
                          <a:effectLst/>
                        </a:rPr>
                        <a:t>44%</a:t>
                      </a:r>
                      <a:endParaRPr lang="en-US" sz="280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extLst>
                  <a:ext uri="{0D108BD9-81ED-4DB2-BD59-A6C34878D82A}"/>
                </a:extLst>
              </a:tr>
              <a:tr h="426803">
                <a:tc>
                  <a:txBody>
                    <a:bodyPr/>
                    <a:lstStyle/>
                    <a:p>
                      <a:pPr marL="0" marR="0">
                        <a:spcBef>
                          <a:spcPts val="0"/>
                        </a:spcBef>
                        <a:spcAft>
                          <a:spcPts val="0"/>
                        </a:spcAft>
                      </a:pPr>
                      <a:r>
                        <a:rPr lang="en-US" sz="2800" dirty="0">
                          <a:effectLst/>
                        </a:rPr>
                        <a:t>Elderly &gt;62</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1,881</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29%</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r h="426803">
                <a:tc>
                  <a:txBody>
                    <a:bodyPr/>
                    <a:lstStyle/>
                    <a:p>
                      <a:pPr marL="0" marR="0">
                        <a:spcBef>
                          <a:spcPts val="0"/>
                        </a:spcBef>
                        <a:spcAft>
                          <a:spcPts val="0"/>
                        </a:spcAft>
                      </a:pPr>
                      <a:r>
                        <a:rPr lang="en-US" sz="2800">
                          <a:effectLst/>
                        </a:rPr>
                        <a:t>Disabled</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346</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5%</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r h="426803">
                <a:tc>
                  <a:txBody>
                    <a:bodyPr/>
                    <a:lstStyle/>
                    <a:p>
                      <a:pPr marL="0" marR="0">
                        <a:spcBef>
                          <a:spcPts val="0"/>
                        </a:spcBef>
                        <a:spcAft>
                          <a:spcPts val="0"/>
                        </a:spcAft>
                      </a:pPr>
                      <a:r>
                        <a:rPr lang="en-US" sz="2800" b="1" dirty="0">
                          <a:effectLst/>
                        </a:rPr>
                        <a:t>Any Vulnerable </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b="1" dirty="0">
                          <a:effectLst/>
                        </a:rPr>
                        <a:t>4,624</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b="1" dirty="0">
                          <a:effectLst/>
                        </a:rPr>
                        <a:t>72%</a:t>
                      </a:r>
                      <a:endParaRPr lang="en-US" sz="2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bl>
          </a:graphicData>
        </a:graphic>
      </p:graphicFrame>
      <p:sp>
        <p:nvSpPr>
          <p:cNvPr id="4" name="TextBox 3"/>
          <p:cNvSpPr txBox="1"/>
          <p:nvPr/>
        </p:nvSpPr>
        <p:spPr>
          <a:xfrm>
            <a:off x="746125" y="2033588"/>
            <a:ext cx="7848600" cy="46196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en-US" dirty="0"/>
              <a:t>Finding: The Program is serving many vulnerable households.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74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52"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626945D1-50C5-4BCD-82CB-2357A60EF44B}" type="slidenum">
              <a:rPr lang="en-US" altLang="en-US" sz="1000"/>
              <a:pPr>
                <a:spcBef>
                  <a:spcPct val="50000"/>
                </a:spcBef>
              </a:pPr>
              <a:t>15</a:t>
            </a:fld>
            <a:endParaRPr lang="en-US" altLang="en-US" sz="1000"/>
          </a:p>
        </p:txBody>
      </p:sp>
      <p:sp>
        <p:nvSpPr>
          <p:cNvPr id="17453" name="Title 46"/>
          <p:cNvSpPr>
            <a:spLocks noGrp="1"/>
          </p:cNvSpPr>
          <p:nvPr>
            <p:ph type="title"/>
          </p:nvPr>
        </p:nvSpPr>
        <p:spPr>
          <a:xfrm>
            <a:off x="85725" y="211138"/>
            <a:ext cx="7772400" cy="1143000"/>
          </a:xfrm>
        </p:spPr>
        <p:txBody>
          <a:bodyPr/>
          <a:lstStyle/>
          <a:p>
            <a:pPr algn="l"/>
            <a:r>
              <a:rPr lang="en-US" altLang="en-US" smtClean="0"/>
              <a:t>Program Data Analysis</a:t>
            </a:r>
          </a:p>
        </p:txBody>
      </p:sp>
      <p:sp>
        <p:nvSpPr>
          <p:cNvPr id="4" name="TextBox 3"/>
          <p:cNvSpPr txBox="1"/>
          <p:nvPr/>
        </p:nvSpPr>
        <p:spPr>
          <a:xfrm>
            <a:off x="1373188" y="2316163"/>
            <a:ext cx="6540500" cy="46196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en-US" dirty="0"/>
              <a:t>Finding: Contractors serve renters at different rates.</a:t>
            </a:r>
          </a:p>
        </p:txBody>
      </p:sp>
      <p:graphicFrame>
        <p:nvGraphicFramePr>
          <p:cNvPr id="3" name="Table 2"/>
          <p:cNvGraphicFramePr>
            <a:graphicFrameLocks noGrp="1"/>
          </p:cNvGraphicFramePr>
          <p:nvPr/>
        </p:nvGraphicFramePr>
        <p:xfrm>
          <a:off x="655638" y="3005138"/>
          <a:ext cx="7618412" cy="2716212"/>
        </p:xfrm>
        <a:graphic>
          <a:graphicData uri="http://schemas.openxmlformats.org/drawingml/2006/table">
            <a:tbl>
              <a:tblPr firstRow="1" bandRow="1" bandCol="1">
                <a:tableStyleId>{5C22544A-7EE6-4342-B048-85BDC9FD1C3A}</a:tableStyleId>
              </a:tblPr>
              <a:tblGrid>
                <a:gridCol w="1805412">
                  <a:extLst>
                    <a:ext uri="{9D8B030D-6E8A-4147-A177-3AD203B41FA5}"/>
                  </a:extLst>
                </a:gridCol>
                <a:gridCol w="1107238">
                  <a:extLst>
                    <a:ext uri="{9D8B030D-6E8A-4147-A177-3AD203B41FA5}"/>
                  </a:extLst>
                </a:gridCol>
                <a:gridCol w="1245642">
                  <a:extLst>
                    <a:ext uri="{9D8B030D-6E8A-4147-A177-3AD203B41FA5}"/>
                  </a:extLst>
                </a:gridCol>
                <a:gridCol w="1245642">
                  <a:extLst>
                    <a:ext uri="{9D8B030D-6E8A-4147-A177-3AD203B41FA5}"/>
                  </a:extLst>
                </a:gridCol>
                <a:gridCol w="1107238">
                  <a:extLst>
                    <a:ext uri="{9D8B030D-6E8A-4147-A177-3AD203B41FA5}"/>
                  </a:extLst>
                </a:gridCol>
                <a:gridCol w="1107238">
                  <a:extLst>
                    <a:ext uri="{9D8B030D-6E8A-4147-A177-3AD203B41FA5}"/>
                  </a:extLst>
                </a:gridCol>
              </a:tblGrid>
              <a:tr h="499506">
                <a:tc rowSpan="2">
                  <a:txBody>
                    <a:bodyPr/>
                    <a:lstStyle/>
                    <a:p>
                      <a:pPr marL="0" marR="0">
                        <a:spcBef>
                          <a:spcPts val="0"/>
                        </a:spcBef>
                        <a:spcAft>
                          <a:spcPts val="0"/>
                        </a:spcAft>
                      </a:pPr>
                      <a:r>
                        <a:rPr lang="en-US" sz="1800" dirty="0">
                          <a:effectLst/>
                          <a:latin typeface="+mn-lt"/>
                        </a:rPr>
                        <a:t>Occupancy Type</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gridSpan="5">
                  <a:txBody>
                    <a:bodyPr/>
                    <a:lstStyle/>
                    <a:p>
                      <a:pPr marL="0" marR="0" algn="ctr">
                        <a:spcBef>
                          <a:spcPts val="0"/>
                        </a:spcBef>
                        <a:spcAft>
                          <a:spcPts val="0"/>
                        </a:spcAft>
                      </a:pPr>
                      <a:r>
                        <a:rPr lang="en-US" sz="1800" dirty="0">
                          <a:solidFill>
                            <a:schemeClr val="bg1"/>
                          </a:solidFill>
                          <a:effectLst/>
                          <a:latin typeface="+mn-lt"/>
                          <a:ea typeface="Times New Roman" panose="02020603050405020304" pitchFamily="18" charset="0"/>
                          <a:cs typeface="Times New Roman" panose="02020603050405020304" pitchFamily="18" charset="0"/>
                        </a:rPr>
                        <a:t>Contractor</a:t>
                      </a:r>
                    </a:p>
                  </a:txBody>
                  <a:tcPr marL="68580" marR="6858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r h="316672">
                <a:tc vMerge="1">
                  <a:txBody>
                    <a:bodyPr/>
                    <a:lstStyle/>
                    <a:p>
                      <a:endParaRPr lang="en-US"/>
                    </a:p>
                  </a:txBody>
                  <a:tcPr/>
                </a:tc>
                <a:tc>
                  <a:txBody>
                    <a:bodyPr/>
                    <a:lstStyle/>
                    <a:p>
                      <a:pPr marL="0" marR="0" algn="ctr">
                        <a:spcBef>
                          <a:spcPts val="0"/>
                        </a:spcBef>
                        <a:spcAft>
                          <a:spcPts val="0"/>
                        </a:spcAft>
                      </a:pPr>
                      <a:r>
                        <a:rPr lang="en-US" sz="1800" b="1" dirty="0">
                          <a:solidFill>
                            <a:schemeClr val="bg1"/>
                          </a:solidFill>
                          <a:effectLst/>
                          <a:latin typeface="+mn-lt"/>
                        </a:rPr>
                        <a:t>1</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2</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3</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4</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solidFill>
                      <a:schemeClr val="accent1"/>
                    </a:solidFill>
                  </a:tcPr>
                </a:tc>
                <a:tc>
                  <a:txBody>
                    <a:bodyPr/>
                    <a:lstStyle/>
                    <a:p>
                      <a:pPr marL="0" marR="0" algn="ctr">
                        <a:spcBef>
                          <a:spcPts val="0"/>
                        </a:spcBef>
                        <a:spcAft>
                          <a:spcPts val="0"/>
                        </a:spcAft>
                      </a:pPr>
                      <a:r>
                        <a:rPr lang="en-US" sz="1800" b="1" dirty="0">
                          <a:solidFill>
                            <a:schemeClr val="bg1"/>
                          </a:solidFill>
                          <a:effectLst/>
                          <a:latin typeface="+mn-lt"/>
                        </a:rPr>
                        <a:t>5</a:t>
                      </a:r>
                      <a:endParaRPr lang="en-US" sz="18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solidFill>
                      <a:schemeClr val="accent1"/>
                    </a:solidFill>
                  </a:tcPr>
                </a:tc>
                <a:extLst>
                  <a:ext uri="{0D108BD9-81ED-4DB2-BD59-A6C34878D82A}"/>
                </a:extLst>
              </a:tr>
              <a:tr h="316672">
                <a:tc>
                  <a:txBody>
                    <a:bodyPr/>
                    <a:lstStyle/>
                    <a:p>
                      <a:pPr marL="0" marR="0">
                        <a:spcBef>
                          <a:spcPts val="0"/>
                        </a:spcBef>
                        <a:spcAft>
                          <a:spcPts val="0"/>
                        </a:spcAft>
                      </a:pPr>
                      <a:r>
                        <a:rPr lang="en-US" sz="1800" dirty="0">
                          <a:effectLst/>
                          <a:latin typeface="+mn-lt"/>
                        </a:rPr>
                        <a:t>Obs.</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4,082</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985</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812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527</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31</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extLst>
              </a:tr>
              <a:tr h="316672">
                <a:tc>
                  <a:txBody>
                    <a:bodyPr/>
                    <a:lstStyle/>
                    <a:p>
                      <a:pPr marL="0" marR="0">
                        <a:spcBef>
                          <a:spcPts val="0"/>
                        </a:spcBef>
                        <a:spcAft>
                          <a:spcPts val="0"/>
                        </a:spcAft>
                      </a:pPr>
                      <a:r>
                        <a:rPr lang="en-US" sz="1800">
                          <a:effectLst/>
                          <a:latin typeface="+mn-lt"/>
                        </a:rPr>
                        <a:t>Own</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72%</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54%</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74%</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51%</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74%</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extLst>
              </a:tr>
              <a:tr h="316672">
                <a:tc>
                  <a:txBody>
                    <a:bodyPr/>
                    <a:lstStyle/>
                    <a:p>
                      <a:pPr marL="0" marR="0">
                        <a:spcBef>
                          <a:spcPts val="0"/>
                        </a:spcBef>
                        <a:spcAft>
                          <a:spcPts val="0"/>
                        </a:spcAft>
                      </a:pPr>
                      <a:r>
                        <a:rPr lang="en-US" sz="1800">
                          <a:effectLst/>
                          <a:latin typeface="+mn-lt"/>
                        </a:rPr>
                        <a:t>Rent</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27%</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FFFF00"/>
                    </a:solidFill>
                  </a:tcPr>
                </a:tc>
                <a:tc>
                  <a:txBody>
                    <a:bodyPr/>
                    <a:lstStyle/>
                    <a:p>
                      <a:pPr marL="0" marR="0" algn="ctr">
                        <a:spcBef>
                          <a:spcPts val="0"/>
                        </a:spcBef>
                        <a:spcAft>
                          <a:spcPts val="0"/>
                        </a:spcAft>
                      </a:pPr>
                      <a:r>
                        <a:rPr lang="en-US" sz="1800" dirty="0">
                          <a:effectLst/>
                          <a:latin typeface="+mn-lt"/>
                        </a:rPr>
                        <a:t>46%</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FFFF00"/>
                    </a:solidFill>
                  </a:tcPr>
                </a:tc>
                <a:tc>
                  <a:txBody>
                    <a:bodyPr/>
                    <a:lstStyle/>
                    <a:p>
                      <a:pPr marL="0" marR="0" algn="ctr">
                        <a:spcBef>
                          <a:spcPts val="0"/>
                        </a:spcBef>
                        <a:spcAft>
                          <a:spcPts val="0"/>
                        </a:spcAft>
                      </a:pPr>
                      <a:r>
                        <a:rPr lang="en-US" sz="1800" dirty="0">
                          <a:effectLst/>
                          <a:latin typeface="+mn-lt"/>
                        </a:rPr>
                        <a:t>26%</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FFFF00"/>
                    </a:solidFill>
                  </a:tcPr>
                </a:tc>
                <a:tc>
                  <a:txBody>
                    <a:bodyPr/>
                    <a:lstStyle/>
                    <a:p>
                      <a:pPr marL="0" marR="0" algn="ctr">
                        <a:spcBef>
                          <a:spcPts val="0"/>
                        </a:spcBef>
                        <a:spcAft>
                          <a:spcPts val="0"/>
                        </a:spcAft>
                      </a:pPr>
                      <a:r>
                        <a:rPr lang="en-US" sz="1800" dirty="0">
                          <a:effectLst/>
                          <a:latin typeface="+mn-lt"/>
                        </a:rPr>
                        <a:t>48%</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FFFF00"/>
                    </a:solidFill>
                  </a:tcPr>
                </a:tc>
                <a:tc>
                  <a:txBody>
                    <a:bodyPr/>
                    <a:lstStyle/>
                    <a:p>
                      <a:pPr marL="0" marR="0" algn="ctr">
                        <a:spcBef>
                          <a:spcPts val="0"/>
                        </a:spcBef>
                        <a:spcAft>
                          <a:spcPts val="0"/>
                        </a:spcAft>
                      </a:pPr>
                      <a:r>
                        <a:rPr lang="en-US" sz="1800" dirty="0">
                          <a:effectLst/>
                          <a:latin typeface="+mn-lt"/>
                        </a:rPr>
                        <a:t>26%</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rgbClr val="FFFF00"/>
                    </a:solidFill>
                  </a:tcPr>
                </a:tc>
                <a:extLst>
                  <a:ext uri="{0D108BD9-81ED-4DB2-BD59-A6C34878D82A}"/>
                </a:extLst>
              </a:tr>
              <a:tr h="316672">
                <a:tc>
                  <a:txBody>
                    <a:bodyPr/>
                    <a:lstStyle/>
                    <a:p>
                      <a:pPr marL="0" marR="0">
                        <a:spcBef>
                          <a:spcPts val="0"/>
                        </a:spcBef>
                        <a:spcAft>
                          <a:spcPts val="0"/>
                        </a:spcAft>
                      </a:pPr>
                      <a:r>
                        <a:rPr lang="en-US" sz="1800">
                          <a:effectLst/>
                          <a:latin typeface="+mn-lt"/>
                        </a:rPr>
                        <a:t>Other</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&lt;1%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&lt;1%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&lt;1%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extLst>
              </a:tr>
              <a:tr h="316672">
                <a:tc>
                  <a:txBody>
                    <a:bodyPr/>
                    <a:lstStyle/>
                    <a:p>
                      <a:pPr marL="0" marR="0">
                        <a:spcBef>
                          <a:spcPts val="0"/>
                        </a:spcBef>
                        <a:spcAft>
                          <a:spcPts val="0"/>
                        </a:spcAft>
                      </a:pPr>
                      <a:r>
                        <a:rPr lang="en-US" sz="1800">
                          <a:effectLst/>
                          <a:latin typeface="+mn-lt"/>
                        </a:rPr>
                        <a:t>Missing</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2%</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&lt;1%</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&lt;1%</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&lt;1%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extLst>
              </a:tr>
              <a:tr h="316672">
                <a:tc>
                  <a:txBody>
                    <a:bodyPr/>
                    <a:lstStyle/>
                    <a:p>
                      <a:pPr marL="0" marR="0">
                        <a:spcBef>
                          <a:spcPts val="0"/>
                        </a:spcBef>
                        <a:spcAft>
                          <a:spcPts val="0"/>
                        </a:spcAft>
                      </a:pPr>
                      <a:r>
                        <a:rPr lang="en-US" sz="1800">
                          <a:effectLst/>
                          <a:latin typeface="+mn-lt"/>
                        </a:rPr>
                        <a:t>Total</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100%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100%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100%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mn-lt"/>
                        </a:rPr>
                        <a:t>100%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mn-lt"/>
                        </a:rPr>
                        <a:t>100%</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847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76" name="Rectangle 44"/>
          <p:cNvSpPr>
            <a:spLocks noGrp="1" noChangeArrowheads="1"/>
          </p:cNvSpPr>
          <p:nvPr>
            <p:ph type="title"/>
          </p:nvPr>
        </p:nvSpPr>
        <p:spPr>
          <a:xfrm>
            <a:off x="152400" y="228600"/>
            <a:ext cx="7772400" cy="1143000"/>
          </a:xfrm>
        </p:spPr>
        <p:txBody>
          <a:bodyPr/>
          <a:lstStyle/>
          <a:p>
            <a:pPr algn="l" eaLnBrk="1" hangingPunct="1"/>
            <a:r>
              <a:rPr lang="en-US" altLang="en-US" smtClean="0"/>
              <a:t>Program Data Analysis</a:t>
            </a:r>
          </a:p>
        </p:txBody>
      </p:sp>
      <p:sp>
        <p:nvSpPr>
          <p:cNvPr id="18477"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AB0FB9CD-1137-4162-B83A-9C1B852BDF59}" type="slidenum">
              <a:rPr lang="en-US" altLang="en-US" sz="1000"/>
              <a:pPr eaLnBrk="1" hangingPunct="1">
                <a:spcBef>
                  <a:spcPct val="50000"/>
                </a:spcBef>
              </a:pPr>
              <a:t>16</a:t>
            </a:fld>
            <a:endParaRPr lang="en-US" altLang="en-US" sz="1000"/>
          </a:p>
        </p:txBody>
      </p:sp>
      <p:sp>
        <p:nvSpPr>
          <p:cNvPr id="18478" name="TextBox 47"/>
          <p:cNvSpPr txBox="1">
            <a:spLocks noChangeArrowheads="1"/>
          </p:cNvSpPr>
          <p:nvPr/>
        </p:nvSpPr>
        <p:spPr bwMode="auto">
          <a:xfrm>
            <a:off x="838200" y="1524000"/>
            <a:ext cx="6367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Utility Low Income Usage Evaluation – Measures</a:t>
            </a:r>
          </a:p>
        </p:txBody>
      </p:sp>
      <p:graphicFrame>
        <p:nvGraphicFramePr>
          <p:cNvPr id="49" name="Table 48"/>
          <p:cNvGraphicFramePr>
            <a:graphicFrameLocks noGrp="1"/>
          </p:cNvGraphicFramePr>
          <p:nvPr/>
        </p:nvGraphicFramePr>
        <p:xfrm>
          <a:off x="152400" y="1981200"/>
          <a:ext cx="4419600" cy="4683125"/>
        </p:xfrm>
        <a:graphic>
          <a:graphicData uri="http://schemas.openxmlformats.org/drawingml/2006/table">
            <a:tbl>
              <a:tblPr firstRow="1" bandRow="1">
                <a:tableStyleId>{5C22544A-7EE6-4342-B048-85BDC9FD1C3A}</a:tableStyleId>
              </a:tblPr>
              <a:tblGrid>
                <a:gridCol w="1981200">
                  <a:extLst>
                    <a:ext uri="{9D8B030D-6E8A-4147-A177-3AD203B41FA5}"/>
                  </a:extLst>
                </a:gridCol>
                <a:gridCol w="914400">
                  <a:extLst>
                    <a:ext uri="{9D8B030D-6E8A-4147-A177-3AD203B41FA5}"/>
                  </a:extLst>
                </a:gridCol>
                <a:gridCol w="685800">
                  <a:extLst>
                    <a:ext uri="{9D8B030D-6E8A-4147-A177-3AD203B41FA5}"/>
                  </a:extLst>
                </a:gridCol>
                <a:gridCol w="838200">
                  <a:extLst>
                    <a:ext uri="{9D8B030D-6E8A-4147-A177-3AD203B41FA5}"/>
                  </a:extLst>
                </a:gridCol>
              </a:tblGrid>
              <a:tr h="370777">
                <a:tc rowSpan="2">
                  <a:txBody>
                    <a:bodyPr/>
                    <a:lstStyle/>
                    <a:p>
                      <a:pPr marL="0" marR="0">
                        <a:spcBef>
                          <a:spcPts val="0"/>
                        </a:spcBef>
                        <a:spcAft>
                          <a:spcPts val="0"/>
                        </a:spcAft>
                      </a:pPr>
                      <a:r>
                        <a:rPr lang="en-US" sz="1600" b="1" dirty="0">
                          <a:latin typeface="Times New Roman"/>
                          <a:ea typeface="Times New Roman"/>
                          <a:cs typeface="Times New Roman"/>
                        </a:rPr>
                        <a:t>Measure</a:t>
                      </a:r>
                      <a:endParaRPr lang="en-US" sz="1600" dirty="0">
                        <a:latin typeface="Times New Roman"/>
                        <a:ea typeface="Times New Roman"/>
                        <a:cs typeface="Times New Roman"/>
                      </a:endParaRPr>
                    </a:p>
                  </a:txBody>
                  <a:tcPr marL="68580" marR="68580" marT="0" marB="0" anchor="ctr">
                    <a:solidFill>
                      <a:schemeClr val="accent1"/>
                    </a:solidFill>
                  </a:tcPr>
                </a:tc>
                <a:tc rowSpan="2">
                  <a:txBody>
                    <a:bodyPr/>
                    <a:lstStyle/>
                    <a:p>
                      <a:pPr marL="0" marR="0" algn="ctr">
                        <a:spcBef>
                          <a:spcPts val="0"/>
                        </a:spcBef>
                        <a:spcAft>
                          <a:spcPts val="0"/>
                        </a:spcAft>
                      </a:pPr>
                      <a:r>
                        <a:rPr lang="en-US" sz="1600" b="1" dirty="0">
                          <a:latin typeface="Times New Roman"/>
                          <a:ea typeface="Times New Roman"/>
                          <a:cs typeface="Times New Roman"/>
                        </a:rPr>
                        <a:t>% With Measure</a:t>
                      </a:r>
                      <a:endParaRPr lang="en-US" sz="1600" dirty="0">
                        <a:latin typeface="Times New Roman"/>
                        <a:ea typeface="Times New Roman"/>
                        <a:cs typeface="Times New Roman"/>
                      </a:endParaRPr>
                    </a:p>
                  </a:txBody>
                  <a:tcPr marL="68580" marR="68580" marT="0" marB="0" anchor="ctr">
                    <a:solidFill>
                      <a:schemeClr val="accent1"/>
                    </a:solidFill>
                  </a:tcPr>
                </a:tc>
                <a:tc gridSpan="2">
                  <a:txBody>
                    <a:bodyPr/>
                    <a:lstStyle/>
                    <a:p>
                      <a:pPr marL="0" marR="0" algn="ctr">
                        <a:spcBef>
                          <a:spcPts val="0"/>
                        </a:spcBef>
                        <a:spcAft>
                          <a:spcPts val="0"/>
                        </a:spcAft>
                      </a:pPr>
                      <a:r>
                        <a:rPr lang="en-US" sz="1600" b="1" dirty="0">
                          <a:latin typeface="Times New Roman"/>
                          <a:ea typeface="Times New Roman"/>
                          <a:cs typeface="Times New Roman"/>
                        </a:rPr>
                        <a:t>Measure Cost</a:t>
                      </a:r>
                      <a:endParaRPr lang="en-US" sz="1600" dirty="0">
                        <a:latin typeface="Times New Roman"/>
                        <a:ea typeface="Times New Roman"/>
                        <a:cs typeface="Times New Roman"/>
                      </a:endParaRPr>
                    </a:p>
                  </a:txBody>
                  <a:tcPr marL="68580" marR="68580" marT="0" marB="0" anchor="ctr">
                    <a:lnB w="3175"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solidFill>
                      <a:schemeClr val="accent1"/>
                    </a:solidFill>
                  </a:tcPr>
                </a:tc>
                <a:extLst>
                  <a:ext uri="{0D108BD9-81ED-4DB2-BD59-A6C34878D82A}"/>
                </a:extLst>
              </a:tr>
              <a:tr h="370777">
                <a:tc vMerge="1">
                  <a:txBody>
                    <a:bodyPr/>
                    <a:lstStyle/>
                    <a:p>
                      <a:endParaRPr lang="en-US"/>
                    </a:p>
                  </a:txBody>
                  <a:tcPr>
                    <a:solidFill>
                      <a:schemeClr val="accent1"/>
                    </a:solidFill>
                  </a:tcPr>
                </a:tc>
                <a:tc vMerge="1">
                  <a:txBody>
                    <a:bodyPr/>
                    <a:lstStyle/>
                    <a:p>
                      <a:endParaRPr lang="en-US"/>
                    </a:p>
                  </a:txBody>
                  <a:tcPr>
                    <a:solidFill>
                      <a:schemeClr val="accent1"/>
                    </a:solidFill>
                  </a:tcPr>
                </a:tc>
                <a:tc>
                  <a:txBody>
                    <a:bodyPr/>
                    <a:lstStyle/>
                    <a:p>
                      <a:pPr marL="0" marR="0" algn="ctr">
                        <a:spcBef>
                          <a:spcPts val="0"/>
                        </a:spcBef>
                        <a:spcAft>
                          <a:spcPts val="0"/>
                        </a:spcAft>
                      </a:pPr>
                      <a:r>
                        <a:rPr lang="en-US" sz="1600" b="1" dirty="0">
                          <a:solidFill>
                            <a:schemeClr val="bg1"/>
                          </a:solidFill>
                          <a:latin typeface="Times New Roman"/>
                          <a:ea typeface="Times New Roman"/>
                          <a:cs typeface="Times New Roman"/>
                        </a:rPr>
                        <a:t>Mean</a:t>
                      </a:r>
                      <a:endParaRPr lang="en-US" sz="1600" dirty="0">
                        <a:solidFill>
                          <a:schemeClr val="bg1"/>
                        </a:solidFill>
                        <a:latin typeface="Times New Roman"/>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chemeClr val="accent1"/>
                    </a:solidFill>
                  </a:tcPr>
                </a:tc>
                <a:tc>
                  <a:txBody>
                    <a:bodyPr/>
                    <a:lstStyle/>
                    <a:p>
                      <a:pPr marL="0" marR="0" algn="ctr">
                        <a:spcBef>
                          <a:spcPts val="0"/>
                        </a:spcBef>
                        <a:spcAft>
                          <a:spcPts val="0"/>
                        </a:spcAft>
                      </a:pPr>
                      <a:r>
                        <a:rPr lang="en-US" sz="1600" b="1" dirty="0">
                          <a:solidFill>
                            <a:schemeClr val="bg1"/>
                          </a:solidFill>
                          <a:latin typeface="Times New Roman"/>
                          <a:ea typeface="Times New Roman"/>
                          <a:cs typeface="Times New Roman"/>
                        </a:rPr>
                        <a:t>Median</a:t>
                      </a:r>
                      <a:endParaRPr lang="en-US" sz="1600" dirty="0">
                        <a:solidFill>
                          <a:schemeClr val="bg1"/>
                        </a:solidFill>
                        <a:latin typeface="Times New Roman"/>
                        <a:ea typeface="Times New Roman"/>
                        <a:cs typeface="Times New Roman"/>
                      </a:endParaRPr>
                    </a:p>
                  </a:txBody>
                  <a:tcPr marL="68580" marR="68580" marT="0" marB="0" anchor="ctr">
                    <a:lnT w="3175" cap="flat" cmpd="sng" algn="ctr">
                      <a:solidFill>
                        <a:schemeClr val="bg1"/>
                      </a:solidFill>
                      <a:prstDash val="solid"/>
                      <a:round/>
                      <a:headEnd type="none" w="med" len="med"/>
                      <a:tailEnd type="none" w="med" len="med"/>
                    </a:lnT>
                    <a:solidFill>
                      <a:schemeClr val="accent1"/>
                    </a:solidFill>
                  </a:tcP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Air Sealing</a:t>
                      </a:r>
                      <a:endParaRPr lang="en-US" sz="1600" dirty="0">
                        <a:latin typeface="Times New Roman"/>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93%</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$425</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$301</a:t>
                      </a:r>
                    </a:p>
                  </a:txBody>
                  <a:tcPr marL="68580" marR="68580" marT="0" marB="0" anchor="ctr">
                    <a:solidFill>
                      <a:srgbClr val="FFFF00"/>
                    </a:solidFill>
                  </a:tcP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Attic Insulation</a:t>
                      </a:r>
                      <a:endParaRPr lang="en-US" sz="1600" dirty="0">
                        <a:latin typeface="Times New Roman"/>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46%</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$707</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$706</a:t>
                      </a:r>
                    </a:p>
                  </a:txBody>
                  <a:tcPr marL="68580" marR="68580" marT="0" marB="0" anchor="ctr">
                    <a:solidFill>
                      <a:srgbClr val="FFFF00"/>
                    </a:solidFill>
                  </a:tcP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Wall Insulation</a:t>
                      </a:r>
                      <a:endParaRPr lang="en-US" sz="1600" dirty="0">
                        <a:latin typeface="Times New Roman"/>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5%</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$456</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$408</a:t>
                      </a:r>
                    </a:p>
                  </a:txBody>
                  <a:tcPr marL="68580" marR="68580" marT="0" marB="0" anchor="ctr">
                    <a:solidFill>
                      <a:srgbClr val="FFFF00"/>
                    </a:solidFill>
                  </a:tcP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Floor Insulation</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16%</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$755</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$756</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err="1">
                          <a:latin typeface="Times New Roman"/>
                          <a:ea typeface="Times New Roman"/>
                          <a:cs typeface="Times New Roman"/>
                        </a:rPr>
                        <a:t>Kneewall</a:t>
                      </a:r>
                      <a:r>
                        <a:rPr lang="en-US" sz="1600" b="1" dirty="0">
                          <a:latin typeface="Times New Roman"/>
                          <a:ea typeface="Times New Roman"/>
                          <a:cs typeface="Times New Roman"/>
                        </a:rPr>
                        <a:t> Insulation</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$224</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$168</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Basement Insulation</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6%</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$193</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$135</a:t>
                      </a:r>
                    </a:p>
                  </a:txBody>
                  <a:tcPr marL="68580" marR="68580" marT="0" marB="0" anchor="ctr"/>
                </a:tc>
                <a:extLst>
                  <a:ext uri="{0D108BD9-81ED-4DB2-BD59-A6C34878D82A}"/>
                </a:extLst>
              </a:tr>
              <a:tr h="487679">
                <a:tc>
                  <a:txBody>
                    <a:bodyPr/>
                    <a:lstStyle/>
                    <a:p>
                      <a:pPr marL="0" marR="0">
                        <a:spcBef>
                          <a:spcPts val="0"/>
                        </a:spcBef>
                        <a:spcAft>
                          <a:spcPts val="0"/>
                        </a:spcAft>
                      </a:pPr>
                      <a:r>
                        <a:rPr lang="en-US" sz="1600" b="1" dirty="0">
                          <a:latin typeface="Times New Roman"/>
                          <a:ea typeface="Times New Roman"/>
                          <a:cs typeface="Times New Roman"/>
                        </a:rPr>
                        <a:t>Duct Sealing and Insulation</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$292</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$95</a:t>
                      </a:r>
                    </a:p>
                  </a:txBody>
                  <a:tcPr marL="68580" marR="68580" marT="0" marB="0" anchor="ctr"/>
                </a:tc>
                <a:extLst>
                  <a:ext uri="{0D108BD9-81ED-4DB2-BD59-A6C34878D82A}"/>
                </a:extLst>
              </a:tr>
              <a:tr h="487679">
                <a:tc>
                  <a:txBody>
                    <a:bodyPr/>
                    <a:lstStyle/>
                    <a:p>
                      <a:pPr marL="0" marR="0">
                        <a:spcBef>
                          <a:spcPts val="0"/>
                        </a:spcBef>
                        <a:spcAft>
                          <a:spcPts val="0"/>
                        </a:spcAft>
                      </a:pPr>
                      <a:r>
                        <a:rPr lang="en-US" sz="1600" b="1" dirty="0">
                          <a:latin typeface="Times New Roman"/>
                          <a:ea typeface="Times New Roman"/>
                          <a:cs typeface="Times New Roman"/>
                        </a:rPr>
                        <a:t>Furnace Replacement</a:t>
                      </a:r>
                      <a:endParaRPr lang="en-US" sz="1600" dirty="0">
                        <a:latin typeface="Times New Roman"/>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34%</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$1677</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$1367</a:t>
                      </a:r>
                    </a:p>
                  </a:txBody>
                  <a:tcPr marL="68580" marR="68580" marT="0" marB="0" anchor="ctr">
                    <a:solidFill>
                      <a:srgbClr val="FFFF00"/>
                    </a:solidFill>
                  </a:tcP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Furnace Repair</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16%</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$274</a:t>
                      </a:r>
                    </a:p>
                  </a:txBody>
                  <a:tcPr marL="68580" marR="68580" marT="0" marB="0" anchor="ctr"/>
                </a:tc>
                <a:tc>
                  <a:txBody>
                    <a:bodyPr/>
                    <a:lstStyle/>
                    <a:p>
                      <a:pPr marL="0" marR="0" algn="ctr">
                        <a:spcBef>
                          <a:spcPts val="0"/>
                        </a:spcBef>
                        <a:spcAft>
                          <a:spcPts val="0"/>
                        </a:spcAft>
                      </a:pPr>
                      <a:r>
                        <a:rPr lang="en-US" sz="1600" dirty="0">
                          <a:latin typeface="Times New Roman"/>
                          <a:ea typeface="Times New Roman"/>
                          <a:cs typeface="Times New Roman"/>
                        </a:rPr>
                        <a:t>$248</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Furnace Cleaning</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dirty="0">
                          <a:latin typeface="Times New Roman"/>
                          <a:ea typeface="Times New Roman"/>
                          <a:cs typeface="Times New Roman"/>
                        </a:rPr>
                        <a:t>36%</a:t>
                      </a:r>
                    </a:p>
                  </a:txBody>
                  <a:tcPr marL="68580" marR="68580" marT="0" marB="0" anchor="ctr"/>
                </a:tc>
                <a:tc>
                  <a:txBody>
                    <a:bodyPr/>
                    <a:lstStyle/>
                    <a:p>
                      <a:pPr marL="0" marR="0" algn="ctr">
                        <a:spcBef>
                          <a:spcPts val="0"/>
                        </a:spcBef>
                        <a:spcAft>
                          <a:spcPts val="0"/>
                        </a:spcAft>
                      </a:pPr>
                      <a:r>
                        <a:rPr lang="en-US" sz="1600" dirty="0">
                          <a:latin typeface="Times New Roman"/>
                          <a:ea typeface="Times New Roman"/>
                          <a:cs typeface="Times New Roman"/>
                        </a:rPr>
                        <a:t>$94</a:t>
                      </a:r>
                    </a:p>
                  </a:txBody>
                  <a:tcPr marL="68580" marR="68580" marT="0" marB="0" anchor="ctr"/>
                </a:tc>
                <a:tc>
                  <a:txBody>
                    <a:bodyPr/>
                    <a:lstStyle/>
                    <a:p>
                      <a:pPr marL="0" marR="0" algn="ctr">
                        <a:spcBef>
                          <a:spcPts val="0"/>
                        </a:spcBef>
                        <a:spcAft>
                          <a:spcPts val="0"/>
                        </a:spcAft>
                      </a:pPr>
                      <a:r>
                        <a:rPr lang="en-US" sz="1600" dirty="0">
                          <a:latin typeface="Times New Roman"/>
                          <a:ea typeface="Times New Roman"/>
                          <a:cs typeface="Times New Roman"/>
                        </a:rPr>
                        <a:t>$83</a:t>
                      </a:r>
                    </a:p>
                  </a:txBody>
                  <a:tcPr marL="68580" marR="68580" marT="0" marB="0" anchor="ctr"/>
                </a:tc>
                <a:extLst>
                  <a:ext uri="{0D108BD9-81ED-4DB2-BD59-A6C34878D82A}"/>
                </a:extLst>
              </a:tr>
            </a:tbl>
          </a:graphicData>
        </a:graphic>
      </p:graphicFrame>
      <p:graphicFrame>
        <p:nvGraphicFramePr>
          <p:cNvPr id="53" name="Table 52"/>
          <p:cNvGraphicFramePr>
            <a:graphicFrameLocks noGrp="1"/>
          </p:cNvGraphicFramePr>
          <p:nvPr/>
        </p:nvGraphicFramePr>
        <p:xfrm>
          <a:off x="4648200" y="1981200"/>
          <a:ext cx="4419600" cy="4683125"/>
        </p:xfrm>
        <a:graphic>
          <a:graphicData uri="http://schemas.openxmlformats.org/drawingml/2006/table">
            <a:tbl>
              <a:tblPr firstRow="1" bandRow="1">
                <a:tableStyleId>{5C22544A-7EE6-4342-B048-85BDC9FD1C3A}</a:tableStyleId>
              </a:tblPr>
              <a:tblGrid>
                <a:gridCol w="1981200">
                  <a:extLst>
                    <a:ext uri="{9D8B030D-6E8A-4147-A177-3AD203B41FA5}"/>
                  </a:extLst>
                </a:gridCol>
                <a:gridCol w="914400">
                  <a:extLst>
                    <a:ext uri="{9D8B030D-6E8A-4147-A177-3AD203B41FA5}"/>
                  </a:extLst>
                </a:gridCol>
                <a:gridCol w="685800">
                  <a:extLst>
                    <a:ext uri="{9D8B030D-6E8A-4147-A177-3AD203B41FA5}"/>
                  </a:extLst>
                </a:gridCol>
                <a:gridCol w="838200">
                  <a:extLst>
                    <a:ext uri="{9D8B030D-6E8A-4147-A177-3AD203B41FA5}"/>
                  </a:extLst>
                </a:gridCol>
              </a:tblGrid>
              <a:tr h="370777">
                <a:tc rowSpan="2">
                  <a:txBody>
                    <a:bodyPr/>
                    <a:lstStyle/>
                    <a:p>
                      <a:pPr marL="0" marR="0">
                        <a:spcBef>
                          <a:spcPts val="0"/>
                        </a:spcBef>
                        <a:spcAft>
                          <a:spcPts val="0"/>
                        </a:spcAft>
                      </a:pPr>
                      <a:r>
                        <a:rPr lang="en-US" sz="1600" b="1" dirty="0">
                          <a:latin typeface="Times New Roman"/>
                          <a:ea typeface="Times New Roman"/>
                          <a:cs typeface="Times New Roman"/>
                        </a:rPr>
                        <a:t>Measure</a:t>
                      </a:r>
                      <a:endParaRPr lang="en-US" sz="1600" dirty="0">
                        <a:latin typeface="Times New Roman"/>
                        <a:ea typeface="Times New Roman"/>
                        <a:cs typeface="Times New Roman"/>
                      </a:endParaRPr>
                    </a:p>
                  </a:txBody>
                  <a:tcPr marL="68580" marR="68580" marT="0" marB="0" anchor="ctr">
                    <a:solidFill>
                      <a:schemeClr val="accent1"/>
                    </a:solidFill>
                  </a:tcPr>
                </a:tc>
                <a:tc rowSpan="2">
                  <a:txBody>
                    <a:bodyPr/>
                    <a:lstStyle/>
                    <a:p>
                      <a:pPr marL="0" marR="0" algn="ctr">
                        <a:spcBef>
                          <a:spcPts val="0"/>
                        </a:spcBef>
                        <a:spcAft>
                          <a:spcPts val="0"/>
                        </a:spcAft>
                      </a:pPr>
                      <a:r>
                        <a:rPr lang="en-US" sz="1600" b="1" dirty="0">
                          <a:latin typeface="Times New Roman"/>
                          <a:ea typeface="Times New Roman"/>
                          <a:cs typeface="Times New Roman"/>
                        </a:rPr>
                        <a:t>% With Measure</a:t>
                      </a:r>
                      <a:endParaRPr lang="en-US" sz="1600" dirty="0">
                        <a:latin typeface="Times New Roman"/>
                        <a:ea typeface="Times New Roman"/>
                        <a:cs typeface="Times New Roman"/>
                      </a:endParaRPr>
                    </a:p>
                  </a:txBody>
                  <a:tcPr marL="68580" marR="68580" marT="0" marB="0" anchor="ctr">
                    <a:solidFill>
                      <a:schemeClr val="accent1"/>
                    </a:solidFill>
                  </a:tcPr>
                </a:tc>
                <a:tc gridSpan="2">
                  <a:txBody>
                    <a:bodyPr/>
                    <a:lstStyle/>
                    <a:p>
                      <a:pPr marL="0" marR="0" algn="ctr">
                        <a:spcBef>
                          <a:spcPts val="0"/>
                        </a:spcBef>
                        <a:spcAft>
                          <a:spcPts val="0"/>
                        </a:spcAft>
                      </a:pPr>
                      <a:r>
                        <a:rPr lang="en-US" sz="1600" b="1" dirty="0">
                          <a:latin typeface="Times New Roman"/>
                          <a:ea typeface="Times New Roman"/>
                          <a:cs typeface="Times New Roman"/>
                        </a:rPr>
                        <a:t>Measure Cost</a:t>
                      </a:r>
                      <a:endParaRPr lang="en-US" sz="1600" dirty="0">
                        <a:latin typeface="Times New Roman"/>
                        <a:ea typeface="Times New Roman"/>
                        <a:cs typeface="Times New Roman"/>
                      </a:endParaRPr>
                    </a:p>
                  </a:txBody>
                  <a:tcPr marL="68580" marR="68580" marT="0" marB="0" anchor="ctr">
                    <a:lnB w="3175"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solidFill>
                      <a:schemeClr val="accent1"/>
                    </a:solidFill>
                  </a:tcPr>
                </a:tc>
                <a:extLst>
                  <a:ext uri="{0D108BD9-81ED-4DB2-BD59-A6C34878D82A}"/>
                </a:extLst>
              </a:tr>
              <a:tr h="370777">
                <a:tc vMerge="1">
                  <a:txBody>
                    <a:bodyPr/>
                    <a:lstStyle/>
                    <a:p>
                      <a:endParaRPr lang="en-US"/>
                    </a:p>
                  </a:txBody>
                  <a:tcPr>
                    <a:solidFill>
                      <a:schemeClr val="accent1"/>
                    </a:solidFill>
                  </a:tcPr>
                </a:tc>
                <a:tc vMerge="1">
                  <a:txBody>
                    <a:bodyPr/>
                    <a:lstStyle/>
                    <a:p>
                      <a:endParaRPr lang="en-US"/>
                    </a:p>
                  </a:txBody>
                  <a:tcPr>
                    <a:solidFill>
                      <a:schemeClr val="accent1"/>
                    </a:solidFill>
                  </a:tcPr>
                </a:tc>
                <a:tc>
                  <a:txBody>
                    <a:bodyPr/>
                    <a:lstStyle/>
                    <a:p>
                      <a:pPr marL="0" marR="0" algn="ctr">
                        <a:spcBef>
                          <a:spcPts val="0"/>
                        </a:spcBef>
                        <a:spcAft>
                          <a:spcPts val="0"/>
                        </a:spcAft>
                      </a:pPr>
                      <a:r>
                        <a:rPr lang="en-US" sz="1600" b="1" dirty="0">
                          <a:solidFill>
                            <a:schemeClr val="bg1"/>
                          </a:solidFill>
                          <a:latin typeface="Times New Roman"/>
                          <a:ea typeface="Times New Roman"/>
                          <a:cs typeface="Times New Roman"/>
                        </a:rPr>
                        <a:t>Mean</a:t>
                      </a:r>
                      <a:endParaRPr lang="en-US" sz="1600" dirty="0">
                        <a:solidFill>
                          <a:schemeClr val="bg1"/>
                        </a:solidFill>
                        <a:latin typeface="Times New Roman"/>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chemeClr val="accent1"/>
                    </a:solidFill>
                  </a:tcPr>
                </a:tc>
                <a:tc>
                  <a:txBody>
                    <a:bodyPr/>
                    <a:lstStyle/>
                    <a:p>
                      <a:pPr marL="0" marR="0" algn="ctr">
                        <a:spcBef>
                          <a:spcPts val="0"/>
                        </a:spcBef>
                        <a:spcAft>
                          <a:spcPts val="0"/>
                        </a:spcAft>
                      </a:pPr>
                      <a:r>
                        <a:rPr lang="en-US" sz="1600" b="1" dirty="0">
                          <a:solidFill>
                            <a:schemeClr val="bg1"/>
                          </a:solidFill>
                          <a:latin typeface="Times New Roman"/>
                          <a:ea typeface="Times New Roman"/>
                          <a:cs typeface="Times New Roman"/>
                        </a:rPr>
                        <a:t>Median</a:t>
                      </a:r>
                      <a:endParaRPr lang="en-US" sz="1600" dirty="0">
                        <a:solidFill>
                          <a:schemeClr val="bg1"/>
                        </a:solidFill>
                        <a:latin typeface="Times New Roman"/>
                        <a:ea typeface="Times New Roman"/>
                        <a:cs typeface="Times New Roman"/>
                      </a:endParaRPr>
                    </a:p>
                  </a:txBody>
                  <a:tcPr marL="68580" marR="68580" marT="0" marB="0" anchor="ctr">
                    <a:lnT w="3175" cap="flat" cmpd="sng" algn="ctr">
                      <a:solidFill>
                        <a:schemeClr val="bg1"/>
                      </a:solidFill>
                      <a:prstDash val="solid"/>
                      <a:round/>
                      <a:headEnd type="none" w="med" len="med"/>
                      <a:tailEnd type="none" w="med" len="med"/>
                    </a:lnT>
                    <a:solidFill>
                      <a:schemeClr val="accent1"/>
                    </a:solidFill>
                  </a:tcP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Water Heater Repair</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13%</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$386</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$450</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Thermostat</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10%</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$87</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$80</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AC Replacement</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0%</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AC Repair</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&lt;1%</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$850</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$850</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Window Repair</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56%</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$628</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$515</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Door Repair</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64%</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$525</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$474</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Other Repairs</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69%</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$137</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$86</a:t>
                      </a:r>
                    </a:p>
                  </a:txBody>
                  <a:tcPr marL="68580" marR="68580" marT="0" marB="0" anchor="ctr"/>
                </a:tc>
                <a:extLst>
                  <a:ext uri="{0D108BD9-81ED-4DB2-BD59-A6C34878D82A}"/>
                </a:extLst>
              </a:tr>
              <a:tr h="370777">
                <a:tc>
                  <a:txBody>
                    <a:bodyPr/>
                    <a:lstStyle/>
                    <a:p>
                      <a:pPr marL="0" marR="0">
                        <a:spcBef>
                          <a:spcPts val="0"/>
                        </a:spcBef>
                        <a:spcAft>
                          <a:spcPts val="0"/>
                        </a:spcAft>
                      </a:pPr>
                      <a:r>
                        <a:rPr lang="en-US" sz="1600" b="1" dirty="0">
                          <a:latin typeface="Times New Roman"/>
                          <a:ea typeface="Times New Roman"/>
                          <a:cs typeface="Times New Roman"/>
                        </a:rPr>
                        <a:t>CFLs</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7%</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$23</a:t>
                      </a:r>
                    </a:p>
                  </a:txBody>
                  <a:tcPr marL="68580" marR="68580" marT="0" marB="0" anchor="ctr"/>
                </a:tc>
                <a:tc>
                  <a:txBody>
                    <a:bodyPr/>
                    <a:lstStyle/>
                    <a:p>
                      <a:pPr marL="0" marR="0" algn="ctr">
                        <a:spcBef>
                          <a:spcPts val="0"/>
                        </a:spcBef>
                        <a:spcAft>
                          <a:spcPts val="0"/>
                        </a:spcAft>
                      </a:pPr>
                      <a:r>
                        <a:rPr lang="en-US" sz="1600">
                          <a:latin typeface="Times New Roman"/>
                          <a:ea typeface="Times New Roman"/>
                          <a:cs typeface="Times New Roman"/>
                        </a:rPr>
                        <a:t>$15</a:t>
                      </a:r>
                    </a:p>
                  </a:txBody>
                  <a:tcPr marL="68580" marR="68580" marT="0" marB="0" anchor="ctr"/>
                </a:tc>
                <a:extLst>
                  <a:ext uri="{0D108BD9-81ED-4DB2-BD59-A6C34878D82A}"/>
                </a:extLst>
              </a:tr>
              <a:tr h="487679">
                <a:tc>
                  <a:txBody>
                    <a:bodyPr/>
                    <a:lstStyle/>
                    <a:p>
                      <a:pPr marL="0" marR="0">
                        <a:spcBef>
                          <a:spcPts val="0"/>
                        </a:spcBef>
                        <a:spcAft>
                          <a:spcPts val="0"/>
                        </a:spcAft>
                      </a:pPr>
                      <a:r>
                        <a:rPr lang="en-US" sz="1600" b="1" dirty="0">
                          <a:latin typeface="Times New Roman"/>
                          <a:ea typeface="Times New Roman"/>
                          <a:cs typeface="Times New Roman"/>
                        </a:rPr>
                        <a:t>Health and Safety Measures</a:t>
                      </a:r>
                      <a:endParaRPr lang="en-US" sz="1600" dirty="0">
                        <a:latin typeface="Times New Roman"/>
                        <a:ea typeface="Times New Roman"/>
                        <a:cs typeface="Times New Roman"/>
                      </a:endParaRP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82%</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$163</a:t>
                      </a:r>
                    </a:p>
                  </a:txBody>
                  <a:tcPr marL="68580" marR="68580" marT="0" marB="0" anchor="ctr">
                    <a:solidFill>
                      <a:srgbClr val="FFFF00"/>
                    </a:solidFill>
                  </a:tcPr>
                </a:tc>
                <a:tc>
                  <a:txBody>
                    <a:bodyPr/>
                    <a:lstStyle/>
                    <a:p>
                      <a:pPr marL="0" marR="0" algn="ctr">
                        <a:spcBef>
                          <a:spcPts val="0"/>
                        </a:spcBef>
                        <a:spcAft>
                          <a:spcPts val="0"/>
                        </a:spcAft>
                      </a:pPr>
                      <a:r>
                        <a:rPr lang="en-US" sz="1600" dirty="0">
                          <a:latin typeface="Times New Roman"/>
                          <a:ea typeface="Times New Roman"/>
                          <a:cs typeface="Times New Roman"/>
                        </a:rPr>
                        <a:t>$135</a:t>
                      </a:r>
                    </a:p>
                  </a:txBody>
                  <a:tcPr marL="68580" marR="68580" marT="0" marB="0" anchor="ctr">
                    <a:solidFill>
                      <a:srgbClr val="FFFF00"/>
                    </a:solidFill>
                  </a:tcPr>
                </a:tc>
                <a:extLst>
                  <a:ext uri="{0D108BD9-81ED-4DB2-BD59-A6C34878D82A}"/>
                </a:extLst>
              </a:tr>
              <a:tr h="487679">
                <a:tc>
                  <a:txBody>
                    <a:bodyPr/>
                    <a:lstStyle/>
                    <a:p>
                      <a:pPr marL="0" marR="0">
                        <a:spcBef>
                          <a:spcPts val="0"/>
                        </a:spcBef>
                        <a:spcAft>
                          <a:spcPts val="0"/>
                        </a:spcAft>
                      </a:pPr>
                      <a:r>
                        <a:rPr lang="en-US" sz="1600" b="1" dirty="0">
                          <a:latin typeface="Times New Roman"/>
                          <a:ea typeface="Times New Roman"/>
                          <a:cs typeface="Times New Roman"/>
                        </a:rPr>
                        <a:t>Other Major Measures</a:t>
                      </a:r>
                      <a:endParaRPr lang="en-US" sz="16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600" dirty="0">
                          <a:latin typeface="Times New Roman"/>
                          <a:ea typeface="Times New Roman"/>
                          <a:cs typeface="Times New Roman"/>
                        </a:rPr>
                        <a:t>6%</a:t>
                      </a:r>
                    </a:p>
                  </a:txBody>
                  <a:tcPr marL="68580" marR="68580" marT="0" marB="0" anchor="ctr"/>
                </a:tc>
                <a:tc>
                  <a:txBody>
                    <a:bodyPr/>
                    <a:lstStyle/>
                    <a:p>
                      <a:pPr marL="0" marR="0" algn="ctr">
                        <a:spcBef>
                          <a:spcPts val="0"/>
                        </a:spcBef>
                        <a:spcAft>
                          <a:spcPts val="0"/>
                        </a:spcAft>
                      </a:pPr>
                      <a:r>
                        <a:rPr lang="en-US" sz="1600" dirty="0">
                          <a:latin typeface="Times New Roman"/>
                          <a:ea typeface="Times New Roman"/>
                          <a:cs typeface="Times New Roman"/>
                        </a:rPr>
                        <a:t>$287</a:t>
                      </a:r>
                    </a:p>
                  </a:txBody>
                  <a:tcPr marL="68580" marR="68580" marT="0" marB="0" anchor="ctr"/>
                </a:tc>
                <a:tc>
                  <a:txBody>
                    <a:bodyPr/>
                    <a:lstStyle/>
                    <a:p>
                      <a:pPr marL="0" marR="0" algn="ctr">
                        <a:spcBef>
                          <a:spcPts val="0"/>
                        </a:spcBef>
                        <a:spcAft>
                          <a:spcPts val="0"/>
                        </a:spcAft>
                      </a:pPr>
                      <a:r>
                        <a:rPr lang="en-US" sz="1600" dirty="0">
                          <a:latin typeface="Times New Roman"/>
                          <a:ea typeface="Times New Roman"/>
                          <a:cs typeface="Times New Roman"/>
                        </a:rPr>
                        <a:t>$160</a:t>
                      </a:r>
                    </a:p>
                  </a:txBody>
                  <a:tcPr marL="68580" marR="68580" marT="0" marB="0" anchor="ctr"/>
                </a:tc>
                <a:extLst>
                  <a:ext uri="{0D108BD9-81ED-4DB2-BD59-A6C34878D82A}"/>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5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949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0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3FF9D064-1343-41B1-86A7-E8F5CA65B9D3}" type="slidenum">
              <a:rPr lang="en-US" altLang="en-US" sz="1000"/>
              <a:pPr>
                <a:spcBef>
                  <a:spcPct val="50000"/>
                </a:spcBef>
              </a:pPr>
              <a:t>17</a:t>
            </a:fld>
            <a:endParaRPr lang="en-US" altLang="en-US" sz="1000"/>
          </a:p>
        </p:txBody>
      </p:sp>
      <p:sp>
        <p:nvSpPr>
          <p:cNvPr id="19501" name="Title 46"/>
          <p:cNvSpPr>
            <a:spLocks noGrp="1"/>
          </p:cNvSpPr>
          <p:nvPr>
            <p:ph type="title"/>
          </p:nvPr>
        </p:nvSpPr>
        <p:spPr>
          <a:xfrm>
            <a:off x="152400" y="152400"/>
            <a:ext cx="7772400" cy="1143000"/>
          </a:xfrm>
        </p:spPr>
        <p:txBody>
          <a:bodyPr/>
          <a:lstStyle/>
          <a:p>
            <a:pPr algn="l"/>
            <a:r>
              <a:rPr lang="en-US" altLang="en-US" smtClean="0"/>
              <a:t>Program Data Analysis</a:t>
            </a:r>
          </a:p>
        </p:txBody>
      </p:sp>
      <p:graphicFrame>
        <p:nvGraphicFramePr>
          <p:cNvPr id="2" name="Table 1"/>
          <p:cNvGraphicFramePr>
            <a:graphicFrameLocks noGrp="1"/>
          </p:cNvGraphicFramePr>
          <p:nvPr/>
        </p:nvGraphicFramePr>
        <p:xfrm>
          <a:off x="550863" y="2344738"/>
          <a:ext cx="7827962" cy="3951287"/>
        </p:xfrm>
        <a:graphic>
          <a:graphicData uri="http://schemas.openxmlformats.org/drawingml/2006/table">
            <a:tbl>
              <a:tblPr>
                <a:tableStyleId>{69CF1AB2-1976-4502-BF36-3FF5EA218861}</a:tableStyleId>
              </a:tblPr>
              <a:tblGrid>
                <a:gridCol w="2960847">
                  <a:extLst>
                    <a:ext uri="{9D8B030D-6E8A-4147-A177-3AD203B41FA5}"/>
                  </a:extLst>
                </a:gridCol>
                <a:gridCol w="1236328">
                  <a:extLst>
                    <a:ext uri="{9D8B030D-6E8A-4147-A177-3AD203B41FA5}"/>
                  </a:extLst>
                </a:gridCol>
                <a:gridCol w="1236328">
                  <a:extLst>
                    <a:ext uri="{9D8B030D-6E8A-4147-A177-3AD203B41FA5}"/>
                  </a:extLst>
                </a:gridCol>
                <a:gridCol w="1197230">
                  <a:extLst>
                    <a:ext uri="{9D8B030D-6E8A-4147-A177-3AD203B41FA5}"/>
                  </a:extLst>
                </a:gridCol>
                <a:gridCol w="1197230">
                  <a:extLst>
                    <a:ext uri="{9D8B030D-6E8A-4147-A177-3AD203B41FA5}"/>
                  </a:extLst>
                </a:gridCol>
              </a:tblGrid>
              <a:tr h="609599">
                <a:tc rowSpan="2">
                  <a:txBody>
                    <a:bodyPr/>
                    <a:lstStyle/>
                    <a:p>
                      <a:pPr marL="0" marR="0">
                        <a:spcBef>
                          <a:spcPts val="0"/>
                        </a:spcBef>
                        <a:spcAft>
                          <a:spcPts val="0"/>
                        </a:spcAft>
                      </a:pPr>
                      <a:r>
                        <a:rPr lang="en-US" sz="2000" b="1" dirty="0">
                          <a:solidFill>
                            <a:schemeClr val="bg1"/>
                          </a:solidFill>
                          <a:effectLst/>
                        </a:rPr>
                        <a:t>Protocol Savings Category</a:t>
                      </a:r>
                      <a:endParaRPr lang="en-US" sz="20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marR="0" algn="ctr">
                        <a:spcBef>
                          <a:spcPts val="0"/>
                        </a:spcBef>
                        <a:spcAft>
                          <a:spcPts val="0"/>
                        </a:spcAft>
                      </a:pPr>
                      <a:r>
                        <a:rPr lang="en-US" sz="2000" b="1" dirty="0">
                          <a:solidFill>
                            <a:schemeClr val="bg1"/>
                          </a:solidFill>
                          <a:effectLst/>
                        </a:rPr>
                        <a:t>Treatment Group</a:t>
                      </a:r>
                    </a:p>
                    <a:p>
                      <a:pPr marL="0" marR="0" algn="ctr">
                        <a:spcBef>
                          <a:spcPts val="0"/>
                        </a:spcBef>
                        <a:spcAft>
                          <a:spcPts val="0"/>
                        </a:spcAft>
                      </a:pPr>
                      <a:r>
                        <a:rPr lang="en-US" sz="2000" b="1" dirty="0">
                          <a:solidFill>
                            <a:schemeClr val="bg1"/>
                          </a:solidFill>
                          <a:effectLst/>
                        </a:rPr>
                        <a:t>Year 1</a:t>
                      </a:r>
                    </a:p>
                  </a:txBody>
                  <a:tcPr marL="68580" marR="68580" marT="0" marB="0"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c gridSpan="2">
                  <a:txBody>
                    <a:bodyPr/>
                    <a:lstStyle/>
                    <a:p>
                      <a:pPr marL="0" marR="0" algn="ctr">
                        <a:spcBef>
                          <a:spcPts val="0"/>
                        </a:spcBef>
                        <a:spcAft>
                          <a:spcPts val="0"/>
                        </a:spcAft>
                      </a:pPr>
                      <a:r>
                        <a:rPr lang="en-US" sz="2000" b="1" dirty="0">
                          <a:solidFill>
                            <a:schemeClr val="bg1"/>
                          </a:solidFill>
                          <a:effectLst/>
                        </a:rPr>
                        <a:t>Comparison Group</a:t>
                      </a:r>
                    </a:p>
                    <a:p>
                      <a:pPr marL="0" marR="0" algn="ctr">
                        <a:spcBef>
                          <a:spcPts val="0"/>
                        </a:spcBef>
                        <a:spcAft>
                          <a:spcPts val="0"/>
                        </a:spcAft>
                      </a:pPr>
                      <a:r>
                        <a:rPr lang="en-US" sz="2000" b="1" dirty="0">
                          <a:solidFill>
                            <a:schemeClr val="bg1"/>
                          </a:solidFill>
                          <a:effectLst/>
                        </a:rPr>
                        <a:t>Year 2</a:t>
                      </a:r>
                    </a:p>
                  </a:txBody>
                  <a:tcPr marL="68580" marR="68580" marT="0" marB="0"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extLst>
              </a:tr>
              <a:tr h="371299">
                <a:tc vMerge="1">
                  <a:txBody>
                    <a:bodyPr/>
                    <a:lstStyle/>
                    <a:p>
                      <a:endParaRPr lang="en-US"/>
                    </a:p>
                  </a:txBody>
                  <a:tcPr/>
                </a:tc>
                <a:tc>
                  <a:txBody>
                    <a:bodyPr/>
                    <a:lstStyle/>
                    <a:p>
                      <a:pPr marL="0" marR="0" algn="ctr">
                        <a:spcBef>
                          <a:spcPts val="0"/>
                        </a:spcBef>
                        <a:spcAft>
                          <a:spcPts val="0"/>
                        </a:spcAft>
                      </a:pPr>
                      <a:r>
                        <a:rPr lang="en-US" sz="2000" b="1">
                          <a:solidFill>
                            <a:schemeClr val="bg1"/>
                          </a:solidFill>
                          <a:effectLst/>
                        </a:rPr>
                        <a:t>#</a:t>
                      </a:r>
                      <a:endParaRPr lang="en-US" sz="2000" b="1">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rPr>
                        <a:t>%</a:t>
                      </a:r>
                      <a:endParaRPr lang="en-US" sz="20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rPr>
                        <a:t>#</a:t>
                      </a:r>
                      <a:endParaRPr lang="en-US" sz="20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2000" b="1" dirty="0">
                          <a:solidFill>
                            <a:schemeClr val="bg1"/>
                          </a:solidFill>
                          <a:effectLst/>
                        </a:rPr>
                        <a:t>%</a:t>
                      </a:r>
                      <a:endParaRPr lang="en-US" sz="20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extLst>
              </a:tr>
              <a:tr h="371299">
                <a:tc>
                  <a:txBody>
                    <a:bodyPr/>
                    <a:lstStyle/>
                    <a:p>
                      <a:pPr marL="0" marR="0">
                        <a:spcBef>
                          <a:spcPts val="0"/>
                        </a:spcBef>
                        <a:spcAft>
                          <a:spcPts val="0"/>
                        </a:spcAft>
                      </a:pPr>
                      <a:r>
                        <a:rPr lang="en-US" sz="2000" dirty="0">
                          <a:effectLst/>
                        </a:rPr>
                        <a:t>CFL </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a:effectLst/>
                        </a:rPr>
                        <a:t>5,100</a:t>
                      </a:r>
                      <a:endParaRPr lang="en-US" sz="200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a:effectLst/>
                        </a:rPr>
                        <a:t>79%</a:t>
                      </a:r>
                      <a:endParaRPr lang="en-US" sz="2000">
                        <a:effectLst/>
                        <a:latin typeface="Times New Roman" panose="02020603050405020304" pitchFamily="18" charset="0"/>
                        <a:ea typeface="Times New Roman" panose="02020603050405020304" pitchFamily="18" charset="0"/>
                      </a:endParaRPr>
                    </a:p>
                  </a:txBody>
                  <a:tcPr marL="68580" marR="68580" marT="0" marB="0" anchor="ctr">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dirty="0">
                          <a:effectLst/>
                        </a:rPr>
                        <a:t>6,760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a:effectLst/>
                        </a:rPr>
                        <a:t>69%</a:t>
                      </a:r>
                      <a:endParaRPr lang="en-US" sz="200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extLst>
                  <a:ext uri="{0D108BD9-81ED-4DB2-BD59-A6C34878D82A}"/>
                </a:extLst>
              </a:tr>
              <a:tr h="371299">
                <a:tc>
                  <a:txBody>
                    <a:bodyPr/>
                    <a:lstStyle/>
                    <a:p>
                      <a:pPr marL="0" marR="0">
                        <a:spcBef>
                          <a:spcPts val="0"/>
                        </a:spcBef>
                        <a:spcAft>
                          <a:spcPts val="0"/>
                        </a:spcAft>
                      </a:pPr>
                      <a:r>
                        <a:rPr lang="en-US" sz="2000" dirty="0">
                          <a:effectLst/>
                        </a:rPr>
                        <a:t>Air Sealing</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4,201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65%</a:t>
                      </a:r>
                      <a:endParaRPr lang="en-US" sz="2000">
                        <a:effectLst/>
                        <a:latin typeface="Times New Roman" panose="02020603050405020304" pitchFamily="18" charset="0"/>
                        <a:ea typeface="Times New Roman" panose="02020603050405020304" pitchFamily="18" charset="0"/>
                      </a:endParaRPr>
                    </a:p>
                  </a:txBody>
                  <a:tcPr marL="68580" marR="68580"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5,202</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accent1"/>
                      </a:solidFill>
                      <a:prstDash val="solid"/>
                      <a:round/>
                      <a:headEnd type="none" w="med" len="med"/>
                      <a:tailEnd type="none" w="med" len="med"/>
                    </a:lnL>
                  </a:tcPr>
                </a:tc>
                <a:tc>
                  <a:txBody>
                    <a:bodyPr/>
                    <a:lstStyle/>
                    <a:p>
                      <a:pPr marL="0" marR="0" algn="ctr">
                        <a:spcBef>
                          <a:spcPts val="0"/>
                        </a:spcBef>
                        <a:spcAft>
                          <a:spcPts val="0"/>
                        </a:spcAft>
                      </a:pPr>
                      <a:r>
                        <a:rPr lang="en-US" sz="2000">
                          <a:effectLst/>
                        </a:rPr>
                        <a:t>53%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r h="371299">
                <a:tc>
                  <a:txBody>
                    <a:bodyPr/>
                    <a:lstStyle/>
                    <a:p>
                      <a:pPr marL="0" marR="0">
                        <a:spcBef>
                          <a:spcPts val="0"/>
                        </a:spcBef>
                        <a:spcAft>
                          <a:spcPts val="0"/>
                        </a:spcAft>
                      </a:pPr>
                      <a:r>
                        <a:rPr lang="en-US" sz="2000" dirty="0">
                          <a:effectLst/>
                        </a:rPr>
                        <a:t>Hot Water</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3,926</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61%</a:t>
                      </a:r>
                      <a:endParaRPr lang="en-US" sz="2000">
                        <a:effectLst/>
                        <a:latin typeface="Times New Roman" panose="02020603050405020304" pitchFamily="18" charset="0"/>
                        <a:ea typeface="Times New Roman" panose="02020603050405020304" pitchFamily="18" charset="0"/>
                      </a:endParaRPr>
                    </a:p>
                  </a:txBody>
                  <a:tcPr marL="68580" marR="68580"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5,214</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accent1"/>
                      </a:solidFill>
                      <a:prstDash val="solid"/>
                      <a:round/>
                      <a:headEnd type="none" w="med" len="med"/>
                      <a:tailEnd type="none" w="med" len="med"/>
                    </a:lnL>
                  </a:tcPr>
                </a:tc>
                <a:tc>
                  <a:txBody>
                    <a:bodyPr/>
                    <a:lstStyle/>
                    <a:p>
                      <a:pPr marL="0" marR="0" algn="ctr">
                        <a:spcBef>
                          <a:spcPts val="0"/>
                        </a:spcBef>
                        <a:spcAft>
                          <a:spcPts val="0"/>
                        </a:spcAft>
                      </a:pPr>
                      <a:r>
                        <a:rPr lang="en-US" sz="2000">
                          <a:effectLst/>
                        </a:rPr>
                        <a:t>53%</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r h="371299">
                <a:tc>
                  <a:txBody>
                    <a:bodyPr/>
                    <a:lstStyle/>
                    <a:p>
                      <a:pPr marL="0" marR="0">
                        <a:spcBef>
                          <a:spcPts val="0"/>
                        </a:spcBef>
                        <a:spcAft>
                          <a:spcPts val="0"/>
                        </a:spcAft>
                      </a:pPr>
                      <a:r>
                        <a:rPr lang="en-US" sz="2000" dirty="0">
                          <a:effectLst/>
                        </a:rPr>
                        <a:t>HVAC</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2,991</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46%</a:t>
                      </a:r>
                      <a:endParaRPr lang="en-US" sz="2000">
                        <a:effectLst/>
                        <a:latin typeface="Times New Roman" panose="02020603050405020304" pitchFamily="18" charset="0"/>
                        <a:ea typeface="Times New Roman" panose="02020603050405020304" pitchFamily="18" charset="0"/>
                      </a:endParaRPr>
                    </a:p>
                  </a:txBody>
                  <a:tcPr marL="68580" marR="68580"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4,260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accent1"/>
                      </a:solidFill>
                      <a:prstDash val="solid"/>
                      <a:round/>
                      <a:headEnd type="none" w="med" len="med"/>
                      <a:tailEnd type="none" w="med" len="med"/>
                    </a:lnL>
                  </a:tcPr>
                </a:tc>
                <a:tc>
                  <a:txBody>
                    <a:bodyPr/>
                    <a:lstStyle/>
                    <a:p>
                      <a:pPr marL="0" marR="0" algn="ctr">
                        <a:spcBef>
                          <a:spcPts val="0"/>
                        </a:spcBef>
                        <a:spcAft>
                          <a:spcPts val="0"/>
                        </a:spcAft>
                      </a:pPr>
                      <a:r>
                        <a:rPr lang="en-US" sz="2000">
                          <a:effectLst/>
                        </a:rPr>
                        <a:t>44%</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r h="371299">
                <a:tc>
                  <a:txBody>
                    <a:bodyPr/>
                    <a:lstStyle/>
                    <a:p>
                      <a:pPr marL="0" marR="0">
                        <a:spcBef>
                          <a:spcPts val="0"/>
                        </a:spcBef>
                        <a:spcAft>
                          <a:spcPts val="0"/>
                        </a:spcAft>
                      </a:pPr>
                      <a:r>
                        <a:rPr lang="en-US" sz="2000" dirty="0">
                          <a:effectLst/>
                        </a:rPr>
                        <a:t>Refrigerator</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2,797</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43%</a:t>
                      </a:r>
                      <a:endParaRPr lang="en-US" sz="2000">
                        <a:effectLst/>
                        <a:latin typeface="Times New Roman" panose="02020603050405020304" pitchFamily="18" charset="0"/>
                        <a:ea typeface="Times New Roman" panose="02020603050405020304" pitchFamily="18" charset="0"/>
                      </a:endParaRPr>
                    </a:p>
                  </a:txBody>
                  <a:tcPr marL="68580" marR="68580"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3,622</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accent1"/>
                      </a:solidFill>
                      <a:prstDash val="solid"/>
                      <a:round/>
                      <a:headEnd type="none" w="med" len="med"/>
                      <a:tailEnd type="none" w="med" len="med"/>
                    </a:lnL>
                  </a:tcPr>
                </a:tc>
                <a:tc>
                  <a:txBody>
                    <a:bodyPr/>
                    <a:lstStyle/>
                    <a:p>
                      <a:pPr marL="0" marR="0" algn="ctr">
                        <a:spcBef>
                          <a:spcPts val="0"/>
                        </a:spcBef>
                        <a:spcAft>
                          <a:spcPts val="0"/>
                        </a:spcAft>
                      </a:pPr>
                      <a:r>
                        <a:rPr lang="en-US" sz="2000">
                          <a:effectLst/>
                        </a:rPr>
                        <a:t>37%</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r h="371299">
                <a:tc>
                  <a:txBody>
                    <a:bodyPr/>
                    <a:lstStyle/>
                    <a:p>
                      <a:pPr marL="0" marR="0">
                        <a:spcBef>
                          <a:spcPts val="0"/>
                        </a:spcBef>
                        <a:spcAft>
                          <a:spcPts val="0"/>
                        </a:spcAft>
                      </a:pPr>
                      <a:r>
                        <a:rPr lang="en-US" sz="2000" dirty="0">
                          <a:effectLst/>
                        </a:rPr>
                        <a:t>Thermostat</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2,436</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38%</a:t>
                      </a:r>
                      <a:endParaRPr lang="en-US" sz="2000">
                        <a:effectLst/>
                        <a:latin typeface="Times New Roman" panose="02020603050405020304" pitchFamily="18" charset="0"/>
                        <a:ea typeface="Times New Roman" panose="02020603050405020304" pitchFamily="18" charset="0"/>
                      </a:endParaRPr>
                    </a:p>
                  </a:txBody>
                  <a:tcPr marL="68580" marR="68580"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3,140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accent1"/>
                      </a:solidFill>
                      <a:prstDash val="solid"/>
                      <a:round/>
                      <a:headEnd type="none" w="med" len="med"/>
                      <a:tailEnd type="none" w="med" len="med"/>
                    </a:lnL>
                  </a:tcPr>
                </a:tc>
                <a:tc>
                  <a:txBody>
                    <a:bodyPr/>
                    <a:lstStyle/>
                    <a:p>
                      <a:pPr marL="0" marR="0" algn="ctr">
                        <a:spcBef>
                          <a:spcPts val="0"/>
                        </a:spcBef>
                        <a:spcAft>
                          <a:spcPts val="0"/>
                        </a:spcAft>
                      </a:pPr>
                      <a:r>
                        <a:rPr lang="en-US" sz="2000">
                          <a:effectLst/>
                        </a:rPr>
                        <a:t>32%</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r h="371299">
                <a:tc>
                  <a:txBody>
                    <a:bodyPr/>
                    <a:lstStyle/>
                    <a:p>
                      <a:pPr marL="0" marR="0">
                        <a:spcBef>
                          <a:spcPts val="0"/>
                        </a:spcBef>
                        <a:spcAft>
                          <a:spcPts val="0"/>
                        </a:spcAft>
                      </a:pPr>
                      <a:r>
                        <a:rPr lang="en-US" sz="2000" dirty="0">
                          <a:effectLst/>
                        </a:rPr>
                        <a:t>Duct Sealing</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2,061</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32%</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3,080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accent1"/>
                      </a:solidFill>
                      <a:prstDash val="solid"/>
                      <a:round/>
                      <a:headEnd type="none" w="med" len="med"/>
                      <a:tailEnd type="none" w="med" len="med"/>
                    </a:lnL>
                  </a:tcPr>
                </a:tc>
                <a:tc>
                  <a:txBody>
                    <a:bodyPr/>
                    <a:lstStyle/>
                    <a:p>
                      <a:pPr marL="0" marR="0" algn="ctr">
                        <a:spcBef>
                          <a:spcPts val="0"/>
                        </a:spcBef>
                        <a:spcAft>
                          <a:spcPts val="0"/>
                        </a:spcAft>
                      </a:pPr>
                      <a:r>
                        <a:rPr lang="en-US" sz="2000">
                          <a:effectLst/>
                        </a:rPr>
                        <a:t>31%</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r h="371299">
                <a:tc>
                  <a:txBody>
                    <a:bodyPr/>
                    <a:lstStyle/>
                    <a:p>
                      <a:pPr marL="0" marR="0">
                        <a:spcBef>
                          <a:spcPts val="0"/>
                        </a:spcBef>
                        <a:spcAft>
                          <a:spcPts val="0"/>
                        </a:spcAft>
                      </a:pPr>
                      <a:r>
                        <a:rPr lang="en-US" sz="2000">
                          <a:effectLst/>
                        </a:rPr>
                        <a:t>Insulation</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a:effectLst/>
                        </a:rPr>
                        <a:t>2,029</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dirty="0">
                          <a:effectLst/>
                        </a:rPr>
                        <a:t>32%</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2,611</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chemeClr val="accent1"/>
                      </a:solidFill>
                      <a:prstDash val="solid"/>
                      <a:round/>
                      <a:headEnd type="none" w="med" len="med"/>
                      <a:tailEnd type="none" w="med" len="med"/>
                    </a:lnL>
                  </a:tcPr>
                </a:tc>
                <a:tc>
                  <a:txBody>
                    <a:bodyPr/>
                    <a:lstStyle/>
                    <a:p>
                      <a:pPr marL="0" marR="0" algn="ctr">
                        <a:spcBef>
                          <a:spcPts val="0"/>
                        </a:spcBef>
                        <a:spcAft>
                          <a:spcPts val="0"/>
                        </a:spcAft>
                      </a:pPr>
                      <a:r>
                        <a:rPr lang="en-US" sz="2000" dirty="0">
                          <a:effectLst/>
                        </a:rPr>
                        <a:t>27%</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extLst>
              </a:tr>
            </a:tbl>
          </a:graphicData>
        </a:graphic>
      </p:graphicFrame>
      <p:sp>
        <p:nvSpPr>
          <p:cNvPr id="3" name="TextBox 2"/>
          <p:cNvSpPr txBox="1"/>
          <p:nvPr/>
        </p:nvSpPr>
        <p:spPr>
          <a:xfrm>
            <a:off x="2790825" y="1741488"/>
            <a:ext cx="3609975" cy="46196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en-US" b="1" dirty="0"/>
              <a:t>Measure Groups Installed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1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2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052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4" name="Title 46"/>
          <p:cNvSpPr>
            <a:spLocks noGrp="1"/>
          </p:cNvSpPr>
          <p:nvPr>
            <p:ph type="ctrTitle"/>
          </p:nvPr>
        </p:nvSpPr>
        <p:spPr/>
        <p:txBody>
          <a:bodyPr/>
          <a:lstStyle/>
          <a:p>
            <a:pPr eaLnBrk="1" hangingPunct="1"/>
            <a:r>
              <a:rPr lang="en-US" altLang="en-US" smtClean="0"/>
              <a:t>Usage Impact Analysis</a:t>
            </a:r>
          </a:p>
        </p:txBody>
      </p:sp>
      <p:sp>
        <p:nvSpPr>
          <p:cNvPr id="20525"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EB8AE8E5-452C-4519-940E-6A22D820438C}" type="slidenum">
              <a:rPr lang="en-US" altLang="en-US" sz="1000"/>
              <a:pPr eaLnBrk="1" hangingPunct="1">
                <a:spcBef>
                  <a:spcPct val="50000"/>
                </a:spcBef>
              </a:pPr>
              <a:t>18</a:t>
            </a:fld>
            <a:endParaRPr lang="en-US" altLang="en-US" sz="1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0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0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0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1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4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154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4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4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48" name="Rectangle 44"/>
          <p:cNvSpPr>
            <a:spLocks noGrp="1" noChangeArrowheads="1"/>
          </p:cNvSpPr>
          <p:nvPr>
            <p:ph type="title"/>
          </p:nvPr>
        </p:nvSpPr>
        <p:spPr/>
        <p:txBody>
          <a:bodyPr/>
          <a:lstStyle/>
          <a:p>
            <a:pPr algn="l" eaLnBrk="1" hangingPunct="1"/>
            <a:r>
              <a:rPr lang="en-US" altLang="en-US" smtClean="0"/>
              <a:t>Usage Impact Analysis</a:t>
            </a:r>
            <a:br>
              <a:rPr lang="en-US" altLang="en-US" smtClean="0"/>
            </a:br>
            <a:r>
              <a:rPr lang="en-US" altLang="en-US" smtClean="0"/>
              <a:t>Purpose</a:t>
            </a:r>
          </a:p>
        </p:txBody>
      </p:sp>
      <p:sp>
        <p:nvSpPr>
          <p:cNvPr id="21549" name="Rectangle 45"/>
          <p:cNvSpPr>
            <a:spLocks noGrp="1" noChangeArrowheads="1"/>
          </p:cNvSpPr>
          <p:nvPr>
            <p:ph type="body" idx="1"/>
          </p:nvPr>
        </p:nvSpPr>
        <p:spPr/>
        <p:txBody>
          <a:bodyPr/>
          <a:lstStyle/>
          <a:p>
            <a:pPr eaLnBrk="1" hangingPunct="1"/>
            <a:r>
              <a:rPr lang="en-US" altLang="en-US" smtClean="0"/>
              <a:t>Estimate the actual impact of the program on energy usage.</a:t>
            </a:r>
          </a:p>
          <a:p>
            <a:pPr eaLnBrk="1" hangingPunct="1"/>
            <a:r>
              <a:rPr lang="en-US" altLang="en-US" smtClean="0"/>
              <a:t>Determine the impacts of different measures.</a:t>
            </a:r>
          </a:p>
          <a:p>
            <a:pPr eaLnBrk="1" hangingPunct="1"/>
            <a:r>
              <a:rPr lang="en-US" altLang="en-US" smtClean="0"/>
              <a:t>Determine the effectiveness of different providers.</a:t>
            </a:r>
          </a:p>
          <a:p>
            <a:pPr eaLnBrk="1" hangingPunct="1"/>
            <a:r>
              <a:rPr lang="en-US" altLang="en-US" smtClean="0"/>
              <a:t>Data to use in cost effectiveness analysis.</a:t>
            </a:r>
          </a:p>
        </p:txBody>
      </p:sp>
      <p:sp>
        <p:nvSpPr>
          <p:cNvPr id="2155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EBD124C-DCDB-4591-BD87-9B76469B97BF}" type="slidenum">
              <a:rPr lang="en-US" altLang="en-US" sz="1000"/>
              <a:pPr eaLnBrk="1" hangingPunct="1">
                <a:spcBef>
                  <a:spcPct val="50000"/>
                </a:spcBef>
              </a:pPr>
              <a:t>19</a:t>
            </a:fld>
            <a:endParaRPr lang="en-US" altLang="en-US"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13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40" name="Rectangle 44"/>
          <p:cNvSpPr>
            <a:spLocks noGrp="1" noChangeArrowheads="1"/>
          </p:cNvSpPr>
          <p:nvPr>
            <p:ph type="title"/>
          </p:nvPr>
        </p:nvSpPr>
        <p:spPr>
          <a:xfrm>
            <a:off x="533400" y="228600"/>
            <a:ext cx="7772400" cy="1143000"/>
          </a:xfrm>
        </p:spPr>
        <p:txBody>
          <a:bodyPr/>
          <a:lstStyle/>
          <a:p>
            <a:pPr algn="l" eaLnBrk="1" hangingPunct="1"/>
            <a:r>
              <a:rPr lang="en-US" altLang="en-US" smtClean="0"/>
              <a:t>APPRISE</a:t>
            </a:r>
          </a:p>
        </p:txBody>
      </p:sp>
      <p:sp>
        <p:nvSpPr>
          <p:cNvPr id="4141" name="Rectangle 45"/>
          <p:cNvSpPr>
            <a:spLocks noGrp="1" noChangeArrowheads="1"/>
          </p:cNvSpPr>
          <p:nvPr>
            <p:ph type="body" idx="1"/>
          </p:nvPr>
        </p:nvSpPr>
        <p:spPr>
          <a:xfrm>
            <a:off x="685800" y="1371600"/>
            <a:ext cx="7772400" cy="4114800"/>
          </a:xfrm>
        </p:spPr>
        <p:txBody>
          <a:bodyPr/>
          <a:lstStyle/>
          <a:p>
            <a:pPr eaLnBrk="1" hangingPunct="1"/>
            <a:r>
              <a:rPr lang="en-US" altLang="en-US" smtClean="0"/>
              <a:t>Nonprofit research institute</a:t>
            </a:r>
          </a:p>
          <a:p>
            <a:pPr eaLnBrk="1" hangingPunct="1"/>
            <a:r>
              <a:rPr lang="en-US" altLang="en-US" smtClean="0"/>
              <a:t>Mission: Analyze data and information to assess and improve public programs</a:t>
            </a:r>
          </a:p>
          <a:p>
            <a:pPr eaLnBrk="1" hangingPunct="1"/>
            <a:r>
              <a:rPr lang="en-US" altLang="en-US" smtClean="0"/>
              <a:t>Research areas: Energy efficiency and energy affordability</a:t>
            </a:r>
          </a:p>
          <a:p>
            <a:pPr eaLnBrk="1" hangingPunct="1"/>
            <a:r>
              <a:rPr lang="en-US" altLang="en-US" smtClean="0"/>
              <a:t>Clients</a:t>
            </a:r>
          </a:p>
          <a:p>
            <a:pPr lvl="1" eaLnBrk="1" hangingPunct="1"/>
            <a:r>
              <a:rPr lang="en-US" altLang="en-US" smtClean="0"/>
              <a:t>Federal government (DOE, HHS)</a:t>
            </a:r>
          </a:p>
          <a:p>
            <a:pPr lvl="1" eaLnBrk="1" hangingPunct="1"/>
            <a:r>
              <a:rPr lang="en-US" altLang="en-US" smtClean="0"/>
              <a:t>State governments</a:t>
            </a:r>
          </a:p>
          <a:p>
            <a:pPr lvl="1" eaLnBrk="1" hangingPunct="1"/>
            <a:r>
              <a:rPr lang="en-US" altLang="en-US" smtClean="0"/>
              <a:t>Utility companies</a:t>
            </a:r>
          </a:p>
          <a:p>
            <a:pPr lvl="1" eaLnBrk="1" hangingPunct="1"/>
            <a:r>
              <a:rPr lang="en-US" altLang="en-US" smtClean="0"/>
              <a:t>Nonprofits</a:t>
            </a:r>
          </a:p>
          <a:p>
            <a:pPr eaLnBrk="1" hangingPunct="1"/>
            <a:endParaRPr lang="en-US" altLang="en-US" smtClean="0"/>
          </a:p>
        </p:txBody>
      </p:sp>
      <p:sp>
        <p:nvSpPr>
          <p:cNvPr id="4142"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21B0F608-D2C7-452C-B2CF-5A29AC302334}" type="slidenum">
              <a:rPr lang="en-US" altLang="en-US" sz="1000"/>
              <a:pPr eaLnBrk="1" hangingPunct="1">
                <a:spcBef>
                  <a:spcPct val="50000"/>
                </a:spcBef>
              </a:pPr>
              <a:t>2</a:t>
            </a:fld>
            <a:endParaRPr lang="en-US" altLang="en-US" sz="1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25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72" name="Rectangle 44"/>
          <p:cNvSpPr>
            <a:spLocks noGrp="1" noChangeArrowheads="1"/>
          </p:cNvSpPr>
          <p:nvPr>
            <p:ph type="title"/>
          </p:nvPr>
        </p:nvSpPr>
        <p:spPr/>
        <p:txBody>
          <a:bodyPr/>
          <a:lstStyle/>
          <a:p>
            <a:pPr algn="l" eaLnBrk="1" hangingPunct="1"/>
            <a:r>
              <a:rPr lang="en-US" altLang="en-US" smtClean="0"/>
              <a:t>Usage Impact Analysis</a:t>
            </a:r>
            <a:br>
              <a:rPr lang="en-US" altLang="en-US" smtClean="0"/>
            </a:br>
            <a:r>
              <a:rPr lang="en-US" altLang="en-US" smtClean="0"/>
              <a:t>Description</a:t>
            </a:r>
          </a:p>
        </p:txBody>
      </p:sp>
      <p:sp>
        <p:nvSpPr>
          <p:cNvPr id="77869" name="Rectangle 45"/>
          <p:cNvSpPr>
            <a:spLocks noGrp="1" noChangeArrowheads="1"/>
          </p:cNvSpPr>
          <p:nvPr>
            <p:ph type="body" idx="1"/>
          </p:nvPr>
        </p:nvSpPr>
        <p:spPr/>
        <p:txBody>
          <a:bodyPr/>
          <a:lstStyle/>
          <a:p>
            <a:pPr marL="342900" lvl="1" indent="-342900" eaLnBrk="1" hangingPunct="1">
              <a:buFontTx/>
              <a:buChar char="•"/>
              <a:defRPr/>
            </a:pPr>
            <a:r>
              <a:rPr lang="en-US" sz="3200" dirty="0">
                <a:ea typeface="+mn-ea"/>
                <a:cs typeface="+mn-cs"/>
              </a:rPr>
              <a:t>Obtain program measure data.</a:t>
            </a:r>
          </a:p>
          <a:p>
            <a:pPr marL="342900" lvl="1" indent="-342900" eaLnBrk="1" hangingPunct="1">
              <a:buFontTx/>
              <a:buChar char="•"/>
              <a:defRPr/>
            </a:pPr>
            <a:r>
              <a:rPr lang="en-US" sz="3200" dirty="0">
                <a:ea typeface="+mn-ea"/>
                <a:cs typeface="+mn-cs"/>
              </a:rPr>
              <a:t>Obtain electric usage data.</a:t>
            </a:r>
          </a:p>
          <a:p>
            <a:pPr marL="342900" lvl="1" indent="-342900" eaLnBrk="1" hangingPunct="1">
              <a:buFontTx/>
              <a:buChar char="•"/>
              <a:defRPr/>
            </a:pPr>
            <a:r>
              <a:rPr lang="en-US" sz="3200" dirty="0">
                <a:ea typeface="+mn-ea"/>
                <a:cs typeface="+mn-cs"/>
              </a:rPr>
              <a:t>Obtain weather data.</a:t>
            </a:r>
          </a:p>
          <a:p>
            <a:pPr marL="342900" lvl="1" indent="-342900" eaLnBrk="1" hangingPunct="1">
              <a:buFontTx/>
              <a:buChar char="•"/>
              <a:defRPr/>
            </a:pPr>
            <a:r>
              <a:rPr lang="en-US" sz="3200" dirty="0">
                <a:ea typeface="+mn-ea"/>
                <a:cs typeface="+mn-cs"/>
              </a:rPr>
              <a:t>Weather normalize the data.</a:t>
            </a:r>
          </a:p>
          <a:p>
            <a:pPr marL="342900" lvl="1" indent="-342900" eaLnBrk="1" hangingPunct="1">
              <a:buFontTx/>
              <a:buChar char="•"/>
              <a:defRPr/>
            </a:pPr>
            <a:r>
              <a:rPr lang="en-US" sz="3200" dirty="0">
                <a:ea typeface="+mn-ea"/>
                <a:cs typeface="+mn-cs"/>
              </a:rPr>
              <a:t>Compare change for treatment and comparison groups.</a:t>
            </a:r>
          </a:p>
          <a:p>
            <a:pPr eaLnBrk="1" hangingPunct="1">
              <a:buFontTx/>
              <a:buNone/>
              <a:defRPr/>
            </a:pPr>
            <a:endParaRPr lang="en-US" dirty="0"/>
          </a:p>
        </p:txBody>
      </p:sp>
      <p:sp>
        <p:nvSpPr>
          <p:cNvPr id="2257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DAF2E31-1AE5-4CC4-91C7-E816DD3999BF}" type="slidenum">
              <a:rPr lang="en-US" altLang="en-US" sz="1000"/>
              <a:pPr eaLnBrk="1" hangingPunct="1">
                <a:spcBef>
                  <a:spcPct val="50000"/>
                </a:spcBef>
              </a:pPr>
              <a:t>20</a:t>
            </a:fld>
            <a:endParaRPr lang="en-US" altLang="en-US" sz="1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359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9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9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96" name="Rectangle 44"/>
          <p:cNvSpPr>
            <a:spLocks noGrp="1" noChangeArrowheads="1"/>
          </p:cNvSpPr>
          <p:nvPr>
            <p:ph type="title"/>
          </p:nvPr>
        </p:nvSpPr>
        <p:spPr/>
        <p:txBody>
          <a:bodyPr/>
          <a:lstStyle/>
          <a:p>
            <a:pPr algn="l" eaLnBrk="1" hangingPunct="1"/>
            <a:r>
              <a:rPr lang="en-US" altLang="en-US" smtClean="0"/>
              <a:t>Usage Impact Analysis</a:t>
            </a:r>
            <a:br>
              <a:rPr lang="en-US" altLang="en-US" smtClean="0"/>
            </a:br>
            <a:r>
              <a:rPr lang="en-US" altLang="en-US" smtClean="0"/>
              <a:t>Description</a:t>
            </a:r>
          </a:p>
        </p:txBody>
      </p:sp>
      <p:sp>
        <p:nvSpPr>
          <p:cNvPr id="23597" name="Rectangle 45"/>
          <p:cNvSpPr>
            <a:spLocks noGrp="1" noChangeArrowheads="1"/>
          </p:cNvSpPr>
          <p:nvPr>
            <p:ph type="body" idx="1"/>
          </p:nvPr>
        </p:nvSpPr>
        <p:spPr/>
        <p:txBody>
          <a:bodyPr/>
          <a:lstStyle/>
          <a:p>
            <a:pPr eaLnBrk="1" hangingPunct="1"/>
            <a:r>
              <a:rPr lang="en-US" altLang="en-US" smtClean="0"/>
              <a:t>Usage Impact Methodology</a:t>
            </a:r>
          </a:p>
          <a:p>
            <a:pPr lvl="1" eaLnBrk="1" hangingPunct="1"/>
            <a:r>
              <a:rPr lang="en-US" altLang="en-US" smtClean="0"/>
              <a:t>Run regression to determine measure specific impacts</a:t>
            </a:r>
          </a:p>
          <a:p>
            <a:pPr lvl="1" eaLnBrk="1" hangingPunct="1">
              <a:buFontTx/>
              <a:buNone/>
            </a:pPr>
            <a:r>
              <a:rPr lang="en-US" altLang="en-US" smtClean="0"/>
              <a:t>Usage change = </a:t>
            </a:r>
            <a:r>
              <a:rPr lang="en-US" altLang="en-US" smtClean="0">
                <a:cs typeface="Times New Roman" panose="02020603050405020304" pitchFamily="18" charset="0"/>
              </a:rPr>
              <a:t>α + β * household characteristics + γ</a:t>
            </a:r>
            <a:r>
              <a:rPr lang="en-US" altLang="en-US" baseline="30000" smtClean="0">
                <a:cs typeface="Times New Roman" panose="02020603050405020304" pitchFamily="18" charset="0"/>
              </a:rPr>
              <a:t>1</a:t>
            </a:r>
            <a:r>
              <a:rPr lang="en-US" altLang="en-US" smtClean="0">
                <a:cs typeface="Times New Roman" panose="02020603050405020304" pitchFamily="18" charset="0"/>
              </a:rPr>
              <a:t>* measure</a:t>
            </a:r>
            <a:r>
              <a:rPr lang="en-US" altLang="en-US" baseline="30000" smtClean="0">
                <a:cs typeface="Times New Roman" panose="02020603050405020304" pitchFamily="18" charset="0"/>
              </a:rPr>
              <a:t>1</a:t>
            </a:r>
            <a:r>
              <a:rPr lang="en-US" altLang="en-US" smtClean="0">
                <a:cs typeface="Times New Roman" panose="02020603050405020304" pitchFamily="18" charset="0"/>
              </a:rPr>
              <a:t> + γ</a:t>
            </a:r>
            <a:r>
              <a:rPr lang="en-US" altLang="en-US" baseline="30000" smtClean="0">
                <a:cs typeface="Times New Roman" panose="02020603050405020304" pitchFamily="18" charset="0"/>
              </a:rPr>
              <a:t>2</a:t>
            </a:r>
            <a:r>
              <a:rPr lang="en-US" altLang="en-US" smtClean="0">
                <a:cs typeface="Times New Roman" panose="02020603050405020304" pitchFamily="18" charset="0"/>
              </a:rPr>
              <a:t>* measure</a:t>
            </a:r>
            <a:r>
              <a:rPr lang="en-US" altLang="en-US" baseline="30000" smtClean="0">
                <a:cs typeface="Times New Roman" panose="02020603050405020304" pitchFamily="18" charset="0"/>
              </a:rPr>
              <a:t>2</a:t>
            </a:r>
            <a:r>
              <a:rPr lang="en-US" altLang="en-US" smtClean="0">
                <a:cs typeface="Times New Roman" panose="02020603050405020304" pitchFamily="18" charset="0"/>
              </a:rPr>
              <a:t> + γ</a:t>
            </a:r>
            <a:r>
              <a:rPr lang="en-US" altLang="en-US" baseline="30000" smtClean="0">
                <a:cs typeface="Times New Roman" panose="02020603050405020304" pitchFamily="18" charset="0"/>
              </a:rPr>
              <a:t>3</a:t>
            </a:r>
            <a:r>
              <a:rPr lang="en-US" altLang="en-US" smtClean="0">
                <a:cs typeface="Times New Roman" panose="02020603050405020304" pitchFamily="18" charset="0"/>
              </a:rPr>
              <a:t>* measure</a:t>
            </a:r>
            <a:r>
              <a:rPr lang="en-US" altLang="en-US" baseline="30000" smtClean="0">
                <a:cs typeface="Times New Roman" panose="02020603050405020304" pitchFamily="18" charset="0"/>
              </a:rPr>
              <a:t>3</a:t>
            </a:r>
            <a:r>
              <a:rPr lang="en-US" altLang="en-US" smtClean="0">
                <a:cs typeface="Times New Roman" panose="02020603050405020304" pitchFamily="18" charset="0"/>
              </a:rPr>
              <a:t> + μ</a:t>
            </a:r>
          </a:p>
          <a:p>
            <a:pPr eaLnBrk="1" hangingPunct="1">
              <a:buFontTx/>
              <a:buNone/>
            </a:pPr>
            <a:endParaRPr lang="en-US" altLang="en-US" smtClean="0"/>
          </a:p>
        </p:txBody>
      </p:sp>
      <p:sp>
        <p:nvSpPr>
          <p:cNvPr id="2359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FD3CFBA-29BC-4ACB-A706-E8FCFCF31C9A}" type="slidenum">
              <a:rPr lang="en-US" altLang="en-US" sz="1000"/>
              <a:pPr eaLnBrk="1" hangingPunct="1">
                <a:spcBef>
                  <a:spcPct val="50000"/>
                </a:spcBef>
              </a:pPr>
              <a:t>21</a:t>
            </a:fld>
            <a:endParaRPr lang="en-US" altLang="en-US" sz="1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7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461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20" name="Rectangle 44"/>
          <p:cNvSpPr>
            <a:spLocks noGrp="1" noChangeArrowheads="1"/>
          </p:cNvSpPr>
          <p:nvPr>
            <p:ph type="title"/>
          </p:nvPr>
        </p:nvSpPr>
        <p:spPr/>
        <p:txBody>
          <a:bodyPr/>
          <a:lstStyle/>
          <a:p>
            <a:pPr algn="l" eaLnBrk="1" hangingPunct="1"/>
            <a:r>
              <a:rPr lang="en-US" altLang="en-US" smtClean="0"/>
              <a:t>Usage Impact Analysis</a:t>
            </a:r>
            <a:br>
              <a:rPr lang="en-US" altLang="en-US" smtClean="0"/>
            </a:br>
            <a:r>
              <a:rPr lang="en-US" altLang="en-US" smtClean="0"/>
              <a:t>Options</a:t>
            </a:r>
          </a:p>
        </p:txBody>
      </p:sp>
      <p:sp>
        <p:nvSpPr>
          <p:cNvPr id="24621" name="Rectangle 45"/>
          <p:cNvSpPr>
            <a:spLocks noGrp="1" noChangeArrowheads="1"/>
          </p:cNvSpPr>
          <p:nvPr>
            <p:ph type="body" idx="1"/>
          </p:nvPr>
        </p:nvSpPr>
        <p:spPr/>
        <p:txBody>
          <a:bodyPr/>
          <a:lstStyle/>
          <a:p>
            <a:pPr eaLnBrk="1" hangingPunct="1"/>
            <a:r>
              <a:rPr lang="en-US" altLang="en-US" smtClean="0"/>
              <a:t>Comparison group</a:t>
            </a:r>
          </a:p>
          <a:p>
            <a:pPr lvl="1" eaLnBrk="1" hangingPunct="1"/>
            <a:r>
              <a:rPr lang="en-US" altLang="en-US" smtClean="0"/>
              <a:t>Later program participants</a:t>
            </a:r>
          </a:p>
          <a:p>
            <a:pPr lvl="1" eaLnBrk="1" hangingPunct="1"/>
            <a:r>
              <a:rPr lang="en-US" altLang="en-US" smtClean="0"/>
              <a:t>LIHEAP recipient households</a:t>
            </a:r>
          </a:p>
          <a:p>
            <a:pPr eaLnBrk="1" hangingPunct="1"/>
            <a:r>
              <a:rPr lang="en-US" altLang="en-US" smtClean="0"/>
              <a:t>Weather normalization procedure</a:t>
            </a:r>
          </a:p>
          <a:p>
            <a:pPr lvl="1" eaLnBrk="1" hangingPunct="1"/>
            <a:r>
              <a:rPr lang="en-US" altLang="en-US" smtClean="0"/>
              <a:t>Prism – individual household analysis</a:t>
            </a:r>
          </a:p>
          <a:p>
            <a:pPr lvl="1" eaLnBrk="1" hangingPunct="1"/>
            <a:r>
              <a:rPr lang="en-US" altLang="en-US" smtClean="0"/>
              <a:t>Fixed effects regression – pooled analysis</a:t>
            </a:r>
          </a:p>
          <a:p>
            <a:pPr lvl="1" eaLnBrk="1" hangingPunct="1"/>
            <a:r>
              <a:rPr lang="en-US" altLang="en-US" smtClean="0"/>
              <a:t>Other method</a:t>
            </a:r>
          </a:p>
        </p:txBody>
      </p:sp>
      <p:sp>
        <p:nvSpPr>
          <p:cNvPr id="24622"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6064D94-9D27-494D-916B-D033756E0B6D}" type="slidenum">
              <a:rPr lang="en-US" altLang="en-US" sz="1000"/>
              <a:pPr eaLnBrk="1" hangingPunct="1">
                <a:spcBef>
                  <a:spcPct val="50000"/>
                </a:spcBef>
              </a:pPr>
              <a:t>22</a:t>
            </a:fld>
            <a:endParaRPr lang="en-US" altLang="en-US" sz="1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Bevel 13"/>
          <p:cNvSpPr/>
          <p:nvPr/>
        </p:nvSpPr>
        <p:spPr>
          <a:xfrm>
            <a:off x="69850" y="5386388"/>
            <a:ext cx="8845550" cy="14224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560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3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5643"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60325"/>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44"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45" name="Rectangle 44"/>
          <p:cNvSpPr>
            <a:spLocks noGrp="1" noChangeArrowheads="1"/>
          </p:cNvSpPr>
          <p:nvPr>
            <p:ph type="title"/>
          </p:nvPr>
        </p:nvSpPr>
        <p:spPr>
          <a:xfrm>
            <a:off x="11113" y="-157163"/>
            <a:ext cx="7772400" cy="1143001"/>
          </a:xfrm>
        </p:spPr>
        <p:txBody>
          <a:bodyPr/>
          <a:lstStyle/>
          <a:p>
            <a:pPr algn="l" eaLnBrk="1" hangingPunct="1"/>
            <a:r>
              <a:rPr lang="en-US" altLang="en-US" smtClean="0"/>
              <a:t>Energy Savings</a:t>
            </a:r>
          </a:p>
        </p:txBody>
      </p:sp>
      <p:sp>
        <p:nvSpPr>
          <p:cNvPr id="2564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41749DC4-2CF0-4AEF-A818-C02F70EE0BED}" type="slidenum">
              <a:rPr lang="en-US" altLang="en-US" sz="1000"/>
              <a:pPr eaLnBrk="1" hangingPunct="1">
                <a:spcBef>
                  <a:spcPct val="50000"/>
                </a:spcBef>
              </a:pPr>
              <a:t>23</a:t>
            </a:fld>
            <a:endParaRPr lang="en-US" altLang="en-US" sz="1000"/>
          </a:p>
        </p:txBody>
      </p:sp>
      <p:sp>
        <p:nvSpPr>
          <p:cNvPr id="3" name="Right Arrow 2"/>
          <p:cNvSpPr/>
          <p:nvPr/>
        </p:nvSpPr>
        <p:spPr>
          <a:xfrm>
            <a:off x="52388" y="2554288"/>
            <a:ext cx="8389937" cy="9128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Diamond 3"/>
          <p:cNvSpPr/>
          <p:nvPr/>
        </p:nvSpPr>
        <p:spPr>
          <a:xfrm>
            <a:off x="3409950" y="2790825"/>
            <a:ext cx="82550" cy="61595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ight Brace 4"/>
          <p:cNvSpPr/>
          <p:nvPr/>
        </p:nvSpPr>
        <p:spPr>
          <a:xfrm rot="16200000">
            <a:off x="1617663" y="1046162"/>
            <a:ext cx="236538" cy="3116263"/>
          </a:xfrm>
          <a:prstGeom prst="rightBrace">
            <a:avLst/>
          </a:prstGeom>
        </p:spPr>
        <p:style>
          <a:lnRef idx="3">
            <a:schemeClr val="accent1"/>
          </a:lnRef>
          <a:fillRef idx="0">
            <a:schemeClr val="accent1"/>
          </a:fillRef>
          <a:effectRef idx="2">
            <a:schemeClr val="accent1"/>
          </a:effectRef>
          <a:fontRef idx="minor">
            <a:schemeClr val="tx1"/>
          </a:fontRef>
        </p:style>
        <p:txBody>
          <a:bodyPr anchor="ctr"/>
          <a:lstStyle/>
          <a:p>
            <a:pPr algn="ctr" eaLnBrk="1" hangingPunct="1">
              <a:defRPr/>
            </a:pPr>
            <a:endParaRPr lang="en-US" sz="4000" b="1" dirty="0">
              <a:solidFill>
                <a:srgbClr val="00B050"/>
              </a:solidFill>
            </a:endParaRPr>
          </a:p>
        </p:txBody>
      </p:sp>
      <p:sp>
        <p:nvSpPr>
          <p:cNvPr id="51" name="Right Brace 50"/>
          <p:cNvSpPr/>
          <p:nvPr/>
        </p:nvSpPr>
        <p:spPr>
          <a:xfrm rot="16200000">
            <a:off x="5047456" y="1053307"/>
            <a:ext cx="236537" cy="3117850"/>
          </a:xfrm>
          <a:prstGeom prst="rightBrace">
            <a:avLst/>
          </a:prstGeom>
        </p:spPr>
        <p:style>
          <a:lnRef idx="3">
            <a:schemeClr val="accent1"/>
          </a:lnRef>
          <a:fillRef idx="0">
            <a:schemeClr val="accent1"/>
          </a:fillRef>
          <a:effectRef idx="2">
            <a:schemeClr val="accent1"/>
          </a:effectRef>
          <a:fontRef idx="minor">
            <a:schemeClr val="tx1"/>
          </a:fontRef>
        </p:style>
        <p:txBody>
          <a:bodyPr anchor="ctr"/>
          <a:lstStyle/>
          <a:p>
            <a:pPr algn="ctr" eaLnBrk="1" hangingPunct="1">
              <a:defRPr/>
            </a:pPr>
            <a:endParaRPr lang="en-US" sz="4000" b="1" dirty="0">
              <a:solidFill>
                <a:srgbClr val="00B050"/>
              </a:solidFill>
            </a:endParaRPr>
          </a:p>
        </p:txBody>
      </p:sp>
      <p:sp>
        <p:nvSpPr>
          <p:cNvPr id="6" name="TextBox 5"/>
          <p:cNvSpPr txBox="1"/>
          <p:nvPr/>
        </p:nvSpPr>
        <p:spPr>
          <a:xfrm>
            <a:off x="3057525" y="1322388"/>
            <a:ext cx="765175" cy="83185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dirty="0" err="1"/>
              <a:t>Wx</a:t>
            </a:r>
            <a:r>
              <a:rPr lang="en-US" dirty="0"/>
              <a:t> </a:t>
            </a:r>
          </a:p>
          <a:p>
            <a:pPr algn="ctr" eaLnBrk="1" hangingPunct="1">
              <a:defRPr/>
            </a:pPr>
            <a:r>
              <a:rPr lang="en-US" dirty="0"/>
              <a:t>Date</a:t>
            </a:r>
          </a:p>
        </p:txBody>
      </p:sp>
      <p:sp>
        <p:nvSpPr>
          <p:cNvPr id="7" name="Down Arrow 6"/>
          <p:cNvSpPr/>
          <p:nvPr/>
        </p:nvSpPr>
        <p:spPr>
          <a:xfrm>
            <a:off x="3308350" y="2178050"/>
            <a:ext cx="265113" cy="568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TextBox 7"/>
          <p:cNvSpPr txBox="1"/>
          <p:nvPr/>
        </p:nvSpPr>
        <p:spPr>
          <a:xfrm>
            <a:off x="376238" y="1169988"/>
            <a:ext cx="2620962" cy="120015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eaLnBrk="1" hangingPunct="1">
              <a:defRPr/>
            </a:pPr>
            <a:r>
              <a:rPr lang="en-US" dirty="0"/>
              <a:t>12 Months Pre-</a:t>
            </a:r>
            <a:r>
              <a:rPr lang="en-US" dirty="0" err="1"/>
              <a:t>Wx</a:t>
            </a:r>
            <a:r>
              <a:rPr lang="en-US" dirty="0"/>
              <a:t> </a:t>
            </a:r>
          </a:p>
          <a:p>
            <a:pPr algn="ctr" eaLnBrk="1" hangingPunct="1">
              <a:defRPr/>
            </a:pPr>
            <a:r>
              <a:rPr lang="en-US" dirty="0"/>
              <a:t>Energy Usage</a:t>
            </a:r>
          </a:p>
          <a:p>
            <a:pPr eaLnBrk="1" hangingPunct="1">
              <a:defRPr/>
            </a:pPr>
            <a:r>
              <a:rPr lang="en-US" dirty="0"/>
              <a:t>Weather Normalize</a:t>
            </a:r>
          </a:p>
        </p:txBody>
      </p:sp>
      <p:sp>
        <p:nvSpPr>
          <p:cNvPr id="55" name="TextBox 54"/>
          <p:cNvSpPr txBox="1"/>
          <p:nvPr/>
        </p:nvSpPr>
        <p:spPr>
          <a:xfrm>
            <a:off x="3881438" y="1196975"/>
            <a:ext cx="2741612" cy="120015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eaLnBrk="1" hangingPunct="1">
              <a:defRPr/>
            </a:pPr>
            <a:r>
              <a:rPr lang="en-US" dirty="0"/>
              <a:t>12 Months Post-</a:t>
            </a:r>
            <a:r>
              <a:rPr lang="en-US" dirty="0" err="1"/>
              <a:t>Wx</a:t>
            </a:r>
            <a:r>
              <a:rPr lang="en-US" dirty="0"/>
              <a:t> </a:t>
            </a:r>
          </a:p>
          <a:p>
            <a:pPr algn="ctr" eaLnBrk="1" hangingPunct="1">
              <a:defRPr/>
            </a:pPr>
            <a:r>
              <a:rPr lang="en-US" dirty="0"/>
              <a:t>Energy Usage</a:t>
            </a:r>
          </a:p>
          <a:p>
            <a:pPr eaLnBrk="1" hangingPunct="1">
              <a:defRPr/>
            </a:pPr>
            <a:r>
              <a:rPr lang="en-US" dirty="0"/>
              <a:t>Weather Normalize</a:t>
            </a:r>
          </a:p>
        </p:txBody>
      </p:sp>
      <p:sp>
        <p:nvSpPr>
          <p:cNvPr id="58" name="Right Brace 57"/>
          <p:cNvSpPr/>
          <p:nvPr/>
        </p:nvSpPr>
        <p:spPr>
          <a:xfrm rot="5400000" flipV="1">
            <a:off x="1618457" y="1805781"/>
            <a:ext cx="209550" cy="3141663"/>
          </a:xfrm>
          <a:prstGeom prst="rightBrace">
            <a:avLst/>
          </a:prstGeom>
        </p:spPr>
        <p:style>
          <a:lnRef idx="3">
            <a:schemeClr val="accent1"/>
          </a:lnRef>
          <a:fillRef idx="0">
            <a:schemeClr val="accent1"/>
          </a:fillRef>
          <a:effectRef idx="2">
            <a:schemeClr val="accent1"/>
          </a:effectRef>
          <a:fontRef idx="minor">
            <a:schemeClr val="tx1"/>
          </a:fontRef>
        </p:style>
        <p:txBody>
          <a:bodyPr anchor="ctr"/>
          <a:lstStyle/>
          <a:p>
            <a:pPr algn="ctr" eaLnBrk="1" hangingPunct="1">
              <a:defRPr/>
            </a:pPr>
            <a:endParaRPr lang="en-US" sz="4000" b="1" dirty="0">
              <a:solidFill>
                <a:srgbClr val="00B050"/>
              </a:solidFill>
            </a:endParaRPr>
          </a:p>
        </p:txBody>
      </p:sp>
      <p:sp>
        <p:nvSpPr>
          <p:cNvPr id="59" name="TextBox 58"/>
          <p:cNvSpPr txBox="1"/>
          <p:nvPr/>
        </p:nvSpPr>
        <p:spPr>
          <a:xfrm>
            <a:off x="6443663" y="3560763"/>
            <a:ext cx="1012825" cy="157003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lgn="ctr" eaLnBrk="1" hangingPunct="1">
              <a:defRPr/>
            </a:pPr>
            <a:r>
              <a:rPr lang="en-US" dirty="0"/>
              <a:t>Comp.</a:t>
            </a:r>
          </a:p>
          <a:p>
            <a:pPr algn="ctr" eaLnBrk="1" hangingPunct="1">
              <a:defRPr/>
            </a:pPr>
            <a:r>
              <a:rPr lang="en-US" dirty="0"/>
              <a:t>Group</a:t>
            </a:r>
          </a:p>
          <a:p>
            <a:pPr algn="ctr" eaLnBrk="1" hangingPunct="1">
              <a:defRPr/>
            </a:pPr>
            <a:r>
              <a:rPr lang="en-US" dirty="0" err="1"/>
              <a:t>Wx</a:t>
            </a:r>
            <a:r>
              <a:rPr lang="en-US" dirty="0"/>
              <a:t> </a:t>
            </a:r>
          </a:p>
          <a:p>
            <a:pPr algn="ctr" eaLnBrk="1" hangingPunct="1">
              <a:defRPr/>
            </a:pPr>
            <a:r>
              <a:rPr lang="en-US" dirty="0"/>
              <a:t>Date</a:t>
            </a:r>
          </a:p>
        </p:txBody>
      </p:sp>
      <p:sp>
        <p:nvSpPr>
          <p:cNvPr id="61" name="TextBox 60"/>
          <p:cNvSpPr txBox="1"/>
          <p:nvPr/>
        </p:nvSpPr>
        <p:spPr>
          <a:xfrm>
            <a:off x="242888" y="3525838"/>
            <a:ext cx="3032125" cy="1201737"/>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eaLnBrk="1" hangingPunct="1">
              <a:defRPr/>
            </a:pPr>
            <a:r>
              <a:rPr lang="en-US" dirty="0"/>
              <a:t>13-24 Months Pre-</a:t>
            </a:r>
            <a:r>
              <a:rPr lang="en-US" dirty="0" err="1"/>
              <a:t>Wx</a:t>
            </a:r>
            <a:r>
              <a:rPr lang="en-US" dirty="0"/>
              <a:t> </a:t>
            </a:r>
          </a:p>
          <a:p>
            <a:pPr algn="ctr" eaLnBrk="1" hangingPunct="1">
              <a:defRPr/>
            </a:pPr>
            <a:r>
              <a:rPr lang="en-US" dirty="0"/>
              <a:t>Energy Usage</a:t>
            </a:r>
          </a:p>
          <a:p>
            <a:pPr eaLnBrk="1" hangingPunct="1">
              <a:defRPr/>
            </a:pPr>
            <a:r>
              <a:rPr lang="en-US" dirty="0"/>
              <a:t>Weather Normalize</a:t>
            </a:r>
          </a:p>
        </p:txBody>
      </p:sp>
      <p:sp>
        <p:nvSpPr>
          <p:cNvPr id="62" name="TextBox 61"/>
          <p:cNvSpPr txBox="1"/>
          <p:nvPr/>
        </p:nvSpPr>
        <p:spPr>
          <a:xfrm>
            <a:off x="3522663" y="3517900"/>
            <a:ext cx="2878137" cy="120015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eaLnBrk="1" hangingPunct="1">
              <a:defRPr/>
            </a:pPr>
            <a:r>
              <a:rPr lang="en-US" dirty="0"/>
              <a:t>1-12 Months Pre-</a:t>
            </a:r>
            <a:r>
              <a:rPr lang="en-US" dirty="0" err="1"/>
              <a:t>Wx</a:t>
            </a:r>
            <a:r>
              <a:rPr lang="en-US" dirty="0"/>
              <a:t> </a:t>
            </a:r>
          </a:p>
          <a:p>
            <a:pPr algn="ctr" eaLnBrk="1" hangingPunct="1">
              <a:defRPr/>
            </a:pPr>
            <a:r>
              <a:rPr lang="en-US" dirty="0"/>
              <a:t>Energy Usage</a:t>
            </a:r>
          </a:p>
          <a:p>
            <a:pPr eaLnBrk="1" hangingPunct="1">
              <a:defRPr/>
            </a:pPr>
            <a:r>
              <a:rPr lang="en-US" dirty="0"/>
              <a:t>Weather Normalize</a:t>
            </a:r>
          </a:p>
        </p:txBody>
      </p:sp>
      <p:sp>
        <p:nvSpPr>
          <p:cNvPr id="10" name="TextBox 9"/>
          <p:cNvSpPr txBox="1"/>
          <p:nvPr/>
        </p:nvSpPr>
        <p:spPr>
          <a:xfrm>
            <a:off x="1428750" y="637983"/>
            <a:ext cx="518091" cy="646331"/>
          </a:xfrm>
          <a:prstGeom prst="rect">
            <a:avLst/>
          </a:prstGeom>
          <a:noFill/>
        </p:spPr>
        <p:txBody>
          <a:bodyPr wrap="none">
            <a:spAutoFit/>
          </a:bodyPr>
          <a:lstStyle/>
          <a:p>
            <a:pPr eaLnBrk="1" hangingPunct="1">
              <a:defRPr/>
            </a:pPr>
            <a:r>
              <a:rPr lang="en-US" sz="3600" b="1" dirty="0">
                <a:ln w="22225">
                  <a:solidFill>
                    <a:schemeClr val="accent2"/>
                  </a:solidFill>
                  <a:prstDash val="solid"/>
                </a:ln>
                <a:solidFill>
                  <a:schemeClr val="accent2">
                    <a:lumMod val="40000"/>
                    <a:lumOff val="60000"/>
                  </a:schemeClr>
                </a:solidFill>
              </a:rPr>
              <a:t>A</a:t>
            </a:r>
          </a:p>
        </p:txBody>
      </p:sp>
      <p:sp>
        <p:nvSpPr>
          <p:cNvPr id="65" name="TextBox 64"/>
          <p:cNvSpPr txBox="1"/>
          <p:nvPr/>
        </p:nvSpPr>
        <p:spPr>
          <a:xfrm>
            <a:off x="4938395" y="661003"/>
            <a:ext cx="492443" cy="646331"/>
          </a:xfrm>
          <a:prstGeom prst="rect">
            <a:avLst/>
          </a:prstGeom>
          <a:noFill/>
        </p:spPr>
        <p:txBody>
          <a:bodyPr wrap="none">
            <a:spAutoFit/>
          </a:bodyPr>
          <a:lstStyle/>
          <a:p>
            <a:pPr eaLnBrk="1" hangingPunct="1">
              <a:defRPr/>
            </a:pPr>
            <a:r>
              <a:rPr lang="en-US" sz="3600" b="1" dirty="0">
                <a:ln w="22225">
                  <a:solidFill>
                    <a:schemeClr val="accent2"/>
                  </a:solidFill>
                  <a:prstDash val="solid"/>
                </a:ln>
                <a:solidFill>
                  <a:schemeClr val="accent2">
                    <a:lumMod val="40000"/>
                    <a:lumOff val="60000"/>
                  </a:schemeClr>
                </a:solidFill>
              </a:rPr>
              <a:t>B</a:t>
            </a:r>
          </a:p>
        </p:txBody>
      </p:sp>
      <p:sp>
        <p:nvSpPr>
          <p:cNvPr id="66" name="TextBox 65"/>
          <p:cNvSpPr txBox="1"/>
          <p:nvPr/>
        </p:nvSpPr>
        <p:spPr>
          <a:xfrm>
            <a:off x="6706587" y="1442543"/>
            <a:ext cx="979755" cy="646331"/>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pPr eaLnBrk="1" hangingPunct="1">
              <a:defRPr/>
            </a:pPr>
            <a:r>
              <a:rPr lang="en-US" sz="3600" b="1" dirty="0">
                <a:ln w="22225">
                  <a:solidFill>
                    <a:schemeClr val="accent2"/>
                  </a:solidFill>
                  <a:prstDash val="solid"/>
                </a:ln>
                <a:solidFill>
                  <a:schemeClr val="accent2">
                    <a:lumMod val="40000"/>
                    <a:lumOff val="60000"/>
                  </a:schemeClr>
                </a:solidFill>
              </a:rPr>
              <a:t>A-B</a:t>
            </a:r>
          </a:p>
        </p:txBody>
      </p:sp>
      <p:sp>
        <p:nvSpPr>
          <p:cNvPr id="11" name="TextBox 10"/>
          <p:cNvSpPr txBox="1"/>
          <p:nvPr/>
        </p:nvSpPr>
        <p:spPr>
          <a:xfrm>
            <a:off x="7805738" y="1465263"/>
            <a:ext cx="1196975" cy="120015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hangingPunct="1">
              <a:defRPr/>
            </a:pPr>
            <a:r>
              <a:rPr lang="en-US" dirty="0"/>
              <a:t>Gross Energy Savings</a:t>
            </a:r>
          </a:p>
        </p:txBody>
      </p:sp>
      <p:sp>
        <p:nvSpPr>
          <p:cNvPr id="68" name="TextBox 67"/>
          <p:cNvSpPr txBox="1"/>
          <p:nvPr/>
        </p:nvSpPr>
        <p:spPr>
          <a:xfrm>
            <a:off x="1508635" y="4602499"/>
            <a:ext cx="518091" cy="646331"/>
          </a:xfrm>
          <a:prstGeom prst="rect">
            <a:avLst/>
          </a:prstGeom>
          <a:noFill/>
        </p:spPr>
        <p:txBody>
          <a:bodyPr wrap="none">
            <a:spAutoFit/>
          </a:bodyPr>
          <a:lstStyle/>
          <a:p>
            <a:pPr eaLnBrk="1" hangingPunct="1">
              <a:defRPr/>
            </a:pPr>
            <a:r>
              <a:rPr lang="en-US" sz="3600" b="1" dirty="0">
                <a:ln w="22225">
                  <a:solidFill>
                    <a:schemeClr val="accent2"/>
                  </a:solidFill>
                  <a:prstDash val="solid"/>
                </a:ln>
                <a:solidFill>
                  <a:schemeClr val="accent2">
                    <a:lumMod val="40000"/>
                    <a:lumOff val="60000"/>
                  </a:schemeClr>
                </a:solidFill>
              </a:rPr>
              <a:t>C</a:t>
            </a:r>
          </a:p>
        </p:txBody>
      </p:sp>
      <p:sp>
        <p:nvSpPr>
          <p:cNvPr id="69" name="TextBox 68"/>
          <p:cNvSpPr txBox="1"/>
          <p:nvPr/>
        </p:nvSpPr>
        <p:spPr>
          <a:xfrm>
            <a:off x="4696854" y="4594290"/>
            <a:ext cx="518091" cy="646331"/>
          </a:xfrm>
          <a:prstGeom prst="rect">
            <a:avLst/>
          </a:prstGeom>
          <a:noFill/>
        </p:spPr>
        <p:txBody>
          <a:bodyPr wrap="none">
            <a:spAutoFit/>
          </a:bodyPr>
          <a:lstStyle/>
          <a:p>
            <a:pPr eaLnBrk="1" hangingPunct="1">
              <a:defRPr/>
            </a:pPr>
            <a:r>
              <a:rPr lang="en-US" sz="3600" b="1" dirty="0">
                <a:ln w="22225">
                  <a:solidFill>
                    <a:schemeClr val="accent2"/>
                  </a:solidFill>
                  <a:prstDash val="solid"/>
                </a:ln>
                <a:solidFill>
                  <a:schemeClr val="accent2">
                    <a:lumMod val="40000"/>
                    <a:lumOff val="60000"/>
                  </a:schemeClr>
                </a:solidFill>
              </a:rPr>
              <a:t>D</a:t>
            </a:r>
          </a:p>
        </p:txBody>
      </p:sp>
      <p:sp>
        <p:nvSpPr>
          <p:cNvPr id="70" name="TextBox 69"/>
          <p:cNvSpPr txBox="1"/>
          <p:nvPr/>
        </p:nvSpPr>
        <p:spPr>
          <a:xfrm>
            <a:off x="7574498" y="3474058"/>
            <a:ext cx="1005403" cy="646331"/>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pPr eaLnBrk="1" hangingPunct="1">
              <a:defRPr/>
            </a:pPr>
            <a:r>
              <a:rPr lang="en-US" sz="3600" b="1" dirty="0">
                <a:ln w="22225">
                  <a:solidFill>
                    <a:schemeClr val="accent2"/>
                  </a:solidFill>
                  <a:prstDash val="solid"/>
                </a:ln>
                <a:solidFill>
                  <a:schemeClr val="accent2">
                    <a:lumMod val="40000"/>
                    <a:lumOff val="60000"/>
                  </a:schemeClr>
                </a:solidFill>
              </a:rPr>
              <a:t>C-D</a:t>
            </a:r>
          </a:p>
        </p:txBody>
      </p:sp>
      <p:sp>
        <p:nvSpPr>
          <p:cNvPr id="71" name="TextBox 70"/>
          <p:cNvSpPr txBox="1"/>
          <p:nvPr/>
        </p:nvSpPr>
        <p:spPr>
          <a:xfrm>
            <a:off x="7553325" y="4110038"/>
            <a:ext cx="1196975" cy="120015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hangingPunct="1">
              <a:defRPr/>
            </a:pPr>
            <a:r>
              <a:rPr lang="en-US" dirty="0"/>
              <a:t>Comp. Group Savings</a:t>
            </a:r>
          </a:p>
        </p:txBody>
      </p:sp>
      <p:sp>
        <p:nvSpPr>
          <p:cNvPr id="72" name="TextBox 71"/>
          <p:cNvSpPr txBox="1"/>
          <p:nvPr/>
        </p:nvSpPr>
        <p:spPr>
          <a:xfrm>
            <a:off x="3223763" y="5969202"/>
            <a:ext cx="979755" cy="646331"/>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pPr eaLnBrk="1" hangingPunct="1">
              <a:defRPr/>
            </a:pPr>
            <a:r>
              <a:rPr lang="en-US" sz="3600" b="1" dirty="0">
                <a:ln w="22225">
                  <a:solidFill>
                    <a:schemeClr val="accent2"/>
                  </a:solidFill>
                  <a:prstDash val="solid"/>
                </a:ln>
                <a:solidFill>
                  <a:schemeClr val="accent2">
                    <a:lumMod val="40000"/>
                    <a:lumOff val="60000"/>
                  </a:schemeClr>
                </a:solidFill>
              </a:rPr>
              <a:t>A-B</a:t>
            </a:r>
          </a:p>
        </p:txBody>
      </p:sp>
      <p:sp>
        <p:nvSpPr>
          <p:cNvPr id="74" name="TextBox 73"/>
          <p:cNvSpPr txBox="1"/>
          <p:nvPr/>
        </p:nvSpPr>
        <p:spPr>
          <a:xfrm>
            <a:off x="195263" y="5529263"/>
            <a:ext cx="1884362" cy="1077912"/>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eaLnBrk="1" hangingPunct="1">
              <a:defRPr/>
            </a:pPr>
            <a:r>
              <a:rPr lang="en-US" sz="3200" dirty="0"/>
              <a:t>Net Savings</a:t>
            </a:r>
          </a:p>
        </p:txBody>
      </p:sp>
      <p:sp>
        <p:nvSpPr>
          <p:cNvPr id="12" name="Equal 11"/>
          <p:cNvSpPr/>
          <p:nvPr/>
        </p:nvSpPr>
        <p:spPr>
          <a:xfrm>
            <a:off x="2162175" y="6032500"/>
            <a:ext cx="895350" cy="352425"/>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solidFill>
                <a:schemeClr val="tx1"/>
              </a:solidFill>
            </a:endParaRPr>
          </a:p>
        </p:txBody>
      </p:sp>
      <p:sp>
        <p:nvSpPr>
          <p:cNvPr id="13" name="Minus 12"/>
          <p:cNvSpPr/>
          <p:nvPr/>
        </p:nvSpPr>
        <p:spPr>
          <a:xfrm>
            <a:off x="4676775" y="5956300"/>
            <a:ext cx="919163" cy="595313"/>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en-US"/>
          </a:p>
        </p:txBody>
      </p:sp>
      <p:sp>
        <p:nvSpPr>
          <p:cNvPr id="77" name="TextBox 76"/>
          <p:cNvSpPr txBox="1"/>
          <p:nvPr/>
        </p:nvSpPr>
        <p:spPr>
          <a:xfrm>
            <a:off x="6135688" y="5965860"/>
            <a:ext cx="1005403" cy="646331"/>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pPr eaLnBrk="1" hangingPunct="1">
              <a:defRPr/>
            </a:pPr>
            <a:r>
              <a:rPr lang="en-US" sz="3600" b="1" dirty="0">
                <a:ln w="22225">
                  <a:solidFill>
                    <a:schemeClr val="accent2"/>
                  </a:solidFill>
                  <a:prstDash val="solid"/>
                </a:ln>
                <a:solidFill>
                  <a:schemeClr val="accent2">
                    <a:lumMod val="40000"/>
                    <a:lumOff val="60000"/>
                  </a:schemeClr>
                </a:solidFill>
              </a:rPr>
              <a:t>C-D</a:t>
            </a:r>
          </a:p>
        </p:txBody>
      </p:sp>
      <p:sp>
        <p:nvSpPr>
          <p:cNvPr id="78" name="Diamond 77"/>
          <p:cNvSpPr/>
          <p:nvPr/>
        </p:nvSpPr>
        <p:spPr>
          <a:xfrm>
            <a:off x="6832600" y="2779713"/>
            <a:ext cx="82550" cy="614362"/>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9" name="Right Brace 78"/>
          <p:cNvSpPr/>
          <p:nvPr/>
        </p:nvSpPr>
        <p:spPr>
          <a:xfrm rot="5400000" flipV="1">
            <a:off x="5017294" y="1810544"/>
            <a:ext cx="209550" cy="3141662"/>
          </a:xfrm>
          <a:prstGeom prst="rightBrace">
            <a:avLst/>
          </a:prstGeom>
        </p:spPr>
        <p:style>
          <a:lnRef idx="3">
            <a:schemeClr val="accent1"/>
          </a:lnRef>
          <a:fillRef idx="0">
            <a:schemeClr val="accent1"/>
          </a:fillRef>
          <a:effectRef idx="2">
            <a:schemeClr val="accent1"/>
          </a:effectRef>
          <a:fontRef idx="minor">
            <a:schemeClr val="tx1"/>
          </a:fontRef>
        </p:style>
        <p:txBody>
          <a:bodyPr anchor="ctr"/>
          <a:lstStyle/>
          <a:p>
            <a:pPr algn="ctr" eaLnBrk="1" hangingPunct="1">
              <a:defRPr/>
            </a:pPr>
            <a:endParaRPr lang="en-US" sz="4000" b="1" dirty="0">
              <a:solidFill>
                <a:srgbClr val="00B050"/>
              </a:solidFill>
            </a:endParaRPr>
          </a:p>
        </p:txBody>
      </p:sp>
      <p:sp>
        <p:nvSpPr>
          <p:cNvPr id="81" name="TextBox 80"/>
          <p:cNvSpPr txBox="1"/>
          <p:nvPr/>
        </p:nvSpPr>
        <p:spPr>
          <a:xfrm>
            <a:off x="2622550" y="5595938"/>
            <a:ext cx="2260600" cy="36988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hangingPunct="1">
              <a:defRPr/>
            </a:pPr>
            <a:r>
              <a:rPr lang="en-US" sz="1800" dirty="0"/>
              <a:t>Gross Energy Savings</a:t>
            </a:r>
          </a:p>
        </p:txBody>
      </p:sp>
      <p:sp>
        <p:nvSpPr>
          <p:cNvPr id="82" name="TextBox 81"/>
          <p:cNvSpPr txBox="1"/>
          <p:nvPr/>
        </p:nvSpPr>
        <p:spPr>
          <a:xfrm>
            <a:off x="5224463" y="5588000"/>
            <a:ext cx="2768600" cy="36830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hangingPunct="1">
              <a:defRPr/>
            </a:pPr>
            <a:r>
              <a:rPr lang="en-US" sz="1800" dirty="0"/>
              <a:t>Comparison Group Savings</a:t>
            </a:r>
          </a:p>
        </p:txBody>
      </p:sp>
      <p:sp>
        <p:nvSpPr>
          <p:cNvPr id="60" name="Down Arrow 59"/>
          <p:cNvSpPr/>
          <p:nvPr/>
        </p:nvSpPr>
        <p:spPr>
          <a:xfrm flipV="1">
            <a:off x="6740525" y="3263900"/>
            <a:ext cx="265113" cy="2809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666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6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6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F813C9F0-0A18-4ACF-886A-E458524289ED}" type="slidenum">
              <a:rPr lang="en-US" altLang="en-US" sz="1000"/>
              <a:pPr>
                <a:spcBef>
                  <a:spcPct val="50000"/>
                </a:spcBef>
              </a:pPr>
              <a:t>24</a:t>
            </a:fld>
            <a:endParaRPr lang="en-US" altLang="en-US" sz="1000"/>
          </a:p>
        </p:txBody>
      </p:sp>
      <p:sp>
        <p:nvSpPr>
          <p:cNvPr id="26669" name="Title 46"/>
          <p:cNvSpPr>
            <a:spLocks noGrp="1"/>
          </p:cNvSpPr>
          <p:nvPr>
            <p:ph type="title"/>
          </p:nvPr>
        </p:nvSpPr>
        <p:spPr>
          <a:xfrm>
            <a:off x="152400" y="152400"/>
            <a:ext cx="7772400" cy="1143000"/>
          </a:xfrm>
        </p:spPr>
        <p:txBody>
          <a:bodyPr/>
          <a:lstStyle/>
          <a:p>
            <a:pPr algn="l"/>
            <a:r>
              <a:rPr lang="en-US" altLang="en-US" smtClean="0"/>
              <a:t>Energy Savings</a:t>
            </a:r>
          </a:p>
        </p:txBody>
      </p:sp>
      <p:graphicFrame>
        <p:nvGraphicFramePr>
          <p:cNvPr id="3" name="Table 2"/>
          <p:cNvGraphicFramePr>
            <a:graphicFrameLocks noGrp="1"/>
          </p:cNvGraphicFramePr>
          <p:nvPr/>
        </p:nvGraphicFramePr>
        <p:xfrm>
          <a:off x="223838" y="2593975"/>
          <a:ext cx="8696325" cy="2438400"/>
        </p:xfrm>
        <a:graphic>
          <a:graphicData uri="http://schemas.openxmlformats.org/drawingml/2006/table">
            <a:tbl>
              <a:tblPr firstRow="1" firstCol="1" bandRow="1">
                <a:tableStyleId>{5C22544A-7EE6-4342-B048-85BDC9FD1C3A}</a:tableStyleId>
              </a:tblPr>
              <a:tblGrid>
                <a:gridCol w="2829996">
                  <a:extLst>
                    <a:ext uri="{9D8B030D-6E8A-4147-A177-3AD203B41FA5}"/>
                  </a:extLst>
                </a:gridCol>
                <a:gridCol w="1371350">
                  <a:extLst>
                    <a:ext uri="{9D8B030D-6E8A-4147-A177-3AD203B41FA5}"/>
                  </a:extLst>
                </a:gridCol>
                <a:gridCol w="1295164">
                  <a:extLst>
                    <a:ext uri="{9D8B030D-6E8A-4147-A177-3AD203B41FA5}"/>
                  </a:extLst>
                </a:gridCol>
                <a:gridCol w="1371350">
                  <a:extLst>
                    <a:ext uri="{9D8B030D-6E8A-4147-A177-3AD203B41FA5}"/>
                  </a:extLst>
                </a:gridCol>
                <a:gridCol w="1828466">
                  <a:extLst>
                    <a:ext uri="{9D8B030D-6E8A-4147-A177-3AD203B41FA5}"/>
                  </a:extLst>
                </a:gridCol>
              </a:tblGrid>
              <a:tr h="282495">
                <a:tc>
                  <a:txBody>
                    <a:bodyPr/>
                    <a:lstStyle/>
                    <a:p>
                      <a:pPr marL="0" marR="0">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dirty="0">
                          <a:effectLst/>
                        </a:rPr>
                        <a:t>Pre</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dirty="0">
                          <a:effectLst/>
                        </a:rPr>
                        <a:t>Post</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dirty="0">
                          <a:effectLst/>
                        </a:rPr>
                        <a:t>Change</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solidFill>
                            <a:schemeClr val="tx1"/>
                          </a:solidFill>
                          <a:effectLst/>
                        </a:rPr>
                        <a:t>Measured</a:t>
                      </a:r>
                      <a:endParaRPr lang="en-US" sz="2000" dirty="0">
                        <a:solidFill>
                          <a:schemeClr val="tx1"/>
                        </a:solidFill>
                        <a:effectLst/>
                        <a:latin typeface="Times New Roman" panose="02020603050405020304" pitchFamily="18" charset="0"/>
                        <a:ea typeface="Times New Roman" panose="02020603050405020304" pitchFamily="18" charset="0"/>
                      </a:endParaRPr>
                    </a:p>
                  </a:txBody>
                  <a:tcPr marL="68567" marR="68567"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solidFill>
                      <a:schemeClr val="accent5">
                        <a:lumMod val="60000"/>
                        <a:lumOff val="40000"/>
                      </a:schemeClr>
                    </a:solidFill>
                  </a:tcPr>
                </a:tc>
                <a:extLst>
                  <a:ext uri="{0D108BD9-81ED-4DB2-BD59-A6C34878D82A}"/>
                </a:extLst>
              </a:tr>
              <a:tr h="427753">
                <a:tc>
                  <a:txBody>
                    <a:bodyPr/>
                    <a:lstStyle/>
                    <a:p>
                      <a:pPr marL="0" marR="0">
                        <a:spcBef>
                          <a:spcPts val="0"/>
                        </a:spcBef>
                        <a:spcAft>
                          <a:spcPts val="0"/>
                        </a:spcAft>
                      </a:pPr>
                      <a:r>
                        <a:rPr lang="en-US" sz="2000" dirty="0">
                          <a:effectLst/>
                        </a:rPr>
                        <a:t>Treatment Group</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dirty="0">
                          <a:effectLst/>
                        </a:rPr>
                        <a:t>Year Before Services</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a:effectLst/>
                        </a:rPr>
                        <a:t>Year After Services</a:t>
                      </a:r>
                      <a:endParaRPr lang="en-US" sz="200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a:effectLst/>
                        </a:rPr>
                        <a:t>After - Before</a:t>
                      </a:r>
                      <a:endParaRPr lang="en-US" sz="2000">
                        <a:effectLst/>
                        <a:latin typeface="Times New Roman" panose="02020603050405020304" pitchFamily="18" charset="0"/>
                        <a:ea typeface="Times New Roman" panose="02020603050405020304" pitchFamily="18" charset="0"/>
                      </a:endParaRPr>
                    </a:p>
                  </a:txBody>
                  <a:tcPr marL="68567" marR="68567"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Program Impact +Other Factors</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solidFill>
                      <a:schemeClr val="accent5">
                        <a:lumMod val="60000"/>
                        <a:lumOff val="40000"/>
                      </a:schemeClr>
                    </a:solidFill>
                  </a:tcPr>
                </a:tc>
                <a:extLst>
                  <a:ext uri="{0D108BD9-81ED-4DB2-BD59-A6C34878D82A}"/>
                </a:extLst>
              </a:tr>
              <a:tr h="427753">
                <a:tc>
                  <a:txBody>
                    <a:bodyPr/>
                    <a:lstStyle/>
                    <a:p>
                      <a:pPr marL="0" marR="0">
                        <a:spcBef>
                          <a:spcPts val="0"/>
                        </a:spcBef>
                        <a:spcAft>
                          <a:spcPts val="0"/>
                        </a:spcAft>
                      </a:pPr>
                      <a:r>
                        <a:rPr lang="en-US" sz="2000">
                          <a:effectLst/>
                        </a:rPr>
                        <a:t>Comparison Group</a:t>
                      </a:r>
                      <a:endParaRPr lang="en-US" sz="200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dirty="0">
                          <a:effectLst/>
                        </a:rPr>
                        <a:t>2 Years Before</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a:effectLst/>
                        </a:rPr>
                        <a:t>1 Year Before</a:t>
                      </a:r>
                      <a:endParaRPr lang="en-US" sz="200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a:effectLst/>
                        </a:rPr>
                        <a:t>2 Years Before – 1 Year Before</a:t>
                      </a:r>
                      <a:endParaRPr lang="en-US" sz="2000">
                        <a:effectLst/>
                        <a:latin typeface="Times New Roman" panose="02020603050405020304" pitchFamily="18" charset="0"/>
                        <a:ea typeface="Times New Roman" panose="02020603050405020304" pitchFamily="18" charset="0"/>
                      </a:endParaRPr>
                    </a:p>
                  </a:txBody>
                  <a:tcPr marL="68567" marR="68567"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Other Factors</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solidFill>
                      <a:schemeClr val="accent5">
                        <a:lumMod val="60000"/>
                        <a:lumOff val="40000"/>
                      </a:schemeClr>
                    </a:solidFill>
                  </a:tcPr>
                </a:tc>
                <a:extLst>
                  <a:ext uri="{0D108BD9-81ED-4DB2-BD59-A6C34878D82A}"/>
                </a:extLst>
              </a:tr>
              <a:tr h="282495">
                <a:tc>
                  <a:txBody>
                    <a:bodyPr/>
                    <a:lstStyle/>
                    <a:p>
                      <a:pPr marL="0" marR="0">
                        <a:spcBef>
                          <a:spcPts val="0"/>
                        </a:spcBef>
                        <a:spcAft>
                          <a:spcPts val="0"/>
                        </a:spcAft>
                      </a:pPr>
                      <a:r>
                        <a:rPr lang="en-US" sz="2000" dirty="0">
                          <a:effectLst/>
                        </a:rPr>
                        <a:t>Treatment - Comparison</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txBody>
                  <a:tcPr marL="68567" marR="68567" marT="0" marB="0" anchor="ctr"/>
                </a:tc>
                <a:tc>
                  <a:txBody>
                    <a:bodyPr/>
                    <a:lstStyle/>
                    <a:p>
                      <a:pPr marL="0" marR="0" algn="ctr">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67" marR="68567" marT="0" marB="0" anchor="ctr">
                    <a:lnR w="28575"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2000" b="1" dirty="0">
                          <a:effectLst/>
                        </a:rPr>
                        <a:t>Program Impact</a:t>
                      </a:r>
                      <a:endParaRPr lang="en-US" sz="2000" b="1" dirty="0">
                        <a:effectLst/>
                        <a:latin typeface="Times New Roman" panose="02020603050405020304" pitchFamily="18" charset="0"/>
                        <a:ea typeface="Times New Roman" panose="02020603050405020304" pitchFamily="18" charset="0"/>
                      </a:endParaRPr>
                    </a:p>
                  </a:txBody>
                  <a:tcPr marL="68567" marR="68567" marT="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B w="28575" cap="flat" cmpd="sng" algn="ctr">
                      <a:solidFill>
                        <a:schemeClr val="accent1"/>
                      </a:solidFill>
                      <a:prstDash val="solid"/>
                      <a:round/>
                      <a:headEnd type="none" w="med" len="med"/>
                      <a:tailEnd type="none" w="med" len="med"/>
                    </a:lnB>
                    <a:solidFill>
                      <a:schemeClr val="accent5">
                        <a:lumMod val="60000"/>
                        <a:lumOff val="40000"/>
                      </a:schemeClr>
                    </a:solidFill>
                  </a:tcPr>
                </a:tc>
                <a:extLst>
                  <a:ext uri="{0D108BD9-81ED-4DB2-BD59-A6C34878D82A}"/>
                </a:extLst>
              </a:tr>
            </a:tbl>
          </a:graphicData>
        </a:graphic>
      </p:graphicFrame>
      <p:sp>
        <p:nvSpPr>
          <p:cNvPr id="2" name="TextBox 1"/>
          <p:cNvSpPr txBox="1"/>
          <p:nvPr/>
        </p:nvSpPr>
        <p:spPr>
          <a:xfrm>
            <a:off x="2695575" y="1976438"/>
            <a:ext cx="3816350" cy="46196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en-US" b="1" dirty="0"/>
              <a:t>Quasi-Experimental Design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768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9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9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92" name="Rectangle 44"/>
          <p:cNvSpPr>
            <a:spLocks noGrp="1" noChangeArrowheads="1"/>
          </p:cNvSpPr>
          <p:nvPr>
            <p:ph type="title"/>
          </p:nvPr>
        </p:nvSpPr>
        <p:spPr>
          <a:xfrm>
            <a:off x="228600" y="533400"/>
            <a:ext cx="7772400" cy="1143000"/>
          </a:xfrm>
        </p:spPr>
        <p:txBody>
          <a:bodyPr/>
          <a:lstStyle/>
          <a:p>
            <a:pPr algn="l" eaLnBrk="1" hangingPunct="1"/>
            <a:r>
              <a:rPr lang="en-US" altLang="en-US" smtClean="0"/>
              <a:t>Usage Impact Analysis</a:t>
            </a:r>
            <a:br>
              <a:rPr lang="en-US" altLang="en-US" smtClean="0"/>
            </a:br>
            <a:endParaRPr lang="en-US" altLang="en-US" smtClean="0"/>
          </a:p>
        </p:txBody>
      </p:sp>
      <p:sp>
        <p:nvSpPr>
          <p:cNvPr id="27693"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21E853DC-18E5-446B-8DA6-1943D6DA726D}" type="slidenum">
              <a:rPr lang="en-US" altLang="en-US" sz="1000"/>
              <a:pPr eaLnBrk="1" hangingPunct="1">
                <a:spcBef>
                  <a:spcPct val="50000"/>
                </a:spcBef>
              </a:pPr>
              <a:t>25</a:t>
            </a:fld>
            <a:endParaRPr lang="en-US" altLang="en-US" sz="1000"/>
          </a:p>
        </p:txBody>
      </p:sp>
      <p:graphicFrame>
        <p:nvGraphicFramePr>
          <p:cNvPr id="47" name="Table 46"/>
          <p:cNvGraphicFramePr>
            <a:graphicFrameLocks noGrp="1"/>
          </p:cNvGraphicFramePr>
          <p:nvPr/>
        </p:nvGraphicFramePr>
        <p:xfrm>
          <a:off x="457200" y="3048000"/>
          <a:ext cx="8458200" cy="2468563"/>
        </p:xfrm>
        <a:graphic>
          <a:graphicData uri="http://schemas.openxmlformats.org/drawingml/2006/table">
            <a:tbl>
              <a:tblPr/>
              <a:tblGrid>
                <a:gridCol w="2514601">
                  <a:extLst>
                    <a:ext uri="{9D8B030D-6E8A-4147-A177-3AD203B41FA5}"/>
                  </a:extLst>
                </a:gridCol>
                <a:gridCol w="685800">
                  <a:extLst>
                    <a:ext uri="{9D8B030D-6E8A-4147-A177-3AD203B41FA5}"/>
                  </a:extLst>
                </a:gridCol>
                <a:gridCol w="838200">
                  <a:extLst>
                    <a:ext uri="{9D8B030D-6E8A-4147-A177-3AD203B41FA5}"/>
                  </a:extLst>
                </a:gridCol>
                <a:gridCol w="914400">
                  <a:extLst>
                    <a:ext uri="{9D8B030D-6E8A-4147-A177-3AD203B41FA5}"/>
                  </a:extLst>
                </a:gridCol>
                <a:gridCol w="838200">
                  <a:extLst>
                    <a:ext uri="{9D8B030D-6E8A-4147-A177-3AD203B41FA5}"/>
                  </a:extLst>
                </a:gridCol>
                <a:gridCol w="914400">
                  <a:extLst>
                    <a:ext uri="{9D8B030D-6E8A-4147-A177-3AD203B41FA5}"/>
                  </a:extLst>
                </a:gridCol>
                <a:gridCol w="838200">
                  <a:extLst>
                    <a:ext uri="{9D8B030D-6E8A-4147-A177-3AD203B41FA5}"/>
                  </a:extLst>
                </a:gridCol>
                <a:gridCol w="914400">
                  <a:extLst>
                    <a:ext uri="{9D8B030D-6E8A-4147-A177-3AD203B41FA5}"/>
                  </a:extLst>
                </a:gridCol>
              </a:tblGrid>
              <a:tr h="274285">
                <a:tc gridSpan="8">
                  <a:txBody>
                    <a:bodyPr/>
                    <a:lstStyle/>
                    <a:p>
                      <a:pPr marL="0" marR="0" algn="ctr">
                        <a:spcBef>
                          <a:spcPts val="0"/>
                        </a:spcBef>
                        <a:spcAft>
                          <a:spcPts val="0"/>
                        </a:spcAft>
                      </a:pPr>
                      <a:r>
                        <a:rPr lang="en-US" sz="1800" b="1" dirty="0">
                          <a:latin typeface="Times New Roman"/>
                          <a:ea typeface="Times New Roman"/>
                          <a:cs typeface="Arial"/>
                        </a:rPr>
                        <a:t>ELECTRIC USAGE IMPACTS</a:t>
                      </a:r>
                      <a:endParaRPr lang="en-US" sz="18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r h="274285">
                <a:tc>
                  <a:txBody>
                    <a:bodyPr/>
                    <a:lstStyle/>
                    <a:p>
                      <a:pPr marL="0" marR="0">
                        <a:spcBef>
                          <a:spcPts val="0"/>
                        </a:spcBef>
                        <a:spcAft>
                          <a:spcPts val="0"/>
                        </a:spcAft>
                      </a:pPr>
                      <a:endParaRPr lang="en-US" sz="1800" dirty="0">
                        <a:latin typeface="Times New Roman"/>
                        <a:ea typeface="Times New Roman"/>
                        <a:cs typeface="Arial"/>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b="1">
                          <a:latin typeface="Times New Roman"/>
                          <a:ea typeface="Times New Roman"/>
                          <a:cs typeface="Arial"/>
                        </a:rPr>
                        <a:t>Treatment Group</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spcBef>
                          <a:spcPts val="0"/>
                        </a:spcBef>
                        <a:spcAft>
                          <a:spcPts val="0"/>
                        </a:spcAft>
                      </a:pP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b="1" dirty="0">
                          <a:latin typeface="Times New Roman"/>
                          <a:ea typeface="Times New Roman"/>
                          <a:cs typeface="Arial"/>
                        </a:rPr>
                        <a:t>Gross Savings</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800" b="1" dirty="0">
                          <a:latin typeface="Times New Roman"/>
                          <a:ea typeface="Times New Roman"/>
                          <a:cs typeface="Arial"/>
                        </a:rPr>
                        <a:t>Net Savings</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extLst>
              </a:tr>
              <a:tr h="548570">
                <a:tc>
                  <a:txBody>
                    <a:bodyPr/>
                    <a:lstStyle/>
                    <a:p>
                      <a:pPr marL="0" marR="0">
                        <a:spcBef>
                          <a:spcPts val="0"/>
                        </a:spcBef>
                        <a:spcAft>
                          <a:spcPts val="0"/>
                        </a:spcAft>
                      </a:pPr>
                      <a:endParaRPr lang="en-US" sz="1800" dirty="0">
                        <a:latin typeface="Times New Roman"/>
                        <a:ea typeface="Times New Roman"/>
                        <a:cs typeface="Arial"/>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Arial"/>
                        </a:rPr>
                        <a:t>#</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Arial"/>
                        </a:rPr>
                        <a:t>Pre-Use</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Arial"/>
                        </a:rPr>
                        <a:t>Post-Use</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Arial"/>
                        </a:rPr>
                        <a:t>kWh</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Times New Roman"/>
                          <a:cs typeface="Arial"/>
                        </a:rPr>
                        <a:t>% Savings</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Times New Roman"/>
                          <a:cs typeface="Arial"/>
                        </a:rPr>
                        <a:t>kWh</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Times New Roman"/>
                          <a:cs typeface="Arial"/>
                        </a:rPr>
                        <a:t>% Savings</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extLst>
              </a:tr>
              <a:tr h="274285">
                <a:tc>
                  <a:txBody>
                    <a:bodyPr/>
                    <a:lstStyle/>
                    <a:p>
                      <a:pPr marL="0" marR="0">
                        <a:spcBef>
                          <a:spcPts val="0"/>
                        </a:spcBef>
                        <a:spcAft>
                          <a:spcPts val="0"/>
                        </a:spcAft>
                      </a:pPr>
                      <a:r>
                        <a:rPr lang="en-US" sz="1800" b="1" dirty="0">
                          <a:latin typeface="Times New Roman"/>
                          <a:ea typeface="Times New Roman"/>
                          <a:cs typeface="Arial"/>
                        </a:rPr>
                        <a:t>Non Normalized</a:t>
                      </a:r>
                      <a:endParaRPr lang="en-US" sz="18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Times New Roman"/>
                          <a:ea typeface="Times New Roman"/>
                          <a:cs typeface="Times New Roman"/>
                        </a:rPr>
                        <a:t>472</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15,771</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14,515</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1,256*</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8.0%</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1,130*</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7.2%</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274285">
                <a:tc>
                  <a:txBody>
                    <a:bodyPr/>
                    <a:lstStyle/>
                    <a:p>
                      <a:pPr marL="0" marR="0">
                        <a:spcBef>
                          <a:spcPts val="0"/>
                        </a:spcBef>
                        <a:spcAft>
                          <a:spcPts val="0"/>
                        </a:spcAft>
                      </a:pPr>
                      <a:r>
                        <a:rPr lang="en-US" sz="1800" b="1" dirty="0">
                          <a:latin typeface="Times New Roman"/>
                          <a:ea typeface="Times New Roman"/>
                          <a:cs typeface="Arial"/>
                        </a:rPr>
                        <a:t>Degree Day Normalized</a:t>
                      </a:r>
                      <a:endParaRPr lang="en-US" sz="18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472</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15,454</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14,932</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522*</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3.4%</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Times New Roman"/>
                          <a:ea typeface="Times New Roman"/>
                          <a:cs typeface="Times New Roman"/>
                        </a:rPr>
                        <a:t>1,051*</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Times New Roman"/>
                          <a:ea typeface="Times New Roman"/>
                          <a:cs typeface="Times New Roman"/>
                        </a:rPr>
                        <a:t>6.8%</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extLst>
              </a:tr>
              <a:tr h="548570">
                <a:tc>
                  <a:txBody>
                    <a:bodyPr/>
                    <a:lstStyle/>
                    <a:p>
                      <a:pPr marL="0" marR="0">
                        <a:spcBef>
                          <a:spcPts val="0"/>
                        </a:spcBef>
                        <a:spcAft>
                          <a:spcPts val="0"/>
                        </a:spcAft>
                      </a:pPr>
                      <a:r>
                        <a:rPr lang="en-US" sz="1800" b="1" dirty="0">
                          <a:latin typeface="Times New Roman"/>
                          <a:ea typeface="Times New Roman"/>
                          <a:cs typeface="Arial"/>
                        </a:rPr>
                        <a:t>Degree Day Normalized</a:t>
                      </a:r>
                      <a:endParaRPr lang="en-US" sz="1800" dirty="0">
                        <a:latin typeface="Times New Roman"/>
                        <a:ea typeface="Times New Roman"/>
                        <a:cs typeface="Times New Roman"/>
                      </a:endParaRPr>
                    </a:p>
                    <a:p>
                      <a:pPr marL="0" marR="0">
                        <a:spcBef>
                          <a:spcPts val="0"/>
                        </a:spcBef>
                        <a:spcAft>
                          <a:spcPts val="0"/>
                        </a:spcAft>
                      </a:pPr>
                      <a:r>
                        <a:rPr lang="en-US" sz="1800" b="1" dirty="0">
                          <a:latin typeface="Times New Roman"/>
                          <a:ea typeface="Times New Roman"/>
                          <a:cs typeface="Arial"/>
                        </a:rPr>
                        <a:t>With  PRISM accounts</a:t>
                      </a:r>
                      <a:endParaRPr lang="en-US" sz="18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Times New Roman"/>
                          <a:ea typeface="Times New Roman"/>
                          <a:cs typeface="Times New Roman"/>
                        </a:rPr>
                        <a:t>401</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15,606</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15,130</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476*</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3.1%</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Times New Roman"/>
                          <a:ea typeface="Times New Roman"/>
                          <a:cs typeface="Times New Roman"/>
                        </a:rPr>
                        <a:t>988*</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6.3%</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274285">
                <a:tc>
                  <a:txBody>
                    <a:bodyPr/>
                    <a:lstStyle/>
                    <a:p>
                      <a:pPr marL="0" marR="0">
                        <a:spcBef>
                          <a:spcPts val="0"/>
                        </a:spcBef>
                        <a:spcAft>
                          <a:spcPts val="0"/>
                        </a:spcAft>
                      </a:pPr>
                      <a:r>
                        <a:rPr lang="en-US" sz="1800" b="1" dirty="0">
                          <a:latin typeface="Times New Roman"/>
                          <a:ea typeface="Times New Roman"/>
                          <a:cs typeface="Arial"/>
                        </a:rPr>
                        <a:t>Prism Normalized</a:t>
                      </a:r>
                      <a:endParaRPr lang="en-US" sz="1800" dirty="0">
                        <a:latin typeface="Times New Roman"/>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Times New Roman"/>
                          <a:ea typeface="Times New Roman"/>
                          <a:cs typeface="Times New Roman"/>
                        </a:rPr>
                        <a:t>401</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15,680</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15,084</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596*</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3.8%</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950*</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Times New Roman"/>
                          <a:ea typeface="Times New Roman"/>
                          <a:cs typeface="Times New Roman"/>
                        </a:rPr>
                        <a:t>6.1%</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extLst>
              </a:tr>
            </a:tbl>
          </a:graphicData>
        </a:graphic>
      </p:graphicFrame>
      <p:sp>
        <p:nvSpPr>
          <p:cNvPr id="27757" name="Rectangle 47"/>
          <p:cNvSpPr>
            <a:spLocks noChangeArrowheads="1"/>
          </p:cNvSpPr>
          <p:nvPr/>
        </p:nvSpPr>
        <p:spPr bwMode="auto">
          <a:xfrm>
            <a:off x="381000" y="5410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00">
                <a:cs typeface="Times New Roman" panose="02020603050405020304" pitchFamily="18" charset="0"/>
              </a:rPr>
              <a:t>*Differences are statistically significant at the 90 percent confidence level.</a:t>
            </a:r>
            <a:endParaRPr lang="en-US" altLang="en-US"/>
          </a:p>
        </p:txBody>
      </p:sp>
      <p:sp>
        <p:nvSpPr>
          <p:cNvPr id="27758" name="Rectangle 1"/>
          <p:cNvSpPr>
            <a:spLocks noChangeArrowheads="1"/>
          </p:cNvSpPr>
          <p:nvPr/>
        </p:nvSpPr>
        <p:spPr bwMode="auto">
          <a:xfrm>
            <a:off x="1219200" y="2209800"/>
            <a:ext cx="68881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Utility Low-Income Weatherization Program</a:t>
            </a:r>
          </a:p>
          <a:p>
            <a:pPr algn="ctr"/>
            <a:r>
              <a:rPr lang="en-US" altLang="en-US"/>
              <a:t>Usage Impact Results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871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1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4FB400A2-5A37-49A7-8648-60C9D8150A59}" type="slidenum">
              <a:rPr lang="en-US" altLang="en-US" sz="1000"/>
              <a:pPr>
                <a:spcBef>
                  <a:spcPct val="50000"/>
                </a:spcBef>
              </a:pPr>
              <a:t>26</a:t>
            </a:fld>
            <a:endParaRPr lang="en-US" altLang="en-US" sz="1000"/>
          </a:p>
        </p:txBody>
      </p:sp>
      <p:sp>
        <p:nvSpPr>
          <p:cNvPr id="28717" name="Title 46"/>
          <p:cNvSpPr>
            <a:spLocks noGrp="1"/>
          </p:cNvSpPr>
          <p:nvPr>
            <p:ph type="title"/>
          </p:nvPr>
        </p:nvSpPr>
        <p:spPr>
          <a:xfrm>
            <a:off x="33338" y="119063"/>
            <a:ext cx="7772400" cy="1143000"/>
          </a:xfrm>
        </p:spPr>
        <p:txBody>
          <a:bodyPr/>
          <a:lstStyle/>
          <a:p>
            <a:pPr algn="l"/>
            <a:r>
              <a:rPr lang="en-US" altLang="en-US" smtClean="0"/>
              <a:t>Impact Analysis</a:t>
            </a:r>
            <a:br>
              <a:rPr lang="en-US" altLang="en-US" smtClean="0"/>
            </a:br>
            <a:r>
              <a:rPr lang="en-US" altLang="en-US" smtClean="0"/>
              <a:t>Usage Impact</a:t>
            </a:r>
          </a:p>
        </p:txBody>
      </p:sp>
      <p:graphicFrame>
        <p:nvGraphicFramePr>
          <p:cNvPr id="2" name="Table 1"/>
          <p:cNvGraphicFramePr>
            <a:graphicFrameLocks noGrp="1"/>
          </p:cNvGraphicFramePr>
          <p:nvPr/>
        </p:nvGraphicFramePr>
        <p:xfrm>
          <a:off x="125413" y="1595438"/>
          <a:ext cx="8885237" cy="1493837"/>
        </p:xfrm>
        <a:graphic>
          <a:graphicData uri="http://schemas.openxmlformats.org/drawingml/2006/table">
            <a:tbl>
              <a:tblPr firstRow="1" firstCol="1" bandRow="1">
                <a:tableStyleId>{5C22544A-7EE6-4342-B048-85BDC9FD1C3A}</a:tableStyleId>
              </a:tblPr>
              <a:tblGrid>
                <a:gridCol w="1428105">
                  <a:extLst>
                    <a:ext uri="{9D8B030D-6E8A-4147-A177-3AD203B41FA5}"/>
                  </a:extLst>
                </a:gridCol>
                <a:gridCol w="609570">
                  <a:extLst>
                    <a:ext uri="{9D8B030D-6E8A-4147-A177-3AD203B41FA5}"/>
                  </a:extLst>
                </a:gridCol>
                <a:gridCol w="609570">
                  <a:extLst>
                    <a:ext uri="{9D8B030D-6E8A-4147-A177-3AD203B41FA5}"/>
                  </a:extLst>
                </a:gridCol>
                <a:gridCol w="685766">
                  <a:extLst>
                    <a:ext uri="{9D8B030D-6E8A-4147-A177-3AD203B41FA5}"/>
                  </a:extLst>
                </a:gridCol>
                <a:gridCol w="533374">
                  <a:extLst>
                    <a:ext uri="{9D8B030D-6E8A-4147-A177-3AD203B41FA5}"/>
                  </a:extLst>
                </a:gridCol>
                <a:gridCol w="609570">
                  <a:extLst>
                    <a:ext uri="{9D8B030D-6E8A-4147-A177-3AD203B41FA5}"/>
                  </a:extLst>
                </a:gridCol>
                <a:gridCol w="609570">
                  <a:extLst>
                    <a:ext uri="{9D8B030D-6E8A-4147-A177-3AD203B41FA5}"/>
                  </a:extLst>
                </a:gridCol>
                <a:gridCol w="609570">
                  <a:extLst>
                    <a:ext uri="{9D8B030D-6E8A-4147-A177-3AD203B41FA5}"/>
                  </a:extLst>
                </a:gridCol>
                <a:gridCol w="609570">
                  <a:extLst>
                    <a:ext uri="{9D8B030D-6E8A-4147-A177-3AD203B41FA5}"/>
                  </a:extLst>
                </a:gridCol>
                <a:gridCol w="609570">
                  <a:extLst>
                    <a:ext uri="{9D8B030D-6E8A-4147-A177-3AD203B41FA5}"/>
                  </a:extLst>
                </a:gridCol>
                <a:gridCol w="685766">
                  <a:extLst>
                    <a:ext uri="{9D8B030D-6E8A-4147-A177-3AD203B41FA5}"/>
                  </a:extLst>
                </a:gridCol>
                <a:gridCol w="533374">
                  <a:extLst>
                    <a:ext uri="{9D8B030D-6E8A-4147-A177-3AD203B41FA5}"/>
                  </a:extLst>
                </a:gridCol>
                <a:gridCol w="751864">
                  <a:extLst>
                    <a:ext uri="{9D8B030D-6E8A-4147-A177-3AD203B41FA5}"/>
                  </a:extLst>
                </a:gridCol>
              </a:tblGrid>
              <a:tr h="213405">
                <a:tc gridSpan="13">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rPr>
                        <a:t>Electric Baseload</a:t>
                      </a:r>
                    </a:p>
                  </a:txBody>
                  <a:tcPr marL="68577" marR="685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extLst>
              </a:tr>
              <a:tr h="213405">
                <a:tc rowSpan="3">
                  <a:txBody>
                    <a:bodyPr/>
                    <a:lstStyle/>
                    <a:p>
                      <a:pPr marL="0" marR="0" algn="ctr">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gridSpan="5">
                  <a:txBody>
                    <a:bodyPr/>
                    <a:lstStyle/>
                    <a:p>
                      <a:pPr marL="0" marR="0" algn="ctr">
                        <a:spcBef>
                          <a:spcPts val="0"/>
                        </a:spcBef>
                        <a:spcAft>
                          <a:spcPts val="0"/>
                        </a:spcAft>
                      </a:pPr>
                      <a:r>
                        <a:rPr lang="en-US" sz="1400" b="1" dirty="0">
                          <a:solidFill>
                            <a:schemeClr val="bg1"/>
                          </a:solidFill>
                          <a:effectLst/>
                        </a:rPr>
                        <a:t>Treatment Group</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lnT w="127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ctr">
                        <a:spcBef>
                          <a:spcPts val="0"/>
                        </a:spcBef>
                        <a:spcAft>
                          <a:spcPts val="0"/>
                        </a:spcAft>
                      </a:pPr>
                      <a:r>
                        <a:rPr lang="en-US" sz="1400" b="1" dirty="0">
                          <a:solidFill>
                            <a:schemeClr val="bg1"/>
                          </a:solidFill>
                          <a:effectLst/>
                        </a:rPr>
                        <a:t>Comparison Group</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lnT w="127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p>
                      <a:pPr marL="0" marR="0" algn="ctr">
                        <a:spcBef>
                          <a:spcPts val="0"/>
                        </a:spcBef>
                        <a:spcAft>
                          <a:spcPts val="0"/>
                        </a:spcAft>
                      </a:pPr>
                      <a:r>
                        <a:rPr lang="en-US" sz="1400" b="1">
                          <a:solidFill>
                            <a:schemeClr val="bg1"/>
                          </a:solidFill>
                          <a:effectLst/>
                        </a:rPr>
                        <a:t>Net Savings</a:t>
                      </a:r>
                      <a:endParaRPr lang="en-US" sz="1400" b="1">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rowSpan="2" hMerge="1">
                  <a:txBody>
                    <a:bodyPr/>
                    <a:lstStyle/>
                    <a:p>
                      <a:endParaRPr lang="en-US"/>
                    </a:p>
                  </a:txBody>
                  <a:tcPr/>
                </a:tc>
                <a:extLst>
                  <a:ext uri="{0D108BD9-81ED-4DB2-BD59-A6C34878D82A}"/>
                </a:extLst>
              </a:tr>
              <a:tr h="213405">
                <a:tc vMerge="1">
                  <a:txBody>
                    <a:bodyPr/>
                    <a:lstStyle/>
                    <a:p>
                      <a:endParaRPr lang="en-US"/>
                    </a:p>
                  </a:txBody>
                  <a:tcPr/>
                </a:tc>
                <a:tc rowSpan="2">
                  <a:txBody>
                    <a:bodyPr/>
                    <a:lstStyle/>
                    <a:p>
                      <a:pPr marL="0" marR="0" algn="ctr">
                        <a:spcBef>
                          <a:spcPts val="0"/>
                        </a:spcBef>
                        <a:spcAft>
                          <a:spcPts val="0"/>
                        </a:spcAft>
                      </a:pPr>
                      <a:r>
                        <a:rPr lang="en-US" sz="1400" b="1" dirty="0">
                          <a:solidFill>
                            <a:schemeClr val="bg1"/>
                          </a:solidFill>
                          <a:effectLst/>
                        </a:rPr>
                        <a:t>Obs.</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gridSpan="2">
                  <a:txBody>
                    <a:bodyPr/>
                    <a:lstStyle/>
                    <a:p>
                      <a:pPr marL="0" marR="0" algn="ctr">
                        <a:spcBef>
                          <a:spcPts val="0"/>
                        </a:spcBef>
                        <a:spcAft>
                          <a:spcPts val="0"/>
                        </a:spcAft>
                      </a:pPr>
                      <a:r>
                        <a:rPr lang="en-US" sz="1400" b="1" dirty="0">
                          <a:solidFill>
                            <a:schemeClr val="bg1"/>
                          </a:solidFill>
                          <a:effectLst/>
                        </a:rPr>
                        <a:t>Usage</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hMerge="1">
                  <a:txBody>
                    <a:bodyPr/>
                    <a:lstStyle/>
                    <a:p>
                      <a:endParaRPr lang="en-US"/>
                    </a:p>
                  </a:txBody>
                  <a:tcPr/>
                </a:tc>
                <a:tc gridSpan="2">
                  <a:txBody>
                    <a:bodyPr/>
                    <a:lstStyle/>
                    <a:p>
                      <a:pPr marL="0" marR="0" algn="ctr">
                        <a:spcBef>
                          <a:spcPts val="0"/>
                        </a:spcBef>
                        <a:spcAft>
                          <a:spcPts val="0"/>
                        </a:spcAft>
                      </a:pPr>
                      <a:r>
                        <a:rPr lang="en-US" sz="1400" b="1" dirty="0">
                          <a:solidFill>
                            <a:schemeClr val="bg1"/>
                          </a:solidFill>
                          <a:effectLst/>
                        </a:rPr>
                        <a:t>Savings</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hMerge="1">
                  <a:txBody>
                    <a:bodyPr/>
                    <a:lstStyle/>
                    <a:p>
                      <a:endParaRPr lang="en-US"/>
                    </a:p>
                  </a:txBody>
                  <a:tcPr/>
                </a:tc>
                <a:tc rowSpan="2">
                  <a:txBody>
                    <a:bodyPr/>
                    <a:lstStyle/>
                    <a:p>
                      <a:pPr marL="0" marR="0" algn="ctr">
                        <a:spcBef>
                          <a:spcPts val="0"/>
                        </a:spcBef>
                        <a:spcAft>
                          <a:spcPts val="0"/>
                        </a:spcAft>
                      </a:pPr>
                      <a:r>
                        <a:rPr lang="en-US" sz="1400" b="1">
                          <a:solidFill>
                            <a:schemeClr val="bg1"/>
                          </a:solidFill>
                          <a:effectLst/>
                        </a:rPr>
                        <a:t>Obs.</a:t>
                      </a:r>
                      <a:endParaRPr lang="en-US" sz="1400" b="1">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gridSpan="2">
                  <a:txBody>
                    <a:bodyPr/>
                    <a:lstStyle/>
                    <a:p>
                      <a:pPr marL="0" marR="0" algn="ctr">
                        <a:spcBef>
                          <a:spcPts val="0"/>
                        </a:spcBef>
                        <a:spcAft>
                          <a:spcPts val="0"/>
                        </a:spcAft>
                      </a:pPr>
                      <a:r>
                        <a:rPr lang="en-US" sz="1400" b="1" dirty="0">
                          <a:solidFill>
                            <a:schemeClr val="bg1"/>
                          </a:solidFill>
                          <a:effectLst/>
                        </a:rPr>
                        <a:t>Usage</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hMerge="1">
                  <a:txBody>
                    <a:bodyPr/>
                    <a:lstStyle/>
                    <a:p>
                      <a:endParaRPr lang="en-US"/>
                    </a:p>
                  </a:txBody>
                  <a:tcPr/>
                </a:tc>
                <a:tc gridSpan="2">
                  <a:txBody>
                    <a:bodyPr/>
                    <a:lstStyle/>
                    <a:p>
                      <a:pPr marL="0" marR="0" algn="ctr">
                        <a:spcBef>
                          <a:spcPts val="0"/>
                        </a:spcBef>
                        <a:spcAft>
                          <a:spcPts val="0"/>
                        </a:spcAft>
                      </a:pPr>
                      <a:r>
                        <a:rPr lang="en-US" sz="1400" b="1">
                          <a:solidFill>
                            <a:schemeClr val="bg1"/>
                          </a:solidFill>
                          <a:effectLst/>
                        </a:rPr>
                        <a:t>Savings</a:t>
                      </a:r>
                      <a:endParaRPr lang="en-US" sz="1400" b="1">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extLst>
              </a:tr>
              <a:tr h="21340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b="1" dirty="0">
                          <a:solidFill>
                            <a:schemeClr val="bg1"/>
                          </a:solidFill>
                          <a:effectLst/>
                        </a:rPr>
                        <a:t>Pre</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Post</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kWh</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vMerge="1">
                  <a:txBody>
                    <a:bodyPr/>
                    <a:lstStyle/>
                    <a:p>
                      <a:endParaRPr lang="en-US"/>
                    </a:p>
                  </a:txBody>
                  <a:tcPr/>
                </a:tc>
                <a:tc>
                  <a:txBody>
                    <a:bodyPr/>
                    <a:lstStyle/>
                    <a:p>
                      <a:pPr marL="0" marR="0" algn="ctr">
                        <a:spcBef>
                          <a:spcPts val="0"/>
                        </a:spcBef>
                        <a:spcAft>
                          <a:spcPts val="0"/>
                        </a:spcAft>
                      </a:pPr>
                      <a:r>
                        <a:rPr lang="en-US" sz="1400" b="1" dirty="0">
                          <a:solidFill>
                            <a:schemeClr val="bg1"/>
                          </a:solidFill>
                          <a:effectLst/>
                        </a:rPr>
                        <a:t>Pre</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Post</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kWh</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kWh</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77" marR="68577" marT="0" marB="0" anchor="ctr">
                    <a:lnR w="12700" cap="flat" cmpd="sng" algn="ctr">
                      <a:solidFill>
                        <a:schemeClr val="tx1"/>
                      </a:solidFill>
                      <a:prstDash val="solid"/>
                      <a:round/>
                      <a:headEnd type="none" w="med" len="med"/>
                      <a:tailEnd type="none" w="med" len="med"/>
                    </a:lnR>
                    <a:solidFill>
                      <a:schemeClr val="accent1"/>
                    </a:solidFill>
                  </a:tcPr>
                </a:tc>
                <a:extLst>
                  <a:ext uri="{0D108BD9-81ED-4DB2-BD59-A6C34878D82A}"/>
                </a:extLst>
              </a:tr>
              <a:tr h="213405">
                <a:tc>
                  <a:txBody>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All</a:t>
                      </a:r>
                    </a:p>
                  </a:txBody>
                  <a:tcPr marL="68577" marR="68577"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5,097</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7,193</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6,718</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475</a:t>
                      </a:r>
                      <a:r>
                        <a:rPr lang="en-US" sz="1400" baseline="30000" dirty="0">
                          <a:solidFill>
                            <a:srgbClr val="000000"/>
                          </a:solidFill>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6.6%</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6,919</a:t>
                      </a:r>
                      <a:endParaRPr lang="en-US" sz="140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7,384</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7,381</a:t>
                      </a:r>
                      <a:endParaRPr lang="en-US" sz="140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&lt;0.1%</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rPr>
                        <a:t>473</a:t>
                      </a:r>
                      <a:r>
                        <a:rPr lang="en-US" sz="1400" b="1" baseline="30000" dirty="0">
                          <a:solidFill>
                            <a:srgbClr val="000000"/>
                          </a:solidFill>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rPr>
                        <a:t>6.6%</a:t>
                      </a:r>
                      <a:endParaRPr lang="en-US" sz="1400" b="1" dirty="0">
                        <a:effectLst/>
                        <a:latin typeface="Times New Roman" panose="02020603050405020304" pitchFamily="18" charset="0"/>
                        <a:ea typeface="Times New Roman" panose="02020603050405020304" pitchFamily="18" charset="0"/>
                      </a:endParaRPr>
                    </a:p>
                  </a:txBody>
                  <a:tcPr marL="68577" marR="68577"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lgn="l" defTabSz="914400" rtl="0" eaLnBrk="1" latinLnBrk="0" hangingPunct="1">
                        <a:spcBef>
                          <a:spcPts val="0"/>
                        </a:spcBef>
                        <a:spcAft>
                          <a:spcPts val="0"/>
                        </a:spcAft>
                      </a:pPr>
                      <a:r>
                        <a:rPr lang="en-US" sz="1400" b="1" kern="1200" dirty="0">
                          <a:solidFill>
                            <a:schemeClr val="lt1"/>
                          </a:solidFill>
                          <a:effectLst/>
                          <a:latin typeface="+mn-lt"/>
                          <a:ea typeface="+mn-ea"/>
                          <a:cs typeface="+mn-cs"/>
                        </a:rPr>
                        <a:t>Refrigerator</a:t>
                      </a:r>
                    </a:p>
                  </a:txBody>
                  <a:tcPr marL="68577" marR="68577"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2,324</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7,241</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6,482</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759</a:t>
                      </a:r>
                      <a:r>
                        <a:rPr lang="en-US" sz="1400" baseline="30000" dirty="0">
                          <a:effectLst/>
                        </a:rPr>
                        <a:t>**</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10.5%</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2,722</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7,502</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7,485</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17</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dirty="0">
                          <a:effectLst/>
                        </a:rPr>
                        <a:t>0.2%</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b="1" dirty="0">
                          <a:effectLst/>
                        </a:rPr>
                        <a:t>742</a:t>
                      </a:r>
                      <a:r>
                        <a:rPr lang="en-US" sz="1400" b="1" baseline="30000" dirty="0">
                          <a:effectLst/>
                        </a:rPr>
                        <a:t>**</a:t>
                      </a:r>
                      <a:endParaRPr lang="en-US" sz="1400" b="1" dirty="0">
                        <a:effectLst/>
                        <a:latin typeface="Times New Roman" panose="02020603050405020304" pitchFamily="18" charset="0"/>
                        <a:ea typeface="Times New Roman" panose="02020603050405020304" pitchFamily="18" charset="0"/>
                      </a:endParaRPr>
                    </a:p>
                  </a:txBody>
                  <a:tcPr marL="68577" marR="68577" marT="0" marB="0" anchor="ctr"/>
                </a:tc>
                <a:tc>
                  <a:txBody>
                    <a:bodyPr/>
                    <a:lstStyle/>
                    <a:p>
                      <a:pPr marL="0" marR="0" algn="ctr">
                        <a:spcBef>
                          <a:spcPts val="0"/>
                        </a:spcBef>
                        <a:spcAft>
                          <a:spcPts val="0"/>
                        </a:spcAft>
                      </a:pPr>
                      <a:r>
                        <a:rPr lang="en-US" sz="1400" b="1" dirty="0">
                          <a:effectLst/>
                        </a:rPr>
                        <a:t>10.3%</a:t>
                      </a:r>
                      <a:endParaRPr lang="en-US" sz="1400" b="1" dirty="0">
                        <a:effectLst/>
                        <a:latin typeface="Times New Roman" panose="02020603050405020304" pitchFamily="18" charset="0"/>
                        <a:ea typeface="Times New Roman" panose="02020603050405020304" pitchFamily="18" charset="0"/>
                      </a:endParaRPr>
                    </a:p>
                  </a:txBody>
                  <a:tcPr marL="68577" marR="68577"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lgn="l" defTabSz="914400" rtl="0" eaLnBrk="1" latinLnBrk="0" hangingPunct="1">
                        <a:spcBef>
                          <a:spcPts val="0"/>
                        </a:spcBef>
                        <a:spcAft>
                          <a:spcPts val="0"/>
                        </a:spcAft>
                      </a:pPr>
                      <a:r>
                        <a:rPr lang="en-US" sz="1400" b="1" kern="1200" dirty="0">
                          <a:solidFill>
                            <a:schemeClr val="lt1"/>
                          </a:solidFill>
                          <a:effectLst/>
                          <a:latin typeface="+mn-lt"/>
                          <a:ea typeface="+mn-ea"/>
                          <a:cs typeface="+mn-cs"/>
                        </a:rPr>
                        <a:t>No Refrigerator</a:t>
                      </a:r>
                    </a:p>
                  </a:txBody>
                  <a:tcPr marL="68577" marR="68577"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2,748</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7,155</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6,914</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241</a:t>
                      </a:r>
                      <a:r>
                        <a:rPr lang="en-US" sz="1400" baseline="30000" dirty="0">
                          <a:effectLst/>
                        </a:rPr>
                        <a:t>**</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3.4%</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3,979</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7,261</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7,267</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-6</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-0.1%</a:t>
                      </a:r>
                      <a:endParaRPr lang="en-US" sz="1400"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rPr>
                        <a:t>247</a:t>
                      </a:r>
                      <a:r>
                        <a:rPr lang="en-US" sz="1400" b="1" baseline="30000" dirty="0">
                          <a:effectLst/>
                        </a:rPr>
                        <a:t>**</a:t>
                      </a:r>
                      <a:endParaRPr lang="en-US" sz="1400" b="1" dirty="0">
                        <a:effectLst/>
                        <a:latin typeface="Times New Roman" panose="02020603050405020304" pitchFamily="18" charset="0"/>
                        <a:ea typeface="Times New Roman" panose="02020603050405020304" pitchFamily="18"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rPr>
                        <a:t>3.5%</a:t>
                      </a:r>
                      <a:endParaRPr lang="en-US" sz="1400" b="1" dirty="0">
                        <a:effectLst/>
                        <a:latin typeface="Times New Roman" panose="02020603050405020304" pitchFamily="18" charset="0"/>
                        <a:ea typeface="Times New Roman" panose="02020603050405020304" pitchFamily="18" charset="0"/>
                      </a:endParaRPr>
                    </a:p>
                  </a:txBody>
                  <a:tcPr marL="68577" marR="68577"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graphicFrame>
        <p:nvGraphicFramePr>
          <p:cNvPr id="4" name="Table 3"/>
          <p:cNvGraphicFramePr>
            <a:graphicFrameLocks noGrp="1"/>
          </p:cNvGraphicFramePr>
          <p:nvPr/>
        </p:nvGraphicFramePr>
        <p:xfrm>
          <a:off x="169863" y="3151188"/>
          <a:ext cx="8796337" cy="1493837"/>
        </p:xfrm>
        <a:graphic>
          <a:graphicData uri="http://schemas.openxmlformats.org/drawingml/2006/table">
            <a:tbl>
              <a:tblPr/>
              <a:tblGrid>
                <a:gridCol w="1000125">
                  <a:extLst>
                    <a:ext uri="{9D8B030D-6E8A-4147-A177-3AD203B41FA5}"/>
                  </a:extLst>
                </a:gridCol>
                <a:gridCol w="539750">
                  <a:extLst>
                    <a:ext uri="{9D8B030D-6E8A-4147-A177-3AD203B41FA5}"/>
                  </a:extLst>
                </a:gridCol>
                <a:gridCol w="649287">
                  <a:extLst>
                    <a:ext uri="{9D8B030D-6E8A-4147-A177-3AD203B41FA5}"/>
                  </a:extLst>
                </a:gridCol>
                <a:gridCol w="649288">
                  <a:extLst>
                    <a:ext uri="{9D8B030D-6E8A-4147-A177-3AD203B41FA5}"/>
                  </a:extLst>
                </a:gridCol>
                <a:gridCol w="776287">
                  <a:extLst>
                    <a:ext uri="{9D8B030D-6E8A-4147-A177-3AD203B41FA5}"/>
                  </a:extLst>
                </a:gridCol>
                <a:gridCol w="685800">
                  <a:extLst>
                    <a:ext uri="{9D8B030D-6E8A-4147-A177-3AD203B41FA5}"/>
                  </a:extLst>
                </a:gridCol>
                <a:gridCol w="533400">
                  <a:extLst>
                    <a:ext uri="{9D8B030D-6E8A-4147-A177-3AD203B41FA5}"/>
                  </a:extLst>
                </a:gridCol>
                <a:gridCol w="762000">
                  <a:extLst>
                    <a:ext uri="{9D8B030D-6E8A-4147-A177-3AD203B41FA5}"/>
                  </a:extLst>
                </a:gridCol>
                <a:gridCol w="685800">
                  <a:extLst>
                    <a:ext uri="{9D8B030D-6E8A-4147-A177-3AD203B41FA5}"/>
                  </a:extLst>
                </a:gridCol>
                <a:gridCol w="533400">
                  <a:extLst>
                    <a:ext uri="{9D8B030D-6E8A-4147-A177-3AD203B41FA5}"/>
                  </a:extLst>
                </a:gridCol>
                <a:gridCol w="609600">
                  <a:extLst>
                    <a:ext uri="{9D8B030D-6E8A-4147-A177-3AD203B41FA5}"/>
                  </a:extLst>
                </a:gridCol>
                <a:gridCol w="685800">
                  <a:extLst>
                    <a:ext uri="{9D8B030D-6E8A-4147-A177-3AD203B41FA5}"/>
                  </a:extLst>
                </a:gridCol>
                <a:gridCol w="685800">
                  <a:extLst>
                    <a:ext uri="{9D8B030D-6E8A-4147-A177-3AD203B41FA5}"/>
                  </a:extLst>
                </a:gridCol>
              </a:tblGrid>
              <a:tr h="213405">
                <a:tc gridSpan="13">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Electric Heating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r h="213405">
                <a:tc rowSpan="3">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Model</a:t>
                      </a:r>
                      <a:endParaRPr kumimoji="0" lang="en-US" altLang="en-US" sz="14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Treatment Group</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Comparison Group</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Net Savings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en-US"/>
                    </a:p>
                  </a:txBody>
                  <a:tcPr/>
                </a:tc>
                <a:extLst>
                  <a:ext uri="{0D108BD9-81ED-4DB2-BD59-A6C34878D82A}"/>
                </a:extLst>
              </a:tr>
              <a:tr h="213405">
                <a:tc vMerge="1">
                  <a:txBody>
                    <a:bodyPr/>
                    <a:lstStyle/>
                    <a:p>
                      <a:endParaRPr lang="en-US"/>
                    </a:p>
                  </a:txBody>
                  <a:tcPr/>
                </a:tc>
                <a:tc row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Obs.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Usage</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Savings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row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Obs.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Usage</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Savings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extLst>
              </a:tr>
              <a:tr h="213405">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Pre</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Post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kWh</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en-US"/>
                    </a:p>
                  </a:txBody>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Pre</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Post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kWh</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kWh</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extLst>
              </a:tr>
              <a:tr h="213405">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All</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499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13,137</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12,136</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1,001</a:t>
                      </a:r>
                      <a:r>
                        <a:rPr kumimoji="0" lang="en-US" altLang="en-US" sz="1400" b="0" i="0" u="none" strike="noStrike" cap="none" normalizeH="0" baseline="3000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7.6%</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385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13,444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13,514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1,071</a:t>
                      </a:r>
                      <a:r>
                        <a:rPr kumimoji="0" lang="en-US" altLang="en-US" sz="1400" b="1" i="0" u="none" strike="noStrike" cap="none" normalizeH="0" baseline="3000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altLang="en-US" sz="1400" b="1"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extLst>
              </a:tr>
              <a:tr h="213405">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MM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214</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14,760</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12,927</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1,833</a:t>
                      </a:r>
                      <a:r>
                        <a:rPr kumimoji="0" lang="en-US" altLang="en-US" sz="1400" b="0" i="0" u="none" strike="noStrike" cap="none" normalizeH="0" baseline="30000">
                          <a:ln>
                            <a:noFill/>
                          </a:ln>
                          <a:solidFill>
                            <a:srgbClr val="000000"/>
                          </a:solidFill>
                          <a:effectLst/>
                          <a:latin typeface="Times New Roman" panose="02020603050405020304" pitchFamily="18" charset="0"/>
                        </a:rPr>
                        <a:t>**</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12.4%</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145</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15,295</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15,328</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-33</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-0.2%</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rPr>
                        <a:t>1,867</a:t>
                      </a:r>
                      <a:r>
                        <a:rPr kumimoji="0" lang="en-US" altLang="en-US" sz="1400" b="1" i="0" u="none" strike="noStrike" cap="none" normalizeH="0" baseline="30000">
                          <a:ln>
                            <a:noFill/>
                          </a:ln>
                          <a:solidFill>
                            <a:srgbClr val="000000"/>
                          </a:solidFill>
                          <a:effectLst/>
                          <a:latin typeface="Times New Roman" panose="02020603050405020304" pitchFamily="18" charset="0"/>
                        </a:rPr>
                        <a:t>**</a:t>
                      </a:r>
                      <a:endParaRPr kumimoji="0" lang="en-US" altLang="en-US" sz="14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rPr>
                        <a:t>12.6%</a:t>
                      </a:r>
                      <a:endParaRPr kumimoji="0" lang="en-US" altLang="en-US" sz="14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extLst>
              </a:tr>
              <a:tr h="213405">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No MM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285</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11,949</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11,590</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359</a:t>
                      </a:r>
                      <a:r>
                        <a:rPr kumimoji="0" lang="en-US" altLang="en-US" sz="1400" b="0" i="0" u="none" strike="noStrike" cap="none" normalizeH="0" baseline="30000">
                          <a:ln>
                            <a:noFill/>
                          </a:ln>
                          <a:solidFill>
                            <a:srgbClr val="000000"/>
                          </a:solidFill>
                          <a:effectLst/>
                          <a:latin typeface="Times New Roman" panose="02020603050405020304" pitchFamily="18" charset="0"/>
                        </a:rPr>
                        <a:t>**</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3.0%</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234</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12,423</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12,477</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-55</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-0.4%</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rPr>
                        <a:t>414</a:t>
                      </a:r>
                      <a:r>
                        <a:rPr kumimoji="0" lang="en-US" altLang="en-US" sz="1400" b="1" i="0" u="none" strike="noStrike" cap="none" normalizeH="0" baseline="30000">
                          <a:ln>
                            <a:noFill/>
                          </a:ln>
                          <a:solidFill>
                            <a:srgbClr val="000000"/>
                          </a:solidFill>
                          <a:effectLst/>
                          <a:latin typeface="Times New Roman" panose="02020603050405020304" pitchFamily="18" charset="0"/>
                        </a:rPr>
                        <a:t>*</a:t>
                      </a:r>
                      <a:endParaRPr kumimoji="0" lang="en-US" altLang="en-US" sz="14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rPr>
                        <a:t>3.5%</a:t>
                      </a:r>
                      <a:endParaRPr kumimoji="0" lang="en-US" altLang="en-US" sz="14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extLst>
                  <a:ext uri="{0D108BD9-81ED-4DB2-BD59-A6C34878D82A}"/>
                </a:extLst>
              </a:tr>
            </a:tbl>
          </a:graphicData>
        </a:graphic>
      </p:graphicFrame>
      <p:graphicFrame>
        <p:nvGraphicFramePr>
          <p:cNvPr id="5" name="Table 4"/>
          <p:cNvGraphicFramePr>
            <a:graphicFrameLocks noGrp="1"/>
          </p:cNvGraphicFramePr>
          <p:nvPr/>
        </p:nvGraphicFramePr>
        <p:xfrm>
          <a:off x="142875" y="4792663"/>
          <a:ext cx="8850313" cy="1493837"/>
        </p:xfrm>
        <a:graphic>
          <a:graphicData uri="http://schemas.openxmlformats.org/drawingml/2006/table">
            <a:tbl>
              <a:tblPr/>
              <a:tblGrid>
                <a:gridCol w="1092200">
                  <a:extLst>
                    <a:ext uri="{9D8B030D-6E8A-4147-A177-3AD203B41FA5}"/>
                  </a:extLst>
                </a:gridCol>
                <a:gridCol w="593725">
                  <a:extLst>
                    <a:ext uri="{9D8B030D-6E8A-4147-A177-3AD203B41FA5}"/>
                  </a:extLst>
                </a:gridCol>
                <a:gridCol w="635000">
                  <a:extLst>
                    <a:ext uri="{9D8B030D-6E8A-4147-A177-3AD203B41FA5}"/>
                  </a:extLst>
                </a:gridCol>
                <a:gridCol w="635000">
                  <a:extLst>
                    <a:ext uri="{9D8B030D-6E8A-4147-A177-3AD203B41FA5}"/>
                  </a:extLst>
                </a:gridCol>
                <a:gridCol w="685800">
                  <a:extLst>
                    <a:ext uri="{9D8B030D-6E8A-4147-A177-3AD203B41FA5}"/>
                  </a:extLst>
                </a:gridCol>
                <a:gridCol w="677863">
                  <a:extLst>
                    <a:ext uri="{9D8B030D-6E8A-4147-A177-3AD203B41FA5}"/>
                  </a:extLst>
                </a:gridCol>
                <a:gridCol w="685800">
                  <a:extLst>
                    <a:ext uri="{9D8B030D-6E8A-4147-A177-3AD203B41FA5}"/>
                  </a:extLst>
                </a:gridCol>
                <a:gridCol w="679450">
                  <a:extLst>
                    <a:ext uri="{9D8B030D-6E8A-4147-A177-3AD203B41FA5}"/>
                  </a:extLst>
                </a:gridCol>
                <a:gridCol w="619125">
                  <a:extLst>
                    <a:ext uri="{9D8B030D-6E8A-4147-A177-3AD203B41FA5}"/>
                  </a:extLst>
                </a:gridCol>
                <a:gridCol w="673100">
                  <a:extLst>
                    <a:ext uri="{9D8B030D-6E8A-4147-A177-3AD203B41FA5}"/>
                  </a:extLst>
                </a:gridCol>
                <a:gridCol w="673100">
                  <a:extLst>
                    <a:ext uri="{9D8B030D-6E8A-4147-A177-3AD203B41FA5}"/>
                  </a:extLst>
                </a:gridCol>
                <a:gridCol w="600075">
                  <a:extLst>
                    <a:ext uri="{9D8B030D-6E8A-4147-A177-3AD203B41FA5}"/>
                  </a:extLst>
                </a:gridCol>
                <a:gridCol w="600075">
                  <a:extLst>
                    <a:ext uri="{9D8B030D-6E8A-4147-A177-3AD203B41FA5}"/>
                  </a:extLst>
                </a:gridCol>
              </a:tblGrid>
              <a:tr h="213405">
                <a:tc gridSpan="13">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Gas Heating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r h="213405">
                <a:tc rowSpan="3">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Model</a:t>
                      </a:r>
                      <a:endParaRPr kumimoji="0" lang="en-US" altLang="en-US" sz="14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Treatment Group</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Comparison Group</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Net Savings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en-US"/>
                    </a:p>
                  </a:txBody>
                  <a:tcPr/>
                </a:tc>
                <a:extLst>
                  <a:ext uri="{0D108BD9-81ED-4DB2-BD59-A6C34878D82A}"/>
                </a:extLst>
              </a:tr>
              <a:tr h="213405">
                <a:tc vMerge="1">
                  <a:txBody>
                    <a:bodyPr/>
                    <a:lstStyle/>
                    <a:p>
                      <a:endParaRPr lang="en-US"/>
                    </a:p>
                  </a:txBody>
                  <a:tcPr/>
                </a:tc>
                <a:tc row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Obs.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Usage</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Savings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row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Obs.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Usage</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Savings</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extLst>
              </a:tr>
              <a:tr h="213405">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Pre</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Post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ccf</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en-US"/>
                    </a:p>
                  </a:txBody>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Pre</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Post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ccf</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ccf</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bg1"/>
                          </a:solidFill>
                          <a:effectLst/>
                          <a:latin typeface="Times New Roman" panose="02020603050405020304" pitchFamily="18" charset="0"/>
                        </a:rPr>
                        <a:t>%</a:t>
                      </a:r>
                      <a:endParaRPr kumimoji="0" lang="en-US" altLang="en-US" sz="1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extLst>
              </a:tr>
              <a:tr h="213405">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All</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4,828</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1,017</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947</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70</a:t>
                      </a:r>
                      <a:r>
                        <a:rPr kumimoji="0" lang="en-US" altLang="en-US" sz="1400" b="0" i="0" u="none" strike="noStrike" cap="none" normalizeH="0" baseline="3000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7,225</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1,016</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996</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a:t>
                      </a:r>
                      <a:r>
                        <a:rPr kumimoji="0" lang="en-US" altLang="en-US" sz="1400" b="0" i="0" u="none" strike="noStrike" cap="none" normalizeH="0" baseline="3000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50</a:t>
                      </a:r>
                      <a:r>
                        <a:rPr kumimoji="0" lang="en-US" altLang="en-US" sz="1400" b="1" i="0" u="none" strike="noStrike" cap="none" normalizeH="0" baseline="3000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altLang="en-US" sz="1400" b="1"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extLst>
              </a:tr>
              <a:tr h="213405">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MM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2,285</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1,097</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985</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112**</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10.2%</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2,848</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1,079</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1,048</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31</a:t>
                      </a:r>
                      <a:r>
                        <a:rPr kumimoji="0" lang="en-US" altLang="en-US" sz="1400" b="0" i="0" u="none" strike="noStrike" cap="none" normalizeH="0" baseline="30000">
                          <a:ln>
                            <a:noFill/>
                          </a:ln>
                          <a:solidFill>
                            <a:srgbClr val="000000"/>
                          </a:solidFill>
                          <a:effectLst/>
                          <a:latin typeface="Times New Roman" panose="02020603050405020304" pitchFamily="18" charset="0"/>
                        </a:rPr>
                        <a:t>**</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2.9%</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rPr>
                        <a:t>80</a:t>
                      </a:r>
                      <a:r>
                        <a:rPr kumimoji="0" lang="en-US" altLang="en-US" sz="1400" b="1" i="0" u="none" strike="noStrike" cap="none" normalizeH="0" baseline="30000">
                          <a:ln>
                            <a:noFill/>
                          </a:ln>
                          <a:solidFill>
                            <a:srgbClr val="000000"/>
                          </a:solidFill>
                          <a:effectLst/>
                          <a:latin typeface="Times New Roman" panose="02020603050405020304" pitchFamily="18" charset="0"/>
                        </a:rPr>
                        <a:t>**</a:t>
                      </a:r>
                      <a:endParaRPr kumimoji="0" lang="en-US" altLang="en-US" sz="14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rPr>
                        <a:t>7.3%</a:t>
                      </a:r>
                      <a:endParaRPr kumimoji="0" lang="en-US" altLang="en-US" sz="14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extLst>
              </a:tr>
              <a:tr h="213405">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Times New Roman" panose="02020603050405020304" pitchFamily="18" charset="0"/>
                        </a:rPr>
                        <a:t>No MM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2,539</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947</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917</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30</a:t>
                      </a:r>
                      <a:r>
                        <a:rPr kumimoji="0" lang="en-US" altLang="en-US" sz="1400" b="0" i="0" u="none" strike="noStrike" cap="none" normalizeH="0" baseline="30000">
                          <a:ln>
                            <a:noFill/>
                          </a:ln>
                          <a:solidFill>
                            <a:srgbClr val="000000"/>
                          </a:solidFill>
                          <a:effectLst/>
                          <a:latin typeface="Times New Roman" panose="02020603050405020304" pitchFamily="18" charset="0"/>
                        </a:rPr>
                        <a:t>**</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3.2%</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4,309</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972</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960</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12</a:t>
                      </a:r>
                      <a:r>
                        <a:rPr kumimoji="0" lang="en-US" altLang="en-US" sz="1400" b="0" i="0" u="none" strike="noStrike" cap="none" normalizeH="0" baseline="30000">
                          <a:ln>
                            <a:noFill/>
                          </a:ln>
                          <a:solidFill>
                            <a:srgbClr val="000000"/>
                          </a:solidFill>
                          <a:effectLst/>
                          <a:latin typeface="Times New Roman" panose="02020603050405020304" pitchFamily="18" charset="0"/>
                        </a:rPr>
                        <a:t>**</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1.3%</a:t>
                      </a:r>
                      <a:endParaRPr kumimoji="0" lang="en-US" altLang="en-US" sz="14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rPr>
                        <a:t>18</a:t>
                      </a:r>
                      <a:r>
                        <a:rPr kumimoji="0" lang="en-US" altLang="en-US" sz="1400" b="1" i="0" u="none" strike="noStrike" cap="none" normalizeH="0" baseline="30000">
                          <a:ln>
                            <a:noFill/>
                          </a:ln>
                          <a:solidFill>
                            <a:srgbClr val="000000"/>
                          </a:solidFill>
                          <a:effectLst/>
                          <a:latin typeface="Times New Roman" panose="02020603050405020304" pitchFamily="18" charset="0"/>
                        </a:rPr>
                        <a:t>**</a:t>
                      </a:r>
                      <a:endParaRPr kumimoji="0" lang="en-US" altLang="en-US" sz="14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Times New Roman" panose="02020603050405020304" pitchFamily="18" charset="0"/>
                        </a:rPr>
                        <a:t>1.9%</a:t>
                      </a:r>
                      <a:endParaRPr kumimoji="0" lang="en-US" altLang="en-US" sz="14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6EF"/>
                    </a:solidFill>
                  </a:tcPr>
                </a:tc>
                <a:extLst>
                  <a:ext uri="{0D108BD9-81ED-4DB2-BD59-A6C34878D82A}"/>
                </a:extLst>
              </a:tr>
            </a:tbl>
          </a:graphicData>
        </a:graphic>
      </p:graphicFrame>
      <p:sp>
        <p:nvSpPr>
          <p:cNvPr id="6" name="TextBox 5"/>
          <p:cNvSpPr txBox="1"/>
          <p:nvPr/>
        </p:nvSpPr>
        <p:spPr>
          <a:xfrm>
            <a:off x="242888" y="6338888"/>
            <a:ext cx="8543925" cy="3079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1400" dirty="0"/>
              <a:t>Major Measure (MM): Defined as at least $1,000 on air sealing, insulation, duct sealing, and HVAC combined. </a:t>
            </a:r>
          </a:p>
        </p:txBody>
      </p:sp>
      <p:sp>
        <p:nvSpPr>
          <p:cNvPr id="3" name="TextBox 2"/>
          <p:cNvSpPr txBox="1"/>
          <p:nvPr/>
        </p:nvSpPr>
        <p:spPr>
          <a:xfrm>
            <a:off x="3271838" y="1160463"/>
            <a:ext cx="3360737" cy="369887"/>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en-US" sz="1800" dirty="0"/>
              <a:t>Billing Analysis – Energy Savings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69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2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973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4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70DC3EEF-3383-416B-8C45-9746CF2871B7}" type="slidenum">
              <a:rPr lang="en-US" altLang="en-US" sz="1000"/>
              <a:pPr>
                <a:spcBef>
                  <a:spcPct val="50000"/>
                </a:spcBef>
              </a:pPr>
              <a:t>27</a:t>
            </a:fld>
            <a:endParaRPr lang="en-US" altLang="en-US" sz="1000"/>
          </a:p>
        </p:txBody>
      </p:sp>
      <p:sp>
        <p:nvSpPr>
          <p:cNvPr id="29741" name="Title 46"/>
          <p:cNvSpPr>
            <a:spLocks noGrp="1"/>
          </p:cNvSpPr>
          <p:nvPr>
            <p:ph type="title"/>
          </p:nvPr>
        </p:nvSpPr>
        <p:spPr>
          <a:xfrm>
            <a:off x="0" y="109538"/>
            <a:ext cx="7772400" cy="1143000"/>
          </a:xfrm>
        </p:spPr>
        <p:txBody>
          <a:bodyPr/>
          <a:lstStyle/>
          <a:p>
            <a:pPr algn="l"/>
            <a:r>
              <a:rPr lang="en-US" altLang="en-US" smtClean="0"/>
              <a:t>Impact Analysis</a:t>
            </a:r>
            <a:br>
              <a:rPr lang="en-US" altLang="en-US" smtClean="0"/>
            </a:br>
            <a:r>
              <a:rPr lang="en-US" altLang="en-US" smtClean="0"/>
              <a:t>Usage Impact</a:t>
            </a:r>
          </a:p>
        </p:txBody>
      </p:sp>
      <p:graphicFrame>
        <p:nvGraphicFramePr>
          <p:cNvPr id="2" name="Table 1"/>
          <p:cNvGraphicFramePr>
            <a:graphicFrameLocks noGrp="1"/>
          </p:cNvGraphicFramePr>
          <p:nvPr/>
        </p:nvGraphicFramePr>
        <p:xfrm>
          <a:off x="147638" y="3581400"/>
          <a:ext cx="8848725" cy="1493838"/>
        </p:xfrm>
        <a:graphic>
          <a:graphicData uri="http://schemas.openxmlformats.org/drawingml/2006/table">
            <a:tbl>
              <a:tblPr firstRow="1" firstCol="1" bandRow="1">
                <a:tableStyleId>{5C22544A-7EE6-4342-B048-85BDC9FD1C3A}</a:tableStyleId>
              </a:tblPr>
              <a:tblGrid>
                <a:gridCol w="1481958">
                  <a:extLst>
                    <a:ext uri="{9D8B030D-6E8A-4147-A177-3AD203B41FA5}"/>
                  </a:extLst>
                </a:gridCol>
                <a:gridCol w="513484">
                  <a:extLst>
                    <a:ext uri="{9D8B030D-6E8A-4147-A177-3AD203B41FA5}"/>
                  </a:extLst>
                </a:gridCol>
                <a:gridCol w="670673">
                  <a:extLst>
                    <a:ext uri="{9D8B030D-6E8A-4147-A177-3AD203B41FA5}"/>
                  </a:extLst>
                </a:gridCol>
                <a:gridCol w="670673">
                  <a:extLst>
                    <a:ext uri="{9D8B030D-6E8A-4147-A177-3AD203B41FA5}"/>
                  </a:extLst>
                </a:gridCol>
                <a:gridCol w="699252">
                  <a:extLst>
                    <a:ext uri="{9D8B030D-6E8A-4147-A177-3AD203B41FA5}"/>
                  </a:extLst>
                </a:gridCol>
                <a:gridCol w="551591">
                  <a:extLst>
                    <a:ext uri="{9D8B030D-6E8A-4147-A177-3AD203B41FA5}"/>
                  </a:extLst>
                </a:gridCol>
                <a:gridCol w="513484">
                  <a:extLst>
                    <a:ext uri="{9D8B030D-6E8A-4147-A177-3AD203B41FA5}"/>
                  </a:extLst>
                </a:gridCol>
                <a:gridCol w="670673">
                  <a:extLst>
                    <a:ext uri="{9D8B030D-6E8A-4147-A177-3AD203B41FA5}"/>
                  </a:extLst>
                </a:gridCol>
                <a:gridCol w="670673">
                  <a:extLst>
                    <a:ext uri="{9D8B030D-6E8A-4147-A177-3AD203B41FA5}"/>
                  </a:extLst>
                </a:gridCol>
                <a:gridCol w="527774">
                  <a:extLst>
                    <a:ext uri="{9D8B030D-6E8A-4147-A177-3AD203B41FA5}"/>
                  </a:extLst>
                </a:gridCol>
                <a:gridCol w="610337">
                  <a:extLst>
                    <a:ext uri="{9D8B030D-6E8A-4147-A177-3AD203B41FA5}"/>
                  </a:extLst>
                </a:gridCol>
                <a:gridCol w="699252">
                  <a:extLst>
                    <a:ext uri="{9D8B030D-6E8A-4147-A177-3AD203B41FA5}"/>
                  </a:extLst>
                </a:gridCol>
                <a:gridCol w="568902">
                  <a:extLst>
                    <a:ext uri="{9D8B030D-6E8A-4147-A177-3AD203B41FA5}"/>
                  </a:extLst>
                </a:gridCol>
              </a:tblGrid>
              <a:tr h="213405">
                <a:tc gridSpan="13">
                  <a:txBody>
                    <a:bodyPr/>
                    <a:lstStyle/>
                    <a:p>
                      <a:pPr marL="0" marR="0" algn="ctr">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ELECTRIC HEATING</a:t>
                      </a:r>
                      <a:r>
                        <a:rPr lang="en-US" sz="1400" baseline="0" dirty="0">
                          <a:effectLst/>
                          <a:latin typeface="+mn-lt"/>
                          <a:ea typeface="Times New Roman" panose="02020603050405020304" pitchFamily="18" charset="0"/>
                          <a:cs typeface="Times New Roman" panose="02020603050405020304" pitchFamily="18" charset="0"/>
                        </a:rPr>
                        <a:t> BY PRE-TREATMENT USAGE</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extLst>
              </a:tr>
              <a:tr h="213405">
                <a:tc rowSpan="3">
                  <a:txBody>
                    <a:bodyPr/>
                    <a:lstStyle/>
                    <a:p>
                      <a:pPr marL="0" marR="0">
                        <a:spcBef>
                          <a:spcPts val="0"/>
                        </a:spcBef>
                        <a:spcAft>
                          <a:spcPts val="0"/>
                        </a:spcAft>
                      </a:pPr>
                      <a:r>
                        <a:rPr lang="en-US" sz="1400" dirty="0">
                          <a:effectLst/>
                          <a:latin typeface="+mn-lt"/>
                        </a:rPr>
                        <a:t>Pre Usage (kWh)</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L w="12700" cap="flat" cmpd="sng" algn="ctr">
                      <a:solidFill>
                        <a:schemeClr val="tx1"/>
                      </a:solidFill>
                      <a:prstDash val="solid"/>
                      <a:round/>
                      <a:headEnd type="none" w="med" len="med"/>
                      <a:tailEnd type="none" w="med" len="med"/>
                    </a:lnL>
                  </a:tcPr>
                </a:tc>
                <a:tc gridSpan="5">
                  <a:txBody>
                    <a:bodyPr/>
                    <a:lstStyle/>
                    <a:p>
                      <a:pPr marL="0" marR="0" algn="ctr">
                        <a:spcBef>
                          <a:spcPts val="0"/>
                        </a:spcBef>
                        <a:spcAft>
                          <a:spcPts val="0"/>
                        </a:spcAft>
                      </a:pPr>
                      <a:r>
                        <a:rPr lang="en-US" sz="1400" dirty="0">
                          <a:effectLst/>
                          <a:latin typeface="+mn-lt"/>
                        </a:rPr>
                        <a:t>Treatment Group</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ctr">
                        <a:spcBef>
                          <a:spcPts val="0"/>
                        </a:spcBef>
                        <a:spcAft>
                          <a:spcPts val="0"/>
                        </a:spcAft>
                      </a:pPr>
                      <a:r>
                        <a:rPr lang="en-US" sz="1400" dirty="0">
                          <a:effectLst/>
                          <a:latin typeface="+mn-lt"/>
                        </a:rPr>
                        <a:t>Comparison Group</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p>
                      <a:pPr marL="0" marR="0" algn="ctr">
                        <a:spcBef>
                          <a:spcPts val="0"/>
                        </a:spcBef>
                        <a:spcAft>
                          <a:spcPts val="0"/>
                        </a:spcAft>
                      </a:pPr>
                      <a:r>
                        <a:rPr lang="en-US" sz="1400">
                          <a:effectLst/>
                          <a:latin typeface="+mn-lt"/>
                        </a:rPr>
                        <a:t>Net Savings</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R w="12700" cap="flat" cmpd="sng" algn="ctr">
                      <a:solidFill>
                        <a:schemeClr val="tx1"/>
                      </a:solidFill>
                      <a:prstDash val="solid"/>
                      <a:round/>
                      <a:headEnd type="none" w="med" len="med"/>
                      <a:tailEnd type="none" w="med" len="med"/>
                    </a:lnR>
                  </a:tcPr>
                </a:tc>
                <a:tc rowSpan="2" hMerge="1">
                  <a:txBody>
                    <a:bodyPr/>
                    <a:lstStyle/>
                    <a:p>
                      <a:endParaRPr lang="en-US"/>
                    </a:p>
                  </a:txBody>
                  <a:tcPr/>
                </a:tc>
                <a:extLst>
                  <a:ext uri="{0D108BD9-81ED-4DB2-BD59-A6C34878D82A}"/>
                </a:extLst>
              </a:tr>
              <a:tr h="213405">
                <a:tc vMerge="1">
                  <a:txBody>
                    <a:bodyPr/>
                    <a:lstStyle/>
                    <a:p>
                      <a:endParaRPr lang="en-US"/>
                    </a:p>
                  </a:txBody>
                  <a:tcPr/>
                </a:tc>
                <a:tc rowSpan="2">
                  <a:txBody>
                    <a:bodyPr/>
                    <a:lstStyle/>
                    <a:p>
                      <a:pPr marL="0" marR="0" algn="ctr">
                        <a:spcBef>
                          <a:spcPts val="0"/>
                        </a:spcBef>
                        <a:spcAft>
                          <a:spcPts val="0"/>
                        </a:spcAft>
                      </a:pPr>
                      <a:r>
                        <a:rPr lang="en-US" sz="1400" dirty="0">
                          <a:effectLst/>
                          <a:latin typeface="+mn-lt"/>
                        </a:rPr>
                        <a:t>Obs.</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gridSpan="2">
                  <a:txBody>
                    <a:bodyPr/>
                    <a:lstStyle/>
                    <a:p>
                      <a:pPr marL="0" marR="0" algn="ctr">
                        <a:spcBef>
                          <a:spcPts val="0"/>
                        </a:spcBef>
                        <a:spcAft>
                          <a:spcPts val="0"/>
                        </a:spcAft>
                      </a:pPr>
                      <a:r>
                        <a:rPr lang="en-US" sz="1400">
                          <a:effectLst/>
                          <a:latin typeface="+mn-lt"/>
                        </a:rPr>
                        <a:t>Usage</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hMerge="1">
                  <a:txBody>
                    <a:bodyPr/>
                    <a:lstStyle/>
                    <a:p>
                      <a:endParaRPr lang="en-US"/>
                    </a:p>
                  </a:txBody>
                  <a:tcPr/>
                </a:tc>
                <a:tc gridSpan="2">
                  <a:txBody>
                    <a:bodyPr/>
                    <a:lstStyle/>
                    <a:p>
                      <a:pPr marL="0" marR="0" algn="ctr">
                        <a:spcBef>
                          <a:spcPts val="0"/>
                        </a:spcBef>
                        <a:spcAft>
                          <a:spcPts val="0"/>
                        </a:spcAft>
                      </a:pPr>
                      <a:r>
                        <a:rPr lang="en-US" sz="1400">
                          <a:effectLst/>
                          <a:latin typeface="+mn-lt"/>
                        </a:rPr>
                        <a:t>Savings</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hMerge="1">
                  <a:txBody>
                    <a:bodyPr/>
                    <a:lstStyle/>
                    <a:p>
                      <a:endParaRPr lang="en-US"/>
                    </a:p>
                  </a:txBody>
                  <a:tcPr/>
                </a:tc>
                <a:tc rowSpan="2">
                  <a:txBody>
                    <a:bodyPr/>
                    <a:lstStyle/>
                    <a:p>
                      <a:pPr marL="0" marR="0" algn="ctr">
                        <a:spcBef>
                          <a:spcPts val="0"/>
                        </a:spcBef>
                        <a:spcAft>
                          <a:spcPts val="0"/>
                        </a:spcAft>
                      </a:pPr>
                      <a:r>
                        <a:rPr lang="en-US" sz="1400" dirty="0">
                          <a:effectLst/>
                          <a:latin typeface="+mn-lt"/>
                        </a:rPr>
                        <a:t>Obs.</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gridSpan="2">
                  <a:txBody>
                    <a:bodyPr/>
                    <a:lstStyle/>
                    <a:p>
                      <a:pPr marL="0" marR="0" algn="ctr">
                        <a:spcBef>
                          <a:spcPts val="0"/>
                        </a:spcBef>
                        <a:spcAft>
                          <a:spcPts val="0"/>
                        </a:spcAft>
                      </a:pPr>
                      <a:r>
                        <a:rPr lang="en-US" sz="1400" dirty="0">
                          <a:effectLst/>
                          <a:latin typeface="+mn-lt"/>
                        </a:rPr>
                        <a:t>Usage</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hMerge="1">
                  <a:txBody>
                    <a:bodyPr/>
                    <a:lstStyle/>
                    <a:p>
                      <a:endParaRPr lang="en-US"/>
                    </a:p>
                  </a:txBody>
                  <a:tcPr/>
                </a:tc>
                <a:tc gridSpan="2">
                  <a:txBody>
                    <a:bodyPr/>
                    <a:lstStyle/>
                    <a:p>
                      <a:pPr marL="0" marR="0" algn="ctr">
                        <a:spcBef>
                          <a:spcPts val="0"/>
                        </a:spcBef>
                        <a:spcAft>
                          <a:spcPts val="0"/>
                        </a:spcAft>
                      </a:pPr>
                      <a:r>
                        <a:rPr lang="en-US" sz="1400">
                          <a:effectLst/>
                          <a:latin typeface="+mn-lt"/>
                        </a:rPr>
                        <a:t>Savings</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extLst>
              </a:tr>
              <a:tr h="21340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dirty="0">
                          <a:effectLst/>
                          <a:latin typeface="+mn-lt"/>
                        </a:rPr>
                        <a:t>Pre</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Post</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kWh</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vMerge="1">
                  <a:txBody>
                    <a:bodyPr/>
                    <a:lstStyle/>
                    <a:p>
                      <a:endParaRPr lang="en-US"/>
                    </a:p>
                  </a:txBody>
                  <a:tcPr/>
                </a:tc>
                <a:tc>
                  <a:txBody>
                    <a:bodyPr/>
                    <a:lstStyle/>
                    <a:p>
                      <a:pPr marL="0" marR="0" algn="ctr">
                        <a:spcBef>
                          <a:spcPts val="0"/>
                        </a:spcBef>
                        <a:spcAft>
                          <a:spcPts val="0"/>
                        </a:spcAft>
                      </a:pPr>
                      <a:r>
                        <a:rPr lang="en-US" sz="1400">
                          <a:effectLst/>
                          <a:latin typeface="+mn-lt"/>
                        </a:rPr>
                        <a:t>Pre</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a:effectLst/>
                          <a:latin typeface="+mn-lt"/>
                        </a:rPr>
                        <a:t>Post</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kWh</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a:effectLst/>
                          <a:latin typeface="+mn-lt"/>
                        </a:rPr>
                        <a:t>kWh</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a:effectLst/>
                          <a:latin typeface="+mn-lt"/>
                        </a:rPr>
                        <a:t>%</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dirty="0">
                          <a:effectLst/>
                          <a:latin typeface="+mn-lt"/>
                        </a:rPr>
                        <a:t>≤10,000 </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mn-lt"/>
                        </a:rPr>
                        <a:t>84</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8,400</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8,201</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198</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2.4%</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50</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a:effectLst/>
                          <a:latin typeface="+mn-lt"/>
                        </a:rPr>
                        <a:t>8,303</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a:effectLst/>
                          <a:latin typeface="+mn-lt"/>
                        </a:rPr>
                        <a:t>8,458</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a:effectLst/>
                          <a:latin typeface="+mn-lt"/>
                        </a:rPr>
                        <a:t>-156</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a:effectLst/>
                          <a:latin typeface="+mn-lt"/>
                        </a:rPr>
                        <a:t>-1.9%</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354</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a:effectLst/>
                          <a:latin typeface="+mn-lt"/>
                        </a:rPr>
                        <a:t>4.2%</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dirty="0">
                          <a:effectLst/>
                          <a:latin typeface="+mn-lt"/>
                        </a:rPr>
                        <a:t>10001-16,000</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mn-lt"/>
                        </a:rPr>
                        <a:t>157</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12,835</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12,117</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717</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5.6%</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124</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12,952</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12,928</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24</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0.2%</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693</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tc>
                <a:tc>
                  <a:txBody>
                    <a:bodyPr/>
                    <a:lstStyle/>
                    <a:p>
                      <a:pPr marL="0" marR="0" algn="ctr">
                        <a:spcBef>
                          <a:spcPts val="0"/>
                        </a:spcBef>
                        <a:spcAft>
                          <a:spcPts val="0"/>
                        </a:spcAft>
                      </a:pPr>
                      <a:r>
                        <a:rPr lang="en-US" sz="1400" dirty="0">
                          <a:effectLst/>
                          <a:latin typeface="+mn-lt"/>
                        </a:rPr>
                        <a:t>5.4%</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a:effectLst/>
                          <a:latin typeface="+mn-lt"/>
                        </a:rPr>
                        <a:t>&gt;16,000</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n-lt"/>
                        </a:rPr>
                        <a:t>93</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n-lt"/>
                        </a:rPr>
                        <a:t>19,194</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n-lt"/>
                        </a:rPr>
                        <a:t>17,305</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1,889</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n-lt"/>
                        </a:rPr>
                        <a:t>9.8%</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n-lt"/>
                        </a:rPr>
                        <a:t>84</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n-lt"/>
                        </a:rPr>
                        <a:t>18,737</a:t>
                      </a:r>
                      <a:endParaRPr lang="en-US" sz="140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18,408</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330</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1.8%</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1,559</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8.1%</a:t>
                      </a:r>
                      <a:endParaRPr lang="en-US" sz="1400" dirty="0">
                        <a:effectLst/>
                        <a:latin typeface="+mn-lt"/>
                        <a:ea typeface="Times New Roman" panose="02020603050405020304" pitchFamily="18" charset="0"/>
                        <a:cs typeface="Times New Roman" panose="02020603050405020304" pitchFamily="18" charset="0"/>
                      </a:endParaRPr>
                    </a:p>
                  </a:txBody>
                  <a:tcPr marL="68592" marR="68592"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graphicFrame>
        <p:nvGraphicFramePr>
          <p:cNvPr id="4" name="Table 3"/>
          <p:cNvGraphicFramePr>
            <a:graphicFrameLocks noGrp="1"/>
          </p:cNvGraphicFramePr>
          <p:nvPr/>
        </p:nvGraphicFramePr>
        <p:xfrm>
          <a:off x="152400" y="5153025"/>
          <a:ext cx="8843963" cy="1493838"/>
        </p:xfrm>
        <a:graphic>
          <a:graphicData uri="http://schemas.openxmlformats.org/drawingml/2006/table">
            <a:tbl>
              <a:tblPr firstRow="1" firstCol="1" bandRow="1">
                <a:tableStyleId>{5C22544A-7EE6-4342-B048-85BDC9FD1C3A}</a:tableStyleId>
              </a:tblPr>
              <a:tblGrid>
                <a:gridCol w="1100789">
                  <a:extLst>
                    <a:ext uri="{9D8B030D-6E8A-4147-A177-3AD203B41FA5}"/>
                  </a:extLst>
                </a:gridCol>
                <a:gridCol w="586815">
                  <a:extLst>
                    <a:ext uri="{9D8B030D-6E8A-4147-A177-3AD203B41FA5}"/>
                  </a:extLst>
                </a:gridCol>
                <a:gridCol w="677660">
                  <a:extLst>
                    <a:ext uri="{9D8B030D-6E8A-4147-A177-3AD203B41FA5}"/>
                  </a:extLst>
                </a:gridCol>
                <a:gridCol w="677660">
                  <a:extLst>
                    <a:ext uri="{9D8B030D-6E8A-4147-A177-3AD203B41FA5}"/>
                  </a:extLst>
                </a:gridCol>
                <a:gridCol w="586815">
                  <a:extLst>
                    <a:ext uri="{9D8B030D-6E8A-4147-A177-3AD203B41FA5}"/>
                  </a:extLst>
                </a:gridCol>
                <a:gridCol w="677660">
                  <a:extLst>
                    <a:ext uri="{9D8B030D-6E8A-4147-A177-3AD203B41FA5}"/>
                  </a:extLst>
                </a:gridCol>
                <a:gridCol w="586815">
                  <a:extLst>
                    <a:ext uri="{9D8B030D-6E8A-4147-A177-3AD203B41FA5}"/>
                  </a:extLst>
                </a:gridCol>
                <a:gridCol w="724312">
                  <a:extLst>
                    <a:ext uri="{9D8B030D-6E8A-4147-A177-3AD203B41FA5}"/>
                  </a:extLst>
                </a:gridCol>
                <a:gridCol w="724312">
                  <a:extLst>
                    <a:ext uri="{9D8B030D-6E8A-4147-A177-3AD203B41FA5}"/>
                  </a:extLst>
                </a:gridCol>
                <a:gridCol w="664566">
                  <a:extLst>
                    <a:ext uri="{9D8B030D-6E8A-4147-A177-3AD203B41FA5}"/>
                  </a:extLst>
                </a:gridCol>
                <a:gridCol w="664566">
                  <a:extLst>
                    <a:ext uri="{9D8B030D-6E8A-4147-A177-3AD203B41FA5}"/>
                  </a:extLst>
                </a:gridCol>
                <a:gridCol w="585997">
                  <a:extLst>
                    <a:ext uri="{9D8B030D-6E8A-4147-A177-3AD203B41FA5}"/>
                  </a:extLst>
                </a:gridCol>
                <a:gridCol w="585997">
                  <a:extLst>
                    <a:ext uri="{9D8B030D-6E8A-4147-A177-3AD203B41FA5}"/>
                  </a:extLst>
                </a:gridCol>
              </a:tblGrid>
              <a:tr h="213405">
                <a:tc gridSpan="13">
                  <a:txBody>
                    <a:bodyPr/>
                    <a:lstStyle/>
                    <a:p>
                      <a:pPr marL="0" marR="0" algn="ctr">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GAS</a:t>
                      </a:r>
                      <a:r>
                        <a:rPr lang="en-US" sz="1400" baseline="0" dirty="0">
                          <a:effectLst/>
                          <a:latin typeface="+mn-lt"/>
                          <a:ea typeface="Times New Roman" panose="02020603050405020304" pitchFamily="18" charset="0"/>
                          <a:cs typeface="Times New Roman" panose="02020603050405020304" pitchFamily="18" charset="0"/>
                        </a:rPr>
                        <a:t> HEATING SAVINGS BY PRE-TREATMENT USAGE</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extLst>
              </a:tr>
              <a:tr h="213405">
                <a:tc rowSpan="3">
                  <a:txBody>
                    <a:bodyPr/>
                    <a:lstStyle/>
                    <a:p>
                      <a:pPr marL="0" marR="0">
                        <a:spcBef>
                          <a:spcPts val="0"/>
                        </a:spcBef>
                        <a:spcAft>
                          <a:spcPts val="0"/>
                        </a:spcAft>
                      </a:pPr>
                      <a:r>
                        <a:rPr lang="en-US" sz="1400" dirty="0">
                          <a:effectLst/>
                          <a:latin typeface="+mn-lt"/>
                        </a:rPr>
                        <a:t>Pre</a:t>
                      </a:r>
                      <a:r>
                        <a:rPr lang="en-US" sz="1400" baseline="0" dirty="0">
                          <a:effectLst/>
                          <a:latin typeface="+mn-lt"/>
                        </a:rPr>
                        <a:t> </a:t>
                      </a:r>
                      <a:r>
                        <a:rPr lang="en-US" sz="1400" dirty="0">
                          <a:effectLst/>
                          <a:latin typeface="+mn-lt"/>
                        </a:rPr>
                        <a:t>Usage (</a:t>
                      </a:r>
                      <a:r>
                        <a:rPr lang="en-US" sz="1400" dirty="0" err="1">
                          <a:effectLst/>
                          <a:latin typeface="+mn-lt"/>
                        </a:rPr>
                        <a:t>ccf</a:t>
                      </a:r>
                      <a:r>
                        <a:rPr lang="en-US" sz="14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tcPr>
                </a:tc>
                <a:tc gridSpan="5">
                  <a:txBody>
                    <a:bodyPr/>
                    <a:lstStyle/>
                    <a:p>
                      <a:pPr marL="0" marR="0" algn="ctr">
                        <a:spcBef>
                          <a:spcPts val="0"/>
                        </a:spcBef>
                        <a:spcAft>
                          <a:spcPts val="0"/>
                        </a:spcAft>
                      </a:pPr>
                      <a:r>
                        <a:rPr lang="en-US" sz="1400">
                          <a:effectLst/>
                          <a:latin typeface="+mn-lt"/>
                        </a:rPr>
                        <a:t>Treatment Group</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ctr">
                        <a:spcBef>
                          <a:spcPts val="0"/>
                        </a:spcBef>
                        <a:spcAft>
                          <a:spcPts val="0"/>
                        </a:spcAft>
                      </a:pPr>
                      <a:r>
                        <a:rPr lang="en-US" sz="1400" dirty="0">
                          <a:effectLst/>
                          <a:latin typeface="+mn-lt"/>
                        </a:rPr>
                        <a:t>Comparison Group</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p>
                      <a:pPr marL="0" marR="0" algn="ctr">
                        <a:spcBef>
                          <a:spcPts val="0"/>
                        </a:spcBef>
                        <a:spcAft>
                          <a:spcPts val="0"/>
                        </a:spcAft>
                      </a:pPr>
                      <a:r>
                        <a:rPr lang="en-US" sz="1400" dirty="0">
                          <a:effectLst/>
                          <a:latin typeface="+mn-lt"/>
                        </a:rPr>
                        <a:t>Net Savings</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rowSpan="2" hMerge="1">
                  <a:txBody>
                    <a:bodyPr/>
                    <a:lstStyle/>
                    <a:p>
                      <a:endParaRPr lang="en-US"/>
                    </a:p>
                  </a:txBody>
                  <a:tcPr/>
                </a:tc>
                <a:extLst>
                  <a:ext uri="{0D108BD9-81ED-4DB2-BD59-A6C34878D82A}"/>
                </a:extLst>
              </a:tr>
              <a:tr h="213405">
                <a:tc vMerge="1">
                  <a:txBody>
                    <a:bodyPr/>
                    <a:lstStyle/>
                    <a:p>
                      <a:endParaRPr lang="en-US"/>
                    </a:p>
                  </a:txBody>
                  <a:tcPr/>
                </a:tc>
                <a:tc rowSpan="2">
                  <a:txBody>
                    <a:bodyPr/>
                    <a:lstStyle/>
                    <a:p>
                      <a:pPr marL="0" marR="0" algn="ctr">
                        <a:spcBef>
                          <a:spcPts val="0"/>
                        </a:spcBef>
                        <a:spcAft>
                          <a:spcPts val="0"/>
                        </a:spcAft>
                      </a:pPr>
                      <a:r>
                        <a:rPr lang="en-US" sz="1400" dirty="0">
                          <a:effectLst/>
                          <a:latin typeface="+mn-lt"/>
                        </a:rPr>
                        <a:t>Obs.</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gridSpan="2">
                  <a:txBody>
                    <a:bodyPr/>
                    <a:lstStyle/>
                    <a:p>
                      <a:pPr marL="0" marR="0" algn="ctr">
                        <a:spcBef>
                          <a:spcPts val="0"/>
                        </a:spcBef>
                        <a:spcAft>
                          <a:spcPts val="0"/>
                        </a:spcAft>
                      </a:pPr>
                      <a:r>
                        <a:rPr lang="en-US" sz="1400">
                          <a:effectLst/>
                          <a:latin typeface="+mn-lt"/>
                        </a:rPr>
                        <a:t>Usage</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hMerge="1">
                  <a:txBody>
                    <a:bodyPr/>
                    <a:lstStyle/>
                    <a:p>
                      <a:endParaRPr lang="en-US"/>
                    </a:p>
                  </a:txBody>
                  <a:tcPr/>
                </a:tc>
                <a:tc gridSpan="2">
                  <a:txBody>
                    <a:bodyPr/>
                    <a:lstStyle/>
                    <a:p>
                      <a:pPr marL="0" marR="0" algn="ctr">
                        <a:spcBef>
                          <a:spcPts val="0"/>
                        </a:spcBef>
                        <a:spcAft>
                          <a:spcPts val="0"/>
                        </a:spcAft>
                      </a:pPr>
                      <a:r>
                        <a:rPr lang="en-US" sz="1400">
                          <a:effectLst/>
                          <a:latin typeface="+mn-lt"/>
                        </a:rPr>
                        <a:t>Savings</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hMerge="1">
                  <a:txBody>
                    <a:bodyPr/>
                    <a:lstStyle/>
                    <a:p>
                      <a:endParaRPr lang="en-US"/>
                    </a:p>
                  </a:txBody>
                  <a:tcPr/>
                </a:tc>
                <a:tc rowSpan="2">
                  <a:txBody>
                    <a:bodyPr/>
                    <a:lstStyle/>
                    <a:p>
                      <a:pPr marL="0" marR="0" algn="ctr">
                        <a:spcBef>
                          <a:spcPts val="0"/>
                        </a:spcBef>
                        <a:spcAft>
                          <a:spcPts val="0"/>
                        </a:spcAft>
                      </a:pPr>
                      <a:r>
                        <a:rPr lang="en-US" sz="1400">
                          <a:effectLst/>
                          <a:latin typeface="+mn-lt"/>
                        </a:rPr>
                        <a:t>Obs.</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gridSpan="2">
                  <a:txBody>
                    <a:bodyPr/>
                    <a:lstStyle/>
                    <a:p>
                      <a:pPr marL="0" marR="0" algn="ctr">
                        <a:spcBef>
                          <a:spcPts val="0"/>
                        </a:spcBef>
                        <a:spcAft>
                          <a:spcPts val="0"/>
                        </a:spcAft>
                      </a:pPr>
                      <a:r>
                        <a:rPr lang="en-US" sz="1400">
                          <a:effectLst/>
                          <a:latin typeface="+mn-lt"/>
                        </a:rPr>
                        <a:t>Usage</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hMerge="1">
                  <a:txBody>
                    <a:bodyPr/>
                    <a:lstStyle/>
                    <a:p>
                      <a:endParaRPr lang="en-US"/>
                    </a:p>
                  </a:txBody>
                  <a:tcPr/>
                </a:tc>
                <a:tc gridSpan="2">
                  <a:txBody>
                    <a:bodyPr/>
                    <a:lstStyle/>
                    <a:p>
                      <a:pPr marL="0" marR="0" algn="ctr">
                        <a:spcBef>
                          <a:spcPts val="0"/>
                        </a:spcBef>
                        <a:spcAft>
                          <a:spcPts val="0"/>
                        </a:spcAft>
                      </a:pPr>
                      <a:r>
                        <a:rPr lang="en-US" sz="1400">
                          <a:effectLst/>
                          <a:latin typeface="+mn-lt"/>
                        </a:rPr>
                        <a:t>Savings</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extLst>
              </a:tr>
              <a:tr h="21340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dirty="0">
                          <a:effectLst/>
                          <a:latin typeface="+mn-lt"/>
                        </a:rPr>
                        <a:t>Pre</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Post</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ccf</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vMerge="1">
                  <a:txBody>
                    <a:bodyPr/>
                    <a:lstStyle/>
                    <a:p>
                      <a:endParaRPr lang="en-US"/>
                    </a:p>
                  </a:txBody>
                  <a:tcPr/>
                </a:tc>
                <a:tc>
                  <a:txBody>
                    <a:bodyPr/>
                    <a:lstStyle/>
                    <a:p>
                      <a:pPr marL="0" marR="0" algn="ctr">
                        <a:spcBef>
                          <a:spcPts val="0"/>
                        </a:spcBef>
                        <a:spcAft>
                          <a:spcPts val="0"/>
                        </a:spcAft>
                      </a:pPr>
                      <a:r>
                        <a:rPr lang="en-US" sz="1400">
                          <a:effectLst/>
                          <a:latin typeface="+mn-lt"/>
                        </a:rPr>
                        <a:t>Pre</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Post</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ccf</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ccf</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a:effectLst/>
                          <a:latin typeface="+mn-lt"/>
                        </a:rPr>
                        <a:t>≤800</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mn-lt"/>
                        </a:rPr>
                        <a:t>1,044</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627</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621</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6</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1.0%</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1,550</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632</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635</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-3</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-0.6%</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10</a:t>
                      </a:r>
                      <a:r>
                        <a:rPr lang="en-US" sz="1400" baseline="30000">
                          <a:effectLst/>
                          <a:latin typeface="+mn-lt"/>
                        </a:rPr>
                        <a:t>*</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1.5%</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a:effectLst/>
                          <a:latin typeface="+mn-lt"/>
                        </a:rPr>
                        <a:t>801-1,200</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mn-lt"/>
                        </a:rPr>
                        <a:t>1,248</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991</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941</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50</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5.0%</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2,017</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dirty="0">
                          <a:effectLst/>
                          <a:latin typeface="+mn-lt"/>
                        </a:rPr>
                        <a:t>986</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982</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4</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0.4%</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46</a:t>
                      </a:r>
                      <a:r>
                        <a:rPr lang="en-US" sz="1400" baseline="30000">
                          <a:effectLst/>
                          <a:latin typeface="+mn-lt"/>
                        </a:rPr>
                        <a:t>**</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tc>
                <a:tc>
                  <a:txBody>
                    <a:bodyPr/>
                    <a:lstStyle/>
                    <a:p>
                      <a:pPr marL="0" marR="0" algn="ctr">
                        <a:spcBef>
                          <a:spcPts val="0"/>
                        </a:spcBef>
                        <a:spcAft>
                          <a:spcPts val="0"/>
                        </a:spcAft>
                      </a:pPr>
                      <a:r>
                        <a:rPr lang="en-US" sz="1400">
                          <a:effectLst/>
                          <a:latin typeface="+mn-lt"/>
                        </a:rPr>
                        <a:t>4.7%</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a:effectLst/>
                          <a:latin typeface="+mn-lt"/>
                        </a:rPr>
                        <a:t>&gt;1,200</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n-lt"/>
                        </a:rPr>
                        <a:t>869</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n-lt"/>
                        </a:rPr>
                        <a:t>1,602</a:t>
                      </a:r>
                      <a:endParaRPr lang="en-US" sz="140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1,467</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135</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8.4%</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1,393</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1,580</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1,523</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57</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3.6%</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79</a:t>
                      </a:r>
                      <a:r>
                        <a:rPr lang="en-US" sz="1400" baseline="30000" dirty="0">
                          <a:effectLst/>
                          <a:latin typeface="+mn-lt"/>
                        </a:rPr>
                        <a:t>**</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rPr>
                        <a:t>4.9%</a:t>
                      </a:r>
                      <a:endParaRPr lang="en-US" sz="1400" dirty="0">
                        <a:effectLst/>
                        <a:latin typeface="+mn-lt"/>
                        <a:ea typeface="Times New Roman" panose="02020603050405020304" pitchFamily="18"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graphicFrame>
        <p:nvGraphicFramePr>
          <p:cNvPr id="6" name="Table 5"/>
          <p:cNvGraphicFramePr>
            <a:graphicFrameLocks noGrp="1"/>
          </p:cNvGraphicFramePr>
          <p:nvPr/>
        </p:nvGraphicFramePr>
        <p:xfrm>
          <a:off x="147638" y="2024063"/>
          <a:ext cx="8956675" cy="1493837"/>
        </p:xfrm>
        <a:graphic>
          <a:graphicData uri="http://schemas.openxmlformats.org/drawingml/2006/table">
            <a:tbl>
              <a:tblPr firstRow="1" firstCol="1" bandRow="1">
                <a:tableStyleId>{5C22544A-7EE6-4342-B048-85BDC9FD1C3A}</a:tableStyleId>
              </a:tblPr>
              <a:tblGrid>
                <a:gridCol w="1481728">
                  <a:extLst>
                    <a:ext uri="{9D8B030D-6E8A-4147-A177-3AD203B41FA5}"/>
                  </a:extLst>
                </a:gridCol>
                <a:gridCol w="581667">
                  <a:extLst>
                    <a:ext uri="{9D8B030D-6E8A-4147-A177-3AD203B41FA5}"/>
                  </a:extLst>
                </a:gridCol>
                <a:gridCol w="670568">
                  <a:extLst>
                    <a:ext uri="{9D8B030D-6E8A-4147-A177-3AD203B41FA5}"/>
                  </a:extLst>
                </a:gridCol>
                <a:gridCol w="670568">
                  <a:extLst>
                    <a:ext uri="{9D8B030D-6E8A-4147-A177-3AD203B41FA5}"/>
                  </a:extLst>
                </a:gridCol>
                <a:gridCol w="699144">
                  <a:extLst>
                    <a:ext uri="{9D8B030D-6E8A-4147-A177-3AD203B41FA5}"/>
                  </a:extLst>
                </a:gridCol>
                <a:gridCol w="551505">
                  <a:extLst>
                    <a:ext uri="{9D8B030D-6E8A-4147-A177-3AD203B41FA5}"/>
                  </a:extLst>
                </a:gridCol>
                <a:gridCol w="581667">
                  <a:extLst>
                    <a:ext uri="{9D8B030D-6E8A-4147-A177-3AD203B41FA5}"/>
                  </a:extLst>
                </a:gridCol>
                <a:gridCol w="670568">
                  <a:extLst>
                    <a:ext uri="{9D8B030D-6E8A-4147-A177-3AD203B41FA5}"/>
                  </a:extLst>
                </a:gridCol>
                <a:gridCol w="670568">
                  <a:extLst>
                    <a:ext uri="{9D8B030D-6E8A-4147-A177-3AD203B41FA5}"/>
                  </a:extLst>
                </a:gridCol>
                <a:gridCol w="624530">
                  <a:extLst>
                    <a:ext uri="{9D8B030D-6E8A-4147-A177-3AD203B41FA5}"/>
                  </a:extLst>
                </a:gridCol>
                <a:gridCol w="610243">
                  <a:extLst>
                    <a:ext uri="{9D8B030D-6E8A-4147-A177-3AD203B41FA5}"/>
                  </a:extLst>
                </a:gridCol>
                <a:gridCol w="565792">
                  <a:extLst>
                    <a:ext uri="{9D8B030D-6E8A-4147-A177-3AD203B41FA5}"/>
                  </a:extLst>
                </a:gridCol>
                <a:gridCol w="578125">
                  <a:extLst>
                    <a:ext uri="{9D8B030D-6E8A-4147-A177-3AD203B41FA5}"/>
                  </a:extLst>
                </a:gridCol>
              </a:tblGrid>
              <a:tr h="213405">
                <a:tc gridSpan="13">
                  <a:txBody>
                    <a:bodyPr/>
                    <a:lstStyle/>
                    <a:p>
                      <a:pPr marL="0" marR="0" algn="ctr">
                        <a:spcBef>
                          <a:spcPts val="0"/>
                        </a:spcBef>
                        <a:spcAft>
                          <a:spcPts val="0"/>
                        </a:spcAft>
                      </a:pPr>
                      <a:r>
                        <a:rPr lang="en-US" sz="1400" dirty="0">
                          <a:effectLst/>
                          <a:latin typeface="+mj-lt"/>
                          <a:ea typeface="Times New Roman" panose="02020603050405020304" pitchFamily="18" charset="0"/>
                          <a:cs typeface="Times New Roman" panose="02020603050405020304" pitchFamily="18" charset="0"/>
                        </a:rPr>
                        <a:t>ELECTRIC</a:t>
                      </a:r>
                      <a:r>
                        <a:rPr lang="en-US" sz="1400" baseline="0" dirty="0">
                          <a:effectLst/>
                          <a:latin typeface="+mj-lt"/>
                          <a:ea typeface="Times New Roman" panose="02020603050405020304" pitchFamily="18" charset="0"/>
                          <a:cs typeface="Times New Roman" panose="02020603050405020304" pitchFamily="18" charset="0"/>
                        </a:rPr>
                        <a:t> BASELOAD SAVINGS BY PRE-TREATMENT USAGE</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extLst>
              </a:tr>
              <a:tr h="213405">
                <a:tc rowSpan="3">
                  <a:txBody>
                    <a:bodyPr/>
                    <a:lstStyle/>
                    <a:p>
                      <a:pPr marL="0" marR="0">
                        <a:spcBef>
                          <a:spcPts val="0"/>
                        </a:spcBef>
                        <a:spcAft>
                          <a:spcPts val="0"/>
                        </a:spcAft>
                      </a:pPr>
                      <a:r>
                        <a:rPr lang="en-US" sz="1400" dirty="0">
                          <a:effectLst/>
                          <a:latin typeface="+mj-lt"/>
                        </a:rPr>
                        <a:t>Pre Usage (kWh)</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tcPr>
                </a:tc>
                <a:tc gridSpan="5">
                  <a:txBody>
                    <a:bodyPr/>
                    <a:lstStyle/>
                    <a:p>
                      <a:pPr marL="0" marR="0" algn="ctr">
                        <a:spcBef>
                          <a:spcPts val="0"/>
                        </a:spcBef>
                        <a:spcAft>
                          <a:spcPts val="0"/>
                        </a:spcAft>
                      </a:pPr>
                      <a:r>
                        <a:rPr lang="en-US" sz="1400" dirty="0">
                          <a:effectLst/>
                          <a:latin typeface="+mj-lt"/>
                        </a:rPr>
                        <a:t>Treatment Group</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ctr">
                        <a:spcBef>
                          <a:spcPts val="0"/>
                        </a:spcBef>
                        <a:spcAft>
                          <a:spcPts val="0"/>
                        </a:spcAft>
                      </a:pPr>
                      <a:r>
                        <a:rPr lang="en-US" sz="1400" dirty="0">
                          <a:effectLst/>
                          <a:latin typeface="+mj-lt"/>
                        </a:rPr>
                        <a:t>Comparison Group</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p>
                      <a:pPr marL="0" marR="0" algn="ctr">
                        <a:spcBef>
                          <a:spcPts val="0"/>
                        </a:spcBef>
                        <a:spcAft>
                          <a:spcPts val="0"/>
                        </a:spcAft>
                      </a:pPr>
                      <a:r>
                        <a:rPr lang="en-US" sz="1400">
                          <a:effectLst/>
                          <a:latin typeface="+mj-lt"/>
                        </a:rPr>
                        <a:t>Net Savings</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R w="12700" cap="flat" cmpd="sng" algn="ctr">
                      <a:solidFill>
                        <a:schemeClr val="tx1"/>
                      </a:solidFill>
                      <a:prstDash val="solid"/>
                      <a:round/>
                      <a:headEnd type="none" w="med" len="med"/>
                      <a:tailEnd type="none" w="med" len="med"/>
                    </a:lnR>
                  </a:tcPr>
                </a:tc>
                <a:tc rowSpan="2" hMerge="1">
                  <a:txBody>
                    <a:bodyPr/>
                    <a:lstStyle/>
                    <a:p>
                      <a:endParaRPr lang="en-US"/>
                    </a:p>
                  </a:txBody>
                  <a:tcPr/>
                </a:tc>
                <a:extLst>
                  <a:ext uri="{0D108BD9-81ED-4DB2-BD59-A6C34878D82A}"/>
                </a:extLst>
              </a:tr>
              <a:tr h="213405">
                <a:tc vMerge="1">
                  <a:txBody>
                    <a:bodyPr/>
                    <a:lstStyle/>
                    <a:p>
                      <a:endParaRPr lang="en-US"/>
                    </a:p>
                  </a:txBody>
                  <a:tcPr/>
                </a:tc>
                <a:tc rowSpan="2">
                  <a:txBody>
                    <a:bodyPr/>
                    <a:lstStyle/>
                    <a:p>
                      <a:pPr marL="0" marR="0" algn="ctr">
                        <a:spcBef>
                          <a:spcPts val="0"/>
                        </a:spcBef>
                        <a:spcAft>
                          <a:spcPts val="0"/>
                        </a:spcAft>
                      </a:pPr>
                      <a:r>
                        <a:rPr lang="en-US" sz="1400" dirty="0">
                          <a:effectLst/>
                          <a:latin typeface="+mj-lt"/>
                        </a:rPr>
                        <a:t>Obs.</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gridSpan="2">
                  <a:txBody>
                    <a:bodyPr/>
                    <a:lstStyle/>
                    <a:p>
                      <a:pPr marL="0" marR="0" algn="ctr">
                        <a:spcBef>
                          <a:spcPts val="0"/>
                        </a:spcBef>
                        <a:spcAft>
                          <a:spcPts val="0"/>
                        </a:spcAft>
                      </a:pPr>
                      <a:r>
                        <a:rPr lang="en-US" sz="1400">
                          <a:effectLst/>
                          <a:latin typeface="+mj-lt"/>
                        </a:rPr>
                        <a:t>Usage</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hMerge="1">
                  <a:txBody>
                    <a:bodyPr/>
                    <a:lstStyle/>
                    <a:p>
                      <a:endParaRPr lang="en-US"/>
                    </a:p>
                  </a:txBody>
                  <a:tcPr/>
                </a:tc>
                <a:tc gridSpan="2">
                  <a:txBody>
                    <a:bodyPr/>
                    <a:lstStyle/>
                    <a:p>
                      <a:pPr marL="0" marR="0" algn="ctr">
                        <a:spcBef>
                          <a:spcPts val="0"/>
                        </a:spcBef>
                        <a:spcAft>
                          <a:spcPts val="0"/>
                        </a:spcAft>
                      </a:pPr>
                      <a:r>
                        <a:rPr lang="en-US" sz="1400">
                          <a:effectLst/>
                          <a:latin typeface="+mj-lt"/>
                        </a:rPr>
                        <a:t>Savings</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hMerge="1">
                  <a:txBody>
                    <a:bodyPr/>
                    <a:lstStyle/>
                    <a:p>
                      <a:endParaRPr lang="en-US"/>
                    </a:p>
                  </a:txBody>
                  <a:tcPr/>
                </a:tc>
                <a:tc rowSpan="2">
                  <a:txBody>
                    <a:bodyPr/>
                    <a:lstStyle/>
                    <a:p>
                      <a:pPr marL="0" marR="0" algn="ctr">
                        <a:spcBef>
                          <a:spcPts val="0"/>
                        </a:spcBef>
                        <a:spcAft>
                          <a:spcPts val="0"/>
                        </a:spcAft>
                      </a:pPr>
                      <a:r>
                        <a:rPr lang="en-US" sz="1400" dirty="0">
                          <a:effectLst/>
                          <a:latin typeface="+mj-lt"/>
                        </a:rPr>
                        <a:t>Obs.</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gridSpan="2">
                  <a:txBody>
                    <a:bodyPr/>
                    <a:lstStyle/>
                    <a:p>
                      <a:pPr marL="0" marR="0" algn="ctr">
                        <a:spcBef>
                          <a:spcPts val="0"/>
                        </a:spcBef>
                        <a:spcAft>
                          <a:spcPts val="0"/>
                        </a:spcAft>
                      </a:pPr>
                      <a:r>
                        <a:rPr lang="en-US" sz="1400">
                          <a:effectLst/>
                          <a:latin typeface="+mj-lt"/>
                        </a:rPr>
                        <a:t>Usage</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hMerge="1">
                  <a:txBody>
                    <a:bodyPr/>
                    <a:lstStyle/>
                    <a:p>
                      <a:endParaRPr lang="en-US"/>
                    </a:p>
                  </a:txBody>
                  <a:tcPr/>
                </a:tc>
                <a:tc gridSpan="2">
                  <a:txBody>
                    <a:bodyPr/>
                    <a:lstStyle/>
                    <a:p>
                      <a:pPr marL="0" marR="0" algn="ctr">
                        <a:spcBef>
                          <a:spcPts val="0"/>
                        </a:spcBef>
                        <a:spcAft>
                          <a:spcPts val="0"/>
                        </a:spcAft>
                      </a:pPr>
                      <a:r>
                        <a:rPr lang="en-US" sz="1400">
                          <a:effectLst/>
                          <a:latin typeface="+mj-lt"/>
                        </a:rPr>
                        <a:t>Savings</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extLst>
              </a:tr>
              <a:tr h="21340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dirty="0">
                          <a:effectLst/>
                          <a:latin typeface="+mj-lt"/>
                        </a:rPr>
                        <a:t>Pre</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Post</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kWh</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vMerge="1">
                  <a:txBody>
                    <a:bodyPr/>
                    <a:lstStyle/>
                    <a:p>
                      <a:endParaRPr lang="en-US"/>
                    </a:p>
                  </a:txBody>
                  <a:tcPr/>
                </a:tc>
                <a:tc>
                  <a:txBody>
                    <a:bodyPr/>
                    <a:lstStyle/>
                    <a:p>
                      <a:pPr marL="0" marR="0" algn="ctr">
                        <a:spcBef>
                          <a:spcPts val="0"/>
                        </a:spcBef>
                        <a:spcAft>
                          <a:spcPts val="0"/>
                        </a:spcAft>
                      </a:pPr>
                      <a:r>
                        <a:rPr lang="en-US" sz="1400" dirty="0">
                          <a:effectLst/>
                          <a:latin typeface="+mj-lt"/>
                        </a:rPr>
                        <a:t>Pre</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Post</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kWh</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kWh</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a:effectLst/>
                          <a:latin typeface="+mj-lt"/>
                        </a:rPr>
                        <a:t>≤6,000 </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mj-lt"/>
                        </a:rPr>
                        <a:t>1,449</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4,185</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4,035</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149</a:t>
                      </a:r>
                      <a:r>
                        <a:rPr lang="en-US" sz="1400" baseline="30000" dirty="0">
                          <a:effectLst/>
                          <a:latin typeface="+mj-lt"/>
                        </a:rPr>
                        <a:t>**</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3.6%</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1,763</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4,234</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4,389</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-155</a:t>
                      </a:r>
                      <a:r>
                        <a:rPr lang="en-US" sz="1400" baseline="30000">
                          <a:effectLst/>
                          <a:latin typeface="+mj-lt"/>
                        </a:rPr>
                        <a:t>**</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-3.7%</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304</a:t>
                      </a:r>
                      <a:r>
                        <a:rPr lang="en-US" sz="1400" baseline="30000">
                          <a:effectLst/>
                          <a:latin typeface="+mj-lt"/>
                        </a:rPr>
                        <a:t>**</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7.3%</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a:effectLst/>
                          <a:latin typeface="+mj-lt"/>
                        </a:rPr>
                        <a:t>6001-10,000</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mj-lt"/>
                        </a:rPr>
                        <a:t>1,115</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7,778</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7,443</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335</a:t>
                      </a:r>
                      <a:r>
                        <a:rPr lang="en-US" sz="1400" baseline="30000" dirty="0">
                          <a:effectLst/>
                          <a:latin typeface="+mj-lt"/>
                        </a:rPr>
                        <a:t>**</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4.3%</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1,667</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7,819</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7,932</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-112</a:t>
                      </a:r>
                      <a:r>
                        <a:rPr lang="en-US" sz="1400" baseline="30000" dirty="0">
                          <a:effectLst/>
                          <a:latin typeface="+mj-lt"/>
                        </a:rPr>
                        <a:t>**</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dirty="0">
                          <a:effectLst/>
                          <a:latin typeface="+mj-lt"/>
                        </a:rPr>
                        <a:t>-1.4%</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447</a:t>
                      </a:r>
                      <a:r>
                        <a:rPr lang="en-US" sz="1400" baseline="30000">
                          <a:effectLst/>
                          <a:latin typeface="+mj-lt"/>
                        </a:rPr>
                        <a:t>**</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tc>
                <a:tc>
                  <a:txBody>
                    <a:bodyPr/>
                    <a:lstStyle/>
                    <a:p>
                      <a:pPr marL="0" marR="0" algn="ctr">
                        <a:spcBef>
                          <a:spcPts val="0"/>
                        </a:spcBef>
                        <a:spcAft>
                          <a:spcPts val="0"/>
                        </a:spcAft>
                      </a:pPr>
                      <a:r>
                        <a:rPr lang="en-US" sz="1400">
                          <a:effectLst/>
                          <a:latin typeface="+mj-lt"/>
                        </a:rPr>
                        <a:t>5.7%</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R w="12700" cap="flat" cmpd="sng" algn="ctr">
                      <a:solidFill>
                        <a:schemeClr val="tx1"/>
                      </a:solidFill>
                      <a:prstDash val="solid"/>
                      <a:round/>
                      <a:headEnd type="none" w="med" len="med"/>
                      <a:tailEnd type="none" w="med" len="med"/>
                    </a:lnR>
                  </a:tcPr>
                </a:tc>
                <a:extLst>
                  <a:ext uri="{0D108BD9-81ED-4DB2-BD59-A6C34878D82A}"/>
                </a:extLst>
              </a:tr>
              <a:tr h="213405">
                <a:tc>
                  <a:txBody>
                    <a:bodyPr/>
                    <a:lstStyle/>
                    <a:p>
                      <a:pPr marL="0" marR="0">
                        <a:spcBef>
                          <a:spcPts val="0"/>
                        </a:spcBef>
                        <a:spcAft>
                          <a:spcPts val="0"/>
                        </a:spcAft>
                      </a:pPr>
                      <a:r>
                        <a:rPr lang="en-US" sz="1400">
                          <a:effectLst/>
                          <a:latin typeface="+mj-lt"/>
                        </a:rPr>
                        <a:t>&gt;10,000</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j-lt"/>
                        </a:rPr>
                        <a:t>713</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j-lt"/>
                        </a:rPr>
                        <a:t>13,079</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j-lt"/>
                        </a:rPr>
                        <a:t>12,015</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j-lt"/>
                        </a:rPr>
                        <a:t>1,064</a:t>
                      </a:r>
                      <a:r>
                        <a:rPr lang="en-US" sz="1400" baseline="30000">
                          <a:effectLst/>
                          <a:latin typeface="+mj-lt"/>
                        </a:rPr>
                        <a:t>**</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mj-lt"/>
                        </a:rPr>
                        <a:t>8.1%</a:t>
                      </a:r>
                      <a:endParaRPr lang="en-US" sz="140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rPr>
                        <a:t>1,078</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rPr>
                        <a:t>12,938</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rPr>
                        <a:t>12,499</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rPr>
                        <a:t>439</a:t>
                      </a:r>
                      <a:r>
                        <a:rPr lang="en-US" sz="1400" baseline="30000" dirty="0">
                          <a:effectLst/>
                          <a:latin typeface="+mj-lt"/>
                        </a:rPr>
                        <a:t>**</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rPr>
                        <a:t>3.4%</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rPr>
                        <a:t>624</a:t>
                      </a:r>
                      <a:r>
                        <a:rPr lang="en-US" sz="1400" baseline="30000" dirty="0">
                          <a:effectLst/>
                          <a:latin typeface="+mj-lt"/>
                        </a:rPr>
                        <a:t>**</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rPr>
                        <a:t>4.8%</a:t>
                      </a:r>
                      <a:endParaRPr lang="en-US" sz="1400" dirty="0">
                        <a:effectLst/>
                        <a:latin typeface="+mj-lt"/>
                        <a:ea typeface="Times New Roman" panose="02020603050405020304" pitchFamily="18" charset="0"/>
                        <a:cs typeface="Times New Roman" panose="02020603050405020304" pitchFamily="18" charset="0"/>
                      </a:endParaRPr>
                    </a:p>
                  </a:txBody>
                  <a:tcPr marL="68581" marR="68581"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
        <p:nvSpPr>
          <p:cNvPr id="49" name="TextBox 48"/>
          <p:cNvSpPr txBox="1"/>
          <p:nvPr/>
        </p:nvSpPr>
        <p:spPr>
          <a:xfrm>
            <a:off x="2263775" y="1446213"/>
            <a:ext cx="4467225" cy="46196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en-US" b="1" dirty="0"/>
              <a:t>Savings by Pre-Treatment Usage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2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3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07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90B3764F-1905-4D49-AD4E-795C3B2E5367}" type="slidenum">
              <a:rPr lang="en-US" altLang="en-US" sz="1000"/>
              <a:pPr>
                <a:spcBef>
                  <a:spcPct val="50000"/>
                </a:spcBef>
              </a:pPr>
              <a:t>28</a:t>
            </a:fld>
            <a:endParaRPr lang="en-US" altLang="en-US" sz="1000"/>
          </a:p>
        </p:txBody>
      </p:sp>
      <p:sp>
        <p:nvSpPr>
          <p:cNvPr id="30765" name="Title 46"/>
          <p:cNvSpPr>
            <a:spLocks noGrp="1"/>
          </p:cNvSpPr>
          <p:nvPr>
            <p:ph type="title"/>
          </p:nvPr>
        </p:nvSpPr>
        <p:spPr>
          <a:xfrm>
            <a:off x="152400" y="152400"/>
            <a:ext cx="7772400" cy="1143000"/>
          </a:xfrm>
        </p:spPr>
        <p:txBody>
          <a:bodyPr/>
          <a:lstStyle/>
          <a:p>
            <a:pPr algn="l"/>
            <a:r>
              <a:rPr lang="en-US" altLang="en-US" smtClean="0"/>
              <a:t>Impact Analysis</a:t>
            </a:r>
            <a:br>
              <a:rPr lang="en-US" altLang="en-US" smtClean="0"/>
            </a:br>
            <a:r>
              <a:rPr lang="en-US" altLang="en-US" smtClean="0"/>
              <a:t>Usage Impact</a:t>
            </a:r>
          </a:p>
        </p:txBody>
      </p:sp>
      <p:graphicFrame>
        <p:nvGraphicFramePr>
          <p:cNvPr id="3" name="Table 2"/>
          <p:cNvGraphicFramePr>
            <a:graphicFrameLocks noGrp="1"/>
          </p:cNvGraphicFramePr>
          <p:nvPr/>
        </p:nvGraphicFramePr>
        <p:xfrm>
          <a:off x="192088" y="2071688"/>
          <a:ext cx="8578850" cy="2124075"/>
        </p:xfrm>
        <a:graphic>
          <a:graphicData uri="http://schemas.openxmlformats.org/drawingml/2006/table">
            <a:tbl>
              <a:tblPr firstRow="1" firstCol="1" bandRow="1">
                <a:tableStyleId>{5C22544A-7EE6-4342-B048-85BDC9FD1C3A}</a:tableStyleId>
              </a:tblPr>
              <a:tblGrid>
                <a:gridCol w="1658933">
                  <a:extLst>
                    <a:ext uri="{9D8B030D-6E8A-4147-A177-3AD203B41FA5}"/>
                  </a:extLst>
                </a:gridCol>
                <a:gridCol w="1346622">
                  <a:extLst>
                    <a:ext uri="{9D8B030D-6E8A-4147-A177-3AD203B41FA5}"/>
                  </a:extLst>
                </a:gridCol>
                <a:gridCol w="1346622">
                  <a:extLst>
                    <a:ext uri="{9D8B030D-6E8A-4147-A177-3AD203B41FA5}"/>
                  </a:extLst>
                </a:gridCol>
                <a:gridCol w="2077273">
                  <a:extLst>
                    <a:ext uri="{9D8B030D-6E8A-4147-A177-3AD203B41FA5}"/>
                  </a:extLst>
                </a:gridCol>
                <a:gridCol w="2149401">
                  <a:extLst>
                    <a:ext uri="{9D8B030D-6E8A-4147-A177-3AD203B41FA5}"/>
                  </a:extLst>
                </a:gridCol>
              </a:tblGrid>
              <a:tr h="213395">
                <a:tc gridSpan="5">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rPr>
                        <a:t>ELECTRIC</a:t>
                      </a:r>
                      <a:r>
                        <a:rPr lang="en-US" sz="1400" baseline="0" dirty="0">
                          <a:effectLst/>
                          <a:latin typeface="Times New Roman" panose="02020603050405020304" pitchFamily="18" charset="0"/>
                          <a:ea typeface="Times New Roman" panose="02020603050405020304" pitchFamily="18" charset="0"/>
                        </a:rPr>
                        <a:t> HEATING SAVINGS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r h="347085">
                <a:tc rowSpan="3">
                  <a:txBody>
                    <a:bodyPr/>
                    <a:lstStyle/>
                    <a:p>
                      <a:pPr marL="0" marR="0">
                        <a:spcBef>
                          <a:spcPts val="0"/>
                        </a:spcBef>
                        <a:spcAft>
                          <a:spcPts val="0"/>
                        </a:spcAft>
                      </a:pPr>
                      <a:r>
                        <a:rPr lang="en-US" sz="1400" dirty="0">
                          <a:effectLst/>
                        </a:rPr>
                        <a:t>Number of Major Measures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gridSpan="4">
                  <a:txBody>
                    <a:bodyPr/>
                    <a:lstStyle/>
                    <a:p>
                      <a:pPr marL="0" marR="0" algn="ctr">
                        <a:spcBef>
                          <a:spcPts val="0"/>
                        </a:spcBef>
                        <a:spcAft>
                          <a:spcPts val="0"/>
                        </a:spcAft>
                      </a:pPr>
                      <a:r>
                        <a:rPr lang="en-US" sz="1400" b="0" dirty="0">
                          <a:solidFill>
                            <a:schemeClr val="bg1"/>
                          </a:solidFill>
                          <a:effectLst/>
                        </a:rPr>
                        <a:t>Air Sealing, Attic Insulation, Other Insulation, HVAC Replace, Duct Sealing, Refrigerators</a:t>
                      </a:r>
                      <a:endParaRPr lang="en-US" sz="1400" b="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r h="223371">
                <a:tc vMerge="1">
                  <a:txBody>
                    <a:bodyPr/>
                    <a:lstStyle/>
                    <a:p>
                      <a:endParaRPr lang="en-US"/>
                    </a:p>
                  </a:txBody>
                  <a:tcPr/>
                </a:tc>
                <a:tc rowSpan="2">
                  <a:txBody>
                    <a:bodyPr/>
                    <a:lstStyle/>
                    <a:p>
                      <a:pPr marL="0" marR="0" algn="ctr">
                        <a:spcBef>
                          <a:spcPts val="0"/>
                        </a:spcBef>
                        <a:spcAft>
                          <a:spcPts val="0"/>
                        </a:spcAft>
                      </a:pPr>
                      <a:r>
                        <a:rPr lang="en-US" sz="1400" b="1" dirty="0">
                          <a:solidFill>
                            <a:schemeClr val="bg1"/>
                          </a:solidFill>
                          <a:effectLst/>
                        </a:rPr>
                        <a:t>Obs.</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rowSpan="2">
                  <a:txBody>
                    <a:bodyPr/>
                    <a:lstStyle/>
                    <a:p>
                      <a:pPr marL="0" marR="0" algn="ctr">
                        <a:spcBef>
                          <a:spcPts val="0"/>
                        </a:spcBef>
                        <a:spcAft>
                          <a:spcPts val="0"/>
                        </a:spcAft>
                      </a:pPr>
                      <a:r>
                        <a:rPr lang="en-US" sz="1400" b="1" dirty="0">
                          <a:solidFill>
                            <a:schemeClr val="bg1"/>
                          </a:solidFill>
                          <a:effectLst/>
                          <a:latin typeface="Times New Roman" panose="02020603050405020304" pitchFamily="18" charset="0"/>
                          <a:ea typeface="Times New Roman" panose="02020603050405020304" pitchFamily="18" charset="0"/>
                        </a:rPr>
                        <a:t>%</a:t>
                      </a:r>
                    </a:p>
                  </a:txBody>
                  <a:tcPr marL="68580" marR="68580" marT="0" marB="0" anchor="ctr">
                    <a:solidFill>
                      <a:schemeClr val="accent1"/>
                    </a:solidFill>
                  </a:tcPr>
                </a:tc>
                <a:tc gridSpan="2">
                  <a:txBody>
                    <a:bodyPr/>
                    <a:lstStyle/>
                    <a:p>
                      <a:pPr marL="0" marR="0" algn="ctr">
                        <a:spcBef>
                          <a:spcPts val="0"/>
                        </a:spcBef>
                        <a:spcAft>
                          <a:spcPts val="0"/>
                        </a:spcAft>
                      </a:pPr>
                      <a:r>
                        <a:rPr lang="en-US" sz="1400" b="1">
                          <a:solidFill>
                            <a:schemeClr val="bg1"/>
                          </a:solidFill>
                          <a:effectLst/>
                        </a:rPr>
                        <a:t>Net Savings</a:t>
                      </a:r>
                      <a:endParaRPr lang="en-US" sz="1400" b="1">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chemeClr val="accent1"/>
                    </a:solidFill>
                  </a:tcPr>
                </a:tc>
                <a:tc hMerge="1">
                  <a:txBody>
                    <a:bodyPr/>
                    <a:lstStyle/>
                    <a:p>
                      <a:endParaRPr lang="en-US"/>
                    </a:p>
                  </a:txBody>
                  <a:tcPr/>
                </a:tc>
                <a:extLst>
                  <a:ext uri="{0D108BD9-81ED-4DB2-BD59-A6C34878D82A}"/>
                </a:extLst>
              </a:tr>
              <a:tr h="22337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b="1" dirty="0">
                          <a:solidFill>
                            <a:schemeClr val="bg1"/>
                          </a:solidFill>
                          <a:effectLst/>
                        </a:rPr>
                        <a:t>kWh</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a:txBody>
                    <a:bodyPr/>
                    <a:lstStyle/>
                    <a:p>
                      <a:pPr marL="0" marR="0" algn="ctr">
                        <a:spcBef>
                          <a:spcPts val="0"/>
                        </a:spcBef>
                        <a:spcAft>
                          <a:spcPts val="0"/>
                        </a:spcAft>
                      </a:pPr>
                      <a:r>
                        <a:rPr lang="en-US" sz="1400" b="1" dirty="0">
                          <a:solidFill>
                            <a:schemeClr val="bg1"/>
                          </a:solidFill>
                          <a:effectLst/>
                        </a:rPr>
                        <a:t>%</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solidFill>
                      <a:schemeClr val="accent1"/>
                    </a:solidFill>
                  </a:tcPr>
                </a:tc>
                <a:extLst>
                  <a:ext uri="{0D108BD9-81ED-4DB2-BD59-A6C34878D82A}"/>
                </a:extLst>
              </a:tr>
              <a:tr h="223371">
                <a:tc>
                  <a:txBody>
                    <a:bodyPr/>
                    <a:lstStyle/>
                    <a:p>
                      <a:pPr marL="0" marR="0">
                        <a:spcBef>
                          <a:spcPts val="0"/>
                        </a:spcBef>
                        <a:spcAft>
                          <a:spcPts val="0"/>
                        </a:spcAft>
                      </a:pPr>
                      <a:r>
                        <a:rPr lang="en-US" sz="1400">
                          <a:effectLst/>
                        </a:rPr>
                        <a:t>None</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102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20%</a:t>
                      </a:r>
                    </a:p>
                  </a:txBody>
                  <a:tcPr marL="9525" marR="9525" marT="9527" marB="0" anchor="b"/>
                </a:tc>
                <a:tc>
                  <a:txBody>
                    <a:bodyPr/>
                    <a:lstStyle/>
                    <a:p>
                      <a:pPr marL="0" marR="0" algn="ctr">
                        <a:spcBef>
                          <a:spcPts val="0"/>
                        </a:spcBef>
                        <a:spcAft>
                          <a:spcPts val="0"/>
                        </a:spcAft>
                      </a:pPr>
                      <a:r>
                        <a:rPr lang="en-US" sz="1400">
                          <a:effectLst/>
                        </a:rPr>
                        <a:t>-29</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-0.3%</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extLst>
              </a:tr>
              <a:tr h="223371">
                <a:tc>
                  <a:txBody>
                    <a:bodyPr/>
                    <a:lstStyle/>
                    <a:p>
                      <a:pPr marL="0" marR="0">
                        <a:spcBef>
                          <a:spcPts val="0"/>
                        </a:spcBef>
                        <a:spcAft>
                          <a:spcPts val="0"/>
                        </a:spcAft>
                      </a:pPr>
                      <a:r>
                        <a:rPr lang="en-US" sz="1400">
                          <a:effectLst/>
                        </a:rPr>
                        <a:t>1 Measure</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121</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24%</a:t>
                      </a:r>
                    </a:p>
                  </a:txBody>
                  <a:tcPr marL="9525" marR="9525" marT="9527" marB="0" anchor="b"/>
                </a:tc>
                <a:tc>
                  <a:txBody>
                    <a:bodyPr/>
                    <a:lstStyle/>
                    <a:p>
                      <a:pPr marL="0" marR="0" algn="ctr">
                        <a:spcBef>
                          <a:spcPts val="0"/>
                        </a:spcBef>
                        <a:spcAft>
                          <a:spcPts val="0"/>
                        </a:spcAft>
                      </a:pPr>
                      <a:r>
                        <a:rPr lang="en-US" sz="1400" dirty="0">
                          <a:effectLst/>
                        </a:rPr>
                        <a:t>564</a:t>
                      </a:r>
                      <a:r>
                        <a:rPr lang="en-US" sz="1400" baseline="300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4.5%</a:t>
                      </a:r>
                      <a:endParaRPr lang="en-US" sz="140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extLst>
              </a:tr>
              <a:tr h="223371">
                <a:tc>
                  <a:txBody>
                    <a:bodyPr/>
                    <a:lstStyle/>
                    <a:p>
                      <a:pPr marL="0" marR="0">
                        <a:spcBef>
                          <a:spcPts val="0"/>
                        </a:spcBef>
                        <a:spcAft>
                          <a:spcPts val="0"/>
                        </a:spcAft>
                      </a:pPr>
                      <a:r>
                        <a:rPr lang="en-US" sz="1400">
                          <a:effectLst/>
                        </a:rPr>
                        <a:t>2 Measures </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137</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27%</a:t>
                      </a:r>
                    </a:p>
                  </a:txBody>
                  <a:tcPr marL="9525" marR="9525" marT="9527" marB="0" anchor="b"/>
                </a:tc>
                <a:tc>
                  <a:txBody>
                    <a:bodyPr/>
                    <a:lstStyle/>
                    <a:p>
                      <a:pPr marL="0" marR="0" algn="ctr">
                        <a:spcBef>
                          <a:spcPts val="0"/>
                        </a:spcBef>
                        <a:spcAft>
                          <a:spcPts val="0"/>
                        </a:spcAft>
                      </a:pPr>
                      <a:r>
                        <a:rPr lang="en-US" sz="1400" dirty="0">
                          <a:effectLst/>
                        </a:rPr>
                        <a:t>1,223</a:t>
                      </a:r>
                      <a:r>
                        <a:rPr lang="en-US" sz="1400" baseline="300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9.6%</a:t>
                      </a:r>
                      <a:endParaRPr lang="en-US" sz="140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extLst>
              </a:tr>
              <a:tr h="223371">
                <a:tc>
                  <a:txBody>
                    <a:bodyPr/>
                    <a:lstStyle/>
                    <a:p>
                      <a:pPr marL="0" marR="0">
                        <a:spcBef>
                          <a:spcPts val="0"/>
                        </a:spcBef>
                        <a:spcAft>
                          <a:spcPts val="0"/>
                        </a:spcAft>
                      </a:pPr>
                      <a:r>
                        <a:rPr lang="en-US" sz="1400">
                          <a:effectLst/>
                        </a:rPr>
                        <a:t>3 Measures</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97</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19%</a:t>
                      </a:r>
                    </a:p>
                  </a:txBody>
                  <a:tcPr marL="9525" marR="9525" marT="9527" marB="0" anchor="b"/>
                </a:tc>
                <a:tc>
                  <a:txBody>
                    <a:bodyPr/>
                    <a:lstStyle/>
                    <a:p>
                      <a:pPr marL="0" marR="0" algn="ctr">
                        <a:spcBef>
                          <a:spcPts val="0"/>
                        </a:spcBef>
                        <a:spcAft>
                          <a:spcPts val="0"/>
                        </a:spcAft>
                      </a:pPr>
                      <a:r>
                        <a:rPr lang="en-US" sz="1400" dirty="0">
                          <a:effectLst/>
                        </a:rPr>
                        <a:t>1,982</a:t>
                      </a:r>
                      <a:r>
                        <a:rPr lang="en-US" sz="1400" baseline="300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13.2%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extLst>
              </a:tr>
              <a:tr h="223371">
                <a:tc>
                  <a:txBody>
                    <a:bodyPr/>
                    <a:lstStyle/>
                    <a:p>
                      <a:pPr marL="0" marR="0">
                        <a:spcBef>
                          <a:spcPts val="0"/>
                        </a:spcBef>
                        <a:spcAft>
                          <a:spcPts val="0"/>
                        </a:spcAft>
                      </a:pPr>
                      <a:r>
                        <a:rPr lang="en-US" sz="1400">
                          <a:effectLst/>
                        </a:rPr>
                        <a:t>4-5 Measures</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42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8%</a:t>
                      </a:r>
                    </a:p>
                  </a:txBody>
                  <a:tcPr marL="9525" marR="9525" marT="9527" marB="0" anchor="b">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2,934</a:t>
                      </a:r>
                      <a:r>
                        <a:rPr lang="en-US" sz="1400" baseline="30000">
                          <a:effectLst/>
                        </a:rPr>
                        <a:t>**</a:t>
                      </a:r>
                      <a:endParaRPr lang="en-US" sz="140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19.0%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graphicFrame>
        <p:nvGraphicFramePr>
          <p:cNvPr id="5" name="Table 4"/>
          <p:cNvGraphicFramePr>
            <a:graphicFrameLocks noGrp="1"/>
          </p:cNvGraphicFramePr>
          <p:nvPr/>
        </p:nvGraphicFramePr>
        <p:xfrm>
          <a:off x="169863" y="4333875"/>
          <a:ext cx="8623300" cy="2190750"/>
        </p:xfrm>
        <a:graphic>
          <a:graphicData uri="http://schemas.openxmlformats.org/drawingml/2006/table">
            <a:tbl>
              <a:tblPr firstRow="1" firstCol="1" bandRow="1">
                <a:tableStyleId>{5C22544A-7EE6-4342-B048-85BDC9FD1C3A}</a:tableStyleId>
              </a:tblPr>
              <a:tblGrid>
                <a:gridCol w="1496193">
                  <a:extLst>
                    <a:ext uri="{9D8B030D-6E8A-4147-A177-3AD203B41FA5}"/>
                  </a:extLst>
                </a:gridCol>
                <a:gridCol w="1758329">
                  <a:extLst>
                    <a:ext uri="{9D8B030D-6E8A-4147-A177-3AD203B41FA5}"/>
                  </a:extLst>
                </a:gridCol>
                <a:gridCol w="1758329">
                  <a:extLst>
                    <a:ext uri="{9D8B030D-6E8A-4147-A177-3AD203B41FA5}"/>
                  </a:extLst>
                </a:gridCol>
                <a:gridCol w="1810963">
                  <a:extLst>
                    <a:ext uri="{9D8B030D-6E8A-4147-A177-3AD203B41FA5}"/>
                  </a:extLst>
                </a:gridCol>
                <a:gridCol w="1799486">
                  <a:extLst>
                    <a:ext uri="{9D8B030D-6E8A-4147-A177-3AD203B41FA5}"/>
                  </a:extLst>
                </a:gridCol>
              </a:tblGrid>
              <a:tr h="200025">
                <a:tc gridSpan="5">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rPr>
                        <a:t>GAS</a:t>
                      </a:r>
                      <a:r>
                        <a:rPr lang="en-US" sz="1400" baseline="0" dirty="0">
                          <a:effectLst/>
                          <a:latin typeface="Times New Roman" panose="02020603050405020304" pitchFamily="18" charset="0"/>
                          <a:ea typeface="Times New Roman" panose="02020603050405020304" pitchFamily="18" charset="0"/>
                        </a:rPr>
                        <a:t> HEATING SAVINGS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algn="ctr">
                        <a:spcBef>
                          <a:spcPts val="0"/>
                        </a:spcBef>
                        <a:spcAft>
                          <a:spcPts val="0"/>
                        </a:spcAft>
                      </a:pPr>
                      <a:endParaRPr lang="en-US" sz="14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r h="200025">
                <a:tc rowSpan="3">
                  <a:txBody>
                    <a:bodyPr/>
                    <a:lstStyle/>
                    <a:p>
                      <a:pPr marL="0" marR="0">
                        <a:spcBef>
                          <a:spcPts val="0"/>
                        </a:spcBef>
                        <a:spcAft>
                          <a:spcPts val="0"/>
                        </a:spcAft>
                      </a:pPr>
                      <a:r>
                        <a:rPr lang="en-US" sz="1400" dirty="0">
                          <a:effectLst/>
                        </a:rPr>
                        <a:t>Number of Major Measures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marL="0" marR="0" algn="ctr">
                        <a:spcBef>
                          <a:spcPts val="0"/>
                        </a:spcBef>
                        <a:spcAft>
                          <a:spcPts val="0"/>
                        </a:spcAft>
                      </a:pPr>
                      <a:r>
                        <a:rPr lang="en-US" sz="1400" b="0" dirty="0">
                          <a:solidFill>
                            <a:schemeClr val="bg1"/>
                          </a:solidFill>
                          <a:effectLst/>
                        </a:rPr>
                        <a:t>Air Seal, Attic </a:t>
                      </a:r>
                      <a:r>
                        <a:rPr lang="en-US" sz="1400" b="0" dirty="0" err="1">
                          <a:solidFill>
                            <a:schemeClr val="bg1"/>
                          </a:solidFill>
                          <a:effectLst/>
                        </a:rPr>
                        <a:t>Insul</a:t>
                      </a:r>
                      <a:r>
                        <a:rPr lang="en-US" sz="1400" b="0" dirty="0">
                          <a:solidFill>
                            <a:schemeClr val="bg1"/>
                          </a:solidFill>
                          <a:effectLst/>
                        </a:rPr>
                        <a:t>, Floor </a:t>
                      </a:r>
                      <a:r>
                        <a:rPr lang="en-US" sz="1400" b="0" dirty="0" err="1">
                          <a:solidFill>
                            <a:schemeClr val="bg1"/>
                          </a:solidFill>
                          <a:effectLst/>
                        </a:rPr>
                        <a:t>Insul</a:t>
                      </a:r>
                      <a:r>
                        <a:rPr lang="en-US" sz="1400" b="0" dirty="0">
                          <a:solidFill>
                            <a:schemeClr val="bg1"/>
                          </a:solidFill>
                          <a:effectLst/>
                        </a:rPr>
                        <a:t>, Sidewall </a:t>
                      </a:r>
                      <a:r>
                        <a:rPr lang="en-US" sz="1400" b="0" dirty="0" err="1">
                          <a:solidFill>
                            <a:schemeClr val="bg1"/>
                          </a:solidFill>
                          <a:effectLst/>
                        </a:rPr>
                        <a:t>Insul</a:t>
                      </a:r>
                      <a:r>
                        <a:rPr lang="en-US" sz="1400" b="0" dirty="0">
                          <a:solidFill>
                            <a:schemeClr val="bg1"/>
                          </a:solidFill>
                          <a:effectLst/>
                        </a:rPr>
                        <a:t>, Wall/Perimeter </a:t>
                      </a:r>
                      <a:r>
                        <a:rPr lang="en-US" sz="1400" b="0" dirty="0" err="1">
                          <a:solidFill>
                            <a:schemeClr val="bg1"/>
                          </a:solidFill>
                          <a:effectLst/>
                        </a:rPr>
                        <a:t>Insul</a:t>
                      </a:r>
                      <a:r>
                        <a:rPr lang="en-US" sz="1400" b="0" dirty="0">
                          <a:solidFill>
                            <a:schemeClr val="bg1"/>
                          </a:solidFill>
                          <a:effectLst/>
                        </a:rPr>
                        <a:t>, HVAC Replace, Duct Seal</a:t>
                      </a:r>
                      <a:endParaRPr lang="en-US" sz="1400" b="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r h="200025">
                <a:tc vMerge="1">
                  <a:txBody>
                    <a:bodyPr/>
                    <a:lstStyle/>
                    <a:p>
                      <a:endParaRPr lang="en-US"/>
                    </a:p>
                  </a:txBody>
                  <a:tcPr/>
                </a:tc>
                <a:tc rowSpan="2">
                  <a:txBody>
                    <a:bodyPr/>
                    <a:lstStyle/>
                    <a:p>
                      <a:pPr marL="0" marR="0" algn="ctr">
                        <a:spcBef>
                          <a:spcPts val="0"/>
                        </a:spcBef>
                        <a:spcAft>
                          <a:spcPts val="0"/>
                        </a:spcAft>
                      </a:pPr>
                      <a:r>
                        <a:rPr lang="en-US" sz="1400" b="1" dirty="0">
                          <a:solidFill>
                            <a:schemeClr val="bg1"/>
                          </a:solidFill>
                          <a:effectLst/>
                        </a:rPr>
                        <a:t>Obs.</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pPr marL="0" marR="0" algn="ctr">
                        <a:spcBef>
                          <a:spcPts val="0"/>
                        </a:spcBef>
                        <a:spcAft>
                          <a:spcPts val="0"/>
                        </a:spcAft>
                      </a:pPr>
                      <a:r>
                        <a:rPr lang="en-US" sz="1400" b="1" dirty="0">
                          <a:solidFill>
                            <a:schemeClr val="bg1"/>
                          </a:solidFill>
                          <a:effectLst/>
                          <a:latin typeface="Times New Roman" panose="02020603050405020304" pitchFamily="18" charset="0"/>
                          <a:ea typeface="Times New Roman" panose="02020603050405020304" pitchFamily="18" charset="0"/>
                        </a:rPr>
                        <a: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marR="0" algn="ctr">
                        <a:spcBef>
                          <a:spcPts val="0"/>
                        </a:spcBef>
                        <a:spcAft>
                          <a:spcPts val="0"/>
                        </a:spcAft>
                      </a:pPr>
                      <a:r>
                        <a:rPr lang="en-US" sz="1400" b="1" dirty="0">
                          <a:solidFill>
                            <a:schemeClr val="bg1"/>
                          </a:solidFill>
                          <a:effectLst/>
                        </a:rPr>
                        <a:t>Net Savings</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extLst>
              </a:tr>
              <a:tr h="20002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b="1" dirty="0" err="1">
                          <a:solidFill>
                            <a:schemeClr val="bg1"/>
                          </a:solidFill>
                          <a:effectLst/>
                        </a:rPr>
                        <a:t>ccf</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rPr>
                        <a:t>%</a:t>
                      </a:r>
                      <a:endParaRPr lang="en-US" sz="14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extLst>
              </a:tr>
              <a:tr h="190500">
                <a:tc>
                  <a:txBody>
                    <a:bodyPr/>
                    <a:lstStyle/>
                    <a:p>
                      <a:pPr marL="0" marR="0">
                        <a:spcBef>
                          <a:spcPts val="0"/>
                        </a:spcBef>
                        <a:spcAft>
                          <a:spcPts val="0"/>
                        </a:spcAft>
                      </a:pPr>
                      <a:r>
                        <a:rPr lang="en-US" sz="1400" dirty="0">
                          <a:effectLst/>
                        </a:rPr>
                        <a:t>None</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400" dirty="0">
                          <a:effectLst/>
                        </a:rPr>
                        <a:t>1,365</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28%</a:t>
                      </a:r>
                    </a:p>
                  </a:txBody>
                  <a:tcPr marL="9525" marR="9525" marT="9525" marB="0" anchor="b">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400">
                          <a:effectLst/>
                        </a:rPr>
                        <a:t>11</a:t>
                      </a:r>
                      <a:endParaRPr lang="en-US" sz="1400">
                        <a:effectLst/>
                        <a:latin typeface="Times New Roman" panose="02020603050405020304" pitchFamily="18" charset="0"/>
                        <a:ea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1400" dirty="0">
                          <a:effectLst/>
                        </a:rPr>
                        <a:t>1.1%</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extLst>
                  <a:ext uri="{0D108BD9-81ED-4DB2-BD59-A6C34878D82A}"/>
                </a:extLst>
              </a:tr>
              <a:tr h="190500">
                <a:tc>
                  <a:txBody>
                    <a:bodyPr/>
                    <a:lstStyle/>
                    <a:p>
                      <a:pPr marL="0" marR="0">
                        <a:spcBef>
                          <a:spcPts val="0"/>
                        </a:spcBef>
                        <a:spcAft>
                          <a:spcPts val="0"/>
                        </a:spcAft>
                      </a:pPr>
                      <a:r>
                        <a:rPr lang="en-US" sz="1400" dirty="0">
                          <a:effectLst/>
                        </a:rPr>
                        <a:t>1 Measure</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1,066</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22%</a:t>
                      </a:r>
                    </a:p>
                  </a:txBody>
                  <a:tcPr marL="9525" marR="9525" marT="9525" marB="0" anchor="b"/>
                </a:tc>
                <a:tc>
                  <a:txBody>
                    <a:bodyPr/>
                    <a:lstStyle/>
                    <a:p>
                      <a:pPr marL="0" marR="0" algn="ctr">
                        <a:spcBef>
                          <a:spcPts val="0"/>
                        </a:spcBef>
                        <a:spcAft>
                          <a:spcPts val="0"/>
                        </a:spcAft>
                      </a:pPr>
                      <a:r>
                        <a:rPr lang="en-US" sz="1400">
                          <a:effectLst/>
                        </a:rPr>
                        <a:t>35</a:t>
                      </a:r>
                      <a:r>
                        <a:rPr lang="en-US" sz="1400" baseline="30000">
                          <a:effectLst/>
                        </a:rPr>
                        <a: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3.9%</a:t>
                      </a:r>
                      <a:endParaRPr lang="en-US" sz="140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extLst>
              </a:tr>
              <a:tr h="190500">
                <a:tc>
                  <a:txBody>
                    <a:bodyPr/>
                    <a:lstStyle/>
                    <a:p>
                      <a:pPr marL="0" marR="0">
                        <a:spcBef>
                          <a:spcPts val="0"/>
                        </a:spcBef>
                        <a:spcAft>
                          <a:spcPts val="0"/>
                        </a:spcAft>
                      </a:pPr>
                      <a:r>
                        <a:rPr lang="en-US" sz="1400" dirty="0">
                          <a:effectLst/>
                        </a:rPr>
                        <a:t>2 Measures </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1,284</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27%</a:t>
                      </a:r>
                    </a:p>
                  </a:txBody>
                  <a:tcPr marL="9525" marR="9525" marT="9525" marB="0" anchor="b"/>
                </a:tc>
                <a:tc>
                  <a:txBody>
                    <a:bodyPr/>
                    <a:lstStyle/>
                    <a:p>
                      <a:pPr marL="0" marR="0" algn="ctr">
                        <a:spcBef>
                          <a:spcPts val="0"/>
                        </a:spcBef>
                        <a:spcAft>
                          <a:spcPts val="0"/>
                        </a:spcAft>
                      </a:pPr>
                      <a:r>
                        <a:rPr lang="en-US" sz="1400" dirty="0">
                          <a:effectLst/>
                        </a:rPr>
                        <a:t>34</a:t>
                      </a:r>
                      <a:r>
                        <a:rPr lang="en-US" sz="1400" baseline="300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3.5%</a:t>
                      </a:r>
                      <a:endParaRPr lang="en-US" sz="140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extLst>
              </a:tr>
              <a:tr h="190500">
                <a:tc>
                  <a:txBody>
                    <a:bodyPr/>
                    <a:lstStyle/>
                    <a:p>
                      <a:pPr marL="0" marR="0">
                        <a:spcBef>
                          <a:spcPts val="0"/>
                        </a:spcBef>
                        <a:spcAft>
                          <a:spcPts val="0"/>
                        </a:spcAft>
                      </a:pPr>
                      <a:r>
                        <a:rPr lang="en-US" sz="1400" dirty="0">
                          <a:effectLst/>
                        </a:rPr>
                        <a:t>3 Measures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792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16%</a:t>
                      </a:r>
                    </a:p>
                  </a:txBody>
                  <a:tcPr marL="9525" marR="9525" marT="9525" marB="0" anchor="b"/>
                </a:tc>
                <a:tc>
                  <a:txBody>
                    <a:bodyPr/>
                    <a:lstStyle/>
                    <a:p>
                      <a:pPr marL="0" marR="0" algn="ctr">
                        <a:spcBef>
                          <a:spcPts val="0"/>
                        </a:spcBef>
                        <a:spcAft>
                          <a:spcPts val="0"/>
                        </a:spcAft>
                      </a:pPr>
                      <a:r>
                        <a:rPr lang="en-US" sz="1400">
                          <a:effectLst/>
                        </a:rPr>
                        <a:t>97</a:t>
                      </a:r>
                      <a:r>
                        <a:rPr lang="en-US" sz="1400" baseline="30000">
                          <a:effectLst/>
                        </a:rPr>
                        <a: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8.8%</a:t>
                      </a:r>
                      <a:endParaRPr lang="en-US" sz="140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extLst>
              </a:tr>
              <a:tr h="190500">
                <a:tc>
                  <a:txBody>
                    <a:bodyPr/>
                    <a:lstStyle/>
                    <a:p>
                      <a:pPr marL="0" marR="0">
                        <a:spcBef>
                          <a:spcPts val="0"/>
                        </a:spcBef>
                        <a:spcAft>
                          <a:spcPts val="0"/>
                        </a:spcAft>
                      </a:pPr>
                      <a:r>
                        <a:rPr lang="en-US" sz="1400" dirty="0">
                          <a:effectLst/>
                        </a:rPr>
                        <a:t>4 Measures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260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5%</a:t>
                      </a:r>
                    </a:p>
                  </a:txBody>
                  <a:tcPr marL="9525" marR="9525" marT="9525" marB="0" anchor="b"/>
                </a:tc>
                <a:tc>
                  <a:txBody>
                    <a:bodyPr/>
                    <a:lstStyle/>
                    <a:p>
                      <a:pPr marL="0" marR="0" algn="ctr">
                        <a:spcBef>
                          <a:spcPts val="0"/>
                        </a:spcBef>
                        <a:spcAft>
                          <a:spcPts val="0"/>
                        </a:spcAft>
                      </a:pPr>
                      <a:r>
                        <a:rPr lang="en-US" sz="1400">
                          <a:effectLst/>
                        </a:rPr>
                        <a:t>150</a:t>
                      </a:r>
                      <a:r>
                        <a:rPr lang="en-US" sz="1400" baseline="30000">
                          <a:effectLst/>
                        </a:rPr>
                        <a: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12.4%</a:t>
                      </a:r>
                      <a:endParaRPr lang="en-US" sz="140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extLst>
              </a:tr>
              <a:tr h="190500">
                <a:tc>
                  <a:txBody>
                    <a:bodyPr/>
                    <a:lstStyle/>
                    <a:p>
                      <a:pPr marL="0" marR="0">
                        <a:spcBef>
                          <a:spcPts val="0"/>
                        </a:spcBef>
                        <a:spcAft>
                          <a:spcPts val="0"/>
                        </a:spcAft>
                      </a:pPr>
                      <a:r>
                        <a:rPr lang="en-US" sz="1400">
                          <a:effectLst/>
                        </a:rPr>
                        <a:t>5-6 Measures</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57</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defTabSz="914400" rtl="0" eaLnBrk="1" fontAlgn="b" latinLnBrk="0" hangingPunct="1">
                        <a:spcBef>
                          <a:spcPts val="0"/>
                        </a:spcBef>
                        <a:spcAft>
                          <a:spcPts val="0"/>
                        </a:spcAft>
                      </a:pPr>
                      <a:r>
                        <a:rPr lang="en-US" sz="1400" kern="1200" dirty="0">
                          <a:solidFill>
                            <a:schemeClr val="dk1"/>
                          </a:solidFill>
                          <a:effectLst/>
                          <a:latin typeface="+mn-lt"/>
                          <a:ea typeface="+mn-ea"/>
                          <a:cs typeface="+mn-cs"/>
                        </a:rPr>
                        <a:t>1%</a:t>
                      </a:r>
                    </a:p>
                  </a:txBody>
                  <a:tcPr marL="9525" marR="9525" marT="9525" marB="0" anchor="b">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218</a:t>
                      </a:r>
                      <a:r>
                        <a:rPr lang="en-US" sz="1400" baseline="300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15.9%</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
        <p:nvSpPr>
          <p:cNvPr id="48" name="TextBox 47"/>
          <p:cNvSpPr txBox="1"/>
          <p:nvPr/>
        </p:nvSpPr>
        <p:spPr>
          <a:xfrm>
            <a:off x="1327150" y="1512888"/>
            <a:ext cx="6564313" cy="46196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defRPr/>
            </a:pPr>
            <a:r>
              <a:rPr lang="en-US" b="1" dirty="0"/>
              <a:t>Savings by Number of Major Measures Installed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17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88" name="Title 46"/>
          <p:cNvSpPr>
            <a:spLocks noGrp="1"/>
          </p:cNvSpPr>
          <p:nvPr>
            <p:ph type="ctrTitle"/>
          </p:nvPr>
        </p:nvSpPr>
        <p:spPr/>
        <p:txBody>
          <a:bodyPr/>
          <a:lstStyle/>
          <a:p>
            <a:pPr eaLnBrk="1" hangingPunct="1"/>
            <a:r>
              <a:rPr lang="en-US" altLang="en-US" smtClean="0"/>
              <a:t>Payment Impact Analysis</a:t>
            </a:r>
          </a:p>
        </p:txBody>
      </p:sp>
      <p:sp>
        <p:nvSpPr>
          <p:cNvPr id="31789"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79753A5B-66BE-497B-91EB-DDBE818EEB8C}" type="slidenum">
              <a:rPr lang="en-US" altLang="en-US" sz="1000"/>
              <a:pPr eaLnBrk="1" hangingPunct="1">
                <a:spcBef>
                  <a:spcPct val="50000"/>
                </a:spcBef>
              </a:pPr>
              <a:t>29</a:t>
            </a:fld>
            <a:endParaRPr lang="en-US" altLang="en-US"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6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4" name="Rectangle 44"/>
          <p:cNvSpPr>
            <a:spLocks noGrp="1" noChangeArrowheads="1"/>
          </p:cNvSpPr>
          <p:nvPr>
            <p:ph type="title"/>
          </p:nvPr>
        </p:nvSpPr>
        <p:spPr>
          <a:xfrm>
            <a:off x="230188" y="328613"/>
            <a:ext cx="7772400" cy="1143000"/>
          </a:xfrm>
        </p:spPr>
        <p:txBody>
          <a:bodyPr/>
          <a:lstStyle/>
          <a:p>
            <a:pPr algn="l" eaLnBrk="1" hangingPunct="1"/>
            <a:r>
              <a:rPr lang="en-US" altLang="en-US" smtClean="0"/>
              <a:t>Session Outline</a:t>
            </a:r>
          </a:p>
        </p:txBody>
      </p:sp>
      <p:sp>
        <p:nvSpPr>
          <p:cNvPr id="5165" name="Rectangle 45"/>
          <p:cNvSpPr>
            <a:spLocks noGrp="1" noChangeArrowheads="1"/>
          </p:cNvSpPr>
          <p:nvPr>
            <p:ph type="body" idx="1"/>
          </p:nvPr>
        </p:nvSpPr>
        <p:spPr>
          <a:xfrm>
            <a:off x="371475" y="1471613"/>
            <a:ext cx="7772400" cy="4114800"/>
          </a:xfrm>
        </p:spPr>
        <p:txBody>
          <a:bodyPr/>
          <a:lstStyle/>
          <a:p>
            <a:pPr eaLnBrk="1" hangingPunct="1"/>
            <a:r>
              <a:rPr lang="en-US" altLang="en-US" smtClean="0"/>
              <a:t>Why Evaluate?</a:t>
            </a:r>
          </a:p>
          <a:p>
            <a:pPr eaLnBrk="1" hangingPunct="1"/>
            <a:r>
              <a:rPr lang="en-US" altLang="en-US" smtClean="0"/>
              <a:t>Impact Evaluation</a:t>
            </a:r>
          </a:p>
          <a:p>
            <a:pPr lvl="1" eaLnBrk="1" hangingPunct="1"/>
            <a:r>
              <a:rPr lang="en-US" altLang="en-US" smtClean="0"/>
              <a:t>Program Data Analysis</a:t>
            </a:r>
          </a:p>
          <a:p>
            <a:pPr lvl="1" eaLnBrk="1" hangingPunct="1"/>
            <a:r>
              <a:rPr lang="en-US" altLang="en-US" smtClean="0"/>
              <a:t>Usage Impact Analysis</a:t>
            </a:r>
          </a:p>
          <a:p>
            <a:pPr lvl="1" eaLnBrk="1" hangingPunct="1"/>
            <a:r>
              <a:rPr lang="en-US" altLang="en-US" smtClean="0"/>
              <a:t>Payment Impact Analysis</a:t>
            </a:r>
          </a:p>
          <a:p>
            <a:pPr lvl="1" eaLnBrk="1" hangingPunct="1"/>
            <a:r>
              <a:rPr lang="en-US" altLang="en-US" smtClean="0"/>
              <a:t>Economic Impacts</a:t>
            </a:r>
          </a:p>
          <a:p>
            <a:pPr lvl="1" eaLnBrk="1" hangingPunct="1"/>
            <a:r>
              <a:rPr lang="en-US" altLang="en-US" smtClean="0"/>
              <a:t>Cost Benefit Analysis</a:t>
            </a:r>
          </a:p>
          <a:p>
            <a:pPr eaLnBrk="1" hangingPunct="1"/>
            <a:r>
              <a:rPr lang="en-US" altLang="en-US" smtClean="0"/>
              <a:t>DOE WAP Study vs. E2E WAP Study</a:t>
            </a:r>
          </a:p>
          <a:p>
            <a:pPr eaLnBrk="1" hangingPunct="1"/>
            <a:r>
              <a:rPr lang="en-US" altLang="en-US" smtClean="0"/>
              <a:t>Recommendations</a:t>
            </a:r>
          </a:p>
        </p:txBody>
      </p:sp>
      <p:sp>
        <p:nvSpPr>
          <p:cNvPr id="51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665E7831-2ABE-4DE4-8C45-78E34ECD268C}" type="slidenum">
              <a:rPr lang="en-US" altLang="en-US" sz="1000"/>
              <a:pPr eaLnBrk="1" hangingPunct="1">
                <a:spcBef>
                  <a:spcPct val="50000"/>
                </a:spcBef>
              </a:pPr>
              <a:t>3</a:t>
            </a:fld>
            <a:endParaRPr lang="en-US" altLang="en-US" sz="1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0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28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1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1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12" name="Rectangle 44"/>
          <p:cNvSpPr>
            <a:spLocks noGrp="1" noChangeArrowheads="1"/>
          </p:cNvSpPr>
          <p:nvPr>
            <p:ph type="title"/>
          </p:nvPr>
        </p:nvSpPr>
        <p:spPr>
          <a:xfrm>
            <a:off x="244475" y="430213"/>
            <a:ext cx="7772400" cy="1143000"/>
          </a:xfrm>
        </p:spPr>
        <p:txBody>
          <a:bodyPr/>
          <a:lstStyle/>
          <a:p>
            <a:pPr algn="l" eaLnBrk="1" hangingPunct="1"/>
            <a:r>
              <a:rPr lang="en-US" altLang="en-US" smtClean="0"/>
              <a:t>Payment Impact Analysis</a:t>
            </a:r>
            <a:br>
              <a:rPr lang="en-US" altLang="en-US" smtClean="0"/>
            </a:br>
            <a:r>
              <a:rPr lang="en-US" altLang="en-US" smtClean="0"/>
              <a:t>Description</a:t>
            </a:r>
          </a:p>
        </p:txBody>
      </p:sp>
      <p:sp>
        <p:nvSpPr>
          <p:cNvPr id="32813" name="Rectangle 45"/>
          <p:cNvSpPr>
            <a:spLocks noGrp="1" noChangeArrowheads="1"/>
          </p:cNvSpPr>
          <p:nvPr>
            <p:ph type="body" idx="1"/>
          </p:nvPr>
        </p:nvSpPr>
        <p:spPr/>
        <p:txBody>
          <a:bodyPr/>
          <a:lstStyle/>
          <a:p>
            <a:pPr eaLnBrk="1" hangingPunct="1"/>
            <a:r>
              <a:rPr lang="en-US" altLang="en-US" smtClean="0"/>
              <a:t>Analysis of customer bills and payments. </a:t>
            </a:r>
          </a:p>
          <a:p>
            <a:pPr eaLnBrk="1" hangingPunct="1"/>
            <a:r>
              <a:rPr lang="en-US" altLang="en-US" smtClean="0"/>
              <a:t>Analysis of assistance payments.</a:t>
            </a:r>
          </a:p>
          <a:p>
            <a:pPr eaLnBrk="1" hangingPunct="1"/>
            <a:r>
              <a:rPr lang="en-US" altLang="en-US" smtClean="0"/>
              <a:t>Comparison between the year preceding and the year following service delivery.</a:t>
            </a:r>
          </a:p>
          <a:p>
            <a:pPr eaLnBrk="1" hangingPunct="1"/>
            <a:r>
              <a:rPr lang="en-US" altLang="en-US" smtClean="0"/>
              <a:t>Use of a comparison group.</a:t>
            </a:r>
          </a:p>
        </p:txBody>
      </p:sp>
      <p:sp>
        <p:nvSpPr>
          <p:cNvPr id="3281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753E1B24-A39A-4901-8673-13715A7ACD41}" type="slidenum">
              <a:rPr lang="en-US" altLang="en-US" sz="1000"/>
              <a:pPr eaLnBrk="1" hangingPunct="1">
                <a:spcBef>
                  <a:spcPct val="50000"/>
                </a:spcBef>
              </a:pPr>
              <a:t>30</a:t>
            </a:fld>
            <a:endParaRPr lang="en-US" altLang="en-US" sz="1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1913" y="26988"/>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796"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797"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798"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799"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0"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1"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2"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3"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4"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5"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6"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7"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8"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09"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0"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1"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2"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3"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4"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5"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6"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7"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8"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19"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0"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1"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2"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3"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4"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5"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6"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7"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8"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29"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0"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1"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2"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833"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3834" name="Picture 41" descr="BD1474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35"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BA448F5A-AC3E-4B70-BEB8-478076E2A9D8}" type="slidenum">
              <a:rPr lang="en-US" altLang="en-US" sz="1000"/>
              <a:pPr>
                <a:spcBef>
                  <a:spcPct val="50000"/>
                </a:spcBef>
              </a:pPr>
              <a:t>31</a:t>
            </a:fld>
            <a:endParaRPr lang="en-US" altLang="en-US" sz="1000"/>
          </a:p>
        </p:txBody>
      </p:sp>
      <p:sp>
        <p:nvSpPr>
          <p:cNvPr id="33836" name="Title 46"/>
          <p:cNvSpPr>
            <a:spLocks noGrp="1"/>
          </p:cNvSpPr>
          <p:nvPr>
            <p:ph type="title"/>
          </p:nvPr>
        </p:nvSpPr>
        <p:spPr>
          <a:xfrm>
            <a:off x="142875" y="238125"/>
            <a:ext cx="7772400" cy="1143000"/>
          </a:xfrm>
        </p:spPr>
        <p:txBody>
          <a:bodyPr/>
          <a:lstStyle/>
          <a:p>
            <a:pPr algn="l"/>
            <a:r>
              <a:rPr lang="en-US" altLang="en-US" smtClean="0"/>
              <a:t>Payment Impact Analysis</a:t>
            </a:r>
          </a:p>
        </p:txBody>
      </p:sp>
      <p:sp>
        <p:nvSpPr>
          <p:cNvPr id="33837" name="Content Placeholder 2"/>
          <p:cNvSpPr>
            <a:spLocks noGrp="1"/>
          </p:cNvSpPr>
          <p:nvPr>
            <p:ph idx="1"/>
          </p:nvPr>
        </p:nvSpPr>
        <p:spPr>
          <a:xfrm>
            <a:off x="295275" y="1550988"/>
            <a:ext cx="7772400" cy="4114800"/>
          </a:xfrm>
        </p:spPr>
        <p:txBody>
          <a:bodyPr/>
          <a:lstStyle/>
          <a:p>
            <a:r>
              <a:rPr lang="en-US" altLang="en-US" smtClean="0"/>
              <a:t>Average net reduction in charges following treatment:</a:t>
            </a:r>
          </a:p>
          <a:p>
            <a:pPr lvl="1"/>
            <a:r>
              <a:rPr lang="en-US" altLang="en-US" smtClean="0"/>
              <a:t>Electric baseload: $58</a:t>
            </a:r>
          </a:p>
          <a:p>
            <a:pPr lvl="1"/>
            <a:r>
              <a:rPr lang="en-US" altLang="en-US" smtClean="0"/>
              <a:t>Electric heating: $87</a:t>
            </a:r>
          </a:p>
          <a:p>
            <a:pPr lvl="1"/>
            <a:r>
              <a:rPr lang="en-US" altLang="en-US" smtClean="0"/>
              <a:t>Combination: $107</a:t>
            </a:r>
          </a:p>
        </p:txBody>
      </p:sp>
      <p:pic>
        <p:nvPicPr>
          <p:cNvPr id="33838" name="Picture 43" descr="BD1474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nvGraphicFramePr>
        <p:xfrm>
          <a:off x="250825" y="4373563"/>
          <a:ext cx="8664575" cy="1990725"/>
        </p:xfrm>
        <a:graphic>
          <a:graphicData uri="http://schemas.openxmlformats.org/drawingml/2006/table">
            <a:tbl>
              <a:tblPr/>
              <a:tblGrid>
                <a:gridCol w="2132013">
                  <a:extLst>
                    <a:ext uri="{9D8B030D-6E8A-4147-A177-3AD203B41FA5}"/>
                  </a:extLst>
                </a:gridCol>
                <a:gridCol w="912812">
                  <a:extLst>
                    <a:ext uri="{9D8B030D-6E8A-4147-A177-3AD203B41FA5}"/>
                  </a:extLst>
                </a:gridCol>
                <a:gridCol w="922338">
                  <a:extLst>
                    <a:ext uri="{9D8B030D-6E8A-4147-A177-3AD203B41FA5}"/>
                  </a:extLst>
                </a:gridCol>
                <a:gridCol w="920750">
                  <a:extLst>
                    <a:ext uri="{9D8B030D-6E8A-4147-A177-3AD203B41FA5}"/>
                  </a:extLst>
                </a:gridCol>
                <a:gridCol w="804862">
                  <a:extLst>
                    <a:ext uri="{9D8B030D-6E8A-4147-A177-3AD203B41FA5}"/>
                  </a:extLst>
                </a:gridCol>
                <a:gridCol w="914400">
                  <a:extLst>
                    <a:ext uri="{9D8B030D-6E8A-4147-A177-3AD203B41FA5}"/>
                  </a:extLst>
                </a:gridCol>
                <a:gridCol w="1066800">
                  <a:extLst>
                    <a:ext uri="{9D8B030D-6E8A-4147-A177-3AD203B41FA5}"/>
                  </a:extLst>
                </a:gridCol>
                <a:gridCol w="990600">
                  <a:extLst>
                    <a:ext uri="{9D8B030D-6E8A-4147-A177-3AD203B41FA5}"/>
                  </a:extLst>
                </a:gridCol>
              </a:tblGrid>
              <a:tr h="323850">
                <a:tc row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Times New Roman" panose="02020603050405020304" pitchFamily="18" charset="0"/>
                        </a:rPr>
                        <a:t> </a:t>
                      </a:r>
                      <a:endParaRPr kumimoji="0" lang="en-US"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Times New Roman" panose="02020603050405020304" pitchFamily="18" charset="0"/>
                        </a:rPr>
                        <a:t>Treatment Group</a:t>
                      </a:r>
                      <a:endParaRPr kumimoji="0" lang="en-US"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gridSpan="3">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Times New Roman" panose="02020603050405020304" pitchFamily="18" charset="0"/>
                        </a:rPr>
                        <a:t>Comparison Group</a:t>
                      </a:r>
                      <a:endParaRPr kumimoji="0" lang="en-US"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rowSpan="2">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bg1"/>
                          </a:solidFill>
                          <a:effectLst/>
                          <a:latin typeface="Times New Roman" panose="02020603050405020304" pitchFamily="18" charset="0"/>
                        </a:rPr>
                        <a:t>Net Change</a:t>
                      </a:r>
                      <a:endParaRPr kumimoji="0" lang="en-US" altLang="en-US" sz="1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extLst>
              </a:tr>
              <a:tr h="339725">
                <a:tc vMerge="1">
                  <a:txBody>
                    <a:bodyPr/>
                    <a:lstStyle/>
                    <a:p>
                      <a:endParaRPr lang="en-US"/>
                    </a:p>
                  </a:txBody>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bg1"/>
                          </a:solidFill>
                          <a:effectLst/>
                          <a:latin typeface="Times New Roman" panose="02020603050405020304" pitchFamily="18" charset="0"/>
                        </a:rPr>
                        <a:t>Pre</a:t>
                      </a:r>
                      <a:endParaRPr kumimoji="0" lang="en-US" altLang="en-US" sz="1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bg1"/>
                          </a:solidFill>
                          <a:effectLst/>
                          <a:latin typeface="Times New Roman" panose="02020603050405020304" pitchFamily="18" charset="0"/>
                        </a:rPr>
                        <a:t>Post</a:t>
                      </a:r>
                      <a:endParaRPr kumimoji="0" lang="en-US" altLang="en-US" sz="1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bg1"/>
                          </a:solidFill>
                          <a:effectLst/>
                          <a:latin typeface="Times New Roman" panose="02020603050405020304" pitchFamily="18" charset="0"/>
                        </a:rPr>
                        <a:t>Change</a:t>
                      </a:r>
                      <a:endParaRPr kumimoji="0" lang="en-US" altLang="en-US" sz="1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bg1"/>
                          </a:solidFill>
                          <a:effectLst/>
                          <a:latin typeface="Times New Roman" panose="02020603050405020304" pitchFamily="18" charset="0"/>
                        </a:rPr>
                        <a:t>Pre</a:t>
                      </a:r>
                      <a:endParaRPr kumimoji="0" lang="en-US" altLang="en-US" sz="1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bg1"/>
                          </a:solidFill>
                          <a:effectLst/>
                          <a:latin typeface="Times New Roman" panose="02020603050405020304" pitchFamily="18" charset="0"/>
                        </a:rPr>
                        <a:t>Post</a:t>
                      </a:r>
                      <a:endParaRPr kumimoji="0" lang="en-US" altLang="en-US" sz="1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bg1"/>
                          </a:solidFill>
                          <a:effectLst/>
                          <a:latin typeface="Times New Roman" panose="02020603050405020304" pitchFamily="18" charset="0"/>
                        </a:rPr>
                        <a:t>Change</a:t>
                      </a:r>
                      <a:endParaRPr kumimoji="0" lang="en-US" altLang="en-US" sz="1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vMerge="1">
                  <a:txBody>
                    <a:bodyPr/>
                    <a:lstStyle/>
                    <a:p>
                      <a:endParaRPr lang="en-US"/>
                    </a:p>
                  </a:txBody>
                  <a:tcPr/>
                </a:tc>
                <a:extLst>
                  <a:ext uri="{0D108BD9-81ED-4DB2-BD59-A6C34878D82A}"/>
                </a:extLst>
              </a:tr>
              <a:tr h="339725">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Times New Roman" panose="02020603050405020304" pitchFamily="18" charset="0"/>
                        </a:rPr>
                        <a:t>Electric Baseload</a:t>
                      </a:r>
                      <a:endParaRPr kumimoji="0" lang="en-US"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$1,456</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$1,260</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-$196</a:t>
                      </a:r>
                      <a:r>
                        <a:rPr kumimoji="0" lang="en-US" altLang="en-US" sz="1800" b="0" i="0" u="none" strike="noStrike" cap="none" normalizeH="0" baseline="3000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$1,568</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$1,430</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-$137</a:t>
                      </a:r>
                      <a:r>
                        <a:rPr kumimoji="0" lang="en-US" altLang="en-US" sz="1800" b="0" i="0" u="none" strike="noStrike" cap="none" normalizeH="0" baseline="3000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-$58</a:t>
                      </a:r>
                      <a:r>
                        <a:rPr kumimoji="0" lang="en-US" altLang="en-US" sz="1800" b="0" i="0" u="none" strike="noStrike" cap="none" normalizeH="0" baseline="3000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extLst>
              </a:tr>
              <a:tr h="339725">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Electric Heating</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$2,349</a:t>
                      </a:r>
                    </a:p>
                  </a:txBody>
                  <a:tcPr marL="73025" marR="730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$2,021</a:t>
                      </a:r>
                    </a:p>
                  </a:txBody>
                  <a:tcPr marL="73025" marR="730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-$328</a:t>
                      </a:r>
                      <a:r>
                        <a:rPr kumimoji="0" lang="en-US" altLang="en-US" sz="1800" b="0" i="0" u="none" strike="noStrike" cap="none" normalizeH="0" baseline="3000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73025" marR="730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$2,517</a:t>
                      </a:r>
                    </a:p>
                  </a:txBody>
                  <a:tcPr marL="73025" marR="730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$2,276</a:t>
                      </a:r>
                    </a:p>
                  </a:txBody>
                  <a:tcPr marL="73025" marR="730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-$241</a:t>
                      </a:r>
                      <a:r>
                        <a:rPr kumimoji="0" lang="en-US" altLang="en-US" sz="1800" b="0" i="0" u="none" strike="noStrike" cap="none" normalizeH="0" baseline="3000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73025" marR="730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-$87</a:t>
                      </a:r>
                      <a:r>
                        <a:rPr kumimoji="0" lang="en-US" altLang="en-US" sz="1800" b="0" i="0" u="none" strike="noStrike" cap="none" normalizeH="0" baseline="3000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73025" marR="730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extLst>
              </a:tr>
              <a:tr h="323850">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Gas Heating</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$1,322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$1,078</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-$243</a:t>
                      </a:r>
                      <a:r>
                        <a:rPr kumimoji="0" lang="en-US" altLang="en-US" sz="1800" b="0" i="0" u="none" strike="noStrike" cap="none" normalizeH="0" baseline="3000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$1,363</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$1,107</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-$256</a:t>
                      </a:r>
                      <a:r>
                        <a:rPr kumimoji="0" lang="en-US" altLang="en-US" sz="1800" b="0" i="0" u="none" strike="noStrike" cap="none" normalizeH="0" baseline="3000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$13</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extLst>
              </a:tr>
              <a:tr h="323850">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Combination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$2,788</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$2,354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-$434</a:t>
                      </a:r>
                      <a:r>
                        <a:rPr kumimoji="0" lang="en-US" altLang="en-US" sz="1800" b="0" i="0" u="none" strike="noStrike" cap="none" normalizeH="0" baseline="3000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$2,847</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$2,519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-$327</a:t>
                      </a:r>
                      <a:r>
                        <a:rPr kumimoji="0" lang="en-US" altLang="en-US" sz="1800" b="0" i="0" u="none" strike="noStrike" cap="none" normalizeH="0" baseline="3000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-$107</a:t>
                      </a:r>
                      <a:r>
                        <a:rPr kumimoji="0" lang="en-US" altLang="en-US" sz="1800" b="0" i="0" u="none" strike="noStrike" cap="none" normalizeH="0" baseline="3000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kumimoji="0" lang="en-US" altLang="en-US" sz="1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extLst>
              </a:tr>
            </a:tbl>
          </a:graphicData>
        </a:graphic>
      </p:graphicFrame>
      <p:sp>
        <p:nvSpPr>
          <p:cNvPr id="33899" name="TextBox 4"/>
          <p:cNvSpPr txBox="1">
            <a:spLocks noChangeArrowheads="1"/>
          </p:cNvSpPr>
          <p:nvPr/>
        </p:nvSpPr>
        <p:spPr bwMode="auto">
          <a:xfrm>
            <a:off x="250825" y="6364288"/>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aseline="30000"/>
              <a:t>**</a:t>
            </a:r>
            <a:r>
              <a:rPr lang="en-US" altLang="en-US" sz="1400"/>
              <a:t>Denotes significance at the 99 percent level.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1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2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3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4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85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485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5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60" name="Rectangle 44"/>
          <p:cNvSpPr>
            <a:spLocks noGrp="1" noChangeArrowheads="1"/>
          </p:cNvSpPr>
          <p:nvPr>
            <p:ph type="title"/>
          </p:nvPr>
        </p:nvSpPr>
        <p:spPr>
          <a:xfrm>
            <a:off x="155575" y="265113"/>
            <a:ext cx="7772400" cy="1143000"/>
          </a:xfrm>
        </p:spPr>
        <p:txBody>
          <a:bodyPr/>
          <a:lstStyle/>
          <a:p>
            <a:pPr algn="l" eaLnBrk="1" hangingPunct="1"/>
            <a:r>
              <a:rPr lang="en-US" altLang="en-US" smtClean="0"/>
              <a:t>Payment Impact Analysis</a:t>
            </a:r>
          </a:p>
        </p:txBody>
      </p:sp>
      <p:sp>
        <p:nvSpPr>
          <p:cNvPr id="34861"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A50D91F6-CDE3-417E-AB96-4BAAB066F823}" type="slidenum">
              <a:rPr lang="en-US" altLang="en-US" sz="1000"/>
              <a:pPr eaLnBrk="1" hangingPunct="1">
                <a:spcBef>
                  <a:spcPct val="50000"/>
                </a:spcBef>
              </a:pPr>
              <a:t>32</a:t>
            </a:fld>
            <a:endParaRPr lang="en-US" altLang="en-US" sz="1000"/>
          </a:p>
        </p:txBody>
      </p:sp>
      <p:graphicFrame>
        <p:nvGraphicFramePr>
          <p:cNvPr id="47" name="Group 144"/>
          <p:cNvGraphicFramePr>
            <a:graphicFrameLocks/>
          </p:cNvGraphicFramePr>
          <p:nvPr/>
        </p:nvGraphicFramePr>
        <p:xfrm>
          <a:off x="465138" y="2200275"/>
          <a:ext cx="8077200" cy="3381375"/>
        </p:xfrm>
        <a:graphic>
          <a:graphicData uri="http://schemas.openxmlformats.org/drawingml/2006/table">
            <a:tbl>
              <a:tblPr/>
              <a:tblGrid>
                <a:gridCol w="2743200">
                  <a:extLst>
                    <a:ext uri="{9D8B030D-6E8A-4147-A177-3AD203B41FA5}"/>
                  </a:extLst>
                </a:gridCol>
                <a:gridCol w="1066800">
                  <a:extLst>
                    <a:ext uri="{9D8B030D-6E8A-4147-A177-3AD203B41FA5}"/>
                  </a:extLst>
                </a:gridCol>
                <a:gridCol w="1143000">
                  <a:extLst>
                    <a:ext uri="{9D8B030D-6E8A-4147-A177-3AD203B41FA5}"/>
                  </a:extLst>
                </a:gridCol>
                <a:gridCol w="1066800">
                  <a:extLst>
                    <a:ext uri="{9D8B030D-6E8A-4147-A177-3AD203B41FA5}"/>
                  </a:extLst>
                </a:gridCol>
                <a:gridCol w="914400">
                  <a:extLst>
                    <a:ext uri="{9D8B030D-6E8A-4147-A177-3AD203B41FA5}"/>
                  </a:extLst>
                </a:gridCol>
                <a:gridCol w="1143000">
                  <a:extLst>
                    <a:ext uri="{9D8B030D-6E8A-4147-A177-3AD203B41FA5}"/>
                  </a:extLst>
                </a:gridCol>
              </a:tblGrid>
              <a:tr h="51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Usage</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Savings</a:t>
                      </a: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extLst>
              </a:tr>
              <a:tr h="4888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ndParaRPr>
                    </a:p>
                  </a:txBody>
                  <a:tcPr marT="45709" marB="4570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Pre</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Post</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Gross</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Net</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Net %</a:t>
                      </a: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1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Total Bill</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$1,214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$1,194</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-$21</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-$118</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-10%</a:t>
                      </a: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1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Total Payments</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$1,124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$1,179</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$54</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-$58</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-5%</a:t>
                      </a: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1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Bill Coverage Rate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93%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100%</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8%</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12%</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13%</a:t>
                      </a: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22938">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There were 1,873 customers in the treatment group and 1,228 customers in the comparison group.</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7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8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588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8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8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84" name="Title 46"/>
          <p:cNvSpPr>
            <a:spLocks noGrp="1"/>
          </p:cNvSpPr>
          <p:nvPr>
            <p:ph type="ctrTitle"/>
          </p:nvPr>
        </p:nvSpPr>
        <p:spPr/>
        <p:txBody>
          <a:bodyPr/>
          <a:lstStyle/>
          <a:p>
            <a:pPr eaLnBrk="1" hangingPunct="1"/>
            <a:r>
              <a:rPr lang="en-US" altLang="en-US" smtClean="0"/>
              <a:t>Economic Impacts</a:t>
            </a:r>
          </a:p>
        </p:txBody>
      </p:sp>
      <p:sp>
        <p:nvSpPr>
          <p:cNvPr id="35885"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3E22E0CF-9B07-43D1-B1D7-688CEB58FCE5}" type="slidenum">
              <a:rPr lang="en-US" altLang="en-US" sz="1000"/>
              <a:pPr eaLnBrk="1" hangingPunct="1">
                <a:spcBef>
                  <a:spcPct val="50000"/>
                </a:spcBef>
              </a:pPr>
              <a:t>33</a:t>
            </a:fld>
            <a:endParaRPr lang="en-US" altLang="en-US" sz="1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6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6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6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690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08" name="Rectangle 44"/>
          <p:cNvSpPr>
            <a:spLocks noGrp="1" noChangeArrowheads="1"/>
          </p:cNvSpPr>
          <p:nvPr>
            <p:ph type="title"/>
          </p:nvPr>
        </p:nvSpPr>
        <p:spPr>
          <a:xfrm>
            <a:off x="295275" y="415925"/>
            <a:ext cx="7772400" cy="1143000"/>
          </a:xfrm>
        </p:spPr>
        <p:txBody>
          <a:bodyPr/>
          <a:lstStyle/>
          <a:p>
            <a:pPr algn="l" eaLnBrk="1" hangingPunct="1"/>
            <a:r>
              <a:rPr lang="en-US" altLang="en-US" smtClean="0"/>
              <a:t>Economic Impacts</a:t>
            </a:r>
            <a:br>
              <a:rPr lang="en-US" altLang="en-US" smtClean="0"/>
            </a:br>
            <a:r>
              <a:rPr lang="en-US" altLang="en-US" smtClean="0"/>
              <a:t>Purpose</a:t>
            </a:r>
          </a:p>
        </p:txBody>
      </p:sp>
      <p:sp>
        <p:nvSpPr>
          <p:cNvPr id="36909" name="Rectangle 45"/>
          <p:cNvSpPr>
            <a:spLocks noGrp="1" noChangeArrowheads="1"/>
          </p:cNvSpPr>
          <p:nvPr>
            <p:ph type="body" idx="1"/>
          </p:nvPr>
        </p:nvSpPr>
        <p:spPr/>
        <p:txBody>
          <a:bodyPr/>
          <a:lstStyle/>
          <a:p>
            <a:pPr eaLnBrk="1" hangingPunct="1"/>
            <a:r>
              <a:rPr lang="en-US" altLang="en-US" smtClean="0"/>
              <a:t>Determine program impact on economic activity.</a:t>
            </a:r>
          </a:p>
          <a:p>
            <a:pPr eaLnBrk="1" hangingPunct="1"/>
            <a:r>
              <a:rPr lang="en-US" altLang="en-US" smtClean="0"/>
              <a:t>Determine program impact on job creation. </a:t>
            </a:r>
          </a:p>
        </p:txBody>
      </p:sp>
      <p:sp>
        <p:nvSpPr>
          <p:cNvPr id="3691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653EED56-E1D6-4F5D-B669-1DB41CCDE91E}" type="slidenum">
              <a:rPr lang="en-US" altLang="en-US" sz="1000"/>
              <a:pPr eaLnBrk="1" hangingPunct="1">
                <a:spcBef>
                  <a:spcPct val="50000"/>
                </a:spcBef>
              </a:pPr>
              <a:t>34</a:t>
            </a:fld>
            <a:endParaRPr lang="en-US" altLang="en-US" sz="1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792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3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3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32" name="Rectangle 44"/>
          <p:cNvSpPr>
            <a:spLocks noGrp="1" noChangeArrowheads="1"/>
          </p:cNvSpPr>
          <p:nvPr>
            <p:ph type="title"/>
          </p:nvPr>
        </p:nvSpPr>
        <p:spPr>
          <a:xfrm>
            <a:off x="228600" y="304800"/>
            <a:ext cx="7772400" cy="1143000"/>
          </a:xfrm>
        </p:spPr>
        <p:txBody>
          <a:bodyPr/>
          <a:lstStyle/>
          <a:p>
            <a:pPr algn="l" eaLnBrk="1" hangingPunct="1"/>
            <a:r>
              <a:rPr lang="en-US" altLang="en-US" smtClean="0"/>
              <a:t>Economic Impacts</a:t>
            </a:r>
            <a:br>
              <a:rPr lang="en-US" altLang="en-US" smtClean="0"/>
            </a:br>
            <a:r>
              <a:rPr lang="en-US" altLang="en-US" smtClean="0"/>
              <a:t>Description</a:t>
            </a:r>
          </a:p>
        </p:txBody>
      </p:sp>
      <p:sp>
        <p:nvSpPr>
          <p:cNvPr id="37933"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9EF3996-9194-453C-8A42-C6835032E1D1}" type="slidenum">
              <a:rPr lang="en-US" altLang="en-US" sz="1000"/>
              <a:pPr eaLnBrk="1" hangingPunct="1">
                <a:spcBef>
                  <a:spcPct val="50000"/>
                </a:spcBef>
              </a:pPr>
              <a:t>35</a:t>
            </a:fld>
            <a:endParaRPr lang="en-US" altLang="en-US" sz="1000"/>
          </a:p>
        </p:txBody>
      </p:sp>
      <p:graphicFrame>
        <p:nvGraphicFramePr>
          <p:cNvPr id="47" name="Group 155"/>
          <p:cNvGraphicFramePr>
            <a:graphicFrameLocks/>
          </p:cNvGraphicFramePr>
          <p:nvPr/>
        </p:nvGraphicFramePr>
        <p:xfrm>
          <a:off x="381000" y="1981200"/>
          <a:ext cx="8305800" cy="4602163"/>
        </p:xfrm>
        <a:graphic>
          <a:graphicData uri="http://schemas.openxmlformats.org/drawingml/2006/table">
            <a:tbl>
              <a:tblPr/>
              <a:tblGrid>
                <a:gridCol w="1981200">
                  <a:extLst>
                    <a:ext uri="{9D8B030D-6E8A-4147-A177-3AD203B41FA5}"/>
                  </a:extLst>
                </a:gridCol>
                <a:gridCol w="914400">
                  <a:extLst>
                    <a:ext uri="{9D8B030D-6E8A-4147-A177-3AD203B41FA5}"/>
                  </a:extLst>
                </a:gridCol>
                <a:gridCol w="2133600">
                  <a:extLst>
                    <a:ext uri="{9D8B030D-6E8A-4147-A177-3AD203B41FA5}"/>
                  </a:extLst>
                </a:gridCol>
                <a:gridCol w="914400">
                  <a:extLst>
                    <a:ext uri="{9D8B030D-6E8A-4147-A177-3AD203B41FA5}"/>
                  </a:extLst>
                </a:gridCol>
                <a:gridCol w="2362200">
                  <a:extLst>
                    <a:ext uri="{9D8B030D-6E8A-4147-A177-3AD203B41FA5}"/>
                  </a:extLst>
                </a:gridCol>
              </a:tblGrid>
              <a:tr h="1066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Direct Effects</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Indirect Effects</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Induced Effects</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2250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Jobs and output created from the initial investment in the program.</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0" b="0" i="0" u="none" strike="noStrike" cap="none" normalizeH="0" baseline="0" dirty="0">
                          <a:ln>
                            <a:noFill/>
                          </a:ln>
                          <a:solidFill>
                            <a:schemeClr val="tx1"/>
                          </a:solidFill>
                          <a:effectLst/>
                          <a:latin typeface="Times New Roman" pitchFamily="18" charset="0"/>
                          <a:cs typeface="Times New Roman" pitchFamily="18" charset="0"/>
                        </a:rPr>
                        <a:t>+</a:t>
                      </a:r>
                      <a:endParaRPr kumimoji="0" lang="en-US" sz="8000" b="0" i="0" u="none" strike="noStrike" cap="none" normalizeH="0" baseline="0" dirty="0">
                        <a:ln>
                          <a:noFill/>
                        </a:ln>
                        <a:solidFill>
                          <a:schemeClr val="tx1"/>
                        </a:solidFill>
                        <a:effectLst/>
                        <a:latin typeface="Times New Roman" pitchFamily="18" charset="0"/>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Jobs and output in industries that supply goods and services to the program.</a:t>
                      </a:r>
                      <a:r>
                        <a:rPr kumimoji="0" lang="en-US" sz="2000" b="0" i="0" u="none" strike="noStrike" cap="none" normalizeH="0" baseline="0" dirty="0">
                          <a:ln>
                            <a:noFill/>
                          </a:ln>
                          <a:solidFill>
                            <a:schemeClr val="tx1"/>
                          </a:solidFill>
                          <a:effectLst/>
                          <a:latin typeface="Times New Roman" pitchFamily="18" charset="0"/>
                        </a:rPr>
                        <a:t> </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0" b="0" i="0" u="none" strike="noStrike" cap="none" normalizeH="0" baseline="0">
                          <a:ln>
                            <a:noFill/>
                          </a:ln>
                          <a:solidFill>
                            <a:schemeClr val="tx1"/>
                          </a:solidFill>
                          <a:effectLst/>
                          <a:latin typeface="Times New Roman" pitchFamily="18" charset="0"/>
                          <a:cs typeface="Times New Roman" pitchFamily="18" charset="0"/>
                        </a:rPr>
                        <a:t>+</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Jobs and the output created when the individuals who are directly and indirectly affected by the program spend their earnings.</a:t>
                      </a:r>
                      <a:r>
                        <a:rPr kumimoji="0" lang="en-US" sz="2000" b="0" i="0" u="none" strike="noStrike" cap="none" normalizeH="0" baseline="0">
                          <a:ln>
                            <a:noFill/>
                          </a:ln>
                          <a:solidFill>
                            <a:schemeClr val="tx1"/>
                          </a:solidFill>
                          <a:effectLst/>
                          <a:latin typeface="Times New Roman" pitchFamily="18" charset="0"/>
                        </a:rPr>
                        <a:t> </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3106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Examples: auditor salaries, refrigerator purchases.</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Examples: office supplies purchased by service delivery agencies.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Examples: consumer goods purchased by service delivery staff members.</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1"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2"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8"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9"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0"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1"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2"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66" name="Picture 41" descr="BD1474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7" name="Picture 42" descr="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8" name="Picture 43" descr="BD1474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9" name="Rectangle 44"/>
          <p:cNvSpPr>
            <a:spLocks noGrp="1" noChangeArrowheads="1"/>
          </p:cNvSpPr>
          <p:nvPr>
            <p:ph type="title"/>
          </p:nvPr>
        </p:nvSpPr>
        <p:spPr>
          <a:xfrm>
            <a:off x="304800" y="350838"/>
            <a:ext cx="7772400" cy="1143000"/>
          </a:xfrm>
        </p:spPr>
        <p:txBody>
          <a:bodyPr/>
          <a:lstStyle/>
          <a:p>
            <a:pPr algn="l" eaLnBrk="1" hangingPunct="1"/>
            <a:r>
              <a:rPr lang="en-US" altLang="en-US" smtClean="0"/>
              <a:t>Economic Impacts</a:t>
            </a:r>
            <a:br>
              <a:rPr lang="en-US" altLang="en-US" smtClean="0"/>
            </a:br>
            <a:r>
              <a:rPr lang="en-US" altLang="en-US" smtClean="0"/>
              <a:t>Description</a:t>
            </a:r>
          </a:p>
        </p:txBody>
      </p:sp>
      <p:sp>
        <p:nvSpPr>
          <p:cNvPr id="107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EBB64EE-A1A5-41C2-B1E6-FF27C9641433}" type="slidenum">
              <a:rPr lang="en-US" altLang="en-US" sz="1000"/>
              <a:pPr eaLnBrk="1" hangingPunct="1">
                <a:spcBef>
                  <a:spcPct val="50000"/>
                </a:spcBef>
              </a:pPr>
              <a:t>36</a:t>
            </a:fld>
            <a:endParaRPr lang="en-US" altLang="en-US" sz="1000"/>
          </a:p>
        </p:txBody>
      </p:sp>
      <p:graphicFrame>
        <p:nvGraphicFramePr>
          <p:cNvPr id="1026" name="Object 47"/>
          <p:cNvGraphicFramePr>
            <a:graphicFrameLocks noChangeAspect="1"/>
          </p:cNvGraphicFramePr>
          <p:nvPr/>
        </p:nvGraphicFramePr>
        <p:xfrm>
          <a:off x="152400" y="2057400"/>
          <a:ext cx="8750300" cy="1038225"/>
        </p:xfrm>
        <a:graphic>
          <a:graphicData uri="http://schemas.openxmlformats.org/presentationml/2006/ole">
            <mc:AlternateContent xmlns:mc="http://schemas.openxmlformats.org/markup-compatibility/2006">
              <mc:Choice xmlns:v="urn:schemas-microsoft-com:vml" Requires="v">
                <p:oleObj spid="_x0000_s1072" name="Equation" r:id="rId6" imgW="3644900" imgH="431800" progId="Equation.3">
                  <p:embed/>
                </p:oleObj>
              </mc:Choice>
              <mc:Fallback>
                <p:oleObj name="Equation" r:id="rId6" imgW="3644900" imgH="431800" progId="Equation.3">
                  <p:embed/>
                  <p:pic>
                    <p:nvPicPr>
                      <p:cNvPr id="0" name="Object 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2057400"/>
                        <a:ext cx="87503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 name="Rectangle 48"/>
          <p:cNvSpPr txBox="1">
            <a:spLocks noChangeArrowheads="1"/>
          </p:cNvSpPr>
          <p:nvPr/>
        </p:nvSpPr>
        <p:spPr bwMode="auto">
          <a:xfrm>
            <a:off x="381000" y="3505200"/>
            <a:ext cx="8305800" cy="4114800"/>
          </a:xfrm>
          <a:prstGeom prst="rect">
            <a:avLst/>
          </a:prstGeom>
          <a:noFill/>
          <a:ln w="9525">
            <a:noFill/>
            <a:miter lim="800000"/>
            <a:headEnd/>
            <a:tailEnd/>
          </a:ln>
        </p:spPr>
        <p:txBody>
          <a:bodyPr/>
          <a:lstStyle/>
          <a:p>
            <a:pPr marL="342900" indent="-342900">
              <a:spcBef>
                <a:spcPct val="20000"/>
              </a:spcBef>
              <a:defRPr/>
            </a:pPr>
            <a:r>
              <a:rPr lang="en-US" sz="3200" kern="0">
                <a:latin typeface="+mn-lt"/>
              </a:rPr>
              <a:t>Example: </a:t>
            </a:r>
          </a:p>
          <a:p>
            <a:pPr marL="742950" lvl="1" indent="-285750">
              <a:spcBef>
                <a:spcPct val="20000"/>
              </a:spcBef>
              <a:buFontTx/>
              <a:buChar char="–"/>
              <a:defRPr/>
            </a:pPr>
            <a:r>
              <a:rPr lang="en-US" sz="2800" kern="0">
                <a:latin typeface="+mn-lt"/>
              </a:rPr>
              <a:t>Program expenditures (direct effects): $10 million</a:t>
            </a:r>
          </a:p>
          <a:p>
            <a:pPr marL="742950" lvl="1" indent="-285750">
              <a:spcBef>
                <a:spcPct val="20000"/>
              </a:spcBef>
              <a:buFontTx/>
              <a:buChar char="–"/>
              <a:defRPr/>
            </a:pPr>
            <a:r>
              <a:rPr lang="en-US" sz="2800" kern="0">
                <a:latin typeface="+mn-lt"/>
              </a:rPr>
              <a:t>Indirect effects: $500,000</a:t>
            </a:r>
          </a:p>
          <a:p>
            <a:pPr marL="742950" lvl="1" indent="-285750">
              <a:spcBef>
                <a:spcPct val="20000"/>
              </a:spcBef>
              <a:buFontTx/>
              <a:buChar char="–"/>
              <a:defRPr/>
            </a:pPr>
            <a:r>
              <a:rPr lang="en-US" sz="2800" kern="0">
                <a:latin typeface="+mn-lt"/>
              </a:rPr>
              <a:t>Induced effects: $1 million</a:t>
            </a:r>
          </a:p>
          <a:p>
            <a:pPr marL="742950" lvl="1" indent="-285750">
              <a:spcBef>
                <a:spcPct val="20000"/>
              </a:spcBef>
              <a:buFontTx/>
              <a:buChar char="–"/>
              <a:defRPr/>
            </a:pPr>
            <a:r>
              <a:rPr lang="en-US" sz="2800" kern="0">
                <a:latin typeface="+mn-lt"/>
              </a:rPr>
              <a:t>Multiplier = 1.15</a:t>
            </a:r>
            <a:endParaRPr lang="en-US" sz="2800" kern="0" dirty="0">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1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2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3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4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5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5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95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89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5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5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56" name="Rectangle 44"/>
          <p:cNvSpPr>
            <a:spLocks noGrp="1" noChangeArrowheads="1"/>
          </p:cNvSpPr>
          <p:nvPr>
            <p:ph type="title"/>
          </p:nvPr>
        </p:nvSpPr>
        <p:spPr>
          <a:xfrm>
            <a:off x="230188" y="360363"/>
            <a:ext cx="7772400" cy="1143000"/>
          </a:xfrm>
        </p:spPr>
        <p:txBody>
          <a:bodyPr/>
          <a:lstStyle/>
          <a:p>
            <a:pPr algn="l" eaLnBrk="1" hangingPunct="1"/>
            <a:r>
              <a:rPr lang="en-US" altLang="en-US" smtClean="0"/>
              <a:t>Economic Impacts</a:t>
            </a:r>
            <a:br>
              <a:rPr lang="en-US" altLang="en-US" smtClean="0"/>
            </a:br>
            <a:r>
              <a:rPr lang="en-US" altLang="en-US" smtClean="0"/>
              <a:t>Description</a:t>
            </a:r>
          </a:p>
        </p:txBody>
      </p:sp>
      <p:sp>
        <p:nvSpPr>
          <p:cNvPr id="38957" name="Rectangle 45"/>
          <p:cNvSpPr>
            <a:spLocks noGrp="1" noChangeArrowheads="1"/>
          </p:cNvSpPr>
          <p:nvPr>
            <p:ph type="body" idx="1"/>
          </p:nvPr>
        </p:nvSpPr>
        <p:spPr/>
        <p:txBody>
          <a:bodyPr/>
          <a:lstStyle/>
          <a:p>
            <a:pPr>
              <a:lnSpc>
                <a:spcPct val="90000"/>
              </a:lnSpc>
            </a:pPr>
            <a:r>
              <a:rPr lang="en-US" altLang="en-US" sz="2800" smtClean="0"/>
              <a:t>Ohio Electric Partnership Program example – impact of expenditure of state funds.</a:t>
            </a:r>
          </a:p>
          <a:p>
            <a:pPr>
              <a:lnSpc>
                <a:spcPct val="90000"/>
              </a:lnSpc>
            </a:pPr>
            <a:r>
              <a:rPr lang="en-US" altLang="en-US" sz="2800" smtClean="0"/>
              <a:t>If Ohio was not spending State funds on the EPP, these funds would be used to subsidize electric bills.</a:t>
            </a:r>
          </a:p>
          <a:p>
            <a:pPr>
              <a:lnSpc>
                <a:spcPct val="90000"/>
              </a:lnSpc>
            </a:pPr>
            <a:r>
              <a:rPr lang="en-US" altLang="en-US" sz="2800" smtClean="0"/>
              <a:t>Expenditures on energy conservation have a greater impact on the economy than expenditures on electricity.</a:t>
            </a:r>
          </a:p>
          <a:p>
            <a:pPr lvl="1">
              <a:lnSpc>
                <a:spcPct val="90000"/>
              </a:lnSpc>
            </a:pPr>
            <a:r>
              <a:rPr lang="en-US" altLang="en-US" sz="2400" smtClean="0"/>
              <a:t>A larger fraction of expenditures on energy conservation are spent inside the state.</a:t>
            </a:r>
          </a:p>
          <a:p>
            <a:pPr lvl="1">
              <a:lnSpc>
                <a:spcPct val="90000"/>
              </a:lnSpc>
            </a:pPr>
            <a:r>
              <a:rPr lang="en-US" altLang="en-US" sz="2400" smtClean="0"/>
              <a:t>Energy conservation work is more labor intensive than electricity production.</a:t>
            </a:r>
          </a:p>
          <a:p>
            <a:pPr eaLnBrk="1" hangingPunct="1">
              <a:buFontTx/>
              <a:buNone/>
            </a:pPr>
            <a:endParaRPr lang="en-US" altLang="en-US" smtClean="0"/>
          </a:p>
        </p:txBody>
      </p:sp>
      <p:sp>
        <p:nvSpPr>
          <p:cNvPr id="3895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8947378E-1095-413A-9DFD-D55A53E7FEA5}" type="slidenum">
              <a:rPr lang="en-US" altLang="en-US" sz="1000"/>
              <a:pPr eaLnBrk="1" hangingPunct="1">
                <a:spcBef>
                  <a:spcPct val="50000"/>
                </a:spcBef>
              </a:pPr>
              <a:t>37</a:t>
            </a:fld>
            <a:endParaRPr lang="en-US" altLang="en-US" sz="1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3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4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5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6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7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7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7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7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7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7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7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997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7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7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80" name="Rectangle 44"/>
          <p:cNvSpPr>
            <a:spLocks noGrp="1" noChangeArrowheads="1"/>
          </p:cNvSpPr>
          <p:nvPr>
            <p:ph type="title"/>
          </p:nvPr>
        </p:nvSpPr>
        <p:spPr>
          <a:xfrm>
            <a:off x="381000" y="304800"/>
            <a:ext cx="7772400" cy="1143000"/>
          </a:xfrm>
        </p:spPr>
        <p:txBody>
          <a:bodyPr/>
          <a:lstStyle/>
          <a:p>
            <a:pPr algn="l" eaLnBrk="1" hangingPunct="1"/>
            <a:r>
              <a:rPr lang="en-US" altLang="en-US" smtClean="0"/>
              <a:t>Economic Impacts</a:t>
            </a:r>
            <a:br>
              <a:rPr lang="en-US" altLang="en-US" smtClean="0"/>
            </a:br>
            <a:r>
              <a:rPr lang="en-US" altLang="en-US" smtClean="0"/>
              <a:t>Description</a:t>
            </a:r>
          </a:p>
        </p:txBody>
      </p:sp>
      <p:sp>
        <p:nvSpPr>
          <p:cNvPr id="39981"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EA911CC7-3588-4606-A103-A9FC66C7947A}" type="slidenum">
              <a:rPr lang="en-US" altLang="en-US" sz="1000"/>
              <a:pPr eaLnBrk="1" hangingPunct="1">
                <a:spcBef>
                  <a:spcPct val="50000"/>
                </a:spcBef>
              </a:pPr>
              <a:t>38</a:t>
            </a:fld>
            <a:endParaRPr lang="en-US" altLang="en-US" sz="1000"/>
          </a:p>
        </p:txBody>
      </p:sp>
      <p:sp>
        <p:nvSpPr>
          <p:cNvPr id="399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400"/>
          </a:p>
        </p:txBody>
      </p:sp>
      <p:sp>
        <p:nvSpPr>
          <p:cNvPr id="39983"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84"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85"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86"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87"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88"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89"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0"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1"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2"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3"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4"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5"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6"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7"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8"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99"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0"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1"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2"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3"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4"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5"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6"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7"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8"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09"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0"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1"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2"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3"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4"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5"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6"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7"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8"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19"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20"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021"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0022" name="Picture 41" descr="D:\PFiles\MSOffice\Clipart\WebArt\BD14742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023" name="Picture 43" descr="D:\PFiles\MSOffice\Clipart\WebArt\BD14742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024" name="Text Box 46"/>
          <p:cNvSpPr txBox="1">
            <a:spLocks noChangeArrowheads="1"/>
          </p:cNvSpPr>
          <p:nvPr/>
        </p:nvSpPr>
        <p:spPr bwMode="auto">
          <a:xfrm>
            <a:off x="685800" y="1489075"/>
            <a:ext cx="184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0025" name="Text Box 47"/>
          <p:cNvSpPr txBox="1">
            <a:spLocks noChangeArrowheads="1"/>
          </p:cNvSpPr>
          <p:nvPr/>
        </p:nvSpPr>
        <p:spPr bwMode="auto">
          <a:xfrm>
            <a:off x="990600" y="1752600"/>
            <a:ext cx="6964363" cy="611188"/>
          </a:xfrm>
          <a:prstGeom prst="rect">
            <a:avLst/>
          </a:prstGeom>
          <a:solidFill>
            <a:srgbClr val="00FF00"/>
          </a:solidFill>
          <a:ln w="31750">
            <a:solidFill>
              <a:schemeClr val="tx1"/>
            </a:solidFill>
            <a:miter lim="800000"/>
            <a:headEnd/>
            <a:tailEnd/>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a:cs typeface="Times New Roman" panose="02020603050405020304" pitchFamily="18" charset="0"/>
              </a:rPr>
              <a:t>Economic benefit from EPP expenditures</a:t>
            </a:r>
          </a:p>
        </p:txBody>
      </p:sp>
      <p:sp>
        <p:nvSpPr>
          <p:cNvPr id="40026" name="Text Box 48"/>
          <p:cNvSpPr txBox="1">
            <a:spLocks noChangeArrowheads="1"/>
          </p:cNvSpPr>
          <p:nvPr/>
        </p:nvSpPr>
        <p:spPr bwMode="auto">
          <a:xfrm>
            <a:off x="4343400" y="2362200"/>
            <a:ext cx="4730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a:cs typeface="Times New Roman" panose="02020603050405020304" pitchFamily="18" charset="0"/>
              </a:rPr>
              <a:t>=	</a:t>
            </a:r>
          </a:p>
        </p:txBody>
      </p:sp>
      <p:sp>
        <p:nvSpPr>
          <p:cNvPr id="40027" name="Text Box 49"/>
          <p:cNvSpPr txBox="1">
            <a:spLocks noChangeArrowheads="1"/>
          </p:cNvSpPr>
          <p:nvPr/>
        </p:nvSpPr>
        <p:spPr bwMode="auto">
          <a:xfrm>
            <a:off x="533400" y="3048000"/>
            <a:ext cx="2286000" cy="1076325"/>
          </a:xfrm>
          <a:prstGeom prst="rect">
            <a:avLst/>
          </a:prstGeom>
          <a:solidFill>
            <a:srgbClr val="FF00FF"/>
          </a:solidFill>
          <a:ln w="9525">
            <a:solidFill>
              <a:schemeClr val="tx1"/>
            </a:solidFill>
            <a:prstDash val="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conservation multiplier</a:t>
            </a:r>
          </a:p>
        </p:txBody>
      </p:sp>
      <p:sp>
        <p:nvSpPr>
          <p:cNvPr id="40028" name="Text Box 50"/>
          <p:cNvSpPr txBox="1">
            <a:spLocks noChangeArrowheads="1"/>
          </p:cNvSpPr>
          <p:nvPr/>
        </p:nvSpPr>
        <p:spPr bwMode="auto">
          <a:xfrm>
            <a:off x="2895600" y="3124200"/>
            <a:ext cx="48895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5400">
                <a:cs typeface="Times New Roman" panose="02020603050405020304" pitchFamily="18" charset="0"/>
              </a:rPr>
              <a:t>– </a:t>
            </a:r>
          </a:p>
        </p:txBody>
      </p:sp>
      <p:sp>
        <p:nvSpPr>
          <p:cNvPr id="40029" name="Text Box 51"/>
          <p:cNvSpPr txBox="1">
            <a:spLocks noChangeArrowheads="1"/>
          </p:cNvSpPr>
          <p:nvPr/>
        </p:nvSpPr>
        <p:spPr bwMode="auto">
          <a:xfrm>
            <a:off x="3505200" y="3048000"/>
            <a:ext cx="1997075" cy="1076325"/>
          </a:xfrm>
          <a:prstGeom prst="rect">
            <a:avLst/>
          </a:prstGeom>
          <a:solidFill>
            <a:srgbClr val="FF00FF"/>
          </a:solidFill>
          <a:ln w="9525">
            <a:solidFill>
              <a:schemeClr val="tx1"/>
            </a:solidFill>
            <a:prstDash val="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electric multiplier</a:t>
            </a:r>
          </a:p>
        </p:txBody>
      </p:sp>
      <p:sp>
        <p:nvSpPr>
          <p:cNvPr id="40030" name="Text Box 52"/>
          <p:cNvSpPr txBox="1">
            <a:spLocks noChangeArrowheads="1"/>
          </p:cNvSpPr>
          <p:nvPr/>
        </p:nvSpPr>
        <p:spPr bwMode="auto">
          <a:xfrm>
            <a:off x="0" y="2819400"/>
            <a:ext cx="5222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8000">
                <a:cs typeface="Times New Roman" panose="02020603050405020304" pitchFamily="18" charset="0"/>
              </a:rPr>
              <a:t>(</a:t>
            </a:r>
          </a:p>
        </p:txBody>
      </p:sp>
      <p:sp>
        <p:nvSpPr>
          <p:cNvPr id="40031" name="Text Box 53"/>
          <p:cNvSpPr txBox="1">
            <a:spLocks noChangeArrowheads="1"/>
          </p:cNvSpPr>
          <p:nvPr/>
        </p:nvSpPr>
        <p:spPr bwMode="auto">
          <a:xfrm>
            <a:off x="5486400" y="2819400"/>
            <a:ext cx="5222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8000">
                <a:cs typeface="Times New Roman" panose="02020603050405020304" pitchFamily="18" charset="0"/>
              </a:rPr>
              <a:t>)</a:t>
            </a:r>
          </a:p>
        </p:txBody>
      </p:sp>
      <p:sp>
        <p:nvSpPr>
          <p:cNvPr id="40032" name="Text Box 54"/>
          <p:cNvSpPr txBox="1">
            <a:spLocks noChangeArrowheads="1"/>
          </p:cNvSpPr>
          <p:nvPr/>
        </p:nvSpPr>
        <p:spPr bwMode="auto">
          <a:xfrm>
            <a:off x="6019800" y="3124200"/>
            <a:ext cx="5651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6000">
                <a:cs typeface="Times New Roman" panose="02020603050405020304" pitchFamily="18" charset="0"/>
              </a:rPr>
              <a:t>*</a:t>
            </a:r>
          </a:p>
        </p:txBody>
      </p:sp>
      <p:sp>
        <p:nvSpPr>
          <p:cNvPr id="40033" name="Text Box 55"/>
          <p:cNvSpPr txBox="1">
            <a:spLocks noChangeArrowheads="1"/>
          </p:cNvSpPr>
          <p:nvPr/>
        </p:nvSpPr>
        <p:spPr bwMode="auto">
          <a:xfrm>
            <a:off x="6629400" y="2667000"/>
            <a:ext cx="2286000" cy="1563688"/>
          </a:xfrm>
          <a:prstGeom prst="rect">
            <a:avLst/>
          </a:prstGeom>
          <a:solidFill>
            <a:srgbClr val="FF00FF"/>
          </a:solidFill>
          <a:ln w="9525">
            <a:solidFill>
              <a:schemeClr val="tx1"/>
            </a:solidFill>
            <a:prstDash val="lg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EPP expenditures in Ohio</a:t>
            </a:r>
          </a:p>
        </p:txBody>
      </p:sp>
      <p:sp>
        <p:nvSpPr>
          <p:cNvPr id="40034" name="Text Box 56"/>
          <p:cNvSpPr txBox="1">
            <a:spLocks noChangeArrowheads="1"/>
          </p:cNvSpPr>
          <p:nvPr/>
        </p:nvSpPr>
        <p:spPr bwMode="auto">
          <a:xfrm>
            <a:off x="4191000" y="4114800"/>
            <a:ext cx="48895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5400">
                <a:cs typeface="Times New Roman" panose="02020603050405020304" pitchFamily="18" charset="0"/>
              </a:rPr>
              <a:t>– </a:t>
            </a:r>
          </a:p>
        </p:txBody>
      </p:sp>
      <p:sp>
        <p:nvSpPr>
          <p:cNvPr id="40035" name="Text Box 57"/>
          <p:cNvSpPr txBox="1">
            <a:spLocks noChangeArrowheads="1"/>
          </p:cNvSpPr>
          <p:nvPr/>
        </p:nvSpPr>
        <p:spPr bwMode="auto">
          <a:xfrm>
            <a:off x="1981200" y="5257800"/>
            <a:ext cx="1997075" cy="1076325"/>
          </a:xfrm>
          <a:prstGeom prst="rect">
            <a:avLst/>
          </a:prstGeom>
          <a:solidFill>
            <a:srgbClr val="FF00FF"/>
          </a:solidFill>
          <a:ln w="9525">
            <a:solidFill>
              <a:schemeClr val="tx1"/>
            </a:solidFill>
            <a:prstDash val="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electric multiplier</a:t>
            </a:r>
          </a:p>
        </p:txBody>
      </p:sp>
      <p:sp>
        <p:nvSpPr>
          <p:cNvPr id="40036" name="Text Box 58"/>
          <p:cNvSpPr txBox="1">
            <a:spLocks noChangeArrowheads="1"/>
          </p:cNvSpPr>
          <p:nvPr/>
        </p:nvSpPr>
        <p:spPr bwMode="auto">
          <a:xfrm>
            <a:off x="4038600" y="5410200"/>
            <a:ext cx="5651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6000">
                <a:cs typeface="Times New Roman" panose="02020603050405020304" pitchFamily="18" charset="0"/>
              </a:rPr>
              <a:t>*</a:t>
            </a:r>
          </a:p>
        </p:txBody>
      </p:sp>
      <p:sp>
        <p:nvSpPr>
          <p:cNvPr id="40037" name="Text Box 59"/>
          <p:cNvSpPr txBox="1">
            <a:spLocks noChangeArrowheads="1"/>
          </p:cNvSpPr>
          <p:nvPr/>
        </p:nvSpPr>
        <p:spPr bwMode="auto">
          <a:xfrm>
            <a:off x="4876800" y="5029200"/>
            <a:ext cx="2286000" cy="1563688"/>
          </a:xfrm>
          <a:prstGeom prst="rect">
            <a:avLst/>
          </a:prstGeom>
          <a:solidFill>
            <a:srgbClr val="FF00FF"/>
          </a:solidFill>
          <a:ln w="9525">
            <a:solidFill>
              <a:schemeClr val="tx1"/>
            </a:solidFill>
            <a:prstDash val="lg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EPP expenditures outside Ohio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100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4" name="Rectangle 44"/>
          <p:cNvSpPr>
            <a:spLocks noGrp="1" noChangeArrowheads="1"/>
          </p:cNvSpPr>
          <p:nvPr>
            <p:ph type="title"/>
          </p:nvPr>
        </p:nvSpPr>
        <p:spPr>
          <a:xfrm>
            <a:off x="304800" y="457200"/>
            <a:ext cx="7772400" cy="1143000"/>
          </a:xfrm>
        </p:spPr>
        <p:txBody>
          <a:bodyPr/>
          <a:lstStyle/>
          <a:p>
            <a:pPr algn="l" eaLnBrk="1" hangingPunct="1"/>
            <a:r>
              <a:rPr lang="en-US" altLang="en-US" smtClean="0"/>
              <a:t>Economic Impacts</a:t>
            </a:r>
            <a:br>
              <a:rPr lang="en-US" altLang="en-US" smtClean="0"/>
            </a:br>
            <a:r>
              <a:rPr lang="en-US" altLang="en-US" smtClean="0"/>
              <a:t>Description</a:t>
            </a:r>
          </a:p>
        </p:txBody>
      </p:sp>
      <p:sp>
        <p:nvSpPr>
          <p:cNvPr id="41005" name="Rectangle 45"/>
          <p:cNvSpPr>
            <a:spLocks noGrp="1" noChangeArrowheads="1"/>
          </p:cNvSpPr>
          <p:nvPr>
            <p:ph type="body" idx="1"/>
          </p:nvPr>
        </p:nvSpPr>
        <p:spPr>
          <a:xfrm>
            <a:off x="685800" y="1905000"/>
            <a:ext cx="7772400" cy="4114800"/>
          </a:xfrm>
        </p:spPr>
        <p:txBody>
          <a:bodyPr/>
          <a:lstStyle/>
          <a:p>
            <a:pPr eaLnBrk="1" hangingPunct="1"/>
            <a:r>
              <a:rPr lang="en-US" altLang="en-US" sz="2800" smtClean="0"/>
              <a:t>Ohio Electric Partnership Program example – reduction of ratepayer subsidy</a:t>
            </a:r>
          </a:p>
          <a:p>
            <a:pPr lvl="1"/>
            <a:r>
              <a:rPr lang="en-US" altLang="en-US" sz="2400" smtClean="0"/>
              <a:t>If the program has a benefit/cost ratio of &gt; 1, there will be an additional reduction in the amount spent on electricity.</a:t>
            </a:r>
          </a:p>
          <a:p>
            <a:pPr lvl="1"/>
            <a:r>
              <a:rPr lang="en-US" altLang="en-US" sz="2400" smtClean="0"/>
              <a:t>This reduction goes to the Ohio ratepayers who had subsidized the electric use of PIPP participants.</a:t>
            </a:r>
          </a:p>
          <a:p>
            <a:pPr lvl="1"/>
            <a:r>
              <a:rPr lang="en-US" altLang="en-US" sz="2400" smtClean="0"/>
              <a:t>Ohio ratepayers have more disposable income to spend on consumer goods that have higher multipliers for the Ohio economy than electricity multipliers.</a:t>
            </a:r>
          </a:p>
          <a:p>
            <a:pPr eaLnBrk="1" hangingPunct="1"/>
            <a:endParaRPr lang="en-US" altLang="en-US" sz="2400" smtClean="0"/>
          </a:p>
        </p:txBody>
      </p:sp>
      <p:sp>
        <p:nvSpPr>
          <p:cNvPr id="4100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01FD822-2C4A-4F26-AE13-CC2DC001E835}" type="slidenum">
              <a:rPr lang="en-US" altLang="en-US" sz="1000"/>
              <a:pPr eaLnBrk="1" hangingPunct="1">
                <a:spcBef>
                  <a:spcPct val="50000"/>
                </a:spcBef>
              </a:pPr>
              <a:t>39</a:t>
            </a:fld>
            <a:endParaRPr lang="en-US" alt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8" name="Title 46"/>
          <p:cNvSpPr>
            <a:spLocks noGrp="1"/>
          </p:cNvSpPr>
          <p:nvPr>
            <p:ph type="ctrTitle"/>
          </p:nvPr>
        </p:nvSpPr>
        <p:spPr>
          <a:xfrm>
            <a:off x="711200" y="1828800"/>
            <a:ext cx="7772400" cy="1470025"/>
          </a:xfrm>
        </p:spPr>
        <p:txBody>
          <a:bodyPr/>
          <a:lstStyle/>
          <a:p>
            <a:pPr eaLnBrk="1" hangingPunct="1"/>
            <a:r>
              <a:rPr lang="en-US" altLang="en-US" smtClean="0"/>
              <a:t>Why Evaluate?</a:t>
            </a:r>
          </a:p>
        </p:txBody>
      </p:sp>
      <p:sp>
        <p:nvSpPr>
          <p:cNvPr id="6189"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4F7C0A58-04B9-4D19-973C-D3524C65D247}" type="slidenum">
              <a:rPr lang="en-US" altLang="en-US" sz="1000"/>
              <a:pPr eaLnBrk="1" hangingPunct="1">
                <a:spcBef>
                  <a:spcPct val="50000"/>
                </a:spcBef>
              </a:pPr>
              <a:t>4</a:t>
            </a:fld>
            <a:endParaRPr lang="en-US" altLang="en-US" sz="1000"/>
          </a:p>
        </p:txBody>
      </p:sp>
      <p:sp>
        <p:nvSpPr>
          <p:cNvPr id="6190" name="TextBox 1"/>
          <p:cNvSpPr txBox="1">
            <a:spLocks noChangeArrowheads="1"/>
          </p:cNvSpPr>
          <p:nvPr/>
        </p:nvSpPr>
        <p:spPr bwMode="auto">
          <a:xfrm>
            <a:off x="728663" y="3644900"/>
            <a:ext cx="8229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a:t>“Measurement is the first step that leads to control and eventually to improvement. If you can’t measure something, you can’t understand it. If you can’t understand it, you can’t control it. If you can’t control it, you can’t improve it.”</a:t>
            </a:r>
          </a:p>
          <a:p>
            <a:pPr algn="just"/>
            <a:r>
              <a:rPr lang="en-US" altLang="en-US"/>
              <a:t> </a:t>
            </a:r>
            <a:br>
              <a:rPr lang="en-US" altLang="en-US"/>
            </a:br>
            <a:r>
              <a:rPr lang="en-US" altLang="en-US"/>
              <a:t>― </a:t>
            </a:r>
            <a:r>
              <a:rPr lang="en-US" altLang="en-US" b="1">
                <a:hlinkClick r:id="rId5"/>
              </a:rPr>
              <a:t>H. James Harrington</a:t>
            </a:r>
            <a:endParaRPr lang="en-US" altLang="en-US"/>
          </a:p>
          <a:p>
            <a:pPr algn="just"/>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8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8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8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0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1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2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2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2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2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2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202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28" name="Rectangle 44"/>
          <p:cNvSpPr>
            <a:spLocks noGrp="1" noChangeArrowheads="1"/>
          </p:cNvSpPr>
          <p:nvPr>
            <p:ph type="title"/>
          </p:nvPr>
        </p:nvSpPr>
        <p:spPr>
          <a:xfrm>
            <a:off x="304800" y="381000"/>
            <a:ext cx="7772400" cy="1143000"/>
          </a:xfrm>
        </p:spPr>
        <p:txBody>
          <a:bodyPr/>
          <a:lstStyle/>
          <a:p>
            <a:pPr algn="l" eaLnBrk="1" hangingPunct="1"/>
            <a:r>
              <a:rPr lang="en-US" altLang="en-US" smtClean="0"/>
              <a:t>Economic Impacts</a:t>
            </a:r>
            <a:br>
              <a:rPr lang="en-US" altLang="en-US" smtClean="0"/>
            </a:br>
            <a:r>
              <a:rPr lang="en-US" altLang="en-US" smtClean="0"/>
              <a:t>Description</a:t>
            </a:r>
          </a:p>
        </p:txBody>
      </p:sp>
      <p:sp>
        <p:nvSpPr>
          <p:cNvPr id="42029"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851044C4-0297-471F-82BC-584403573419}" type="slidenum">
              <a:rPr lang="en-US" altLang="en-US" sz="1000"/>
              <a:pPr eaLnBrk="1" hangingPunct="1">
                <a:spcBef>
                  <a:spcPct val="50000"/>
                </a:spcBef>
              </a:pPr>
              <a:t>40</a:t>
            </a:fld>
            <a:endParaRPr lang="en-US" altLang="en-US" sz="1000"/>
          </a:p>
        </p:txBody>
      </p:sp>
      <p:sp>
        <p:nvSpPr>
          <p:cNvPr id="420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400"/>
          </a:p>
        </p:txBody>
      </p:sp>
      <p:sp>
        <p:nvSpPr>
          <p:cNvPr id="42031"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2"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3"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4"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5"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6"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7"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8"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39"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0"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1"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2"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3"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4"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5"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6"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7"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8"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49"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0"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1"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2"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3"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4"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5"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6"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7"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8"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59"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0"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1"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2"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3"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4"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5"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6"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7"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8"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69"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2070" name="Picture 41" descr="D:\PFiles\MSOffice\Clipart\WebArt\BD14742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1" name="Picture 43" descr="D:\PFiles\MSOffice\Clipart\WebArt\BD14742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72" name="Text Box 46"/>
          <p:cNvSpPr txBox="1">
            <a:spLocks noChangeArrowheads="1"/>
          </p:cNvSpPr>
          <p:nvPr/>
        </p:nvSpPr>
        <p:spPr bwMode="auto">
          <a:xfrm>
            <a:off x="685800" y="1489075"/>
            <a:ext cx="184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2073" name="Text Box 47"/>
          <p:cNvSpPr txBox="1">
            <a:spLocks noChangeArrowheads="1"/>
          </p:cNvSpPr>
          <p:nvPr/>
        </p:nvSpPr>
        <p:spPr bwMode="auto">
          <a:xfrm>
            <a:off x="990600" y="1752600"/>
            <a:ext cx="6772275" cy="611188"/>
          </a:xfrm>
          <a:prstGeom prst="rect">
            <a:avLst/>
          </a:prstGeom>
          <a:solidFill>
            <a:srgbClr val="00FF00"/>
          </a:solidFill>
          <a:ln w="31750">
            <a:solidFill>
              <a:schemeClr val="tx1"/>
            </a:solidFill>
            <a:miter lim="800000"/>
            <a:headEnd/>
            <a:tailEnd/>
          </a:ln>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a:cs typeface="Times New Roman" panose="02020603050405020304" pitchFamily="18" charset="0"/>
              </a:rPr>
              <a:t>Economic benefit from EPP net benefits</a:t>
            </a:r>
          </a:p>
        </p:txBody>
      </p:sp>
      <p:sp>
        <p:nvSpPr>
          <p:cNvPr id="42074" name="Text Box 48"/>
          <p:cNvSpPr txBox="1">
            <a:spLocks noChangeArrowheads="1"/>
          </p:cNvSpPr>
          <p:nvPr/>
        </p:nvSpPr>
        <p:spPr bwMode="auto">
          <a:xfrm>
            <a:off x="4343400" y="2362200"/>
            <a:ext cx="4730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a:cs typeface="Times New Roman" panose="02020603050405020304" pitchFamily="18" charset="0"/>
              </a:rPr>
              <a:t>=	</a:t>
            </a:r>
          </a:p>
        </p:txBody>
      </p:sp>
      <p:sp>
        <p:nvSpPr>
          <p:cNvPr id="42075" name="Text Box 49"/>
          <p:cNvSpPr txBox="1">
            <a:spLocks noChangeArrowheads="1"/>
          </p:cNvSpPr>
          <p:nvPr/>
        </p:nvSpPr>
        <p:spPr bwMode="auto">
          <a:xfrm>
            <a:off x="533400" y="2819400"/>
            <a:ext cx="2286000" cy="1563688"/>
          </a:xfrm>
          <a:prstGeom prst="rect">
            <a:avLst/>
          </a:prstGeom>
          <a:solidFill>
            <a:srgbClr val="FF00FF"/>
          </a:solidFill>
          <a:ln w="9525">
            <a:solidFill>
              <a:schemeClr val="tx1"/>
            </a:solidFill>
            <a:prstDash val="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consumer goods multiplier</a:t>
            </a:r>
          </a:p>
        </p:txBody>
      </p:sp>
      <p:sp>
        <p:nvSpPr>
          <p:cNvPr id="42076" name="Text Box 50"/>
          <p:cNvSpPr txBox="1">
            <a:spLocks noChangeArrowheads="1"/>
          </p:cNvSpPr>
          <p:nvPr/>
        </p:nvSpPr>
        <p:spPr bwMode="auto">
          <a:xfrm>
            <a:off x="2895600" y="3124200"/>
            <a:ext cx="48895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5400">
                <a:cs typeface="Times New Roman" panose="02020603050405020304" pitchFamily="18" charset="0"/>
              </a:rPr>
              <a:t>– </a:t>
            </a:r>
          </a:p>
        </p:txBody>
      </p:sp>
      <p:sp>
        <p:nvSpPr>
          <p:cNvPr id="42077" name="Text Box 51"/>
          <p:cNvSpPr txBox="1">
            <a:spLocks noChangeArrowheads="1"/>
          </p:cNvSpPr>
          <p:nvPr/>
        </p:nvSpPr>
        <p:spPr bwMode="auto">
          <a:xfrm>
            <a:off x="3505200" y="3048000"/>
            <a:ext cx="1997075" cy="1076325"/>
          </a:xfrm>
          <a:prstGeom prst="rect">
            <a:avLst/>
          </a:prstGeom>
          <a:solidFill>
            <a:srgbClr val="FF00FF"/>
          </a:solidFill>
          <a:ln w="9525">
            <a:solidFill>
              <a:schemeClr val="tx1"/>
            </a:solidFill>
            <a:prstDash val="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electric multiplier</a:t>
            </a:r>
          </a:p>
        </p:txBody>
      </p:sp>
      <p:sp>
        <p:nvSpPr>
          <p:cNvPr id="42078" name="Text Box 52"/>
          <p:cNvSpPr txBox="1">
            <a:spLocks noChangeArrowheads="1"/>
          </p:cNvSpPr>
          <p:nvPr/>
        </p:nvSpPr>
        <p:spPr bwMode="auto">
          <a:xfrm>
            <a:off x="0" y="2819400"/>
            <a:ext cx="5222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8000">
                <a:cs typeface="Times New Roman" panose="02020603050405020304" pitchFamily="18" charset="0"/>
              </a:rPr>
              <a:t>(</a:t>
            </a:r>
          </a:p>
        </p:txBody>
      </p:sp>
      <p:sp>
        <p:nvSpPr>
          <p:cNvPr id="42079" name="Text Box 53"/>
          <p:cNvSpPr txBox="1">
            <a:spLocks noChangeArrowheads="1"/>
          </p:cNvSpPr>
          <p:nvPr/>
        </p:nvSpPr>
        <p:spPr bwMode="auto">
          <a:xfrm>
            <a:off x="5486400" y="2819400"/>
            <a:ext cx="5222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8000">
                <a:cs typeface="Times New Roman" panose="02020603050405020304" pitchFamily="18" charset="0"/>
              </a:rPr>
              <a:t>)</a:t>
            </a:r>
          </a:p>
        </p:txBody>
      </p:sp>
      <p:sp>
        <p:nvSpPr>
          <p:cNvPr id="42080" name="Text Box 54"/>
          <p:cNvSpPr txBox="1">
            <a:spLocks noChangeArrowheads="1"/>
          </p:cNvSpPr>
          <p:nvPr/>
        </p:nvSpPr>
        <p:spPr bwMode="auto">
          <a:xfrm>
            <a:off x="6019800" y="3124200"/>
            <a:ext cx="5651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6000">
                <a:cs typeface="Times New Roman" panose="02020603050405020304" pitchFamily="18" charset="0"/>
              </a:rPr>
              <a:t>*</a:t>
            </a:r>
          </a:p>
        </p:txBody>
      </p:sp>
      <p:sp>
        <p:nvSpPr>
          <p:cNvPr id="42081" name="Text Box 55"/>
          <p:cNvSpPr txBox="1">
            <a:spLocks noChangeArrowheads="1"/>
          </p:cNvSpPr>
          <p:nvPr/>
        </p:nvSpPr>
        <p:spPr bwMode="auto">
          <a:xfrm>
            <a:off x="6629400" y="2971800"/>
            <a:ext cx="2286000" cy="1076325"/>
          </a:xfrm>
          <a:prstGeom prst="rect">
            <a:avLst/>
          </a:prstGeom>
          <a:solidFill>
            <a:srgbClr val="FF00FF"/>
          </a:solidFill>
          <a:ln w="9525">
            <a:solidFill>
              <a:schemeClr val="tx1"/>
            </a:solidFill>
            <a:prstDash val="lg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net benefits spent</a:t>
            </a:r>
          </a:p>
        </p:txBody>
      </p:sp>
      <p:sp>
        <p:nvSpPr>
          <p:cNvPr id="42082" name="Text Box 56"/>
          <p:cNvSpPr txBox="1">
            <a:spLocks noChangeArrowheads="1"/>
          </p:cNvSpPr>
          <p:nvPr/>
        </p:nvSpPr>
        <p:spPr bwMode="auto">
          <a:xfrm>
            <a:off x="4191000" y="4114800"/>
            <a:ext cx="48895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5400">
                <a:cs typeface="Times New Roman" panose="02020603050405020304" pitchFamily="18" charset="0"/>
              </a:rPr>
              <a:t>– </a:t>
            </a:r>
          </a:p>
        </p:txBody>
      </p:sp>
      <p:sp>
        <p:nvSpPr>
          <p:cNvPr id="42083" name="Text Box 57"/>
          <p:cNvSpPr txBox="1">
            <a:spLocks noChangeArrowheads="1"/>
          </p:cNvSpPr>
          <p:nvPr/>
        </p:nvSpPr>
        <p:spPr bwMode="auto">
          <a:xfrm>
            <a:off x="1981200" y="5105400"/>
            <a:ext cx="1997075" cy="1076325"/>
          </a:xfrm>
          <a:prstGeom prst="rect">
            <a:avLst/>
          </a:prstGeom>
          <a:solidFill>
            <a:srgbClr val="FF00FF"/>
          </a:solidFill>
          <a:ln w="9525">
            <a:solidFill>
              <a:schemeClr val="tx1"/>
            </a:solidFill>
            <a:prstDash val="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electric multiplier</a:t>
            </a:r>
          </a:p>
        </p:txBody>
      </p:sp>
      <p:sp>
        <p:nvSpPr>
          <p:cNvPr id="42084" name="Text Box 58"/>
          <p:cNvSpPr txBox="1">
            <a:spLocks noChangeArrowheads="1"/>
          </p:cNvSpPr>
          <p:nvPr/>
        </p:nvSpPr>
        <p:spPr bwMode="auto">
          <a:xfrm>
            <a:off x="4038600" y="5410200"/>
            <a:ext cx="5651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6000">
                <a:cs typeface="Times New Roman" panose="02020603050405020304" pitchFamily="18" charset="0"/>
              </a:rPr>
              <a:t>*</a:t>
            </a:r>
          </a:p>
        </p:txBody>
      </p:sp>
      <p:sp>
        <p:nvSpPr>
          <p:cNvPr id="42085" name="Text Box 59"/>
          <p:cNvSpPr txBox="1">
            <a:spLocks noChangeArrowheads="1"/>
          </p:cNvSpPr>
          <p:nvPr/>
        </p:nvSpPr>
        <p:spPr bwMode="auto">
          <a:xfrm>
            <a:off x="4876800" y="5105400"/>
            <a:ext cx="2286000" cy="1076325"/>
          </a:xfrm>
          <a:prstGeom prst="rect">
            <a:avLst/>
          </a:prstGeom>
          <a:solidFill>
            <a:srgbClr val="FF00FF"/>
          </a:solidFill>
          <a:ln w="9525">
            <a:solidFill>
              <a:schemeClr val="tx1"/>
            </a:solidFill>
            <a:prstDash val="lgDash"/>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a:cs typeface="Times New Roman" panose="02020603050405020304" pitchFamily="18" charset="0"/>
              </a:rPr>
              <a:t>net benefits saved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30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52" name="Rectangle 44"/>
          <p:cNvSpPr>
            <a:spLocks noGrp="1" noChangeArrowheads="1"/>
          </p:cNvSpPr>
          <p:nvPr>
            <p:ph type="title"/>
          </p:nvPr>
        </p:nvSpPr>
        <p:spPr>
          <a:xfrm>
            <a:off x="304800" y="381000"/>
            <a:ext cx="7772400" cy="1143000"/>
          </a:xfrm>
        </p:spPr>
        <p:txBody>
          <a:bodyPr/>
          <a:lstStyle/>
          <a:p>
            <a:pPr algn="l" eaLnBrk="1" hangingPunct="1"/>
            <a:r>
              <a:rPr lang="en-US" altLang="en-US" smtClean="0"/>
              <a:t>Economic Impacts</a:t>
            </a:r>
            <a:br>
              <a:rPr lang="en-US" altLang="en-US" smtClean="0"/>
            </a:br>
            <a:r>
              <a:rPr lang="en-US" altLang="en-US" smtClean="0"/>
              <a:t>Description</a:t>
            </a:r>
          </a:p>
        </p:txBody>
      </p:sp>
      <p:sp>
        <p:nvSpPr>
          <p:cNvPr id="43053"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D1CD86F1-240E-4D0A-8583-E5D42C9D5F0A}" type="slidenum">
              <a:rPr lang="en-US" altLang="en-US" sz="1000"/>
              <a:pPr eaLnBrk="1" hangingPunct="1">
                <a:spcBef>
                  <a:spcPct val="50000"/>
                </a:spcBef>
              </a:pPr>
              <a:t>41</a:t>
            </a:fld>
            <a:endParaRPr lang="en-US" altLang="en-US" sz="1000"/>
          </a:p>
        </p:txBody>
      </p:sp>
      <p:graphicFrame>
        <p:nvGraphicFramePr>
          <p:cNvPr id="47" name="Group 215"/>
          <p:cNvGraphicFramePr>
            <a:graphicFrameLocks/>
          </p:cNvGraphicFramePr>
          <p:nvPr/>
        </p:nvGraphicFramePr>
        <p:xfrm>
          <a:off x="304800" y="1828800"/>
          <a:ext cx="8610600" cy="4632325"/>
        </p:xfrm>
        <a:graphic>
          <a:graphicData uri="http://schemas.openxmlformats.org/drawingml/2006/table">
            <a:tbl>
              <a:tblPr/>
              <a:tblGrid>
                <a:gridCol w="1981200">
                  <a:extLst>
                    <a:ext uri="{9D8B030D-6E8A-4147-A177-3AD203B41FA5}"/>
                  </a:extLst>
                </a:gridCol>
                <a:gridCol w="1371600">
                  <a:extLst>
                    <a:ext uri="{9D8B030D-6E8A-4147-A177-3AD203B41FA5}"/>
                  </a:extLst>
                </a:gridCol>
                <a:gridCol w="1219200">
                  <a:extLst>
                    <a:ext uri="{9D8B030D-6E8A-4147-A177-3AD203B41FA5}"/>
                  </a:extLst>
                </a:gridCol>
                <a:gridCol w="1143000">
                  <a:extLst>
                    <a:ext uri="{9D8B030D-6E8A-4147-A177-3AD203B41FA5}"/>
                  </a:extLst>
                </a:gridCol>
                <a:gridCol w="1524000">
                  <a:extLst>
                    <a:ext uri="{9D8B030D-6E8A-4147-A177-3AD203B41FA5}"/>
                  </a:extLst>
                </a:gridCol>
                <a:gridCol w="1371600">
                  <a:extLst>
                    <a:ext uri="{9D8B030D-6E8A-4147-A177-3AD203B41FA5}"/>
                  </a:extLst>
                </a:gridCol>
              </a:tblGrid>
              <a:tr h="822840">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Source of Impact</a:t>
                      </a:r>
                    </a:p>
                  </a:txBody>
                  <a:tcPr marT="45684" marB="4568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Positive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Economic Benefits</a:t>
                      </a:r>
                    </a:p>
                  </a:txBody>
                  <a:tcPr marT="45684" marB="4568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Negative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Economic Benefits</a:t>
                      </a:r>
                    </a:p>
                  </a:txBody>
                  <a:tcPr marT="45684" marB="45684"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extLst>
              </a:tr>
              <a:tr h="457104">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Multiplier </a:t>
                      </a:r>
                    </a:p>
                  </a:txBody>
                  <a:tcPr marT="45684" marB="4568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Base</a:t>
                      </a:r>
                    </a:p>
                  </a:txBody>
                  <a:tcPr marT="45684" marB="45684"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Multiplier</a:t>
                      </a:r>
                    </a:p>
                  </a:txBody>
                  <a:tcPr marT="45684" marB="4568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Base</a:t>
                      </a:r>
                    </a:p>
                  </a:txBody>
                  <a:tcPr marT="45684" marB="4568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2284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Without EPP</a:t>
                      </a:r>
                    </a:p>
                  </a:txBody>
                  <a:tcPr marT="45684" marB="4568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With EPP</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extLst>
              </a:tr>
              <a:tr h="13714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EPP Expenditures</a:t>
                      </a:r>
                    </a:p>
                  </a:txBody>
                  <a:tcPr marT="45684" marB="4568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Electricity</a:t>
                      </a:r>
                    </a:p>
                  </a:txBody>
                  <a:tcPr marT="45684" marB="4568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Construction, consumer goods, government, technology services</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EPP expenditures in Ohio</a:t>
                      </a:r>
                    </a:p>
                  </a:txBody>
                  <a:tcPr marT="45684" marB="45684"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Electricity</a:t>
                      </a:r>
                    </a:p>
                  </a:txBody>
                  <a:tcPr marT="45684" marB="4568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EPP expenditures outside of Ohio.</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1580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rPr>
                        <a:t>EPP Net Benefits</a:t>
                      </a:r>
                    </a:p>
                  </a:txBody>
                  <a:tcPr marT="45684" marB="4568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Electricity</a:t>
                      </a:r>
                    </a:p>
                  </a:txBody>
                  <a:tcPr marT="45684" marB="4568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Consumer goods</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Part of the net present value of benefits that is spent.</a:t>
                      </a:r>
                    </a:p>
                  </a:txBody>
                  <a:tcPr marT="45684" marB="4568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Electricity</a:t>
                      </a:r>
                    </a:p>
                  </a:txBody>
                  <a:tcPr marT="45684" marB="4568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Part of the net present value of benefits that is saved.</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3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3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3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3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3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4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5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6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7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7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07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407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7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7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76" name="Rectangle 44"/>
          <p:cNvSpPr>
            <a:spLocks noGrp="1" noChangeArrowheads="1"/>
          </p:cNvSpPr>
          <p:nvPr>
            <p:ph type="title"/>
          </p:nvPr>
        </p:nvSpPr>
        <p:spPr>
          <a:xfrm>
            <a:off x="200025" y="152400"/>
            <a:ext cx="7772400" cy="1143000"/>
          </a:xfrm>
        </p:spPr>
        <p:txBody>
          <a:bodyPr/>
          <a:lstStyle/>
          <a:p>
            <a:pPr algn="l" eaLnBrk="1" hangingPunct="1"/>
            <a:r>
              <a:rPr lang="en-US" altLang="en-US" smtClean="0"/>
              <a:t>Economic Impacts</a:t>
            </a:r>
          </a:p>
        </p:txBody>
      </p:sp>
      <p:sp>
        <p:nvSpPr>
          <p:cNvPr id="44077"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53EFED3-D9E5-4723-9914-729CDC0A1481}" type="slidenum">
              <a:rPr lang="en-US" altLang="en-US" sz="1000"/>
              <a:pPr eaLnBrk="1" hangingPunct="1">
                <a:spcBef>
                  <a:spcPct val="50000"/>
                </a:spcBef>
              </a:pPr>
              <a:t>42</a:t>
            </a:fld>
            <a:endParaRPr lang="en-US" altLang="en-US" sz="1000"/>
          </a:p>
        </p:txBody>
      </p:sp>
      <p:graphicFrame>
        <p:nvGraphicFramePr>
          <p:cNvPr id="47" name="Group 107"/>
          <p:cNvGraphicFramePr>
            <a:graphicFrameLocks/>
          </p:cNvGraphicFramePr>
          <p:nvPr/>
        </p:nvGraphicFramePr>
        <p:xfrm>
          <a:off x="609600" y="1676400"/>
          <a:ext cx="7239000" cy="5062538"/>
        </p:xfrm>
        <a:graphic>
          <a:graphicData uri="http://schemas.openxmlformats.org/drawingml/2006/table">
            <a:tbl>
              <a:tblPr/>
              <a:tblGrid>
                <a:gridCol w="2362200">
                  <a:extLst>
                    <a:ext uri="{9D8B030D-6E8A-4147-A177-3AD203B41FA5}"/>
                  </a:extLst>
                </a:gridCol>
                <a:gridCol w="2362200">
                  <a:extLst>
                    <a:ext uri="{9D8B030D-6E8A-4147-A177-3AD203B41FA5}"/>
                  </a:extLst>
                </a:gridCol>
                <a:gridCol w="2514600">
                  <a:extLst>
                    <a:ext uri="{9D8B030D-6E8A-4147-A177-3AD203B41FA5}"/>
                  </a:extLst>
                </a:gridCol>
              </a:tblGrid>
              <a:tr h="823012">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Output Multiplier</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Employment Multiplier</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2301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Dollars of output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per $1 spent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Jobs created per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 million spent</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89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Electricity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1.43</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6.9</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874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Construction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1.85</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18.2</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874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Consumer Goods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1.74</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42.2</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874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Government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1.85</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27.9</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89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Technology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1.71</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N/A</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76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Services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1.94</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27.7</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5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6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7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8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09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509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9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100" name="Rectangle 44"/>
          <p:cNvSpPr>
            <a:spLocks noGrp="1" noChangeArrowheads="1"/>
          </p:cNvSpPr>
          <p:nvPr>
            <p:ph type="title"/>
          </p:nvPr>
        </p:nvSpPr>
        <p:spPr>
          <a:xfrm>
            <a:off x="228600" y="228600"/>
            <a:ext cx="7772400" cy="1143000"/>
          </a:xfrm>
        </p:spPr>
        <p:txBody>
          <a:bodyPr/>
          <a:lstStyle/>
          <a:p>
            <a:pPr algn="l" eaLnBrk="1" hangingPunct="1"/>
            <a:r>
              <a:rPr lang="en-US" altLang="en-US" smtClean="0"/>
              <a:t>Economic Impacts</a:t>
            </a:r>
          </a:p>
        </p:txBody>
      </p:sp>
      <p:sp>
        <p:nvSpPr>
          <p:cNvPr id="45101"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A53492B-A0E6-41BB-9F6B-53C25CF2168F}" type="slidenum">
              <a:rPr lang="en-US" altLang="en-US" sz="1000"/>
              <a:pPr eaLnBrk="1" hangingPunct="1">
                <a:spcBef>
                  <a:spcPct val="50000"/>
                </a:spcBef>
              </a:pPr>
              <a:t>43</a:t>
            </a:fld>
            <a:endParaRPr lang="en-US" altLang="en-US" sz="1000"/>
          </a:p>
        </p:txBody>
      </p:sp>
      <p:graphicFrame>
        <p:nvGraphicFramePr>
          <p:cNvPr id="47" name="Group 444"/>
          <p:cNvGraphicFramePr>
            <a:graphicFrameLocks/>
          </p:cNvGraphicFramePr>
          <p:nvPr/>
        </p:nvGraphicFramePr>
        <p:xfrm>
          <a:off x="609600" y="1828800"/>
          <a:ext cx="7772400" cy="4881563"/>
        </p:xfrm>
        <a:graphic>
          <a:graphicData uri="http://schemas.openxmlformats.org/drawingml/2006/table">
            <a:tbl>
              <a:tblPr/>
              <a:tblGrid>
                <a:gridCol w="1752600">
                  <a:extLst>
                    <a:ext uri="{9D8B030D-6E8A-4147-A177-3AD203B41FA5}"/>
                  </a:extLst>
                </a:gridCol>
                <a:gridCol w="1905000">
                  <a:extLst>
                    <a:ext uri="{9D8B030D-6E8A-4147-A177-3AD203B41FA5}"/>
                  </a:extLst>
                </a:gridCol>
                <a:gridCol w="1219200">
                  <a:extLst>
                    <a:ext uri="{9D8B030D-6E8A-4147-A177-3AD203B41FA5}"/>
                  </a:extLst>
                </a:gridCol>
                <a:gridCol w="990600">
                  <a:extLst>
                    <a:ext uri="{9D8B030D-6E8A-4147-A177-3AD203B41FA5}"/>
                  </a:extLst>
                </a:gridCol>
                <a:gridCol w="1905000">
                  <a:extLst>
                    <a:ext uri="{9D8B030D-6E8A-4147-A177-3AD203B41FA5}"/>
                  </a:extLst>
                </a:gridCol>
              </a:tblGrid>
              <a:tr h="380947">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 Spent in Ohio</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Arial" pitchFamily="34" charset="0"/>
                        </a:rPr>
                        <a:t> </a:t>
                      </a:r>
                      <a:r>
                        <a:rPr kumimoji="0" lang="en-US" sz="1800" b="0" i="0" u="none" strike="noStrike" cap="none" normalizeH="0" baseline="0">
                          <a:ln>
                            <a:noFill/>
                          </a:ln>
                          <a:solidFill>
                            <a:schemeClr val="tx1"/>
                          </a:solidFill>
                          <a:effectLst/>
                          <a:latin typeface="Times New Roman" pitchFamily="18" charset="0"/>
                          <a:cs typeface="Arial" pitchFamily="34" charset="0"/>
                        </a:rPr>
                        <a:t>Multiplier </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Output Increase</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65748">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Electric</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EPP</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extLst>
              </a:tr>
              <a:tr h="3730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Software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Programming</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$958,760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1.94</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$488,967</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Computers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$117,253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1.71</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$32,831</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OEE Staff</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$331,098</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1.85</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$139,061</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Evaluation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$27,255</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1.74</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$8,449</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Consultants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$17,772</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1.74</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$5,509</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Other</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$142,169</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1.74</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$44,072</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Training</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$244,667</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1.94</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$124,780</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Measures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$4,398,142</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1.74</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$1,363,424</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952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Admin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$2,012,381</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1.43</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1.94</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$1,026,314</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5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Total</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$8,249,497</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$3,233,407</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45184" name="Rectangle 1"/>
          <p:cNvSpPr>
            <a:spLocks noChangeArrowheads="1"/>
          </p:cNvSpPr>
          <p:nvPr/>
        </p:nvSpPr>
        <p:spPr bwMode="auto">
          <a:xfrm>
            <a:off x="1219200" y="1371600"/>
            <a:ext cx="6888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Impacts from EPP Expenditures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8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8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8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8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8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8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8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0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1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2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612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2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2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24" name="Rectangle 44"/>
          <p:cNvSpPr>
            <a:spLocks noGrp="1" noChangeArrowheads="1"/>
          </p:cNvSpPr>
          <p:nvPr>
            <p:ph type="title"/>
          </p:nvPr>
        </p:nvSpPr>
        <p:spPr>
          <a:xfrm>
            <a:off x="228600" y="228600"/>
            <a:ext cx="7772400" cy="1143000"/>
          </a:xfrm>
        </p:spPr>
        <p:txBody>
          <a:bodyPr/>
          <a:lstStyle/>
          <a:p>
            <a:pPr algn="l" eaLnBrk="1" hangingPunct="1"/>
            <a:r>
              <a:rPr lang="en-US" altLang="en-US" smtClean="0"/>
              <a:t>Economic Impacts</a:t>
            </a:r>
          </a:p>
        </p:txBody>
      </p:sp>
      <p:sp>
        <p:nvSpPr>
          <p:cNvPr id="46125"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09E86E98-3B7E-413C-BB83-4773B90C3331}" type="slidenum">
              <a:rPr lang="en-US" altLang="en-US" sz="1000"/>
              <a:pPr eaLnBrk="1" hangingPunct="1">
                <a:spcBef>
                  <a:spcPct val="50000"/>
                </a:spcBef>
              </a:pPr>
              <a:t>44</a:t>
            </a:fld>
            <a:endParaRPr lang="en-US" altLang="en-US" sz="1000"/>
          </a:p>
        </p:txBody>
      </p:sp>
      <p:sp>
        <p:nvSpPr>
          <p:cNvPr id="46126" name="Rectangle 1"/>
          <p:cNvSpPr>
            <a:spLocks noChangeArrowheads="1"/>
          </p:cNvSpPr>
          <p:nvPr/>
        </p:nvSpPr>
        <p:spPr bwMode="auto">
          <a:xfrm>
            <a:off x="1219200" y="1371600"/>
            <a:ext cx="6888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Impacts from EPP Expenditures</a:t>
            </a:r>
          </a:p>
        </p:txBody>
      </p:sp>
      <p:graphicFrame>
        <p:nvGraphicFramePr>
          <p:cNvPr id="49" name="Group 221"/>
          <p:cNvGraphicFramePr>
            <a:graphicFrameLocks/>
          </p:cNvGraphicFramePr>
          <p:nvPr/>
        </p:nvGraphicFramePr>
        <p:xfrm>
          <a:off x="609600" y="1798638"/>
          <a:ext cx="7696200" cy="4835525"/>
        </p:xfrm>
        <a:graphic>
          <a:graphicData uri="http://schemas.openxmlformats.org/drawingml/2006/table">
            <a:tbl>
              <a:tblPr/>
              <a:tblGrid>
                <a:gridCol w="1600200">
                  <a:extLst>
                    <a:ext uri="{9D8B030D-6E8A-4147-A177-3AD203B41FA5}"/>
                  </a:extLst>
                </a:gridCol>
                <a:gridCol w="1600200">
                  <a:extLst>
                    <a:ext uri="{9D8B030D-6E8A-4147-A177-3AD203B41FA5}"/>
                  </a:extLst>
                </a:gridCol>
                <a:gridCol w="2438400">
                  <a:extLst>
                    <a:ext uri="{9D8B030D-6E8A-4147-A177-3AD203B41FA5}"/>
                  </a:extLst>
                </a:gridCol>
                <a:gridCol w="2057400">
                  <a:extLst>
                    <a:ext uri="{9D8B030D-6E8A-4147-A177-3AD203B41FA5}"/>
                  </a:extLst>
                </a:gridCol>
              </a:tblGrid>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Electric Multiplier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 Spent Outside Ohio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Output Decrease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Software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$254,000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-$363,220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Programming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Computers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$664,433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-$950,139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OEE Staff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Evaluation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$245,300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-$350,779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Consultants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$159,947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-$228,724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$15,796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-$22,588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Training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$27,185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-$38,875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Measures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$488,682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-$698,815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Admin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$1,855,343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-$2,653,140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714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4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4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48" name="Rectangle 44"/>
          <p:cNvSpPr>
            <a:spLocks noGrp="1" noChangeArrowheads="1"/>
          </p:cNvSpPr>
          <p:nvPr>
            <p:ph type="title"/>
          </p:nvPr>
        </p:nvSpPr>
        <p:spPr>
          <a:xfrm>
            <a:off x="228600" y="228600"/>
            <a:ext cx="7772400" cy="1143000"/>
          </a:xfrm>
        </p:spPr>
        <p:txBody>
          <a:bodyPr/>
          <a:lstStyle/>
          <a:p>
            <a:pPr algn="l" eaLnBrk="1" hangingPunct="1"/>
            <a:r>
              <a:rPr lang="en-US" altLang="en-US" smtClean="0"/>
              <a:t>Economic Impacts</a:t>
            </a:r>
          </a:p>
        </p:txBody>
      </p:sp>
      <p:sp>
        <p:nvSpPr>
          <p:cNvPr id="47149"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6A0C9DE2-65C9-40BE-95A7-928B840428A4}" type="slidenum">
              <a:rPr lang="en-US" altLang="en-US" sz="1000"/>
              <a:pPr eaLnBrk="1" hangingPunct="1">
                <a:spcBef>
                  <a:spcPct val="50000"/>
                </a:spcBef>
              </a:pPr>
              <a:t>45</a:t>
            </a:fld>
            <a:endParaRPr lang="en-US" altLang="en-US" sz="1000"/>
          </a:p>
        </p:txBody>
      </p:sp>
      <p:sp>
        <p:nvSpPr>
          <p:cNvPr id="47150" name="Rectangle 1"/>
          <p:cNvSpPr>
            <a:spLocks noChangeArrowheads="1"/>
          </p:cNvSpPr>
          <p:nvPr/>
        </p:nvSpPr>
        <p:spPr bwMode="auto">
          <a:xfrm>
            <a:off x="1219200" y="1371600"/>
            <a:ext cx="6888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Impacts from EPP Expenditures</a:t>
            </a:r>
          </a:p>
        </p:txBody>
      </p:sp>
      <p:graphicFrame>
        <p:nvGraphicFramePr>
          <p:cNvPr id="50" name="Group 227"/>
          <p:cNvGraphicFramePr>
            <a:graphicFrameLocks/>
          </p:cNvGraphicFramePr>
          <p:nvPr/>
        </p:nvGraphicFramePr>
        <p:xfrm>
          <a:off x="533400" y="1809750"/>
          <a:ext cx="7772400" cy="4818063"/>
        </p:xfrm>
        <a:graphic>
          <a:graphicData uri="http://schemas.openxmlformats.org/drawingml/2006/table">
            <a:tbl>
              <a:tblPr/>
              <a:tblGrid>
                <a:gridCol w="1676400">
                  <a:extLst>
                    <a:ext uri="{9D8B030D-6E8A-4147-A177-3AD203B41FA5}"/>
                  </a:extLst>
                </a:gridCol>
                <a:gridCol w="1905000">
                  <a:extLst>
                    <a:ext uri="{9D8B030D-6E8A-4147-A177-3AD203B41FA5}"/>
                  </a:extLst>
                </a:gridCol>
                <a:gridCol w="1981200">
                  <a:extLst>
                    <a:ext uri="{9D8B030D-6E8A-4147-A177-3AD203B41FA5}"/>
                  </a:extLst>
                </a:gridCol>
                <a:gridCol w="2209800">
                  <a:extLst>
                    <a:ext uri="{9D8B030D-6E8A-4147-A177-3AD203B41FA5}"/>
                  </a:extLst>
                </a:gridCol>
              </a:tblGrid>
              <a:tr h="688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Output Increase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Output Decrease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Net Output Change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Software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-$363,220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-$363,220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Programming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$488,967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$488,967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Computers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$32,831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-$950,139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-$917,308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OEE Staff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$139,061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$139,061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Evaluation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$8,449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-$350,779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-$342,330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Consultants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$5,509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-$228,724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-$223,215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$44,072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-$22,588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$21,484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Training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$124,780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-$38,875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$85,905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Measures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$1,363,424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-$698,815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$664,609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Admin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$1,026,314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Arial" pitchFamily="34" charset="0"/>
                        </a:rPr>
                        <a:t>$1,026,314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$3,233,407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-$2,653,140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Arial" pitchFamily="34" charset="0"/>
                        </a:rPr>
                        <a:t>$580,267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81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72" name="Rectangle 44"/>
          <p:cNvSpPr>
            <a:spLocks noGrp="1" noChangeArrowheads="1"/>
          </p:cNvSpPr>
          <p:nvPr>
            <p:ph type="title"/>
          </p:nvPr>
        </p:nvSpPr>
        <p:spPr>
          <a:xfrm>
            <a:off x="228600" y="228600"/>
            <a:ext cx="7772400" cy="1143000"/>
          </a:xfrm>
        </p:spPr>
        <p:txBody>
          <a:bodyPr/>
          <a:lstStyle/>
          <a:p>
            <a:pPr algn="l" eaLnBrk="1" hangingPunct="1"/>
            <a:r>
              <a:rPr lang="en-US" altLang="en-US" smtClean="0"/>
              <a:t>Economic Impacts</a:t>
            </a:r>
          </a:p>
        </p:txBody>
      </p:sp>
      <p:sp>
        <p:nvSpPr>
          <p:cNvPr id="48173"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8283ABD7-0388-448D-94BB-FF08ADD37E56}" type="slidenum">
              <a:rPr lang="en-US" altLang="en-US" sz="1000"/>
              <a:pPr eaLnBrk="1" hangingPunct="1">
                <a:spcBef>
                  <a:spcPct val="50000"/>
                </a:spcBef>
              </a:pPr>
              <a:t>46</a:t>
            </a:fld>
            <a:endParaRPr lang="en-US" altLang="en-US" sz="1000"/>
          </a:p>
        </p:txBody>
      </p:sp>
      <p:sp>
        <p:nvSpPr>
          <p:cNvPr id="48174" name="Rectangle 1"/>
          <p:cNvSpPr>
            <a:spLocks noChangeArrowheads="1"/>
          </p:cNvSpPr>
          <p:nvPr/>
        </p:nvSpPr>
        <p:spPr bwMode="auto">
          <a:xfrm>
            <a:off x="1219200" y="1447800"/>
            <a:ext cx="6888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EPP Net Energy Savings</a:t>
            </a:r>
          </a:p>
        </p:txBody>
      </p:sp>
      <p:graphicFrame>
        <p:nvGraphicFramePr>
          <p:cNvPr id="49" name="Group 80"/>
          <p:cNvGraphicFramePr>
            <a:graphicFrameLocks/>
          </p:cNvGraphicFramePr>
          <p:nvPr/>
        </p:nvGraphicFramePr>
        <p:xfrm>
          <a:off x="685800" y="1981200"/>
          <a:ext cx="7772400" cy="4275138"/>
        </p:xfrm>
        <a:graphic>
          <a:graphicData uri="http://schemas.openxmlformats.org/drawingml/2006/table">
            <a:tbl>
              <a:tblPr/>
              <a:tblGrid>
                <a:gridCol w="1943100">
                  <a:extLst>
                    <a:ext uri="{9D8B030D-6E8A-4147-A177-3AD203B41FA5}"/>
                  </a:extLst>
                </a:gridCol>
                <a:gridCol w="1943100">
                  <a:extLst>
                    <a:ext uri="{9D8B030D-6E8A-4147-A177-3AD203B41FA5}"/>
                  </a:extLst>
                </a:gridCol>
                <a:gridCol w="1943100">
                  <a:extLst>
                    <a:ext uri="{9D8B030D-6E8A-4147-A177-3AD203B41FA5}"/>
                  </a:extLst>
                </a:gridCol>
                <a:gridCol w="1943100">
                  <a:extLst>
                    <a:ext uri="{9D8B030D-6E8A-4147-A177-3AD203B41FA5}"/>
                  </a:extLst>
                </a:gridCol>
              </a:tblGrid>
              <a:tr h="11888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Net Lifetime Benefit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(Per Home)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Number of Homes</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Total Benefit</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0287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High Use</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$453</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5,561</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$2,519,133</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0287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Moderate Use</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$661</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519</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$343,059</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0287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Total</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6,080</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$2,862,192</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5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6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7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4919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9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96" name="Rectangle 44"/>
          <p:cNvSpPr>
            <a:spLocks noGrp="1" noChangeArrowheads="1"/>
          </p:cNvSpPr>
          <p:nvPr>
            <p:ph type="title"/>
          </p:nvPr>
        </p:nvSpPr>
        <p:spPr>
          <a:xfrm>
            <a:off x="228600" y="228600"/>
            <a:ext cx="7772400" cy="1143000"/>
          </a:xfrm>
        </p:spPr>
        <p:txBody>
          <a:bodyPr/>
          <a:lstStyle/>
          <a:p>
            <a:pPr algn="l" eaLnBrk="1" hangingPunct="1"/>
            <a:r>
              <a:rPr lang="en-US" altLang="en-US" smtClean="0"/>
              <a:t>Economic Impacts</a:t>
            </a:r>
          </a:p>
        </p:txBody>
      </p:sp>
      <p:sp>
        <p:nvSpPr>
          <p:cNvPr id="49197"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4843A9F7-1696-4656-B579-5A48A07426D9}" type="slidenum">
              <a:rPr lang="en-US" altLang="en-US" sz="1000"/>
              <a:pPr eaLnBrk="1" hangingPunct="1">
                <a:spcBef>
                  <a:spcPct val="50000"/>
                </a:spcBef>
              </a:pPr>
              <a:t>47</a:t>
            </a:fld>
            <a:endParaRPr lang="en-US" altLang="en-US" sz="1000"/>
          </a:p>
        </p:txBody>
      </p:sp>
      <p:sp>
        <p:nvSpPr>
          <p:cNvPr id="49198" name="Rectangle 1"/>
          <p:cNvSpPr>
            <a:spLocks noChangeArrowheads="1"/>
          </p:cNvSpPr>
          <p:nvPr/>
        </p:nvSpPr>
        <p:spPr bwMode="auto">
          <a:xfrm>
            <a:off x="1143000" y="1524000"/>
            <a:ext cx="6888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Impact on Output from EPP Net Benefit</a:t>
            </a:r>
          </a:p>
        </p:txBody>
      </p:sp>
      <p:graphicFrame>
        <p:nvGraphicFramePr>
          <p:cNvPr id="50" name="Group 198"/>
          <p:cNvGraphicFramePr>
            <a:graphicFrameLocks/>
          </p:cNvGraphicFramePr>
          <p:nvPr/>
        </p:nvGraphicFramePr>
        <p:xfrm>
          <a:off x="228600" y="2057400"/>
          <a:ext cx="8686800" cy="4092575"/>
        </p:xfrm>
        <a:graphic>
          <a:graphicData uri="http://schemas.openxmlformats.org/drawingml/2006/table">
            <a:tbl>
              <a:tblPr/>
              <a:tblGrid>
                <a:gridCol w="762000">
                  <a:extLst>
                    <a:ext uri="{9D8B030D-6E8A-4147-A177-3AD203B41FA5}"/>
                  </a:extLst>
                </a:gridCol>
                <a:gridCol w="1371600">
                  <a:extLst>
                    <a:ext uri="{9D8B030D-6E8A-4147-A177-3AD203B41FA5}"/>
                  </a:extLst>
                </a:gridCol>
                <a:gridCol w="990600">
                  <a:extLst>
                    <a:ext uri="{9D8B030D-6E8A-4147-A177-3AD203B41FA5}"/>
                  </a:extLst>
                </a:gridCol>
                <a:gridCol w="685800">
                  <a:extLst>
                    <a:ext uri="{9D8B030D-6E8A-4147-A177-3AD203B41FA5}"/>
                  </a:extLst>
                </a:gridCol>
                <a:gridCol w="1143000">
                  <a:extLst>
                    <a:ext uri="{9D8B030D-6E8A-4147-A177-3AD203B41FA5}"/>
                  </a:extLst>
                </a:gridCol>
                <a:gridCol w="1143000">
                  <a:extLst>
                    <a:ext uri="{9D8B030D-6E8A-4147-A177-3AD203B41FA5}"/>
                  </a:extLst>
                </a:gridCol>
                <a:gridCol w="1295400">
                  <a:extLst>
                    <a:ext uri="{9D8B030D-6E8A-4147-A177-3AD203B41FA5}"/>
                  </a:extLst>
                </a:gridCol>
                <a:gridCol w="1295400">
                  <a:extLst>
                    <a:ext uri="{9D8B030D-6E8A-4147-A177-3AD203B41FA5}"/>
                  </a:extLst>
                </a:gridCol>
              </a:tblGrid>
              <a:tr h="457271">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marT="45727" marB="45727"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Amount Spent </a:t>
                      </a:r>
                    </a:p>
                  </a:txBody>
                  <a:tcPr marT="45727" marB="45727"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Multiplier</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Output Increase</a:t>
                      </a:r>
                    </a:p>
                  </a:txBody>
                  <a:tcPr marT="45727" marB="45727"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Amount Saved</a:t>
                      </a:r>
                    </a:p>
                  </a:txBody>
                  <a:tcPr marT="45727" marB="45727"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Output Decrease</a:t>
                      </a:r>
                    </a:p>
                  </a:txBody>
                  <a:tcPr marT="45727" marB="45727"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Net Output Change</a:t>
                      </a:r>
                    </a:p>
                  </a:txBody>
                  <a:tcPr marT="45727" marB="45727"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48725">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Electric</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EPP</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extLst>
              </a:tr>
              <a:tr h="10288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High Use</a:t>
                      </a:r>
                    </a:p>
                  </a:txBody>
                  <a:tcPr marT="45727" marB="45727"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$2,267,220</a:t>
                      </a:r>
                    </a:p>
                  </a:txBody>
                  <a:tcPr marT="45727" marB="45727"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1.43</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1.74</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$702,839</a:t>
                      </a:r>
                    </a:p>
                  </a:txBody>
                  <a:tcPr marT="45727" marB="45727"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$251,913</a:t>
                      </a:r>
                    </a:p>
                  </a:txBody>
                  <a:tcPr marT="45727" marB="45727"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-$360,236</a:t>
                      </a:r>
                    </a:p>
                  </a:txBody>
                  <a:tcPr marT="45727" marB="45727"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$342,602</a:t>
                      </a:r>
                    </a:p>
                  </a:txBody>
                  <a:tcPr marT="45727" marB="45727"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0288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Mod Use</a:t>
                      </a:r>
                    </a:p>
                  </a:txBody>
                  <a:tcPr marT="45727" marB="45727"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$308,753</a:t>
                      </a:r>
                    </a:p>
                  </a:txBody>
                  <a:tcPr marT="45727" marB="45727"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1.43</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1.74</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$95,713</a:t>
                      </a:r>
                    </a:p>
                  </a:txBody>
                  <a:tcPr marT="45727" marB="45727"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$34,306</a:t>
                      </a:r>
                    </a:p>
                  </a:txBody>
                  <a:tcPr marT="45727" marB="45727"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-$49,058</a:t>
                      </a:r>
                    </a:p>
                  </a:txBody>
                  <a:tcPr marT="45727" marB="45727"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$46,655</a:t>
                      </a:r>
                    </a:p>
                  </a:txBody>
                  <a:tcPr marT="45727" marB="45727"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0288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Total</a:t>
                      </a:r>
                    </a:p>
                  </a:txBody>
                  <a:tcPr marT="45727" marB="45727"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$2,575,973</a:t>
                      </a:r>
                    </a:p>
                  </a:txBody>
                  <a:tcPr marT="45727" marB="45727"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pitchFamily="18" charset="0"/>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pitchFamily="18" charset="0"/>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$798,552</a:t>
                      </a:r>
                    </a:p>
                  </a:txBody>
                  <a:tcPr marT="45727" marB="45727"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$286,219</a:t>
                      </a:r>
                    </a:p>
                  </a:txBody>
                  <a:tcPr marT="45727" marB="45727"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-$409,293</a:t>
                      </a:r>
                    </a:p>
                  </a:txBody>
                  <a:tcPr marT="45727" marB="45727"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$389,259</a:t>
                      </a:r>
                    </a:p>
                  </a:txBody>
                  <a:tcPr marT="45727" marB="45727"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7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8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19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0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1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1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1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1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1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1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21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021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1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1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220" name="Rectangle 44"/>
          <p:cNvSpPr>
            <a:spLocks noGrp="1" noChangeArrowheads="1"/>
          </p:cNvSpPr>
          <p:nvPr>
            <p:ph type="title"/>
          </p:nvPr>
        </p:nvSpPr>
        <p:spPr>
          <a:xfrm>
            <a:off x="228600" y="228600"/>
            <a:ext cx="7772400" cy="1143000"/>
          </a:xfrm>
        </p:spPr>
        <p:txBody>
          <a:bodyPr/>
          <a:lstStyle/>
          <a:p>
            <a:pPr algn="l" eaLnBrk="1" hangingPunct="1"/>
            <a:r>
              <a:rPr lang="en-US" altLang="en-US" smtClean="0"/>
              <a:t>Economic Impacts</a:t>
            </a:r>
          </a:p>
        </p:txBody>
      </p:sp>
      <p:sp>
        <p:nvSpPr>
          <p:cNvPr id="50221"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E285BDE1-A913-4FA3-8422-096720999B2D}" type="slidenum">
              <a:rPr lang="en-US" altLang="en-US" sz="1000"/>
              <a:pPr eaLnBrk="1" hangingPunct="1">
                <a:spcBef>
                  <a:spcPct val="50000"/>
                </a:spcBef>
              </a:pPr>
              <a:t>48</a:t>
            </a:fld>
            <a:endParaRPr lang="en-US" altLang="en-US" sz="1000"/>
          </a:p>
        </p:txBody>
      </p:sp>
      <p:sp>
        <p:nvSpPr>
          <p:cNvPr id="50222" name="Rectangle 1"/>
          <p:cNvSpPr>
            <a:spLocks noChangeArrowheads="1"/>
          </p:cNvSpPr>
          <p:nvPr/>
        </p:nvSpPr>
        <p:spPr bwMode="auto">
          <a:xfrm>
            <a:off x="1143000" y="1524000"/>
            <a:ext cx="6888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Summary of EPP Economic Benefits</a:t>
            </a:r>
          </a:p>
        </p:txBody>
      </p:sp>
      <p:graphicFrame>
        <p:nvGraphicFramePr>
          <p:cNvPr id="49" name="Group 75"/>
          <p:cNvGraphicFramePr>
            <a:graphicFrameLocks/>
          </p:cNvGraphicFramePr>
          <p:nvPr/>
        </p:nvGraphicFramePr>
        <p:xfrm>
          <a:off x="685800" y="1981200"/>
          <a:ext cx="7772400" cy="4114800"/>
        </p:xfrm>
        <a:graphic>
          <a:graphicData uri="http://schemas.openxmlformats.org/drawingml/2006/table">
            <a:tbl>
              <a:tblPr/>
              <a:tblGrid>
                <a:gridCol w="2819400">
                  <a:extLst>
                    <a:ext uri="{9D8B030D-6E8A-4147-A177-3AD203B41FA5}"/>
                  </a:extLst>
                </a:gridCol>
                <a:gridCol w="2362200">
                  <a:extLst>
                    <a:ext uri="{9D8B030D-6E8A-4147-A177-3AD203B41FA5}"/>
                  </a:extLst>
                </a:gridCol>
                <a:gridCol w="2590800">
                  <a:extLst>
                    <a:ext uri="{9D8B030D-6E8A-4147-A177-3AD203B41FA5}"/>
                  </a:extLst>
                </a:gridCol>
              </a:tblGrid>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Source of Impact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Output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Increase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Employment Increase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EPP Expenditures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$580,267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Arial" pitchFamily="34" charset="0"/>
                        </a:rPr>
                        <a:t>227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EPP Net Benefits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$389,259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89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$969,526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316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0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1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2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124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4" name="Title 46"/>
          <p:cNvSpPr>
            <a:spLocks noGrp="1"/>
          </p:cNvSpPr>
          <p:nvPr>
            <p:ph type="ctrTitle"/>
          </p:nvPr>
        </p:nvSpPr>
        <p:spPr/>
        <p:txBody>
          <a:bodyPr/>
          <a:lstStyle/>
          <a:p>
            <a:pPr eaLnBrk="1" hangingPunct="1"/>
            <a:r>
              <a:rPr lang="en-US" altLang="en-US" smtClean="0"/>
              <a:t>Cost Benefit Analysis</a:t>
            </a:r>
          </a:p>
        </p:txBody>
      </p:sp>
      <p:sp>
        <p:nvSpPr>
          <p:cNvPr id="51245"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3DDCE737-9921-48CE-99B2-015DB6ABC2D0}" type="slidenum">
              <a:rPr lang="en-US" altLang="en-US" sz="1000"/>
              <a:pPr eaLnBrk="1" hangingPunct="1">
                <a:spcBef>
                  <a:spcPct val="50000"/>
                </a:spcBef>
              </a:pPr>
              <a:t>49</a:t>
            </a:fld>
            <a:endParaRPr lang="en-US" altLang="en-US"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2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1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1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2" name="Rectangle 44"/>
          <p:cNvSpPr>
            <a:spLocks noGrp="1" noChangeArrowheads="1"/>
          </p:cNvSpPr>
          <p:nvPr>
            <p:ph type="title"/>
          </p:nvPr>
        </p:nvSpPr>
        <p:spPr>
          <a:xfrm>
            <a:off x="533400" y="609600"/>
            <a:ext cx="7772400" cy="1143000"/>
          </a:xfrm>
        </p:spPr>
        <p:txBody>
          <a:bodyPr/>
          <a:lstStyle/>
          <a:p>
            <a:pPr algn="l" eaLnBrk="1" hangingPunct="1"/>
            <a:r>
              <a:rPr lang="en-US" altLang="en-US" smtClean="0"/>
              <a:t>Measure Program Impacts</a:t>
            </a:r>
          </a:p>
        </p:txBody>
      </p:sp>
      <p:sp>
        <p:nvSpPr>
          <p:cNvPr id="7213" name="Rectangle 45"/>
          <p:cNvSpPr>
            <a:spLocks noGrp="1" noChangeArrowheads="1"/>
          </p:cNvSpPr>
          <p:nvPr>
            <p:ph type="body" idx="1"/>
          </p:nvPr>
        </p:nvSpPr>
        <p:spPr/>
        <p:txBody>
          <a:bodyPr/>
          <a:lstStyle/>
          <a:p>
            <a:pPr marL="514350" indent="-514350" eaLnBrk="1" hangingPunct="1"/>
            <a:r>
              <a:rPr lang="en-US" altLang="en-US" smtClean="0"/>
              <a:t>Energy usage</a:t>
            </a:r>
          </a:p>
          <a:p>
            <a:pPr marL="514350" indent="-514350" eaLnBrk="1" hangingPunct="1"/>
            <a:r>
              <a:rPr lang="en-US" altLang="en-US" smtClean="0"/>
              <a:t>Energy bill affordability</a:t>
            </a:r>
          </a:p>
          <a:p>
            <a:pPr marL="514350" indent="-514350" eaLnBrk="1" hangingPunct="1"/>
            <a:r>
              <a:rPr lang="en-US" altLang="en-US" smtClean="0"/>
              <a:t>Economic impacts</a:t>
            </a:r>
          </a:p>
          <a:p>
            <a:pPr marL="514350" indent="-514350" eaLnBrk="1" hangingPunct="1"/>
            <a:r>
              <a:rPr lang="en-US" altLang="en-US" smtClean="0"/>
              <a:t>Environmental impacts</a:t>
            </a:r>
          </a:p>
          <a:p>
            <a:pPr marL="514350" indent="-514350" eaLnBrk="1" hangingPunct="1"/>
            <a:r>
              <a:rPr lang="en-US" altLang="en-US" smtClean="0"/>
              <a:t>Health, safety, and comfort</a:t>
            </a:r>
          </a:p>
          <a:p>
            <a:pPr marL="514350" indent="-514350" eaLnBrk="1" hangingPunct="1"/>
            <a:r>
              <a:rPr lang="en-US" altLang="en-US" smtClean="0"/>
              <a:t>Cost benefit analysis</a:t>
            </a:r>
          </a:p>
          <a:p>
            <a:pPr marL="514350" indent="-514350" eaLnBrk="1" hangingPunct="1">
              <a:buFontTx/>
              <a:buNone/>
            </a:pPr>
            <a:endParaRPr lang="en-US" altLang="en-US" smtClean="0"/>
          </a:p>
        </p:txBody>
      </p:sp>
      <p:sp>
        <p:nvSpPr>
          <p:cNvPr id="721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E36414E4-1469-4E2C-8C76-65B4ECEB11DC}" type="slidenum">
              <a:rPr lang="en-US" altLang="en-US" sz="1000"/>
              <a:pPr eaLnBrk="1" hangingPunct="1">
                <a:spcBef>
                  <a:spcPct val="50000"/>
                </a:spcBef>
              </a:pPr>
              <a:t>5</a:t>
            </a:fld>
            <a:endParaRPr lang="en-US" altLang="en-US" sz="1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2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2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2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6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6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6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6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6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226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6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6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68" name="Rectangle 44"/>
          <p:cNvSpPr>
            <a:spLocks noGrp="1" noChangeArrowheads="1"/>
          </p:cNvSpPr>
          <p:nvPr>
            <p:ph type="title"/>
          </p:nvPr>
        </p:nvSpPr>
        <p:spPr>
          <a:xfrm>
            <a:off x="247650" y="373063"/>
            <a:ext cx="7772400" cy="1143000"/>
          </a:xfrm>
        </p:spPr>
        <p:txBody>
          <a:bodyPr/>
          <a:lstStyle/>
          <a:p>
            <a:pPr algn="l" eaLnBrk="1" hangingPunct="1"/>
            <a:r>
              <a:rPr lang="en-US" altLang="en-US" smtClean="0"/>
              <a:t>Cost Benefit Analysis</a:t>
            </a:r>
            <a:br>
              <a:rPr lang="en-US" altLang="en-US" smtClean="0"/>
            </a:br>
            <a:r>
              <a:rPr lang="en-US" altLang="en-US" smtClean="0"/>
              <a:t>Purpose</a:t>
            </a:r>
          </a:p>
        </p:txBody>
      </p:sp>
      <p:sp>
        <p:nvSpPr>
          <p:cNvPr id="52269" name="Rectangle 45"/>
          <p:cNvSpPr>
            <a:spLocks noGrp="1" noChangeArrowheads="1"/>
          </p:cNvSpPr>
          <p:nvPr>
            <p:ph type="body" idx="1"/>
          </p:nvPr>
        </p:nvSpPr>
        <p:spPr/>
        <p:txBody>
          <a:bodyPr/>
          <a:lstStyle/>
          <a:p>
            <a:pPr eaLnBrk="1" hangingPunct="1"/>
            <a:r>
              <a:rPr lang="en-US" altLang="en-US" smtClean="0"/>
              <a:t>Determine whether program is cost-effective.</a:t>
            </a:r>
          </a:p>
          <a:p>
            <a:pPr eaLnBrk="1" hangingPunct="1"/>
            <a:r>
              <a:rPr lang="en-US" altLang="en-US" smtClean="0"/>
              <a:t>Determine whether specific measures are cost-effective.</a:t>
            </a:r>
          </a:p>
        </p:txBody>
      </p:sp>
      <p:sp>
        <p:nvSpPr>
          <p:cNvPr id="5227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73A3B847-5C32-4BA1-AEFE-D98D86F9ABC0}" type="slidenum">
              <a:rPr lang="en-US" altLang="en-US" sz="1000"/>
              <a:pPr eaLnBrk="1" hangingPunct="1">
                <a:spcBef>
                  <a:spcPct val="50000"/>
                </a:spcBef>
              </a:pPr>
              <a:t>50</a:t>
            </a:fld>
            <a:endParaRPr lang="en-US" altLang="en-US" sz="1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7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8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328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9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9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92" name="Rectangle 44"/>
          <p:cNvSpPr>
            <a:spLocks noGrp="1" noChangeArrowheads="1"/>
          </p:cNvSpPr>
          <p:nvPr>
            <p:ph type="title"/>
          </p:nvPr>
        </p:nvSpPr>
        <p:spPr>
          <a:xfrm>
            <a:off x="355600" y="469900"/>
            <a:ext cx="7772400" cy="1143000"/>
          </a:xfrm>
        </p:spPr>
        <p:txBody>
          <a:bodyPr/>
          <a:lstStyle/>
          <a:p>
            <a:pPr algn="l" eaLnBrk="1" hangingPunct="1"/>
            <a:r>
              <a:rPr lang="en-US" altLang="en-US" smtClean="0"/>
              <a:t>Cost Benefit Analysis</a:t>
            </a:r>
            <a:br>
              <a:rPr lang="en-US" altLang="en-US" smtClean="0"/>
            </a:br>
            <a:r>
              <a:rPr lang="en-US" altLang="en-US" smtClean="0"/>
              <a:t>Description</a:t>
            </a:r>
          </a:p>
        </p:txBody>
      </p:sp>
      <p:sp>
        <p:nvSpPr>
          <p:cNvPr id="53293" name="Rectangle 45"/>
          <p:cNvSpPr>
            <a:spLocks noGrp="1" noChangeArrowheads="1"/>
          </p:cNvSpPr>
          <p:nvPr>
            <p:ph type="body" idx="1"/>
          </p:nvPr>
        </p:nvSpPr>
        <p:spPr/>
        <p:txBody>
          <a:bodyPr/>
          <a:lstStyle/>
          <a:p>
            <a:pPr eaLnBrk="1" hangingPunct="1"/>
            <a:r>
              <a:rPr lang="en-US" altLang="en-US" smtClean="0"/>
              <a:t>Comparison of program benefits and program costs.</a:t>
            </a:r>
          </a:p>
          <a:p>
            <a:pPr eaLnBrk="1" hangingPunct="1"/>
            <a:r>
              <a:rPr lang="en-US" altLang="en-US" smtClean="0"/>
              <a:t>Use of discount rate to determine total benefits over lifetime of the measures.</a:t>
            </a:r>
          </a:p>
        </p:txBody>
      </p:sp>
      <p:sp>
        <p:nvSpPr>
          <p:cNvPr id="5329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7256C8F4-6941-4850-B3B8-30812D71E864}" type="slidenum">
              <a:rPr lang="en-US" altLang="en-US" sz="1000"/>
              <a:pPr eaLnBrk="1" hangingPunct="1">
                <a:spcBef>
                  <a:spcPct val="50000"/>
                </a:spcBef>
              </a:pPr>
              <a:t>51</a:t>
            </a:fld>
            <a:endParaRPr lang="en-US" altLang="en-US" sz="1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431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31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31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16" name="Rectangle 44"/>
          <p:cNvSpPr>
            <a:spLocks noGrp="1" noChangeArrowheads="1"/>
          </p:cNvSpPr>
          <p:nvPr>
            <p:ph type="title"/>
          </p:nvPr>
        </p:nvSpPr>
        <p:spPr>
          <a:xfrm>
            <a:off x="152400" y="228600"/>
            <a:ext cx="7772400" cy="1143000"/>
          </a:xfrm>
        </p:spPr>
        <p:txBody>
          <a:bodyPr/>
          <a:lstStyle/>
          <a:p>
            <a:pPr algn="l" eaLnBrk="1" hangingPunct="1"/>
            <a:r>
              <a:rPr lang="en-US" altLang="en-US" smtClean="0"/>
              <a:t>Cost Benefit Analysis</a:t>
            </a:r>
            <a:br>
              <a:rPr lang="en-US" altLang="en-US" smtClean="0"/>
            </a:br>
            <a:r>
              <a:rPr lang="en-US" altLang="en-US" smtClean="0"/>
              <a:t>Options</a:t>
            </a:r>
          </a:p>
        </p:txBody>
      </p:sp>
      <p:sp>
        <p:nvSpPr>
          <p:cNvPr id="54317"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2AD6748B-2446-4C58-BA38-8EFC4E7792C2}" type="slidenum">
              <a:rPr lang="en-US" altLang="en-US" sz="1000"/>
              <a:pPr eaLnBrk="1" hangingPunct="1">
                <a:spcBef>
                  <a:spcPct val="50000"/>
                </a:spcBef>
              </a:pPr>
              <a:t>52</a:t>
            </a:fld>
            <a:endParaRPr lang="en-US" altLang="en-US" sz="1000"/>
          </a:p>
        </p:txBody>
      </p:sp>
      <p:sp>
        <p:nvSpPr>
          <p:cNvPr id="54318" name="Content Placeholder 48"/>
          <p:cNvSpPr>
            <a:spLocks noGrp="1"/>
          </p:cNvSpPr>
          <p:nvPr>
            <p:ph idx="1"/>
          </p:nvPr>
        </p:nvSpPr>
        <p:spPr/>
        <p:txBody>
          <a:bodyPr/>
          <a:lstStyle/>
          <a:p>
            <a:r>
              <a:rPr lang="en-US" altLang="en-US" smtClean="0"/>
              <a:t>Type of cost-benefit tests</a:t>
            </a:r>
          </a:p>
          <a:p>
            <a:pPr lvl="1"/>
            <a:r>
              <a:rPr lang="en-US" altLang="en-US" smtClean="0"/>
              <a:t>Costs to include</a:t>
            </a:r>
          </a:p>
          <a:p>
            <a:pPr lvl="2"/>
            <a:r>
              <a:rPr lang="en-US" altLang="en-US" smtClean="0"/>
              <a:t>Program costs</a:t>
            </a:r>
          </a:p>
          <a:p>
            <a:pPr lvl="2"/>
            <a:r>
              <a:rPr lang="en-US" altLang="en-US" smtClean="0"/>
              <a:t>Participant costs</a:t>
            </a:r>
          </a:p>
          <a:p>
            <a:pPr lvl="2"/>
            <a:r>
              <a:rPr lang="en-US" altLang="en-US" smtClean="0"/>
              <a:t>Ratepayer costs</a:t>
            </a:r>
          </a:p>
          <a:p>
            <a:pPr lvl="1"/>
            <a:r>
              <a:rPr lang="en-US" altLang="en-US" smtClean="0"/>
              <a:t>Benefits to include</a:t>
            </a:r>
          </a:p>
          <a:p>
            <a:pPr lvl="2"/>
            <a:r>
              <a:rPr lang="en-US" altLang="en-US" smtClean="0"/>
              <a:t>Utility avoided supply costs</a:t>
            </a:r>
          </a:p>
          <a:p>
            <a:pPr lvl="2"/>
            <a:r>
              <a:rPr lang="en-US" altLang="en-US" smtClean="0"/>
              <a:t>Participant savings</a:t>
            </a:r>
          </a:p>
          <a:p>
            <a:pPr lvl="2"/>
            <a:r>
              <a:rPr lang="en-US" altLang="en-US" smtClean="0"/>
              <a:t>Non-energy benefits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29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533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3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3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40" name="Rectangle 44"/>
          <p:cNvSpPr>
            <a:spLocks noGrp="1" noChangeArrowheads="1"/>
          </p:cNvSpPr>
          <p:nvPr>
            <p:ph type="title"/>
          </p:nvPr>
        </p:nvSpPr>
        <p:spPr>
          <a:xfrm>
            <a:off x="228600" y="304800"/>
            <a:ext cx="7772400" cy="1143000"/>
          </a:xfrm>
        </p:spPr>
        <p:txBody>
          <a:bodyPr/>
          <a:lstStyle/>
          <a:p>
            <a:pPr algn="l" eaLnBrk="1" hangingPunct="1"/>
            <a:r>
              <a:rPr lang="en-US" altLang="en-US" smtClean="0"/>
              <a:t>Cost Benefit Analysis</a:t>
            </a:r>
            <a:br>
              <a:rPr lang="en-US" altLang="en-US" smtClean="0"/>
            </a:br>
            <a:r>
              <a:rPr lang="en-US" altLang="en-US" smtClean="0"/>
              <a:t>Outputs</a:t>
            </a:r>
          </a:p>
        </p:txBody>
      </p:sp>
      <p:sp>
        <p:nvSpPr>
          <p:cNvPr id="55341"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F740E22-369E-48C2-A49C-1185E82CB6C9}" type="slidenum">
              <a:rPr lang="en-US" altLang="en-US" sz="1000"/>
              <a:pPr eaLnBrk="1" hangingPunct="1">
                <a:spcBef>
                  <a:spcPct val="50000"/>
                </a:spcBef>
              </a:pPr>
              <a:t>53</a:t>
            </a:fld>
            <a:endParaRPr lang="en-US" altLang="en-US" sz="1000"/>
          </a:p>
        </p:txBody>
      </p:sp>
      <p:graphicFrame>
        <p:nvGraphicFramePr>
          <p:cNvPr id="47" name="Table 46"/>
          <p:cNvGraphicFramePr>
            <a:graphicFrameLocks noGrp="1"/>
          </p:cNvGraphicFramePr>
          <p:nvPr/>
        </p:nvGraphicFramePr>
        <p:xfrm>
          <a:off x="533400" y="1981200"/>
          <a:ext cx="8229600" cy="4267200"/>
        </p:xfrm>
        <a:graphic>
          <a:graphicData uri="http://schemas.openxmlformats.org/drawingml/2006/table">
            <a:tbl>
              <a:tblPr/>
              <a:tblGrid>
                <a:gridCol w="1676400">
                  <a:extLst>
                    <a:ext uri="{9D8B030D-6E8A-4147-A177-3AD203B41FA5}"/>
                  </a:extLst>
                </a:gridCol>
                <a:gridCol w="838200">
                  <a:extLst>
                    <a:ext uri="{9D8B030D-6E8A-4147-A177-3AD203B41FA5}"/>
                  </a:extLst>
                </a:gridCol>
                <a:gridCol w="1066800">
                  <a:extLst>
                    <a:ext uri="{9D8B030D-6E8A-4147-A177-3AD203B41FA5}"/>
                  </a:extLst>
                </a:gridCol>
                <a:gridCol w="1066800">
                  <a:extLst>
                    <a:ext uri="{9D8B030D-6E8A-4147-A177-3AD203B41FA5}"/>
                  </a:extLst>
                </a:gridCol>
                <a:gridCol w="1066800">
                  <a:extLst>
                    <a:ext uri="{9D8B030D-6E8A-4147-A177-3AD203B41FA5}"/>
                  </a:extLst>
                </a:gridCol>
                <a:gridCol w="838200">
                  <a:extLst>
                    <a:ext uri="{9D8B030D-6E8A-4147-A177-3AD203B41FA5}"/>
                  </a:extLst>
                </a:gridCol>
                <a:gridCol w="838200">
                  <a:extLst>
                    <a:ext uri="{9D8B030D-6E8A-4147-A177-3AD203B41FA5}"/>
                  </a:extLst>
                </a:gridCol>
                <a:gridCol w="838200">
                  <a:extLst>
                    <a:ext uri="{9D8B030D-6E8A-4147-A177-3AD203B41FA5}"/>
                  </a:extLst>
                </a:gridCol>
              </a:tblGrid>
              <a:tr h="18256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charset="0"/>
                        <a:ea typeface="Times New Roman" charset="0"/>
                        <a:cs typeface="Arial"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a:t>
                      </a:r>
                      <a:endParaRPr kumimoji="0" lang="en-US" sz="2000" b="0" i="0" u="none" strike="noStrike" cap="none" normalizeH="0" baseline="0">
                        <a:ln>
                          <a:noFill/>
                        </a:ln>
                        <a:solidFill>
                          <a:schemeClr val="tx1"/>
                        </a:solidFill>
                        <a:effectLst/>
                        <a:latin typeface="Times New Roman" charset="0"/>
                        <a:ea typeface="Times New Roman" charset="0"/>
                        <a:cs typeface="Arial" charset="0"/>
                      </a:endParaRPr>
                    </a:p>
                  </a:txBody>
                  <a:tcPr marL="68580" marR="68580"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Average Savings</a:t>
                      </a:r>
                      <a:endParaRPr kumimoji="0" lang="en-US" sz="2000" b="0" i="0" u="none" strike="noStrike" cap="none" normalizeH="0" baseline="0">
                        <a:ln>
                          <a:noFill/>
                        </a:ln>
                        <a:solidFill>
                          <a:schemeClr val="tx1"/>
                        </a:solidFill>
                        <a:effectLst/>
                        <a:latin typeface="Times New Roman" charset="0"/>
                        <a:ea typeface="Times New Roman"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Average </a:t>
                      </a:r>
                      <a:endParaRPr kumimoji="0" lang="en-US" sz="2000" b="0" i="0" u="none" strike="noStrike" cap="none" normalizeH="0" baseline="0">
                        <a:ln>
                          <a:noFill/>
                        </a:ln>
                        <a:solidFill>
                          <a:schemeClr val="tx1"/>
                        </a:solidFill>
                        <a:effectLst/>
                        <a:latin typeface="Times New Roman" charset="0"/>
                        <a:ea typeface="Times New Roman"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Total Cost</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Cost Per Unit Saved</a:t>
                      </a:r>
                      <a:endParaRPr kumimoji="0" lang="en-US" sz="2000" b="0" i="0" u="none" strike="noStrike" cap="none" normalizeH="0" baseline="0">
                        <a:ln>
                          <a:noFill/>
                        </a:ln>
                        <a:solidFill>
                          <a:schemeClr val="tx1"/>
                        </a:solidFill>
                        <a:effectLst/>
                        <a:latin typeface="Times New Roman" charset="0"/>
                        <a:ea typeface="Times New Roman"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cs typeface="Times New Roman" charset="0"/>
                        </a:rPr>
                        <a:t>Measure Life (years)</a:t>
                      </a: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extLst>
              </a:tr>
              <a:tr h="1825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5</a:t>
                      </a:r>
                      <a:endParaRPr kumimoji="0" lang="en-US" sz="2000" b="0" i="0" u="none" strike="noStrike" cap="none" normalizeH="0" baseline="0">
                        <a:ln>
                          <a:noFill/>
                        </a:ln>
                        <a:solidFill>
                          <a:schemeClr val="tx1"/>
                        </a:solidFill>
                        <a:effectLst/>
                        <a:latin typeface="Times New Roman" charset="0"/>
                        <a:ea typeface="Times New Roman"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10</a:t>
                      </a:r>
                      <a:endParaRPr kumimoji="0" lang="en-US" sz="2000" b="0" i="0" u="none" strike="noStrike" cap="none" normalizeH="0" baseline="0">
                        <a:ln>
                          <a:noFill/>
                        </a:ln>
                        <a:solidFill>
                          <a:schemeClr val="tx1"/>
                        </a:solidFill>
                        <a:effectLst/>
                        <a:latin typeface="Times New Roman" charset="0"/>
                        <a:ea typeface="Times New Roman"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15</a:t>
                      </a:r>
                      <a:endParaRPr kumimoji="0" lang="en-US" sz="2000" b="0" i="0" u="none" strike="noStrike" cap="none" normalizeH="0" baseline="0">
                        <a:ln>
                          <a:noFill/>
                        </a:ln>
                        <a:solidFill>
                          <a:schemeClr val="tx1"/>
                        </a:solidFill>
                        <a:effectLst/>
                        <a:latin typeface="Times New Roman" charset="0"/>
                        <a:ea typeface="Times New Roman"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82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Electric Baseload</a:t>
                      </a: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82563">
                <a:tc>
                  <a:txBody>
                    <a:bodyPr/>
                    <a:lstStyle/>
                    <a:p>
                      <a:pPr marL="19685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Arial" charset="0"/>
                        </a:rPr>
                        <a:t>Electric (kWh)</a:t>
                      </a: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4,198</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887</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$444</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Unicode MS" pitchFamily="34" charset="-128"/>
                          <a:cs typeface="Times New Roman" charset="0"/>
                        </a:rPr>
                        <a:t>$0.50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$0.12</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$0.06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$0.05</a:t>
                      </a: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82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charset="0"/>
                          <a:ea typeface="Times New Roman" charset="0"/>
                          <a:cs typeface="Arial" charset="0"/>
                        </a:rPr>
                        <a:t>Electric Heat</a:t>
                      </a: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82563">
                <a:tc>
                  <a:txBody>
                    <a:bodyPr/>
                    <a:lstStyle/>
                    <a:p>
                      <a:pPr marL="19685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Arial" charset="0"/>
                        </a:rPr>
                        <a:t>Electric (kWh)</a:t>
                      </a: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charset="0"/>
                          <a:cs typeface="Times New Roman" charset="0"/>
                        </a:rPr>
                        <a:t>162</a:t>
                      </a:r>
                      <a:endParaRPr kumimoji="0" lang="en-US" sz="2000" b="0" i="0" u="none" strike="noStrike" cap="none" normalizeH="0" baseline="0" dirty="0">
                        <a:ln>
                          <a:noFill/>
                        </a:ln>
                        <a:solidFill>
                          <a:schemeClr val="tx1"/>
                        </a:solidFill>
                        <a:effectLst/>
                        <a:latin typeface="Times New Roman" charset="0"/>
                        <a:cs typeface="Times New Roman" charset="0"/>
                      </a:endParaRPr>
                    </a:p>
                  </a:txBody>
                  <a:tcPr marL="68580" marR="68580"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1,129</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$1,969</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Unicode MS" pitchFamily="34" charset="-128"/>
                          <a:cs typeface="Times New Roman" charset="0"/>
                        </a:rPr>
                        <a:t>$1.74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$0.40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$0.23</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$0.17</a:t>
                      </a: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82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charset="0"/>
                          <a:ea typeface="Times New Roman" charset="0"/>
                          <a:cs typeface="Arial" charset="0"/>
                        </a:rPr>
                        <a:t>Gas Heat</a:t>
                      </a: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82563">
                <a:tc>
                  <a:txBody>
                    <a:bodyPr/>
                    <a:lstStyle/>
                    <a:p>
                      <a:pPr marL="19685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Arial" charset="0"/>
                        </a:rPr>
                        <a:t>Electric (kWh)</a:t>
                      </a: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841</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550</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$203</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Unicode MS" pitchFamily="34" charset="-128"/>
                          <a:cs typeface="Times New Roman" charset="0"/>
                        </a:rPr>
                        <a:t>$0.37</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$0.09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$0.05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$0.04</a:t>
                      </a: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182563">
                <a:tc>
                  <a:txBody>
                    <a:bodyPr/>
                    <a:lstStyle/>
                    <a:p>
                      <a:pPr marL="19685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Arial" charset="0"/>
                        </a:rPr>
                        <a:t>Gas (ccf)</a:t>
                      </a: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854</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89</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charset="0"/>
                          <a:cs typeface="Times New Roman" charset="0"/>
                        </a:rPr>
                        <a:t>$1,936</a:t>
                      </a:r>
                      <a:endParaRPr kumimoji="0" lang="en-US" sz="2000" b="0" i="0" u="none" strike="noStrike" cap="none" normalizeH="0" baseline="0">
                        <a:ln>
                          <a:noFill/>
                        </a:ln>
                        <a:solidFill>
                          <a:schemeClr val="tx1"/>
                        </a:solidFill>
                        <a:effectLst/>
                        <a:latin typeface="Times New Roman"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$21.76</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$5.02</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$2.82</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cs typeface="Times New Roman" charset="0"/>
                        </a:rPr>
                        <a:t>$2.10</a:t>
                      </a:r>
                    </a:p>
                  </a:txBody>
                  <a:tcPr marL="68580" marR="68580"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55427" name="Rectangle 1"/>
          <p:cNvSpPr>
            <a:spLocks noChangeArrowheads="1"/>
          </p:cNvSpPr>
          <p:nvPr/>
        </p:nvSpPr>
        <p:spPr bwMode="auto">
          <a:xfrm>
            <a:off x="914400" y="1524000"/>
            <a:ext cx="6888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LIURP Evaluation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6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63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64" name="Title 46"/>
          <p:cNvSpPr>
            <a:spLocks noGrp="1"/>
          </p:cNvSpPr>
          <p:nvPr>
            <p:ph type="ctrTitle"/>
          </p:nvPr>
        </p:nvSpPr>
        <p:spPr>
          <a:xfrm>
            <a:off x="685800" y="2667000"/>
            <a:ext cx="7772400" cy="1828800"/>
          </a:xfrm>
        </p:spPr>
        <p:txBody>
          <a:bodyPr/>
          <a:lstStyle/>
          <a:p>
            <a:pPr eaLnBrk="1" hangingPunct="1"/>
            <a:r>
              <a:rPr lang="en-US" altLang="en-US" smtClean="0"/>
              <a:t>DOE WAP Evaluation and E2e WAP Evaluation: What do they tell us and what can we do with that information?</a:t>
            </a:r>
          </a:p>
        </p:txBody>
      </p:sp>
      <p:sp>
        <p:nvSpPr>
          <p:cNvPr id="56365"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BFB5749B-BF04-4340-82A2-E994D6FC9439}" type="slidenum">
              <a:rPr lang="en-US" altLang="en-US" sz="1000"/>
              <a:pPr eaLnBrk="1" hangingPunct="1">
                <a:spcBef>
                  <a:spcPct val="50000"/>
                </a:spcBef>
              </a:pPr>
              <a:t>54</a:t>
            </a:fld>
            <a:endParaRPr lang="en-US" altLang="en-US" sz="1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4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4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4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6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7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8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73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88"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Controversy</a:t>
            </a:r>
          </a:p>
        </p:txBody>
      </p:sp>
      <p:sp>
        <p:nvSpPr>
          <p:cNvPr id="57389" name="Rectangle 45"/>
          <p:cNvSpPr>
            <a:spLocks noGrp="1" noChangeArrowheads="1"/>
          </p:cNvSpPr>
          <p:nvPr>
            <p:ph type="body" idx="1"/>
          </p:nvPr>
        </p:nvSpPr>
        <p:spPr>
          <a:xfrm>
            <a:off x="685800" y="1828800"/>
            <a:ext cx="7772400" cy="4267200"/>
          </a:xfrm>
        </p:spPr>
        <p:txBody>
          <a:bodyPr/>
          <a:lstStyle/>
          <a:p>
            <a:pPr eaLnBrk="1" hangingPunct="1">
              <a:spcAft>
                <a:spcPts val="600"/>
              </a:spcAft>
            </a:pPr>
            <a:r>
              <a:rPr lang="en-US" altLang="en-US" smtClean="0"/>
              <a:t>E2e Headline – “Costs of </a:t>
            </a:r>
            <a:r>
              <a:rPr lang="en-US" altLang="en-US" b="1" i="1" smtClean="0"/>
              <a:t>Residential </a:t>
            </a:r>
            <a:r>
              <a:rPr lang="en-US" altLang="en-US" smtClean="0"/>
              <a:t>Energy Efficiency Investments are Twice Their Benefits: Implications for Policy”</a:t>
            </a:r>
          </a:p>
          <a:p>
            <a:pPr lvl="1" eaLnBrk="1" hangingPunct="1">
              <a:spcAft>
                <a:spcPts val="600"/>
              </a:spcAft>
            </a:pPr>
            <a:r>
              <a:rPr lang="en-US" altLang="en-US" sz="2400" smtClean="0"/>
              <a:t>This “may help explain why energy efficiency has low take up rates.” </a:t>
            </a:r>
          </a:p>
          <a:p>
            <a:pPr lvl="1" eaLnBrk="1" hangingPunct="1">
              <a:spcAft>
                <a:spcPts val="600"/>
              </a:spcAft>
            </a:pPr>
            <a:r>
              <a:rPr lang="en-US" altLang="en-US" sz="2400" smtClean="0"/>
              <a:t>Claims “weatherization upgrades were found to be expensive ways to cut carbon.”</a:t>
            </a:r>
          </a:p>
          <a:p>
            <a:pPr eaLnBrk="1" hangingPunct="1"/>
            <a:r>
              <a:rPr lang="en-US" altLang="en-US" sz="1600" smtClean="0"/>
              <a:t>http://e2e.haas.berkeley.edu/pdf/briefs/weatherization_assistance_policy_summary.pdf</a:t>
            </a:r>
          </a:p>
          <a:p>
            <a:pPr eaLnBrk="1" hangingPunct="1"/>
            <a:endParaRPr lang="en-US" altLang="en-US" smtClean="0"/>
          </a:p>
        </p:txBody>
      </p:sp>
      <p:sp>
        <p:nvSpPr>
          <p:cNvPr id="5739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49555AFE-8FC9-46B5-A235-663CA11032C5}" type="slidenum">
              <a:rPr lang="en-US" altLang="en-US" sz="1000"/>
              <a:pPr eaLnBrk="1" hangingPunct="1">
                <a:spcBef>
                  <a:spcPct val="50000"/>
                </a:spcBef>
              </a:pPr>
              <a:t>55</a:t>
            </a:fld>
            <a:endParaRPr lang="en-US" altLang="en-US" sz="1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7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8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39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40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840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41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41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412"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Controversy</a:t>
            </a:r>
          </a:p>
        </p:txBody>
      </p:sp>
      <p:sp>
        <p:nvSpPr>
          <p:cNvPr id="58413" name="Rectangle 45"/>
          <p:cNvSpPr>
            <a:spLocks noGrp="1" noChangeArrowheads="1"/>
          </p:cNvSpPr>
          <p:nvPr>
            <p:ph type="body" idx="1"/>
          </p:nvPr>
        </p:nvSpPr>
        <p:spPr>
          <a:xfrm>
            <a:off x="685800" y="1828800"/>
            <a:ext cx="7772400" cy="4267200"/>
          </a:xfrm>
        </p:spPr>
        <p:txBody>
          <a:bodyPr/>
          <a:lstStyle/>
          <a:p>
            <a:pPr eaLnBrk="1" hangingPunct="1">
              <a:spcAft>
                <a:spcPts val="600"/>
              </a:spcAft>
            </a:pPr>
            <a:r>
              <a:rPr lang="en-US" altLang="en-US" smtClean="0"/>
              <a:t>DOE Headline – “Getting it Right: Weatherization and Energy Efficiency are Good Investments”</a:t>
            </a:r>
          </a:p>
          <a:p>
            <a:pPr lvl="1" eaLnBrk="1" hangingPunct="1">
              <a:spcAft>
                <a:spcPts val="600"/>
              </a:spcAft>
            </a:pPr>
            <a:r>
              <a:rPr lang="en-US" altLang="en-US" sz="2400" smtClean="0"/>
              <a:t>WAP Evaluation shows that “WAP is indeed a good investment with energy savings exceeding costs by a factor of 1.4” and “With health and safety benefits and costs included, the benefit cost ratio rises to 4.”</a:t>
            </a:r>
          </a:p>
          <a:p>
            <a:pPr eaLnBrk="1" hangingPunct="1"/>
            <a:endParaRPr lang="en-US" altLang="en-US" sz="1600" smtClean="0"/>
          </a:p>
          <a:p>
            <a:pPr eaLnBrk="1" hangingPunct="1"/>
            <a:r>
              <a:rPr lang="en-US" altLang="en-US" sz="1600" smtClean="0"/>
              <a:t>http://energy.gov/eere/articles/getting-it-right-weatherization-and-energy-efficiency-are-good-investments</a:t>
            </a:r>
          </a:p>
        </p:txBody>
      </p:sp>
      <p:sp>
        <p:nvSpPr>
          <p:cNvPr id="5841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20FD12D3-B98E-44D3-A1A7-926A639BC8B1}" type="slidenum">
              <a:rPr lang="en-US" altLang="en-US" sz="1000"/>
              <a:pPr eaLnBrk="1" hangingPunct="1">
                <a:spcBef>
                  <a:spcPct val="50000"/>
                </a:spcBef>
              </a:pPr>
              <a:t>56</a:t>
            </a:fld>
            <a:endParaRPr lang="en-US" altLang="en-US" sz="1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39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1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2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3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3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3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5943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3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3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36"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Controversy</a:t>
            </a:r>
          </a:p>
        </p:txBody>
      </p:sp>
      <p:sp>
        <p:nvSpPr>
          <p:cNvPr id="59437" name="Rectangle 45"/>
          <p:cNvSpPr>
            <a:spLocks noGrp="1" noChangeArrowheads="1"/>
          </p:cNvSpPr>
          <p:nvPr>
            <p:ph type="body" idx="1"/>
          </p:nvPr>
        </p:nvSpPr>
        <p:spPr>
          <a:xfrm>
            <a:off x="685800" y="1828800"/>
            <a:ext cx="7772400" cy="4267200"/>
          </a:xfrm>
        </p:spPr>
        <p:txBody>
          <a:bodyPr/>
          <a:lstStyle/>
          <a:p>
            <a:pPr eaLnBrk="1" hangingPunct="1">
              <a:spcAft>
                <a:spcPts val="600"/>
              </a:spcAft>
            </a:pPr>
            <a:r>
              <a:rPr lang="en-US" altLang="en-US" smtClean="0"/>
              <a:t>ACEEE – “The E2e weatherization study: Generating more heat than light”</a:t>
            </a:r>
          </a:p>
          <a:p>
            <a:pPr lvl="1" eaLnBrk="1" hangingPunct="1">
              <a:spcAft>
                <a:spcPts val="1200"/>
              </a:spcAft>
            </a:pPr>
            <a:r>
              <a:rPr lang="en-US" altLang="en-US" sz="2400" smtClean="0"/>
              <a:t>Study … ”looks at one program in one state and inappropriately seeks to apply the results to all residential energy efficiency programs.”</a:t>
            </a:r>
          </a:p>
          <a:p>
            <a:pPr lvl="1" eaLnBrk="1" hangingPunct="1">
              <a:spcAft>
                <a:spcPts val="1200"/>
              </a:spcAft>
            </a:pPr>
            <a:r>
              <a:rPr lang="en-US" altLang="en-US" sz="2400" smtClean="0"/>
              <a:t>Study … “ignores that fact that low-income weatherization is not only designed to save energy, but also has other objectives”</a:t>
            </a:r>
          </a:p>
          <a:p>
            <a:pPr eaLnBrk="1" hangingPunct="1"/>
            <a:r>
              <a:rPr lang="en-US" altLang="en-US" sz="1600" smtClean="0"/>
              <a:t>http://aceee.org/blog/2015/07/e2e-weatherization-study-generating</a:t>
            </a:r>
          </a:p>
        </p:txBody>
      </p:sp>
      <p:sp>
        <p:nvSpPr>
          <p:cNvPr id="5943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2A6D5E10-6316-4AAF-853A-068B00640A57}" type="slidenum">
              <a:rPr lang="en-US" altLang="en-US" sz="1000"/>
              <a:pPr eaLnBrk="1" hangingPunct="1">
                <a:spcBef>
                  <a:spcPct val="50000"/>
                </a:spcBef>
              </a:pPr>
              <a:t>57</a:t>
            </a:fld>
            <a:endParaRPr lang="en-US" altLang="en-US" sz="1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1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2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3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4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5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5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5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5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5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5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45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045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5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60"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Controversy</a:t>
            </a:r>
          </a:p>
        </p:txBody>
      </p:sp>
      <p:sp>
        <p:nvSpPr>
          <p:cNvPr id="60461" name="Rectangle 45"/>
          <p:cNvSpPr>
            <a:spLocks noGrp="1" noChangeArrowheads="1"/>
          </p:cNvSpPr>
          <p:nvPr>
            <p:ph type="body" idx="1"/>
          </p:nvPr>
        </p:nvSpPr>
        <p:spPr>
          <a:xfrm>
            <a:off x="685800" y="1752600"/>
            <a:ext cx="7772400" cy="4343400"/>
          </a:xfrm>
        </p:spPr>
        <p:txBody>
          <a:bodyPr/>
          <a:lstStyle/>
          <a:p>
            <a:pPr eaLnBrk="1" hangingPunct="1">
              <a:spcAft>
                <a:spcPts val="600"/>
              </a:spcAft>
            </a:pPr>
            <a:r>
              <a:rPr lang="en-US" altLang="en-US" smtClean="0"/>
              <a:t>APPRISE Assessment – The controversy is a barrier to development of good policy related to investments in low-income energy assistance and energy efficiency. </a:t>
            </a:r>
          </a:p>
          <a:p>
            <a:pPr lvl="1" eaLnBrk="1" hangingPunct="1">
              <a:spcAft>
                <a:spcPts val="1200"/>
              </a:spcAft>
            </a:pPr>
            <a:r>
              <a:rPr lang="en-US" altLang="en-US" sz="2000" smtClean="0"/>
              <a:t>The study E2e conducted does not support their findings. And, they do not clearly communicate the strengths and limitations.</a:t>
            </a:r>
          </a:p>
          <a:p>
            <a:pPr lvl="1" eaLnBrk="1" hangingPunct="1">
              <a:spcAft>
                <a:spcPts val="1200"/>
              </a:spcAft>
            </a:pPr>
            <a:r>
              <a:rPr lang="en-US" altLang="en-US" sz="2000" smtClean="0"/>
              <a:t>DOE’s response was to defend WAP, rather than take the opportunity to clearly demonstrate what the evaluation found in terms of both the accomplishments of the program AND the opportunities for improvement.</a:t>
            </a:r>
          </a:p>
          <a:p>
            <a:pPr eaLnBrk="1" hangingPunct="1"/>
            <a:endParaRPr lang="en-US" altLang="en-US" sz="1600" smtClean="0"/>
          </a:p>
        </p:txBody>
      </p:sp>
      <p:sp>
        <p:nvSpPr>
          <p:cNvPr id="60462"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5C7507D-201F-4EA0-A86B-F72E14CAAF5C}" type="slidenum">
              <a:rPr lang="en-US" altLang="en-US" sz="1000"/>
              <a:pPr eaLnBrk="1" hangingPunct="1">
                <a:spcBef>
                  <a:spcPct val="50000"/>
                </a:spcBef>
              </a:pPr>
              <a:t>58</a:t>
            </a:fld>
            <a:endParaRPr lang="en-US" altLang="en-US" sz="1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148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4"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Evaluation</a:t>
            </a:r>
          </a:p>
        </p:txBody>
      </p:sp>
      <p:sp>
        <p:nvSpPr>
          <p:cNvPr id="61485" name="Rectangle 45"/>
          <p:cNvSpPr>
            <a:spLocks noGrp="1" noChangeArrowheads="1"/>
          </p:cNvSpPr>
          <p:nvPr>
            <p:ph type="body" idx="1"/>
          </p:nvPr>
        </p:nvSpPr>
        <p:spPr/>
        <p:txBody>
          <a:bodyPr/>
          <a:lstStyle/>
          <a:p>
            <a:pPr eaLnBrk="1" hangingPunct="1"/>
            <a:r>
              <a:rPr lang="en-US" altLang="en-US" smtClean="0"/>
              <a:t>Ask the right question</a:t>
            </a:r>
          </a:p>
          <a:p>
            <a:pPr eaLnBrk="1" hangingPunct="1"/>
            <a:endParaRPr lang="en-US" altLang="en-US" smtClean="0"/>
          </a:p>
          <a:p>
            <a:pPr eaLnBrk="1" hangingPunct="1"/>
            <a:r>
              <a:rPr lang="en-US" altLang="en-US" smtClean="0"/>
              <a:t>Use the right research method(s)</a:t>
            </a:r>
          </a:p>
          <a:p>
            <a:pPr eaLnBrk="1" hangingPunct="1"/>
            <a:endParaRPr lang="en-US" altLang="en-US" smtClean="0"/>
          </a:p>
          <a:p>
            <a:pPr eaLnBrk="1" hangingPunct="1"/>
            <a:r>
              <a:rPr lang="en-US" altLang="en-US" smtClean="0"/>
              <a:t>Pay attention to the results</a:t>
            </a:r>
          </a:p>
        </p:txBody>
      </p:sp>
      <p:sp>
        <p:nvSpPr>
          <p:cNvPr id="6148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2B3A0CD3-B53D-4845-B463-110DE480E108}" type="slidenum">
              <a:rPr lang="en-US" altLang="en-US" sz="1000"/>
              <a:pPr eaLnBrk="1" hangingPunct="1">
                <a:spcBef>
                  <a:spcPct val="50000"/>
                </a:spcBef>
              </a:pPr>
              <a:t>59</a:t>
            </a:fld>
            <a:endParaRPr lang="en-US" altLang="en-US"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23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6" name="Rectangle 44"/>
          <p:cNvSpPr>
            <a:spLocks noGrp="1" noChangeArrowheads="1"/>
          </p:cNvSpPr>
          <p:nvPr>
            <p:ph type="title"/>
          </p:nvPr>
        </p:nvSpPr>
        <p:spPr>
          <a:xfrm>
            <a:off x="152400" y="457200"/>
            <a:ext cx="7772400" cy="1143000"/>
          </a:xfrm>
        </p:spPr>
        <p:txBody>
          <a:bodyPr/>
          <a:lstStyle/>
          <a:p>
            <a:pPr algn="l" eaLnBrk="1" hangingPunct="1"/>
            <a:r>
              <a:rPr lang="en-US" altLang="en-US" smtClean="0"/>
              <a:t>Assess Potential Program </a:t>
            </a:r>
            <a:br>
              <a:rPr lang="en-US" altLang="en-US" smtClean="0"/>
            </a:br>
            <a:r>
              <a:rPr lang="en-US" altLang="en-US" smtClean="0"/>
              <a:t>Improvements</a:t>
            </a:r>
          </a:p>
        </p:txBody>
      </p:sp>
      <p:sp>
        <p:nvSpPr>
          <p:cNvPr id="8237" name="Rectangle 45"/>
          <p:cNvSpPr>
            <a:spLocks noGrp="1" noChangeArrowheads="1"/>
          </p:cNvSpPr>
          <p:nvPr>
            <p:ph type="body" idx="1"/>
          </p:nvPr>
        </p:nvSpPr>
        <p:spPr/>
        <p:txBody>
          <a:bodyPr/>
          <a:lstStyle/>
          <a:p>
            <a:pPr marL="514350" indent="-514350" eaLnBrk="1" hangingPunct="1"/>
            <a:r>
              <a:rPr lang="en-US" altLang="en-US" smtClean="0"/>
              <a:t>Goals</a:t>
            </a:r>
          </a:p>
          <a:p>
            <a:pPr marL="914400" lvl="1" indent="-514350" eaLnBrk="1" hangingPunct="1"/>
            <a:r>
              <a:rPr lang="en-US" altLang="en-US" smtClean="0"/>
              <a:t>Is the program meeting its goals?</a:t>
            </a:r>
          </a:p>
          <a:p>
            <a:pPr marL="514350" indent="-514350" eaLnBrk="1" hangingPunct="1"/>
            <a:r>
              <a:rPr lang="en-US" altLang="en-US" smtClean="0"/>
              <a:t>Efficiency</a:t>
            </a:r>
          </a:p>
          <a:p>
            <a:pPr marL="914400" lvl="1" indent="-514350" eaLnBrk="1" hangingPunct="1"/>
            <a:r>
              <a:rPr lang="en-US" altLang="en-US" smtClean="0"/>
              <a:t>Same impacts at a lower cost?</a:t>
            </a:r>
          </a:p>
          <a:p>
            <a:pPr marL="514350" indent="-514350" eaLnBrk="1" hangingPunct="1"/>
            <a:r>
              <a:rPr lang="en-US" altLang="en-US" smtClean="0"/>
              <a:t>Effectiveness</a:t>
            </a:r>
          </a:p>
          <a:p>
            <a:pPr marL="914400" lvl="1" indent="-514350" eaLnBrk="1" hangingPunct="1"/>
            <a:r>
              <a:rPr lang="en-US" altLang="en-US" smtClean="0"/>
              <a:t>Increased impacts?</a:t>
            </a:r>
          </a:p>
          <a:p>
            <a:pPr marL="514350" indent="-514350" eaLnBrk="1" hangingPunct="1">
              <a:buFontTx/>
              <a:buNone/>
            </a:pPr>
            <a:endParaRPr lang="en-US" altLang="en-US" smtClean="0"/>
          </a:p>
        </p:txBody>
      </p:sp>
      <p:sp>
        <p:nvSpPr>
          <p:cNvPr id="823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8B46AFF2-1E65-4DC6-8EE1-2E34CA27AA8A}" type="slidenum">
              <a:rPr lang="en-US" altLang="en-US" sz="1000"/>
              <a:pPr eaLnBrk="1" hangingPunct="1">
                <a:spcBef>
                  <a:spcPct val="50000"/>
                </a:spcBef>
              </a:pPr>
              <a:t>6</a:t>
            </a:fld>
            <a:endParaRPr lang="en-US" altLang="en-US" sz="1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6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6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6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250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50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50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508"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E2e Evaluation</a:t>
            </a:r>
          </a:p>
        </p:txBody>
      </p:sp>
      <p:sp>
        <p:nvSpPr>
          <p:cNvPr id="62509" name="Rectangle 45"/>
          <p:cNvSpPr>
            <a:spLocks noGrp="1" noChangeArrowheads="1"/>
          </p:cNvSpPr>
          <p:nvPr>
            <p:ph type="body" idx="1"/>
          </p:nvPr>
        </p:nvSpPr>
        <p:spPr/>
        <p:txBody>
          <a:bodyPr/>
          <a:lstStyle/>
          <a:p>
            <a:pPr eaLnBrk="1" hangingPunct="1"/>
            <a:r>
              <a:rPr lang="en-US" altLang="en-US" sz="2800" smtClean="0"/>
              <a:t>Study Objective – Assess whether there is an “information gap” causing  households to “under-invest” in energy efficiency. </a:t>
            </a:r>
          </a:p>
          <a:p>
            <a:pPr lvl="1" eaLnBrk="1" hangingPunct="1"/>
            <a:r>
              <a:rPr lang="en-US" altLang="en-US" sz="2400" smtClean="0"/>
              <a:t>Not … What is the performance of the WAP program?</a:t>
            </a:r>
          </a:p>
          <a:p>
            <a:pPr eaLnBrk="1" hangingPunct="1"/>
            <a:r>
              <a:rPr lang="en-US" altLang="en-US" sz="2800" smtClean="0"/>
              <a:t>Study Methodology – RCT using “Encouragement Design” method. Targeted in one geographic area and to one set of WAP service providers.</a:t>
            </a:r>
          </a:p>
          <a:p>
            <a:pPr lvl="1" eaLnBrk="1" hangingPunct="1"/>
            <a:r>
              <a:rPr lang="en-US" altLang="en-US" sz="2400" smtClean="0"/>
              <a:t>Not … A comprehensive study of the WAP program.</a:t>
            </a:r>
          </a:p>
          <a:p>
            <a:pPr eaLnBrk="1" hangingPunct="1"/>
            <a:endParaRPr lang="en-US" altLang="en-US" smtClean="0"/>
          </a:p>
          <a:p>
            <a:pPr eaLnBrk="1" hangingPunct="1"/>
            <a:endParaRPr lang="en-US" altLang="en-US" smtClean="0"/>
          </a:p>
        </p:txBody>
      </p:sp>
      <p:sp>
        <p:nvSpPr>
          <p:cNvPr id="6251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27F6109-5968-46D6-B816-70E6B9B3D995}" type="slidenum">
              <a:rPr lang="en-US" altLang="en-US" sz="1000"/>
              <a:pPr eaLnBrk="1" hangingPunct="1">
                <a:spcBef>
                  <a:spcPct val="50000"/>
                </a:spcBef>
              </a:pPr>
              <a:t>60</a:t>
            </a:fld>
            <a:endParaRPr lang="en-US" altLang="en-US" sz="1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2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352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3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3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32"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E2e Evaluation</a:t>
            </a:r>
          </a:p>
        </p:txBody>
      </p:sp>
      <p:sp>
        <p:nvSpPr>
          <p:cNvPr id="63533" name="Rectangle 45"/>
          <p:cNvSpPr>
            <a:spLocks noGrp="1" noChangeArrowheads="1"/>
          </p:cNvSpPr>
          <p:nvPr>
            <p:ph type="body" idx="1"/>
          </p:nvPr>
        </p:nvSpPr>
        <p:spPr/>
        <p:txBody>
          <a:bodyPr/>
          <a:lstStyle/>
          <a:p>
            <a:pPr eaLnBrk="1" hangingPunct="1"/>
            <a:r>
              <a:rPr lang="en-US" altLang="en-US" sz="2800" smtClean="0"/>
              <a:t>Study Results – Study had a number of reasonable findings …</a:t>
            </a:r>
          </a:p>
          <a:p>
            <a:pPr lvl="1" eaLnBrk="1" hangingPunct="1"/>
            <a:r>
              <a:rPr lang="en-US" altLang="en-US" sz="2400" smtClean="0"/>
              <a:t>It is difficult to effectively communicate the benefits of energy efficiency services to low-income households.</a:t>
            </a:r>
          </a:p>
          <a:p>
            <a:pPr lvl="1" eaLnBrk="1" hangingPunct="1"/>
            <a:r>
              <a:rPr lang="en-US" altLang="en-US" sz="2400" smtClean="0"/>
              <a:t>If you encourage households who don’t need weatherization (i.e., have comfortable, safe, and affordable homes) to apply for services, you will be over-investing in energy efficiency.</a:t>
            </a:r>
          </a:p>
          <a:p>
            <a:pPr lvl="1" eaLnBrk="1" hangingPunct="1"/>
            <a:r>
              <a:rPr lang="en-US" altLang="en-US" sz="2400" smtClean="0"/>
              <a:t>The NEAT audit does not furnish very good results if you don’t have actual energy usage data. </a:t>
            </a:r>
          </a:p>
          <a:p>
            <a:pPr eaLnBrk="1" hangingPunct="1"/>
            <a:endParaRPr lang="en-US" altLang="en-US" smtClean="0"/>
          </a:p>
          <a:p>
            <a:pPr eaLnBrk="1" hangingPunct="1"/>
            <a:endParaRPr lang="en-US" altLang="en-US" smtClean="0"/>
          </a:p>
        </p:txBody>
      </p:sp>
      <p:sp>
        <p:nvSpPr>
          <p:cNvPr id="6353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058ED36A-3C31-4D02-A9FF-8E7C404D5B80}" type="slidenum">
              <a:rPr lang="en-US" altLang="en-US" sz="1000"/>
              <a:pPr eaLnBrk="1" hangingPunct="1">
                <a:spcBef>
                  <a:spcPct val="50000"/>
                </a:spcBef>
              </a:pPr>
              <a:t>61</a:t>
            </a:fld>
            <a:endParaRPr lang="en-US" altLang="en-US" sz="1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1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1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1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1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1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2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455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5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5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56"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E2e Evaluation</a:t>
            </a:r>
          </a:p>
        </p:txBody>
      </p:sp>
      <p:sp>
        <p:nvSpPr>
          <p:cNvPr id="64557" name="Rectangle 45"/>
          <p:cNvSpPr>
            <a:spLocks noGrp="1" noChangeArrowheads="1"/>
          </p:cNvSpPr>
          <p:nvPr>
            <p:ph type="body" idx="1"/>
          </p:nvPr>
        </p:nvSpPr>
        <p:spPr/>
        <p:txBody>
          <a:bodyPr/>
          <a:lstStyle/>
          <a:p>
            <a:pPr eaLnBrk="1" hangingPunct="1"/>
            <a:r>
              <a:rPr lang="en-US" altLang="en-US" sz="2800" smtClean="0"/>
              <a:t>Study Results – Study “inappropriately seeks to apply the results to all residential energy efficiency programs.”</a:t>
            </a:r>
          </a:p>
          <a:p>
            <a:pPr lvl="1" eaLnBrk="1" hangingPunct="1"/>
            <a:r>
              <a:rPr lang="en-US" altLang="en-US" sz="2000" smtClean="0"/>
              <a:t>The treated households had relatively low energy bills compared to WAP program participants in other areas.</a:t>
            </a:r>
          </a:p>
          <a:p>
            <a:pPr lvl="1" eaLnBrk="1" hangingPunct="1"/>
            <a:r>
              <a:rPr lang="en-US" altLang="en-US" sz="2000" smtClean="0"/>
              <a:t>Other evaluations find substantial variation in performance between states and between agencies within states; no discussion of whether the study agencies were representative of overall WAP performance.</a:t>
            </a:r>
          </a:p>
          <a:p>
            <a:pPr lvl="1" eaLnBrk="1" hangingPunct="1"/>
            <a:r>
              <a:rPr lang="en-US" altLang="en-US" sz="2000" smtClean="0"/>
              <a:t>Ignored all other benefits of the WAP program and ignored that fact that the WAP program also has responsibilities related to fiscal integrity and verification of health and safety.</a:t>
            </a:r>
          </a:p>
          <a:p>
            <a:pPr eaLnBrk="1" hangingPunct="1"/>
            <a:endParaRPr lang="en-US" altLang="en-US" smtClean="0"/>
          </a:p>
          <a:p>
            <a:pPr eaLnBrk="1" hangingPunct="1"/>
            <a:endParaRPr lang="en-US" altLang="en-US" smtClean="0"/>
          </a:p>
        </p:txBody>
      </p:sp>
      <p:sp>
        <p:nvSpPr>
          <p:cNvPr id="6455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7044E7AD-DCBF-45C7-9200-5C610E52E433}" type="slidenum">
              <a:rPr lang="en-US" altLang="en-US" sz="1000"/>
              <a:pPr eaLnBrk="1" hangingPunct="1">
                <a:spcBef>
                  <a:spcPct val="50000"/>
                </a:spcBef>
              </a:pPr>
              <a:t>62</a:t>
            </a:fld>
            <a:endParaRPr lang="en-US" altLang="en-US" sz="1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3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4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5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6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57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557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7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7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80"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E2e Evaluation</a:t>
            </a:r>
          </a:p>
        </p:txBody>
      </p:sp>
      <p:sp>
        <p:nvSpPr>
          <p:cNvPr id="65581" name="Rectangle 45"/>
          <p:cNvSpPr>
            <a:spLocks noGrp="1" noChangeArrowheads="1"/>
          </p:cNvSpPr>
          <p:nvPr>
            <p:ph type="body" idx="1"/>
          </p:nvPr>
        </p:nvSpPr>
        <p:spPr/>
        <p:txBody>
          <a:bodyPr/>
          <a:lstStyle/>
          <a:p>
            <a:pPr eaLnBrk="1" hangingPunct="1"/>
            <a:r>
              <a:rPr lang="en-US" altLang="en-US" smtClean="0"/>
              <a:t>DID NOT ask the right question</a:t>
            </a:r>
          </a:p>
          <a:p>
            <a:pPr eaLnBrk="1" hangingPunct="1"/>
            <a:endParaRPr lang="en-US" altLang="en-US" smtClean="0"/>
          </a:p>
          <a:p>
            <a:pPr eaLnBrk="1" hangingPunct="1"/>
            <a:r>
              <a:rPr lang="en-US" altLang="en-US" smtClean="0"/>
              <a:t>DID NOT use the right research method(s)</a:t>
            </a:r>
          </a:p>
          <a:p>
            <a:pPr eaLnBrk="1" hangingPunct="1"/>
            <a:endParaRPr lang="en-US" altLang="en-US" smtClean="0"/>
          </a:p>
          <a:p>
            <a:pPr eaLnBrk="1" hangingPunct="1"/>
            <a:r>
              <a:rPr lang="en-US" altLang="en-US" smtClean="0"/>
              <a:t>DID NOT pay attention to the results</a:t>
            </a:r>
          </a:p>
        </p:txBody>
      </p:sp>
      <p:sp>
        <p:nvSpPr>
          <p:cNvPr id="65582"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F3D5BD41-5586-46F3-9153-8C7F77EFE748}" type="slidenum">
              <a:rPr lang="en-US" altLang="en-US" sz="1000"/>
              <a:pPr eaLnBrk="1" hangingPunct="1">
                <a:spcBef>
                  <a:spcPct val="50000"/>
                </a:spcBef>
              </a:pPr>
              <a:t>63</a:t>
            </a:fld>
            <a:endParaRPr lang="en-US" altLang="en-US" sz="1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6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6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6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6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6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6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6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7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8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59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660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660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60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60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604"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WAP Evaluation(s)</a:t>
            </a:r>
          </a:p>
        </p:txBody>
      </p:sp>
      <p:sp>
        <p:nvSpPr>
          <p:cNvPr id="66605" name="Rectangle 45"/>
          <p:cNvSpPr>
            <a:spLocks noGrp="1" noChangeArrowheads="1"/>
          </p:cNvSpPr>
          <p:nvPr>
            <p:ph type="body" idx="1"/>
          </p:nvPr>
        </p:nvSpPr>
        <p:spPr/>
        <p:txBody>
          <a:bodyPr/>
          <a:lstStyle/>
          <a:p>
            <a:pPr eaLnBrk="1" hangingPunct="1"/>
            <a:r>
              <a:rPr lang="en-US" altLang="en-US" smtClean="0"/>
              <a:t>Planned in 2006, conducted from 2010 through 2014</a:t>
            </a:r>
          </a:p>
          <a:p>
            <a:pPr eaLnBrk="1" hangingPunct="1"/>
            <a:endParaRPr lang="en-US" altLang="en-US" smtClean="0"/>
          </a:p>
          <a:p>
            <a:pPr eaLnBrk="1" hangingPunct="1"/>
            <a:r>
              <a:rPr lang="en-US" altLang="en-US" smtClean="0"/>
              <a:t>2008 Evaluation (Retrospective Study)</a:t>
            </a:r>
          </a:p>
          <a:p>
            <a:pPr eaLnBrk="1" hangingPunct="1"/>
            <a:endParaRPr lang="en-US" altLang="en-US" smtClean="0"/>
          </a:p>
          <a:p>
            <a:pPr eaLnBrk="1" hangingPunct="1"/>
            <a:r>
              <a:rPr lang="en-US" altLang="en-US" smtClean="0"/>
              <a:t>2010 Evaluation (ARRA Funding Period)</a:t>
            </a:r>
          </a:p>
        </p:txBody>
      </p:sp>
      <p:sp>
        <p:nvSpPr>
          <p:cNvPr id="6660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E20B2C42-7C80-4C85-85FC-4DA0B4C28311}" type="slidenum">
              <a:rPr lang="en-US" altLang="en-US" sz="1000"/>
              <a:pPr eaLnBrk="1" hangingPunct="1">
                <a:spcBef>
                  <a:spcPct val="50000"/>
                </a:spcBef>
              </a:pPr>
              <a:t>64</a:t>
            </a:fld>
            <a:endParaRPr lang="en-US" altLang="en-US" sz="1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8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8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8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9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0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1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62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762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62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62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628"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WAP Evaluation(s)</a:t>
            </a:r>
          </a:p>
        </p:txBody>
      </p:sp>
      <p:sp>
        <p:nvSpPr>
          <p:cNvPr id="67629" name="Rectangle 45"/>
          <p:cNvSpPr>
            <a:spLocks noGrp="1" noChangeArrowheads="1"/>
          </p:cNvSpPr>
          <p:nvPr>
            <p:ph type="body" idx="1"/>
          </p:nvPr>
        </p:nvSpPr>
        <p:spPr>
          <a:xfrm>
            <a:off x="685800" y="1752600"/>
            <a:ext cx="7772400" cy="4343400"/>
          </a:xfrm>
        </p:spPr>
        <p:txBody>
          <a:bodyPr/>
          <a:lstStyle/>
          <a:p>
            <a:pPr eaLnBrk="1" hangingPunct="1"/>
            <a:r>
              <a:rPr lang="en-US" altLang="en-US" smtClean="0"/>
              <a:t>Study Objectives</a:t>
            </a:r>
          </a:p>
          <a:p>
            <a:pPr lvl="1" eaLnBrk="1" hangingPunct="1"/>
            <a:r>
              <a:rPr lang="en-US" altLang="en-US" smtClean="0"/>
              <a:t>How is the program implemented?</a:t>
            </a:r>
          </a:p>
          <a:p>
            <a:pPr lvl="1" eaLnBrk="1" hangingPunct="1"/>
            <a:r>
              <a:rPr lang="en-US" altLang="en-US" smtClean="0"/>
              <a:t>How much funding was used?</a:t>
            </a:r>
          </a:p>
          <a:p>
            <a:pPr lvl="1" eaLnBrk="1" hangingPunct="1"/>
            <a:r>
              <a:rPr lang="en-US" altLang="en-US" smtClean="0"/>
              <a:t>Who does it serve?</a:t>
            </a:r>
          </a:p>
          <a:p>
            <a:pPr lvl="1" eaLnBrk="1" hangingPunct="1"/>
            <a:r>
              <a:rPr lang="en-US" altLang="en-US" smtClean="0"/>
              <a:t>Who does it not serve?</a:t>
            </a:r>
          </a:p>
          <a:p>
            <a:pPr lvl="1" eaLnBrk="1" hangingPunct="1"/>
            <a:r>
              <a:rPr lang="en-US" altLang="en-US" smtClean="0"/>
              <a:t>What services are delivered?</a:t>
            </a:r>
          </a:p>
          <a:p>
            <a:pPr lvl="1" eaLnBrk="1" hangingPunct="1"/>
            <a:r>
              <a:rPr lang="en-US" altLang="en-US" smtClean="0"/>
              <a:t>How well are those services delivered?</a:t>
            </a:r>
          </a:p>
          <a:p>
            <a:pPr lvl="1" eaLnBrk="1" hangingPunct="1"/>
            <a:r>
              <a:rPr lang="en-US" altLang="en-US" smtClean="0"/>
              <a:t>What do those services costs?</a:t>
            </a:r>
          </a:p>
          <a:p>
            <a:pPr lvl="1" eaLnBrk="1" hangingPunct="1"/>
            <a:endParaRPr lang="en-US" altLang="en-US" smtClean="0"/>
          </a:p>
          <a:p>
            <a:pPr lvl="1" eaLnBrk="1" hangingPunct="1"/>
            <a:endParaRPr lang="en-US" altLang="en-US" smtClean="0"/>
          </a:p>
        </p:txBody>
      </p:sp>
      <p:sp>
        <p:nvSpPr>
          <p:cNvPr id="6763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CC7DD70F-AF52-4CC2-BF46-F790AA62384F}" type="slidenum">
              <a:rPr lang="en-US" altLang="en-US" sz="1000"/>
              <a:pPr eaLnBrk="1" hangingPunct="1">
                <a:spcBef>
                  <a:spcPct val="50000"/>
                </a:spcBef>
              </a:pPr>
              <a:t>65</a:t>
            </a:fld>
            <a:endParaRPr lang="en-US" altLang="en-US" sz="1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3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4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864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5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5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52"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WAP Evaluation(s)</a:t>
            </a:r>
          </a:p>
        </p:txBody>
      </p:sp>
      <p:sp>
        <p:nvSpPr>
          <p:cNvPr id="68653" name="Rectangle 45"/>
          <p:cNvSpPr>
            <a:spLocks noGrp="1" noChangeArrowheads="1"/>
          </p:cNvSpPr>
          <p:nvPr>
            <p:ph type="body" idx="1"/>
          </p:nvPr>
        </p:nvSpPr>
        <p:spPr>
          <a:xfrm>
            <a:off x="685800" y="1752600"/>
            <a:ext cx="7772400" cy="4343400"/>
          </a:xfrm>
        </p:spPr>
        <p:txBody>
          <a:bodyPr/>
          <a:lstStyle/>
          <a:p>
            <a:pPr eaLnBrk="1" hangingPunct="1"/>
            <a:r>
              <a:rPr lang="en-US" altLang="en-US" smtClean="0"/>
              <a:t>Ask the right question(s) – continued…</a:t>
            </a:r>
          </a:p>
          <a:p>
            <a:pPr lvl="1" eaLnBrk="1" hangingPunct="1"/>
            <a:r>
              <a:rPr lang="en-US" altLang="en-US" smtClean="0"/>
              <a:t>What are the impacts on energy usage?</a:t>
            </a:r>
          </a:p>
          <a:p>
            <a:pPr lvl="1" eaLnBrk="1" hangingPunct="1"/>
            <a:r>
              <a:rPr lang="en-US" altLang="en-US" smtClean="0"/>
              <a:t>What are the impacts on energy bills?</a:t>
            </a:r>
          </a:p>
          <a:p>
            <a:pPr lvl="1" eaLnBrk="1" hangingPunct="1"/>
            <a:r>
              <a:rPr lang="en-US" altLang="en-US" smtClean="0"/>
              <a:t>What are impacts on indoor air quality?</a:t>
            </a:r>
          </a:p>
          <a:p>
            <a:pPr lvl="1" eaLnBrk="1" hangingPunct="1"/>
            <a:r>
              <a:rPr lang="en-US" altLang="en-US" smtClean="0"/>
              <a:t>What are the other impacts on clients?</a:t>
            </a:r>
          </a:p>
          <a:p>
            <a:pPr lvl="1" eaLnBrk="1" hangingPunct="1"/>
            <a:r>
              <a:rPr lang="en-US" altLang="en-US" smtClean="0"/>
              <a:t>What are the other societal impacts?</a:t>
            </a:r>
          </a:p>
          <a:p>
            <a:pPr lvl="2" eaLnBrk="1" hangingPunct="1"/>
            <a:r>
              <a:rPr lang="en-US" altLang="en-US" smtClean="0"/>
              <a:t>Environmental / Macroeconomic /Taxpayer and Ratepayer</a:t>
            </a:r>
          </a:p>
          <a:p>
            <a:pPr lvl="1" eaLnBrk="1" hangingPunct="1"/>
            <a:endParaRPr lang="en-US" altLang="en-US" smtClean="0"/>
          </a:p>
        </p:txBody>
      </p:sp>
      <p:sp>
        <p:nvSpPr>
          <p:cNvPr id="6865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EF443B50-E043-40BC-BD46-E3A9ABEAB96F}" type="slidenum">
              <a:rPr lang="en-US" altLang="en-US" sz="1000"/>
              <a:pPr eaLnBrk="1" hangingPunct="1">
                <a:spcBef>
                  <a:spcPct val="50000"/>
                </a:spcBef>
              </a:pPr>
              <a:t>66</a:t>
            </a:fld>
            <a:endParaRPr lang="en-US" altLang="en-US" sz="1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3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4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5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6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967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7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7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76"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WAP Evaluation(s)</a:t>
            </a:r>
          </a:p>
        </p:txBody>
      </p:sp>
      <p:sp>
        <p:nvSpPr>
          <p:cNvPr id="69677" name="Rectangle 45"/>
          <p:cNvSpPr>
            <a:spLocks noGrp="1" noChangeArrowheads="1"/>
          </p:cNvSpPr>
          <p:nvPr>
            <p:ph type="body" idx="1"/>
          </p:nvPr>
        </p:nvSpPr>
        <p:spPr>
          <a:xfrm>
            <a:off x="685800" y="1828800"/>
            <a:ext cx="7772400" cy="4267200"/>
          </a:xfrm>
        </p:spPr>
        <p:txBody>
          <a:bodyPr/>
          <a:lstStyle/>
          <a:p>
            <a:pPr eaLnBrk="1" hangingPunct="1"/>
            <a:r>
              <a:rPr lang="en-US" altLang="en-US" smtClean="0"/>
              <a:t>Ask the right question(s) – continued…</a:t>
            </a:r>
          </a:p>
          <a:p>
            <a:pPr lvl="1" eaLnBrk="1" hangingPunct="1"/>
            <a:r>
              <a:rPr lang="en-US" altLang="en-US" smtClean="0"/>
              <a:t>Is this a good investment of public funds?</a:t>
            </a:r>
          </a:p>
          <a:p>
            <a:pPr lvl="2" eaLnBrk="1" hangingPunct="1"/>
            <a:r>
              <a:rPr lang="en-US" altLang="en-US" smtClean="0"/>
              <a:t>Compared to Energy Assistance</a:t>
            </a:r>
          </a:p>
          <a:p>
            <a:pPr lvl="2" eaLnBrk="1" hangingPunct="1"/>
            <a:r>
              <a:rPr lang="en-US" altLang="en-US" smtClean="0"/>
              <a:t>Compared to other Public Investments</a:t>
            </a:r>
          </a:p>
          <a:p>
            <a:pPr lvl="2" eaLnBrk="1" hangingPunct="1"/>
            <a:r>
              <a:rPr lang="en-US" altLang="en-US" smtClean="0"/>
              <a:t>Compared to private taxpayer use of funds</a:t>
            </a:r>
          </a:p>
          <a:p>
            <a:pPr lvl="1" eaLnBrk="1" hangingPunct="1"/>
            <a:endParaRPr lang="en-US" altLang="en-US" smtClean="0"/>
          </a:p>
        </p:txBody>
      </p:sp>
      <p:sp>
        <p:nvSpPr>
          <p:cNvPr id="6967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5356424C-F246-42D0-BB2E-DD7C202E83FB}" type="slidenum">
              <a:rPr lang="en-US" altLang="en-US" sz="1000"/>
              <a:pPr eaLnBrk="1" hangingPunct="1">
                <a:spcBef>
                  <a:spcPct val="50000"/>
                </a:spcBef>
              </a:pPr>
              <a:t>67</a:t>
            </a:fld>
            <a:endParaRPr lang="en-US" altLang="en-US" sz="1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5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8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9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9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9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9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9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9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9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069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9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9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700"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WAP Evaluation(s)</a:t>
            </a:r>
          </a:p>
        </p:txBody>
      </p:sp>
      <p:sp>
        <p:nvSpPr>
          <p:cNvPr id="70701" name="Rectangle 45"/>
          <p:cNvSpPr>
            <a:spLocks noGrp="1" noChangeArrowheads="1"/>
          </p:cNvSpPr>
          <p:nvPr>
            <p:ph type="body" idx="1"/>
          </p:nvPr>
        </p:nvSpPr>
        <p:spPr>
          <a:xfrm>
            <a:off x="685800" y="1752600"/>
            <a:ext cx="7772400" cy="4343400"/>
          </a:xfrm>
        </p:spPr>
        <p:txBody>
          <a:bodyPr/>
          <a:lstStyle/>
          <a:p>
            <a:pPr eaLnBrk="1" hangingPunct="1"/>
            <a:r>
              <a:rPr lang="en-US" altLang="en-US" smtClean="0"/>
              <a:t>Study Methodology (2008 Energy Impacts)</a:t>
            </a:r>
          </a:p>
          <a:p>
            <a:pPr lvl="1" eaLnBrk="1" hangingPunct="1"/>
            <a:r>
              <a:rPr lang="en-US" altLang="en-US" smtClean="0"/>
              <a:t>Included all 51 states</a:t>
            </a:r>
          </a:p>
          <a:p>
            <a:pPr lvl="1" eaLnBrk="1" hangingPunct="1"/>
            <a:r>
              <a:rPr lang="en-US" altLang="en-US" smtClean="0"/>
              <a:t>Sampled 400 of over 1,000 agencies</a:t>
            </a:r>
          </a:p>
          <a:p>
            <a:pPr lvl="1" eaLnBrk="1" hangingPunct="1"/>
            <a:r>
              <a:rPr lang="en-US" altLang="en-US" smtClean="0"/>
              <a:t>Collected detailed household, housing unit, and service delivery data</a:t>
            </a:r>
          </a:p>
          <a:p>
            <a:pPr lvl="1" eaLnBrk="1" hangingPunct="1"/>
            <a:r>
              <a:rPr lang="en-US" altLang="en-US" smtClean="0"/>
              <a:t>Used a quasi-experimental design that has been validated multiple times in multiple ways.</a:t>
            </a:r>
          </a:p>
          <a:p>
            <a:pPr lvl="1" eaLnBrk="1" hangingPunct="1"/>
            <a:r>
              <a:rPr lang="en-US" altLang="en-US" smtClean="0"/>
              <a:t>Included an RCT procedure for homes heated with fuel oil.</a:t>
            </a:r>
          </a:p>
          <a:p>
            <a:pPr lvl="1" eaLnBrk="1" hangingPunct="1"/>
            <a:endParaRPr lang="en-US" altLang="en-US" smtClean="0"/>
          </a:p>
          <a:p>
            <a:pPr lvl="1" eaLnBrk="1" hangingPunct="1"/>
            <a:endParaRPr lang="en-US" altLang="en-US" smtClean="0"/>
          </a:p>
          <a:p>
            <a:pPr lvl="1" eaLnBrk="1" hangingPunct="1"/>
            <a:endParaRPr lang="en-US" altLang="en-US" smtClean="0"/>
          </a:p>
        </p:txBody>
      </p:sp>
      <p:sp>
        <p:nvSpPr>
          <p:cNvPr id="70702"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21352550-BDF4-4411-9645-21C1C4A87DB0}" type="slidenum">
              <a:rPr lang="en-US" altLang="en-US" sz="1000"/>
              <a:pPr eaLnBrk="1" hangingPunct="1">
                <a:spcBef>
                  <a:spcPct val="50000"/>
                </a:spcBef>
              </a:pPr>
              <a:t>68</a:t>
            </a:fld>
            <a:endParaRPr lang="en-US" altLang="en-US" sz="1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8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69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0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1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2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172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4"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WAP Evaluation(s)</a:t>
            </a:r>
          </a:p>
        </p:txBody>
      </p:sp>
      <p:sp>
        <p:nvSpPr>
          <p:cNvPr id="71725" name="Rectangle 45"/>
          <p:cNvSpPr>
            <a:spLocks noGrp="1" noChangeArrowheads="1"/>
          </p:cNvSpPr>
          <p:nvPr>
            <p:ph type="body" idx="1"/>
          </p:nvPr>
        </p:nvSpPr>
        <p:spPr>
          <a:xfrm>
            <a:off x="685800" y="1752600"/>
            <a:ext cx="7772400" cy="4343400"/>
          </a:xfrm>
        </p:spPr>
        <p:txBody>
          <a:bodyPr/>
          <a:lstStyle/>
          <a:p>
            <a:pPr eaLnBrk="1" hangingPunct="1"/>
            <a:r>
              <a:rPr lang="en-US" altLang="en-US" smtClean="0"/>
              <a:t>Study Methodology … continued</a:t>
            </a:r>
          </a:p>
          <a:p>
            <a:pPr lvl="1" eaLnBrk="1" hangingPunct="1"/>
            <a:r>
              <a:rPr lang="en-US" altLang="en-US" smtClean="0"/>
              <a:t>Collected 60 months of usage data from more than 1,000 utilities</a:t>
            </a:r>
          </a:p>
          <a:p>
            <a:pPr lvl="1" eaLnBrk="1" hangingPunct="1"/>
            <a:r>
              <a:rPr lang="en-US" altLang="en-US" smtClean="0"/>
              <a:t>Developed detailed information on energy costs and energy cost projections from EIA</a:t>
            </a:r>
          </a:p>
          <a:p>
            <a:pPr lvl="1" eaLnBrk="1" hangingPunct="1"/>
            <a:r>
              <a:rPr lang="en-US" altLang="en-US" smtClean="0"/>
              <a:t>Used multiple analytic procedures to examine the consistency of findings</a:t>
            </a:r>
          </a:p>
          <a:p>
            <a:pPr lvl="1" eaLnBrk="1" hangingPunct="1"/>
            <a:r>
              <a:rPr lang="en-US" altLang="en-US" smtClean="0"/>
              <a:t>Used multiple methods for assessment of energy savings cost-effectiveness</a:t>
            </a:r>
          </a:p>
          <a:p>
            <a:pPr lvl="1" eaLnBrk="1" hangingPunct="1"/>
            <a:endParaRPr lang="en-US" altLang="en-US" smtClean="0"/>
          </a:p>
          <a:p>
            <a:pPr lvl="1" eaLnBrk="1" hangingPunct="1"/>
            <a:endParaRPr lang="en-US" altLang="en-US" smtClean="0"/>
          </a:p>
          <a:p>
            <a:pPr lvl="1" eaLnBrk="1" hangingPunct="1"/>
            <a:endParaRPr lang="en-US" altLang="en-US" smtClean="0"/>
          </a:p>
        </p:txBody>
      </p:sp>
      <p:sp>
        <p:nvSpPr>
          <p:cNvPr id="7172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8AB255D9-5569-46E5-8BB8-DE694517BC0E}" type="slidenum">
              <a:rPr lang="en-US" altLang="en-US" sz="1000"/>
              <a:pPr eaLnBrk="1" hangingPunct="1">
                <a:spcBef>
                  <a:spcPct val="50000"/>
                </a:spcBef>
              </a:pPr>
              <a:t>69</a:t>
            </a:fld>
            <a:endParaRPr lang="en-US" altLang="en-US"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1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5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925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60" name="Rectangle 44"/>
          <p:cNvSpPr>
            <a:spLocks noGrp="1" noChangeArrowheads="1"/>
          </p:cNvSpPr>
          <p:nvPr>
            <p:ph type="title"/>
          </p:nvPr>
        </p:nvSpPr>
        <p:spPr>
          <a:xfrm>
            <a:off x="152400" y="381000"/>
            <a:ext cx="7772400" cy="1143000"/>
          </a:xfrm>
        </p:spPr>
        <p:txBody>
          <a:bodyPr/>
          <a:lstStyle/>
          <a:p>
            <a:pPr algn="l" eaLnBrk="1" hangingPunct="1"/>
            <a:r>
              <a:rPr lang="en-US" altLang="en-US" smtClean="0"/>
              <a:t>Assess Potential Program </a:t>
            </a:r>
            <a:br>
              <a:rPr lang="en-US" altLang="en-US" smtClean="0"/>
            </a:br>
            <a:r>
              <a:rPr lang="en-US" altLang="en-US" smtClean="0"/>
              <a:t>Improvements</a:t>
            </a:r>
          </a:p>
        </p:txBody>
      </p:sp>
      <p:sp>
        <p:nvSpPr>
          <p:cNvPr id="9261" name="Rectangle 45"/>
          <p:cNvSpPr>
            <a:spLocks noGrp="1" noChangeArrowheads="1"/>
          </p:cNvSpPr>
          <p:nvPr>
            <p:ph type="body" idx="1"/>
          </p:nvPr>
        </p:nvSpPr>
        <p:spPr>
          <a:xfrm>
            <a:off x="685800" y="1905000"/>
            <a:ext cx="7772400" cy="4114800"/>
          </a:xfrm>
        </p:spPr>
        <p:txBody>
          <a:bodyPr/>
          <a:lstStyle/>
          <a:p>
            <a:pPr marL="514350" indent="-514350" eaLnBrk="1" hangingPunct="1"/>
            <a:r>
              <a:rPr lang="en-US" altLang="en-US" smtClean="0"/>
              <a:t>Equity</a:t>
            </a:r>
          </a:p>
          <a:p>
            <a:pPr marL="914400" lvl="1" indent="-514350" eaLnBrk="1" hangingPunct="1"/>
            <a:r>
              <a:rPr lang="en-US" altLang="en-US" smtClean="0"/>
              <a:t>Geographic, renters/owners</a:t>
            </a:r>
          </a:p>
          <a:p>
            <a:pPr marL="514350" indent="-514350" eaLnBrk="1" hangingPunct="1"/>
            <a:r>
              <a:rPr lang="en-US" altLang="en-US" smtClean="0"/>
              <a:t>Targeting</a:t>
            </a:r>
          </a:p>
          <a:p>
            <a:pPr marL="914400" lvl="1" indent="-514350" eaLnBrk="1" hangingPunct="1"/>
            <a:r>
              <a:rPr lang="en-US" altLang="en-US" smtClean="0"/>
              <a:t>High users, vulnerable groups, other</a:t>
            </a:r>
          </a:p>
          <a:p>
            <a:pPr marL="514350" indent="-514350" eaLnBrk="1" hangingPunct="1"/>
            <a:r>
              <a:rPr lang="en-US" altLang="en-US" smtClean="0"/>
              <a:t>Client satisfaction</a:t>
            </a:r>
          </a:p>
          <a:p>
            <a:pPr marL="514350" indent="-514350" eaLnBrk="1" hangingPunct="1">
              <a:buFontTx/>
              <a:buNone/>
            </a:pPr>
            <a:endParaRPr lang="en-US" altLang="en-US" smtClean="0"/>
          </a:p>
        </p:txBody>
      </p:sp>
      <p:sp>
        <p:nvSpPr>
          <p:cNvPr id="9262"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4E8C9342-82A2-4B38-9B6F-8E92FFE64061}" type="slidenum">
              <a:rPr lang="en-US" altLang="en-US" sz="1000"/>
              <a:pPr eaLnBrk="1" hangingPunct="1">
                <a:spcBef>
                  <a:spcPct val="50000"/>
                </a:spcBef>
              </a:pPr>
              <a:t>7</a:t>
            </a:fld>
            <a:endParaRPr lang="en-US" altLang="en-US" sz="1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0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0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0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1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2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3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74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274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4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4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48"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WAP Evaluation(s)</a:t>
            </a:r>
          </a:p>
        </p:txBody>
      </p:sp>
      <p:sp>
        <p:nvSpPr>
          <p:cNvPr id="72749" name="Rectangle 45"/>
          <p:cNvSpPr>
            <a:spLocks noGrp="1" noChangeArrowheads="1"/>
          </p:cNvSpPr>
          <p:nvPr>
            <p:ph type="body" idx="1"/>
          </p:nvPr>
        </p:nvSpPr>
        <p:spPr>
          <a:xfrm>
            <a:off x="685800" y="1752600"/>
            <a:ext cx="7772400" cy="4343400"/>
          </a:xfrm>
        </p:spPr>
        <p:txBody>
          <a:bodyPr/>
          <a:lstStyle/>
          <a:p>
            <a:pPr eaLnBrk="1" hangingPunct="1"/>
            <a:r>
              <a:rPr lang="en-US" altLang="en-US" smtClean="0"/>
              <a:t>Study Methodology (Other Impacts)</a:t>
            </a:r>
          </a:p>
          <a:p>
            <a:pPr lvl="1" eaLnBrk="1" hangingPunct="1"/>
            <a:r>
              <a:rPr lang="en-US" altLang="en-US" smtClean="0"/>
              <a:t>Pre/Post Survey with Treatment/Comparison Clients</a:t>
            </a:r>
          </a:p>
          <a:p>
            <a:pPr lvl="1" eaLnBrk="1" hangingPunct="1"/>
            <a:r>
              <a:rPr lang="en-US" altLang="en-US" smtClean="0"/>
              <a:t>Pre/Post Surveys with Weatherization Staff</a:t>
            </a:r>
          </a:p>
          <a:p>
            <a:pPr lvl="1" eaLnBrk="1" hangingPunct="1"/>
            <a:r>
              <a:rPr lang="en-US" altLang="en-US" smtClean="0"/>
              <a:t>On-Site Observation of Service Delivery</a:t>
            </a:r>
          </a:p>
          <a:p>
            <a:pPr lvl="1" eaLnBrk="1" hangingPunct="1"/>
            <a:r>
              <a:rPr lang="en-US" altLang="en-US" smtClean="0"/>
              <a:t>On-Site Measurement of Indoor Air Quality</a:t>
            </a:r>
          </a:p>
          <a:p>
            <a:pPr lvl="1" eaLnBrk="1" hangingPunct="1"/>
            <a:r>
              <a:rPr lang="en-US" altLang="en-US" smtClean="0"/>
              <a:t>In-Depth Study of Client Deferrals</a:t>
            </a:r>
          </a:p>
          <a:p>
            <a:pPr lvl="1" eaLnBrk="1" hangingPunct="1"/>
            <a:r>
              <a:rPr lang="en-US" altLang="en-US" smtClean="0"/>
              <a:t>Used of National Research Council methods for measuring emissions impacts</a:t>
            </a:r>
          </a:p>
          <a:p>
            <a:pPr lvl="1" eaLnBrk="1" hangingPunct="1"/>
            <a:endParaRPr lang="en-US" altLang="en-US" smtClean="0"/>
          </a:p>
          <a:p>
            <a:pPr lvl="1" eaLnBrk="1" hangingPunct="1"/>
            <a:endParaRPr lang="en-US" altLang="en-US" smtClean="0"/>
          </a:p>
          <a:p>
            <a:pPr lvl="1" eaLnBrk="1" hangingPunct="1"/>
            <a:endParaRPr lang="en-US" altLang="en-US" smtClean="0"/>
          </a:p>
        </p:txBody>
      </p:sp>
      <p:sp>
        <p:nvSpPr>
          <p:cNvPr id="7275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6EB5B9FC-1054-4B54-AE3C-53E8F3FC6E09}" type="slidenum">
              <a:rPr lang="en-US" altLang="en-US" sz="1000"/>
              <a:pPr eaLnBrk="1" hangingPunct="1">
                <a:spcBef>
                  <a:spcPct val="50000"/>
                </a:spcBef>
              </a:pPr>
              <a:t>70</a:t>
            </a:fld>
            <a:endParaRPr lang="en-US" altLang="en-US" sz="10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3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4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5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76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376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7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7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72"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WAP Evaluation(s)</a:t>
            </a:r>
          </a:p>
        </p:txBody>
      </p:sp>
      <p:sp>
        <p:nvSpPr>
          <p:cNvPr id="73773" name="Rectangle 45"/>
          <p:cNvSpPr>
            <a:spLocks noGrp="1" noChangeArrowheads="1"/>
          </p:cNvSpPr>
          <p:nvPr>
            <p:ph type="body" idx="1"/>
          </p:nvPr>
        </p:nvSpPr>
        <p:spPr>
          <a:xfrm>
            <a:off x="685800" y="1676400"/>
            <a:ext cx="7772400" cy="4419600"/>
          </a:xfrm>
        </p:spPr>
        <p:txBody>
          <a:bodyPr/>
          <a:lstStyle/>
          <a:p>
            <a:pPr eaLnBrk="1" hangingPunct="1"/>
            <a:r>
              <a:rPr lang="en-US" altLang="en-US" smtClean="0"/>
              <a:t>Study Findings</a:t>
            </a:r>
          </a:p>
          <a:p>
            <a:pPr lvl="1" eaLnBrk="1" hangingPunct="1"/>
            <a:r>
              <a:rPr lang="en-US" altLang="en-US" smtClean="0"/>
              <a:t>Good performance in terms of energy savings</a:t>
            </a:r>
          </a:p>
          <a:p>
            <a:pPr lvl="2" eaLnBrk="1" hangingPunct="1"/>
            <a:r>
              <a:rPr lang="en-US" altLang="en-US" smtClean="0"/>
              <a:t>But, clearly a lot of room to increase savings through policy initiatives and quality improvement</a:t>
            </a:r>
          </a:p>
          <a:p>
            <a:pPr lvl="1" eaLnBrk="1" hangingPunct="1"/>
            <a:r>
              <a:rPr lang="en-US" altLang="en-US" smtClean="0"/>
              <a:t>Clearly delivers non-energy benefits to clients</a:t>
            </a:r>
          </a:p>
          <a:p>
            <a:pPr lvl="2" eaLnBrk="1" hangingPunct="1"/>
            <a:r>
              <a:rPr lang="en-US" altLang="en-US" smtClean="0"/>
              <a:t>But, analysis procedure used opens DOE to unnecessary criticism</a:t>
            </a:r>
          </a:p>
          <a:p>
            <a:pPr lvl="1" eaLnBrk="1" hangingPunct="1"/>
            <a:r>
              <a:rPr lang="en-US" altLang="en-US" smtClean="0"/>
              <a:t>Clearly delivers emissions benefits to society</a:t>
            </a:r>
          </a:p>
          <a:p>
            <a:pPr lvl="2" eaLnBrk="1" hangingPunct="1"/>
            <a:r>
              <a:rPr lang="en-US" altLang="en-US" smtClean="0"/>
              <a:t>But, DOE failure to publicize limits public awareness of those benefits</a:t>
            </a:r>
          </a:p>
          <a:p>
            <a:pPr lvl="2" eaLnBrk="1" hangingPunct="1"/>
            <a:endParaRPr lang="en-US" altLang="en-US" smtClean="0"/>
          </a:p>
          <a:p>
            <a:pPr lvl="2" eaLnBrk="1" hangingPunct="1"/>
            <a:endParaRPr lang="en-US" altLang="en-US" smtClean="0"/>
          </a:p>
          <a:p>
            <a:pPr lvl="1" eaLnBrk="1" hangingPunct="1"/>
            <a:endParaRPr lang="en-US" altLang="en-US" smtClean="0"/>
          </a:p>
          <a:p>
            <a:pPr lvl="1" eaLnBrk="1" hangingPunct="1"/>
            <a:endParaRPr lang="en-US" altLang="en-US" smtClean="0"/>
          </a:p>
          <a:p>
            <a:pPr lvl="1" eaLnBrk="1" hangingPunct="1"/>
            <a:endParaRPr lang="en-US" altLang="en-US" smtClean="0"/>
          </a:p>
        </p:txBody>
      </p:sp>
      <p:sp>
        <p:nvSpPr>
          <p:cNvPr id="7377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671EADE7-B5E2-434D-898D-F78DF3062416}" type="slidenum">
              <a:rPr lang="en-US" altLang="en-US" sz="1000"/>
              <a:pPr eaLnBrk="1" hangingPunct="1">
                <a:spcBef>
                  <a:spcPct val="50000"/>
                </a:spcBef>
              </a:pPr>
              <a:t>71</a:t>
            </a:fld>
            <a:endParaRPr lang="en-US" altLang="en-US" sz="1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762000" y="914400"/>
            <a:ext cx="7772400" cy="1143000"/>
          </a:xfrm>
        </p:spPr>
        <p:txBody>
          <a:bodyPr/>
          <a:lstStyle/>
          <a:p>
            <a:r>
              <a:rPr lang="en-US" altLang="en-US" sz="1800" b="1" smtClean="0">
                <a:latin typeface="Arial" panose="020B0604020202020204" pitchFamily="34" charset="0"/>
                <a:cs typeface="Arial" panose="020B0604020202020204" pitchFamily="34" charset="0"/>
              </a:rPr>
              <a:t>DOE WAP Evaluation - 2008</a:t>
            </a:r>
            <a:br>
              <a:rPr lang="en-US" altLang="en-US" sz="1800" b="1" smtClean="0">
                <a:latin typeface="Arial" panose="020B0604020202020204" pitchFamily="34" charset="0"/>
                <a:cs typeface="Arial" panose="020B0604020202020204" pitchFamily="34" charset="0"/>
              </a:rPr>
            </a:br>
            <a:r>
              <a:rPr lang="en-US" altLang="en-US" sz="1800" b="1" smtClean="0">
                <a:latin typeface="Arial" panose="020B0604020202020204" pitchFamily="34" charset="0"/>
                <a:cs typeface="Arial" panose="020B0604020202020204" pitchFamily="34" charset="0"/>
              </a:rPr>
              <a:t>WAP Energy Impacts for Single Family Site-Built Homes</a:t>
            </a:r>
            <a:r>
              <a:rPr lang="en-US" altLang="en-US" sz="1800" smtClean="0">
                <a:latin typeface="Arial" panose="020B0604020202020204" pitchFamily="34" charset="0"/>
                <a:cs typeface="Arial" panose="020B0604020202020204" pitchFamily="34" charset="0"/>
              </a:rPr>
              <a:t/>
            </a:r>
            <a:br>
              <a:rPr lang="en-US" altLang="en-US" sz="1800" smtClean="0">
                <a:latin typeface="Arial" panose="020B0604020202020204" pitchFamily="34" charset="0"/>
                <a:cs typeface="Arial" panose="020B0604020202020204" pitchFamily="34" charset="0"/>
              </a:rPr>
            </a:br>
            <a:r>
              <a:rPr lang="en-US" altLang="en-US" sz="1800" b="1" smtClean="0">
                <a:latin typeface="Arial" panose="020B0604020202020204" pitchFamily="34" charset="0"/>
                <a:cs typeface="Arial" panose="020B0604020202020204" pitchFamily="34" charset="0"/>
              </a:rPr>
              <a:t>Net Gas Savings for Natural Gas Main Heat by Pre-Weatherization Gas Usage (therms/year)</a:t>
            </a:r>
            <a:r>
              <a:rPr lang="en-US" altLang="en-US" sz="1800" smtClean="0"/>
              <a:t/>
            </a:r>
            <a:br>
              <a:rPr lang="en-US" altLang="en-US" sz="1800" smtClean="0"/>
            </a:br>
            <a:endParaRPr lang="en-US" altLang="en-US" sz="1800" smtClean="0"/>
          </a:p>
        </p:txBody>
      </p:sp>
      <p:graphicFrame>
        <p:nvGraphicFramePr>
          <p:cNvPr id="4" name="Table 3"/>
          <p:cNvGraphicFramePr>
            <a:graphicFrameLocks noGrp="1"/>
          </p:cNvGraphicFramePr>
          <p:nvPr/>
        </p:nvGraphicFramePr>
        <p:xfrm>
          <a:off x="838200" y="2133600"/>
          <a:ext cx="7848600" cy="3962400"/>
        </p:xfrm>
        <a:graphic>
          <a:graphicData uri="http://schemas.openxmlformats.org/drawingml/2006/table">
            <a:tbl>
              <a:tblPr/>
              <a:tblGrid>
                <a:gridCol w="1524000"/>
                <a:gridCol w="1143000"/>
                <a:gridCol w="1143000"/>
                <a:gridCol w="1066800"/>
                <a:gridCol w="1295400"/>
                <a:gridCol w="1676400"/>
              </a:tblGrid>
              <a:tr h="9906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Pre-WAP Gas Use (</a:t>
                      </a:r>
                      <a:r>
                        <a:rPr kumimoji="0" lang="en-US" sz="1600" b="1" i="0" u="none" strike="noStrike" cap="none" normalizeH="0" baseline="0" dirty="0" err="1" smtClean="0">
                          <a:ln>
                            <a:noFill/>
                          </a:ln>
                          <a:solidFill>
                            <a:schemeClr val="tx1"/>
                          </a:solidFill>
                          <a:effectLst/>
                          <a:latin typeface="Arial" pitchFamily="34" charset="0"/>
                          <a:cs typeface="Arial" pitchFamily="34" charset="0"/>
                        </a:rPr>
                        <a:t>therms</a:t>
                      </a:r>
                      <a:r>
                        <a:rPr kumimoji="0" lang="en-US" sz="1600" b="1" i="0" u="none" strike="noStrike" cap="none" normalizeH="0" baseline="0" dirty="0" smtClean="0">
                          <a:ln>
                            <a:noFill/>
                          </a:ln>
                          <a:solidFill>
                            <a:schemeClr val="tx1"/>
                          </a:solidFill>
                          <a:effectLst/>
                          <a:latin typeface="Arial" pitchFamily="34" charset="0"/>
                          <a:cs typeface="Arial" pitchFamily="34" charset="0"/>
                        </a:rPr>
                        <a:t>/yr)</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 of Major Measures</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 Homes</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Gas Use Pre-WAP</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Net Savings</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 of Pre</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All Clients</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1.7</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3,498</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1,020</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181 (±13)</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17.8% (±1.2%)</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&lt;750 </a:t>
                      </a:r>
                      <a:r>
                        <a:rPr kumimoji="0" lang="en-US" sz="16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/yr.</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1.4</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858</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571</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67 (±9)</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11.8% (±1.5%)</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953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750-1000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1.7</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963</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875</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133 (±10)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15.2% (±1.2%)</a:t>
                      </a:r>
                    </a:p>
                  </a:txBody>
                  <a:tcPr marL="68580" marR="68580" marT="0"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1000-1250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1.9</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726</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1,120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206 (±12)</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18.4% (±1.1%)</a:t>
                      </a:r>
                    </a:p>
                  </a:txBody>
                  <a:tcPr marL="68580" marR="68580" marT="0"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1250-1500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2.1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472</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1,367</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271 (±27)</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19.8% (±2.0%)</a:t>
                      </a:r>
                    </a:p>
                  </a:txBody>
                  <a:tcPr marL="68580" marR="68580" marT="0"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&gt;=1500 </a:t>
                      </a:r>
                      <a:r>
                        <a:rPr kumimoji="0" lang="en-US" sz="16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a:t>
                      </a:r>
                      <a:r>
                        <a:rPr kumimoji="0" lang="en-US"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/yr.</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2.0</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479</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1,879</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414 (±49)</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600" b="1" i="1" u="none" strike="noStrike" cap="none" normalizeH="0" baseline="0" dirty="0" smtClean="0">
                          <a:ln>
                            <a:noFill/>
                          </a:ln>
                          <a:solidFill>
                            <a:schemeClr val="tx1"/>
                          </a:solidFill>
                          <a:effectLst/>
                          <a:latin typeface="Arial" pitchFamily="34" charset="0"/>
                          <a:cs typeface="Arial" pitchFamily="34" charset="0"/>
                        </a:rPr>
                        <a:t>22.1% (±2.6%)</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74801"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802"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803"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371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804" name="Slide Number Placeholder 1"/>
          <p:cNvSpPr>
            <a:spLocks noGrp="1"/>
          </p:cNvSpPr>
          <p:nvPr>
            <p:ph type="sldNum" sz="quarter" idx="12"/>
          </p:nvPr>
        </p:nvSpPr>
        <p:spPr>
          <a:xfrm>
            <a:off x="6934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E7FDFB1-B4D0-4114-B2F6-EDA4B32F1B9A}" type="slidenum">
              <a:rPr lang="en-US" altLang="en-US" sz="1400"/>
              <a:pPr/>
              <a:t>72</a:t>
            </a:fld>
            <a:endParaRPr lang="en-US" altLang="en-US" sz="140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ChangeArrowheads="1"/>
          </p:cNvSpPr>
          <p:nvPr/>
        </p:nvSpPr>
        <p:spPr bwMode="auto">
          <a:xfrm>
            <a:off x="609600" y="219075"/>
            <a:ext cx="8077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b="1">
                <a:cs typeface="Times New Roman" panose="02020603050405020304" pitchFamily="18" charset="0"/>
              </a:rPr>
              <a:t>State #2</a:t>
            </a:r>
          </a:p>
          <a:p>
            <a:pPr algn="ctr"/>
            <a:r>
              <a:rPr lang="en-US" altLang="en-US" sz="1800" b="1">
                <a:cs typeface="Times New Roman" panose="02020603050405020304" pitchFamily="18" charset="0"/>
              </a:rPr>
              <a:t>PY 2010 Gas Impact Results </a:t>
            </a:r>
            <a:r>
              <a:rPr lang="en-US" altLang="en-US" sz="1800" b="1"/>
              <a:t>by Agency for Gas Heated </a:t>
            </a:r>
          </a:p>
          <a:p>
            <a:pPr algn="ctr"/>
            <a:r>
              <a:rPr lang="en-US" altLang="en-US" sz="1800" b="1"/>
              <a:t>Single Family Site-Built Homes (therms/year)</a:t>
            </a:r>
            <a:endParaRPr lang="en-US" altLang="en-US" sz="1800"/>
          </a:p>
        </p:txBody>
      </p:sp>
      <p:graphicFrame>
        <p:nvGraphicFramePr>
          <p:cNvPr id="5" name="Table 4"/>
          <p:cNvGraphicFramePr>
            <a:graphicFrameLocks noGrp="1"/>
          </p:cNvGraphicFramePr>
          <p:nvPr/>
        </p:nvGraphicFramePr>
        <p:xfrm>
          <a:off x="1600200" y="1295400"/>
          <a:ext cx="6019800" cy="4933950"/>
        </p:xfrm>
        <a:graphic>
          <a:graphicData uri="http://schemas.openxmlformats.org/drawingml/2006/table">
            <a:tbl>
              <a:tblPr/>
              <a:tblGrid>
                <a:gridCol w="1203960"/>
                <a:gridCol w="1203960"/>
                <a:gridCol w="1203960"/>
                <a:gridCol w="1203960"/>
                <a:gridCol w="1203960"/>
              </a:tblGrid>
              <a:tr h="365739">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Agency ID</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Gas Use Pre-WAP</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Net Savings</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of Pre</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of Measures</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A</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1,268</a:t>
                      </a:r>
                    </a:p>
                  </a:txBody>
                  <a:tcPr marL="9525" marR="9525" marT="9524" marB="0" anchor="b">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281 (±65)</a:t>
                      </a:r>
                    </a:p>
                  </a:txBody>
                  <a:tcPr marL="9525" marR="9525" marT="9524" marB="0" anchor="b">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22.2% (±</a:t>
                      </a:r>
                      <a:r>
                        <a:rPr lang="en-US" sz="1200" b="1" i="1" u="none" strike="noStrike" dirty="0" smtClean="0">
                          <a:solidFill>
                            <a:srgbClr val="000000"/>
                          </a:solidFill>
                          <a:latin typeface="Times New Roman" panose="02020603050405020304" pitchFamily="18" charset="0"/>
                          <a:cs typeface="Times New Roman" panose="02020603050405020304" pitchFamily="18" charset="0"/>
                        </a:rPr>
                        <a:t>5.1%)</a:t>
                      </a:r>
                      <a:endParaRPr lang="en-US" sz="1200" b="1" i="1"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algn="ctr" fontAlgn="b"/>
                      <a:r>
                        <a:rPr lang="en-US" sz="1200" b="1" i="1" u="none" strike="noStrike" dirty="0" smtClean="0">
                          <a:solidFill>
                            <a:srgbClr val="000000"/>
                          </a:solidFill>
                          <a:latin typeface="Times New Roman" panose="02020603050405020304" pitchFamily="18" charset="0"/>
                          <a:cs typeface="Times New Roman" panose="02020603050405020304" pitchFamily="18" charset="0"/>
                        </a:rPr>
                        <a:t>2.2</a:t>
                      </a:r>
                      <a:endParaRPr lang="en-US" sz="1200" b="1" i="1"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B</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1,025</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250 (±43)</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24.4%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4.2%)</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2.3</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C</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1,037</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240 (±53)</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23.1%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5.1%)</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2.3</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D</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1,130</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216 (±55)</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19.1%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4.9%)</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2.4</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E</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911</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211 (±41)</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23.2%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4.5%)</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2.0</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F</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997</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204 (±58)</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20.5%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5.9%)</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1.4</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G</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1,190</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195 (±17)</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16.3%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1.4%)</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1.9</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H</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993</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180 (±16)</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18.1%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1.6%)</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1.9</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I</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938</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160 (±18)</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17.1% (±</a:t>
                      </a:r>
                      <a:r>
                        <a:rPr lang="en-US" sz="1200" b="1" i="1" u="none" strike="noStrike" dirty="0" smtClean="0">
                          <a:solidFill>
                            <a:srgbClr val="000000"/>
                          </a:solidFill>
                          <a:latin typeface="Times New Roman" panose="02020603050405020304" pitchFamily="18" charset="0"/>
                          <a:cs typeface="Times New Roman" panose="02020603050405020304" pitchFamily="18" charset="0"/>
                        </a:rPr>
                        <a:t>1.9%)</a:t>
                      </a:r>
                      <a:endParaRPr lang="en-US" sz="1200" b="1" i="1"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1" i="1" u="none" strike="noStrike" dirty="0" smtClean="0">
                          <a:solidFill>
                            <a:srgbClr val="000000"/>
                          </a:solidFill>
                          <a:latin typeface="Times New Roman" panose="02020603050405020304" pitchFamily="18" charset="0"/>
                          <a:cs typeface="Times New Roman" panose="02020603050405020304" pitchFamily="18" charset="0"/>
                        </a:rPr>
                        <a:t>2.2</a:t>
                      </a:r>
                      <a:endParaRPr lang="en-US" sz="1200" b="1" i="1"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J</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1,035</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158 (±12)</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15.3%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1.2%)</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2.0</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K</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1,012</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150 (±23)</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14.8%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2.2%)</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1.9</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L</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1,252</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150 (±41)</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12.0%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3.2%)</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1.4</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M</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1,023</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141 (±33)</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13.8%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3.3%)</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1.7</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N</a:t>
                      </a:r>
                    </a:p>
                  </a:txBody>
                  <a:tcPr marL="68580" marR="68580" marT="0" marB="0" horzOverflow="overflow">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1,039</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137 (±12)</a:t>
                      </a: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13.2%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1.2%)</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1.9</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a:noFill/>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O</a:t>
                      </a:r>
                    </a:p>
                  </a:txBody>
                  <a:tcPr marL="68580" marR="68580" marT="0" marB="0"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921</a:t>
                      </a:r>
                    </a:p>
                  </a:txBody>
                  <a:tcPr marL="9525" marR="9525" marT="9524"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130 (±32)</a:t>
                      </a:r>
                    </a:p>
                  </a:txBody>
                  <a:tcPr marL="9525" marR="9525" marT="9524"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14.2%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3.4%)</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1.8</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P</a:t>
                      </a:r>
                    </a:p>
                  </a:txBody>
                  <a:tcPr marL="68580" marR="68580" marT="0" marB="0"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893</a:t>
                      </a: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129 (±29)</a:t>
                      </a: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14.5%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3.2%)</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1.4</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Q</a:t>
                      </a:r>
                    </a:p>
                  </a:txBody>
                  <a:tcPr marL="68580" marR="68580" marT="0" marB="0"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988</a:t>
                      </a: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111 (±16)</a:t>
                      </a: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11.3%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1.6%)</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1.3</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R</a:t>
                      </a:r>
                    </a:p>
                  </a:txBody>
                  <a:tcPr marL="68580" marR="68580" marT="0" marB="0"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962</a:t>
                      </a: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109 (±29)</a:t>
                      </a: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1" i="1" u="none" strike="noStrike" dirty="0">
                          <a:solidFill>
                            <a:srgbClr val="000000"/>
                          </a:solidFill>
                          <a:latin typeface="Times New Roman" panose="02020603050405020304" pitchFamily="18" charset="0"/>
                          <a:cs typeface="Times New Roman" panose="02020603050405020304" pitchFamily="18" charset="0"/>
                        </a:rPr>
                        <a:t>11.3% (±</a:t>
                      </a:r>
                      <a:r>
                        <a:rPr lang="en-US" sz="1200" b="1" i="1" u="none" strike="noStrike" dirty="0" smtClean="0">
                          <a:solidFill>
                            <a:srgbClr val="000000"/>
                          </a:solidFill>
                          <a:latin typeface="Times New Roman" panose="02020603050405020304" pitchFamily="18" charset="0"/>
                          <a:cs typeface="Times New Roman" panose="02020603050405020304" pitchFamily="18" charset="0"/>
                        </a:rPr>
                        <a:t>3.1%)</a:t>
                      </a:r>
                      <a:endParaRPr lang="en-US" sz="1200" b="1" i="1"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b"/>
                      <a:r>
                        <a:rPr lang="en-US" sz="1200" b="1" i="1" u="none" strike="noStrike" dirty="0" smtClean="0">
                          <a:solidFill>
                            <a:srgbClr val="000000"/>
                          </a:solidFill>
                          <a:latin typeface="Times New Roman" panose="02020603050405020304" pitchFamily="18" charset="0"/>
                          <a:cs typeface="Times New Roman" panose="02020603050405020304" pitchFamily="18" charset="0"/>
                        </a:rPr>
                        <a:t>1.8</a:t>
                      </a:r>
                      <a:endParaRPr lang="en-US" sz="1200" b="1" i="1"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S</a:t>
                      </a:r>
                    </a:p>
                  </a:txBody>
                  <a:tcPr marL="68580" marR="68580" marT="0" marB="0"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1,104</a:t>
                      </a:r>
                    </a:p>
                  </a:txBody>
                  <a:tcPr marL="9525" marR="9525" marT="9524"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a:solidFill>
                            <a:srgbClr val="000000"/>
                          </a:solidFill>
                          <a:latin typeface="Times New Roman" panose="02020603050405020304" pitchFamily="18" charset="0"/>
                          <a:cs typeface="Times New Roman" panose="02020603050405020304" pitchFamily="18" charset="0"/>
                        </a:rPr>
                        <a:t>95 (±76)</a:t>
                      </a:r>
                    </a:p>
                  </a:txBody>
                  <a:tcPr marL="9525" marR="9525" marT="9524"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solidFill>
                            <a:srgbClr val="000000"/>
                          </a:solidFill>
                          <a:latin typeface="Times New Roman" panose="02020603050405020304" pitchFamily="18" charset="0"/>
                          <a:cs typeface="Times New Roman" panose="02020603050405020304" pitchFamily="18" charset="0"/>
                        </a:rPr>
                        <a:t>8.6% (±</a:t>
                      </a:r>
                      <a:r>
                        <a:rPr lang="en-US" sz="1200" b="0" i="0" u="none" strike="noStrike" dirty="0" smtClean="0">
                          <a:solidFill>
                            <a:srgbClr val="000000"/>
                          </a:solidFill>
                          <a:latin typeface="Times New Roman" panose="02020603050405020304" pitchFamily="18" charset="0"/>
                          <a:cs typeface="Times New Roman" panose="02020603050405020304" pitchFamily="18" charset="0"/>
                        </a:rPr>
                        <a:t>6.9%)</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Times New Roman" panose="02020603050405020304" pitchFamily="18" charset="0"/>
                          <a:cs typeface="Times New Roman" panose="02020603050405020304" pitchFamily="18" charset="0"/>
                        </a:rPr>
                        <a:t>1.8</a:t>
                      </a:r>
                      <a:endParaRPr lang="en-US" sz="1200" b="0" i="0" u="none" strike="noStrike" dirty="0">
                        <a:solidFill>
                          <a:srgbClr val="000000"/>
                        </a:solidFill>
                        <a:latin typeface="Times New Roman" panose="02020603050405020304" pitchFamily="18" charset="0"/>
                        <a:cs typeface="Times New Roman" panose="02020603050405020304" pitchFamily="18" charset="0"/>
                      </a:endParaRPr>
                    </a:p>
                  </a:txBody>
                  <a:tcPr marL="9525" marR="9525" marT="9524"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41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Total</a:t>
                      </a:r>
                    </a:p>
                  </a:txBody>
                  <a:tcPr marL="68580" marR="6858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200" kern="1200" dirty="0" smtClean="0">
                          <a:solidFill>
                            <a:schemeClr val="tx1"/>
                          </a:solidFill>
                          <a:latin typeface="Times New Roman" panose="02020603050405020304" pitchFamily="18" charset="0"/>
                          <a:ea typeface="+mn-ea"/>
                          <a:cs typeface="Times New Roman" panose="02020603050405020304" pitchFamily="18" charset="0"/>
                        </a:rPr>
                        <a:t>1,043</a:t>
                      </a:r>
                      <a:endParaRPr lang="en-US" sz="1200" dirty="0">
                        <a:latin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200" dirty="0">
                          <a:solidFill>
                            <a:srgbClr val="000000"/>
                          </a:solidFill>
                          <a:latin typeface="Times New Roman" panose="02020603050405020304" pitchFamily="18" charset="0"/>
                          <a:ea typeface="Calibri"/>
                          <a:cs typeface="Times New Roman" panose="02020603050405020304" pitchFamily="18" charset="0"/>
                        </a:rPr>
                        <a:t>163 (±8)</a:t>
                      </a:r>
                      <a:endParaRPr lang="en-US" sz="1200" dirty="0">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200" dirty="0">
                          <a:solidFill>
                            <a:srgbClr val="000000"/>
                          </a:solidFill>
                          <a:latin typeface="Times New Roman" panose="02020603050405020304" pitchFamily="18" charset="0"/>
                          <a:ea typeface="Calibri"/>
                          <a:cs typeface="Times New Roman" panose="02020603050405020304" pitchFamily="18" charset="0"/>
                        </a:rPr>
                        <a:t>15.7% (±.0.7%)</a:t>
                      </a:r>
                      <a:endParaRPr lang="en-US" sz="1200" dirty="0">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0"/>
                        </a:spcAft>
                      </a:pPr>
                      <a:r>
                        <a:rPr lang="en-US" sz="1200" dirty="0" smtClean="0">
                          <a:latin typeface="Times New Roman" panose="02020603050405020304" pitchFamily="18" charset="0"/>
                          <a:ea typeface="Calibri"/>
                          <a:cs typeface="Times New Roman" panose="02020603050405020304" pitchFamily="18" charset="0"/>
                        </a:rPr>
                        <a:t>1.9</a:t>
                      </a:r>
                      <a:endParaRPr lang="en-US" sz="1200" dirty="0">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88" name="TextBox 6"/>
          <p:cNvSpPr txBox="1">
            <a:spLocks noChangeArrowheads="1"/>
          </p:cNvSpPr>
          <p:nvPr/>
        </p:nvSpPr>
        <p:spPr bwMode="auto">
          <a:xfrm>
            <a:off x="1295400" y="6172200"/>
            <a:ext cx="6629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00"/>
              <a:t>*Agencies with less than 30 homes with energy savings results are not shown. but are included in the total savings figures.</a:t>
            </a:r>
          </a:p>
        </p:txBody>
      </p:sp>
      <p:pic>
        <p:nvPicPr>
          <p:cNvPr id="75889" name="Picture 41"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90" name="Picture 43" descr="BD1474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891" name="Picture 4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52400"/>
            <a:ext cx="1371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892" name="Slide Number Placeholder 1"/>
          <p:cNvSpPr>
            <a:spLocks noGrp="1"/>
          </p:cNvSpPr>
          <p:nvPr>
            <p:ph type="sldNum" sz="quarter" idx="12"/>
          </p:nvPr>
        </p:nvSpPr>
        <p:spPr>
          <a:xfrm>
            <a:off x="6934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DFDFF75-F885-4190-A591-C2AC3A02DB80}" type="slidenum">
              <a:rPr lang="en-US" altLang="en-US" sz="1400"/>
              <a:pPr/>
              <a:t>73</a:t>
            </a:fld>
            <a:endParaRPr lang="en-US" altLang="en-US" sz="140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0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0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0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0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0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0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0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1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2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3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84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684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4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4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44" name="Rectangle 44"/>
          <p:cNvSpPr>
            <a:spLocks noGrp="1" noChangeArrowheads="1"/>
          </p:cNvSpPr>
          <p:nvPr>
            <p:ph type="title"/>
          </p:nvPr>
        </p:nvSpPr>
        <p:spPr>
          <a:xfrm>
            <a:off x="533400" y="533400"/>
            <a:ext cx="7772400" cy="1143000"/>
          </a:xfrm>
        </p:spPr>
        <p:txBody>
          <a:bodyPr/>
          <a:lstStyle/>
          <a:p>
            <a:pPr algn="l" eaLnBrk="1" hangingPunct="1"/>
            <a:r>
              <a:rPr lang="en-US" altLang="en-US" sz="3200" b="1" smtClean="0"/>
              <a:t>Sample Results – Housing Unit</a:t>
            </a:r>
            <a:br>
              <a:rPr lang="en-US" altLang="en-US" sz="3200" b="1" smtClean="0"/>
            </a:br>
            <a:r>
              <a:rPr lang="en-US" altLang="en-US" sz="3200" b="1" smtClean="0"/>
              <a:t>Conditions</a:t>
            </a:r>
          </a:p>
        </p:txBody>
      </p:sp>
      <p:sp>
        <p:nvSpPr>
          <p:cNvPr id="76845"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7684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FFEEC020-E95E-419A-980F-54804FAB37C0}" type="slidenum">
              <a:rPr lang="en-US" altLang="en-US" sz="1000"/>
              <a:pPr>
                <a:spcBef>
                  <a:spcPct val="50000"/>
                </a:spcBef>
              </a:pPr>
              <a:t>74</a:t>
            </a:fld>
            <a:endParaRPr lang="en-US" altLang="en-US" sz="1000"/>
          </a:p>
        </p:txBody>
      </p:sp>
      <p:graphicFrame>
        <p:nvGraphicFramePr>
          <p:cNvPr id="2" name="Table 1"/>
          <p:cNvGraphicFramePr>
            <a:graphicFrameLocks noGrp="1"/>
          </p:cNvGraphicFramePr>
          <p:nvPr/>
        </p:nvGraphicFramePr>
        <p:xfrm>
          <a:off x="304800" y="1905000"/>
          <a:ext cx="8426450" cy="4572000"/>
        </p:xfrm>
        <a:graphic>
          <a:graphicData uri="http://schemas.openxmlformats.org/drawingml/2006/table">
            <a:tbl>
              <a:tblPr firstRow="1" firstCol="1" bandRow="1">
                <a:tableStyleId>{5C22544A-7EE6-4342-B048-85BDC9FD1C3A}</a:tableStyleId>
              </a:tblPr>
              <a:tblGrid>
                <a:gridCol w="2285999"/>
                <a:gridCol w="1219199"/>
                <a:gridCol w="1219199"/>
                <a:gridCol w="1219199"/>
                <a:gridCol w="1371599"/>
                <a:gridCol w="1111254"/>
              </a:tblGrid>
              <a:tr h="1084069">
                <a:tc>
                  <a:txBody>
                    <a:bodyPr/>
                    <a:lstStyle/>
                    <a:p>
                      <a:pPr marL="0" marR="0">
                        <a:spcBef>
                          <a:spcPts val="300"/>
                        </a:spcBef>
                        <a:spcAft>
                          <a:spcPts val="300"/>
                        </a:spcAft>
                      </a:pPr>
                      <a:endParaRPr lang="en-US" sz="18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Pre-Treatment</a:t>
                      </a:r>
                      <a:endParaRPr lang="en-US" sz="18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Post-Treatment</a:t>
                      </a:r>
                      <a:endParaRPr lang="en-US" sz="18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Gross</a:t>
                      </a:r>
                      <a:r>
                        <a:rPr lang="en-US" sz="1800" b="1" baseline="0" dirty="0" smtClean="0">
                          <a:solidFill>
                            <a:schemeClr val="bg1"/>
                          </a:solidFill>
                          <a:effectLst/>
                          <a:latin typeface="Arial Narrow"/>
                          <a:ea typeface="Times New Roman"/>
                          <a:cs typeface="Times New Roman"/>
                        </a:rPr>
                        <a:t> Change</a:t>
                      </a: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Comparison</a:t>
                      </a:r>
                      <a:r>
                        <a:rPr lang="en-US" sz="1800" b="1" baseline="0" dirty="0" smtClean="0">
                          <a:solidFill>
                            <a:schemeClr val="bg1"/>
                          </a:solidFill>
                          <a:effectLst/>
                          <a:latin typeface="Arial Narrow"/>
                          <a:ea typeface="Times New Roman"/>
                          <a:cs typeface="Times New Roman"/>
                        </a:rPr>
                        <a:t> Group Change</a:t>
                      </a:r>
                      <a:endParaRPr lang="en-US" sz="1800" b="1" dirty="0" smtClean="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Net Change</a:t>
                      </a:r>
                      <a:endParaRPr lang="en-US" sz="1800" b="1" dirty="0">
                        <a:solidFill>
                          <a:schemeClr val="bg1"/>
                        </a:solidFill>
                        <a:effectLst/>
                        <a:latin typeface="Arial Narrow"/>
                        <a:ea typeface="Times New Roman"/>
                        <a:cs typeface="Times New Roman"/>
                      </a:endParaRPr>
                    </a:p>
                  </a:txBody>
                  <a:tcPr marL="68579" marR="68579" marT="0" marB="0" anchor="ctr"/>
                </a:tc>
              </a:tr>
              <a:tr h="722713">
                <a:tc>
                  <a:txBody>
                    <a:bodyPr/>
                    <a:lstStyle/>
                    <a:p>
                      <a:pPr marL="0" marR="0">
                        <a:spcBef>
                          <a:spcPts val="0"/>
                        </a:spcBef>
                        <a:spcAft>
                          <a:spcPts val="0"/>
                        </a:spcAft>
                      </a:pPr>
                      <a:r>
                        <a:rPr lang="en-US" sz="1800" dirty="0" smtClean="0">
                          <a:effectLst/>
                          <a:latin typeface="Times New Roman"/>
                          <a:ea typeface="Times New Roman"/>
                          <a:cs typeface="Times New Roman"/>
                        </a:rPr>
                        <a:t>Observed</a:t>
                      </a:r>
                      <a:r>
                        <a:rPr lang="en-US" sz="1800" baseline="0" dirty="0" smtClean="0">
                          <a:effectLst/>
                          <a:latin typeface="Times New Roman"/>
                          <a:ea typeface="Times New Roman"/>
                          <a:cs typeface="Times New Roman"/>
                        </a:rPr>
                        <a:t> Standing Water in Home</a:t>
                      </a:r>
                      <a:endParaRPr lang="en-US" sz="18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33%</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27%</a:t>
                      </a:r>
                      <a:endParaRPr lang="en-US" sz="2000" b="1" dirty="0">
                        <a:effectLst/>
                        <a:latin typeface="Arial Narrow"/>
                        <a:ea typeface="Times New Roman"/>
                        <a:cs typeface="Times New Roman"/>
                      </a:endParaRPr>
                    </a:p>
                  </a:txBody>
                  <a:tcPr marL="68579" marR="68579" marT="0" marB="0" anchor="ctr"/>
                </a:tc>
                <a:tc>
                  <a:txBody>
                    <a:bodyPr/>
                    <a:lstStyle/>
                    <a:p>
                      <a:pPr marL="457200" marR="0" indent="-457200" algn="ctr">
                        <a:spcBef>
                          <a:spcPts val="0"/>
                        </a:spcBef>
                        <a:spcAft>
                          <a:spcPts val="0"/>
                        </a:spcAft>
                        <a:buNone/>
                      </a:pPr>
                      <a:r>
                        <a:rPr lang="en-US" sz="2000" b="1" dirty="0" smtClean="0">
                          <a:effectLst/>
                          <a:latin typeface="Arial Narrow"/>
                          <a:ea typeface="Times New Roman"/>
                          <a:cs typeface="Times New Roman"/>
                        </a:rPr>
                        <a:t>-6%</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0%</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-6%</a:t>
                      </a:r>
                      <a:endParaRPr lang="en-US" sz="2000" b="1" dirty="0">
                        <a:effectLst/>
                        <a:latin typeface="Arial Narrow"/>
                        <a:ea typeface="Times New Roman"/>
                        <a:cs typeface="Times New Roman"/>
                      </a:endParaRPr>
                    </a:p>
                  </a:txBody>
                  <a:tcPr marL="68579" marR="68579" marT="0" marB="0" anchor="ctr"/>
                </a:tc>
              </a:tr>
              <a:tr h="722713">
                <a:tc>
                  <a:txBody>
                    <a:bodyPr/>
                    <a:lstStyle/>
                    <a:p>
                      <a:pPr marL="0" marR="0">
                        <a:spcBef>
                          <a:spcPts val="0"/>
                        </a:spcBef>
                        <a:spcAft>
                          <a:spcPts val="0"/>
                        </a:spcAft>
                      </a:pPr>
                      <a:r>
                        <a:rPr lang="en-US" sz="1800" dirty="0" smtClean="0">
                          <a:effectLst/>
                          <a:latin typeface="Times New Roman"/>
                          <a:ea typeface="Times New Roman"/>
                          <a:cs typeface="Times New Roman"/>
                        </a:rPr>
                        <a:t>Frequent Mildew Odor or Musty Smell</a:t>
                      </a:r>
                      <a:endParaRPr lang="en-US" sz="18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31%</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22%</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-9%</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-10%</a:t>
                      </a:r>
                      <a:endParaRPr lang="en-US" sz="2000" b="1" dirty="0">
                        <a:effectLst/>
                        <a:latin typeface="Arial Narrow"/>
                        <a:ea typeface="Times New Roman"/>
                        <a:cs typeface="Times New Roman"/>
                      </a:endParaRPr>
                    </a:p>
                  </a:txBody>
                  <a:tcPr marL="68579" marR="68579" marT="0" marB="0" anchor="ctr"/>
                </a:tc>
              </a:tr>
              <a:tr h="823099">
                <a:tc>
                  <a:txBody>
                    <a:bodyPr/>
                    <a:lstStyle/>
                    <a:p>
                      <a:pPr marL="0" marR="0">
                        <a:spcBef>
                          <a:spcPts val="0"/>
                        </a:spcBef>
                        <a:spcAft>
                          <a:spcPts val="0"/>
                        </a:spcAft>
                      </a:pPr>
                      <a:r>
                        <a:rPr lang="en-US" sz="1800" dirty="0" smtClean="0">
                          <a:effectLst/>
                          <a:latin typeface="Times New Roman"/>
                          <a:ea typeface="Times New Roman"/>
                          <a:cs typeface="Times New Roman"/>
                        </a:rPr>
                        <a:t>Home</a:t>
                      </a:r>
                      <a:r>
                        <a:rPr lang="en-US" sz="1800" baseline="0" dirty="0" smtClean="0">
                          <a:effectLst/>
                          <a:latin typeface="Times New Roman"/>
                          <a:ea typeface="Times New Roman"/>
                          <a:cs typeface="Times New Roman"/>
                        </a:rPr>
                        <a:t> Somewhat or Very Infested with Insects</a:t>
                      </a:r>
                      <a:endParaRPr lang="en-US" sz="18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24%</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14%</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-10%</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+3%</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-13%</a:t>
                      </a:r>
                      <a:endParaRPr lang="en-US" sz="2000" b="1" dirty="0">
                        <a:effectLst/>
                        <a:latin typeface="Arial Narrow"/>
                        <a:ea typeface="Times New Roman"/>
                        <a:cs typeface="Times New Roman"/>
                      </a:endParaRPr>
                    </a:p>
                  </a:txBody>
                  <a:tcPr marL="68579" marR="68579" marT="0" marB="0" anchor="ctr"/>
                </a:tc>
              </a:tr>
              <a:tr h="1219406">
                <a:tc>
                  <a:txBody>
                    <a:bodyPr/>
                    <a:lstStyle/>
                    <a:p>
                      <a:pPr marL="0" marR="0">
                        <a:spcBef>
                          <a:spcPts val="0"/>
                        </a:spcBef>
                        <a:spcAft>
                          <a:spcPts val="0"/>
                        </a:spcAft>
                      </a:pPr>
                      <a:r>
                        <a:rPr lang="en-US" sz="1800" dirty="0" smtClean="0">
                          <a:effectLst/>
                          <a:latin typeface="Times New Roman"/>
                          <a:ea typeface="Times New Roman"/>
                          <a:cs typeface="Times New Roman"/>
                        </a:rPr>
                        <a:t>Findings</a:t>
                      </a:r>
                      <a:endParaRPr lang="en-US" sz="1800" dirty="0">
                        <a:effectLst/>
                        <a:latin typeface="Times New Roman"/>
                        <a:ea typeface="Times New Roman"/>
                        <a:cs typeface="Times New Roman"/>
                      </a:endParaRPr>
                    </a:p>
                  </a:txBody>
                  <a:tcPr marL="68579" marR="68579" marT="0" marB="0" anchor="ctr"/>
                </a:tc>
                <a:tc gridSpan="5">
                  <a:txBody>
                    <a:bodyPr/>
                    <a:lstStyle/>
                    <a:p>
                      <a:pPr marL="0" marR="0" algn="ctr">
                        <a:spcBef>
                          <a:spcPts val="0"/>
                        </a:spcBef>
                        <a:spcAft>
                          <a:spcPts val="0"/>
                        </a:spcAft>
                      </a:pPr>
                      <a:r>
                        <a:rPr lang="en-US" sz="2000" b="1" i="1" dirty="0" smtClean="0">
                          <a:effectLst/>
                          <a:latin typeface="Arial Narrow"/>
                          <a:ea typeface="Times New Roman"/>
                          <a:cs typeface="Times New Roman"/>
                        </a:rPr>
                        <a:t>Client self-</a:t>
                      </a:r>
                      <a:r>
                        <a:rPr lang="en-US" sz="2000" b="1" i="1" baseline="0" dirty="0" smtClean="0">
                          <a:effectLst/>
                          <a:latin typeface="Arial Narrow"/>
                          <a:ea typeface="Times New Roman"/>
                          <a:cs typeface="Times New Roman"/>
                        </a:rPr>
                        <a:t>reports of housing unit status suggest that WX resulted in a reduction in potential asthma triggers. </a:t>
                      </a:r>
                      <a:r>
                        <a:rPr lang="en-US" sz="2000" b="0" i="1" baseline="0" dirty="0" smtClean="0">
                          <a:effectLst/>
                          <a:latin typeface="Arial Narrow"/>
                          <a:ea typeface="Times New Roman"/>
                          <a:cs typeface="Times New Roman"/>
                        </a:rPr>
                        <a:t>[Note: N is about 400 for Treatment Group and for Comparison Group. Differences are statistically significant at the 95% level.]</a:t>
                      </a:r>
                      <a:endParaRPr lang="en-US" sz="2000" b="1" i="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2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2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2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3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4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5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786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786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6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6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68" name="Rectangle 44"/>
          <p:cNvSpPr>
            <a:spLocks noGrp="1" noChangeArrowheads="1"/>
          </p:cNvSpPr>
          <p:nvPr>
            <p:ph type="title"/>
          </p:nvPr>
        </p:nvSpPr>
        <p:spPr>
          <a:xfrm>
            <a:off x="533400" y="533400"/>
            <a:ext cx="7772400" cy="1143000"/>
          </a:xfrm>
        </p:spPr>
        <p:txBody>
          <a:bodyPr/>
          <a:lstStyle/>
          <a:p>
            <a:pPr algn="l" eaLnBrk="1" hangingPunct="1"/>
            <a:r>
              <a:rPr lang="en-US" altLang="en-US" sz="3200" b="1" smtClean="0"/>
              <a:t>Sample Results – Status of </a:t>
            </a:r>
            <a:br>
              <a:rPr lang="en-US" altLang="en-US" sz="3200" b="1" smtClean="0"/>
            </a:br>
            <a:r>
              <a:rPr lang="en-US" altLang="en-US" sz="3200" b="1" smtClean="0"/>
              <a:t>Household Members</a:t>
            </a:r>
          </a:p>
        </p:txBody>
      </p:sp>
      <p:sp>
        <p:nvSpPr>
          <p:cNvPr id="77869"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77870"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DC32940B-66DE-40DD-84E4-ED63B5EFA8DF}" type="slidenum">
              <a:rPr lang="en-US" altLang="en-US" sz="1000"/>
              <a:pPr>
                <a:spcBef>
                  <a:spcPct val="50000"/>
                </a:spcBef>
              </a:pPr>
              <a:t>75</a:t>
            </a:fld>
            <a:endParaRPr lang="en-US" altLang="en-US" sz="1000"/>
          </a:p>
        </p:txBody>
      </p:sp>
      <p:graphicFrame>
        <p:nvGraphicFramePr>
          <p:cNvPr id="2" name="Table 1"/>
          <p:cNvGraphicFramePr>
            <a:graphicFrameLocks noGrp="1"/>
          </p:cNvGraphicFramePr>
          <p:nvPr/>
        </p:nvGraphicFramePr>
        <p:xfrm>
          <a:off x="304800" y="1905000"/>
          <a:ext cx="8426450" cy="4672013"/>
        </p:xfrm>
        <a:graphic>
          <a:graphicData uri="http://schemas.openxmlformats.org/drawingml/2006/table">
            <a:tbl>
              <a:tblPr firstRow="1" firstCol="1" bandRow="1">
                <a:tableStyleId>{5C22544A-7EE6-4342-B048-85BDC9FD1C3A}</a:tableStyleId>
              </a:tblPr>
              <a:tblGrid>
                <a:gridCol w="1981199"/>
                <a:gridCol w="1289050"/>
                <a:gridCol w="1289050"/>
                <a:gridCol w="1289050"/>
                <a:gridCol w="1289050"/>
                <a:gridCol w="1289050"/>
              </a:tblGrid>
              <a:tr h="1083983">
                <a:tc>
                  <a:txBody>
                    <a:bodyPr/>
                    <a:lstStyle/>
                    <a:p>
                      <a:pPr marL="0" marR="0">
                        <a:spcBef>
                          <a:spcPts val="300"/>
                        </a:spcBef>
                        <a:spcAft>
                          <a:spcPts val="300"/>
                        </a:spcAft>
                      </a:pPr>
                      <a:endParaRPr lang="en-US" sz="18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Pre-Treatment</a:t>
                      </a:r>
                      <a:endParaRPr lang="en-US" sz="18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Post-Treatment</a:t>
                      </a:r>
                      <a:endParaRPr lang="en-US" sz="18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Gross</a:t>
                      </a:r>
                      <a:r>
                        <a:rPr lang="en-US" sz="1800" b="1" baseline="0" dirty="0" smtClean="0">
                          <a:solidFill>
                            <a:schemeClr val="bg1"/>
                          </a:solidFill>
                          <a:effectLst/>
                          <a:latin typeface="Arial Narrow"/>
                          <a:ea typeface="Times New Roman"/>
                          <a:cs typeface="Times New Roman"/>
                        </a:rPr>
                        <a:t> Change</a:t>
                      </a: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Comparison</a:t>
                      </a:r>
                      <a:r>
                        <a:rPr lang="en-US" sz="1800" b="1" baseline="0" dirty="0" smtClean="0">
                          <a:solidFill>
                            <a:schemeClr val="bg1"/>
                          </a:solidFill>
                          <a:effectLst/>
                          <a:latin typeface="Arial Narrow"/>
                          <a:ea typeface="Times New Roman"/>
                          <a:cs typeface="Times New Roman"/>
                        </a:rPr>
                        <a:t> Group Change</a:t>
                      </a:r>
                      <a:endParaRPr lang="en-US" sz="1800" b="1" dirty="0" smtClean="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Net Change</a:t>
                      </a:r>
                      <a:endParaRPr lang="en-US" sz="1800" b="1" dirty="0">
                        <a:solidFill>
                          <a:schemeClr val="bg1"/>
                        </a:solidFill>
                        <a:effectLst/>
                        <a:latin typeface="Arial Narrow"/>
                        <a:ea typeface="Times New Roman"/>
                        <a:cs typeface="Times New Roman"/>
                      </a:endParaRPr>
                    </a:p>
                  </a:txBody>
                  <a:tcPr marL="68579" marR="68579" marT="0" marB="0" anchor="ctr"/>
                </a:tc>
              </a:tr>
              <a:tr h="823033">
                <a:tc>
                  <a:txBody>
                    <a:bodyPr/>
                    <a:lstStyle/>
                    <a:p>
                      <a:pPr marL="0" marR="0">
                        <a:spcBef>
                          <a:spcPts val="0"/>
                        </a:spcBef>
                        <a:spcAft>
                          <a:spcPts val="0"/>
                        </a:spcAft>
                      </a:pPr>
                      <a:r>
                        <a:rPr lang="en-US" sz="1800" dirty="0" smtClean="0">
                          <a:effectLst/>
                          <a:latin typeface="Times New Roman"/>
                          <a:ea typeface="Times New Roman"/>
                          <a:cs typeface="Times New Roman"/>
                        </a:rPr>
                        <a:t>Asthma Symptoms</a:t>
                      </a:r>
                      <a:r>
                        <a:rPr lang="en-US" sz="1800" baseline="0" dirty="0" smtClean="0">
                          <a:effectLst/>
                          <a:latin typeface="Times New Roman"/>
                          <a:ea typeface="Times New Roman"/>
                          <a:cs typeface="Times New Roman"/>
                        </a:rPr>
                        <a:t> in the Last Year</a:t>
                      </a:r>
                      <a:endParaRPr lang="en-US" sz="18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74%</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74%</a:t>
                      </a:r>
                      <a:endParaRPr lang="en-US" sz="2000" b="1" dirty="0">
                        <a:effectLst/>
                        <a:latin typeface="Arial Narrow"/>
                        <a:ea typeface="Times New Roman"/>
                        <a:cs typeface="Times New Roman"/>
                      </a:endParaRPr>
                    </a:p>
                  </a:txBody>
                  <a:tcPr marL="68579" marR="68579" marT="0" marB="0" anchor="ctr"/>
                </a:tc>
                <a:tc>
                  <a:txBody>
                    <a:bodyPr/>
                    <a:lstStyle/>
                    <a:p>
                      <a:pPr marL="457200" marR="0" indent="-457200" algn="ctr">
                        <a:spcBef>
                          <a:spcPts val="0"/>
                        </a:spcBef>
                        <a:spcAft>
                          <a:spcPts val="0"/>
                        </a:spcAft>
                        <a:buNone/>
                      </a:pPr>
                      <a:r>
                        <a:rPr lang="en-US" sz="2000" b="1" dirty="0" smtClean="0">
                          <a:effectLst/>
                          <a:latin typeface="Arial Narrow"/>
                          <a:ea typeface="Times New Roman"/>
                          <a:cs typeface="Times New Roman"/>
                        </a:rPr>
                        <a:t>0%</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+3%</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-3%</a:t>
                      </a:r>
                      <a:endParaRPr lang="en-US" sz="2000" b="1" dirty="0">
                        <a:effectLst/>
                        <a:latin typeface="Arial Narrow"/>
                        <a:ea typeface="Times New Roman"/>
                        <a:cs typeface="Times New Roman"/>
                      </a:endParaRPr>
                    </a:p>
                  </a:txBody>
                  <a:tcPr marL="68579" marR="68579" marT="0" marB="0" anchor="ctr"/>
                </a:tc>
              </a:tr>
              <a:tr h="722655">
                <a:tc>
                  <a:txBody>
                    <a:bodyPr/>
                    <a:lstStyle/>
                    <a:p>
                      <a:pPr marL="0" marR="0">
                        <a:spcBef>
                          <a:spcPts val="0"/>
                        </a:spcBef>
                        <a:spcAft>
                          <a:spcPts val="0"/>
                        </a:spcAft>
                      </a:pPr>
                      <a:r>
                        <a:rPr lang="en-US" sz="1800" dirty="0" smtClean="0">
                          <a:effectLst/>
                          <a:latin typeface="Times New Roman"/>
                          <a:ea typeface="Times New Roman"/>
                          <a:cs typeface="Times New Roman"/>
                        </a:rPr>
                        <a:t>Overnight</a:t>
                      </a:r>
                      <a:r>
                        <a:rPr lang="en-US" sz="1800" baseline="0" dirty="0" smtClean="0">
                          <a:effectLst/>
                          <a:latin typeface="Times New Roman"/>
                          <a:ea typeface="Times New Roman"/>
                          <a:cs typeface="Times New Roman"/>
                        </a:rPr>
                        <a:t> Stay in Past 12 Months</a:t>
                      </a:r>
                      <a:endParaRPr lang="en-US" sz="18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15%</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11%</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-4%</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-3%</a:t>
                      </a:r>
                      <a:endParaRPr lang="en-US" sz="2000" b="1" dirty="0">
                        <a:effectLst/>
                        <a:latin typeface="Arial Narrow"/>
                        <a:ea typeface="Times New Roman"/>
                        <a:cs typeface="Times New Roman"/>
                      </a:endParaRPr>
                    </a:p>
                  </a:txBody>
                  <a:tcPr marL="68579" marR="68579" marT="0" marB="0" anchor="ctr"/>
                </a:tc>
              </a:tr>
              <a:tr h="823033">
                <a:tc>
                  <a:txBody>
                    <a:bodyPr/>
                    <a:lstStyle/>
                    <a:p>
                      <a:pPr marL="0" marR="0">
                        <a:spcBef>
                          <a:spcPts val="0"/>
                        </a:spcBef>
                        <a:spcAft>
                          <a:spcPts val="0"/>
                        </a:spcAft>
                      </a:pPr>
                      <a:r>
                        <a:rPr lang="en-US" sz="1800" dirty="0" smtClean="0">
                          <a:effectLst/>
                          <a:latin typeface="Times New Roman"/>
                          <a:ea typeface="Times New Roman"/>
                          <a:cs typeface="Times New Roman"/>
                        </a:rPr>
                        <a:t>Emergency Room Visit in Past 12 Months</a:t>
                      </a:r>
                      <a:endParaRPr lang="en-US" sz="1800" dirty="0">
                        <a:effectLst/>
                        <a:latin typeface="Times New Roman"/>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11%</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6%</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-5%</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-4%</a:t>
                      </a:r>
                      <a:endParaRPr lang="en-US" sz="2000" b="1" dirty="0">
                        <a:effectLst/>
                        <a:latin typeface="Arial Narrow"/>
                        <a:ea typeface="Times New Roman"/>
                        <a:cs typeface="Times New Roman"/>
                      </a:endParaRPr>
                    </a:p>
                  </a:txBody>
                  <a:tcPr marL="68579" marR="68579" marT="0" marB="0" anchor="ctr"/>
                </a:tc>
              </a:tr>
              <a:tr h="1219309">
                <a:tc>
                  <a:txBody>
                    <a:bodyPr/>
                    <a:lstStyle/>
                    <a:p>
                      <a:pPr marL="0" marR="0">
                        <a:spcBef>
                          <a:spcPts val="0"/>
                        </a:spcBef>
                        <a:spcAft>
                          <a:spcPts val="0"/>
                        </a:spcAft>
                      </a:pPr>
                      <a:r>
                        <a:rPr lang="en-US" sz="1800" dirty="0" smtClean="0">
                          <a:effectLst/>
                          <a:latin typeface="Times New Roman"/>
                          <a:ea typeface="Times New Roman"/>
                          <a:cs typeface="Times New Roman"/>
                        </a:rPr>
                        <a:t>Findings</a:t>
                      </a:r>
                      <a:endParaRPr lang="en-US" sz="1800" dirty="0">
                        <a:effectLst/>
                        <a:latin typeface="Times New Roman"/>
                        <a:ea typeface="Times New Roman"/>
                        <a:cs typeface="Times New Roman"/>
                      </a:endParaRPr>
                    </a:p>
                  </a:txBody>
                  <a:tcPr marL="68579" marR="68579" marT="0" marB="0" anchor="ctr"/>
                </a:tc>
                <a:tc gridSpan="5">
                  <a:txBody>
                    <a:bodyPr/>
                    <a:lstStyle/>
                    <a:p>
                      <a:pPr marL="0" marR="0" algn="ctr">
                        <a:spcBef>
                          <a:spcPts val="0"/>
                        </a:spcBef>
                        <a:spcAft>
                          <a:spcPts val="0"/>
                        </a:spcAft>
                      </a:pPr>
                      <a:r>
                        <a:rPr lang="en-US" sz="2000" b="1" i="1" dirty="0" smtClean="0">
                          <a:effectLst/>
                          <a:latin typeface="Arial Narrow"/>
                          <a:ea typeface="Times New Roman"/>
                          <a:cs typeface="Times New Roman"/>
                        </a:rPr>
                        <a:t>Client self-reports of health status suggest that there were net impacts on asthma symptoms</a:t>
                      </a:r>
                      <a:r>
                        <a:rPr lang="en-US" sz="2000" b="1" i="1" baseline="0" dirty="0" smtClean="0">
                          <a:effectLst/>
                          <a:latin typeface="Arial Narrow"/>
                          <a:ea typeface="Times New Roman"/>
                          <a:cs typeface="Times New Roman"/>
                        </a:rPr>
                        <a:t> and need for medical attention. </a:t>
                      </a:r>
                      <a:r>
                        <a:rPr lang="en-US" sz="2000" b="0" i="0" baseline="0" dirty="0" smtClean="0">
                          <a:effectLst/>
                          <a:latin typeface="Arial Narrow"/>
                          <a:ea typeface="Times New Roman"/>
                          <a:cs typeface="Times New Roman"/>
                        </a:rPr>
                        <a:t>[Note: N is about 70 for Treatment  Group and for Comparison Group. Differences are not statistically significant at the 90% level.]</a:t>
                      </a:r>
                      <a:endParaRPr lang="en-US" sz="2000" b="1" i="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1"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2"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3"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4"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5"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6"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7"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8"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9"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0"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1"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2"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3"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4"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5"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6"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7"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8"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9"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0"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1"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2"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3"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4"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5"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6"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7"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8"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9"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0"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1"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2"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3"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4"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5"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6"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7"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88"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8889"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90"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91"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92" name="Rectangle 44"/>
          <p:cNvSpPr>
            <a:spLocks noGrp="1" noChangeArrowheads="1"/>
          </p:cNvSpPr>
          <p:nvPr>
            <p:ph type="title"/>
          </p:nvPr>
        </p:nvSpPr>
        <p:spPr>
          <a:xfrm>
            <a:off x="533400" y="533400"/>
            <a:ext cx="7772400" cy="1143000"/>
          </a:xfrm>
        </p:spPr>
        <p:txBody>
          <a:bodyPr/>
          <a:lstStyle/>
          <a:p>
            <a:pPr algn="l" eaLnBrk="1" hangingPunct="1"/>
            <a:r>
              <a:rPr lang="en-US" altLang="en-US" sz="3200" b="1" smtClean="0"/>
              <a:t>Emissions Non-Energy Benefits</a:t>
            </a:r>
          </a:p>
        </p:txBody>
      </p:sp>
      <p:sp>
        <p:nvSpPr>
          <p:cNvPr id="78893" name="Rectangle 45"/>
          <p:cNvSpPr>
            <a:spLocks noGrp="1" noChangeArrowheads="1"/>
          </p:cNvSpPr>
          <p:nvPr>
            <p:ph type="body" idx="1"/>
          </p:nvPr>
        </p:nvSpPr>
        <p:spPr>
          <a:xfrm>
            <a:off x="762000" y="1981200"/>
            <a:ext cx="7772400" cy="4114800"/>
          </a:xfrm>
        </p:spPr>
        <p:txBody>
          <a:bodyPr/>
          <a:lstStyle/>
          <a:p>
            <a:pPr lvl="2" eaLnBrk="1" hangingPunct="1"/>
            <a:endParaRPr lang="en-US" altLang="en-US" smtClean="0"/>
          </a:p>
          <a:p>
            <a:pPr lvl="1" eaLnBrk="1" hangingPunct="1"/>
            <a:endParaRPr lang="en-US" altLang="en-US" smtClean="0"/>
          </a:p>
        </p:txBody>
      </p:sp>
      <p:sp>
        <p:nvSpPr>
          <p:cNvPr id="78894"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fld id="{2969859F-36F0-41EA-B4CC-A73150A7C5FD}" type="slidenum">
              <a:rPr lang="en-US" altLang="en-US" sz="1000"/>
              <a:pPr>
                <a:spcBef>
                  <a:spcPct val="50000"/>
                </a:spcBef>
              </a:pPr>
              <a:t>76</a:t>
            </a:fld>
            <a:endParaRPr lang="en-US" altLang="en-US" sz="1000"/>
          </a:p>
        </p:txBody>
      </p:sp>
      <p:graphicFrame>
        <p:nvGraphicFramePr>
          <p:cNvPr id="2" name="Table 1"/>
          <p:cNvGraphicFramePr>
            <a:graphicFrameLocks noGrp="1"/>
          </p:cNvGraphicFramePr>
          <p:nvPr/>
        </p:nvGraphicFramePr>
        <p:xfrm>
          <a:off x="304800" y="1905000"/>
          <a:ext cx="8426450" cy="4532313"/>
        </p:xfrm>
        <a:graphic>
          <a:graphicData uri="http://schemas.openxmlformats.org/drawingml/2006/table">
            <a:tbl>
              <a:tblPr firstRow="1" firstCol="1" bandRow="1">
                <a:tableStyleId>{5C22544A-7EE6-4342-B048-85BDC9FD1C3A}</a:tableStyleId>
              </a:tblPr>
              <a:tblGrid>
                <a:gridCol w="1981199"/>
                <a:gridCol w="1289050"/>
                <a:gridCol w="1289050"/>
                <a:gridCol w="1155697"/>
                <a:gridCol w="1422403"/>
                <a:gridCol w="1289050"/>
              </a:tblGrid>
              <a:tr h="1097116">
                <a:tc>
                  <a:txBody>
                    <a:bodyPr/>
                    <a:lstStyle/>
                    <a:p>
                      <a:pPr marL="0" marR="0">
                        <a:spcBef>
                          <a:spcPts val="300"/>
                        </a:spcBef>
                        <a:spcAft>
                          <a:spcPts val="300"/>
                        </a:spcAft>
                      </a:pPr>
                      <a:endParaRPr lang="en-US" sz="1800" b="1" dirty="0">
                        <a:solidFill>
                          <a:schemeClr val="bg1"/>
                        </a:solidFill>
                        <a:effectLst/>
                        <a:latin typeface="Times New Roman"/>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Housing Units</a:t>
                      </a:r>
                      <a:r>
                        <a:rPr lang="en-US" sz="1800" b="1" baseline="0" dirty="0" smtClean="0">
                          <a:solidFill>
                            <a:schemeClr val="bg1"/>
                          </a:solidFill>
                          <a:effectLst/>
                          <a:latin typeface="Arial Narrow"/>
                          <a:ea typeface="Times New Roman"/>
                          <a:cs typeface="Times New Roman"/>
                        </a:rPr>
                        <a:t> (2008 Program)</a:t>
                      </a:r>
                      <a:endParaRPr lang="en-US" sz="18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Aggregate Tons*</a:t>
                      </a:r>
                      <a:endParaRPr lang="en-US" sz="18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Tons per Unit (All Fuels)</a:t>
                      </a:r>
                      <a:endParaRPr lang="en-US" sz="1800" b="1" dirty="0">
                        <a:solidFill>
                          <a:schemeClr val="bg1"/>
                        </a:solidFill>
                        <a:effectLst/>
                        <a:latin typeface="Arial Narrow"/>
                        <a:ea typeface="Times New Roman"/>
                        <a:cs typeface="Times New Roman"/>
                      </a:endParaRP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Aggregate</a:t>
                      </a:r>
                      <a:r>
                        <a:rPr lang="en-US" sz="1800" b="1" baseline="0" dirty="0" smtClean="0">
                          <a:solidFill>
                            <a:schemeClr val="bg1"/>
                          </a:solidFill>
                          <a:effectLst/>
                          <a:latin typeface="Arial Narrow"/>
                          <a:ea typeface="Times New Roman"/>
                          <a:cs typeface="Times New Roman"/>
                        </a:rPr>
                        <a:t> Value (millions of 2013 Dollars)</a:t>
                      </a:r>
                    </a:p>
                  </a:txBody>
                  <a:tcPr marL="68579" marR="68579" marT="0" marB="0" anchor="ctr"/>
                </a:tc>
                <a:tc>
                  <a:txBody>
                    <a:bodyPr/>
                    <a:lstStyle/>
                    <a:p>
                      <a:pPr marL="0" marR="0" algn="ctr">
                        <a:spcBef>
                          <a:spcPts val="300"/>
                        </a:spcBef>
                        <a:spcAft>
                          <a:spcPts val="300"/>
                        </a:spcAft>
                      </a:pPr>
                      <a:r>
                        <a:rPr lang="en-US" sz="1800" b="1" dirty="0" smtClean="0">
                          <a:solidFill>
                            <a:schemeClr val="bg1"/>
                          </a:solidFill>
                          <a:effectLst/>
                          <a:latin typeface="Arial Narrow"/>
                          <a:ea typeface="Times New Roman"/>
                          <a:cs typeface="Times New Roman"/>
                        </a:rPr>
                        <a:t>Value per Housing Unit</a:t>
                      </a:r>
                    </a:p>
                  </a:txBody>
                  <a:tcPr marL="68579" marR="68579" marT="0" marB="0" anchor="ctr"/>
                </a:tc>
              </a:tr>
              <a:tr h="490742">
                <a:tc>
                  <a:txBody>
                    <a:bodyPr/>
                    <a:lstStyle/>
                    <a:p>
                      <a:pPr marL="0" marR="0">
                        <a:spcBef>
                          <a:spcPts val="0"/>
                        </a:spcBef>
                        <a:spcAft>
                          <a:spcPts val="0"/>
                        </a:spcAft>
                      </a:pPr>
                      <a:r>
                        <a:rPr lang="en-US" sz="1800" dirty="0" smtClean="0">
                          <a:effectLst/>
                          <a:latin typeface="Times New Roman"/>
                          <a:ea typeface="Times New Roman"/>
                          <a:cs typeface="Times New Roman"/>
                        </a:rPr>
                        <a:t>CO</a:t>
                      </a:r>
                      <a:r>
                        <a:rPr lang="en-US" sz="1400" dirty="0" smtClean="0">
                          <a:effectLst/>
                          <a:latin typeface="Times New Roman"/>
                          <a:ea typeface="Times New Roman"/>
                          <a:cs typeface="Times New Roman"/>
                        </a:rPr>
                        <a:t>2</a:t>
                      </a:r>
                      <a:r>
                        <a:rPr lang="en-US" sz="1400" baseline="0" dirty="0" smtClean="0">
                          <a:effectLst/>
                          <a:latin typeface="Times New Roman"/>
                          <a:ea typeface="Times New Roman"/>
                          <a:cs typeface="Times New Roman"/>
                        </a:rPr>
                        <a:t> </a:t>
                      </a:r>
                      <a:r>
                        <a:rPr lang="en-US" sz="1800" baseline="0" dirty="0" smtClean="0">
                          <a:effectLst/>
                          <a:latin typeface="Times New Roman"/>
                          <a:ea typeface="Times New Roman"/>
                          <a:cs typeface="Times New Roman"/>
                        </a:rPr>
                        <a:t>Equivalents</a:t>
                      </a:r>
                      <a:endParaRPr lang="en-US" sz="1800" dirty="0">
                        <a:effectLst/>
                        <a:latin typeface="Times New Roman"/>
                        <a:ea typeface="Times New Roman"/>
                        <a:cs typeface="Times New Roman"/>
                      </a:endParaRPr>
                    </a:p>
                  </a:txBody>
                  <a:tcPr marL="68579" marR="68579" marT="0" marB="0" anchor="ctr"/>
                </a:tc>
                <a:tc rowSpan="6">
                  <a:txBody>
                    <a:bodyPr/>
                    <a:lstStyle/>
                    <a:p>
                      <a:pPr marL="0" marR="0" algn="ctr">
                        <a:spcBef>
                          <a:spcPts val="0"/>
                        </a:spcBef>
                        <a:spcAft>
                          <a:spcPts val="0"/>
                        </a:spcAft>
                      </a:pPr>
                      <a:r>
                        <a:rPr lang="en-US" sz="2000" b="1" dirty="0" smtClean="0">
                          <a:effectLst/>
                          <a:latin typeface="Arial Narrow"/>
                          <a:ea typeface="Times New Roman"/>
                          <a:cs typeface="Times New Roman"/>
                        </a:rPr>
                        <a:t>85,931</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2,246,174</a:t>
                      </a:r>
                      <a:endParaRPr lang="en-US" sz="2000" b="1" dirty="0">
                        <a:effectLst/>
                        <a:latin typeface="Arial Narrow"/>
                        <a:ea typeface="Times New Roman"/>
                        <a:cs typeface="Times New Roman"/>
                      </a:endParaRPr>
                    </a:p>
                  </a:txBody>
                  <a:tcPr marL="68579" marR="68579" marT="0" marB="0" anchor="ctr"/>
                </a:tc>
                <a:tc>
                  <a:txBody>
                    <a:bodyPr/>
                    <a:lstStyle/>
                    <a:p>
                      <a:pPr marL="457200" marR="0" indent="-457200" algn="ctr">
                        <a:spcBef>
                          <a:spcPts val="0"/>
                        </a:spcBef>
                        <a:spcAft>
                          <a:spcPts val="0"/>
                        </a:spcAft>
                        <a:buNone/>
                      </a:pPr>
                      <a:r>
                        <a:rPr lang="en-US" sz="2000" b="1" dirty="0" smtClean="0">
                          <a:effectLst/>
                          <a:latin typeface="Arial Narrow"/>
                          <a:ea typeface="Times New Roman"/>
                          <a:cs typeface="Times New Roman"/>
                        </a:rPr>
                        <a:t>26.14</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$85.4m</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$994</a:t>
                      </a:r>
                      <a:endParaRPr lang="en-US" sz="2000" b="1" dirty="0">
                        <a:effectLst/>
                        <a:latin typeface="Arial Narrow"/>
                        <a:ea typeface="Times New Roman"/>
                        <a:cs typeface="Times New Roman"/>
                      </a:endParaRPr>
                    </a:p>
                  </a:txBody>
                  <a:tcPr marL="68579" marR="68579" marT="0" marB="0" anchor="ctr"/>
                </a:tc>
              </a:tr>
              <a:tr h="490742">
                <a:tc>
                  <a:txBody>
                    <a:bodyPr/>
                    <a:lstStyle/>
                    <a:p>
                      <a:pPr marL="0" marR="0">
                        <a:spcBef>
                          <a:spcPts val="0"/>
                        </a:spcBef>
                        <a:spcAft>
                          <a:spcPts val="0"/>
                        </a:spcAft>
                      </a:pPr>
                      <a:r>
                        <a:rPr lang="en-US" sz="1800" dirty="0" smtClean="0">
                          <a:effectLst/>
                          <a:latin typeface="Times New Roman"/>
                          <a:ea typeface="Times New Roman"/>
                          <a:cs typeface="Times New Roman"/>
                        </a:rPr>
                        <a:t>SO</a:t>
                      </a:r>
                      <a:r>
                        <a:rPr lang="en-US" sz="1400" dirty="0" smtClean="0">
                          <a:effectLst/>
                          <a:latin typeface="Times New Roman"/>
                          <a:ea typeface="Times New Roman"/>
                          <a:cs typeface="Times New Roman"/>
                        </a:rPr>
                        <a:t>2 </a:t>
                      </a:r>
                      <a:endParaRPr lang="en-US" sz="1400" dirty="0">
                        <a:effectLst/>
                        <a:latin typeface="Times New Roman"/>
                        <a:ea typeface="Times New Roman"/>
                        <a:cs typeface="Times New Roman"/>
                      </a:endParaRPr>
                    </a:p>
                  </a:txBody>
                  <a:tcPr marL="68579" marR="68579" marT="0" marB="0" anchor="ctr"/>
                </a:tc>
                <a:tc v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3,275</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0.0381</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$139.1m</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$1,619</a:t>
                      </a:r>
                      <a:endParaRPr lang="en-US" sz="2000" b="1" dirty="0">
                        <a:effectLst/>
                        <a:latin typeface="Arial Narrow"/>
                        <a:ea typeface="Times New Roman"/>
                        <a:cs typeface="Times New Roman"/>
                      </a:endParaRPr>
                    </a:p>
                  </a:txBody>
                  <a:tcPr marL="68579" marR="68579" marT="0" marB="0" anchor="ctr"/>
                </a:tc>
              </a:tr>
              <a:tr h="490742">
                <a:tc>
                  <a:txBody>
                    <a:bodyPr/>
                    <a:lstStyle/>
                    <a:p>
                      <a:pPr marL="0" marR="0">
                        <a:spcBef>
                          <a:spcPts val="0"/>
                        </a:spcBef>
                        <a:spcAft>
                          <a:spcPts val="0"/>
                        </a:spcAft>
                      </a:pPr>
                      <a:r>
                        <a:rPr lang="en-US" sz="1800" dirty="0" smtClean="0">
                          <a:effectLst/>
                          <a:latin typeface="Times New Roman"/>
                          <a:ea typeface="Times New Roman"/>
                          <a:cs typeface="Times New Roman"/>
                        </a:rPr>
                        <a:t>NO</a:t>
                      </a:r>
                      <a:r>
                        <a:rPr lang="en-US" sz="1400" dirty="0" smtClean="0">
                          <a:effectLst/>
                          <a:latin typeface="Times New Roman"/>
                          <a:ea typeface="Times New Roman"/>
                          <a:cs typeface="Times New Roman"/>
                        </a:rPr>
                        <a:t>x</a:t>
                      </a:r>
                      <a:endParaRPr lang="en-US" sz="1800" dirty="0">
                        <a:effectLst/>
                        <a:latin typeface="Times New Roman"/>
                        <a:ea typeface="Times New Roman"/>
                        <a:cs typeface="Times New Roman"/>
                      </a:endParaRPr>
                    </a:p>
                  </a:txBody>
                  <a:tcPr marL="68579" marR="68579" marT="0" marB="0" anchor="ctr"/>
                </a:tc>
                <a:tc v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1,825</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0.0212</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$19.1m</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$223</a:t>
                      </a:r>
                      <a:endParaRPr lang="en-US" sz="2000" b="1" dirty="0">
                        <a:effectLst/>
                        <a:latin typeface="Arial Narrow"/>
                        <a:ea typeface="Times New Roman"/>
                        <a:cs typeface="Times New Roman"/>
                      </a:endParaRPr>
                    </a:p>
                  </a:txBody>
                  <a:tcPr marL="68579" marR="68579" marT="0" marB="0" anchor="ctr"/>
                </a:tc>
              </a:tr>
              <a:tr h="490742">
                <a:tc>
                  <a:txBody>
                    <a:bodyPr/>
                    <a:lstStyle/>
                    <a:p>
                      <a:pPr marL="0" marR="0">
                        <a:spcBef>
                          <a:spcPts val="0"/>
                        </a:spcBef>
                        <a:spcAft>
                          <a:spcPts val="0"/>
                        </a:spcAft>
                      </a:pPr>
                      <a:r>
                        <a:rPr lang="en-US" sz="1800" dirty="0" smtClean="0">
                          <a:effectLst/>
                          <a:latin typeface="Times New Roman"/>
                          <a:ea typeface="Times New Roman"/>
                          <a:cs typeface="Times New Roman"/>
                        </a:rPr>
                        <a:t>PM 2.5</a:t>
                      </a:r>
                      <a:endParaRPr lang="en-US" sz="1800" dirty="0">
                        <a:effectLst/>
                        <a:latin typeface="Times New Roman"/>
                        <a:ea typeface="Times New Roman"/>
                        <a:cs typeface="Times New Roman"/>
                      </a:endParaRPr>
                    </a:p>
                  </a:txBody>
                  <a:tcPr marL="68579" marR="68579" marT="0" marB="0" anchor="ctr"/>
                </a:tc>
                <a:tc v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106</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0.001234</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$7.6m</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$88</a:t>
                      </a:r>
                      <a:endParaRPr lang="en-US" sz="2000" b="1" dirty="0">
                        <a:effectLst/>
                        <a:latin typeface="Arial Narrow"/>
                        <a:ea typeface="Times New Roman"/>
                        <a:cs typeface="Times New Roman"/>
                      </a:endParaRPr>
                    </a:p>
                  </a:txBody>
                  <a:tcPr marL="68579" marR="68579" marT="0" marB="0" anchor="ctr"/>
                </a:tc>
              </a:tr>
              <a:tr h="490742">
                <a:tc>
                  <a:txBody>
                    <a:bodyPr/>
                    <a:lstStyle/>
                    <a:p>
                      <a:pPr marL="0" marR="0">
                        <a:spcBef>
                          <a:spcPts val="0"/>
                        </a:spcBef>
                        <a:spcAft>
                          <a:spcPts val="0"/>
                        </a:spcAft>
                      </a:pPr>
                      <a:r>
                        <a:rPr lang="en-US" sz="1800" dirty="0" smtClean="0">
                          <a:effectLst/>
                          <a:latin typeface="Times New Roman"/>
                          <a:ea typeface="Times New Roman"/>
                          <a:cs typeface="Times New Roman"/>
                        </a:rPr>
                        <a:t>VOCs</a:t>
                      </a:r>
                      <a:endParaRPr lang="en-US" sz="1800" dirty="0">
                        <a:effectLst/>
                        <a:latin typeface="Times New Roman"/>
                        <a:ea typeface="Times New Roman"/>
                        <a:cs typeface="Times New Roman"/>
                      </a:endParaRPr>
                    </a:p>
                  </a:txBody>
                  <a:tcPr marL="68579" marR="68579" marT="0" marB="0" anchor="ctr"/>
                </a:tc>
                <a:tc v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65</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0.000756</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$0.6m</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$8</a:t>
                      </a:r>
                      <a:endParaRPr lang="en-US" sz="2000" b="1" dirty="0">
                        <a:effectLst/>
                        <a:latin typeface="Arial Narrow"/>
                        <a:ea typeface="Times New Roman"/>
                        <a:cs typeface="Times New Roman"/>
                      </a:endParaRPr>
                    </a:p>
                  </a:txBody>
                  <a:tcPr marL="68579" marR="68579" marT="0" marB="0" anchor="ctr"/>
                </a:tc>
              </a:tr>
              <a:tr h="490742">
                <a:tc>
                  <a:txBody>
                    <a:bodyPr/>
                    <a:lstStyle/>
                    <a:p>
                      <a:pPr marL="0" marR="0">
                        <a:spcBef>
                          <a:spcPts val="0"/>
                        </a:spcBef>
                        <a:spcAft>
                          <a:spcPts val="0"/>
                        </a:spcAft>
                      </a:pPr>
                      <a:r>
                        <a:rPr lang="en-US" sz="1800" dirty="0" smtClean="0">
                          <a:effectLst/>
                          <a:latin typeface="Times New Roman"/>
                          <a:ea typeface="Times New Roman"/>
                          <a:cs typeface="Times New Roman"/>
                        </a:rPr>
                        <a:t>TOTAL</a:t>
                      </a:r>
                      <a:endParaRPr lang="en-US" sz="1800" dirty="0">
                        <a:effectLst/>
                        <a:latin typeface="Times New Roman"/>
                        <a:ea typeface="Times New Roman"/>
                        <a:cs typeface="Times New Roman"/>
                      </a:endParaRPr>
                    </a:p>
                  </a:txBody>
                  <a:tcPr marL="68579" marR="68579" marT="0" marB="0" anchor="ctr"/>
                </a:tc>
                <a:tc v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N/A</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N/A</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$251.9m</a:t>
                      </a:r>
                      <a:endParaRPr lang="en-US" sz="2000" b="1" dirty="0">
                        <a:effectLst/>
                        <a:latin typeface="Arial Narrow"/>
                        <a:ea typeface="Times New Roman"/>
                        <a:cs typeface="Times New Roman"/>
                      </a:endParaRPr>
                    </a:p>
                  </a:txBody>
                  <a:tcPr marL="68579" marR="68579" marT="0" marB="0" anchor="ctr"/>
                </a:tc>
                <a:tc>
                  <a:txBody>
                    <a:bodyPr/>
                    <a:lstStyle/>
                    <a:p>
                      <a:pPr marL="0" marR="0" algn="ctr">
                        <a:spcBef>
                          <a:spcPts val="0"/>
                        </a:spcBef>
                        <a:spcAft>
                          <a:spcPts val="0"/>
                        </a:spcAft>
                      </a:pPr>
                      <a:r>
                        <a:rPr lang="en-US" sz="2000" b="1" dirty="0" smtClean="0">
                          <a:effectLst/>
                          <a:latin typeface="Arial Narrow"/>
                          <a:ea typeface="Times New Roman"/>
                          <a:cs typeface="Times New Roman"/>
                        </a:rPr>
                        <a:t>$2,932</a:t>
                      </a:r>
                      <a:endParaRPr lang="en-US" sz="2000" b="1" dirty="0">
                        <a:effectLst/>
                        <a:latin typeface="Arial Narrow"/>
                        <a:ea typeface="Times New Roman"/>
                        <a:cs typeface="Times New Roman"/>
                      </a:endParaRPr>
                    </a:p>
                  </a:txBody>
                  <a:tcPr marL="68579" marR="68579" marT="0" marB="0" anchor="ctr"/>
                </a:tc>
              </a:tr>
              <a:tr h="490742">
                <a:tc gridSpan="6">
                  <a:txBody>
                    <a:bodyPr/>
                    <a:lstStyle/>
                    <a:p>
                      <a:pPr marL="0" marR="0">
                        <a:spcBef>
                          <a:spcPts val="0"/>
                        </a:spcBef>
                        <a:spcAft>
                          <a:spcPts val="0"/>
                        </a:spcAft>
                      </a:pPr>
                      <a:r>
                        <a:rPr lang="en-US" sz="1800" dirty="0" smtClean="0">
                          <a:effectLst/>
                          <a:latin typeface="Times New Roman"/>
                          <a:ea typeface="Times New Roman"/>
                          <a:cs typeface="Times New Roman"/>
                        </a:rPr>
                        <a:t>*In short tons, except for CO2 equivalents which are in metric tons.</a:t>
                      </a:r>
                      <a:endParaRPr lang="en-US" sz="1800" dirty="0">
                        <a:effectLst/>
                        <a:latin typeface="Times New Roman"/>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c hMerge="1">
                  <a:txBody>
                    <a:bodyPr/>
                    <a:lstStyle/>
                    <a:p>
                      <a:pPr marL="0" marR="0" algn="ctr">
                        <a:spcBef>
                          <a:spcPts val="0"/>
                        </a:spcBef>
                        <a:spcAft>
                          <a:spcPts val="0"/>
                        </a:spcAft>
                      </a:pPr>
                      <a:endParaRPr lang="en-US" sz="2000" b="1" dirty="0">
                        <a:effectLst/>
                        <a:latin typeface="Arial Narrow"/>
                        <a:ea typeface="Times New Roman"/>
                        <a:cs typeface="Times New Roman"/>
                      </a:endParaRPr>
                    </a:p>
                  </a:txBody>
                  <a:tcPr marL="68579" marR="68579" marT="0" marB="0" anchor="ct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5"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6"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7"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8"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9"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0"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1"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2"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3"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4"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5"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6"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7"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8"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89"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0"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1"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2"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3"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4"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5"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6"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7"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8"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99"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0"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1"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2"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3"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4"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5"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6"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7"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8"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09"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10"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11"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912"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9913"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14"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15"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916"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DOE Study</a:t>
            </a:r>
          </a:p>
        </p:txBody>
      </p:sp>
      <p:sp>
        <p:nvSpPr>
          <p:cNvPr id="79917" name="Rectangle 45"/>
          <p:cNvSpPr>
            <a:spLocks noGrp="1" noChangeArrowheads="1"/>
          </p:cNvSpPr>
          <p:nvPr>
            <p:ph type="body" idx="1"/>
          </p:nvPr>
        </p:nvSpPr>
        <p:spPr/>
        <p:txBody>
          <a:bodyPr/>
          <a:lstStyle/>
          <a:p>
            <a:pPr eaLnBrk="1" hangingPunct="1"/>
            <a:r>
              <a:rPr lang="en-US" altLang="en-US" smtClean="0"/>
              <a:t>DID ask the right questions</a:t>
            </a:r>
          </a:p>
          <a:p>
            <a:pPr eaLnBrk="1" hangingPunct="1"/>
            <a:endParaRPr lang="en-US" altLang="en-US" smtClean="0"/>
          </a:p>
          <a:p>
            <a:pPr eaLnBrk="1" hangingPunct="1"/>
            <a:r>
              <a:rPr lang="en-US" altLang="en-US" smtClean="0"/>
              <a:t>DID use the right research method(s)</a:t>
            </a:r>
          </a:p>
          <a:p>
            <a:pPr eaLnBrk="1" hangingPunct="1"/>
            <a:endParaRPr lang="en-US" altLang="en-US" smtClean="0"/>
          </a:p>
          <a:p>
            <a:pPr eaLnBrk="1" hangingPunct="1"/>
            <a:r>
              <a:rPr lang="en-US" altLang="en-US" smtClean="0"/>
              <a:t>DID NOT pay attention to ALL of the results</a:t>
            </a:r>
          </a:p>
        </p:txBody>
      </p:sp>
      <p:sp>
        <p:nvSpPr>
          <p:cNvPr id="79918"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B91D0A7-863A-478A-8563-022C9FDD0110}" type="slidenum">
              <a:rPr lang="en-US" altLang="en-US" sz="1000"/>
              <a:pPr eaLnBrk="1" hangingPunct="1">
                <a:spcBef>
                  <a:spcPct val="50000"/>
                </a:spcBef>
              </a:pPr>
              <a:t>77</a:t>
            </a:fld>
            <a:endParaRPr lang="en-US" altLang="en-US" sz="10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899"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0"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1"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2"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3"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4"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5"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6"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7"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8"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09"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0"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1"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2"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3"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4"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5"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6"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7"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8"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19"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0"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1"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2"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3"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4"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5"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6"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7"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8"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29"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30"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31"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32"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33"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34"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35"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936"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0937"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38"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39"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40" name="Title 46"/>
          <p:cNvSpPr>
            <a:spLocks noGrp="1"/>
          </p:cNvSpPr>
          <p:nvPr>
            <p:ph type="ctrTitle"/>
          </p:nvPr>
        </p:nvSpPr>
        <p:spPr/>
        <p:txBody>
          <a:bodyPr/>
          <a:lstStyle/>
          <a:p>
            <a:pPr eaLnBrk="1" hangingPunct="1"/>
            <a:r>
              <a:rPr lang="en-US" altLang="en-US" smtClean="0"/>
              <a:t>Recommendations</a:t>
            </a:r>
          </a:p>
        </p:txBody>
      </p:sp>
      <p:sp>
        <p:nvSpPr>
          <p:cNvPr id="80941"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B0092D0E-AC00-48A3-9330-2632D2A15350}" type="slidenum">
              <a:rPr lang="en-US" altLang="en-US" sz="1000"/>
              <a:pPr eaLnBrk="1" hangingPunct="1">
                <a:spcBef>
                  <a:spcPct val="50000"/>
                </a:spcBef>
              </a:pPr>
              <a:t>78</a:t>
            </a:fld>
            <a:endParaRPr lang="en-US" altLang="en-US" sz="10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2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3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4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5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6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196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4" name="Rectangle 44"/>
          <p:cNvSpPr>
            <a:spLocks noGrp="1" noChangeArrowheads="1"/>
          </p:cNvSpPr>
          <p:nvPr>
            <p:ph type="title"/>
          </p:nvPr>
        </p:nvSpPr>
        <p:spPr>
          <a:xfrm>
            <a:off x="214313" y="314325"/>
            <a:ext cx="7772400" cy="1143000"/>
          </a:xfrm>
        </p:spPr>
        <p:txBody>
          <a:bodyPr/>
          <a:lstStyle/>
          <a:p>
            <a:pPr algn="l" eaLnBrk="1" hangingPunct="1"/>
            <a:r>
              <a:rPr lang="en-US" altLang="en-US" smtClean="0"/>
              <a:t>Recommendations</a:t>
            </a:r>
          </a:p>
        </p:txBody>
      </p:sp>
      <p:sp>
        <p:nvSpPr>
          <p:cNvPr id="81965" name="Rectangle 45"/>
          <p:cNvSpPr>
            <a:spLocks noGrp="1" noChangeArrowheads="1"/>
          </p:cNvSpPr>
          <p:nvPr>
            <p:ph type="body" idx="1"/>
          </p:nvPr>
        </p:nvSpPr>
        <p:spPr>
          <a:xfrm>
            <a:off x="685800" y="1600200"/>
            <a:ext cx="7772400" cy="4495800"/>
          </a:xfrm>
        </p:spPr>
        <p:txBody>
          <a:bodyPr/>
          <a:lstStyle/>
          <a:p>
            <a:pPr eaLnBrk="1" hangingPunct="1"/>
            <a:r>
              <a:rPr lang="en-US" altLang="en-US" smtClean="0"/>
              <a:t>Prioritize goals for the evaluation.</a:t>
            </a:r>
          </a:p>
          <a:p>
            <a:pPr eaLnBrk="1" hangingPunct="1"/>
            <a:r>
              <a:rPr lang="en-US" altLang="en-US" smtClean="0"/>
              <a:t>Determine available/appropriate evaluation budget.</a:t>
            </a:r>
          </a:p>
          <a:p>
            <a:pPr eaLnBrk="1" hangingPunct="1"/>
            <a:r>
              <a:rPr lang="en-US" altLang="en-US" smtClean="0"/>
              <a:t>Choose research activities that are most likely to provide information needed.</a:t>
            </a:r>
          </a:p>
          <a:p>
            <a:pPr eaLnBrk="1" hangingPunct="1"/>
            <a:r>
              <a:rPr lang="en-US" altLang="en-US" smtClean="0"/>
              <a:t>Combination of process and impact data is usually important.</a:t>
            </a:r>
          </a:p>
          <a:p>
            <a:pPr eaLnBrk="1" hangingPunct="1"/>
            <a:r>
              <a:rPr lang="en-US" altLang="en-US" smtClean="0"/>
              <a:t>Use of all findings – Accomplishments AND Areas for Improvements</a:t>
            </a:r>
          </a:p>
        </p:txBody>
      </p:sp>
      <p:sp>
        <p:nvSpPr>
          <p:cNvPr id="8196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857A201B-68C7-4EFB-8B02-3F8AEB2667FC}" type="slidenum">
              <a:rPr lang="en-US" altLang="en-US" sz="1000"/>
              <a:pPr eaLnBrk="1" hangingPunct="1">
                <a:spcBef>
                  <a:spcPct val="50000"/>
                </a:spcBef>
              </a:pPr>
              <a:t>79</a:t>
            </a:fld>
            <a:endParaRPr lang="en-US" altLang="en-US"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3"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4"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5"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6"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7"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8"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49"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0"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1"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2"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3"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4"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5"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6"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7"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8"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9"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0"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1"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2"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3"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4"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5"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6"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7"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8"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9"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0"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1"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2"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3"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4"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5"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6"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7"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8"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9"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0"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0281"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2"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3"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4" name="Rectangle 44"/>
          <p:cNvSpPr>
            <a:spLocks noGrp="1" noChangeArrowheads="1"/>
          </p:cNvSpPr>
          <p:nvPr>
            <p:ph type="title"/>
          </p:nvPr>
        </p:nvSpPr>
        <p:spPr/>
        <p:txBody>
          <a:bodyPr/>
          <a:lstStyle/>
          <a:p>
            <a:pPr algn="l" eaLnBrk="1" hangingPunct="1"/>
            <a:r>
              <a:rPr lang="en-US" altLang="en-US" smtClean="0"/>
              <a:t>Meet Regulatory </a:t>
            </a:r>
            <a:br>
              <a:rPr lang="en-US" altLang="en-US" smtClean="0"/>
            </a:br>
            <a:r>
              <a:rPr lang="en-US" altLang="en-US" smtClean="0"/>
              <a:t>Requirements</a:t>
            </a:r>
          </a:p>
        </p:txBody>
      </p:sp>
      <p:sp>
        <p:nvSpPr>
          <p:cNvPr id="10285" name="Rectangle 45"/>
          <p:cNvSpPr>
            <a:spLocks noGrp="1" noChangeArrowheads="1"/>
          </p:cNvSpPr>
          <p:nvPr>
            <p:ph type="body" idx="1"/>
          </p:nvPr>
        </p:nvSpPr>
        <p:spPr/>
        <p:txBody>
          <a:bodyPr/>
          <a:lstStyle/>
          <a:p>
            <a:pPr eaLnBrk="1" hangingPunct="1"/>
            <a:r>
              <a:rPr lang="en-US" altLang="en-US" smtClean="0"/>
              <a:t>State</a:t>
            </a:r>
          </a:p>
          <a:p>
            <a:pPr eaLnBrk="1" hangingPunct="1"/>
            <a:r>
              <a:rPr lang="en-US" altLang="en-US" smtClean="0"/>
              <a:t>Public Utility Commission</a:t>
            </a:r>
          </a:p>
          <a:p>
            <a:pPr eaLnBrk="1" hangingPunct="1"/>
            <a:r>
              <a:rPr lang="en-US" altLang="en-US" smtClean="0"/>
              <a:t>Other regulatory </a:t>
            </a:r>
          </a:p>
        </p:txBody>
      </p:sp>
      <p:sp>
        <p:nvSpPr>
          <p:cNvPr id="10286"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11FA15A2-0B5D-4248-B57D-77644C35E33A}" type="slidenum">
              <a:rPr lang="en-US" altLang="en-US" sz="1000"/>
              <a:pPr eaLnBrk="1" hangingPunct="1">
                <a:spcBef>
                  <a:spcPct val="50000"/>
                </a:spcBef>
              </a:pPr>
              <a:t>8</a:t>
            </a:fld>
            <a:endParaRPr lang="en-US" altLang="en-US" sz="10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4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4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4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5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6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7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8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8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8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8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98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8298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8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8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88" name="Rectangle 44"/>
          <p:cNvSpPr>
            <a:spLocks noGrp="1" noChangeArrowheads="1"/>
          </p:cNvSpPr>
          <p:nvPr>
            <p:ph type="title"/>
          </p:nvPr>
        </p:nvSpPr>
        <p:spPr>
          <a:xfrm>
            <a:off x="228600" y="228600"/>
            <a:ext cx="7772400" cy="1143000"/>
          </a:xfrm>
        </p:spPr>
        <p:txBody>
          <a:bodyPr/>
          <a:lstStyle/>
          <a:p>
            <a:pPr algn="l" eaLnBrk="1" hangingPunct="1"/>
            <a:r>
              <a:rPr lang="en-US" altLang="en-US" smtClean="0"/>
              <a:t>Contact Information</a:t>
            </a:r>
          </a:p>
        </p:txBody>
      </p:sp>
      <p:sp>
        <p:nvSpPr>
          <p:cNvPr id="82989"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D9D201DE-1186-4201-9AD0-5CD2CD408490}" type="slidenum">
              <a:rPr lang="en-US" altLang="en-US" sz="1000"/>
              <a:pPr eaLnBrk="1" hangingPunct="1">
                <a:spcBef>
                  <a:spcPct val="50000"/>
                </a:spcBef>
              </a:pPr>
              <a:t>80</a:t>
            </a:fld>
            <a:endParaRPr lang="en-US" altLang="en-US" sz="1000"/>
          </a:p>
        </p:txBody>
      </p:sp>
      <p:graphicFrame>
        <p:nvGraphicFramePr>
          <p:cNvPr id="48" name="Content Placeholder 4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reeform 2"/>
          <p:cNvSpPr>
            <a:spLocks/>
          </p:cNvSpPr>
          <p:nvPr/>
        </p:nvSpPr>
        <p:spPr bwMode="auto">
          <a:xfrm>
            <a:off x="2114550"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7" name="Freeform 3"/>
          <p:cNvSpPr>
            <a:spLocks/>
          </p:cNvSpPr>
          <p:nvPr/>
        </p:nvSpPr>
        <p:spPr bwMode="auto">
          <a:xfrm>
            <a:off x="1909763"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 name="Freeform 4"/>
          <p:cNvSpPr>
            <a:spLocks/>
          </p:cNvSpPr>
          <p:nvPr/>
        </p:nvSpPr>
        <p:spPr bwMode="auto">
          <a:xfrm>
            <a:off x="1693863" y="0"/>
            <a:ext cx="147637"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9" name="Freeform 5"/>
          <p:cNvSpPr>
            <a:spLocks/>
          </p:cNvSpPr>
          <p:nvPr/>
        </p:nvSpPr>
        <p:spPr bwMode="auto">
          <a:xfrm>
            <a:off x="14874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0" name="Freeform 6"/>
          <p:cNvSpPr>
            <a:spLocks/>
          </p:cNvSpPr>
          <p:nvPr/>
        </p:nvSpPr>
        <p:spPr bwMode="auto">
          <a:xfrm>
            <a:off x="1282700"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1" name="Freeform 7"/>
          <p:cNvSpPr>
            <a:spLocks/>
          </p:cNvSpPr>
          <p:nvPr/>
        </p:nvSpPr>
        <p:spPr bwMode="auto">
          <a:xfrm>
            <a:off x="1063625" y="0"/>
            <a:ext cx="147638" cy="55563"/>
          </a:xfrm>
          <a:custGeom>
            <a:avLst/>
            <a:gdLst>
              <a:gd name="T0" fmla="*/ 2147483647 w 93"/>
              <a:gd name="T1" fmla="*/ 2147483647 h 35"/>
              <a:gd name="T2" fmla="*/ 2147483647 w 93"/>
              <a:gd name="T3" fmla="*/ 0 h 35"/>
              <a:gd name="T4" fmla="*/ 0 w 93"/>
              <a:gd name="T5" fmla="*/ 2147483647 h 35"/>
              <a:gd name="T6" fmla="*/ 2147483647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2" name="Freeform 8"/>
          <p:cNvSpPr>
            <a:spLocks/>
          </p:cNvSpPr>
          <p:nvPr/>
        </p:nvSpPr>
        <p:spPr bwMode="auto">
          <a:xfrm>
            <a:off x="865188"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3" name="Freeform 9"/>
          <p:cNvSpPr>
            <a:spLocks/>
          </p:cNvSpPr>
          <p:nvPr/>
        </p:nvSpPr>
        <p:spPr bwMode="auto">
          <a:xfrm>
            <a:off x="65563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4" name="Freeform 10"/>
          <p:cNvSpPr>
            <a:spLocks/>
          </p:cNvSpPr>
          <p:nvPr/>
        </p:nvSpPr>
        <p:spPr bwMode="auto">
          <a:xfrm>
            <a:off x="447675" y="0"/>
            <a:ext cx="149225" cy="55563"/>
          </a:xfrm>
          <a:custGeom>
            <a:avLst/>
            <a:gdLst>
              <a:gd name="T0" fmla="*/ 2147483647 w 94"/>
              <a:gd name="T1" fmla="*/ 2147483647 h 35"/>
              <a:gd name="T2" fmla="*/ 2147483647 w 94"/>
              <a:gd name="T3" fmla="*/ 0 h 35"/>
              <a:gd name="T4" fmla="*/ 0 w 94"/>
              <a:gd name="T5" fmla="*/ 2147483647 h 35"/>
              <a:gd name="T6" fmla="*/ 2147483647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5" name="Freeform 11"/>
          <p:cNvSpPr>
            <a:spLocks/>
          </p:cNvSpPr>
          <p:nvPr/>
        </p:nvSpPr>
        <p:spPr bwMode="auto">
          <a:xfrm>
            <a:off x="242888" y="0"/>
            <a:ext cx="146050" cy="55563"/>
          </a:xfrm>
          <a:custGeom>
            <a:avLst/>
            <a:gdLst>
              <a:gd name="T0" fmla="*/ 2147483647 w 92"/>
              <a:gd name="T1" fmla="*/ 2147483647 h 35"/>
              <a:gd name="T2" fmla="*/ 2147483647 w 92"/>
              <a:gd name="T3" fmla="*/ 0 h 35"/>
              <a:gd name="T4" fmla="*/ 0 w 92"/>
              <a:gd name="T5" fmla="*/ 2147483647 h 35"/>
              <a:gd name="T6" fmla="*/ 2147483647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6" name="Freeform 12"/>
          <p:cNvSpPr>
            <a:spLocks/>
          </p:cNvSpPr>
          <p:nvPr/>
        </p:nvSpPr>
        <p:spPr bwMode="auto">
          <a:xfrm>
            <a:off x="66659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7" name="Freeform 13"/>
          <p:cNvSpPr>
            <a:spLocks/>
          </p:cNvSpPr>
          <p:nvPr/>
        </p:nvSpPr>
        <p:spPr bwMode="auto">
          <a:xfrm>
            <a:off x="64611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8" name="Freeform 14"/>
          <p:cNvSpPr>
            <a:spLocks/>
          </p:cNvSpPr>
          <p:nvPr/>
        </p:nvSpPr>
        <p:spPr bwMode="auto">
          <a:xfrm>
            <a:off x="68754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9" name="Freeform 15"/>
          <p:cNvSpPr>
            <a:spLocks/>
          </p:cNvSpPr>
          <p:nvPr/>
        </p:nvSpPr>
        <p:spPr bwMode="auto">
          <a:xfrm>
            <a:off x="70834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0" name="Freeform 16"/>
          <p:cNvSpPr>
            <a:spLocks/>
          </p:cNvSpPr>
          <p:nvPr/>
        </p:nvSpPr>
        <p:spPr bwMode="auto">
          <a:xfrm>
            <a:off x="72977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1" name="Freeform 17"/>
          <p:cNvSpPr>
            <a:spLocks/>
          </p:cNvSpPr>
          <p:nvPr/>
        </p:nvSpPr>
        <p:spPr bwMode="auto">
          <a:xfrm>
            <a:off x="75025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2" name="Freeform 18"/>
          <p:cNvSpPr>
            <a:spLocks/>
          </p:cNvSpPr>
          <p:nvPr/>
        </p:nvSpPr>
        <p:spPr bwMode="auto">
          <a:xfrm>
            <a:off x="77104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3" name="Freeform 19"/>
          <p:cNvSpPr>
            <a:spLocks/>
          </p:cNvSpPr>
          <p:nvPr/>
        </p:nvSpPr>
        <p:spPr bwMode="auto">
          <a:xfrm>
            <a:off x="79279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4" name="Freeform 20"/>
          <p:cNvSpPr>
            <a:spLocks/>
          </p:cNvSpPr>
          <p:nvPr/>
        </p:nvSpPr>
        <p:spPr bwMode="auto">
          <a:xfrm>
            <a:off x="81280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5" name="Freeform 21"/>
          <p:cNvSpPr>
            <a:spLocks/>
          </p:cNvSpPr>
          <p:nvPr/>
        </p:nvSpPr>
        <p:spPr bwMode="auto">
          <a:xfrm>
            <a:off x="83375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6" name="Freeform 22"/>
          <p:cNvSpPr>
            <a:spLocks/>
          </p:cNvSpPr>
          <p:nvPr/>
        </p:nvSpPr>
        <p:spPr bwMode="auto">
          <a:xfrm>
            <a:off x="85423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7" name="Freeform 23"/>
          <p:cNvSpPr>
            <a:spLocks/>
          </p:cNvSpPr>
          <p:nvPr/>
        </p:nvSpPr>
        <p:spPr bwMode="auto">
          <a:xfrm>
            <a:off x="875030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8" name="Freeform 24"/>
          <p:cNvSpPr>
            <a:spLocks/>
          </p:cNvSpPr>
          <p:nvPr/>
        </p:nvSpPr>
        <p:spPr bwMode="auto">
          <a:xfrm>
            <a:off x="543083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89" name="Freeform 25"/>
          <p:cNvSpPr>
            <a:spLocks/>
          </p:cNvSpPr>
          <p:nvPr/>
        </p:nvSpPr>
        <p:spPr bwMode="auto">
          <a:xfrm>
            <a:off x="522287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0" name="Freeform 26"/>
          <p:cNvSpPr>
            <a:spLocks/>
          </p:cNvSpPr>
          <p:nvPr/>
        </p:nvSpPr>
        <p:spPr bwMode="auto">
          <a:xfrm>
            <a:off x="56403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1" name="Freeform 27"/>
          <p:cNvSpPr>
            <a:spLocks/>
          </p:cNvSpPr>
          <p:nvPr/>
        </p:nvSpPr>
        <p:spPr bwMode="auto">
          <a:xfrm>
            <a:off x="5848350"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2" name="Freeform 28"/>
          <p:cNvSpPr>
            <a:spLocks/>
          </p:cNvSpPr>
          <p:nvPr/>
        </p:nvSpPr>
        <p:spPr bwMode="auto">
          <a:xfrm>
            <a:off x="6062663" y="0"/>
            <a:ext cx="146050" cy="55563"/>
          </a:xfrm>
          <a:custGeom>
            <a:avLst/>
            <a:gdLst>
              <a:gd name="T0" fmla="*/ 0 w 92"/>
              <a:gd name="T1" fmla="*/ 2147483647 h 35"/>
              <a:gd name="T2" fmla="*/ 2147483647 w 92"/>
              <a:gd name="T3" fmla="*/ 0 h 35"/>
              <a:gd name="T4" fmla="*/ 2147483647 w 92"/>
              <a:gd name="T5" fmla="*/ 2147483647 h 35"/>
              <a:gd name="T6" fmla="*/ 0 w 92"/>
              <a:gd name="T7" fmla="*/ 2147483647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3" name="Freeform 29"/>
          <p:cNvSpPr>
            <a:spLocks/>
          </p:cNvSpPr>
          <p:nvPr/>
        </p:nvSpPr>
        <p:spPr bwMode="auto">
          <a:xfrm>
            <a:off x="626586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4" name="Freeform 30"/>
          <p:cNvSpPr>
            <a:spLocks/>
          </p:cNvSpPr>
          <p:nvPr/>
        </p:nvSpPr>
        <p:spPr bwMode="auto">
          <a:xfrm>
            <a:off x="418147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5" name="Freeform 31"/>
          <p:cNvSpPr>
            <a:spLocks/>
          </p:cNvSpPr>
          <p:nvPr/>
        </p:nvSpPr>
        <p:spPr bwMode="auto">
          <a:xfrm>
            <a:off x="39735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6" name="Freeform 32"/>
          <p:cNvSpPr>
            <a:spLocks/>
          </p:cNvSpPr>
          <p:nvPr/>
        </p:nvSpPr>
        <p:spPr bwMode="auto">
          <a:xfrm>
            <a:off x="43910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7" name="Freeform 33"/>
          <p:cNvSpPr>
            <a:spLocks/>
          </p:cNvSpPr>
          <p:nvPr/>
        </p:nvSpPr>
        <p:spPr bwMode="auto">
          <a:xfrm>
            <a:off x="4595813"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8" name="Freeform 34"/>
          <p:cNvSpPr>
            <a:spLocks/>
          </p:cNvSpPr>
          <p:nvPr/>
        </p:nvSpPr>
        <p:spPr bwMode="auto">
          <a:xfrm>
            <a:off x="4810125"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99" name="Freeform 35"/>
          <p:cNvSpPr>
            <a:spLocks/>
          </p:cNvSpPr>
          <p:nvPr/>
        </p:nvSpPr>
        <p:spPr bwMode="auto">
          <a:xfrm>
            <a:off x="5018088"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0" name="Freeform 36"/>
          <p:cNvSpPr>
            <a:spLocks/>
          </p:cNvSpPr>
          <p:nvPr/>
        </p:nvSpPr>
        <p:spPr bwMode="auto">
          <a:xfrm>
            <a:off x="293528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1" name="Freeform 37"/>
          <p:cNvSpPr>
            <a:spLocks/>
          </p:cNvSpPr>
          <p:nvPr/>
        </p:nvSpPr>
        <p:spPr bwMode="auto">
          <a:xfrm>
            <a:off x="27289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2" name="Freeform 38"/>
          <p:cNvSpPr>
            <a:spLocks/>
          </p:cNvSpPr>
          <p:nvPr/>
        </p:nvSpPr>
        <p:spPr bwMode="auto">
          <a:xfrm>
            <a:off x="3144838" y="0"/>
            <a:ext cx="149225" cy="55563"/>
          </a:xfrm>
          <a:custGeom>
            <a:avLst/>
            <a:gdLst>
              <a:gd name="T0" fmla="*/ 0 w 94"/>
              <a:gd name="T1" fmla="*/ 2147483647 h 35"/>
              <a:gd name="T2" fmla="*/ 2147483647 w 94"/>
              <a:gd name="T3" fmla="*/ 0 h 35"/>
              <a:gd name="T4" fmla="*/ 2147483647 w 94"/>
              <a:gd name="T5" fmla="*/ 2147483647 h 35"/>
              <a:gd name="T6" fmla="*/ 0 w 94"/>
              <a:gd name="T7" fmla="*/ 2147483647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3" name="Freeform 39"/>
          <p:cNvSpPr>
            <a:spLocks/>
          </p:cNvSpPr>
          <p:nvPr/>
        </p:nvSpPr>
        <p:spPr bwMode="auto">
          <a:xfrm>
            <a:off x="3351213" y="0"/>
            <a:ext cx="147637"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04" name="Freeform 40"/>
          <p:cNvSpPr>
            <a:spLocks/>
          </p:cNvSpPr>
          <p:nvPr/>
        </p:nvSpPr>
        <p:spPr bwMode="auto">
          <a:xfrm>
            <a:off x="3565525" y="0"/>
            <a:ext cx="147638" cy="55563"/>
          </a:xfrm>
          <a:custGeom>
            <a:avLst/>
            <a:gdLst>
              <a:gd name="T0" fmla="*/ 0 w 93"/>
              <a:gd name="T1" fmla="*/ 2147483647 h 35"/>
              <a:gd name="T2" fmla="*/ 2147483647 w 93"/>
              <a:gd name="T3" fmla="*/ 0 h 35"/>
              <a:gd name="T4" fmla="*/ 2147483647 w 93"/>
              <a:gd name="T5" fmla="*/ 2147483647 h 35"/>
              <a:gd name="T6" fmla="*/ 0 w 93"/>
              <a:gd name="T7" fmla="*/ 2147483647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1305" name="Picture 41"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6" name="Picture 4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7" name="Picture 43" descr="BD147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8" name="Title 46"/>
          <p:cNvSpPr>
            <a:spLocks noGrp="1"/>
          </p:cNvSpPr>
          <p:nvPr>
            <p:ph type="ctrTitle"/>
          </p:nvPr>
        </p:nvSpPr>
        <p:spPr/>
        <p:txBody>
          <a:bodyPr/>
          <a:lstStyle/>
          <a:p>
            <a:pPr eaLnBrk="1" hangingPunct="1"/>
            <a:r>
              <a:rPr lang="en-US" altLang="en-US" smtClean="0"/>
              <a:t>Impact Evaluation</a:t>
            </a:r>
          </a:p>
        </p:txBody>
      </p:sp>
      <p:sp>
        <p:nvSpPr>
          <p:cNvPr id="11309" name="Text Box 46"/>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89160553-098B-4A55-A95F-0E9CC96A560E}" type="slidenum">
              <a:rPr lang="en-US" altLang="en-US" sz="1000"/>
              <a:pPr eaLnBrk="1" hangingPunct="1">
                <a:spcBef>
                  <a:spcPct val="50000"/>
                </a:spcBef>
              </a:pPr>
              <a:t>9</a:t>
            </a:fld>
            <a:endParaRPr lang="en-US" altLang="en-US" sz="1000"/>
          </a:p>
        </p:txBody>
      </p:sp>
    </p:spTree>
  </p:cSld>
  <p:clrMapOvr>
    <a:masterClrMapping/>
  </p:clrMapOvr>
</p:sld>
</file>

<file path=ppt/theme/theme1.xml><?xml version="1.0" encoding="utf-8"?>
<a:theme xmlns:a="http://schemas.openxmlformats.org/drawingml/2006/main" name="Power Point Template - Cover and Page">
  <a:themeElements>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ower Point Template - Cover and P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 Point Template - Cover and P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 Cover and P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 Point Template - Cover and P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 Point Template - Cover and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 Point Template - Cover and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 Point Template - Cover and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 Cover and Page</Template>
  <TotalTime>3682</TotalTime>
  <Words>4926</Words>
  <Application>Microsoft Office PowerPoint</Application>
  <PresentationFormat>On-screen Show (4:3)</PresentationFormat>
  <Paragraphs>1857</Paragraphs>
  <Slides>80</Slides>
  <Notes>78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87" baseType="lpstr">
      <vt:lpstr>Times New Roman</vt:lpstr>
      <vt:lpstr>Arial</vt:lpstr>
      <vt:lpstr>Calibri</vt:lpstr>
      <vt:lpstr>Arial Unicode MS</vt:lpstr>
      <vt:lpstr>Arial Narrow</vt:lpstr>
      <vt:lpstr>Power Point Template - Cover and Page</vt:lpstr>
      <vt:lpstr>Microsoft Equation 3.0</vt:lpstr>
      <vt:lpstr>Evaluating Impact Do it Right or Not At All</vt:lpstr>
      <vt:lpstr>APPRISE</vt:lpstr>
      <vt:lpstr>Session Outline</vt:lpstr>
      <vt:lpstr>Why Evaluate?</vt:lpstr>
      <vt:lpstr>Measure Program Impacts</vt:lpstr>
      <vt:lpstr>Assess Potential Program  Improvements</vt:lpstr>
      <vt:lpstr>Assess Potential Program  Improvements</vt:lpstr>
      <vt:lpstr>Meet Regulatory  Requirements</vt:lpstr>
      <vt:lpstr>Impact Evaluation</vt:lpstr>
      <vt:lpstr>Impact Evaluation  Activities</vt:lpstr>
      <vt:lpstr>Program Data Analysis</vt:lpstr>
      <vt:lpstr>Program Data Analysis Description</vt:lpstr>
      <vt:lpstr>Program Data Analysis Purpose</vt:lpstr>
      <vt:lpstr>Program Data Analysis</vt:lpstr>
      <vt:lpstr>Program Data Analysis</vt:lpstr>
      <vt:lpstr>Program Data Analysis</vt:lpstr>
      <vt:lpstr>Program Data Analysis</vt:lpstr>
      <vt:lpstr>Usage Impact Analysis</vt:lpstr>
      <vt:lpstr>Usage Impact Analysis Purpose</vt:lpstr>
      <vt:lpstr>Usage Impact Analysis Description</vt:lpstr>
      <vt:lpstr>Usage Impact Analysis Description</vt:lpstr>
      <vt:lpstr>Usage Impact Analysis Options</vt:lpstr>
      <vt:lpstr>Energy Savings</vt:lpstr>
      <vt:lpstr>Energy Savings</vt:lpstr>
      <vt:lpstr>Usage Impact Analysis </vt:lpstr>
      <vt:lpstr>Impact Analysis Usage Impact</vt:lpstr>
      <vt:lpstr>Impact Analysis Usage Impact</vt:lpstr>
      <vt:lpstr>Impact Analysis Usage Impact</vt:lpstr>
      <vt:lpstr>Payment Impact Analysis</vt:lpstr>
      <vt:lpstr>Payment Impact Analysis Description</vt:lpstr>
      <vt:lpstr>Payment Impact Analysis</vt:lpstr>
      <vt:lpstr>Payment Impact Analysis</vt:lpstr>
      <vt:lpstr>Economic Impacts</vt:lpstr>
      <vt:lpstr>Economic Impacts Purpose</vt:lpstr>
      <vt:lpstr>Economic Impacts Description</vt:lpstr>
      <vt:lpstr>Economic Impacts Description</vt:lpstr>
      <vt:lpstr>Economic Impacts Description</vt:lpstr>
      <vt:lpstr>Economic Impacts Description</vt:lpstr>
      <vt:lpstr>Economic Impacts Description</vt:lpstr>
      <vt:lpstr>Economic Impacts Description</vt:lpstr>
      <vt:lpstr>Economic Impacts Description</vt:lpstr>
      <vt:lpstr>Economic Impacts</vt:lpstr>
      <vt:lpstr>Economic Impacts</vt:lpstr>
      <vt:lpstr>Economic Impacts</vt:lpstr>
      <vt:lpstr>Economic Impacts</vt:lpstr>
      <vt:lpstr>Economic Impacts</vt:lpstr>
      <vt:lpstr>Economic Impacts</vt:lpstr>
      <vt:lpstr>Economic Impacts</vt:lpstr>
      <vt:lpstr>Cost Benefit Analysis</vt:lpstr>
      <vt:lpstr>Cost Benefit Analysis Purpose</vt:lpstr>
      <vt:lpstr>Cost Benefit Analysis Description</vt:lpstr>
      <vt:lpstr>Cost Benefit Analysis Options</vt:lpstr>
      <vt:lpstr>Cost Benefit Analysis Outputs</vt:lpstr>
      <vt:lpstr>DOE WAP Evaluation and E2e WAP Evaluation: What do they tell us and what can we do with that information?</vt:lpstr>
      <vt:lpstr>Controversy</vt:lpstr>
      <vt:lpstr>Controversy</vt:lpstr>
      <vt:lpstr>Controversy</vt:lpstr>
      <vt:lpstr>Controversy</vt:lpstr>
      <vt:lpstr>Evaluation</vt:lpstr>
      <vt:lpstr>E2e Evaluation</vt:lpstr>
      <vt:lpstr>E2e Evaluation</vt:lpstr>
      <vt:lpstr>E2e Evaluation</vt:lpstr>
      <vt:lpstr>E2e Evaluation</vt:lpstr>
      <vt:lpstr>DOE WAP Evaluation(s)</vt:lpstr>
      <vt:lpstr>DOE WAP Evaluation(s)</vt:lpstr>
      <vt:lpstr>DOE WAP Evaluation(s)</vt:lpstr>
      <vt:lpstr>DOE WAP Evaluation(s)</vt:lpstr>
      <vt:lpstr>DOE WAP Evaluation(s)</vt:lpstr>
      <vt:lpstr>DOE WAP Evaluation(s)</vt:lpstr>
      <vt:lpstr>DOE WAP Evaluation(s)</vt:lpstr>
      <vt:lpstr>DOE WAP Evaluation(s)</vt:lpstr>
      <vt:lpstr>DOE WAP Evaluation - 2008 WAP Energy Impacts for Single Family Site-Built Homes Net Gas Savings for Natural Gas Main Heat by Pre-Weatherization Gas Usage (therms/year) </vt:lpstr>
      <vt:lpstr>PowerPoint Presentation</vt:lpstr>
      <vt:lpstr>Sample Results – Housing Unit Conditions</vt:lpstr>
      <vt:lpstr>Sample Results – Status of  Household Members</vt:lpstr>
      <vt:lpstr>Emissions Non-Energy Benefits</vt:lpstr>
      <vt:lpstr>DOE Study</vt:lpstr>
      <vt:lpstr>Recommendations</vt:lpstr>
      <vt:lpstr>Recommendations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Camille DAndrea</cp:lastModifiedBy>
  <cp:revision>309</cp:revision>
  <dcterms:created xsi:type="dcterms:W3CDTF">2010-04-08T18:24:46Z</dcterms:created>
  <dcterms:modified xsi:type="dcterms:W3CDTF">2016-06-10T14:43:54Z</dcterms:modified>
</cp:coreProperties>
</file>